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aveSubsetFonts="1">
  <p:sldMasterIdLst>
    <p:sldMasterId id="2147483660" r:id="rId1"/>
  </p:sldMasterIdLst>
  <p:notesMasterIdLst>
    <p:notesMasterId r:id="rId20"/>
  </p:notesMasterIdLst>
  <p:sldIdLst>
    <p:sldId id="256" r:id="rId2"/>
    <p:sldId id="257" r:id="rId3"/>
    <p:sldId id="266" r:id="rId4"/>
    <p:sldId id="274" r:id="rId5"/>
    <p:sldId id="278" r:id="rId6"/>
    <p:sldId id="275" r:id="rId7"/>
    <p:sldId id="276" r:id="rId8"/>
    <p:sldId id="280" r:id="rId9"/>
    <p:sldId id="279" r:id="rId10"/>
    <p:sldId id="285" r:id="rId11"/>
    <p:sldId id="286" r:id="rId12"/>
    <p:sldId id="282" r:id="rId13"/>
    <p:sldId id="283" r:id="rId14"/>
    <p:sldId id="281" r:id="rId15"/>
    <p:sldId id="284" r:id="rId16"/>
    <p:sldId id="267" r:id="rId17"/>
    <p:sldId id="270" r:id="rId18"/>
    <p:sldId id="258"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6" autoAdjust="0"/>
    <p:restoredTop sz="94660"/>
  </p:normalViewPr>
  <p:slideViewPr>
    <p:cSldViewPr snapToGrid="0">
      <p:cViewPr varScale="1">
        <p:scale>
          <a:sx n="80" d="100"/>
          <a:sy n="80" d="100"/>
        </p:scale>
        <p:origin x="200" y="5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20/05/2025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‹N›</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3" y="815887"/>
            <a:ext cx="12192001"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1" name="Picture Placeholder 4">
            <a:extLst>
              <a:ext uri="{FF2B5EF4-FFF2-40B4-BE49-F238E27FC236}">
                <a16:creationId xmlns:a16="http://schemas.microsoft.com/office/drawing/2014/main" id="{75BD859B-9DE4-CF54-83A5-9AA9B850CC17}"/>
              </a:ext>
            </a:extLst>
          </p:cNvPr>
          <p:cNvSpPr>
            <a:spLocks noGrp="1"/>
          </p:cNvSpPr>
          <p:nvPr>
            <p:ph type="pic" sz="quarter" idx="12"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91281" y="76273"/>
            <a:ext cx="2295079" cy="1222882"/>
          </a:xfrm>
          <a:prstGeom prst="rect">
            <a:avLst/>
          </a:prstGeom>
          <a:noFill/>
        </p:spPr>
      </p:pic>
      <p:pic>
        <p:nvPicPr>
          <p:cNvPr id="4" name="Picture 3">
            <a:extLst>
              <a:ext uri="{FF2B5EF4-FFF2-40B4-BE49-F238E27FC236}">
                <a16:creationId xmlns:a16="http://schemas.microsoft.com/office/drawing/2014/main" id="{4A764B65-C079-27E4-7B6A-32EBB5D53688}"/>
              </a:ext>
            </a:extLst>
          </p:cNvPr>
          <p:cNvPicPr>
            <a:picLocks noChangeAspect="1"/>
          </p:cNvPicPr>
          <p:nvPr userDrawn="1"/>
        </p:nvPicPr>
        <p:blipFill>
          <a:blip r:embed="rId4"/>
          <a:stretch>
            <a:fillRect/>
          </a:stretch>
        </p:blipFill>
        <p:spPr>
          <a:xfrm>
            <a:off x="-3" y="5620426"/>
            <a:ext cx="12192000" cy="1243584"/>
          </a:xfrm>
          <a:prstGeom prst="rect">
            <a:avLst/>
          </a:prstGeom>
        </p:spPr>
      </p:pic>
      <p:pic>
        <p:nvPicPr>
          <p:cNvPr id="5" name="Image 15">
            <a:extLst>
              <a:ext uri="{FF2B5EF4-FFF2-40B4-BE49-F238E27FC236}">
                <a16:creationId xmlns:a16="http://schemas.microsoft.com/office/drawing/2014/main" id="{9AB61168-650E-7B28-8B33-048FB6421B55}"/>
              </a:ext>
            </a:extLst>
          </p:cNvPr>
          <p:cNvPicPr>
            <a:picLocks noChangeAspect="1"/>
          </p:cNvPicPr>
          <p:nvPr userDrawn="1"/>
        </p:nvPicPr>
        <p:blipFill>
          <a:blip r:embed="rId5"/>
          <a:stretch>
            <a:fillRect/>
          </a:stretch>
        </p:blipFill>
        <p:spPr>
          <a:xfrm>
            <a:off x="249543" y="5860322"/>
            <a:ext cx="3491972" cy="729922"/>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6664756"/>
            <a:ext cx="12191997" cy="238527"/>
          </a:xfrm>
          <a:prstGeom prst="rect">
            <a:avLst/>
          </a:prstGeom>
          <a:noFill/>
        </p:spPr>
        <p:txBody>
          <a:bodyPr wrap="square">
            <a:spAutoFit/>
          </a:bodyPr>
          <a:lstStyle/>
          <a:p>
            <a:pPr algn="ctr"/>
            <a:r>
              <a:rPr kumimoji="0" lang="en-US" altLang="en-US" sz="9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9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233858" y="6385196"/>
            <a:ext cx="11716980" cy="132418"/>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570624" y="5780739"/>
            <a:ext cx="9043446" cy="523220"/>
          </a:xfrm>
          <a:prstGeom prst="rect">
            <a:avLst/>
          </a:prstGeom>
          <a:noFill/>
        </p:spPr>
        <p:txBody>
          <a:bodyPr wrap="square" rtlCol="0">
            <a:spAutoFit/>
          </a:bodyPr>
          <a:lstStyle/>
          <a:p>
            <a:pPr algn="just"/>
            <a:r>
              <a:rPr lang="fr-FR" sz="1400" i="1" dirty="0" err="1">
                <a:solidFill>
                  <a:srgbClr val="222222"/>
                </a:solidFill>
                <a:effectLst/>
                <a:latin typeface="Arial Narrow" panose="020B0604020202020204" pitchFamily="34" charset="0"/>
                <a:cs typeface="Arial Narrow" panose="020B0604020202020204" pitchFamily="34" charset="0"/>
              </a:rPr>
              <a:t>Funded</a:t>
            </a:r>
            <a:r>
              <a:rPr lang="fr-FR" sz="1400" i="1" dirty="0">
                <a:solidFill>
                  <a:srgbClr val="222222"/>
                </a:solidFill>
                <a:effectLst/>
                <a:latin typeface="Arial Narrow" panose="020B0604020202020204" pitchFamily="34" charset="0"/>
                <a:cs typeface="Arial Narrow" panose="020B0604020202020204" pitchFamily="34" charset="0"/>
              </a:rPr>
              <a:t> by the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Union (EU). </a:t>
            </a:r>
            <a:r>
              <a:rPr lang="fr-FR" sz="1400" i="1" dirty="0" err="1">
                <a:solidFill>
                  <a:srgbClr val="222222"/>
                </a:solidFill>
                <a:effectLst/>
                <a:latin typeface="Arial Narrow" panose="020B0604020202020204" pitchFamily="34" charset="0"/>
                <a:cs typeface="Arial Narrow" panose="020B0604020202020204" pitchFamily="34" charset="0"/>
              </a:rPr>
              <a:t>Views</a:t>
            </a:r>
            <a:r>
              <a:rPr lang="fr-FR" sz="1400" i="1" dirty="0">
                <a:solidFill>
                  <a:srgbClr val="222222"/>
                </a:solidFill>
                <a:effectLst/>
                <a:latin typeface="Arial Narrow" panose="020B0604020202020204" pitchFamily="34" charset="0"/>
                <a:cs typeface="Arial Narrow" panose="020B0604020202020204" pitchFamily="34" charset="0"/>
              </a:rPr>
              <a:t> and opinions </a:t>
            </a:r>
            <a:r>
              <a:rPr lang="fr-FR" sz="1400" i="1" dirty="0" err="1">
                <a:solidFill>
                  <a:srgbClr val="222222"/>
                </a:solidFill>
                <a:effectLst/>
                <a:latin typeface="Arial Narrow" panose="020B0604020202020204" pitchFamily="34" charset="0"/>
                <a:cs typeface="Arial Narrow" panose="020B0604020202020204" pitchFamily="34" charset="0"/>
              </a:rPr>
              <a:t>expressed</a:t>
            </a:r>
            <a:r>
              <a:rPr lang="fr-FR" sz="1400" i="1" dirty="0">
                <a:solidFill>
                  <a:srgbClr val="222222"/>
                </a:solidFill>
                <a:effectLst/>
                <a:latin typeface="Arial Narrow" panose="020B0604020202020204" pitchFamily="34" charset="0"/>
                <a:cs typeface="Arial Narrow" panose="020B0604020202020204" pitchFamily="34" charset="0"/>
              </a:rPr>
              <a:t> are </a:t>
            </a:r>
            <a:r>
              <a:rPr lang="fr-FR" sz="1400" i="1" dirty="0" err="1">
                <a:solidFill>
                  <a:srgbClr val="222222"/>
                </a:solidFill>
                <a:effectLst/>
                <a:latin typeface="Arial Narrow" panose="020B0604020202020204" pitchFamily="34" charset="0"/>
                <a:cs typeface="Arial Narrow" panose="020B0604020202020204" pitchFamily="34" charset="0"/>
              </a:rPr>
              <a:t>however</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a:t>
            </a:r>
            <a:r>
              <a:rPr lang="fr-FR" sz="1400" i="1" dirty="0" err="1">
                <a:solidFill>
                  <a:srgbClr val="222222"/>
                </a:solidFill>
                <a:effectLst/>
                <a:latin typeface="Arial Narrow" panose="020B0604020202020204" pitchFamily="34" charset="0"/>
                <a:cs typeface="Arial Narrow" panose="020B0604020202020204" pitchFamily="34" charset="0"/>
              </a:rPr>
              <a:t>author</a:t>
            </a:r>
            <a:r>
              <a:rPr lang="fr-FR" sz="1400" i="1" dirty="0">
                <a:solidFill>
                  <a:srgbClr val="222222"/>
                </a:solidFill>
                <a:effectLst/>
                <a:latin typeface="Arial Narrow" panose="020B0604020202020204" pitchFamily="34" charset="0"/>
                <a:cs typeface="Arial Narrow" panose="020B0604020202020204" pitchFamily="34" charset="0"/>
              </a:rPr>
              <a:t>(s) </a:t>
            </a:r>
            <a:r>
              <a:rPr lang="fr-FR" sz="1400" i="1" dirty="0" err="1">
                <a:solidFill>
                  <a:srgbClr val="222222"/>
                </a:solidFill>
                <a:effectLst/>
                <a:latin typeface="Arial Narrow" panose="020B0604020202020204" pitchFamily="34" charset="0"/>
                <a:cs typeface="Arial Narrow" panose="020B0604020202020204" pitchFamily="34" charset="0"/>
              </a:rPr>
              <a:t>only</a:t>
            </a:r>
            <a:r>
              <a:rPr lang="fr-FR" sz="1400" i="1" dirty="0">
                <a:solidFill>
                  <a:srgbClr val="222222"/>
                </a:solidFill>
                <a:effectLst/>
                <a:latin typeface="Arial Narrow" panose="020B0604020202020204" pitchFamily="34" charset="0"/>
                <a:cs typeface="Arial Narrow" panose="020B0604020202020204" pitchFamily="34" charset="0"/>
              </a:rPr>
              <a:t> and do not </a:t>
            </a:r>
            <a:r>
              <a:rPr lang="fr-FR" sz="1400" i="1" dirty="0" err="1">
                <a:solidFill>
                  <a:srgbClr val="222222"/>
                </a:solidFill>
                <a:effectLst/>
                <a:latin typeface="Arial Narrow" panose="020B0604020202020204" pitchFamily="34" charset="0"/>
                <a:cs typeface="Arial Narrow" panose="020B0604020202020204" pitchFamily="34" charset="0"/>
              </a:rPr>
              <a:t>necessarily</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reflect</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EU or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Research</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Executive</a:t>
            </a:r>
            <a:r>
              <a:rPr lang="fr-FR" sz="1400" i="1" dirty="0">
                <a:solidFill>
                  <a:srgbClr val="222222"/>
                </a:solidFill>
                <a:effectLst/>
                <a:latin typeface="Arial Narrow" panose="020B0604020202020204" pitchFamily="34" charset="0"/>
                <a:cs typeface="Arial Narrow" panose="020B0604020202020204" pitchFamily="34" charset="0"/>
              </a:rPr>
              <a:t> Agency (REA). </a:t>
            </a:r>
            <a:r>
              <a:rPr lang="fr-FR" sz="1400" i="1" dirty="0" err="1">
                <a:solidFill>
                  <a:srgbClr val="222222"/>
                </a:solidFill>
                <a:effectLst/>
                <a:latin typeface="Arial Narrow" panose="020B0604020202020204" pitchFamily="34" charset="0"/>
                <a:cs typeface="Arial Narrow" panose="020B0604020202020204" pitchFamily="34" charset="0"/>
              </a:rPr>
              <a:t>Neither</a:t>
            </a:r>
            <a:r>
              <a:rPr lang="fr-FR" sz="1400" i="1" dirty="0">
                <a:solidFill>
                  <a:srgbClr val="222222"/>
                </a:solidFill>
                <a:effectLst/>
                <a:latin typeface="Arial Narrow" panose="020B0604020202020204" pitchFamily="34" charset="0"/>
                <a:cs typeface="Arial Narrow" panose="020B0604020202020204" pitchFamily="34" charset="0"/>
              </a:rPr>
              <a:t> the EU </a:t>
            </a:r>
            <a:r>
              <a:rPr lang="fr-FR" sz="1400" i="1" dirty="0" err="1">
                <a:solidFill>
                  <a:srgbClr val="222222"/>
                </a:solidFill>
                <a:effectLst/>
                <a:latin typeface="Arial Narrow" panose="020B0604020202020204" pitchFamily="34" charset="0"/>
                <a:cs typeface="Arial Narrow" panose="020B0604020202020204" pitchFamily="34" charset="0"/>
              </a:rPr>
              <a:t>nor</a:t>
            </a:r>
            <a:r>
              <a:rPr lang="fr-FR" sz="1400" i="1" dirty="0">
                <a:solidFill>
                  <a:srgbClr val="222222"/>
                </a:solidFill>
                <a:effectLst/>
                <a:latin typeface="Arial Narrow" panose="020B0604020202020204" pitchFamily="34" charset="0"/>
                <a:cs typeface="Arial Narrow" panose="020B0604020202020204" pitchFamily="34" charset="0"/>
              </a:rPr>
              <a:t> the REA can </a:t>
            </a:r>
            <a:r>
              <a:rPr lang="fr-FR" sz="1400" i="1" dirty="0" err="1">
                <a:solidFill>
                  <a:srgbClr val="222222"/>
                </a:solidFill>
                <a:effectLst/>
                <a:latin typeface="Arial Narrow" panose="020B0604020202020204" pitchFamily="34" charset="0"/>
                <a:cs typeface="Arial Narrow" panose="020B0604020202020204" pitchFamily="34" charset="0"/>
              </a:rPr>
              <a:t>be</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held</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responsible</a:t>
            </a:r>
            <a:r>
              <a:rPr lang="fr-FR" sz="1400" i="1" dirty="0">
                <a:solidFill>
                  <a:srgbClr val="222222"/>
                </a:solidFill>
                <a:effectLst/>
                <a:latin typeface="Arial Narrow" panose="020B0604020202020204" pitchFamily="34" charset="0"/>
                <a:cs typeface="Arial Narrow" panose="020B0604020202020204" pitchFamily="34" charset="0"/>
              </a:rPr>
              <a:t> for </a:t>
            </a:r>
            <a:r>
              <a:rPr lang="fr-FR" sz="1400" i="1" dirty="0" err="1">
                <a:solidFill>
                  <a:srgbClr val="222222"/>
                </a:solidFill>
                <a:effectLst/>
                <a:latin typeface="Arial Narrow" panose="020B0604020202020204" pitchFamily="34" charset="0"/>
                <a:cs typeface="Arial Narrow" panose="020B0604020202020204" pitchFamily="34" charset="0"/>
              </a:rPr>
              <a:t>them</a:t>
            </a:r>
            <a:r>
              <a:rPr lang="fr-FR" sz="1400" i="1" dirty="0">
                <a:solidFill>
                  <a:srgbClr val="222222"/>
                </a:solidFill>
                <a:effectLst/>
                <a:latin typeface="Arial Narrow" panose="020B0604020202020204" pitchFamily="34" charset="0"/>
                <a:cs typeface="Arial Narrow" panose="020B0604020202020204" pitchFamily="34" charset="0"/>
              </a:rPr>
              <a:t>.</a:t>
            </a:r>
            <a:endParaRPr lang="fr-FR" sz="1400" i="1" dirty="0">
              <a:latin typeface="Arial Narrow" panose="020B0604020202020204" pitchFamily="34" charset="0"/>
              <a:cs typeface="Arial Narrow" panose="020B0604020202020204" pitchFamily="34" charset="0"/>
            </a:endParaRPr>
          </a:p>
        </p:txBody>
      </p:sp>
      <p:grpSp>
        <p:nvGrpSpPr>
          <p:cNvPr id="8" name="Group 7">
            <a:extLst>
              <a:ext uri="{FF2B5EF4-FFF2-40B4-BE49-F238E27FC236}">
                <a16:creationId xmlns:a16="http://schemas.microsoft.com/office/drawing/2014/main" id="{217DCD4B-339F-6755-AB4C-170598941D9F}"/>
              </a:ext>
            </a:extLst>
          </p:cNvPr>
          <p:cNvGrpSpPr/>
          <p:nvPr userDrawn="1"/>
        </p:nvGrpSpPr>
        <p:grpSpPr>
          <a:xfrm>
            <a:off x="1927261" y="2327201"/>
            <a:ext cx="8330170" cy="2899637"/>
            <a:chOff x="650906" y="2255351"/>
            <a:chExt cx="7645805" cy="2661417"/>
          </a:xfrm>
        </p:grpSpPr>
        <p:pic>
          <p:nvPicPr>
            <p:cNvPr id="9" name="Image 2">
              <a:extLst>
                <a:ext uri="{FF2B5EF4-FFF2-40B4-BE49-F238E27FC236}">
                  <a16:creationId xmlns:a16="http://schemas.microsoft.com/office/drawing/2014/main" id="{E11D5B0B-8001-A2E4-31D2-31CFAC2235BE}"/>
                </a:ext>
              </a:extLst>
            </p:cNvPr>
            <p:cNvPicPr>
              <a:picLocks noChangeAspect="1"/>
            </p:cNvPicPr>
            <p:nvPr userDrawn="1"/>
          </p:nvPicPr>
          <p:blipFill>
            <a:blip r:embed="rId3"/>
            <a:stretch>
              <a:fillRect/>
            </a:stretch>
          </p:blipFill>
          <p:spPr>
            <a:xfrm>
              <a:off x="650906" y="2255351"/>
              <a:ext cx="4994887" cy="2661417"/>
            </a:xfrm>
            <a:prstGeom prst="rect">
              <a:avLst/>
            </a:prstGeom>
          </p:spPr>
        </p:pic>
        <p:pic>
          <p:nvPicPr>
            <p:cNvPr id="10" name="Picture 9" descr="A blue flag with yellow stars&#10;&#10;Description automatically generated">
              <a:extLst>
                <a:ext uri="{FF2B5EF4-FFF2-40B4-BE49-F238E27FC236}">
                  <a16:creationId xmlns:a16="http://schemas.microsoft.com/office/drawing/2014/main" id="{E4F872F6-3EC6-AD5F-12AE-B9A9E15CFD5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pic>
        <p:nvPicPr>
          <p:cNvPr id="3" name="Picture 2">
            <a:extLst>
              <a:ext uri="{FF2B5EF4-FFF2-40B4-BE49-F238E27FC236}">
                <a16:creationId xmlns:a16="http://schemas.microsoft.com/office/drawing/2014/main" id="{B1514170-3986-1A5F-B775-8F966D722B62}"/>
              </a:ext>
            </a:extLst>
          </p:cNvPr>
          <p:cNvPicPr>
            <a:picLocks noChangeAspect="1"/>
          </p:cNvPicPr>
          <p:nvPr userDrawn="1"/>
        </p:nvPicPr>
        <p:blipFill>
          <a:blip r:embed="rId5"/>
          <a:stretch>
            <a:fillRect/>
          </a:stretch>
        </p:blipFill>
        <p:spPr>
          <a:xfrm>
            <a:off x="-3653" y="0"/>
            <a:ext cx="12192000" cy="1889760"/>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solidFill>
                  <a:schemeClr val="accent1">
                    <a:lumMod val="50000"/>
                  </a:schemeClr>
                </a:solidFill>
                <a:latin typeface="Arial" panose="020B0604020202020204" pitchFamily="34" charset="0"/>
                <a:cs typeface="Arial" panose="020B0604020202020204" pitchFamily="34" charset="0"/>
              </a:defRPr>
            </a:lvl1pPr>
            <a:lvl2pPr>
              <a:defRPr sz="2000">
                <a:solidFill>
                  <a:schemeClr val="accent1">
                    <a:lumMod val="50000"/>
                  </a:schemeClr>
                </a:solidFill>
                <a:latin typeface="Arial" panose="020B0604020202020204" pitchFamily="34" charset="0"/>
                <a:cs typeface="Arial" panose="020B0604020202020204" pitchFamily="34" charset="0"/>
              </a:defRPr>
            </a:lvl2pPr>
            <a:lvl3pPr>
              <a:defRPr sz="1800">
                <a:solidFill>
                  <a:schemeClr val="accent1">
                    <a:lumMod val="50000"/>
                  </a:schemeClr>
                </a:solidFill>
                <a:latin typeface="Arial" panose="020B0604020202020204" pitchFamily="34" charset="0"/>
                <a:cs typeface="Arial" panose="020B0604020202020204" pitchFamily="34" charset="0"/>
              </a:defRPr>
            </a:lvl3pPr>
            <a:lvl4pPr>
              <a:defRPr sz="1600">
                <a:solidFill>
                  <a:schemeClr val="accent1">
                    <a:lumMod val="50000"/>
                  </a:schemeClr>
                </a:solidFill>
                <a:latin typeface="Arial" panose="020B0604020202020204" pitchFamily="34" charset="0"/>
                <a:cs typeface="Arial" panose="020B0604020202020204" pitchFamily="34" charset="0"/>
              </a:defRPr>
            </a:lvl4pPr>
            <a:lvl5pPr>
              <a:defRPr sz="1400">
                <a:solidFill>
                  <a:schemeClr val="accent1">
                    <a:lumMod val="50000"/>
                  </a:schemeClr>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lvl1pPr>
              <a:defRPr>
                <a:solidFill>
                  <a:schemeClr val="accent1">
                    <a:lumMod val="50000"/>
                  </a:schemeClr>
                </a:solidFill>
              </a:defRPr>
            </a:lvl1p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10917871" y="6465458"/>
            <a:ext cx="1064941" cy="365125"/>
          </a:xfrm>
        </p:spPr>
        <p:txBody>
          <a:bodyPr/>
          <a:lstStyle/>
          <a:p>
            <a:fld id="{005C7FBA-D4E9-46CA-9321-3ADA2E368FCD}" type="slidenum">
              <a:rPr lang="en-GB" smtClean="0"/>
              <a:t>‹N›</a:t>
            </a:fld>
            <a:endParaRPr lang="en-GB"/>
          </a:p>
        </p:txBody>
      </p:sp>
      <p:sp>
        <p:nvSpPr>
          <p:cNvPr id="4" name="Picture Placeholder 4">
            <a:extLst>
              <a:ext uri="{FF2B5EF4-FFF2-40B4-BE49-F238E27FC236}">
                <a16:creationId xmlns:a16="http://schemas.microsoft.com/office/drawing/2014/main" id="{F97F9CB4-CA90-2B0B-B65B-B6BDD353D3D6}"/>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4701A6D4-BD5E-D4A8-4152-DD0B01E8789B}"/>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lvl1pPr>
              <a:defRPr>
                <a:solidFill>
                  <a:schemeClr val="accent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dirty="0"/>
              <a:t>Click to edit Master title style</a:t>
            </a:r>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5576184"/>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 name="Picture Placeholder 4">
            <a:extLst>
              <a:ext uri="{FF2B5EF4-FFF2-40B4-BE49-F238E27FC236}">
                <a16:creationId xmlns:a16="http://schemas.microsoft.com/office/drawing/2014/main" id="{F8E27C36-6D12-C27E-1D14-4A26E657FDFA}"/>
              </a:ext>
            </a:extLst>
          </p:cNvPr>
          <p:cNvSpPr>
            <a:spLocks noGrp="1"/>
          </p:cNvSpPr>
          <p:nvPr>
            <p:ph type="pic" sz="quarter" idx="12" hasCustomPrompt="1"/>
          </p:nvPr>
        </p:nvSpPr>
        <p:spPr>
          <a:xfrm>
            <a:off x="10795240" y="220973"/>
            <a:ext cx="964719" cy="918196"/>
          </a:xfrm>
        </p:spPr>
        <p:txBody>
          <a:bodyPr>
            <a:normAutofit/>
          </a:bodyPr>
          <a:lstStyle>
            <a:lvl1pPr>
              <a:defRPr sz="1600" b="1"/>
            </a:lvl1pPr>
          </a:lstStyle>
          <a:p>
            <a:r>
              <a:rPr lang="it-IT" dirty="0"/>
              <a:t>Your logo</a:t>
            </a:r>
            <a:endParaRPr lang="en-GB" dirty="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pic>
        <p:nvPicPr>
          <p:cNvPr id="7" name="Image 4">
            <a:extLst>
              <a:ext uri="{FF2B5EF4-FFF2-40B4-BE49-F238E27FC236}">
                <a16:creationId xmlns:a16="http://schemas.microsoft.com/office/drawing/2014/main" id="{6F77CCCE-D91E-CE88-8B1A-3CEBC787CADB}"/>
              </a:ext>
            </a:extLst>
          </p:cNvPr>
          <p:cNvPicPr>
            <a:picLocks noChangeAspect="1"/>
          </p:cNvPicPr>
          <p:nvPr userDrawn="1"/>
        </p:nvPicPr>
        <p:blipFill>
          <a:blip r:embed="rId4"/>
          <a:stretch>
            <a:fillRect/>
          </a:stretch>
        </p:blipFill>
        <p:spPr>
          <a:xfrm>
            <a:off x="321191" y="5992264"/>
            <a:ext cx="3397286" cy="673467"/>
          </a:xfrm>
          <a:prstGeom prst="rect">
            <a:avLst/>
          </a:prstGeom>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2" name="Picture Placeholder 4">
            <a:extLst>
              <a:ext uri="{FF2B5EF4-FFF2-40B4-BE49-F238E27FC236}">
                <a16:creationId xmlns:a16="http://schemas.microsoft.com/office/drawing/2014/main" id="{8C1698E8-746F-B2EA-C28C-EF7BCB48C26B}"/>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lvl1pPr>
              <a:defRPr>
                <a:solidFill>
                  <a:schemeClr val="accent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solidFill>
                  <a:schemeClr val="accent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9" y="2505075"/>
            <a:ext cx="5157787" cy="3684588"/>
          </a:xfr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solidFill>
                  <a:schemeClr val="accent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1" y="2505075"/>
            <a:ext cx="5183188" cy="3684588"/>
          </a:xfr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p:txBody>
          <a:bodyPr/>
          <a:lstStyle>
            <a:lvl1pPr>
              <a:defRPr>
                <a:solidFill>
                  <a:schemeClr val="accent1">
                    <a:lumMod val="50000"/>
                  </a:schemeClr>
                </a:solidFill>
              </a:defRPr>
            </a:lvl1p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a:t>
            </a:fld>
            <a:endParaRPr lang="en-GB"/>
          </a:p>
        </p:txBody>
      </p:sp>
      <p:sp>
        <p:nvSpPr>
          <p:cNvPr id="2" name="Picture Placeholder 4">
            <a:extLst>
              <a:ext uri="{FF2B5EF4-FFF2-40B4-BE49-F238E27FC236}">
                <a16:creationId xmlns:a16="http://schemas.microsoft.com/office/drawing/2014/main" id="{C17A5670-279A-D983-4F4E-0B4674DD5A54}"/>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lvl1pPr>
              <a:defRPr>
                <a:solidFill>
                  <a:schemeClr val="accent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solidFill>
                  <a:schemeClr val="accent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9" y="2505075"/>
            <a:ext cx="10512420" cy="3684588"/>
          </a:xfr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p:txBody>
          <a:bodyPr/>
          <a:lstStyle>
            <a:lvl1pPr>
              <a:defRPr>
                <a:solidFill>
                  <a:schemeClr val="accent1">
                    <a:lumMod val="50000"/>
                  </a:schemeClr>
                </a:solidFill>
              </a:defRPr>
            </a:lvl1p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a:t>
            </a:fld>
            <a:endParaRPr lang="en-GB"/>
          </a:p>
        </p:txBody>
      </p:sp>
      <p:sp>
        <p:nvSpPr>
          <p:cNvPr id="2" name="Picture Placeholder 4">
            <a:extLst>
              <a:ext uri="{FF2B5EF4-FFF2-40B4-BE49-F238E27FC236}">
                <a16:creationId xmlns:a16="http://schemas.microsoft.com/office/drawing/2014/main" id="{D2C60F5A-6254-53AE-9466-8A3B4E3A4419}"/>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lvl1pPr>
              <a:defRPr>
                <a:solidFill>
                  <a:schemeClr val="accent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lvl1pPr>
              <a:defRPr>
                <a:solidFill>
                  <a:schemeClr val="accent1">
                    <a:lumMod val="50000"/>
                  </a:schemeClr>
                </a:solidFill>
              </a:defRPr>
            </a:lvl1p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‹N›</a:t>
            </a:fld>
            <a:endParaRPr lang="en-GB"/>
          </a:p>
        </p:txBody>
      </p:sp>
      <p:sp>
        <p:nvSpPr>
          <p:cNvPr id="2" name="Picture Placeholder 4">
            <a:extLst>
              <a:ext uri="{FF2B5EF4-FFF2-40B4-BE49-F238E27FC236}">
                <a16:creationId xmlns:a16="http://schemas.microsoft.com/office/drawing/2014/main" id="{635B2A27-4993-2A0B-D094-E2A81318CDE8}"/>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lvl1pPr>
              <a:defRPr>
                <a:solidFill>
                  <a:schemeClr val="accent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solidFill>
                  <a:schemeClr val="accent1">
                    <a:lumMod val="50000"/>
                  </a:schemeClr>
                </a:solidFill>
              </a:defRPr>
            </a:lvl1pPr>
            <a:lvl2pPr>
              <a:defRPr sz="2000">
                <a:solidFill>
                  <a:schemeClr val="accent1">
                    <a:lumMod val="50000"/>
                  </a:schemeClr>
                </a:solidFill>
              </a:defRPr>
            </a:lvl2pPr>
            <a:lvl3pPr>
              <a:defRPr sz="1800">
                <a:solidFill>
                  <a:schemeClr val="accent1">
                    <a:lumMod val="50000"/>
                  </a:schemeClr>
                </a:solidFill>
              </a:defRPr>
            </a:lvl3pPr>
            <a:lvl4pPr>
              <a:defRPr sz="1600">
                <a:solidFill>
                  <a:schemeClr val="accent1">
                    <a:lumMod val="50000"/>
                  </a:schemeClr>
                </a:solidFill>
              </a:defRPr>
            </a:lvl4pPr>
            <a:lvl5pPr>
              <a:defRPr sz="1400">
                <a:solidFill>
                  <a:schemeClr val="accent1">
                    <a:lumMod val="50000"/>
                  </a:schemeClr>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lvl1pPr>
              <a:defRPr>
                <a:solidFill>
                  <a:schemeClr val="accent1">
                    <a:lumMod val="50000"/>
                  </a:schemeClr>
                </a:solidFill>
              </a:defRPr>
            </a:lvl1p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solidFill>
                  <a:schemeClr val="accent1">
                    <a:lumMod val="50000"/>
                  </a:schemeClr>
                </a:solidFill>
              </a:defRPr>
            </a:lvl1pPr>
          </a:lstStyle>
          <a:p>
            <a:r>
              <a:rPr lang="en-US" dirty="0"/>
              <a:t>Click to edit Master title style</a:t>
            </a:r>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solidFill>
                  <a:schemeClr val="accent1">
                    <a:lumMod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solidFill>
                  <a:schemeClr val="accent1">
                    <a:lumMod val="50000"/>
                  </a:schemeClr>
                </a:solidFill>
              </a:defRPr>
            </a:lvl1pPr>
            <a:lvl4pPr marL="1371600" indent="0" algn="ctr">
              <a:buNone/>
              <a:defRPr sz="3600"/>
            </a:lvl4pPr>
          </a:lstStyle>
          <a:p>
            <a:pPr lvl="0"/>
            <a:r>
              <a:rPr lang="it-IT" dirty="0"/>
              <a:t>Slide Title</a:t>
            </a:r>
            <a:endParaRPr lang="en-GB" dirty="0"/>
          </a:p>
        </p:txBody>
      </p:sp>
      <p:sp>
        <p:nvSpPr>
          <p:cNvPr id="4" name="Picture Placeholder 4">
            <a:extLst>
              <a:ext uri="{FF2B5EF4-FFF2-40B4-BE49-F238E27FC236}">
                <a16:creationId xmlns:a16="http://schemas.microsoft.com/office/drawing/2014/main" id="{E4AA02F2-9109-4800-75E0-E3918C0D1F09}"/>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8" name="Picture Placeholder 4">
            <a:extLst>
              <a:ext uri="{FF2B5EF4-FFF2-40B4-BE49-F238E27FC236}">
                <a16:creationId xmlns:a16="http://schemas.microsoft.com/office/drawing/2014/main" id="{65509DED-E106-6B66-CA6C-F1B97E84829D}"/>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‹N›</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2"/>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2"/>
          <a:stretch>
            <a:fillRect/>
          </a:stretch>
        </p:blipFill>
        <p:spPr>
          <a:xfrm flipV="1">
            <a:off x="233861" y="6423216"/>
            <a:ext cx="11125200" cy="125730"/>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3"/>
          <a:stretch>
            <a:fillRect/>
          </a:stretch>
        </p:blipFill>
        <p:spPr>
          <a:xfrm>
            <a:off x="91281" y="68967"/>
            <a:ext cx="2295079" cy="122288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4"/>
          <a:stretch>
            <a:fillRect/>
          </a:stretch>
        </p:blipFill>
        <p:spPr>
          <a:xfrm rot="21067063" flipH="1">
            <a:off x="11571297" y="6381319"/>
            <a:ext cx="520700" cy="533400"/>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tiff"/></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US" dirty="0"/>
              <a:t>Report for WP6</a:t>
            </a:r>
            <a:endParaRPr lang="en-GB" dirty="0"/>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p:txBody>
          <a:bodyPr/>
          <a:lstStyle/>
          <a:p>
            <a:r>
              <a:rPr lang="it-IT" b="1" dirty="0"/>
              <a:t>Radio </a:t>
            </a:r>
            <a:r>
              <a:rPr lang="it-IT" b="1" dirty="0" err="1"/>
              <a:t>Frequency</a:t>
            </a:r>
            <a:r>
              <a:rPr lang="it-IT" b="1" dirty="0"/>
              <a:t> Systems</a:t>
            </a:r>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p:txBody>
          <a:bodyPr/>
          <a:lstStyle/>
          <a:p>
            <a:r>
              <a:rPr lang="en-GB" dirty="0"/>
              <a:t>Dario </a:t>
            </a:r>
            <a:r>
              <a:rPr lang="en-GB" dirty="0" err="1"/>
              <a:t>Giove</a:t>
            </a:r>
            <a:r>
              <a:rPr lang="en-GB" dirty="0"/>
              <a:t>, INFN -LASA</a:t>
            </a:r>
          </a:p>
        </p:txBody>
      </p:sp>
      <p:pic>
        <p:nvPicPr>
          <p:cNvPr id="6" name="Image 4">
            <a:extLst>
              <a:ext uri="{FF2B5EF4-FFF2-40B4-BE49-F238E27FC236}">
                <a16:creationId xmlns:a16="http://schemas.microsoft.com/office/drawing/2014/main" id="{AAEEB287-793E-E054-288E-3FD96E376878}"/>
              </a:ext>
            </a:extLst>
          </p:cNvPr>
          <p:cNvPicPr>
            <a:picLocks noChangeAspect="1"/>
          </p:cNvPicPr>
          <p:nvPr/>
        </p:nvPicPr>
        <p:blipFill>
          <a:blip r:embed="rId2"/>
          <a:stretch>
            <a:fillRect/>
          </a:stretch>
        </p:blipFill>
        <p:spPr>
          <a:xfrm>
            <a:off x="10668000" y="105905"/>
            <a:ext cx="910841" cy="910841"/>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B09E14-4DF6-7613-2D92-DF3490C51FCE}"/>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DD1672-8862-56CE-696A-E55C7B74B2EA}"/>
              </a:ext>
            </a:extLst>
          </p:cNvPr>
          <p:cNvSpPr>
            <a:spLocks noGrp="1"/>
          </p:cNvSpPr>
          <p:nvPr>
            <p:ph idx="1"/>
          </p:nvPr>
        </p:nvSpPr>
        <p:spPr/>
        <p:txBody>
          <a:bodyPr>
            <a:normAutofit/>
          </a:bodyPr>
          <a:lstStyle/>
          <a:p>
            <a:pPr marL="0" indent="0">
              <a:buNone/>
            </a:pPr>
            <a:r>
              <a:rPr lang="en-GB" i="1" dirty="0"/>
              <a:t>Task 6.2</a:t>
            </a:r>
          </a:p>
          <a:p>
            <a:pPr marL="0" indent="0">
              <a:buNone/>
            </a:pPr>
            <a:endParaRPr lang="en-GB" i="1" dirty="0"/>
          </a:p>
        </p:txBody>
      </p:sp>
      <p:sp>
        <p:nvSpPr>
          <p:cNvPr id="3" name="Footer Placeholder 2">
            <a:extLst>
              <a:ext uri="{FF2B5EF4-FFF2-40B4-BE49-F238E27FC236}">
                <a16:creationId xmlns:a16="http://schemas.microsoft.com/office/drawing/2014/main" id="{F43831FD-5818-BD00-B640-CD4B77AEF5E5}"/>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EBA1BFB1-7E90-EB0A-945F-758A3CE12156}"/>
              </a:ext>
            </a:extLst>
          </p:cNvPr>
          <p:cNvSpPr>
            <a:spLocks noGrp="1"/>
          </p:cNvSpPr>
          <p:nvPr>
            <p:ph type="sldNum" sz="quarter" idx="12"/>
          </p:nvPr>
        </p:nvSpPr>
        <p:spPr/>
        <p:txBody>
          <a:bodyPr/>
          <a:lstStyle/>
          <a:p>
            <a:fld id="{005C7FBA-D4E9-46CA-9321-3ADA2E368FCD}" type="slidenum">
              <a:rPr lang="en-GB" smtClean="0"/>
              <a:t>11</a:t>
            </a:fld>
            <a:endParaRPr lang="en-GB"/>
          </a:p>
        </p:txBody>
      </p:sp>
      <p:sp>
        <p:nvSpPr>
          <p:cNvPr id="5" name="Title 4">
            <a:extLst>
              <a:ext uri="{FF2B5EF4-FFF2-40B4-BE49-F238E27FC236}">
                <a16:creationId xmlns:a16="http://schemas.microsoft.com/office/drawing/2014/main" id="{6C48432D-506A-717F-682B-D6B1ED417EB9}"/>
              </a:ext>
            </a:extLst>
          </p:cNvPr>
          <p:cNvSpPr>
            <a:spLocks noGrp="1"/>
          </p:cNvSpPr>
          <p:nvPr>
            <p:ph type="title"/>
          </p:nvPr>
        </p:nvSpPr>
        <p:spPr>
          <a:xfrm>
            <a:off x="2355696" y="152484"/>
            <a:ext cx="7408824" cy="1325563"/>
          </a:xfrm>
        </p:spPr>
        <p:txBody>
          <a:bodyPr/>
          <a:lstStyle/>
          <a:p>
            <a:r>
              <a:rPr lang="en-US" dirty="0"/>
              <a:t>Workplan and degree of execution</a:t>
            </a:r>
            <a:endParaRPr lang="en-GB" dirty="0"/>
          </a:p>
        </p:txBody>
      </p:sp>
      <p:pic>
        <p:nvPicPr>
          <p:cNvPr id="8" name="Image 4">
            <a:extLst>
              <a:ext uri="{FF2B5EF4-FFF2-40B4-BE49-F238E27FC236}">
                <a16:creationId xmlns:a16="http://schemas.microsoft.com/office/drawing/2014/main" id="{EB9F331D-518E-A39D-BC0D-A396B2CEBE1B}"/>
              </a:ext>
            </a:extLst>
          </p:cNvPr>
          <p:cNvPicPr>
            <a:picLocks noChangeAspect="1"/>
          </p:cNvPicPr>
          <p:nvPr/>
        </p:nvPicPr>
        <p:blipFill>
          <a:blip r:embed="rId2"/>
          <a:stretch>
            <a:fillRect/>
          </a:stretch>
        </p:blipFill>
        <p:spPr>
          <a:xfrm>
            <a:off x="10759501" y="161193"/>
            <a:ext cx="910841" cy="910841"/>
          </a:xfrm>
          <a:prstGeom prst="rect">
            <a:avLst/>
          </a:prstGeom>
        </p:spPr>
      </p:pic>
      <p:pic>
        <p:nvPicPr>
          <p:cNvPr id="7" name="Immagine 6">
            <a:extLst>
              <a:ext uri="{FF2B5EF4-FFF2-40B4-BE49-F238E27FC236}">
                <a16:creationId xmlns:a16="http://schemas.microsoft.com/office/drawing/2014/main" id="{03A97904-806A-3A4A-A8DF-13091033B520}"/>
              </a:ext>
            </a:extLst>
          </p:cNvPr>
          <p:cNvPicPr>
            <a:picLocks noChangeAspect="1"/>
          </p:cNvPicPr>
          <p:nvPr/>
        </p:nvPicPr>
        <p:blipFill>
          <a:blip r:embed="rId3"/>
          <a:stretch>
            <a:fillRect/>
          </a:stretch>
        </p:blipFill>
        <p:spPr>
          <a:xfrm>
            <a:off x="476727" y="2643456"/>
            <a:ext cx="3004037" cy="3822002"/>
          </a:xfrm>
          <a:prstGeom prst="rect">
            <a:avLst/>
          </a:prstGeom>
        </p:spPr>
      </p:pic>
      <p:pic>
        <p:nvPicPr>
          <p:cNvPr id="9" name="Immagine 8">
            <a:extLst>
              <a:ext uri="{FF2B5EF4-FFF2-40B4-BE49-F238E27FC236}">
                <a16:creationId xmlns:a16="http://schemas.microsoft.com/office/drawing/2014/main" id="{C02727B1-67C3-C541-B961-9F1156F27BF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365083" y="2722379"/>
            <a:ext cx="3617729" cy="3331261"/>
          </a:xfrm>
          <a:prstGeom prst="rect">
            <a:avLst/>
          </a:prstGeom>
        </p:spPr>
      </p:pic>
      <p:pic>
        <p:nvPicPr>
          <p:cNvPr id="10" name="Immagine 9">
            <a:extLst>
              <a:ext uri="{FF2B5EF4-FFF2-40B4-BE49-F238E27FC236}">
                <a16:creationId xmlns:a16="http://schemas.microsoft.com/office/drawing/2014/main" id="{002C5D56-B398-9847-9D79-9D8F3E07F72E}"/>
              </a:ext>
            </a:extLst>
          </p:cNvPr>
          <p:cNvPicPr>
            <a:picLocks noChangeAspect="1"/>
          </p:cNvPicPr>
          <p:nvPr/>
        </p:nvPicPr>
        <p:blipFill>
          <a:blip r:embed="rId5"/>
          <a:stretch>
            <a:fillRect/>
          </a:stretch>
        </p:blipFill>
        <p:spPr>
          <a:xfrm>
            <a:off x="4894450" y="1354003"/>
            <a:ext cx="3456384" cy="2041595"/>
          </a:xfrm>
          <a:prstGeom prst="rect">
            <a:avLst/>
          </a:prstGeom>
        </p:spPr>
      </p:pic>
      <p:pic>
        <p:nvPicPr>
          <p:cNvPr id="11" name="Immagine 10">
            <a:extLst>
              <a:ext uri="{FF2B5EF4-FFF2-40B4-BE49-F238E27FC236}">
                <a16:creationId xmlns:a16="http://schemas.microsoft.com/office/drawing/2014/main" id="{A32C99BB-7DFB-7F48-8C11-302385884F2A}"/>
              </a:ext>
            </a:extLst>
          </p:cNvPr>
          <p:cNvPicPr>
            <a:picLocks noChangeAspect="1"/>
          </p:cNvPicPr>
          <p:nvPr/>
        </p:nvPicPr>
        <p:blipFill rotWithShape="1">
          <a:blip r:embed="rId6"/>
          <a:srcRect l="49615" t="40039" b="19746"/>
          <a:stretch/>
        </p:blipFill>
        <p:spPr>
          <a:xfrm>
            <a:off x="4049773" y="3930317"/>
            <a:ext cx="4182992" cy="2390894"/>
          </a:xfrm>
          <a:prstGeom prst="rect">
            <a:avLst/>
          </a:prstGeom>
        </p:spPr>
      </p:pic>
    </p:spTree>
    <p:extLst>
      <p:ext uri="{BB962C8B-B14F-4D97-AF65-F5344CB8AC3E}">
        <p14:creationId xmlns:p14="http://schemas.microsoft.com/office/powerpoint/2010/main" val="5727892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B09E14-4DF6-7613-2D92-DF3490C51FCE}"/>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DD1672-8862-56CE-696A-E55C7B74B2EA}"/>
              </a:ext>
            </a:extLst>
          </p:cNvPr>
          <p:cNvSpPr>
            <a:spLocks noGrp="1"/>
          </p:cNvSpPr>
          <p:nvPr>
            <p:ph idx="1"/>
          </p:nvPr>
        </p:nvSpPr>
        <p:spPr/>
        <p:txBody>
          <a:bodyPr>
            <a:normAutofit/>
          </a:bodyPr>
          <a:lstStyle/>
          <a:p>
            <a:pPr marL="0" indent="0">
              <a:buNone/>
            </a:pPr>
            <a:r>
              <a:rPr lang="en-GB" i="1" dirty="0"/>
              <a:t>Task 6.2</a:t>
            </a:r>
          </a:p>
          <a:p>
            <a:pPr marL="0" indent="0">
              <a:buNone/>
            </a:pPr>
            <a:endParaRPr lang="en-GB" i="1" dirty="0"/>
          </a:p>
        </p:txBody>
      </p:sp>
      <p:sp>
        <p:nvSpPr>
          <p:cNvPr id="3" name="Footer Placeholder 2">
            <a:extLst>
              <a:ext uri="{FF2B5EF4-FFF2-40B4-BE49-F238E27FC236}">
                <a16:creationId xmlns:a16="http://schemas.microsoft.com/office/drawing/2014/main" id="{F43831FD-5818-BD00-B640-CD4B77AEF5E5}"/>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EBA1BFB1-7E90-EB0A-945F-758A3CE12156}"/>
              </a:ext>
            </a:extLst>
          </p:cNvPr>
          <p:cNvSpPr>
            <a:spLocks noGrp="1"/>
          </p:cNvSpPr>
          <p:nvPr>
            <p:ph type="sldNum" sz="quarter" idx="12"/>
          </p:nvPr>
        </p:nvSpPr>
        <p:spPr/>
        <p:txBody>
          <a:bodyPr/>
          <a:lstStyle/>
          <a:p>
            <a:fld id="{005C7FBA-D4E9-46CA-9321-3ADA2E368FCD}" type="slidenum">
              <a:rPr lang="en-GB" smtClean="0"/>
              <a:t>12</a:t>
            </a:fld>
            <a:endParaRPr lang="en-GB"/>
          </a:p>
        </p:txBody>
      </p:sp>
      <p:sp>
        <p:nvSpPr>
          <p:cNvPr id="5" name="Title 4">
            <a:extLst>
              <a:ext uri="{FF2B5EF4-FFF2-40B4-BE49-F238E27FC236}">
                <a16:creationId xmlns:a16="http://schemas.microsoft.com/office/drawing/2014/main" id="{6C48432D-506A-717F-682B-D6B1ED417EB9}"/>
              </a:ext>
            </a:extLst>
          </p:cNvPr>
          <p:cNvSpPr>
            <a:spLocks noGrp="1"/>
          </p:cNvSpPr>
          <p:nvPr>
            <p:ph type="title"/>
          </p:nvPr>
        </p:nvSpPr>
        <p:spPr>
          <a:xfrm>
            <a:off x="2355696" y="152484"/>
            <a:ext cx="7408824" cy="1325563"/>
          </a:xfrm>
        </p:spPr>
        <p:txBody>
          <a:bodyPr/>
          <a:lstStyle/>
          <a:p>
            <a:r>
              <a:rPr lang="en-US" dirty="0"/>
              <a:t>Workplan and degree of execution</a:t>
            </a:r>
            <a:endParaRPr lang="en-GB" dirty="0"/>
          </a:p>
        </p:txBody>
      </p:sp>
      <p:pic>
        <p:nvPicPr>
          <p:cNvPr id="8" name="Image 4">
            <a:extLst>
              <a:ext uri="{FF2B5EF4-FFF2-40B4-BE49-F238E27FC236}">
                <a16:creationId xmlns:a16="http://schemas.microsoft.com/office/drawing/2014/main" id="{EB9F331D-518E-A39D-BC0D-A396B2CEBE1B}"/>
              </a:ext>
            </a:extLst>
          </p:cNvPr>
          <p:cNvPicPr>
            <a:picLocks noChangeAspect="1"/>
          </p:cNvPicPr>
          <p:nvPr/>
        </p:nvPicPr>
        <p:blipFill>
          <a:blip r:embed="rId2"/>
          <a:stretch>
            <a:fillRect/>
          </a:stretch>
        </p:blipFill>
        <p:spPr>
          <a:xfrm>
            <a:off x="10759501" y="161193"/>
            <a:ext cx="910841" cy="910841"/>
          </a:xfrm>
          <a:prstGeom prst="rect">
            <a:avLst/>
          </a:prstGeom>
        </p:spPr>
      </p:pic>
      <p:pic>
        <p:nvPicPr>
          <p:cNvPr id="10" name="Immagine 9">
            <a:extLst>
              <a:ext uri="{FF2B5EF4-FFF2-40B4-BE49-F238E27FC236}">
                <a16:creationId xmlns:a16="http://schemas.microsoft.com/office/drawing/2014/main" id="{DF1E76B8-A47B-B74F-AAEF-038BBFCECB3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2508" y="3545307"/>
            <a:ext cx="3040838" cy="1696788"/>
          </a:xfrm>
          <a:prstGeom prst="rect">
            <a:avLst/>
          </a:prstGeom>
        </p:spPr>
      </p:pic>
      <p:pic>
        <p:nvPicPr>
          <p:cNvPr id="11" name="Immagine 10">
            <a:extLst>
              <a:ext uri="{FF2B5EF4-FFF2-40B4-BE49-F238E27FC236}">
                <a16:creationId xmlns:a16="http://schemas.microsoft.com/office/drawing/2014/main" id="{A16EAF17-62DA-3840-A2B4-BBC1521AA84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14282" y="2431610"/>
            <a:ext cx="2339518" cy="3119357"/>
          </a:xfrm>
          <a:prstGeom prst="rect">
            <a:avLst/>
          </a:prstGeom>
        </p:spPr>
      </p:pic>
      <p:pic>
        <p:nvPicPr>
          <p:cNvPr id="12" name="Immagine 11">
            <a:extLst>
              <a:ext uri="{FF2B5EF4-FFF2-40B4-BE49-F238E27FC236}">
                <a16:creationId xmlns:a16="http://schemas.microsoft.com/office/drawing/2014/main" id="{06BC9208-5A91-1E4E-823C-D86EAC87208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660287" y="2039133"/>
            <a:ext cx="4450267" cy="3904313"/>
          </a:xfrm>
          <a:prstGeom prst="rect">
            <a:avLst/>
          </a:prstGeom>
        </p:spPr>
      </p:pic>
    </p:spTree>
    <p:extLst>
      <p:ext uri="{BB962C8B-B14F-4D97-AF65-F5344CB8AC3E}">
        <p14:creationId xmlns:p14="http://schemas.microsoft.com/office/powerpoint/2010/main" val="7131691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B09E14-4DF6-7613-2D92-DF3490C51FCE}"/>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DD1672-8862-56CE-696A-E55C7B74B2EA}"/>
              </a:ext>
            </a:extLst>
          </p:cNvPr>
          <p:cNvSpPr>
            <a:spLocks noGrp="1"/>
          </p:cNvSpPr>
          <p:nvPr>
            <p:ph idx="1"/>
          </p:nvPr>
        </p:nvSpPr>
        <p:spPr/>
        <p:txBody>
          <a:bodyPr>
            <a:normAutofit/>
          </a:bodyPr>
          <a:lstStyle/>
          <a:p>
            <a:pPr marL="0" indent="0">
              <a:buNone/>
            </a:pPr>
            <a:r>
              <a:rPr lang="en-GB" i="1" dirty="0"/>
              <a:t>Task 6.3 </a:t>
            </a:r>
          </a:p>
          <a:p>
            <a:pPr marL="0" indent="0">
              <a:buNone/>
            </a:pPr>
            <a:r>
              <a:rPr lang="it-IT" dirty="0"/>
              <a:t>A </a:t>
            </a:r>
            <a:r>
              <a:rPr lang="it-IT" dirty="0" err="1"/>
              <a:t>study</a:t>
            </a:r>
            <a:r>
              <a:rPr lang="it-IT" dirty="0"/>
              <a:t> to </a:t>
            </a:r>
            <a:r>
              <a:rPr lang="it-IT" dirty="0" err="1"/>
              <a:t>enhance</a:t>
            </a:r>
            <a:r>
              <a:rPr lang="it-IT" dirty="0"/>
              <a:t> the </a:t>
            </a:r>
            <a:r>
              <a:rPr lang="it-IT" dirty="0" err="1"/>
              <a:t>present</a:t>
            </a:r>
            <a:r>
              <a:rPr lang="it-IT" dirty="0"/>
              <a:t> </a:t>
            </a:r>
            <a:r>
              <a:rPr lang="it-IT" dirty="0" err="1"/>
              <a:t>comprehension</a:t>
            </a:r>
            <a:r>
              <a:rPr lang="it-IT" dirty="0"/>
              <a:t> of the </a:t>
            </a:r>
            <a:r>
              <a:rPr lang="it-IT" dirty="0" err="1"/>
              <a:t>intrinsic</a:t>
            </a:r>
            <a:r>
              <a:rPr lang="it-IT" dirty="0"/>
              <a:t> </a:t>
            </a:r>
            <a:r>
              <a:rPr lang="it-IT" dirty="0" err="1"/>
              <a:t>concepts</a:t>
            </a:r>
            <a:r>
              <a:rPr lang="it-IT" dirty="0"/>
              <a:t> </a:t>
            </a:r>
            <a:r>
              <a:rPr lang="it-IT" dirty="0" err="1"/>
              <a:t>that</a:t>
            </a:r>
            <a:r>
              <a:rPr lang="it-IT" dirty="0"/>
              <a:t> </a:t>
            </a:r>
            <a:r>
              <a:rPr lang="it-IT" dirty="0" err="1"/>
              <a:t>influence</a:t>
            </a:r>
            <a:r>
              <a:rPr lang="it-IT" dirty="0"/>
              <a:t> the break down rate of RF </a:t>
            </a:r>
            <a:r>
              <a:rPr lang="it-IT" dirty="0" err="1"/>
              <a:t>cavities</a:t>
            </a:r>
            <a:r>
              <a:rPr lang="it-IT" dirty="0"/>
              <a:t> </a:t>
            </a:r>
            <a:r>
              <a:rPr lang="it-IT" dirty="0" err="1"/>
              <a:t>submitted</a:t>
            </a:r>
            <a:r>
              <a:rPr lang="it-IT" dirty="0"/>
              <a:t> to strong </a:t>
            </a:r>
            <a:r>
              <a:rPr lang="it-IT" dirty="0" err="1"/>
              <a:t>magnetic</a:t>
            </a:r>
            <a:r>
              <a:rPr lang="it-IT" dirty="0"/>
              <a:t> </a:t>
            </a:r>
            <a:r>
              <a:rPr lang="it-IT" dirty="0" err="1"/>
              <a:t>fields</a:t>
            </a:r>
            <a:r>
              <a:rPr lang="it-IT" dirty="0"/>
              <a:t> </a:t>
            </a:r>
            <a:r>
              <a:rPr lang="it-IT" dirty="0" err="1"/>
              <a:t>has</a:t>
            </a:r>
            <a:r>
              <a:rPr lang="it-IT" dirty="0"/>
              <a:t> </a:t>
            </a:r>
            <a:r>
              <a:rPr lang="it-IT" dirty="0" err="1"/>
              <a:t>been</a:t>
            </a:r>
            <a:r>
              <a:rPr lang="it-IT" dirty="0"/>
              <a:t> </a:t>
            </a:r>
            <a:r>
              <a:rPr lang="it-IT" dirty="0" err="1"/>
              <a:t>established</a:t>
            </a:r>
            <a:r>
              <a:rPr lang="it-IT" dirty="0"/>
              <a:t> and the first </a:t>
            </a:r>
            <a:r>
              <a:rPr lang="it-IT" dirty="0" err="1"/>
              <a:t>simulations</a:t>
            </a:r>
            <a:r>
              <a:rPr lang="it-IT" dirty="0"/>
              <a:t> are in progress.</a:t>
            </a:r>
            <a:endParaRPr lang="en-GB" dirty="0"/>
          </a:p>
        </p:txBody>
      </p:sp>
      <p:sp>
        <p:nvSpPr>
          <p:cNvPr id="3" name="Footer Placeholder 2">
            <a:extLst>
              <a:ext uri="{FF2B5EF4-FFF2-40B4-BE49-F238E27FC236}">
                <a16:creationId xmlns:a16="http://schemas.microsoft.com/office/drawing/2014/main" id="{F43831FD-5818-BD00-B640-CD4B77AEF5E5}"/>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EBA1BFB1-7E90-EB0A-945F-758A3CE12156}"/>
              </a:ext>
            </a:extLst>
          </p:cNvPr>
          <p:cNvSpPr>
            <a:spLocks noGrp="1"/>
          </p:cNvSpPr>
          <p:nvPr>
            <p:ph type="sldNum" sz="quarter" idx="12"/>
          </p:nvPr>
        </p:nvSpPr>
        <p:spPr/>
        <p:txBody>
          <a:bodyPr/>
          <a:lstStyle/>
          <a:p>
            <a:fld id="{005C7FBA-D4E9-46CA-9321-3ADA2E368FCD}" type="slidenum">
              <a:rPr lang="en-GB" smtClean="0"/>
              <a:t>13</a:t>
            </a:fld>
            <a:endParaRPr lang="en-GB"/>
          </a:p>
        </p:txBody>
      </p:sp>
      <p:sp>
        <p:nvSpPr>
          <p:cNvPr id="5" name="Title 4">
            <a:extLst>
              <a:ext uri="{FF2B5EF4-FFF2-40B4-BE49-F238E27FC236}">
                <a16:creationId xmlns:a16="http://schemas.microsoft.com/office/drawing/2014/main" id="{6C48432D-506A-717F-682B-D6B1ED417EB9}"/>
              </a:ext>
            </a:extLst>
          </p:cNvPr>
          <p:cNvSpPr>
            <a:spLocks noGrp="1"/>
          </p:cNvSpPr>
          <p:nvPr>
            <p:ph type="title"/>
          </p:nvPr>
        </p:nvSpPr>
        <p:spPr>
          <a:xfrm>
            <a:off x="2355696" y="152484"/>
            <a:ext cx="7408824" cy="1325563"/>
          </a:xfrm>
        </p:spPr>
        <p:txBody>
          <a:bodyPr/>
          <a:lstStyle/>
          <a:p>
            <a:r>
              <a:rPr lang="en-US" dirty="0"/>
              <a:t>Workplan and degree of execution</a:t>
            </a:r>
            <a:endParaRPr lang="en-GB" dirty="0"/>
          </a:p>
        </p:txBody>
      </p:sp>
      <p:pic>
        <p:nvPicPr>
          <p:cNvPr id="8" name="Image 4">
            <a:extLst>
              <a:ext uri="{FF2B5EF4-FFF2-40B4-BE49-F238E27FC236}">
                <a16:creationId xmlns:a16="http://schemas.microsoft.com/office/drawing/2014/main" id="{EB9F331D-518E-A39D-BC0D-A396B2CEBE1B}"/>
              </a:ext>
            </a:extLst>
          </p:cNvPr>
          <p:cNvPicPr>
            <a:picLocks noChangeAspect="1"/>
          </p:cNvPicPr>
          <p:nvPr/>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3344684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B09E14-4DF6-7613-2D92-DF3490C51FCE}"/>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DD1672-8862-56CE-696A-E55C7B74B2EA}"/>
              </a:ext>
            </a:extLst>
          </p:cNvPr>
          <p:cNvSpPr>
            <a:spLocks noGrp="1"/>
          </p:cNvSpPr>
          <p:nvPr>
            <p:ph idx="1"/>
          </p:nvPr>
        </p:nvSpPr>
        <p:spPr/>
        <p:txBody>
          <a:bodyPr>
            <a:normAutofit/>
          </a:bodyPr>
          <a:lstStyle/>
          <a:p>
            <a:pPr marL="0" indent="0">
              <a:buNone/>
            </a:pPr>
            <a:r>
              <a:rPr lang="en-GB" i="1" dirty="0"/>
              <a:t>Task 6.3 </a:t>
            </a:r>
          </a:p>
        </p:txBody>
      </p:sp>
      <p:sp>
        <p:nvSpPr>
          <p:cNvPr id="3" name="Footer Placeholder 2">
            <a:extLst>
              <a:ext uri="{FF2B5EF4-FFF2-40B4-BE49-F238E27FC236}">
                <a16:creationId xmlns:a16="http://schemas.microsoft.com/office/drawing/2014/main" id="{F43831FD-5818-BD00-B640-CD4B77AEF5E5}"/>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EBA1BFB1-7E90-EB0A-945F-758A3CE12156}"/>
              </a:ext>
            </a:extLst>
          </p:cNvPr>
          <p:cNvSpPr>
            <a:spLocks noGrp="1"/>
          </p:cNvSpPr>
          <p:nvPr>
            <p:ph type="sldNum" sz="quarter" idx="12"/>
          </p:nvPr>
        </p:nvSpPr>
        <p:spPr/>
        <p:txBody>
          <a:bodyPr/>
          <a:lstStyle/>
          <a:p>
            <a:fld id="{005C7FBA-D4E9-46CA-9321-3ADA2E368FCD}" type="slidenum">
              <a:rPr lang="en-GB" smtClean="0"/>
              <a:t>14</a:t>
            </a:fld>
            <a:endParaRPr lang="en-GB"/>
          </a:p>
        </p:txBody>
      </p:sp>
      <p:sp>
        <p:nvSpPr>
          <p:cNvPr id="5" name="Title 4">
            <a:extLst>
              <a:ext uri="{FF2B5EF4-FFF2-40B4-BE49-F238E27FC236}">
                <a16:creationId xmlns:a16="http://schemas.microsoft.com/office/drawing/2014/main" id="{6C48432D-506A-717F-682B-D6B1ED417EB9}"/>
              </a:ext>
            </a:extLst>
          </p:cNvPr>
          <p:cNvSpPr>
            <a:spLocks noGrp="1"/>
          </p:cNvSpPr>
          <p:nvPr>
            <p:ph type="title"/>
          </p:nvPr>
        </p:nvSpPr>
        <p:spPr>
          <a:xfrm>
            <a:off x="2355696" y="152484"/>
            <a:ext cx="7408824" cy="1325563"/>
          </a:xfrm>
        </p:spPr>
        <p:txBody>
          <a:bodyPr/>
          <a:lstStyle/>
          <a:p>
            <a:r>
              <a:rPr lang="en-US" dirty="0"/>
              <a:t>Workplan and degree of execution</a:t>
            </a:r>
            <a:endParaRPr lang="en-GB" dirty="0"/>
          </a:p>
        </p:txBody>
      </p:sp>
      <p:pic>
        <p:nvPicPr>
          <p:cNvPr id="8" name="Image 4">
            <a:extLst>
              <a:ext uri="{FF2B5EF4-FFF2-40B4-BE49-F238E27FC236}">
                <a16:creationId xmlns:a16="http://schemas.microsoft.com/office/drawing/2014/main" id="{EB9F331D-518E-A39D-BC0D-A396B2CEBE1B}"/>
              </a:ext>
            </a:extLst>
          </p:cNvPr>
          <p:cNvPicPr>
            <a:picLocks noChangeAspect="1"/>
          </p:cNvPicPr>
          <p:nvPr/>
        </p:nvPicPr>
        <p:blipFill>
          <a:blip r:embed="rId2"/>
          <a:stretch>
            <a:fillRect/>
          </a:stretch>
        </p:blipFill>
        <p:spPr>
          <a:xfrm>
            <a:off x="10759501" y="161193"/>
            <a:ext cx="910841" cy="910841"/>
          </a:xfrm>
          <a:prstGeom prst="rect">
            <a:avLst/>
          </a:prstGeom>
        </p:spPr>
      </p:pic>
      <p:pic>
        <p:nvPicPr>
          <p:cNvPr id="16" name="Image 2">
            <a:extLst>
              <a:ext uri="{FF2B5EF4-FFF2-40B4-BE49-F238E27FC236}">
                <a16:creationId xmlns:a16="http://schemas.microsoft.com/office/drawing/2014/main" id="{5E4B26C3-B2AD-8442-957C-447B2A589E5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0768" y="3437614"/>
            <a:ext cx="6082103" cy="2739349"/>
          </a:xfrm>
          <a:prstGeom prst="rect">
            <a:avLst/>
          </a:prstGeom>
        </p:spPr>
      </p:pic>
      <p:pic>
        <p:nvPicPr>
          <p:cNvPr id="17" name="Image 3">
            <a:extLst>
              <a:ext uri="{FF2B5EF4-FFF2-40B4-BE49-F238E27FC236}">
                <a16:creationId xmlns:a16="http://schemas.microsoft.com/office/drawing/2014/main" id="{77B1834F-873F-B349-B0B3-513F10400484}"/>
              </a:ext>
            </a:extLst>
          </p:cNvPr>
          <p:cNvPicPr>
            <a:picLocks noChangeAspect="1"/>
          </p:cNvPicPr>
          <p:nvPr/>
        </p:nvPicPr>
        <p:blipFill rotWithShape="1">
          <a:blip r:embed="rId4">
            <a:clrChange>
              <a:clrFrom>
                <a:srgbClr val="FFFFFF"/>
              </a:clrFrom>
              <a:clrTo>
                <a:srgbClr val="FFFFFF">
                  <a:alpha val="0"/>
                </a:srgbClr>
              </a:clrTo>
            </a:clrChange>
            <a:duotone>
              <a:prstClr val="black"/>
              <a:schemeClr val="tx2">
                <a:tint val="45000"/>
                <a:satMod val="400000"/>
              </a:schemeClr>
            </a:duotone>
          </a:blip>
          <a:srcRect l="19081" t="10198" r="26253" b="20225"/>
          <a:stretch/>
        </p:blipFill>
        <p:spPr>
          <a:xfrm>
            <a:off x="1949778" y="3900525"/>
            <a:ext cx="3607710" cy="2080555"/>
          </a:xfrm>
          <a:prstGeom prst="rect">
            <a:avLst/>
          </a:prstGeom>
          <a:effectLst>
            <a:glow rad="127000">
              <a:schemeClr val="accent1">
                <a:alpha val="0"/>
              </a:schemeClr>
            </a:glow>
          </a:effectLst>
        </p:spPr>
      </p:pic>
      <p:sp>
        <p:nvSpPr>
          <p:cNvPr id="18" name="ZoneTexte 5">
            <a:extLst>
              <a:ext uri="{FF2B5EF4-FFF2-40B4-BE49-F238E27FC236}">
                <a16:creationId xmlns:a16="http://schemas.microsoft.com/office/drawing/2014/main" id="{0922F1EB-87F0-694C-A07A-83868B205631}"/>
              </a:ext>
            </a:extLst>
          </p:cNvPr>
          <p:cNvSpPr txBox="1"/>
          <p:nvPr/>
        </p:nvSpPr>
        <p:spPr>
          <a:xfrm>
            <a:off x="6831894" y="4072560"/>
            <a:ext cx="5026564" cy="1477328"/>
          </a:xfrm>
          <a:prstGeom prst="rect">
            <a:avLst/>
          </a:prstGeom>
          <a:noFill/>
        </p:spPr>
        <p:txBody>
          <a:bodyPr wrap="square" rtlCol="0">
            <a:spAutoFit/>
          </a:bodyPr>
          <a:lstStyle/>
          <a:p>
            <a:r>
              <a:rPr lang="fr-FR" dirty="0" err="1"/>
              <a:t>With</a:t>
            </a:r>
            <a:r>
              <a:rPr lang="fr-FR" dirty="0"/>
              <a:t> DC </a:t>
            </a:r>
            <a:r>
              <a:rPr lang="fr-FR" dirty="0" err="1"/>
              <a:t>magnetic</a:t>
            </a:r>
            <a:r>
              <a:rPr lang="fr-FR" dirty="0"/>
              <a:t> </a:t>
            </a:r>
            <a:r>
              <a:rPr lang="fr-FR" dirty="0" err="1"/>
              <a:t>field</a:t>
            </a:r>
            <a:r>
              <a:rPr lang="fr-FR" dirty="0"/>
              <a:t> (</a:t>
            </a:r>
            <a:r>
              <a:rPr lang="fr-FR" dirty="0" err="1"/>
              <a:t>superimposed</a:t>
            </a:r>
            <a:r>
              <a:rPr lang="fr-FR" dirty="0"/>
              <a:t>)</a:t>
            </a:r>
          </a:p>
          <a:p>
            <a:r>
              <a:rPr lang="fr-FR" dirty="0" err="1"/>
              <a:t>Result</a:t>
            </a:r>
            <a:r>
              <a:rPr lang="fr-FR" dirty="0"/>
              <a:t> </a:t>
            </a:r>
            <a:r>
              <a:rPr lang="fr-FR" dirty="0" err="1"/>
              <a:t>is</a:t>
            </a:r>
            <a:r>
              <a:rPr lang="fr-FR" dirty="0"/>
              <a:t> the </a:t>
            </a:r>
            <a:r>
              <a:rPr lang="fr-FR" dirty="0" err="1"/>
              <a:t>same</a:t>
            </a:r>
            <a:r>
              <a:rPr lang="fr-FR" dirty="0"/>
              <a:t> </a:t>
            </a:r>
            <a:r>
              <a:rPr lang="fr-FR" dirty="0" err="1"/>
              <a:t>from</a:t>
            </a:r>
            <a:r>
              <a:rPr lang="fr-FR" dirty="0"/>
              <a:t> B = 1 T</a:t>
            </a:r>
          </a:p>
          <a:p>
            <a:r>
              <a:rPr lang="fr-FR" dirty="0"/>
              <a:t>The </a:t>
            </a:r>
            <a:r>
              <a:rPr lang="fr-FR" dirty="0" err="1"/>
              <a:t>electrons</a:t>
            </a:r>
            <a:r>
              <a:rPr lang="fr-FR" dirty="0"/>
              <a:t> </a:t>
            </a:r>
            <a:r>
              <a:rPr lang="fr-FR" dirty="0" err="1"/>
              <a:t>follow</a:t>
            </a:r>
            <a:r>
              <a:rPr lang="fr-FR" dirty="0"/>
              <a:t> </a:t>
            </a:r>
            <a:r>
              <a:rPr lang="fr-FR" dirty="0" err="1"/>
              <a:t>exactly</a:t>
            </a:r>
            <a:r>
              <a:rPr lang="fr-FR" dirty="0"/>
              <a:t> the DC </a:t>
            </a:r>
            <a:r>
              <a:rPr lang="fr-FR" dirty="0" err="1"/>
              <a:t>field</a:t>
            </a:r>
            <a:r>
              <a:rPr lang="fr-FR" dirty="0"/>
              <a:t> </a:t>
            </a:r>
            <a:r>
              <a:rPr lang="fr-FR" dirty="0" err="1"/>
              <a:t>lines</a:t>
            </a:r>
            <a:r>
              <a:rPr lang="fr-FR" dirty="0"/>
              <a:t>. </a:t>
            </a:r>
          </a:p>
          <a:p>
            <a:r>
              <a:rPr lang="fr-FR" dirty="0" err="1"/>
              <a:t>Here</a:t>
            </a:r>
            <a:r>
              <a:rPr lang="fr-FR" dirty="0"/>
              <a:t>, </a:t>
            </a:r>
            <a:r>
              <a:rPr lang="fr-FR" dirty="0" err="1"/>
              <a:t>most</a:t>
            </a:r>
            <a:r>
              <a:rPr lang="fr-FR" dirty="0"/>
              <a:t> </a:t>
            </a:r>
            <a:r>
              <a:rPr lang="fr-FR" dirty="0" err="1"/>
              <a:t>electrons</a:t>
            </a:r>
            <a:r>
              <a:rPr lang="fr-FR" dirty="0"/>
              <a:t> hit the </a:t>
            </a:r>
            <a:r>
              <a:rPr lang="fr-FR" dirty="0" err="1"/>
              <a:t>facing</a:t>
            </a:r>
            <a:r>
              <a:rPr lang="fr-FR" dirty="0"/>
              <a:t> iris, and </a:t>
            </a:r>
            <a:r>
              <a:rPr lang="fr-FR" dirty="0" err="1"/>
              <a:t>some</a:t>
            </a:r>
            <a:r>
              <a:rPr lang="fr-FR" dirty="0"/>
              <a:t> </a:t>
            </a:r>
            <a:r>
              <a:rPr lang="fr-FR" dirty="0" err="1"/>
              <a:t>electron</a:t>
            </a:r>
            <a:r>
              <a:rPr lang="fr-FR" dirty="0"/>
              <a:t> </a:t>
            </a:r>
            <a:r>
              <a:rPr lang="fr-FR" dirty="0" err="1"/>
              <a:t>fly</a:t>
            </a:r>
            <a:r>
              <a:rPr lang="fr-FR" dirty="0"/>
              <a:t> up to the </a:t>
            </a:r>
            <a:r>
              <a:rPr lang="fr-FR" dirty="0" err="1"/>
              <a:t>window</a:t>
            </a:r>
            <a:r>
              <a:rPr lang="fr-FR" dirty="0"/>
              <a:t>…</a:t>
            </a:r>
          </a:p>
        </p:txBody>
      </p:sp>
      <p:sp>
        <p:nvSpPr>
          <p:cNvPr id="19" name="ZoneTexte 6">
            <a:extLst>
              <a:ext uri="{FF2B5EF4-FFF2-40B4-BE49-F238E27FC236}">
                <a16:creationId xmlns:a16="http://schemas.microsoft.com/office/drawing/2014/main" id="{27AF29DA-8CAC-B141-80CD-18ABBFC51EDD}"/>
              </a:ext>
            </a:extLst>
          </p:cNvPr>
          <p:cNvSpPr txBox="1"/>
          <p:nvPr/>
        </p:nvSpPr>
        <p:spPr>
          <a:xfrm>
            <a:off x="6864428" y="2670752"/>
            <a:ext cx="1954886" cy="830997"/>
          </a:xfrm>
          <a:prstGeom prst="rect">
            <a:avLst/>
          </a:prstGeom>
          <a:noFill/>
        </p:spPr>
        <p:txBody>
          <a:bodyPr wrap="square" rtlCol="0">
            <a:spAutoFit/>
          </a:bodyPr>
          <a:lstStyle/>
          <a:p>
            <a:r>
              <a:rPr lang="fr-FR" sz="1600" dirty="0"/>
              <a:t>Electron max </a:t>
            </a:r>
            <a:r>
              <a:rPr lang="fr-FR" sz="1600" dirty="0" err="1"/>
              <a:t>energy</a:t>
            </a:r>
            <a:r>
              <a:rPr lang="fr-FR" sz="1600" dirty="0"/>
              <a:t> </a:t>
            </a:r>
            <a:r>
              <a:rPr lang="fr-FR" sz="1600" dirty="0" err="1"/>
              <a:t>is</a:t>
            </a:r>
            <a:r>
              <a:rPr lang="fr-FR" sz="1600" dirty="0"/>
              <a:t> 10 MeV (</a:t>
            </a:r>
            <a:r>
              <a:rPr lang="fr-FR" sz="1600" dirty="0" err="1"/>
              <a:t>velocity</a:t>
            </a:r>
            <a:r>
              <a:rPr lang="fr-FR" sz="1600" dirty="0"/>
              <a:t> close to c)</a:t>
            </a:r>
          </a:p>
        </p:txBody>
      </p:sp>
    </p:spTree>
    <p:extLst>
      <p:ext uri="{BB962C8B-B14F-4D97-AF65-F5344CB8AC3E}">
        <p14:creationId xmlns:p14="http://schemas.microsoft.com/office/powerpoint/2010/main" val="38557123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B09E14-4DF6-7613-2D92-DF3490C51FCE}"/>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DD1672-8862-56CE-696A-E55C7B74B2EA}"/>
              </a:ext>
            </a:extLst>
          </p:cNvPr>
          <p:cNvSpPr>
            <a:spLocks noGrp="1"/>
          </p:cNvSpPr>
          <p:nvPr>
            <p:ph idx="1"/>
          </p:nvPr>
        </p:nvSpPr>
        <p:spPr/>
        <p:txBody>
          <a:bodyPr>
            <a:normAutofit fontScale="92500" lnSpcReduction="10000"/>
          </a:bodyPr>
          <a:lstStyle/>
          <a:p>
            <a:pPr marL="0" indent="0">
              <a:buNone/>
            </a:pPr>
            <a:r>
              <a:rPr lang="en-GB" i="1" dirty="0"/>
              <a:t>Task 6.4</a:t>
            </a:r>
          </a:p>
          <a:p>
            <a:pPr marL="0" indent="0">
              <a:buNone/>
            </a:pPr>
            <a:r>
              <a:rPr lang="it-IT" dirty="0"/>
              <a:t>A baseline </a:t>
            </a:r>
            <a:r>
              <a:rPr lang="it-IT" dirty="0" err="1"/>
              <a:t>concept</a:t>
            </a:r>
            <a:r>
              <a:rPr lang="it-IT" dirty="0"/>
              <a:t> for the RF </a:t>
            </a:r>
            <a:r>
              <a:rPr lang="it-IT" dirty="0" err="1"/>
              <a:t>sources</a:t>
            </a:r>
            <a:r>
              <a:rPr lang="it-IT" dirty="0"/>
              <a:t> </a:t>
            </a:r>
            <a:r>
              <a:rPr lang="it-IT" dirty="0" err="1"/>
              <a:t>needed</a:t>
            </a:r>
            <a:r>
              <a:rPr lang="it-IT" dirty="0"/>
              <a:t> for the </a:t>
            </a:r>
            <a:r>
              <a:rPr lang="it-IT" dirty="0" err="1"/>
              <a:t>muon</a:t>
            </a:r>
            <a:r>
              <a:rPr lang="it-IT" dirty="0"/>
              <a:t> collider </a:t>
            </a:r>
            <a:r>
              <a:rPr lang="it-IT" dirty="0" err="1"/>
              <a:t>that</a:t>
            </a:r>
            <a:r>
              <a:rPr lang="it-IT" dirty="0"/>
              <a:t> </a:t>
            </a:r>
            <a:r>
              <a:rPr lang="it-IT" dirty="0" err="1"/>
              <a:t>will</a:t>
            </a:r>
            <a:r>
              <a:rPr lang="it-IT" dirty="0"/>
              <a:t> </a:t>
            </a:r>
            <a:r>
              <a:rPr lang="it-IT" dirty="0" err="1"/>
              <a:t>require</a:t>
            </a:r>
            <a:r>
              <a:rPr lang="it-IT" dirty="0"/>
              <a:t> </a:t>
            </a:r>
            <a:r>
              <a:rPr lang="it-IT" dirty="0" err="1"/>
              <a:t>higher</a:t>
            </a:r>
            <a:r>
              <a:rPr lang="it-IT" dirty="0"/>
              <a:t> RF </a:t>
            </a:r>
            <a:r>
              <a:rPr lang="it-IT" dirty="0" err="1"/>
              <a:t>power</a:t>
            </a:r>
            <a:r>
              <a:rPr lang="it-IT" dirty="0"/>
              <a:t> </a:t>
            </a:r>
            <a:r>
              <a:rPr lang="it-IT" dirty="0" err="1"/>
              <a:t>than</a:t>
            </a:r>
            <a:r>
              <a:rPr lang="it-IT" dirty="0"/>
              <a:t> </a:t>
            </a:r>
            <a:r>
              <a:rPr lang="it-IT" dirty="0" err="1"/>
              <a:t>is</a:t>
            </a:r>
            <a:r>
              <a:rPr lang="it-IT" dirty="0"/>
              <a:t> </a:t>
            </a:r>
            <a:r>
              <a:rPr lang="it-IT" dirty="0" err="1"/>
              <a:t>currently</a:t>
            </a:r>
            <a:r>
              <a:rPr lang="it-IT" dirty="0"/>
              <a:t> </a:t>
            </a:r>
            <a:r>
              <a:rPr lang="it-IT" dirty="0" err="1"/>
              <a:t>possible</a:t>
            </a:r>
            <a:r>
              <a:rPr lang="it-IT" dirty="0"/>
              <a:t> with </a:t>
            </a:r>
            <a:r>
              <a:rPr lang="it-IT" dirty="0" err="1"/>
              <a:t>commercially</a:t>
            </a:r>
            <a:r>
              <a:rPr lang="it-IT" dirty="0"/>
              <a:t> </a:t>
            </a:r>
            <a:r>
              <a:rPr lang="it-IT" dirty="0" err="1"/>
              <a:t>available</a:t>
            </a:r>
            <a:r>
              <a:rPr lang="it-IT" dirty="0"/>
              <a:t> </a:t>
            </a:r>
            <a:r>
              <a:rPr lang="it-IT" dirty="0" err="1"/>
              <a:t>sources</a:t>
            </a:r>
            <a:r>
              <a:rPr lang="it-IT" dirty="0"/>
              <a:t> </a:t>
            </a:r>
            <a:r>
              <a:rPr lang="it-IT" dirty="0" err="1"/>
              <a:t>has</a:t>
            </a:r>
            <a:r>
              <a:rPr lang="it-IT" dirty="0"/>
              <a:t> </a:t>
            </a:r>
            <a:r>
              <a:rPr lang="it-IT" dirty="0" err="1"/>
              <a:t>been</a:t>
            </a:r>
            <a:r>
              <a:rPr lang="it-IT" dirty="0"/>
              <a:t> </a:t>
            </a:r>
            <a:r>
              <a:rPr lang="it-IT" dirty="0" err="1"/>
              <a:t>started</a:t>
            </a:r>
            <a:r>
              <a:rPr lang="it-IT" dirty="0"/>
              <a:t> and the </a:t>
            </a:r>
            <a:r>
              <a:rPr lang="it-IT" dirty="0" err="1"/>
              <a:t>results</a:t>
            </a:r>
            <a:r>
              <a:rPr lang="it-IT" dirty="0"/>
              <a:t> are </a:t>
            </a:r>
            <a:r>
              <a:rPr lang="it-IT" dirty="0" err="1"/>
              <a:t>encouraging</a:t>
            </a:r>
            <a:r>
              <a:rPr lang="it-IT" dirty="0"/>
              <a:t> in </a:t>
            </a:r>
            <a:r>
              <a:rPr lang="it-IT" dirty="0" err="1"/>
              <a:t>terms</a:t>
            </a:r>
            <a:r>
              <a:rPr lang="it-IT" dirty="0"/>
              <a:t> of </a:t>
            </a:r>
            <a:r>
              <a:rPr lang="it-IT" dirty="0" err="1"/>
              <a:t>peak</a:t>
            </a:r>
            <a:r>
              <a:rPr lang="it-IT" dirty="0"/>
              <a:t> </a:t>
            </a:r>
            <a:r>
              <a:rPr lang="it-IT" dirty="0" err="1"/>
              <a:t>power</a:t>
            </a:r>
            <a:r>
              <a:rPr lang="it-IT" dirty="0"/>
              <a:t> and </a:t>
            </a:r>
            <a:r>
              <a:rPr lang="it-IT" dirty="0" err="1"/>
              <a:t>efficiency</a:t>
            </a:r>
            <a:r>
              <a:rPr lang="it-IT" dirty="0"/>
              <a:t>.</a:t>
            </a:r>
          </a:p>
          <a:p>
            <a:pPr marL="0" indent="0">
              <a:buNone/>
            </a:pPr>
            <a:endParaRPr lang="it-IT" dirty="0"/>
          </a:p>
          <a:p>
            <a:pPr marL="0" indent="0">
              <a:buNone/>
            </a:pPr>
            <a:r>
              <a:rPr lang="en-GB" dirty="0"/>
              <a:t>A 24MW 704MHz Klystron is viable, this will substantially reduce the number of required Klystrons for the Muon Collider.</a:t>
            </a:r>
            <a:br>
              <a:rPr lang="en-GB" dirty="0"/>
            </a:br>
            <a:endParaRPr lang="en-GB" dirty="0"/>
          </a:p>
          <a:p>
            <a:pPr marL="0" indent="0">
              <a:buNone/>
            </a:pPr>
            <a:r>
              <a:rPr lang="en-GB" dirty="0"/>
              <a:t>Viable design is proposed with wide bandwidth in </a:t>
            </a:r>
            <a:r>
              <a:rPr lang="en-GB" dirty="0" err="1"/>
              <a:t>KlyC</a:t>
            </a:r>
            <a:r>
              <a:rPr lang="en-GB" dirty="0"/>
              <a:t> (CERN specific code) at ~82% Efficiency.</a:t>
            </a:r>
            <a:br>
              <a:rPr lang="en-GB" dirty="0"/>
            </a:br>
            <a:endParaRPr lang="en-GB" dirty="0"/>
          </a:p>
          <a:p>
            <a:pPr marL="0" indent="0">
              <a:buNone/>
            </a:pPr>
            <a:r>
              <a:rPr lang="en-GB" dirty="0"/>
              <a:t>In the near future full scale PIC simulations are in progress.</a:t>
            </a:r>
            <a:br>
              <a:rPr lang="en-GB" b="1" dirty="0">
                <a:solidFill>
                  <a:schemeClr val="tx2">
                    <a:lumMod val="75000"/>
                    <a:lumOff val="25000"/>
                  </a:schemeClr>
                </a:solidFill>
              </a:rPr>
            </a:br>
            <a:endParaRPr lang="en-GB" b="1" dirty="0">
              <a:solidFill>
                <a:schemeClr val="tx2">
                  <a:lumMod val="75000"/>
                  <a:lumOff val="25000"/>
                </a:schemeClr>
              </a:solidFill>
            </a:endParaRPr>
          </a:p>
          <a:p>
            <a:pPr marL="0" indent="0">
              <a:buNone/>
            </a:pPr>
            <a:endParaRPr lang="en-GB" i="1" dirty="0"/>
          </a:p>
        </p:txBody>
      </p:sp>
      <p:sp>
        <p:nvSpPr>
          <p:cNvPr id="3" name="Footer Placeholder 2">
            <a:extLst>
              <a:ext uri="{FF2B5EF4-FFF2-40B4-BE49-F238E27FC236}">
                <a16:creationId xmlns:a16="http://schemas.microsoft.com/office/drawing/2014/main" id="{F43831FD-5818-BD00-B640-CD4B77AEF5E5}"/>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EBA1BFB1-7E90-EB0A-945F-758A3CE12156}"/>
              </a:ext>
            </a:extLst>
          </p:cNvPr>
          <p:cNvSpPr>
            <a:spLocks noGrp="1"/>
          </p:cNvSpPr>
          <p:nvPr>
            <p:ph type="sldNum" sz="quarter" idx="12"/>
          </p:nvPr>
        </p:nvSpPr>
        <p:spPr/>
        <p:txBody>
          <a:bodyPr/>
          <a:lstStyle/>
          <a:p>
            <a:fld id="{005C7FBA-D4E9-46CA-9321-3ADA2E368FCD}" type="slidenum">
              <a:rPr lang="en-GB" smtClean="0"/>
              <a:t>15</a:t>
            </a:fld>
            <a:endParaRPr lang="en-GB"/>
          </a:p>
        </p:txBody>
      </p:sp>
      <p:sp>
        <p:nvSpPr>
          <p:cNvPr id="5" name="Title 4">
            <a:extLst>
              <a:ext uri="{FF2B5EF4-FFF2-40B4-BE49-F238E27FC236}">
                <a16:creationId xmlns:a16="http://schemas.microsoft.com/office/drawing/2014/main" id="{6C48432D-506A-717F-682B-D6B1ED417EB9}"/>
              </a:ext>
            </a:extLst>
          </p:cNvPr>
          <p:cNvSpPr>
            <a:spLocks noGrp="1"/>
          </p:cNvSpPr>
          <p:nvPr>
            <p:ph type="title"/>
          </p:nvPr>
        </p:nvSpPr>
        <p:spPr>
          <a:xfrm>
            <a:off x="2355696" y="152484"/>
            <a:ext cx="7408824" cy="1325563"/>
          </a:xfrm>
        </p:spPr>
        <p:txBody>
          <a:bodyPr/>
          <a:lstStyle/>
          <a:p>
            <a:r>
              <a:rPr lang="en-US" dirty="0"/>
              <a:t>Workplan and degree of execution</a:t>
            </a:r>
            <a:endParaRPr lang="en-GB" dirty="0"/>
          </a:p>
        </p:txBody>
      </p:sp>
      <p:pic>
        <p:nvPicPr>
          <p:cNvPr id="8" name="Image 4">
            <a:extLst>
              <a:ext uri="{FF2B5EF4-FFF2-40B4-BE49-F238E27FC236}">
                <a16:creationId xmlns:a16="http://schemas.microsoft.com/office/drawing/2014/main" id="{EB9F331D-518E-A39D-BC0D-A396B2CEBE1B}"/>
              </a:ext>
            </a:extLst>
          </p:cNvPr>
          <p:cNvPicPr>
            <a:picLocks noChangeAspect="1"/>
          </p:cNvPicPr>
          <p:nvPr/>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1310736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B09E14-4DF6-7613-2D92-DF3490C51FCE}"/>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DD1672-8862-56CE-696A-E55C7B74B2EA}"/>
              </a:ext>
            </a:extLst>
          </p:cNvPr>
          <p:cNvSpPr>
            <a:spLocks noGrp="1"/>
          </p:cNvSpPr>
          <p:nvPr>
            <p:ph idx="1"/>
          </p:nvPr>
        </p:nvSpPr>
        <p:spPr/>
        <p:txBody>
          <a:bodyPr>
            <a:normAutofit/>
          </a:bodyPr>
          <a:lstStyle/>
          <a:p>
            <a:pPr marL="0" indent="0">
              <a:buNone/>
            </a:pPr>
            <a:r>
              <a:rPr lang="en-GB" i="1" dirty="0"/>
              <a:t>Task 6.4 </a:t>
            </a:r>
          </a:p>
        </p:txBody>
      </p:sp>
      <p:sp>
        <p:nvSpPr>
          <p:cNvPr id="3" name="Footer Placeholder 2">
            <a:extLst>
              <a:ext uri="{FF2B5EF4-FFF2-40B4-BE49-F238E27FC236}">
                <a16:creationId xmlns:a16="http://schemas.microsoft.com/office/drawing/2014/main" id="{F43831FD-5818-BD00-B640-CD4B77AEF5E5}"/>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EBA1BFB1-7E90-EB0A-945F-758A3CE12156}"/>
              </a:ext>
            </a:extLst>
          </p:cNvPr>
          <p:cNvSpPr>
            <a:spLocks noGrp="1"/>
          </p:cNvSpPr>
          <p:nvPr>
            <p:ph type="sldNum" sz="quarter" idx="12"/>
          </p:nvPr>
        </p:nvSpPr>
        <p:spPr/>
        <p:txBody>
          <a:bodyPr/>
          <a:lstStyle/>
          <a:p>
            <a:fld id="{005C7FBA-D4E9-46CA-9321-3ADA2E368FCD}" type="slidenum">
              <a:rPr lang="en-GB" smtClean="0"/>
              <a:t>16</a:t>
            </a:fld>
            <a:endParaRPr lang="en-GB"/>
          </a:p>
        </p:txBody>
      </p:sp>
      <p:sp>
        <p:nvSpPr>
          <p:cNvPr id="5" name="Title 4">
            <a:extLst>
              <a:ext uri="{FF2B5EF4-FFF2-40B4-BE49-F238E27FC236}">
                <a16:creationId xmlns:a16="http://schemas.microsoft.com/office/drawing/2014/main" id="{6C48432D-506A-717F-682B-D6B1ED417EB9}"/>
              </a:ext>
            </a:extLst>
          </p:cNvPr>
          <p:cNvSpPr>
            <a:spLocks noGrp="1"/>
          </p:cNvSpPr>
          <p:nvPr>
            <p:ph type="title"/>
          </p:nvPr>
        </p:nvSpPr>
        <p:spPr>
          <a:xfrm>
            <a:off x="2355696" y="152484"/>
            <a:ext cx="7408824" cy="1325563"/>
          </a:xfrm>
        </p:spPr>
        <p:txBody>
          <a:bodyPr/>
          <a:lstStyle/>
          <a:p>
            <a:r>
              <a:rPr lang="en-US" dirty="0"/>
              <a:t>Workplan and degree of execution</a:t>
            </a:r>
            <a:endParaRPr lang="en-GB" dirty="0"/>
          </a:p>
        </p:txBody>
      </p:sp>
      <p:pic>
        <p:nvPicPr>
          <p:cNvPr id="8" name="Image 4">
            <a:extLst>
              <a:ext uri="{FF2B5EF4-FFF2-40B4-BE49-F238E27FC236}">
                <a16:creationId xmlns:a16="http://schemas.microsoft.com/office/drawing/2014/main" id="{EB9F331D-518E-A39D-BC0D-A396B2CEBE1B}"/>
              </a:ext>
            </a:extLst>
          </p:cNvPr>
          <p:cNvPicPr>
            <a:picLocks noChangeAspect="1"/>
          </p:cNvPicPr>
          <p:nvPr/>
        </p:nvPicPr>
        <p:blipFill>
          <a:blip r:embed="rId2"/>
          <a:stretch>
            <a:fillRect/>
          </a:stretch>
        </p:blipFill>
        <p:spPr>
          <a:xfrm>
            <a:off x="10759501" y="161193"/>
            <a:ext cx="910841" cy="910841"/>
          </a:xfrm>
          <a:prstGeom prst="rect">
            <a:avLst/>
          </a:prstGeom>
        </p:spPr>
      </p:pic>
      <p:pic>
        <p:nvPicPr>
          <p:cNvPr id="7" name="Picture 7">
            <a:extLst>
              <a:ext uri="{FF2B5EF4-FFF2-40B4-BE49-F238E27FC236}">
                <a16:creationId xmlns:a16="http://schemas.microsoft.com/office/drawing/2014/main" id="{2058B021-A03B-8344-8744-A1C2A9438CDF}"/>
              </a:ext>
            </a:extLst>
          </p:cNvPr>
          <p:cNvPicPr>
            <a:picLocks noChangeAspect="1"/>
          </p:cNvPicPr>
          <p:nvPr/>
        </p:nvPicPr>
        <p:blipFill>
          <a:blip r:embed="rId3"/>
          <a:stretch>
            <a:fillRect/>
          </a:stretch>
        </p:blipFill>
        <p:spPr>
          <a:xfrm>
            <a:off x="6473846" y="3097289"/>
            <a:ext cx="4418109" cy="3079674"/>
          </a:xfrm>
          <a:prstGeom prst="rect">
            <a:avLst/>
          </a:prstGeom>
        </p:spPr>
      </p:pic>
      <p:sp>
        <p:nvSpPr>
          <p:cNvPr id="9" name="Content Placeholder 2">
            <a:extLst>
              <a:ext uri="{FF2B5EF4-FFF2-40B4-BE49-F238E27FC236}">
                <a16:creationId xmlns:a16="http://schemas.microsoft.com/office/drawing/2014/main" id="{54965334-A9CC-3842-BA2A-4EE3506D10AB}"/>
              </a:ext>
            </a:extLst>
          </p:cNvPr>
          <p:cNvSpPr txBox="1">
            <a:spLocks/>
          </p:cNvSpPr>
          <p:nvPr/>
        </p:nvSpPr>
        <p:spPr>
          <a:xfrm>
            <a:off x="8168852" y="1845766"/>
            <a:ext cx="2868056" cy="1119726"/>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chor="t">
            <a:normAutofit/>
          </a:bodyPr>
          <a:lstStyle>
            <a:defPPr>
              <a:defRPr lang="en-GB"/>
            </a:defPPr>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buNone/>
            </a:pPr>
            <a:r>
              <a:rPr lang="en-GB" sz="1800" b="1" dirty="0"/>
              <a:t>Fundamental_100_85_10</a:t>
            </a:r>
          </a:p>
          <a:p>
            <a:pPr marL="0" indent="0">
              <a:lnSpc>
                <a:spcPct val="100000"/>
              </a:lnSpc>
              <a:spcBef>
                <a:spcPts val="0"/>
              </a:spcBef>
              <a:buNone/>
            </a:pPr>
            <a:r>
              <a:rPr lang="en-GB" sz="1600" dirty="0">
                <a:solidFill>
                  <a:srgbClr val="000000"/>
                </a:solidFill>
              </a:rPr>
              <a:t>R/Q = 40.8095</a:t>
            </a:r>
            <a:endParaRPr lang="en-US" sz="1600" dirty="0">
              <a:solidFill>
                <a:srgbClr val="000000"/>
              </a:solidFill>
            </a:endParaRPr>
          </a:p>
          <a:p>
            <a:pPr marL="0" indent="0">
              <a:lnSpc>
                <a:spcPct val="100000"/>
              </a:lnSpc>
              <a:spcBef>
                <a:spcPts val="0"/>
              </a:spcBef>
              <a:buNone/>
            </a:pPr>
            <a:r>
              <a:rPr lang="en-GB" sz="1600" dirty="0">
                <a:solidFill>
                  <a:srgbClr val="000000"/>
                </a:solidFill>
              </a:rPr>
              <a:t>Q = 19198</a:t>
            </a:r>
            <a:endParaRPr lang="en-US" sz="1600" dirty="0">
              <a:solidFill>
                <a:srgbClr val="000000"/>
              </a:solidFill>
            </a:endParaRPr>
          </a:p>
          <a:p>
            <a:pPr marL="0" indent="0">
              <a:lnSpc>
                <a:spcPct val="100000"/>
              </a:lnSpc>
              <a:spcBef>
                <a:spcPts val="0"/>
              </a:spcBef>
              <a:buNone/>
            </a:pPr>
            <a:r>
              <a:rPr lang="en-GB" sz="1600" dirty="0">
                <a:solidFill>
                  <a:srgbClr val="000000"/>
                </a:solidFill>
              </a:rPr>
              <a:t>M = 0.783</a:t>
            </a:r>
            <a:endParaRPr lang="en-GB" sz="1600" dirty="0"/>
          </a:p>
          <a:p>
            <a:pPr marL="0" indent="0">
              <a:buNone/>
            </a:pPr>
            <a:endParaRPr lang="en-GB" sz="1800" dirty="0">
              <a:solidFill>
                <a:srgbClr val="000000"/>
              </a:solidFill>
            </a:endParaRPr>
          </a:p>
        </p:txBody>
      </p:sp>
      <p:pic>
        <p:nvPicPr>
          <p:cNvPr id="10" name="Picture 6">
            <a:extLst>
              <a:ext uri="{FF2B5EF4-FFF2-40B4-BE49-F238E27FC236}">
                <a16:creationId xmlns:a16="http://schemas.microsoft.com/office/drawing/2014/main" id="{F1181D30-07A0-9346-B5B5-C27EFA655337}"/>
              </a:ext>
            </a:extLst>
          </p:cNvPr>
          <p:cNvPicPr>
            <a:picLocks noChangeAspect="1"/>
          </p:cNvPicPr>
          <p:nvPr/>
        </p:nvPicPr>
        <p:blipFill>
          <a:blip r:embed="rId4"/>
          <a:stretch>
            <a:fillRect/>
          </a:stretch>
        </p:blipFill>
        <p:spPr>
          <a:xfrm>
            <a:off x="314703" y="2581079"/>
            <a:ext cx="5476497" cy="3595884"/>
          </a:xfrm>
          <a:prstGeom prst="rect">
            <a:avLst/>
          </a:prstGeom>
        </p:spPr>
      </p:pic>
    </p:spTree>
    <p:extLst>
      <p:ext uri="{BB962C8B-B14F-4D97-AF65-F5344CB8AC3E}">
        <p14:creationId xmlns:p14="http://schemas.microsoft.com/office/powerpoint/2010/main" val="18939260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EA2431-0459-ADE8-5F24-BB344C04953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81943163-234B-B4D8-C6CC-2A6BA34D0F7F}"/>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7FDFC3F0-39E8-6C1E-5CA9-90CFE73EA69E}"/>
              </a:ext>
            </a:extLst>
          </p:cNvPr>
          <p:cNvSpPr>
            <a:spLocks noGrp="1"/>
          </p:cNvSpPr>
          <p:nvPr>
            <p:ph type="sldNum" sz="quarter" idx="12"/>
          </p:nvPr>
        </p:nvSpPr>
        <p:spPr/>
        <p:txBody>
          <a:bodyPr/>
          <a:lstStyle/>
          <a:p>
            <a:fld id="{005C7FBA-D4E9-46CA-9321-3ADA2E368FCD}" type="slidenum">
              <a:rPr lang="en-GB" smtClean="0"/>
              <a:t>17</a:t>
            </a:fld>
            <a:endParaRPr lang="en-GB"/>
          </a:p>
        </p:txBody>
      </p:sp>
      <p:sp>
        <p:nvSpPr>
          <p:cNvPr id="5" name="Title 4">
            <a:extLst>
              <a:ext uri="{FF2B5EF4-FFF2-40B4-BE49-F238E27FC236}">
                <a16:creationId xmlns:a16="http://schemas.microsoft.com/office/drawing/2014/main" id="{8640B5EE-6ADD-B423-D780-CD54E25F3AC1}"/>
              </a:ext>
            </a:extLst>
          </p:cNvPr>
          <p:cNvSpPr>
            <a:spLocks noGrp="1"/>
          </p:cNvSpPr>
          <p:nvPr>
            <p:ph type="title"/>
          </p:nvPr>
        </p:nvSpPr>
        <p:spPr>
          <a:xfrm>
            <a:off x="2355696" y="152484"/>
            <a:ext cx="7408824" cy="1325563"/>
          </a:xfrm>
        </p:spPr>
        <p:txBody>
          <a:bodyPr/>
          <a:lstStyle/>
          <a:p>
            <a:r>
              <a:rPr lang="en-GB" dirty="0"/>
              <a:t>Management procedures and methods</a:t>
            </a:r>
          </a:p>
        </p:txBody>
      </p:sp>
      <p:pic>
        <p:nvPicPr>
          <p:cNvPr id="8" name="Image 4">
            <a:extLst>
              <a:ext uri="{FF2B5EF4-FFF2-40B4-BE49-F238E27FC236}">
                <a16:creationId xmlns:a16="http://schemas.microsoft.com/office/drawing/2014/main" id="{47CE8FDC-C3ED-8866-30CB-C5FA05C5CD94}"/>
              </a:ext>
            </a:extLst>
          </p:cNvPr>
          <p:cNvPicPr>
            <a:picLocks noChangeAspect="1"/>
          </p:cNvPicPr>
          <p:nvPr/>
        </p:nvPicPr>
        <p:blipFill>
          <a:blip r:embed="rId2"/>
          <a:stretch>
            <a:fillRect/>
          </a:stretch>
        </p:blipFill>
        <p:spPr>
          <a:xfrm>
            <a:off x="10759501" y="161193"/>
            <a:ext cx="910841" cy="910841"/>
          </a:xfrm>
          <a:prstGeom prst="rect">
            <a:avLst/>
          </a:prstGeom>
        </p:spPr>
      </p:pic>
      <p:sp>
        <p:nvSpPr>
          <p:cNvPr id="9" name="TextBox 6">
            <a:extLst>
              <a:ext uri="{FF2B5EF4-FFF2-40B4-BE49-F238E27FC236}">
                <a16:creationId xmlns:a16="http://schemas.microsoft.com/office/drawing/2014/main" id="{BD5B92A5-A89D-804F-8D8E-410CE2A3BB97}"/>
              </a:ext>
            </a:extLst>
          </p:cNvPr>
          <p:cNvSpPr txBox="1"/>
          <p:nvPr/>
        </p:nvSpPr>
        <p:spPr>
          <a:xfrm>
            <a:off x="965201" y="1600200"/>
            <a:ext cx="10705142" cy="163121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Management procedure:</a:t>
            </a:r>
          </a:p>
          <a:p>
            <a:endParaRPr lang="en-US" sz="2000" dirty="0">
              <a:latin typeface="Arial" panose="020B0604020202020204" pitchFamily="34" charset="0"/>
              <a:cs typeface="Arial" panose="020B0604020202020204" pitchFamily="34" charset="0"/>
            </a:endParaRPr>
          </a:p>
          <a:p>
            <a:pPr marL="342900" indent="-342900">
              <a:buClr>
                <a:srgbClr val="FF2F92"/>
              </a:buClr>
              <a:buFont typeface="Arial" panose="020B0604020202020204" pitchFamily="34" charset="0"/>
              <a:buChar char="•"/>
            </a:pPr>
            <a:r>
              <a:rPr lang="en-US" sz="2000" dirty="0">
                <a:latin typeface="Arial" panose="020B0604020202020204" pitchFamily="34" charset="0"/>
                <a:cs typeface="Arial" panose="020B0604020202020204" pitchFamily="34" charset="0"/>
              </a:rPr>
              <a:t>General WP6 meetings at a regular timeline with agenda on CERN </a:t>
            </a:r>
            <a:r>
              <a:rPr lang="en-US" sz="2000" dirty="0" err="1">
                <a:latin typeface="Arial" panose="020B0604020202020204" pitchFamily="34" charset="0"/>
                <a:cs typeface="Arial" panose="020B0604020202020204" pitchFamily="34" charset="0"/>
              </a:rPr>
              <a:t>indico</a:t>
            </a:r>
            <a:r>
              <a:rPr lang="en-US" sz="2000" dirty="0">
                <a:latin typeface="Arial" panose="020B0604020202020204" pitchFamily="34" charset="0"/>
                <a:cs typeface="Arial" panose="020B0604020202020204" pitchFamily="34" charset="0"/>
              </a:rPr>
              <a:t> </a:t>
            </a:r>
          </a:p>
          <a:p>
            <a:pPr marL="342900" indent="-342900">
              <a:buClr>
                <a:srgbClr val="FF2F92"/>
              </a:buClr>
              <a:buFont typeface="Arial" panose="020B0604020202020204" pitchFamily="34" charset="0"/>
              <a:buChar char="•"/>
            </a:pPr>
            <a:r>
              <a:rPr lang="en-US" sz="2000" dirty="0">
                <a:latin typeface="Arial" panose="020B0604020202020204" pitchFamily="34" charset="0"/>
                <a:cs typeface="Arial" panose="020B0604020202020204" pitchFamily="34" charset="0"/>
              </a:rPr>
              <a:t>Single tasks weekly meeting and continuous feedbacks within the collaboration</a:t>
            </a:r>
          </a:p>
          <a:p>
            <a:pPr marL="342900" indent="-342900">
              <a:buClr>
                <a:srgbClr val="FF2F92"/>
              </a:buClr>
              <a:buFont typeface="Arial" panose="020B0604020202020204" pitchFamily="34" charset="0"/>
              <a:buChar char="•"/>
            </a:pPr>
            <a:r>
              <a:rPr lang="en-US" sz="2000" dirty="0">
                <a:latin typeface="Arial" panose="020B0604020202020204" pitchFamily="34" charset="0"/>
                <a:cs typeface="Arial" panose="020B0604020202020204" pitchFamily="34" charset="0"/>
              </a:rPr>
              <a:t>Dedicated meetings or workshops on specific elements (Cooling Channel Integration)</a:t>
            </a:r>
          </a:p>
        </p:txBody>
      </p:sp>
    </p:spTree>
    <p:extLst>
      <p:ext uri="{BB962C8B-B14F-4D97-AF65-F5344CB8AC3E}">
        <p14:creationId xmlns:p14="http://schemas.microsoft.com/office/powerpoint/2010/main" val="1431071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19764-4257-EAF5-B47C-DC3287B3D647}"/>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9E8BFA6-F038-F324-22E1-2F82DAAC0AE3}"/>
              </a:ext>
            </a:extLst>
          </p:cNvPr>
          <p:cNvSpPr>
            <a:spLocks noGrp="1"/>
          </p:cNvSpPr>
          <p:nvPr>
            <p:ph idx="1"/>
          </p:nvPr>
        </p:nvSpPr>
        <p:spPr/>
        <p:txBody>
          <a:bodyPr>
            <a:normAutofit/>
          </a:bodyPr>
          <a:lstStyle/>
          <a:p>
            <a:r>
              <a:rPr lang="en-US" dirty="0"/>
              <a:t>All Institutes participated to the activities of WP6:</a:t>
            </a:r>
          </a:p>
          <a:p>
            <a:pPr lvl="1"/>
            <a:endParaRPr lang="en-US" dirty="0"/>
          </a:p>
          <a:p>
            <a:pPr lvl="1"/>
            <a:r>
              <a:rPr lang="en-US" dirty="0"/>
              <a:t>participation to management meetings</a:t>
            </a:r>
          </a:p>
          <a:p>
            <a:pPr lvl="1"/>
            <a:r>
              <a:rPr lang="en-US" dirty="0"/>
              <a:t>editing of the reports</a:t>
            </a:r>
          </a:p>
          <a:p>
            <a:pPr lvl="1"/>
            <a:r>
              <a:rPr lang="en-US" dirty="0" err="1"/>
              <a:t>Organisation</a:t>
            </a:r>
            <a:r>
              <a:rPr lang="en-US" dirty="0"/>
              <a:t> of conferences and workshops</a:t>
            </a:r>
          </a:p>
          <a:p>
            <a:pPr lvl="1"/>
            <a:r>
              <a:rPr lang="en-US" dirty="0"/>
              <a:t>Communication and Dissemination</a:t>
            </a:r>
          </a:p>
          <a:p>
            <a:pPr lvl="1"/>
            <a:endParaRPr lang="en-US" dirty="0"/>
          </a:p>
          <a:p>
            <a:pPr lvl="1"/>
            <a:endParaRPr lang="en-US" dirty="0"/>
          </a:p>
          <a:p>
            <a:endParaRPr lang="en-GB" dirty="0"/>
          </a:p>
          <a:p>
            <a:endParaRPr lang="en-GB" dirty="0"/>
          </a:p>
          <a:p>
            <a:endParaRPr lang="en-GB" dirty="0"/>
          </a:p>
        </p:txBody>
      </p:sp>
      <p:sp>
        <p:nvSpPr>
          <p:cNvPr id="3" name="Footer Placeholder 2">
            <a:extLst>
              <a:ext uri="{FF2B5EF4-FFF2-40B4-BE49-F238E27FC236}">
                <a16:creationId xmlns:a16="http://schemas.microsoft.com/office/drawing/2014/main" id="{FA3E81E5-8ABD-FA42-9047-1B34A541802B}"/>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14BE61B8-4852-9FF6-C87E-54B2C1D38B1E}"/>
              </a:ext>
            </a:extLst>
          </p:cNvPr>
          <p:cNvSpPr>
            <a:spLocks noGrp="1"/>
          </p:cNvSpPr>
          <p:nvPr>
            <p:ph type="sldNum" sz="quarter" idx="12"/>
          </p:nvPr>
        </p:nvSpPr>
        <p:spPr/>
        <p:txBody>
          <a:bodyPr/>
          <a:lstStyle/>
          <a:p>
            <a:fld id="{005C7FBA-D4E9-46CA-9321-3ADA2E368FCD}" type="slidenum">
              <a:rPr lang="en-GB" smtClean="0"/>
              <a:t>18</a:t>
            </a:fld>
            <a:endParaRPr lang="en-GB"/>
          </a:p>
        </p:txBody>
      </p:sp>
      <p:sp>
        <p:nvSpPr>
          <p:cNvPr id="5" name="Title 4">
            <a:extLst>
              <a:ext uri="{FF2B5EF4-FFF2-40B4-BE49-F238E27FC236}">
                <a16:creationId xmlns:a16="http://schemas.microsoft.com/office/drawing/2014/main" id="{B33BF597-A2F2-0E2E-F77C-8B625ECE87E0}"/>
              </a:ext>
            </a:extLst>
          </p:cNvPr>
          <p:cNvSpPr>
            <a:spLocks noGrp="1"/>
          </p:cNvSpPr>
          <p:nvPr>
            <p:ph type="title"/>
          </p:nvPr>
        </p:nvSpPr>
        <p:spPr>
          <a:xfrm>
            <a:off x="2355696" y="152484"/>
            <a:ext cx="7408824" cy="1325563"/>
          </a:xfrm>
        </p:spPr>
        <p:txBody>
          <a:bodyPr>
            <a:normAutofit/>
          </a:bodyPr>
          <a:lstStyle/>
          <a:p>
            <a:r>
              <a:rPr lang="en-GB" dirty="0"/>
              <a:t>The beneficiaries’ contributions and their integration within the project</a:t>
            </a:r>
          </a:p>
        </p:txBody>
      </p:sp>
      <p:pic>
        <p:nvPicPr>
          <p:cNvPr id="8" name="Image 4">
            <a:extLst>
              <a:ext uri="{FF2B5EF4-FFF2-40B4-BE49-F238E27FC236}">
                <a16:creationId xmlns:a16="http://schemas.microsoft.com/office/drawing/2014/main" id="{B03A5C42-C2F6-FBA3-01DC-C20BE3713172}"/>
              </a:ext>
            </a:extLst>
          </p:cNvPr>
          <p:cNvPicPr>
            <a:picLocks noChangeAspect="1"/>
          </p:cNvPicPr>
          <p:nvPr/>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7422150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3"/>
          </p:nvPr>
        </p:nvSpPr>
        <p:spPr>
          <a:xfrm>
            <a:off x="595223" y="6470573"/>
            <a:ext cx="10731260" cy="365125"/>
          </a:xfrm>
        </p:spPr>
        <p:txBody>
          <a:body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013983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FAF25B-D255-F9C1-9E5E-555C70CDA4D0}"/>
              </a:ext>
            </a:extLst>
          </p:cNvPr>
          <p:cNvSpPr>
            <a:spLocks noGrp="1"/>
          </p:cNvSpPr>
          <p:nvPr>
            <p:ph idx="1"/>
          </p:nvPr>
        </p:nvSpPr>
        <p:spPr/>
        <p:txBody>
          <a:bodyPr>
            <a:normAutofit/>
          </a:bodyPr>
          <a:lstStyle/>
          <a:p>
            <a:r>
              <a:rPr lang="en-US" dirty="0"/>
              <a:t>Objectives of the </a:t>
            </a:r>
            <a:r>
              <a:rPr lang="en-US" dirty="0" err="1"/>
              <a:t>Workpackage</a:t>
            </a:r>
            <a:r>
              <a:rPr lang="en-US" dirty="0"/>
              <a:t> and their relevance to provide scientific or industrial breakthrough</a:t>
            </a:r>
          </a:p>
          <a:p>
            <a:r>
              <a:rPr lang="en-GB" dirty="0"/>
              <a:t>the expected potential scientific, technological, economic, competitive and social impact, and plans for using and disseminating results</a:t>
            </a:r>
          </a:p>
          <a:p>
            <a:r>
              <a:rPr lang="en-US" dirty="0"/>
              <a:t>Workplan and degree of execution.</a:t>
            </a:r>
          </a:p>
          <a:p>
            <a:r>
              <a:rPr lang="en-GB" dirty="0"/>
              <a:t>how resources were planned and used in relation to the achieved progress, and if their use respects the principles of economy, efficiency and effectiveness </a:t>
            </a:r>
            <a:endParaRPr lang="en-US" dirty="0"/>
          </a:p>
          <a:p>
            <a:r>
              <a:rPr lang="en-GB" dirty="0"/>
              <a:t>the management procedures and methods</a:t>
            </a:r>
            <a:endParaRPr lang="en-US" dirty="0"/>
          </a:p>
          <a:p>
            <a:r>
              <a:rPr lang="en-GB" dirty="0"/>
              <a:t>the beneficiaries’ contributions and their integration within the project</a:t>
            </a:r>
          </a:p>
          <a:p>
            <a:pPr marL="0" indent="0">
              <a:buNone/>
            </a:pPr>
            <a:endParaRPr lang="en-GB" dirty="0"/>
          </a:p>
          <a:p>
            <a:endParaRPr lang="en-GB" dirty="0"/>
          </a:p>
          <a:p>
            <a:endParaRPr lang="en-GB" dirty="0"/>
          </a:p>
        </p:txBody>
      </p:sp>
      <p:sp>
        <p:nvSpPr>
          <p:cNvPr id="3" name="Footer Placeholder 2">
            <a:extLst>
              <a:ext uri="{FF2B5EF4-FFF2-40B4-BE49-F238E27FC236}">
                <a16:creationId xmlns:a16="http://schemas.microsoft.com/office/drawing/2014/main" id="{F83613B0-FD97-D02D-5025-75C046EF0270}"/>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3</a:t>
            </a:fld>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a:xfrm>
            <a:off x="2355696" y="152484"/>
            <a:ext cx="7408824" cy="1325563"/>
          </a:xfrm>
        </p:spPr>
        <p:txBody>
          <a:bodyPr/>
          <a:lstStyle/>
          <a:p>
            <a:r>
              <a:rPr lang="en-US" dirty="0"/>
              <a:t>Outline</a:t>
            </a:r>
            <a:endParaRPr lang="en-GB" dirty="0"/>
          </a:p>
        </p:txBody>
      </p:sp>
      <p:pic>
        <p:nvPicPr>
          <p:cNvPr id="8" name="Image 4">
            <a:extLst>
              <a:ext uri="{FF2B5EF4-FFF2-40B4-BE49-F238E27FC236}">
                <a16:creationId xmlns:a16="http://schemas.microsoft.com/office/drawing/2014/main" id="{58399239-B113-6CA0-674D-78CFE0EB0819}"/>
              </a:ext>
            </a:extLst>
          </p:cNvPr>
          <p:cNvPicPr>
            <a:picLocks noChangeAspect="1"/>
          </p:cNvPicPr>
          <p:nvPr/>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985702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A4919D-8CE6-F490-0780-8909C72EEA28}"/>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9DFAB60F-5B82-CFD9-8845-B2D3DF0C8240}"/>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72273C05-4005-4BF1-4591-ED3B5CBE2EEB}"/>
              </a:ext>
            </a:extLst>
          </p:cNvPr>
          <p:cNvSpPr>
            <a:spLocks noGrp="1"/>
          </p:cNvSpPr>
          <p:nvPr>
            <p:ph type="sldNum" sz="quarter" idx="12"/>
          </p:nvPr>
        </p:nvSpPr>
        <p:spPr/>
        <p:txBody>
          <a:bodyPr/>
          <a:lstStyle/>
          <a:p>
            <a:fld id="{005C7FBA-D4E9-46CA-9321-3ADA2E368FCD}" type="slidenum">
              <a:rPr lang="en-GB" smtClean="0"/>
              <a:t>4</a:t>
            </a:fld>
            <a:endParaRPr lang="en-GB"/>
          </a:p>
        </p:txBody>
      </p:sp>
      <p:sp>
        <p:nvSpPr>
          <p:cNvPr id="5" name="Title 4">
            <a:extLst>
              <a:ext uri="{FF2B5EF4-FFF2-40B4-BE49-F238E27FC236}">
                <a16:creationId xmlns:a16="http://schemas.microsoft.com/office/drawing/2014/main" id="{EAEE551F-279E-0CE4-724D-E96B28B966FE}"/>
              </a:ext>
            </a:extLst>
          </p:cNvPr>
          <p:cNvSpPr>
            <a:spLocks noGrp="1"/>
          </p:cNvSpPr>
          <p:nvPr>
            <p:ph type="title"/>
          </p:nvPr>
        </p:nvSpPr>
        <p:spPr>
          <a:xfrm>
            <a:off x="2355696" y="152484"/>
            <a:ext cx="7408824" cy="1325563"/>
          </a:xfrm>
        </p:spPr>
        <p:txBody>
          <a:bodyPr/>
          <a:lstStyle/>
          <a:p>
            <a:r>
              <a:rPr lang="en-US" dirty="0"/>
              <a:t>Objectives of the WP</a:t>
            </a:r>
            <a:endParaRPr lang="en-GB" dirty="0"/>
          </a:p>
        </p:txBody>
      </p:sp>
      <p:pic>
        <p:nvPicPr>
          <p:cNvPr id="8" name="Image 4">
            <a:extLst>
              <a:ext uri="{FF2B5EF4-FFF2-40B4-BE49-F238E27FC236}">
                <a16:creationId xmlns:a16="http://schemas.microsoft.com/office/drawing/2014/main" id="{1F46526C-8913-0931-5C08-7D436B7F24A3}"/>
              </a:ext>
            </a:extLst>
          </p:cNvPr>
          <p:cNvPicPr>
            <a:picLocks noChangeAspect="1"/>
          </p:cNvPicPr>
          <p:nvPr/>
        </p:nvPicPr>
        <p:blipFill>
          <a:blip r:embed="rId2"/>
          <a:stretch>
            <a:fillRect/>
          </a:stretch>
        </p:blipFill>
        <p:spPr>
          <a:xfrm>
            <a:off x="10759501" y="161193"/>
            <a:ext cx="910841" cy="910841"/>
          </a:xfrm>
          <a:prstGeom prst="rect">
            <a:avLst/>
          </a:prstGeom>
        </p:spPr>
      </p:pic>
      <p:sp>
        <p:nvSpPr>
          <p:cNvPr id="9" name="CasellaDiTesto 8">
            <a:extLst>
              <a:ext uri="{FF2B5EF4-FFF2-40B4-BE49-F238E27FC236}">
                <a16:creationId xmlns:a16="http://schemas.microsoft.com/office/drawing/2014/main" id="{E32F6D0F-56BA-3C47-9689-A113C44B6E10}"/>
              </a:ext>
            </a:extLst>
          </p:cNvPr>
          <p:cNvSpPr txBox="1"/>
          <p:nvPr/>
        </p:nvSpPr>
        <p:spPr>
          <a:xfrm>
            <a:off x="940205" y="3850592"/>
            <a:ext cx="10586434" cy="2769989"/>
          </a:xfrm>
          <a:prstGeom prst="rect">
            <a:avLst/>
          </a:prstGeom>
          <a:noFill/>
        </p:spPr>
        <p:txBody>
          <a:bodyPr wrap="square" rtlCol="0">
            <a:spAutoFit/>
          </a:bodyPr>
          <a:lstStyle/>
          <a:p>
            <a:pPr>
              <a:spcBef>
                <a:spcPts val="600"/>
              </a:spcBef>
            </a:pPr>
            <a:r>
              <a:rPr lang="en-US" b="1" dirty="0">
                <a:solidFill>
                  <a:srgbClr val="0070C0"/>
                </a:solidFill>
                <a:latin typeface="Arial" panose="020B0604020202020204" pitchFamily="34" charset="0"/>
                <a:cs typeface="Arial" panose="020B0604020202020204" pitchFamily="34" charset="0"/>
              </a:rPr>
              <a:t>Scientific and industrial relevance</a:t>
            </a:r>
          </a:p>
          <a:p>
            <a:pPr marL="347472" indent="-347472">
              <a:spcBef>
                <a:spcPts val="600"/>
              </a:spcBef>
            </a:pPr>
            <a:endParaRPr lang="it-IT" dirty="0">
              <a:solidFill>
                <a:srgbClr val="0070C0"/>
              </a:solidFill>
            </a:endParaRPr>
          </a:p>
          <a:p>
            <a:pPr marL="347472" indent="-347472">
              <a:spcBef>
                <a:spcPts val="600"/>
              </a:spcBef>
            </a:pPr>
            <a:r>
              <a:rPr lang="en-US" sz="2000" dirty="0">
                <a:solidFill>
                  <a:srgbClr val="000000"/>
                </a:solidFill>
                <a:latin typeface="Arial" panose="020B0604020202020204" pitchFamily="34" charset="0"/>
                <a:cs typeface="Arial" panose="020B0604020202020204" pitchFamily="34" charset="0"/>
              </a:rPr>
              <a:t>Study the capability of different elements, alloys and surface treatments to achieve high electric fields values in presence of significant magnetic fields;</a:t>
            </a:r>
            <a:endParaRPr lang="it-IT" sz="2000" dirty="0"/>
          </a:p>
          <a:p>
            <a:pPr marL="347472" indent="-347472">
              <a:spcBef>
                <a:spcPts val="600"/>
              </a:spcBef>
            </a:pPr>
            <a:r>
              <a:rPr lang="en-US" sz="2000" dirty="0">
                <a:solidFill>
                  <a:srgbClr val="000000"/>
                </a:solidFill>
                <a:latin typeface="Arial" panose="020B0604020202020204" pitchFamily="34" charset="0"/>
                <a:cs typeface="Arial" panose="020B0604020202020204" pitchFamily="34" charset="0"/>
              </a:rPr>
              <a:t>Design and propose a new multicell RF structure able to fit the strict requirements of a compact cooling channel;</a:t>
            </a:r>
            <a:endParaRPr lang="it-IT" sz="2000" dirty="0"/>
          </a:p>
          <a:p>
            <a:pPr marL="347472" indent="-347472">
              <a:spcBef>
                <a:spcPts val="600"/>
              </a:spcBef>
            </a:pPr>
            <a:r>
              <a:rPr lang="en-US" sz="2000" dirty="0">
                <a:solidFill>
                  <a:srgbClr val="000000"/>
                </a:solidFill>
                <a:latin typeface="Arial" panose="020B0604020202020204" pitchFamily="34" charset="0"/>
                <a:cs typeface="Arial" panose="020B0604020202020204" pitchFamily="34" charset="0"/>
              </a:rPr>
              <a:t>Develop a new generation of high power RF tubes and modulators.</a:t>
            </a:r>
            <a:endParaRPr lang="it-IT" sz="2000" dirty="0"/>
          </a:p>
          <a:p>
            <a:endParaRPr lang="en-US" dirty="0"/>
          </a:p>
        </p:txBody>
      </p:sp>
      <p:sp>
        <p:nvSpPr>
          <p:cNvPr id="13" name="CasellaDiTesto 12">
            <a:extLst>
              <a:ext uri="{FF2B5EF4-FFF2-40B4-BE49-F238E27FC236}">
                <a16:creationId xmlns:a16="http://schemas.microsoft.com/office/drawing/2014/main" id="{D215D0BD-623F-194F-B4D8-0AD00526CD42}"/>
              </a:ext>
            </a:extLst>
          </p:cNvPr>
          <p:cNvSpPr txBox="1"/>
          <p:nvPr/>
        </p:nvSpPr>
        <p:spPr>
          <a:xfrm>
            <a:off x="940205" y="1746918"/>
            <a:ext cx="10586434" cy="2231380"/>
          </a:xfrm>
          <a:prstGeom prst="rect">
            <a:avLst/>
          </a:prstGeom>
          <a:noFill/>
        </p:spPr>
        <p:txBody>
          <a:bodyPr wrap="square" rtlCol="0">
            <a:spAutoFit/>
          </a:bodyPr>
          <a:lstStyle/>
          <a:p>
            <a:pPr>
              <a:spcBef>
                <a:spcPts val="600"/>
              </a:spcBef>
            </a:pPr>
            <a:r>
              <a:rPr lang="it-IT" b="1" dirty="0" err="1">
                <a:solidFill>
                  <a:srgbClr val="0070C0"/>
                </a:solidFill>
                <a:latin typeface="Arial" panose="020B0604020202020204" pitchFamily="34" charset="0"/>
                <a:cs typeface="Arial" panose="020B0604020202020204" pitchFamily="34" charset="0"/>
              </a:rPr>
              <a:t>Objectives</a:t>
            </a:r>
            <a:endParaRPr lang="it-IT" b="1" dirty="0">
              <a:solidFill>
                <a:srgbClr val="0070C0"/>
              </a:solidFill>
              <a:latin typeface="Arial" panose="020B0604020202020204" pitchFamily="34" charset="0"/>
              <a:cs typeface="Arial" panose="020B0604020202020204" pitchFamily="34" charset="0"/>
            </a:endParaRPr>
          </a:p>
          <a:p>
            <a:pPr>
              <a:spcBef>
                <a:spcPts val="600"/>
              </a:spcBef>
            </a:pPr>
            <a:endParaRPr lang="it-IT" dirty="0">
              <a:solidFill>
                <a:srgbClr val="0070C0"/>
              </a:solidFill>
            </a:endParaRPr>
          </a:p>
          <a:p>
            <a:r>
              <a:rPr lang="it-IT" sz="2000" dirty="0" err="1"/>
              <a:t>This</a:t>
            </a:r>
            <a:r>
              <a:rPr lang="it-IT" sz="2000" dirty="0"/>
              <a:t> WP </a:t>
            </a:r>
            <a:r>
              <a:rPr lang="it-IT" sz="2000" dirty="0" err="1"/>
              <a:t>is</a:t>
            </a:r>
            <a:r>
              <a:rPr lang="it-IT" sz="2000" dirty="0"/>
              <a:t> </a:t>
            </a:r>
            <a:r>
              <a:rPr lang="it-IT" sz="2000" dirty="0" err="1"/>
              <a:t>devoted</a:t>
            </a:r>
            <a:r>
              <a:rPr lang="it-IT" sz="2000" dirty="0"/>
              <a:t> to </a:t>
            </a:r>
            <a:r>
              <a:rPr lang="it-IT" sz="2000" dirty="0" err="1"/>
              <a:t>assess</a:t>
            </a:r>
            <a:r>
              <a:rPr lang="it-IT" sz="2000" dirty="0"/>
              <a:t> </a:t>
            </a:r>
            <a:r>
              <a:rPr lang="it-IT" sz="2000" dirty="0" err="1"/>
              <a:t>crucial</a:t>
            </a:r>
            <a:r>
              <a:rPr lang="it-IT" sz="2000" dirty="0"/>
              <a:t> </a:t>
            </a:r>
            <a:r>
              <a:rPr lang="it-IT" sz="2000" dirty="0" err="1"/>
              <a:t>feasibility</a:t>
            </a:r>
            <a:r>
              <a:rPr lang="it-IT" sz="2000" dirty="0"/>
              <a:t> </a:t>
            </a:r>
            <a:r>
              <a:rPr lang="it-IT" sz="2000" dirty="0" err="1"/>
              <a:t>issues</a:t>
            </a:r>
            <a:r>
              <a:rPr lang="it-IT" sz="2000" dirty="0"/>
              <a:t> and </a:t>
            </a:r>
            <a:r>
              <a:rPr lang="it-IT" sz="2000" dirty="0" err="1"/>
              <a:t>technological</a:t>
            </a:r>
            <a:r>
              <a:rPr lang="it-IT" sz="2000" dirty="0"/>
              <a:t> </a:t>
            </a:r>
            <a:r>
              <a:rPr lang="it-IT" sz="2000" dirty="0" err="1"/>
              <a:t>challenges</a:t>
            </a:r>
            <a:r>
              <a:rPr lang="it-IT" sz="2000" dirty="0"/>
              <a:t> of the RF </a:t>
            </a:r>
            <a:r>
              <a:rPr lang="it-IT" sz="2000" dirty="0" err="1"/>
              <a:t>systems</a:t>
            </a:r>
            <a:r>
              <a:rPr lang="it-IT" sz="2000" dirty="0"/>
              <a:t>. The </a:t>
            </a:r>
            <a:r>
              <a:rPr lang="it-IT" sz="2000" dirty="0" err="1"/>
              <a:t>study</a:t>
            </a:r>
            <a:r>
              <a:rPr lang="it-IT" sz="2000" dirty="0"/>
              <a:t> </a:t>
            </a:r>
            <a:r>
              <a:rPr lang="it-IT" sz="2000" dirty="0" err="1"/>
              <a:t>will</a:t>
            </a:r>
            <a:r>
              <a:rPr lang="it-IT" sz="2000" dirty="0"/>
              <a:t> concentrate on the </a:t>
            </a:r>
            <a:r>
              <a:rPr lang="it-IT" sz="2000" dirty="0" err="1"/>
              <a:t>two</a:t>
            </a:r>
            <a:r>
              <a:rPr lang="it-IT" sz="2000" dirty="0"/>
              <a:t> </a:t>
            </a:r>
            <a:r>
              <a:rPr lang="it-IT" sz="2000" dirty="0" err="1"/>
              <a:t>most</a:t>
            </a:r>
            <a:r>
              <a:rPr lang="it-IT" sz="2000" dirty="0"/>
              <a:t> </a:t>
            </a:r>
            <a:r>
              <a:rPr lang="it-IT" sz="2000" dirty="0" err="1"/>
              <a:t>challenging</a:t>
            </a:r>
            <a:r>
              <a:rPr lang="it-IT" sz="2000" dirty="0"/>
              <a:t> </a:t>
            </a:r>
            <a:r>
              <a:rPr lang="it-IT" sz="2000" dirty="0" err="1"/>
              <a:t>sections</a:t>
            </a:r>
            <a:r>
              <a:rPr lang="it-IT" sz="2000" dirty="0"/>
              <a:t>, the </a:t>
            </a:r>
            <a:r>
              <a:rPr lang="it-IT" sz="2000" dirty="0" err="1"/>
              <a:t>Muon</a:t>
            </a:r>
            <a:r>
              <a:rPr lang="it-IT" sz="2000" dirty="0"/>
              <a:t> </a:t>
            </a:r>
            <a:r>
              <a:rPr lang="it-IT" sz="2000" dirty="0" err="1"/>
              <a:t>Cooling</a:t>
            </a:r>
            <a:r>
              <a:rPr lang="it-IT" sz="2000" dirty="0"/>
              <a:t> </a:t>
            </a:r>
            <a:r>
              <a:rPr lang="it-IT" sz="2000" dirty="0" err="1"/>
              <a:t>Complex</a:t>
            </a:r>
            <a:r>
              <a:rPr lang="it-IT" sz="2000" dirty="0"/>
              <a:t> (MCC), and the </a:t>
            </a:r>
            <a:r>
              <a:rPr lang="it-IT" sz="2000" dirty="0" err="1"/>
              <a:t>muon</a:t>
            </a:r>
            <a:r>
              <a:rPr lang="it-IT" sz="2000" dirty="0"/>
              <a:t> </a:t>
            </a:r>
            <a:r>
              <a:rPr lang="it-IT" sz="2000" dirty="0" err="1"/>
              <a:t>acceleration</a:t>
            </a:r>
            <a:r>
              <a:rPr lang="it-IT" sz="2000" dirty="0"/>
              <a:t> stage of the High Energy </a:t>
            </a:r>
            <a:r>
              <a:rPr lang="it-IT" sz="2000" dirty="0" err="1"/>
              <a:t>Complex</a:t>
            </a:r>
            <a:r>
              <a:rPr lang="it-IT" sz="2000" dirty="0"/>
              <a:t> (HEC), for </a:t>
            </a:r>
            <a:r>
              <a:rPr lang="it-IT" sz="2000" dirty="0" err="1"/>
              <a:t>which</a:t>
            </a:r>
            <a:r>
              <a:rPr lang="it-IT" sz="2000" dirty="0"/>
              <a:t> a baseline </a:t>
            </a:r>
            <a:r>
              <a:rPr lang="it-IT" sz="2000" dirty="0" err="1"/>
              <a:t>concept</a:t>
            </a:r>
            <a:r>
              <a:rPr lang="it-IT" sz="2000" dirty="0"/>
              <a:t> of </a:t>
            </a:r>
            <a:r>
              <a:rPr lang="it-IT" sz="2000" dirty="0" err="1"/>
              <a:t>most</a:t>
            </a:r>
            <a:r>
              <a:rPr lang="it-IT" sz="2000" dirty="0"/>
              <a:t> </a:t>
            </a:r>
            <a:r>
              <a:rPr lang="it-IT" sz="2000" dirty="0" err="1"/>
              <a:t>critical</a:t>
            </a:r>
            <a:r>
              <a:rPr lang="it-IT" sz="2000" dirty="0"/>
              <a:t> RF </a:t>
            </a:r>
            <a:r>
              <a:rPr lang="it-IT" sz="2000" dirty="0" err="1"/>
              <a:t>components</a:t>
            </a:r>
            <a:r>
              <a:rPr lang="it-IT" sz="2000" dirty="0"/>
              <a:t> </a:t>
            </a:r>
            <a:r>
              <a:rPr lang="it-IT" sz="2000" dirty="0" err="1"/>
              <a:t>will</a:t>
            </a:r>
            <a:r>
              <a:rPr lang="it-IT" sz="2000" dirty="0"/>
              <a:t> be </a:t>
            </a:r>
            <a:r>
              <a:rPr lang="it-IT" sz="2000" dirty="0" err="1"/>
              <a:t>outlined</a:t>
            </a:r>
            <a:r>
              <a:rPr lang="it-IT" sz="2000" dirty="0"/>
              <a:t>.</a:t>
            </a:r>
          </a:p>
          <a:p>
            <a:endParaRPr lang="en-US" dirty="0"/>
          </a:p>
        </p:txBody>
      </p:sp>
    </p:spTree>
    <p:extLst>
      <p:ext uri="{BB962C8B-B14F-4D97-AF65-F5344CB8AC3E}">
        <p14:creationId xmlns:p14="http://schemas.microsoft.com/office/powerpoint/2010/main" val="917716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9ED669-DD43-5E59-FD64-996CEA9A10AC}"/>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44BC13-352E-A496-CE7F-98B1AC7147A4}"/>
              </a:ext>
            </a:extLst>
          </p:cNvPr>
          <p:cNvSpPr>
            <a:spLocks noGrp="1"/>
          </p:cNvSpPr>
          <p:nvPr>
            <p:ph idx="1"/>
          </p:nvPr>
        </p:nvSpPr>
        <p:spPr/>
        <p:txBody>
          <a:bodyPr>
            <a:normAutofit/>
          </a:bodyPr>
          <a:lstStyle/>
          <a:p>
            <a:pPr marL="0" indent="0">
              <a:buNone/>
            </a:pPr>
            <a:r>
              <a:rPr lang="en-GB" dirty="0"/>
              <a:t>The results obtained in the specific WP 6 have been published in different formats</a:t>
            </a:r>
            <a:br>
              <a:rPr lang="en-GB" dirty="0"/>
            </a:br>
            <a:endParaRPr lang="en-GB" dirty="0"/>
          </a:p>
          <a:p>
            <a:r>
              <a:rPr lang="en-GB" dirty="0"/>
              <a:t>Reports to different meetings of the related WPs of the collaboration</a:t>
            </a:r>
          </a:p>
          <a:p>
            <a:r>
              <a:rPr lang="en-GB" dirty="0"/>
              <a:t>Reports to International Conference and Specific Workshops</a:t>
            </a:r>
          </a:p>
          <a:p>
            <a:r>
              <a:rPr lang="en-GB" dirty="0"/>
              <a:t>Invited Talks to International Conference</a:t>
            </a:r>
          </a:p>
          <a:p>
            <a:r>
              <a:rPr lang="en-GB" dirty="0"/>
              <a:t>Specific contribution to the INFN document for the 2026 European Strategy for Particle Physics Upgrade</a:t>
            </a:r>
          </a:p>
          <a:p>
            <a:r>
              <a:rPr lang="en-GB" dirty="0">
                <a:solidFill>
                  <a:schemeClr val="tx1"/>
                </a:solidFill>
              </a:rPr>
              <a:t>Contribution to the European Strategy for Particle Physics Upgrade collaboration submission</a:t>
            </a:r>
            <a:endParaRPr lang="en-US" dirty="0">
              <a:solidFill>
                <a:schemeClr val="tx1"/>
              </a:solidFill>
            </a:endParaRPr>
          </a:p>
          <a:p>
            <a:pPr>
              <a:spcBef>
                <a:spcPts val="0"/>
              </a:spcBef>
            </a:pPr>
            <a:r>
              <a:rPr lang="en-US" sz="2000" dirty="0">
                <a:solidFill>
                  <a:srgbClr val="000000"/>
                </a:solidFill>
              </a:rPr>
              <a:t>	The muon collider https://</a:t>
            </a:r>
            <a:r>
              <a:rPr lang="en-US" sz="2000" dirty="0" err="1">
                <a:solidFill>
                  <a:srgbClr val="000000"/>
                </a:solidFill>
              </a:rPr>
              <a:t>indico.cern.ch</a:t>
            </a:r>
            <a:r>
              <a:rPr lang="en-US" sz="2000" dirty="0">
                <a:solidFill>
                  <a:srgbClr val="000000"/>
                </a:solidFill>
              </a:rPr>
              <a:t>/event/1439855/contributions/6461618/</a:t>
            </a:r>
          </a:p>
          <a:p>
            <a:pPr marL="0" indent="0">
              <a:buNone/>
            </a:pPr>
            <a:endParaRPr lang="en-GB" dirty="0"/>
          </a:p>
        </p:txBody>
      </p:sp>
      <p:sp>
        <p:nvSpPr>
          <p:cNvPr id="3" name="Footer Placeholder 2">
            <a:extLst>
              <a:ext uri="{FF2B5EF4-FFF2-40B4-BE49-F238E27FC236}">
                <a16:creationId xmlns:a16="http://schemas.microsoft.com/office/drawing/2014/main" id="{179C7286-2FBC-A694-7E76-3293929C7B16}"/>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EC104B58-C8B7-3768-2E10-B55236C5E4CC}"/>
              </a:ext>
            </a:extLst>
          </p:cNvPr>
          <p:cNvSpPr>
            <a:spLocks noGrp="1"/>
          </p:cNvSpPr>
          <p:nvPr>
            <p:ph type="sldNum" sz="quarter" idx="12"/>
          </p:nvPr>
        </p:nvSpPr>
        <p:spPr/>
        <p:txBody>
          <a:bodyPr/>
          <a:lstStyle/>
          <a:p>
            <a:fld id="{005C7FBA-D4E9-46CA-9321-3ADA2E368FCD}" type="slidenum">
              <a:rPr lang="en-GB" smtClean="0"/>
              <a:t>5</a:t>
            </a:fld>
            <a:endParaRPr lang="en-GB"/>
          </a:p>
        </p:txBody>
      </p:sp>
      <p:sp>
        <p:nvSpPr>
          <p:cNvPr id="5" name="Title 4">
            <a:extLst>
              <a:ext uri="{FF2B5EF4-FFF2-40B4-BE49-F238E27FC236}">
                <a16:creationId xmlns:a16="http://schemas.microsoft.com/office/drawing/2014/main" id="{BAD18705-E5DD-1071-8B37-986E00618E7C}"/>
              </a:ext>
            </a:extLst>
          </p:cNvPr>
          <p:cNvSpPr>
            <a:spLocks noGrp="1"/>
          </p:cNvSpPr>
          <p:nvPr>
            <p:ph type="title"/>
          </p:nvPr>
        </p:nvSpPr>
        <p:spPr>
          <a:xfrm>
            <a:off x="2548201" y="123266"/>
            <a:ext cx="7686662" cy="1325563"/>
          </a:xfrm>
        </p:spPr>
        <p:txBody>
          <a:bodyPr>
            <a:normAutofit/>
          </a:bodyPr>
          <a:lstStyle/>
          <a:p>
            <a:r>
              <a:rPr lang="en-GB" sz="3200" dirty="0"/>
              <a:t>Plans for using and disseminating results</a:t>
            </a:r>
          </a:p>
        </p:txBody>
      </p:sp>
      <p:pic>
        <p:nvPicPr>
          <p:cNvPr id="8" name="Image 4">
            <a:extLst>
              <a:ext uri="{FF2B5EF4-FFF2-40B4-BE49-F238E27FC236}">
                <a16:creationId xmlns:a16="http://schemas.microsoft.com/office/drawing/2014/main" id="{F89EF17C-DEF4-45BE-C6FC-64CA0CF08D1D}"/>
              </a:ext>
            </a:extLst>
          </p:cNvPr>
          <p:cNvPicPr>
            <a:picLocks noChangeAspect="1"/>
          </p:cNvPicPr>
          <p:nvPr/>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2884231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9ED669-DD43-5E59-FD64-996CEA9A10A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179C7286-2FBC-A694-7E76-3293929C7B16}"/>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EC104B58-C8B7-3768-2E10-B55236C5E4CC}"/>
              </a:ext>
            </a:extLst>
          </p:cNvPr>
          <p:cNvSpPr>
            <a:spLocks noGrp="1"/>
          </p:cNvSpPr>
          <p:nvPr>
            <p:ph type="sldNum" sz="quarter" idx="12"/>
          </p:nvPr>
        </p:nvSpPr>
        <p:spPr/>
        <p:txBody>
          <a:bodyPr/>
          <a:lstStyle/>
          <a:p>
            <a:fld id="{005C7FBA-D4E9-46CA-9321-3ADA2E368FCD}" type="slidenum">
              <a:rPr lang="en-GB" smtClean="0"/>
              <a:t>6</a:t>
            </a:fld>
            <a:endParaRPr lang="en-GB"/>
          </a:p>
        </p:txBody>
      </p:sp>
      <p:sp>
        <p:nvSpPr>
          <p:cNvPr id="5" name="Title 4">
            <a:extLst>
              <a:ext uri="{FF2B5EF4-FFF2-40B4-BE49-F238E27FC236}">
                <a16:creationId xmlns:a16="http://schemas.microsoft.com/office/drawing/2014/main" id="{BAD18705-E5DD-1071-8B37-986E00618E7C}"/>
              </a:ext>
            </a:extLst>
          </p:cNvPr>
          <p:cNvSpPr>
            <a:spLocks noGrp="1"/>
          </p:cNvSpPr>
          <p:nvPr>
            <p:ph type="title"/>
          </p:nvPr>
        </p:nvSpPr>
        <p:spPr>
          <a:xfrm>
            <a:off x="2548201" y="123266"/>
            <a:ext cx="7686662" cy="1325563"/>
          </a:xfrm>
        </p:spPr>
        <p:txBody>
          <a:bodyPr>
            <a:normAutofit/>
          </a:bodyPr>
          <a:lstStyle/>
          <a:p>
            <a:r>
              <a:rPr lang="en-GB" sz="3200" dirty="0"/>
              <a:t>Plans for using and disseminating results</a:t>
            </a:r>
          </a:p>
        </p:txBody>
      </p:sp>
      <p:pic>
        <p:nvPicPr>
          <p:cNvPr id="8" name="Image 4">
            <a:extLst>
              <a:ext uri="{FF2B5EF4-FFF2-40B4-BE49-F238E27FC236}">
                <a16:creationId xmlns:a16="http://schemas.microsoft.com/office/drawing/2014/main" id="{F89EF17C-DEF4-45BE-C6FC-64CA0CF08D1D}"/>
              </a:ext>
            </a:extLst>
          </p:cNvPr>
          <p:cNvPicPr>
            <a:picLocks noChangeAspect="1"/>
          </p:cNvPicPr>
          <p:nvPr/>
        </p:nvPicPr>
        <p:blipFill>
          <a:blip r:embed="rId2"/>
          <a:stretch>
            <a:fillRect/>
          </a:stretch>
        </p:blipFill>
        <p:spPr>
          <a:xfrm>
            <a:off x="10759501" y="161193"/>
            <a:ext cx="910841" cy="910841"/>
          </a:xfrm>
          <a:prstGeom prst="rect">
            <a:avLst/>
          </a:prstGeom>
        </p:spPr>
      </p:pic>
      <p:sp>
        <p:nvSpPr>
          <p:cNvPr id="7" name="TextBox 8">
            <a:extLst>
              <a:ext uri="{FF2B5EF4-FFF2-40B4-BE49-F238E27FC236}">
                <a16:creationId xmlns:a16="http://schemas.microsoft.com/office/drawing/2014/main" id="{8378E273-26B3-654D-B55F-28E92036B3B2}"/>
              </a:ext>
            </a:extLst>
          </p:cNvPr>
          <p:cNvSpPr txBox="1"/>
          <p:nvPr/>
        </p:nvSpPr>
        <p:spPr>
          <a:xfrm>
            <a:off x="492283" y="1574800"/>
            <a:ext cx="11280618" cy="2646878"/>
          </a:xfrm>
          <a:prstGeom prst="rect">
            <a:avLst/>
          </a:prstGeom>
          <a:noFill/>
        </p:spPr>
        <p:txBody>
          <a:bodyPr wrap="square" rtlCol="0">
            <a:spAutoFit/>
          </a:bodyPr>
          <a:lstStyle/>
          <a:p>
            <a:pPr marL="0" indent="0">
              <a:buNone/>
            </a:pPr>
            <a:r>
              <a:rPr lang="en-GB" sz="2000" dirty="0">
                <a:solidFill>
                  <a:srgbClr val="0432FF"/>
                </a:solidFill>
                <a:latin typeface="Arial" panose="020B0604020202020204" pitchFamily="34" charset="0"/>
                <a:cs typeface="Arial" panose="020B0604020202020204" pitchFamily="34" charset="0"/>
              </a:rPr>
              <a:t>Seminar and presentations</a:t>
            </a:r>
          </a:p>
          <a:p>
            <a:pPr marL="0" indent="0">
              <a:buNone/>
            </a:pPr>
            <a:endParaRPr lang="en-GB" sz="2000" dirty="0">
              <a:solidFill>
                <a:srgbClr val="0432FF"/>
              </a:solidFill>
              <a:latin typeface="Arial" panose="020B0604020202020204" pitchFamily="34" charset="0"/>
              <a:cs typeface="Arial" panose="020B0604020202020204" pitchFamily="34" charset="0"/>
            </a:endParaRPr>
          </a:p>
          <a:p>
            <a:pPr marL="0" indent="0">
              <a:buNone/>
            </a:pPr>
            <a:r>
              <a:rPr lang="en-US" dirty="0">
                <a:solidFill>
                  <a:srgbClr val="000000"/>
                </a:solidFill>
                <a:latin typeface="Arial" panose="020B0604020202020204" pitchFamily="34" charset="0"/>
                <a:cs typeface="Arial" panose="020B0604020202020204" pitchFamily="34" charset="0"/>
              </a:rPr>
              <a:t>25 devoted events related to:</a:t>
            </a:r>
          </a:p>
          <a:p>
            <a:pPr marL="0" indent="0">
              <a:buNone/>
            </a:pPr>
            <a:endParaRPr lang="en-US" dirty="0">
              <a:solidFill>
                <a:srgbClr val="000000"/>
              </a:solidFill>
              <a:latin typeface="Arial" panose="020B0604020202020204" pitchFamily="34" charset="0"/>
              <a:cs typeface="Arial" panose="020B0604020202020204" pitchFamily="34" charset="0"/>
            </a:endParaRPr>
          </a:p>
          <a:p>
            <a:pPr marL="0" indent="0">
              <a:buNone/>
            </a:pPr>
            <a:r>
              <a:rPr lang="en-US" dirty="0">
                <a:solidFill>
                  <a:srgbClr val="000000"/>
                </a:solidFill>
                <a:latin typeface="Arial" panose="020B0604020202020204" pitchFamily="34" charset="0"/>
                <a:cs typeface="Arial" panose="020B0604020202020204" pitchFamily="34" charset="0"/>
              </a:rPr>
              <a:t>RF Systems for Acceleration to High Energy Physics (task 6.1): 14 events</a:t>
            </a:r>
          </a:p>
          <a:p>
            <a:pPr marL="0" indent="0">
              <a:buNone/>
            </a:pPr>
            <a:endParaRPr lang="en-US" dirty="0">
              <a:solidFill>
                <a:srgbClr val="000000"/>
              </a:solidFill>
              <a:latin typeface="Arial" panose="020B0604020202020204" pitchFamily="34" charset="0"/>
              <a:cs typeface="Arial" panose="020B0604020202020204" pitchFamily="34" charset="0"/>
            </a:endParaRPr>
          </a:p>
          <a:p>
            <a:pPr marL="0" indent="0">
              <a:buNone/>
            </a:pPr>
            <a:r>
              <a:rPr lang="en-US" dirty="0">
                <a:solidFill>
                  <a:srgbClr val="000000"/>
                </a:solidFill>
                <a:latin typeface="Arial" panose="020B0604020202020204" pitchFamily="34" charset="0"/>
                <a:cs typeface="Arial" panose="020B0604020202020204" pitchFamily="34" charset="0"/>
              </a:rPr>
              <a:t>RF Systems for Muon Cooling Complex and Demonstrator (task 6.2): 6 events</a:t>
            </a:r>
          </a:p>
          <a:p>
            <a:pPr marL="0" indent="0">
              <a:buNone/>
            </a:pPr>
            <a:endParaRPr lang="en-US" dirty="0">
              <a:solidFill>
                <a:srgbClr val="000000"/>
              </a:solidFill>
              <a:latin typeface="Arial" panose="020B0604020202020204" pitchFamily="34" charset="0"/>
              <a:cs typeface="Arial" panose="020B0604020202020204" pitchFamily="34" charset="0"/>
            </a:endParaRPr>
          </a:p>
          <a:p>
            <a:pPr marL="0" indent="0">
              <a:buNone/>
            </a:pPr>
            <a:r>
              <a:rPr lang="en-US" dirty="0">
                <a:solidFill>
                  <a:srgbClr val="000000"/>
                </a:solidFill>
                <a:latin typeface="Arial" panose="020B0604020202020204" pitchFamily="34" charset="0"/>
                <a:cs typeface="Arial" panose="020B0604020202020204" pitchFamily="34" charset="0"/>
              </a:rPr>
              <a:t>High gradient RF in Strong Magnetic Fields (task 6.3): 5 events</a:t>
            </a:r>
          </a:p>
        </p:txBody>
      </p:sp>
    </p:spTree>
    <p:extLst>
      <p:ext uri="{BB962C8B-B14F-4D97-AF65-F5344CB8AC3E}">
        <p14:creationId xmlns:p14="http://schemas.microsoft.com/office/powerpoint/2010/main" val="2114858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D8DEC0-405B-7798-3720-D88C83242630}"/>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F84D1FC-2932-31EF-0B8D-20C417B1F39C}"/>
              </a:ext>
            </a:extLst>
          </p:cNvPr>
          <p:cNvSpPr>
            <a:spLocks noGrp="1"/>
          </p:cNvSpPr>
          <p:nvPr>
            <p:ph idx="1"/>
          </p:nvPr>
        </p:nvSpPr>
        <p:spPr/>
        <p:txBody>
          <a:bodyPr>
            <a:normAutofit/>
          </a:bodyPr>
          <a:lstStyle/>
          <a:p>
            <a:r>
              <a:rPr lang="it-IT" dirty="0"/>
              <a:t>The WP6 </a:t>
            </a:r>
            <a:r>
              <a:rPr lang="it-IT" dirty="0" err="1"/>
              <a:t>has</a:t>
            </a:r>
            <a:r>
              <a:rPr lang="it-IT" dirty="0"/>
              <a:t> </a:t>
            </a:r>
            <a:r>
              <a:rPr lang="it-IT" dirty="0" err="1"/>
              <a:t>been</a:t>
            </a:r>
            <a:r>
              <a:rPr lang="it-IT" dirty="0"/>
              <a:t> </a:t>
            </a:r>
            <a:r>
              <a:rPr lang="it-IT" dirty="0" err="1"/>
              <a:t>organized</a:t>
            </a:r>
            <a:r>
              <a:rPr lang="it-IT" dirty="0"/>
              <a:t> in 4 </a:t>
            </a:r>
            <a:r>
              <a:rPr lang="it-IT" dirty="0" err="1"/>
              <a:t>different</a:t>
            </a:r>
            <a:r>
              <a:rPr lang="it-IT" dirty="0"/>
              <a:t> </a:t>
            </a:r>
            <a:r>
              <a:rPr lang="it-IT" dirty="0" err="1"/>
              <a:t>subtasks</a:t>
            </a:r>
            <a:r>
              <a:rPr lang="it-IT" dirty="0"/>
              <a:t>:</a:t>
            </a:r>
          </a:p>
          <a:p>
            <a:endParaRPr lang="it-IT" dirty="0"/>
          </a:p>
          <a:p>
            <a:r>
              <a:rPr lang="it-IT" sz="2000" dirty="0"/>
              <a:t>Task 6.1: Baseline </a:t>
            </a:r>
            <a:r>
              <a:rPr lang="it-IT" sz="2000" dirty="0" err="1"/>
              <a:t>concept</a:t>
            </a:r>
            <a:r>
              <a:rPr lang="it-IT" sz="2000" dirty="0"/>
              <a:t> of the RF </a:t>
            </a:r>
            <a:r>
              <a:rPr lang="it-IT" sz="2000" dirty="0" err="1"/>
              <a:t>system</a:t>
            </a:r>
            <a:r>
              <a:rPr lang="it-IT" sz="2000" dirty="0"/>
              <a:t> for </a:t>
            </a:r>
            <a:r>
              <a:rPr lang="it-IT" sz="2000" dirty="0" err="1"/>
              <a:t>acceleration</a:t>
            </a:r>
            <a:r>
              <a:rPr lang="it-IT" sz="2000" dirty="0"/>
              <a:t> to the High Energy </a:t>
            </a:r>
            <a:r>
              <a:rPr lang="it-IT" sz="2000" dirty="0" err="1"/>
              <a:t>Complex</a:t>
            </a:r>
            <a:r>
              <a:rPr lang="it-IT" sz="2000" dirty="0"/>
              <a:t> (</a:t>
            </a:r>
            <a:r>
              <a:rPr lang="it-IT" sz="2000" dirty="0" err="1"/>
              <a:t>University</a:t>
            </a:r>
            <a:r>
              <a:rPr lang="it-IT" sz="2000" dirty="0"/>
              <a:t> of Rostock)</a:t>
            </a:r>
            <a:br>
              <a:rPr lang="it-IT" sz="2000" dirty="0"/>
            </a:br>
            <a:endParaRPr lang="it-IT" sz="2000" dirty="0"/>
          </a:p>
          <a:p>
            <a:r>
              <a:rPr lang="it-IT" sz="2000" dirty="0"/>
              <a:t>Task 6.2: Baseline </a:t>
            </a:r>
            <a:r>
              <a:rPr lang="it-IT" sz="2000" dirty="0" err="1"/>
              <a:t>concept</a:t>
            </a:r>
            <a:r>
              <a:rPr lang="it-IT" sz="2000" dirty="0"/>
              <a:t> of the RF </a:t>
            </a:r>
            <a:r>
              <a:rPr lang="it-IT" sz="2000" dirty="0" err="1"/>
              <a:t>system</a:t>
            </a:r>
            <a:r>
              <a:rPr lang="it-IT" sz="2000" dirty="0"/>
              <a:t> for the </a:t>
            </a:r>
            <a:r>
              <a:rPr lang="it-IT" sz="2000" dirty="0" err="1"/>
              <a:t>Muon</a:t>
            </a:r>
            <a:r>
              <a:rPr lang="it-IT" sz="2000" dirty="0"/>
              <a:t> </a:t>
            </a:r>
            <a:r>
              <a:rPr lang="it-IT" sz="2000" dirty="0" err="1"/>
              <a:t>Cooling</a:t>
            </a:r>
            <a:r>
              <a:rPr lang="it-IT" sz="2000" dirty="0"/>
              <a:t> </a:t>
            </a:r>
            <a:r>
              <a:rPr lang="it-IT" sz="2000" dirty="0" err="1"/>
              <a:t>Complex</a:t>
            </a:r>
            <a:r>
              <a:rPr lang="it-IT" sz="2000" dirty="0"/>
              <a:t> (MCC) (INFN and CEA)</a:t>
            </a:r>
            <a:br>
              <a:rPr lang="it-IT" sz="2000" dirty="0"/>
            </a:br>
            <a:endParaRPr lang="it-IT" sz="2000" dirty="0"/>
          </a:p>
          <a:p>
            <a:r>
              <a:rPr lang="it-IT" sz="2000" dirty="0"/>
              <a:t>Task 6.3:Breakdown </a:t>
            </a:r>
            <a:r>
              <a:rPr lang="it-IT" sz="2000" dirty="0" err="1"/>
              <a:t>mitigation</a:t>
            </a:r>
            <a:r>
              <a:rPr lang="it-IT" sz="2000" dirty="0"/>
              <a:t> </a:t>
            </a:r>
            <a:r>
              <a:rPr lang="it-IT" sz="2000" dirty="0" err="1"/>
              <a:t>studies</a:t>
            </a:r>
            <a:r>
              <a:rPr lang="it-IT" sz="2000" dirty="0"/>
              <a:t> for </a:t>
            </a:r>
            <a:r>
              <a:rPr lang="it-IT" sz="2000" dirty="0" err="1"/>
              <a:t>cavities</a:t>
            </a:r>
            <a:r>
              <a:rPr lang="it-IT" sz="2000" dirty="0"/>
              <a:t> of the </a:t>
            </a:r>
            <a:r>
              <a:rPr lang="it-IT" sz="2000" dirty="0" err="1"/>
              <a:t>muon</a:t>
            </a:r>
            <a:r>
              <a:rPr lang="it-IT" sz="2000" dirty="0"/>
              <a:t> </a:t>
            </a:r>
            <a:r>
              <a:rPr lang="it-IT" sz="2000" dirty="0" err="1"/>
              <a:t>cooling</a:t>
            </a:r>
            <a:r>
              <a:rPr lang="it-IT" sz="2000" dirty="0"/>
              <a:t> </a:t>
            </a:r>
            <a:r>
              <a:rPr lang="it-IT" sz="2000" dirty="0" err="1"/>
              <a:t>cells</a:t>
            </a:r>
            <a:r>
              <a:rPr lang="it-IT" sz="2000" dirty="0"/>
              <a:t>  (CEA)</a:t>
            </a:r>
            <a:br>
              <a:rPr lang="it-IT" sz="2000" dirty="0"/>
            </a:br>
            <a:endParaRPr lang="it-IT" sz="2000" dirty="0"/>
          </a:p>
          <a:p>
            <a:r>
              <a:rPr lang="it-IT" sz="2000" dirty="0"/>
              <a:t>Task 6.4: Baseline </a:t>
            </a:r>
            <a:r>
              <a:rPr lang="it-IT" sz="2000" dirty="0" err="1"/>
              <a:t>concept</a:t>
            </a:r>
            <a:r>
              <a:rPr lang="it-IT" sz="2000" dirty="0"/>
              <a:t> of high </a:t>
            </a:r>
            <a:r>
              <a:rPr lang="it-IT" sz="2000" dirty="0" err="1"/>
              <a:t>efficiency</a:t>
            </a:r>
            <a:r>
              <a:rPr lang="it-IT" sz="2000" dirty="0"/>
              <a:t> and high-</a:t>
            </a:r>
            <a:r>
              <a:rPr lang="it-IT" sz="2000" dirty="0" err="1"/>
              <a:t>power</a:t>
            </a:r>
            <a:r>
              <a:rPr lang="it-IT" sz="2000" dirty="0"/>
              <a:t> RF </a:t>
            </a:r>
            <a:r>
              <a:rPr lang="it-IT" sz="2000" dirty="0" err="1"/>
              <a:t>sources</a:t>
            </a:r>
            <a:r>
              <a:rPr lang="it-IT" sz="2000" dirty="0"/>
              <a:t> for the </a:t>
            </a:r>
            <a:r>
              <a:rPr lang="it-IT" sz="2000" dirty="0" err="1"/>
              <a:t>muon</a:t>
            </a:r>
            <a:r>
              <a:rPr lang="it-IT" sz="2000" dirty="0"/>
              <a:t> collider (</a:t>
            </a:r>
            <a:r>
              <a:rPr lang="it-IT" sz="2000" dirty="0" err="1"/>
              <a:t>University</a:t>
            </a:r>
            <a:r>
              <a:rPr lang="it-IT" sz="2000" dirty="0"/>
              <a:t> of Lancaster)</a:t>
            </a:r>
            <a:endParaRPr lang="en-GB" sz="2000" dirty="0"/>
          </a:p>
          <a:p>
            <a:pPr marL="342900" indent="-342900"/>
            <a:endParaRPr lang="en-US" dirty="0">
              <a:solidFill>
                <a:srgbClr val="000000"/>
              </a:solidFill>
            </a:endParaRPr>
          </a:p>
          <a:p>
            <a:pPr lvl="2"/>
            <a:endParaRPr lang="en-GB" i="1" dirty="0"/>
          </a:p>
        </p:txBody>
      </p:sp>
      <p:sp>
        <p:nvSpPr>
          <p:cNvPr id="3" name="Footer Placeholder 2">
            <a:extLst>
              <a:ext uri="{FF2B5EF4-FFF2-40B4-BE49-F238E27FC236}">
                <a16:creationId xmlns:a16="http://schemas.microsoft.com/office/drawing/2014/main" id="{42144E52-C588-55E6-B998-FE73FE04BA46}"/>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83E538D9-CF7D-1751-01C2-3DD6C05720E3}"/>
              </a:ext>
            </a:extLst>
          </p:cNvPr>
          <p:cNvSpPr>
            <a:spLocks noGrp="1"/>
          </p:cNvSpPr>
          <p:nvPr>
            <p:ph type="sldNum" sz="quarter" idx="12"/>
          </p:nvPr>
        </p:nvSpPr>
        <p:spPr/>
        <p:txBody>
          <a:bodyPr/>
          <a:lstStyle/>
          <a:p>
            <a:fld id="{005C7FBA-D4E9-46CA-9321-3ADA2E368FCD}" type="slidenum">
              <a:rPr lang="en-GB" smtClean="0"/>
              <a:t>7</a:t>
            </a:fld>
            <a:endParaRPr lang="en-GB"/>
          </a:p>
        </p:txBody>
      </p:sp>
      <p:sp>
        <p:nvSpPr>
          <p:cNvPr id="5" name="Title 4">
            <a:extLst>
              <a:ext uri="{FF2B5EF4-FFF2-40B4-BE49-F238E27FC236}">
                <a16:creationId xmlns:a16="http://schemas.microsoft.com/office/drawing/2014/main" id="{B3A58D36-41F8-8640-8911-8D4DFA0F759B}"/>
              </a:ext>
            </a:extLst>
          </p:cNvPr>
          <p:cNvSpPr>
            <a:spLocks noGrp="1"/>
          </p:cNvSpPr>
          <p:nvPr>
            <p:ph type="title"/>
          </p:nvPr>
        </p:nvSpPr>
        <p:spPr>
          <a:xfrm>
            <a:off x="2355696" y="152484"/>
            <a:ext cx="7408824" cy="1325563"/>
          </a:xfrm>
        </p:spPr>
        <p:txBody>
          <a:bodyPr>
            <a:normAutofit/>
          </a:bodyPr>
          <a:lstStyle/>
          <a:p>
            <a:r>
              <a:rPr lang="en-US" sz="2800" dirty="0"/>
              <a:t>Workplan and degree of execution</a:t>
            </a:r>
            <a:endParaRPr lang="en-GB" sz="2800" dirty="0"/>
          </a:p>
        </p:txBody>
      </p:sp>
      <p:pic>
        <p:nvPicPr>
          <p:cNvPr id="8" name="Image 4">
            <a:extLst>
              <a:ext uri="{FF2B5EF4-FFF2-40B4-BE49-F238E27FC236}">
                <a16:creationId xmlns:a16="http://schemas.microsoft.com/office/drawing/2014/main" id="{88465E35-45C8-3E82-6878-62A9A90C44C8}"/>
              </a:ext>
            </a:extLst>
          </p:cNvPr>
          <p:cNvPicPr>
            <a:picLocks noChangeAspect="1"/>
          </p:cNvPicPr>
          <p:nvPr/>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1119450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B09E14-4DF6-7613-2D92-DF3490C51FCE}"/>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DD1672-8862-56CE-696A-E55C7B74B2EA}"/>
              </a:ext>
            </a:extLst>
          </p:cNvPr>
          <p:cNvSpPr>
            <a:spLocks noGrp="1"/>
          </p:cNvSpPr>
          <p:nvPr>
            <p:ph idx="1"/>
          </p:nvPr>
        </p:nvSpPr>
        <p:spPr/>
        <p:txBody>
          <a:bodyPr>
            <a:normAutofit/>
          </a:bodyPr>
          <a:lstStyle/>
          <a:p>
            <a:pPr marL="0" indent="0">
              <a:buNone/>
            </a:pPr>
            <a:r>
              <a:rPr lang="en-GB" i="1" dirty="0"/>
              <a:t>Task 6.1 </a:t>
            </a:r>
          </a:p>
          <a:p>
            <a:pPr marL="0" indent="0">
              <a:buNone/>
            </a:pPr>
            <a:r>
              <a:rPr lang="it-IT" dirty="0"/>
              <a:t>A </a:t>
            </a:r>
            <a:r>
              <a:rPr lang="it-IT" dirty="0" err="1"/>
              <a:t>preliminary</a:t>
            </a:r>
            <a:r>
              <a:rPr lang="it-IT" dirty="0"/>
              <a:t> design </a:t>
            </a:r>
            <a:r>
              <a:rPr lang="it-IT" dirty="0" err="1"/>
              <a:t>concept</a:t>
            </a:r>
            <a:r>
              <a:rPr lang="it-IT" dirty="0"/>
              <a:t> for the SRF </a:t>
            </a:r>
            <a:r>
              <a:rPr lang="it-IT" dirty="0" err="1"/>
              <a:t>cavities</a:t>
            </a:r>
            <a:r>
              <a:rPr lang="it-IT" dirty="0"/>
              <a:t> for </a:t>
            </a:r>
            <a:r>
              <a:rPr lang="it-IT" dirty="0" err="1"/>
              <a:t>acceleration</a:t>
            </a:r>
            <a:r>
              <a:rPr lang="it-IT" dirty="0"/>
              <a:t> in the </a:t>
            </a:r>
            <a:r>
              <a:rPr lang="it-IT" dirty="0" err="1"/>
              <a:t>Rapid</a:t>
            </a:r>
            <a:r>
              <a:rPr lang="it-IT" dirty="0"/>
              <a:t> Cycling </a:t>
            </a:r>
            <a:r>
              <a:rPr lang="it-IT" dirty="0" err="1"/>
              <a:t>Synchrotrons</a:t>
            </a:r>
            <a:r>
              <a:rPr lang="it-IT" dirty="0"/>
              <a:t> (RCS) of the HEC of the </a:t>
            </a:r>
            <a:r>
              <a:rPr lang="it-IT" dirty="0" err="1"/>
              <a:t>muon</a:t>
            </a:r>
            <a:r>
              <a:rPr lang="it-IT" dirty="0"/>
              <a:t> collider. </a:t>
            </a:r>
          </a:p>
          <a:p>
            <a:pPr marL="0" indent="0">
              <a:buNone/>
            </a:pPr>
            <a:r>
              <a:rPr lang="en-US" dirty="0"/>
              <a:t>RF system is separated into multiple stations </a:t>
            </a:r>
          </a:p>
          <a:p>
            <a:pPr lvl="1">
              <a:buFont typeface="Wingdings" panose="05000000000000000000" pitchFamily="2" charset="2"/>
              <a:buChar char="Ø"/>
            </a:pPr>
            <a:r>
              <a:rPr lang="en-US" dirty="0">
                <a:sym typeface="Wingdings" panose="05000000000000000000" pitchFamily="2" charset="2"/>
              </a:rPr>
              <a:t>Reduction of effective synchrotron tune</a:t>
            </a:r>
          </a:p>
          <a:p>
            <a:pPr lvl="1">
              <a:buFont typeface="Wingdings" panose="05000000000000000000" pitchFamily="2" charset="2"/>
              <a:buChar char="Ø"/>
            </a:pPr>
            <a:r>
              <a:rPr lang="en-US" dirty="0">
                <a:sym typeface="Wingdings" panose="05000000000000000000" pitchFamily="2" charset="2"/>
              </a:rPr>
              <a:t>Challenging for installation  distribution of hardware</a:t>
            </a:r>
          </a:p>
          <a:p>
            <a:pPr marL="0" indent="0">
              <a:buNone/>
            </a:pPr>
            <a:r>
              <a:rPr lang="en-US" dirty="0">
                <a:sym typeface="Wingdings" panose="05000000000000000000" pitchFamily="2" charset="2"/>
              </a:rPr>
              <a:t>RF parameters and requirements differ significantly in the RCS</a:t>
            </a:r>
          </a:p>
          <a:p>
            <a:pPr lvl="1">
              <a:buFont typeface="Wingdings" panose="05000000000000000000" pitchFamily="2" charset="2"/>
              <a:buChar char="Ø"/>
            </a:pPr>
            <a:r>
              <a:rPr lang="en-US" dirty="0">
                <a:sym typeface="Wingdings" panose="05000000000000000000" pitchFamily="2" charset="2"/>
              </a:rPr>
              <a:t>First RCS: high current, large peak power requirement, lower CW power</a:t>
            </a:r>
          </a:p>
          <a:p>
            <a:pPr lvl="1">
              <a:buFont typeface="Wingdings" panose="05000000000000000000" pitchFamily="2" charset="2"/>
              <a:buChar char="Ø"/>
            </a:pPr>
            <a:r>
              <a:rPr lang="en-US" dirty="0">
                <a:sym typeface="Wingdings" panose="05000000000000000000" pitchFamily="2" charset="2"/>
              </a:rPr>
              <a:t>Last RCS: lower current, lower peak power, larger CW power</a:t>
            </a:r>
          </a:p>
          <a:p>
            <a:pPr marL="0" indent="0">
              <a:buNone/>
            </a:pPr>
            <a:r>
              <a:rPr lang="en-GB" dirty="0"/>
              <a:t>Challenging tunings mechanisms and the effects of strong transient beam loading are now under investigation.</a:t>
            </a:r>
          </a:p>
        </p:txBody>
      </p:sp>
      <p:sp>
        <p:nvSpPr>
          <p:cNvPr id="3" name="Footer Placeholder 2">
            <a:extLst>
              <a:ext uri="{FF2B5EF4-FFF2-40B4-BE49-F238E27FC236}">
                <a16:creationId xmlns:a16="http://schemas.microsoft.com/office/drawing/2014/main" id="{F43831FD-5818-BD00-B640-CD4B77AEF5E5}"/>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EBA1BFB1-7E90-EB0A-945F-758A3CE12156}"/>
              </a:ext>
            </a:extLst>
          </p:cNvPr>
          <p:cNvSpPr>
            <a:spLocks noGrp="1"/>
          </p:cNvSpPr>
          <p:nvPr>
            <p:ph type="sldNum" sz="quarter" idx="12"/>
          </p:nvPr>
        </p:nvSpPr>
        <p:spPr/>
        <p:txBody>
          <a:bodyPr/>
          <a:lstStyle/>
          <a:p>
            <a:fld id="{005C7FBA-D4E9-46CA-9321-3ADA2E368FCD}" type="slidenum">
              <a:rPr lang="en-GB" smtClean="0"/>
              <a:t>8</a:t>
            </a:fld>
            <a:endParaRPr lang="en-GB"/>
          </a:p>
        </p:txBody>
      </p:sp>
      <p:sp>
        <p:nvSpPr>
          <p:cNvPr id="5" name="Title 4">
            <a:extLst>
              <a:ext uri="{FF2B5EF4-FFF2-40B4-BE49-F238E27FC236}">
                <a16:creationId xmlns:a16="http://schemas.microsoft.com/office/drawing/2014/main" id="{6C48432D-506A-717F-682B-D6B1ED417EB9}"/>
              </a:ext>
            </a:extLst>
          </p:cNvPr>
          <p:cNvSpPr>
            <a:spLocks noGrp="1"/>
          </p:cNvSpPr>
          <p:nvPr>
            <p:ph type="title"/>
          </p:nvPr>
        </p:nvSpPr>
        <p:spPr>
          <a:xfrm>
            <a:off x="2355696" y="152484"/>
            <a:ext cx="7408824" cy="1325563"/>
          </a:xfrm>
        </p:spPr>
        <p:txBody>
          <a:bodyPr/>
          <a:lstStyle/>
          <a:p>
            <a:r>
              <a:rPr lang="en-US" dirty="0"/>
              <a:t>Workplan and degree of execution</a:t>
            </a:r>
            <a:endParaRPr lang="en-GB" dirty="0"/>
          </a:p>
        </p:txBody>
      </p:sp>
      <p:pic>
        <p:nvPicPr>
          <p:cNvPr id="8" name="Image 4">
            <a:extLst>
              <a:ext uri="{FF2B5EF4-FFF2-40B4-BE49-F238E27FC236}">
                <a16:creationId xmlns:a16="http://schemas.microsoft.com/office/drawing/2014/main" id="{EB9F331D-518E-A39D-BC0D-A396B2CEBE1B}"/>
              </a:ext>
            </a:extLst>
          </p:cNvPr>
          <p:cNvPicPr>
            <a:picLocks noChangeAspect="1"/>
          </p:cNvPicPr>
          <p:nvPr/>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21637492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B09E14-4DF6-7613-2D92-DF3490C51FCE}"/>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F43831FD-5818-BD00-B640-CD4B77AEF5E5}"/>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EBA1BFB1-7E90-EB0A-945F-758A3CE12156}"/>
              </a:ext>
            </a:extLst>
          </p:cNvPr>
          <p:cNvSpPr>
            <a:spLocks noGrp="1"/>
          </p:cNvSpPr>
          <p:nvPr>
            <p:ph type="sldNum" sz="quarter" idx="12"/>
          </p:nvPr>
        </p:nvSpPr>
        <p:spPr/>
        <p:txBody>
          <a:bodyPr/>
          <a:lstStyle/>
          <a:p>
            <a:fld id="{005C7FBA-D4E9-46CA-9321-3ADA2E368FCD}" type="slidenum">
              <a:rPr lang="en-GB" smtClean="0"/>
              <a:t>9</a:t>
            </a:fld>
            <a:endParaRPr lang="en-GB"/>
          </a:p>
        </p:txBody>
      </p:sp>
      <p:sp>
        <p:nvSpPr>
          <p:cNvPr id="5" name="Title 4">
            <a:extLst>
              <a:ext uri="{FF2B5EF4-FFF2-40B4-BE49-F238E27FC236}">
                <a16:creationId xmlns:a16="http://schemas.microsoft.com/office/drawing/2014/main" id="{6C48432D-506A-717F-682B-D6B1ED417EB9}"/>
              </a:ext>
            </a:extLst>
          </p:cNvPr>
          <p:cNvSpPr>
            <a:spLocks noGrp="1"/>
          </p:cNvSpPr>
          <p:nvPr>
            <p:ph type="title"/>
          </p:nvPr>
        </p:nvSpPr>
        <p:spPr>
          <a:xfrm>
            <a:off x="2355696" y="152484"/>
            <a:ext cx="7408824" cy="1325563"/>
          </a:xfrm>
        </p:spPr>
        <p:txBody>
          <a:bodyPr/>
          <a:lstStyle/>
          <a:p>
            <a:r>
              <a:rPr lang="en-US" dirty="0"/>
              <a:t>Workplan and degree of execution</a:t>
            </a:r>
            <a:endParaRPr lang="en-GB" dirty="0"/>
          </a:p>
        </p:txBody>
      </p:sp>
      <p:pic>
        <p:nvPicPr>
          <p:cNvPr id="8" name="Image 4">
            <a:extLst>
              <a:ext uri="{FF2B5EF4-FFF2-40B4-BE49-F238E27FC236}">
                <a16:creationId xmlns:a16="http://schemas.microsoft.com/office/drawing/2014/main" id="{EB9F331D-518E-A39D-BC0D-A396B2CEBE1B}"/>
              </a:ext>
            </a:extLst>
          </p:cNvPr>
          <p:cNvPicPr>
            <a:picLocks noChangeAspect="1"/>
          </p:cNvPicPr>
          <p:nvPr/>
        </p:nvPicPr>
        <p:blipFill>
          <a:blip r:embed="rId2"/>
          <a:stretch>
            <a:fillRect/>
          </a:stretch>
        </p:blipFill>
        <p:spPr>
          <a:xfrm>
            <a:off x="10759501" y="161193"/>
            <a:ext cx="910841" cy="910841"/>
          </a:xfrm>
          <a:prstGeom prst="rect">
            <a:avLst/>
          </a:prstGeom>
        </p:spPr>
      </p:pic>
      <mc:AlternateContent xmlns:mc="http://schemas.openxmlformats.org/markup-compatibility/2006">
        <mc:Choice xmlns:a14="http://schemas.microsoft.com/office/drawing/2010/main" Requires="a14">
          <p:sp>
            <p:nvSpPr>
              <p:cNvPr id="7" name="Content Placeholder 1">
                <a:extLst>
                  <a:ext uri="{FF2B5EF4-FFF2-40B4-BE49-F238E27FC236}">
                    <a16:creationId xmlns:a16="http://schemas.microsoft.com/office/drawing/2014/main" id="{B9E19981-06DF-5D4A-8992-1F0BCAE221DA}"/>
                  </a:ext>
                </a:extLst>
              </p:cNvPr>
              <p:cNvSpPr txBox="1">
                <a:spLocks/>
              </p:cNvSpPr>
              <p:nvPr/>
            </p:nvSpPr>
            <p:spPr>
              <a:xfrm>
                <a:off x="1993232" y="1650533"/>
                <a:ext cx="6674725" cy="52074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accent1">
                        <a:lumMod val="50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ym typeface="Wingdings" panose="05000000000000000000" pitchFamily="2" charset="2"/>
                  </a:rPr>
                  <a:t>Very different beam parameters in RCSs</a:t>
                </a:r>
              </a:p>
              <a:p>
                <a:pPr marL="457200" lvl="1" indent="0">
                  <a:buFont typeface="Arial" panose="020B0604020202020204" pitchFamily="34" charset="0"/>
                  <a:buNone/>
                </a:pPr>
                <a:endParaRPr lang="en-US" dirty="0">
                  <a:sym typeface="Wingdings" panose="05000000000000000000" pitchFamily="2" charset="2"/>
                </a:endParaRPr>
              </a:p>
              <a:p>
                <a:pPr marL="457200" lvl="1" indent="0">
                  <a:buFont typeface="Arial" panose="020B0604020202020204" pitchFamily="34" charset="0"/>
                  <a:buNone/>
                </a:pPr>
                <a:endParaRPr lang="en-US" dirty="0">
                  <a:sym typeface="Wingdings" panose="05000000000000000000" pitchFamily="2" charset="2"/>
                </a:endParaRPr>
              </a:p>
              <a:p>
                <a:pPr marL="457200" lvl="1" indent="0">
                  <a:buFont typeface="Arial" panose="020B0604020202020204" pitchFamily="34" charset="0"/>
                  <a:buNone/>
                </a:pPr>
                <a:endParaRPr lang="en-US" dirty="0">
                  <a:sym typeface="Wingdings" panose="05000000000000000000" pitchFamily="2" charset="2"/>
                </a:endParaRPr>
              </a:p>
              <a:p>
                <a:endParaRPr lang="en-US" dirty="0"/>
              </a:p>
              <a:p>
                <a:endParaRPr lang="en-US" sz="4300" dirty="0"/>
              </a:p>
              <a:p>
                <a:r>
                  <a:rPr lang="de-CH" dirty="0">
                    <a:sym typeface="Wingdings" panose="05000000000000000000" pitchFamily="2" charset="2"/>
                  </a:rPr>
                  <a:t>Shorter </a:t>
                </a:r>
                <a:r>
                  <a:rPr lang="de-CH" dirty="0" err="1">
                    <a:sym typeface="Wingdings" panose="05000000000000000000" pitchFamily="2" charset="2"/>
                  </a:rPr>
                  <a:t>bunches</a:t>
                </a:r>
                <a:endParaRPr lang="en-GB" dirty="0">
                  <a:sym typeface="Wingdings" panose="05000000000000000000" pitchFamily="2" charset="2"/>
                </a:endParaRPr>
              </a:p>
              <a:p>
                <a:pPr>
                  <a:buFont typeface="Wingdings" panose="05000000000000000000" pitchFamily="2" charset="2"/>
                  <a:buChar char="Ø"/>
                </a:pPr>
                <a:r>
                  <a:rPr lang="en-GB" dirty="0">
                    <a:sym typeface="Wingdings" panose="05000000000000000000" pitchFamily="2" charset="2"/>
                  </a:rPr>
                  <a:t>Higher RF frequency usable </a:t>
                </a:r>
              </a:p>
              <a:p>
                <a:pPr>
                  <a:buFont typeface="Wingdings" panose="05000000000000000000" pitchFamily="2" charset="2"/>
                  <a:buChar char="Ø"/>
                </a:pPr>
                <a:r>
                  <a:rPr lang="en-GB" dirty="0">
                    <a:sym typeface="Wingdings" panose="05000000000000000000" pitchFamily="2" charset="2"/>
                  </a:rPr>
                  <a:t>Assuming </a:t>
                </a:r>
                <a14:m>
                  <m:oMath xmlns:m="http://schemas.openxmlformats.org/officeDocument/2006/math">
                    <m:r>
                      <a:rPr lang="en-GB" i="1" dirty="0">
                        <a:latin typeface="Cambria Math" panose="02040503050406030204" pitchFamily="18" charset="0"/>
                        <a:sym typeface="Wingdings" panose="05000000000000000000" pitchFamily="2" charset="2"/>
                      </a:rPr>
                      <m:t>1.3 </m:t>
                    </m:r>
                    <m:r>
                      <a:rPr lang="en-GB" i="1" dirty="0">
                        <a:latin typeface="Cambria Math" panose="02040503050406030204" pitchFamily="18" charset="0"/>
                        <a:sym typeface="Wingdings" panose="05000000000000000000" pitchFamily="2" charset="2"/>
                      </a:rPr>
                      <m:t>𝐺𝐻𝑧</m:t>
                    </m:r>
                  </m:oMath>
                </a14:m>
                <a:r>
                  <a:rPr lang="en-GB" dirty="0">
                    <a:sym typeface="Wingdings" panose="05000000000000000000" pitchFamily="2" charset="2"/>
                  </a:rPr>
                  <a:t> TESLA as baseline</a:t>
                </a:r>
                <a:endParaRPr lang="en-GB" sz="1200" dirty="0">
                  <a:sym typeface="Wingdings" panose="05000000000000000000" pitchFamily="2" charset="2"/>
                </a:endParaRPr>
              </a:p>
            </p:txBody>
          </p:sp>
        </mc:Choice>
        <mc:Fallback>
          <p:sp>
            <p:nvSpPr>
              <p:cNvPr id="7" name="Content Placeholder 1">
                <a:extLst>
                  <a:ext uri="{FF2B5EF4-FFF2-40B4-BE49-F238E27FC236}">
                    <a16:creationId xmlns:a16="http://schemas.microsoft.com/office/drawing/2014/main" id="{B9E19981-06DF-5D4A-8992-1F0BCAE221DA}"/>
                  </a:ext>
                </a:extLst>
              </p:cNvPr>
              <p:cNvSpPr txBox="1">
                <a:spLocks noRot="1" noChangeAspect="1" noMove="1" noResize="1" noEditPoints="1" noAdjustHandles="1" noChangeArrowheads="1" noChangeShapeType="1" noTextEdit="1"/>
              </p:cNvSpPr>
              <p:nvPr/>
            </p:nvSpPr>
            <p:spPr>
              <a:xfrm>
                <a:off x="1993232" y="1650533"/>
                <a:ext cx="6674725" cy="5207467"/>
              </a:xfrm>
              <a:prstGeom prst="rect">
                <a:avLst/>
              </a:prstGeom>
              <a:blipFill>
                <a:blip r:embed="rId3"/>
                <a:stretch>
                  <a:fillRect l="-1139" t="-1703"/>
                </a:stretch>
              </a:blipFill>
            </p:spPr>
            <p:txBody>
              <a:bodyPr/>
              <a:lstStyle/>
              <a:p>
                <a:r>
                  <a:rPr lang="en-US">
                    <a:noFill/>
                  </a:rPr>
                  <a:t> </a:t>
                </a:r>
              </a:p>
            </p:txBody>
          </p:sp>
        </mc:Fallback>
      </mc:AlternateContent>
      <p:pic>
        <p:nvPicPr>
          <p:cNvPr id="9" name="Picture 7">
            <a:extLst>
              <a:ext uri="{FF2B5EF4-FFF2-40B4-BE49-F238E27FC236}">
                <a16:creationId xmlns:a16="http://schemas.microsoft.com/office/drawing/2014/main" id="{B3BCD813-00B2-BE4D-83C1-54147B1DA1F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920779" y="1825625"/>
            <a:ext cx="3709421" cy="4529138"/>
          </a:xfrm>
          <a:prstGeom prst="rect">
            <a:avLst/>
          </a:prstGeom>
        </p:spPr>
      </p:pic>
      <p:graphicFrame>
        <p:nvGraphicFramePr>
          <p:cNvPr id="10" name="Table 6">
            <a:extLst>
              <a:ext uri="{FF2B5EF4-FFF2-40B4-BE49-F238E27FC236}">
                <a16:creationId xmlns:a16="http://schemas.microsoft.com/office/drawing/2014/main" id="{F9A56D21-A280-7B47-8C91-8D8988D5E089}"/>
              </a:ext>
            </a:extLst>
          </p:cNvPr>
          <p:cNvGraphicFramePr>
            <a:graphicFrameLocks noGrp="1"/>
          </p:cNvGraphicFramePr>
          <p:nvPr>
            <p:extLst>
              <p:ext uri="{D42A27DB-BD31-4B8C-83A1-F6EECF244321}">
                <p14:modId xmlns:p14="http://schemas.microsoft.com/office/powerpoint/2010/main" val="1543940891"/>
              </p:ext>
            </p:extLst>
          </p:nvPr>
        </p:nvGraphicFramePr>
        <p:xfrm>
          <a:off x="273598" y="2298466"/>
          <a:ext cx="7499444" cy="1955800"/>
        </p:xfrm>
        <a:graphic>
          <a:graphicData uri="http://schemas.openxmlformats.org/drawingml/2006/table">
            <a:tbl>
              <a:tblPr firstRow="1" bandRow="1">
                <a:tableStyleId>{5C22544A-7EE6-4342-B048-85BDC9FD1C3A}</a:tableStyleId>
              </a:tblPr>
              <a:tblGrid>
                <a:gridCol w="3394692">
                  <a:extLst>
                    <a:ext uri="{9D8B030D-6E8A-4147-A177-3AD203B41FA5}">
                      <a16:colId xmlns:a16="http://schemas.microsoft.com/office/drawing/2014/main" val="3038621333"/>
                    </a:ext>
                  </a:extLst>
                </a:gridCol>
                <a:gridCol w="1026188">
                  <a:extLst>
                    <a:ext uri="{9D8B030D-6E8A-4147-A177-3AD203B41FA5}">
                      <a16:colId xmlns:a16="http://schemas.microsoft.com/office/drawing/2014/main" val="1488215889"/>
                    </a:ext>
                  </a:extLst>
                </a:gridCol>
                <a:gridCol w="1026188">
                  <a:extLst>
                    <a:ext uri="{9D8B030D-6E8A-4147-A177-3AD203B41FA5}">
                      <a16:colId xmlns:a16="http://schemas.microsoft.com/office/drawing/2014/main" val="3232000867"/>
                    </a:ext>
                  </a:extLst>
                </a:gridCol>
                <a:gridCol w="1026188">
                  <a:extLst>
                    <a:ext uri="{9D8B030D-6E8A-4147-A177-3AD203B41FA5}">
                      <a16:colId xmlns:a16="http://schemas.microsoft.com/office/drawing/2014/main" val="83504281"/>
                    </a:ext>
                  </a:extLst>
                </a:gridCol>
                <a:gridCol w="1026188">
                  <a:extLst>
                    <a:ext uri="{9D8B030D-6E8A-4147-A177-3AD203B41FA5}">
                      <a16:colId xmlns:a16="http://schemas.microsoft.com/office/drawing/2014/main" val="145276349"/>
                    </a:ext>
                  </a:extLst>
                </a:gridCol>
              </a:tblGrid>
              <a:tr h="370840">
                <a:tc>
                  <a:txBody>
                    <a:bodyPr/>
                    <a:lstStyle/>
                    <a:p>
                      <a:endParaRPr lang="de-CH" dirty="0">
                        <a:latin typeface="Arial" panose="020B0604020202020204" pitchFamily="34" charset="0"/>
                        <a:cs typeface="Arial" panose="020B0604020202020204" pitchFamily="34" charset="0"/>
                      </a:endParaRPr>
                    </a:p>
                  </a:txBody>
                  <a:tcPr/>
                </a:tc>
                <a:tc>
                  <a:txBody>
                    <a:bodyPr/>
                    <a:lstStyle/>
                    <a:p>
                      <a:r>
                        <a:rPr lang="de-CH" dirty="0">
                          <a:latin typeface="Arial" panose="020B0604020202020204" pitchFamily="34" charset="0"/>
                          <a:cs typeface="Arial" panose="020B0604020202020204" pitchFamily="34" charset="0"/>
                        </a:rPr>
                        <a:t>RCS1</a:t>
                      </a:r>
                    </a:p>
                  </a:txBody>
                  <a:tcPr/>
                </a:tc>
                <a:tc>
                  <a:txBody>
                    <a:bodyPr/>
                    <a:lstStyle/>
                    <a:p>
                      <a:r>
                        <a:rPr lang="de-CH" dirty="0">
                          <a:latin typeface="Arial" panose="020B0604020202020204" pitchFamily="34" charset="0"/>
                          <a:cs typeface="Arial" panose="020B0604020202020204" pitchFamily="34" charset="0"/>
                        </a:rPr>
                        <a:t>RCS2</a:t>
                      </a:r>
                    </a:p>
                  </a:txBody>
                  <a:tcPr/>
                </a:tc>
                <a:tc>
                  <a:txBody>
                    <a:bodyPr/>
                    <a:lstStyle/>
                    <a:p>
                      <a:r>
                        <a:rPr lang="de-CH" dirty="0">
                          <a:latin typeface="Arial" panose="020B0604020202020204" pitchFamily="34" charset="0"/>
                          <a:cs typeface="Arial" panose="020B0604020202020204" pitchFamily="34" charset="0"/>
                        </a:rPr>
                        <a:t>RCS3</a:t>
                      </a:r>
                    </a:p>
                  </a:txBody>
                  <a:tcPr/>
                </a:tc>
                <a:tc>
                  <a:txBody>
                    <a:bodyPr/>
                    <a:lstStyle/>
                    <a:p>
                      <a:r>
                        <a:rPr lang="de-CH" dirty="0">
                          <a:latin typeface="Arial" panose="020B0604020202020204" pitchFamily="34" charset="0"/>
                          <a:cs typeface="Arial" panose="020B0604020202020204" pitchFamily="34" charset="0"/>
                        </a:rPr>
                        <a:t>RCS4</a:t>
                      </a:r>
                    </a:p>
                  </a:txBody>
                  <a:tcPr/>
                </a:tc>
                <a:extLst>
                  <a:ext uri="{0D108BD9-81ED-4DB2-BD59-A6C34878D82A}">
                    <a16:rowId xmlns:a16="http://schemas.microsoft.com/office/drawing/2014/main" val="1043203932"/>
                  </a:ext>
                </a:extLst>
              </a:tr>
              <a:tr h="370840">
                <a:tc>
                  <a:txBody>
                    <a:bodyPr/>
                    <a:lstStyle/>
                    <a:p>
                      <a:r>
                        <a:rPr lang="de-CH" sz="2000" dirty="0">
                          <a:latin typeface="Arial" panose="020B0604020202020204" pitchFamily="34" charset="0"/>
                          <a:cs typeface="Arial" panose="020B0604020202020204" pitchFamily="34" charset="0"/>
                        </a:rPr>
                        <a:t>Beam </a:t>
                      </a:r>
                      <a:r>
                        <a:rPr lang="de-CH" sz="2000" dirty="0" err="1">
                          <a:latin typeface="Arial" panose="020B0604020202020204" pitchFamily="34" charset="0"/>
                          <a:cs typeface="Arial" panose="020B0604020202020204" pitchFamily="34" charset="0"/>
                        </a:rPr>
                        <a:t>current</a:t>
                      </a:r>
                      <a:r>
                        <a:rPr lang="de-CH" sz="2000" dirty="0">
                          <a:latin typeface="Arial" panose="020B0604020202020204" pitchFamily="34" charset="0"/>
                          <a:cs typeface="Arial" panose="020B0604020202020204" pitchFamily="34" charset="0"/>
                        </a:rPr>
                        <a:t> [mA]</a:t>
                      </a:r>
                    </a:p>
                  </a:txBody>
                  <a:tcPr/>
                </a:tc>
                <a:tc>
                  <a:txBody>
                    <a:bodyPr/>
                    <a:lstStyle/>
                    <a:p>
                      <a:r>
                        <a:rPr lang="de-CH" sz="2000" dirty="0">
                          <a:latin typeface="Arial" panose="020B0604020202020204" pitchFamily="34" charset="0"/>
                          <a:cs typeface="Arial" panose="020B0604020202020204" pitchFamily="34" charset="0"/>
                        </a:rPr>
                        <a:t>43</a:t>
                      </a:r>
                    </a:p>
                  </a:txBody>
                  <a:tcPr/>
                </a:tc>
                <a:tc>
                  <a:txBody>
                    <a:bodyPr/>
                    <a:lstStyle/>
                    <a:p>
                      <a:r>
                        <a:rPr lang="de-CH" sz="2000" dirty="0">
                          <a:latin typeface="Arial" panose="020B0604020202020204" pitchFamily="34" charset="0"/>
                          <a:cs typeface="Arial" panose="020B0604020202020204" pitchFamily="34" charset="0"/>
                        </a:rPr>
                        <a:t>39</a:t>
                      </a:r>
                    </a:p>
                  </a:txBody>
                  <a:tcPr/>
                </a:tc>
                <a:tc>
                  <a:txBody>
                    <a:bodyPr/>
                    <a:lstStyle/>
                    <a:p>
                      <a:r>
                        <a:rPr lang="de-CH" sz="2000" dirty="0">
                          <a:latin typeface="Arial" panose="020B0604020202020204" pitchFamily="34" charset="0"/>
                          <a:cs typeface="Arial" panose="020B0604020202020204" pitchFamily="34" charset="0"/>
                        </a:rPr>
                        <a:t>20</a:t>
                      </a:r>
                    </a:p>
                  </a:txBody>
                  <a:tcPr/>
                </a:tc>
                <a:tc>
                  <a:txBody>
                    <a:bodyPr/>
                    <a:lstStyle/>
                    <a:p>
                      <a:r>
                        <a:rPr lang="de-CH" sz="2000" dirty="0">
                          <a:latin typeface="Arial" panose="020B0604020202020204" pitchFamily="34" charset="0"/>
                          <a:cs typeface="Arial" panose="020B0604020202020204" pitchFamily="34" charset="0"/>
                        </a:rPr>
                        <a:t>5</a:t>
                      </a:r>
                    </a:p>
                  </a:txBody>
                  <a:tcPr/>
                </a:tc>
                <a:extLst>
                  <a:ext uri="{0D108BD9-81ED-4DB2-BD59-A6C34878D82A}">
                    <a16:rowId xmlns:a16="http://schemas.microsoft.com/office/drawing/2014/main" val="4223516587"/>
                  </a:ext>
                </a:extLst>
              </a:tr>
              <a:tr h="370840">
                <a:tc>
                  <a:txBody>
                    <a:bodyPr/>
                    <a:lstStyle/>
                    <a:p>
                      <a:r>
                        <a:rPr lang="de-CH" sz="2000" dirty="0" err="1">
                          <a:latin typeface="Arial" panose="020B0604020202020204" pitchFamily="34" charset="0"/>
                          <a:cs typeface="Arial" panose="020B0604020202020204" pitchFamily="34" charset="0"/>
                        </a:rPr>
                        <a:t>Acceleration</a:t>
                      </a:r>
                      <a:r>
                        <a:rPr lang="de-CH" sz="2000" dirty="0">
                          <a:latin typeface="Arial" panose="020B0604020202020204" pitchFamily="34" charset="0"/>
                          <a:cs typeface="Arial" panose="020B0604020202020204" pitchFamily="34" charset="0"/>
                        </a:rPr>
                        <a:t> time [</a:t>
                      </a:r>
                      <a:r>
                        <a:rPr lang="de-CH" sz="2000" dirty="0" err="1">
                          <a:latin typeface="Arial" panose="020B0604020202020204" pitchFamily="34" charset="0"/>
                          <a:cs typeface="Arial" panose="020B0604020202020204" pitchFamily="34" charset="0"/>
                        </a:rPr>
                        <a:t>ms</a:t>
                      </a:r>
                      <a:r>
                        <a:rPr lang="de-CH" sz="2000" dirty="0">
                          <a:latin typeface="Arial" panose="020B0604020202020204" pitchFamily="34" charset="0"/>
                          <a:cs typeface="Arial" panose="020B0604020202020204" pitchFamily="34" charset="0"/>
                        </a:rPr>
                        <a:t>]</a:t>
                      </a:r>
                    </a:p>
                  </a:txBody>
                  <a:tcPr/>
                </a:tc>
                <a:tc>
                  <a:txBody>
                    <a:bodyPr/>
                    <a:lstStyle/>
                    <a:p>
                      <a:r>
                        <a:rPr lang="de-CH" sz="2000" dirty="0">
                          <a:latin typeface="Arial" panose="020B0604020202020204" pitchFamily="34" charset="0"/>
                          <a:cs typeface="Arial" panose="020B0604020202020204" pitchFamily="34" charset="0"/>
                        </a:rPr>
                        <a:t>0.34</a:t>
                      </a:r>
                    </a:p>
                  </a:txBody>
                  <a:tcPr/>
                </a:tc>
                <a:tc>
                  <a:txBody>
                    <a:bodyPr/>
                    <a:lstStyle/>
                    <a:p>
                      <a:r>
                        <a:rPr lang="de-CH" sz="2000" dirty="0">
                          <a:latin typeface="Arial" panose="020B0604020202020204" pitchFamily="34" charset="0"/>
                          <a:cs typeface="Arial" panose="020B0604020202020204" pitchFamily="34" charset="0"/>
                        </a:rPr>
                        <a:t>1.1</a:t>
                      </a:r>
                    </a:p>
                  </a:txBody>
                  <a:tcPr/>
                </a:tc>
                <a:tc>
                  <a:txBody>
                    <a:bodyPr/>
                    <a:lstStyle/>
                    <a:p>
                      <a:r>
                        <a:rPr lang="de-CH" sz="2000" dirty="0">
                          <a:latin typeface="Arial" panose="020B0604020202020204" pitchFamily="34" charset="0"/>
                          <a:cs typeface="Arial" panose="020B0604020202020204" pitchFamily="34" charset="0"/>
                        </a:rPr>
                        <a:t>2.4</a:t>
                      </a:r>
                    </a:p>
                  </a:txBody>
                  <a:tcPr/>
                </a:tc>
                <a:tc>
                  <a:txBody>
                    <a:bodyPr/>
                    <a:lstStyle/>
                    <a:p>
                      <a:r>
                        <a:rPr lang="de-CH" sz="2000" dirty="0">
                          <a:latin typeface="Arial" panose="020B0604020202020204" pitchFamily="34" charset="0"/>
                          <a:cs typeface="Arial" panose="020B0604020202020204" pitchFamily="34" charset="0"/>
                        </a:rPr>
                        <a:t>6.4</a:t>
                      </a:r>
                    </a:p>
                  </a:txBody>
                  <a:tcPr/>
                </a:tc>
                <a:extLst>
                  <a:ext uri="{0D108BD9-81ED-4DB2-BD59-A6C34878D82A}">
                    <a16:rowId xmlns:a16="http://schemas.microsoft.com/office/drawing/2014/main" val="3834595272"/>
                  </a:ext>
                </a:extLst>
              </a:tr>
              <a:tr h="370840">
                <a:tc>
                  <a:txBody>
                    <a:bodyPr/>
                    <a:lstStyle/>
                    <a:p>
                      <a:r>
                        <a:rPr lang="de-CH" sz="2000" dirty="0">
                          <a:latin typeface="Arial" panose="020B0604020202020204" pitchFamily="34" charset="0"/>
                          <a:cs typeface="Arial" panose="020B0604020202020204" pitchFamily="34" charset="0"/>
                        </a:rPr>
                        <a:t>Energy </a:t>
                      </a:r>
                      <a:r>
                        <a:rPr lang="de-CH" sz="2000" dirty="0" err="1">
                          <a:latin typeface="Arial" panose="020B0604020202020204" pitchFamily="34" charset="0"/>
                          <a:cs typeface="Arial" panose="020B0604020202020204" pitchFamily="34" charset="0"/>
                        </a:rPr>
                        <a:t>gain</a:t>
                      </a:r>
                      <a:r>
                        <a:rPr lang="de-CH" sz="2000" dirty="0">
                          <a:latin typeface="Arial" panose="020B0604020202020204" pitchFamily="34" charset="0"/>
                          <a:cs typeface="Arial" panose="020B0604020202020204" pitchFamily="34" charset="0"/>
                        </a:rPr>
                        <a:t> per turn [</a:t>
                      </a:r>
                      <a:r>
                        <a:rPr lang="de-CH" sz="2000" dirty="0" err="1">
                          <a:latin typeface="Arial" panose="020B0604020202020204" pitchFamily="34" charset="0"/>
                          <a:cs typeface="Arial" panose="020B0604020202020204" pitchFamily="34" charset="0"/>
                        </a:rPr>
                        <a:t>GeV</a:t>
                      </a:r>
                      <a:r>
                        <a:rPr lang="de-CH" sz="2000" dirty="0">
                          <a:latin typeface="Arial" panose="020B0604020202020204" pitchFamily="34" charset="0"/>
                          <a:cs typeface="Arial" panose="020B0604020202020204" pitchFamily="34" charset="0"/>
                        </a:rPr>
                        <a:t>]</a:t>
                      </a:r>
                    </a:p>
                  </a:txBody>
                  <a:tcPr/>
                </a:tc>
                <a:tc>
                  <a:txBody>
                    <a:bodyPr/>
                    <a:lstStyle/>
                    <a:p>
                      <a:r>
                        <a:rPr lang="de-CH" sz="2000" dirty="0">
                          <a:latin typeface="Arial" panose="020B0604020202020204" pitchFamily="34" charset="0"/>
                          <a:cs typeface="Arial" panose="020B0604020202020204" pitchFamily="34" charset="0"/>
                        </a:rPr>
                        <a:t>15</a:t>
                      </a:r>
                    </a:p>
                  </a:txBody>
                  <a:tcPr/>
                </a:tc>
                <a:tc>
                  <a:txBody>
                    <a:bodyPr/>
                    <a:lstStyle/>
                    <a:p>
                      <a:r>
                        <a:rPr lang="de-CH" sz="2000" dirty="0">
                          <a:latin typeface="Arial" panose="020B0604020202020204" pitchFamily="34" charset="0"/>
                          <a:cs typeface="Arial" panose="020B0604020202020204" pitchFamily="34" charset="0"/>
                        </a:rPr>
                        <a:t>8</a:t>
                      </a:r>
                    </a:p>
                  </a:txBody>
                  <a:tcPr/>
                </a:tc>
                <a:tc>
                  <a:txBody>
                    <a:bodyPr/>
                    <a:lstStyle/>
                    <a:p>
                      <a:r>
                        <a:rPr lang="de-CH" sz="2000" dirty="0">
                          <a:latin typeface="Arial" panose="020B0604020202020204" pitchFamily="34" charset="0"/>
                          <a:cs typeface="Arial" panose="020B0604020202020204" pitchFamily="34" charset="0"/>
                        </a:rPr>
                        <a:t>11</a:t>
                      </a:r>
                    </a:p>
                  </a:txBody>
                  <a:tcPr/>
                </a:tc>
                <a:tc>
                  <a:txBody>
                    <a:bodyPr/>
                    <a:lstStyle/>
                    <a:p>
                      <a:r>
                        <a:rPr lang="de-CH" sz="2000" dirty="0">
                          <a:latin typeface="Arial" panose="020B0604020202020204" pitchFamily="34" charset="0"/>
                          <a:cs typeface="Arial" panose="020B0604020202020204" pitchFamily="34" charset="0"/>
                        </a:rPr>
                        <a:t>64</a:t>
                      </a:r>
                    </a:p>
                  </a:txBody>
                  <a:tcPr/>
                </a:tc>
                <a:extLst>
                  <a:ext uri="{0D108BD9-81ED-4DB2-BD59-A6C34878D82A}">
                    <a16:rowId xmlns:a16="http://schemas.microsoft.com/office/drawing/2014/main" val="538818809"/>
                  </a:ext>
                </a:extLst>
              </a:tr>
              <a:tr h="370840">
                <a:tc>
                  <a:txBody>
                    <a:bodyPr/>
                    <a:lstStyle/>
                    <a:p>
                      <a:r>
                        <a:rPr lang="de-CH" sz="2000" dirty="0" err="1">
                          <a:latin typeface="Arial" panose="020B0604020202020204" pitchFamily="34" charset="0"/>
                          <a:cs typeface="Arial" panose="020B0604020202020204" pitchFamily="34" charset="0"/>
                        </a:rPr>
                        <a:t>Bunch</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length</a:t>
                      </a:r>
                      <a:r>
                        <a:rPr lang="de-CH" sz="2000" dirty="0">
                          <a:latin typeface="Arial" panose="020B0604020202020204" pitchFamily="34" charset="0"/>
                          <a:cs typeface="Arial" panose="020B0604020202020204" pitchFamily="34" charset="0"/>
                        </a:rPr>
                        <a:t> [mm]</a:t>
                      </a:r>
                    </a:p>
                  </a:txBody>
                  <a:tcPr/>
                </a:tc>
                <a:tc>
                  <a:txBody>
                    <a:bodyPr/>
                    <a:lstStyle/>
                    <a:p>
                      <a:r>
                        <a:rPr lang="de-CH" sz="2000" dirty="0">
                          <a:latin typeface="Arial" panose="020B0604020202020204" pitchFamily="34" charset="0"/>
                          <a:cs typeface="Arial" panose="020B0604020202020204" pitchFamily="34" charset="0"/>
                        </a:rPr>
                        <a:t>9 … 6</a:t>
                      </a:r>
                    </a:p>
                  </a:txBody>
                  <a:tcPr/>
                </a:tc>
                <a:tc>
                  <a:txBody>
                    <a:bodyPr/>
                    <a:lstStyle/>
                    <a:p>
                      <a:r>
                        <a:rPr lang="de-CH" sz="2000" dirty="0">
                          <a:latin typeface="Arial" panose="020B0604020202020204" pitchFamily="34" charset="0"/>
                          <a:cs typeface="Arial" panose="020B0604020202020204" pitchFamily="34" charset="0"/>
                        </a:rPr>
                        <a:t>9 … 7</a:t>
                      </a:r>
                    </a:p>
                  </a:txBody>
                  <a:tcPr/>
                </a:tc>
                <a:tc>
                  <a:txBody>
                    <a:bodyPr/>
                    <a:lstStyle/>
                    <a:p>
                      <a:r>
                        <a:rPr lang="de-CH" sz="2000" dirty="0">
                          <a:latin typeface="Arial" panose="020B0604020202020204" pitchFamily="34" charset="0"/>
                          <a:cs typeface="Arial" panose="020B0604020202020204" pitchFamily="34" charset="0"/>
                        </a:rPr>
                        <a:t>7 … 6</a:t>
                      </a:r>
                    </a:p>
                  </a:txBody>
                  <a:tcPr/>
                </a:tc>
                <a:tc>
                  <a:txBody>
                    <a:bodyPr/>
                    <a:lstStyle/>
                    <a:p>
                      <a:r>
                        <a:rPr lang="de-CH" sz="2000" dirty="0">
                          <a:latin typeface="Arial" panose="020B0604020202020204" pitchFamily="34" charset="0"/>
                          <a:cs typeface="Arial" panose="020B0604020202020204" pitchFamily="34" charset="0"/>
                        </a:rPr>
                        <a:t>4 … 3</a:t>
                      </a:r>
                    </a:p>
                  </a:txBody>
                  <a:tcPr/>
                </a:tc>
                <a:extLst>
                  <a:ext uri="{0D108BD9-81ED-4DB2-BD59-A6C34878D82A}">
                    <a16:rowId xmlns:a16="http://schemas.microsoft.com/office/drawing/2014/main" val="4140990744"/>
                  </a:ext>
                </a:extLst>
              </a:tr>
            </a:tbl>
          </a:graphicData>
        </a:graphic>
      </p:graphicFrame>
    </p:spTree>
    <p:extLst>
      <p:ext uri="{BB962C8B-B14F-4D97-AF65-F5344CB8AC3E}">
        <p14:creationId xmlns:p14="http://schemas.microsoft.com/office/powerpoint/2010/main" val="1281111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B09E14-4DF6-7613-2D92-DF3490C51FCE}"/>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DD1672-8862-56CE-696A-E55C7B74B2EA}"/>
              </a:ext>
            </a:extLst>
          </p:cNvPr>
          <p:cNvSpPr>
            <a:spLocks noGrp="1"/>
          </p:cNvSpPr>
          <p:nvPr>
            <p:ph idx="1"/>
          </p:nvPr>
        </p:nvSpPr>
        <p:spPr/>
        <p:txBody>
          <a:bodyPr>
            <a:normAutofit/>
          </a:bodyPr>
          <a:lstStyle/>
          <a:p>
            <a:pPr marL="0" indent="0">
              <a:buNone/>
            </a:pPr>
            <a:r>
              <a:rPr lang="en-GB" i="1" dirty="0"/>
              <a:t>Task 6.2</a:t>
            </a:r>
          </a:p>
          <a:p>
            <a:pPr marL="0" indent="0">
              <a:buNone/>
            </a:pPr>
            <a:r>
              <a:rPr lang="it-IT" dirty="0"/>
              <a:t>A </a:t>
            </a:r>
            <a:r>
              <a:rPr lang="it-IT" dirty="0" err="1"/>
              <a:t>conceptual</a:t>
            </a:r>
            <a:r>
              <a:rPr lang="it-IT" dirty="0"/>
              <a:t> design of the RF </a:t>
            </a:r>
            <a:r>
              <a:rPr lang="it-IT" dirty="0" err="1"/>
              <a:t>systems</a:t>
            </a:r>
            <a:r>
              <a:rPr lang="it-IT" dirty="0"/>
              <a:t> for the MCC, </a:t>
            </a:r>
            <a:r>
              <a:rPr lang="it-IT" dirty="0" err="1"/>
              <a:t>based</a:t>
            </a:r>
            <a:r>
              <a:rPr lang="it-IT" dirty="0"/>
              <a:t> on a </a:t>
            </a:r>
            <a:r>
              <a:rPr lang="it-IT" dirty="0" err="1"/>
              <a:t>consistent</a:t>
            </a:r>
            <a:r>
              <a:rPr lang="it-IT" dirty="0"/>
              <a:t> set of </a:t>
            </a:r>
            <a:r>
              <a:rPr lang="it-IT" dirty="0" err="1"/>
              <a:t>parameters</a:t>
            </a:r>
            <a:r>
              <a:rPr lang="it-IT" dirty="0"/>
              <a:t> for </a:t>
            </a:r>
            <a:r>
              <a:rPr lang="it-IT" dirty="0" err="1"/>
              <a:t>all</a:t>
            </a:r>
            <a:r>
              <a:rPr lang="it-IT" dirty="0"/>
              <a:t> RF </a:t>
            </a:r>
            <a:r>
              <a:rPr lang="it-IT" dirty="0" err="1"/>
              <a:t>cavities</a:t>
            </a:r>
            <a:r>
              <a:rPr lang="it-IT" dirty="0"/>
              <a:t> and </a:t>
            </a:r>
            <a:r>
              <a:rPr lang="it-IT" dirty="0" err="1"/>
              <a:t>associated</a:t>
            </a:r>
            <a:r>
              <a:rPr lang="it-IT" dirty="0"/>
              <a:t> </a:t>
            </a:r>
            <a:r>
              <a:rPr lang="it-IT" dirty="0" err="1"/>
              <a:t>systems</a:t>
            </a:r>
            <a:r>
              <a:rPr lang="it-IT" dirty="0"/>
              <a:t> to be </a:t>
            </a:r>
            <a:r>
              <a:rPr lang="it-IT" dirty="0" err="1"/>
              <a:t>integrated</a:t>
            </a:r>
            <a:r>
              <a:rPr lang="it-IT" dirty="0"/>
              <a:t> </a:t>
            </a:r>
            <a:r>
              <a:rPr lang="it-IT" dirty="0" err="1"/>
              <a:t>into</a:t>
            </a:r>
            <a:r>
              <a:rPr lang="it-IT" dirty="0"/>
              <a:t> the </a:t>
            </a:r>
            <a:r>
              <a:rPr lang="it-IT" dirty="0" err="1"/>
              <a:t>cooling</a:t>
            </a:r>
            <a:r>
              <a:rPr lang="it-IT" dirty="0"/>
              <a:t> </a:t>
            </a:r>
            <a:r>
              <a:rPr lang="it-IT" dirty="0" err="1"/>
              <a:t>channels</a:t>
            </a:r>
            <a:r>
              <a:rPr lang="it-IT" dirty="0"/>
              <a:t>, </a:t>
            </a:r>
            <a:r>
              <a:rPr lang="it-IT" dirty="0" err="1"/>
              <a:t>has</a:t>
            </a:r>
            <a:r>
              <a:rPr lang="it-IT" dirty="0"/>
              <a:t> </a:t>
            </a:r>
            <a:r>
              <a:rPr lang="it-IT" dirty="0" err="1"/>
              <a:t>been</a:t>
            </a:r>
            <a:r>
              <a:rPr lang="it-IT" dirty="0"/>
              <a:t> </a:t>
            </a:r>
            <a:r>
              <a:rPr lang="it-IT" dirty="0" err="1"/>
              <a:t>layed</a:t>
            </a:r>
            <a:r>
              <a:rPr lang="it-IT" dirty="0"/>
              <a:t> out.</a:t>
            </a:r>
          </a:p>
          <a:p>
            <a:pPr marL="0" indent="0">
              <a:buNone/>
            </a:pPr>
            <a:endParaRPr lang="en-GB" i="1" dirty="0"/>
          </a:p>
          <a:p>
            <a:pPr marL="0" indent="0">
              <a:buNone/>
            </a:pPr>
            <a:r>
              <a:rPr lang="en-GB" dirty="0"/>
              <a:t>An experimental setup has been developed to study the effects of high magnetic fields on the achievement of remarkable RF gradients (of the order of 30 MV/m).</a:t>
            </a:r>
          </a:p>
          <a:p>
            <a:pPr marL="0" indent="0">
              <a:buNone/>
            </a:pPr>
            <a:endParaRPr lang="en-GB" dirty="0"/>
          </a:p>
          <a:p>
            <a:pPr marL="0" indent="0">
              <a:buNone/>
            </a:pPr>
            <a:r>
              <a:rPr lang="en-GB" dirty="0"/>
              <a:t>A proposal has been designed for an advanced full scale test facility of a RF high frequency cavity operating in a 7 T magnetic field.</a:t>
            </a:r>
          </a:p>
          <a:p>
            <a:pPr marL="0" indent="0">
              <a:buNone/>
            </a:pPr>
            <a:endParaRPr lang="en-GB" i="1" dirty="0"/>
          </a:p>
        </p:txBody>
      </p:sp>
      <p:sp>
        <p:nvSpPr>
          <p:cNvPr id="3" name="Footer Placeholder 2">
            <a:extLst>
              <a:ext uri="{FF2B5EF4-FFF2-40B4-BE49-F238E27FC236}">
                <a16:creationId xmlns:a16="http://schemas.microsoft.com/office/drawing/2014/main" id="{F43831FD-5818-BD00-B640-CD4B77AEF5E5}"/>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Report of WP6 - Dario Giove - INFN-LASA</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EBA1BFB1-7E90-EB0A-945F-758A3CE12156}"/>
              </a:ext>
            </a:extLst>
          </p:cNvPr>
          <p:cNvSpPr>
            <a:spLocks noGrp="1"/>
          </p:cNvSpPr>
          <p:nvPr>
            <p:ph type="sldNum" sz="quarter" idx="12"/>
          </p:nvPr>
        </p:nvSpPr>
        <p:spPr/>
        <p:txBody>
          <a:bodyPr/>
          <a:lstStyle/>
          <a:p>
            <a:fld id="{005C7FBA-D4E9-46CA-9321-3ADA2E368FCD}" type="slidenum">
              <a:rPr lang="en-GB" smtClean="0"/>
              <a:t>10</a:t>
            </a:fld>
            <a:endParaRPr lang="en-GB"/>
          </a:p>
        </p:txBody>
      </p:sp>
      <p:sp>
        <p:nvSpPr>
          <p:cNvPr id="5" name="Title 4">
            <a:extLst>
              <a:ext uri="{FF2B5EF4-FFF2-40B4-BE49-F238E27FC236}">
                <a16:creationId xmlns:a16="http://schemas.microsoft.com/office/drawing/2014/main" id="{6C48432D-506A-717F-682B-D6B1ED417EB9}"/>
              </a:ext>
            </a:extLst>
          </p:cNvPr>
          <p:cNvSpPr>
            <a:spLocks noGrp="1"/>
          </p:cNvSpPr>
          <p:nvPr>
            <p:ph type="title"/>
          </p:nvPr>
        </p:nvSpPr>
        <p:spPr>
          <a:xfrm>
            <a:off x="2355696" y="152484"/>
            <a:ext cx="7408824" cy="1325563"/>
          </a:xfrm>
        </p:spPr>
        <p:txBody>
          <a:bodyPr/>
          <a:lstStyle/>
          <a:p>
            <a:r>
              <a:rPr lang="en-US" dirty="0"/>
              <a:t>Workplan and degree of execution</a:t>
            </a:r>
            <a:endParaRPr lang="en-GB" dirty="0"/>
          </a:p>
        </p:txBody>
      </p:sp>
      <p:pic>
        <p:nvPicPr>
          <p:cNvPr id="8" name="Image 4">
            <a:extLst>
              <a:ext uri="{FF2B5EF4-FFF2-40B4-BE49-F238E27FC236}">
                <a16:creationId xmlns:a16="http://schemas.microsoft.com/office/drawing/2014/main" id="{EB9F331D-518E-A39D-BC0D-A396B2CEBE1B}"/>
              </a:ext>
            </a:extLst>
          </p:cNvPr>
          <p:cNvPicPr>
            <a:picLocks noChangeAspect="1"/>
          </p:cNvPicPr>
          <p:nvPr/>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42399709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811</TotalTime>
  <Words>1050</Words>
  <Application>Microsoft Macintosh PowerPoint</Application>
  <PresentationFormat>Widescreen</PresentationFormat>
  <Paragraphs>172</Paragraphs>
  <Slides>18</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18</vt:i4>
      </vt:variant>
    </vt:vector>
  </HeadingPairs>
  <TitlesOfParts>
    <vt:vector size="24" baseType="lpstr">
      <vt:lpstr>Arial</vt:lpstr>
      <vt:lpstr>Arial Narrow</vt:lpstr>
      <vt:lpstr>Calibri</vt:lpstr>
      <vt:lpstr>Cambria Math</vt:lpstr>
      <vt:lpstr>Wingdings</vt:lpstr>
      <vt:lpstr>Office Theme</vt:lpstr>
      <vt:lpstr>Report for WP6</vt:lpstr>
      <vt:lpstr>Outline</vt:lpstr>
      <vt:lpstr>Objectives of the WP</vt:lpstr>
      <vt:lpstr>Plans for using and disseminating results</vt:lpstr>
      <vt:lpstr>Plans for using and disseminating results</vt:lpstr>
      <vt:lpstr>Workplan and degree of execution</vt:lpstr>
      <vt:lpstr>Workplan and degree of execution</vt:lpstr>
      <vt:lpstr>Workplan and degree of execution</vt:lpstr>
      <vt:lpstr>Workplan and degree of execution</vt:lpstr>
      <vt:lpstr>Workplan and degree of execution</vt:lpstr>
      <vt:lpstr>Workplan and degree of execution</vt:lpstr>
      <vt:lpstr>Workplan and degree of execution</vt:lpstr>
      <vt:lpstr>Workplan and degree of execution</vt:lpstr>
      <vt:lpstr>Workplan and degree of execution</vt:lpstr>
      <vt:lpstr>Workplan and degree of execution</vt:lpstr>
      <vt:lpstr>Management procedures and methods</vt:lpstr>
      <vt:lpstr>The beneficiaries’ contributions and their integration within the project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Dario Augusto Giove</cp:lastModifiedBy>
  <cp:revision>25</cp:revision>
  <dcterms:created xsi:type="dcterms:W3CDTF">2024-02-26T13:42:26Z</dcterms:created>
  <dcterms:modified xsi:type="dcterms:W3CDTF">2025-05-21T06:39:05Z</dcterms:modified>
</cp:coreProperties>
</file>