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6" r:id="rId2"/>
    <p:sldId id="300" r:id="rId3"/>
    <p:sldId id="304" r:id="rId4"/>
    <p:sldId id="301" r:id="rId5"/>
    <p:sldId id="307" r:id="rId6"/>
    <p:sldId id="308" r:id="rId7"/>
    <p:sldId id="310" r:id="rId8"/>
    <p:sldId id="302" r:id="rId9"/>
    <p:sldId id="311" r:id="rId10"/>
    <p:sldId id="312" r:id="rId11"/>
    <p:sldId id="315" r:id="rId12"/>
    <p:sldId id="303" r:id="rId13"/>
    <p:sldId id="299" r:id="rId14"/>
    <p:sldId id="313" r:id="rId15"/>
    <p:sldId id="314" r:id="rId16"/>
    <p:sldId id="31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50"/>
    <p:restoredTop sz="96949"/>
  </p:normalViewPr>
  <p:slideViewPr>
    <p:cSldViewPr snapToGrid="0" snapToObjects="1">
      <p:cViewPr>
        <p:scale>
          <a:sx n="111" d="100"/>
          <a:sy n="111" d="100"/>
        </p:scale>
        <p:origin x="176" y="144"/>
      </p:cViewPr>
      <p:guideLst/>
    </p:cSldViewPr>
  </p:slideViewPr>
  <p:outlineViewPr>
    <p:cViewPr>
      <p:scale>
        <a:sx n="33" d="100"/>
        <a:sy n="33" d="100"/>
      </p:scale>
      <p:origin x="0" y="-45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D04E46-368C-694E-82CF-AFBDAFF4B9C0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C90C8AC-A2B3-6845-8BE0-82FFC4391E0E}">
      <dgm:prSet phldrT="[Text]"/>
      <dgm:spPr/>
      <dgm:t>
        <a:bodyPr/>
        <a:lstStyle/>
        <a:p>
          <a:r>
            <a:rPr lang="en-GB" dirty="0"/>
            <a:t>Data Buffer receives Batch A</a:t>
          </a:r>
        </a:p>
      </dgm:t>
    </dgm:pt>
    <dgm:pt modelId="{912B7679-F2F0-4A4B-813C-F770681373C2}" type="parTrans" cxnId="{359557CF-8E9E-3849-9D20-C44757FE4971}">
      <dgm:prSet/>
      <dgm:spPr/>
      <dgm:t>
        <a:bodyPr/>
        <a:lstStyle/>
        <a:p>
          <a:endParaRPr lang="en-GB"/>
        </a:p>
      </dgm:t>
    </dgm:pt>
    <dgm:pt modelId="{2CDE6665-E03C-024A-905F-B9F9583067E4}" type="sibTrans" cxnId="{359557CF-8E9E-3849-9D20-C44757FE4971}">
      <dgm:prSet/>
      <dgm:spPr/>
      <dgm:t>
        <a:bodyPr/>
        <a:lstStyle/>
        <a:p>
          <a:endParaRPr lang="en-GB"/>
        </a:p>
      </dgm:t>
    </dgm:pt>
    <dgm:pt modelId="{0AE9DB62-DE23-D344-8A51-ADF1DC72F4FF}">
      <dgm:prSet phldrT="[Text]"/>
      <dgm:spPr/>
      <dgm:t>
        <a:bodyPr/>
        <a:lstStyle/>
        <a:p>
          <a:r>
            <a:rPr lang="en-GB" dirty="0"/>
            <a:t>Reading data</a:t>
          </a:r>
        </a:p>
      </dgm:t>
    </dgm:pt>
    <dgm:pt modelId="{FDFDECC4-FB13-3F41-BAD7-F3C0687F8681}" type="parTrans" cxnId="{AD688EBE-3FE1-3644-8F1F-3E123D7A9F57}">
      <dgm:prSet/>
      <dgm:spPr/>
      <dgm:t>
        <a:bodyPr/>
        <a:lstStyle/>
        <a:p>
          <a:endParaRPr lang="en-GB"/>
        </a:p>
      </dgm:t>
    </dgm:pt>
    <dgm:pt modelId="{7A93E6CA-B700-374C-A2C6-629B78502DCE}" type="sibTrans" cxnId="{AD688EBE-3FE1-3644-8F1F-3E123D7A9F57}">
      <dgm:prSet/>
      <dgm:spPr/>
      <dgm:t>
        <a:bodyPr/>
        <a:lstStyle/>
        <a:p>
          <a:endParaRPr lang="en-GB"/>
        </a:p>
      </dgm:t>
    </dgm:pt>
    <dgm:pt modelId="{4EF8C86D-E4A9-3F49-A74D-E57D71DDE56B}">
      <dgm:prSet phldrT="[Text]"/>
      <dgm:spPr/>
      <dgm:t>
        <a:bodyPr/>
        <a:lstStyle/>
        <a:p>
          <a:r>
            <a:rPr lang="en-GB" dirty="0"/>
            <a:t>Processing data</a:t>
          </a:r>
        </a:p>
      </dgm:t>
    </dgm:pt>
    <dgm:pt modelId="{F5AEF0C4-29A8-7F42-9FD1-91E99C004BA4}" type="parTrans" cxnId="{5C1ADB83-17EA-A947-BD4C-048D851D92EC}">
      <dgm:prSet/>
      <dgm:spPr/>
      <dgm:t>
        <a:bodyPr/>
        <a:lstStyle/>
        <a:p>
          <a:endParaRPr lang="en-GB"/>
        </a:p>
      </dgm:t>
    </dgm:pt>
    <dgm:pt modelId="{42989E00-9D3B-144E-9744-08D694EACFD6}" type="sibTrans" cxnId="{5C1ADB83-17EA-A947-BD4C-048D851D92EC}">
      <dgm:prSet/>
      <dgm:spPr/>
      <dgm:t>
        <a:bodyPr/>
        <a:lstStyle/>
        <a:p>
          <a:endParaRPr lang="en-GB"/>
        </a:p>
      </dgm:t>
    </dgm:pt>
    <dgm:pt modelId="{A64A2949-B7AA-D34D-9332-9D78586DC83F}">
      <dgm:prSet phldrT="[Text]"/>
      <dgm:spPr/>
      <dgm:t>
        <a:bodyPr/>
        <a:lstStyle/>
        <a:p>
          <a:r>
            <a:rPr lang="en-GB" dirty="0"/>
            <a:t>Data buffer empties to receive Batch B</a:t>
          </a:r>
        </a:p>
      </dgm:t>
    </dgm:pt>
    <dgm:pt modelId="{D18EC35C-663B-0E4E-BD3D-B5B21D75C552}" type="parTrans" cxnId="{9F264765-92DB-384C-A3C5-5734DC73AF56}">
      <dgm:prSet/>
      <dgm:spPr/>
      <dgm:t>
        <a:bodyPr/>
        <a:lstStyle/>
        <a:p>
          <a:endParaRPr lang="en-GB"/>
        </a:p>
      </dgm:t>
    </dgm:pt>
    <dgm:pt modelId="{74DC1499-4E39-4A45-92DC-9412EE5EB0B1}" type="sibTrans" cxnId="{9F264765-92DB-384C-A3C5-5734DC73AF56}">
      <dgm:prSet/>
      <dgm:spPr/>
      <dgm:t>
        <a:bodyPr/>
        <a:lstStyle/>
        <a:p>
          <a:endParaRPr lang="en-GB"/>
        </a:p>
      </dgm:t>
    </dgm:pt>
    <dgm:pt modelId="{327FC81B-F9C9-9F4A-98D2-B1448E4A4BCE}" type="pres">
      <dgm:prSet presAssocID="{ACD04E46-368C-694E-82CF-AFBDAFF4B9C0}" presName="cycle" presStyleCnt="0">
        <dgm:presLayoutVars>
          <dgm:dir/>
          <dgm:resizeHandles val="exact"/>
        </dgm:presLayoutVars>
      </dgm:prSet>
      <dgm:spPr/>
    </dgm:pt>
    <dgm:pt modelId="{1E0AD993-D2C6-1C40-B727-EBB765FA2014}" type="pres">
      <dgm:prSet presAssocID="{7C90C8AC-A2B3-6845-8BE0-82FFC4391E0E}" presName="node" presStyleLbl="node1" presStyleIdx="0" presStyleCnt="4">
        <dgm:presLayoutVars>
          <dgm:bulletEnabled val="1"/>
        </dgm:presLayoutVars>
      </dgm:prSet>
      <dgm:spPr/>
    </dgm:pt>
    <dgm:pt modelId="{D4495DC7-F662-DC45-A579-D15397D9659A}" type="pres">
      <dgm:prSet presAssocID="{2CDE6665-E03C-024A-905F-B9F9583067E4}" presName="sibTrans" presStyleLbl="sibTrans2D1" presStyleIdx="0" presStyleCnt="4"/>
      <dgm:spPr/>
    </dgm:pt>
    <dgm:pt modelId="{6A3591D0-0723-5449-AF7A-00E59FBDB74E}" type="pres">
      <dgm:prSet presAssocID="{2CDE6665-E03C-024A-905F-B9F9583067E4}" presName="connectorText" presStyleLbl="sibTrans2D1" presStyleIdx="0" presStyleCnt="4"/>
      <dgm:spPr/>
    </dgm:pt>
    <dgm:pt modelId="{3956B0B0-FEDF-F14C-974A-7CDF9B68C53B}" type="pres">
      <dgm:prSet presAssocID="{0AE9DB62-DE23-D344-8A51-ADF1DC72F4FF}" presName="node" presStyleLbl="node1" presStyleIdx="1" presStyleCnt="4">
        <dgm:presLayoutVars>
          <dgm:bulletEnabled val="1"/>
        </dgm:presLayoutVars>
      </dgm:prSet>
      <dgm:spPr/>
    </dgm:pt>
    <dgm:pt modelId="{3C08386B-32E9-3441-9283-D37CD07FBA71}" type="pres">
      <dgm:prSet presAssocID="{7A93E6CA-B700-374C-A2C6-629B78502DCE}" presName="sibTrans" presStyleLbl="sibTrans2D1" presStyleIdx="1" presStyleCnt="4"/>
      <dgm:spPr/>
    </dgm:pt>
    <dgm:pt modelId="{5B074B10-2E74-B641-A94A-B60E5104006A}" type="pres">
      <dgm:prSet presAssocID="{7A93E6CA-B700-374C-A2C6-629B78502DCE}" presName="connectorText" presStyleLbl="sibTrans2D1" presStyleIdx="1" presStyleCnt="4"/>
      <dgm:spPr/>
    </dgm:pt>
    <dgm:pt modelId="{7476AAC3-C1DF-A343-BC4F-6B9379C6D9D3}" type="pres">
      <dgm:prSet presAssocID="{4EF8C86D-E4A9-3F49-A74D-E57D71DDE56B}" presName="node" presStyleLbl="node1" presStyleIdx="2" presStyleCnt="4">
        <dgm:presLayoutVars>
          <dgm:bulletEnabled val="1"/>
        </dgm:presLayoutVars>
      </dgm:prSet>
      <dgm:spPr/>
    </dgm:pt>
    <dgm:pt modelId="{CCB80287-9D4A-D746-83B6-F961DB7F3C8B}" type="pres">
      <dgm:prSet presAssocID="{42989E00-9D3B-144E-9744-08D694EACFD6}" presName="sibTrans" presStyleLbl="sibTrans2D1" presStyleIdx="2" presStyleCnt="4"/>
      <dgm:spPr/>
    </dgm:pt>
    <dgm:pt modelId="{893634B0-050A-4148-82E3-994677D920AD}" type="pres">
      <dgm:prSet presAssocID="{42989E00-9D3B-144E-9744-08D694EACFD6}" presName="connectorText" presStyleLbl="sibTrans2D1" presStyleIdx="2" presStyleCnt="4"/>
      <dgm:spPr/>
    </dgm:pt>
    <dgm:pt modelId="{3AF14E2C-0BA5-4749-8CF7-117D755ED197}" type="pres">
      <dgm:prSet presAssocID="{A64A2949-B7AA-D34D-9332-9D78586DC83F}" presName="node" presStyleLbl="node1" presStyleIdx="3" presStyleCnt="4">
        <dgm:presLayoutVars>
          <dgm:bulletEnabled val="1"/>
        </dgm:presLayoutVars>
      </dgm:prSet>
      <dgm:spPr/>
    </dgm:pt>
    <dgm:pt modelId="{FE9951A4-4B9D-1E43-B768-DD5EFE290E74}" type="pres">
      <dgm:prSet presAssocID="{74DC1499-4E39-4A45-92DC-9412EE5EB0B1}" presName="sibTrans" presStyleLbl="sibTrans2D1" presStyleIdx="3" presStyleCnt="4"/>
      <dgm:spPr/>
    </dgm:pt>
    <dgm:pt modelId="{F7D9B950-C70A-FB47-808A-C058D9B0E379}" type="pres">
      <dgm:prSet presAssocID="{74DC1499-4E39-4A45-92DC-9412EE5EB0B1}" presName="connectorText" presStyleLbl="sibTrans2D1" presStyleIdx="3" presStyleCnt="4"/>
      <dgm:spPr/>
    </dgm:pt>
  </dgm:ptLst>
  <dgm:cxnLst>
    <dgm:cxn modelId="{F97D6507-84DA-C84C-BFCF-D1046C6DE3E7}" type="presOf" srcId="{2CDE6665-E03C-024A-905F-B9F9583067E4}" destId="{6A3591D0-0723-5449-AF7A-00E59FBDB74E}" srcOrd="1" destOrd="0" presId="urn:microsoft.com/office/officeart/2005/8/layout/cycle2"/>
    <dgm:cxn modelId="{8D91800F-F049-EA45-BEA2-E4CC8BFC67CD}" type="presOf" srcId="{7A93E6CA-B700-374C-A2C6-629B78502DCE}" destId="{5B074B10-2E74-B641-A94A-B60E5104006A}" srcOrd="1" destOrd="0" presId="urn:microsoft.com/office/officeart/2005/8/layout/cycle2"/>
    <dgm:cxn modelId="{AA4B892A-97BF-FF42-8CD9-4367874B8163}" type="presOf" srcId="{74DC1499-4E39-4A45-92DC-9412EE5EB0B1}" destId="{F7D9B950-C70A-FB47-808A-C058D9B0E379}" srcOrd="1" destOrd="0" presId="urn:microsoft.com/office/officeart/2005/8/layout/cycle2"/>
    <dgm:cxn modelId="{4D767F2E-29D6-9F4C-A043-B0ED38B549CC}" type="presOf" srcId="{74DC1499-4E39-4A45-92DC-9412EE5EB0B1}" destId="{FE9951A4-4B9D-1E43-B768-DD5EFE290E74}" srcOrd="0" destOrd="0" presId="urn:microsoft.com/office/officeart/2005/8/layout/cycle2"/>
    <dgm:cxn modelId="{62D6CF32-C532-9D48-AC22-6568C9241E20}" type="presOf" srcId="{A64A2949-B7AA-D34D-9332-9D78586DC83F}" destId="{3AF14E2C-0BA5-4749-8CF7-117D755ED197}" srcOrd="0" destOrd="0" presId="urn:microsoft.com/office/officeart/2005/8/layout/cycle2"/>
    <dgm:cxn modelId="{4F0CCB37-7D94-5740-88C7-53C669135D50}" type="presOf" srcId="{4EF8C86D-E4A9-3F49-A74D-E57D71DDE56B}" destId="{7476AAC3-C1DF-A343-BC4F-6B9379C6D9D3}" srcOrd="0" destOrd="0" presId="urn:microsoft.com/office/officeart/2005/8/layout/cycle2"/>
    <dgm:cxn modelId="{9F264765-92DB-384C-A3C5-5734DC73AF56}" srcId="{ACD04E46-368C-694E-82CF-AFBDAFF4B9C0}" destId="{A64A2949-B7AA-D34D-9332-9D78586DC83F}" srcOrd="3" destOrd="0" parTransId="{D18EC35C-663B-0E4E-BD3D-B5B21D75C552}" sibTransId="{74DC1499-4E39-4A45-92DC-9412EE5EB0B1}"/>
    <dgm:cxn modelId="{5C1ADB83-17EA-A947-BD4C-048D851D92EC}" srcId="{ACD04E46-368C-694E-82CF-AFBDAFF4B9C0}" destId="{4EF8C86D-E4A9-3F49-A74D-E57D71DDE56B}" srcOrd="2" destOrd="0" parTransId="{F5AEF0C4-29A8-7F42-9FD1-91E99C004BA4}" sibTransId="{42989E00-9D3B-144E-9744-08D694EACFD6}"/>
    <dgm:cxn modelId="{7E51249D-C776-CF40-A55E-5FCCFF5B6A37}" type="presOf" srcId="{0AE9DB62-DE23-D344-8A51-ADF1DC72F4FF}" destId="{3956B0B0-FEDF-F14C-974A-7CDF9B68C53B}" srcOrd="0" destOrd="0" presId="urn:microsoft.com/office/officeart/2005/8/layout/cycle2"/>
    <dgm:cxn modelId="{7073F0A6-972E-E84B-91C6-1899F137A24F}" type="presOf" srcId="{7C90C8AC-A2B3-6845-8BE0-82FFC4391E0E}" destId="{1E0AD993-D2C6-1C40-B727-EBB765FA2014}" srcOrd="0" destOrd="0" presId="urn:microsoft.com/office/officeart/2005/8/layout/cycle2"/>
    <dgm:cxn modelId="{E765C8AB-560C-524E-BE7A-1A828944922B}" type="presOf" srcId="{ACD04E46-368C-694E-82CF-AFBDAFF4B9C0}" destId="{327FC81B-F9C9-9F4A-98D2-B1448E4A4BCE}" srcOrd="0" destOrd="0" presId="urn:microsoft.com/office/officeart/2005/8/layout/cycle2"/>
    <dgm:cxn modelId="{D0C920BD-E7A0-9245-8BAB-91F012275769}" type="presOf" srcId="{2CDE6665-E03C-024A-905F-B9F9583067E4}" destId="{D4495DC7-F662-DC45-A579-D15397D9659A}" srcOrd="0" destOrd="0" presId="urn:microsoft.com/office/officeart/2005/8/layout/cycle2"/>
    <dgm:cxn modelId="{AD688EBE-3FE1-3644-8F1F-3E123D7A9F57}" srcId="{ACD04E46-368C-694E-82CF-AFBDAFF4B9C0}" destId="{0AE9DB62-DE23-D344-8A51-ADF1DC72F4FF}" srcOrd="1" destOrd="0" parTransId="{FDFDECC4-FB13-3F41-BAD7-F3C0687F8681}" sibTransId="{7A93E6CA-B700-374C-A2C6-629B78502DCE}"/>
    <dgm:cxn modelId="{359557CF-8E9E-3849-9D20-C44757FE4971}" srcId="{ACD04E46-368C-694E-82CF-AFBDAFF4B9C0}" destId="{7C90C8AC-A2B3-6845-8BE0-82FFC4391E0E}" srcOrd="0" destOrd="0" parTransId="{912B7679-F2F0-4A4B-813C-F770681373C2}" sibTransId="{2CDE6665-E03C-024A-905F-B9F9583067E4}"/>
    <dgm:cxn modelId="{B3CA2CE1-76A2-DE4D-97AD-B533C283A601}" type="presOf" srcId="{42989E00-9D3B-144E-9744-08D694EACFD6}" destId="{CCB80287-9D4A-D746-83B6-F961DB7F3C8B}" srcOrd="0" destOrd="0" presId="urn:microsoft.com/office/officeart/2005/8/layout/cycle2"/>
    <dgm:cxn modelId="{ADDE32E9-9446-1344-8B10-445439A528DC}" type="presOf" srcId="{42989E00-9D3B-144E-9744-08D694EACFD6}" destId="{893634B0-050A-4148-82E3-994677D920AD}" srcOrd="1" destOrd="0" presId="urn:microsoft.com/office/officeart/2005/8/layout/cycle2"/>
    <dgm:cxn modelId="{75BCC7EE-8733-E745-883E-40C88DAE032A}" type="presOf" srcId="{7A93E6CA-B700-374C-A2C6-629B78502DCE}" destId="{3C08386B-32E9-3441-9283-D37CD07FBA71}" srcOrd="0" destOrd="0" presId="urn:microsoft.com/office/officeart/2005/8/layout/cycle2"/>
    <dgm:cxn modelId="{F9103FE9-8B4D-CD4D-9688-FBCA51F28200}" type="presParOf" srcId="{327FC81B-F9C9-9F4A-98D2-B1448E4A4BCE}" destId="{1E0AD993-D2C6-1C40-B727-EBB765FA2014}" srcOrd="0" destOrd="0" presId="urn:microsoft.com/office/officeart/2005/8/layout/cycle2"/>
    <dgm:cxn modelId="{02626471-D692-CE4D-8918-C05532C84888}" type="presParOf" srcId="{327FC81B-F9C9-9F4A-98D2-B1448E4A4BCE}" destId="{D4495DC7-F662-DC45-A579-D15397D9659A}" srcOrd="1" destOrd="0" presId="urn:microsoft.com/office/officeart/2005/8/layout/cycle2"/>
    <dgm:cxn modelId="{563FC248-84A4-C042-ABA2-26867D474A78}" type="presParOf" srcId="{D4495DC7-F662-DC45-A579-D15397D9659A}" destId="{6A3591D0-0723-5449-AF7A-00E59FBDB74E}" srcOrd="0" destOrd="0" presId="urn:microsoft.com/office/officeart/2005/8/layout/cycle2"/>
    <dgm:cxn modelId="{310F8DEA-0E07-C140-B829-810BEABFB24D}" type="presParOf" srcId="{327FC81B-F9C9-9F4A-98D2-B1448E4A4BCE}" destId="{3956B0B0-FEDF-F14C-974A-7CDF9B68C53B}" srcOrd="2" destOrd="0" presId="urn:microsoft.com/office/officeart/2005/8/layout/cycle2"/>
    <dgm:cxn modelId="{594CBFA4-DFA3-DC4E-90E7-91E299D7FF5C}" type="presParOf" srcId="{327FC81B-F9C9-9F4A-98D2-B1448E4A4BCE}" destId="{3C08386B-32E9-3441-9283-D37CD07FBA71}" srcOrd="3" destOrd="0" presId="urn:microsoft.com/office/officeart/2005/8/layout/cycle2"/>
    <dgm:cxn modelId="{812FDB6C-E0E4-9845-8DB3-96EEE285DBD6}" type="presParOf" srcId="{3C08386B-32E9-3441-9283-D37CD07FBA71}" destId="{5B074B10-2E74-B641-A94A-B60E5104006A}" srcOrd="0" destOrd="0" presId="urn:microsoft.com/office/officeart/2005/8/layout/cycle2"/>
    <dgm:cxn modelId="{4428B09A-0883-3F49-85E3-81F8BDF76734}" type="presParOf" srcId="{327FC81B-F9C9-9F4A-98D2-B1448E4A4BCE}" destId="{7476AAC3-C1DF-A343-BC4F-6B9379C6D9D3}" srcOrd="4" destOrd="0" presId="urn:microsoft.com/office/officeart/2005/8/layout/cycle2"/>
    <dgm:cxn modelId="{85E373EE-B0CB-3140-8B6F-9C64A9767A50}" type="presParOf" srcId="{327FC81B-F9C9-9F4A-98D2-B1448E4A4BCE}" destId="{CCB80287-9D4A-D746-83B6-F961DB7F3C8B}" srcOrd="5" destOrd="0" presId="urn:microsoft.com/office/officeart/2005/8/layout/cycle2"/>
    <dgm:cxn modelId="{2B4AB5B7-D761-C34B-8541-6C9B1FD73100}" type="presParOf" srcId="{CCB80287-9D4A-D746-83B6-F961DB7F3C8B}" destId="{893634B0-050A-4148-82E3-994677D920AD}" srcOrd="0" destOrd="0" presId="urn:microsoft.com/office/officeart/2005/8/layout/cycle2"/>
    <dgm:cxn modelId="{EB198469-BD45-924D-BA7B-3C5A11BEA838}" type="presParOf" srcId="{327FC81B-F9C9-9F4A-98D2-B1448E4A4BCE}" destId="{3AF14E2C-0BA5-4749-8CF7-117D755ED197}" srcOrd="6" destOrd="0" presId="urn:microsoft.com/office/officeart/2005/8/layout/cycle2"/>
    <dgm:cxn modelId="{E188AF2F-34D6-1942-8018-7AE0F70C6090}" type="presParOf" srcId="{327FC81B-F9C9-9F4A-98D2-B1448E4A4BCE}" destId="{FE9951A4-4B9D-1E43-B768-DD5EFE290E74}" srcOrd="7" destOrd="0" presId="urn:microsoft.com/office/officeart/2005/8/layout/cycle2"/>
    <dgm:cxn modelId="{D81CFAB0-5F41-2C43-98CA-F866C0364893}" type="presParOf" srcId="{FE9951A4-4B9D-1E43-B768-DD5EFE290E74}" destId="{F7D9B950-C70A-FB47-808A-C058D9B0E37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0AD993-D2C6-1C40-B727-EBB765FA2014}">
      <dsp:nvSpPr>
        <dsp:cNvPr id="0" name=""/>
        <dsp:cNvSpPr/>
      </dsp:nvSpPr>
      <dsp:spPr>
        <a:xfrm>
          <a:off x="1221208" y="116785"/>
          <a:ext cx="1151024" cy="1151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Data Buffer receives Batch A</a:t>
          </a:r>
        </a:p>
      </dsp:txBody>
      <dsp:txXfrm>
        <a:off x="1389772" y="285349"/>
        <a:ext cx="813896" cy="813896"/>
      </dsp:txXfrm>
    </dsp:sp>
    <dsp:sp modelId="{D4495DC7-F662-DC45-A579-D15397D9659A}">
      <dsp:nvSpPr>
        <dsp:cNvPr id="0" name=""/>
        <dsp:cNvSpPr/>
      </dsp:nvSpPr>
      <dsp:spPr>
        <a:xfrm rot="2700000">
          <a:off x="2248557" y="1102508"/>
          <a:ext cx="305218" cy="3884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2261966" y="1147829"/>
        <a:ext cx="213653" cy="233082"/>
      </dsp:txXfrm>
    </dsp:sp>
    <dsp:sp modelId="{3956B0B0-FEDF-F14C-974A-7CDF9B68C53B}">
      <dsp:nvSpPr>
        <dsp:cNvPr id="0" name=""/>
        <dsp:cNvSpPr/>
      </dsp:nvSpPr>
      <dsp:spPr>
        <a:xfrm>
          <a:off x="2442317" y="1337893"/>
          <a:ext cx="1151024" cy="1151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Reading data</a:t>
          </a:r>
        </a:p>
      </dsp:txBody>
      <dsp:txXfrm>
        <a:off x="2610881" y="1506457"/>
        <a:ext cx="813896" cy="813896"/>
      </dsp:txXfrm>
    </dsp:sp>
    <dsp:sp modelId="{3C08386B-32E9-3441-9283-D37CD07FBA71}">
      <dsp:nvSpPr>
        <dsp:cNvPr id="0" name=""/>
        <dsp:cNvSpPr/>
      </dsp:nvSpPr>
      <dsp:spPr>
        <a:xfrm rot="8100000">
          <a:off x="2260774" y="2323616"/>
          <a:ext cx="305218" cy="3884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 rot="10800000">
        <a:off x="2338930" y="2368937"/>
        <a:ext cx="213653" cy="233082"/>
      </dsp:txXfrm>
    </dsp:sp>
    <dsp:sp modelId="{7476AAC3-C1DF-A343-BC4F-6B9379C6D9D3}">
      <dsp:nvSpPr>
        <dsp:cNvPr id="0" name=""/>
        <dsp:cNvSpPr/>
      </dsp:nvSpPr>
      <dsp:spPr>
        <a:xfrm>
          <a:off x="1221208" y="2559002"/>
          <a:ext cx="1151024" cy="1151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Processing data</a:t>
          </a:r>
        </a:p>
      </dsp:txBody>
      <dsp:txXfrm>
        <a:off x="1389772" y="2727566"/>
        <a:ext cx="813896" cy="813896"/>
      </dsp:txXfrm>
    </dsp:sp>
    <dsp:sp modelId="{CCB80287-9D4A-D746-83B6-F961DB7F3C8B}">
      <dsp:nvSpPr>
        <dsp:cNvPr id="0" name=""/>
        <dsp:cNvSpPr/>
      </dsp:nvSpPr>
      <dsp:spPr>
        <a:xfrm rot="13500000">
          <a:off x="1039665" y="2335833"/>
          <a:ext cx="305218" cy="3884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 rot="10800000">
        <a:off x="1117821" y="2445900"/>
        <a:ext cx="213653" cy="233082"/>
      </dsp:txXfrm>
    </dsp:sp>
    <dsp:sp modelId="{3AF14E2C-0BA5-4749-8CF7-117D755ED197}">
      <dsp:nvSpPr>
        <dsp:cNvPr id="0" name=""/>
        <dsp:cNvSpPr/>
      </dsp:nvSpPr>
      <dsp:spPr>
        <a:xfrm>
          <a:off x="100" y="1337893"/>
          <a:ext cx="1151024" cy="1151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Data buffer empties to receive Batch B</a:t>
          </a:r>
        </a:p>
      </dsp:txBody>
      <dsp:txXfrm>
        <a:off x="168664" y="1506457"/>
        <a:ext cx="813896" cy="813896"/>
      </dsp:txXfrm>
    </dsp:sp>
    <dsp:sp modelId="{FE9951A4-4B9D-1E43-B768-DD5EFE290E74}">
      <dsp:nvSpPr>
        <dsp:cNvPr id="0" name=""/>
        <dsp:cNvSpPr/>
      </dsp:nvSpPr>
      <dsp:spPr>
        <a:xfrm rot="18900000">
          <a:off x="1027449" y="1114724"/>
          <a:ext cx="305218" cy="3884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1040858" y="1224791"/>
        <a:ext cx="213653" cy="233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P. Zisopoulos | OMC Meeting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39972/contributions/6159112/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hyperlink" Target="https://indico.cern.ch/event/1488714/contributions/6282917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39972/contributions/6159112/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hyperlink" Target="https://indico.cern.ch/event/1488714/contributions/6282917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b="1" i="0" u="none" strike="noStrike" dirty="0">
                <a:effectLst/>
                <a:latin typeface="Roboto" panose="02000000000000000000" pitchFamily="2" charset="0"/>
              </a:rPr>
              <a:t>First OMC measurements of 2025 with long capture in the SPS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Ewen H. McLean, </a:t>
            </a:r>
            <a:r>
              <a:rPr lang="en-GB" dirty="0" err="1"/>
              <a:t>Joschua</a:t>
            </a:r>
            <a:r>
              <a:rPr lang="en-GB" dirty="0"/>
              <a:t> W. Dilly, </a:t>
            </a:r>
            <a:r>
              <a:rPr lang="en-GB" u="sng" dirty="0"/>
              <a:t>Panos Zisopoulos</a:t>
            </a:r>
          </a:p>
          <a:p>
            <a:r>
              <a:rPr lang="en-GB" b="0" dirty="0"/>
              <a:t>31 March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903F0-C830-A92E-8800-85599E81DD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AD0FCE-5A2A-0CC5-ED41-EECA8AE60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2025 First Optics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AC780-2BCF-4167-3D16-61DDDF545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E0C957-1645-8DB6-1E89-18E3ADDD9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84FF8-875F-3CA2-610D-99E58DF47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 descr="A graph with numbers and a number&#10;&#10;AI-generated content may be incorrect.">
            <a:extLst>
              <a:ext uri="{FF2B5EF4-FFF2-40B4-BE49-F238E27FC236}">
                <a16:creationId xmlns:a16="http://schemas.microsoft.com/office/drawing/2014/main" id="{B2796C25-1055-DEDC-D68B-274944314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252" y="1392710"/>
            <a:ext cx="5935762" cy="460851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8C9155D-2DD4-B111-AA96-11FE899CCF96}"/>
              </a:ext>
            </a:extLst>
          </p:cNvPr>
          <p:cNvSpPr txBox="1">
            <a:spLocks/>
          </p:cNvSpPr>
          <p:nvPr/>
        </p:nvSpPr>
        <p:spPr>
          <a:xfrm>
            <a:off x="441817" y="1586156"/>
            <a:ext cx="4648930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Good agreement of calibration </a:t>
            </a:r>
            <a:r>
              <a:rPr lang="fr-CH" sz="1800" b="0" dirty="0" err="1"/>
              <a:t>factors</a:t>
            </a:r>
            <a:r>
              <a:rPr lang="fr-CH" sz="1800" b="0" dirty="0"/>
              <a:t> </a:t>
            </a:r>
            <a:r>
              <a:rPr lang="fr-CH" sz="1800" b="0" dirty="0" err="1"/>
              <a:t>between</a:t>
            </a:r>
            <a:r>
              <a:rPr lang="fr-CH" sz="1800" b="0" dirty="0"/>
              <a:t> kick </a:t>
            </a:r>
            <a:r>
              <a:rPr lang="fr-CH" sz="1800" b="0" dirty="0" err="1"/>
              <a:t>response</a:t>
            </a:r>
            <a:r>
              <a:rPr lang="fr-CH" sz="1800" b="0" dirty="0"/>
              <a:t> &amp; beta-</a:t>
            </a:r>
            <a:r>
              <a:rPr lang="fr-CH" sz="1800" b="0" dirty="0" err="1"/>
              <a:t>beating</a:t>
            </a:r>
            <a:r>
              <a:rPr lang="fr-CH" sz="1800" b="0" dirty="0"/>
              <a:t> </a:t>
            </a:r>
            <a:r>
              <a:rPr lang="fr-CH" sz="1800" b="0" dirty="0" err="1"/>
              <a:t>measurements</a:t>
            </a: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Clear to spot </a:t>
            </a:r>
            <a:r>
              <a:rPr lang="fr-CH" sz="1800" b="0" dirty="0" err="1"/>
              <a:t>regions</a:t>
            </a:r>
            <a:r>
              <a:rPr lang="fr-CH" sz="1800" b="0" dirty="0"/>
              <a:t> </a:t>
            </a:r>
            <a:r>
              <a:rPr lang="fr-CH" sz="1800" b="0" dirty="0" err="1"/>
              <a:t>were</a:t>
            </a:r>
            <a:r>
              <a:rPr lang="fr-CH" sz="1800" b="0" dirty="0"/>
              <a:t> </a:t>
            </a:r>
            <a:r>
              <a:rPr lang="fr-CH" sz="1800" b="0" dirty="0" err="1"/>
              <a:t>BPMs</a:t>
            </a:r>
            <a:r>
              <a:rPr lang="fr-CH" sz="1800" b="0" dirty="0"/>
              <a:t> look </a:t>
            </a:r>
            <a:r>
              <a:rPr lang="fr-CH" sz="1800" b="0" dirty="0" err="1"/>
              <a:t>problematic</a:t>
            </a: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It </a:t>
            </a:r>
            <a:r>
              <a:rPr lang="fr-CH" sz="1800" b="0" dirty="0" err="1"/>
              <a:t>is</a:t>
            </a:r>
            <a:r>
              <a:rPr lang="fr-CH" sz="1800" b="0" dirty="0"/>
              <a:t> </a:t>
            </a:r>
            <a:r>
              <a:rPr lang="fr-CH" sz="1800" b="0" dirty="0" err="1"/>
              <a:t>known</a:t>
            </a:r>
            <a:r>
              <a:rPr lang="fr-CH" sz="1800" b="0" dirty="0"/>
              <a:t> </a:t>
            </a:r>
            <a:r>
              <a:rPr lang="fr-CH" sz="1800" b="0" dirty="0" err="1"/>
              <a:t>that</a:t>
            </a:r>
            <a:r>
              <a:rPr lang="fr-CH" sz="1800" b="0" dirty="0"/>
              <a:t> </a:t>
            </a:r>
            <a:r>
              <a:rPr lang="fr-CH" sz="1800" b="0" dirty="0" err="1"/>
              <a:t>BPMs</a:t>
            </a:r>
            <a:r>
              <a:rPr lang="fr-CH" sz="1800" b="0" dirty="0"/>
              <a:t> </a:t>
            </a:r>
            <a:r>
              <a:rPr lang="fr-CH" sz="1800" b="0" dirty="0" err="1"/>
              <a:t>from</a:t>
            </a:r>
            <a:r>
              <a:rPr lang="fr-CH" sz="1800" b="0" dirty="0"/>
              <a:t> </a:t>
            </a:r>
            <a:r>
              <a:rPr lang="fr-CH" sz="1800" dirty="0"/>
              <a:t>BPCE</a:t>
            </a:r>
            <a:r>
              <a:rPr lang="fr-CH" sz="1800" b="0" dirty="0"/>
              <a:t> &amp; </a:t>
            </a:r>
            <a:r>
              <a:rPr lang="fr-CH" sz="1800" dirty="0"/>
              <a:t>BPCN </a:t>
            </a:r>
            <a:r>
              <a:rPr lang="fr-CH" sz="1800" b="0" dirty="0" err="1"/>
              <a:t>families</a:t>
            </a:r>
            <a:r>
              <a:rPr lang="fr-CH" sz="1800" b="0" dirty="0"/>
              <a:t> (</a:t>
            </a:r>
            <a:r>
              <a:rPr lang="fr-CH" sz="1800" b="0" dirty="0" err="1"/>
              <a:t>directional</a:t>
            </a:r>
            <a:r>
              <a:rPr lang="fr-CH" sz="1800" b="0" dirty="0"/>
              <a:t> </a:t>
            </a:r>
            <a:r>
              <a:rPr lang="fr-CH" sz="1800" b="0" dirty="0" err="1"/>
              <a:t>couplers</a:t>
            </a:r>
            <a:r>
              <a:rPr lang="fr-CH" sz="1800" b="0" dirty="0"/>
              <a:t>) are </a:t>
            </a:r>
            <a:r>
              <a:rPr lang="fr-CH" sz="1800" b="0" dirty="0" err="1"/>
              <a:t>quite</a:t>
            </a:r>
            <a:r>
              <a:rPr lang="fr-CH" sz="1800" b="0" dirty="0"/>
              <a:t> non-</a:t>
            </a:r>
            <a:r>
              <a:rPr lang="fr-CH" sz="1800" b="0" dirty="0" err="1"/>
              <a:t>linear</a:t>
            </a:r>
            <a:br>
              <a:rPr lang="fr-CH" sz="1800" b="0" dirty="0"/>
            </a:br>
            <a:endParaRPr lang="fr-CH" sz="1800" b="0" dirty="0"/>
          </a:p>
          <a:p>
            <a:endParaRPr lang="fr-CH" sz="1800" b="0" dirty="0"/>
          </a:p>
          <a:p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</p:spTree>
    <p:extLst>
      <p:ext uri="{BB962C8B-B14F-4D97-AF65-F5344CB8AC3E}">
        <p14:creationId xmlns:p14="http://schemas.microsoft.com/office/powerpoint/2010/main" val="3081995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60CA7-417C-D71C-4485-4CD8444AE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4626D0-FCDF-9A9C-687D-5D874F172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2025 First Optics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44C41-3FF3-17C6-9C6C-F3F2C89B7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3865F-69C9-A87B-8FDA-89253FCE4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7B575-FEE1-705F-08E2-28C8F2288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C8E54E1-A279-5693-9ED5-D51B21F3455D}"/>
              </a:ext>
            </a:extLst>
          </p:cNvPr>
          <p:cNvSpPr txBox="1">
            <a:spLocks/>
          </p:cNvSpPr>
          <p:nvPr/>
        </p:nvSpPr>
        <p:spPr>
          <a:xfrm>
            <a:off x="441817" y="1586156"/>
            <a:ext cx="4648930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Good agreement of calibration </a:t>
            </a:r>
            <a:r>
              <a:rPr lang="fr-CH" sz="1800" b="0" dirty="0" err="1"/>
              <a:t>factors</a:t>
            </a:r>
            <a:r>
              <a:rPr lang="fr-CH" sz="1800" b="0" dirty="0"/>
              <a:t> </a:t>
            </a:r>
            <a:r>
              <a:rPr lang="fr-CH" sz="1800" b="0" dirty="0" err="1"/>
              <a:t>between</a:t>
            </a:r>
            <a:r>
              <a:rPr lang="fr-CH" sz="1800" b="0" dirty="0"/>
              <a:t> kick </a:t>
            </a:r>
            <a:r>
              <a:rPr lang="fr-CH" sz="1800" b="0" dirty="0" err="1"/>
              <a:t>response</a:t>
            </a:r>
            <a:r>
              <a:rPr lang="fr-CH" sz="1800" b="0" dirty="0"/>
              <a:t> &amp; beta-</a:t>
            </a:r>
            <a:r>
              <a:rPr lang="fr-CH" sz="1800" b="0" dirty="0" err="1"/>
              <a:t>beating</a:t>
            </a:r>
            <a:r>
              <a:rPr lang="fr-CH" sz="1800" b="0" dirty="0"/>
              <a:t> </a:t>
            </a:r>
            <a:r>
              <a:rPr lang="fr-CH" sz="1800" b="0" dirty="0" err="1"/>
              <a:t>measurements</a:t>
            </a: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Clear to spot </a:t>
            </a:r>
            <a:r>
              <a:rPr lang="fr-CH" sz="1800" b="0" dirty="0" err="1"/>
              <a:t>regions</a:t>
            </a:r>
            <a:r>
              <a:rPr lang="fr-CH" sz="1800" b="0" dirty="0"/>
              <a:t> </a:t>
            </a:r>
            <a:r>
              <a:rPr lang="fr-CH" sz="1800" b="0" dirty="0" err="1"/>
              <a:t>were</a:t>
            </a:r>
            <a:r>
              <a:rPr lang="fr-CH" sz="1800" b="0" dirty="0"/>
              <a:t> </a:t>
            </a:r>
            <a:r>
              <a:rPr lang="fr-CH" sz="1800" b="0" dirty="0" err="1"/>
              <a:t>BPMs</a:t>
            </a:r>
            <a:r>
              <a:rPr lang="fr-CH" sz="1800" b="0" dirty="0"/>
              <a:t> look </a:t>
            </a:r>
            <a:r>
              <a:rPr lang="fr-CH" sz="1800" b="0" dirty="0" err="1"/>
              <a:t>problematic</a:t>
            </a: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It </a:t>
            </a:r>
            <a:r>
              <a:rPr lang="fr-CH" sz="1800" b="0" dirty="0" err="1"/>
              <a:t>is</a:t>
            </a:r>
            <a:r>
              <a:rPr lang="fr-CH" sz="1800" b="0" dirty="0"/>
              <a:t> </a:t>
            </a:r>
            <a:r>
              <a:rPr lang="fr-CH" sz="1800" b="0" dirty="0" err="1"/>
              <a:t>known</a:t>
            </a:r>
            <a:r>
              <a:rPr lang="fr-CH" sz="1800" b="0" dirty="0"/>
              <a:t> </a:t>
            </a:r>
            <a:r>
              <a:rPr lang="fr-CH" sz="1800" b="0" dirty="0" err="1"/>
              <a:t>that</a:t>
            </a:r>
            <a:r>
              <a:rPr lang="fr-CH" sz="1800" b="0" dirty="0"/>
              <a:t> </a:t>
            </a:r>
            <a:r>
              <a:rPr lang="fr-CH" sz="1800" b="0" dirty="0" err="1"/>
              <a:t>BPMs</a:t>
            </a:r>
            <a:r>
              <a:rPr lang="fr-CH" sz="1800" b="0" dirty="0"/>
              <a:t> </a:t>
            </a:r>
            <a:r>
              <a:rPr lang="fr-CH" sz="1800" b="0" dirty="0" err="1"/>
              <a:t>from</a:t>
            </a:r>
            <a:r>
              <a:rPr lang="fr-CH" sz="1800" b="0" dirty="0"/>
              <a:t> </a:t>
            </a:r>
            <a:r>
              <a:rPr lang="fr-CH" sz="1800" dirty="0"/>
              <a:t>BPCE</a:t>
            </a:r>
            <a:r>
              <a:rPr lang="fr-CH" sz="1800" b="0" dirty="0"/>
              <a:t> &amp; </a:t>
            </a:r>
            <a:r>
              <a:rPr lang="fr-CH" sz="1800" dirty="0"/>
              <a:t>BPCN </a:t>
            </a:r>
            <a:r>
              <a:rPr lang="fr-CH" sz="1800" b="0" dirty="0" err="1"/>
              <a:t>families</a:t>
            </a:r>
            <a:r>
              <a:rPr lang="fr-CH" sz="1800" b="0" dirty="0"/>
              <a:t> (</a:t>
            </a:r>
            <a:r>
              <a:rPr lang="fr-CH" sz="1800" b="0" dirty="0" err="1"/>
              <a:t>directional</a:t>
            </a:r>
            <a:r>
              <a:rPr lang="fr-CH" sz="1800" b="0" dirty="0"/>
              <a:t> </a:t>
            </a:r>
            <a:r>
              <a:rPr lang="fr-CH" sz="1800" b="0" dirty="0" err="1"/>
              <a:t>couplers</a:t>
            </a:r>
            <a:r>
              <a:rPr lang="fr-CH" sz="1800" b="0" dirty="0"/>
              <a:t>) are </a:t>
            </a:r>
            <a:r>
              <a:rPr lang="fr-CH" sz="1800" b="0" dirty="0" err="1"/>
              <a:t>quite</a:t>
            </a:r>
            <a:r>
              <a:rPr lang="fr-CH" sz="1800" b="0" dirty="0"/>
              <a:t> non-</a:t>
            </a:r>
            <a:r>
              <a:rPr lang="fr-CH" sz="1800" b="0" dirty="0" err="1"/>
              <a:t>linear</a:t>
            </a:r>
            <a:br>
              <a:rPr lang="fr-CH" sz="1800" b="0" dirty="0"/>
            </a:b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Most </a:t>
            </a:r>
            <a:r>
              <a:rPr lang="fr-CH" sz="1800" b="0" dirty="0" err="1"/>
              <a:t>unreliable</a:t>
            </a:r>
            <a:r>
              <a:rPr lang="fr-CH" sz="1800" b="0" dirty="0"/>
              <a:t> </a:t>
            </a:r>
            <a:r>
              <a:rPr lang="fr-CH" sz="1800" b="0" dirty="0" err="1"/>
              <a:t>BPMs</a:t>
            </a:r>
            <a:r>
              <a:rPr lang="fr-CH" sz="1800" b="0" dirty="0"/>
              <a:t> are </a:t>
            </a:r>
            <a:r>
              <a:rPr lang="fr-CH" sz="1800" b="0" dirty="0" err="1"/>
              <a:t>located</a:t>
            </a:r>
            <a:r>
              <a:rPr lang="fr-CH" sz="1800" b="0" dirty="0"/>
              <a:t> </a:t>
            </a:r>
            <a:r>
              <a:rPr lang="fr-CH" sz="1800" b="0" dirty="0" err="1"/>
              <a:t>around</a:t>
            </a:r>
            <a:r>
              <a:rPr lang="fr-CH" sz="1800" b="0" dirty="0"/>
              <a:t> the SPS injection (</a:t>
            </a:r>
            <a:r>
              <a:rPr lang="fr-CH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LSS1</a:t>
            </a:r>
            <a:r>
              <a:rPr lang="fr-CH" sz="1800" b="0" dirty="0"/>
              <a:t>) extraction </a:t>
            </a:r>
            <a:r>
              <a:rPr lang="fr-CH" sz="1800" b="0" dirty="0" err="1"/>
              <a:t>regions</a:t>
            </a:r>
            <a:r>
              <a:rPr lang="fr-CH" sz="1800" b="0" dirty="0"/>
              <a:t> (</a:t>
            </a:r>
            <a:r>
              <a:rPr lang="fr-CH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LSS2</a:t>
            </a:r>
            <a:r>
              <a:rPr lang="fr-CH" sz="1800" b="0" dirty="0"/>
              <a:t>, </a:t>
            </a:r>
            <a:r>
              <a:rPr lang="fr-CH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LSS4</a:t>
            </a:r>
            <a:r>
              <a:rPr lang="fr-CH" sz="1800" b="0" dirty="0"/>
              <a:t>, </a:t>
            </a:r>
            <a:r>
              <a:rPr lang="fr-CH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LSS6</a:t>
            </a:r>
            <a:r>
              <a:rPr lang="fr-CH" sz="1800" b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1800" b="0" dirty="0"/>
          </a:p>
          <a:p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  <p:pic>
        <p:nvPicPr>
          <p:cNvPr id="9" name="Picture 8" descr="A graph with numbers and a number&#10;&#10;AI-generated content may be incorrect.">
            <a:extLst>
              <a:ext uri="{FF2B5EF4-FFF2-40B4-BE49-F238E27FC236}">
                <a16:creationId xmlns:a16="http://schemas.microsoft.com/office/drawing/2014/main" id="{290B7802-7263-AB85-0015-0B48B8375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252" y="1392710"/>
            <a:ext cx="5935762" cy="4608511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ABF04D-03A7-99F9-E750-4291C919032D}"/>
              </a:ext>
            </a:extLst>
          </p:cNvPr>
          <p:cNvSpPr/>
          <p:nvPr/>
        </p:nvSpPr>
        <p:spPr>
          <a:xfrm>
            <a:off x="6951058" y="1392711"/>
            <a:ext cx="150197" cy="4801958"/>
          </a:xfrm>
          <a:prstGeom prst="round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50E49E-28AD-6569-9266-4781F57D9A04}"/>
              </a:ext>
            </a:extLst>
          </p:cNvPr>
          <p:cNvSpPr txBox="1"/>
          <p:nvPr/>
        </p:nvSpPr>
        <p:spPr>
          <a:xfrm>
            <a:off x="6553771" y="1185420"/>
            <a:ext cx="109496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100" dirty="0"/>
              <a:t>LSS2 extraction 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235E08B-6CFF-DB02-CF92-81F51257FF23}"/>
              </a:ext>
            </a:extLst>
          </p:cNvPr>
          <p:cNvSpPr/>
          <p:nvPr/>
        </p:nvSpPr>
        <p:spPr>
          <a:xfrm>
            <a:off x="8128962" y="1392710"/>
            <a:ext cx="150197" cy="4801958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A5C898-68CC-C43B-D218-A2544DCD1CE5}"/>
              </a:ext>
            </a:extLst>
          </p:cNvPr>
          <p:cNvSpPr txBox="1"/>
          <p:nvPr/>
        </p:nvSpPr>
        <p:spPr>
          <a:xfrm>
            <a:off x="7799686" y="1185419"/>
            <a:ext cx="109496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100" dirty="0"/>
              <a:t>LSS4 extraction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DD62BA-F028-65F8-9FF5-39D1A0223593}"/>
              </a:ext>
            </a:extLst>
          </p:cNvPr>
          <p:cNvSpPr/>
          <p:nvPr/>
        </p:nvSpPr>
        <p:spPr>
          <a:xfrm>
            <a:off x="10099597" y="1439335"/>
            <a:ext cx="150197" cy="4801958"/>
          </a:xfrm>
          <a:prstGeom prst="roundRect">
            <a:avLst/>
          </a:prstGeom>
          <a:solidFill>
            <a:schemeClr val="accent5">
              <a:lumMod val="60000"/>
              <a:lumOff val="40000"/>
              <a:alpha val="26811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AF93A5-632B-5F90-B178-893C8AD8E931}"/>
              </a:ext>
            </a:extLst>
          </p:cNvPr>
          <p:cNvSpPr txBox="1"/>
          <p:nvPr/>
        </p:nvSpPr>
        <p:spPr>
          <a:xfrm>
            <a:off x="9770321" y="1232044"/>
            <a:ext cx="109496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100" dirty="0"/>
              <a:t>LSS6 extraction 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46EEBE0-1A68-522F-38BF-2916B7F4B4BD}"/>
              </a:ext>
            </a:extLst>
          </p:cNvPr>
          <p:cNvSpPr/>
          <p:nvPr/>
        </p:nvSpPr>
        <p:spPr>
          <a:xfrm>
            <a:off x="11216418" y="1439335"/>
            <a:ext cx="150197" cy="4801958"/>
          </a:xfrm>
          <a:prstGeom prst="roundRect">
            <a:avLst/>
          </a:prstGeom>
          <a:solidFill>
            <a:schemeClr val="tx2">
              <a:lumMod val="75000"/>
              <a:lumOff val="25000"/>
              <a:alpha val="26811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ED336F-D88A-2A87-E8D0-EBFB2BFE4E8D}"/>
              </a:ext>
            </a:extLst>
          </p:cNvPr>
          <p:cNvSpPr txBox="1"/>
          <p:nvPr/>
        </p:nvSpPr>
        <p:spPr>
          <a:xfrm>
            <a:off x="10887142" y="1232044"/>
            <a:ext cx="109496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100" dirty="0"/>
              <a:t>LSS1 injection </a:t>
            </a:r>
          </a:p>
        </p:txBody>
      </p:sp>
    </p:spTree>
    <p:extLst>
      <p:ext uri="{BB962C8B-B14F-4D97-AF65-F5344CB8AC3E}">
        <p14:creationId xmlns:p14="http://schemas.microsoft.com/office/powerpoint/2010/main" val="28545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EF34CF-599D-3F0C-8A84-6B593E2F0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OMC commissioned in the SPS with new long capture mode &amp; AC-Dipole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From OMC optics measurements discovered issue with data handling in the 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After the issue was fixed, optics beating found to be much more consistent to previous year’s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Plan to book MD time for more measurements also non-linear optics (chroma, detuning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Single kick excitation will be also investingated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C07991-CE3A-B5A2-8908-97A850A1F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E1D0B-7E1C-3264-92FA-47C55B6BC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0362F-B81A-A2A5-DD4F-2E50F4E28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3D98A-AC60-A963-5B22-0F6D61DE1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52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81271F-1722-0617-93D5-D2E694709926}"/>
              </a:ext>
            </a:extLst>
          </p:cNvPr>
          <p:cNvSpPr txBox="1"/>
          <p:nvPr/>
        </p:nvSpPr>
        <p:spPr>
          <a:xfrm>
            <a:off x="3305908" y="2312378"/>
            <a:ext cx="632166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36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018984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00416-9233-999A-6485-12FB5777D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3D9EC1-7BCC-BFD8-3BCA-A05D88FE3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Extra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AACA53-D16D-DE9A-8DA1-D2B716637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48983-2B5E-35B4-32CF-C6315ACCF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420FD-DDFF-1BFE-96F0-720312C36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32B7CA1-4554-4C0F-1A1E-2389968EC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23992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F1219-9138-9220-5A31-3D829AAB7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C7D53-AC1D-377A-F2B1-C6BEB3C35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F85A6-DE89-999E-E661-E4B3A51C7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2" name="Picture 11" descr="A diagram of a diagram&#10;&#10;AI-generated content may be incorrect.">
            <a:extLst>
              <a:ext uri="{FF2B5EF4-FFF2-40B4-BE49-F238E27FC236}">
                <a16:creationId xmlns:a16="http://schemas.microsoft.com/office/drawing/2014/main" id="{2593E762-097D-5B2D-7BCC-606A3BF73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950" y="1231900"/>
            <a:ext cx="765810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078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966530-A1E9-13CC-9A63-EB06CD538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Total phase – Measurement with AWAKE 2025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43342-6A41-9677-3385-AEF7ABE28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0E115-FEE0-5661-7035-92FD97DA9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18BED-4E2D-617A-0988-CBEB9F170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2" name="Content Placeholder 11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BAD9782D-67CE-4B85-09AD-7CB2E01C1C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9545" y="1592263"/>
            <a:ext cx="8192910" cy="4608512"/>
          </a:xfrm>
        </p:spPr>
      </p:pic>
    </p:spTree>
    <p:extLst>
      <p:ext uri="{BB962C8B-B14F-4D97-AF65-F5344CB8AC3E}">
        <p14:creationId xmlns:p14="http://schemas.microsoft.com/office/powerpoint/2010/main" val="2978221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2">
            <a:extLst>
              <a:ext uri="{FF2B5EF4-FFF2-40B4-BE49-F238E27FC236}">
                <a16:creationId xmlns:a16="http://schemas.microsoft.com/office/drawing/2014/main" id="{573FDA01-DF82-16BF-EFB8-70B4F40FD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600" b="1" i="0" u="none" strike="noStrike" dirty="0">
                <a:effectLst/>
                <a:latin typeface="Roboto" panose="02000000000000000000" pitchFamily="2" charset="0"/>
              </a:rPr>
              <a:t>Recap 2024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D1439-E05B-F497-48D3-56A22B50B2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31/03/2025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AFDD0-D422-881B-4B55-1686D4383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P. Zisopoulos | OMC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71482-4B4F-DFB5-7FEB-1CC4C6D8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26" name="Picture 25" descr="A graph with a red line&#10;&#10;AI-generated content may be incorrect.">
            <a:extLst>
              <a:ext uri="{FF2B5EF4-FFF2-40B4-BE49-F238E27FC236}">
                <a16:creationId xmlns:a16="http://schemas.microsoft.com/office/drawing/2014/main" id="{B4960D4B-6935-7CBC-1306-130FB3E59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2314" y="4486395"/>
            <a:ext cx="2266948" cy="1370133"/>
          </a:xfrm>
          <a:prstGeom prst="rect">
            <a:avLst/>
          </a:prstGeom>
        </p:spPr>
      </p:pic>
      <p:pic>
        <p:nvPicPr>
          <p:cNvPr id="27" name="Picture 26" descr="A blue and white graph&#10;&#10;AI-generated content may be incorrect.">
            <a:extLst>
              <a:ext uri="{FF2B5EF4-FFF2-40B4-BE49-F238E27FC236}">
                <a16:creationId xmlns:a16="http://schemas.microsoft.com/office/drawing/2014/main" id="{03B1BE51-E024-303F-8669-946F2B3854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008" r="-1651" b="5141"/>
          <a:stretch/>
        </p:blipFill>
        <p:spPr>
          <a:xfrm>
            <a:off x="6562314" y="1147155"/>
            <a:ext cx="2266948" cy="1487783"/>
          </a:xfrm>
          <a:prstGeom prst="rect">
            <a:avLst/>
          </a:prstGeom>
        </p:spPr>
      </p:pic>
      <p:pic>
        <p:nvPicPr>
          <p:cNvPr id="28" name="Picture 27" descr="A blue line graph with white text&#10;&#10;AI-generated content may be incorrect.">
            <a:extLst>
              <a:ext uri="{FF2B5EF4-FFF2-40B4-BE49-F238E27FC236}">
                <a16:creationId xmlns:a16="http://schemas.microsoft.com/office/drawing/2014/main" id="{EE50E677-8209-C476-9B60-5DFBEE00500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487"/>
          <a:stretch/>
        </p:blipFill>
        <p:spPr>
          <a:xfrm>
            <a:off x="9155551" y="1161813"/>
            <a:ext cx="2367363" cy="1573527"/>
          </a:xfrm>
          <a:prstGeom prst="rect">
            <a:avLst/>
          </a:prstGeom>
        </p:spPr>
      </p:pic>
      <p:pic>
        <p:nvPicPr>
          <p:cNvPr id="29" name="Picture 28" descr="A graph of a graph&#10;&#10;AI-generated content may be incorrect.">
            <a:extLst>
              <a:ext uri="{FF2B5EF4-FFF2-40B4-BE49-F238E27FC236}">
                <a16:creationId xmlns:a16="http://schemas.microsoft.com/office/drawing/2014/main" id="{02F98B52-D5AA-3C48-005C-5531972C17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5551" y="4554269"/>
            <a:ext cx="2498087" cy="1234383"/>
          </a:xfrm>
          <a:prstGeom prst="rect">
            <a:avLst/>
          </a:prstGeom>
        </p:spPr>
      </p:pic>
      <p:pic>
        <p:nvPicPr>
          <p:cNvPr id="31" name="Picture 30" descr="A graph of a graph showing a number of different types of data&#10;&#10;AI-generated content may be incorrect.">
            <a:extLst>
              <a:ext uri="{FF2B5EF4-FFF2-40B4-BE49-F238E27FC236}">
                <a16:creationId xmlns:a16="http://schemas.microsoft.com/office/drawing/2014/main" id="{D82FA9C8-C3BD-11C6-2D69-2035C2F56B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5551" y="2798779"/>
            <a:ext cx="2367363" cy="1575454"/>
          </a:xfrm>
          <a:prstGeom prst="rect">
            <a:avLst/>
          </a:prstGeom>
        </p:spPr>
      </p:pic>
      <p:pic>
        <p:nvPicPr>
          <p:cNvPr id="35" name="Picture 34" descr="A screenshot of a graph&#10;&#10;AI-generated content may be incorrect.">
            <a:extLst>
              <a:ext uri="{FF2B5EF4-FFF2-40B4-BE49-F238E27FC236}">
                <a16:creationId xmlns:a16="http://schemas.microsoft.com/office/drawing/2014/main" id="{088C7FC9-C1C7-DF13-B5E1-7523DEBD9E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2314" y="2769161"/>
            <a:ext cx="2266948" cy="1583011"/>
          </a:xfrm>
          <a:prstGeom prst="rect">
            <a:avLst/>
          </a:prstGeom>
        </p:spPr>
      </p:pic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1287C85A-40DE-4FC8-ECBD-8994224AA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55359"/>
            <a:ext cx="5489539" cy="48854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Last year, OMC was first introduced in the SPS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BBQ was used in AC-dipole mode for the first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MDs to measure optics &amp; RDTs</a:t>
            </a:r>
            <a:br>
              <a:rPr lang="en-CH" sz="1800" b="0" dirty="0"/>
            </a:b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Single kicks measurements with Q26 optics also effective</a:t>
            </a:r>
            <a:br>
              <a:rPr lang="en-CH" sz="1800" b="0" dirty="0"/>
            </a:b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BPM acquisition then limited to </a:t>
            </a:r>
            <a:r>
              <a:rPr lang="en-CH" sz="1800" dirty="0"/>
              <a:t>8,000</a:t>
            </a:r>
            <a:r>
              <a:rPr lang="en-CH" sz="1800" b="0" dirty="0"/>
              <a:t> turns</a:t>
            </a:r>
            <a:br>
              <a:rPr lang="en-CH" sz="1800" b="0" dirty="0"/>
            </a:b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The number of turns considered to be a </a:t>
            </a:r>
            <a:r>
              <a:rPr lang="en-CH" sz="1800" dirty="0"/>
              <a:t>limitation </a:t>
            </a:r>
            <a:r>
              <a:rPr lang="en-CH" sz="1800" b="0" dirty="0"/>
              <a:t>for analysis of AC-dipole excitations</a:t>
            </a:r>
          </a:p>
          <a:p>
            <a:br>
              <a:rPr lang="en-CH" sz="1800" b="0" dirty="0"/>
            </a:br>
            <a:endParaRPr lang="en-CH" sz="1800" b="0" dirty="0"/>
          </a:p>
          <a:p>
            <a:endParaRPr lang="en-CH" b="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F7256F-B2B9-ACA8-A17A-3082938DC145}"/>
              </a:ext>
            </a:extLst>
          </p:cNvPr>
          <p:cNvSpPr txBox="1"/>
          <p:nvPr/>
        </p:nvSpPr>
        <p:spPr>
          <a:xfrm>
            <a:off x="6908311" y="5868891"/>
            <a:ext cx="4494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b="0" i="1" dirty="0">
                <a:hlinkClick r:id="rId8"/>
              </a:rPr>
              <a:t>E. McLean, Benchmarking of optics and magnetic models, JAP 2024 </a:t>
            </a:r>
            <a:endParaRPr lang="en-CH" sz="1000" b="0" i="1" dirty="0"/>
          </a:p>
          <a:p>
            <a:endParaRPr lang="en-GB" sz="1000" b="0" i="1" dirty="0">
              <a:solidFill>
                <a:schemeClr val="tx1"/>
              </a:solidFill>
              <a:hlinkClick r:id="rId9"/>
            </a:endParaRPr>
          </a:p>
          <a:p>
            <a:r>
              <a:rPr lang="en-GB" sz="1000" b="0" i="1" dirty="0">
                <a:solidFill>
                  <a:schemeClr val="tx1"/>
                </a:solidFill>
                <a:hlinkClick r:id="rId9"/>
              </a:rPr>
              <a:t>P. Zisopoulos, Optics &amp; RDT measurements, MD Days 2025</a:t>
            </a:r>
            <a:endParaRPr lang="en-CH" sz="1000" b="0" i="1" dirty="0">
              <a:solidFill>
                <a:schemeClr val="tx1"/>
              </a:solidFill>
            </a:endParaRPr>
          </a:p>
          <a:p>
            <a:pPr algn="l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36793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33F67-AC31-39E7-E848-31ADAF9D2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2">
            <a:extLst>
              <a:ext uri="{FF2B5EF4-FFF2-40B4-BE49-F238E27FC236}">
                <a16:creationId xmlns:a16="http://schemas.microsoft.com/office/drawing/2014/main" id="{ECEA8A35-B1A9-ED00-A48B-F2D26924F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600" b="1" i="0" u="none" strike="noStrike" dirty="0">
                <a:effectLst/>
                <a:latin typeface="Roboto" panose="02000000000000000000" pitchFamily="2" charset="0"/>
              </a:rPr>
              <a:t>Recap 2024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AFC5C-E2C1-6B45-BA86-EB0F62AB80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31/03/2025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244B3-6EDA-FC75-94F4-7A1CAEBD0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P. Zisopoulos | OMC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A813B-40F5-1658-516A-5F4120565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064225F0-6152-64B3-EEF4-A9AC3A086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55359"/>
            <a:ext cx="5469044" cy="507455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Last year, OMC was first introduced in the SPS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BBQ was used in AC-dipole mode for the first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MDs to measure optics &amp; RDTs</a:t>
            </a:r>
            <a:br>
              <a:rPr lang="en-CH" sz="1800" b="0" dirty="0"/>
            </a:b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Single kicks measurements with Q26 optics also effective</a:t>
            </a:r>
            <a:br>
              <a:rPr lang="en-CH" sz="1800" b="0" dirty="0"/>
            </a:b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BPM acquisition then limited to </a:t>
            </a:r>
            <a:r>
              <a:rPr lang="en-CH" sz="1800" dirty="0"/>
              <a:t>8,000</a:t>
            </a:r>
            <a:r>
              <a:rPr lang="en-CH" sz="1800" b="0" dirty="0"/>
              <a:t> turns</a:t>
            </a:r>
            <a:br>
              <a:rPr lang="en-CH" sz="1800" b="0" dirty="0"/>
            </a:b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The number of turns considered to be a </a:t>
            </a:r>
            <a:r>
              <a:rPr lang="en-CH" sz="1800" dirty="0"/>
              <a:t>limitation </a:t>
            </a:r>
            <a:r>
              <a:rPr lang="en-CH" sz="1800" b="0" dirty="0"/>
              <a:t>for analysis of AC-dipole excitations</a:t>
            </a:r>
            <a:br>
              <a:rPr lang="en-CH" sz="1800" b="0" dirty="0"/>
            </a:b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Some BPMs were identified as “</a:t>
            </a:r>
            <a:r>
              <a:rPr lang="en-CH" sz="1800" b="0" dirty="0">
                <a:solidFill>
                  <a:schemeClr val="accent3"/>
                </a:solidFill>
              </a:rPr>
              <a:t>bad</a:t>
            </a:r>
            <a:r>
              <a:rPr lang="en-CH" sz="1800" b="0" dirty="0"/>
              <a:t>” (synchronization issues, 1-turn offsets, NaNs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</p:txBody>
      </p:sp>
      <p:pic>
        <p:nvPicPr>
          <p:cNvPr id="41" name="Picture 40" descr="A graph with a red line&#10;&#10;AI-generated content may be incorrect.">
            <a:extLst>
              <a:ext uri="{FF2B5EF4-FFF2-40B4-BE49-F238E27FC236}">
                <a16:creationId xmlns:a16="http://schemas.microsoft.com/office/drawing/2014/main" id="{C76D3CF9-122C-92F0-B45E-1A029089E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2314" y="4486395"/>
            <a:ext cx="2266948" cy="1370133"/>
          </a:xfrm>
          <a:prstGeom prst="rect">
            <a:avLst/>
          </a:prstGeom>
        </p:spPr>
      </p:pic>
      <p:pic>
        <p:nvPicPr>
          <p:cNvPr id="42" name="Picture 41" descr="A blue and white graph&#10;&#10;AI-generated content may be incorrect.">
            <a:extLst>
              <a:ext uri="{FF2B5EF4-FFF2-40B4-BE49-F238E27FC236}">
                <a16:creationId xmlns:a16="http://schemas.microsoft.com/office/drawing/2014/main" id="{39690145-199F-2A18-2B44-04778F444F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008" r="-1651" b="5141"/>
          <a:stretch/>
        </p:blipFill>
        <p:spPr>
          <a:xfrm>
            <a:off x="6562314" y="1147155"/>
            <a:ext cx="2266948" cy="1487783"/>
          </a:xfrm>
          <a:prstGeom prst="rect">
            <a:avLst/>
          </a:prstGeom>
        </p:spPr>
      </p:pic>
      <p:pic>
        <p:nvPicPr>
          <p:cNvPr id="43" name="Picture 42" descr="A blue line graph with white text&#10;&#10;AI-generated content may be incorrect.">
            <a:extLst>
              <a:ext uri="{FF2B5EF4-FFF2-40B4-BE49-F238E27FC236}">
                <a16:creationId xmlns:a16="http://schemas.microsoft.com/office/drawing/2014/main" id="{0989B15D-EBBB-04DD-17E3-E3F6A7A354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487"/>
          <a:stretch/>
        </p:blipFill>
        <p:spPr>
          <a:xfrm>
            <a:off x="9155551" y="1161813"/>
            <a:ext cx="2367363" cy="1573527"/>
          </a:xfrm>
          <a:prstGeom prst="rect">
            <a:avLst/>
          </a:prstGeom>
        </p:spPr>
      </p:pic>
      <p:pic>
        <p:nvPicPr>
          <p:cNvPr id="44" name="Picture 43" descr="A graph of a graph&#10;&#10;AI-generated content may be incorrect.">
            <a:extLst>
              <a:ext uri="{FF2B5EF4-FFF2-40B4-BE49-F238E27FC236}">
                <a16:creationId xmlns:a16="http://schemas.microsoft.com/office/drawing/2014/main" id="{81D91D00-97DD-3D2F-A2A5-73330B40D9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5551" y="4554269"/>
            <a:ext cx="2498087" cy="1234383"/>
          </a:xfrm>
          <a:prstGeom prst="rect">
            <a:avLst/>
          </a:prstGeom>
        </p:spPr>
      </p:pic>
      <p:pic>
        <p:nvPicPr>
          <p:cNvPr id="45" name="Picture 44" descr="A graph of a graph showing a number of different types of data&#10;&#10;AI-generated content may be incorrect.">
            <a:extLst>
              <a:ext uri="{FF2B5EF4-FFF2-40B4-BE49-F238E27FC236}">
                <a16:creationId xmlns:a16="http://schemas.microsoft.com/office/drawing/2014/main" id="{94BC619F-8C64-5912-A46E-065AE51E85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5551" y="2798779"/>
            <a:ext cx="2367363" cy="1575454"/>
          </a:xfrm>
          <a:prstGeom prst="rect">
            <a:avLst/>
          </a:prstGeom>
        </p:spPr>
      </p:pic>
      <p:pic>
        <p:nvPicPr>
          <p:cNvPr id="46" name="Picture 45" descr="A screenshot of a graph&#10;&#10;AI-generated content may be incorrect.">
            <a:extLst>
              <a:ext uri="{FF2B5EF4-FFF2-40B4-BE49-F238E27FC236}">
                <a16:creationId xmlns:a16="http://schemas.microsoft.com/office/drawing/2014/main" id="{7F882AA0-17BD-2FD5-2D6D-25C3F76071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2314" y="2769161"/>
            <a:ext cx="2266948" cy="1583011"/>
          </a:xfrm>
          <a:prstGeom prst="rect">
            <a:avLst/>
          </a:prstGeom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EE9C1A69-9BEE-E535-CD7F-0FD0E42DCC64}"/>
              </a:ext>
            </a:extLst>
          </p:cNvPr>
          <p:cNvSpPr/>
          <p:nvPr/>
        </p:nvSpPr>
        <p:spPr>
          <a:xfrm>
            <a:off x="7300480" y="2658479"/>
            <a:ext cx="374912" cy="1583011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21B3DB8-60F4-038D-58D4-6B8AC32B4D9B}"/>
              </a:ext>
            </a:extLst>
          </p:cNvPr>
          <p:cNvSpPr/>
          <p:nvPr/>
        </p:nvSpPr>
        <p:spPr>
          <a:xfrm>
            <a:off x="10404594" y="2750747"/>
            <a:ext cx="447704" cy="1601425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886DE1C-A2BA-44A2-A416-125936683638}"/>
              </a:ext>
            </a:extLst>
          </p:cNvPr>
          <p:cNvSpPr/>
          <p:nvPr/>
        </p:nvSpPr>
        <p:spPr>
          <a:xfrm>
            <a:off x="7722144" y="2640052"/>
            <a:ext cx="374912" cy="1583011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3E21CC7-F68E-C481-B062-322A78F61F1B}"/>
              </a:ext>
            </a:extLst>
          </p:cNvPr>
          <p:cNvSpPr/>
          <p:nvPr/>
        </p:nvSpPr>
        <p:spPr>
          <a:xfrm>
            <a:off x="9887757" y="2735340"/>
            <a:ext cx="416279" cy="1616832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929D1C3-9503-2854-C885-5F4381B53AAC}"/>
              </a:ext>
            </a:extLst>
          </p:cNvPr>
          <p:cNvSpPr txBox="1"/>
          <p:nvPr/>
        </p:nvSpPr>
        <p:spPr>
          <a:xfrm>
            <a:off x="6908311" y="5868891"/>
            <a:ext cx="4494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b="0" i="1" dirty="0">
                <a:hlinkClick r:id="rId8"/>
              </a:rPr>
              <a:t>E. McLean, Benchmarking of optics and magnetic models, JAP 2024 </a:t>
            </a:r>
            <a:endParaRPr lang="en-CH" sz="1000" b="0" i="1" dirty="0"/>
          </a:p>
          <a:p>
            <a:endParaRPr lang="en-GB" sz="1000" b="0" i="1" dirty="0">
              <a:solidFill>
                <a:schemeClr val="tx1"/>
              </a:solidFill>
              <a:hlinkClick r:id="rId9"/>
            </a:endParaRPr>
          </a:p>
          <a:p>
            <a:r>
              <a:rPr lang="en-GB" sz="1000" b="0" i="1" dirty="0">
                <a:solidFill>
                  <a:schemeClr val="tx1"/>
                </a:solidFill>
                <a:hlinkClick r:id="rId9"/>
              </a:rPr>
              <a:t>P. Zisopoulos, Optics &amp; RDT measurements, MD Days 2025</a:t>
            </a:r>
            <a:endParaRPr lang="en-CH" sz="1000" b="0" i="1" dirty="0">
              <a:solidFill>
                <a:schemeClr val="tx1"/>
              </a:solidFill>
            </a:endParaRPr>
          </a:p>
          <a:p>
            <a:pPr algn="l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0928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247B00-51F3-6B34-4C97-860FB0BAC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First Optics measurements in the SPS for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922B9-E889-72BB-2A84-27362E993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74931-A5AB-CBB8-1ADE-3DF22CF10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A42E5-74FA-F987-D4C5-9EF2D0020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0C05E2A-DF91-7737-ED53-48FA65BF9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416" y="1433756"/>
            <a:ext cx="54213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During 2025 SPS beam commissioning, the new </a:t>
            </a:r>
            <a:r>
              <a:rPr lang="en-CH" sz="1800" dirty="0"/>
              <a:t>long capture acquisition mode </a:t>
            </a:r>
            <a:r>
              <a:rPr lang="en-CH" sz="1800" b="0" dirty="0"/>
              <a:t>became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Can now record up to </a:t>
            </a:r>
            <a:r>
              <a:rPr lang="en-CH" sz="1800" dirty="0"/>
              <a:t>64,000 turns </a:t>
            </a:r>
            <a:r>
              <a:rPr lang="en-CH" sz="1800" b="0" dirty="0"/>
              <a:t>at all 216 ALPS BPMs in the SPS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First set of optics measurements on first week of beam commissioning with LHCINDIV beam (Q20 optics)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9506CAC-D7E4-7A07-C7C5-C738DED6BE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5123"/>
          <a:stretch/>
        </p:blipFill>
        <p:spPr>
          <a:xfrm>
            <a:off x="7503481" y="1566500"/>
            <a:ext cx="2609596" cy="198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514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026E5B-09D6-50EA-8E67-59B00020C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678AA0-1E93-D412-371F-CD6D2AF29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First Optics measurements in the SPS for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9F281-716B-8AE3-0A94-5B5810A57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0D7BC-8251-4524-D16E-41DCA581F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79486-4E58-DB24-10A0-D426FB3B1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5A2E215-A1C7-B7E4-B97A-E95CAC0E5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416" y="1433756"/>
            <a:ext cx="5421311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During 2025 SPS beam commissioning, the new </a:t>
            </a:r>
            <a:r>
              <a:rPr lang="en-CH" sz="1800" dirty="0"/>
              <a:t>long capture acquisition mode </a:t>
            </a:r>
            <a:r>
              <a:rPr lang="en-CH" sz="1800" b="0" dirty="0"/>
              <a:t>became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Can now record up to </a:t>
            </a:r>
            <a:r>
              <a:rPr lang="en-CH" sz="1800" dirty="0"/>
              <a:t>64,000 turns </a:t>
            </a:r>
            <a:r>
              <a:rPr lang="en-CH" sz="1800" b="0" dirty="0"/>
              <a:t>at all 216 ALPS BPMs in the SPS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First set of optics measurements on first week of beam commissioning with LHCINDIV beam (Q20 optics)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Large beam position </a:t>
            </a:r>
            <a:r>
              <a:rPr lang="en-CH" sz="1800" dirty="0"/>
              <a:t>jumps </a:t>
            </a:r>
            <a:r>
              <a:rPr lang="en-CH" sz="1800" b="0" dirty="0"/>
              <a:t>observed at almost half the BPMs!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7DFA66E-3F07-1CBA-8725-4ACCDF168B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5123"/>
          <a:stretch/>
        </p:blipFill>
        <p:spPr>
          <a:xfrm>
            <a:off x="7503481" y="1566500"/>
            <a:ext cx="2609596" cy="1981931"/>
          </a:xfrm>
          <a:prstGeom prst="rect">
            <a:avLst/>
          </a:prstGeom>
        </p:spPr>
      </p:pic>
      <p:pic>
        <p:nvPicPr>
          <p:cNvPr id="2" name="Picture 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F476A0B-6276-79AC-B72D-84F4CEBBE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8279" y="3773641"/>
            <a:ext cx="2975734" cy="1650603"/>
          </a:xfrm>
          <a:prstGeom prst="rect">
            <a:avLst/>
          </a:prstGeom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B9826AA-D6E9-4374-D292-AF925F4F1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2822" y="3774246"/>
            <a:ext cx="2365825" cy="173493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B738972C-F013-DBDA-3734-5E66D86391E1}"/>
              </a:ext>
            </a:extLst>
          </p:cNvPr>
          <p:cNvSpPr/>
          <p:nvPr/>
        </p:nvSpPr>
        <p:spPr>
          <a:xfrm>
            <a:off x="9877640" y="3858582"/>
            <a:ext cx="588165" cy="1734939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45E195D-67F9-FAD6-CA0B-DEF886A7E415}"/>
              </a:ext>
            </a:extLst>
          </p:cNvPr>
          <p:cNvSpPr/>
          <p:nvPr/>
        </p:nvSpPr>
        <p:spPr>
          <a:xfrm>
            <a:off x="7807832" y="3858581"/>
            <a:ext cx="588165" cy="1734939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192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89096-C032-13EC-E67F-070A49AD5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3A8C68-5ADB-57C8-D86F-C25F85C54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First Optics measurements in the SPS for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5AAF7-BC44-79E4-F17F-80FC89A91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5401F-7A50-38D8-5C6E-1E7D49EF7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BDE90-18AE-D4D0-980B-C53081B88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53FF390-CF89-BEF4-CB1A-CD33D7742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416" y="1433756"/>
            <a:ext cx="54213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17DD7E5-91F4-8B13-59C1-06E033C9BBF1}"/>
              </a:ext>
            </a:extLst>
          </p:cNvPr>
          <p:cNvSpPr txBox="1">
            <a:spLocks/>
          </p:cNvSpPr>
          <p:nvPr/>
        </p:nvSpPr>
        <p:spPr>
          <a:xfrm>
            <a:off x="441816" y="1586156"/>
            <a:ext cx="526891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AC-dipole excitation produced good frequency spectra (around </a:t>
            </a:r>
            <a:r>
              <a:rPr lang="en-CH" sz="1800" dirty="0"/>
              <a:t>10</a:t>
            </a:r>
            <a:r>
              <a:rPr lang="en-CH" sz="1800" baseline="30000" dirty="0"/>
              <a:t> </a:t>
            </a:r>
            <a:r>
              <a:rPr lang="el-GR" sz="1800" dirty="0"/>
              <a:t>μ</a:t>
            </a:r>
            <a:r>
              <a:rPr lang="en-CH" sz="1800" dirty="0"/>
              <a:t>m</a:t>
            </a:r>
            <a:r>
              <a:rPr lang="en-CH" sz="1800" baseline="30000" dirty="0"/>
              <a:t> </a:t>
            </a:r>
            <a:r>
              <a:rPr lang="en-CH" sz="1800" b="0" dirty="0"/>
              <a:t>noise plateau in H,</a:t>
            </a:r>
            <a:r>
              <a:rPr lang="en-CH" sz="1800" dirty="0"/>
              <a:t> 1</a:t>
            </a:r>
            <a:r>
              <a:rPr lang="en-CH" sz="1800" baseline="30000" dirty="0"/>
              <a:t> </a:t>
            </a:r>
            <a:r>
              <a:rPr lang="el-GR" sz="1800" dirty="0"/>
              <a:t>μ</a:t>
            </a:r>
            <a:r>
              <a:rPr lang="en-CH" sz="1800" dirty="0"/>
              <a:t>m </a:t>
            </a:r>
            <a:r>
              <a:rPr lang="en-CH" sz="1800" b="0" dirty="0"/>
              <a:t>in V)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First phase beating measurements revealed a strange saw-tooth pattern: Phase error being almost zero at the start of each sextant &amp; building up until the end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Super-periodicity</a:t>
            </a:r>
            <a:r>
              <a:rPr lang="en-CH" sz="1800" b="0" dirty="0"/>
              <a:t> of SPS is 6!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Is there a weird quadrupole powering issue taking place?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  <p:pic>
        <p:nvPicPr>
          <p:cNvPr id="14" name="Picture 13" descr="A screenshot of a graph&#10;&#10;AI-generated content may be incorrect.">
            <a:extLst>
              <a:ext uri="{FF2B5EF4-FFF2-40B4-BE49-F238E27FC236}">
                <a16:creationId xmlns:a16="http://schemas.microsoft.com/office/drawing/2014/main" id="{82776D0C-89E3-9476-35FF-755AEE080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2023" y="3113965"/>
            <a:ext cx="4565523" cy="3195866"/>
          </a:xfrm>
          <a:prstGeom prst="rect">
            <a:avLst/>
          </a:prstGeom>
        </p:spPr>
      </p:pic>
      <p:pic>
        <p:nvPicPr>
          <p:cNvPr id="16" name="Picture 15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588703F5-1F1D-3977-715F-1DB5494042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628" t="22986" b="12820"/>
          <a:stretch/>
        </p:blipFill>
        <p:spPr>
          <a:xfrm>
            <a:off x="7152154" y="1419795"/>
            <a:ext cx="3673443" cy="153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23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D0C96-1476-D513-FCCC-7AC392A287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EEA3BA-635E-2712-A072-4F60E6E81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First Optics measurements in the SPS for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2768E-225B-8F4D-4420-BAC97550E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F1F62-0DB7-2442-A084-CD70CA9EE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A1656-53C7-0960-D30B-C11340BB3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2255DB5-98F0-E257-6771-1D20C097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416" y="1433756"/>
            <a:ext cx="54213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5C1ED44-57CB-E4FA-B0AA-FAB39D5CFEE0}"/>
              </a:ext>
            </a:extLst>
          </p:cNvPr>
          <p:cNvSpPr txBox="1">
            <a:spLocks/>
          </p:cNvSpPr>
          <p:nvPr/>
        </p:nvSpPr>
        <p:spPr>
          <a:xfrm>
            <a:off x="441816" y="1586156"/>
            <a:ext cx="542131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First BPM experts </a:t>
            </a:r>
            <a:r>
              <a:rPr lang="fr-CH" sz="1800" b="0" dirty="0" err="1"/>
              <a:t>investigated</a:t>
            </a:r>
            <a:r>
              <a:rPr lang="fr-CH" sz="1800" b="0" dirty="0"/>
              <a:t>: </a:t>
            </a:r>
            <a:br>
              <a:rPr lang="fr-CH" sz="1800" b="0" dirty="0"/>
            </a:br>
            <a:r>
              <a:rPr lang="fr-CH" sz="1800" b="0" dirty="0"/>
              <a:t>Reading &amp; </a:t>
            </a:r>
            <a:r>
              <a:rPr lang="fr-CH" sz="1800" b="0" dirty="0" err="1"/>
              <a:t>processing</a:t>
            </a:r>
            <a:r>
              <a:rPr lang="fr-CH" sz="1800" b="0" dirty="0"/>
              <a:t> the data </a:t>
            </a:r>
            <a:r>
              <a:rPr lang="fr-CH" sz="1800" b="0" dirty="0" err="1"/>
              <a:t>is</a:t>
            </a:r>
            <a:r>
              <a:rPr lang="fr-CH" sz="1800" b="0" dirty="0"/>
              <a:t> </a:t>
            </a:r>
            <a:r>
              <a:rPr lang="fr-CH" sz="1800" dirty="0" err="1"/>
              <a:t>too</a:t>
            </a:r>
            <a:r>
              <a:rPr lang="fr-CH" sz="1800" dirty="0"/>
              <a:t> slow </a:t>
            </a:r>
            <a:r>
              <a:rPr lang="fr-CH" sz="1800" b="0" dirty="0" err="1"/>
              <a:t>compared</a:t>
            </a:r>
            <a:r>
              <a:rPr lang="fr-CH" sz="1800" b="0" dirty="0"/>
              <a:t> to how fast the new data </a:t>
            </a:r>
            <a:r>
              <a:rPr lang="fr-CH" sz="1800" b="0" dirty="0" err="1"/>
              <a:t>is</a:t>
            </a:r>
            <a:r>
              <a:rPr lang="fr-CH" sz="1800" b="0" dirty="0"/>
              <a:t> </a:t>
            </a:r>
            <a:r>
              <a:rPr lang="fr-CH" sz="1800" b="0" dirty="0" err="1"/>
              <a:t>coming</a:t>
            </a:r>
            <a:r>
              <a:rPr lang="fr-CH" sz="1800" b="0" dirty="0"/>
              <a:t> in</a:t>
            </a:r>
            <a:br>
              <a:rPr lang="fr-CH" sz="1800" b="0" dirty="0"/>
            </a:b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Need </a:t>
            </a:r>
            <a:r>
              <a:rPr lang="fr-CH" sz="1800" dirty="0"/>
              <a:t>200 ms (~8500 </a:t>
            </a:r>
            <a:r>
              <a:rPr lang="fr-CH" sz="1800" dirty="0" err="1"/>
              <a:t>turns</a:t>
            </a:r>
            <a:r>
              <a:rPr lang="fr-CH" sz="1800" dirty="0"/>
              <a:t>) </a:t>
            </a:r>
            <a:r>
              <a:rPr lang="fr-CH" sz="1800" b="0" dirty="0"/>
              <a:t>to </a:t>
            </a:r>
            <a:r>
              <a:rPr lang="fr-CH" sz="1800" b="0" dirty="0" err="1"/>
              <a:t>handle</a:t>
            </a:r>
            <a:r>
              <a:rPr lang="fr-CH" sz="1800" b="0" dirty="0"/>
              <a:t> </a:t>
            </a:r>
            <a:r>
              <a:rPr lang="fr-CH" sz="1800" dirty="0"/>
              <a:t>all</a:t>
            </a:r>
            <a:r>
              <a:rPr lang="fr-CH" sz="1800" b="0" dirty="0"/>
              <a:t> BPM data per sextant (</a:t>
            </a:r>
            <a:r>
              <a:rPr lang="fr-CH" sz="1800" b="0" dirty="0" err="1"/>
              <a:t>around</a:t>
            </a:r>
            <a:r>
              <a:rPr lang="fr-CH" sz="1800" b="0" dirty="0"/>
              <a:t> 40 channels)</a:t>
            </a:r>
            <a:br>
              <a:rPr lang="fr-CH" sz="1800" b="0" dirty="0"/>
            </a:b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But </a:t>
            </a:r>
            <a:r>
              <a:rPr lang="fr-CH" sz="1800" b="0" dirty="0" err="1"/>
              <a:t>we</a:t>
            </a:r>
            <a:r>
              <a:rPr lang="fr-CH" sz="1800" b="0" dirty="0"/>
              <a:t> </a:t>
            </a:r>
            <a:r>
              <a:rPr lang="fr-CH" sz="1800" b="0" dirty="0" err="1"/>
              <a:t>receive</a:t>
            </a:r>
            <a:r>
              <a:rPr lang="fr-CH" sz="1800" b="0" dirty="0"/>
              <a:t> data </a:t>
            </a:r>
            <a:r>
              <a:rPr lang="fr-CH" sz="1800" b="0" dirty="0" err="1"/>
              <a:t>every</a:t>
            </a:r>
            <a:r>
              <a:rPr lang="fr-CH" sz="1800" b="0" dirty="0"/>
              <a:t> ~ </a:t>
            </a:r>
            <a:r>
              <a:rPr lang="fr-CH" sz="1800" dirty="0"/>
              <a:t>90 ms (3,800 </a:t>
            </a:r>
            <a:r>
              <a:rPr lang="fr-CH" sz="1800" dirty="0" err="1"/>
              <a:t>turns</a:t>
            </a:r>
            <a:r>
              <a:rPr lang="fr-CH" sz="1800" dirty="0"/>
              <a:t>)</a:t>
            </a:r>
            <a:br>
              <a:rPr lang="fr-CH" sz="1800" dirty="0"/>
            </a:br>
            <a:endParaRPr lang="fr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This </a:t>
            </a:r>
            <a:r>
              <a:rPr lang="fr-CH" sz="1800" b="0" dirty="0" err="1"/>
              <a:t>explains</a:t>
            </a:r>
            <a:r>
              <a:rPr lang="fr-CH" sz="1800" b="0" dirty="0"/>
              <a:t> </a:t>
            </a:r>
            <a:r>
              <a:rPr lang="fr-CH" sz="1800" b="0" dirty="0" err="1"/>
              <a:t>why</a:t>
            </a:r>
            <a:r>
              <a:rPr lang="fr-CH" sz="1800" b="0" dirty="0"/>
              <a:t> the first </a:t>
            </a:r>
            <a:r>
              <a:rPr lang="fr-CH" sz="1800" b="0" dirty="0" err="1"/>
              <a:t>BPMs</a:t>
            </a:r>
            <a:r>
              <a:rPr lang="fr-CH" sz="1800" b="0" dirty="0"/>
              <a:t> in </a:t>
            </a:r>
            <a:r>
              <a:rPr lang="fr-CH" sz="1800" b="0" dirty="0" err="1"/>
              <a:t>each</a:t>
            </a:r>
            <a:r>
              <a:rPr lang="fr-CH" sz="1800" b="0" dirty="0"/>
              <a:t> sextant look </a:t>
            </a:r>
            <a:r>
              <a:rPr lang="fr-CH" sz="1800" b="0" dirty="0" err="1"/>
              <a:t>relatively</a:t>
            </a:r>
            <a:r>
              <a:rPr lang="fr-CH" sz="1800" b="0" dirty="0"/>
              <a:t> 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Data </a:t>
            </a:r>
            <a:r>
              <a:rPr lang="fr-CH" sz="1800" b="0" dirty="0" err="1"/>
              <a:t>off-set</a:t>
            </a:r>
            <a:r>
              <a:rPr lang="fr-CH" sz="1800" b="0" dirty="0"/>
              <a:t> </a:t>
            </a:r>
            <a:r>
              <a:rPr lang="fr-CH" sz="1800" b="0" dirty="0" err="1"/>
              <a:t>is</a:t>
            </a:r>
            <a:r>
              <a:rPr lang="fr-CH" sz="1800" b="0" dirty="0"/>
              <a:t> building-up </a:t>
            </a:r>
            <a:r>
              <a:rPr lang="fr-CH" sz="1800" b="0" dirty="0" err="1"/>
              <a:t>until</a:t>
            </a:r>
            <a:r>
              <a:rPr lang="fr-CH" sz="1800" b="0" dirty="0"/>
              <a:t> </a:t>
            </a:r>
            <a:r>
              <a:rPr lang="fr-CH" sz="1800" b="0" dirty="0" err="1"/>
              <a:t>next</a:t>
            </a:r>
            <a:r>
              <a:rPr lang="fr-CH" sz="1800" b="0" dirty="0"/>
              <a:t> sextant</a:t>
            </a:r>
          </a:p>
          <a:p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8E332FC2-0A42-D509-E7D2-AF85C43974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3485061"/>
              </p:ext>
            </p:extLst>
          </p:nvPr>
        </p:nvGraphicFramePr>
        <p:xfrm>
          <a:off x="7339877" y="1433756"/>
          <a:ext cx="3593442" cy="3826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7C6802FE-7BA9-F64F-B6F7-77BEA93AC9CB}"/>
              </a:ext>
            </a:extLst>
          </p:cNvPr>
          <p:cNvGrpSpPr/>
          <p:nvPr/>
        </p:nvGrpSpPr>
        <p:grpSpPr>
          <a:xfrm rot="3035219">
            <a:off x="7394546" y="4159148"/>
            <a:ext cx="912346" cy="572659"/>
            <a:chOff x="7547215" y="5284566"/>
            <a:chExt cx="912346" cy="57265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38C3D28-65CD-E343-80F5-F8F2D0E903E8}"/>
                </a:ext>
              </a:extLst>
            </p:cNvPr>
            <p:cNvSpPr txBox="1"/>
            <p:nvPr/>
          </p:nvSpPr>
          <p:spPr>
            <a:xfrm>
              <a:off x="7547215" y="5687948"/>
              <a:ext cx="91234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100" dirty="0">
                  <a:solidFill>
                    <a:schemeClr val="accent3"/>
                  </a:solidFill>
                </a:rPr>
                <a:t>Every 200 ms</a:t>
              </a:r>
            </a:p>
          </p:txBody>
        </p:sp>
        <p:sp>
          <p:nvSpPr>
            <p:cNvPr id="17" name="Right Brace 16">
              <a:extLst>
                <a:ext uri="{FF2B5EF4-FFF2-40B4-BE49-F238E27FC236}">
                  <a16:creationId xmlns:a16="http://schemas.microsoft.com/office/drawing/2014/main" id="{632C3060-EF53-07FB-F491-61823F6BE526}"/>
                </a:ext>
              </a:extLst>
            </p:cNvPr>
            <p:cNvSpPr/>
            <p:nvPr/>
          </p:nvSpPr>
          <p:spPr>
            <a:xfrm rot="5400000">
              <a:off x="7815094" y="5131539"/>
              <a:ext cx="376587" cy="682641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A5C2170-00CA-19A8-9F84-7328250B80F1}"/>
              </a:ext>
            </a:extLst>
          </p:cNvPr>
          <p:cNvGrpSpPr/>
          <p:nvPr/>
        </p:nvGrpSpPr>
        <p:grpSpPr>
          <a:xfrm rot="2826733">
            <a:off x="9941114" y="1881767"/>
            <a:ext cx="836903" cy="543052"/>
            <a:chOff x="10377011" y="1424573"/>
            <a:chExt cx="836903" cy="543052"/>
          </a:xfrm>
        </p:grpSpPr>
        <p:sp>
          <p:nvSpPr>
            <p:cNvPr id="21" name="Right Brace 20">
              <a:extLst>
                <a:ext uri="{FF2B5EF4-FFF2-40B4-BE49-F238E27FC236}">
                  <a16:creationId xmlns:a16="http://schemas.microsoft.com/office/drawing/2014/main" id="{73199406-9E88-0DB0-3BEB-A54EBBB12A99}"/>
                </a:ext>
              </a:extLst>
            </p:cNvPr>
            <p:cNvSpPr/>
            <p:nvPr/>
          </p:nvSpPr>
          <p:spPr>
            <a:xfrm rot="16200000">
              <a:off x="10530038" y="1438011"/>
              <a:ext cx="376587" cy="682641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CD543F7-16F6-6527-B054-C416E2D3D532}"/>
                </a:ext>
              </a:extLst>
            </p:cNvPr>
            <p:cNvSpPr txBox="1"/>
            <p:nvPr/>
          </p:nvSpPr>
          <p:spPr>
            <a:xfrm>
              <a:off x="10377011" y="1424573"/>
              <a:ext cx="836903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050" dirty="0"/>
                <a:t>Every 90 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7427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544600-841B-869B-9589-258DF4ED2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2025 First Optics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6A53F-3E87-6E41-339A-AB2F3BD5D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963DB-93A1-1889-4D64-2430C8513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C96F3-1C67-138E-FB39-0F108276A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EE011F79-6618-5D4D-35A7-BA175BC3C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9785" y="1439335"/>
            <a:ext cx="4407761" cy="308543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81506B-FF90-7438-9617-C5902963A34D}"/>
              </a:ext>
            </a:extLst>
          </p:cNvPr>
          <p:cNvSpPr txBox="1">
            <a:spLocks/>
          </p:cNvSpPr>
          <p:nvPr/>
        </p:nvSpPr>
        <p:spPr>
          <a:xfrm>
            <a:off x="441816" y="1586156"/>
            <a:ext cx="542131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Issue </a:t>
            </a:r>
            <a:r>
              <a:rPr lang="fr-CH" sz="1800" b="0" dirty="0" err="1"/>
              <a:t>was</a:t>
            </a:r>
            <a:r>
              <a:rPr lang="fr-CH" sz="1800" b="0" dirty="0"/>
              <a:t> </a:t>
            </a:r>
            <a:r>
              <a:rPr lang="fr-CH" sz="1800" b="0" dirty="0" err="1"/>
              <a:t>quickly</a:t>
            </a:r>
            <a:r>
              <a:rPr lang="fr-CH" sz="1800" b="0" dirty="0"/>
              <a:t> </a:t>
            </a:r>
            <a:r>
              <a:rPr lang="fr-CH" sz="1800" b="0" dirty="0" err="1"/>
              <a:t>resolved</a:t>
            </a:r>
            <a:r>
              <a:rPr lang="fr-CH" sz="1800" b="0" dirty="0"/>
              <a:t> and Q20 </a:t>
            </a:r>
            <a:r>
              <a:rPr lang="fr-CH" sz="1800" b="0" dirty="0" err="1"/>
              <a:t>measurements</a:t>
            </a:r>
            <a:r>
              <a:rPr lang="fr-CH" sz="1800" b="0" dirty="0"/>
              <a:t> </a:t>
            </a:r>
            <a:r>
              <a:rPr lang="fr-CH" sz="1800" b="0" dirty="0" err="1"/>
              <a:t>repeated</a:t>
            </a:r>
            <a:r>
              <a:rPr lang="fr-CH" sz="1800" b="0" dirty="0"/>
              <a:t> </a:t>
            </a:r>
            <a:r>
              <a:rPr lang="fr-CH" sz="1800" b="0" dirty="0" err="1"/>
              <a:t>with</a:t>
            </a:r>
            <a:r>
              <a:rPr lang="fr-CH" sz="1800" b="0" dirty="0"/>
              <a:t> AWAKE &amp; </a:t>
            </a:r>
            <a:r>
              <a:rPr lang="fr-CH" sz="1800" b="0" dirty="0" err="1"/>
              <a:t>HiRadMat</a:t>
            </a:r>
            <a:r>
              <a:rPr lang="fr-CH" sz="1800" b="0" dirty="0"/>
              <a:t> </a:t>
            </a:r>
            <a:r>
              <a:rPr lang="fr-CH" sz="1800" b="0" dirty="0" err="1"/>
              <a:t>beam</a:t>
            </a:r>
            <a:r>
              <a:rPr lang="fr-CH" sz="1800" b="0" dirty="0"/>
              <a:t> (single </a:t>
            </a:r>
            <a:r>
              <a:rPr lang="fr-CH" sz="1800" b="0" dirty="0" err="1"/>
              <a:t>bunch</a:t>
            </a:r>
            <a:r>
              <a:rPr lang="fr-CH" sz="1800" b="0" dirty="0"/>
              <a:t> - Q20 </a:t>
            </a:r>
            <a:r>
              <a:rPr lang="fr-CH" sz="1800" b="0" dirty="0" err="1"/>
              <a:t>optics</a:t>
            </a:r>
            <a:r>
              <a:rPr lang="fr-CH" sz="1800" b="0" dirty="0"/>
              <a:t>)</a:t>
            </a:r>
            <a:br>
              <a:rPr lang="fr-CH" sz="1800" b="0" dirty="0"/>
            </a:b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 err="1"/>
              <a:t>Results</a:t>
            </a:r>
            <a:r>
              <a:rPr lang="fr-CH" sz="1800" b="0" dirty="0"/>
              <a:t> </a:t>
            </a:r>
            <a:r>
              <a:rPr lang="fr-CH" sz="1800" b="0" dirty="0" err="1"/>
              <a:t>much</a:t>
            </a:r>
            <a:r>
              <a:rPr lang="fr-CH" sz="1800" b="0" dirty="0"/>
              <a:t> more consistent to expectations </a:t>
            </a:r>
            <a:r>
              <a:rPr lang="fr-CH" sz="1800" b="0" dirty="0" err="1"/>
              <a:t>this</a:t>
            </a:r>
            <a:r>
              <a:rPr lang="fr-CH" sz="1800" b="0" dirty="0"/>
              <a:t> time</a:t>
            </a:r>
            <a:br>
              <a:rPr lang="fr-CH" sz="1800" b="0" dirty="0"/>
            </a:br>
            <a:endParaRPr lang="fr-CH" sz="1800" b="0" dirty="0"/>
          </a:p>
          <a:p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</p:spTree>
    <p:extLst>
      <p:ext uri="{BB962C8B-B14F-4D97-AF65-F5344CB8AC3E}">
        <p14:creationId xmlns:p14="http://schemas.microsoft.com/office/powerpoint/2010/main" val="4244163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D3C72-E187-202B-4A4C-97D191717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2F2390-C7E2-6A46-3E83-9E6294810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2025 First Optics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4403E-B0AD-D782-9E33-A78F6D69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1371B-DD30-7802-662F-BA2DE5575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Zisopoulos | OMC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5B47A-E10F-E58D-3E92-F20FC10ED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C3F2F9-433C-5EEA-3AB6-C8D2C74C03A2}"/>
              </a:ext>
            </a:extLst>
          </p:cNvPr>
          <p:cNvSpPr txBox="1">
            <a:spLocks/>
          </p:cNvSpPr>
          <p:nvPr/>
        </p:nvSpPr>
        <p:spPr>
          <a:xfrm>
            <a:off x="441816" y="1586156"/>
            <a:ext cx="542131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Issue </a:t>
            </a:r>
            <a:r>
              <a:rPr lang="fr-CH" sz="1800" b="0" dirty="0" err="1"/>
              <a:t>was</a:t>
            </a:r>
            <a:r>
              <a:rPr lang="fr-CH" sz="1800" b="0" dirty="0"/>
              <a:t> </a:t>
            </a:r>
            <a:r>
              <a:rPr lang="fr-CH" sz="1800" b="0" dirty="0" err="1"/>
              <a:t>quickly</a:t>
            </a:r>
            <a:r>
              <a:rPr lang="fr-CH" sz="1800" b="0" dirty="0"/>
              <a:t> </a:t>
            </a:r>
            <a:r>
              <a:rPr lang="fr-CH" sz="1800" b="0" dirty="0" err="1"/>
              <a:t>resolved</a:t>
            </a:r>
            <a:r>
              <a:rPr lang="fr-CH" sz="1800" b="0" dirty="0"/>
              <a:t> and Q20 </a:t>
            </a:r>
            <a:r>
              <a:rPr lang="fr-CH" sz="1800" b="0" dirty="0" err="1"/>
              <a:t>measurements</a:t>
            </a:r>
            <a:r>
              <a:rPr lang="fr-CH" sz="1800" b="0" dirty="0"/>
              <a:t> </a:t>
            </a:r>
            <a:r>
              <a:rPr lang="fr-CH" sz="1800" b="0" dirty="0" err="1"/>
              <a:t>repeated</a:t>
            </a:r>
            <a:r>
              <a:rPr lang="fr-CH" sz="1800" b="0" dirty="0"/>
              <a:t> </a:t>
            </a:r>
            <a:r>
              <a:rPr lang="fr-CH" sz="1800" b="0" dirty="0" err="1"/>
              <a:t>with</a:t>
            </a:r>
            <a:r>
              <a:rPr lang="fr-CH" sz="1800" b="0" dirty="0"/>
              <a:t> AWAKE &amp; </a:t>
            </a:r>
            <a:r>
              <a:rPr lang="fr-CH" sz="1800" b="0" dirty="0" err="1"/>
              <a:t>HiRadMat</a:t>
            </a:r>
            <a:r>
              <a:rPr lang="fr-CH" sz="1800" b="0" dirty="0"/>
              <a:t> </a:t>
            </a:r>
            <a:r>
              <a:rPr lang="fr-CH" sz="1800" b="0" dirty="0" err="1"/>
              <a:t>beam</a:t>
            </a:r>
            <a:r>
              <a:rPr lang="fr-CH" sz="1800" b="0" dirty="0"/>
              <a:t> (single </a:t>
            </a:r>
            <a:r>
              <a:rPr lang="fr-CH" sz="1800" b="0" dirty="0" err="1"/>
              <a:t>bunch</a:t>
            </a:r>
            <a:r>
              <a:rPr lang="fr-CH" sz="1800" b="0" dirty="0"/>
              <a:t> - Q20 </a:t>
            </a:r>
            <a:r>
              <a:rPr lang="fr-CH" sz="1800" b="0" dirty="0" err="1"/>
              <a:t>optics</a:t>
            </a:r>
            <a:r>
              <a:rPr lang="fr-CH" sz="1800" b="0" dirty="0"/>
              <a:t>)</a:t>
            </a:r>
            <a:br>
              <a:rPr lang="fr-CH" sz="1800" b="0" dirty="0"/>
            </a:b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 err="1"/>
              <a:t>Results</a:t>
            </a:r>
            <a:r>
              <a:rPr lang="fr-CH" sz="1800" b="0" dirty="0"/>
              <a:t> </a:t>
            </a:r>
            <a:r>
              <a:rPr lang="fr-CH" sz="1800" b="0" dirty="0" err="1"/>
              <a:t>much</a:t>
            </a:r>
            <a:r>
              <a:rPr lang="fr-CH" sz="1800" b="0" dirty="0"/>
              <a:t> more consistent to expectations </a:t>
            </a:r>
            <a:r>
              <a:rPr lang="fr-CH" sz="1800" b="0" dirty="0" err="1"/>
              <a:t>this</a:t>
            </a:r>
            <a:r>
              <a:rPr lang="fr-CH" sz="1800" b="0" dirty="0"/>
              <a:t> time</a:t>
            </a:r>
            <a:br>
              <a:rPr lang="fr-CH" sz="1800" b="0" dirty="0"/>
            </a:b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Beta-</a:t>
            </a:r>
            <a:r>
              <a:rPr lang="fr-CH" sz="1800" b="0" dirty="0" err="1"/>
              <a:t>beating</a:t>
            </a:r>
            <a:r>
              <a:rPr lang="fr-CH" sz="1800" b="0" dirty="0"/>
              <a:t> on par </a:t>
            </a:r>
            <a:r>
              <a:rPr lang="fr-CH" sz="1800" b="0" dirty="0" err="1"/>
              <a:t>with</a:t>
            </a:r>
            <a:r>
              <a:rPr lang="fr-CH" sz="1800" b="0" dirty="0"/>
              <a:t> last </a:t>
            </a:r>
            <a:r>
              <a:rPr lang="fr-CH" sz="1800" b="0" dirty="0" err="1"/>
              <a:t>year’s</a:t>
            </a:r>
            <a:r>
              <a:rPr lang="fr-CH" sz="1800" b="0" dirty="0"/>
              <a:t> </a:t>
            </a:r>
            <a:r>
              <a:rPr lang="fr-CH" sz="1800" b="0" dirty="0" err="1"/>
              <a:t>measurements</a:t>
            </a:r>
            <a:br>
              <a:rPr lang="fr-CH" sz="1800" b="0" dirty="0"/>
            </a:br>
            <a:endParaRPr lang="fr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 err="1"/>
              <a:t>Many</a:t>
            </a:r>
            <a:r>
              <a:rPr lang="fr-CH" sz="1800" b="0" dirty="0"/>
              <a:t> </a:t>
            </a:r>
            <a:r>
              <a:rPr lang="fr-CH" sz="1800" b="0" dirty="0" err="1"/>
              <a:t>BPMs</a:t>
            </a:r>
            <a:r>
              <a:rPr lang="fr-CH" sz="1800" b="0" dirty="0"/>
              <a:t> </a:t>
            </a:r>
            <a:r>
              <a:rPr lang="fr-CH" sz="1800" b="0" dirty="0" err="1"/>
              <a:t>provided</a:t>
            </a:r>
            <a:r>
              <a:rPr lang="fr-CH" sz="1800" b="0" dirty="0"/>
              <a:t> </a:t>
            </a:r>
            <a:r>
              <a:rPr lang="fr-CH" sz="1800" b="0" dirty="0" err="1"/>
              <a:t>very</a:t>
            </a:r>
            <a:r>
              <a:rPr lang="fr-CH" sz="1800" b="0" dirty="0"/>
              <a:t> large </a:t>
            </a:r>
            <a:r>
              <a:rPr lang="fr-CH" sz="1800" b="0" dirty="0" err="1"/>
              <a:t>errors</a:t>
            </a:r>
            <a:r>
              <a:rPr lang="fr-CH" sz="1800" b="0" dirty="0"/>
              <a:t> due to </a:t>
            </a:r>
            <a:r>
              <a:rPr lang="fr-CH" sz="1800" b="0" dirty="0" err="1"/>
              <a:t>sync</a:t>
            </a:r>
            <a:r>
              <a:rPr lang="fr-CH" sz="1800" b="0" dirty="0"/>
              <a:t>. issues, NaN values …</a:t>
            </a:r>
          </a:p>
          <a:p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35C3FD76-D45D-61AA-F150-1F4B86558E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8555" y="1058978"/>
            <a:ext cx="3755892" cy="2625426"/>
          </a:xfrm>
          <a:prstGeom prst="rect">
            <a:avLst/>
          </a:prstGeom>
        </p:spPr>
      </p:pic>
      <p:pic>
        <p:nvPicPr>
          <p:cNvPr id="11" name="Picture 10" descr="A screenshot of a graph&#10;&#10;AI-generated content may be incorrect.">
            <a:extLst>
              <a:ext uri="{FF2B5EF4-FFF2-40B4-BE49-F238E27FC236}">
                <a16:creationId xmlns:a16="http://schemas.microsoft.com/office/drawing/2014/main" id="{A36850CF-E3A5-D279-D7FE-D34556E23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8555" y="3684404"/>
            <a:ext cx="3755892" cy="262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82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" id="{B7A48450-D5B4-624A-8FE4-255A90B622CE}" vid="{850B7748-F5D6-EF45-8690-028AAC5BC3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3826</TotalTime>
  <Words>911</Words>
  <Application>Microsoft Macintosh PowerPoint</Application>
  <PresentationFormat>Widescreen</PresentationFormat>
  <Paragraphs>158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Roboto</vt:lpstr>
      <vt:lpstr>Office Theme</vt:lpstr>
      <vt:lpstr>First OMC measurements of 2025 with long capture in the SPS</vt:lpstr>
      <vt:lpstr>Recap 2024</vt:lpstr>
      <vt:lpstr>Recap 2024</vt:lpstr>
      <vt:lpstr>First Optics measurements in the SPS for 2025</vt:lpstr>
      <vt:lpstr>First Optics measurements in the SPS for 2025</vt:lpstr>
      <vt:lpstr>First Optics measurements in the SPS for 2025</vt:lpstr>
      <vt:lpstr>First Optics measurements in the SPS for 2025</vt:lpstr>
      <vt:lpstr>2025 First Optics Measurements</vt:lpstr>
      <vt:lpstr>2025 First Optics Measurements</vt:lpstr>
      <vt:lpstr>2025 First Optics Measurements</vt:lpstr>
      <vt:lpstr>2025 First Optics Measurements</vt:lpstr>
      <vt:lpstr>Conclusion</vt:lpstr>
      <vt:lpstr>PowerPoint Presentation</vt:lpstr>
      <vt:lpstr>Extra</vt:lpstr>
      <vt:lpstr>PowerPoint Presentation</vt:lpstr>
      <vt:lpstr>Total phase – Measurement with AWAKE 2025 cycle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Panos Zisopoulos</cp:lastModifiedBy>
  <cp:revision>84</cp:revision>
  <dcterms:created xsi:type="dcterms:W3CDTF">2024-03-18T10:55:34Z</dcterms:created>
  <dcterms:modified xsi:type="dcterms:W3CDTF">2025-03-31T07:34:33Z</dcterms:modified>
</cp:coreProperties>
</file>