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948"/>
    <a:srgbClr val="F6EAEA"/>
    <a:srgbClr val="F3CFCF"/>
    <a:srgbClr val="1E4630"/>
    <a:srgbClr val="D3E3C1"/>
    <a:srgbClr val="BDD6A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84388" autoAdjust="0"/>
  </p:normalViewPr>
  <p:slideViewPr>
    <p:cSldViewPr snapToGrid="0" snapToObjects="1">
      <p:cViewPr varScale="1">
        <p:scale>
          <a:sx n="136" d="100"/>
          <a:sy n="136" d="100"/>
        </p:scale>
        <p:origin x="1104" y="120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17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9C48BE-A14B-4E93-8035-70A4E66338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12092-8210-467F-9AB4-F62A3FC55B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A023-234E-4AAB-ACA0-ACC451BD6892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03CDA-21A8-43C5-93C4-7A99B8805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16A4-8456-4AE5-831F-1DDB80647F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9689-CC1A-41B0-A1F3-D0B2B314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9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4C70-51B9-45E6-A74B-45162AC8A545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9D5B-559D-4032-AB99-99FD83359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7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897" y="841422"/>
            <a:ext cx="8637460" cy="1329389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51897" y="2175211"/>
            <a:ext cx="8637460" cy="1039022"/>
          </a:xfrm>
        </p:spPr>
        <p:txBody>
          <a:bodyPr lIns="45720" tIns="0" rIns="45720" bIns="0"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AD8760-49DB-4912-0271-F46465A9D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7053" y="4769175"/>
            <a:ext cx="762989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0E467-EF93-7B91-DA18-1CC749B64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69175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179388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57188" indent="-1778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538163" indent="-18097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717550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896938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en-US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B0E7E83-7AF3-29BD-1C3B-9EE3B9D081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7053" y="4769175"/>
            <a:ext cx="762989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B388270-B2BD-BE61-3615-016140CC47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69175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4643" y="708635"/>
            <a:ext cx="4219076" cy="3948144"/>
          </a:xfrm>
        </p:spPr>
        <p:txBody>
          <a:bodyPr>
            <a:normAutofit/>
          </a:bodyPr>
          <a:lstStyle>
            <a:lvl1pPr marL="179388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57188" indent="-1778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tabLst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538163" indent="-18097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717550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896938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tabLst/>
              <a:defRPr kumimoji="0" lang="en-US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7534" y="708635"/>
            <a:ext cx="4219076" cy="3948144"/>
          </a:xfrm>
        </p:spPr>
        <p:txBody>
          <a:bodyPr>
            <a:normAutofit/>
          </a:bodyPr>
          <a:lstStyle>
            <a:lvl1pPr marL="179388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57188" indent="-1778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538163" indent="-18097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717550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fr-CH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896938" indent="-179388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lang="en-US" sz="18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8159805E-D023-72FC-3019-2F931D235E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7053" y="4769175"/>
            <a:ext cx="762989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960598A-7D6F-78FF-330E-CF7DDC0EC4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69175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59CE496-7F0F-84EF-63D3-AA2B63153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" y="117251"/>
            <a:ext cx="8631968" cy="482454"/>
          </a:xfrm>
        </p:spPr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CB5CFD0A-9EE7-3B5E-610D-388D741B0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7053" y="4769175"/>
            <a:ext cx="762989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3992FB3-C8A2-273B-1E10-FD689F70E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69175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54643" y="117251"/>
            <a:ext cx="8631968" cy="48245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/>
              <a:t>Cliquez</a:t>
            </a:r>
            <a:r>
              <a:rPr kumimoji="0" lang="en-GB" noProof="0" dirty="0"/>
              <a:t> et </a:t>
            </a:r>
            <a:r>
              <a:rPr kumimoji="0" lang="en-GB" noProof="0" dirty="0" err="1"/>
              <a:t>modifiez</a:t>
            </a:r>
            <a:r>
              <a:rPr kumimoji="0" lang="en-GB" noProof="0" dirty="0"/>
              <a:t> le titre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54643" y="694706"/>
            <a:ext cx="8634714" cy="39752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/>
              <a:t>Cliquez</a:t>
            </a:r>
            <a:r>
              <a:rPr kumimoji="0" lang="en-GB" noProof="0" dirty="0"/>
              <a:t> pour modifier les styles du </a:t>
            </a:r>
            <a:r>
              <a:rPr kumimoji="0" lang="en-GB" noProof="0" dirty="0" err="1"/>
              <a:t>texte</a:t>
            </a:r>
            <a:r>
              <a:rPr kumimoji="0" lang="en-GB" noProof="0" dirty="0"/>
              <a:t> du masque</a:t>
            </a:r>
          </a:p>
          <a:p>
            <a:pPr lvl="1" eaLnBrk="1" latinLnBrk="0" hangingPunct="1"/>
            <a:r>
              <a:rPr kumimoji="0" lang="en-GB" noProof="0" dirty="0"/>
              <a:t>Deuxième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2" eaLnBrk="1" latinLnBrk="0" hangingPunct="1"/>
            <a:r>
              <a:rPr kumimoji="0" lang="en-GB" noProof="0" dirty="0" err="1"/>
              <a:t>Troisième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3" eaLnBrk="1" latinLnBrk="0" hangingPunct="1"/>
            <a:r>
              <a:rPr kumimoji="0" lang="en-GB" noProof="0" dirty="0" err="1"/>
              <a:t>Quatrième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4" eaLnBrk="1" latinLnBrk="0" hangingPunct="1"/>
            <a:r>
              <a:rPr kumimoji="0" lang="en-GB" noProof="0" dirty="0" err="1"/>
              <a:t>Cinquième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7053" y="4769175"/>
            <a:ext cx="762989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87933" y="4769175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64" r:id="rId3"/>
    <p:sldLayoutId id="2147483667" r:id="rId4"/>
    <p:sldLayoutId id="2147483661" r:id="rId5"/>
    <p:sldLayoutId id="2147483677" r:id="rId6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9388" indent="-179388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defRPr kumimoji="0"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357188" indent="-1778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defRPr kumimoji="0"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538163" indent="-18097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defRPr kumimoji="0"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717550" indent="-179388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defRPr kumimoji="0"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896938" indent="-179388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tabLst/>
        <a:defRPr kumimoji="0"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dms.cern.ch/document/1342295/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55D3F-E3A8-9F30-B38D-BC40ED33F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arc BPM scaling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4904B-D6A7-677A-6C16-96E71C3DC81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M. Krupa SY-BI-BP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0C20A2-40A4-FB39-53C7-FF4BF7BE0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B45D1C-5794-CF7E-3078-C88E66962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56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47BCB-9C60-AEF2-D5DC-6B4F59C93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BPM scaling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11CB6-B85F-9BC3-36E0-FBEA64208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643" y="694706"/>
            <a:ext cx="4187245" cy="3975265"/>
          </a:xfrm>
        </p:spPr>
        <p:txBody>
          <a:bodyPr/>
          <a:lstStyle/>
          <a:p>
            <a:r>
              <a:rPr lang="en-US" dirty="0"/>
              <a:t>All LHC BPMs use polynomials for translating the raw normalized position in scale [-1,1] to physical position in mm</a:t>
            </a:r>
          </a:p>
          <a:p>
            <a:r>
              <a:rPr lang="en-US" dirty="0"/>
              <a:t>1D polynomials were used until 2014. 2D (cross-term) polynomials in use since 2014</a:t>
            </a:r>
          </a:p>
          <a:p>
            <a:r>
              <a:rPr lang="en-US" dirty="0"/>
              <a:t>Polynomials were derived from CST simulations (quasi-2D electrostatic and/or </a:t>
            </a:r>
            <a:r>
              <a:rPr lang="en-US" dirty="0" err="1"/>
              <a:t>wakefield</a:t>
            </a:r>
            <a:r>
              <a:rPr lang="en-US" dirty="0"/>
              <a:t>) and are defined in </a:t>
            </a:r>
            <a:r>
              <a:rPr lang="en-US" dirty="0">
                <a:hlinkClick r:id="rId2"/>
              </a:rPr>
              <a:t>EDMS 1342295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A08299-02A8-D102-5433-1BBE7FA44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4A002-508A-E786-940B-71A8AFB32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2716B9-DA39-3FF8-41E2-8DAA72063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867" y="117251"/>
            <a:ext cx="3611744" cy="458891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7E60AA8-3E3E-1936-F2DB-7EFD763DA3A5}"/>
              </a:ext>
            </a:extLst>
          </p:cNvPr>
          <p:cNvGrpSpPr/>
          <p:nvPr/>
        </p:nvGrpSpPr>
        <p:grpSpPr>
          <a:xfrm>
            <a:off x="4529497" y="2541883"/>
            <a:ext cx="4359860" cy="523220"/>
            <a:chOff x="4529497" y="2541883"/>
            <a:chExt cx="4359860" cy="52322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DB4FA8-8912-A455-5F37-11ECA2F76A8F}"/>
                </a:ext>
              </a:extLst>
            </p:cNvPr>
            <p:cNvSpPr/>
            <p:nvPr/>
          </p:nvSpPr>
          <p:spPr>
            <a:xfrm>
              <a:off x="5274867" y="2616702"/>
              <a:ext cx="3614490" cy="365037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C399E62-F0AA-A2D4-6039-D67D8AB59830}"/>
                </a:ext>
              </a:extLst>
            </p:cNvPr>
            <p:cNvSpPr txBox="1"/>
            <p:nvPr/>
          </p:nvSpPr>
          <p:spPr>
            <a:xfrm>
              <a:off x="4529497" y="2541883"/>
              <a:ext cx="7426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rgbClr val="C00000"/>
                  </a:solidFill>
                </a:rPr>
                <a:t>Arc BPM</a:t>
              </a:r>
              <a:endParaRPr lang="en-GB" sz="14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98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9D1A2-FCA4-C3BC-6505-9BACA5254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used in 2014 for arc BPM polynomial derivation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E18561-2C10-51B7-0BE3-B253169BD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3548F9-D882-DAB5-72FC-425DE90AE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09B212-C606-5555-36B6-D3B0A18D3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369" y="695248"/>
            <a:ext cx="3246391" cy="31278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C35275-DDA8-3728-FB4B-22EC294DA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72" y="599705"/>
            <a:ext cx="2984294" cy="402921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51624AD-6A14-D1CE-89A9-F2A7372502B6}"/>
              </a:ext>
            </a:extLst>
          </p:cNvPr>
          <p:cNvGrpSpPr/>
          <p:nvPr/>
        </p:nvGrpSpPr>
        <p:grpSpPr>
          <a:xfrm>
            <a:off x="3411271" y="1068354"/>
            <a:ext cx="3539248" cy="978264"/>
            <a:chOff x="3411271" y="1068354"/>
            <a:chExt cx="3539248" cy="978264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1629041-9541-521C-55CC-07DDAC18D9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1271" y="1068354"/>
              <a:ext cx="2255840" cy="653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86919A-D1D8-5F9E-BA5E-8A5AFFB3267E}"/>
                </a:ext>
              </a:extLst>
            </p:cNvPr>
            <p:cNvSpPr/>
            <p:nvPr/>
          </p:nvSpPr>
          <p:spPr>
            <a:xfrm>
              <a:off x="5736138" y="1721940"/>
              <a:ext cx="1214381" cy="32467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2143B97-5650-8CB8-E88D-4E6C50D5BCAF}"/>
                </a:ext>
              </a:extLst>
            </p:cNvPr>
            <p:cNvSpPr txBox="1"/>
            <p:nvPr/>
          </p:nvSpPr>
          <p:spPr>
            <a:xfrm rot="1013334">
              <a:off x="3933684" y="1170304"/>
              <a:ext cx="16578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</a:rPr>
                <a:t>discrepancy</a:t>
              </a:r>
              <a:endParaRPr lang="en-GB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0BDC4AD-8AF2-EAE0-7AF6-43F421D4B4E2}"/>
              </a:ext>
            </a:extLst>
          </p:cNvPr>
          <p:cNvSpPr txBox="1"/>
          <p:nvPr/>
        </p:nvSpPr>
        <p:spPr>
          <a:xfrm>
            <a:off x="4199206" y="4075146"/>
            <a:ext cx="4515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Discussed with the model creator (not at CERN anymore).</a:t>
            </a:r>
          </a:p>
          <a:p>
            <a:r>
              <a:rPr lang="en-GB" sz="1200" b="1" dirty="0">
                <a:solidFill>
                  <a:srgbClr val="C00000"/>
                </a:solidFill>
              </a:rPr>
              <a:t>Reason for the discrepancy remains unknown.</a:t>
            </a:r>
          </a:p>
        </p:txBody>
      </p:sp>
    </p:spTree>
    <p:extLst>
      <p:ext uri="{BB962C8B-B14F-4D97-AF65-F5344CB8AC3E}">
        <p14:creationId xmlns:p14="http://schemas.microsoft.com/office/powerpoint/2010/main" val="196473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B1159-F0B6-8A3E-E1BD-391D43F3D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2014 model – polynomial accuracy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A30A7-8354-A4B4-2F2D-6C4FCF3C3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643" y="694706"/>
            <a:ext cx="5466682" cy="3975265"/>
          </a:xfrm>
        </p:spPr>
        <p:txBody>
          <a:bodyPr/>
          <a:lstStyle/>
          <a:p>
            <a:r>
              <a:rPr lang="en-US" dirty="0"/>
              <a:t>Very good agreement on the scale is found when the polynomial defined in EDMS is applied to the simulation data obtained with the 2014 model</a:t>
            </a:r>
          </a:p>
          <a:p>
            <a:r>
              <a:rPr lang="en-US" dirty="0"/>
              <a:t>The polynomial is doing exactly was it is supposed to do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CD00AB-8558-5C58-50F8-8275773458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7544C-B541-8B46-0423-7EB7586E5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052C62-0E6B-D72F-4E8E-2B00AF0B3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226" y="261779"/>
            <a:ext cx="2364992" cy="450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611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E178E-1AF5-7F24-EE95-42A7487E5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arc BPM model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4E568-A2E6-1549-BEB2-19365CD24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F390A5-F7E5-08BA-30CC-1F746897C4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29A466-E02E-6F83-61F2-803E1CC01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11" y="1138481"/>
            <a:ext cx="2885281" cy="30142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1C5D88-8DBF-3A85-0FF9-BFDEAC02B8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508" r="8914"/>
          <a:stretch/>
        </p:blipFill>
        <p:spPr>
          <a:xfrm>
            <a:off x="3972037" y="192207"/>
            <a:ext cx="3162451" cy="21651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6E3FA1-0C3B-344E-830A-7FD962623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4095" y="2484638"/>
            <a:ext cx="2501882" cy="20299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8894CB-B9A8-7E93-B65D-3FD5D5055E2E}"/>
              </a:ext>
            </a:extLst>
          </p:cNvPr>
          <p:cNvSpPr txBox="1"/>
          <p:nvPr/>
        </p:nvSpPr>
        <p:spPr>
          <a:xfrm>
            <a:off x="7238596" y="1200861"/>
            <a:ext cx="17174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23.9 mm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from a CT scan of a spare electrode 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(non metrology grade)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452A11-C7D4-5A6C-97AA-7C8FDB6205CF}"/>
              </a:ext>
            </a:extLst>
          </p:cNvPr>
          <p:cNvSpPr txBox="1"/>
          <p:nvPr/>
        </p:nvSpPr>
        <p:spPr>
          <a:xfrm>
            <a:off x="6751278" y="3086215"/>
            <a:ext cx="1543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24 mm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defined in drawings</a:t>
            </a:r>
            <a:endParaRPr lang="en-GB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699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6809-4FF2-BC56-53E4-AACDBEFF2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BPM and 2025 model vs 2014 polynomial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B2CC8-30E1-E6FC-136D-4DC5CBFAE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643" y="694706"/>
            <a:ext cx="2915036" cy="3975265"/>
          </a:xfrm>
        </p:spPr>
        <p:txBody>
          <a:bodyPr>
            <a:normAutofit/>
          </a:bodyPr>
          <a:lstStyle/>
          <a:p>
            <a:r>
              <a:rPr lang="en-US" dirty="0"/>
              <a:t>2.5-2.8% scale error found when applying the 2014 polynomial to:</a:t>
            </a:r>
          </a:p>
          <a:p>
            <a:pPr lvl="1"/>
            <a:r>
              <a:rPr lang="en-US" dirty="0"/>
              <a:t>Real arc BPM measured on a stretched-wire test bench</a:t>
            </a:r>
          </a:p>
          <a:p>
            <a:pPr lvl="1"/>
            <a:r>
              <a:rPr lang="en-US" dirty="0"/>
              <a:t>2025 model with </a:t>
            </a:r>
            <a:r>
              <a:rPr lang="en-US" dirty="0" err="1"/>
              <a:t>wakefield</a:t>
            </a:r>
            <a:r>
              <a:rPr lang="en-US" dirty="0"/>
              <a:t> solver</a:t>
            </a:r>
          </a:p>
          <a:p>
            <a:pPr lvl="1"/>
            <a:r>
              <a:rPr lang="en-US" dirty="0"/>
              <a:t>2025 model with electrostatic solver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4F1E62-7790-2730-204B-97F33F8537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8D8D02-37C1-4E5C-528B-C1A80737E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CA46CA1-FABD-56C6-3590-D55DE78BA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679" y="584117"/>
            <a:ext cx="5623037" cy="397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478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E660-4E4A-FA39-A514-58DF11612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Polynomial derived from 2025 model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9FDEB-FA1E-8636-91E9-7165845C4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643" y="694707"/>
            <a:ext cx="3101322" cy="3305794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PRELIMINARY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polynomial derived from the 2025 model with electrostatic solver</a:t>
            </a:r>
          </a:p>
          <a:p>
            <a:r>
              <a:rPr lang="en-GB" dirty="0"/>
              <a:t>0.3% disagreement between the </a:t>
            </a:r>
            <a:r>
              <a:rPr lang="en-GB" dirty="0" err="1"/>
              <a:t>wakefield</a:t>
            </a:r>
            <a:r>
              <a:rPr lang="en-GB" dirty="0"/>
              <a:t> solver and electrostatic solver to be understood</a:t>
            </a:r>
          </a:p>
          <a:p>
            <a:pPr lvl="1"/>
            <a:r>
              <a:rPr lang="en-GB" dirty="0"/>
              <a:t>This might be the ultimate accuracy limit</a:t>
            </a:r>
          </a:p>
          <a:p>
            <a:pPr lvl="1"/>
            <a:r>
              <a:rPr lang="en-GB" dirty="0"/>
              <a:t>Similar discrepancy seen in other facilities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C3765-B316-0F66-F503-631238896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A227EE-C6E9-17A2-8281-EC33984DAD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D0170FD-C680-8AB8-2D18-EA5C7A116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001" y="694705"/>
            <a:ext cx="5466610" cy="386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E39056-0A0F-F858-6788-35FAC14FA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07" y="4043611"/>
            <a:ext cx="3083398" cy="6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00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83AFF-69AE-ADEF-B01E-26CEC8824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Linearization error – 2014 polynomial vs 2025 polynomial</a:t>
            </a:r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01CE7A-E9C3-5896-44C6-BFC3EB678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D00761-533D-CB08-3314-98FB143E4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342" y="1686035"/>
            <a:ext cx="3233107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B59FD71-CE11-FC35-AEDC-186DAE46C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52" y="1688403"/>
            <a:ext cx="3233107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8394BD-9E10-CF1C-CF2D-3C5AD539C8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552" y="544620"/>
            <a:ext cx="7135312" cy="1564248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96F9EBC2-171C-383D-B898-136FE12935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7053" y="4769175"/>
            <a:ext cx="7629894" cy="273844"/>
          </a:xfrm>
        </p:spPr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04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1713F-5311-395A-3DB0-32EAD3411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C0B3E-8F0E-45EF-D61E-05041CC4A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decides if we deploy a new polynomial?</a:t>
            </a:r>
          </a:p>
          <a:p>
            <a:pPr lvl="1"/>
            <a:r>
              <a:rPr lang="en-US" dirty="0"/>
              <a:t>How do we document and communicate the change?</a:t>
            </a:r>
          </a:p>
          <a:p>
            <a:r>
              <a:rPr lang="en-US" dirty="0"/>
              <a:t>Do we need to check all other BPM types?</a:t>
            </a:r>
          </a:p>
          <a:p>
            <a:pPr lvl="1"/>
            <a:r>
              <a:rPr lang="en-US" dirty="0"/>
              <a:t>Any hint from OMC of a scale issue with other BPM types?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420C9-39B9-F3B0-B1CC-81DA5D17A5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Krupa, LHC arc BPM scaling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88E02-5A2B-3630-884E-74BC49CF7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49606"/>
      </p:ext>
    </p:extLst>
  </p:cSld>
  <p:clrMapOvr>
    <a:masterClrMapping/>
  </p:clrMapOvr>
</p:sld>
</file>

<file path=ppt/theme/theme1.xml><?xml version="1.0" encoding="utf-8"?>
<a:theme xmlns:a="http://schemas.openxmlformats.org/drawingml/2006/main" name="CERN 16:9 2020 mk">
  <a:themeElements>
    <a:clrScheme name="Custom 1">
      <a:dk1>
        <a:srgbClr val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3591</TotalTime>
  <Words>377</Words>
  <Application>Microsoft Office PowerPoint</Application>
  <PresentationFormat>On-screen Show (16:9)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Wingdings</vt:lpstr>
      <vt:lpstr>Arial</vt:lpstr>
      <vt:lpstr>Calibri</vt:lpstr>
      <vt:lpstr>Open Sans</vt:lpstr>
      <vt:lpstr>CERN 16:9 2020 mk</vt:lpstr>
      <vt:lpstr>LHC arc BPM scaling</vt:lpstr>
      <vt:lpstr>LHC BPM scaling</vt:lpstr>
      <vt:lpstr>Model used in 2014 for arc BPM polynomial derivation</vt:lpstr>
      <vt:lpstr>2014 model – polynomial accuracy</vt:lpstr>
      <vt:lpstr>2025 arc BPM model</vt:lpstr>
      <vt:lpstr>Real BPM and 2025 model vs 2014 polynomial</vt:lpstr>
      <vt:lpstr>Polynomial derived from 2025 model</vt:lpstr>
      <vt:lpstr>Linearization error – 2014 polynomial vs 2025 polynomial</vt:lpstr>
      <vt:lpstr>Next steps?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Michal Krupa</cp:lastModifiedBy>
  <cp:revision>368</cp:revision>
  <dcterms:created xsi:type="dcterms:W3CDTF">2012-11-30T11:04:26Z</dcterms:created>
  <dcterms:modified xsi:type="dcterms:W3CDTF">2025-03-27T11:36:16Z</dcterms:modified>
</cp:coreProperties>
</file>