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  <p:sldMasterId id="2147483648" r:id="rId2"/>
    <p:sldMasterId id="2147483853" r:id="rId3"/>
    <p:sldMasterId id="2147483855" r:id="rId4"/>
  </p:sldMasterIdLst>
  <p:notesMasterIdLst>
    <p:notesMasterId r:id="rId45"/>
  </p:notesMasterIdLst>
  <p:sldIdLst>
    <p:sldId id="256" r:id="rId5"/>
    <p:sldId id="391" r:id="rId6"/>
    <p:sldId id="392" r:id="rId7"/>
    <p:sldId id="393" r:id="rId8"/>
    <p:sldId id="394" r:id="rId9"/>
    <p:sldId id="398" r:id="rId10"/>
    <p:sldId id="356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14" r:id="rId27"/>
    <p:sldId id="415" r:id="rId28"/>
    <p:sldId id="416" r:id="rId29"/>
    <p:sldId id="417" r:id="rId30"/>
    <p:sldId id="419" r:id="rId31"/>
    <p:sldId id="420" r:id="rId32"/>
    <p:sldId id="384" r:id="rId33"/>
    <p:sldId id="395" r:id="rId34"/>
    <p:sldId id="396" r:id="rId35"/>
    <p:sldId id="397" r:id="rId36"/>
    <p:sldId id="426" r:id="rId37"/>
    <p:sldId id="370" r:id="rId38"/>
    <p:sldId id="421" r:id="rId39"/>
    <p:sldId id="422" r:id="rId40"/>
    <p:sldId id="423" r:id="rId41"/>
    <p:sldId id="424" r:id="rId42"/>
    <p:sldId id="425" r:id="rId43"/>
    <p:sldId id="383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EC"/>
    <a:srgbClr val="FFFFFF"/>
    <a:srgbClr val="FF2900"/>
    <a:srgbClr val="BC7856"/>
    <a:srgbClr val="6BFF39"/>
    <a:srgbClr val="1C1CFF"/>
    <a:srgbClr val="FFFF00"/>
    <a:srgbClr val="0000FF"/>
    <a:srgbClr val="00FFFF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408"/>
      </p:cViewPr>
      <p:guideLst/>
    </p:cSldViewPr>
  </p:slideViewPr>
  <p:notesTextViewPr>
    <p:cViewPr>
      <p:scale>
        <a:sx n="3" d="2"/>
        <a:sy n="3" d="2"/>
      </p:scale>
      <p:origin x="0" y="-1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Disk\Projects\Workshops\LesHouches2011\res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Moyal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Sheet1!$C$1:$C$124</c:f>
              <c:numCache>
                <c:formatCode>General</c:formatCode>
                <c:ptCount val="124"/>
                <c:pt idx="0">
                  <c:v>-5.0000000000000027E-3</c:v>
                </c:pt>
                <c:pt idx="1">
                  <c:v>5.0000000000000044E-3</c:v>
                </c:pt>
                <c:pt idx="2">
                  <c:v>1.5000000000000006E-2</c:v>
                </c:pt>
                <c:pt idx="3">
                  <c:v>2.5000000000000012E-2</c:v>
                </c:pt>
                <c:pt idx="4">
                  <c:v>5.0000000000000024E-2</c:v>
                </c:pt>
                <c:pt idx="5">
                  <c:v>0.1</c:v>
                </c:pt>
                <c:pt idx="6">
                  <c:v>0.15000000000000013</c:v>
                </c:pt>
                <c:pt idx="7">
                  <c:v>0.2</c:v>
                </c:pt>
                <c:pt idx="8">
                  <c:v>0.25</c:v>
                </c:pt>
                <c:pt idx="9">
                  <c:v>0.30000000000000021</c:v>
                </c:pt>
                <c:pt idx="10">
                  <c:v>0.3500000000000002</c:v>
                </c:pt>
                <c:pt idx="11">
                  <c:v>0.40000000000000008</c:v>
                </c:pt>
                <c:pt idx="12">
                  <c:v>0.45</c:v>
                </c:pt>
                <c:pt idx="13">
                  <c:v>0.5</c:v>
                </c:pt>
                <c:pt idx="14">
                  <c:v>0.54999999999999993</c:v>
                </c:pt>
                <c:pt idx="15">
                  <c:v>0.60000000000000042</c:v>
                </c:pt>
                <c:pt idx="16">
                  <c:v>0.65000000000000058</c:v>
                </c:pt>
                <c:pt idx="17">
                  <c:v>0.70000000000000051</c:v>
                </c:pt>
                <c:pt idx="18">
                  <c:v>0.75000000000000056</c:v>
                </c:pt>
                <c:pt idx="19">
                  <c:v>0.8000000000000006</c:v>
                </c:pt>
                <c:pt idx="20">
                  <c:v>0.85000000000000064</c:v>
                </c:pt>
                <c:pt idx="21">
                  <c:v>0.90000000000000024</c:v>
                </c:pt>
                <c:pt idx="22">
                  <c:v>0.95000000000000062</c:v>
                </c:pt>
                <c:pt idx="23">
                  <c:v>1.0000000000000002</c:v>
                </c:pt>
                <c:pt idx="24">
                  <c:v>1.0500000000000003</c:v>
                </c:pt>
                <c:pt idx="25">
                  <c:v>1.1000000000000003</c:v>
                </c:pt>
                <c:pt idx="26">
                  <c:v>1.1500000000000012</c:v>
                </c:pt>
                <c:pt idx="27">
                  <c:v>1.2000000000000004</c:v>
                </c:pt>
                <c:pt idx="28">
                  <c:v>1.2500000000000004</c:v>
                </c:pt>
                <c:pt idx="29">
                  <c:v>1.3000000000000005</c:v>
                </c:pt>
                <c:pt idx="30">
                  <c:v>1.3500000000000005</c:v>
                </c:pt>
                <c:pt idx="31">
                  <c:v>1.4000000000000006</c:v>
                </c:pt>
                <c:pt idx="32">
                  <c:v>1.4500000000000006</c:v>
                </c:pt>
                <c:pt idx="33">
                  <c:v>1.5000000000000007</c:v>
                </c:pt>
                <c:pt idx="34">
                  <c:v>1.5500000000000007</c:v>
                </c:pt>
                <c:pt idx="35">
                  <c:v>1.6000000000000016</c:v>
                </c:pt>
                <c:pt idx="36">
                  <c:v>1.6500000000000017</c:v>
                </c:pt>
                <c:pt idx="37">
                  <c:v>1.7000000000000013</c:v>
                </c:pt>
                <c:pt idx="38">
                  <c:v>1.7500000000000013</c:v>
                </c:pt>
                <c:pt idx="39">
                  <c:v>1.8000000000000009</c:v>
                </c:pt>
                <c:pt idx="40">
                  <c:v>1.8500000000000019</c:v>
                </c:pt>
                <c:pt idx="41">
                  <c:v>1.9000000000000015</c:v>
                </c:pt>
                <c:pt idx="42">
                  <c:v>1.9500000000000015</c:v>
                </c:pt>
                <c:pt idx="43">
                  <c:v>2.0000000000000009</c:v>
                </c:pt>
                <c:pt idx="44">
                  <c:v>2.0500000000000007</c:v>
                </c:pt>
                <c:pt idx="45">
                  <c:v>2.1000000000000005</c:v>
                </c:pt>
                <c:pt idx="46">
                  <c:v>2.1500000000000004</c:v>
                </c:pt>
                <c:pt idx="47">
                  <c:v>2.2000000000000002</c:v>
                </c:pt>
                <c:pt idx="48">
                  <c:v>2.25</c:v>
                </c:pt>
                <c:pt idx="49">
                  <c:v>2.2999999999999998</c:v>
                </c:pt>
                <c:pt idx="50">
                  <c:v>2.3499999999999988</c:v>
                </c:pt>
                <c:pt idx="51">
                  <c:v>2.3999999999999977</c:v>
                </c:pt>
                <c:pt idx="52">
                  <c:v>2.4499999999999993</c:v>
                </c:pt>
                <c:pt idx="53">
                  <c:v>2.4999999999999987</c:v>
                </c:pt>
                <c:pt idx="54">
                  <c:v>2.5499999999999989</c:v>
                </c:pt>
                <c:pt idx="55">
                  <c:v>2.5999999999999988</c:v>
                </c:pt>
                <c:pt idx="56">
                  <c:v>2.6499999999999986</c:v>
                </c:pt>
                <c:pt idx="57">
                  <c:v>2.6999999999999984</c:v>
                </c:pt>
                <c:pt idx="58">
                  <c:v>2.7499999999999982</c:v>
                </c:pt>
                <c:pt idx="59">
                  <c:v>2.799999999999998</c:v>
                </c:pt>
                <c:pt idx="60">
                  <c:v>2.8499999999999979</c:v>
                </c:pt>
                <c:pt idx="61">
                  <c:v>2.8999999999999977</c:v>
                </c:pt>
                <c:pt idx="62">
                  <c:v>2.9499999999999975</c:v>
                </c:pt>
                <c:pt idx="63">
                  <c:v>2.9999999999999973</c:v>
                </c:pt>
                <c:pt idx="64">
                  <c:v>3.0499999999999972</c:v>
                </c:pt>
                <c:pt idx="65">
                  <c:v>3.099999999999997</c:v>
                </c:pt>
                <c:pt idx="66">
                  <c:v>3.1499999999999972</c:v>
                </c:pt>
                <c:pt idx="67">
                  <c:v>3.1999999999999966</c:v>
                </c:pt>
                <c:pt idx="68">
                  <c:v>3.2499999999999982</c:v>
                </c:pt>
                <c:pt idx="69">
                  <c:v>3.2999999999999972</c:v>
                </c:pt>
                <c:pt idx="70">
                  <c:v>3.3499999999999961</c:v>
                </c:pt>
                <c:pt idx="71">
                  <c:v>3.3999999999999941</c:v>
                </c:pt>
                <c:pt idx="72">
                  <c:v>3.4499999999999957</c:v>
                </c:pt>
                <c:pt idx="73">
                  <c:v>3.4999999999999947</c:v>
                </c:pt>
                <c:pt idx="74">
                  <c:v>3.5499999999999954</c:v>
                </c:pt>
                <c:pt idx="75">
                  <c:v>3.5999999999999948</c:v>
                </c:pt>
                <c:pt idx="76">
                  <c:v>3.649999999999995</c:v>
                </c:pt>
                <c:pt idx="77">
                  <c:v>3.6999999999999948</c:v>
                </c:pt>
                <c:pt idx="78">
                  <c:v>3.7499999999999951</c:v>
                </c:pt>
                <c:pt idx="79">
                  <c:v>3.7999999999999945</c:v>
                </c:pt>
                <c:pt idx="80">
                  <c:v>3.8499999999999943</c:v>
                </c:pt>
                <c:pt idx="81">
                  <c:v>3.8999999999999937</c:v>
                </c:pt>
                <c:pt idx="82">
                  <c:v>3.949999999999994</c:v>
                </c:pt>
                <c:pt idx="83">
                  <c:v>3.9999999999999938</c:v>
                </c:pt>
                <c:pt idx="84">
                  <c:v>4.0499999999999936</c:v>
                </c:pt>
                <c:pt idx="85">
                  <c:v>4.0999999999999925</c:v>
                </c:pt>
                <c:pt idx="86">
                  <c:v>4.1499999999999915</c:v>
                </c:pt>
                <c:pt idx="87">
                  <c:v>4.1999999999999895</c:v>
                </c:pt>
                <c:pt idx="88">
                  <c:v>4.2499999999999929</c:v>
                </c:pt>
                <c:pt idx="89">
                  <c:v>4.2999999999999927</c:v>
                </c:pt>
                <c:pt idx="90">
                  <c:v>4.3499999999999925</c:v>
                </c:pt>
                <c:pt idx="91">
                  <c:v>4.3999999999999915</c:v>
                </c:pt>
                <c:pt idx="92">
                  <c:v>4.4499999999999922</c:v>
                </c:pt>
                <c:pt idx="93">
                  <c:v>4.499999999999992</c:v>
                </c:pt>
                <c:pt idx="94">
                  <c:v>4.5499999999999918</c:v>
                </c:pt>
                <c:pt idx="95">
                  <c:v>4.5999999999999917</c:v>
                </c:pt>
                <c:pt idx="96">
                  <c:v>4.6499999999999915</c:v>
                </c:pt>
                <c:pt idx="97">
                  <c:v>4.6999999999999895</c:v>
                </c:pt>
                <c:pt idx="98">
                  <c:v>4.7499999999999911</c:v>
                </c:pt>
                <c:pt idx="99">
                  <c:v>4.7999999999999909</c:v>
                </c:pt>
                <c:pt idx="100">
                  <c:v>4.8499999999999908</c:v>
                </c:pt>
                <c:pt idx="101">
                  <c:v>4.8999999999999906</c:v>
                </c:pt>
                <c:pt idx="102">
                  <c:v>4.9499999999999904</c:v>
                </c:pt>
                <c:pt idx="103">
                  <c:v>4.9999999999999902</c:v>
                </c:pt>
                <c:pt idx="104">
                  <c:v>5.0499999999999901</c:v>
                </c:pt>
                <c:pt idx="105">
                  <c:v>5.0999999999999899</c:v>
                </c:pt>
                <c:pt idx="106">
                  <c:v>5.1499999999999897</c:v>
                </c:pt>
                <c:pt idx="107">
                  <c:v>5.1999999999999895</c:v>
                </c:pt>
                <c:pt idx="108">
                  <c:v>5.2499999999999893</c:v>
                </c:pt>
                <c:pt idx="109">
                  <c:v>5.2999999999999892</c:v>
                </c:pt>
                <c:pt idx="110">
                  <c:v>5.349999999999989</c:v>
                </c:pt>
                <c:pt idx="111">
                  <c:v>5.3999999999999888</c:v>
                </c:pt>
                <c:pt idx="112">
                  <c:v>5.4499999999999904</c:v>
                </c:pt>
                <c:pt idx="113">
                  <c:v>5.4999999999999893</c:v>
                </c:pt>
                <c:pt idx="114">
                  <c:v>5.5499999999999883</c:v>
                </c:pt>
                <c:pt idx="115">
                  <c:v>5.5999999999999881</c:v>
                </c:pt>
                <c:pt idx="116">
                  <c:v>5.6499999999999879</c:v>
                </c:pt>
                <c:pt idx="117">
                  <c:v>5.6999999999999877</c:v>
                </c:pt>
                <c:pt idx="118">
                  <c:v>5.7499999999999893</c:v>
                </c:pt>
                <c:pt idx="119">
                  <c:v>5.7999999999999874</c:v>
                </c:pt>
                <c:pt idx="120">
                  <c:v>5.8499999999999872</c:v>
                </c:pt>
                <c:pt idx="121">
                  <c:v>5.899999999999987</c:v>
                </c:pt>
                <c:pt idx="122">
                  <c:v>5.9499999999999904</c:v>
                </c:pt>
                <c:pt idx="123">
                  <c:v>5.9999999999999893</c:v>
                </c:pt>
              </c:numCache>
            </c:numRef>
          </c:xVal>
          <c:yVal>
            <c:numRef>
              <c:f>Sheet1!$E$1:$E$124</c:f>
              <c:numCache>
                <c:formatCode>General</c:formatCode>
                <c:ptCount val="124"/>
                <c:pt idx="0">
                  <c:v>1.9724147525944187E-8</c:v>
                </c:pt>
                <c:pt idx="1">
                  <c:v>3.7436547827450066E-8</c:v>
                </c:pt>
                <c:pt idx="2">
                  <c:v>6.9418689133541512E-8</c:v>
                </c:pt>
                <c:pt idx="3">
                  <c:v>1.2586292422373879E-7</c:v>
                </c:pt>
                <c:pt idx="4">
                  <c:v>5.075624681118825E-7</c:v>
                </c:pt>
                <c:pt idx="5">
                  <c:v>5.7529407053006088E-6</c:v>
                </c:pt>
                <c:pt idx="6">
                  <c:v>4.3068567717188901E-5</c:v>
                </c:pt>
                <c:pt idx="7">
                  <c:v>2.2802047668723705E-4</c:v>
                </c:pt>
                <c:pt idx="8">
                  <c:v>9.0388863580569828E-4</c:v>
                </c:pt>
                <c:pt idx="9">
                  <c:v>2.8137508462351252E-3</c:v>
                </c:pt>
                <c:pt idx="10">
                  <c:v>7.1577698887994624E-3</c:v>
                </c:pt>
                <c:pt idx="11">
                  <c:v>1.5382767918000854E-2</c:v>
                </c:pt>
                <c:pt idx="12">
                  <c:v>2.8715735655582539E-2</c:v>
                </c:pt>
                <c:pt idx="13">
                  <c:v>4.7655260062689296E-2</c:v>
                </c:pt>
                <c:pt idx="14">
                  <c:v>7.1684287941900932E-2</c:v>
                </c:pt>
                <c:pt idx="15">
                  <c:v>9.9332105525483078E-2</c:v>
                </c:pt>
                <c:pt idx="16">
                  <c:v>0.12852275907732691</c:v>
                </c:pt>
                <c:pt idx="17">
                  <c:v>0.15703629708387828</c:v>
                </c:pt>
                <c:pt idx="18">
                  <c:v>0.18291383412848131</c:v>
                </c:pt>
                <c:pt idx="19">
                  <c:v>0.20471118670792218</c:v>
                </c:pt>
                <c:pt idx="20">
                  <c:v>0.22158656254174769</c:v>
                </c:pt>
                <c:pt idx="21">
                  <c:v>0.23325960981102045</c:v>
                </c:pt>
                <c:pt idx="22">
                  <c:v>0.23989661608344764</c:v>
                </c:pt>
                <c:pt idx="23">
                  <c:v>0.24197072451914339</c:v>
                </c:pt>
                <c:pt idx="24">
                  <c:v>0.2401302873665298</c:v>
                </c:pt>
                <c:pt idx="25">
                  <c:v>0.23509238927695292</c:v>
                </c:pt>
                <c:pt idx="26">
                  <c:v>0.22756652644794553</c:v>
                </c:pt>
                <c:pt idx="27">
                  <c:v>0.21820622847664814</c:v>
                </c:pt>
                <c:pt idx="28">
                  <c:v>0.20758313621914054</c:v>
                </c:pt>
                <c:pt idx="29">
                  <c:v>0.19617732761869883</c:v>
                </c:pt>
                <c:pt idx="30">
                  <c:v>0.18437831978168745</c:v>
                </c:pt>
                <c:pt idx="31">
                  <c:v>0.1724923463387584</c:v>
                </c:pt>
                <c:pt idx="32">
                  <c:v>0.16075273809702606</c:v>
                </c:pt>
                <c:pt idx="33">
                  <c:v>0.14933129612991866</c:v>
                </c:pt>
                <c:pt idx="34">
                  <c:v>0.13834936648145513</c:v>
                </c:pt>
                <c:pt idx="35">
                  <c:v>0.12788791103791136</c:v>
                </c:pt>
                <c:pt idx="36">
                  <c:v>0.11799625971847291</c:v>
                </c:pt>
                <c:pt idx="37">
                  <c:v>0.10869947261882985</c:v>
                </c:pt>
                <c:pt idx="38">
                  <c:v>0.10000438043788802</c:v>
                </c:pt>
                <c:pt idx="39">
                  <c:v>9.1904442093739158E-2</c:v>
                </c:pt>
                <c:pt idx="40">
                  <c:v>8.4383585506522432E-2</c:v>
                </c:pt>
                <c:pt idx="41">
                  <c:v>7.741919894547919E-2</c:v>
                </c:pt>
                <c:pt idx="42">
                  <c:v>7.0984427947848788E-2</c:v>
                </c:pt>
                <c:pt idx="43">
                  <c:v>6.5049914107731172E-2</c:v>
                </c:pt>
                <c:pt idx="44">
                  <c:v>5.9585091494157409E-2</c:v>
                </c:pt>
                <c:pt idx="45">
                  <c:v>5.4559136600093976E-2</c:v>
                </c:pt>
                <c:pt idx="46">
                  <c:v>4.9941649803819287E-2</c:v>
                </c:pt>
                <c:pt idx="47">
                  <c:v>4.5703130836287541E-2</c:v>
                </c:pt>
                <c:pt idx="48">
                  <c:v>4.1815297752079122E-2</c:v>
                </c:pt>
                <c:pt idx="49">
                  <c:v>3.8251288226665778E-2</c:v>
                </c:pt>
                <c:pt idx="50">
                  <c:v>3.4985773374154733E-2</c:v>
                </c:pt>
                <c:pt idx="51">
                  <c:v>3.1995007391706416E-2</c:v>
                </c:pt>
                <c:pt idx="52">
                  <c:v>2.9256830892940549E-2</c:v>
                </c:pt>
                <c:pt idx="53">
                  <c:v>2.6750641525233359E-2</c:v>
                </c:pt>
                <c:pt idx="54">
                  <c:v>2.4457342143699816E-2</c:v>
                </c:pt>
                <c:pt idx="55">
                  <c:v>2.2359274243996981E-2</c:v>
                </c:pt>
                <c:pt idx="56">
                  <c:v>2.0440142377696268E-2</c:v>
                </c:pt>
                <c:pt idx="57">
                  <c:v>1.8684933759148471E-2</c:v>
                </c:pt>
                <c:pt idx="58">
                  <c:v>1.7079836118673503E-2</c:v>
                </c:pt>
                <c:pt idx="59">
                  <c:v>1.5612155982135875E-2</c:v>
                </c:pt>
                <c:pt idx="60">
                  <c:v>1.4270238897547098E-2</c:v>
                </c:pt>
                <c:pt idx="61">
                  <c:v>1.3043392635288848E-2</c:v>
                </c:pt>
                <c:pt idx="62">
                  <c:v>1.1921814021032149E-2</c:v>
                </c:pt>
                <c:pt idx="63">
                  <c:v>1.089651978936468E-2</c:v>
                </c:pt>
                <c:pt idx="64">
                  <c:v>9.9592816483364387E-3</c:v>
                </c:pt>
                <c:pt idx="65">
                  <c:v>9.1025656027556214E-3</c:v>
                </c:pt>
                <c:pt idx="66">
                  <c:v>8.3194754834388946E-3</c:v>
                </c:pt>
                <c:pt idx="67">
                  <c:v>7.6037005602850672E-3</c:v>
                </c:pt>
                <c:pt idx="68">
                  <c:v>6.9494670710241943E-3</c:v>
                </c:pt>
                <c:pt idx="69">
                  <c:v>6.3514934687309852E-3</c:v>
                </c:pt>
                <c:pt idx="70">
                  <c:v>5.8049491750806837E-3</c:v>
                </c:pt>
                <c:pt idx="71">
                  <c:v>5.3054166193898418E-3</c:v>
                </c:pt>
                <c:pt idx="72">
                  <c:v>4.8488563431041505E-3</c:v>
                </c:pt>
                <c:pt idx="73">
                  <c:v>4.4315749536028692E-3</c:v>
                </c:pt>
                <c:pt idx="74">
                  <c:v>4.0501957185183762E-3</c:v>
                </c:pt>
                <c:pt idx="75">
                  <c:v>3.7016316011288892E-3</c:v>
                </c:pt>
                <c:pt idx="76">
                  <c:v>3.3830605479706435E-3</c:v>
                </c:pt>
                <c:pt idx="77">
                  <c:v>3.0919028510470797E-3</c:v>
                </c:pt>
                <c:pt idx="78">
                  <c:v>2.8258004184639248E-3</c:v>
                </c:pt>
                <c:pt idx="79">
                  <c:v>2.5825977986919145E-3</c:v>
                </c:pt>
                <c:pt idx="80">
                  <c:v>2.3603248147452708E-3</c:v>
                </c:pt>
                <c:pt idx="81">
                  <c:v>2.1571806752254045E-3</c:v>
                </c:pt>
                <c:pt idx="82">
                  <c:v>1.9715194393265375E-3</c:v>
                </c:pt>
                <c:pt idx="83">
                  <c:v>1.8018367224826601E-3</c:v>
                </c:pt>
                <c:pt idx="84">
                  <c:v>1.646757538328342E-3</c:v>
                </c:pt>
                <c:pt idx="85">
                  <c:v>1.505025181044924E-3</c:v>
                </c:pt>
                <c:pt idx="86">
                  <c:v>1.3754910599771235E-3</c:v>
                </c:pt>
                <c:pt idx="87">
                  <c:v>1.2571054056505842E-3</c:v>
                </c:pt>
                <c:pt idx="88">
                  <c:v>1.1489087730232291E-3</c:v>
                </c:pt>
                <c:pt idx="89">
                  <c:v>1.050024273989482E-3</c:v>
                </c:pt>
                <c:pt idx="90">
                  <c:v>9.5965047685700531E-4</c:v>
                </c:pt>
                <c:pt idx="91">
                  <c:v>8.7705491576107715E-4</c:v>
                </c:pt>
                <c:pt idx="92">
                  <c:v>8.0156815780305253E-4</c:v>
                </c:pt>
                <c:pt idx="93">
                  <c:v>7.3257838012619713E-4</c:v>
                </c:pt>
                <c:pt idx="94">
                  <c:v>6.6952641320415886E-4</c:v>
                </c:pt>
                <c:pt idx="95">
                  <c:v>6.1190121034155221E-4</c:v>
                </c:pt>
                <c:pt idx="96">
                  <c:v>5.5923570679922683E-4</c:v>
                </c:pt>
                <c:pt idx="97">
                  <c:v>5.1110303508302107E-4</c:v>
                </c:pt>
                <c:pt idx="98">
                  <c:v>4.6711306579744297E-4</c:v>
                </c:pt>
                <c:pt idx="99">
                  <c:v>4.2690924608605442E-4</c:v>
                </c:pt>
                <c:pt idx="100">
                  <c:v>3.9016571007824147E-4</c:v>
                </c:pt>
                <c:pt idx="101">
                  <c:v>3.5658463795603491E-4</c:v>
                </c:pt>
                <c:pt idx="102">
                  <c:v>3.2589384226155814E-4</c:v>
                </c:pt>
                <c:pt idx="103">
                  <c:v>2.9784456190128799E-4</c:v>
                </c:pt>
                <c:pt idx="104">
                  <c:v>2.7220944598200586E-4</c:v>
                </c:pt>
                <c:pt idx="105">
                  <c:v>2.4878071114829161E-4</c:v>
                </c:pt>
                <c:pt idx="106">
                  <c:v>2.2736845749496624E-4</c:v>
                </c:pt>
                <c:pt idx="107">
                  <c:v>2.0779912941104489E-4</c:v>
                </c:pt>
                <c:pt idx="108">
                  <c:v>1.899141088848817E-4</c:v>
                </c:pt>
                <c:pt idx="109">
                  <c:v>1.7356842987260767E-4</c:v>
                </c:pt>
                <c:pt idx="110">
                  <c:v>1.5862960331227338E-4</c:v>
                </c:pt>
                <c:pt idx="111">
                  <c:v>1.4497654326223107E-4</c:v>
                </c:pt>
                <c:pt idx="112">
                  <c:v>1.324985854613916E-4</c:v>
                </c:pt>
                <c:pt idx="113">
                  <c:v>1.2109459035768481E-4</c:v>
                </c:pt>
                <c:pt idx="114">
                  <c:v>1.1067212333539806E-4</c:v>
                </c:pt>
                <c:pt idx="115">
                  <c:v>1.0114670549754048E-4</c:v>
                </c:pt>
                <c:pt idx="116">
                  <c:v>9.2441128931077218E-5</c:v>
                </c:pt>
                <c:pt idx="117">
                  <c:v>8.4484830905410746E-5</c:v>
                </c:pt>
                <c:pt idx="118">
                  <c:v>7.7213321932036036E-5</c:v>
                </c:pt>
                <c:pt idx="119">
                  <c:v>7.0567663049801591E-5</c:v>
                </c:pt>
                <c:pt idx="120">
                  <c:v>6.4493988099134165E-5</c:v>
                </c:pt>
                <c:pt idx="121">
                  <c:v>5.8943067113190115E-5</c:v>
                </c:pt>
                <c:pt idx="122">
                  <c:v>5.3869907287137057E-5</c:v>
                </c:pt>
                <c:pt idx="123">
                  <c:v>4.9233388291323466E-5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D9B-476C-A4DE-933940BF1A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288024"/>
        <c:axId val="191290000"/>
      </c:scatterChart>
      <c:valAx>
        <c:axId val="191288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1290000"/>
        <c:crosses val="autoZero"/>
        <c:crossBetween val="midCat"/>
      </c:valAx>
      <c:valAx>
        <c:axId val="191290000"/>
        <c:scaling>
          <c:orientation val="minMax"/>
        </c:scaling>
        <c:delete val="0"/>
        <c:axPos val="l"/>
        <c:majorGridlines>
          <c:spPr>
            <a:ln>
              <a:solidFill>
                <a:srgbClr val="4F81BD">
                  <a:alpha val="0"/>
                </a:srgb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9128802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F0409-8D5C-440D-A046-1E3B445FAEF5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02398-15BA-4A5F-A9B2-2FF98C414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90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09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07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12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61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14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61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88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70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73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08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42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2577-88EE-495D-AB6F-F21A92D87BF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4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BCA13C8-6AC3-5FBE-1F29-04D452F80AE0}"/>
              </a:ext>
            </a:extLst>
          </p:cNvPr>
          <p:cNvGrpSpPr/>
          <p:nvPr userDrawn="1"/>
        </p:nvGrpSpPr>
        <p:grpSpPr>
          <a:xfrm>
            <a:off x="920834" y="390979"/>
            <a:ext cx="10222992" cy="3773697"/>
            <a:chOff x="920834" y="390979"/>
            <a:chExt cx="10222992" cy="4296967"/>
          </a:xfrm>
        </p:grpSpPr>
        <p:sp>
          <p:nvSpPr>
            <p:cNvPr id="7" name="Rectangle 6"/>
            <p:cNvSpPr/>
            <p:nvPr/>
          </p:nvSpPr>
          <p:spPr>
            <a:xfrm>
              <a:off x="920834" y="390979"/>
              <a:ext cx="10222992" cy="80683"/>
            </a:xfrm>
            <a:prstGeom prst="rect">
              <a:avLst/>
            </a:prstGeom>
            <a:blipFill dpi="0" rotWithShape="1">
              <a:blip r:embed="rId2">
                <a:alphaModFix amt="85000"/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-762000" sx="92000" sy="89000" flip="xy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920834" y="4607263"/>
              <a:ext cx="10222992" cy="80683"/>
            </a:xfrm>
            <a:prstGeom prst="rect">
              <a:avLst/>
            </a:prstGeom>
            <a:blipFill dpi="0" rotWithShape="1">
              <a:blip r:embed="rId2">
                <a:alphaModFix amt="85000"/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-717550" sx="92000" sy="89000" flip="xy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920834" y="528811"/>
              <a:ext cx="10222992" cy="4026275"/>
            </a:xfrm>
            <a:prstGeom prst="rect">
              <a:avLst/>
            </a:prstGeom>
            <a:blipFill dpi="0" rotWithShape="1">
              <a:blip r:embed="rId2">
                <a:alphaModFix amt="85000"/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-704850" sx="92000" sy="89000" flip="xy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834" y="552973"/>
            <a:ext cx="10222992" cy="3495021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0834" y="4272739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 dirty="0"/>
              <a:t>January 27,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3832999" cy="365125"/>
          </a:xfrm>
        </p:spPr>
        <p:txBody>
          <a:bodyPr/>
          <a:lstStyle>
            <a:lvl1pPr>
              <a:defRPr b="1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 dirty="0"/>
              <a:t>University of Heidelberg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4707-3EEE-410A-8406-AC0B44B1C16D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E520-99E3-4E48-97ED-A9F006674CC2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600" y="1"/>
            <a:ext cx="7721600" cy="6397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9145"/>
            <a:ext cx="12192000" cy="6889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3976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800">
                <a:solidFill>
                  <a:srgbClr val="0C234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Box 79"/>
          <p:cNvSpPr txBox="1">
            <a:spLocks noChangeArrowheads="1"/>
          </p:cNvSpPr>
          <p:nvPr userDrawn="1"/>
        </p:nvSpPr>
        <p:spPr bwMode="auto">
          <a:xfrm>
            <a:off x="0" y="6535351"/>
            <a:ext cx="1828800" cy="322649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None/>
            </a:pPr>
            <a:r>
              <a:rPr lang="en-US" sz="1400" b="1" i="0" dirty="0">
                <a:solidFill>
                  <a:srgbClr val="AB0520"/>
                </a:solidFill>
                <a:latin typeface="Constantia" pitchFamily="18" charset="0"/>
              </a:rPr>
              <a:t>Slide</a:t>
            </a:r>
            <a:r>
              <a:rPr lang="en-US" sz="1400" b="1" i="1" dirty="0">
                <a:solidFill>
                  <a:srgbClr val="AB0520"/>
                </a:solidFill>
                <a:latin typeface="Constantia" pitchFamily="18" charset="0"/>
              </a:rPr>
              <a:t> </a:t>
            </a:r>
            <a:fld id="{C00EA52B-3C02-4705-A0A0-A876038C0417}" type="slidenum">
              <a:rPr lang="en-US" sz="1400" b="1" i="1" smtClean="0">
                <a:solidFill>
                  <a:srgbClr val="AB0520"/>
                </a:solidFill>
                <a:latin typeface="Constantia" pitchFamily="18" charset="0"/>
              </a:rPr>
              <a:pPr algn="l">
                <a:buFontTx/>
                <a:buNone/>
              </a:pPr>
              <a:t>‹#›</a:t>
            </a:fld>
            <a:endParaRPr lang="en-US" sz="1400" b="1" i="1" dirty="0">
              <a:solidFill>
                <a:srgbClr val="AB0520"/>
              </a:solidFill>
              <a:latin typeface="Constantia" pitchFamily="18" charset="0"/>
            </a:endParaRPr>
          </a:p>
        </p:txBody>
      </p:sp>
      <p:sp>
        <p:nvSpPr>
          <p:cNvPr id="7" name="Text Box 79"/>
          <p:cNvSpPr txBox="1">
            <a:spLocks noChangeArrowheads="1"/>
          </p:cNvSpPr>
          <p:nvPr userDrawn="1"/>
        </p:nvSpPr>
        <p:spPr bwMode="auto">
          <a:xfrm>
            <a:off x="9347200" y="6535352"/>
            <a:ext cx="2905760" cy="322649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buFontTx/>
              <a:buNone/>
            </a:pPr>
            <a:endParaRPr lang="en-US" sz="1400" b="1" i="1" dirty="0">
              <a:solidFill>
                <a:srgbClr val="AB0520"/>
              </a:solidFill>
              <a:latin typeface="Constantia" pitchFamily="18" charset="0"/>
            </a:endParaRPr>
          </a:p>
        </p:txBody>
      </p:sp>
      <p:sp>
        <p:nvSpPr>
          <p:cNvPr id="8" name="Text Box 79"/>
          <p:cNvSpPr txBox="1">
            <a:spLocks noChangeArrowheads="1"/>
          </p:cNvSpPr>
          <p:nvPr userDrawn="1"/>
        </p:nvSpPr>
        <p:spPr bwMode="auto">
          <a:xfrm>
            <a:off x="9652000" y="6535352"/>
            <a:ext cx="2540000" cy="322649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buFontTx/>
              <a:buNone/>
            </a:pPr>
            <a:r>
              <a:rPr lang="en-US" sz="1400" b="1" i="0" baseline="0" dirty="0">
                <a:solidFill>
                  <a:srgbClr val="AB0520"/>
                </a:solidFill>
                <a:latin typeface="Constantia" pitchFamily="18" charset="0"/>
              </a:rPr>
              <a:t>February 6, 2024</a:t>
            </a:r>
            <a:endParaRPr lang="en-US" sz="1400" b="1" i="1" dirty="0">
              <a:solidFill>
                <a:srgbClr val="AB0520"/>
              </a:solidFill>
              <a:latin typeface="Constantia" pitchFamily="18" charset="0"/>
            </a:endParaRPr>
          </a:p>
        </p:txBody>
      </p:sp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-60960" y="685800"/>
            <a:ext cx="1231392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617600" y="6504705"/>
            <a:ext cx="956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0C234B"/>
                </a:solidFill>
                <a:latin typeface="Constantia" panose="02030602050306030303" pitchFamily="18" charset="0"/>
              </a:rPr>
              <a:t>Peter Loch</a:t>
            </a:r>
          </a:p>
        </p:txBody>
      </p:sp>
      <p:sp>
        <p:nvSpPr>
          <p:cNvPr id="13" name="Text Placeholder 4"/>
          <p:cNvSpPr>
            <a:spLocks noGrp="1"/>
          </p:cNvSpPr>
          <p:nvPr userDrawn="1">
            <p:ph idx="1"/>
          </p:nvPr>
        </p:nvSpPr>
        <p:spPr>
          <a:xfrm>
            <a:off x="203200" y="838200"/>
            <a:ext cx="11656688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EB2DC6-3A10-2000-86E2-6A9234D0F7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35804" y="-3168"/>
            <a:ext cx="1256196" cy="66126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02" y="260693"/>
            <a:ext cx="11615306" cy="8216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902" y="1082347"/>
            <a:ext cx="11615306" cy="5190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182880" indent="-182880">
              <a:buClr>
                <a:srgbClr val="800000"/>
              </a:buClr>
              <a:buFont typeface="Wingdings" panose="05000000000000000000" pitchFamily="2" charset="2"/>
              <a:buChar char="v"/>
              <a:defRPr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-182880">
              <a:buClr>
                <a:srgbClr val="007033"/>
              </a:buClr>
              <a:buFont typeface="Cambria" panose="02040503050406030204" pitchFamily="18" charset="0"/>
              <a:buChar char="⨳"/>
              <a:defRPr>
                <a:solidFill>
                  <a:srgbClr val="007033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2pPr>
            <a:lvl3pPr marL="731520" indent="-182880">
              <a:buClrTx/>
              <a:buFont typeface="Arial" panose="020B0604020202020204" pitchFamily="34" charset="0"/>
              <a:buChar char="•"/>
              <a:defRPr>
                <a:latin typeface="Cambria" panose="02040503050406030204" pitchFamily="18" charset="0"/>
                <a:ea typeface="Cambria" panose="02040503050406030204" pitchFamily="18" charset="0"/>
              </a:defRPr>
            </a:lvl3pPr>
            <a:lvl4pPr marL="822960" indent="0">
              <a:buFontTx/>
              <a:buNone/>
              <a:defRPr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4pPr>
            <a:lvl5pPr>
              <a:defRPr>
                <a:latin typeface="Cambria" panose="02040503050406030204" pitchFamily="18" charset="0"/>
                <a:ea typeface="Cambria" panose="02040503050406030204" pitchFamily="18" charset="0"/>
              </a:defRPr>
            </a:lvl5pPr>
          </a:lstStyle>
          <a:p>
            <a:pPr lvl="0"/>
            <a:r>
              <a:rPr lang="en-US" dirty="0"/>
              <a:t> Edit Master text styles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</p:spPr>
        <p:txBody>
          <a:bodyPr/>
          <a:lstStyle>
            <a:lvl1pPr>
              <a:defRPr sz="1200" b="1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September 12,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697" y="6272784"/>
            <a:ext cx="2762012" cy="365125"/>
          </a:xfrm>
        </p:spPr>
        <p:txBody>
          <a:bodyPr/>
          <a:lstStyle>
            <a:lvl1pPr>
              <a:defRPr sz="1200" b="1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ATLAS JetDef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6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629141" y="6316846"/>
            <a:ext cx="93371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Peter Loch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02" y="260693"/>
            <a:ext cx="11615306" cy="8216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902" y="1082347"/>
            <a:ext cx="11615306" cy="5190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182880" indent="-182880">
              <a:buClr>
                <a:srgbClr val="800000"/>
              </a:buClr>
              <a:buFont typeface="Wingdings" panose="05000000000000000000" pitchFamily="2" charset="2"/>
              <a:buChar char="v"/>
              <a:defRPr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-182880">
              <a:buClr>
                <a:srgbClr val="007033"/>
              </a:buClr>
              <a:buFont typeface="Cambria" panose="02040503050406030204" pitchFamily="18" charset="0"/>
              <a:buChar char="⨳"/>
              <a:defRPr>
                <a:solidFill>
                  <a:srgbClr val="007033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2pPr>
            <a:lvl3pPr marL="731520" indent="-182880">
              <a:buClrTx/>
              <a:buFont typeface="Arial" panose="020B0604020202020204" pitchFamily="34" charset="0"/>
              <a:buChar char="•"/>
              <a:defRPr>
                <a:latin typeface="Cambria" panose="02040503050406030204" pitchFamily="18" charset="0"/>
                <a:ea typeface="Cambria" panose="02040503050406030204" pitchFamily="18" charset="0"/>
              </a:defRPr>
            </a:lvl3pPr>
            <a:lvl4pPr marL="822960" indent="0">
              <a:buFontTx/>
              <a:buNone/>
              <a:defRPr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4pPr>
            <a:lvl5pPr>
              <a:defRPr>
                <a:latin typeface="Cambria" panose="02040503050406030204" pitchFamily="18" charset="0"/>
                <a:ea typeface="Cambria" panose="02040503050406030204" pitchFamily="18" charset="0"/>
              </a:defRPr>
            </a:lvl5pPr>
          </a:lstStyle>
          <a:p>
            <a:pPr lvl="0"/>
            <a:r>
              <a:rPr lang="en-US" dirty="0"/>
              <a:t> Edit Master text styles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</p:spPr>
        <p:txBody>
          <a:bodyPr/>
          <a:lstStyle>
            <a:lvl1pPr>
              <a:defRPr sz="1200" b="1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 dirty="0"/>
              <a:t>January 27,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697" y="6272784"/>
            <a:ext cx="2762012" cy="365125"/>
          </a:xfrm>
        </p:spPr>
        <p:txBody>
          <a:bodyPr/>
          <a:lstStyle>
            <a:lvl1pPr>
              <a:defRPr sz="1200" b="1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 dirty="0"/>
              <a:t>Seminar (University of Heidelberg)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6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629141" y="6316846"/>
            <a:ext cx="93371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Peter Loch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5220EE4-C06B-697E-A4EC-574257AE1A47}"/>
              </a:ext>
            </a:extLst>
          </p:cNvPr>
          <p:cNvSpPr txBox="1">
            <a:spLocks/>
          </p:cNvSpPr>
          <p:nvPr userDrawn="1"/>
        </p:nvSpPr>
        <p:spPr>
          <a:xfrm>
            <a:off x="9032033" y="6272784"/>
            <a:ext cx="2205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8E8E42-FA7B-4D80-9CD1-0F9529F8C746}" type="datetime4">
              <a:rPr lang="en-US" smtClean="0"/>
              <a:pPr/>
              <a:t>June 30, 2025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A291A95-5F31-A42D-BE31-48020D68D658}"/>
              </a:ext>
            </a:extLst>
          </p:cNvPr>
          <p:cNvSpPr txBox="1">
            <a:spLocks/>
          </p:cNvSpPr>
          <p:nvPr userDrawn="1"/>
        </p:nvSpPr>
        <p:spPr>
          <a:xfrm>
            <a:off x="313697" y="6272784"/>
            <a:ext cx="1132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b="1" kern="120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HCW  2022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31E9188-67B5-78EF-4B61-039092353FD3}"/>
              </a:ext>
            </a:extLst>
          </p:cNvPr>
          <p:cNvSpPr txBox="1">
            <a:spLocks/>
          </p:cNvSpPr>
          <p:nvPr userDrawn="1"/>
        </p:nvSpPr>
        <p:spPr>
          <a:xfrm>
            <a:off x="11311128" y="6272784"/>
            <a:ext cx="640080" cy="365125"/>
          </a:xfrm>
          <a:prstGeom prst="rect">
            <a:avLst/>
          </a:prstGeom>
          <a:effectLst>
            <a:outerShdw blurRad="50800" dist="38100" dir="6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kern="1200">
                <a:solidFill>
                  <a:srgbClr val="FFFFFF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434C8F-56DA-B3E7-6FA8-F51D4FAE7392}"/>
              </a:ext>
            </a:extLst>
          </p:cNvPr>
          <p:cNvSpPr txBox="1"/>
          <p:nvPr userDrawn="1"/>
        </p:nvSpPr>
        <p:spPr>
          <a:xfrm>
            <a:off x="3523886" y="6317165"/>
            <a:ext cx="5144229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Al-Ramadan/Johns/Loch/</a:t>
            </a:r>
            <a:r>
              <a:rPr lang="en-US" sz="1200" b="1" dirty="0" err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Sardain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ML-based Topo-cluster</a:t>
            </a:r>
            <a:r>
              <a:rPr lang="en-US" sz="1200" b="1" baseline="0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Calibration</a:t>
            </a:r>
            <a:endParaRPr lang="en-US" sz="1200" b="1" dirty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2AA5-4A34-47F1-BDBC-BEC792CA5C6A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F3A2-FF7C-4E57-88B7-6DB1A408A6B5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6024-D47C-4F97-9A20-411475243A1E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76565-C0AF-4935-8C1E-D97CA8AE2DBF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45A5-0CE1-43BE-9632-F3418E4D775A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49437-EDAD-4FED-8445-A5D544C8D219}" type="datetime4">
              <a:rPr lang="en-US" smtClean="0"/>
              <a:t>June 30, 2025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5D5"/>
            </a:gs>
            <a:gs pos="50000">
              <a:srgbClr val="FFE593"/>
            </a:gs>
            <a:gs pos="100000">
              <a:srgbClr val="FFCD2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January 27,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Seminar University of Heidelberg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://redbar.arizona.edu/system/files/files/dwnld_ua_horiz_rgb_0.png"/>
          <p:cNvSpPr>
            <a:spLocks noChangeAspect="1" noChangeArrowheads="1"/>
          </p:cNvSpPr>
          <p:nvPr userDrawn="1"/>
        </p:nvSpPr>
        <p:spPr bwMode="auto">
          <a:xfrm>
            <a:off x="207434" y="-1257300"/>
            <a:ext cx="147447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A3664D"/>
          </a:solidFill>
          <a:latin typeface="Constantia" pitchFamily="18" charset="0"/>
          <a:ea typeface="+mj-ea"/>
          <a:cs typeface="Constantia" pitchFamily="18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9pPr>
    </p:titleStyle>
    <p:bodyStyle>
      <a:lvl1pPr marL="339725" indent="-339725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 sz="2400" b="1">
          <a:solidFill>
            <a:srgbClr val="AB0520"/>
          </a:solidFill>
          <a:effectLst/>
          <a:latin typeface="Constantia" pitchFamily="18" charset="0"/>
          <a:ea typeface="+mn-ea"/>
          <a:cs typeface="Constantia" pitchFamily="18" charset="0"/>
        </a:defRPr>
      </a:lvl1pPr>
      <a:lvl2pPr marL="796925" indent="-342900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 sz="2000">
          <a:solidFill>
            <a:srgbClr val="0C234B"/>
          </a:solidFill>
          <a:effectLst/>
          <a:latin typeface="Constantia" pitchFamily="18" charset="0"/>
          <a:cs typeface="Constantia" pitchFamily="18" charset="0"/>
        </a:defRPr>
      </a:lvl2pPr>
      <a:lvl3pPr marL="1250950" indent="-336550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>
          <a:solidFill>
            <a:srgbClr val="4A3027"/>
          </a:solidFill>
          <a:effectLst/>
          <a:latin typeface="Constantia" pitchFamily="18" charset="0"/>
          <a:cs typeface="Constantia" pitchFamily="18" charset="0"/>
        </a:defRPr>
      </a:lvl3pPr>
      <a:lvl4pPr marL="1658938" indent="-293688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 sz="1600">
          <a:solidFill>
            <a:srgbClr val="076873"/>
          </a:solidFill>
          <a:effectLst/>
          <a:latin typeface="Constantia" pitchFamily="18" charset="0"/>
          <a:cs typeface="Constantia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nstantia" pitchFamily="18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5D5"/>
            </a:gs>
            <a:gs pos="50000">
              <a:srgbClr val="FFE593"/>
            </a:gs>
            <a:gs pos="100000">
              <a:srgbClr val="FFCD2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September 12,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ATLAS JetDef Meeting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4" name="Picture 80" descr="ArizonaBann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762000"/>
            <a:ext cx="11480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9600" y="1"/>
            <a:ext cx="7315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03" name="Text Box 79"/>
          <p:cNvSpPr txBox="1">
            <a:spLocks noChangeArrowheads="1"/>
          </p:cNvSpPr>
          <p:nvPr userDrawn="1"/>
        </p:nvSpPr>
        <p:spPr bwMode="auto">
          <a:xfrm>
            <a:off x="0" y="0"/>
            <a:ext cx="812800" cy="6858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buFontTx/>
              <a:buNone/>
            </a:pPr>
            <a:fld id="{1017D88B-CE5A-4F69-AB96-C299EEDE36B6}" type="slidenum">
              <a:rPr lang="en-US" sz="1600" b="1" i="1">
                <a:solidFill>
                  <a:srgbClr val="D0EAEC"/>
                </a:solidFill>
                <a:latin typeface="Calibri" pitchFamily="34" charset="0"/>
              </a:rPr>
              <a:pPr algn="ctr">
                <a:buFontTx/>
                <a:buNone/>
              </a:pPr>
              <a:t>‹#›</a:t>
            </a:fld>
            <a:endParaRPr lang="en-US" sz="1600" b="1" i="1" dirty="0">
              <a:solidFill>
                <a:srgbClr val="D0EAEC"/>
              </a:solidFill>
              <a:latin typeface="Calibri" pitchFamily="34" charset="0"/>
            </a:endParaRPr>
          </a:p>
        </p:txBody>
      </p:sp>
      <p:sp>
        <p:nvSpPr>
          <p:cNvPr id="1106" name="Text Box 82"/>
          <p:cNvSpPr txBox="1">
            <a:spLocks noChangeArrowheads="1"/>
          </p:cNvSpPr>
          <p:nvPr userDrawn="1"/>
        </p:nvSpPr>
        <p:spPr bwMode="auto">
          <a:xfrm>
            <a:off x="10579594" y="0"/>
            <a:ext cx="1612407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buFontTx/>
              <a:buNone/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Peter Loch</a:t>
            </a:r>
          </a:p>
          <a:p>
            <a:pPr algn="r">
              <a:buFontTx/>
              <a:buNone/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U of Arizona</a:t>
            </a:r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0" y="685800"/>
            <a:ext cx="121920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94" name="Line 70"/>
          <p:cNvSpPr>
            <a:spLocks noChangeShapeType="1"/>
          </p:cNvSpPr>
          <p:nvPr userDrawn="1"/>
        </p:nvSpPr>
        <p:spPr bwMode="auto">
          <a:xfrm>
            <a:off x="812800" y="685800"/>
            <a:ext cx="0" cy="6172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 rot="16200000">
            <a:off x="-1150196" y="4655395"/>
            <a:ext cx="2974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Lecture V   August</a:t>
            </a:r>
            <a:r>
              <a:rPr lang="en-US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20, 2015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768" y="6309361"/>
            <a:ext cx="999744" cy="5838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Calibri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D0EAEC"/>
          </a:solidFill>
          <a:latin typeface="Verdana" pitchFamily="34" charset="0"/>
        </a:defRPr>
      </a:lvl9pPr>
    </p:titleStyle>
    <p:bodyStyle>
      <a:lvl1pPr marL="339725" indent="-339725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nstantia" panose="02030602050306030303" pitchFamily="18" charset="0"/>
          <a:ea typeface="+mn-ea"/>
          <a:cs typeface="+mn-cs"/>
        </a:defRPr>
      </a:lvl1pPr>
      <a:lvl2pPr marL="796925" indent="-342900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 sz="2000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Constantia" panose="02030602050306030303" pitchFamily="18" charset="0"/>
          <a:cs typeface="+mn-cs"/>
        </a:defRPr>
      </a:lvl2pPr>
      <a:lvl3pPr marL="1250950" indent="-336550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>
          <a:solidFill>
            <a:srgbClr val="008000"/>
          </a:solidFill>
          <a:effectLst>
            <a:outerShdw blurRad="38100" dist="38100" dir="2700000" algn="tl">
              <a:srgbClr val="C0C0C0"/>
            </a:outerShdw>
          </a:effectLst>
          <a:latin typeface="Constantia" panose="02030602050306030303" pitchFamily="18" charset="0"/>
          <a:cs typeface="+mn-cs"/>
        </a:defRPr>
      </a:lvl3pPr>
      <a:lvl4pPr marL="1658938" indent="-293688" algn="l" rtl="0" fontAlgn="base">
        <a:spcBef>
          <a:spcPct val="20000"/>
        </a:spcBef>
        <a:spcAft>
          <a:spcPct val="0"/>
        </a:spcAft>
        <a:buFont typeface="Verdana" pitchFamily="34" charset="0"/>
        <a:buChar char=" "/>
        <a:defRPr sz="1600">
          <a:solidFill>
            <a:schemeClr val="tx1"/>
          </a:solidFill>
          <a:latin typeface="Constantia" panose="02030602050306030303" pitchFamily="18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11" Type="http://schemas.openxmlformats.org/officeDocument/2006/relationships/image" Target="../media/image28.png"/><Relationship Id="rId5" Type="http://schemas.openxmlformats.org/officeDocument/2006/relationships/image" Target="../media/image34.png"/><Relationship Id="rId10" Type="http://schemas.openxmlformats.org/officeDocument/2006/relationships/image" Target="../media/image40.png"/><Relationship Id="rId4" Type="http://schemas.openxmlformats.org/officeDocument/2006/relationships/image" Target="../media/image33.pn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11" Type="http://schemas.openxmlformats.org/officeDocument/2006/relationships/image" Target="../media/image28.png"/><Relationship Id="rId5" Type="http://schemas.openxmlformats.org/officeDocument/2006/relationships/image" Target="../media/image34.png"/><Relationship Id="rId10" Type="http://schemas.openxmlformats.org/officeDocument/2006/relationships/image" Target="../media/image40.png"/><Relationship Id="rId4" Type="http://schemas.openxmlformats.org/officeDocument/2006/relationships/image" Target="../media/image33.pn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11" Type="http://schemas.openxmlformats.org/officeDocument/2006/relationships/image" Target="../media/image28.png"/><Relationship Id="rId5" Type="http://schemas.openxmlformats.org/officeDocument/2006/relationships/image" Target="../media/image34.png"/><Relationship Id="rId10" Type="http://schemas.openxmlformats.org/officeDocument/2006/relationships/image" Target="../media/image40.png"/><Relationship Id="rId4" Type="http://schemas.openxmlformats.org/officeDocument/2006/relationships/image" Target="../media/image33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11" Type="http://schemas.openxmlformats.org/officeDocument/2006/relationships/image" Target="../media/image28.png"/><Relationship Id="rId5" Type="http://schemas.openxmlformats.org/officeDocument/2006/relationships/image" Target="../media/image34.png"/><Relationship Id="rId10" Type="http://schemas.openxmlformats.org/officeDocument/2006/relationships/image" Target="../media/image40.png"/><Relationship Id="rId4" Type="http://schemas.openxmlformats.org/officeDocument/2006/relationships/image" Target="../media/image33.png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52.w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55.wmf"/><Relationship Id="rId3" Type="http://schemas.openxmlformats.org/officeDocument/2006/relationships/image" Target="../media/image53.jpeg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4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59.wmf"/><Relationship Id="rId5" Type="http://schemas.openxmlformats.org/officeDocument/2006/relationships/image" Target="../media/image56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5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64.wmf"/><Relationship Id="rId3" Type="http://schemas.openxmlformats.org/officeDocument/2006/relationships/image" Target="../media/image60.jpeg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1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63.wmf"/><Relationship Id="rId5" Type="http://schemas.openxmlformats.org/officeDocument/2006/relationships/image" Target="../media/image61.wmf"/><Relationship Id="rId15" Type="http://schemas.openxmlformats.org/officeDocument/2006/relationships/image" Target="../media/image55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55.wmf"/><Relationship Id="rId3" Type="http://schemas.openxmlformats.org/officeDocument/2006/relationships/image" Target="../media/image65.jpeg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63.wmf"/><Relationship Id="rId5" Type="http://schemas.openxmlformats.org/officeDocument/2006/relationships/image" Target="../media/image66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6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55.wmf"/><Relationship Id="rId3" Type="http://schemas.openxmlformats.org/officeDocument/2006/relationships/image" Target="../media/image68.jpeg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4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63.wmf"/><Relationship Id="rId5" Type="http://schemas.openxmlformats.org/officeDocument/2006/relationships/image" Target="../media/image69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7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74.wmf"/><Relationship Id="rId3" Type="http://schemas.openxmlformats.org/officeDocument/2006/relationships/image" Target="../media/image71.jpeg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26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63.wmf"/><Relationship Id="rId5" Type="http://schemas.openxmlformats.org/officeDocument/2006/relationships/image" Target="../media/image72.wmf"/><Relationship Id="rId15" Type="http://schemas.openxmlformats.org/officeDocument/2006/relationships/image" Target="../media/image55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73.wmf"/><Relationship Id="rId1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75.png"/><Relationship Id="rId7" Type="http://schemas.openxmlformats.org/officeDocument/2006/relationships/image" Target="../media/image7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79.wmf"/><Relationship Id="rId5" Type="http://schemas.openxmlformats.org/officeDocument/2006/relationships/image" Target="../media/image76.w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7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chart" Target="../charts/chart1.xml"/><Relationship Id="rId7" Type="http://schemas.openxmlformats.org/officeDocument/2006/relationships/image" Target="../media/image8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80.wmf"/><Relationship Id="rId4" Type="http://schemas.openxmlformats.org/officeDocument/2006/relationships/oleObject" Target="../embeddings/oleObject3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image" Target="../media/image83.jpeg"/><Relationship Id="rId7" Type="http://schemas.openxmlformats.org/officeDocument/2006/relationships/image" Target="../media/image8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84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86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image" Target="../media/image87.jpeg"/><Relationship Id="rId7" Type="http://schemas.openxmlformats.org/officeDocument/2006/relationships/image" Target="../media/image8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89.wmf"/><Relationship Id="rId5" Type="http://schemas.openxmlformats.org/officeDocument/2006/relationships/image" Target="../media/image88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8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92.wmf"/><Relationship Id="rId3" Type="http://schemas.openxmlformats.org/officeDocument/2006/relationships/image" Target="../media/image90.jpeg"/><Relationship Id="rId7" Type="http://schemas.openxmlformats.org/officeDocument/2006/relationships/image" Target="../media/image85.wmf"/><Relationship Id="rId12" Type="http://schemas.openxmlformats.org/officeDocument/2006/relationships/oleObject" Target="../embeddings/oleObject39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89.wmf"/><Relationship Id="rId5" Type="http://schemas.openxmlformats.org/officeDocument/2006/relationships/image" Target="../media/image91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86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97.wmf"/><Relationship Id="rId3" Type="http://schemas.openxmlformats.org/officeDocument/2006/relationships/image" Target="../media/image93.jpeg"/><Relationship Id="rId7" Type="http://schemas.openxmlformats.org/officeDocument/2006/relationships/image" Target="../media/image85.wmf"/><Relationship Id="rId12" Type="http://schemas.openxmlformats.org/officeDocument/2006/relationships/oleObject" Target="../embeddings/oleObject39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96.wmf"/><Relationship Id="rId5" Type="http://schemas.openxmlformats.org/officeDocument/2006/relationships/image" Target="../media/image94.wmf"/><Relationship Id="rId15" Type="http://schemas.openxmlformats.org/officeDocument/2006/relationships/image" Target="../media/image98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95.wmf"/><Relationship Id="rId14" Type="http://schemas.openxmlformats.org/officeDocument/2006/relationships/oleObject" Target="../embeddings/oleObject41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2684714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0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literature/2722720" TargetMode="Externa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0.png"/><Relationship Id="rId4" Type="http://schemas.openxmlformats.org/officeDocument/2006/relationships/image" Target="../media/image10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0.png"/><Relationship Id="rId3" Type="http://schemas.openxmlformats.org/officeDocument/2006/relationships/image" Target="../media/image105.png"/><Relationship Id="rId7" Type="http://schemas.openxmlformats.org/officeDocument/2006/relationships/image" Target="../media/image107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00.png"/><Relationship Id="rId11" Type="http://schemas.openxmlformats.org/officeDocument/2006/relationships/image" Target="../media/image109.png"/><Relationship Id="rId5" Type="http://schemas.openxmlformats.org/officeDocument/2006/relationships/image" Target="../media/image106.png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4.png"/><Relationship Id="rId7" Type="http://schemas.openxmlformats.org/officeDocument/2006/relationships/image" Target="../media/image11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7.png"/><Relationship Id="rId3" Type="http://schemas.openxmlformats.org/officeDocument/2006/relationships/image" Target="../media/image13.png"/><Relationship Id="rId7" Type="http://schemas.openxmlformats.org/officeDocument/2006/relationships/image" Target="../media/image121.png"/><Relationship Id="rId12" Type="http://schemas.openxmlformats.org/officeDocument/2006/relationships/image" Target="../media/image126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0.png"/><Relationship Id="rId11" Type="http://schemas.openxmlformats.org/officeDocument/2006/relationships/image" Target="../media/image125.svg"/><Relationship Id="rId5" Type="http://schemas.openxmlformats.org/officeDocument/2006/relationships/image" Target="../media/image119.jpg"/><Relationship Id="rId10" Type="http://schemas.openxmlformats.org/officeDocument/2006/relationships/image" Target="../media/image124.png"/><Relationship Id="rId4" Type="http://schemas.openxmlformats.org/officeDocument/2006/relationships/image" Target="../media/image14.png"/><Relationship Id="rId9" Type="http://schemas.openxmlformats.org/officeDocument/2006/relationships/image" Target="../media/image123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23.svg"/><Relationship Id="rId3" Type="http://schemas.openxmlformats.org/officeDocument/2006/relationships/image" Target="../media/image129.png"/><Relationship Id="rId7" Type="http://schemas.openxmlformats.org/officeDocument/2006/relationships/image" Target="../media/image13.png"/><Relationship Id="rId12" Type="http://schemas.openxmlformats.org/officeDocument/2006/relationships/image" Target="../media/image122.png"/><Relationship Id="rId17" Type="http://schemas.openxmlformats.org/officeDocument/2006/relationships/image" Target="../media/image127.png"/><Relationship Id="rId2" Type="http://schemas.openxmlformats.org/officeDocument/2006/relationships/image" Target="../media/image128.jpg"/><Relationship Id="rId16" Type="http://schemas.openxmlformats.org/officeDocument/2006/relationships/image" Target="../media/image13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8.png"/><Relationship Id="rId11" Type="http://schemas.openxmlformats.org/officeDocument/2006/relationships/image" Target="../media/image131.png"/><Relationship Id="rId5" Type="http://schemas.openxmlformats.org/officeDocument/2006/relationships/image" Target="../media/image125.svg"/><Relationship Id="rId15" Type="http://schemas.openxmlformats.org/officeDocument/2006/relationships/image" Target="../media/image132.jpg"/><Relationship Id="rId10" Type="http://schemas.openxmlformats.org/officeDocument/2006/relationships/image" Target="../media/image130.jpg"/><Relationship Id="rId4" Type="http://schemas.openxmlformats.org/officeDocument/2006/relationships/image" Target="../media/image124.png"/><Relationship Id="rId9" Type="http://schemas.openxmlformats.org/officeDocument/2006/relationships/image" Target="../media/image121.png"/><Relationship Id="rId14" Type="http://schemas.openxmlformats.org/officeDocument/2006/relationships/image" Target="../media/image12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142.png"/><Relationship Id="rId3" Type="http://schemas.openxmlformats.org/officeDocument/2006/relationships/image" Target="../media/image134.png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2" Type="http://schemas.openxmlformats.org/officeDocument/2006/relationships/hyperlink" Target="https://indico.cern.ch/event/1487125/contributions/6268684/attachments/2984377/5255679/PUMitigation_JetDef_Dec102024.pdf" TargetMode="External"/><Relationship Id="rId16" Type="http://schemas.openxmlformats.org/officeDocument/2006/relationships/image" Target="../media/image12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5.png"/><Relationship Id="rId11" Type="http://schemas.openxmlformats.org/officeDocument/2006/relationships/image" Target="../media/image140.png"/><Relationship Id="rId5" Type="http://schemas.openxmlformats.org/officeDocument/2006/relationships/image" Target="../media/image14.png"/><Relationship Id="rId15" Type="http://schemas.openxmlformats.org/officeDocument/2006/relationships/image" Target="../media/image144.png"/><Relationship Id="rId10" Type="http://schemas.openxmlformats.org/officeDocument/2006/relationships/image" Target="../media/image139.png"/><Relationship Id="rId4" Type="http://schemas.openxmlformats.org/officeDocument/2006/relationships/image" Target="../media/image13.png"/><Relationship Id="rId9" Type="http://schemas.openxmlformats.org/officeDocument/2006/relationships/image" Target="../media/image138.png"/><Relationship Id="rId14" Type="http://schemas.openxmlformats.org/officeDocument/2006/relationships/image" Target="../media/image14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4.png"/><Relationship Id="rId7" Type="http://schemas.openxmlformats.org/officeDocument/2006/relationships/image" Target="../media/image14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Relationship Id="rId9" Type="http://schemas.openxmlformats.org/officeDocument/2006/relationships/image" Target="../media/image1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6444/attachments/2781618/4879898/Atlas.02.06.2024%20-%20Additional%20material.pdf" TargetMode="External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878549"/>
            <a:ext cx="9966960" cy="3035808"/>
          </a:xfrm>
        </p:spPr>
        <p:txBody>
          <a:bodyPr/>
          <a:lstStyle/>
          <a:p>
            <a:pPr algn="ctr"/>
            <a:r>
              <a:rPr lang="en-US" sz="6000" dirty="0"/>
              <a:t>Calorimeters – Upbringing &amp; Care</a:t>
            </a:r>
            <a:br>
              <a:rPr lang="en-US" sz="6000" dirty="0"/>
            </a:br>
            <a:r>
              <a:rPr lang="en-US" sz="2400" dirty="0"/>
              <a:t>A brief review on my personal journey from clean to dirty physics and the things we are trying to measure with the coolest detectors in  the world 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312" y="4221340"/>
            <a:ext cx="10235737" cy="106984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Peter Loch</a:t>
            </a:r>
          </a:p>
          <a:p>
            <a:pPr algn="ctr"/>
            <a:r>
              <a:rPr lang="en-US" baseline="30000" dirty="0">
                <a:solidFill>
                  <a:srgbClr val="C00000"/>
                </a:solidFill>
              </a:rPr>
              <a:t>Department of Physics</a:t>
            </a:r>
          </a:p>
          <a:p>
            <a:pPr algn="ctr">
              <a:spcBef>
                <a:spcPts val="0"/>
              </a:spcBef>
            </a:pPr>
            <a:r>
              <a:rPr lang="en-US" baseline="30000" dirty="0">
                <a:solidFill>
                  <a:srgbClr val="C00000"/>
                </a:solidFill>
              </a:rPr>
              <a:t>University of Arizona</a:t>
            </a:r>
          </a:p>
          <a:p>
            <a:pPr algn="ctr">
              <a:spcBef>
                <a:spcPts val="0"/>
              </a:spcBef>
            </a:pPr>
            <a:r>
              <a:rPr lang="en-US" baseline="30000" dirty="0">
                <a:solidFill>
                  <a:srgbClr val="C00000"/>
                </a:solidFill>
              </a:rPr>
              <a:t>Tucson, Arizona, USA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A27FFA-DBA8-25EC-6CD9-F75E8D7C1F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09504" y="5291188"/>
            <a:ext cx="1372992" cy="143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58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52" y="1371601"/>
            <a:ext cx="7315200" cy="49805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200" y="1752601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AC-coupled signal extraction to amplifier – no base line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971800" y="5059680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971800" y="4553712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429000" y="3791248"/>
            <a:ext cx="685800" cy="351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971800" y="5312664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971800" y="4047744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971800" y="4300728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971800" y="4806696"/>
            <a:ext cx="91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blipFill>
                <a:blip r:embed="rId3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blipFill>
                <a:blip r:embed="rId4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blipFill>
                <a:blip r:embed="rId5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blipFill>
                <a:blip r:embed="rId6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blipFill>
                <a:blip r:embed="rId8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AFE1FE8-43BB-E28A-68D3-14AA5AE65D3F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AFE1FE8-43BB-E28A-68D3-14AA5AE65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9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536" y="762000"/>
            <a:ext cx="11036808" cy="594360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Current at pre-amplifier input (no hard scatter signal)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(ignoring pulse shape modifications by transmission line etc.)</a:t>
            </a: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4025" lvl="1" indent="0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Example typical for EMB, EMEC &amp; HEC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8465941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52" y="1371601"/>
            <a:ext cx="7315200" cy="49805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536" y="762000"/>
            <a:ext cx="11036808" cy="594360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Large amplitude hard scatter cell signal</a:t>
            </a: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4025" lvl="1" indent="0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Example typical for EMB, EMEC &amp; HEC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971800" y="5059680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971800" y="4553712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429000" y="3791248"/>
            <a:ext cx="685800" cy="351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971800" y="5312664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971800" y="4047744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971800" y="4300728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971800" y="4806696"/>
            <a:ext cx="91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blipFill>
                <a:blip r:embed="rId3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blipFill>
                <a:blip r:embed="rId4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blipFill>
                <a:blip r:embed="rId5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blipFill>
                <a:blip r:embed="rId6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blipFill>
                <a:blip r:embed="rId8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267200" y="1752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True particle signal – triggers readout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730240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7504176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blipFill>
                <a:blip r:embed="rId9"/>
                <a:stretch>
                  <a:fillRect l="-13636" r="-227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drift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blipFill>
                <a:blip r:embed="rId10"/>
                <a:stretch>
                  <a:fillRect l="-4268" r="-1829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E58E2C-000F-9091-D50E-4C0C4D2183C8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E58E2C-000F-9091-D50E-4C0C4D218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11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122305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52" y="1371601"/>
            <a:ext cx="7315200" cy="49805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971800" y="5059680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971800" y="4553712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429000" y="3791248"/>
            <a:ext cx="685800" cy="351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971800" y="5312664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971800" y="4047744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971800" y="4300728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971800" y="4806696"/>
            <a:ext cx="91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blipFill>
                <a:blip r:embed="rId3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blipFill>
                <a:blip r:embed="rId4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blipFill>
                <a:blip r:embed="rId5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blipFill>
                <a:blip r:embed="rId6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blipFill>
                <a:blip r:embed="rId8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267200" y="1752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Received particle signal – includes pile-up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730240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7504176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blipFill>
                <a:blip r:embed="rId9"/>
                <a:stretch>
                  <a:fillRect l="-13636" r="-227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drift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blipFill>
                <a:blip r:embed="rId10"/>
                <a:stretch>
                  <a:fillRect l="-4268" r="-1829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F204F8E-683E-354F-4890-3443CF47163E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F204F8E-683E-354F-4890-3443CF471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11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BD05FF-3C09-6871-0866-476A6E791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36" y="762000"/>
            <a:ext cx="11036808" cy="594360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Large amplitude hard scatter cell signal</a:t>
            </a: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4025" lvl="1" indent="0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Example typical for EMB, EMEC &amp; HEC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784183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52" y="1371601"/>
            <a:ext cx="7315200" cy="49805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971800" y="5059680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971800" y="4553712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429000" y="3791248"/>
            <a:ext cx="685800" cy="351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971800" y="5312664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971800" y="4047744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971800" y="4300728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971800" y="4806696"/>
            <a:ext cx="91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blipFill>
                <a:blip r:embed="rId3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blipFill>
                <a:blip r:embed="rId4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blipFill>
                <a:blip r:embed="rId5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blipFill>
                <a:blip r:embed="rId6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blipFill>
                <a:blip r:embed="rId8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267200" y="1752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Received particle signal – includes pile-up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730240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7504176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blipFill>
                <a:blip r:embed="rId9"/>
                <a:stretch>
                  <a:fillRect l="-13636" r="-227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drift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blipFill>
                <a:blip r:embed="rId10"/>
                <a:stretch>
                  <a:fillRect l="-4268" r="-1829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3B7198-17F8-4EE8-FB2C-2F11790F6826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3B7198-17F8-4EE8-FB2C-2F11790F6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11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F3E0336-4083-5611-787B-9BE28B0C3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36" y="762000"/>
            <a:ext cx="11036808" cy="594360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Medium amplitude hard scatter cell signal</a:t>
            </a: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4025" lvl="1" indent="0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Example typical for EMB, EMEC &amp; HEC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178366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52" y="1371601"/>
            <a:ext cx="7315200" cy="49805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971800" y="5059680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971800" y="4553712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429000" y="3791248"/>
            <a:ext cx="685800" cy="351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971800" y="5312664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971800" y="4047744"/>
            <a:ext cx="685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971800" y="4300728"/>
            <a:ext cx="1143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971800" y="4806696"/>
            <a:ext cx="91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414305"/>
                <a:ext cx="934743" cy="276999"/>
              </a:xfrm>
              <a:prstGeom prst="rect">
                <a:avLst/>
              </a:prstGeom>
              <a:blipFill>
                <a:blip r:embed="rId3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4161776"/>
                <a:ext cx="934743" cy="276999"/>
              </a:xfrm>
              <a:prstGeom prst="rect">
                <a:avLst/>
              </a:prstGeom>
              <a:blipFill>
                <a:blip r:embed="rId4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909245"/>
                <a:ext cx="934743" cy="276999"/>
              </a:xfrm>
              <a:prstGeom prst="rect">
                <a:avLst/>
              </a:prstGeom>
              <a:blipFill>
                <a:blip r:embed="rId5"/>
                <a:stretch>
                  <a:fillRect l="-38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3" y="3656262"/>
                <a:ext cx="934743" cy="276999"/>
              </a:xfrm>
              <a:prstGeom prst="rect">
                <a:avLst/>
              </a:prstGeom>
              <a:blipFill>
                <a:blip r:embed="rId6"/>
                <a:stretch>
                  <a:fillRect l="-38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862" y="5168924"/>
                <a:ext cx="934743" cy="276999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noise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981" y="4919365"/>
                <a:ext cx="934743" cy="276999"/>
              </a:xfrm>
              <a:prstGeom prst="rect">
                <a:avLst/>
              </a:prstGeom>
              <a:blipFill>
                <a:blip r:embed="rId8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267200" y="1752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Received particle signal – includes pile-up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730240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7504176" y="4815636"/>
            <a:ext cx="0" cy="143276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120" y="6335867"/>
                <a:ext cx="264240" cy="276999"/>
              </a:xfrm>
              <a:prstGeom prst="rect">
                <a:avLst/>
              </a:prstGeom>
              <a:blipFill>
                <a:blip r:embed="rId9"/>
                <a:stretch>
                  <a:fillRect l="-13636" r="-227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drift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693" y="6335866"/>
                <a:ext cx="1002967" cy="276999"/>
              </a:xfrm>
              <a:prstGeom prst="rect">
                <a:avLst/>
              </a:prstGeom>
              <a:blipFill>
                <a:blip r:embed="rId10"/>
                <a:stretch>
                  <a:fillRect l="-4268" r="-1829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5C2506-129C-D105-75EE-55FDC2582D51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5C2506-129C-D105-75EE-55FDC2582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11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4C45534-2CB7-B895-394D-E3EBB34F0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36" y="762000"/>
            <a:ext cx="11036808" cy="594360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Small amplitude hard scatter cell signal</a:t>
            </a: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4025" lvl="1" indent="0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Example typical for EMB, EMEC &amp; HEC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480975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272ED-B8FE-A4C0-EAEC-5C19317C4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24C4-D44E-35C7-6F34-020740F8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E22EFAB-790C-5E4A-F058-2D2D72FCD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36" y="762000"/>
            <a:ext cx="11036808" cy="594360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Digitization</a:t>
            </a: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4025" lvl="1" indent="0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Example typical for EMB, EMEC &amp; HEC</a:t>
            </a:r>
          </a:p>
          <a:p>
            <a:pPr lvl="1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E6FB23C2-743A-3E16-89C9-0D0B837CC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518" y="1277356"/>
            <a:ext cx="2945965" cy="4722227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3770DE1A-7933-AC8D-8BE2-9FDEC17AA3A6}"/>
              </a:ext>
            </a:extLst>
          </p:cNvPr>
          <p:cNvGrpSpPr/>
          <p:nvPr/>
        </p:nvGrpSpPr>
        <p:grpSpPr>
          <a:xfrm>
            <a:off x="1593907" y="2366856"/>
            <a:ext cx="2455578" cy="3632727"/>
            <a:chOff x="6951182" y="1956987"/>
            <a:chExt cx="1341769" cy="2359428"/>
          </a:xfrm>
          <a:solidFill>
            <a:srgbClr val="FFC000">
              <a:alpha val="25000"/>
            </a:srgbClr>
          </a:solidFill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1DA94EA-4FC5-1E84-7AC1-CB32449C4B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439347" y="2452643"/>
              <a:ext cx="0" cy="1863772"/>
            </a:xfrm>
            <a:prstGeom prst="line">
              <a:avLst/>
            </a:prstGeom>
            <a:grpFill/>
            <a:ln w="2857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F7B67AB-B9EA-146A-A940-217747BA20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26303" y="3196127"/>
              <a:ext cx="0" cy="1120288"/>
            </a:xfrm>
            <a:prstGeom prst="line">
              <a:avLst/>
            </a:prstGeom>
            <a:grpFill/>
            <a:ln w="2857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4F13531-5D39-D67A-CCEF-04CE5BB0ADF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82825" y="2905570"/>
              <a:ext cx="0" cy="1410845"/>
            </a:xfrm>
            <a:prstGeom prst="line">
              <a:avLst/>
            </a:prstGeom>
            <a:grpFill/>
            <a:ln w="2857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79BFA75-CE25-BDDC-53CE-454DA3FE5758}"/>
                </a:ext>
              </a:extLst>
            </p:cNvPr>
            <p:cNvGrpSpPr/>
            <p:nvPr/>
          </p:nvGrpSpPr>
          <p:grpSpPr>
            <a:xfrm>
              <a:off x="6952392" y="1956987"/>
              <a:ext cx="243478" cy="2359428"/>
              <a:chOff x="6952392" y="1375278"/>
              <a:chExt cx="243478" cy="2941137"/>
            </a:xfrm>
            <a:grpFill/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E09D45C-3B77-0BB3-F468-D5B6D801180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195870" y="1375278"/>
                <a:ext cx="0" cy="2941137"/>
              </a:xfrm>
              <a:prstGeom prst="line">
                <a:avLst/>
              </a:prstGeom>
              <a:grpFill/>
              <a:ln w="28575" cap="flat" cmpd="sng" algn="ctr">
                <a:noFill/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67ADC1E-A53F-8F3E-8482-3385B50333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952392" y="1375278"/>
                <a:ext cx="0" cy="2941137"/>
              </a:xfrm>
              <a:prstGeom prst="line">
                <a:avLst/>
              </a:prstGeom>
              <a:grpFill/>
              <a:ln w="28575" cap="flat" cmpd="sng" algn="ctr">
                <a:noFill/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D603A75-962B-8027-7C31-02A6A6F77E5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69780" y="3429000"/>
              <a:ext cx="0" cy="887415"/>
            </a:xfrm>
            <a:prstGeom prst="line">
              <a:avLst/>
            </a:prstGeom>
            <a:grpFill/>
            <a:ln w="2857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B6DD977-1DFB-586F-2427-7B83D04E2BBB}"/>
                </a:ext>
              </a:extLst>
            </p:cNvPr>
            <p:cNvSpPr/>
            <p:nvPr/>
          </p:nvSpPr>
          <p:spPr bwMode="auto">
            <a:xfrm>
              <a:off x="6951182" y="2001360"/>
              <a:ext cx="244687" cy="2299368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38E0E94-214F-1F18-F6E2-D58E7C8350FE}"/>
                </a:ext>
              </a:extLst>
            </p:cNvPr>
            <p:cNvSpPr/>
            <p:nvPr/>
          </p:nvSpPr>
          <p:spPr bwMode="auto">
            <a:xfrm>
              <a:off x="7195754" y="2447583"/>
              <a:ext cx="244687" cy="1852691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4548540-D634-4769-79F9-4BD29BFDA938}"/>
                </a:ext>
              </a:extLst>
            </p:cNvPr>
            <p:cNvSpPr/>
            <p:nvPr/>
          </p:nvSpPr>
          <p:spPr bwMode="auto">
            <a:xfrm>
              <a:off x="7439230" y="2900510"/>
              <a:ext cx="244687" cy="1400991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EE4926D-1866-3DB8-F85D-6B00AD2A4532}"/>
                </a:ext>
              </a:extLst>
            </p:cNvPr>
            <p:cNvSpPr/>
            <p:nvPr/>
          </p:nvSpPr>
          <p:spPr bwMode="auto">
            <a:xfrm>
              <a:off x="7686114" y="3191067"/>
              <a:ext cx="244687" cy="1108481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BEDB032-0163-97B0-47AF-9BA485CEB519}"/>
                </a:ext>
              </a:extLst>
            </p:cNvPr>
            <p:cNvSpPr/>
            <p:nvPr/>
          </p:nvSpPr>
          <p:spPr bwMode="auto">
            <a:xfrm>
              <a:off x="7925093" y="3423940"/>
              <a:ext cx="244687" cy="87678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4F539A0-96E6-D149-4265-2CAA9723DD75}"/>
                </a:ext>
              </a:extLst>
            </p:cNvPr>
            <p:cNvSpPr/>
            <p:nvPr/>
          </p:nvSpPr>
          <p:spPr bwMode="auto">
            <a:xfrm>
              <a:off x="8160945" y="3701299"/>
              <a:ext cx="132006" cy="598249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6A8D025-25CD-EA40-44E0-A0BB3A560ED8}"/>
              </a:ext>
            </a:extLst>
          </p:cNvPr>
          <p:cNvCxnSpPr>
            <a:cxnSpLocks/>
            <a:stCxn id="91" idx="0"/>
            <a:endCxn id="91" idx="0"/>
          </p:cNvCxnSpPr>
          <p:nvPr/>
        </p:nvCxnSpPr>
        <p:spPr bwMode="auto">
          <a:xfrm>
            <a:off x="1817810" y="2435176"/>
            <a:ext cx="0" cy="0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5B3C0A0-6221-0A86-59F3-96E38FFFA91B}"/>
              </a:ext>
            </a:extLst>
          </p:cNvPr>
          <p:cNvCxnSpPr>
            <a:cxnSpLocks/>
          </p:cNvCxnSpPr>
          <p:nvPr/>
        </p:nvCxnSpPr>
        <p:spPr bwMode="auto">
          <a:xfrm>
            <a:off x="1593907" y="2435176"/>
            <a:ext cx="447592" cy="0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66577B2-C21F-B6C0-8666-DC9958161FDE}"/>
              </a:ext>
            </a:extLst>
          </p:cNvPr>
          <p:cNvCxnSpPr>
            <a:cxnSpLocks/>
          </p:cNvCxnSpPr>
          <p:nvPr/>
        </p:nvCxnSpPr>
        <p:spPr bwMode="auto">
          <a:xfrm flipV="1">
            <a:off x="2922671" y="4297109"/>
            <a:ext cx="445587" cy="2260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FBC242AD-9D1C-F581-8B3D-E24236A4AE7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8193" y="3830262"/>
            <a:ext cx="445587" cy="2260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913D21A-0452-2274-4BB7-0FA3F4CB7FBE}"/>
              </a:ext>
            </a:extLst>
          </p:cNvPr>
          <p:cNvCxnSpPr>
            <a:cxnSpLocks/>
          </p:cNvCxnSpPr>
          <p:nvPr/>
        </p:nvCxnSpPr>
        <p:spPr bwMode="auto">
          <a:xfrm flipV="1">
            <a:off x="3368258" y="4606007"/>
            <a:ext cx="445587" cy="2260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CBA56BA-CF47-1D01-C8A1-9CE22F4FD601}"/>
              </a:ext>
            </a:extLst>
          </p:cNvPr>
          <p:cNvCxnSpPr>
            <a:cxnSpLocks/>
          </p:cNvCxnSpPr>
          <p:nvPr/>
        </p:nvCxnSpPr>
        <p:spPr bwMode="auto">
          <a:xfrm flipV="1">
            <a:off x="2041156" y="3125156"/>
            <a:ext cx="445587" cy="2260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4F04490-29A9-1E17-CD60-F528AA8785BF}"/>
              </a:ext>
            </a:extLst>
          </p:cNvPr>
          <p:cNvCxnSpPr>
            <a:cxnSpLocks/>
          </p:cNvCxnSpPr>
          <p:nvPr/>
        </p:nvCxnSpPr>
        <p:spPr bwMode="auto">
          <a:xfrm>
            <a:off x="3815839" y="5052956"/>
            <a:ext cx="233089" cy="0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06D6128-3332-C0AA-A929-445AF8AC3EF3}"/>
              </a:ext>
            </a:extLst>
          </p:cNvPr>
          <p:cNvCxnSpPr>
            <a:cxnSpLocks/>
          </p:cNvCxnSpPr>
          <p:nvPr/>
        </p:nvCxnSpPr>
        <p:spPr bwMode="auto">
          <a:xfrm>
            <a:off x="2022214" y="2446940"/>
            <a:ext cx="0" cy="675269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8E319802-1B53-4732-6D19-CD3A86B28025}"/>
              </a:ext>
            </a:extLst>
          </p:cNvPr>
          <p:cNvCxnSpPr>
            <a:cxnSpLocks/>
          </p:cNvCxnSpPr>
          <p:nvPr/>
        </p:nvCxnSpPr>
        <p:spPr bwMode="auto">
          <a:xfrm>
            <a:off x="2486742" y="3122209"/>
            <a:ext cx="6160" cy="708053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8A221EA-908A-0DA1-FFA2-2087E0E505D8}"/>
              </a:ext>
            </a:extLst>
          </p:cNvPr>
          <p:cNvCxnSpPr>
            <a:cxnSpLocks/>
          </p:cNvCxnSpPr>
          <p:nvPr/>
        </p:nvCxnSpPr>
        <p:spPr bwMode="auto">
          <a:xfrm>
            <a:off x="2922671" y="3819565"/>
            <a:ext cx="0" cy="494174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35E0E1C0-52A7-5D7E-E871-33AA3179DC73}"/>
              </a:ext>
            </a:extLst>
          </p:cNvPr>
          <p:cNvCxnSpPr>
            <a:cxnSpLocks/>
          </p:cNvCxnSpPr>
          <p:nvPr/>
        </p:nvCxnSpPr>
        <p:spPr bwMode="auto">
          <a:xfrm>
            <a:off x="3362797" y="4274716"/>
            <a:ext cx="0" cy="350755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B8E3D4EC-6DF4-8123-7897-4F7881D69EC2}"/>
              </a:ext>
            </a:extLst>
          </p:cNvPr>
          <p:cNvCxnSpPr>
            <a:cxnSpLocks/>
          </p:cNvCxnSpPr>
          <p:nvPr/>
        </p:nvCxnSpPr>
        <p:spPr bwMode="auto">
          <a:xfrm>
            <a:off x="3824069" y="4606007"/>
            <a:ext cx="0" cy="473652"/>
          </a:xfrm>
          <a:prstGeom prst="line">
            <a:avLst/>
          </a:prstGeom>
          <a:noFill/>
          <a:ln w="57150" cap="flat" cmpd="sng" algn="ctr">
            <a:solidFill>
              <a:schemeClr val="tx1">
                <a:alpha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0427339-8798-65AF-F152-8C96C0C941C9}"/>
              </a:ext>
            </a:extLst>
          </p:cNvPr>
          <p:cNvGrpSpPr/>
          <p:nvPr/>
        </p:nvGrpSpPr>
        <p:grpSpPr>
          <a:xfrm>
            <a:off x="3023119" y="1277356"/>
            <a:ext cx="2344938" cy="1550437"/>
            <a:chOff x="9321282" y="1752600"/>
            <a:chExt cx="2344938" cy="1550437"/>
          </a:xfrm>
        </p:grpSpPr>
        <p:sp>
          <p:nvSpPr>
            <p:cNvPr id="98" name="Rectangle 18">
              <a:extLst>
                <a:ext uri="{FF2B5EF4-FFF2-40B4-BE49-F238E27FC236}">
                  <a16:creationId xmlns:a16="http://schemas.microsoft.com/office/drawing/2014/main" id="{6213A6E6-8D92-4823-6C6A-A827B43BA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1282" y="1752600"/>
              <a:ext cx="2344938" cy="1550437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 w="28575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graphicFrame>
          <p:nvGraphicFramePr>
            <p:cNvPr id="99" name="Object 4">
              <a:extLst>
                <a:ext uri="{FF2B5EF4-FFF2-40B4-BE49-F238E27FC236}">
                  <a16:creationId xmlns:a16="http://schemas.microsoft.com/office/drawing/2014/main" id="{0A5B4A91-259C-863F-5E31-6275E852729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6631008"/>
                </p:ext>
              </p:extLst>
            </p:nvPr>
          </p:nvGraphicFramePr>
          <p:xfrm>
            <a:off x="9422982" y="1887262"/>
            <a:ext cx="2141538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971800" imgH="1777680" progId="Equation.DSMT4">
                    <p:embed/>
                  </p:oleObj>
                </mc:Choice>
                <mc:Fallback>
                  <p:oleObj name="Equation" r:id="rId3" imgW="2971800" imgH="1777680" progId="Equation.DSMT4">
                    <p:embed/>
                    <p:pic>
                      <p:nvPicPr>
                        <p:cNvPr id="10" name="Object 4">
                          <a:extLst>
                            <a:ext uri="{FF2B5EF4-FFF2-40B4-BE49-F238E27FC236}">
                              <a16:creationId xmlns:a16="http://schemas.microsoft.com/office/drawing/2014/main" id="{0A5B4A91-259C-863F-5E31-6275E852729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22982" y="1887262"/>
                          <a:ext cx="2141538" cy="12811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>
                          <a:outerShdw dist="35921" dir="2700000" algn="ctr" rotWithShape="0">
                            <a:srgbClr val="DDDDDD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EB3BBB56-FDB5-58DF-B805-F4F70B7450F3}"/>
                  </a:ext>
                </a:extLst>
              </p:cNvPr>
              <p:cNvSpPr txBox="1"/>
              <p:nvPr/>
            </p:nvSpPr>
            <p:spPr>
              <a:xfrm>
                <a:off x="5678196" y="1277356"/>
                <a:ext cx="611569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Digital signal is affected by pile-up induced noise</a:t>
                </a:r>
              </a:p>
              <a:p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time-sampled digitization – noise is reduced due to the shape constraint and underlying minimization in the determination of the filter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the pulse shape in time slot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EB3BBB56-FDB5-58DF-B805-F4F70B745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196" y="1277356"/>
                <a:ext cx="6115698" cy="1477328"/>
              </a:xfrm>
              <a:prstGeom prst="rect">
                <a:avLst/>
              </a:prstGeom>
              <a:blipFill>
                <a:blip r:embed="rId5"/>
                <a:stretch>
                  <a:fillRect l="-797" t="-2893" b="-53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02B4D8D-7DDB-516A-E74F-6750AA42F506}"/>
                  </a:ext>
                </a:extLst>
              </p:cNvPr>
              <p:cNvSpPr txBox="1"/>
              <p:nvPr/>
            </p:nvSpPr>
            <p:spPr>
              <a:xfrm>
                <a:off x="4898476" y="2931271"/>
                <a:ext cx="6997868" cy="24098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96925" marR="0" lvl="1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Verdana" pitchFamily="34" charset="0"/>
                  <a:buChar char=" "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234B"/>
                    </a:solidFill>
                    <a:effectLst/>
                    <a:uLnTx/>
                    <a:uFillTx/>
                    <a:latin typeface="Constantia" pitchFamily="18" charset="0"/>
                  </a:rPr>
                  <a:t>Digital filtering</a:t>
                </a:r>
              </a:p>
              <a:p>
                <a:pPr marL="1250950" marR="0" lvl="2" indent="-3365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Verdana" pitchFamily="34" charset="0"/>
                  <a:buChar char=" 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A3027"/>
                    </a:solidFill>
                    <a:effectLst/>
                    <a:uLnTx/>
                    <a:uFillTx/>
                    <a:latin typeface="Constantia" pitchFamily="18" charset="0"/>
                  </a:rPr>
                  <a:t>Amplitude/peak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A302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A302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A3027"/>
                  </a:solidFill>
                  <a:effectLst/>
                  <a:uLnTx/>
                  <a:uFillTx/>
                  <a:latin typeface="Constantia" pitchFamily="18" charset="0"/>
                </a:endParaRPr>
              </a:p>
              <a:p>
                <a:pPr marL="1658938" marR="0" lvl="3" indent="-293688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Verdana" pitchFamily="34" charset="0"/>
                  <a:buChar char=" 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76873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6873"/>
                    </a:solidFill>
                    <a:effectLst/>
                    <a:uLnTx/>
                    <a:uFillTx/>
                    <a:latin typeface="Constantia" pitchFamily="18" charset="0"/>
                  </a:rPr>
                  <a:t> </a:t>
                </a:r>
              </a:p>
              <a:p>
                <a:pPr marL="1250950" marR="0" lvl="2" indent="-3365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Verdana" pitchFamily="34" charset="0"/>
                  <a:buChar char=" 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A3027"/>
                    </a:solidFill>
                    <a:effectLst/>
                    <a:uLnTx/>
                    <a:uFillTx/>
                    <a:latin typeface="Constantia" pitchFamily="18" charset="0"/>
                  </a:rPr>
                  <a:t>with the sample reading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A3027"/>
                    </a:solidFill>
                    <a:effectLst/>
                    <a:uLnTx/>
                    <a:uFillTx/>
                    <a:latin typeface="Constantia" pitchFamily="18" charset="0"/>
                  </a:rPr>
                  <a:t> and the pedestal reading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A302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A3027"/>
                    </a:solidFill>
                    <a:effectLst/>
                    <a:uLnTx/>
                    <a:uFillTx/>
                    <a:latin typeface="Constantia" pitchFamily="18" charset="0"/>
                  </a:rPr>
                  <a:t> (ADC counts for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A302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𝐼</m:t>
                    </m:r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A302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A3027"/>
                    </a:solidFill>
                    <a:effectLst/>
                    <a:uLnTx/>
                    <a:uFillTx/>
                    <a:latin typeface="Constantia" pitchFamily="18" charset="0"/>
                  </a:rPr>
                  <a:t> on input to electronics)</a:t>
                </a:r>
              </a:p>
              <a:p>
                <a:pPr marL="1250950" marR="0" lvl="2" indent="-3365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Verdana" pitchFamily="34" charset="0"/>
                  <a:buChar char=" 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A3027"/>
                    </a:solidFill>
                    <a:effectLst/>
                    <a:uLnTx/>
                    <a:uFillTx/>
                    <a:latin typeface="Constantia" pitchFamily="18" charset="0"/>
                  </a:rPr>
                  <a:t>Peak time:</a:t>
                </a:r>
              </a:p>
              <a:p>
                <a:pPr marL="1658938" marR="0" lvl="3" indent="-293688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Verdana" pitchFamily="34" charset="0"/>
                  <a:buChar char=" "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6873"/>
                    </a:solidFill>
                    <a:effectLst/>
                    <a:uLnTx/>
                    <a:uFillTx/>
                    <a:latin typeface="Constantia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  <m:sSub>
                      <m:sSubPr>
                        <m:ctrl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  <m:r>
                      <a:rPr kumimoji="0" lang="en-US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76873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7687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7687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02B4D8D-7DDB-516A-E74F-6750AA42F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476" y="2931271"/>
                <a:ext cx="6997868" cy="2409890"/>
              </a:xfrm>
              <a:prstGeom prst="rect">
                <a:avLst/>
              </a:prstGeom>
              <a:blipFill>
                <a:blip r:embed="rId6"/>
                <a:stretch>
                  <a:fillRect t="-1519" b="-22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59328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Shaping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149564"/>
            <a:ext cx="5791200" cy="5556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7401" y="1301964"/>
            <a:ext cx="557213" cy="684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>
            <a:off x="5980176" y="1378163"/>
            <a:ext cx="0" cy="464820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6080760" y="844763"/>
            <a:ext cx="0" cy="449580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897880" y="844763"/>
            <a:ext cx="0" cy="518160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5257800" y="997163"/>
            <a:ext cx="640080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5257800" y="5569163"/>
            <a:ext cx="640080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6080760" y="993044"/>
            <a:ext cx="640080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5980176" y="5569163"/>
            <a:ext cx="640080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6848124" y="864329"/>
                <a:ext cx="39087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BX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124" y="864329"/>
                <a:ext cx="390876" cy="276999"/>
              </a:xfrm>
              <a:prstGeom prst="rect">
                <a:avLst/>
              </a:prstGeom>
              <a:blipFill>
                <a:blip r:embed="rId4"/>
                <a:stretch>
                  <a:fillRect l="-9231" r="-1538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4995841" y="5430664"/>
                <a:ext cx="17966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5841" y="5430664"/>
                <a:ext cx="179665" cy="276999"/>
              </a:xfrm>
              <a:prstGeom prst="rect">
                <a:avLst/>
              </a:prstGeom>
              <a:blipFill>
                <a:blip r:embed="rId5"/>
                <a:stretch>
                  <a:fillRect l="-13793" r="-13793"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7066788" y="2140163"/>
            <a:ext cx="32964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reading out (digitize) 4-5 samples sufficient!</a:t>
            </a: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2357121" y="993044"/>
          <a:ext cx="2184400" cy="288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84120" imgH="2882880" progId="Equation.DSMT4">
                  <p:embed/>
                </p:oleObj>
              </mc:Choice>
              <mc:Fallback>
                <p:oleObj name="Equation" r:id="rId6" imgW="2184120" imgH="2882880" progId="Equation.DSMT4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57121" y="993044"/>
                        <a:ext cx="2184400" cy="288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438378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Picture 3" descr="Shapes_Page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752601"/>
            <a:ext cx="5867400" cy="39749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762000"/>
            <a:ext cx="3429000" cy="6096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General strategies</a:t>
            </a:r>
          </a:p>
          <a:p>
            <a:pPr lvl="1"/>
            <a:r>
              <a:rPr lang="en-US" dirty="0"/>
              <a:t>Build calorimeter with relatively fast signal collection</a:t>
            </a:r>
          </a:p>
          <a:p>
            <a:pPr lvl="2"/>
            <a:r>
              <a:rPr lang="en-US" dirty="0"/>
              <a:t>E.g., ATLAS tile, CMS crystal &amp; tile</a:t>
            </a:r>
          </a:p>
          <a:p>
            <a:pPr lvl="2"/>
            <a:r>
              <a:rPr lang="en-US" dirty="0"/>
              <a:t>Only sensitive to small time window around triggered signal</a:t>
            </a:r>
          </a:p>
          <a:p>
            <a:pPr lvl="1"/>
            <a:r>
              <a:rPr lang="en-US" dirty="0"/>
              <a:t>Convert slow pulse to net-zero area bi-polar pulse</a:t>
            </a:r>
          </a:p>
          <a:p>
            <a:pPr lvl="2"/>
            <a:r>
              <a:rPr lang="en-US" dirty="0" err="1"/>
              <a:t>E.g</a:t>
            </a:r>
            <a:r>
              <a:rPr lang="en-US" dirty="0"/>
              <a:t>, ATLAS liquid argon</a:t>
            </a:r>
          </a:p>
          <a:p>
            <a:pPr lvl="2"/>
            <a:r>
              <a:rPr lang="en-US" dirty="0"/>
              <a:t>Measures initial current rather than total charge</a:t>
            </a:r>
          </a:p>
          <a:p>
            <a:pPr lvl="2"/>
            <a:r>
              <a:rPr lang="en-US" b="1" dirty="0"/>
              <a:t>Signals from pile-up history suppress in-time pile-up contribution </a:t>
            </a:r>
            <a:r>
              <a:rPr lang="en-US" dirty="0"/>
              <a:t>due</a:t>
            </a:r>
            <a:r>
              <a:rPr lang="en-US" b="1" dirty="0"/>
              <a:t> </a:t>
            </a:r>
            <a:r>
              <a:rPr lang="en-US" dirty="0"/>
              <a:t>to pulse shape</a:t>
            </a:r>
          </a:p>
          <a:p>
            <a:pPr lvl="1"/>
            <a:r>
              <a:rPr lang="en-US" dirty="0"/>
              <a:t>Exercise</a:t>
            </a:r>
          </a:p>
          <a:p>
            <a:pPr lvl="2"/>
            <a:r>
              <a:rPr lang="en-US" dirty="0"/>
              <a:t>Pile-up suppression in various LHC bunch crossing timing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985000" y="2025650"/>
          <a:ext cx="2781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81000" imgH="444240" progId="Equation.DSMT4">
                  <p:embed/>
                </p:oleObj>
              </mc:Choice>
              <mc:Fallback>
                <p:oleObj name="Equation" r:id="rId4" imgW="2781000" imgH="4442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0" y="2025650"/>
                        <a:ext cx="27813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rot="5400000" flipH="1" flipV="1">
            <a:off x="5798820" y="1638300"/>
            <a:ext cx="8382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" name="Group 11"/>
          <p:cNvGrpSpPr/>
          <p:nvPr/>
        </p:nvGrpSpPr>
        <p:grpSpPr>
          <a:xfrm>
            <a:off x="5349240" y="1752600"/>
            <a:ext cx="1737360" cy="1588"/>
            <a:chOff x="3825240" y="1447006"/>
            <a:chExt cx="1737360" cy="15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7396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 flipV="1">
              <a:off x="38252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6217920" y="829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past bunch crossings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8720" y="83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following bunch crossings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162800" y="829270"/>
            <a:ext cx="3505200" cy="923330"/>
            <a:chOff x="5638800" y="829270"/>
            <a:chExt cx="3505200" cy="92333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5778500" y="979785"/>
            <a:ext cx="32258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225600" imgH="622080" progId="Equation.DSMT4">
                    <p:embed/>
                  </p:oleObj>
                </mc:Choice>
                <mc:Fallback>
                  <p:oleObj name="Equation" r:id="rId6" imgW="3225600" imgH="622080" progId="Equation.DSMT4">
                    <p:embed/>
                    <p:pic>
                      <p:nvPicPr>
                        <p:cNvPr id="8" name="Object 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778500" y="979785"/>
                          <a:ext cx="32258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6270713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Picture 3" descr="Shapes_Page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752601"/>
            <a:ext cx="5867400" cy="39749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985000" y="2025650"/>
          <a:ext cx="2781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81000" imgH="444240" progId="Equation.DSMT4">
                  <p:embed/>
                </p:oleObj>
              </mc:Choice>
              <mc:Fallback>
                <p:oleObj name="Equation" r:id="rId4" imgW="2781000" imgH="4442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0" y="2025650"/>
                        <a:ext cx="27813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rot="5400000" flipH="1" flipV="1">
            <a:off x="5798820" y="1638300"/>
            <a:ext cx="8382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" name="Group 11"/>
          <p:cNvGrpSpPr/>
          <p:nvPr/>
        </p:nvGrpSpPr>
        <p:grpSpPr>
          <a:xfrm>
            <a:off x="5349240" y="1752600"/>
            <a:ext cx="1737360" cy="1588"/>
            <a:chOff x="3825240" y="1447006"/>
            <a:chExt cx="1737360" cy="15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7396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 flipV="1">
              <a:off x="38252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6217920" y="829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past bunch crossings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8720" y="83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following bunch crossings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286000" y="838200"/>
          <a:ext cx="255270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2705040" progId="Equation.DSMT4">
                  <p:embed/>
                </p:oleObj>
              </mc:Choice>
              <mc:Fallback>
                <p:oleObj name="Equation" r:id="rId6" imgW="2552400" imgH="270504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838200"/>
                        <a:ext cx="255270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286000" y="3670300"/>
          <a:ext cx="3556000" cy="288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555720" imgH="2882880" progId="Equation.DSMT4">
                  <p:embed/>
                </p:oleObj>
              </mc:Choice>
              <mc:Fallback>
                <p:oleObj name="Equation" r:id="rId8" imgW="3555720" imgH="288288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670300"/>
                        <a:ext cx="3556000" cy="288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6019800" y="5943600"/>
          <a:ext cx="4102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101840" imgH="685800" progId="Equation.DSMT4">
                  <p:embed/>
                </p:oleObj>
              </mc:Choice>
              <mc:Fallback>
                <p:oleObj name="Equation" r:id="rId10" imgW="4101840" imgH="68580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943600"/>
                        <a:ext cx="4102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162800" y="829270"/>
            <a:ext cx="3505200" cy="923330"/>
            <a:chOff x="5638800" y="829270"/>
            <a:chExt cx="3505200" cy="92333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/>
          </p:nvGraphicFramePr>
          <p:xfrm>
            <a:off x="5778500" y="979785"/>
            <a:ext cx="32258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3225600" imgH="622080" progId="Equation.DSMT4">
                    <p:embed/>
                  </p:oleObj>
                </mc:Choice>
                <mc:Fallback>
                  <p:oleObj name="Equation" r:id="rId12" imgW="3225600" imgH="622080" progId="Equation.DSMT4">
                    <p:embed/>
                    <p:pic>
                      <p:nvPicPr>
                        <p:cNvPr id="21" name="Object 20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778500" y="979785"/>
                          <a:ext cx="32258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6935591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16" descr="Shapes_Page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6602" y="1752600"/>
            <a:ext cx="5871399" cy="3977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991350" y="2025650"/>
          <a:ext cx="27686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68400" imgH="444240" progId="Equation.DSMT4">
                  <p:embed/>
                </p:oleObj>
              </mc:Choice>
              <mc:Fallback>
                <p:oleObj name="Equation" r:id="rId4" imgW="2768400" imgH="4442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1350" y="2025650"/>
                        <a:ext cx="27686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rot="5400000" flipH="1" flipV="1">
            <a:off x="5798820" y="1638300"/>
            <a:ext cx="8382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11"/>
          <p:cNvGrpSpPr/>
          <p:nvPr/>
        </p:nvGrpSpPr>
        <p:grpSpPr>
          <a:xfrm>
            <a:off x="5349240" y="1752600"/>
            <a:ext cx="1737360" cy="1588"/>
            <a:chOff x="3825240" y="1447006"/>
            <a:chExt cx="1737360" cy="15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7396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 flipV="1">
              <a:off x="38252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6217920" y="829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past bunch crossings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8720" y="83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following bunch crossings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286000" y="838200"/>
          <a:ext cx="255270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2705040" progId="Equation.DSMT4">
                  <p:embed/>
                </p:oleObj>
              </mc:Choice>
              <mc:Fallback>
                <p:oleObj name="Equation" r:id="rId6" imgW="2552400" imgH="270504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838200"/>
                        <a:ext cx="255270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5894" name="Object 6"/>
          <p:cNvGraphicFramePr>
            <a:graphicFrameLocks noChangeAspect="1"/>
          </p:cNvGraphicFramePr>
          <p:nvPr/>
        </p:nvGraphicFramePr>
        <p:xfrm>
          <a:off x="2282952" y="3666744"/>
          <a:ext cx="293370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933640" imgH="1549080" progId="Equation.DSMT4">
                  <p:embed/>
                </p:oleObj>
              </mc:Choice>
              <mc:Fallback>
                <p:oleObj name="Equation" r:id="rId8" imgW="2933640" imgH="1549080" progId="Equation.DSMT4">
                  <p:embed/>
                  <p:pic>
                    <p:nvPicPr>
                      <p:cNvPr id="144589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952" y="3666744"/>
                        <a:ext cx="2933700" cy="154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5895" name="Object 7"/>
          <p:cNvGraphicFramePr>
            <a:graphicFrameLocks noChangeAspect="1"/>
          </p:cNvGraphicFramePr>
          <p:nvPr/>
        </p:nvGraphicFramePr>
        <p:xfrm>
          <a:off x="6019800" y="5943600"/>
          <a:ext cx="4102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101840" imgH="685800" progId="Equation.DSMT4">
                  <p:embed/>
                </p:oleObj>
              </mc:Choice>
              <mc:Fallback>
                <p:oleObj name="Equation" r:id="rId10" imgW="4101840" imgH="685800" progId="Equation.DSMT4">
                  <p:embed/>
                  <p:pic>
                    <p:nvPicPr>
                      <p:cNvPr id="144589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943600"/>
                        <a:ext cx="4102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6934200" y="2895600"/>
          <a:ext cx="2578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577960" imgH="685800" progId="Equation.DSMT4">
                  <p:embed/>
                </p:oleObj>
              </mc:Choice>
              <mc:Fallback>
                <p:oleObj name="Equation" r:id="rId12" imgW="2577960" imgH="68580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895600"/>
                        <a:ext cx="2578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Arrow Connector 19"/>
          <p:cNvCxnSpPr/>
          <p:nvPr/>
        </p:nvCxnSpPr>
        <p:spPr bwMode="auto">
          <a:xfrm rot="10800000">
            <a:off x="6477000" y="2895600"/>
            <a:ext cx="304800" cy="762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0800000" flipV="1">
            <a:off x="6172200" y="3124200"/>
            <a:ext cx="609600" cy="1524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>
            <a:off x="6210300" y="3619500"/>
            <a:ext cx="1066800" cy="2286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>
            <a:off x="6515100" y="4000500"/>
            <a:ext cx="1066800" cy="2286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>
            <a:off x="6705600" y="4038600"/>
            <a:ext cx="1066800" cy="1524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rot="5400000">
            <a:off x="6934200" y="4114800"/>
            <a:ext cx="1143000" cy="762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5400000">
            <a:off x="7125494" y="4152900"/>
            <a:ext cx="1142206" cy="79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7353300" y="4076700"/>
            <a:ext cx="1143000" cy="1524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rot="16200000" flipH="1">
            <a:off x="7581900" y="4076700"/>
            <a:ext cx="1143000" cy="1524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rot="16200000" flipH="1">
            <a:off x="7848600" y="4038600"/>
            <a:ext cx="1143000" cy="2286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rot="16200000" flipH="1">
            <a:off x="8115300" y="4000500"/>
            <a:ext cx="1066800" cy="2286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rot="16200000" flipH="1">
            <a:off x="8458200" y="3810000"/>
            <a:ext cx="838200" cy="3810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16200000" flipH="1">
            <a:off x="8724900" y="3695700"/>
            <a:ext cx="762000" cy="5334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2" name="Group 31"/>
          <p:cNvGrpSpPr/>
          <p:nvPr/>
        </p:nvGrpSpPr>
        <p:grpSpPr>
          <a:xfrm>
            <a:off x="7162800" y="829270"/>
            <a:ext cx="3505200" cy="923330"/>
            <a:chOff x="5638800" y="829270"/>
            <a:chExt cx="3505200" cy="923330"/>
          </a:xfrm>
        </p:grpSpPr>
        <p:sp>
          <p:nvSpPr>
            <p:cNvPr id="33" name="Rectangle 32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5778500" y="979785"/>
            <a:ext cx="32258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3225600" imgH="622080" progId="Equation.DSMT4">
                    <p:embed/>
                  </p:oleObj>
                </mc:Choice>
                <mc:Fallback>
                  <p:oleObj name="Equation" r:id="rId14" imgW="3225600" imgH="622080" progId="Equation.DSMT4">
                    <p:embed/>
                    <p:pic>
                      <p:nvPicPr>
                        <p:cNvPr id="35" name="Object 34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778500" y="979785"/>
                          <a:ext cx="32258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202134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47263-0AB1-D6CA-42A3-4E4C449B7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for me…. Looking for new experiment!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90DCC21-7FB8-C761-D084-C8E8A4B79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Expected final state components: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Not observed yet – needs clean up and calibration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Fine tuning and calibration (observed!)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69659-0469-0064-3633-3FE4BCED7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27,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3BD9-5A0C-1B72-5400-99D5D3F29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 descr="A dog with its tongue out&#10;&#10;Description automatically generated">
            <a:extLst>
              <a:ext uri="{FF2B5EF4-FFF2-40B4-BE49-F238E27FC236}">
                <a16:creationId xmlns:a16="http://schemas.microsoft.com/office/drawing/2014/main" id="{40FBA817-1C6E-91EF-CA68-39B0F7CA2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53" y="1503750"/>
            <a:ext cx="1469250" cy="1469250"/>
          </a:xfrm>
          <a:prstGeom prst="rect">
            <a:avLst/>
          </a:prstGeom>
        </p:spPr>
      </p:pic>
      <p:pic>
        <p:nvPicPr>
          <p:cNvPr id="3" name="Picture 2" descr="A red electric guitar with a black background&#10;&#10;Description automatically generated">
            <a:extLst>
              <a:ext uri="{FF2B5EF4-FFF2-40B4-BE49-F238E27FC236}">
                <a16:creationId xmlns:a16="http://schemas.microsoft.com/office/drawing/2014/main" id="{55035182-6C6E-5F67-E888-A333690B4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60576">
            <a:off x="248103" y="3753481"/>
            <a:ext cx="3810000" cy="1257300"/>
          </a:xfrm>
          <a:prstGeom prst="rect">
            <a:avLst/>
          </a:prstGeom>
        </p:spPr>
      </p:pic>
      <p:sp>
        <p:nvSpPr>
          <p:cNvPr id="7" name="Content Placeholder 13">
            <a:extLst>
              <a:ext uri="{FF2B5EF4-FFF2-40B4-BE49-F238E27FC236}">
                <a16:creationId xmlns:a16="http://schemas.microsoft.com/office/drawing/2014/main" id="{4D1A7875-A658-AC4E-D785-361099EC3B98}"/>
              </a:ext>
            </a:extLst>
          </p:cNvPr>
          <p:cNvSpPr txBox="1">
            <a:spLocks/>
          </p:cNvSpPr>
          <p:nvPr/>
        </p:nvSpPr>
        <p:spPr>
          <a:xfrm>
            <a:off x="5688952" y="1082347"/>
            <a:ext cx="5760098" cy="51904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800000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007033"/>
              </a:buClr>
              <a:buSzPct val="85000"/>
              <a:buFont typeface="Cambria" panose="02040503050406030204" pitchFamily="18" charset="0"/>
              <a:buChar char="⨳"/>
              <a:defRPr sz="1800" kern="1200">
                <a:solidFill>
                  <a:srgbClr val="007033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Tx/>
              <a:buSzPct val="8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3pPr>
            <a:lvl4pPr marL="82296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Tx/>
              <a:buNone/>
              <a:defRPr sz="1600" kern="120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Leadership &amp; location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Research &amp; Spokesperson (elected for life, already in place)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Location</a:t>
            </a:r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9" name="Picture 8" descr="A person and person sitting on a ledge with a glass of beer&#10;&#10;Description automatically generated">
            <a:extLst>
              <a:ext uri="{FF2B5EF4-FFF2-40B4-BE49-F238E27FC236}">
                <a16:creationId xmlns:a16="http://schemas.microsoft.com/office/drawing/2014/main" id="{AFA50613-BF71-91CD-3662-4CFB206A7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095999" y="1503749"/>
            <a:ext cx="2300300" cy="1725225"/>
          </a:xfrm>
          <a:prstGeom prst="rect">
            <a:avLst/>
          </a:prstGeom>
        </p:spPr>
      </p:pic>
      <p:pic>
        <p:nvPicPr>
          <p:cNvPr id="13" name="Picture 12" descr="A camper parked on grass&#10;&#10;Description automatically generated">
            <a:extLst>
              <a:ext uri="{FF2B5EF4-FFF2-40B4-BE49-F238E27FC236}">
                <a16:creationId xmlns:a16="http://schemas.microsoft.com/office/drawing/2014/main" id="{2B5967C0-7A88-CC66-92C2-BF3BF2098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8713" y="3598354"/>
            <a:ext cx="3996291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build="p"/>
      <p:bldP spid="4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Shapes_Page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7553" y="1755648"/>
            <a:ext cx="5871399" cy="3977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743700" y="2025650"/>
          <a:ext cx="30099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09600" imgH="444240" progId="Equation.DSMT4">
                  <p:embed/>
                </p:oleObj>
              </mc:Choice>
              <mc:Fallback>
                <p:oleObj name="Equation" r:id="rId4" imgW="3009600" imgH="4442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3700" y="2025650"/>
                        <a:ext cx="30099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rot="5400000" flipH="1" flipV="1">
            <a:off x="5798820" y="1638300"/>
            <a:ext cx="8382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11"/>
          <p:cNvGrpSpPr/>
          <p:nvPr/>
        </p:nvGrpSpPr>
        <p:grpSpPr>
          <a:xfrm>
            <a:off x="5349240" y="1752600"/>
            <a:ext cx="1737360" cy="1588"/>
            <a:chOff x="3825240" y="1447006"/>
            <a:chExt cx="1737360" cy="15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7396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 flipV="1">
              <a:off x="38252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6217920" y="829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past bunch crossings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8720" y="83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following bunch crossings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286000" y="838200"/>
          <a:ext cx="255270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2705040" progId="Equation.DSMT4">
                  <p:embed/>
                </p:oleObj>
              </mc:Choice>
              <mc:Fallback>
                <p:oleObj name="Equation" r:id="rId6" imgW="2552400" imgH="270504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838200"/>
                        <a:ext cx="255270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6917" name="Object 5"/>
          <p:cNvGraphicFramePr>
            <a:graphicFrameLocks noChangeAspect="1"/>
          </p:cNvGraphicFramePr>
          <p:nvPr/>
        </p:nvGraphicFramePr>
        <p:xfrm>
          <a:off x="2282952" y="3666744"/>
          <a:ext cx="289560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95480" imgH="1549080" progId="Equation.DSMT4">
                  <p:embed/>
                </p:oleObj>
              </mc:Choice>
              <mc:Fallback>
                <p:oleObj name="Equation" r:id="rId8" imgW="2895480" imgH="1549080" progId="Equation.DSMT4">
                  <p:embed/>
                  <p:pic>
                    <p:nvPicPr>
                      <p:cNvPr id="144691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952" y="3666744"/>
                        <a:ext cx="2895600" cy="154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6918" name="Object 6"/>
          <p:cNvGraphicFramePr>
            <a:graphicFrameLocks noChangeAspect="1"/>
          </p:cNvGraphicFramePr>
          <p:nvPr/>
        </p:nvGraphicFramePr>
        <p:xfrm>
          <a:off x="6019800" y="5943600"/>
          <a:ext cx="4102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101840" imgH="685800" progId="Equation.DSMT4">
                  <p:embed/>
                </p:oleObj>
              </mc:Choice>
              <mc:Fallback>
                <p:oleObj name="Equation" r:id="rId10" imgW="4101840" imgH="685800" progId="Equation.DSMT4">
                  <p:embed/>
                  <p:pic>
                    <p:nvPicPr>
                      <p:cNvPr id="14469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943600"/>
                        <a:ext cx="4102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162800" y="829270"/>
            <a:ext cx="3505200" cy="923330"/>
            <a:chOff x="5638800" y="829270"/>
            <a:chExt cx="3505200" cy="923330"/>
          </a:xfrm>
        </p:grpSpPr>
        <p:sp>
          <p:nvSpPr>
            <p:cNvPr id="19" name="Rectangle 18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5778500" y="979785"/>
            <a:ext cx="32258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3225600" imgH="622080" progId="Equation.DSMT4">
                    <p:embed/>
                  </p:oleObj>
                </mc:Choice>
                <mc:Fallback>
                  <p:oleObj name="Equation" r:id="rId12" imgW="3225600" imgH="622080" progId="Equation.DSMT4">
                    <p:embed/>
                    <p:pic>
                      <p:nvPicPr>
                        <p:cNvPr id="20" name="Object 19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778500" y="979785"/>
                          <a:ext cx="32258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1587205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16" descr="Shapes_Page_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7553" y="1755648"/>
            <a:ext cx="5871399" cy="3977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745224" y="2025650"/>
          <a:ext cx="30226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22560" imgH="444240" progId="Equation.DSMT4">
                  <p:embed/>
                </p:oleObj>
              </mc:Choice>
              <mc:Fallback>
                <p:oleObj name="Equation" r:id="rId4" imgW="3022560" imgH="4442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5224" y="2025650"/>
                        <a:ext cx="30226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rot="5400000" flipH="1" flipV="1">
            <a:off x="5798820" y="1638300"/>
            <a:ext cx="8382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11"/>
          <p:cNvGrpSpPr/>
          <p:nvPr/>
        </p:nvGrpSpPr>
        <p:grpSpPr>
          <a:xfrm>
            <a:off x="5349240" y="1752600"/>
            <a:ext cx="1737360" cy="1588"/>
            <a:chOff x="3825240" y="1447006"/>
            <a:chExt cx="1737360" cy="15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7396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 flipV="1">
              <a:off x="38252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6217920" y="829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past bunch crossings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8720" y="83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following bunch crossings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286000" y="838200"/>
          <a:ext cx="255270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2705040" progId="Equation.DSMT4">
                  <p:embed/>
                </p:oleObj>
              </mc:Choice>
              <mc:Fallback>
                <p:oleObj name="Equation" r:id="rId6" imgW="2552400" imgH="270504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838200"/>
                        <a:ext cx="255270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7941" name="Object 5"/>
          <p:cNvGraphicFramePr>
            <a:graphicFrameLocks noChangeAspect="1"/>
          </p:cNvGraphicFramePr>
          <p:nvPr/>
        </p:nvGraphicFramePr>
        <p:xfrm>
          <a:off x="2282952" y="3666744"/>
          <a:ext cx="289560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95480" imgH="1549080" progId="Equation.DSMT4">
                  <p:embed/>
                </p:oleObj>
              </mc:Choice>
              <mc:Fallback>
                <p:oleObj name="Equation" r:id="rId8" imgW="2895480" imgH="1549080" progId="Equation.DSMT4">
                  <p:embed/>
                  <p:pic>
                    <p:nvPicPr>
                      <p:cNvPr id="14479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952" y="3666744"/>
                        <a:ext cx="2895600" cy="154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7942" name="Object 6"/>
          <p:cNvGraphicFramePr>
            <a:graphicFrameLocks noChangeAspect="1"/>
          </p:cNvGraphicFramePr>
          <p:nvPr/>
        </p:nvGraphicFramePr>
        <p:xfrm>
          <a:off x="6019800" y="5943600"/>
          <a:ext cx="4102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101840" imgH="685800" progId="Equation.DSMT4">
                  <p:embed/>
                </p:oleObj>
              </mc:Choice>
              <mc:Fallback>
                <p:oleObj name="Equation" r:id="rId10" imgW="4101840" imgH="685800" progId="Equation.DSMT4">
                  <p:embed/>
                  <p:pic>
                    <p:nvPicPr>
                      <p:cNvPr id="14479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943600"/>
                        <a:ext cx="4102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162800" y="829270"/>
            <a:ext cx="3505200" cy="923330"/>
            <a:chOff x="5638800" y="829270"/>
            <a:chExt cx="3505200" cy="923330"/>
          </a:xfrm>
        </p:grpSpPr>
        <p:sp>
          <p:nvSpPr>
            <p:cNvPr id="19" name="Rectangle 18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5778500" y="979785"/>
            <a:ext cx="32258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3225600" imgH="622080" progId="Equation.DSMT4">
                    <p:embed/>
                  </p:oleObj>
                </mc:Choice>
                <mc:Fallback>
                  <p:oleObj name="Equation" r:id="rId12" imgW="3225600" imgH="622080" progId="Equation.DSMT4">
                    <p:embed/>
                    <p:pic>
                      <p:nvPicPr>
                        <p:cNvPr id="20" name="Object 19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778500" y="979785"/>
                          <a:ext cx="32258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8790185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 descr="Shapes 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7553" y="1755648"/>
            <a:ext cx="5871399" cy="3977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562344" y="2025650"/>
          <a:ext cx="3213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13000" imgH="444240" progId="Equation.DSMT4">
                  <p:embed/>
                </p:oleObj>
              </mc:Choice>
              <mc:Fallback>
                <p:oleObj name="Equation" r:id="rId4" imgW="3213000" imgH="4442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2344" y="2025650"/>
                        <a:ext cx="32131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rot="5400000" flipH="1" flipV="1">
            <a:off x="5798820" y="1638300"/>
            <a:ext cx="8382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11"/>
          <p:cNvGrpSpPr/>
          <p:nvPr/>
        </p:nvGrpSpPr>
        <p:grpSpPr>
          <a:xfrm>
            <a:off x="5349240" y="1752600"/>
            <a:ext cx="1737360" cy="1588"/>
            <a:chOff x="3825240" y="1447006"/>
            <a:chExt cx="1737360" cy="15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7396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 flipV="1">
              <a:off x="3825240" y="1447006"/>
              <a:ext cx="822960" cy="15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6217920" y="829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past bunch crossings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8720" y="83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following bunch crossings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286000" y="838200"/>
          <a:ext cx="255270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2705040" progId="Equation.DSMT4">
                  <p:embed/>
                </p:oleObj>
              </mc:Choice>
              <mc:Fallback>
                <p:oleObj name="Equation" r:id="rId6" imgW="2552400" imgH="270504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838200"/>
                        <a:ext cx="255270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8965" name="Object 5"/>
          <p:cNvGraphicFramePr>
            <a:graphicFrameLocks noChangeAspect="1"/>
          </p:cNvGraphicFramePr>
          <p:nvPr/>
        </p:nvGraphicFramePr>
        <p:xfrm>
          <a:off x="2282952" y="3670300"/>
          <a:ext cx="27178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717640" imgH="1143000" progId="Equation.DSMT4">
                  <p:embed/>
                </p:oleObj>
              </mc:Choice>
              <mc:Fallback>
                <p:oleObj name="Equation" r:id="rId8" imgW="2717640" imgH="1143000" progId="Equation.DSMT4">
                  <p:embed/>
                  <p:pic>
                    <p:nvPicPr>
                      <p:cNvPr id="144896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952" y="3670300"/>
                        <a:ext cx="27178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8966" name="Object 6"/>
          <p:cNvGraphicFramePr>
            <a:graphicFrameLocks noChangeAspect="1"/>
          </p:cNvGraphicFramePr>
          <p:nvPr/>
        </p:nvGraphicFramePr>
        <p:xfrm>
          <a:off x="6019800" y="5943600"/>
          <a:ext cx="4102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101840" imgH="685800" progId="Equation.DSMT4">
                  <p:embed/>
                </p:oleObj>
              </mc:Choice>
              <mc:Fallback>
                <p:oleObj name="Equation" r:id="rId10" imgW="4101840" imgH="685800" progId="Equation.DSMT4">
                  <p:embed/>
                  <p:pic>
                    <p:nvPicPr>
                      <p:cNvPr id="14489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943600"/>
                        <a:ext cx="4102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268538" y="5054600"/>
          <a:ext cx="34925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492360" imgH="1041120" progId="Equation.DSMT4">
                  <p:embed/>
                </p:oleObj>
              </mc:Choice>
              <mc:Fallback>
                <p:oleObj name="Equation" r:id="rId12" imgW="3492360" imgH="104112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5054600"/>
                        <a:ext cx="3492500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7162800" y="829270"/>
            <a:ext cx="3505200" cy="923330"/>
            <a:chOff x="5638800" y="829270"/>
            <a:chExt cx="3505200" cy="923330"/>
          </a:xfrm>
        </p:grpSpPr>
        <p:sp>
          <p:nvSpPr>
            <p:cNvPr id="21" name="Rectangle 20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22" name="Object 21"/>
            <p:cNvGraphicFramePr>
              <a:graphicFrameLocks noChangeAspect="1"/>
            </p:cNvGraphicFramePr>
            <p:nvPr/>
          </p:nvGraphicFramePr>
          <p:xfrm>
            <a:off x="5778500" y="979785"/>
            <a:ext cx="32258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3225600" imgH="622080" progId="Equation.DSMT4">
                    <p:embed/>
                  </p:oleObj>
                </mc:Choice>
                <mc:Fallback>
                  <p:oleObj name="Equation" r:id="rId14" imgW="3225600" imgH="622080" progId="Equation.DSMT4">
                    <p:embed/>
                    <p:pic>
                      <p:nvPicPr>
                        <p:cNvPr id="22" name="Object 21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778500" y="979785"/>
                          <a:ext cx="32258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548779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pic>
        <p:nvPicPr>
          <p:cNvPr id="14499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1" y="1447800"/>
            <a:ext cx="596113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49992" name="Object 8"/>
          <p:cNvGraphicFramePr>
            <a:graphicFrameLocks noChangeAspect="1"/>
          </p:cNvGraphicFramePr>
          <p:nvPr/>
        </p:nvGraphicFramePr>
        <p:xfrm>
          <a:off x="5638800" y="3498850"/>
          <a:ext cx="32893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88960" imgH="990360" progId="Equation.DSMT4">
                  <p:embed/>
                </p:oleObj>
              </mc:Choice>
              <mc:Fallback>
                <p:oleObj name="Equation" r:id="rId4" imgW="3288960" imgH="990360" progId="Equation.DSMT4">
                  <p:embed/>
                  <p:pic>
                    <p:nvPicPr>
                      <p:cNvPr id="14499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498850"/>
                        <a:ext cx="3289300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 bwMode="auto">
          <a:xfrm>
            <a:off x="3048000" y="1447800"/>
            <a:ext cx="457200" cy="2743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222500" y="857250"/>
          <a:ext cx="24384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38280" imgH="698400" progId="Equation.DSMT4">
                  <p:embed/>
                </p:oleObj>
              </mc:Choice>
              <mc:Fallback>
                <p:oleObj name="Equation" r:id="rId6" imgW="2438280" imgH="698400" progId="Equation.DSMT4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0" y="857250"/>
                        <a:ext cx="243840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5562600" y="5746750"/>
          <a:ext cx="3517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517560" imgH="368280" progId="Equation.DSMT4">
                  <p:embed/>
                </p:oleObj>
              </mc:Choice>
              <mc:Fallback>
                <p:oleObj name="Equation" r:id="rId8" imgW="3517560" imgH="368280" progId="Equation.DSMT4">
                  <p:embed/>
                  <p:pic>
                    <p:nvPicPr>
                      <p:cNvPr id="2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746750"/>
                        <a:ext cx="3517900" cy="3683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 bwMode="auto">
          <a:xfrm>
            <a:off x="3962400" y="6248400"/>
            <a:ext cx="5105400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16200000" flipV="1">
            <a:off x="7277100" y="3467100"/>
            <a:ext cx="4038600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213431" y="6324600"/>
            <a:ext cx="2767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  <a:latin typeface="Constantia" panose="02030602050306030303" pitchFamily="18" charset="0"/>
                <a:cs typeface="Calibri" pitchFamily="34" charset="0"/>
              </a:rPr>
              <a:t>decreasing pile-up history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7799638" y="3336992"/>
            <a:ext cx="3515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  <a:latin typeface="Constantia" panose="02030602050306030303" pitchFamily="18" charset="0"/>
                <a:cs typeface="Calibri" pitchFamily="34" charset="0"/>
              </a:rPr>
              <a:t>increasing pile-up effect on signal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762500" y="762000"/>
            <a:ext cx="3505200" cy="923330"/>
            <a:chOff x="5638800" y="829270"/>
            <a:chExt cx="3505200" cy="92333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nstantia" panose="02030602050306030303" pitchFamily="18" charset="0"/>
              </a:endParaRPr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5740400" y="980083"/>
            <a:ext cx="33020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3301920" imgH="622080" progId="Equation.DSMT4">
                    <p:embed/>
                  </p:oleObj>
                </mc:Choice>
                <mc:Fallback>
                  <p:oleObj name="Equation" r:id="rId10" imgW="3301920" imgH="622080" progId="Equation.DSMT4">
                    <p:embed/>
                    <p:pic>
                      <p:nvPicPr>
                        <p:cNvPr id="15" name="Object 14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740400" y="980083"/>
                          <a:ext cx="3302000" cy="622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5555991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828800" y="762000"/>
            <a:ext cx="4512578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Online pile-up suppression</a:t>
            </a:r>
          </a:p>
          <a:p>
            <a:pPr lvl="1"/>
            <a:r>
              <a:rPr lang="en-US" dirty="0"/>
              <a:t>Compensate in-time pile-up by weighted signals in the pile-up history</a:t>
            </a:r>
          </a:p>
          <a:p>
            <a:pPr lvl="2"/>
            <a:r>
              <a:rPr lang="en-US" dirty="0"/>
              <a:t>Can only suppress average in-time pile-up contribution in any given calorimeter cell</a:t>
            </a:r>
          </a:p>
          <a:p>
            <a:pPr lvl="1"/>
            <a:r>
              <a:rPr lang="en-US" dirty="0"/>
              <a:t>Residual in-time pile-up effects still to be addressed offline</a:t>
            </a:r>
          </a:p>
          <a:p>
            <a:pPr lvl="2"/>
            <a:r>
              <a:rPr lang="en-US" dirty="0"/>
              <a:t>Non-</a:t>
            </a:r>
            <a:r>
              <a:rPr lang="en-US" dirty="0" err="1"/>
              <a:t>gaussian</a:t>
            </a:r>
            <a:r>
              <a:rPr lang="en-US" dirty="0"/>
              <a:t> fluctuations in signal from minimum bias events in a given cell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Distortion of pile-up history</a:t>
            </a:r>
          </a:p>
          <a:p>
            <a:pPr lvl="2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LHC bunch structure and super-structure makes pile-up history dependent on phase with respect to bunch gaps</a:t>
            </a: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Works better in high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lumi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/high bunch crossing scenario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Better cancellation with more stable average energy &amp; finer integration of pulse shape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graphicFrame>
        <p:nvGraphicFramePr>
          <p:cNvPr id="14" name="Chart 13"/>
          <p:cNvGraphicFramePr/>
          <p:nvPr/>
        </p:nvGraphicFramePr>
        <p:xfrm>
          <a:off x="6172200" y="762000"/>
          <a:ext cx="4495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9690100" y="4406900"/>
          <a:ext cx="863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63280" imgH="291960" progId="Equation.DSMT4">
                  <p:embed/>
                </p:oleObj>
              </mc:Choice>
              <mc:Fallback>
                <p:oleObj name="Equation" r:id="rId4" imgW="863280" imgH="291960" progId="Equation.DSMT4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0100" y="4406900"/>
                        <a:ext cx="8636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8115300" y="1143000"/>
          <a:ext cx="2133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33360" imgH="876240" progId="Equation.DSMT4">
                  <p:embed/>
                </p:oleObj>
              </mc:Choice>
              <mc:Fallback>
                <p:oleObj name="Equation" r:id="rId6" imgW="2133360" imgH="87624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5300" y="1143000"/>
                        <a:ext cx="21336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 bwMode="auto">
          <a:xfrm rot="16200000" flipH="1">
            <a:off x="6131052" y="2625852"/>
            <a:ext cx="2971800" cy="6096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rot="16200000" flipH="1">
            <a:off x="6629400" y="2971801"/>
            <a:ext cx="2286000" cy="0"/>
          </a:xfrm>
          <a:prstGeom prst="line">
            <a:avLst/>
          </a:prstGeom>
          <a:noFill/>
          <a:ln w="127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341378" y="5029201"/>
                <a:ext cx="417422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2000" dirty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nstantia" panose="02030602050306030303" pitchFamily="18" charset="0"/>
                  </a:rPr>
                  <a:t>Signal shape is designed for average pile-up suppression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8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nstantia" panose="02030602050306030303" pitchFamily="18" charset="0"/>
                  </a:rPr>
                  <a:t> not perfect for  (non-Gaussian) pulse shape affected by physics!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378" y="5029201"/>
                <a:ext cx="4174222" cy="1323439"/>
              </a:xfrm>
              <a:prstGeom prst="rect">
                <a:avLst/>
              </a:prstGeom>
              <a:blipFill>
                <a:blip r:embed="rId8"/>
                <a:stretch>
                  <a:fillRect l="-146" t="-2765" r="-2190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 bwMode="auto">
          <a:xfrm flipV="1">
            <a:off x="8115300" y="2971800"/>
            <a:ext cx="342900" cy="2286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966808" y="2197437"/>
            <a:ext cx="2506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physics &amp; coherent noise from particle showers</a:t>
            </a:r>
          </a:p>
        </p:txBody>
      </p:sp>
    </p:spTree>
    <p:extLst>
      <p:ext uri="{BB962C8B-B14F-4D97-AF65-F5344CB8AC3E}">
        <p14:creationId xmlns:p14="http://schemas.microsoft.com/office/powerpoint/2010/main" val="398237223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 descr="gapeffect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4560" y="762000"/>
            <a:ext cx="4663440" cy="359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610600" y="1219200"/>
          <a:ext cx="1917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17360" imgH="228600" progId="Equation.DSMT4">
                  <p:embed/>
                </p:oleObj>
              </mc:Choice>
              <mc:Fallback>
                <p:oleObj name="Equation" r:id="rId4" imgW="1917360" imgH="228600" progId="Equation.DSMT4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1219200"/>
                        <a:ext cx="19177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 bwMode="auto">
          <a:xfrm rot="16200000" flipV="1">
            <a:off x="6896100" y="1714500"/>
            <a:ext cx="228600" cy="1524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858001" y="1905001"/>
            <a:ext cx="109010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in-time + next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72538" y="2438401"/>
            <a:ext cx="2581062" cy="461665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over-compensation due to lack of next bunch-crossing w/collisions  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9753600" y="2667000"/>
            <a:ext cx="381000" cy="15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3" name="Group 12"/>
          <p:cNvGrpSpPr/>
          <p:nvPr/>
        </p:nvGrpSpPr>
        <p:grpSpPr>
          <a:xfrm>
            <a:off x="6858000" y="5706070"/>
            <a:ext cx="3505200" cy="923330"/>
            <a:chOff x="5638800" y="829270"/>
            <a:chExt cx="3505200" cy="92333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5981700" y="1005483"/>
            <a:ext cx="2819400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819160" imgH="571320" progId="Equation.DSMT4">
                    <p:embed/>
                  </p:oleObj>
                </mc:Choice>
                <mc:Fallback>
                  <p:oleObj name="Equation" r:id="rId6" imgW="2819160" imgH="571320" progId="Equation.DSMT4">
                    <p:embed/>
                    <p:pic>
                      <p:nvPicPr>
                        <p:cNvPr id="15" name="Object 14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981700" y="1005483"/>
                          <a:ext cx="2819400" cy="5715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591300" y="4191000"/>
          <a:ext cx="990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90170" imgH="291973" progId="Equation.DSMT4">
                  <p:embed/>
                </p:oleObj>
              </mc:Choice>
              <mc:Fallback>
                <p:oleObj name="Equation" r:id="rId8" imgW="990170" imgH="291973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191000"/>
                        <a:ext cx="9906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11"/>
          <p:cNvSpPr>
            <a:spLocks noGrp="1"/>
          </p:cNvSpPr>
          <p:nvPr>
            <p:ph idx="1"/>
          </p:nvPr>
        </p:nvSpPr>
        <p:spPr>
          <a:xfrm>
            <a:off x="1828800" y="762000"/>
            <a:ext cx="4512578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Online pile-up suppression</a:t>
            </a:r>
          </a:p>
          <a:p>
            <a:pPr lvl="1"/>
            <a:r>
              <a:rPr lang="en-US" dirty="0"/>
              <a:t>Compensate in-time pile-up by weighted signals in the pile-up history</a:t>
            </a:r>
          </a:p>
          <a:p>
            <a:pPr lvl="2"/>
            <a:r>
              <a:rPr lang="en-US" dirty="0"/>
              <a:t>Can only suppress average in-time pile-up contribution in any given calorimeter cell</a:t>
            </a:r>
          </a:p>
          <a:p>
            <a:pPr lvl="1"/>
            <a:r>
              <a:rPr lang="en-US" dirty="0"/>
              <a:t>Residual in-time pile-up effects still to be addressed offline</a:t>
            </a:r>
          </a:p>
          <a:p>
            <a:pPr lvl="2"/>
            <a:r>
              <a:rPr lang="en-US" dirty="0"/>
              <a:t>Non-</a:t>
            </a:r>
            <a:r>
              <a:rPr lang="en-US" dirty="0" err="1"/>
              <a:t>gaussian</a:t>
            </a:r>
            <a:r>
              <a:rPr lang="en-US" dirty="0"/>
              <a:t> fluctuations in signal from minimum bias events in a given cell</a:t>
            </a:r>
          </a:p>
          <a:p>
            <a:pPr lvl="1"/>
            <a:r>
              <a:rPr lang="en-US" dirty="0"/>
              <a:t>Distortion of pile-up history</a:t>
            </a:r>
          </a:p>
          <a:p>
            <a:pPr lvl="2"/>
            <a:r>
              <a:rPr lang="en-US" dirty="0">
                <a:solidFill>
                  <a:srgbClr val="098309"/>
                </a:solidFill>
              </a:rPr>
              <a:t>LHC bunch structure and super-structure makes pile-up history dependent on phase with respect to bunch gaps</a:t>
            </a: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Works better in high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lumi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/high bunch crossing scenario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Better cancellation with more stable average energy &amp; finer integration of pulse shape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79331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gapeffect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4560" y="762000"/>
            <a:ext cx="4663440" cy="359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610600" y="1219200"/>
          <a:ext cx="1917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17360" imgH="228600" progId="Equation.DSMT4">
                  <p:embed/>
                </p:oleObj>
              </mc:Choice>
              <mc:Fallback>
                <p:oleObj name="Equation" r:id="rId4" imgW="1917360" imgH="228600" progId="Equation.DSMT4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1219200"/>
                        <a:ext cx="19177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 bwMode="auto">
          <a:xfrm rot="16200000" flipV="1">
            <a:off x="6896100" y="19431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142330" y="2209801"/>
            <a:ext cx="9348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in-time only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858000" y="5706070"/>
            <a:ext cx="3505200" cy="923330"/>
            <a:chOff x="5638800" y="829270"/>
            <a:chExt cx="3505200" cy="92333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5981700" y="1005483"/>
            <a:ext cx="2819400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819160" imgH="571320" progId="Equation.DSMT4">
                    <p:embed/>
                  </p:oleObj>
                </mc:Choice>
                <mc:Fallback>
                  <p:oleObj name="Equation" r:id="rId6" imgW="2819160" imgH="571320" progId="Equation.DSMT4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981700" y="1005483"/>
                          <a:ext cx="2819400" cy="5715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591300" y="4191000"/>
          <a:ext cx="990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90170" imgH="291973" progId="Equation.DSMT4">
                  <p:embed/>
                </p:oleObj>
              </mc:Choice>
              <mc:Fallback>
                <p:oleObj name="Equation" r:id="rId8" imgW="990170" imgH="291973" progId="Equation.DSMT4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191000"/>
                        <a:ext cx="9906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591300" y="4495800"/>
          <a:ext cx="1003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02865" imgH="291973" progId="Equation.DSMT4">
                  <p:embed/>
                </p:oleObj>
              </mc:Choice>
              <mc:Fallback>
                <p:oleObj name="Equation" r:id="rId10" imgW="1002865" imgH="291973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495800"/>
                        <a:ext cx="10033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1"/>
          <p:cNvSpPr>
            <a:spLocks noGrp="1"/>
          </p:cNvSpPr>
          <p:nvPr>
            <p:ph idx="1"/>
          </p:nvPr>
        </p:nvSpPr>
        <p:spPr>
          <a:xfrm>
            <a:off x="1828800" y="762000"/>
            <a:ext cx="4512578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Online pile-up suppression</a:t>
            </a:r>
          </a:p>
          <a:p>
            <a:pPr lvl="1"/>
            <a:r>
              <a:rPr lang="en-US" dirty="0"/>
              <a:t>Compensate in-time pile-up by weighted signals in the pile-up history</a:t>
            </a:r>
          </a:p>
          <a:p>
            <a:pPr lvl="2"/>
            <a:r>
              <a:rPr lang="en-US" dirty="0"/>
              <a:t>Can only suppress average in-time pile-up contribution in any given calorimeter cell</a:t>
            </a:r>
          </a:p>
          <a:p>
            <a:pPr lvl="1"/>
            <a:r>
              <a:rPr lang="en-US" dirty="0"/>
              <a:t>Residual in-time pile-up effects still to be addressed offline</a:t>
            </a:r>
          </a:p>
          <a:p>
            <a:pPr lvl="2"/>
            <a:r>
              <a:rPr lang="en-US" dirty="0"/>
              <a:t>Non-</a:t>
            </a:r>
            <a:r>
              <a:rPr lang="en-US" dirty="0" err="1"/>
              <a:t>gaussian</a:t>
            </a:r>
            <a:r>
              <a:rPr lang="en-US" dirty="0"/>
              <a:t> fluctuations in signal from minimum bias events in a given cell</a:t>
            </a:r>
          </a:p>
          <a:p>
            <a:pPr lvl="1"/>
            <a:r>
              <a:rPr lang="en-US" dirty="0"/>
              <a:t>Distortion of pile-up history</a:t>
            </a:r>
          </a:p>
          <a:p>
            <a:pPr lvl="2"/>
            <a:r>
              <a:rPr lang="en-US" dirty="0">
                <a:solidFill>
                  <a:srgbClr val="098309"/>
                </a:solidFill>
              </a:rPr>
              <a:t>LHC bunch structure and super-structure makes pile-up history dependent on phase with respect to bunch gaps</a:t>
            </a: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Works better in high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lumi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/high bunch crossing scenario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Better cancellation with more stable average energy &amp; finer integration of pulse shape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6768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gapeffect0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4560" y="762000"/>
            <a:ext cx="4663440" cy="359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566150" y="1219200"/>
          <a:ext cx="2006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06280" imgH="228600" progId="Equation.DSMT4">
                  <p:embed/>
                </p:oleObj>
              </mc:Choice>
              <mc:Fallback>
                <p:oleObj name="Equation" r:id="rId4" imgW="2006280" imgH="228600" progId="Equation.DSMT4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6150" y="1219200"/>
                        <a:ext cx="20066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 bwMode="auto">
          <a:xfrm rot="16200000" flipV="1">
            <a:off x="6896100" y="19431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142330" y="2209801"/>
            <a:ext cx="9348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in-time only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858000" y="5706070"/>
            <a:ext cx="3505200" cy="923330"/>
            <a:chOff x="5638800" y="829270"/>
            <a:chExt cx="3505200" cy="92333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5981700" y="1005483"/>
            <a:ext cx="2819400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819160" imgH="571320" progId="Equation.DSMT4">
                    <p:embed/>
                  </p:oleObj>
                </mc:Choice>
                <mc:Fallback>
                  <p:oleObj name="Equation" r:id="rId6" imgW="2819160" imgH="571320" progId="Equation.DSMT4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981700" y="1005483"/>
                          <a:ext cx="2819400" cy="5715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591300" y="4191000"/>
          <a:ext cx="990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90360" imgH="291960" progId="Equation.DSMT4">
                  <p:embed/>
                </p:oleObj>
              </mc:Choice>
              <mc:Fallback>
                <p:oleObj name="Equation" r:id="rId8" imgW="990360" imgH="291960" progId="Equation.DSMT4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191000"/>
                        <a:ext cx="9906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591300" y="4495800"/>
          <a:ext cx="1003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02960" imgH="291960" progId="Equation.DSMT4">
                  <p:embed/>
                </p:oleObj>
              </mc:Choice>
              <mc:Fallback>
                <p:oleObj name="Equation" r:id="rId10" imgW="1002960" imgH="29196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495800"/>
                        <a:ext cx="10033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591300" y="4800600"/>
          <a:ext cx="990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90360" imgH="291960" progId="Equation.DSMT4">
                  <p:embed/>
                </p:oleObj>
              </mc:Choice>
              <mc:Fallback>
                <p:oleObj name="Equation" r:id="rId12" imgW="990360" imgH="29196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800600"/>
                        <a:ext cx="9906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1"/>
          <p:cNvSpPr>
            <a:spLocks noGrp="1"/>
          </p:cNvSpPr>
          <p:nvPr>
            <p:ph idx="1"/>
          </p:nvPr>
        </p:nvSpPr>
        <p:spPr>
          <a:xfrm>
            <a:off x="1828800" y="762000"/>
            <a:ext cx="4512578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Online pile-up suppression</a:t>
            </a:r>
          </a:p>
          <a:p>
            <a:pPr lvl="1"/>
            <a:r>
              <a:rPr lang="en-US" dirty="0"/>
              <a:t>Compensate in-time pile-up by weighted signals in the pile-up history</a:t>
            </a:r>
          </a:p>
          <a:p>
            <a:pPr lvl="2"/>
            <a:r>
              <a:rPr lang="en-US" dirty="0"/>
              <a:t>Can only suppress average in-time pile-up contribution in any given calorimeter cell</a:t>
            </a:r>
          </a:p>
          <a:p>
            <a:pPr lvl="1"/>
            <a:r>
              <a:rPr lang="en-US" dirty="0"/>
              <a:t>Residual in-time pile-up effects still to be addressed offline</a:t>
            </a:r>
          </a:p>
          <a:p>
            <a:pPr lvl="2"/>
            <a:r>
              <a:rPr lang="en-US" dirty="0"/>
              <a:t>Non-</a:t>
            </a:r>
            <a:r>
              <a:rPr lang="en-US" dirty="0" err="1"/>
              <a:t>gaussian</a:t>
            </a:r>
            <a:r>
              <a:rPr lang="en-US" dirty="0"/>
              <a:t> fluctuations in signal from minimum bias events in a given cell</a:t>
            </a:r>
          </a:p>
          <a:p>
            <a:pPr lvl="1"/>
            <a:r>
              <a:rPr lang="en-US" dirty="0"/>
              <a:t>Distortion of pile-up history</a:t>
            </a:r>
          </a:p>
          <a:p>
            <a:pPr lvl="2"/>
            <a:r>
              <a:rPr lang="en-US" dirty="0">
                <a:solidFill>
                  <a:srgbClr val="098309"/>
                </a:solidFill>
              </a:rPr>
              <a:t>LHC bunch structure and super-structure makes pile-up history dependent on phase with respect to bunch gaps</a:t>
            </a: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Works better in high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lumi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/high bunch crossing scenario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Better cancellation with more stable average energy &amp; finer integration of pulse shape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87977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152400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7" descr="gapeffect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4560" y="762000"/>
            <a:ext cx="4663440" cy="359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Suppression in ATLAS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559800" y="1219200"/>
          <a:ext cx="2019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19240" imgH="228600" progId="Equation.DSMT4">
                  <p:embed/>
                </p:oleObj>
              </mc:Choice>
              <mc:Fallback>
                <p:oleObj name="Equation" r:id="rId4" imgW="2019240" imgH="22860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1219200"/>
                        <a:ext cx="20193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 bwMode="auto">
          <a:xfrm rot="16200000" flipV="1">
            <a:off x="6896100" y="19431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142330" y="2209801"/>
            <a:ext cx="9348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in-time only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858000" y="5706070"/>
            <a:ext cx="3505200" cy="923330"/>
            <a:chOff x="5638800" y="829270"/>
            <a:chExt cx="3505200" cy="92333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5638800" y="829270"/>
              <a:ext cx="3505200" cy="923330"/>
            </a:xfrm>
            <a:prstGeom prst="rect">
              <a:avLst/>
            </a:prstGeom>
            <a:solidFill>
              <a:srgbClr val="CC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5981700" y="1005483"/>
            <a:ext cx="2819400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819160" imgH="571320" progId="Equation.DSMT4">
                    <p:embed/>
                  </p:oleObj>
                </mc:Choice>
                <mc:Fallback>
                  <p:oleObj name="Equation" r:id="rId6" imgW="2819160" imgH="571320" progId="Equation.DSMT4">
                    <p:embed/>
                    <p:pic>
                      <p:nvPicPr>
                        <p:cNvPr id="16" name="Object 1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981700" y="1005483"/>
                          <a:ext cx="2819400" cy="5715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6591300" y="4191000"/>
          <a:ext cx="990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90360" imgH="291960" progId="Equation.DSMT4">
                  <p:embed/>
                </p:oleObj>
              </mc:Choice>
              <mc:Fallback>
                <p:oleObj name="Equation" r:id="rId8" imgW="990360" imgH="291960" progId="Equation.DSMT4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91300" y="4191000"/>
                        <a:ext cx="9906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6591300" y="4495800"/>
          <a:ext cx="1003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02960" imgH="291960" progId="Equation.DSMT4">
                  <p:embed/>
                </p:oleObj>
              </mc:Choice>
              <mc:Fallback>
                <p:oleObj name="Equation" r:id="rId10" imgW="1002960" imgH="29196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495800"/>
                        <a:ext cx="10033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6591300" y="4800600"/>
          <a:ext cx="990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90360" imgH="291960" progId="Equation.DSMT4">
                  <p:embed/>
                </p:oleObj>
              </mc:Choice>
              <mc:Fallback>
                <p:oleObj name="Equation" r:id="rId12" imgW="990360" imgH="29196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4800600"/>
                        <a:ext cx="9906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6591300" y="5105400"/>
          <a:ext cx="1104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04840" imgH="291960" progId="Equation.DSMT4">
                  <p:embed/>
                </p:oleObj>
              </mc:Choice>
              <mc:Fallback>
                <p:oleObj name="Equation" r:id="rId14" imgW="1104840" imgH="291960" progId="Equation.DSMT4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5105400"/>
                        <a:ext cx="1104900" cy="29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ontent Placeholder 11"/>
          <p:cNvSpPr>
            <a:spLocks noGrp="1"/>
          </p:cNvSpPr>
          <p:nvPr>
            <p:ph idx="1"/>
          </p:nvPr>
        </p:nvSpPr>
        <p:spPr>
          <a:xfrm>
            <a:off x="1828800" y="762000"/>
            <a:ext cx="4512578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Online pile-up suppression</a:t>
            </a:r>
          </a:p>
          <a:p>
            <a:pPr lvl="1"/>
            <a:r>
              <a:rPr lang="en-US" dirty="0"/>
              <a:t>Compensate in-time pile-up by weighted signals in the pile-up history</a:t>
            </a:r>
          </a:p>
          <a:p>
            <a:pPr lvl="2"/>
            <a:r>
              <a:rPr lang="en-US" dirty="0"/>
              <a:t>Can only suppress average in-time pile-up contribution in any given calorimeter cell</a:t>
            </a:r>
          </a:p>
          <a:p>
            <a:pPr lvl="1"/>
            <a:r>
              <a:rPr lang="en-US" dirty="0"/>
              <a:t>Residual in-time pile-up effects still to be addressed offline</a:t>
            </a:r>
          </a:p>
          <a:p>
            <a:pPr lvl="2"/>
            <a:r>
              <a:rPr lang="en-US" dirty="0"/>
              <a:t>Non-</a:t>
            </a:r>
            <a:r>
              <a:rPr lang="en-US" dirty="0" err="1"/>
              <a:t>gaussian</a:t>
            </a:r>
            <a:r>
              <a:rPr lang="en-US" dirty="0"/>
              <a:t> fluctuations in signal from minimum bias events in a given cell</a:t>
            </a:r>
          </a:p>
          <a:p>
            <a:pPr lvl="1"/>
            <a:r>
              <a:rPr lang="en-US" dirty="0"/>
              <a:t>Distortion of pile-up history</a:t>
            </a:r>
          </a:p>
          <a:p>
            <a:pPr lvl="2"/>
            <a:r>
              <a:rPr lang="en-US" dirty="0">
                <a:solidFill>
                  <a:srgbClr val="098309"/>
                </a:solidFill>
              </a:rPr>
              <a:t>LHC bunch structure and super-structure makes pile-up history dependent on phase with respect to bunch gaps</a:t>
            </a:r>
          </a:p>
          <a:p>
            <a:r>
              <a:rPr lang="en-US" dirty="0"/>
              <a:t>Works better in high </a:t>
            </a:r>
            <a:r>
              <a:rPr lang="en-US" dirty="0" err="1"/>
              <a:t>lumi</a:t>
            </a:r>
            <a:r>
              <a:rPr lang="en-US" dirty="0"/>
              <a:t>/high bunch crossing scenario</a:t>
            </a:r>
          </a:p>
          <a:p>
            <a:pPr lvl="1"/>
            <a:r>
              <a:rPr lang="en-US" dirty="0"/>
              <a:t>Better cancellation with more stable average energy &amp; finer integration of pulse shape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2886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38478-D670-B9CC-9194-D1C87108F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6024-D47C-4F97-9A20-411475243A1E}" type="datetime4">
              <a:rPr lang="en-US" smtClean="0"/>
              <a:t>June 30,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3F471-EF75-6FE3-32B9-C19858DE9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HCW 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CA422-DC2C-63AD-BDB5-07408FC5C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64FDE7-302F-D70A-039E-A59D89DA3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112" y="1539091"/>
            <a:ext cx="4837776" cy="3628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AC2A37-063D-83F8-6718-1D35C8B544EE}"/>
              </a:ext>
            </a:extLst>
          </p:cNvPr>
          <p:cNvSpPr txBox="1"/>
          <p:nvPr/>
        </p:nvSpPr>
        <p:spPr>
          <a:xfrm>
            <a:off x="1895761" y="5167423"/>
            <a:ext cx="8468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>
                <a:solidFill>
                  <a:srgbClr val="C00000"/>
                </a:solidFill>
                <a:latin typeface="Capture it" panose="02000500000000000000" pitchFamily="2" charset="0"/>
              </a:rPr>
              <a:t>WElcome</a:t>
            </a:r>
            <a:r>
              <a:rPr lang="en-US" sz="4800" dirty="0">
                <a:solidFill>
                  <a:srgbClr val="C00000"/>
                </a:solidFill>
                <a:latin typeface="Capture it" panose="02000500000000000000" pitchFamily="2" charset="0"/>
              </a:rPr>
              <a:t> to the machine !</a:t>
            </a:r>
          </a:p>
        </p:txBody>
      </p:sp>
    </p:spTree>
    <p:extLst>
      <p:ext uri="{BB962C8B-B14F-4D97-AF65-F5344CB8AC3E}">
        <p14:creationId xmlns:p14="http://schemas.microsoft.com/office/powerpoint/2010/main" val="4041826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93C05-2CAA-7E81-034E-03423F6E2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CE188-87F1-A126-3543-7205306A2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878549"/>
            <a:ext cx="9966960" cy="3035808"/>
          </a:xfrm>
        </p:spPr>
        <p:txBody>
          <a:bodyPr/>
          <a:lstStyle/>
          <a:p>
            <a:pPr algn="ctr"/>
            <a:r>
              <a:rPr lang="en-US" sz="6000" dirty="0"/>
              <a:t>Piling it up in the ATLAS (</a:t>
            </a:r>
            <a:r>
              <a:rPr lang="en-US" sz="6000" dirty="0" err="1"/>
              <a:t>LAr</a:t>
            </a:r>
            <a:r>
              <a:rPr lang="en-US" sz="6000" dirty="0"/>
              <a:t>) Calorimeters at the LHC</a:t>
            </a:r>
            <a:br>
              <a:rPr lang="en-US" sz="6000" dirty="0"/>
            </a:br>
            <a:r>
              <a:rPr lang="en-US" sz="2400" dirty="0"/>
              <a:t>What to do to keep it down?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9C587-54D8-F4E0-E239-2F2DF11A16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312" y="4221340"/>
            <a:ext cx="10235737" cy="106984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Peter Loch</a:t>
            </a:r>
          </a:p>
          <a:p>
            <a:pPr algn="ctr"/>
            <a:r>
              <a:rPr lang="en-US" baseline="30000" dirty="0">
                <a:solidFill>
                  <a:srgbClr val="C00000"/>
                </a:solidFill>
              </a:rPr>
              <a:t>Department of Physics</a:t>
            </a:r>
          </a:p>
          <a:p>
            <a:pPr algn="ctr">
              <a:spcBef>
                <a:spcPts val="0"/>
              </a:spcBef>
            </a:pPr>
            <a:r>
              <a:rPr lang="en-US" baseline="30000" dirty="0">
                <a:solidFill>
                  <a:srgbClr val="C00000"/>
                </a:solidFill>
              </a:rPr>
              <a:t>University of Arizona</a:t>
            </a:r>
          </a:p>
          <a:p>
            <a:pPr algn="ctr">
              <a:spcBef>
                <a:spcPts val="0"/>
              </a:spcBef>
            </a:pPr>
            <a:r>
              <a:rPr lang="en-US" baseline="30000" dirty="0">
                <a:solidFill>
                  <a:srgbClr val="C00000"/>
                </a:solidFill>
              </a:rPr>
              <a:t>Tucson, Arizona, USA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941098-9A91-CB68-0C1D-AEE6EFCA26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09504" y="5291188"/>
            <a:ext cx="1372992" cy="143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801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5FEB5F-9498-C042-8BA8-DC94AA562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Arrow: Down 65">
            <a:extLst>
              <a:ext uri="{FF2B5EF4-FFF2-40B4-BE49-F238E27FC236}">
                <a16:creationId xmlns:a16="http://schemas.microsoft.com/office/drawing/2014/main" id="{70D103EA-DA69-F364-7FE5-ACE6A4EDD12B}"/>
              </a:ext>
            </a:extLst>
          </p:cNvPr>
          <p:cNvSpPr/>
          <p:nvPr/>
        </p:nvSpPr>
        <p:spPr>
          <a:xfrm>
            <a:off x="5948458" y="5031322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8932C902-99FA-CCE4-9118-8924788A1A4F}"/>
              </a:ext>
            </a:extLst>
          </p:cNvPr>
          <p:cNvCxnSpPr>
            <a:cxnSpLocks/>
            <a:stCxn id="20" idx="2"/>
            <a:endCxn id="22" idx="1"/>
          </p:cNvCxnSpPr>
          <p:nvPr/>
        </p:nvCxnSpPr>
        <p:spPr>
          <a:xfrm rot="10800000" flipV="1">
            <a:off x="4121379" y="1418979"/>
            <a:ext cx="859571" cy="2325744"/>
          </a:xfrm>
          <a:prstGeom prst="curvedConnector2">
            <a:avLst/>
          </a:prstGeom>
          <a:ln w="155575">
            <a:solidFill>
              <a:schemeClr val="bg1">
                <a:lumMod val="50000"/>
                <a:alpha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Down 40">
            <a:extLst>
              <a:ext uri="{FF2B5EF4-FFF2-40B4-BE49-F238E27FC236}">
                <a16:creationId xmlns:a16="http://schemas.microsoft.com/office/drawing/2014/main" id="{0D8670F9-8802-173D-2BAA-ABAB2F19D5C6}"/>
              </a:ext>
            </a:extLst>
          </p:cNvPr>
          <p:cNvSpPr/>
          <p:nvPr/>
        </p:nvSpPr>
        <p:spPr>
          <a:xfrm rot="21350725" flipH="1">
            <a:off x="5641786" y="4007254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1325FFEE-DE26-294C-A2AD-0E6D63408E03}"/>
              </a:ext>
            </a:extLst>
          </p:cNvPr>
          <p:cNvSpPr/>
          <p:nvPr/>
        </p:nvSpPr>
        <p:spPr>
          <a:xfrm rot="1175708" flipH="1">
            <a:off x="5690145" y="3204004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94703C2B-14EC-0FE0-06B3-DFAB338200DC}"/>
              </a:ext>
            </a:extLst>
          </p:cNvPr>
          <p:cNvSpPr/>
          <p:nvPr/>
        </p:nvSpPr>
        <p:spPr>
          <a:xfrm rot="20424292">
            <a:off x="6313675" y="3180768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611F3CD-92A9-7207-7C68-EFECF02A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for Hadronic Final State Reconstruction</a:t>
            </a:r>
            <a:endParaRPr lang="en-US" dirty="0">
              <a:latin typeface="Lucida Handwriting" panose="03010101010101010101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E8BA4-462E-9342-0B0B-DCD96B847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effectLst>
            <a:outerShdw blurRad="50800" dist="38100" dir="6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kern="1200">
                <a:solidFill>
                  <a:srgbClr val="FFFFFF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30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57AC51-DEE8-9CCA-AD26-C48460975C94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5552CA55-580B-03A1-3E60-F35E828A0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AE311A61-2101-599C-19AD-37F27D22095A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BE058DE8-0802-616C-AF25-651894FB1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9FE31C3E-16FF-A729-9E3C-ACD978CEC92C}"/>
              </a:ext>
            </a:extLst>
          </p:cNvPr>
          <p:cNvSpPr/>
          <p:nvPr/>
        </p:nvSpPr>
        <p:spPr>
          <a:xfrm>
            <a:off x="4953000" y="2727302"/>
            <a:ext cx="2286000" cy="628073"/>
          </a:xfrm>
          <a:prstGeom prst="ellipse">
            <a:avLst/>
          </a:prstGeom>
          <a:gradFill flip="none" rotWithShape="1">
            <a:gsLst>
              <a:gs pos="75000">
                <a:schemeClr val="accent1">
                  <a:lumMod val="20000"/>
                  <a:lumOff val="80000"/>
                </a:schemeClr>
              </a:gs>
              <a:gs pos="25000">
                <a:srgbClr val="FFF1C3"/>
              </a:gs>
              <a:gs pos="0">
                <a:srgbClr val="FFF1C5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8575">
            <a:gradFill flip="none" rotWithShape="1">
              <a:gsLst>
                <a:gs pos="0">
                  <a:srgbClr val="C00000"/>
                </a:gs>
                <a:gs pos="100000">
                  <a:srgbClr val="0070C0"/>
                </a:gs>
              </a:gsLst>
              <a:lin ang="108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gradFill>
                  <a:gsLst>
                    <a:gs pos="75000">
                      <a:srgbClr val="0070C0"/>
                    </a:gs>
                    <a:gs pos="25000">
                      <a:srgbClr val="C00000"/>
                    </a:gs>
                    <a:gs pos="0">
                      <a:srgbClr val="C0000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Calorimeter</a:t>
            </a:r>
          </a:p>
          <a:p>
            <a:pPr algn="ctr"/>
            <a:r>
              <a:rPr lang="en-US" sz="1400" dirty="0">
                <a:gradFill>
                  <a:gsLst>
                    <a:gs pos="75000">
                      <a:srgbClr val="0070C0"/>
                    </a:gs>
                    <a:gs pos="25000">
                      <a:srgbClr val="C00000"/>
                    </a:gs>
                    <a:gs pos="0">
                      <a:srgbClr val="C0000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(topo-clusters)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ABAEB4F-FE19-5A5A-B099-53163C29A4CB}"/>
              </a:ext>
            </a:extLst>
          </p:cNvPr>
          <p:cNvSpPr/>
          <p:nvPr/>
        </p:nvSpPr>
        <p:spPr>
          <a:xfrm>
            <a:off x="4980949" y="1104942"/>
            <a:ext cx="2286000" cy="62807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Inner detector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(tracks)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C19421-AB7C-E5E0-C732-58DD01C61D82}"/>
              </a:ext>
            </a:extLst>
          </p:cNvPr>
          <p:cNvSpPr/>
          <p:nvPr/>
        </p:nvSpPr>
        <p:spPr>
          <a:xfrm>
            <a:off x="3786601" y="3652744"/>
            <a:ext cx="22860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0070C0"/>
                </a:gs>
                <a:gs pos="50000">
                  <a:schemeClr val="tx1"/>
                </a:gs>
                <a:gs pos="100000">
                  <a:srgbClr val="C000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TrackCaloCluster</a:t>
            </a:r>
            <a:endParaRPr lang="en-US" sz="1400" dirty="0">
              <a:gradFill>
                <a:gsLst>
                  <a:gs pos="0">
                    <a:srgbClr val="0070C0"/>
                  </a:gs>
                  <a:gs pos="50000">
                    <a:schemeClr val="tx1"/>
                  </a:gs>
                  <a:gs pos="100000">
                    <a:srgbClr val="C00000"/>
                  </a:gs>
                </a:gsLst>
                <a:lin ang="0" scaled="1"/>
              </a:gra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(TCC)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5FC9360-7BEF-1BEE-F51B-CDAFBBB4CCE2}"/>
              </a:ext>
            </a:extLst>
          </p:cNvPr>
          <p:cNvSpPr/>
          <p:nvPr/>
        </p:nvSpPr>
        <p:spPr>
          <a:xfrm>
            <a:off x="4886255" y="4559714"/>
            <a:ext cx="25146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C00000"/>
                </a:gs>
                <a:gs pos="50000">
                  <a:schemeClr val="tx1"/>
                </a:gs>
                <a:gs pos="100000">
                  <a:srgbClr val="0070C0"/>
                </a:gs>
              </a:gsLst>
              <a:lin ang="108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UnifiedFlowObjects</a:t>
            </a:r>
            <a:endParaRPr lang="en-US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(UFO)</a:t>
            </a: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8EA951C5-8CAD-03C1-9773-4F20CAB24926}"/>
              </a:ext>
            </a:extLst>
          </p:cNvPr>
          <p:cNvSpPr/>
          <p:nvPr/>
        </p:nvSpPr>
        <p:spPr>
          <a:xfrm rot="17716942">
            <a:off x="4128920" y="1721504"/>
            <a:ext cx="350981" cy="1638069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0070C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CC1AD1E2-D807-9B2A-9602-044E05528EA4}"/>
                  </a:ext>
                </a:extLst>
              </p:cNvPr>
              <p:cNvSpPr/>
              <p:nvPr/>
            </p:nvSpPr>
            <p:spPr>
              <a:xfrm>
                <a:off x="451143" y="1082347"/>
                <a:ext cx="3295600" cy="114300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295600"/>
                          <a:gd name="connsiteY0" fmla="*/ 187528 h 1125144"/>
                          <a:gd name="connsiteX1" fmla="*/ 187528 w 3295600"/>
                          <a:gd name="connsiteY1" fmla="*/ 0 h 1125144"/>
                          <a:gd name="connsiteX2" fmla="*/ 800842 w 3295600"/>
                          <a:gd name="connsiteY2" fmla="*/ 0 h 1125144"/>
                          <a:gd name="connsiteX3" fmla="*/ 1326540 w 3295600"/>
                          <a:gd name="connsiteY3" fmla="*/ 0 h 1125144"/>
                          <a:gd name="connsiteX4" fmla="*/ 1910649 w 3295600"/>
                          <a:gd name="connsiteY4" fmla="*/ 0 h 1125144"/>
                          <a:gd name="connsiteX5" fmla="*/ 2407141 w 3295600"/>
                          <a:gd name="connsiteY5" fmla="*/ 0 h 1125144"/>
                          <a:gd name="connsiteX6" fmla="*/ 3108072 w 3295600"/>
                          <a:gd name="connsiteY6" fmla="*/ 0 h 1125144"/>
                          <a:gd name="connsiteX7" fmla="*/ 3295600 w 3295600"/>
                          <a:gd name="connsiteY7" fmla="*/ 187528 h 1125144"/>
                          <a:gd name="connsiteX8" fmla="*/ 3295600 w 3295600"/>
                          <a:gd name="connsiteY8" fmla="*/ 570073 h 1125144"/>
                          <a:gd name="connsiteX9" fmla="*/ 3295600 w 3295600"/>
                          <a:gd name="connsiteY9" fmla="*/ 937616 h 1125144"/>
                          <a:gd name="connsiteX10" fmla="*/ 3108072 w 3295600"/>
                          <a:gd name="connsiteY10" fmla="*/ 1125144 h 1125144"/>
                          <a:gd name="connsiteX11" fmla="*/ 2523963 w 3295600"/>
                          <a:gd name="connsiteY11" fmla="*/ 1125144 h 1125144"/>
                          <a:gd name="connsiteX12" fmla="*/ 1998265 w 3295600"/>
                          <a:gd name="connsiteY12" fmla="*/ 1125144 h 1125144"/>
                          <a:gd name="connsiteX13" fmla="*/ 1501773 w 3295600"/>
                          <a:gd name="connsiteY13" fmla="*/ 1125144 h 1125144"/>
                          <a:gd name="connsiteX14" fmla="*/ 976075 w 3295600"/>
                          <a:gd name="connsiteY14" fmla="*/ 1125144 h 1125144"/>
                          <a:gd name="connsiteX15" fmla="*/ 187528 w 3295600"/>
                          <a:gd name="connsiteY15" fmla="*/ 1125144 h 1125144"/>
                          <a:gd name="connsiteX16" fmla="*/ 0 w 3295600"/>
                          <a:gd name="connsiteY16" fmla="*/ 937616 h 1125144"/>
                          <a:gd name="connsiteX17" fmla="*/ 0 w 3295600"/>
                          <a:gd name="connsiteY17" fmla="*/ 577574 h 1125144"/>
                          <a:gd name="connsiteX18" fmla="*/ 0 w 3295600"/>
                          <a:gd name="connsiteY18" fmla="*/ 187528 h 1125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295600" h="1125144" fill="none" extrusionOk="0">
                            <a:moveTo>
                              <a:pt x="0" y="187528"/>
                            </a:moveTo>
                            <a:cubicBezTo>
                              <a:pt x="-7669" y="84275"/>
                              <a:pt x="89923" y="-10752"/>
                              <a:pt x="187528" y="0"/>
                            </a:cubicBezTo>
                            <a:cubicBezTo>
                              <a:pt x="476946" y="-37098"/>
                              <a:pt x="559201" y="2536"/>
                              <a:pt x="800842" y="0"/>
                            </a:cubicBezTo>
                            <a:cubicBezTo>
                              <a:pt x="1042483" y="-2536"/>
                              <a:pt x="1120870" y="36401"/>
                              <a:pt x="1326540" y="0"/>
                            </a:cubicBezTo>
                            <a:cubicBezTo>
                              <a:pt x="1532210" y="-36401"/>
                              <a:pt x="1670242" y="43767"/>
                              <a:pt x="1910649" y="0"/>
                            </a:cubicBezTo>
                            <a:cubicBezTo>
                              <a:pt x="2151056" y="-43767"/>
                              <a:pt x="2238767" y="23594"/>
                              <a:pt x="2407141" y="0"/>
                            </a:cubicBezTo>
                            <a:cubicBezTo>
                              <a:pt x="2575515" y="-23594"/>
                              <a:pt x="2963368" y="74121"/>
                              <a:pt x="3108072" y="0"/>
                            </a:cubicBezTo>
                            <a:cubicBezTo>
                              <a:pt x="3203918" y="15504"/>
                              <a:pt x="3278451" y="61205"/>
                              <a:pt x="3295600" y="187528"/>
                            </a:cubicBezTo>
                            <a:cubicBezTo>
                              <a:pt x="3301472" y="323677"/>
                              <a:pt x="3270184" y="476580"/>
                              <a:pt x="3295600" y="570073"/>
                            </a:cubicBezTo>
                            <a:cubicBezTo>
                              <a:pt x="3321016" y="663567"/>
                              <a:pt x="3292705" y="814965"/>
                              <a:pt x="3295600" y="937616"/>
                            </a:cubicBezTo>
                            <a:cubicBezTo>
                              <a:pt x="3294812" y="1043640"/>
                              <a:pt x="3203653" y="1099990"/>
                              <a:pt x="3108072" y="1125144"/>
                            </a:cubicBezTo>
                            <a:cubicBezTo>
                              <a:pt x="2895317" y="1189160"/>
                              <a:pt x="2766402" y="1096932"/>
                              <a:pt x="2523963" y="1125144"/>
                            </a:cubicBezTo>
                            <a:cubicBezTo>
                              <a:pt x="2281524" y="1153356"/>
                              <a:pt x="2221620" y="1103114"/>
                              <a:pt x="1998265" y="1125144"/>
                            </a:cubicBezTo>
                            <a:cubicBezTo>
                              <a:pt x="1774910" y="1147174"/>
                              <a:pt x="1748686" y="1068358"/>
                              <a:pt x="1501773" y="1125144"/>
                            </a:cubicBezTo>
                            <a:cubicBezTo>
                              <a:pt x="1254860" y="1181930"/>
                              <a:pt x="1106273" y="1100210"/>
                              <a:pt x="976075" y="1125144"/>
                            </a:cubicBezTo>
                            <a:cubicBezTo>
                              <a:pt x="845877" y="1150078"/>
                              <a:pt x="562691" y="1061898"/>
                              <a:pt x="187528" y="1125144"/>
                            </a:cubicBezTo>
                            <a:cubicBezTo>
                              <a:pt x="92964" y="1122761"/>
                              <a:pt x="-2378" y="1057657"/>
                              <a:pt x="0" y="937616"/>
                            </a:cubicBezTo>
                            <a:cubicBezTo>
                              <a:pt x="-16387" y="802962"/>
                              <a:pt x="12896" y="757448"/>
                              <a:pt x="0" y="577574"/>
                            </a:cubicBezTo>
                            <a:cubicBezTo>
                              <a:pt x="-12896" y="397700"/>
                              <a:pt x="34666" y="316805"/>
                              <a:pt x="0" y="187528"/>
                            </a:cubicBezTo>
                            <a:close/>
                          </a:path>
                          <a:path w="3295600" h="1125144" stroke="0" extrusionOk="0">
                            <a:moveTo>
                              <a:pt x="0" y="187528"/>
                            </a:moveTo>
                            <a:cubicBezTo>
                              <a:pt x="-5440" y="80604"/>
                              <a:pt x="59693" y="9107"/>
                              <a:pt x="187528" y="0"/>
                            </a:cubicBezTo>
                            <a:cubicBezTo>
                              <a:pt x="406142" y="-42593"/>
                              <a:pt x="569305" y="17664"/>
                              <a:pt x="830048" y="0"/>
                            </a:cubicBezTo>
                            <a:cubicBezTo>
                              <a:pt x="1090791" y="-17664"/>
                              <a:pt x="1206464" y="52634"/>
                              <a:pt x="1384951" y="0"/>
                            </a:cubicBezTo>
                            <a:cubicBezTo>
                              <a:pt x="1563438" y="-52634"/>
                              <a:pt x="1771016" y="49155"/>
                              <a:pt x="1910649" y="0"/>
                            </a:cubicBezTo>
                            <a:cubicBezTo>
                              <a:pt x="2050282" y="-49155"/>
                              <a:pt x="2351433" y="15035"/>
                              <a:pt x="2523963" y="0"/>
                            </a:cubicBezTo>
                            <a:cubicBezTo>
                              <a:pt x="2696493" y="-15035"/>
                              <a:pt x="2917016" y="12812"/>
                              <a:pt x="3108072" y="0"/>
                            </a:cubicBezTo>
                            <a:cubicBezTo>
                              <a:pt x="3218851" y="-11733"/>
                              <a:pt x="3291001" y="88000"/>
                              <a:pt x="3295600" y="187528"/>
                            </a:cubicBezTo>
                            <a:cubicBezTo>
                              <a:pt x="3299395" y="303888"/>
                              <a:pt x="3262580" y="426862"/>
                              <a:pt x="3295600" y="562572"/>
                            </a:cubicBezTo>
                            <a:cubicBezTo>
                              <a:pt x="3328620" y="698282"/>
                              <a:pt x="3275071" y="772365"/>
                              <a:pt x="3295600" y="937616"/>
                            </a:cubicBezTo>
                            <a:cubicBezTo>
                              <a:pt x="3291533" y="1040952"/>
                              <a:pt x="3216159" y="1112754"/>
                              <a:pt x="3108072" y="1125144"/>
                            </a:cubicBezTo>
                            <a:cubicBezTo>
                              <a:pt x="2803583" y="1151037"/>
                              <a:pt x="2707303" y="1058158"/>
                              <a:pt x="2494758" y="1125144"/>
                            </a:cubicBezTo>
                            <a:cubicBezTo>
                              <a:pt x="2282213" y="1192130"/>
                              <a:pt x="2146284" y="1049505"/>
                              <a:pt x="1852238" y="1125144"/>
                            </a:cubicBezTo>
                            <a:cubicBezTo>
                              <a:pt x="1558192" y="1200783"/>
                              <a:pt x="1450416" y="1073969"/>
                              <a:pt x="1209718" y="1125144"/>
                            </a:cubicBezTo>
                            <a:cubicBezTo>
                              <a:pt x="969020" y="1176319"/>
                              <a:pt x="539820" y="1059638"/>
                              <a:pt x="187528" y="1125144"/>
                            </a:cubicBezTo>
                            <a:cubicBezTo>
                              <a:pt x="75721" y="1117383"/>
                              <a:pt x="-8647" y="1028258"/>
                              <a:pt x="0" y="937616"/>
                            </a:cubicBezTo>
                            <a:cubicBezTo>
                              <a:pt x="-33791" y="834505"/>
                              <a:pt x="39253" y="636213"/>
                              <a:pt x="0" y="555071"/>
                            </a:cubicBezTo>
                            <a:cubicBezTo>
                              <a:pt x="-39253" y="473930"/>
                              <a:pt x="18516" y="281967"/>
                              <a:pt x="0" y="1875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ML Classification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signal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  <m:brk m:alnAt="2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egress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background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signal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CC1AD1E2-D807-9B2A-9602-044E05528E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43" y="1082347"/>
                <a:ext cx="3295600" cy="11430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295600"/>
                          <a:gd name="connsiteY0" fmla="*/ 187528 h 1125144"/>
                          <a:gd name="connsiteX1" fmla="*/ 187528 w 3295600"/>
                          <a:gd name="connsiteY1" fmla="*/ 0 h 1125144"/>
                          <a:gd name="connsiteX2" fmla="*/ 800842 w 3295600"/>
                          <a:gd name="connsiteY2" fmla="*/ 0 h 1125144"/>
                          <a:gd name="connsiteX3" fmla="*/ 1326540 w 3295600"/>
                          <a:gd name="connsiteY3" fmla="*/ 0 h 1125144"/>
                          <a:gd name="connsiteX4" fmla="*/ 1910649 w 3295600"/>
                          <a:gd name="connsiteY4" fmla="*/ 0 h 1125144"/>
                          <a:gd name="connsiteX5" fmla="*/ 2407141 w 3295600"/>
                          <a:gd name="connsiteY5" fmla="*/ 0 h 1125144"/>
                          <a:gd name="connsiteX6" fmla="*/ 3108072 w 3295600"/>
                          <a:gd name="connsiteY6" fmla="*/ 0 h 1125144"/>
                          <a:gd name="connsiteX7" fmla="*/ 3295600 w 3295600"/>
                          <a:gd name="connsiteY7" fmla="*/ 187528 h 1125144"/>
                          <a:gd name="connsiteX8" fmla="*/ 3295600 w 3295600"/>
                          <a:gd name="connsiteY8" fmla="*/ 570073 h 1125144"/>
                          <a:gd name="connsiteX9" fmla="*/ 3295600 w 3295600"/>
                          <a:gd name="connsiteY9" fmla="*/ 937616 h 1125144"/>
                          <a:gd name="connsiteX10" fmla="*/ 3108072 w 3295600"/>
                          <a:gd name="connsiteY10" fmla="*/ 1125144 h 1125144"/>
                          <a:gd name="connsiteX11" fmla="*/ 2523963 w 3295600"/>
                          <a:gd name="connsiteY11" fmla="*/ 1125144 h 1125144"/>
                          <a:gd name="connsiteX12" fmla="*/ 1998265 w 3295600"/>
                          <a:gd name="connsiteY12" fmla="*/ 1125144 h 1125144"/>
                          <a:gd name="connsiteX13" fmla="*/ 1501773 w 3295600"/>
                          <a:gd name="connsiteY13" fmla="*/ 1125144 h 1125144"/>
                          <a:gd name="connsiteX14" fmla="*/ 976075 w 3295600"/>
                          <a:gd name="connsiteY14" fmla="*/ 1125144 h 1125144"/>
                          <a:gd name="connsiteX15" fmla="*/ 187528 w 3295600"/>
                          <a:gd name="connsiteY15" fmla="*/ 1125144 h 1125144"/>
                          <a:gd name="connsiteX16" fmla="*/ 0 w 3295600"/>
                          <a:gd name="connsiteY16" fmla="*/ 937616 h 1125144"/>
                          <a:gd name="connsiteX17" fmla="*/ 0 w 3295600"/>
                          <a:gd name="connsiteY17" fmla="*/ 577574 h 1125144"/>
                          <a:gd name="connsiteX18" fmla="*/ 0 w 3295600"/>
                          <a:gd name="connsiteY18" fmla="*/ 187528 h 1125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295600" h="1125144" fill="none" extrusionOk="0">
                            <a:moveTo>
                              <a:pt x="0" y="187528"/>
                            </a:moveTo>
                            <a:cubicBezTo>
                              <a:pt x="-7669" y="84275"/>
                              <a:pt x="89923" y="-10752"/>
                              <a:pt x="187528" y="0"/>
                            </a:cubicBezTo>
                            <a:cubicBezTo>
                              <a:pt x="476946" y="-37098"/>
                              <a:pt x="559201" y="2536"/>
                              <a:pt x="800842" y="0"/>
                            </a:cubicBezTo>
                            <a:cubicBezTo>
                              <a:pt x="1042483" y="-2536"/>
                              <a:pt x="1120870" y="36401"/>
                              <a:pt x="1326540" y="0"/>
                            </a:cubicBezTo>
                            <a:cubicBezTo>
                              <a:pt x="1532210" y="-36401"/>
                              <a:pt x="1670242" y="43767"/>
                              <a:pt x="1910649" y="0"/>
                            </a:cubicBezTo>
                            <a:cubicBezTo>
                              <a:pt x="2151056" y="-43767"/>
                              <a:pt x="2238767" y="23594"/>
                              <a:pt x="2407141" y="0"/>
                            </a:cubicBezTo>
                            <a:cubicBezTo>
                              <a:pt x="2575515" y="-23594"/>
                              <a:pt x="2963368" y="74121"/>
                              <a:pt x="3108072" y="0"/>
                            </a:cubicBezTo>
                            <a:cubicBezTo>
                              <a:pt x="3203918" y="15504"/>
                              <a:pt x="3278451" y="61205"/>
                              <a:pt x="3295600" y="187528"/>
                            </a:cubicBezTo>
                            <a:cubicBezTo>
                              <a:pt x="3301472" y="323677"/>
                              <a:pt x="3270184" y="476580"/>
                              <a:pt x="3295600" y="570073"/>
                            </a:cubicBezTo>
                            <a:cubicBezTo>
                              <a:pt x="3321016" y="663567"/>
                              <a:pt x="3292705" y="814965"/>
                              <a:pt x="3295600" y="937616"/>
                            </a:cubicBezTo>
                            <a:cubicBezTo>
                              <a:pt x="3294812" y="1043640"/>
                              <a:pt x="3203653" y="1099990"/>
                              <a:pt x="3108072" y="1125144"/>
                            </a:cubicBezTo>
                            <a:cubicBezTo>
                              <a:pt x="2895317" y="1189160"/>
                              <a:pt x="2766402" y="1096932"/>
                              <a:pt x="2523963" y="1125144"/>
                            </a:cubicBezTo>
                            <a:cubicBezTo>
                              <a:pt x="2281524" y="1153356"/>
                              <a:pt x="2221620" y="1103114"/>
                              <a:pt x="1998265" y="1125144"/>
                            </a:cubicBezTo>
                            <a:cubicBezTo>
                              <a:pt x="1774910" y="1147174"/>
                              <a:pt x="1748686" y="1068358"/>
                              <a:pt x="1501773" y="1125144"/>
                            </a:cubicBezTo>
                            <a:cubicBezTo>
                              <a:pt x="1254860" y="1181930"/>
                              <a:pt x="1106273" y="1100210"/>
                              <a:pt x="976075" y="1125144"/>
                            </a:cubicBezTo>
                            <a:cubicBezTo>
                              <a:pt x="845877" y="1150078"/>
                              <a:pt x="562691" y="1061898"/>
                              <a:pt x="187528" y="1125144"/>
                            </a:cubicBezTo>
                            <a:cubicBezTo>
                              <a:pt x="92964" y="1122761"/>
                              <a:pt x="-2378" y="1057657"/>
                              <a:pt x="0" y="937616"/>
                            </a:cubicBezTo>
                            <a:cubicBezTo>
                              <a:pt x="-16387" y="802962"/>
                              <a:pt x="12896" y="757448"/>
                              <a:pt x="0" y="577574"/>
                            </a:cubicBezTo>
                            <a:cubicBezTo>
                              <a:pt x="-12896" y="397700"/>
                              <a:pt x="34666" y="316805"/>
                              <a:pt x="0" y="187528"/>
                            </a:cubicBezTo>
                            <a:close/>
                          </a:path>
                          <a:path w="3295600" h="1125144" stroke="0" extrusionOk="0">
                            <a:moveTo>
                              <a:pt x="0" y="187528"/>
                            </a:moveTo>
                            <a:cubicBezTo>
                              <a:pt x="-5440" y="80604"/>
                              <a:pt x="59693" y="9107"/>
                              <a:pt x="187528" y="0"/>
                            </a:cubicBezTo>
                            <a:cubicBezTo>
                              <a:pt x="406142" y="-42593"/>
                              <a:pt x="569305" y="17664"/>
                              <a:pt x="830048" y="0"/>
                            </a:cubicBezTo>
                            <a:cubicBezTo>
                              <a:pt x="1090791" y="-17664"/>
                              <a:pt x="1206464" y="52634"/>
                              <a:pt x="1384951" y="0"/>
                            </a:cubicBezTo>
                            <a:cubicBezTo>
                              <a:pt x="1563438" y="-52634"/>
                              <a:pt x="1771016" y="49155"/>
                              <a:pt x="1910649" y="0"/>
                            </a:cubicBezTo>
                            <a:cubicBezTo>
                              <a:pt x="2050282" y="-49155"/>
                              <a:pt x="2351433" y="15035"/>
                              <a:pt x="2523963" y="0"/>
                            </a:cubicBezTo>
                            <a:cubicBezTo>
                              <a:pt x="2696493" y="-15035"/>
                              <a:pt x="2917016" y="12812"/>
                              <a:pt x="3108072" y="0"/>
                            </a:cubicBezTo>
                            <a:cubicBezTo>
                              <a:pt x="3218851" y="-11733"/>
                              <a:pt x="3291001" y="88000"/>
                              <a:pt x="3295600" y="187528"/>
                            </a:cubicBezTo>
                            <a:cubicBezTo>
                              <a:pt x="3299395" y="303888"/>
                              <a:pt x="3262580" y="426862"/>
                              <a:pt x="3295600" y="562572"/>
                            </a:cubicBezTo>
                            <a:cubicBezTo>
                              <a:pt x="3328620" y="698282"/>
                              <a:pt x="3275071" y="772365"/>
                              <a:pt x="3295600" y="937616"/>
                            </a:cubicBezTo>
                            <a:cubicBezTo>
                              <a:pt x="3291533" y="1040952"/>
                              <a:pt x="3216159" y="1112754"/>
                              <a:pt x="3108072" y="1125144"/>
                            </a:cubicBezTo>
                            <a:cubicBezTo>
                              <a:pt x="2803583" y="1151037"/>
                              <a:pt x="2707303" y="1058158"/>
                              <a:pt x="2494758" y="1125144"/>
                            </a:cubicBezTo>
                            <a:cubicBezTo>
                              <a:pt x="2282213" y="1192130"/>
                              <a:pt x="2146284" y="1049505"/>
                              <a:pt x="1852238" y="1125144"/>
                            </a:cubicBezTo>
                            <a:cubicBezTo>
                              <a:pt x="1558192" y="1200783"/>
                              <a:pt x="1450416" y="1073969"/>
                              <a:pt x="1209718" y="1125144"/>
                            </a:cubicBezTo>
                            <a:cubicBezTo>
                              <a:pt x="969020" y="1176319"/>
                              <a:pt x="539820" y="1059638"/>
                              <a:pt x="187528" y="1125144"/>
                            </a:cubicBezTo>
                            <a:cubicBezTo>
                              <a:pt x="75721" y="1117383"/>
                              <a:pt x="-8647" y="1028258"/>
                              <a:pt x="0" y="937616"/>
                            </a:cubicBezTo>
                            <a:cubicBezTo>
                              <a:pt x="-33791" y="834505"/>
                              <a:pt x="39253" y="636213"/>
                              <a:pt x="0" y="555071"/>
                            </a:cubicBezTo>
                            <a:cubicBezTo>
                              <a:pt x="-39253" y="473930"/>
                              <a:pt x="18516" y="281967"/>
                              <a:pt x="0" y="1875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1A4C7FB0-E927-06A5-A219-8D9F78349614}"/>
                  </a:ext>
                </a:extLst>
              </p:cNvPr>
              <p:cNvSpPr/>
              <p:nvPr/>
            </p:nvSpPr>
            <p:spPr>
              <a:xfrm>
                <a:off x="8672815" y="1079971"/>
                <a:ext cx="2958353" cy="1143000"/>
              </a:xfrm>
              <a:prstGeom prst="roundRect">
                <a:avLst/>
              </a:prstGeom>
              <a:solidFill>
                <a:srgbClr val="FFF1C3"/>
              </a:solid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58353"/>
                          <a:gd name="connsiteY0" fmla="*/ 118874 h 713232"/>
                          <a:gd name="connsiteX1" fmla="*/ 118874 w 2958353"/>
                          <a:gd name="connsiteY1" fmla="*/ 0 h 713232"/>
                          <a:gd name="connsiteX2" fmla="*/ 608583 w 2958353"/>
                          <a:gd name="connsiteY2" fmla="*/ 0 h 713232"/>
                          <a:gd name="connsiteX3" fmla="*/ 1152704 w 2958353"/>
                          <a:gd name="connsiteY3" fmla="*/ 0 h 713232"/>
                          <a:gd name="connsiteX4" fmla="*/ 1642413 w 2958353"/>
                          <a:gd name="connsiteY4" fmla="*/ 0 h 713232"/>
                          <a:gd name="connsiteX5" fmla="*/ 2186534 w 2958353"/>
                          <a:gd name="connsiteY5" fmla="*/ 0 h 713232"/>
                          <a:gd name="connsiteX6" fmla="*/ 2839479 w 2958353"/>
                          <a:gd name="connsiteY6" fmla="*/ 0 h 713232"/>
                          <a:gd name="connsiteX7" fmla="*/ 2958353 w 2958353"/>
                          <a:gd name="connsiteY7" fmla="*/ 118874 h 713232"/>
                          <a:gd name="connsiteX8" fmla="*/ 2958353 w 2958353"/>
                          <a:gd name="connsiteY8" fmla="*/ 594358 h 713232"/>
                          <a:gd name="connsiteX9" fmla="*/ 2839479 w 2958353"/>
                          <a:gd name="connsiteY9" fmla="*/ 713232 h 713232"/>
                          <a:gd name="connsiteX10" fmla="*/ 2322564 w 2958353"/>
                          <a:gd name="connsiteY10" fmla="*/ 713232 h 713232"/>
                          <a:gd name="connsiteX11" fmla="*/ 1860061 w 2958353"/>
                          <a:gd name="connsiteY11" fmla="*/ 713232 h 713232"/>
                          <a:gd name="connsiteX12" fmla="*/ 1288734 w 2958353"/>
                          <a:gd name="connsiteY12" fmla="*/ 713232 h 713232"/>
                          <a:gd name="connsiteX13" fmla="*/ 799025 w 2958353"/>
                          <a:gd name="connsiteY13" fmla="*/ 713232 h 713232"/>
                          <a:gd name="connsiteX14" fmla="*/ 118874 w 2958353"/>
                          <a:gd name="connsiteY14" fmla="*/ 713232 h 713232"/>
                          <a:gd name="connsiteX15" fmla="*/ 0 w 2958353"/>
                          <a:gd name="connsiteY15" fmla="*/ 594358 h 713232"/>
                          <a:gd name="connsiteX16" fmla="*/ 0 w 2958353"/>
                          <a:gd name="connsiteY16" fmla="*/ 118874 h 7132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58353" h="713232" fill="none" extrusionOk="0">
                            <a:moveTo>
                              <a:pt x="0" y="118874"/>
                            </a:moveTo>
                            <a:cubicBezTo>
                              <a:pt x="-7853" y="67263"/>
                              <a:pt x="68761" y="11547"/>
                              <a:pt x="118874" y="0"/>
                            </a:cubicBezTo>
                            <a:cubicBezTo>
                              <a:pt x="358536" y="-45428"/>
                              <a:pt x="407688" y="43387"/>
                              <a:pt x="608583" y="0"/>
                            </a:cubicBezTo>
                            <a:cubicBezTo>
                              <a:pt x="809478" y="-43387"/>
                              <a:pt x="908092" y="23360"/>
                              <a:pt x="1152704" y="0"/>
                            </a:cubicBezTo>
                            <a:cubicBezTo>
                              <a:pt x="1397316" y="-23360"/>
                              <a:pt x="1514222" y="34954"/>
                              <a:pt x="1642413" y="0"/>
                            </a:cubicBezTo>
                            <a:cubicBezTo>
                              <a:pt x="1770604" y="-34954"/>
                              <a:pt x="1976216" y="30591"/>
                              <a:pt x="2186534" y="0"/>
                            </a:cubicBezTo>
                            <a:cubicBezTo>
                              <a:pt x="2396852" y="-30591"/>
                              <a:pt x="2567885" y="45600"/>
                              <a:pt x="2839479" y="0"/>
                            </a:cubicBezTo>
                            <a:cubicBezTo>
                              <a:pt x="2909405" y="-13145"/>
                              <a:pt x="2960076" y="55085"/>
                              <a:pt x="2958353" y="118874"/>
                            </a:cubicBezTo>
                            <a:cubicBezTo>
                              <a:pt x="2973247" y="322989"/>
                              <a:pt x="2944280" y="358705"/>
                              <a:pt x="2958353" y="594358"/>
                            </a:cubicBezTo>
                            <a:cubicBezTo>
                              <a:pt x="2958110" y="654960"/>
                              <a:pt x="2916342" y="720295"/>
                              <a:pt x="2839479" y="713232"/>
                            </a:cubicBezTo>
                            <a:cubicBezTo>
                              <a:pt x="2689918" y="759055"/>
                              <a:pt x="2432515" y="693965"/>
                              <a:pt x="2322564" y="713232"/>
                            </a:cubicBezTo>
                            <a:cubicBezTo>
                              <a:pt x="2212614" y="732499"/>
                              <a:pt x="2033830" y="681802"/>
                              <a:pt x="1860061" y="713232"/>
                            </a:cubicBezTo>
                            <a:cubicBezTo>
                              <a:pt x="1686292" y="744662"/>
                              <a:pt x="1493789" y="703775"/>
                              <a:pt x="1288734" y="713232"/>
                            </a:cubicBezTo>
                            <a:cubicBezTo>
                              <a:pt x="1083679" y="722689"/>
                              <a:pt x="955049" y="710704"/>
                              <a:pt x="799025" y="713232"/>
                            </a:cubicBezTo>
                            <a:cubicBezTo>
                              <a:pt x="643001" y="715760"/>
                              <a:pt x="392380" y="694229"/>
                              <a:pt x="118874" y="713232"/>
                            </a:cubicBezTo>
                            <a:cubicBezTo>
                              <a:pt x="54142" y="709215"/>
                              <a:pt x="-15774" y="659502"/>
                              <a:pt x="0" y="594358"/>
                            </a:cubicBezTo>
                            <a:cubicBezTo>
                              <a:pt x="-1998" y="456980"/>
                              <a:pt x="6929" y="320461"/>
                              <a:pt x="0" y="118874"/>
                            </a:cubicBezTo>
                            <a:close/>
                          </a:path>
                          <a:path w="2958353" h="713232" stroke="0" extrusionOk="0">
                            <a:moveTo>
                              <a:pt x="0" y="118874"/>
                            </a:moveTo>
                            <a:cubicBezTo>
                              <a:pt x="-2655" y="51584"/>
                              <a:pt x="37727" y="5816"/>
                              <a:pt x="118874" y="0"/>
                            </a:cubicBezTo>
                            <a:cubicBezTo>
                              <a:pt x="415721" y="-43058"/>
                              <a:pt x="469584" y="52472"/>
                              <a:pt x="717407" y="0"/>
                            </a:cubicBezTo>
                            <a:cubicBezTo>
                              <a:pt x="965230" y="-52472"/>
                              <a:pt x="1023440" y="37081"/>
                              <a:pt x="1234322" y="0"/>
                            </a:cubicBezTo>
                            <a:cubicBezTo>
                              <a:pt x="1445205" y="-37081"/>
                              <a:pt x="1591203" y="17700"/>
                              <a:pt x="1724031" y="0"/>
                            </a:cubicBezTo>
                            <a:cubicBezTo>
                              <a:pt x="1856859" y="-17700"/>
                              <a:pt x="2053803" y="15423"/>
                              <a:pt x="2295358" y="0"/>
                            </a:cubicBezTo>
                            <a:cubicBezTo>
                              <a:pt x="2536913" y="-15423"/>
                              <a:pt x="2624871" y="6423"/>
                              <a:pt x="2839479" y="0"/>
                            </a:cubicBezTo>
                            <a:cubicBezTo>
                              <a:pt x="2908499" y="-5481"/>
                              <a:pt x="2945037" y="64924"/>
                              <a:pt x="2958353" y="118874"/>
                            </a:cubicBezTo>
                            <a:cubicBezTo>
                              <a:pt x="3000959" y="283908"/>
                              <a:pt x="2920352" y="463609"/>
                              <a:pt x="2958353" y="594358"/>
                            </a:cubicBezTo>
                            <a:cubicBezTo>
                              <a:pt x="2960077" y="660425"/>
                              <a:pt x="2900945" y="712555"/>
                              <a:pt x="2839479" y="713232"/>
                            </a:cubicBezTo>
                            <a:cubicBezTo>
                              <a:pt x="2615354" y="775957"/>
                              <a:pt x="2544861" y="689447"/>
                              <a:pt x="2295358" y="713232"/>
                            </a:cubicBezTo>
                            <a:cubicBezTo>
                              <a:pt x="2045855" y="737017"/>
                              <a:pt x="1952573" y="686401"/>
                              <a:pt x="1778443" y="713232"/>
                            </a:cubicBezTo>
                            <a:cubicBezTo>
                              <a:pt x="1604313" y="740063"/>
                              <a:pt x="1384377" y="687125"/>
                              <a:pt x="1179910" y="713232"/>
                            </a:cubicBezTo>
                            <a:cubicBezTo>
                              <a:pt x="975443" y="739339"/>
                              <a:pt x="858970" y="692116"/>
                              <a:pt x="581377" y="713232"/>
                            </a:cubicBezTo>
                            <a:cubicBezTo>
                              <a:pt x="303784" y="734348"/>
                              <a:pt x="219308" y="658754"/>
                              <a:pt x="118874" y="713232"/>
                            </a:cubicBezTo>
                            <a:cubicBezTo>
                              <a:pt x="49005" y="709259"/>
                              <a:pt x="-3371" y="654971"/>
                              <a:pt x="0" y="594358"/>
                            </a:cubicBezTo>
                            <a:cubicBezTo>
                              <a:pt x="-37381" y="451659"/>
                              <a:pt x="23325" y="314005"/>
                              <a:pt x="0" y="1188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ML Calibration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measured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regress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true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1A4C7FB0-E927-06A5-A219-8D9F783496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815" y="1079971"/>
                <a:ext cx="2958353" cy="114300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58353"/>
                          <a:gd name="connsiteY0" fmla="*/ 118874 h 713232"/>
                          <a:gd name="connsiteX1" fmla="*/ 118874 w 2958353"/>
                          <a:gd name="connsiteY1" fmla="*/ 0 h 713232"/>
                          <a:gd name="connsiteX2" fmla="*/ 608583 w 2958353"/>
                          <a:gd name="connsiteY2" fmla="*/ 0 h 713232"/>
                          <a:gd name="connsiteX3" fmla="*/ 1152704 w 2958353"/>
                          <a:gd name="connsiteY3" fmla="*/ 0 h 713232"/>
                          <a:gd name="connsiteX4" fmla="*/ 1642413 w 2958353"/>
                          <a:gd name="connsiteY4" fmla="*/ 0 h 713232"/>
                          <a:gd name="connsiteX5" fmla="*/ 2186534 w 2958353"/>
                          <a:gd name="connsiteY5" fmla="*/ 0 h 713232"/>
                          <a:gd name="connsiteX6" fmla="*/ 2839479 w 2958353"/>
                          <a:gd name="connsiteY6" fmla="*/ 0 h 713232"/>
                          <a:gd name="connsiteX7" fmla="*/ 2958353 w 2958353"/>
                          <a:gd name="connsiteY7" fmla="*/ 118874 h 713232"/>
                          <a:gd name="connsiteX8" fmla="*/ 2958353 w 2958353"/>
                          <a:gd name="connsiteY8" fmla="*/ 594358 h 713232"/>
                          <a:gd name="connsiteX9" fmla="*/ 2839479 w 2958353"/>
                          <a:gd name="connsiteY9" fmla="*/ 713232 h 713232"/>
                          <a:gd name="connsiteX10" fmla="*/ 2322564 w 2958353"/>
                          <a:gd name="connsiteY10" fmla="*/ 713232 h 713232"/>
                          <a:gd name="connsiteX11" fmla="*/ 1860061 w 2958353"/>
                          <a:gd name="connsiteY11" fmla="*/ 713232 h 713232"/>
                          <a:gd name="connsiteX12" fmla="*/ 1288734 w 2958353"/>
                          <a:gd name="connsiteY12" fmla="*/ 713232 h 713232"/>
                          <a:gd name="connsiteX13" fmla="*/ 799025 w 2958353"/>
                          <a:gd name="connsiteY13" fmla="*/ 713232 h 713232"/>
                          <a:gd name="connsiteX14" fmla="*/ 118874 w 2958353"/>
                          <a:gd name="connsiteY14" fmla="*/ 713232 h 713232"/>
                          <a:gd name="connsiteX15" fmla="*/ 0 w 2958353"/>
                          <a:gd name="connsiteY15" fmla="*/ 594358 h 713232"/>
                          <a:gd name="connsiteX16" fmla="*/ 0 w 2958353"/>
                          <a:gd name="connsiteY16" fmla="*/ 118874 h 7132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58353" h="713232" fill="none" extrusionOk="0">
                            <a:moveTo>
                              <a:pt x="0" y="118874"/>
                            </a:moveTo>
                            <a:cubicBezTo>
                              <a:pt x="-7853" y="67263"/>
                              <a:pt x="68761" y="11547"/>
                              <a:pt x="118874" y="0"/>
                            </a:cubicBezTo>
                            <a:cubicBezTo>
                              <a:pt x="358536" y="-45428"/>
                              <a:pt x="407688" y="43387"/>
                              <a:pt x="608583" y="0"/>
                            </a:cubicBezTo>
                            <a:cubicBezTo>
                              <a:pt x="809478" y="-43387"/>
                              <a:pt x="908092" y="23360"/>
                              <a:pt x="1152704" y="0"/>
                            </a:cubicBezTo>
                            <a:cubicBezTo>
                              <a:pt x="1397316" y="-23360"/>
                              <a:pt x="1514222" y="34954"/>
                              <a:pt x="1642413" y="0"/>
                            </a:cubicBezTo>
                            <a:cubicBezTo>
                              <a:pt x="1770604" y="-34954"/>
                              <a:pt x="1976216" y="30591"/>
                              <a:pt x="2186534" y="0"/>
                            </a:cubicBezTo>
                            <a:cubicBezTo>
                              <a:pt x="2396852" y="-30591"/>
                              <a:pt x="2567885" y="45600"/>
                              <a:pt x="2839479" y="0"/>
                            </a:cubicBezTo>
                            <a:cubicBezTo>
                              <a:pt x="2909405" y="-13145"/>
                              <a:pt x="2960076" y="55085"/>
                              <a:pt x="2958353" y="118874"/>
                            </a:cubicBezTo>
                            <a:cubicBezTo>
                              <a:pt x="2973247" y="322989"/>
                              <a:pt x="2944280" y="358705"/>
                              <a:pt x="2958353" y="594358"/>
                            </a:cubicBezTo>
                            <a:cubicBezTo>
                              <a:pt x="2958110" y="654960"/>
                              <a:pt x="2916342" y="720295"/>
                              <a:pt x="2839479" y="713232"/>
                            </a:cubicBezTo>
                            <a:cubicBezTo>
                              <a:pt x="2689918" y="759055"/>
                              <a:pt x="2432515" y="693965"/>
                              <a:pt x="2322564" y="713232"/>
                            </a:cubicBezTo>
                            <a:cubicBezTo>
                              <a:pt x="2212614" y="732499"/>
                              <a:pt x="2033830" y="681802"/>
                              <a:pt x="1860061" y="713232"/>
                            </a:cubicBezTo>
                            <a:cubicBezTo>
                              <a:pt x="1686292" y="744662"/>
                              <a:pt x="1493789" y="703775"/>
                              <a:pt x="1288734" y="713232"/>
                            </a:cubicBezTo>
                            <a:cubicBezTo>
                              <a:pt x="1083679" y="722689"/>
                              <a:pt x="955049" y="710704"/>
                              <a:pt x="799025" y="713232"/>
                            </a:cubicBezTo>
                            <a:cubicBezTo>
                              <a:pt x="643001" y="715760"/>
                              <a:pt x="392380" y="694229"/>
                              <a:pt x="118874" y="713232"/>
                            </a:cubicBezTo>
                            <a:cubicBezTo>
                              <a:pt x="54142" y="709215"/>
                              <a:pt x="-15774" y="659502"/>
                              <a:pt x="0" y="594358"/>
                            </a:cubicBezTo>
                            <a:cubicBezTo>
                              <a:pt x="-1998" y="456980"/>
                              <a:pt x="6929" y="320461"/>
                              <a:pt x="0" y="118874"/>
                            </a:cubicBezTo>
                            <a:close/>
                          </a:path>
                          <a:path w="2958353" h="713232" stroke="0" extrusionOk="0">
                            <a:moveTo>
                              <a:pt x="0" y="118874"/>
                            </a:moveTo>
                            <a:cubicBezTo>
                              <a:pt x="-2655" y="51584"/>
                              <a:pt x="37727" y="5816"/>
                              <a:pt x="118874" y="0"/>
                            </a:cubicBezTo>
                            <a:cubicBezTo>
                              <a:pt x="415721" y="-43058"/>
                              <a:pt x="469584" y="52472"/>
                              <a:pt x="717407" y="0"/>
                            </a:cubicBezTo>
                            <a:cubicBezTo>
                              <a:pt x="965230" y="-52472"/>
                              <a:pt x="1023440" y="37081"/>
                              <a:pt x="1234322" y="0"/>
                            </a:cubicBezTo>
                            <a:cubicBezTo>
                              <a:pt x="1445205" y="-37081"/>
                              <a:pt x="1591203" y="17700"/>
                              <a:pt x="1724031" y="0"/>
                            </a:cubicBezTo>
                            <a:cubicBezTo>
                              <a:pt x="1856859" y="-17700"/>
                              <a:pt x="2053803" y="15423"/>
                              <a:pt x="2295358" y="0"/>
                            </a:cubicBezTo>
                            <a:cubicBezTo>
                              <a:pt x="2536913" y="-15423"/>
                              <a:pt x="2624871" y="6423"/>
                              <a:pt x="2839479" y="0"/>
                            </a:cubicBezTo>
                            <a:cubicBezTo>
                              <a:pt x="2908499" y="-5481"/>
                              <a:pt x="2945037" y="64924"/>
                              <a:pt x="2958353" y="118874"/>
                            </a:cubicBezTo>
                            <a:cubicBezTo>
                              <a:pt x="3000959" y="283908"/>
                              <a:pt x="2920352" y="463609"/>
                              <a:pt x="2958353" y="594358"/>
                            </a:cubicBezTo>
                            <a:cubicBezTo>
                              <a:pt x="2960077" y="660425"/>
                              <a:pt x="2900945" y="712555"/>
                              <a:pt x="2839479" y="713232"/>
                            </a:cubicBezTo>
                            <a:cubicBezTo>
                              <a:pt x="2615354" y="775957"/>
                              <a:pt x="2544861" y="689447"/>
                              <a:pt x="2295358" y="713232"/>
                            </a:cubicBezTo>
                            <a:cubicBezTo>
                              <a:pt x="2045855" y="737017"/>
                              <a:pt x="1952573" y="686401"/>
                              <a:pt x="1778443" y="713232"/>
                            </a:cubicBezTo>
                            <a:cubicBezTo>
                              <a:pt x="1604313" y="740063"/>
                              <a:pt x="1384377" y="687125"/>
                              <a:pt x="1179910" y="713232"/>
                            </a:cubicBezTo>
                            <a:cubicBezTo>
                              <a:pt x="975443" y="739339"/>
                              <a:pt x="858970" y="692116"/>
                              <a:pt x="581377" y="713232"/>
                            </a:cubicBezTo>
                            <a:cubicBezTo>
                              <a:pt x="303784" y="734348"/>
                              <a:pt x="219308" y="658754"/>
                              <a:pt x="118874" y="713232"/>
                            </a:cubicBezTo>
                            <a:cubicBezTo>
                              <a:pt x="49005" y="709259"/>
                              <a:pt x="-3371" y="654971"/>
                              <a:pt x="0" y="594358"/>
                            </a:cubicBezTo>
                            <a:cubicBezTo>
                              <a:pt x="-37381" y="451659"/>
                              <a:pt x="23325" y="314005"/>
                              <a:pt x="0" y="1188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DEF736EE-2319-258A-2123-B21CCDF2BE21}"/>
              </a:ext>
            </a:extLst>
          </p:cNvPr>
          <p:cNvSpPr txBox="1"/>
          <p:nvPr/>
        </p:nvSpPr>
        <p:spPr>
          <a:xfrm rot="1605302">
            <a:off x="3779268" y="1836881"/>
            <a:ext cx="2007281" cy="584775"/>
          </a:xfrm>
          <a:prstGeom prst="rect">
            <a:avLst/>
          </a:prstGeom>
          <a:noFill/>
          <a:effectLst>
            <a:outerShdw blurRad="25400" dist="38100" dir="2700000" algn="tl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Signal likelihood</a:t>
            </a:r>
          </a:p>
          <a:p>
            <a:r>
              <a:rPr lang="en-US" sz="1600" b="1" dirty="0">
                <a:solidFill>
                  <a:srgbClr val="00206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(detector truth)</a:t>
            </a:r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255007B2-5581-AAB0-8BB5-87EF6CFA6FCC}"/>
              </a:ext>
            </a:extLst>
          </p:cNvPr>
          <p:cNvSpPr/>
          <p:nvPr/>
        </p:nvSpPr>
        <p:spPr>
          <a:xfrm rot="240000">
            <a:off x="6331414" y="4010080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CB4B26F-538A-4C1B-E672-9B074646479D}"/>
              </a:ext>
            </a:extLst>
          </p:cNvPr>
          <p:cNvSpPr/>
          <p:nvPr/>
        </p:nvSpPr>
        <p:spPr>
          <a:xfrm>
            <a:off x="453430" y="5585846"/>
            <a:ext cx="11177737" cy="489935"/>
          </a:xfrm>
          <a:prstGeom prst="roundRect">
            <a:avLst/>
          </a:prstGeom>
          <a:solidFill>
            <a:srgbClr val="FFCCFF"/>
          </a:solidFill>
          <a:ln w="28575">
            <a:solidFill>
              <a:srgbClr val="7030A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295600"/>
                      <a:gd name="connsiteY0" fmla="*/ 187528 h 1125144"/>
                      <a:gd name="connsiteX1" fmla="*/ 187528 w 3295600"/>
                      <a:gd name="connsiteY1" fmla="*/ 0 h 1125144"/>
                      <a:gd name="connsiteX2" fmla="*/ 800842 w 3295600"/>
                      <a:gd name="connsiteY2" fmla="*/ 0 h 1125144"/>
                      <a:gd name="connsiteX3" fmla="*/ 1326540 w 3295600"/>
                      <a:gd name="connsiteY3" fmla="*/ 0 h 1125144"/>
                      <a:gd name="connsiteX4" fmla="*/ 1910649 w 3295600"/>
                      <a:gd name="connsiteY4" fmla="*/ 0 h 1125144"/>
                      <a:gd name="connsiteX5" fmla="*/ 2407141 w 3295600"/>
                      <a:gd name="connsiteY5" fmla="*/ 0 h 1125144"/>
                      <a:gd name="connsiteX6" fmla="*/ 3108072 w 3295600"/>
                      <a:gd name="connsiteY6" fmla="*/ 0 h 1125144"/>
                      <a:gd name="connsiteX7" fmla="*/ 3295600 w 3295600"/>
                      <a:gd name="connsiteY7" fmla="*/ 187528 h 1125144"/>
                      <a:gd name="connsiteX8" fmla="*/ 3295600 w 3295600"/>
                      <a:gd name="connsiteY8" fmla="*/ 570073 h 1125144"/>
                      <a:gd name="connsiteX9" fmla="*/ 3295600 w 3295600"/>
                      <a:gd name="connsiteY9" fmla="*/ 937616 h 1125144"/>
                      <a:gd name="connsiteX10" fmla="*/ 3108072 w 3295600"/>
                      <a:gd name="connsiteY10" fmla="*/ 1125144 h 1125144"/>
                      <a:gd name="connsiteX11" fmla="*/ 2523963 w 3295600"/>
                      <a:gd name="connsiteY11" fmla="*/ 1125144 h 1125144"/>
                      <a:gd name="connsiteX12" fmla="*/ 1998265 w 3295600"/>
                      <a:gd name="connsiteY12" fmla="*/ 1125144 h 1125144"/>
                      <a:gd name="connsiteX13" fmla="*/ 1501773 w 3295600"/>
                      <a:gd name="connsiteY13" fmla="*/ 1125144 h 1125144"/>
                      <a:gd name="connsiteX14" fmla="*/ 976075 w 3295600"/>
                      <a:gd name="connsiteY14" fmla="*/ 1125144 h 1125144"/>
                      <a:gd name="connsiteX15" fmla="*/ 187528 w 3295600"/>
                      <a:gd name="connsiteY15" fmla="*/ 1125144 h 1125144"/>
                      <a:gd name="connsiteX16" fmla="*/ 0 w 3295600"/>
                      <a:gd name="connsiteY16" fmla="*/ 937616 h 1125144"/>
                      <a:gd name="connsiteX17" fmla="*/ 0 w 3295600"/>
                      <a:gd name="connsiteY17" fmla="*/ 577574 h 1125144"/>
                      <a:gd name="connsiteX18" fmla="*/ 0 w 3295600"/>
                      <a:gd name="connsiteY18" fmla="*/ 187528 h 1125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95600" h="1125144" fill="none" extrusionOk="0">
                        <a:moveTo>
                          <a:pt x="0" y="187528"/>
                        </a:moveTo>
                        <a:cubicBezTo>
                          <a:pt x="-7669" y="84275"/>
                          <a:pt x="89923" y="-10752"/>
                          <a:pt x="187528" y="0"/>
                        </a:cubicBezTo>
                        <a:cubicBezTo>
                          <a:pt x="476946" y="-37098"/>
                          <a:pt x="559201" y="2536"/>
                          <a:pt x="800842" y="0"/>
                        </a:cubicBezTo>
                        <a:cubicBezTo>
                          <a:pt x="1042483" y="-2536"/>
                          <a:pt x="1120870" y="36401"/>
                          <a:pt x="1326540" y="0"/>
                        </a:cubicBezTo>
                        <a:cubicBezTo>
                          <a:pt x="1532210" y="-36401"/>
                          <a:pt x="1670242" y="43767"/>
                          <a:pt x="1910649" y="0"/>
                        </a:cubicBezTo>
                        <a:cubicBezTo>
                          <a:pt x="2151056" y="-43767"/>
                          <a:pt x="2238767" y="23594"/>
                          <a:pt x="2407141" y="0"/>
                        </a:cubicBezTo>
                        <a:cubicBezTo>
                          <a:pt x="2575515" y="-23594"/>
                          <a:pt x="2963368" y="74121"/>
                          <a:pt x="3108072" y="0"/>
                        </a:cubicBezTo>
                        <a:cubicBezTo>
                          <a:pt x="3203918" y="15504"/>
                          <a:pt x="3278451" y="61205"/>
                          <a:pt x="3295600" y="187528"/>
                        </a:cubicBezTo>
                        <a:cubicBezTo>
                          <a:pt x="3301472" y="323677"/>
                          <a:pt x="3270184" y="476580"/>
                          <a:pt x="3295600" y="570073"/>
                        </a:cubicBezTo>
                        <a:cubicBezTo>
                          <a:pt x="3321016" y="663567"/>
                          <a:pt x="3292705" y="814965"/>
                          <a:pt x="3295600" y="937616"/>
                        </a:cubicBezTo>
                        <a:cubicBezTo>
                          <a:pt x="3294812" y="1043640"/>
                          <a:pt x="3203653" y="1099990"/>
                          <a:pt x="3108072" y="1125144"/>
                        </a:cubicBezTo>
                        <a:cubicBezTo>
                          <a:pt x="2895317" y="1189160"/>
                          <a:pt x="2766402" y="1096932"/>
                          <a:pt x="2523963" y="1125144"/>
                        </a:cubicBezTo>
                        <a:cubicBezTo>
                          <a:pt x="2281524" y="1153356"/>
                          <a:pt x="2221620" y="1103114"/>
                          <a:pt x="1998265" y="1125144"/>
                        </a:cubicBezTo>
                        <a:cubicBezTo>
                          <a:pt x="1774910" y="1147174"/>
                          <a:pt x="1748686" y="1068358"/>
                          <a:pt x="1501773" y="1125144"/>
                        </a:cubicBezTo>
                        <a:cubicBezTo>
                          <a:pt x="1254860" y="1181930"/>
                          <a:pt x="1106273" y="1100210"/>
                          <a:pt x="976075" y="1125144"/>
                        </a:cubicBezTo>
                        <a:cubicBezTo>
                          <a:pt x="845877" y="1150078"/>
                          <a:pt x="562691" y="1061898"/>
                          <a:pt x="187528" y="1125144"/>
                        </a:cubicBezTo>
                        <a:cubicBezTo>
                          <a:pt x="92964" y="1122761"/>
                          <a:pt x="-2378" y="1057657"/>
                          <a:pt x="0" y="937616"/>
                        </a:cubicBezTo>
                        <a:cubicBezTo>
                          <a:pt x="-16387" y="802962"/>
                          <a:pt x="12896" y="757448"/>
                          <a:pt x="0" y="577574"/>
                        </a:cubicBezTo>
                        <a:cubicBezTo>
                          <a:pt x="-12896" y="397700"/>
                          <a:pt x="34666" y="316805"/>
                          <a:pt x="0" y="187528"/>
                        </a:cubicBezTo>
                        <a:close/>
                      </a:path>
                      <a:path w="3295600" h="1125144" stroke="0" extrusionOk="0">
                        <a:moveTo>
                          <a:pt x="0" y="187528"/>
                        </a:moveTo>
                        <a:cubicBezTo>
                          <a:pt x="-5440" y="80604"/>
                          <a:pt x="59693" y="9107"/>
                          <a:pt x="187528" y="0"/>
                        </a:cubicBezTo>
                        <a:cubicBezTo>
                          <a:pt x="406142" y="-42593"/>
                          <a:pt x="569305" y="17664"/>
                          <a:pt x="830048" y="0"/>
                        </a:cubicBezTo>
                        <a:cubicBezTo>
                          <a:pt x="1090791" y="-17664"/>
                          <a:pt x="1206464" y="52634"/>
                          <a:pt x="1384951" y="0"/>
                        </a:cubicBezTo>
                        <a:cubicBezTo>
                          <a:pt x="1563438" y="-52634"/>
                          <a:pt x="1771016" y="49155"/>
                          <a:pt x="1910649" y="0"/>
                        </a:cubicBezTo>
                        <a:cubicBezTo>
                          <a:pt x="2050282" y="-49155"/>
                          <a:pt x="2351433" y="15035"/>
                          <a:pt x="2523963" y="0"/>
                        </a:cubicBezTo>
                        <a:cubicBezTo>
                          <a:pt x="2696493" y="-15035"/>
                          <a:pt x="2917016" y="12812"/>
                          <a:pt x="3108072" y="0"/>
                        </a:cubicBezTo>
                        <a:cubicBezTo>
                          <a:pt x="3218851" y="-11733"/>
                          <a:pt x="3291001" y="88000"/>
                          <a:pt x="3295600" y="187528"/>
                        </a:cubicBezTo>
                        <a:cubicBezTo>
                          <a:pt x="3299395" y="303888"/>
                          <a:pt x="3262580" y="426862"/>
                          <a:pt x="3295600" y="562572"/>
                        </a:cubicBezTo>
                        <a:cubicBezTo>
                          <a:pt x="3328620" y="698282"/>
                          <a:pt x="3275071" y="772365"/>
                          <a:pt x="3295600" y="937616"/>
                        </a:cubicBezTo>
                        <a:cubicBezTo>
                          <a:pt x="3291533" y="1040952"/>
                          <a:pt x="3216159" y="1112754"/>
                          <a:pt x="3108072" y="1125144"/>
                        </a:cubicBezTo>
                        <a:cubicBezTo>
                          <a:pt x="2803583" y="1151037"/>
                          <a:pt x="2707303" y="1058158"/>
                          <a:pt x="2494758" y="1125144"/>
                        </a:cubicBezTo>
                        <a:cubicBezTo>
                          <a:pt x="2282213" y="1192130"/>
                          <a:pt x="2146284" y="1049505"/>
                          <a:pt x="1852238" y="1125144"/>
                        </a:cubicBezTo>
                        <a:cubicBezTo>
                          <a:pt x="1558192" y="1200783"/>
                          <a:pt x="1450416" y="1073969"/>
                          <a:pt x="1209718" y="1125144"/>
                        </a:cubicBezTo>
                        <a:cubicBezTo>
                          <a:pt x="969020" y="1176319"/>
                          <a:pt x="539820" y="1059638"/>
                          <a:pt x="187528" y="1125144"/>
                        </a:cubicBezTo>
                        <a:cubicBezTo>
                          <a:pt x="75721" y="1117383"/>
                          <a:pt x="-8647" y="1028258"/>
                          <a:pt x="0" y="937616"/>
                        </a:cubicBezTo>
                        <a:cubicBezTo>
                          <a:pt x="-33791" y="834505"/>
                          <a:pt x="39253" y="636213"/>
                          <a:pt x="0" y="555071"/>
                        </a:cubicBezTo>
                        <a:cubicBezTo>
                          <a:pt x="-39253" y="473930"/>
                          <a:pt x="18516" y="281967"/>
                          <a:pt x="0" y="18752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Jets</a:t>
            </a:r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83A58B1A-18F0-26B3-83AB-457AC093083F}"/>
              </a:ext>
            </a:extLst>
          </p:cNvPr>
          <p:cNvSpPr/>
          <p:nvPr/>
        </p:nvSpPr>
        <p:spPr>
          <a:xfrm>
            <a:off x="9311390" y="2163577"/>
            <a:ext cx="350981" cy="3419893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85B4F5B3-6DA0-4AEF-AD20-A87F2EC64779}"/>
              </a:ext>
            </a:extLst>
          </p:cNvPr>
          <p:cNvSpPr/>
          <p:nvPr/>
        </p:nvSpPr>
        <p:spPr>
          <a:xfrm>
            <a:off x="10729633" y="2169922"/>
            <a:ext cx="350981" cy="3419893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E518A9D1-766B-2310-9A3D-747165BE7CD7}"/>
              </a:ext>
            </a:extLst>
          </p:cNvPr>
          <p:cNvSpPr/>
          <p:nvPr/>
        </p:nvSpPr>
        <p:spPr>
          <a:xfrm>
            <a:off x="1865397" y="2222972"/>
            <a:ext cx="350981" cy="3360498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00B0F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04E45C-6239-759C-59C9-581F9F29812A}"/>
              </a:ext>
            </a:extLst>
          </p:cNvPr>
          <p:cNvSpPr txBox="1"/>
          <p:nvPr/>
        </p:nvSpPr>
        <p:spPr>
          <a:xfrm>
            <a:off x="1109382" y="3607783"/>
            <a:ext cx="1863011" cy="584775"/>
          </a:xfrm>
          <a:prstGeom prst="rect">
            <a:avLst/>
          </a:prstGeom>
          <a:gradFill flip="none" rotWithShape="1">
            <a:gsLst>
              <a:gs pos="0">
                <a:srgbClr val="FFE699">
                  <a:alpha val="75000"/>
                </a:srgbClr>
              </a:gs>
              <a:gs pos="100000">
                <a:srgbClr val="FFDB69">
                  <a:alpha val="75000"/>
                </a:srgbClr>
              </a:gs>
            </a:gsLst>
            <a:lin ang="10800000" scaled="1"/>
            <a:tileRect/>
          </a:gradFill>
          <a:effectLst>
            <a:outerShdw blurRad="25400" dist="38100" dir="2700000" algn="tl" rotWithShape="0">
              <a:schemeClr val="accent1">
                <a:lumMod val="60000"/>
                <a:lumOff val="40000"/>
                <a:alpha val="40000"/>
              </a:schemeClr>
            </a:outerShdw>
            <a:softEdge rad="5080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origin tagging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08501D72-4CEF-7C72-EBFF-8EF744ED15C4}"/>
              </a:ext>
            </a:extLst>
          </p:cNvPr>
          <p:cNvSpPr/>
          <p:nvPr/>
        </p:nvSpPr>
        <p:spPr>
          <a:xfrm rot="1759178">
            <a:off x="8729530" y="1853989"/>
            <a:ext cx="350981" cy="2092589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8DE804C-E7F5-DE2D-E026-40329DCEE89A}"/>
              </a:ext>
            </a:extLst>
          </p:cNvPr>
          <p:cNvSpPr txBox="1"/>
          <p:nvPr/>
        </p:nvSpPr>
        <p:spPr>
          <a:xfrm>
            <a:off x="9756408" y="3607783"/>
            <a:ext cx="2286000" cy="584775"/>
          </a:xfrm>
          <a:prstGeom prst="rect">
            <a:avLst/>
          </a:prstGeom>
          <a:gradFill flip="none" rotWithShape="1">
            <a:gsLst>
              <a:gs pos="25000">
                <a:srgbClr val="FFE080">
                  <a:alpha val="75000"/>
                </a:srgbClr>
              </a:gs>
              <a:gs pos="75000">
                <a:srgbClr val="FFD85E">
                  <a:alpha val="75000"/>
                </a:srgbClr>
              </a:gs>
              <a:gs pos="0">
                <a:srgbClr val="FFD44D">
                  <a:alpha val="75000"/>
                </a:srgbClr>
              </a:gs>
              <a:gs pos="100000">
                <a:srgbClr val="FFE38D">
                  <a:alpha val="75000"/>
                </a:srgb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schemeClr val="accent3">
                <a:lumMod val="60000"/>
                <a:lumOff val="40000"/>
                <a:alpha val="40000"/>
              </a:schemeClr>
            </a:outerShdw>
            <a:softEdge rad="508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particle jet mass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74" name="Date Placeholder 1">
            <a:extLst>
              <a:ext uri="{FF2B5EF4-FFF2-40B4-BE49-F238E27FC236}">
                <a16:creationId xmlns:a16="http://schemas.microsoft.com/office/drawing/2014/main" id="{824EC204-DEA6-4082-9150-70B50E6B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September 12, 2023</a:t>
            </a:r>
            <a:endParaRPr lang="en-US" sz="800" dirty="0">
              <a:latin typeface="OCR A Std" panose="020F0609000104060307" pitchFamily="49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B0CC1C-667C-50CD-CA28-8A050E57E8C0}"/>
              </a:ext>
            </a:extLst>
          </p:cNvPr>
          <p:cNvSpPr txBox="1"/>
          <p:nvPr/>
        </p:nvSpPr>
        <p:spPr>
          <a:xfrm>
            <a:off x="8084365" y="2668677"/>
            <a:ext cx="2320004" cy="584775"/>
          </a:xfrm>
          <a:prstGeom prst="rect">
            <a:avLst/>
          </a:prstGeom>
          <a:gradFill flip="none" rotWithShape="1">
            <a:gsLst>
              <a:gs pos="60000">
                <a:srgbClr val="FFE48F">
                  <a:alpha val="75000"/>
                </a:srgbClr>
              </a:gs>
              <a:gs pos="0">
                <a:srgbClr val="FFDF78">
                  <a:alpha val="75000"/>
                </a:srgbClr>
              </a:gs>
              <a:gs pos="100000">
                <a:srgbClr val="F8E4A4">
                  <a:alpha val="75000"/>
                </a:srgbClr>
              </a:gs>
            </a:gsLst>
            <a:lin ang="10800000" scaled="1"/>
            <a:tileRect/>
          </a:gradFill>
          <a:effectLst>
            <a:outerShdw blurRad="25400" dist="38100" dir="2700000" algn="tl" rotWithShape="0">
              <a:srgbClr val="FFE48F">
                <a:alpha val="40000"/>
              </a:srgbClr>
            </a:outerShdw>
            <a:softEdge rad="508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particle energy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16E4FA25-F46D-06A8-CAC0-2D6AC6765967}"/>
              </a:ext>
            </a:extLst>
          </p:cNvPr>
          <p:cNvCxnSpPr>
            <a:stCxn id="20" idx="6"/>
            <a:endCxn id="21" idx="7"/>
          </p:cNvCxnSpPr>
          <p:nvPr/>
        </p:nvCxnSpPr>
        <p:spPr>
          <a:xfrm>
            <a:off x="7266949" y="1418979"/>
            <a:ext cx="898783" cy="2325744"/>
          </a:xfrm>
          <a:prstGeom prst="curvedConnector2">
            <a:avLst/>
          </a:prstGeom>
          <a:ln w="155575">
            <a:solidFill>
              <a:schemeClr val="bg1">
                <a:lumMod val="50000"/>
                <a:alpha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013B64E6-B027-2F64-BA85-8B67D4FCE0C7}"/>
              </a:ext>
            </a:extLst>
          </p:cNvPr>
          <p:cNvSpPr/>
          <p:nvPr/>
        </p:nvSpPr>
        <p:spPr>
          <a:xfrm>
            <a:off x="6214509" y="3652744"/>
            <a:ext cx="22860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0070C0"/>
                </a:gs>
                <a:gs pos="50000">
                  <a:schemeClr val="tx1"/>
                </a:gs>
                <a:gs pos="100000">
                  <a:srgbClr val="C000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ParticleFlow</a:t>
            </a:r>
            <a:endParaRPr lang="en-US" sz="1400" dirty="0">
              <a:gradFill>
                <a:gsLst>
                  <a:gs pos="0">
                    <a:srgbClr val="0070C0"/>
                  </a:gs>
                  <a:gs pos="50000">
                    <a:schemeClr val="tx1"/>
                  </a:gs>
                  <a:gs pos="100000">
                    <a:srgbClr val="C00000"/>
                  </a:gs>
                </a:gsLst>
                <a:lin ang="0" scaled="1"/>
              </a:gra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PFlow</a:t>
            </a:r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DD09EFB9-7F68-68BC-3F61-7C66D9AD1663}"/>
              </a:ext>
            </a:extLst>
          </p:cNvPr>
          <p:cNvSpPr/>
          <p:nvPr/>
        </p:nvSpPr>
        <p:spPr>
          <a:xfrm rot="4093327">
            <a:off x="8004376" y="1438518"/>
            <a:ext cx="350981" cy="2130987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C0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7FD2264-00FF-4735-7129-0DE260F85CF2}"/>
              </a:ext>
            </a:extLst>
          </p:cNvPr>
          <p:cNvGrpSpPr/>
          <p:nvPr/>
        </p:nvGrpSpPr>
        <p:grpSpPr>
          <a:xfrm>
            <a:off x="8909418" y="1831961"/>
            <a:ext cx="2485147" cy="336484"/>
            <a:chOff x="7836375" y="1844308"/>
            <a:chExt cx="2485147" cy="33648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820D56A0-237E-0865-95A3-476E7DBAB29C}"/>
                </a:ext>
              </a:extLst>
            </p:cNvPr>
            <p:cNvSpPr/>
            <p:nvPr/>
          </p:nvSpPr>
          <p:spPr>
            <a:xfrm>
              <a:off x="9185447" y="1844308"/>
              <a:ext cx="1136075" cy="331616"/>
            </a:xfrm>
            <a:prstGeom prst="roundRect">
              <a:avLst/>
            </a:prstGeom>
            <a:solidFill>
              <a:srgbClr val="FFF1C3"/>
            </a:solidFill>
            <a:ln w="28575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958353"/>
                        <a:gd name="connsiteY0" fmla="*/ 118874 h 713232"/>
                        <a:gd name="connsiteX1" fmla="*/ 118874 w 2958353"/>
                        <a:gd name="connsiteY1" fmla="*/ 0 h 713232"/>
                        <a:gd name="connsiteX2" fmla="*/ 608583 w 2958353"/>
                        <a:gd name="connsiteY2" fmla="*/ 0 h 713232"/>
                        <a:gd name="connsiteX3" fmla="*/ 1152704 w 2958353"/>
                        <a:gd name="connsiteY3" fmla="*/ 0 h 713232"/>
                        <a:gd name="connsiteX4" fmla="*/ 1642413 w 2958353"/>
                        <a:gd name="connsiteY4" fmla="*/ 0 h 713232"/>
                        <a:gd name="connsiteX5" fmla="*/ 2186534 w 2958353"/>
                        <a:gd name="connsiteY5" fmla="*/ 0 h 713232"/>
                        <a:gd name="connsiteX6" fmla="*/ 2839479 w 2958353"/>
                        <a:gd name="connsiteY6" fmla="*/ 0 h 713232"/>
                        <a:gd name="connsiteX7" fmla="*/ 2958353 w 2958353"/>
                        <a:gd name="connsiteY7" fmla="*/ 118874 h 713232"/>
                        <a:gd name="connsiteX8" fmla="*/ 2958353 w 2958353"/>
                        <a:gd name="connsiteY8" fmla="*/ 594358 h 713232"/>
                        <a:gd name="connsiteX9" fmla="*/ 2839479 w 2958353"/>
                        <a:gd name="connsiteY9" fmla="*/ 713232 h 713232"/>
                        <a:gd name="connsiteX10" fmla="*/ 2322564 w 2958353"/>
                        <a:gd name="connsiteY10" fmla="*/ 713232 h 713232"/>
                        <a:gd name="connsiteX11" fmla="*/ 1860061 w 2958353"/>
                        <a:gd name="connsiteY11" fmla="*/ 713232 h 713232"/>
                        <a:gd name="connsiteX12" fmla="*/ 1288734 w 2958353"/>
                        <a:gd name="connsiteY12" fmla="*/ 713232 h 713232"/>
                        <a:gd name="connsiteX13" fmla="*/ 799025 w 2958353"/>
                        <a:gd name="connsiteY13" fmla="*/ 713232 h 713232"/>
                        <a:gd name="connsiteX14" fmla="*/ 118874 w 2958353"/>
                        <a:gd name="connsiteY14" fmla="*/ 713232 h 713232"/>
                        <a:gd name="connsiteX15" fmla="*/ 0 w 2958353"/>
                        <a:gd name="connsiteY15" fmla="*/ 594358 h 713232"/>
                        <a:gd name="connsiteX16" fmla="*/ 0 w 2958353"/>
                        <a:gd name="connsiteY16" fmla="*/ 118874 h 7132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8353" h="713232" fill="none" extrusionOk="0">
                          <a:moveTo>
                            <a:pt x="0" y="118874"/>
                          </a:moveTo>
                          <a:cubicBezTo>
                            <a:pt x="-7853" y="67263"/>
                            <a:pt x="68761" y="11547"/>
                            <a:pt x="118874" y="0"/>
                          </a:cubicBezTo>
                          <a:cubicBezTo>
                            <a:pt x="358536" y="-45428"/>
                            <a:pt x="407688" y="43387"/>
                            <a:pt x="608583" y="0"/>
                          </a:cubicBezTo>
                          <a:cubicBezTo>
                            <a:pt x="809478" y="-43387"/>
                            <a:pt x="908092" y="23360"/>
                            <a:pt x="1152704" y="0"/>
                          </a:cubicBezTo>
                          <a:cubicBezTo>
                            <a:pt x="1397316" y="-23360"/>
                            <a:pt x="1514222" y="34954"/>
                            <a:pt x="1642413" y="0"/>
                          </a:cubicBezTo>
                          <a:cubicBezTo>
                            <a:pt x="1770604" y="-34954"/>
                            <a:pt x="1976216" y="30591"/>
                            <a:pt x="2186534" y="0"/>
                          </a:cubicBezTo>
                          <a:cubicBezTo>
                            <a:pt x="2396852" y="-30591"/>
                            <a:pt x="2567885" y="45600"/>
                            <a:pt x="2839479" y="0"/>
                          </a:cubicBezTo>
                          <a:cubicBezTo>
                            <a:pt x="2909405" y="-13145"/>
                            <a:pt x="2960076" y="55085"/>
                            <a:pt x="2958353" y="118874"/>
                          </a:cubicBezTo>
                          <a:cubicBezTo>
                            <a:pt x="2973247" y="322989"/>
                            <a:pt x="2944280" y="358705"/>
                            <a:pt x="2958353" y="594358"/>
                          </a:cubicBezTo>
                          <a:cubicBezTo>
                            <a:pt x="2958110" y="654960"/>
                            <a:pt x="2916342" y="720295"/>
                            <a:pt x="2839479" y="713232"/>
                          </a:cubicBezTo>
                          <a:cubicBezTo>
                            <a:pt x="2689918" y="759055"/>
                            <a:pt x="2432515" y="693965"/>
                            <a:pt x="2322564" y="713232"/>
                          </a:cubicBezTo>
                          <a:cubicBezTo>
                            <a:pt x="2212614" y="732499"/>
                            <a:pt x="2033830" y="681802"/>
                            <a:pt x="1860061" y="713232"/>
                          </a:cubicBezTo>
                          <a:cubicBezTo>
                            <a:pt x="1686292" y="744662"/>
                            <a:pt x="1493789" y="703775"/>
                            <a:pt x="1288734" y="713232"/>
                          </a:cubicBezTo>
                          <a:cubicBezTo>
                            <a:pt x="1083679" y="722689"/>
                            <a:pt x="955049" y="710704"/>
                            <a:pt x="799025" y="713232"/>
                          </a:cubicBezTo>
                          <a:cubicBezTo>
                            <a:pt x="643001" y="715760"/>
                            <a:pt x="392380" y="694229"/>
                            <a:pt x="118874" y="713232"/>
                          </a:cubicBezTo>
                          <a:cubicBezTo>
                            <a:pt x="54142" y="709215"/>
                            <a:pt x="-15774" y="659502"/>
                            <a:pt x="0" y="594358"/>
                          </a:cubicBezTo>
                          <a:cubicBezTo>
                            <a:pt x="-1998" y="456980"/>
                            <a:pt x="6929" y="320461"/>
                            <a:pt x="0" y="118874"/>
                          </a:cubicBezTo>
                          <a:close/>
                        </a:path>
                        <a:path w="2958353" h="713232" stroke="0" extrusionOk="0">
                          <a:moveTo>
                            <a:pt x="0" y="118874"/>
                          </a:moveTo>
                          <a:cubicBezTo>
                            <a:pt x="-2655" y="51584"/>
                            <a:pt x="37727" y="5816"/>
                            <a:pt x="118874" y="0"/>
                          </a:cubicBezTo>
                          <a:cubicBezTo>
                            <a:pt x="415721" y="-43058"/>
                            <a:pt x="469584" y="52472"/>
                            <a:pt x="717407" y="0"/>
                          </a:cubicBezTo>
                          <a:cubicBezTo>
                            <a:pt x="965230" y="-52472"/>
                            <a:pt x="1023440" y="37081"/>
                            <a:pt x="1234322" y="0"/>
                          </a:cubicBezTo>
                          <a:cubicBezTo>
                            <a:pt x="1445205" y="-37081"/>
                            <a:pt x="1591203" y="17700"/>
                            <a:pt x="1724031" y="0"/>
                          </a:cubicBezTo>
                          <a:cubicBezTo>
                            <a:pt x="1856859" y="-17700"/>
                            <a:pt x="2053803" y="15423"/>
                            <a:pt x="2295358" y="0"/>
                          </a:cubicBezTo>
                          <a:cubicBezTo>
                            <a:pt x="2536913" y="-15423"/>
                            <a:pt x="2624871" y="6423"/>
                            <a:pt x="2839479" y="0"/>
                          </a:cubicBezTo>
                          <a:cubicBezTo>
                            <a:pt x="2908499" y="-5481"/>
                            <a:pt x="2945037" y="64924"/>
                            <a:pt x="2958353" y="118874"/>
                          </a:cubicBezTo>
                          <a:cubicBezTo>
                            <a:pt x="3000959" y="283908"/>
                            <a:pt x="2920352" y="463609"/>
                            <a:pt x="2958353" y="594358"/>
                          </a:cubicBezTo>
                          <a:cubicBezTo>
                            <a:pt x="2960077" y="660425"/>
                            <a:pt x="2900945" y="712555"/>
                            <a:pt x="2839479" y="713232"/>
                          </a:cubicBezTo>
                          <a:cubicBezTo>
                            <a:pt x="2615354" y="775957"/>
                            <a:pt x="2544861" y="689447"/>
                            <a:pt x="2295358" y="713232"/>
                          </a:cubicBezTo>
                          <a:cubicBezTo>
                            <a:pt x="2045855" y="737017"/>
                            <a:pt x="1952573" y="686401"/>
                            <a:pt x="1778443" y="713232"/>
                          </a:cubicBezTo>
                          <a:cubicBezTo>
                            <a:pt x="1604313" y="740063"/>
                            <a:pt x="1384377" y="687125"/>
                            <a:pt x="1179910" y="713232"/>
                          </a:cubicBezTo>
                          <a:cubicBezTo>
                            <a:pt x="975443" y="739339"/>
                            <a:pt x="858970" y="692116"/>
                            <a:pt x="581377" y="713232"/>
                          </a:cubicBezTo>
                          <a:cubicBezTo>
                            <a:pt x="303784" y="734348"/>
                            <a:pt x="219308" y="658754"/>
                            <a:pt x="118874" y="713232"/>
                          </a:cubicBezTo>
                          <a:cubicBezTo>
                            <a:pt x="49005" y="709259"/>
                            <a:pt x="-3371" y="654971"/>
                            <a:pt x="0" y="594358"/>
                          </a:cubicBezTo>
                          <a:cubicBezTo>
                            <a:pt x="-37381" y="451659"/>
                            <a:pt x="23325" y="314005"/>
                            <a:pt x="0" y="1188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Mass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76DAE2-F0E6-E8B9-B393-8CF160829DB5}"/>
                </a:ext>
              </a:extLst>
            </p:cNvPr>
            <p:cNvSpPr/>
            <p:nvPr/>
          </p:nvSpPr>
          <p:spPr>
            <a:xfrm>
              <a:off x="7836375" y="1849176"/>
              <a:ext cx="1136075" cy="331616"/>
            </a:xfrm>
            <a:prstGeom prst="roundRect">
              <a:avLst/>
            </a:prstGeom>
            <a:solidFill>
              <a:srgbClr val="FFF1C3"/>
            </a:solidFill>
            <a:ln w="28575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958353"/>
                        <a:gd name="connsiteY0" fmla="*/ 118874 h 713232"/>
                        <a:gd name="connsiteX1" fmla="*/ 118874 w 2958353"/>
                        <a:gd name="connsiteY1" fmla="*/ 0 h 713232"/>
                        <a:gd name="connsiteX2" fmla="*/ 608583 w 2958353"/>
                        <a:gd name="connsiteY2" fmla="*/ 0 h 713232"/>
                        <a:gd name="connsiteX3" fmla="*/ 1152704 w 2958353"/>
                        <a:gd name="connsiteY3" fmla="*/ 0 h 713232"/>
                        <a:gd name="connsiteX4" fmla="*/ 1642413 w 2958353"/>
                        <a:gd name="connsiteY4" fmla="*/ 0 h 713232"/>
                        <a:gd name="connsiteX5" fmla="*/ 2186534 w 2958353"/>
                        <a:gd name="connsiteY5" fmla="*/ 0 h 713232"/>
                        <a:gd name="connsiteX6" fmla="*/ 2839479 w 2958353"/>
                        <a:gd name="connsiteY6" fmla="*/ 0 h 713232"/>
                        <a:gd name="connsiteX7" fmla="*/ 2958353 w 2958353"/>
                        <a:gd name="connsiteY7" fmla="*/ 118874 h 713232"/>
                        <a:gd name="connsiteX8" fmla="*/ 2958353 w 2958353"/>
                        <a:gd name="connsiteY8" fmla="*/ 594358 h 713232"/>
                        <a:gd name="connsiteX9" fmla="*/ 2839479 w 2958353"/>
                        <a:gd name="connsiteY9" fmla="*/ 713232 h 713232"/>
                        <a:gd name="connsiteX10" fmla="*/ 2322564 w 2958353"/>
                        <a:gd name="connsiteY10" fmla="*/ 713232 h 713232"/>
                        <a:gd name="connsiteX11" fmla="*/ 1860061 w 2958353"/>
                        <a:gd name="connsiteY11" fmla="*/ 713232 h 713232"/>
                        <a:gd name="connsiteX12" fmla="*/ 1288734 w 2958353"/>
                        <a:gd name="connsiteY12" fmla="*/ 713232 h 713232"/>
                        <a:gd name="connsiteX13" fmla="*/ 799025 w 2958353"/>
                        <a:gd name="connsiteY13" fmla="*/ 713232 h 713232"/>
                        <a:gd name="connsiteX14" fmla="*/ 118874 w 2958353"/>
                        <a:gd name="connsiteY14" fmla="*/ 713232 h 713232"/>
                        <a:gd name="connsiteX15" fmla="*/ 0 w 2958353"/>
                        <a:gd name="connsiteY15" fmla="*/ 594358 h 713232"/>
                        <a:gd name="connsiteX16" fmla="*/ 0 w 2958353"/>
                        <a:gd name="connsiteY16" fmla="*/ 118874 h 7132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8353" h="713232" fill="none" extrusionOk="0">
                          <a:moveTo>
                            <a:pt x="0" y="118874"/>
                          </a:moveTo>
                          <a:cubicBezTo>
                            <a:pt x="-7853" y="67263"/>
                            <a:pt x="68761" y="11547"/>
                            <a:pt x="118874" y="0"/>
                          </a:cubicBezTo>
                          <a:cubicBezTo>
                            <a:pt x="358536" y="-45428"/>
                            <a:pt x="407688" y="43387"/>
                            <a:pt x="608583" y="0"/>
                          </a:cubicBezTo>
                          <a:cubicBezTo>
                            <a:pt x="809478" y="-43387"/>
                            <a:pt x="908092" y="23360"/>
                            <a:pt x="1152704" y="0"/>
                          </a:cubicBezTo>
                          <a:cubicBezTo>
                            <a:pt x="1397316" y="-23360"/>
                            <a:pt x="1514222" y="34954"/>
                            <a:pt x="1642413" y="0"/>
                          </a:cubicBezTo>
                          <a:cubicBezTo>
                            <a:pt x="1770604" y="-34954"/>
                            <a:pt x="1976216" y="30591"/>
                            <a:pt x="2186534" y="0"/>
                          </a:cubicBezTo>
                          <a:cubicBezTo>
                            <a:pt x="2396852" y="-30591"/>
                            <a:pt x="2567885" y="45600"/>
                            <a:pt x="2839479" y="0"/>
                          </a:cubicBezTo>
                          <a:cubicBezTo>
                            <a:pt x="2909405" y="-13145"/>
                            <a:pt x="2960076" y="55085"/>
                            <a:pt x="2958353" y="118874"/>
                          </a:cubicBezTo>
                          <a:cubicBezTo>
                            <a:pt x="2973247" y="322989"/>
                            <a:pt x="2944280" y="358705"/>
                            <a:pt x="2958353" y="594358"/>
                          </a:cubicBezTo>
                          <a:cubicBezTo>
                            <a:pt x="2958110" y="654960"/>
                            <a:pt x="2916342" y="720295"/>
                            <a:pt x="2839479" y="713232"/>
                          </a:cubicBezTo>
                          <a:cubicBezTo>
                            <a:pt x="2689918" y="759055"/>
                            <a:pt x="2432515" y="693965"/>
                            <a:pt x="2322564" y="713232"/>
                          </a:cubicBezTo>
                          <a:cubicBezTo>
                            <a:pt x="2212614" y="732499"/>
                            <a:pt x="2033830" y="681802"/>
                            <a:pt x="1860061" y="713232"/>
                          </a:cubicBezTo>
                          <a:cubicBezTo>
                            <a:pt x="1686292" y="744662"/>
                            <a:pt x="1493789" y="703775"/>
                            <a:pt x="1288734" y="713232"/>
                          </a:cubicBezTo>
                          <a:cubicBezTo>
                            <a:pt x="1083679" y="722689"/>
                            <a:pt x="955049" y="710704"/>
                            <a:pt x="799025" y="713232"/>
                          </a:cubicBezTo>
                          <a:cubicBezTo>
                            <a:pt x="643001" y="715760"/>
                            <a:pt x="392380" y="694229"/>
                            <a:pt x="118874" y="713232"/>
                          </a:cubicBezTo>
                          <a:cubicBezTo>
                            <a:pt x="54142" y="709215"/>
                            <a:pt x="-15774" y="659502"/>
                            <a:pt x="0" y="594358"/>
                          </a:cubicBezTo>
                          <a:cubicBezTo>
                            <a:pt x="-1998" y="456980"/>
                            <a:pt x="6929" y="320461"/>
                            <a:pt x="0" y="118874"/>
                          </a:cubicBezTo>
                          <a:close/>
                        </a:path>
                        <a:path w="2958353" h="713232" stroke="0" extrusionOk="0">
                          <a:moveTo>
                            <a:pt x="0" y="118874"/>
                          </a:moveTo>
                          <a:cubicBezTo>
                            <a:pt x="-2655" y="51584"/>
                            <a:pt x="37727" y="5816"/>
                            <a:pt x="118874" y="0"/>
                          </a:cubicBezTo>
                          <a:cubicBezTo>
                            <a:pt x="415721" y="-43058"/>
                            <a:pt x="469584" y="52472"/>
                            <a:pt x="717407" y="0"/>
                          </a:cubicBezTo>
                          <a:cubicBezTo>
                            <a:pt x="965230" y="-52472"/>
                            <a:pt x="1023440" y="37081"/>
                            <a:pt x="1234322" y="0"/>
                          </a:cubicBezTo>
                          <a:cubicBezTo>
                            <a:pt x="1445205" y="-37081"/>
                            <a:pt x="1591203" y="17700"/>
                            <a:pt x="1724031" y="0"/>
                          </a:cubicBezTo>
                          <a:cubicBezTo>
                            <a:pt x="1856859" y="-17700"/>
                            <a:pt x="2053803" y="15423"/>
                            <a:pt x="2295358" y="0"/>
                          </a:cubicBezTo>
                          <a:cubicBezTo>
                            <a:pt x="2536913" y="-15423"/>
                            <a:pt x="2624871" y="6423"/>
                            <a:pt x="2839479" y="0"/>
                          </a:cubicBezTo>
                          <a:cubicBezTo>
                            <a:pt x="2908499" y="-5481"/>
                            <a:pt x="2945037" y="64924"/>
                            <a:pt x="2958353" y="118874"/>
                          </a:cubicBezTo>
                          <a:cubicBezTo>
                            <a:pt x="3000959" y="283908"/>
                            <a:pt x="2920352" y="463609"/>
                            <a:pt x="2958353" y="594358"/>
                          </a:cubicBezTo>
                          <a:cubicBezTo>
                            <a:pt x="2960077" y="660425"/>
                            <a:pt x="2900945" y="712555"/>
                            <a:pt x="2839479" y="713232"/>
                          </a:cubicBezTo>
                          <a:cubicBezTo>
                            <a:pt x="2615354" y="775957"/>
                            <a:pt x="2544861" y="689447"/>
                            <a:pt x="2295358" y="713232"/>
                          </a:cubicBezTo>
                          <a:cubicBezTo>
                            <a:pt x="2045855" y="737017"/>
                            <a:pt x="1952573" y="686401"/>
                            <a:pt x="1778443" y="713232"/>
                          </a:cubicBezTo>
                          <a:cubicBezTo>
                            <a:pt x="1604313" y="740063"/>
                            <a:pt x="1384377" y="687125"/>
                            <a:pt x="1179910" y="713232"/>
                          </a:cubicBezTo>
                          <a:cubicBezTo>
                            <a:pt x="975443" y="739339"/>
                            <a:pt x="858970" y="692116"/>
                            <a:pt x="581377" y="713232"/>
                          </a:cubicBezTo>
                          <a:cubicBezTo>
                            <a:pt x="303784" y="734348"/>
                            <a:pt x="219308" y="658754"/>
                            <a:pt x="118874" y="713232"/>
                          </a:cubicBezTo>
                          <a:cubicBezTo>
                            <a:pt x="49005" y="709259"/>
                            <a:pt x="-3371" y="654971"/>
                            <a:pt x="0" y="594358"/>
                          </a:cubicBezTo>
                          <a:cubicBezTo>
                            <a:pt x="-37381" y="451659"/>
                            <a:pt x="23325" y="314005"/>
                            <a:pt x="0" y="1188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Energy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773EC7E-AF34-2DBD-0560-4A0B5159545D}"/>
              </a:ext>
            </a:extLst>
          </p:cNvPr>
          <p:cNvSpPr txBox="1"/>
          <p:nvPr/>
        </p:nvSpPr>
        <p:spPr>
          <a:xfrm rot="20374333">
            <a:off x="6246800" y="1852187"/>
            <a:ext cx="2789101" cy="584775"/>
          </a:xfrm>
          <a:prstGeom prst="rect">
            <a:avLst/>
          </a:prstGeom>
          <a:noFill/>
          <a:effectLst>
            <a:outerShdw blurRad="25400" dist="38100" dir="2700000" algn="tl" rotWithShape="0">
              <a:srgbClr val="FFD85E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deposited energy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(detector truth)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hlinkClick r:id="rId6"/>
                <a:extLst>
                  <a:ext uri="{FF2B5EF4-FFF2-40B4-BE49-F238E27FC236}">
                    <a16:creationId xmlns:a16="http://schemas.microsoft.com/office/drawing/2014/main" id="{337F9F6F-9220-50B3-E116-4F68BC94C33F}"/>
                  </a:ext>
                </a:extLst>
              </p:cNvPr>
              <p:cNvSpPr txBox="1"/>
              <p:nvPr/>
            </p:nvSpPr>
            <p:spPr>
              <a:xfrm>
                <a:off x="8770988" y="4572000"/>
                <a:ext cx="29905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Large-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𝑅</m:t>
                    </m:r>
                  </m:oMath>
                </a14:m>
                <a:r>
                  <a:rPr lang="en-US" sz="12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jets – </a:t>
                </a:r>
              </a:p>
              <a:p>
                <a:r>
                  <a:rPr lang="en-US" sz="1200" i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Mach.Learn</a:t>
                </a:r>
                <a:r>
                  <a:rPr lang="en-US" sz="12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.: </a:t>
                </a:r>
                <a:r>
                  <a:rPr lang="en-US" sz="1200" i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Sci.Technol</a:t>
                </a:r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 </a:t>
                </a:r>
                <a:r>
                  <a:rPr lang="en-US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5</a:t>
                </a:r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035051 (2024) </a:t>
                </a:r>
              </a:p>
            </p:txBody>
          </p:sp>
        </mc:Choice>
        <mc:Fallback>
          <p:sp>
            <p:nvSpPr>
              <p:cNvPr id="5" name="TextBox 4">
                <a:hlinkClick r:id="rId6"/>
                <a:extLst>
                  <a:ext uri="{FF2B5EF4-FFF2-40B4-BE49-F238E27FC236}">
                    <a16:creationId xmlns:a16="http://schemas.microsoft.com/office/drawing/2014/main" id="{337F9F6F-9220-50B3-E116-4F68BC94C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0988" y="4572000"/>
                <a:ext cx="2990597" cy="461665"/>
              </a:xfrm>
              <a:prstGeom prst="rect">
                <a:avLst/>
              </a:prstGeom>
              <a:blipFill>
                <a:blip r:embed="rId7"/>
                <a:stretch>
                  <a:fillRect l="-204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hlinkClick r:id="rId8"/>
            <a:extLst>
              <a:ext uri="{FF2B5EF4-FFF2-40B4-BE49-F238E27FC236}">
                <a16:creationId xmlns:a16="http://schemas.microsoft.com/office/drawing/2014/main" id="{A183E25A-EB53-F0FF-4C92-5B9A7540322D}"/>
              </a:ext>
            </a:extLst>
          </p:cNvPr>
          <p:cNvSpPr txBox="1"/>
          <p:nvPr/>
        </p:nvSpPr>
        <p:spPr>
          <a:xfrm>
            <a:off x="868851" y="4572000"/>
            <a:ext cx="2314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Quark-gluon jet tagging  – </a:t>
            </a:r>
          </a:p>
          <a:p>
            <a:r>
              <a:rPr lang="en-US" sz="1200" i="1" dirty="0" err="1">
                <a:latin typeface="Cambria" panose="02040503050406030204" pitchFamily="18" charset="0"/>
                <a:ea typeface="Cambria" panose="02040503050406030204" pitchFamily="18" charset="0"/>
              </a:rPr>
              <a:t>Chin.Phys.C</a:t>
            </a:r>
            <a:r>
              <a:rPr lang="en-US" sz="12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</a:rPr>
              <a:t>48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 2, 023001 (2024) </a:t>
            </a:r>
          </a:p>
        </p:txBody>
      </p:sp>
    </p:spTree>
    <p:extLst>
      <p:ext uri="{BB962C8B-B14F-4D97-AF65-F5344CB8AC3E}">
        <p14:creationId xmlns:p14="http://schemas.microsoft.com/office/powerpoint/2010/main" val="41295369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29719-0D53-9055-60B8-19707DAA1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Arrow: Down 65">
            <a:extLst>
              <a:ext uri="{FF2B5EF4-FFF2-40B4-BE49-F238E27FC236}">
                <a16:creationId xmlns:a16="http://schemas.microsoft.com/office/drawing/2014/main" id="{A6D45AB6-3280-F159-A051-90A1D85CAFF6}"/>
              </a:ext>
            </a:extLst>
          </p:cNvPr>
          <p:cNvSpPr/>
          <p:nvPr/>
        </p:nvSpPr>
        <p:spPr>
          <a:xfrm>
            <a:off x="5948458" y="5031322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08652181-1B37-1BD1-7012-4270C2376080}"/>
              </a:ext>
            </a:extLst>
          </p:cNvPr>
          <p:cNvCxnSpPr>
            <a:cxnSpLocks/>
            <a:stCxn id="20" idx="2"/>
            <a:endCxn id="22" idx="1"/>
          </p:cNvCxnSpPr>
          <p:nvPr/>
        </p:nvCxnSpPr>
        <p:spPr>
          <a:xfrm rot="10800000" flipV="1">
            <a:off x="4121379" y="1418979"/>
            <a:ext cx="859571" cy="2325744"/>
          </a:xfrm>
          <a:prstGeom prst="curvedConnector2">
            <a:avLst/>
          </a:prstGeom>
          <a:ln w="155575">
            <a:solidFill>
              <a:schemeClr val="bg1">
                <a:lumMod val="50000"/>
                <a:alpha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0C03C708-71D5-8EA3-2C0C-7BB56FD572B0}"/>
              </a:ext>
            </a:extLst>
          </p:cNvPr>
          <p:cNvCxnSpPr>
            <a:stCxn id="20" idx="6"/>
            <a:endCxn id="21" idx="7"/>
          </p:cNvCxnSpPr>
          <p:nvPr/>
        </p:nvCxnSpPr>
        <p:spPr>
          <a:xfrm>
            <a:off x="7266949" y="1418979"/>
            <a:ext cx="898783" cy="2325744"/>
          </a:xfrm>
          <a:prstGeom prst="curvedConnector2">
            <a:avLst/>
          </a:prstGeom>
          <a:ln w="155575">
            <a:solidFill>
              <a:schemeClr val="bg1">
                <a:lumMod val="50000"/>
                <a:alpha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Down 40">
            <a:extLst>
              <a:ext uri="{FF2B5EF4-FFF2-40B4-BE49-F238E27FC236}">
                <a16:creationId xmlns:a16="http://schemas.microsoft.com/office/drawing/2014/main" id="{DE7D38C4-0052-18DB-C8A7-B808FA749FE6}"/>
              </a:ext>
            </a:extLst>
          </p:cNvPr>
          <p:cNvSpPr/>
          <p:nvPr/>
        </p:nvSpPr>
        <p:spPr>
          <a:xfrm rot="21350725" flipH="1">
            <a:off x="5641786" y="4007254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7A0FEACA-CFB7-3295-9D1C-6E22FE76A433}"/>
              </a:ext>
            </a:extLst>
          </p:cNvPr>
          <p:cNvSpPr/>
          <p:nvPr/>
        </p:nvSpPr>
        <p:spPr>
          <a:xfrm rot="1175708" flipH="1">
            <a:off x="5690145" y="3204004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4C299348-49CC-E7D3-4848-B3508A717018}"/>
              </a:ext>
            </a:extLst>
          </p:cNvPr>
          <p:cNvSpPr/>
          <p:nvPr/>
        </p:nvSpPr>
        <p:spPr>
          <a:xfrm rot="20424292">
            <a:off x="6313675" y="3180768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228E4D-3765-36D5-57F6-1AAD574CF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for Hadronic Final State Reconstruction</a:t>
            </a:r>
            <a:endParaRPr lang="en-US" dirty="0">
              <a:latin typeface="Lucida Handwriting" panose="03010101010101010101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8A8BAB-273E-2279-D132-47D925382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effectLst>
            <a:outerShdw blurRad="50800" dist="38100" dir="6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kern="1200">
                <a:solidFill>
                  <a:srgbClr val="FFFFFF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31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B415AB-43FB-3BC8-B383-60B6895582FC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837B3CEB-969C-4334-E198-45DE9FD5E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2FE3604C-56DA-DC6F-46FC-5022C683E633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325E9F80-091E-D3A8-4BD5-4DDBB3869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416CEDF8-8103-27D4-E52E-5F8B72944D08}"/>
              </a:ext>
            </a:extLst>
          </p:cNvPr>
          <p:cNvSpPr/>
          <p:nvPr/>
        </p:nvSpPr>
        <p:spPr>
          <a:xfrm>
            <a:off x="4953000" y="2727302"/>
            <a:ext cx="2286000" cy="628073"/>
          </a:xfrm>
          <a:prstGeom prst="ellipse">
            <a:avLst/>
          </a:prstGeom>
          <a:gradFill flip="none" rotWithShape="1">
            <a:gsLst>
              <a:gs pos="75000">
                <a:schemeClr val="accent1">
                  <a:lumMod val="20000"/>
                  <a:lumOff val="80000"/>
                </a:schemeClr>
              </a:gs>
              <a:gs pos="25000">
                <a:srgbClr val="FFF1C3"/>
              </a:gs>
              <a:gs pos="0">
                <a:srgbClr val="FFF1C5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8575">
            <a:gradFill flip="none" rotWithShape="1">
              <a:gsLst>
                <a:gs pos="0">
                  <a:srgbClr val="C00000"/>
                </a:gs>
                <a:gs pos="100000">
                  <a:srgbClr val="0070C0"/>
                </a:gs>
              </a:gsLst>
              <a:lin ang="108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gradFill>
                  <a:gsLst>
                    <a:gs pos="75000">
                      <a:srgbClr val="0070C0"/>
                    </a:gs>
                    <a:gs pos="25000">
                      <a:srgbClr val="C00000"/>
                    </a:gs>
                    <a:gs pos="0">
                      <a:srgbClr val="C0000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Calorimeter</a:t>
            </a:r>
          </a:p>
          <a:p>
            <a:pPr algn="ctr"/>
            <a:r>
              <a:rPr lang="en-US" sz="1400" dirty="0">
                <a:gradFill>
                  <a:gsLst>
                    <a:gs pos="75000">
                      <a:srgbClr val="0070C0"/>
                    </a:gs>
                    <a:gs pos="25000">
                      <a:srgbClr val="C00000"/>
                    </a:gs>
                    <a:gs pos="0">
                      <a:srgbClr val="C0000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(topo-clusters)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EA8DE-B6E3-9908-0AEC-5ECD7EAC2190}"/>
              </a:ext>
            </a:extLst>
          </p:cNvPr>
          <p:cNvSpPr/>
          <p:nvPr/>
        </p:nvSpPr>
        <p:spPr>
          <a:xfrm>
            <a:off x="4980949" y="1104942"/>
            <a:ext cx="2286000" cy="62807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Inner detector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(tracks)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5CA378D-B8DB-9FEB-46F5-B8CC1185B573}"/>
              </a:ext>
            </a:extLst>
          </p:cNvPr>
          <p:cNvSpPr/>
          <p:nvPr/>
        </p:nvSpPr>
        <p:spPr>
          <a:xfrm>
            <a:off x="3786601" y="3652744"/>
            <a:ext cx="22860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0070C0"/>
                </a:gs>
                <a:gs pos="50000">
                  <a:schemeClr val="tx1"/>
                </a:gs>
                <a:gs pos="100000">
                  <a:srgbClr val="C000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TrackCaloCluster</a:t>
            </a:r>
            <a:endParaRPr lang="en-US" sz="1400" dirty="0">
              <a:gradFill>
                <a:gsLst>
                  <a:gs pos="0">
                    <a:srgbClr val="0070C0"/>
                  </a:gs>
                  <a:gs pos="50000">
                    <a:schemeClr val="tx1"/>
                  </a:gs>
                  <a:gs pos="100000">
                    <a:srgbClr val="C00000"/>
                  </a:gs>
                </a:gsLst>
                <a:lin ang="0" scaled="1"/>
              </a:gra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(TCC)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4D4C57A-C7FB-4B8A-9F57-35F99975C967}"/>
              </a:ext>
            </a:extLst>
          </p:cNvPr>
          <p:cNvSpPr/>
          <p:nvPr/>
        </p:nvSpPr>
        <p:spPr>
          <a:xfrm>
            <a:off x="4886255" y="4559714"/>
            <a:ext cx="25146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C00000"/>
                </a:gs>
                <a:gs pos="50000">
                  <a:schemeClr val="tx1"/>
                </a:gs>
                <a:gs pos="100000">
                  <a:srgbClr val="0070C0"/>
                </a:gs>
              </a:gsLst>
              <a:lin ang="108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UnifiedFlowObjects</a:t>
            </a:r>
            <a:endParaRPr lang="en-US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(UFO)</a:t>
            </a: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56F251A7-7247-2F76-CD0D-49C2D1D309E2}"/>
              </a:ext>
            </a:extLst>
          </p:cNvPr>
          <p:cNvSpPr/>
          <p:nvPr/>
        </p:nvSpPr>
        <p:spPr>
          <a:xfrm rot="17716942">
            <a:off x="4128920" y="1721504"/>
            <a:ext cx="350981" cy="1638069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0070C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ED1D699-C102-3E5B-F658-8BFDF1149A95}"/>
                  </a:ext>
                </a:extLst>
              </p:cNvPr>
              <p:cNvSpPr/>
              <p:nvPr/>
            </p:nvSpPr>
            <p:spPr>
              <a:xfrm>
                <a:off x="8672815" y="1079971"/>
                <a:ext cx="2958353" cy="1143000"/>
              </a:xfrm>
              <a:prstGeom prst="roundRect">
                <a:avLst/>
              </a:prstGeom>
              <a:solidFill>
                <a:srgbClr val="FFF1C3"/>
              </a:solid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58353"/>
                          <a:gd name="connsiteY0" fmla="*/ 118874 h 713232"/>
                          <a:gd name="connsiteX1" fmla="*/ 118874 w 2958353"/>
                          <a:gd name="connsiteY1" fmla="*/ 0 h 713232"/>
                          <a:gd name="connsiteX2" fmla="*/ 608583 w 2958353"/>
                          <a:gd name="connsiteY2" fmla="*/ 0 h 713232"/>
                          <a:gd name="connsiteX3" fmla="*/ 1152704 w 2958353"/>
                          <a:gd name="connsiteY3" fmla="*/ 0 h 713232"/>
                          <a:gd name="connsiteX4" fmla="*/ 1642413 w 2958353"/>
                          <a:gd name="connsiteY4" fmla="*/ 0 h 713232"/>
                          <a:gd name="connsiteX5" fmla="*/ 2186534 w 2958353"/>
                          <a:gd name="connsiteY5" fmla="*/ 0 h 713232"/>
                          <a:gd name="connsiteX6" fmla="*/ 2839479 w 2958353"/>
                          <a:gd name="connsiteY6" fmla="*/ 0 h 713232"/>
                          <a:gd name="connsiteX7" fmla="*/ 2958353 w 2958353"/>
                          <a:gd name="connsiteY7" fmla="*/ 118874 h 713232"/>
                          <a:gd name="connsiteX8" fmla="*/ 2958353 w 2958353"/>
                          <a:gd name="connsiteY8" fmla="*/ 594358 h 713232"/>
                          <a:gd name="connsiteX9" fmla="*/ 2839479 w 2958353"/>
                          <a:gd name="connsiteY9" fmla="*/ 713232 h 713232"/>
                          <a:gd name="connsiteX10" fmla="*/ 2322564 w 2958353"/>
                          <a:gd name="connsiteY10" fmla="*/ 713232 h 713232"/>
                          <a:gd name="connsiteX11" fmla="*/ 1860061 w 2958353"/>
                          <a:gd name="connsiteY11" fmla="*/ 713232 h 713232"/>
                          <a:gd name="connsiteX12" fmla="*/ 1288734 w 2958353"/>
                          <a:gd name="connsiteY12" fmla="*/ 713232 h 713232"/>
                          <a:gd name="connsiteX13" fmla="*/ 799025 w 2958353"/>
                          <a:gd name="connsiteY13" fmla="*/ 713232 h 713232"/>
                          <a:gd name="connsiteX14" fmla="*/ 118874 w 2958353"/>
                          <a:gd name="connsiteY14" fmla="*/ 713232 h 713232"/>
                          <a:gd name="connsiteX15" fmla="*/ 0 w 2958353"/>
                          <a:gd name="connsiteY15" fmla="*/ 594358 h 713232"/>
                          <a:gd name="connsiteX16" fmla="*/ 0 w 2958353"/>
                          <a:gd name="connsiteY16" fmla="*/ 118874 h 7132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58353" h="713232" fill="none" extrusionOk="0">
                            <a:moveTo>
                              <a:pt x="0" y="118874"/>
                            </a:moveTo>
                            <a:cubicBezTo>
                              <a:pt x="-7853" y="67263"/>
                              <a:pt x="68761" y="11547"/>
                              <a:pt x="118874" y="0"/>
                            </a:cubicBezTo>
                            <a:cubicBezTo>
                              <a:pt x="358536" y="-45428"/>
                              <a:pt x="407688" y="43387"/>
                              <a:pt x="608583" y="0"/>
                            </a:cubicBezTo>
                            <a:cubicBezTo>
                              <a:pt x="809478" y="-43387"/>
                              <a:pt x="908092" y="23360"/>
                              <a:pt x="1152704" y="0"/>
                            </a:cubicBezTo>
                            <a:cubicBezTo>
                              <a:pt x="1397316" y="-23360"/>
                              <a:pt x="1514222" y="34954"/>
                              <a:pt x="1642413" y="0"/>
                            </a:cubicBezTo>
                            <a:cubicBezTo>
                              <a:pt x="1770604" y="-34954"/>
                              <a:pt x="1976216" y="30591"/>
                              <a:pt x="2186534" y="0"/>
                            </a:cubicBezTo>
                            <a:cubicBezTo>
                              <a:pt x="2396852" y="-30591"/>
                              <a:pt x="2567885" y="45600"/>
                              <a:pt x="2839479" y="0"/>
                            </a:cubicBezTo>
                            <a:cubicBezTo>
                              <a:pt x="2909405" y="-13145"/>
                              <a:pt x="2960076" y="55085"/>
                              <a:pt x="2958353" y="118874"/>
                            </a:cubicBezTo>
                            <a:cubicBezTo>
                              <a:pt x="2973247" y="322989"/>
                              <a:pt x="2944280" y="358705"/>
                              <a:pt x="2958353" y="594358"/>
                            </a:cubicBezTo>
                            <a:cubicBezTo>
                              <a:pt x="2958110" y="654960"/>
                              <a:pt x="2916342" y="720295"/>
                              <a:pt x="2839479" y="713232"/>
                            </a:cubicBezTo>
                            <a:cubicBezTo>
                              <a:pt x="2689918" y="759055"/>
                              <a:pt x="2432515" y="693965"/>
                              <a:pt x="2322564" y="713232"/>
                            </a:cubicBezTo>
                            <a:cubicBezTo>
                              <a:pt x="2212614" y="732499"/>
                              <a:pt x="2033830" y="681802"/>
                              <a:pt x="1860061" y="713232"/>
                            </a:cubicBezTo>
                            <a:cubicBezTo>
                              <a:pt x="1686292" y="744662"/>
                              <a:pt x="1493789" y="703775"/>
                              <a:pt x="1288734" y="713232"/>
                            </a:cubicBezTo>
                            <a:cubicBezTo>
                              <a:pt x="1083679" y="722689"/>
                              <a:pt x="955049" y="710704"/>
                              <a:pt x="799025" y="713232"/>
                            </a:cubicBezTo>
                            <a:cubicBezTo>
                              <a:pt x="643001" y="715760"/>
                              <a:pt x="392380" y="694229"/>
                              <a:pt x="118874" y="713232"/>
                            </a:cubicBezTo>
                            <a:cubicBezTo>
                              <a:pt x="54142" y="709215"/>
                              <a:pt x="-15774" y="659502"/>
                              <a:pt x="0" y="594358"/>
                            </a:cubicBezTo>
                            <a:cubicBezTo>
                              <a:pt x="-1998" y="456980"/>
                              <a:pt x="6929" y="320461"/>
                              <a:pt x="0" y="118874"/>
                            </a:cubicBezTo>
                            <a:close/>
                          </a:path>
                          <a:path w="2958353" h="713232" stroke="0" extrusionOk="0">
                            <a:moveTo>
                              <a:pt x="0" y="118874"/>
                            </a:moveTo>
                            <a:cubicBezTo>
                              <a:pt x="-2655" y="51584"/>
                              <a:pt x="37727" y="5816"/>
                              <a:pt x="118874" y="0"/>
                            </a:cubicBezTo>
                            <a:cubicBezTo>
                              <a:pt x="415721" y="-43058"/>
                              <a:pt x="469584" y="52472"/>
                              <a:pt x="717407" y="0"/>
                            </a:cubicBezTo>
                            <a:cubicBezTo>
                              <a:pt x="965230" y="-52472"/>
                              <a:pt x="1023440" y="37081"/>
                              <a:pt x="1234322" y="0"/>
                            </a:cubicBezTo>
                            <a:cubicBezTo>
                              <a:pt x="1445205" y="-37081"/>
                              <a:pt x="1591203" y="17700"/>
                              <a:pt x="1724031" y="0"/>
                            </a:cubicBezTo>
                            <a:cubicBezTo>
                              <a:pt x="1856859" y="-17700"/>
                              <a:pt x="2053803" y="15423"/>
                              <a:pt x="2295358" y="0"/>
                            </a:cubicBezTo>
                            <a:cubicBezTo>
                              <a:pt x="2536913" y="-15423"/>
                              <a:pt x="2624871" y="6423"/>
                              <a:pt x="2839479" y="0"/>
                            </a:cubicBezTo>
                            <a:cubicBezTo>
                              <a:pt x="2908499" y="-5481"/>
                              <a:pt x="2945037" y="64924"/>
                              <a:pt x="2958353" y="118874"/>
                            </a:cubicBezTo>
                            <a:cubicBezTo>
                              <a:pt x="3000959" y="283908"/>
                              <a:pt x="2920352" y="463609"/>
                              <a:pt x="2958353" y="594358"/>
                            </a:cubicBezTo>
                            <a:cubicBezTo>
                              <a:pt x="2960077" y="660425"/>
                              <a:pt x="2900945" y="712555"/>
                              <a:pt x="2839479" y="713232"/>
                            </a:cubicBezTo>
                            <a:cubicBezTo>
                              <a:pt x="2615354" y="775957"/>
                              <a:pt x="2544861" y="689447"/>
                              <a:pt x="2295358" y="713232"/>
                            </a:cubicBezTo>
                            <a:cubicBezTo>
                              <a:pt x="2045855" y="737017"/>
                              <a:pt x="1952573" y="686401"/>
                              <a:pt x="1778443" y="713232"/>
                            </a:cubicBezTo>
                            <a:cubicBezTo>
                              <a:pt x="1604313" y="740063"/>
                              <a:pt x="1384377" y="687125"/>
                              <a:pt x="1179910" y="713232"/>
                            </a:cubicBezTo>
                            <a:cubicBezTo>
                              <a:pt x="975443" y="739339"/>
                              <a:pt x="858970" y="692116"/>
                              <a:pt x="581377" y="713232"/>
                            </a:cubicBezTo>
                            <a:cubicBezTo>
                              <a:pt x="303784" y="734348"/>
                              <a:pt x="219308" y="658754"/>
                              <a:pt x="118874" y="713232"/>
                            </a:cubicBezTo>
                            <a:cubicBezTo>
                              <a:pt x="49005" y="709259"/>
                              <a:pt x="-3371" y="654971"/>
                              <a:pt x="0" y="594358"/>
                            </a:cubicBezTo>
                            <a:cubicBezTo>
                              <a:pt x="-37381" y="451659"/>
                              <a:pt x="23325" y="314005"/>
                              <a:pt x="0" y="1188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ML Calibration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measured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regress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true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ED1D699-C102-3E5B-F658-8BFDF1149A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815" y="1079971"/>
                <a:ext cx="2958353" cy="11430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58353"/>
                          <a:gd name="connsiteY0" fmla="*/ 118874 h 713232"/>
                          <a:gd name="connsiteX1" fmla="*/ 118874 w 2958353"/>
                          <a:gd name="connsiteY1" fmla="*/ 0 h 713232"/>
                          <a:gd name="connsiteX2" fmla="*/ 608583 w 2958353"/>
                          <a:gd name="connsiteY2" fmla="*/ 0 h 713232"/>
                          <a:gd name="connsiteX3" fmla="*/ 1152704 w 2958353"/>
                          <a:gd name="connsiteY3" fmla="*/ 0 h 713232"/>
                          <a:gd name="connsiteX4" fmla="*/ 1642413 w 2958353"/>
                          <a:gd name="connsiteY4" fmla="*/ 0 h 713232"/>
                          <a:gd name="connsiteX5" fmla="*/ 2186534 w 2958353"/>
                          <a:gd name="connsiteY5" fmla="*/ 0 h 713232"/>
                          <a:gd name="connsiteX6" fmla="*/ 2839479 w 2958353"/>
                          <a:gd name="connsiteY6" fmla="*/ 0 h 713232"/>
                          <a:gd name="connsiteX7" fmla="*/ 2958353 w 2958353"/>
                          <a:gd name="connsiteY7" fmla="*/ 118874 h 713232"/>
                          <a:gd name="connsiteX8" fmla="*/ 2958353 w 2958353"/>
                          <a:gd name="connsiteY8" fmla="*/ 594358 h 713232"/>
                          <a:gd name="connsiteX9" fmla="*/ 2839479 w 2958353"/>
                          <a:gd name="connsiteY9" fmla="*/ 713232 h 713232"/>
                          <a:gd name="connsiteX10" fmla="*/ 2322564 w 2958353"/>
                          <a:gd name="connsiteY10" fmla="*/ 713232 h 713232"/>
                          <a:gd name="connsiteX11" fmla="*/ 1860061 w 2958353"/>
                          <a:gd name="connsiteY11" fmla="*/ 713232 h 713232"/>
                          <a:gd name="connsiteX12" fmla="*/ 1288734 w 2958353"/>
                          <a:gd name="connsiteY12" fmla="*/ 713232 h 713232"/>
                          <a:gd name="connsiteX13" fmla="*/ 799025 w 2958353"/>
                          <a:gd name="connsiteY13" fmla="*/ 713232 h 713232"/>
                          <a:gd name="connsiteX14" fmla="*/ 118874 w 2958353"/>
                          <a:gd name="connsiteY14" fmla="*/ 713232 h 713232"/>
                          <a:gd name="connsiteX15" fmla="*/ 0 w 2958353"/>
                          <a:gd name="connsiteY15" fmla="*/ 594358 h 713232"/>
                          <a:gd name="connsiteX16" fmla="*/ 0 w 2958353"/>
                          <a:gd name="connsiteY16" fmla="*/ 118874 h 7132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58353" h="713232" fill="none" extrusionOk="0">
                            <a:moveTo>
                              <a:pt x="0" y="118874"/>
                            </a:moveTo>
                            <a:cubicBezTo>
                              <a:pt x="-7853" y="67263"/>
                              <a:pt x="68761" y="11547"/>
                              <a:pt x="118874" y="0"/>
                            </a:cubicBezTo>
                            <a:cubicBezTo>
                              <a:pt x="358536" y="-45428"/>
                              <a:pt x="407688" y="43387"/>
                              <a:pt x="608583" y="0"/>
                            </a:cubicBezTo>
                            <a:cubicBezTo>
                              <a:pt x="809478" y="-43387"/>
                              <a:pt x="908092" y="23360"/>
                              <a:pt x="1152704" y="0"/>
                            </a:cubicBezTo>
                            <a:cubicBezTo>
                              <a:pt x="1397316" y="-23360"/>
                              <a:pt x="1514222" y="34954"/>
                              <a:pt x="1642413" y="0"/>
                            </a:cubicBezTo>
                            <a:cubicBezTo>
                              <a:pt x="1770604" y="-34954"/>
                              <a:pt x="1976216" y="30591"/>
                              <a:pt x="2186534" y="0"/>
                            </a:cubicBezTo>
                            <a:cubicBezTo>
                              <a:pt x="2396852" y="-30591"/>
                              <a:pt x="2567885" y="45600"/>
                              <a:pt x="2839479" y="0"/>
                            </a:cubicBezTo>
                            <a:cubicBezTo>
                              <a:pt x="2909405" y="-13145"/>
                              <a:pt x="2960076" y="55085"/>
                              <a:pt x="2958353" y="118874"/>
                            </a:cubicBezTo>
                            <a:cubicBezTo>
                              <a:pt x="2973247" y="322989"/>
                              <a:pt x="2944280" y="358705"/>
                              <a:pt x="2958353" y="594358"/>
                            </a:cubicBezTo>
                            <a:cubicBezTo>
                              <a:pt x="2958110" y="654960"/>
                              <a:pt x="2916342" y="720295"/>
                              <a:pt x="2839479" y="713232"/>
                            </a:cubicBezTo>
                            <a:cubicBezTo>
                              <a:pt x="2689918" y="759055"/>
                              <a:pt x="2432515" y="693965"/>
                              <a:pt x="2322564" y="713232"/>
                            </a:cubicBezTo>
                            <a:cubicBezTo>
                              <a:pt x="2212614" y="732499"/>
                              <a:pt x="2033830" y="681802"/>
                              <a:pt x="1860061" y="713232"/>
                            </a:cubicBezTo>
                            <a:cubicBezTo>
                              <a:pt x="1686292" y="744662"/>
                              <a:pt x="1493789" y="703775"/>
                              <a:pt x="1288734" y="713232"/>
                            </a:cubicBezTo>
                            <a:cubicBezTo>
                              <a:pt x="1083679" y="722689"/>
                              <a:pt x="955049" y="710704"/>
                              <a:pt x="799025" y="713232"/>
                            </a:cubicBezTo>
                            <a:cubicBezTo>
                              <a:pt x="643001" y="715760"/>
                              <a:pt x="392380" y="694229"/>
                              <a:pt x="118874" y="713232"/>
                            </a:cubicBezTo>
                            <a:cubicBezTo>
                              <a:pt x="54142" y="709215"/>
                              <a:pt x="-15774" y="659502"/>
                              <a:pt x="0" y="594358"/>
                            </a:cubicBezTo>
                            <a:cubicBezTo>
                              <a:pt x="-1998" y="456980"/>
                              <a:pt x="6929" y="320461"/>
                              <a:pt x="0" y="118874"/>
                            </a:cubicBezTo>
                            <a:close/>
                          </a:path>
                          <a:path w="2958353" h="713232" stroke="0" extrusionOk="0">
                            <a:moveTo>
                              <a:pt x="0" y="118874"/>
                            </a:moveTo>
                            <a:cubicBezTo>
                              <a:pt x="-2655" y="51584"/>
                              <a:pt x="37727" y="5816"/>
                              <a:pt x="118874" y="0"/>
                            </a:cubicBezTo>
                            <a:cubicBezTo>
                              <a:pt x="415721" y="-43058"/>
                              <a:pt x="469584" y="52472"/>
                              <a:pt x="717407" y="0"/>
                            </a:cubicBezTo>
                            <a:cubicBezTo>
                              <a:pt x="965230" y="-52472"/>
                              <a:pt x="1023440" y="37081"/>
                              <a:pt x="1234322" y="0"/>
                            </a:cubicBezTo>
                            <a:cubicBezTo>
                              <a:pt x="1445205" y="-37081"/>
                              <a:pt x="1591203" y="17700"/>
                              <a:pt x="1724031" y="0"/>
                            </a:cubicBezTo>
                            <a:cubicBezTo>
                              <a:pt x="1856859" y="-17700"/>
                              <a:pt x="2053803" y="15423"/>
                              <a:pt x="2295358" y="0"/>
                            </a:cubicBezTo>
                            <a:cubicBezTo>
                              <a:pt x="2536913" y="-15423"/>
                              <a:pt x="2624871" y="6423"/>
                              <a:pt x="2839479" y="0"/>
                            </a:cubicBezTo>
                            <a:cubicBezTo>
                              <a:pt x="2908499" y="-5481"/>
                              <a:pt x="2945037" y="64924"/>
                              <a:pt x="2958353" y="118874"/>
                            </a:cubicBezTo>
                            <a:cubicBezTo>
                              <a:pt x="3000959" y="283908"/>
                              <a:pt x="2920352" y="463609"/>
                              <a:pt x="2958353" y="594358"/>
                            </a:cubicBezTo>
                            <a:cubicBezTo>
                              <a:pt x="2960077" y="660425"/>
                              <a:pt x="2900945" y="712555"/>
                              <a:pt x="2839479" y="713232"/>
                            </a:cubicBezTo>
                            <a:cubicBezTo>
                              <a:pt x="2615354" y="775957"/>
                              <a:pt x="2544861" y="689447"/>
                              <a:pt x="2295358" y="713232"/>
                            </a:cubicBezTo>
                            <a:cubicBezTo>
                              <a:pt x="2045855" y="737017"/>
                              <a:pt x="1952573" y="686401"/>
                              <a:pt x="1778443" y="713232"/>
                            </a:cubicBezTo>
                            <a:cubicBezTo>
                              <a:pt x="1604313" y="740063"/>
                              <a:pt x="1384377" y="687125"/>
                              <a:pt x="1179910" y="713232"/>
                            </a:cubicBezTo>
                            <a:cubicBezTo>
                              <a:pt x="975443" y="739339"/>
                              <a:pt x="858970" y="692116"/>
                              <a:pt x="581377" y="713232"/>
                            </a:cubicBezTo>
                            <a:cubicBezTo>
                              <a:pt x="303784" y="734348"/>
                              <a:pt x="219308" y="658754"/>
                              <a:pt x="118874" y="713232"/>
                            </a:cubicBezTo>
                            <a:cubicBezTo>
                              <a:pt x="49005" y="709259"/>
                              <a:pt x="-3371" y="654971"/>
                              <a:pt x="0" y="594358"/>
                            </a:cubicBezTo>
                            <a:cubicBezTo>
                              <a:pt x="-37381" y="451659"/>
                              <a:pt x="23325" y="314005"/>
                              <a:pt x="0" y="1188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6C04AF29-DC2E-4579-5F35-ACEEB0185FFB}"/>
              </a:ext>
            </a:extLst>
          </p:cNvPr>
          <p:cNvSpPr/>
          <p:nvPr/>
        </p:nvSpPr>
        <p:spPr>
          <a:xfrm rot="4093327">
            <a:off x="8004376" y="1438518"/>
            <a:ext cx="350981" cy="2130987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C0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2B77E809-5C42-EB63-446D-2EFFA840B738}"/>
              </a:ext>
            </a:extLst>
          </p:cNvPr>
          <p:cNvSpPr/>
          <p:nvPr/>
        </p:nvSpPr>
        <p:spPr>
          <a:xfrm rot="240000">
            <a:off x="6331414" y="4010080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059B03F-D175-58C4-B8FA-B059DFB60AA6}"/>
              </a:ext>
            </a:extLst>
          </p:cNvPr>
          <p:cNvSpPr/>
          <p:nvPr/>
        </p:nvSpPr>
        <p:spPr>
          <a:xfrm>
            <a:off x="6214509" y="3652744"/>
            <a:ext cx="22860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0070C0"/>
                </a:gs>
                <a:gs pos="50000">
                  <a:schemeClr val="tx1"/>
                </a:gs>
                <a:gs pos="100000">
                  <a:srgbClr val="C000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ParticleFlow</a:t>
            </a:r>
            <a:endParaRPr lang="en-US" sz="1400" dirty="0">
              <a:gradFill>
                <a:gsLst>
                  <a:gs pos="0">
                    <a:srgbClr val="0070C0"/>
                  </a:gs>
                  <a:gs pos="50000">
                    <a:schemeClr val="tx1"/>
                  </a:gs>
                  <a:gs pos="100000">
                    <a:srgbClr val="C00000"/>
                  </a:gs>
                </a:gsLst>
                <a:lin ang="0" scaled="1"/>
              </a:gra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PFlow</a:t>
            </a:r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656C6EE-3FFB-B62A-787A-9067EA95D24C}"/>
              </a:ext>
            </a:extLst>
          </p:cNvPr>
          <p:cNvSpPr/>
          <p:nvPr/>
        </p:nvSpPr>
        <p:spPr>
          <a:xfrm>
            <a:off x="453430" y="5585846"/>
            <a:ext cx="11177737" cy="489935"/>
          </a:xfrm>
          <a:prstGeom prst="roundRect">
            <a:avLst/>
          </a:prstGeom>
          <a:solidFill>
            <a:srgbClr val="FFCCFF"/>
          </a:solidFill>
          <a:ln w="28575">
            <a:solidFill>
              <a:srgbClr val="7030A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295600"/>
                      <a:gd name="connsiteY0" fmla="*/ 187528 h 1125144"/>
                      <a:gd name="connsiteX1" fmla="*/ 187528 w 3295600"/>
                      <a:gd name="connsiteY1" fmla="*/ 0 h 1125144"/>
                      <a:gd name="connsiteX2" fmla="*/ 800842 w 3295600"/>
                      <a:gd name="connsiteY2" fmla="*/ 0 h 1125144"/>
                      <a:gd name="connsiteX3" fmla="*/ 1326540 w 3295600"/>
                      <a:gd name="connsiteY3" fmla="*/ 0 h 1125144"/>
                      <a:gd name="connsiteX4" fmla="*/ 1910649 w 3295600"/>
                      <a:gd name="connsiteY4" fmla="*/ 0 h 1125144"/>
                      <a:gd name="connsiteX5" fmla="*/ 2407141 w 3295600"/>
                      <a:gd name="connsiteY5" fmla="*/ 0 h 1125144"/>
                      <a:gd name="connsiteX6" fmla="*/ 3108072 w 3295600"/>
                      <a:gd name="connsiteY6" fmla="*/ 0 h 1125144"/>
                      <a:gd name="connsiteX7" fmla="*/ 3295600 w 3295600"/>
                      <a:gd name="connsiteY7" fmla="*/ 187528 h 1125144"/>
                      <a:gd name="connsiteX8" fmla="*/ 3295600 w 3295600"/>
                      <a:gd name="connsiteY8" fmla="*/ 570073 h 1125144"/>
                      <a:gd name="connsiteX9" fmla="*/ 3295600 w 3295600"/>
                      <a:gd name="connsiteY9" fmla="*/ 937616 h 1125144"/>
                      <a:gd name="connsiteX10" fmla="*/ 3108072 w 3295600"/>
                      <a:gd name="connsiteY10" fmla="*/ 1125144 h 1125144"/>
                      <a:gd name="connsiteX11" fmla="*/ 2523963 w 3295600"/>
                      <a:gd name="connsiteY11" fmla="*/ 1125144 h 1125144"/>
                      <a:gd name="connsiteX12" fmla="*/ 1998265 w 3295600"/>
                      <a:gd name="connsiteY12" fmla="*/ 1125144 h 1125144"/>
                      <a:gd name="connsiteX13" fmla="*/ 1501773 w 3295600"/>
                      <a:gd name="connsiteY13" fmla="*/ 1125144 h 1125144"/>
                      <a:gd name="connsiteX14" fmla="*/ 976075 w 3295600"/>
                      <a:gd name="connsiteY14" fmla="*/ 1125144 h 1125144"/>
                      <a:gd name="connsiteX15" fmla="*/ 187528 w 3295600"/>
                      <a:gd name="connsiteY15" fmla="*/ 1125144 h 1125144"/>
                      <a:gd name="connsiteX16" fmla="*/ 0 w 3295600"/>
                      <a:gd name="connsiteY16" fmla="*/ 937616 h 1125144"/>
                      <a:gd name="connsiteX17" fmla="*/ 0 w 3295600"/>
                      <a:gd name="connsiteY17" fmla="*/ 577574 h 1125144"/>
                      <a:gd name="connsiteX18" fmla="*/ 0 w 3295600"/>
                      <a:gd name="connsiteY18" fmla="*/ 187528 h 1125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95600" h="1125144" fill="none" extrusionOk="0">
                        <a:moveTo>
                          <a:pt x="0" y="187528"/>
                        </a:moveTo>
                        <a:cubicBezTo>
                          <a:pt x="-7669" y="84275"/>
                          <a:pt x="89923" y="-10752"/>
                          <a:pt x="187528" y="0"/>
                        </a:cubicBezTo>
                        <a:cubicBezTo>
                          <a:pt x="476946" y="-37098"/>
                          <a:pt x="559201" y="2536"/>
                          <a:pt x="800842" y="0"/>
                        </a:cubicBezTo>
                        <a:cubicBezTo>
                          <a:pt x="1042483" y="-2536"/>
                          <a:pt x="1120870" y="36401"/>
                          <a:pt x="1326540" y="0"/>
                        </a:cubicBezTo>
                        <a:cubicBezTo>
                          <a:pt x="1532210" y="-36401"/>
                          <a:pt x="1670242" y="43767"/>
                          <a:pt x="1910649" y="0"/>
                        </a:cubicBezTo>
                        <a:cubicBezTo>
                          <a:pt x="2151056" y="-43767"/>
                          <a:pt x="2238767" y="23594"/>
                          <a:pt x="2407141" y="0"/>
                        </a:cubicBezTo>
                        <a:cubicBezTo>
                          <a:pt x="2575515" y="-23594"/>
                          <a:pt x="2963368" y="74121"/>
                          <a:pt x="3108072" y="0"/>
                        </a:cubicBezTo>
                        <a:cubicBezTo>
                          <a:pt x="3203918" y="15504"/>
                          <a:pt x="3278451" y="61205"/>
                          <a:pt x="3295600" y="187528"/>
                        </a:cubicBezTo>
                        <a:cubicBezTo>
                          <a:pt x="3301472" y="323677"/>
                          <a:pt x="3270184" y="476580"/>
                          <a:pt x="3295600" y="570073"/>
                        </a:cubicBezTo>
                        <a:cubicBezTo>
                          <a:pt x="3321016" y="663567"/>
                          <a:pt x="3292705" y="814965"/>
                          <a:pt x="3295600" y="937616"/>
                        </a:cubicBezTo>
                        <a:cubicBezTo>
                          <a:pt x="3294812" y="1043640"/>
                          <a:pt x="3203653" y="1099990"/>
                          <a:pt x="3108072" y="1125144"/>
                        </a:cubicBezTo>
                        <a:cubicBezTo>
                          <a:pt x="2895317" y="1189160"/>
                          <a:pt x="2766402" y="1096932"/>
                          <a:pt x="2523963" y="1125144"/>
                        </a:cubicBezTo>
                        <a:cubicBezTo>
                          <a:pt x="2281524" y="1153356"/>
                          <a:pt x="2221620" y="1103114"/>
                          <a:pt x="1998265" y="1125144"/>
                        </a:cubicBezTo>
                        <a:cubicBezTo>
                          <a:pt x="1774910" y="1147174"/>
                          <a:pt x="1748686" y="1068358"/>
                          <a:pt x="1501773" y="1125144"/>
                        </a:cubicBezTo>
                        <a:cubicBezTo>
                          <a:pt x="1254860" y="1181930"/>
                          <a:pt x="1106273" y="1100210"/>
                          <a:pt x="976075" y="1125144"/>
                        </a:cubicBezTo>
                        <a:cubicBezTo>
                          <a:pt x="845877" y="1150078"/>
                          <a:pt x="562691" y="1061898"/>
                          <a:pt x="187528" y="1125144"/>
                        </a:cubicBezTo>
                        <a:cubicBezTo>
                          <a:pt x="92964" y="1122761"/>
                          <a:pt x="-2378" y="1057657"/>
                          <a:pt x="0" y="937616"/>
                        </a:cubicBezTo>
                        <a:cubicBezTo>
                          <a:pt x="-16387" y="802962"/>
                          <a:pt x="12896" y="757448"/>
                          <a:pt x="0" y="577574"/>
                        </a:cubicBezTo>
                        <a:cubicBezTo>
                          <a:pt x="-12896" y="397700"/>
                          <a:pt x="34666" y="316805"/>
                          <a:pt x="0" y="187528"/>
                        </a:cubicBezTo>
                        <a:close/>
                      </a:path>
                      <a:path w="3295600" h="1125144" stroke="0" extrusionOk="0">
                        <a:moveTo>
                          <a:pt x="0" y="187528"/>
                        </a:moveTo>
                        <a:cubicBezTo>
                          <a:pt x="-5440" y="80604"/>
                          <a:pt x="59693" y="9107"/>
                          <a:pt x="187528" y="0"/>
                        </a:cubicBezTo>
                        <a:cubicBezTo>
                          <a:pt x="406142" y="-42593"/>
                          <a:pt x="569305" y="17664"/>
                          <a:pt x="830048" y="0"/>
                        </a:cubicBezTo>
                        <a:cubicBezTo>
                          <a:pt x="1090791" y="-17664"/>
                          <a:pt x="1206464" y="52634"/>
                          <a:pt x="1384951" y="0"/>
                        </a:cubicBezTo>
                        <a:cubicBezTo>
                          <a:pt x="1563438" y="-52634"/>
                          <a:pt x="1771016" y="49155"/>
                          <a:pt x="1910649" y="0"/>
                        </a:cubicBezTo>
                        <a:cubicBezTo>
                          <a:pt x="2050282" y="-49155"/>
                          <a:pt x="2351433" y="15035"/>
                          <a:pt x="2523963" y="0"/>
                        </a:cubicBezTo>
                        <a:cubicBezTo>
                          <a:pt x="2696493" y="-15035"/>
                          <a:pt x="2917016" y="12812"/>
                          <a:pt x="3108072" y="0"/>
                        </a:cubicBezTo>
                        <a:cubicBezTo>
                          <a:pt x="3218851" y="-11733"/>
                          <a:pt x="3291001" y="88000"/>
                          <a:pt x="3295600" y="187528"/>
                        </a:cubicBezTo>
                        <a:cubicBezTo>
                          <a:pt x="3299395" y="303888"/>
                          <a:pt x="3262580" y="426862"/>
                          <a:pt x="3295600" y="562572"/>
                        </a:cubicBezTo>
                        <a:cubicBezTo>
                          <a:pt x="3328620" y="698282"/>
                          <a:pt x="3275071" y="772365"/>
                          <a:pt x="3295600" y="937616"/>
                        </a:cubicBezTo>
                        <a:cubicBezTo>
                          <a:pt x="3291533" y="1040952"/>
                          <a:pt x="3216159" y="1112754"/>
                          <a:pt x="3108072" y="1125144"/>
                        </a:cubicBezTo>
                        <a:cubicBezTo>
                          <a:pt x="2803583" y="1151037"/>
                          <a:pt x="2707303" y="1058158"/>
                          <a:pt x="2494758" y="1125144"/>
                        </a:cubicBezTo>
                        <a:cubicBezTo>
                          <a:pt x="2282213" y="1192130"/>
                          <a:pt x="2146284" y="1049505"/>
                          <a:pt x="1852238" y="1125144"/>
                        </a:cubicBezTo>
                        <a:cubicBezTo>
                          <a:pt x="1558192" y="1200783"/>
                          <a:pt x="1450416" y="1073969"/>
                          <a:pt x="1209718" y="1125144"/>
                        </a:cubicBezTo>
                        <a:cubicBezTo>
                          <a:pt x="969020" y="1176319"/>
                          <a:pt x="539820" y="1059638"/>
                          <a:pt x="187528" y="1125144"/>
                        </a:cubicBezTo>
                        <a:cubicBezTo>
                          <a:pt x="75721" y="1117383"/>
                          <a:pt x="-8647" y="1028258"/>
                          <a:pt x="0" y="937616"/>
                        </a:cubicBezTo>
                        <a:cubicBezTo>
                          <a:pt x="-33791" y="834505"/>
                          <a:pt x="39253" y="636213"/>
                          <a:pt x="0" y="555071"/>
                        </a:cubicBezTo>
                        <a:cubicBezTo>
                          <a:pt x="-39253" y="473930"/>
                          <a:pt x="18516" y="281967"/>
                          <a:pt x="0" y="18752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Jets</a:t>
            </a:r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39294A6F-DE62-2A6F-69E3-E5811BC39239}"/>
              </a:ext>
            </a:extLst>
          </p:cNvPr>
          <p:cNvSpPr/>
          <p:nvPr/>
        </p:nvSpPr>
        <p:spPr>
          <a:xfrm>
            <a:off x="9311390" y="2163577"/>
            <a:ext cx="350981" cy="3419893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690E57A7-CD0C-BA12-54E2-DACA7205458C}"/>
              </a:ext>
            </a:extLst>
          </p:cNvPr>
          <p:cNvSpPr/>
          <p:nvPr/>
        </p:nvSpPr>
        <p:spPr>
          <a:xfrm>
            <a:off x="10729633" y="2169922"/>
            <a:ext cx="350981" cy="3419893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1C8E547F-764C-4EEC-978C-99BF23EC3010}"/>
              </a:ext>
            </a:extLst>
          </p:cNvPr>
          <p:cNvSpPr/>
          <p:nvPr/>
        </p:nvSpPr>
        <p:spPr>
          <a:xfrm>
            <a:off x="1865397" y="2222972"/>
            <a:ext cx="350981" cy="3360498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00B0F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77055A11-059B-D49A-C100-56709D538DD5}"/>
              </a:ext>
            </a:extLst>
          </p:cNvPr>
          <p:cNvSpPr/>
          <p:nvPr/>
        </p:nvSpPr>
        <p:spPr>
          <a:xfrm rot="1759178">
            <a:off x="8729530" y="1853989"/>
            <a:ext cx="350981" cy="2092589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E31410E-EBBA-F2A5-5808-9A9A0AF81CBE}"/>
              </a:ext>
            </a:extLst>
          </p:cNvPr>
          <p:cNvGrpSpPr/>
          <p:nvPr/>
        </p:nvGrpSpPr>
        <p:grpSpPr>
          <a:xfrm>
            <a:off x="8909418" y="1831961"/>
            <a:ext cx="2485147" cy="336484"/>
            <a:chOff x="7836375" y="1844308"/>
            <a:chExt cx="2485147" cy="33648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B31D0857-7C12-39E8-E039-13DB461AB6CC}"/>
                </a:ext>
              </a:extLst>
            </p:cNvPr>
            <p:cNvSpPr/>
            <p:nvPr/>
          </p:nvSpPr>
          <p:spPr>
            <a:xfrm>
              <a:off x="9185447" y="1844308"/>
              <a:ext cx="1136075" cy="331616"/>
            </a:xfrm>
            <a:prstGeom prst="roundRect">
              <a:avLst/>
            </a:prstGeom>
            <a:solidFill>
              <a:srgbClr val="FFF1C3"/>
            </a:solidFill>
            <a:ln w="28575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958353"/>
                        <a:gd name="connsiteY0" fmla="*/ 118874 h 713232"/>
                        <a:gd name="connsiteX1" fmla="*/ 118874 w 2958353"/>
                        <a:gd name="connsiteY1" fmla="*/ 0 h 713232"/>
                        <a:gd name="connsiteX2" fmla="*/ 608583 w 2958353"/>
                        <a:gd name="connsiteY2" fmla="*/ 0 h 713232"/>
                        <a:gd name="connsiteX3" fmla="*/ 1152704 w 2958353"/>
                        <a:gd name="connsiteY3" fmla="*/ 0 h 713232"/>
                        <a:gd name="connsiteX4" fmla="*/ 1642413 w 2958353"/>
                        <a:gd name="connsiteY4" fmla="*/ 0 h 713232"/>
                        <a:gd name="connsiteX5" fmla="*/ 2186534 w 2958353"/>
                        <a:gd name="connsiteY5" fmla="*/ 0 h 713232"/>
                        <a:gd name="connsiteX6" fmla="*/ 2839479 w 2958353"/>
                        <a:gd name="connsiteY6" fmla="*/ 0 h 713232"/>
                        <a:gd name="connsiteX7" fmla="*/ 2958353 w 2958353"/>
                        <a:gd name="connsiteY7" fmla="*/ 118874 h 713232"/>
                        <a:gd name="connsiteX8" fmla="*/ 2958353 w 2958353"/>
                        <a:gd name="connsiteY8" fmla="*/ 594358 h 713232"/>
                        <a:gd name="connsiteX9" fmla="*/ 2839479 w 2958353"/>
                        <a:gd name="connsiteY9" fmla="*/ 713232 h 713232"/>
                        <a:gd name="connsiteX10" fmla="*/ 2322564 w 2958353"/>
                        <a:gd name="connsiteY10" fmla="*/ 713232 h 713232"/>
                        <a:gd name="connsiteX11" fmla="*/ 1860061 w 2958353"/>
                        <a:gd name="connsiteY11" fmla="*/ 713232 h 713232"/>
                        <a:gd name="connsiteX12" fmla="*/ 1288734 w 2958353"/>
                        <a:gd name="connsiteY12" fmla="*/ 713232 h 713232"/>
                        <a:gd name="connsiteX13" fmla="*/ 799025 w 2958353"/>
                        <a:gd name="connsiteY13" fmla="*/ 713232 h 713232"/>
                        <a:gd name="connsiteX14" fmla="*/ 118874 w 2958353"/>
                        <a:gd name="connsiteY14" fmla="*/ 713232 h 713232"/>
                        <a:gd name="connsiteX15" fmla="*/ 0 w 2958353"/>
                        <a:gd name="connsiteY15" fmla="*/ 594358 h 713232"/>
                        <a:gd name="connsiteX16" fmla="*/ 0 w 2958353"/>
                        <a:gd name="connsiteY16" fmla="*/ 118874 h 7132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8353" h="713232" fill="none" extrusionOk="0">
                          <a:moveTo>
                            <a:pt x="0" y="118874"/>
                          </a:moveTo>
                          <a:cubicBezTo>
                            <a:pt x="-7853" y="67263"/>
                            <a:pt x="68761" y="11547"/>
                            <a:pt x="118874" y="0"/>
                          </a:cubicBezTo>
                          <a:cubicBezTo>
                            <a:pt x="358536" y="-45428"/>
                            <a:pt x="407688" y="43387"/>
                            <a:pt x="608583" y="0"/>
                          </a:cubicBezTo>
                          <a:cubicBezTo>
                            <a:pt x="809478" y="-43387"/>
                            <a:pt x="908092" y="23360"/>
                            <a:pt x="1152704" y="0"/>
                          </a:cubicBezTo>
                          <a:cubicBezTo>
                            <a:pt x="1397316" y="-23360"/>
                            <a:pt x="1514222" y="34954"/>
                            <a:pt x="1642413" y="0"/>
                          </a:cubicBezTo>
                          <a:cubicBezTo>
                            <a:pt x="1770604" y="-34954"/>
                            <a:pt x="1976216" y="30591"/>
                            <a:pt x="2186534" y="0"/>
                          </a:cubicBezTo>
                          <a:cubicBezTo>
                            <a:pt x="2396852" y="-30591"/>
                            <a:pt x="2567885" y="45600"/>
                            <a:pt x="2839479" y="0"/>
                          </a:cubicBezTo>
                          <a:cubicBezTo>
                            <a:pt x="2909405" y="-13145"/>
                            <a:pt x="2960076" y="55085"/>
                            <a:pt x="2958353" y="118874"/>
                          </a:cubicBezTo>
                          <a:cubicBezTo>
                            <a:pt x="2973247" y="322989"/>
                            <a:pt x="2944280" y="358705"/>
                            <a:pt x="2958353" y="594358"/>
                          </a:cubicBezTo>
                          <a:cubicBezTo>
                            <a:pt x="2958110" y="654960"/>
                            <a:pt x="2916342" y="720295"/>
                            <a:pt x="2839479" y="713232"/>
                          </a:cubicBezTo>
                          <a:cubicBezTo>
                            <a:pt x="2689918" y="759055"/>
                            <a:pt x="2432515" y="693965"/>
                            <a:pt x="2322564" y="713232"/>
                          </a:cubicBezTo>
                          <a:cubicBezTo>
                            <a:pt x="2212614" y="732499"/>
                            <a:pt x="2033830" y="681802"/>
                            <a:pt x="1860061" y="713232"/>
                          </a:cubicBezTo>
                          <a:cubicBezTo>
                            <a:pt x="1686292" y="744662"/>
                            <a:pt x="1493789" y="703775"/>
                            <a:pt x="1288734" y="713232"/>
                          </a:cubicBezTo>
                          <a:cubicBezTo>
                            <a:pt x="1083679" y="722689"/>
                            <a:pt x="955049" y="710704"/>
                            <a:pt x="799025" y="713232"/>
                          </a:cubicBezTo>
                          <a:cubicBezTo>
                            <a:pt x="643001" y="715760"/>
                            <a:pt x="392380" y="694229"/>
                            <a:pt x="118874" y="713232"/>
                          </a:cubicBezTo>
                          <a:cubicBezTo>
                            <a:pt x="54142" y="709215"/>
                            <a:pt x="-15774" y="659502"/>
                            <a:pt x="0" y="594358"/>
                          </a:cubicBezTo>
                          <a:cubicBezTo>
                            <a:pt x="-1998" y="456980"/>
                            <a:pt x="6929" y="320461"/>
                            <a:pt x="0" y="118874"/>
                          </a:cubicBezTo>
                          <a:close/>
                        </a:path>
                        <a:path w="2958353" h="713232" stroke="0" extrusionOk="0">
                          <a:moveTo>
                            <a:pt x="0" y="118874"/>
                          </a:moveTo>
                          <a:cubicBezTo>
                            <a:pt x="-2655" y="51584"/>
                            <a:pt x="37727" y="5816"/>
                            <a:pt x="118874" y="0"/>
                          </a:cubicBezTo>
                          <a:cubicBezTo>
                            <a:pt x="415721" y="-43058"/>
                            <a:pt x="469584" y="52472"/>
                            <a:pt x="717407" y="0"/>
                          </a:cubicBezTo>
                          <a:cubicBezTo>
                            <a:pt x="965230" y="-52472"/>
                            <a:pt x="1023440" y="37081"/>
                            <a:pt x="1234322" y="0"/>
                          </a:cubicBezTo>
                          <a:cubicBezTo>
                            <a:pt x="1445205" y="-37081"/>
                            <a:pt x="1591203" y="17700"/>
                            <a:pt x="1724031" y="0"/>
                          </a:cubicBezTo>
                          <a:cubicBezTo>
                            <a:pt x="1856859" y="-17700"/>
                            <a:pt x="2053803" y="15423"/>
                            <a:pt x="2295358" y="0"/>
                          </a:cubicBezTo>
                          <a:cubicBezTo>
                            <a:pt x="2536913" y="-15423"/>
                            <a:pt x="2624871" y="6423"/>
                            <a:pt x="2839479" y="0"/>
                          </a:cubicBezTo>
                          <a:cubicBezTo>
                            <a:pt x="2908499" y="-5481"/>
                            <a:pt x="2945037" y="64924"/>
                            <a:pt x="2958353" y="118874"/>
                          </a:cubicBezTo>
                          <a:cubicBezTo>
                            <a:pt x="3000959" y="283908"/>
                            <a:pt x="2920352" y="463609"/>
                            <a:pt x="2958353" y="594358"/>
                          </a:cubicBezTo>
                          <a:cubicBezTo>
                            <a:pt x="2960077" y="660425"/>
                            <a:pt x="2900945" y="712555"/>
                            <a:pt x="2839479" y="713232"/>
                          </a:cubicBezTo>
                          <a:cubicBezTo>
                            <a:pt x="2615354" y="775957"/>
                            <a:pt x="2544861" y="689447"/>
                            <a:pt x="2295358" y="713232"/>
                          </a:cubicBezTo>
                          <a:cubicBezTo>
                            <a:pt x="2045855" y="737017"/>
                            <a:pt x="1952573" y="686401"/>
                            <a:pt x="1778443" y="713232"/>
                          </a:cubicBezTo>
                          <a:cubicBezTo>
                            <a:pt x="1604313" y="740063"/>
                            <a:pt x="1384377" y="687125"/>
                            <a:pt x="1179910" y="713232"/>
                          </a:cubicBezTo>
                          <a:cubicBezTo>
                            <a:pt x="975443" y="739339"/>
                            <a:pt x="858970" y="692116"/>
                            <a:pt x="581377" y="713232"/>
                          </a:cubicBezTo>
                          <a:cubicBezTo>
                            <a:pt x="303784" y="734348"/>
                            <a:pt x="219308" y="658754"/>
                            <a:pt x="118874" y="713232"/>
                          </a:cubicBezTo>
                          <a:cubicBezTo>
                            <a:pt x="49005" y="709259"/>
                            <a:pt x="-3371" y="654971"/>
                            <a:pt x="0" y="594358"/>
                          </a:cubicBezTo>
                          <a:cubicBezTo>
                            <a:pt x="-37381" y="451659"/>
                            <a:pt x="23325" y="314005"/>
                            <a:pt x="0" y="1188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Mass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3383578-3F95-7576-4250-7FFEF38F09DF}"/>
                </a:ext>
              </a:extLst>
            </p:cNvPr>
            <p:cNvSpPr/>
            <p:nvPr/>
          </p:nvSpPr>
          <p:spPr>
            <a:xfrm>
              <a:off x="7836375" y="1849176"/>
              <a:ext cx="1136075" cy="331616"/>
            </a:xfrm>
            <a:prstGeom prst="roundRect">
              <a:avLst/>
            </a:prstGeom>
            <a:solidFill>
              <a:srgbClr val="FFF1C3"/>
            </a:solidFill>
            <a:ln w="28575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958353"/>
                        <a:gd name="connsiteY0" fmla="*/ 118874 h 713232"/>
                        <a:gd name="connsiteX1" fmla="*/ 118874 w 2958353"/>
                        <a:gd name="connsiteY1" fmla="*/ 0 h 713232"/>
                        <a:gd name="connsiteX2" fmla="*/ 608583 w 2958353"/>
                        <a:gd name="connsiteY2" fmla="*/ 0 h 713232"/>
                        <a:gd name="connsiteX3" fmla="*/ 1152704 w 2958353"/>
                        <a:gd name="connsiteY3" fmla="*/ 0 h 713232"/>
                        <a:gd name="connsiteX4" fmla="*/ 1642413 w 2958353"/>
                        <a:gd name="connsiteY4" fmla="*/ 0 h 713232"/>
                        <a:gd name="connsiteX5" fmla="*/ 2186534 w 2958353"/>
                        <a:gd name="connsiteY5" fmla="*/ 0 h 713232"/>
                        <a:gd name="connsiteX6" fmla="*/ 2839479 w 2958353"/>
                        <a:gd name="connsiteY6" fmla="*/ 0 h 713232"/>
                        <a:gd name="connsiteX7" fmla="*/ 2958353 w 2958353"/>
                        <a:gd name="connsiteY7" fmla="*/ 118874 h 713232"/>
                        <a:gd name="connsiteX8" fmla="*/ 2958353 w 2958353"/>
                        <a:gd name="connsiteY8" fmla="*/ 594358 h 713232"/>
                        <a:gd name="connsiteX9" fmla="*/ 2839479 w 2958353"/>
                        <a:gd name="connsiteY9" fmla="*/ 713232 h 713232"/>
                        <a:gd name="connsiteX10" fmla="*/ 2322564 w 2958353"/>
                        <a:gd name="connsiteY10" fmla="*/ 713232 h 713232"/>
                        <a:gd name="connsiteX11" fmla="*/ 1860061 w 2958353"/>
                        <a:gd name="connsiteY11" fmla="*/ 713232 h 713232"/>
                        <a:gd name="connsiteX12" fmla="*/ 1288734 w 2958353"/>
                        <a:gd name="connsiteY12" fmla="*/ 713232 h 713232"/>
                        <a:gd name="connsiteX13" fmla="*/ 799025 w 2958353"/>
                        <a:gd name="connsiteY13" fmla="*/ 713232 h 713232"/>
                        <a:gd name="connsiteX14" fmla="*/ 118874 w 2958353"/>
                        <a:gd name="connsiteY14" fmla="*/ 713232 h 713232"/>
                        <a:gd name="connsiteX15" fmla="*/ 0 w 2958353"/>
                        <a:gd name="connsiteY15" fmla="*/ 594358 h 713232"/>
                        <a:gd name="connsiteX16" fmla="*/ 0 w 2958353"/>
                        <a:gd name="connsiteY16" fmla="*/ 118874 h 7132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8353" h="713232" fill="none" extrusionOk="0">
                          <a:moveTo>
                            <a:pt x="0" y="118874"/>
                          </a:moveTo>
                          <a:cubicBezTo>
                            <a:pt x="-7853" y="67263"/>
                            <a:pt x="68761" y="11547"/>
                            <a:pt x="118874" y="0"/>
                          </a:cubicBezTo>
                          <a:cubicBezTo>
                            <a:pt x="358536" y="-45428"/>
                            <a:pt x="407688" y="43387"/>
                            <a:pt x="608583" y="0"/>
                          </a:cubicBezTo>
                          <a:cubicBezTo>
                            <a:pt x="809478" y="-43387"/>
                            <a:pt x="908092" y="23360"/>
                            <a:pt x="1152704" y="0"/>
                          </a:cubicBezTo>
                          <a:cubicBezTo>
                            <a:pt x="1397316" y="-23360"/>
                            <a:pt x="1514222" y="34954"/>
                            <a:pt x="1642413" y="0"/>
                          </a:cubicBezTo>
                          <a:cubicBezTo>
                            <a:pt x="1770604" y="-34954"/>
                            <a:pt x="1976216" y="30591"/>
                            <a:pt x="2186534" y="0"/>
                          </a:cubicBezTo>
                          <a:cubicBezTo>
                            <a:pt x="2396852" y="-30591"/>
                            <a:pt x="2567885" y="45600"/>
                            <a:pt x="2839479" y="0"/>
                          </a:cubicBezTo>
                          <a:cubicBezTo>
                            <a:pt x="2909405" y="-13145"/>
                            <a:pt x="2960076" y="55085"/>
                            <a:pt x="2958353" y="118874"/>
                          </a:cubicBezTo>
                          <a:cubicBezTo>
                            <a:pt x="2973247" y="322989"/>
                            <a:pt x="2944280" y="358705"/>
                            <a:pt x="2958353" y="594358"/>
                          </a:cubicBezTo>
                          <a:cubicBezTo>
                            <a:pt x="2958110" y="654960"/>
                            <a:pt x="2916342" y="720295"/>
                            <a:pt x="2839479" y="713232"/>
                          </a:cubicBezTo>
                          <a:cubicBezTo>
                            <a:pt x="2689918" y="759055"/>
                            <a:pt x="2432515" y="693965"/>
                            <a:pt x="2322564" y="713232"/>
                          </a:cubicBezTo>
                          <a:cubicBezTo>
                            <a:pt x="2212614" y="732499"/>
                            <a:pt x="2033830" y="681802"/>
                            <a:pt x="1860061" y="713232"/>
                          </a:cubicBezTo>
                          <a:cubicBezTo>
                            <a:pt x="1686292" y="744662"/>
                            <a:pt x="1493789" y="703775"/>
                            <a:pt x="1288734" y="713232"/>
                          </a:cubicBezTo>
                          <a:cubicBezTo>
                            <a:pt x="1083679" y="722689"/>
                            <a:pt x="955049" y="710704"/>
                            <a:pt x="799025" y="713232"/>
                          </a:cubicBezTo>
                          <a:cubicBezTo>
                            <a:pt x="643001" y="715760"/>
                            <a:pt x="392380" y="694229"/>
                            <a:pt x="118874" y="713232"/>
                          </a:cubicBezTo>
                          <a:cubicBezTo>
                            <a:pt x="54142" y="709215"/>
                            <a:pt x="-15774" y="659502"/>
                            <a:pt x="0" y="594358"/>
                          </a:cubicBezTo>
                          <a:cubicBezTo>
                            <a:pt x="-1998" y="456980"/>
                            <a:pt x="6929" y="320461"/>
                            <a:pt x="0" y="118874"/>
                          </a:cubicBezTo>
                          <a:close/>
                        </a:path>
                        <a:path w="2958353" h="713232" stroke="0" extrusionOk="0">
                          <a:moveTo>
                            <a:pt x="0" y="118874"/>
                          </a:moveTo>
                          <a:cubicBezTo>
                            <a:pt x="-2655" y="51584"/>
                            <a:pt x="37727" y="5816"/>
                            <a:pt x="118874" y="0"/>
                          </a:cubicBezTo>
                          <a:cubicBezTo>
                            <a:pt x="415721" y="-43058"/>
                            <a:pt x="469584" y="52472"/>
                            <a:pt x="717407" y="0"/>
                          </a:cubicBezTo>
                          <a:cubicBezTo>
                            <a:pt x="965230" y="-52472"/>
                            <a:pt x="1023440" y="37081"/>
                            <a:pt x="1234322" y="0"/>
                          </a:cubicBezTo>
                          <a:cubicBezTo>
                            <a:pt x="1445205" y="-37081"/>
                            <a:pt x="1591203" y="17700"/>
                            <a:pt x="1724031" y="0"/>
                          </a:cubicBezTo>
                          <a:cubicBezTo>
                            <a:pt x="1856859" y="-17700"/>
                            <a:pt x="2053803" y="15423"/>
                            <a:pt x="2295358" y="0"/>
                          </a:cubicBezTo>
                          <a:cubicBezTo>
                            <a:pt x="2536913" y="-15423"/>
                            <a:pt x="2624871" y="6423"/>
                            <a:pt x="2839479" y="0"/>
                          </a:cubicBezTo>
                          <a:cubicBezTo>
                            <a:pt x="2908499" y="-5481"/>
                            <a:pt x="2945037" y="64924"/>
                            <a:pt x="2958353" y="118874"/>
                          </a:cubicBezTo>
                          <a:cubicBezTo>
                            <a:pt x="3000959" y="283908"/>
                            <a:pt x="2920352" y="463609"/>
                            <a:pt x="2958353" y="594358"/>
                          </a:cubicBezTo>
                          <a:cubicBezTo>
                            <a:pt x="2960077" y="660425"/>
                            <a:pt x="2900945" y="712555"/>
                            <a:pt x="2839479" y="713232"/>
                          </a:cubicBezTo>
                          <a:cubicBezTo>
                            <a:pt x="2615354" y="775957"/>
                            <a:pt x="2544861" y="689447"/>
                            <a:pt x="2295358" y="713232"/>
                          </a:cubicBezTo>
                          <a:cubicBezTo>
                            <a:pt x="2045855" y="737017"/>
                            <a:pt x="1952573" y="686401"/>
                            <a:pt x="1778443" y="713232"/>
                          </a:cubicBezTo>
                          <a:cubicBezTo>
                            <a:pt x="1604313" y="740063"/>
                            <a:pt x="1384377" y="687125"/>
                            <a:pt x="1179910" y="713232"/>
                          </a:cubicBezTo>
                          <a:cubicBezTo>
                            <a:pt x="975443" y="739339"/>
                            <a:pt x="858970" y="692116"/>
                            <a:pt x="581377" y="713232"/>
                          </a:cubicBezTo>
                          <a:cubicBezTo>
                            <a:pt x="303784" y="734348"/>
                            <a:pt x="219308" y="658754"/>
                            <a:pt x="118874" y="713232"/>
                          </a:cubicBezTo>
                          <a:cubicBezTo>
                            <a:pt x="49005" y="709259"/>
                            <a:pt x="-3371" y="654971"/>
                            <a:pt x="0" y="594358"/>
                          </a:cubicBezTo>
                          <a:cubicBezTo>
                            <a:pt x="-37381" y="451659"/>
                            <a:pt x="23325" y="314005"/>
                            <a:pt x="0" y="1188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Energy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B28502E9-403A-E289-B2EA-FD4C37AA60C7}"/>
                  </a:ext>
                </a:extLst>
              </p:cNvPr>
              <p:cNvSpPr/>
              <p:nvPr/>
            </p:nvSpPr>
            <p:spPr>
              <a:xfrm>
                <a:off x="451143" y="1082347"/>
                <a:ext cx="3295600" cy="114300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295600"/>
                          <a:gd name="connsiteY0" fmla="*/ 187528 h 1125144"/>
                          <a:gd name="connsiteX1" fmla="*/ 187528 w 3295600"/>
                          <a:gd name="connsiteY1" fmla="*/ 0 h 1125144"/>
                          <a:gd name="connsiteX2" fmla="*/ 800842 w 3295600"/>
                          <a:gd name="connsiteY2" fmla="*/ 0 h 1125144"/>
                          <a:gd name="connsiteX3" fmla="*/ 1326540 w 3295600"/>
                          <a:gd name="connsiteY3" fmla="*/ 0 h 1125144"/>
                          <a:gd name="connsiteX4" fmla="*/ 1910649 w 3295600"/>
                          <a:gd name="connsiteY4" fmla="*/ 0 h 1125144"/>
                          <a:gd name="connsiteX5" fmla="*/ 2407141 w 3295600"/>
                          <a:gd name="connsiteY5" fmla="*/ 0 h 1125144"/>
                          <a:gd name="connsiteX6" fmla="*/ 3108072 w 3295600"/>
                          <a:gd name="connsiteY6" fmla="*/ 0 h 1125144"/>
                          <a:gd name="connsiteX7" fmla="*/ 3295600 w 3295600"/>
                          <a:gd name="connsiteY7" fmla="*/ 187528 h 1125144"/>
                          <a:gd name="connsiteX8" fmla="*/ 3295600 w 3295600"/>
                          <a:gd name="connsiteY8" fmla="*/ 570073 h 1125144"/>
                          <a:gd name="connsiteX9" fmla="*/ 3295600 w 3295600"/>
                          <a:gd name="connsiteY9" fmla="*/ 937616 h 1125144"/>
                          <a:gd name="connsiteX10" fmla="*/ 3108072 w 3295600"/>
                          <a:gd name="connsiteY10" fmla="*/ 1125144 h 1125144"/>
                          <a:gd name="connsiteX11" fmla="*/ 2523963 w 3295600"/>
                          <a:gd name="connsiteY11" fmla="*/ 1125144 h 1125144"/>
                          <a:gd name="connsiteX12" fmla="*/ 1998265 w 3295600"/>
                          <a:gd name="connsiteY12" fmla="*/ 1125144 h 1125144"/>
                          <a:gd name="connsiteX13" fmla="*/ 1501773 w 3295600"/>
                          <a:gd name="connsiteY13" fmla="*/ 1125144 h 1125144"/>
                          <a:gd name="connsiteX14" fmla="*/ 976075 w 3295600"/>
                          <a:gd name="connsiteY14" fmla="*/ 1125144 h 1125144"/>
                          <a:gd name="connsiteX15" fmla="*/ 187528 w 3295600"/>
                          <a:gd name="connsiteY15" fmla="*/ 1125144 h 1125144"/>
                          <a:gd name="connsiteX16" fmla="*/ 0 w 3295600"/>
                          <a:gd name="connsiteY16" fmla="*/ 937616 h 1125144"/>
                          <a:gd name="connsiteX17" fmla="*/ 0 w 3295600"/>
                          <a:gd name="connsiteY17" fmla="*/ 577574 h 1125144"/>
                          <a:gd name="connsiteX18" fmla="*/ 0 w 3295600"/>
                          <a:gd name="connsiteY18" fmla="*/ 187528 h 1125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295600" h="1125144" fill="none" extrusionOk="0">
                            <a:moveTo>
                              <a:pt x="0" y="187528"/>
                            </a:moveTo>
                            <a:cubicBezTo>
                              <a:pt x="-7669" y="84275"/>
                              <a:pt x="89923" y="-10752"/>
                              <a:pt x="187528" y="0"/>
                            </a:cubicBezTo>
                            <a:cubicBezTo>
                              <a:pt x="476946" y="-37098"/>
                              <a:pt x="559201" y="2536"/>
                              <a:pt x="800842" y="0"/>
                            </a:cubicBezTo>
                            <a:cubicBezTo>
                              <a:pt x="1042483" y="-2536"/>
                              <a:pt x="1120870" y="36401"/>
                              <a:pt x="1326540" y="0"/>
                            </a:cubicBezTo>
                            <a:cubicBezTo>
                              <a:pt x="1532210" y="-36401"/>
                              <a:pt x="1670242" y="43767"/>
                              <a:pt x="1910649" y="0"/>
                            </a:cubicBezTo>
                            <a:cubicBezTo>
                              <a:pt x="2151056" y="-43767"/>
                              <a:pt x="2238767" y="23594"/>
                              <a:pt x="2407141" y="0"/>
                            </a:cubicBezTo>
                            <a:cubicBezTo>
                              <a:pt x="2575515" y="-23594"/>
                              <a:pt x="2963368" y="74121"/>
                              <a:pt x="3108072" y="0"/>
                            </a:cubicBezTo>
                            <a:cubicBezTo>
                              <a:pt x="3203918" y="15504"/>
                              <a:pt x="3278451" y="61205"/>
                              <a:pt x="3295600" y="187528"/>
                            </a:cubicBezTo>
                            <a:cubicBezTo>
                              <a:pt x="3301472" y="323677"/>
                              <a:pt x="3270184" y="476580"/>
                              <a:pt x="3295600" y="570073"/>
                            </a:cubicBezTo>
                            <a:cubicBezTo>
                              <a:pt x="3321016" y="663567"/>
                              <a:pt x="3292705" y="814965"/>
                              <a:pt x="3295600" y="937616"/>
                            </a:cubicBezTo>
                            <a:cubicBezTo>
                              <a:pt x="3294812" y="1043640"/>
                              <a:pt x="3203653" y="1099990"/>
                              <a:pt x="3108072" y="1125144"/>
                            </a:cubicBezTo>
                            <a:cubicBezTo>
                              <a:pt x="2895317" y="1189160"/>
                              <a:pt x="2766402" y="1096932"/>
                              <a:pt x="2523963" y="1125144"/>
                            </a:cubicBezTo>
                            <a:cubicBezTo>
                              <a:pt x="2281524" y="1153356"/>
                              <a:pt x="2221620" y="1103114"/>
                              <a:pt x="1998265" y="1125144"/>
                            </a:cubicBezTo>
                            <a:cubicBezTo>
                              <a:pt x="1774910" y="1147174"/>
                              <a:pt x="1748686" y="1068358"/>
                              <a:pt x="1501773" y="1125144"/>
                            </a:cubicBezTo>
                            <a:cubicBezTo>
                              <a:pt x="1254860" y="1181930"/>
                              <a:pt x="1106273" y="1100210"/>
                              <a:pt x="976075" y="1125144"/>
                            </a:cubicBezTo>
                            <a:cubicBezTo>
                              <a:pt x="845877" y="1150078"/>
                              <a:pt x="562691" y="1061898"/>
                              <a:pt x="187528" y="1125144"/>
                            </a:cubicBezTo>
                            <a:cubicBezTo>
                              <a:pt x="92964" y="1122761"/>
                              <a:pt x="-2378" y="1057657"/>
                              <a:pt x="0" y="937616"/>
                            </a:cubicBezTo>
                            <a:cubicBezTo>
                              <a:pt x="-16387" y="802962"/>
                              <a:pt x="12896" y="757448"/>
                              <a:pt x="0" y="577574"/>
                            </a:cubicBezTo>
                            <a:cubicBezTo>
                              <a:pt x="-12896" y="397700"/>
                              <a:pt x="34666" y="316805"/>
                              <a:pt x="0" y="187528"/>
                            </a:cubicBezTo>
                            <a:close/>
                          </a:path>
                          <a:path w="3295600" h="1125144" stroke="0" extrusionOk="0">
                            <a:moveTo>
                              <a:pt x="0" y="187528"/>
                            </a:moveTo>
                            <a:cubicBezTo>
                              <a:pt x="-5440" y="80604"/>
                              <a:pt x="59693" y="9107"/>
                              <a:pt x="187528" y="0"/>
                            </a:cubicBezTo>
                            <a:cubicBezTo>
                              <a:pt x="406142" y="-42593"/>
                              <a:pt x="569305" y="17664"/>
                              <a:pt x="830048" y="0"/>
                            </a:cubicBezTo>
                            <a:cubicBezTo>
                              <a:pt x="1090791" y="-17664"/>
                              <a:pt x="1206464" y="52634"/>
                              <a:pt x="1384951" y="0"/>
                            </a:cubicBezTo>
                            <a:cubicBezTo>
                              <a:pt x="1563438" y="-52634"/>
                              <a:pt x="1771016" y="49155"/>
                              <a:pt x="1910649" y="0"/>
                            </a:cubicBezTo>
                            <a:cubicBezTo>
                              <a:pt x="2050282" y="-49155"/>
                              <a:pt x="2351433" y="15035"/>
                              <a:pt x="2523963" y="0"/>
                            </a:cubicBezTo>
                            <a:cubicBezTo>
                              <a:pt x="2696493" y="-15035"/>
                              <a:pt x="2917016" y="12812"/>
                              <a:pt x="3108072" y="0"/>
                            </a:cubicBezTo>
                            <a:cubicBezTo>
                              <a:pt x="3218851" y="-11733"/>
                              <a:pt x="3291001" y="88000"/>
                              <a:pt x="3295600" y="187528"/>
                            </a:cubicBezTo>
                            <a:cubicBezTo>
                              <a:pt x="3299395" y="303888"/>
                              <a:pt x="3262580" y="426862"/>
                              <a:pt x="3295600" y="562572"/>
                            </a:cubicBezTo>
                            <a:cubicBezTo>
                              <a:pt x="3328620" y="698282"/>
                              <a:pt x="3275071" y="772365"/>
                              <a:pt x="3295600" y="937616"/>
                            </a:cubicBezTo>
                            <a:cubicBezTo>
                              <a:pt x="3291533" y="1040952"/>
                              <a:pt x="3216159" y="1112754"/>
                              <a:pt x="3108072" y="1125144"/>
                            </a:cubicBezTo>
                            <a:cubicBezTo>
                              <a:pt x="2803583" y="1151037"/>
                              <a:pt x="2707303" y="1058158"/>
                              <a:pt x="2494758" y="1125144"/>
                            </a:cubicBezTo>
                            <a:cubicBezTo>
                              <a:pt x="2282213" y="1192130"/>
                              <a:pt x="2146284" y="1049505"/>
                              <a:pt x="1852238" y="1125144"/>
                            </a:cubicBezTo>
                            <a:cubicBezTo>
                              <a:pt x="1558192" y="1200783"/>
                              <a:pt x="1450416" y="1073969"/>
                              <a:pt x="1209718" y="1125144"/>
                            </a:cubicBezTo>
                            <a:cubicBezTo>
                              <a:pt x="969020" y="1176319"/>
                              <a:pt x="539820" y="1059638"/>
                              <a:pt x="187528" y="1125144"/>
                            </a:cubicBezTo>
                            <a:cubicBezTo>
                              <a:pt x="75721" y="1117383"/>
                              <a:pt x="-8647" y="1028258"/>
                              <a:pt x="0" y="937616"/>
                            </a:cubicBezTo>
                            <a:cubicBezTo>
                              <a:pt x="-33791" y="834505"/>
                              <a:pt x="39253" y="636213"/>
                              <a:pt x="0" y="555071"/>
                            </a:cubicBezTo>
                            <a:cubicBezTo>
                              <a:pt x="-39253" y="473930"/>
                              <a:pt x="18516" y="281967"/>
                              <a:pt x="0" y="1875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ML Classification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signal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  <m:brk m:alnAt="2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egress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background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signal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B28502E9-403A-E289-B2EA-FD4C37AA60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43" y="1082347"/>
                <a:ext cx="3295600" cy="114300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295600"/>
                          <a:gd name="connsiteY0" fmla="*/ 187528 h 1125144"/>
                          <a:gd name="connsiteX1" fmla="*/ 187528 w 3295600"/>
                          <a:gd name="connsiteY1" fmla="*/ 0 h 1125144"/>
                          <a:gd name="connsiteX2" fmla="*/ 800842 w 3295600"/>
                          <a:gd name="connsiteY2" fmla="*/ 0 h 1125144"/>
                          <a:gd name="connsiteX3" fmla="*/ 1326540 w 3295600"/>
                          <a:gd name="connsiteY3" fmla="*/ 0 h 1125144"/>
                          <a:gd name="connsiteX4" fmla="*/ 1910649 w 3295600"/>
                          <a:gd name="connsiteY4" fmla="*/ 0 h 1125144"/>
                          <a:gd name="connsiteX5" fmla="*/ 2407141 w 3295600"/>
                          <a:gd name="connsiteY5" fmla="*/ 0 h 1125144"/>
                          <a:gd name="connsiteX6" fmla="*/ 3108072 w 3295600"/>
                          <a:gd name="connsiteY6" fmla="*/ 0 h 1125144"/>
                          <a:gd name="connsiteX7" fmla="*/ 3295600 w 3295600"/>
                          <a:gd name="connsiteY7" fmla="*/ 187528 h 1125144"/>
                          <a:gd name="connsiteX8" fmla="*/ 3295600 w 3295600"/>
                          <a:gd name="connsiteY8" fmla="*/ 570073 h 1125144"/>
                          <a:gd name="connsiteX9" fmla="*/ 3295600 w 3295600"/>
                          <a:gd name="connsiteY9" fmla="*/ 937616 h 1125144"/>
                          <a:gd name="connsiteX10" fmla="*/ 3108072 w 3295600"/>
                          <a:gd name="connsiteY10" fmla="*/ 1125144 h 1125144"/>
                          <a:gd name="connsiteX11" fmla="*/ 2523963 w 3295600"/>
                          <a:gd name="connsiteY11" fmla="*/ 1125144 h 1125144"/>
                          <a:gd name="connsiteX12" fmla="*/ 1998265 w 3295600"/>
                          <a:gd name="connsiteY12" fmla="*/ 1125144 h 1125144"/>
                          <a:gd name="connsiteX13" fmla="*/ 1501773 w 3295600"/>
                          <a:gd name="connsiteY13" fmla="*/ 1125144 h 1125144"/>
                          <a:gd name="connsiteX14" fmla="*/ 976075 w 3295600"/>
                          <a:gd name="connsiteY14" fmla="*/ 1125144 h 1125144"/>
                          <a:gd name="connsiteX15" fmla="*/ 187528 w 3295600"/>
                          <a:gd name="connsiteY15" fmla="*/ 1125144 h 1125144"/>
                          <a:gd name="connsiteX16" fmla="*/ 0 w 3295600"/>
                          <a:gd name="connsiteY16" fmla="*/ 937616 h 1125144"/>
                          <a:gd name="connsiteX17" fmla="*/ 0 w 3295600"/>
                          <a:gd name="connsiteY17" fmla="*/ 577574 h 1125144"/>
                          <a:gd name="connsiteX18" fmla="*/ 0 w 3295600"/>
                          <a:gd name="connsiteY18" fmla="*/ 187528 h 1125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295600" h="1125144" fill="none" extrusionOk="0">
                            <a:moveTo>
                              <a:pt x="0" y="187528"/>
                            </a:moveTo>
                            <a:cubicBezTo>
                              <a:pt x="-7669" y="84275"/>
                              <a:pt x="89923" y="-10752"/>
                              <a:pt x="187528" y="0"/>
                            </a:cubicBezTo>
                            <a:cubicBezTo>
                              <a:pt x="476946" y="-37098"/>
                              <a:pt x="559201" y="2536"/>
                              <a:pt x="800842" y="0"/>
                            </a:cubicBezTo>
                            <a:cubicBezTo>
                              <a:pt x="1042483" y="-2536"/>
                              <a:pt x="1120870" y="36401"/>
                              <a:pt x="1326540" y="0"/>
                            </a:cubicBezTo>
                            <a:cubicBezTo>
                              <a:pt x="1532210" y="-36401"/>
                              <a:pt x="1670242" y="43767"/>
                              <a:pt x="1910649" y="0"/>
                            </a:cubicBezTo>
                            <a:cubicBezTo>
                              <a:pt x="2151056" y="-43767"/>
                              <a:pt x="2238767" y="23594"/>
                              <a:pt x="2407141" y="0"/>
                            </a:cubicBezTo>
                            <a:cubicBezTo>
                              <a:pt x="2575515" y="-23594"/>
                              <a:pt x="2963368" y="74121"/>
                              <a:pt x="3108072" y="0"/>
                            </a:cubicBezTo>
                            <a:cubicBezTo>
                              <a:pt x="3203918" y="15504"/>
                              <a:pt x="3278451" y="61205"/>
                              <a:pt x="3295600" y="187528"/>
                            </a:cubicBezTo>
                            <a:cubicBezTo>
                              <a:pt x="3301472" y="323677"/>
                              <a:pt x="3270184" y="476580"/>
                              <a:pt x="3295600" y="570073"/>
                            </a:cubicBezTo>
                            <a:cubicBezTo>
                              <a:pt x="3321016" y="663567"/>
                              <a:pt x="3292705" y="814965"/>
                              <a:pt x="3295600" y="937616"/>
                            </a:cubicBezTo>
                            <a:cubicBezTo>
                              <a:pt x="3294812" y="1043640"/>
                              <a:pt x="3203653" y="1099990"/>
                              <a:pt x="3108072" y="1125144"/>
                            </a:cubicBezTo>
                            <a:cubicBezTo>
                              <a:pt x="2895317" y="1189160"/>
                              <a:pt x="2766402" y="1096932"/>
                              <a:pt x="2523963" y="1125144"/>
                            </a:cubicBezTo>
                            <a:cubicBezTo>
                              <a:pt x="2281524" y="1153356"/>
                              <a:pt x="2221620" y="1103114"/>
                              <a:pt x="1998265" y="1125144"/>
                            </a:cubicBezTo>
                            <a:cubicBezTo>
                              <a:pt x="1774910" y="1147174"/>
                              <a:pt x="1748686" y="1068358"/>
                              <a:pt x="1501773" y="1125144"/>
                            </a:cubicBezTo>
                            <a:cubicBezTo>
                              <a:pt x="1254860" y="1181930"/>
                              <a:pt x="1106273" y="1100210"/>
                              <a:pt x="976075" y="1125144"/>
                            </a:cubicBezTo>
                            <a:cubicBezTo>
                              <a:pt x="845877" y="1150078"/>
                              <a:pt x="562691" y="1061898"/>
                              <a:pt x="187528" y="1125144"/>
                            </a:cubicBezTo>
                            <a:cubicBezTo>
                              <a:pt x="92964" y="1122761"/>
                              <a:pt x="-2378" y="1057657"/>
                              <a:pt x="0" y="937616"/>
                            </a:cubicBezTo>
                            <a:cubicBezTo>
                              <a:pt x="-16387" y="802962"/>
                              <a:pt x="12896" y="757448"/>
                              <a:pt x="0" y="577574"/>
                            </a:cubicBezTo>
                            <a:cubicBezTo>
                              <a:pt x="-12896" y="397700"/>
                              <a:pt x="34666" y="316805"/>
                              <a:pt x="0" y="187528"/>
                            </a:cubicBezTo>
                            <a:close/>
                          </a:path>
                          <a:path w="3295600" h="1125144" stroke="0" extrusionOk="0">
                            <a:moveTo>
                              <a:pt x="0" y="187528"/>
                            </a:moveTo>
                            <a:cubicBezTo>
                              <a:pt x="-5440" y="80604"/>
                              <a:pt x="59693" y="9107"/>
                              <a:pt x="187528" y="0"/>
                            </a:cubicBezTo>
                            <a:cubicBezTo>
                              <a:pt x="406142" y="-42593"/>
                              <a:pt x="569305" y="17664"/>
                              <a:pt x="830048" y="0"/>
                            </a:cubicBezTo>
                            <a:cubicBezTo>
                              <a:pt x="1090791" y="-17664"/>
                              <a:pt x="1206464" y="52634"/>
                              <a:pt x="1384951" y="0"/>
                            </a:cubicBezTo>
                            <a:cubicBezTo>
                              <a:pt x="1563438" y="-52634"/>
                              <a:pt x="1771016" y="49155"/>
                              <a:pt x="1910649" y="0"/>
                            </a:cubicBezTo>
                            <a:cubicBezTo>
                              <a:pt x="2050282" y="-49155"/>
                              <a:pt x="2351433" y="15035"/>
                              <a:pt x="2523963" y="0"/>
                            </a:cubicBezTo>
                            <a:cubicBezTo>
                              <a:pt x="2696493" y="-15035"/>
                              <a:pt x="2917016" y="12812"/>
                              <a:pt x="3108072" y="0"/>
                            </a:cubicBezTo>
                            <a:cubicBezTo>
                              <a:pt x="3218851" y="-11733"/>
                              <a:pt x="3291001" y="88000"/>
                              <a:pt x="3295600" y="187528"/>
                            </a:cubicBezTo>
                            <a:cubicBezTo>
                              <a:pt x="3299395" y="303888"/>
                              <a:pt x="3262580" y="426862"/>
                              <a:pt x="3295600" y="562572"/>
                            </a:cubicBezTo>
                            <a:cubicBezTo>
                              <a:pt x="3328620" y="698282"/>
                              <a:pt x="3275071" y="772365"/>
                              <a:pt x="3295600" y="937616"/>
                            </a:cubicBezTo>
                            <a:cubicBezTo>
                              <a:pt x="3291533" y="1040952"/>
                              <a:pt x="3216159" y="1112754"/>
                              <a:pt x="3108072" y="1125144"/>
                            </a:cubicBezTo>
                            <a:cubicBezTo>
                              <a:pt x="2803583" y="1151037"/>
                              <a:pt x="2707303" y="1058158"/>
                              <a:pt x="2494758" y="1125144"/>
                            </a:cubicBezTo>
                            <a:cubicBezTo>
                              <a:pt x="2282213" y="1192130"/>
                              <a:pt x="2146284" y="1049505"/>
                              <a:pt x="1852238" y="1125144"/>
                            </a:cubicBezTo>
                            <a:cubicBezTo>
                              <a:pt x="1558192" y="1200783"/>
                              <a:pt x="1450416" y="1073969"/>
                              <a:pt x="1209718" y="1125144"/>
                            </a:cubicBezTo>
                            <a:cubicBezTo>
                              <a:pt x="969020" y="1176319"/>
                              <a:pt x="539820" y="1059638"/>
                              <a:pt x="187528" y="1125144"/>
                            </a:cubicBezTo>
                            <a:cubicBezTo>
                              <a:pt x="75721" y="1117383"/>
                              <a:pt x="-8647" y="1028258"/>
                              <a:pt x="0" y="937616"/>
                            </a:cubicBezTo>
                            <a:cubicBezTo>
                              <a:pt x="-33791" y="834505"/>
                              <a:pt x="39253" y="636213"/>
                              <a:pt x="0" y="555071"/>
                            </a:cubicBezTo>
                            <a:cubicBezTo>
                              <a:pt x="-39253" y="473930"/>
                              <a:pt x="18516" y="281967"/>
                              <a:pt x="0" y="1875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D7B4A390-6ED6-7616-A82E-EDEC7100B0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September 12, 2023</a:t>
            </a:r>
            <a:endParaRPr lang="en-US" sz="800" dirty="0">
              <a:latin typeface="OCR A Std" panose="020F0609000104060307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95D4F9-897C-FC59-6368-0C77D19C07EB}"/>
              </a:ext>
            </a:extLst>
          </p:cNvPr>
          <p:cNvSpPr txBox="1"/>
          <p:nvPr/>
        </p:nvSpPr>
        <p:spPr>
          <a:xfrm rot="1605302">
            <a:off x="3779268" y="1836881"/>
            <a:ext cx="2007281" cy="584775"/>
          </a:xfrm>
          <a:prstGeom prst="rect">
            <a:avLst/>
          </a:prstGeom>
          <a:noFill/>
          <a:effectLst>
            <a:outerShdw blurRad="25400" dist="38100" dir="2700000" algn="tl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Signal likelihood</a:t>
            </a:r>
          </a:p>
          <a:p>
            <a:r>
              <a:rPr lang="en-US" sz="1600" b="1" dirty="0">
                <a:solidFill>
                  <a:srgbClr val="00206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(detector truth)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4BA1CF-5AC5-92C0-D812-31B4800A1B45}"/>
              </a:ext>
            </a:extLst>
          </p:cNvPr>
          <p:cNvSpPr txBox="1"/>
          <p:nvPr/>
        </p:nvSpPr>
        <p:spPr>
          <a:xfrm>
            <a:off x="1109382" y="3607783"/>
            <a:ext cx="1863011" cy="584775"/>
          </a:xfrm>
          <a:prstGeom prst="rect">
            <a:avLst/>
          </a:prstGeom>
          <a:gradFill flip="none" rotWithShape="1">
            <a:gsLst>
              <a:gs pos="0">
                <a:srgbClr val="FFE699">
                  <a:alpha val="75000"/>
                </a:srgbClr>
              </a:gs>
              <a:gs pos="100000">
                <a:srgbClr val="FFDB69">
                  <a:alpha val="75000"/>
                </a:srgbClr>
              </a:gs>
            </a:gsLst>
            <a:lin ang="10800000" scaled="1"/>
            <a:tileRect/>
          </a:gradFill>
          <a:effectLst>
            <a:outerShdw blurRad="25400" dist="38100" dir="2700000" algn="tl" rotWithShape="0">
              <a:schemeClr val="accent1">
                <a:lumMod val="60000"/>
                <a:lumOff val="40000"/>
                <a:alpha val="40000"/>
              </a:schemeClr>
            </a:outerShdw>
            <a:softEdge rad="5080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origin tagging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7C0421-C386-22FD-E73F-677F7E8985D2}"/>
              </a:ext>
            </a:extLst>
          </p:cNvPr>
          <p:cNvSpPr txBox="1"/>
          <p:nvPr/>
        </p:nvSpPr>
        <p:spPr>
          <a:xfrm>
            <a:off x="9756408" y="3607783"/>
            <a:ext cx="2286000" cy="584775"/>
          </a:xfrm>
          <a:prstGeom prst="rect">
            <a:avLst/>
          </a:prstGeom>
          <a:gradFill flip="none" rotWithShape="1">
            <a:gsLst>
              <a:gs pos="25000">
                <a:srgbClr val="FFE080">
                  <a:alpha val="75000"/>
                </a:srgbClr>
              </a:gs>
              <a:gs pos="75000">
                <a:srgbClr val="FFD85E">
                  <a:alpha val="75000"/>
                </a:srgbClr>
              </a:gs>
              <a:gs pos="0">
                <a:srgbClr val="FFD44D">
                  <a:alpha val="75000"/>
                </a:srgbClr>
              </a:gs>
              <a:gs pos="100000">
                <a:srgbClr val="FFE38D">
                  <a:alpha val="75000"/>
                </a:srgb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schemeClr val="accent3">
                <a:lumMod val="60000"/>
                <a:lumOff val="40000"/>
                <a:alpha val="40000"/>
              </a:schemeClr>
            </a:outerShdw>
            <a:softEdge rad="508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particle jet mass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EBD784-6219-C85D-A597-47407362D8B8}"/>
              </a:ext>
            </a:extLst>
          </p:cNvPr>
          <p:cNvSpPr txBox="1"/>
          <p:nvPr/>
        </p:nvSpPr>
        <p:spPr>
          <a:xfrm>
            <a:off x="8084365" y="2668677"/>
            <a:ext cx="2320004" cy="584775"/>
          </a:xfrm>
          <a:prstGeom prst="rect">
            <a:avLst/>
          </a:prstGeom>
          <a:gradFill flip="none" rotWithShape="1">
            <a:gsLst>
              <a:gs pos="60000">
                <a:srgbClr val="FFE48F">
                  <a:alpha val="75000"/>
                </a:srgbClr>
              </a:gs>
              <a:gs pos="0">
                <a:srgbClr val="FFDF78">
                  <a:alpha val="75000"/>
                </a:srgbClr>
              </a:gs>
              <a:gs pos="100000">
                <a:srgbClr val="F8E4A4">
                  <a:alpha val="75000"/>
                </a:srgbClr>
              </a:gs>
            </a:gsLst>
            <a:lin ang="10800000" scaled="1"/>
            <a:tileRect/>
          </a:gradFill>
          <a:effectLst>
            <a:outerShdw blurRad="25400" dist="38100" dir="2700000" algn="tl" rotWithShape="0">
              <a:srgbClr val="FFE48F">
                <a:alpha val="40000"/>
              </a:srgbClr>
            </a:outerShdw>
            <a:softEdge rad="508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particle energy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19F54C-8E69-72C7-EECD-2C8995941C84}"/>
              </a:ext>
            </a:extLst>
          </p:cNvPr>
          <p:cNvSpPr txBox="1"/>
          <p:nvPr/>
        </p:nvSpPr>
        <p:spPr>
          <a:xfrm rot="20374333">
            <a:off x="6246800" y="1852187"/>
            <a:ext cx="2789101" cy="584775"/>
          </a:xfrm>
          <a:prstGeom prst="rect">
            <a:avLst/>
          </a:prstGeom>
          <a:noFill/>
          <a:effectLst>
            <a:outerShdw blurRad="25400" dist="38100" dir="2700000" algn="tl" rotWithShape="0">
              <a:srgbClr val="FFD85E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deposited energy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(detector truth)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50FC3A0-3110-FB85-7E6B-ABF938A0F831}"/>
              </a:ext>
            </a:extLst>
          </p:cNvPr>
          <p:cNvGrpSpPr/>
          <p:nvPr/>
        </p:nvGrpSpPr>
        <p:grpSpPr>
          <a:xfrm>
            <a:off x="4730849" y="150215"/>
            <a:ext cx="2609004" cy="2708858"/>
            <a:chOff x="4730849" y="150215"/>
            <a:chExt cx="2609004" cy="2708858"/>
          </a:xfrm>
        </p:grpSpPr>
        <p:pic>
          <p:nvPicPr>
            <p:cNvPr id="11" name="Picture 10" descr="A close up of a scroll&#10;&#10;AI-generated content may be incorrect.">
              <a:extLst>
                <a:ext uri="{FF2B5EF4-FFF2-40B4-BE49-F238E27FC236}">
                  <a16:creationId xmlns:a16="http://schemas.microsoft.com/office/drawing/2014/main" id="{F0F83949-D0BF-D26B-2307-6C7485B5D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85000"/>
            </a:blip>
            <a:stretch>
              <a:fillRect/>
            </a:stretch>
          </p:blipFill>
          <p:spPr>
            <a:xfrm>
              <a:off x="4730849" y="150215"/>
              <a:ext cx="2609004" cy="270885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F754EE-E3CF-8C7B-D606-CBE2454318F3}"/>
                </a:ext>
              </a:extLst>
            </p:cNvPr>
            <p:cNvSpPr txBox="1"/>
            <p:nvPr/>
          </p:nvSpPr>
          <p:spPr>
            <a:xfrm>
              <a:off x="4953001" y="603473"/>
              <a:ext cx="221939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cluster-level</a:t>
              </a:r>
            </a:p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pile-up </a:t>
              </a:r>
            </a:p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suppression, </a:t>
              </a:r>
            </a:p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pile-up signal </a:t>
              </a:r>
            </a:p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mitigation,</a:t>
              </a:r>
            </a:p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signal origin </a:t>
              </a:r>
            </a:p>
            <a:p>
              <a:pPr algn="ctr"/>
              <a:r>
                <a:rPr lang="en-US" sz="1600" b="1" dirty="0">
                  <a:solidFill>
                    <a:srgbClr val="800000">
                      <a:alpha val="75000"/>
                    </a:srgbClr>
                  </a:solidFill>
                  <a:latin typeface="Lucida Calligraphy" panose="03010101010101010101" pitchFamily="66" charset="0"/>
                </a:rPr>
                <a:t>tagging …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6BF403E-B4CB-46BC-B41E-1D2CE8097F3E}"/>
              </a:ext>
            </a:extLst>
          </p:cNvPr>
          <p:cNvGrpSpPr/>
          <p:nvPr/>
        </p:nvGrpSpPr>
        <p:grpSpPr>
          <a:xfrm>
            <a:off x="729079" y="2445296"/>
            <a:ext cx="2609004" cy="2571103"/>
            <a:chOff x="774650" y="2351879"/>
            <a:chExt cx="2609004" cy="2571103"/>
          </a:xfrm>
        </p:grpSpPr>
        <p:pic>
          <p:nvPicPr>
            <p:cNvPr id="6" name="Picture 5" descr="A close up of a scroll&#10;&#10;AI-generated content may be incorrect.">
              <a:extLst>
                <a:ext uri="{FF2B5EF4-FFF2-40B4-BE49-F238E27FC236}">
                  <a16:creationId xmlns:a16="http://schemas.microsoft.com/office/drawing/2014/main" id="{2AC3068A-BD2E-A89C-C228-3FC238B1E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85000"/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74650" y="2351879"/>
              <a:ext cx="2609004" cy="25711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B2592B-D946-3E70-4D0E-A9A57B1F2CD3}"/>
                </a:ext>
              </a:extLst>
            </p:cNvPr>
            <p:cNvSpPr txBox="1"/>
            <p:nvPr/>
          </p:nvSpPr>
          <p:spPr>
            <a:xfrm>
              <a:off x="954872" y="2879219"/>
              <a:ext cx="222208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Lucida Calligraphy" panose="03010101010101010101" pitchFamily="66" charset="0"/>
                </a:rPr>
                <a:t>pile-up jet tagging,</a:t>
              </a:r>
            </a:p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Lucida Calligraphy" panose="03010101010101010101" pitchFamily="66" charset="0"/>
                </a:rPr>
                <a:t>q/g tagging,</a:t>
              </a:r>
            </a:p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Lucida Calligraphy" panose="03010101010101010101" pitchFamily="66" charset="0"/>
                </a:rPr>
                <a:t>W/Z/H tagging,</a:t>
              </a:r>
            </a:p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Lucida Calligraphy" panose="03010101010101010101" pitchFamily="66" charset="0"/>
                </a:rPr>
                <a:t>top tagging,</a:t>
              </a:r>
            </a:p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Lucida Calligraphy" panose="03010101010101010101" pitchFamily="66" charset="0"/>
                </a:rPr>
                <a:t>scale factor </a:t>
              </a:r>
            </a:p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Lucida Calligraphy" panose="03010101010101010101" pitchFamily="66" charset="0"/>
                </a:rPr>
                <a:t>calibration …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7744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26381-2280-8125-8019-F08CB6146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Arrow: Down 65">
            <a:extLst>
              <a:ext uri="{FF2B5EF4-FFF2-40B4-BE49-F238E27FC236}">
                <a16:creationId xmlns:a16="http://schemas.microsoft.com/office/drawing/2014/main" id="{1DB5E351-FD74-A2E8-9AAA-A1C1729D4064}"/>
              </a:ext>
            </a:extLst>
          </p:cNvPr>
          <p:cNvSpPr/>
          <p:nvPr/>
        </p:nvSpPr>
        <p:spPr>
          <a:xfrm>
            <a:off x="5948458" y="5031322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0E0F2BD3-AA38-5644-1C69-129175207771}"/>
              </a:ext>
            </a:extLst>
          </p:cNvPr>
          <p:cNvCxnSpPr>
            <a:cxnSpLocks/>
            <a:stCxn id="20" idx="2"/>
            <a:endCxn id="22" idx="1"/>
          </p:cNvCxnSpPr>
          <p:nvPr/>
        </p:nvCxnSpPr>
        <p:spPr>
          <a:xfrm rot="10800000" flipV="1">
            <a:off x="4121379" y="1418979"/>
            <a:ext cx="859571" cy="2325744"/>
          </a:xfrm>
          <a:prstGeom prst="curvedConnector2">
            <a:avLst/>
          </a:prstGeom>
          <a:ln w="155575">
            <a:solidFill>
              <a:schemeClr val="bg1">
                <a:lumMod val="50000"/>
                <a:alpha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3AD94DF7-A7F3-0DBC-C1D6-1189D620E2B1}"/>
              </a:ext>
            </a:extLst>
          </p:cNvPr>
          <p:cNvCxnSpPr>
            <a:stCxn id="20" idx="6"/>
            <a:endCxn id="21" idx="7"/>
          </p:cNvCxnSpPr>
          <p:nvPr/>
        </p:nvCxnSpPr>
        <p:spPr>
          <a:xfrm>
            <a:off x="7266949" y="1418979"/>
            <a:ext cx="898783" cy="2325744"/>
          </a:xfrm>
          <a:prstGeom prst="curvedConnector2">
            <a:avLst/>
          </a:prstGeom>
          <a:ln w="155575">
            <a:solidFill>
              <a:schemeClr val="bg1">
                <a:lumMod val="50000"/>
                <a:alpha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Down 40">
            <a:extLst>
              <a:ext uri="{FF2B5EF4-FFF2-40B4-BE49-F238E27FC236}">
                <a16:creationId xmlns:a16="http://schemas.microsoft.com/office/drawing/2014/main" id="{049A7AB3-758B-A07D-EF6A-EF076ECB9E6D}"/>
              </a:ext>
            </a:extLst>
          </p:cNvPr>
          <p:cNvSpPr/>
          <p:nvPr/>
        </p:nvSpPr>
        <p:spPr>
          <a:xfrm rot="21350725" flipH="1">
            <a:off x="5641786" y="4007254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1C016910-C5A0-57FE-9D07-C3AF7F4FE892}"/>
              </a:ext>
            </a:extLst>
          </p:cNvPr>
          <p:cNvSpPr/>
          <p:nvPr/>
        </p:nvSpPr>
        <p:spPr>
          <a:xfrm rot="1175708" flipH="1">
            <a:off x="5690145" y="3204004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17F8FC7B-58DE-B377-6827-63BA017CF243}"/>
              </a:ext>
            </a:extLst>
          </p:cNvPr>
          <p:cNvSpPr/>
          <p:nvPr/>
        </p:nvSpPr>
        <p:spPr>
          <a:xfrm rot="20424292">
            <a:off x="6313675" y="3180768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FF443CB-C214-D085-A241-0C99EFF8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for Hadronic Final State Reconstruction</a:t>
            </a:r>
            <a:endParaRPr lang="en-US" dirty="0">
              <a:latin typeface="Lucida Handwriting" panose="03010101010101010101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E7A92-2F6E-5D1E-C0A9-AD191DC5B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effectLst>
            <a:outerShdw blurRad="50800" dist="38100" dir="6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kern="1200">
                <a:solidFill>
                  <a:srgbClr val="FFFFFF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32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67DD72-BEB3-2581-84BE-2CCD2644B79A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A11B6618-024A-3516-B8AD-E2523188E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7D368316-CEE2-6B72-05B3-23BC5C439521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C92DD641-A62F-F444-9925-89C53823F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434CBE8F-4449-F399-98D9-04D3D36E17BC}"/>
              </a:ext>
            </a:extLst>
          </p:cNvPr>
          <p:cNvSpPr/>
          <p:nvPr/>
        </p:nvSpPr>
        <p:spPr>
          <a:xfrm>
            <a:off x="4953000" y="2727302"/>
            <a:ext cx="2286000" cy="628073"/>
          </a:xfrm>
          <a:prstGeom prst="ellipse">
            <a:avLst/>
          </a:prstGeom>
          <a:gradFill flip="none" rotWithShape="1">
            <a:gsLst>
              <a:gs pos="75000">
                <a:schemeClr val="accent1">
                  <a:lumMod val="20000"/>
                  <a:lumOff val="80000"/>
                </a:schemeClr>
              </a:gs>
              <a:gs pos="25000">
                <a:srgbClr val="FFF1C3"/>
              </a:gs>
              <a:gs pos="0">
                <a:srgbClr val="FFF1C5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8575">
            <a:gradFill flip="none" rotWithShape="1">
              <a:gsLst>
                <a:gs pos="0">
                  <a:srgbClr val="C00000"/>
                </a:gs>
                <a:gs pos="100000">
                  <a:srgbClr val="0070C0"/>
                </a:gs>
              </a:gsLst>
              <a:lin ang="108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gradFill>
                  <a:gsLst>
                    <a:gs pos="75000">
                      <a:srgbClr val="0070C0"/>
                    </a:gs>
                    <a:gs pos="25000">
                      <a:srgbClr val="C00000"/>
                    </a:gs>
                    <a:gs pos="0">
                      <a:srgbClr val="C0000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Calorimeter</a:t>
            </a:r>
          </a:p>
          <a:p>
            <a:pPr algn="ctr"/>
            <a:r>
              <a:rPr lang="en-US" sz="1400" dirty="0">
                <a:gradFill>
                  <a:gsLst>
                    <a:gs pos="75000">
                      <a:srgbClr val="0070C0"/>
                    </a:gs>
                    <a:gs pos="25000">
                      <a:srgbClr val="C00000"/>
                    </a:gs>
                    <a:gs pos="0">
                      <a:srgbClr val="C0000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(topo-clusters)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5176C32-D59F-E27A-E94D-6EC1EC29216A}"/>
              </a:ext>
            </a:extLst>
          </p:cNvPr>
          <p:cNvSpPr/>
          <p:nvPr/>
        </p:nvSpPr>
        <p:spPr>
          <a:xfrm>
            <a:off x="4980949" y="1104942"/>
            <a:ext cx="2286000" cy="62807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Inner detector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(tracks)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31EC5DB-0559-F1A8-571E-FBDC7D0505E2}"/>
              </a:ext>
            </a:extLst>
          </p:cNvPr>
          <p:cNvSpPr/>
          <p:nvPr/>
        </p:nvSpPr>
        <p:spPr>
          <a:xfrm>
            <a:off x="3786601" y="3652744"/>
            <a:ext cx="22860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0070C0"/>
                </a:gs>
                <a:gs pos="50000">
                  <a:schemeClr val="tx1"/>
                </a:gs>
                <a:gs pos="100000">
                  <a:srgbClr val="C000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TrackCaloCluster</a:t>
            </a:r>
            <a:endParaRPr lang="en-US" sz="1400" dirty="0">
              <a:gradFill>
                <a:gsLst>
                  <a:gs pos="0">
                    <a:srgbClr val="0070C0"/>
                  </a:gs>
                  <a:gs pos="50000">
                    <a:schemeClr val="tx1"/>
                  </a:gs>
                  <a:gs pos="100000">
                    <a:srgbClr val="C00000"/>
                  </a:gs>
                </a:gsLst>
                <a:lin ang="0" scaled="1"/>
              </a:gra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(TCC)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46F932-9CAC-F4CE-4B42-A0949A383062}"/>
              </a:ext>
            </a:extLst>
          </p:cNvPr>
          <p:cNvSpPr/>
          <p:nvPr/>
        </p:nvSpPr>
        <p:spPr>
          <a:xfrm>
            <a:off x="4886255" y="4559714"/>
            <a:ext cx="25146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C00000"/>
                </a:gs>
                <a:gs pos="50000">
                  <a:schemeClr val="tx1"/>
                </a:gs>
                <a:gs pos="100000">
                  <a:srgbClr val="0070C0"/>
                </a:gs>
              </a:gsLst>
              <a:lin ang="108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UnifiedFlowObjects</a:t>
            </a:r>
            <a:endParaRPr lang="en-US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(UFO)</a:t>
            </a: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F8868FCD-15CE-0CDC-0867-F43FBDA20AD0}"/>
              </a:ext>
            </a:extLst>
          </p:cNvPr>
          <p:cNvSpPr/>
          <p:nvPr/>
        </p:nvSpPr>
        <p:spPr>
          <a:xfrm rot="17716942">
            <a:off x="4128920" y="1721504"/>
            <a:ext cx="350981" cy="1638069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0070C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A6FB9151-4674-73B2-F56D-6519CE6AFE30}"/>
                  </a:ext>
                </a:extLst>
              </p:cNvPr>
              <p:cNvSpPr/>
              <p:nvPr/>
            </p:nvSpPr>
            <p:spPr>
              <a:xfrm>
                <a:off x="8672815" y="1079971"/>
                <a:ext cx="2958353" cy="1143000"/>
              </a:xfrm>
              <a:prstGeom prst="roundRect">
                <a:avLst/>
              </a:prstGeom>
              <a:solidFill>
                <a:srgbClr val="FFF1C3"/>
              </a:solid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58353"/>
                          <a:gd name="connsiteY0" fmla="*/ 118874 h 713232"/>
                          <a:gd name="connsiteX1" fmla="*/ 118874 w 2958353"/>
                          <a:gd name="connsiteY1" fmla="*/ 0 h 713232"/>
                          <a:gd name="connsiteX2" fmla="*/ 608583 w 2958353"/>
                          <a:gd name="connsiteY2" fmla="*/ 0 h 713232"/>
                          <a:gd name="connsiteX3" fmla="*/ 1152704 w 2958353"/>
                          <a:gd name="connsiteY3" fmla="*/ 0 h 713232"/>
                          <a:gd name="connsiteX4" fmla="*/ 1642413 w 2958353"/>
                          <a:gd name="connsiteY4" fmla="*/ 0 h 713232"/>
                          <a:gd name="connsiteX5" fmla="*/ 2186534 w 2958353"/>
                          <a:gd name="connsiteY5" fmla="*/ 0 h 713232"/>
                          <a:gd name="connsiteX6" fmla="*/ 2839479 w 2958353"/>
                          <a:gd name="connsiteY6" fmla="*/ 0 h 713232"/>
                          <a:gd name="connsiteX7" fmla="*/ 2958353 w 2958353"/>
                          <a:gd name="connsiteY7" fmla="*/ 118874 h 713232"/>
                          <a:gd name="connsiteX8" fmla="*/ 2958353 w 2958353"/>
                          <a:gd name="connsiteY8" fmla="*/ 594358 h 713232"/>
                          <a:gd name="connsiteX9" fmla="*/ 2839479 w 2958353"/>
                          <a:gd name="connsiteY9" fmla="*/ 713232 h 713232"/>
                          <a:gd name="connsiteX10" fmla="*/ 2322564 w 2958353"/>
                          <a:gd name="connsiteY10" fmla="*/ 713232 h 713232"/>
                          <a:gd name="connsiteX11" fmla="*/ 1860061 w 2958353"/>
                          <a:gd name="connsiteY11" fmla="*/ 713232 h 713232"/>
                          <a:gd name="connsiteX12" fmla="*/ 1288734 w 2958353"/>
                          <a:gd name="connsiteY12" fmla="*/ 713232 h 713232"/>
                          <a:gd name="connsiteX13" fmla="*/ 799025 w 2958353"/>
                          <a:gd name="connsiteY13" fmla="*/ 713232 h 713232"/>
                          <a:gd name="connsiteX14" fmla="*/ 118874 w 2958353"/>
                          <a:gd name="connsiteY14" fmla="*/ 713232 h 713232"/>
                          <a:gd name="connsiteX15" fmla="*/ 0 w 2958353"/>
                          <a:gd name="connsiteY15" fmla="*/ 594358 h 713232"/>
                          <a:gd name="connsiteX16" fmla="*/ 0 w 2958353"/>
                          <a:gd name="connsiteY16" fmla="*/ 118874 h 7132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58353" h="713232" fill="none" extrusionOk="0">
                            <a:moveTo>
                              <a:pt x="0" y="118874"/>
                            </a:moveTo>
                            <a:cubicBezTo>
                              <a:pt x="-7853" y="67263"/>
                              <a:pt x="68761" y="11547"/>
                              <a:pt x="118874" y="0"/>
                            </a:cubicBezTo>
                            <a:cubicBezTo>
                              <a:pt x="358536" y="-45428"/>
                              <a:pt x="407688" y="43387"/>
                              <a:pt x="608583" y="0"/>
                            </a:cubicBezTo>
                            <a:cubicBezTo>
                              <a:pt x="809478" y="-43387"/>
                              <a:pt x="908092" y="23360"/>
                              <a:pt x="1152704" y="0"/>
                            </a:cubicBezTo>
                            <a:cubicBezTo>
                              <a:pt x="1397316" y="-23360"/>
                              <a:pt x="1514222" y="34954"/>
                              <a:pt x="1642413" y="0"/>
                            </a:cubicBezTo>
                            <a:cubicBezTo>
                              <a:pt x="1770604" y="-34954"/>
                              <a:pt x="1976216" y="30591"/>
                              <a:pt x="2186534" y="0"/>
                            </a:cubicBezTo>
                            <a:cubicBezTo>
                              <a:pt x="2396852" y="-30591"/>
                              <a:pt x="2567885" y="45600"/>
                              <a:pt x="2839479" y="0"/>
                            </a:cubicBezTo>
                            <a:cubicBezTo>
                              <a:pt x="2909405" y="-13145"/>
                              <a:pt x="2960076" y="55085"/>
                              <a:pt x="2958353" y="118874"/>
                            </a:cubicBezTo>
                            <a:cubicBezTo>
                              <a:pt x="2973247" y="322989"/>
                              <a:pt x="2944280" y="358705"/>
                              <a:pt x="2958353" y="594358"/>
                            </a:cubicBezTo>
                            <a:cubicBezTo>
                              <a:pt x="2958110" y="654960"/>
                              <a:pt x="2916342" y="720295"/>
                              <a:pt x="2839479" y="713232"/>
                            </a:cubicBezTo>
                            <a:cubicBezTo>
                              <a:pt x="2689918" y="759055"/>
                              <a:pt x="2432515" y="693965"/>
                              <a:pt x="2322564" y="713232"/>
                            </a:cubicBezTo>
                            <a:cubicBezTo>
                              <a:pt x="2212614" y="732499"/>
                              <a:pt x="2033830" y="681802"/>
                              <a:pt x="1860061" y="713232"/>
                            </a:cubicBezTo>
                            <a:cubicBezTo>
                              <a:pt x="1686292" y="744662"/>
                              <a:pt x="1493789" y="703775"/>
                              <a:pt x="1288734" y="713232"/>
                            </a:cubicBezTo>
                            <a:cubicBezTo>
                              <a:pt x="1083679" y="722689"/>
                              <a:pt x="955049" y="710704"/>
                              <a:pt x="799025" y="713232"/>
                            </a:cubicBezTo>
                            <a:cubicBezTo>
                              <a:pt x="643001" y="715760"/>
                              <a:pt x="392380" y="694229"/>
                              <a:pt x="118874" y="713232"/>
                            </a:cubicBezTo>
                            <a:cubicBezTo>
                              <a:pt x="54142" y="709215"/>
                              <a:pt x="-15774" y="659502"/>
                              <a:pt x="0" y="594358"/>
                            </a:cubicBezTo>
                            <a:cubicBezTo>
                              <a:pt x="-1998" y="456980"/>
                              <a:pt x="6929" y="320461"/>
                              <a:pt x="0" y="118874"/>
                            </a:cubicBezTo>
                            <a:close/>
                          </a:path>
                          <a:path w="2958353" h="713232" stroke="0" extrusionOk="0">
                            <a:moveTo>
                              <a:pt x="0" y="118874"/>
                            </a:moveTo>
                            <a:cubicBezTo>
                              <a:pt x="-2655" y="51584"/>
                              <a:pt x="37727" y="5816"/>
                              <a:pt x="118874" y="0"/>
                            </a:cubicBezTo>
                            <a:cubicBezTo>
                              <a:pt x="415721" y="-43058"/>
                              <a:pt x="469584" y="52472"/>
                              <a:pt x="717407" y="0"/>
                            </a:cubicBezTo>
                            <a:cubicBezTo>
                              <a:pt x="965230" y="-52472"/>
                              <a:pt x="1023440" y="37081"/>
                              <a:pt x="1234322" y="0"/>
                            </a:cubicBezTo>
                            <a:cubicBezTo>
                              <a:pt x="1445205" y="-37081"/>
                              <a:pt x="1591203" y="17700"/>
                              <a:pt x="1724031" y="0"/>
                            </a:cubicBezTo>
                            <a:cubicBezTo>
                              <a:pt x="1856859" y="-17700"/>
                              <a:pt x="2053803" y="15423"/>
                              <a:pt x="2295358" y="0"/>
                            </a:cubicBezTo>
                            <a:cubicBezTo>
                              <a:pt x="2536913" y="-15423"/>
                              <a:pt x="2624871" y="6423"/>
                              <a:pt x="2839479" y="0"/>
                            </a:cubicBezTo>
                            <a:cubicBezTo>
                              <a:pt x="2908499" y="-5481"/>
                              <a:pt x="2945037" y="64924"/>
                              <a:pt x="2958353" y="118874"/>
                            </a:cubicBezTo>
                            <a:cubicBezTo>
                              <a:pt x="3000959" y="283908"/>
                              <a:pt x="2920352" y="463609"/>
                              <a:pt x="2958353" y="594358"/>
                            </a:cubicBezTo>
                            <a:cubicBezTo>
                              <a:pt x="2960077" y="660425"/>
                              <a:pt x="2900945" y="712555"/>
                              <a:pt x="2839479" y="713232"/>
                            </a:cubicBezTo>
                            <a:cubicBezTo>
                              <a:pt x="2615354" y="775957"/>
                              <a:pt x="2544861" y="689447"/>
                              <a:pt x="2295358" y="713232"/>
                            </a:cubicBezTo>
                            <a:cubicBezTo>
                              <a:pt x="2045855" y="737017"/>
                              <a:pt x="1952573" y="686401"/>
                              <a:pt x="1778443" y="713232"/>
                            </a:cubicBezTo>
                            <a:cubicBezTo>
                              <a:pt x="1604313" y="740063"/>
                              <a:pt x="1384377" y="687125"/>
                              <a:pt x="1179910" y="713232"/>
                            </a:cubicBezTo>
                            <a:cubicBezTo>
                              <a:pt x="975443" y="739339"/>
                              <a:pt x="858970" y="692116"/>
                              <a:pt x="581377" y="713232"/>
                            </a:cubicBezTo>
                            <a:cubicBezTo>
                              <a:pt x="303784" y="734348"/>
                              <a:pt x="219308" y="658754"/>
                              <a:pt x="118874" y="713232"/>
                            </a:cubicBezTo>
                            <a:cubicBezTo>
                              <a:pt x="49005" y="709259"/>
                              <a:pt x="-3371" y="654971"/>
                              <a:pt x="0" y="594358"/>
                            </a:cubicBezTo>
                            <a:cubicBezTo>
                              <a:pt x="-37381" y="451659"/>
                              <a:pt x="23325" y="314005"/>
                              <a:pt x="0" y="1188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ML Calibration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measured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regress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true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A6FB9151-4674-73B2-F56D-6519CE6AFE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815" y="1079971"/>
                <a:ext cx="2958353" cy="11430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58353"/>
                          <a:gd name="connsiteY0" fmla="*/ 118874 h 713232"/>
                          <a:gd name="connsiteX1" fmla="*/ 118874 w 2958353"/>
                          <a:gd name="connsiteY1" fmla="*/ 0 h 713232"/>
                          <a:gd name="connsiteX2" fmla="*/ 608583 w 2958353"/>
                          <a:gd name="connsiteY2" fmla="*/ 0 h 713232"/>
                          <a:gd name="connsiteX3" fmla="*/ 1152704 w 2958353"/>
                          <a:gd name="connsiteY3" fmla="*/ 0 h 713232"/>
                          <a:gd name="connsiteX4" fmla="*/ 1642413 w 2958353"/>
                          <a:gd name="connsiteY4" fmla="*/ 0 h 713232"/>
                          <a:gd name="connsiteX5" fmla="*/ 2186534 w 2958353"/>
                          <a:gd name="connsiteY5" fmla="*/ 0 h 713232"/>
                          <a:gd name="connsiteX6" fmla="*/ 2839479 w 2958353"/>
                          <a:gd name="connsiteY6" fmla="*/ 0 h 713232"/>
                          <a:gd name="connsiteX7" fmla="*/ 2958353 w 2958353"/>
                          <a:gd name="connsiteY7" fmla="*/ 118874 h 713232"/>
                          <a:gd name="connsiteX8" fmla="*/ 2958353 w 2958353"/>
                          <a:gd name="connsiteY8" fmla="*/ 594358 h 713232"/>
                          <a:gd name="connsiteX9" fmla="*/ 2839479 w 2958353"/>
                          <a:gd name="connsiteY9" fmla="*/ 713232 h 713232"/>
                          <a:gd name="connsiteX10" fmla="*/ 2322564 w 2958353"/>
                          <a:gd name="connsiteY10" fmla="*/ 713232 h 713232"/>
                          <a:gd name="connsiteX11" fmla="*/ 1860061 w 2958353"/>
                          <a:gd name="connsiteY11" fmla="*/ 713232 h 713232"/>
                          <a:gd name="connsiteX12" fmla="*/ 1288734 w 2958353"/>
                          <a:gd name="connsiteY12" fmla="*/ 713232 h 713232"/>
                          <a:gd name="connsiteX13" fmla="*/ 799025 w 2958353"/>
                          <a:gd name="connsiteY13" fmla="*/ 713232 h 713232"/>
                          <a:gd name="connsiteX14" fmla="*/ 118874 w 2958353"/>
                          <a:gd name="connsiteY14" fmla="*/ 713232 h 713232"/>
                          <a:gd name="connsiteX15" fmla="*/ 0 w 2958353"/>
                          <a:gd name="connsiteY15" fmla="*/ 594358 h 713232"/>
                          <a:gd name="connsiteX16" fmla="*/ 0 w 2958353"/>
                          <a:gd name="connsiteY16" fmla="*/ 118874 h 7132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58353" h="713232" fill="none" extrusionOk="0">
                            <a:moveTo>
                              <a:pt x="0" y="118874"/>
                            </a:moveTo>
                            <a:cubicBezTo>
                              <a:pt x="-7853" y="67263"/>
                              <a:pt x="68761" y="11547"/>
                              <a:pt x="118874" y="0"/>
                            </a:cubicBezTo>
                            <a:cubicBezTo>
                              <a:pt x="358536" y="-45428"/>
                              <a:pt x="407688" y="43387"/>
                              <a:pt x="608583" y="0"/>
                            </a:cubicBezTo>
                            <a:cubicBezTo>
                              <a:pt x="809478" y="-43387"/>
                              <a:pt x="908092" y="23360"/>
                              <a:pt x="1152704" y="0"/>
                            </a:cubicBezTo>
                            <a:cubicBezTo>
                              <a:pt x="1397316" y="-23360"/>
                              <a:pt x="1514222" y="34954"/>
                              <a:pt x="1642413" y="0"/>
                            </a:cubicBezTo>
                            <a:cubicBezTo>
                              <a:pt x="1770604" y="-34954"/>
                              <a:pt x="1976216" y="30591"/>
                              <a:pt x="2186534" y="0"/>
                            </a:cubicBezTo>
                            <a:cubicBezTo>
                              <a:pt x="2396852" y="-30591"/>
                              <a:pt x="2567885" y="45600"/>
                              <a:pt x="2839479" y="0"/>
                            </a:cubicBezTo>
                            <a:cubicBezTo>
                              <a:pt x="2909405" y="-13145"/>
                              <a:pt x="2960076" y="55085"/>
                              <a:pt x="2958353" y="118874"/>
                            </a:cubicBezTo>
                            <a:cubicBezTo>
                              <a:pt x="2973247" y="322989"/>
                              <a:pt x="2944280" y="358705"/>
                              <a:pt x="2958353" y="594358"/>
                            </a:cubicBezTo>
                            <a:cubicBezTo>
                              <a:pt x="2958110" y="654960"/>
                              <a:pt x="2916342" y="720295"/>
                              <a:pt x="2839479" y="713232"/>
                            </a:cubicBezTo>
                            <a:cubicBezTo>
                              <a:pt x="2689918" y="759055"/>
                              <a:pt x="2432515" y="693965"/>
                              <a:pt x="2322564" y="713232"/>
                            </a:cubicBezTo>
                            <a:cubicBezTo>
                              <a:pt x="2212614" y="732499"/>
                              <a:pt x="2033830" y="681802"/>
                              <a:pt x="1860061" y="713232"/>
                            </a:cubicBezTo>
                            <a:cubicBezTo>
                              <a:pt x="1686292" y="744662"/>
                              <a:pt x="1493789" y="703775"/>
                              <a:pt x="1288734" y="713232"/>
                            </a:cubicBezTo>
                            <a:cubicBezTo>
                              <a:pt x="1083679" y="722689"/>
                              <a:pt x="955049" y="710704"/>
                              <a:pt x="799025" y="713232"/>
                            </a:cubicBezTo>
                            <a:cubicBezTo>
                              <a:pt x="643001" y="715760"/>
                              <a:pt x="392380" y="694229"/>
                              <a:pt x="118874" y="713232"/>
                            </a:cubicBezTo>
                            <a:cubicBezTo>
                              <a:pt x="54142" y="709215"/>
                              <a:pt x="-15774" y="659502"/>
                              <a:pt x="0" y="594358"/>
                            </a:cubicBezTo>
                            <a:cubicBezTo>
                              <a:pt x="-1998" y="456980"/>
                              <a:pt x="6929" y="320461"/>
                              <a:pt x="0" y="118874"/>
                            </a:cubicBezTo>
                            <a:close/>
                          </a:path>
                          <a:path w="2958353" h="713232" stroke="0" extrusionOk="0">
                            <a:moveTo>
                              <a:pt x="0" y="118874"/>
                            </a:moveTo>
                            <a:cubicBezTo>
                              <a:pt x="-2655" y="51584"/>
                              <a:pt x="37727" y="5816"/>
                              <a:pt x="118874" y="0"/>
                            </a:cubicBezTo>
                            <a:cubicBezTo>
                              <a:pt x="415721" y="-43058"/>
                              <a:pt x="469584" y="52472"/>
                              <a:pt x="717407" y="0"/>
                            </a:cubicBezTo>
                            <a:cubicBezTo>
                              <a:pt x="965230" y="-52472"/>
                              <a:pt x="1023440" y="37081"/>
                              <a:pt x="1234322" y="0"/>
                            </a:cubicBezTo>
                            <a:cubicBezTo>
                              <a:pt x="1445205" y="-37081"/>
                              <a:pt x="1591203" y="17700"/>
                              <a:pt x="1724031" y="0"/>
                            </a:cubicBezTo>
                            <a:cubicBezTo>
                              <a:pt x="1856859" y="-17700"/>
                              <a:pt x="2053803" y="15423"/>
                              <a:pt x="2295358" y="0"/>
                            </a:cubicBezTo>
                            <a:cubicBezTo>
                              <a:pt x="2536913" y="-15423"/>
                              <a:pt x="2624871" y="6423"/>
                              <a:pt x="2839479" y="0"/>
                            </a:cubicBezTo>
                            <a:cubicBezTo>
                              <a:pt x="2908499" y="-5481"/>
                              <a:pt x="2945037" y="64924"/>
                              <a:pt x="2958353" y="118874"/>
                            </a:cubicBezTo>
                            <a:cubicBezTo>
                              <a:pt x="3000959" y="283908"/>
                              <a:pt x="2920352" y="463609"/>
                              <a:pt x="2958353" y="594358"/>
                            </a:cubicBezTo>
                            <a:cubicBezTo>
                              <a:pt x="2960077" y="660425"/>
                              <a:pt x="2900945" y="712555"/>
                              <a:pt x="2839479" y="713232"/>
                            </a:cubicBezTo>
                            <a:cubicBezTo>
                              <a:pt x="2615354" y="775957"/>
                              <a:pt x="2544861" y="689447"/>
                              <a:pt x="2295358" y="713232"/>
                            </a:cubicBezTo>
                            <a:cubicBezTo>
                              <a:pt x="2045855" y="737017"/>
                              <a:pt x="1952573" y="686401"/>
                              <a:pt x="1778443" y="713232"/>
                            </a:cubicBezTo>
                            <a:cubicBezTo>
                              <a:pt x="1604313" y="740063"/>
                              <a:pt x="1384377" y="687125"/>
                              <a:pt x="1179910" y="713232"/>
                            </a:cubicBezTo>
                            <a:cubicBezTo>
                              <a:pt x="975443" y="739339"/>
                              <a:pt x="858970" y="692116"/>
                              <a:pt x="581377" y="713232"/>
                            </a:cubicBezTo>
                            <a:cubicBezTo>
                              <a:pt x="303784" y="734348"/>
                              <a:pt x="219308" y="658754"/>
                              <a:pt x="118874" y="713232"/>
                            </a:cubicBezTo>
                            <a:cubicBezTo>
                              <a:pt x="49005" y="709259"/>
                              <a:pt x="-3371" y="654971"/>
                              <a:pt x="0" y="594358"/>
                            </a:cubicBezTo>
                            <a:cubicBezTo>
                              <a:pt x="-37381" y="451659"/>
                              <a:pt x="23325" y="314005"/>
                              <a:pt x="0" y="1188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7CD19E4F-4DA7-7B37-F087-B3E061966E68}"/>
              </a:ext>
            </a:extLst>
          </p:cNvPr>
          <p:cNvSpPr/>
          <p:nvPr/>
        </p:nvSpPr>
        <p:spPr>
          <a:xfrm rot="4093327">
            <a:off x="8004376" y="1438518"/>
            <a:ext cx="350981" cy="2130987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C0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DE1753AC-E84D-CA88-3F29-BE9D22A25A57}"/>
              </a:ext>
            </a:extLst>
          </p:cNvPr>
          <p:cNvSpPr/>
          <p:nvPr/>
        </p:nvSpPr>
        <p:spPr>
          <a:xfrm rot="240000">
            <a:off x="6331414" y="4010080"/>
            <a:ext cx="350981" cy="554524"/>
          </a:xfrm>
          <a:prstGeom prst="downArrow">
            <a:avLst>
              <a:gd name="adj1" fmla="val 37022"/>
              <a:gd name="adj2" fmla="val 81177"/>
            </a:avLst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0">
                <a:srgbClr val="C00000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924D938-2B8B-BC35-9B6B-C259B798A787}"/>
              </a:ext>
            </a:extLst>
          </p:cNvPr>
          <p:cNvSpPr/>
          <p:nvPr/>
        </p:nvSpPr>
        <p:spPr>
          <a:xfrm>
            <a:off x="6214509" y="3652744"/>
            <a:ext cx="2286000" cy="628073"/>
          </a:xfrm>
          <a:prstGeom prst="ellipse">
            <a:avLst/>
          </a:prstGeom>
          <a:gradFill flip="none" rotWithShape="1">
            <a:gsLst>
              <a:gs pos="0">
                <a:srgbClr val="FFE48F"/>
              </a:gs>
              <a:gs pos="50000">
                <a:schemeClr val="bg1">
                  <a:lumMod val="8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 w="28575">
            <a:gradFill flip="none" rotWithShape="1">
              <a:gsLst>
                <a:gs pos="0">
                  <a:srgbClr val="0070C0"/>
                </a:gs>
                <a:gs pos="50000">
                  <a:schemeClr val="tx1"/>
                </a:gs>
                <a:gs pos="100000">
                  <a:srgbClr val="C000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ParticleFlow</a:t>
            </a:r>
            <a:endParaRPr lang="en-US" sz="1400" dirty="0">
              <a:gradFill>
                <a:gsLst>
                  <a:gs pos="0">
                    <a:srgbClr val="0070C0"/>
                  </a:gs>
                  <a:gs pos="50000">
                    <a:schemeClr val="tx1"/>
                  </a:gs>
                  <a:gs pos="100000">
                    <a:srgbClr val="C00000"/>
                  </a:gs>
                </a:gsLst>
                <a:lin ang="0" scaled="1"/>
              </a:gra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1400" dirty="0" err="1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PFlow</a:t>
            </a:r>
            <a:r>
              <a:rPr lang="en-US" sz="1400" dirty="0">
                <a:gradFill>
                  <a:gsLst>
                    <a:gs pos="0">
                      <a:srgbClr val="0070C0"/>
                    </a:gs>
                    <a:gs pos="50000">
                      <a:schemeClr val="tx1"/>
                    </a:gs>
                    <a:gs pos="100000">
                      <a:srgbClr val="C00000"/>
                    </a:gs>
                  </a:gsLst>
                  <a:lin ang="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61D9183A-4891-A2F2-20D5-4D251EEDB737}"/>
              </a:ext>
            </a:extLst>
          </p:cNvPr>
          <p:cNvSpPr/>
          <p:nvPr/>
        </p:nvSpPr>
        <p:spPr>
          <a:xfrm>
            <a:off x="453430" y="5585846"/>
            <a:ext cx="11177737" cy="489935"/>
          </a:xfrm>
          <a:prstGeom prst="roundRect">
            <a:avLst/>
          </a:prstGeom>
          <a:solidFill>
            <a:srgbClr val="FFCCFF"/>
          </a:solidFill>
          <a:ln w="28575">
            <a:solidFill>
              <a:srgbClr val="7030A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295600"/>
                      <a:gd name="connsiteY0" fmla="*/ 187528 h 1125144"/>
                      <a:gd name="connsiteX1" fmla="*/ 187528 w 3295600"/>
                      <a:gd name="connsiteY1" fmla="*/ 0 h 1125144"/>
                      <a:gd name="connsiteX2" fmla="*/ 800842 w 3295600"/>
                      <a:gd name="connsiteY2" fmla="*/ 0 h 1125144"/>
                      <a:gd name="connsiteX3" fmla="*/ 1326540 w 3295600"/>
                      <a:gd name="connsiteY3" fmla="*/ 0 h 1125144"/>
                      <a:gd name="connsiteX4" fmla="*/ 1910649 w 3295600"/>
                      <a:gd name="connsiteY4" fmla="*/ 0 h 1125144"/>
                      <a:gd name="connsiteX5" fmla="*/ 2407141 w 3295600"/>
                      <a:gd name="connsiteY5" fmla="*/ 0 h 1125144"/>
                      <a:gd name="connsiteX6" fmla="*/ 3108072 w 3295600"/>
                      <a:gd name="connsiteY6" fmla="*/ 0 h 1125144"/>
                      <a:gd name="connsiteX7" fmla="*/ 3295600 w 3295600"/>
                      <a:gd name="connsiteY7" fmla="*/ 187528 h 1125144"/>
                      <a:gd name="connsiteX8" fmla="*/ 3295600 w 3295600"/>
                      <a:gd name="connsiteY8" fmla="*/ 570073 h 1125144"/>
                      <a:gd name="connsiteX9" fmla="*/ 3295600 w 3295600"/>
                      <a:gd name="connsiteY9" fmla="*/ 937616 h 1125144"/>
                      <a:gd name="connsiteX10" fmla="*/ 3108072 w 3295600"/>
                      <a:gd name="connsiteY10" fmla="*/ 1125144 h 1125144"/>
                      <a:gd name="connsiteX11" fmla="*/ 2523963 w 3295600"/>
                      <a:gd name="connsiteY11" fmla="*/ 1125144 h 1125144"/>
                      <a:gd name="connsiteX12" fmla="*/ 1998265 w 3295600"/>
                      <a:gd name="connsiteY12" fmla="*/ 1125144 h 1125144"/>
                      <a:gd name="connsiteX13" fmla="*/ 1501773 w 3295600"/>
                      <a:gd name="connsiteY13" fmla="*/ 1125144 h 1125144"/>
                      <a:gd name="connsiteX14" fmla="*/ 976075 w 3295600"/>
                      <a:gd name="connsiteY14" fmla="*/ 1125144 h 1125144"/>
                      <a:gd name="connsiteX15" fmla="*/ 187528 w 3295600"/>
                      <a:gd name="connsiteY15" fmla="*/ 1125144 h 1125144"/>
                      <a:gd name="connsiteX16" fmla="*/ 0 w 3295600"/>
                      <a:gd name="connsiteY16" fmla="*/ 937616 h 1125144"/>
                      <a:gd name="connsiteX17" fmla="*/ 0 w 3295600"/>
                      <a:gd name="connsiteY17" fmla="*/ 577574 h 1125144"/>
                      <a:gd name="connsiteX18" fmla="*/ 0 w 3295600"/>
                      <a:gd name="connsiteY18" fmla="*/ 187528 h 1125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95600" h="1125144" fill="none" extrusionOk="0">
                        <a:moveTo>
                          <a:pt x="0" y="187528"/>
                        </a:moveTo>
                        <a:cubicBezTo>
                          <a:pt x="-7669" y="84275"/>
                          <a:pt x="89923" y="-10752"/>
                          <a:pt x="187528" y="0"/>
                        </a:cubicBezTo>
                        <a:cubicBezTo>
                          <a:pt x="476946" y="-37098"/>
                          <a:pt x="559201" y="2536"/>
                          <a:pt x="800842" y="0"/>
                        </a:cubicBezTo>
                        <a:cubicBezTo>
                          <a:pt x="1042483" y="-2536"/>
                          <a:pt x="1120870" y="36401"/>
                          <a:pt x="1326540" y="0"/>
                        </a:cubicBezTo>
                        <a:cubicBezTo>
                          <a:pt x="1532210" y="-36401"/>
                          <a:pt x="1670242" y="43767"/>
                          <a:pt x="1910649" y="0"/>
                        </a:cubicBezTo>
                        <a:cubicBezTo>
                          <a:pt x="2151056" y="-43767"/>
                          <a:pt x="2238767" y="23594"/>
                          <a:pt x="2407141" y="0"/>
                        </a:cubicBezTo>
                        <a:cubicBezTo>
                          <a:pt x="2575515" y="-23594"/>
                          <a:pt x="2963368" y="74121"/>
                          <a:pt x="3108072" y="0"/>
                        </a:cubicBezTo>
                        <a:cubicBezTo>
                          <a:pt x="3203918" y="15504"/>
                          <a:pt x="3278451" y="61205"/>
                          <a:pt x="3295600" y="187528"/>
                        </a:cubicBezTo>
                        <a:cubicBezTo>
                          <a:pt x="3301472" y="323677"/>
                          <a:pt x="3270184" y="476580"/>
                          <a:pt x="3295600" y="570073"/>
                        </a:cubicBezTo>
                        <a:cubicBezTo>
                          <a:pt x="3321016" y="663567"/>
                          <a:pt x="3292705" y="814965"/>
                          <a:pt x="3295600" y="937616"/>
                        </a:cubicBezTo>
                        <a:cubicBezTo>
                          <a:pt x="3294812" y="1043640"/>
                          <a:pt x="3203653" y="1099990"/>
                          <a:pt x="3108072" y="1125144"/>
                        </a:cubicBezTo>
                        <a:cubicBezTo>
                          <a:pt x="2895317" y="1189160"/>
                          <a:pt x="2766402" y="1096932"/>
                          <a:pt x="2523963" y="1125144"/>
                        </a:cubicBezTo>
                        <a:cubicBezTo>
                          <a:pt x="2281524" y="1153356"/>
                          <a:pt x="2221620" y="1103114"/>
                          <a:pt x="1998265" y="1125144"/>
                        </a:cubicBezTo>
                        <a:cubicBezTo>
                          <a:pt x="1774910" y="1147174"/>
                          <a:pt x="1748686" y="1068358"/>
                          <a:pt x="1501773" y="1125144"/>
                        </a:cubicBezTo>
                        <a:cubicBezTo>
                          <a:pt x="1254860" y="1181930"/>
                          <a:pt x="1106273" y="1100210"/>
                          <a:pt x="976075" y="1125144"/>
                        </a:cubicBezTo>
                        <a:cubicBezTo>
                          <a:pt x="845877" y="1150078"/>
                          <a:pt x="562691" y="1061898"/>
                          <a:pt x="187528" y="1125144"/>
                        </a:cubicBezTo>
                        <a:cubicBezTo>
                          <a:pt x="92964" y="1122761"/>
                          <a:pt x="-2378" y="1057657"/>
                          <a:pt x="0" y="937616"/>
                        </a:cubicBezTo>
                        <a:cubicBezTo>
                          <a:pt x="-16387" y="802962"/>
                          <a:pt x="12896" y="757448"/>
                          <a:pt x="0" y="577574"/>
                        </a:cubicBezTo>
                        <a:cubicBezTo>
                          <a:pt x="-12896" y="397700"/>
                          <a:pt x="34666" y="316805"/>
                          <a:pt x="0" y="187528"/>
                        </a:cubicBezTo>
                        <a:close/>
                      </a:path>
                      <a:path w="3295600" h="1125144" stroke="0" extrusionOk="0">
                        <a:moveTo>
                          <a:pt x="0" y="187528"/>
                        </a:moveTo>
                        <a:cubicBezTo>
                          <a:pt x="-5440" y="80604"/>
                          <a:pt x="59693" y="9107"/>
                          <a:pt x="187528" y="0"/>
                        </a:cubicBezTo>
                        <a:cubicBezTo>
                          <a:pt x="406142" y="-42593"/>
                          <a:pt x="569305" y="17664"/>
                          <a:pt x="830048" y="0"/>
                        </a:cubicBezTo>
                        <a:cubicBezTo>
                          <a:pt x="1090791" y="-17664"/>
                          <a:pt x="1206464" y="52634"/>
                          <a:pt x="1384951" y="0"/>
                        </a:cubicBezTo>
                        <a:cubicBezTo>
                          <a:pt x="1563438" y="-52634"/>
                          <a:pt x="1771016" y="49155"/>
                          <a:pt x="1910649" y="0"/>
                        </a:cubicBezTo>
                        <a:cubicBezTo>
                          <a:pt x="2050282" y="-49155"/>
                          <a:pt x="2351433" y="15035"/>
                          <a:pt x="2523963" y="0"/>
                        </a:cubicBezTo>
                        <a:cubicBezTo>
                          <a:pt x="2696493" y="-15035"/>
                          <a:pt x="2917016" y="12812"/>
                          <a:pt x="3108072" y="0"/>
                        </a:cubicBezTo>
                        <a:cubicBezTo>
                          <a:pt x="3218851" y="-11733"/>
                          <a:pt x="3291001" y="88000"/>
                          <a:pt x="3295600" y="187528"/>
                        </a:cubicBezTo>
                        <a:cubicBezTo>
                          <a:pt x="3299395" y="303888"/>
                          <a:pt x="3262580" y="426862"/>
                          <a:pt x="3295600" y="562572"/>
                        </a:cubicBezTo>
                        <a:cubicBezTo>
                          <a:pt x="3328620" y="698282"/>
                          <a:pt x="3275071" y="772365"/>
                          <a:pt x="3295600" y="937616"/>
                        </a:cubicBezTo>
                        <a:cubicBezTo>
                          <a:pt x="3291533" y="1040952"/>
                          <a:pt x="3216159" y="1112754"/>
                          <a:pt x="3108072" y="1125144"/>
                        </a:cubicBezTo>
                        <a:cubicBezTo>
                          <a:pt x="2803583" y="1151037"/>
                          <a:pt x="2707303" y="1058158"/>
                          <a:pt x="2494758" y="1125144"/>
                        </a:cubicBezTo>
                        <a:cubicBezTo>
                          <a:pt x="2282213" y="1192130"/>
                          <a:pt x="2146284" y="1049505"/>
                          <a:pt x="1852238" y="1125144"/>
                        </a:cubicBezTo>
                        <a:cubicBezTo>
                          <a:pt x="1558192" y="1200783"/>
                          <a:pt x="1450416" y="1073969"/>
                          <a:pt x="1209718" y="1125144"/>
                        </a:cubicBezTo>
                        <a:cubicBezTo>
                          <a:pt x="969020" y="1176319"/>
                          <a:pt x="539820" y="1059638"/>
                          <a:pt x="187528" y="1125144"/>
                        </a:cubicBezTo>
                        <a:cubicBezTo>
                          <a:pt x="75721" y="1117383"/>
                          <a:pt x="-8647" y="1028258"/>
                          <a:pt x="0" y="937616"/>
                        </a:cubicBezTo>
                        <a:cubicBezTo>
                          <a:pt x="-33791" y="834505"/>
                          <a:pt x="39253" y="636213"/>
                          <a:pt x="0" y="555071"/>
                        </a:cubicBezTo>
                        <a:cubicBezTo>
                          <a:pt x="-39253" y="473930"/>
                          <a:pt x="18516" y="281967"/>
                          <a:pt x="0" y="18752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Soft hadronic recoil, missing transverse momentum</a:t>
            </a:r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63EE28A5-DC62-9B08-239D-29551C70A9F2}"/>
              </a:ext>
            </a:extLst>
          </p:cNvPr>
          <p:cNvSpPr/>
          <p:nvPr/>
        </p:nvSpPr>
        <p:spPr>
          <a:xfrm>
            <a:off x="9311390" y="2163577"/>
            <a:ext cx="350981" cy="3419893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A86C1134-8B43-D77A-0EE0-044C2B1284CF}"/>
              </a:ext>
            </a:extLst>
          </p:cNvPr>
          <p:cNvSpPr/>
          <p:nvPr/>
        </p:nvSpPr>
        <p:spPr>
          <a:xfrm>
            <a:off x="10729633" y="2169922"/>
            <a:ext cx="350981" cy="3419893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89BEA32D-E0D2-45BD-4DDF-7608B99401A8}"/>
              </a:ext>
            </a:extLst>
          </p:cNvPr>
          <p:cNvSpPr/>
          <p:nvPr/>
        </p:nvSpPr>
        <p:spPr>
          <a:xfrm>
            <a:off x="1865397" y="2222972"/>
            <a:ext cx="350981" cy="3360498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00B0F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2E74397D-D701-797A-6C5E-4EE3F93CD854}"/>
              </a:ext>
            </a:extLst>
          </p:cNvPr>
          <p:cNvSpPr/>
          <p:nvPr/>
        </p:nvSpPr>
        <p:spPr>
          <a:xfrm rot="1759178">
            <a:off x="8729530" y="1853989"/>
            <a:ext cx="350981" cy="2092589"/>
          </a:xfrm>
          <a:prstGeom prst="downArrow">
            <a:avLst>
              <a:gd name="adj1" fmla="val 37022"/>
              <a:gd name="adj2" fmla="val 81177"/>
            </a:avLst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FFD0C4-6B04-C809-16A3-479CA10FCC5A}"/>
              </a:ext>
            </a:extLst>
          </p:cNvPr>
          <p:cNvGrpSpPr/>
          <p:nvPr/>
        </p:nvGrpSpPr>
        <p:grpSpPr>
          <a:xfrm>
            <a:off x="8909418" y="1831961"/>
            <a:ext cx="2485147" cy="336484"/>
            <a:chOff x="7836375" y="1844308"/>
            <a:chExt cx="2485147" cy="33648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81B144C-499B-805A-51C5-FAED0CEE8747}"/>
                </a:ext>
              </a:extLst>
            </p:cNvPr>
            <p:cNvSpPr/>
            <p:nvPr/>
          </p:nvSpPr>
          <p:spPr>
            <a:xfrm>
              <a:off x="9185447" y="1844308"/>
              <a:ext cx="1136075" cy="331616"/>
            </a:xfrm>
            <a:prstGeom prst="roundRect">
              <a:avLst/>
            </a:prstGeom>
            <a:solidFill>
              <a:srgbClr val="FFF1C3"/>
            </a:solidFill>
            <a:ln w="28575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958353"/>
                        <a:gd name="connsiteY0" fmla="*/ 118874 h 713232"/>
                        <a:gd name="connsiteX1" fmla="*/ 118874 w 2958353"/>
                        <a:gd name="connsiteY1" fmla="*/ 0 h 713232"/>
                        <a:gd name="connsiteX2" fmla="*/ 608583 w 2958353"/>
                        <a:gd name="connsiteY2" fmla="*/ 0 h 713232"/>
                        <a:gd name="connsiteX3" fmla="*/ 1152704 w 2958353"/>
                        <a:gd name="connsiteY3" fmla="*/ 0 h 713232"/>
                        <a:gd name="connsiteX4" fmla="*/ 1642413 w 2958353"/>
                        <a:gd name="connsiteY4" fmla="*/ 0 h 713232"/>
                        <a:gd name="connsiteX5" fmla="*/ 2186534 w 2958353"/>
                        <a:gd name="connsiteY5" fmla="*/ 0 h 713232"/>
                        <a:gd name="connsiteX6" fmla="*/ 2839479 w 2958353"/>
                        <a:gd name="connsiteY6" fmla="*/ 0 h 713232"/>
                        <a:gd name="connsiteX7" fmla="*/ 2958353 w 2958353"/>
                        <a:gd name="connsiteY7" fmla="*/ 118874 h 713232"/>
                        <a:gd name="connsiteX8" fmla="*/ 2958353 w 2958353"/>
                        <a:gd name="connsiteY8" fmla="*/ 594358 h 713232"/>
                        <a:gd name="connsiteX9" fmla="*/ 2839479 w 2958353"/>
                        <a:gd name="connsiteY9" fmla="*/ 713232 h 713232"/>
                        <a:gd name="connsiteX10" fmla="*/ 2322564 w 2958353"/>
                        <a:gd name="connsiteY10" fmla="*/ 713232 h 713232"/>
                        <a:gd name="connsiteX11" fmla="*/ 1860061 w 2958353"/>
                        <a:gd name="connsiteY11" fmla="*/ 713232 h 713232"/>
                        <a:gd name="connsiteX12" fmla="*/ 1288734 w 2958353"/>
                        <a:gd name="connsiteY12" fmla="*/ 713232 h 713232"/>
                        <a:gd name="connsiteX13" fmla="*/ 799025 w 2958353"/>
                        <a:gd name="connsiteY13" fmla="*/ 713232 h 713232"/>
                        <a:gd name="connsiteX14" fmla="*/ 118874 w 2958353"/>
                        <a:gd name="connsiteY14" fmla="*/ 713232 h 713232"/>
                        <a:gd name="connsiteX15" fmla="*/ 0 w 2958353"/>
                        <a:gd name="connsiteY15" fmla="*/ 594358 h 713232"/>
                        <a:gd name="connsiteX16" fmla="*/ 0 w 2958353"/>
                        <a:gd name="connsiteY16" fmla="*/ 118874 h 7132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8353" h="713232" fill="none" extrusionOk="0">
                          <a:moveTo>
                            <a:pt x="0" y="118874"/>
                          </a:moveTo>
                          <a:cubicBezTo>
                            <a:pt x="-7853" y="67263"/>
                            <a:pt x="68761" y="11547"/>
                            <a:pt x="118874" y="0"/>
                          </a:cubicBezTo>
                          <a:cubicBezTo>
                            <a:pt x="358536" y="-45428"/>
                            <a:pt x="407688" y="43387"/>
                            <a:pt x="608583" y="0"/>
                          </a:cubicBezTo>
                          <a:cubicBezTo>
                            <a:pt x="809478" y="-43387"/>
                            <a:pt x="908092" y="23360"/>
                            <a:pt x="1152704" y="0"/>
                          </a:cubicBezTo>
                          <a:cubicBezTo>
                            <a:pt x="1397316" y="-23360"/>
                            <a:pt x="1514222" y="34954"/>
                            <a:pt x="1642413" y="0"/>
                          </a:cubicBezTo>
                          <a:cubicBezTo>
                            <a:pt x="1770604" y="-34954"/>
                            <a:pt x="1976216" y="30591"/>
                            <a:pt x="2186534" y="0"/>
                          </a:cubicBezTo>
                          <a:cubicBezTo>
                            <a:pt x="2396852" y="-30591"/>
                            <a:pt x="2567885" y="45600"/>
                            <a:pt x="2839479" y="0"/>
                          </a:cubicBezTo>
                          <a:cubicBezTo>
                            <a:pt x="2909405" y="-13145"/>
                            <a:pt x="2960076" y="55085"/>
                            <a:pt x="2958353" y="118874"/>
                          </a:cubicBezTo>
                          <a:cubicBezTo>
                            <a:pt x="2973247" y="322989"/>
                            <a:pt x="2944280" y="358705"/>
                            <a:pt x="2958353" y="594358"/>
                          </a:cubicBezTo>
                          <a:cubicBezTo>
                            <a:pt x="2958110" y="654960"/>
                            <a:pt x="2916342" y="720295"/>
                            <a:pt x="2839479" y="713232"/>
                          </a:cubicBezTo>
                          <a:cubicBezTo>
                            <a:pt x="2689918" y="759055"/>
                            <a:pt x="2432515" y="693965"/>
                            <a:pt x="2322564" y="713232"/>
                          </a:cubicBezTo>
                          <a:cubicBezTo>
                            <a:pt x="2212614" y="732499"/>
                            <a:pt x="2033830" y="681802"/>
                            <a:pt x="1860061" y="713232"/>
                          </a:cubicBezTo>
                          <a:cubicBezTo>
                            <a:pt x="1686292" y="744662"/>
                            <a:pt x="1493789" y="703775"/>
                            <a:pt x="1288734" y="713232"/>
                          </a:cubicBezTo>
                          <a:cubicBezTo>
                            <a:pt x="1083679" y="722689"/>
                            <a:pt x="955049" y="710704"/>
                            <a:pt x="799025" y="713232"/>
                          </a:cubicBezTo>
                          <a:cubicBezTo>
                            <a:pt x="643001" y="715760"/>
                            <a:pt x="392380" y="694229"/>
                            <a:pt x="118874" y="713232"/>
                          </a:cubicBezTo>
                          <a:cubicBezTo>
                            <a:pt x="54142" y="709215"/>
                            <a:pt x="-15774" y="659502"/>
                            <a:pt x="0" y="594358"/>
                          </a:cubicBezTo>
                          <a:cubicBezTo>
                            <a:pt x="-1998" y="456980"/>
                            <a:pt x="6929" y="320461"/>
                            <a:pt x="0" y="118874"/>
                          </a:cubicBezTo>
                          <a:close/>
                        </a:path>
                        <a:path w="2958353" h="713232" stroke="0" extrusionOk="0">
                          <a:moveTo>
                            <a:pt x="0" y="118874"/>
                          </a:moveTo>
                          <a:cubicBezTo>
                            <a:pt x="-2655" y="51584"/>
                            <a:pt x="37727" y="5816"/>
                            <a:pt x="118874" y="0"/>
                          </a:cubicBezTo>
                          <a:cubicBezTo>
                            <a:pt x="415721" y="-43058"/>
                            <a:pt x="469584" y="52472"/>
                            <a:pt x="717407" y="0"/>
                          </a:cubicBezTo>
                          <a:cubicBezTo>
                            <a:pt x="965230" y="-52472"/>
                            <a:pt x="1023440" y="37081"/>
                            <a:pt x="1234322" y="0"/>
                          </a:cubicBezTo>
                          <a:cubicBezTo>
                            <a:pt x="1445205" y="-37081"/>
                            <a:pt x="1591203" y="17700"/>
                            <a:pt x="1724031" y="0"/>
                          </a:cubicBezTo>
                          <a:cubicBezTo>
                            <a:pt x="1856859" y="-17700"/>
                            <a:pt x="2053803" y="15423"/>
                            <a:pt x="2295358" y="0"/>
                          </a:cubicBezTo>
                          <a:cubicBezTo>
                            <a:pt x="2536913" y="-15423"/>
                            <a:pt x="2624871" y="6423"/>
                            <a:pt x="2839479" y="0"/>
                          </a:cubicBezTo>
                          <a:cubicBezTo>
                            <a:pt x="2908499" y="-5481"/>
                            <a:pt x="2945037" y="64924"/>
                            <a:pt x="2958353" y="118874"/>
                          </a:cubicBezTo>
                          <a:cubicBezTo>
                            <a:pt x="3000959" y="283908"/>
                            <a:pt x="2920352" y="463609"/>
                            <a:pt x="2958353" y="594358"/>
                          </a:cubicBezTo>
                          <a:cubicBezTo>
                            <a:pt x="2960077" y="660425"/>
                            <a:pt x="2900945" y="712555"/>
                            <a:pt x="2839479" y="713232"/>
                          </a:cubicBezTo>
                          <a:cubicBezTo>
                            <a:pt x="2615354" y="775957"/>
                            <a:pt x="2544861" y="689447"/>
                            <a:pt x="2295358" y="713232"/>
                          </a:cubicBezTo>
                          <a:cubicBezTo>
                            <a:pt x="2045855" y="737017"/>
                            <a:pt x="1952573" y="686401"/>
                            <a:pt x="1778443" y="713232"/>
                          </a:cubicBezTo>
                          <a:cubicBezTo>
                            <a:pt x="1604313" y="740063"/>
                            <a:pt x="1384377" y="687125"/>
                            <a:pt x="1179910" y="713232"/>
                          </a:cubicBezTo>
                          <a:cubicBezTo>
                            <a:pt x="975443" y="739339"/>
                            <a:pt x="858970" y="692116"/>
                            <a:pt x="581377" y="713232"/>
                          </a:cubicBezTo>
                          <a:cubicBezTo>
                            <a:pt x="303784" y="734348"/>
                            <a:pt x="219308" y="658754"/>
                            <a:pt x="118874" y="713232"/>
                          </a:cubicBezTo>
                          <a:cubicBezTo>
                            <a:pt x="49005" y="709259"/>
                            <a:pt x="-3371" y="654971"/>
                            <a:pt x="0" y="594358"/>
                          </a:cubicBezTo>
                          <a:cubicBezTo>
                            <a:pt x="-37381" y="451659"/>
                            <a:pt x="23325" y="314005"/>
                            <a:pt x="0" y="1188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Mass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2DC2FE5-EB72-A63D-C770-633A73B6FECF}"/>
                </a:ext>
              </a:extLst>
            </p:cNvPr>
            <p:cNvSpPr/>
            <p:nvPr/>
          </p:nvSpPr>
          <p:spPr>
            <a:xfrm>
              <a:off x="7836375" y="1849176"/>
              <a:ext cx="1136075" cy="331616"/>
            </a:xfrm>
            <a:prstGeom prst="roundRect">
              <a:avLst/>
            </a:prstGeom>
            <a:solidFill>
              <a:srgbClr val="FFF1C3"/>
            </a:solidFill>
            <a:ln w="28575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958353"/>
                        <a:gd name="connsiteY0" fmla="*/ 118874 h 713232"/>
                        <a:gd name="connsiteX1" fmla="*/ 118874 w 2958353"/>
                        <a:gd name="connsiteY1" fmla="*/ 0 h 713232"/>
                        <a:gd name="connsiteX2" fmla="*/ 608583 w 2958353"/>
                        <a:gd name="connsiteY2" fmla="*/ 0 h 713232"/>
                        <a:gd name="connsiteX3" fmla="*/ 1152704 w 2958353"/>
                        <a:gd name="connsiteY3" fmla="*/ 0 h 713232"/>
                        <a:gd name="connsiteX4" fmla="*/ 1642413 w 2958353"/>
                        <a:gd name="connsiteY4" fmla="*/ 0 h 713232"/>
                        <a:gd name="connsiteX5" fmla="*/ 2186534 w 2958353"/>
                        <a:gd name="connsiteY5" fmla="*/ 0 h 713232"/>
                        <a:gd name="connsiteX6" fmla="*/ 2839479 w 2958353"/>
                        <a:gd name="connsiteY6" fmla="*/ 0 h 713232"/>
                        <a:gd name="connsiteX7" fmla="*/ 2958353 w 2958353"/>
                        <a:gd name="connsiteY7" fmla="*/ 118874 h 713232"/>
                        <a:gd name="connsiteX8" fmla="*/ 2958353 w 2958353"/>
                        <a:gd name="connsiteY8" fmla="*/ 594358 h 713232"/>
                        <a:gd name="connsiteX9" fmla="*/ 2839479 w 2958353"/>
                        <a:gd name="connsiteY9" fmla="*/ 713232 h 713232"/>
                        <a:gd name="connsiteX10" fmla="*/ 2322564 w 2958353"/>
                        <a:gd name="connsiteY10" fmla="*/ 713232 h 713232"/>
                        <a:gd name="connsiteX11" fmla="*/ 1860061 w 2958353"/>
                        <a:gd name="connsiteY11" fmla="*/ 713232 h 713232"/>
                        <a:gd name="connsiteX12" fmla="*/ 1288734 w 2958353"/>
                        <a:gd name="connsiteY12" fmla="*/ 713232 h 713232"/>
                        <a:gd name="connsiteX13" fmla="*/ 799025 w 2958353"/>
                        <a:gd name="connsiteY13" fmla="*/ 713232 h 713232"/>
                        <a:gd name="connsiteX14" fmla="*/ 118874 w 2958353"/>
                        <a:gd name="connsiteY14" fmla="*/ 713232 h 713232"/>
                        <a:gd name="connsiteX15" fmla="*/ 0 w 2958353"/>
                        <a:gd name="connsiteY15" fmla="*/ 594358 h 713232"/>
                        <a:gd name="connsiteX16" fmla="*/ 0 w 2958353"/>
                        <a:gd name="connsiteY16" fmla="*/ 118874 h 7132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8353" h="713232" fill="none" extrusionOk="0">
                          <a:moveTo>
                            <a:pt x="0" y="118874"/>
                          </a:moveTo>
                          <a:cubicBezTo>
                            <a:pt x="-7853" y="67263"/>
                            <a:pt x="68761" y="11547"/>
                            <a:pt x="118874" y="0"/>
                          </a:cubicBezTo>
                          <a:cubicBezTo>
                            <a:pt x="358536" y="-45428"/>
                            <a:pt x="407688" y="43387"/>
                            <a:pt x="608583" y="0"/>
                          </a:cubicBezTo>
                          <a:cubicBezTo>
                            <a:pt x="809478" y="-43387"/>
                            <a:pt x="908092" y="23360"/>
                            <a:pt x="1152704" y="0"/>
                          </a:cubicBezTo>
                          <a:cubicBezTo>
                            <a:pt x="1397316" y="-23360"/>
                            <a:pt x="1514222" y="34954"/>
                            <a:pt x="1642413" y="0"/>
                          </a:cubicBezTo>
                          <a:cubicBezTo>
                            <a:pt x="1770604" y="-34954"/>
                            <a:pt x="1976216" y="30591"/>
                            <a:pt x="2186534" y="0"/>
                          </a:cubicBezTo>
                          <a:cubicBezTo>
                            <a:pt x="2396852" y="-30591"/>
                            <a:pt x="2567885" y="45600"/>
                            <a:pt x="2839479" y="0"/>
                          </a:cubicBezTo>
                          <a:cubicBezTo>
                            <a:pt x="2909405" y="-13145"/>
                            <a:pt x="2960076" y="55085"/>
                            <a:pt x="2958353" y="118874"/>
                          </a:cubicBezTo>
                          <a:cubicBezTo>
                            <a:pt x="2973247" y="322989"/>
                            <a:pt x="2944280" y="358705"/>
                            <a:pt x="2958353" y="594358"/>
                          </a:cubicBezTo>
                          <a:cubicBezTo>
                            <a:pt x="2958110" y="654960"/>
                            <a:pt x="2916342" y="720295"/>
                            <a:pt x="2839479" y="713232"/>
                          </a:cubicBezTo>
                          <a:cubicBezTo>
                            <a:pt x="2689918" y="759055"/>
                            <a:pt x="2432515" y="693965"/>
                            <a:pt x="2322564" y="713232"/>
                          </a:cubicBezTo>
                          <a:cubicBezTo>
                            <a:pt x="2212614" y="732499"/>
                            <a:pt x="2033830" y="681802"/>
                            <a:pt x="1860061" y="713232"/>
                          </a:cubicBezTo>
                          <a:cubicBezTo>
                            <a:pt x="1686292" y="744662"/>
                            <a:pt x="1493789" y="703775"/>
                            <a:pt x="1288734" y="713232"/>
                          </a:cubicBezTo>
                          <a:cubicBezTo>
                            <a:pt x="1083679" y="722689"/>
                            <a:pt x="955049" y="710704"/>
                            <a:pt x="799025" y="713232"/>
                          </a:cubicBezTo>
                          <a:cubicBezTo>
                            <a:pt x="643001" y="715760"/>
                            <a:pt x="392380" y="694229"/>
                            <a:pt x="118874" y="713232"/>
                          </a:cubicBezTo>
                          <a:cubicBezTo>
                            <a:pt x="54142" y="709215"/>
                            <a:pt x="-15774" y="659502"/>
                            <a:pt x="0" y="594358"/>
                          </a:cubicBezTo>
                          <a:cubicBezTo>
                            <a:pt x="-1998" y="456980"/>
                            <a:pt x="6929" y="320461"/>
                            <a:pt x="0" y="118874"/>
                          </a:cubicBezTo>
                          <a:close/>
                        </a:path>
                        <a:path w="2958353" h="713232" stroke="0" extrusionOk="0">
                          <a:moveTo>
                            <a:pt x="0" y="118874"/>
                          </a:moveTo>
                          <a:cubicBezTo>
                            <a:pt x="-2655" y="51584"/>
                            <a:pt x="37727" y="5816"/>
                            <a:pt x="118874" y="0"/>
                          </a:cubicBezTo>
                          <a:cubicBezTo>
                            <a:pt x="415721" y="-43058"/>
                            <a:pt x="469584" y="52472"/>
                            <a:pt x="717407" y="0"/>
                          </a:cubicBezTo>
                          <a:cubicBezTo>
                            <a:pt x="965230" y="-52472"/>
                            <a:pt x="1023440" y="37081"/>
                            <a:pt x="1234322" y="0"/>
                          </a:cubicBezTo>
                          <a:cubicBezTo>
                            <a:pt x="1445205" y="-37081"/>
                            <a:pt x="1591203" y="17700"/>
                            <a:pt x="1724031" y="0"/>
                          </a:cubicBezTo>
                          <a:cubicBezTo>
                            <a:pt x="1856859" y="-17700"/>
                            <a:pt x="2053803" y="15423"/>
                            <a:pt x="2295358" y="0"/>
                          </a:cubicBezTo>
                          <a:cubicBezTo>
                            <a:pt x="2536913" y="-15423"/>
                            <a:pt x="2624871" y="6423"/>
                            <a:pt x="2839479" y="0"/>
                          </a:cubicBezTo>
                          <a:cubicBezTo>
                            <a:pt x="2908499" y="-5481"/>
                            <a:pt x="2945037" y="64924"/>
                            <a:pt x="2958353" y="118874"/>
                          </a:cubicBezTo>
                          <a:cubicBezTo>
                            <a:pt x="3000959" y="283908"/>
                            <a:pt x="2920352" y="463609"/>
                            <a:pt x="2958353" y="594358"/>
                          </a:cubicBezTo>
                          <a:cubicBezTo>
                            <a:pt x="2960077" y="660425"/>
                            <a:pt x="2900945" y="712555"/>
                            <a:pt x="2839479" y="713232"/>
                          </a:cubicBezTo>
                          <a:cubicBezTo>
                            <a:pt x="2615354" y="775957"/>
                            <a:pt x="2544861" y="689447"/>
                            <a:pt x="2295358" y="713232"/>
                          </a:cubicBezTo>
                          <a:cubicBezTo>
                            <a:pt x="2045855" y="737017"/>
                            <a:pt x="1952573" y="686401"/>
                            <a:pt x="1778443" y="713232"/>
                          </a:cubicBezTo>
                          <a:cubicBezTo>
                            <a:pt x="1604313" y="740063"/>
                            <a:pt x="1384377" y="687125"/>
                            <a:pt x="1179910" y="713232"/>
                          </a:cubicBezTo>
                          <a:cubicBezTo>
                            <a:pt x="975443" y="739339"/>
                            <a:pt x="858970" y="692116"/>
                            <a:pt x="581377" y="713232"/>
                          </a:cubicBezTo>
                          <a:cubicBezTo>
                            <a:pt x="303784" y="734348"/>
                            <a:pt x="219308" y="658754"/>
                            <a:pt x="118874" y="713232"/>
                          </a:cubicBezTo>
                          <a:cubicBezTo>
                            <a:pt x="49005" y="709259"/>
                            <a:pt x="-3371" y="654971"/>
                            <a:pt x="0" y="594358"/>
                          </a:cubicBezTo>
                          <a:cubicBezTo>
                            <a:pt x="-37381" y="451659"/>
                            <a:pt x="23325" y="314005"/>
                            <a:pt x="0" y="1188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Energy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A0EBBDC5-75CB-721C-3F6A-795572330761}"/>
                  </a:ext>
                </a:extLst>
              </p:cNvPr>
              <p:cNvSpPr/>
              <p:nvPr/>
            </p:nvSpPr>
            <p:spPr>
              <a:xfrm>
                <a:off x="451143" y="1082347"/>
                <a:ext cx="3295600" cy="114300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295600"/>
                          <a:gd name="connsiteY0" fmla="*/ 187528 h 1125144"/>
                          <a:gd name="connsiteX1" fmla="*/ 187528 w 3295600"/>
                          <a:gd name="connsiteY1" fmla="*/ 0 h 1125144"/>
                          <a:gd name="connsiteX2" fmla="*/ 800842 w 3295600"/>
                          <a:gd name="connsiteY2" fmla="*/ 0 h 1125144"/>
                          <a:gd name="connsiteX3" fmla="*/ 1326540 w 3295600"/>
                          <a:gd name="connsiteY3" fmla="*/ 0 h 1125144"/>
                          <a:gd name="connsiteX4" fmla="*/ 1910649 w 3295600"/>
                          <a:gd name="connsiteY4" fmla="*/ 0 h 1125144"/>
                          <a:gd name="connsiteX5" fmla="*/ 2407141 w 3295600"/>
                          <a:gd name="connsiteY5" fmla="*/ 0 h 1125144"/>
                          <a:gd name="connsiteX6" fmla="*/ 3108072 w 3295600"/>
                          <a:gd name="connsiteY6" fmla="*/ 0 h 1125144"/>
                          <a:gd name="connsiteX7" fmla="*/ 3295600 w 3295600"/>
                          <a:gd name="connsiteY7" fmla="*/ 187528 h 1125144"/>
                          <a:gd name="connsiteX8" fmla="*/ 3295600 w 3295600"/>
                          <a:gd name="connsiteY8" fmla="*/ 570073 h 1125144"/>
                          <a:gd name="connsiteX9" fmla="*/ 3295600 w 3295600"/>
                          <a:gd name="connsiteY9" fmla="*/ 937616 h 1125144"/>
                          <a:gd name="connsiteX10" fmla="*/ 3108072 w 3295600"/>
                          <a:gd name="connsiteY10" fmla="*/ 1125144 h 1125144"/>
                          <a:gd name="connsiteX11" fmla="*/ 2523963 w 3295600"/>
                          <a:gd name="connsiteY11" fmla="*/ 1125144 h 1125144"/>
                          <a:gd name="connsiteX12" fmla="*/ 1998265 w 3295600"/>
                          <a:gd name="connsiteY12" fmla="*/ 1125144 h 1125144"/>
                          <a:gd name="connsiteX13" fmla="*/ 1501773 w 3295600"/>
                          <a:gd name="connsiteY13" fmla="*/ 1125144 h 1125144"/>
                          <a:gd name="connsiteX14" fmla="*/ 976075 w 3295600"/>
                          <a:gd name="connsiteY14" fmla="*/ 1125144 h 1125144"/>
                          <a:gd name="connsiteX15" fmla="*/ 187528 w 3295600"/>
                          <a:gd name="connsiteY15" fmla="*/ 1125144 h 1125144"/>
                          <a:gd name="connsiteX16" fmla="*/ 0 w 3295600"/>
                          <a:gd name="connsiteY16" fmla="*/ 937616 h 1125144"/>
                          <a:gd name="connsiteX17" fmla="*/ 0 w 3295600"/>
                          <a:gd name="connsiteY17" fmla="*/ 577574 h 1125144"/>
                          <a:gd name="connsiteX18" fmla="*/ 0 w 3295600"/>
                          <a:gd name="connsiteY18" fmla="*/ 187528 h 1125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295600" h="1125144" fill="none" extrusionOk="0">
                            <a:moveTo>
                              <a:pt x="0" y="187528"/>
                            </a:moveTo>
                            <a:cubicBezTo>
                              <a:pt x="-7669" y="84275"/>
                              <a:pt x="89923" y="-10752"/>
                              <a:pt x="187528" y="0"/>
                            </a:cubicBezTo>
                            <a:cubicBezTo>
                              <a:pt x="476946" y="-37098"/>
                              <a:pt x="559201" y="2536"/>
                              <a:pt x="800842" y="0"/>
                            </a:cubicBezTo>
                            <a:cubicBezTo>
                              <a:pt x="1042483" y="-2536"/>
                              <a:pt x="1120870" y="36401"/>
                              <a:pt x="1326540" y="0"/>
                            </a:cubicBezTo>
                            <a:cubicBezTo>
                              <a:pt x="1532210" y="-36401"/>
                              <a:pt x="1670242" y="43767"/>
                              <a:pt x="1910649" y="0"/>
                            </a:cubicBezTo>
                            <a:cubicBezTo>
                              <a:pt x="2151056" y="-43767"/>
                              <a:pt x="2238767" y="23594"/>
                              <a:pt x="2407141" y="0"/>
                            </a:cubicBezTo>
                            <a:cubicBezTo>
                              <a:pt x="2575515" y="-23594"/>
                              <a:pt x="2963368" y="74121"/>
                              <a:pt x="3108072" y="0"/>
                            </a:cubicBezTo>
                            <a:cubicBezTo>
                              <a:pt x="3203918" y="15504"/>
                              <a:pt x="3278451" y="61205"/>
                              <a:pt x="3295600" y="187528"/>
                            </a:cubicBezTo>
                            <a:cubicBezTo>
                              <a:pt x="3301472" y="323677"/>
                              <a:pt x="3270184" y="476580"/>
                              <a:pt x="3295600" y="570073"/>
                            </a:cubicBezTo>
                            <a:cubicBezTo>
                              <a:pt x="3321016" y="663567"/>
                              <a:pt x="3292705" y="814965"/>
                              <a:pt x="3295600" y="937616"/>
                            </a:cubicBezTo>
                            <a:cubicBezTo>
                              <a:pt x="3294812" y="1043640"/>
                              <a:pt x="3203653" y="1099990"/>
                              <a:pt x="3108072" y="1125144"/>
                            </a:cubicBezTo>
                            <a:cubicBezTo>
                              <a:pt x="2895317" y="1189160"/>
                              <a:pt x="2766402" y="1096932"/>
                              <a:pt x="2523963" y="1125144"/>
                            </a:cubicBezTo>
                            <a:cubicBezTo>
                              <a:pt x="2281524" y="1153356"/>
                              <a:pt x="2221620" y="1103114"/>
                              <a:pt x="1998265" y="1125144"/>
                            </a:cubicBezTo>
                            <a:cubicBezTo>
                              <a:pt x="1774910" y="1147174"/>
                              <a:pt x="1748686" y="1068358"/>
                              <a:pt x="1501773" y="1125144"/>
                            </a:cubicBezTo>
                            <a:cubicBezTo>
                              <a:pt x="1254860" y="1181930"/>
                              <a:pt x="1106273" y="1100210"/>
                              <a:pt x="976075" y="1125144"/>
                            </a:cubicBezTo>
                            <a:cubicBezTo>
                              <a:pt x="845877" y="1150078"/>
                              <a:pt x="562691" y="1061898"/>
                              <a:pt x="187528" y="1125144"/>
                            </a:cubicBezTo>
                            <a:cubicBezTo>
                              <a:pt x="92964" y="1122761"/>
                              <a:pt x="-2378" y="1057657"/>
                              <a:pt x="0" y="937616"/>
                            </a:cubicBezTo>
                            <a:cubicBezTo>
                              <a:pt x="-16387" y="802962"/>
                              <a:pt x="12896" y="757448"/>
                              <a:pt x="0" y="577574"/>
                            </a:cubicBezTo>
                            <a:cubicBezTo>
                              <a:pt x="-12896" y="397700"/>
                              <a:pt x="34666" y="316805"/>
                              <a:pt x="0" y="187528"/>
                            </a:cubicBezTo>
                            <a:close/>
                          </a:path>
                          <a:path w="3295600" h="1125144" stroke="0" extrusionOk="0">
                            <a:moveTo>
                              <a:pt x="0" y="187528"/>
                            </a:moveTo>
                            <a:cubicBezTo>
                              <a:pt x="-5440" y="80604"/>
                              <a:pt x="59693" y="9107"/>
                              <a:pt x="187528" y="0"/>
                            </a:cubicBezTo>
                            <a:cubicBezTo>
                              <a:pt x="406142" y="-42593"/>
                              <a:pt x="569305" y="17664"/>
                              <a:pt x="830048" y="0"/>
                            </a:cubicBezTo>
                            <a:cubicBezTo>
                              <a:pt x="1090791" y="-17664"/>
                              <a:pt x="1206464" y="52634"/>
                              <a:pt x="1384951" y="0"/>
                            </a:cubicBezTo>
                            <a:cubicBezTo>
                              <a:pt x="1563438" y="-52634"/>
                              <a:pt x="1771016" y="49155"/>
                              <a:pt x="1910649" y="0"/>
                            </a:cubicBezTo>
                            <a:cubicBezTo>
                              <a:pt x="2050282" y="-49155"/>
                              <a:pt x="2351433" y="15035"/>
                              <a:pt x="2523963" y="0"/>
                            </a:cubicBezTo>
                            <a:cubicBezTo>
                              <a:pt x="2696493" y="-15035"/>
                              <a:pt x="2917016" y="12812"/>
                              <a:pt x="3108072" y="0"/>
                            </a:cubicBezTo>
                            <a:cubicBezTo>
                              <a:pt x="3218851" y="-11733"/>
                              <a:pt x="3291001" y="88000"/>
                              <a:pt x="3295600" y="187528"/>
                            </a:cubicBezTo>
                            <a:cubicBezTo>
                              <a:pt x="3299395" y="303888"/>
                              <a:pt x="3262580" y="426862"/>
                              <a:pt x="3295600" y="562572"/>
                            </a:cubicBezTo>
                            <a:cubicBezTo>
                              <a:pt x="3328620" y="698282"/>
                              <a:pt x="3275071" y="772365"/>
                              <a:pt x="3295600" y="937616"/>
                            </a:cubicBezTo>
                            <a:cubicBezTo>
                              <a:pt x="3291533" y="1040952"/>
                              <a:pt x="3216159" y="1112754"/>
                              <a:pt x="3108072" y="1125144"/>
                            </a:cubicBezTo>
                            <a:cubicBezTo>
                              <a:pt x="2803583" y="1151037"/>
                              <a:pt x="2707303" y="1058158"/>
                              <a:pt x="2494758" y="1125144"/>
                            </a:cubicBezTo>
                            <a:cubicBezTo>
                              <a:pt x="2282213" y="1192130"/>
                              <a:pt x="2146284" y="1049505"/>
                              <a:pt x="1852238" y="1125144"/>
                            </a:cubicBezTo>
                            <a:cubicBezTo>
                              <a:pt x="1558192" y="1200783"/>
                              <a:pt x="1450416" y="1073969"/>
                              <a:pt x="1209718" y="1125144"/>
                            </a:cubicBezTo>
                            <a:cubicBezTo>
                              <a:pt x="969020" y="1176319"/>
                              <a:pt x="539820" y="1059638"/>
                              <a:pt x="187528" y="1125144"/>
                            </a:cubicBezTo>
                            <a:cubicBezTo>
                              <a:pt x="75721" y="1117383"/>
                              <a:pt x="-8647" y="1028258"/>
                              <a:pt x="0" y="937616"/>
                            </a:cubicBezTo>
                            <a:cubicBezTo>
                              <a:pt x="-33791" y="834505"/>
                              <a:pt x="39253" y="636213"/>
                              <a:pt x="0" y="555071"/>
                            </a:cubicBezTo>
                            <a:cubicBezTo>
                              <a:pt x="-39253" y="473930"/>
                              <a:pt x="18516" y="281967"/>
                              <a:pt x="0" y="1875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ML Classification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signal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  <m:brk m:alnAt="2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r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egress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background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signal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A0EBBDC5-75CB-721C-3F6A-7955723307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43" y="1082347"/>
                <a:ext cx="3295600" cy="114300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295600"/>
                          <a:gd name="connsiteY0" fmla="*/ 187528 h 1125144"/>
                          <a:gd name="connsiteX1" fmla="*/ 187528 w 3295600"/>
                          <a:gd name="connsiteY1" fmla="*/ 0 h 1125144"/>
                          <a:gd name="connsiteX2" fmla="*/ 800842 w 3295600"/>
                          <a:gd name="connsiteY2" fmla="*/ 0 h 1125144"/>
                          <a:gd name="connsiteX3" fmla="*/ 1326540 w 3295600"/>
                          <a:gd name="connsiteY3" fmla="*/ 0 h 1125144"/>
                          <a:gd name="connsiteX4" fmla="*/ 1910649 w 3295600"/>
                          <a:gd name="connsiteY4" fmla="*/ 0 h 1125144"/>
                          <a:gd name="connsiteX5" fmla="*/ 2407141 w 3295600"/>
                          <a:gd name="connsiteY5" fmla="*/ 0 h 1125144"/>
                          <a:gd name="connsiteX6" fmla="*/ 3108072 w 3295600"/>
                          <a:gd name="connsiteY6" fmla="*/ 0 h 1125144"/>
                          <a:gd name="connsiteX7" fmla="*/ 3295600 w 3295600"/>
                          <a:gd name="connsiteY7" fmla="*/ 187528 h 1125144"/>
                          <a:gd name="connsiteX8" fmla="*/ 3295600 w 3295600"/>
                          <a:gd name="connsiteY8" fmla="*/ 570073 h 1125144"/>
                          <a:gd name="connsiteX9" fmla="*/ 3295600 w 3295600"/>
                          <a:gd name="connsiteY9" fmla="*/ 937616 h 1125144"/>
                          <a:gd name="connsiteX10" fmla="*/ 3108072 w 3295600"/>
                          <a:gd name="connsiteY10" fmla="*/ 1125144 h 1125144"/>
                          <a:gd name="connsiteX11" fmla="*/ 2523963 w 3295600"/>
                          <a:gd name="connsiteY11" fmla="*/ 1125144 h 1125144"/>
                          <a:gd name="connsiteX12" fmla="*/ 1998265 w 3295600"/>
                          <a:gd name="connsiteY12" fmla="*/ 1125144 h 1125144"/>
                          <a:gd name="connsiteX13" fmla="*/ 1501773 w 3295600"/>
                          <a:gd name="connsiteY13" fmla="*/ 1125144 h 1125144"/>
                          <a:gd name="connsiteX14" fmla="*/ 976075 w 3295600"/>
                          <a:gd name="connsiteY14" fmla="*/ 1125144 h 1125144"/>
                          <a:gd name="connsiteX15" fmla="*/ 187528 w 3295600"/>
                          <a:gd name="connsiteY15" fmla="*/ 1125144 h 1125144"/>
                          <a:gd name="connsiteX16" fmla="*/ 0 w 3295600"/>
                          <a:gd name="connsiteY16" fmla="*/ 937616 h 1125144"/>
                          <a:gd name="connsiteX17" fmla="*/ 0 w 3295600"/>
                          <a:gd name="connsiteY17" fmla="*/ 577574 h 1125144"/>
                          <a:gd name="connsiteX18" fmla="*/ 0 w 3295600"/>
                          <a:gd name="connsiteY18" fmla="*/ 187528 h 1125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295600" h="1125144" fill="none" extrusionOk="0">
                            <a:moveTo>
                              <a:pt x="0" y="187528"/>
                            </a:moveTo>
                            <a:cubicBezTo>
                              <a:pt x="-7669" y="84275"/>
                              <a:pt x="89923" y="-10752"/>
                              <a:pt x="187528" y="0"/>
                            </a:cubicBezTo>
                            <a:cubicBezTo>
                              <a:pt x="476946" y="-37098"/>
                              <a:pt x="559201" y="2536"/>
                              <a:pt x="800842" y="0"/>
                            </a:cubicBezTo>
                            <a:cubicBezTo>
                              <a:pt x="1042483" y="-2536"/>
                              <a:pt x="1120870" y="36401"/>
                              <a:pt x="1326540" y="0"/>
                            </a:cubicBezTo>
                            <a:cubicBezTo>
                              <a:pt x="1532210" y="-36401"/>
                              <a:pt x="1670242" y="43767"/>
                              <a:pt x="1910649" y="0"/>
                            </a:cubicBezTo>
                            <a:cubicBezTo>
                              <a:pt x="2151056" y="-43767"/>
                              <a:pt x="2238767" y="23594"/>
                              <a:pt x="2407141" y="0"/>
                            </a:cubicBezTo>
                            <a:cubicBezTo>
                              <a:pt x="2575515" y="-23594"/>
                              <a:pt x="2963368" y="74121"/>
                              <a:pt x="3108072" y="0"/>
                            </a:cubicBezTo>
                            <a:cubicBezTo>
                              <a:pt x="3203918" y="15504"/>
                              <a:pt x="3278451" y="61205"/>
                              <a:pt x="3295600" y="187528"/>
                            </a:cubicBezTo>
                            <a:cubicBezTo>
                              <a:pt x="3301472" y="323677"/>
                              <a:pt x="3270184" y="476580"/>
                              <a:pt x="3295600" y="570073"/>
                            </a:cubicBezTo>
                            <a:cubicBezTo>
                              <a:pt x="3321016" y="663567"/>
                              <a:pt x="3292705" y="814965"/>
                              <a:pt x="3295600" y="937616"/>
                            </a:cubicBezTo>
                            <a:cubicBezTo>
                              <a:pt x="3294812" y="1043640"/>
                              <a:pt x="3203653" y="1099990"/>
                              <a:pt x="3108072" y="1125144"/>
                            </a:cubicBezTo>
                            <a:cubicBezTo>
                              <a:pt x="2895317" y="1189160"/>
                              <a:pt x="2766402" y="1096932"/>
                              <a:pt x="2523963" y="1125144"/>
                            </a:cubicBezTo>
                            <a:cubicBezTo>
                              <a:pt x="2281524" y="1153356"/>
                              <a:pt x="2221620" y="1103114"/>
                              <a:pt x="1998265" y="1125144"/>
                            </a:cubicBezTo>
                            <a:cubicBezTo>
                              <a:pt x="1774910" y="1147174"/>
                              <a:pt x="1748686" y="1068358"/>
                              <a:pt x="1501773" y="1125144"/>
                            </a:cubicBezTo>
                            <a:cubicBezTo>
                              <a:pt x="1254860" y="1181930"/>
                              <a:pt x="1106273" y="1100210"/>
                              <a:pt x="976075" y="1125144"/>
                            </a:cubicBezTo>
                            <a:cubicBezTo>
                              <a:pt x="845877" y="1150078"/>
                              <a:pt x="562691" y="1061898"/>
                              <a:pt x="187528" y="1125144"/>
                            </a:cubicBezTo>
                            <a:cubicBezTo>
                              <a:pt x="92964" y="1122761"/>
                              <a:pt x="-2378" y="1057657"/>
                              <a:pt x="0" y="937616"/>
                            </a:cubicBezTo>
                            <a:cubicBezTo>
                              <a:pt x="-16387" y="802962"/>
                              <a:pt x="12896" y="757448"/>
                              <a:pt x="0" y="577574"/>
                            </a:cubicBezTo>
                            <a:cubicBezTo>
                              <a:pt x="-12896" y="397700"/>
                              <a:pt x="34666" y="316805"/>
                              <a:pt x="0" y="187528"/>
                            </a:cubicBezTo>
                            <a:close/>
                          </a:path>
                          <a:path w="3295600" h="1125144" stroke="0" extrusionOk="0">
                            <a:moveTo>
                              <a:pt x="0" y="187528"/>
                            </a:moveTo>
                            <a:cubicBezTo>
                              <a:pt x="-5440" y="80604"/>
                              <a:pt x="59693" y="9107"/>
                              <a:pt x="187528" y="0"/>
                            </a:cubicBezTo>
                            <a:cubicBezTo>
                              <a:pt x="406142" y="-42593"/>
                              <a:pt x="569305" y="17664"/>
                              <a:pt x="830048" y="0"/>
                            </a:cubicBezTo>
                            <a:cubicBezTo>
                              <a:pt x="1090791" y="-17664"/>
                              <a:pt x="1206464" y="52634"/>
                              <a:pt x="1384951" y="0"/>
                            </a:cubicBezTo>
                            <a:cubicBezTo>
                              <a:pt x="1563438" y="-52634"/>
                              <a:pt x="1771016" y="49155"/>
                              <a:pt x="1910649" y="0"/>
                            </a:cubicBezTo>
                            <a:cubicBezTo>
                              <a:pt x="2050282" y="-49155"/>
                              <a:pt x="2351433" y="15035"/>
                              <a:pt x="2523963" y="0"/>
                            </a:cubicBezTo>
                            <a:cubicBezTo>
                              <a:pt x="2696493" y="-15035"/>
                              <a:pt x="2917016" y="12812"/>
                              <a:pt x="3108072" y="0"/>
                            </a:cubicBezTo>
                            <a:cubicBezTo>
                              <a:pt x="3218851" y="-11733"/>
                              <a:pt x="3291001" y="88000"/>
                              <a:pt x="3295600" y="187528"/>
                            </a:cubicBezTo>
                            <a:cubicBezTo>
                              <a:pt x="3299395" y="303888"/>
                              <a:pt x="3262580" y="426862"/>
                              <a:pt x="3295600" y="562572"/>
                            </a:cubicBezTo>
                            <a:cubicBezTo>
                              <a:pt x="3328620" y="698282"/>
                              <a:pt x="3275071" y="772365"/>
                              <a:pt x="3295600" y="937616"/>
                            </a:cubicBezTo>
                            <a:cubicBezTo>
                              <a:pt x="3291533" y="1040952"/>
                              <a:pt x="3216159" y="1112754"/>
                              <a:pt x="3108072" y="1125144"/>
                            </a:cubicBezTo>
                            <a:cubicBezTo>
                              <a:pt x="2803583" y="1151037"/>
                              <a:pt x="2707303" y="1058158"/>
                              <a:pt x="2494758" y="1125144"/>
                            </a:cubicBezTo>
                            <a:cubicBezTo>
                              <a:pt x="2282213" y="1192130"/>
                              <a:pt x="2146284" y="1049505"/>
                              <a:pt x="1852238" y="1125144"/>
                            </a:cubicBezTo>
                            <a:cubicBezTo>
                              <a:pt x="1558192" y="1200783"/>
                              <a:pt x="1450416" y="1073969"/>
                              <a:pt x="1209718" y="1125144"/>
                            </a:cubicBezTo>
                            <a:cubicBezTo>
                              <a:pt x="969020" y="1176319"/>
                              <a:pt x="539820" y="1059638"/>
                              <a:pt x="187528" y="1125144"/>
                            </a:cubicBezTo>
                            <a:cubicBezTo>
                              <a:pt x="75721" y="1117383"/>
                              <a:pt x="-8647" y="1028258"/>
                              <a:pt x="0" y="937616"/>
                            </a:cubicBezTo>
                            <a:cubicBezTo>
                              <a:pt x="-33791" y="834505"/>
                              <a:pt x="39253" y="636213"/>
                              <a:pt x="0" y="555071"/>
                            </a:cubicBezTo>
                            <a:cubicBezTo>
                              <a:pt x="-39253" y="473930"/>
                              <a:pt x="18516" y="281967"/>
                              <a:pt x="0" y="18752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C9A1AD90-E21D-3DB0-DFD2-2C8248679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September 12, 2023</a:t>
            </a:r>
            <a:endParaRPr lang="en-US" sz="800" dirty="0">
              <a:latin typeface="OCR A Std" panose="020F0609000104060307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FB3930-9853-0B80-0376-E66116FB548D}"/>
              </a:ext>
            </a:extLst>
          </p:cNvPr>
          <p:cNvSpPr txBox="1"/>
          <p:nvPr/>
        </p:nvSpPr>
        <p:spPr>
          <a:xfrm rot="1605302">
            <a:off x="3779268" y="1836881"/>
            <a:ext cx="2007281" cy="584775"/>
          </a:xfrm>
          <a:prstGeom prst="rect">
            <a:avLst/>
          </a:prstGeom>
          <a:noFill/>
          <a:effectLst>
            <a:outerShdw blurRad="25400" dist="38100" dir="2700000" algn="tl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Signal likelihood</a:t>
            </a:r>
          </a:p>
          <a:p>
            <a:r>
              <a:rPr lang="en-US" sz="1600" b="1" dirty="0">
                <a:solidFill>
                  <a:srgbClr val="00206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(detector truth)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A00D67-773E-37E9-1EDC-AC116AB08825}"/>
              </a:ext>
            </a:extLst>
          </p:cNvPr>
          <p:cNvSpPr txBox="1"/>
          <p:nvPr/>
        </p:nvSpPr>
        <p:spPr>
          <a:xfrm>
            <a:off x="1109382" y="3607783"/>
            <a:ext cx="1863011" cy="584775"/>
          </a:xfrm>
          <a:prstGeom prst="rect">
            <a:avLst/>
          </a:prstGeom>
          <a:gradFill flip="none" rotWithShape="1">
            <a:gsLst>
              <a:gs pos="0">
                <a:srgbClr val="FFE699">
                  <a:alpha val="75000"/>
                </a:srgbClr>
              </a:gs>
              <a:gs pos="100000">
                <a:srgbClr val="FFDB69">
                  <a:alpha val="75000"/>
                </a:srgbClr>
              </a:gs>
            </a:gsLst>
            <a:lin ang="10800000" scaled="1"/>
            <a:tileRect/>
          </a:gradFill>
          <a:effectLst>
            <a:outerShdw blurRad="25400" dist="38100" dir="2700000" algn="tl" rotWithShape="0">
              <a:schemeClr val="accent1">
                <a:lumMod val="60000"/>
                <a:lumOff val="40000"/>
                <a:alpha val="40000"/>
              </a:schemeClr>
            </a:outerShdw>
            <a:softEdge rad="5080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origin tagging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82C3C-4D66-EEF0-1D2B-5AA327CEEE6A}"/>
              </a:ext>
            </a:extLst>
          </p:cNvPr>
          <p:cNvSpPr txBox="1"/>
          <p:nvPr/>
        </p:nvSpPr>
        <p:spPr>
          <a:xfrm>
            <a:off x="9756408" y="3607783"/>
            <a:ext cx="2286000" cy="584775"/>
          </a:xfrm>
          <a:prstGeom prst="rect">
            <a:avLst/>
          </a:prstGeom>
          <a:gradFill flip="none" rotWithShape="1">
            <a:gsLst>
              <a:gs pos="25000">
                <a:srgbClr val="FFE080">
                  <a:alpha val="75000"/>
                </a:srgbClr>
              </a:gs>
              <a:gs pos="75000">
                <a:srgbClr val="FFD85E">
                  <a:alpha val="75000"/>
                </a:srgbClr>
              </a:gs>
              <a:gs pos="0">
                <a:srgbClr val="FFD44D">
                  <a:alpha val="75000"/>
                </a:srgbClr>
              </a:gs>
              <a:gs pos="100000">
                <a:srgbClr val="FFE38D">
                  <a:alpha val="75000"/>
                </a:srgb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schemeClr val="accent3">
                <a:lumMod val="60000"/>
                <a:lumOff val="40000"/>
                <a:alpha val="40000"/>
              </a:schemeClr>
            </a:outerShdw>
            <a:softEdge rad="508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particle jet mass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C91CC7-5ED5-13B1-156E-6A5914E7157B}"/>
              </a:ext>
            </a:extLst>
          </p:cNvPr>
          <p:cNvSpPr txBox="1"/>
          <p:nvPr/>
        </p:nvSpPr>
        <p:spPr>
          <a:xfrm>
            <a:off x="8084365" y="2668677"/>
            <a:ext cx="2320004" cy="584775"/>
          </a:xfrm>
          <a:prstGeom prst="rect">
            <a:avLst/>
          </a:prstGeom>
          <a:gradFill flip="none" rotWithShape="1">
            <a:gsLst>
              <a:gs pos="60000">
                <a:srgbClr val="FFE48F">
                  <a:alpha val="75000"/>
                </a:srgbClr>
              </a:gs>
              <a:gs pos="0">
                <a:srgbClr val="FFDF78">
                  <a:alpha val="75000"/>
                </a:srgbClr>
              </a:gs>
              <a:gs pos="100000">
                <a:srgbClr val="F8E4A4">
                  <a:alpha val="75000"/>
                </a:srgbClr>
              </a:gs>
            </a:gsLst>
            <a:lin ang="10800000" scaled="1"/>
            <a:tileRect/>
          </a:gradFill>
          <a:effectLst>
            <a:outerShdw blurRad="25400" dist="38100" dir="2700000" algn="tl" rotWithShape="0">
              <a:srgbClr val="FFE48F">
                <a:alpha val="40000"/>
              </a:srgbClr>
            </a:outerShdw>
            <a:softEdge rad="508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particle energy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(physics truth)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529A09-3E52-8175-D984-486C54FED780}"/>
              </a:ext>
            </a:extLst>
          </p:cNvPr>
          <p:cNvSpPr txBox="1"/>
          <p:nvPr/>
        </p:nvSpPr>
        <p:spPr>
          <a:xfrm rot="20374333">
            <a:off x="6246800" y="1852187"/>
            <a:ext cx="2789101" cy="584775"/>
          </a:xfrm>
          <a:prstGeom prst="rect">
            <a:avLst/>
          </a:prstGeom>
          <a:noFill/>
          <a:effectLst>
            <a:outerShdw blurRad="25400" dist="38100" dir="2700000" algn="tl" rotWithShape="0">
              <a:srgbClr val="FFD85E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deposited energy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(detector truth)</a:t>
            </a:r>
          </a:p>
        </p:txBody>
      </p:sp>
    </p:spTree>
    <p:extLst>
      <p:ext uri="{BB962C8B-B14F-4D97-AF65-F5344CB8AC3E}">
        <p14:creationId xmlns:p14="http://schemas.microsoft.com/office/powerpoint/2010/main" val="3252316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B1CEA-43F1-AE7D-83C7-479317001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Pile-up and Topo-clusters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1588E-6907-6CBD-052F-725201434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The good…</a:t>
            </a:r>
          </a:p>
          <a:p>
            <a:pPr lvl="1"/>
            <a:r>
              <a:rPr lang="en-US" dirty="0"/>
              <a:t>Topological cell signal clustering removes a lot of signals not arising from the hard scatter final state – applies a first step pile-up (noise) suppression…</a:t>
            </a:r>
          </a:p>
          <a:p>
            <a:pPr lvl="1"/>
            <a:r>
              <a:rPr lang="en-US" dirty="0"/>
              <a:t>Produce context for local calibration possibly applying further pile-up mitigation</a:t>
            </a:r>
          </a:p>
          <a:p>
            <a:r>
              <a:rPr lang="en-US" dirty="0"/>
              <a:t> … the bad …</a:t>
            </a:r>
          </a:p>
          <a:p>
            <a:pPr lvl="1"/>
            <a:r>
              <a:rPr lang="en-US" dirty="0"/>
              <a:t>Topo-clustering is guided by cell signal significance – enhances probability of large pile-up signal contributions/spikes (direct from in-time and indirect from noise) to the final state signal</a:t>
            </a:r>
          </a:p>
          <a:p>
            <a:r>
              <a:rPr lang="en-US" dirty="0"/>
              <a:t> … and looked-at solutions!</a:t>
            </a:r>
          </a:p>
          <a:p>
            <a:pPr lvl="1"/>
            <a:r>
              <a:rPr lang="en-US" dirty="0"/>
              <a:t>Local calibrations attempts to remove pile-up signal contributions in clusters that contain true signal</a:t>
            </a:r>
          </a:p>
          <a:p>
            <a:pPr lvl="1"/>
            <a:r>
              <a:rPr lang="en-US" dirty="0"/>
              <a:t>Cluster classification can help to remove pure pile-up generated topo-clusters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B5B0E-0065-DE09-D0C3-EDA4FF62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27,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52D3D-035B-07BC-4663-ED25E902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Seminar (University of Heidelberg)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5AA7F-A2D1-F4AA-66BA-73B8386E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383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6A495-BAAC-9A67-3372-11FD46849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Significance for Clustered Cells in </a:t>
            </a:r>
            <a:r>
              <a:rPr lang="en-US" dirty="0" err="1"/>
              <a:t>ZeroBias</a:t>
            </a:r>
            <a:r>
              <a:rPr lang="en-US" dirty="0"/>
              <a:t>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B98491-AB29-50B0-EDC6-B19DE5FFC81F}"/>
              </a:ext>
            </a:extLst>
          </p:cNvPr>
          <p:cNvSpPr txBox="1"/>
          <p:nvPr/>
        </p:nvSpPr>
        <p:spPr>
          <a:xfrm>
            <a:off x="2715389" y="3516868"/>
            <a:ext cx="32560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008F00"/>
                </a:solidFill>
                <a:latin typeface="Chalktastic" panose="03000600000000000000" pitchFamily="66" charset="0"/>
              </a:rPr>
              <a:t>2012 data with pile-up!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DD5103-887B-0373-DF0A-8A7097B9FBDC}"/>
              </a:ext>
            </a:extLst>
          </p:cNvPr>
          <p:cNvSpPr txBox="1"/>
          <p:nvPr/>
        </p:nvSpPr>
        <p:spPr>
          <a:xfrm>
            <a:off x="8534399" y="1143000"/>
            <a:ext cx="3505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C00000"/>
                </a:solidFill>
                <a:latin typeface="Chief Blueprint" panose="020B0500000000000000" pitchFamily="34" charset="0"/>
              </a:rPr>
              <a:t>Tails in cell significance introduced by physics – with contributions from in-time minimum bias collisions and correlations in out-of-time pile-up signal remnants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5136FB-35AD-FAAC-8C76-0D1AA86AE1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70317" y="3201292"/>
            <a:ext cx="3385766" cy="311302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3409449-8688-F71A-5352-1A64C3D15946}"/>
              </a:ext>
            </a:extLst>
          </p:cNvPr>
          <p:cNvGrpSpPr/>
          <p:nvPr/>
        </p:nvGrpSpPr>
        <p:grpSpPr>
          <a:xfrm>
            <a:off x="301752" y="990600"/>
            <a:ext cx="3657600" cy="2496926"/>
            <a:chOff x="4876799" y="990600"/>
            <a:chExt cx="3657600" cy="249692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EDBC4A8-4C6A-4F61-BC39-2FC6B574E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799" y="990600"/>
              <a:ext cx="3657600" cy="24969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129B4C8-93E4-AF82-5E9C-02C40E4AE06A}"/>
                    </a:ext>
                  </a:extLst>
                </p:cNvPr>
                <p:cNvSpPr txBox="1"/>
                <p:nvPr/>
              </p:nvSpPr>
              <p:spPr>
                <a:xfrm>
                  <a:off x="6553200" y="2362200"/>
                  <a:ext cx="1466684" cy="646331"/>
                </a:xfrm>
                <a:prstGeom prst="rect">
                  <a:avLst/>
                </a:prstGeom>
                <a:gradFill flip="none" rotWithShape="1">
                  <a:gsLst>
                    <a:gs pos="89000">
                      <a:srgbClr val="FFFFCC">
                        <a:alpha val="25000"/>
                      </a:srgbClr>
                    </a:gs>
                    <a:gs pos="0">
                      <a:srgbClr val="FFFFCC"/>
                    </a:gs>
                    <a:gs pos="100000">
                      <a:srgbClr val="FFFF00">
                        <a:alpha val="75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p:spPr>
              <p:txBody>
                <a:bodyPr wrap="none" lIns="137160" tIns="182880" rIns="137160" bIns="182880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450</m:t>
                      </m:r>
                    </m:oMath>
                  </a14:m>
                  <a:r>
                    <a:rPr lang="en-US" dirty="0"/>
                    <a:t> </a:t>
                  </a:r>
                  <a:r>
                    <a:rPr lang="en-US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ns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129B4C8-93E4-AF82-5E9C-02C40E4AE0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3200" y="2362200"/>
                  <a:ext cx="1466684" cy="646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AD2A86-1281-D583-4A07-D4203E19919B}"/>
              </a:ext>
            </a:extLst>
          </p:cNvPr>
          <p:cNvGrpSpPr/>
          <p:nvPr/>
        </p:nvGrpSpPr>
        <p:grpSpPr>
          <a:xfrm>
            <a:off x="4873752" y="990600"/>
            <a:ext cx="3657600" cy="2496926"/>
            <a:chOff x="304800" y="990600"/>
            <a:chExt cx="3657600" cy="249692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1DC6A88-6D7F-6333-48B4-FD6EE4201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990600"/>
              <a:ext cx="3657600" cy="24969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4A104E3-E056-4E99-A69E-3078FD6F36E5}"/>
                    </a:ext>
                  </a:extLst>
                </p:cNvPr>
                <p:cNvSpPr txBox="1"/>
                <p:nvPr/>
              </p:nvSpPr>
              <p:spPr>
                <a:xfrm>
                  <a:off x="2038516" y="2357832"/>
                  <a:ext cx="1466684" cy="646331"/>
                </a:xfrm>
                <a:prstGeom prst="rect">
                  <a:avLst/>
                </a:prstGeom>
                <a:gradFill flip="none" rotWithShape="1">
                  <a:gsLst>
                    <a:gs pos="89000">
                      <a:srgbClr val="FFFFCC">
                        <a:alpha val="25000"/>
                      </a:srgbClr>
                    </a:gs>
                    <a:gs pos="0">
                      <a:srgbClr val="FFFFCC"/>
                    </a:gs>
                    <a:gs pos="100000">
                      <a:srgbClr val="FFFF00">
                        <a:alpha val="75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p:spPr>
              <p:txBody>
                <a:bodyPr wrap="none" lIns="137160" tIns="182880" rIns="137160" bIns="182880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450</m:t>
                      </m:r>
                    </m:oMath>
                  </a14:m>
                  <a:r>
                    <a:rPr lang="en-US" dirty="0"/>
                    <a:t> </a:t>
                  </a:r>
                  <a:r>
                    <a:rPr lang="en-US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ns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4A104E3-E056-4E99-A69E-3078FD6F36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8516" y="2357832"/>
                  <a:ext cx="1466684" cy="6463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DC1ED49-8E2B-8DB2-88EA-8E200C4C9ACA}"/>
              </a:ext>
            </a:extLst>
          </p:cNvPr>
          <p:cNvGrpSpPr/>
          <p:nvPr/>
        </p:nvGrpSpPr>
        <p:grpSpPr>
          <a:xfrm>
            <a:off x="304800" y="3817390"/>
            <a:ext cx="3657600" cy="2496926"/>
            <a:chOff x="304800" y="3817390"/>
            <a:chExt cx="3657600" cy="249692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E570A86-1CAE-0E52-2AAC-B597685E9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3817390"/>
              <a:ext cx="3657600" cy="24969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7DA3AF3-9A09-A0ED-6436-9B76E2B59B4D}"/>
                    </a:ext>
                  </a:extLst>
                </p:cNvPr>
                <p:cNvSpPr txBox="1"/>
                <p:nvPr/>
              </p:nvSpPr>
              <p:spPr>
                <a:xfrm>
                  <a:off x="1828800" y="5257800"/>
                  <a:ext cx="1466684" cy="646331"/>
                </a:xfrm>
                <a:prstGeom prst="rect">
                  <a:avLst/>
                </a:prstGeom>
                <a:gradFill flip="none" rotWithShape="1">
                  <a:gsLst>
                    <a:gs pos="89000">
                      <a:srgbClr val="FFFFCC">
                        <a:alpha val="25000"/>
                      </a:srgbClr>
                    </a:gs>
                    <a:gs pos="0">
                      <a:srgbClr val="FFFFCC"/>
                    </a:gs>
                    <a:gs pos="100000">
                      <a:srgbClr val="FFFF00">
                        <a:alpha val="75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p:spPr>
              <p:txBody>
                <a:bodyPr wrap="none" lIns="137160" tIns="182880" rIns="137160" bIns="182880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430</m:t>
                      </m:r>
                    </m:oMath>
                  </a14:m>
                  <a:r>
                    <a:rPr lang="en-US" dirty="0"/>
                    <a:t> </a:t>
                  </a:r>
                  <a:r>
                    <a:rPr lang="en-US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ns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7DA3AF3-9A09-A0ED-6436-9B76E2B59B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800" y="5257800"/>
                  <a:ext cx="1466684" cy="64633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2B384A8-DD66-AFA3-37A3-CF82610A536E}"/>
              </a:ext>
            </a:extLst>
          </p:cNvPr>
          <p:cNvGrpSpPr/>
          <p:nvPr/>
        </p:nvGrpSpPr>
        <p:grpSpPr>
          <a:xfrm>
            <a:off x="4876799" y="3817390"/>
            <a:ext cx="3657600" cy="2496926"/>
            <a:chOff x="4876799" y="3817390"/>
            <a:chExt cx="3657600" cy="24969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34EDE70-75F3-37A8-2E04-872EB50F0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799" y="3817390"/>
              <a:ext cx="3657600" cy="24969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ED9EFC9-77AA-C0E8-8E4F-701048F9B379}"/>
                    </a:ext>
                  </a:extLst>
                </p:cNvPr>
                <p:cNvSpPr txBox="1"/>
                <p:nvPr/>
              </p:nvSpPr>
              <p:spPr>
                <a:xfrm>
                  <a:off x="6617320" y="5334000"/>
                  <a:ext cx="1338443" cy="646331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softEdge rad="63500"/>
                </a:effectLst>
              </p:spPr>
              <p:txBody>
                <a:bodyPr wrap="none" lIns="137160" tIns="182880" rIns="137160" bIns="182880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</m:t>
                      </m:r>
                    </m:oMath>
                  </a14:m>
                  <a:r>
                    <a:rPr lang="en-US" dirty="0"/>
                    <a:t> </a:t>
                  </a:r>
                  <a:r>
                    <a:rPr lang="en-US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ns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ED9EFC9-77AA-C0E8-8E4F-701048F9B3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17320" y="5334000"/>
                  <a:ext cx="1338443" cy="646331"/>
                </a:xfrm>
                <a:prstGeom prst="rect">
                  <a:avLst/>
                </a:prstGeom>
                <a:blipFill>
                  <a:blip r:embed="rId10"/>
                  <a:stretch>
                    <a:fillRect r="-457"/>
                  </a:stretch>
                </a:blipFill>
                <a:effectLst>
                  <a:softEdge rad="63500"/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0" name="Picture 19" descr="A black and white image of a arrow&#10;&#10;Description automatically generated">
            <a:extLst>
              <a:ext uri="{FF2B5EF4-FFF2-40B4-BE49-F238E27FC236}">
                <a16:creationId xmlns:a16="http://schemas.microsoft.com/office/drawing/2014/main" id="{DAB5AEF1-C2C9-FB8C-947B-2881059AC26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alphaModFix amt="50000"/>
            <a:duotone>
              <a:prstClr val="black"/>
              <a:srgbClr val="DFDFD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82290">
            <a:off x="7859685" y="3378015"/>
            <a:ext cx="1857777" cy="259994"/>
          </a:xfrm>
          <a:prstGeom prst="rect">
            <a:avLst/>
          </a:prstGeom>
        </p:spPr>
      </p:pic>
      <p:pic>
        <p:nvPicPr>
          <p:cNvPr id="21" name="Picture 20" descr="A black and white image of a arrow&#10;&#10;Description automatically generated">
            <a:extLst>
              <a:ext uri="{FF2B5EF4-FFF2-40B4-BE49-F238E27FC236}">
                <a16:creationId xmlns:a16="http://schemas.microsoft.com/office/drawing/2014/main" id="{77980701-1E81-7F58-3321-7BB77CC0931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alphaModFix amt="50000"/>
            <a:duotone>
              <a:prstClr val="black"/>
              <a:srgbClr val="523ED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71026">
            <a:off x="7833280" y="5025278"/>
            <a:ext cx="1857777" cy="2599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A6146C1-3646-3FDF-CE36-B0B4461BA191}"/>
              </a:ext>
            </a:extLst>
          </p:cNvPr>
          <p:cNvSpPr txBox="1"/>
          <p:nvPr/>
        </p:nvSpPr>
        <p:spPr>
          <a:xfrm>
            <a:off x="6593022" y="6201317"/>
            <a:ext cx="5294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0070C0"/>
                </a:solidFill>
                <a:latin typeface="Chief Blueprint" panose="020B0500000000000000" pitchFamily="34" charset="0"/>
              </a:rPr>
              <a:t>Variations in tails partly due to differences in drift time (</a:t>
            </a:r>
            <a:r>
              <a:rPr lang="en-US" sz="1200" b="1" dirty="0" err="1">
                <a:solidFill>
                  <a:srgbClr val="0070C0"/>
                </a:solidFill>
                <a:latin typeface="Chief Blueprint" panose="020B0500000000000000" pitchFamily="34" charset="0"/>
              </a:rPr>
              <a:t>LAr</a:t>
            </a:r>
            <a:r>
              <a:rPr lang="en-US" sz="1200" b="1" dirty="0">
                <a:solidFill>
                  <a:srgbClr val="0070C0"/>
                </a:solidFill>
                <a:latin typeface="Chief Blueprint" panose="020B0500000000000000" pitchFamily="34" charset="0"/>
              </a:rPr>
              <a:t> gap sizes) leading to different pulse shapes</a:t>
            </a:r>
          </a:p>
        </p:txBody>
      </p:sp>
    </p:spTree>
    <p:extLst>
      <p:ext uri="{BB962C8B-B14F-4D97-AF65-F5344CB8AC3E}">
        <p14:creationId xmlns:p14="http://schemas.microsoft.com/office/powerpoint/2010/main" val="292965912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5D5"/>
            </a:gs>
            <a:gs pos="50000">
              <a:srgbClr val="FFE593">
                <a:alpha val="75000"/>
              </a:srgbClr>
            </a:gs>
            <a:gs pos="100000">
              <a:srgbClr val="FFCD2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D7463C4-F7FB-38E2-47AC-AEF8CAE2D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a Multi-dimensional Calibration Model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DC202D8-77A2-E7FC-00F7-C6B51CD2C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02" y="1082347"/>
            <a:ext cx="5636273" cy="51904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 Moving to the machine – tasks &amp; challenges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Collect the feature set (inputs) 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Need to be relevant to describe the calibration target (</a:t>
            </a:r>
            <a:r>
              <a:rPr lang="en-US" i="1" dirty="0"/>
              <a:t>expressiveness</a:t>
            </a:r>
            <a:r>
              <a:rPr lang="en-US" dirty="0"/>
              <a:t>)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Need to be well modeled for MC-based approach – well comparable to data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Need to reflect environmental contributions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Configuring the network for supervised training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Defining the calibration target – here representation of (detector) truth from MC simulations</a:t>
            </a:r>
          </a:p>
          <a:p>
            <a:pPr marL="548640" lvl="2" indent="0">
              <a:lnSpc>
                <a:spcPct val="100000"/>
              </a:lnSpc>
              <a:buNone/>
            </a:pPr>
            <a:endParaRPr lang="en-US" dirty="0"/>
          </a:p>
          <a:p>
            <a:pPr lvl="2">
              <a:lnSpc>
                <a:spcPct val="100000"/>
              </a:lnSpc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BDD5E-F15A-8C62-C25D-07E67DCD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35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07A6A3-8C51-266D-4D04-EE10BFFA65E5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453A218C-E63F-A0F2-8351-6D9E60824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1D54F9B2-89EE-BCA9-636E-FD5D87F6487F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CE4BC6C9-52A9-0542-84A8-265269560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6B5E528-E550-5711-5E8A-6134304394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72175" y="1082347"/>
                <a:ext cx="5636273" cy="519043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rgbClr val="800000"/>
                  </a:buClr>
                  <a:buSzPct val="85000"/>
                  <a:buFont typeface="Wingdings" panose="05000000000000000000" pitchFamily="2" charset="2"/>
                  <a:buChar char="v"/>
                  <a:defRPr sz="2000" kern="1200">
                    <a:solidFill>
                      <a:srgbClr val="80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1pPr>
                <a:lvl2pPr marL="45720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rgbClr val="007033"/>
                  </a:buClr>
                  <a:buSzPct val="85000"/>
                  <a:buFont typeface="Cambria" panose="02040503050406030204" pitchFamily="18" charset="0"/>
                  <a:buChar char="⨳"/>
                  <a:defRPr sz="1800" kern="1200">
                    <a:solidFill>
                      <a:srgbClr val="007033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2pPr>
                <a:lvl3pPr marL="73152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Tx/>
                  <a:buSzPct val="85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3pPr>
                <a:lvl4pPr marL="822960" indent="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Tx/>
                  <a:buNone/>
                  <a:defRPr sz="1600" kern="120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4pPr>
                <a:lvl5pPr marL="128016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5pPr>
                <a:lvl6pPr marL="16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2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5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US" dirty="0"/>
                  <a:t> Reference: LCW hadronic calibration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Measures true energy at topo-cluster location</a:t>
                </a:r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 lvl="1"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 Machine-learning based approach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Regression fits to learn response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</a:rPr>
                          <m:t>clus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</a:rPr>
                          <m:t>ML</m:t>
                        </m:r>
                      </m:sup>
                    </m:sSubSup>
                    <m:r>
                      <a:rPr lang="en-US" b="0" i="1" smtClean="0">
                        <a:solidFill>
                          <a:srgbClr val="3C8849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3C8849"/>
                            </a:solidFill>
                            <a:latin typeface="Cambria Math" panose="02040503050406030204" pitchFamily="18" charset="0"/>
                          </a:rPr>
                          <m:t>clus</m:t>
                        </m:r>
                      </m:sub>
                    </m:sSub>
                    <m:r>
                      <a:rPr lang="en-US" b="0" i="1" smtClean="0">
                        <a:solidFill>
                          <a:srgbClr val="3C884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2">
                  <a:lnSpc>
                    <a:spcPct val="100000"/>
                  </a:lnSpc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Font typeface="Wingdings" panose="05000000000000000000" pitchFamily="2" charset="2"/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Font typeface="Wingdings" panose="05000000000000000000" pitchFamily="2" charset="2"/>
                  <a:buNone/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Font typeface="Wingdings" panose="05000000000000000000" pitchFamily="2" charset="2"/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6B5E528-E550-5711-5E8A-613430439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175" y="1082347"/>
                <a:ext cx="5636273" cy="51904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8" name="Picture 97">
            <a:extLst>
              <a:ext uri="{FF2B5EF4-FFF2-40B4-BE49-F238E27FC236}">
                <a16:creationId xmlns:a16="http://schemas.microsoft.com/office/drawing/2014/main" id="{1F12FFD7-A7EC-AF61-C801-2FF6382953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066282" y="2131148"/>
            <a:ext cx="5943600" cy="75087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8B99008-59CB-60CA-BF47-8A204E435715}"/>
              </a:ext>
            </a:extLst>
          </p:cNvPr>
          <p:cNvGrpSpPr/>
          <p:nvPr/>
        </p:nvGrpSpPr>
        <p:grpSpPr>
          <a:xfrm>
            <a:off x="7167322" y="1758559"/>
            <a:ext cx="4747451" cy="369332"/>
            <a:chOff x="7167322" y="1825234"/>
            <a:chExt cx="4747451" cy="369332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F8B930E4-F554-9C26-44CA-E841CF7C37D8}"/>
                </a:ext>
              </a:extLst>
            </p:cNvPr>
            <p:cNvSpPr txBox="1"/>
            <p:nvPr/>
          </p:nvSpPr>
          <p:spPr>
            <a:xfrm>
              <a:off x="9677401" y="1825234"/>
              <a:ext cx="2237372" cy="369332"/>
            </a:xfrm>
            <a:custGeom>
              <a:avLst/>
              <a:gdLst>
                <a:gd name="connsiteX0" fmla="*/ 0 w 2237372"/>
                <a:gd name="connsiteY0" fmla="*/ 0 h 369332"/>
                <a:gd name="connsiteX1" fmla="*/ 536969 w 2237372"/>
                <a:gd name="connsiteY1" fmla="*/ 0 h 369332"/>
                <a:gd name="connsiteX2" fmla="*/ 1051565 w 2237372"/>
                <a:gd name="connsiteY2" fmla="*/ 0 h 369332"/>
                <a:gd name="connsiteX3" fmla="*/ 1588534 w 2237372"/>
                <a:gd name="connsiteY3" fmla="*/ 0 h 369332"/>
                <a:gd name="connsiteX4" fmla="*/ 2237372 w 2237372"/>
                <a:gd name="connsiteY4" fmla="*/ 0 h 369332"/>
                <a:gd name="connsiteX5" fmla="*/ 2237372 w 2237372"/>
                <a:gd name="connsiteY5" fmla="*/ 369332 h 369332"/>
                <a:gd name="connsiteX6" fmla="*/ 1678029 w 2237372"/>
                <a:gd name="connsiteY6" fmla="*/ 369332 h 369332"/>
                <a:gd name="connsiteX7" fmla="*/ 1185807 w 2237372"/>
                <a:gd name="connsiteY7" fmla="*/ 369332 h 369332"/>
                <a:gd name="connsiteX8" fmla="*/ 648838 w 2237372"/>
                <a:gd name="connsiteY8" fmla="*/ 369332 h 369332"/>
                <a:gd name="connsiteX9" fmla="*/ 0 w 2237372"/>
                <a:gd name="connsiteY9" fmla="*/ 369332 h 369332"/>
                <a:gd name="connsiteX10" fmla="*/ 0 w 2237372"/>
                <a:gd name="connsiteY10" fmla="*/ 0 h 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37372" h="369332" fill="none" extrusionOk="0">
                  <a:moveTo>
                    <a:pt x="0" y="0"/>
                  </a:moveTo>
                  <a:cubicBezTo>
                    <a:pt x="108687" y="-22750"/>
                    <a:pt x="381821" y="-7405"/>
                    <a:pt x="536969" y="0"/>
                  </a:cubicBezTo>
                  <a:cubicBezTo>
                    <a:pt x="692117" y="7405"/>
                    <a:pt x="808877" y="-14176"/>
                    <a:pt x="1051565" y="0"/>
                  </a:cubicBezTo>
                  <a:cubicBezTo>
                    <a:pt x="1294253" y="14176"/>
                    <a:pt x="1393976" y="-17317"/>
                    <a:pt x="1588534" y="0"/>
                  </a:cubicBezTo>
                  <a:cubicBezTo>
                    <a:pt x="1783092" y="17317"/>
                    <a:pt x="2048290" y="-15447"/>
                    <a:pt x="2237372" y="0"/>
                  </a:cubicBezTo>
                  <a:cubicBezTo>
                    <a:pt x="2229373" y="78880"/>
                    <a:pt x="2223341" y="263726"/>
                    <a:pt x="2237372" y="369332"/>
                  </a:cubicBezTo>
                  <a:cubicBezTo>
                    <a:pt x="1980319" y="392229"/>
                    <a:pt x="1933773" y="360251"/>
                    <a:pt x="1678029" y="369332"/>
                  </a:cubicBezTo>
                  <a:cubicBezTo>
                    <a:pt x="1422285" y="378413"/>
                    <a:pt x="1407015" y="369595"/>
                    <a:pt x="1185807" y="369332"/>
                  </a:cubicBezTo>
                  <a:cubicBezTo>
                    <a:pt x="964599" y="369069"/>
                    <a:pt x="888474" y="365569"/>
                    <a:pt x="648838" y="369332"/>
                  </a:cubicBezTo>
                  <a:cubicBezTo>
                    <a:pt x="409202" y="373095"/>
                    <a:pt x="161118" y="398827"/>
                    <a:pt x="0" y="369332"/>
                  </a:cubicBezTo>
                  <a:cubicBezTo>
                    <a:pt x="-8530" y="207585"/>
                    <a:pt x="1670" y="172029"/>
                    <a:pt x="0" y="0"/>
                  </a:cubicBezTo>
                  <a:close/>
                </a:path>
                <a:path w="2237372" h="369332" stroke="0" extrusionOk="0">
                  <a:moveTo>
                    <a:pt x="0" y="0"/>
                  </a:moveTo>
                  <a:cubicBezTo>
                    <a:pt x="208193" y="-1990"/>
                    <a:pt x="385925" y="-6977"/>
                    <a:pt x="514596" y="0"/>
                  </a:cubicBezTo>
                  <a:cubicBezTo>
                    <a:pt x="643267" y="6977"/>
                    <a:pt x="907381" y="-16172"/>
                    <a:pt x="1096312" y="0"/>
                  </a:cubicBezTo>
                  <a:cubicBezTo>
                    <a:pt x="1285243" y="16172"/>
                    <a:pt x="1510845" y="-20615"/>
                    <a:pt x="1678029" y="0"/>
                  </a:cubicBezTo>
                  <a:cubicBezTo>
                    <a:pt x="1845213" y="20615"/>
                    <a:pt x="2007458" y="-17587"/>
                    <a:pt x="2237372" y="0"/>
                  </a:cubicBezTo>
                  <a:cubicBezTo>
                    <a:pt x="2233942" y="176500"/>
                    <a:pt x="2222629" y="261478"/>
                    <a:pt x="2237372" y="369332"/>
                  </a:cubicBezTo>
                  <a:cubicBezTo>
                    <a:pt x="2115622" y="390802"/>
                    <a:pt x="1944192" y="367033"/>
                    <a:pt x="1678029" y="369332"/>
                  </a:cubicBezTo>
                  <a:cubicBezTo>
                    <a:pt x="1411866" y="371631"/>
                    <a:pt x="1281555" y="384719"/>
                    <a:pt x="1163433" y="369332"/>
                  </a:cubicBezTo>
                  <a:cubicBezTo>
                    <a:pt x="1045311" y="353945"/>
                    <a:pt x="800692" y="360617"/>
                    <a:pt x="604090" y="369332"/>
                  </a:cubicBezTo>
                  <a:cubicBezTo>
                    <a:pt x="407488" y="378047"/>
                    <a:pt x="142599" y="391313"/>
                    <a:pt x="0" y="369332"/>
                  </a:cubicBezTo>
                  <a:cubicBezTo>
                    <a:pt x="12703" y="194374"/>
                    <a:pt x="-3843" y="13801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rgbClr val="E2EFD9"/>
                </a:gs>
                <a:gs pos="0">
                  <a:srgbClr val="FFF2CC"/>
                </a:gs>
                <a:gs pos="100000">
                  <a:srgbClr val="CBFFFF"/>
                </a:gs>
              </a:gsLst>
              <a:lin ang="10800000" scaled="1"/>
              <a:tileRect/>
            </a:gradFill>
            <a:ln w="12700">
              <a:noFill/>
              <a:extLst>
                <a:ext uri="{C807C97D-BFC1-408E-A445-0C87EB9F89A2}">
                  <ask:lineSketchStyleProps xmlns:ask="http://schemas.microsoft.com/office/drawing/2018/sketchyshapes" sd="85285468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>
              <a:softEdge rad="31750"/>
            </a:effectLst>
          </p:spPr>
          <p:txBody>
            <a:bodyPr wrap="square" lIns="91440" tIns="91440" rIns="91440" bIns="91440" rtlCol="0">
              <a:spAutoFit/>
            </a:bodyPr>
            <a:lstStyle/>
            <a:p>
              <a:pPr algn="ctr"/>
              <a:r>
                <a:rPr lang="en-US" sz="1200" dirty="0">
                  <a:gradFill>
                    <a:gsLst>
                      <a:gs pos="79000">
                        <a:srgbClr val="486536"/>
                      </a:gs>
                      <a:gs pos="0">
                        <a:srgbClr val="FF0000"/>
                      </a:gs>
                      <a:gs pos="100000">
                        <a:srgbClr val="375623"/>
                      </a:gs>
                    </a:gsLst>
                    <a:lin ang="10800000" scaled="1"/>
                  </a:gradFill>
                  <a:latin typeface="Cambria" panose="02040503050406030204" pitchFamily="18" charset="0"/>
                  <a:ea typeface="Cambria" panose="02040503050406030204" pitchFamily="18" charset="0"/>
                  <a:cs typeface="Open Sans" panose="020B0606030504020204" pitchFamily="34" charset="0"/>
                </a:rPr>
                <a:t>outside energy losses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562B5CC-B23F-4340-AA26-0A9BE4DC0ACB}"/>
                </a:ext>
              </a:extLst>
            </p:cNvPr>
            <p:cNvSpPr txBox="1"/>
            <p:nvPr/>
          </p:nvSpPr>
          <p:spPr>
            <a:xfrm>
              <a:off x="8271127" y="1825234"/>
              <a:ext cx="1491690" cy="369332"/>
            </a:xfrm>
            <a:custGeom>
              <a:avLst/>
              <a:gdLst>
                <a:gd name="connsiteX0" fmla="*/ 0 w 1491690"/>
                <a:gd name="connsiteY0" fmla="*/ 0 h 369332"/>
                <a:gd name="connsiteX1" fmla="*/ 527064 w 1491690"/>
                <a:gd name="connsiteY1" fmla="*/ 0 h 369332"/>
                <a:gd name="connsiteX2" fmla="*/ 1039211 w 1491690"/>
                <a:gd name="connsiteY2" fmla="*/ 0 h 369332"/>
                <a:gd name="connsiteX3" fmla="*/ 1491690 w 1491690"/>
                <a:gd name="connsiteY3" fmla="*/ 0 h 369332"/>
                <a:gd name="connsiteX4" fmla="*/ 1491690 w 1491690"/>
                <a:gd name="connsiteY4" fmla="*/ 369332 h 369332"/>
                <a:gd name="connsiteX5" fmla="*/ 1024294 w 1491690"/>
                <a:gd name="connsiteY5" fmla="*/ 369332 h 369332"/>
                <a:gd name="connsiteX6" fmla="*/ 527064 w 1491690"/>
                <a:gd name="connsiteY6" fmla="*/ 369332 h 369332"/>
                <a:gd name="connsiteX7" fmla="*/ 0 w 1491690"/>
                <a:gd name="connsiteY7" fmla="*/ 369332 h 369332"/>
                <a:gd name="connsiteX8" fmla="*/ 0 w 1491690"/>
                <a:gd name="connsiteY8" fmla="*/ 0 h 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1690" h="369332" fill="none" extrusionOk="0">
                  <a:moveTo>
                    <a:pt x="0" y="0"/>
                  </a:moveTo>
                  <a:cubicBezTo>
                    <a:pt x="126807" y="-15287"/>
                    <a:pt x="319947" y="25336"/>
                    <a:pt x="527064" y="0"/>
                  </a:cubicBezTo>
                  <a:cubicBezTo>
                    <a:pt x="734181" y="-25336"/>
                    <a:pt x="860804" y="6106"/>
                    <a:pt x="1039211" y="0"/>
                  </a:cubicBezTo>
                  <a:cubicBezTo>
                    <a:pt x="1217618" y="-6106"/>
                    <a:pt x="1383445" y="-20767"/>
                    <a:pt x="1491690" y="0"/>
                  </a:cubicBezTo>
                  <a:cubicBezTo>
                    <a:pt x="1499422" y="158233"/>
                    <a:pt x="1503409" y="205698"/>
                    <a:pt x="1491690" y="369332"/>
                  </a:cubicBezTo>
                  <a:cubicBezTo>
                    <a:pt x="1336609" y="379669"/>
                    <a:pt x="1129626" y="347155"/>
                    <a:pt x="1024294" y="369332"/>
                  </a:cubicBezTo>
                  <a:cubicBezTo>
                    <a:pt x="918962" y="391509"/>
                    <a:pt x="651460" y="366192"/>
                    <a:pt x="527064" y="369332"/>
                  </a:cubicBezTo>
                  <a:cubicBezTo>
                    <a:pt x="402668" y="372473"/>
                    <a:pt x="139478" y="344014"/>
                    <a:pt x="0" y="369332"/>
                  </a:cubicBezTo>
                  <a:cubicBezTo>
                    <a:pt x="-15551" y="280347"/>
                    <a:pt x="9019" y="156341"/>
                    <a:pt x="0" y="0"/>
                  </a:cubicBezTo>
                  <a:close/>
                </a:path>
                <a:path w="1491690" h="369332" stroke="0" extrusionOk="0">
                  <a:moveTo>
                    <a:pt x="0" y="0"/>
                  </a:moveTo>
                  <a:cubicBezTo>
                    <a:pt x="140985" y="-23049"/>
                    <a:pt x="319407" y="-3880"/>
                    <a:pt x="482313" y="0"/>
                  </a:cubicBezTo>
                  <a:cubicBezTo>
                    <a:pt x="645219" y="3880"/>
                    <a:pt x="712069" y="-3952"/>
                    <a:pt x="934792" y="0"/>
                  </a:cubicBezTo>
                  <a:cubicBezTo>
                    <a:pt x="1157515" y="3952"/>
                    <a:pt x="1229636" y="26678"/>
                    <a:pt x="1491690" y="0"/>
                  </a:cubicBezTo>
                  <a:cubicBezTo>
                    <a:pt x="1494038" y="113493"/>
                    <a:pt x="1483349" y="197069"/>
                    <a:pt x="1491690" y="369332"/>
                  </a:cubicBezTo>
                  <a:cubicBezTo>
                    <a:pt x="1296580" y="352180"/>
                    <a:pt x="1211785" y="376278"/>
                    <a:pt x="1024294" y="369332"/>
                  </a:cubicBezTo>
                  <a:cubicBezTo>
                    <a:pt x="836803" y="362386"/>
                    <a:pt x="618079" y="345075"/>
                    <a:pt x="497230" y="369332"/>
                  </a:cubicBezTo>
                  <a:cubicBezTo>
                    <a:pt x="376381" y="393589"/>
                    <a:pt x="113714" y="378242"/>
                    <a:pt x="0" y="369332"/>
                  </a:cubicBezTo>
                  <a:cubicBezTo>
                    <a:pt x="10524" y="225711"/>
                    <a:pt x="8734" y="158340"/>
                    <a:pt x="0" y="0"/>
                  </a:cubicBezTo>
                  <a:close/>
                </a:path>
              </a:pathLst>
            </a:custGeom>
            <a:solidFill>
              <a:srgbClr val="CBFFFF"/>
            </a:solidFill>
            <a:ln w="12700">
              <a:noFil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>
              <a:softEdge rad="31750"/>
            </a:effectLst>
          </p:spPr>
          <p:txBody>
            <a:bodyPr wrap="none" lIns="91440" tIns="91440" rIns="0" bIns="91440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Open Sans" panose="020B0606030504020204" pitchFamily="34" charset="0"/>
                </a:rPr>
                <a:t>  hadronic calibration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B3C04AC-A960-74BF-6EB4-86578E98DE69}"/>
                </a:ext>
              </a:extLst>
            </p:cNvPr>
            <p:cNvSpPr txBox="1"/>
            <p:nvPr/>
          </p:nvSpPr>
          <p:spPr>
            <a:xfrm>
              <a:off x="7167322" y="1825234"/>
              <a:ext cx="1282662" cy="369332"/>
            </a:xfrm>
            <a:prstGeom prst="rect">
              <a:avLst/>
            </a:prstGeom>
            <a:gradFill>
              <a:gsLst>
                <a:gs pos="45000">
                  <a:srgbClr val="FBE5D5"/>
                </a:gs>
                <a:gs pos="0">
                  <a:srgbClr val="CBFFFF"/>
                </a:gs>
                <a:gs pos="100000">
                  <a:srgbClr val="FBE5D5"/>
                </a:gs>
              </a:gsLst>
              <a:lin ang="10800000" scaled="1"/>
            </a:gradFill>
            <a:ln w="12700">
              <a:noFill/>
              <a:extLst>
                <a:ext uri="{C807C97D-BFC1-408E-A445-0C87EB9F89A2}">
                  <ask:lineSketchStyleProps xmlns:ask="http://schemas.microsoft.com/office/drawing/2018/sketchyshapes" sd="1016513129">
                    <a:custGeom>
                      <a:avLst/>
                      <a:gdLst>
                        <a:gd name="connsiteX0" fmla="*/ 0 w 1282662"/>
                        <a:gd name="connsiteY0" fmla="*/ 0 h 369332"/>
                        <a:gd name="connsiteX1" fmla="*/ 641331 w 1282662"/>
                        <a:gd name="connsiteY1" fmla="*/ 0 h 369332"/>
                        <a:gd name="connsiteX2" fmla="*/ 1282662 w 1282662"/>
                        <a:gd name="connsiteY2" fmla="*/ 0 h 369332"/>
                        <a:gd name="connsiteX3" fmla="*/ 1282662 w 1282662"/>
                        <a:gd name="connsiteY3" fmla="*/ 369332 h 369332"/>
                        <a:gd name="connsiteX4" fmla="*/ 615678 w 1282662"/>
                        <a:gd name="connsiteY4" fmla="*/ 369332 h 369332"/>
                        <a:gd name="connsiteX5" fmla="*/ 0 w 1282662"/>
                        <a:gd name="connsiteY5" fmla="*/ 369332 h 369332"/>
                        <a:gd name="connsiteX6" fmla="*/ 0 w 1282662"/>
                        <a:gd name="connsiteY6" fmla="*/ 0 h 3693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82662" h="369332" fill="none" extrusionOk="0">
                          <a:moveTo>
                            <a:pt x="0" y="0"/>
                          </a:moveTo>
                          <a:cubicBezTo>
                            <a:pt x="230871" y="19810"/>
                            <a:pt x="349103" y="-18750"/>
                            <a:pt x="641331" y="0"/>
                          </a:cubicBezTo>
                          <a:cubicBezTo>
                            <a:pt x="933559" y="18750"/>
                            <a:pt x="1094228" y="-20365"/>
                            <a:pt x="1282662" y="0"/>
                          </a:cubicBezTo>
                          <a:cubicBezTo>
                            <a:pt x="1271316" y="90757"/>
                            <a:pt x="1295078" y="220855"/>
                            <a:pt x="1282662" y="369332"/>
                          </a:cubicBezTo>
                          <a:cubicBezTo>
                            <a:pt x="954288" y="348108"/>
                            <a:pt x="815017" y="359137"/>
                            <a:pt x="615678" y="369332"/>
                          </a:cubicBezTo>
                          <a:cubicBezTo>
                            <a:pt x="416339" y="379527"/>
                            <a:pt x="221437" y="386054"/>
                            <a:pt x="0" y="369332"/>
                          </a:cubicBezTo>
                          <a:cubicBezTo>
                            <a:pt x="8599" y="228453"/>
                            <a:pt x="-12625" y="125260"/>
                            <a:pt x="0" y="0"/>
                          </a:cubicBezTo>
                          <a:close/>
                        </a:path>
                        <a:path w="1282662" h="369332" stroke="0" extrusionOk="0">
                          <a:moveTo>
                            <a:pt x="0" y="0"/>
                          </a:moveTo>
                          <a:cubicBezTo>
                            <a:pt x="272268" y="7028"/>
                            <a:pt x="396969" y="5782"/>
                            <a:pt x="602851" y="0"/>
                          </a:cubicBezTo>
                          <a:cubicBezTo>
                            <a:pt x="808733" y="-5782"/>
                            <a:pt x="1101831" y="4450"/>
                            <a:pt x="1282662" y="0"/>
                          </a:cubicBezTo>
                          <a:cubicBezTo>
                            <a:pt x="1269925" y="116815"/>
                            <a:pt x="1281864" y="270569"/>
                            <a:pt x="1282662" y="369332"/>
                          </a:cubicBezTo>
                          <a:cubicBezTo>
                            <a:pt x="1144056" y="394675"/>
                            <a:pt x="943125" y="376931"/>
                            <a:pt x="654158" y="369332"/>
                          </a:cubicBezTo>
                          <a:cubicBezTo>
                            <a:pt x="365191" y="361733"/>
                            <a:pt x="305742" y="394205"/>
                            <a:pt x="0" y="369332"/>
                          </a:cubicBezTo>
                          <a:cubicBezTo>
                            <a:pt x="-78" y="273051"/>
                            <a:pt x="-12799" y="157367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softEdge rad="31750"/>
            </a:effectLst>
          </p:spPr>
          <p:txBody>
            <a:bodyPr wrap="square" lIns="91440" tIns="91440" rIns="91440" bIns="91440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Open Sans" panose="020B0606030504020204" pitchFamily="34" charset="0"/>
                </a:rPr>
                <a:t>EM-likelihood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0E95945E-7806-90EC-3A5E-7044DCDF22C8}"/>
                  </a:ext>
                </a:extLst>
              </p:cNvPr>
              <p:cNvSpPr txBox="1"/>
              <p:nvPr/>
            </p:nvSpPr>
            <p:spPr>
              <a:xfrm>
                <a:off x="6066283" y="2902324"/>
                <a:ext cx="5980176" cy="526106"/>
              </a:xfrm>
              <a:custGeom>
                <a:avLst/>
                <a:gdLst>
                  <a:gd name="connsiteX0" fmla="*/ 0 w 5980176"/>
                  <a:gd name="connsiteY0" fmla="*/ 0 h 526106"/>
                  <a:gd name="connsiteX1" fmla="*/ 544860 w 5980176"/>
                  <a:gd name="connsiteY1" fmla="*/ 0 h 526106"/>
                  <a:gd name="connsiteX2" fmla="*/ 1149523 w 5980176"/>
                  <a:gd name="connsiteY2" fmla="*/ 0 h 526106"/>
                  <a:gd name="connsiteX3" fmla="*/ 1694383 w 5980176"/>
                  <a:gd name="connsiteY3" fmla="*/ 0 h 526106"/>
                  <a:gd name="connsiteX4" fmla="*/ 2418649 w 5980176"/>
                  <a:gd name="connsiteY4" fmla="*/ 0 h 526106"/>
                  <a:gd name="connsiteX5" fmla="*/ 3083113 w 5980176"/>
                  <a:gd name="connsiteY5" fmla="*/ 0 h 526106"/>
                  <a:gd name="connsiteX6" fmla="*/ 3747577 w 5980176"/>
                  <a:gd name="connsiteY6" fmla="*/ 0 h 526106"/>
                  <a:gd name="connsiteX7" fmla="*/ 4531644 w 5980176"/>
                  <a:gd name="connsiteY7" fmla="*/ 0 h 526106"/>
                  <a:gd name="connsiteX8" fmla="*/ 5255910 w 5980176"/>
                  <a:gd name="connsiteY8" fmla="*/ 0 h 526106"/>
                  <a:gd name="connsiteX9" fmla="*/ 5980176 w 5980176"/>
                  <a:gd name="connsiteY9" fmla="*/ 0 h 526106"/>
                  <a:gd name="connsiteX10" fmla="*/ 5980176 w 5980176"/>
                  <a:gd name="connsiteY10" fmla="*/ 526106 h 526106"/>
                  <a:gd name="connsiteX11" fmla="*/ 5495117 w 5980176"/>
                  <a:gd name="connsiteY11" fmla="*/ 526106 h 526106"/>
                  <a:gd name="connsiteX12" fmla="*/ 4950257 w 5980176"/>
                  <a:gd name="connsiteY12" fmla="*/ 526106 h 526106"/>
                  <a:gd name="connsiteX13" fmla="*/ 4225991 w 5980176"/>
                  <a:gd name="connsiteY13" fmla="*/ 526106 h 526106"/>
                  <a:gd name="connsiteX14" fmla="*/ 3441924 w 5980176"/>
                  <a:gd name="connsiteY14" fmla="*/ 526106 h 526106"/>
                  <a:gd name="connsiteX15" fmla="*/ 2837261 w 5980176"/>
                  <a:gd name="connsiteY15" fmla="*/ 526106 h 526106"/>
                  <a:gd name="connsiteX16" fmla="*/ 2053194 w 5980176"/>
                  <a:gd name="connsiteY16" fmla="*/ 526106 h 526106"/>
                  <a:gd name="connsiteX17" fmla="*/ 1508333 w 5980176"/>
                  <a:gd name="connsiteY17" fmla="*/ 526106 h 526106"/>
                  <a:gd name="connsiteX18" fmla="*/ 1023275 w 5980176"/>
                  <a:gd name="connsiteY18" fmla="*/ 526106 h 526106"/>
                  <a:gd name="connsiteX19" fmla="*/ 0 w 5980176"/>
                  <a:gd name="connsiteY19" fmla="*/ 526106 h 526106"/>
                  <a:gd name="connsiteX20" fmla="*/ 0 w 5980176"/>
                  <a:gd name="connsiteY20" fmla="*/ 0 h 526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80176" h="526106" fill="none" extrusionOk="0">
                    <a:moveTo>
                      <a:pt x="0" y="0"/>
                    </a:moveTo>
                    <a:cubicBezTo>
                      <a:pt x="147162" y="10081"/>
                      <a:pt x="416013" y="14490"/>
                      <a:pt x="544860" y="0"/>
                    </a:cubicBezTo>
                    <a:cubicBezTo>
                      <a:pt x="673707" y="-14490"/>
                      <a:pt x="926687" y="-26704"/>
                      <a:pt x="1149523" y="0"/>
                    </a:cubicBezTo>
                    <a:cubicBezTo>
                      <a:pt x="1372359" y="26704"/>
                      <a:pt x="1503517" y="-20568"/>
                      <a:pt x="1694383" y="0"/>
                    </a:cubicBezTo>
                    <a:cubicBezTo>
                      <a:pt x="1885249" y="20568"/>
                      <a:pt x="2236425" y="33351"/>
                      <a:pt x="2418649" y="0"/>
                    </a:cubicBezTo>
                    <a:cubicBezTo>
                      <a:pt x="2600873" y="-33351"/>
                      <a:pt x="2902526" y="19718"/>
                      <a:pt x="3083113" y="0"/>
                    </a:cubicBezTo>
                    <a:cubicBezTo>
                      <a:pt x="3263700" y="-19718"/>
                      <a:pt x="3591254" y="-4471"/>
                      <a:pt x="3747577" y="0"/>
                    </a:cubicBezTo>
                    <a:cubicBezTo>
                      <a:pt x="3903900" y="4471"/>
                      <a:pt x="4267156" y="36305"/>
                      <a:pt x="4531644" y="0"/>
                    </a:cubicBezTo>
                    <a:cubicBezTo>
                      <a:pt x="4796132" y="-36305"/>
                      <a:pt x="4988200" y="28251"/>
                      <a:pt x="5255910" y="0"/>
                    </a:cubicBezTo>
                    <a:cubicBezTo>
                      <a:pt x="5523620" y="-28251"/>
                      <a:pt x="5683789" y="7946"/>
                      <a:pt x="5980176" y="0"/>
                    </a:cubicBezTo>
                    <a:cubicBezTo>
                      <a:pt x="5958603" y="149732"/>
                      <a:pt x="5982002" y="317664"/>
                      <a:pt x="5980176" y="526106"/>
                    </a:cubicBezTo>
                    <a:cubicBezTo>
                      <a:pt x="5803827" y="550106"/>
                      <a:pt x="5726944" y="520660"/>
                      <a:pt x="5495117" y="526106"/>
                    </a:cubicBezTo>
                    <a:cubicBezTo>
                      <a:pt x="5263290" y="531552"/>
                      <a:pt x="5071798" y="527523"/>
                      <a:pt x="4950257" y="526106"/>
                    </a:cubicBezTo>
                    <a:cubicBezTo>
                      <a:pt x="4828716" y="524689"/>
                      <a:pt x="4586076" y="561701"/>
                      <a:pt x="4225991" y="526106"/>
                    </a:cubicBezTo>
                    <a:cubicBezTo>
                      <a:pt x="3865906" y="490511"/>
                      <a:pt x="3779394" y="558496"/>
                      <a:pt x="3441924" y="526106"/>
                    </a:cubicBezTo>
                    <a:cubicBezTo>
                      <a:pt x="3104454" y="493716"/>
                      <a:pt x="2962842" y="526669"/>
                      <a:pt x="2837261" y="526106"/>
                    </a:cubicBezTo>
                    <a:cubicBezTo>
                      <a:pt x="2711680" y="525543"/>
                      <a:pt x="2241733" y="539328"/>
                      <a:pt x="2053194" y="526106"/>
                    </a:cubicBezTo>
                    <a:cubicBezTo>
                      <a:pt x="1864655" y="512884"/>
                      <a:pt x="1756341" y="531743"/>
                      <a:pt x="1508333" y="526106"/>
                    </a:cubicBezTo>
                    <a:cubicBezTo>
                      <a:pt x="1260325" y="520469"/>
                      <a:pt x="1216193" y="516847"/>
                      <a:pt x="1023275" y="526106"/>
                    </a:cubicBezTo>
                    <a:cubicBezTo>
                      <a:pt x="830357" y="535365"/>
                      <a:pt x="346535" y="542581"/>
                      <a:pt x="0" y="526106"/>
                    </a:cubicBezTo>
                    <a:cubicBezTo>
                      <a:pt x="-4770" y="319859"/>
                      <a:pt x="-19568" y="193551"/>
                      <a:pt x="0" y="0"/>
                    </a:cubicBezTo>
                    <a:close/>
                  </a:path>
                  <a:path w="5980176" h="526106" stroke="0" extrusionOk="0">
                    <a:moveTo>
                      <a:pt x="0" y="0"/>
                    </a:moveTo>
                    <a:cubicBezTo>
                      <a:pt x="203129" y="17100"/>
                      <a:pt x="382511" y="-18477"/>
                      <a:pt x="604662" y="0"/>
                    </a:cubicBezTo>
                    <a:cubicBezTo>
                      <a:pt x="826813" y="18477"/>
                      <a:pt x="881409" y="3821"/>
                      <a:pt x="1089721" y="0"/>
                    </a:cubicBezTo>
                    <a:cubicBezTo>
                      <a:pt x="1298033" y="-3821"/>
                      <a:pt x="1613457" y="-10486"/>
                      <a:pt x="1873788" y="0"/>
                    </a:cubicBezTo>
                    <a:cubicBezTo>
                      <a:pt x="2134119" y="10486"/>
                      <a:pt x="2260312" y="17511"/>
                      <a:pt x="2478451" y="0"/>
                    </a:cubicBezTo>
                    <a:cubicBezTo>
                      <a:pt x="2696590" y="-17511"/>
                      <a:pt x="2878554" y="13680"/>
                      <a:pt x="3083113" y="0"/>
                    </a:cubicBezTo>
                    <a:cubicBezTo>
                      <a:pt x="3287672" y="-13680"/>
                      <a:pt x="3578252" y="-33377"/>
                      <a:pt x="3867180" y="0"/>
                    </a:cubicBezTo>
                    <a:cubicBezTo>
                      <a:pt x="4156108" y="33377"/>
                      <a:pt x="4230657" y="9535"/>
                      <a:pt x="4412041" y="0"/>
                    </a:cubicBezTo>
                    <a:cubicBezTo>
                      <a:pt x="4593425" y="-9535"/>
                      <a:pt x="5000610" y="-4155"/>
                      <a:pt x="5196108" y="0"/>
                    </a:cubicBezTo>
                    <a:cubicBezTo>
                      <a:pt x="5391606" y="4155"/>
                      <a:pt x="5775618" y="7610"/>
                      <a:pt x="5980176" y="0"/>
                    </a:cubicBezTo>
                    <a:cubicBezTo>
                      <a:pt x="5996928" y="230824"/>
                      <a:pt x="5982949" y="308744"/>
                      <a:pt x="5980176" y="526106"/>
                    </a:cubicBezTo>
                    <a:cubicBezTo>
                      <a:pt x="5735374" y="527881"/>
                      <a:pt x="5501735" y="497964"/>
                      <a:pt x="5315712" y="526106"/>
                    </a:cubicBezTo>
                    <a:cubicBezTo>
                      <a:pt x="5129689" y="554248"/>
                      <a:pt x="4938360" y="534340"/>
                      <a:pt x="4711050" y="526106"/>
                    </a:cubicBezTo>
                    <a:cubicBezTo>
                      <a:pt x="4483740" y="517872"/>
                      <a:pt x="4120758" y="559217"/>
                      <a:pt x="3926982" y="526106"/>
                    </a:cubicBezTo>
                    <a:cubicBezTo>
                      <a:pt x="3733206" y="492995"/>
                      <a:pt x="3348986" y="520328"/>
                      <a:pt x="3142915" y="526106"/>
                    </a:cubicBezTo>
                    <a:cubicBezTo>
                      <a:pt x="2936844" y="531884"/>
                      <a:pt x="2758742" y="548780"/>
                      <a:pt x="2598054" y="526106"/>
                    </a:cubicBezTo>
                    <a:cubicBezTo>
                      <a:pt x="2437366" y="503432"/>
                      <a:pt x="2202619" y="526048"/>
                      <a:pt x="1933590" y="526106"/>
                    </a:cubicBezTo>
                    <a:cubicBezTo>
                      <a:pt x="1664561" y="526164"/>
                      <a:pt x="1526624" y="561936"/>
                      <a:pt x="1149523" y="526106"/>
                    </a:cubicBezTo>
                    <a:cubicBezTo>
                      <a:pt x="772422" y="490276"/>
                      <a:pt x="296880" y="570005"/>
                      <a:pt x="0" y="526106"/>
                    </a:cubicBezTo>
                    <a:cubicBezTo>
                      <a:pt x="-19380" y="313534"/>
                      <a:pt x="10558" y="254858"/>
                      <a:pt x="0" y="0"/>
                    </a:cubicBezTo>
                    <a:close/>
                  </a:path>
                </a:pathLst>
              </a:custGeom>
              <a:solidFill>
                <a:srgbClr val="CBFFFF"/>
              </a:solidFill>
              <a:ln w="12700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694710"/>
                          <a:gd name="connsiteY0" fmla="*/ 0 h 972702"/>
                          <a:gd name="connsiteX1" fmla="*/ 5694710 w 5694710"/>
                          <a:gd name="connsiteY1" fmla="*/ 0 h 972702"/>
                          <a:gd name="connsiteX2" fmla="*/ 5694710 w 5694710"/>
                          <a:gd name="connsiteY2" fmla="*/ 972702 h 972702"/>
                          <a:gd name="connsiteX3" fmla="*/ 0 w 5694710"/>
                          <a:gd name="connsiteY3" fmla="*/ 972702 h 972702"/>
                          <a:gd name="connsiteX4" fmla="*/ 0 w 5694710"/>
                          <a:gd name="connsiteY4" fmla="*/ 0 h 972702"/>
                          <a:gd name="connsiteX0" fmla="*/ 0 w 5694710"/>
                          <a:gd name="connsiteY0" fmla="*/ 0 h 972702"/>
                          <a:gd name="connsiteX1" fmla="*/ 5694710 w 5694710"/>
                          <a:gd name="connsiteY1" fmla="*/ 0 h 972702"/>
                          <a:gd name="connsiteX2" fmla="*/ 5694710 w 5694710"/>
                          <a:gd name="connsiteY2" fmla="*/ 972702 h 972702"/>
                          <a:gd name="connsiteX3" fmla="*/ 0 w 5694710"/>
                          <a:gd name="connsiteY3" fmla="*/ 972702 h 972702"/>
                          <a:gd name="connsiteX4" fmla="*/ 0 w 5694710"/>
                          <a:gd name="connsiteY4" fmla="*/ 0 h 9727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694710" h="972702">
                            <a:moveTo>
                              <a:pt x="0" y="0"/>
                            </a:moveTo>
                            <a:lnTo>
                              <a:pt x="5694710" y="0"/>
                            </a:lnTo>
                            <a:lnTo>
                              <a:pt x="5694710" y="972702"/>
                            </a:lnTo>
                            <a:lnTo>
                              <a:pt x="0" y="972702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effectLst>
                <a:softEdge rad="0"/>
              </a:effectLst>
            </p:spPr>
            <p:txBody>
              <a:bodyPr wrap="square" lIns="91440" tIns="91440" rIns="9144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i="1" smtClean="0">
                              <a:solidFill>
                                <a:srgbClr val="147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b="0" i="1">
                              <a:solidFill>
                                <a:srgbClr val="147A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>
                              <a:solidFill>
                                <a:srgbClr val="147AFF"/>
                              </a:solidFill>
                              <a:latin typeface="Cambria Math" panose="02040503050406030204" pitchFamily="18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200" b="0" i="0">
                              <a:solidFill>
                                <a:srgbClr val="147AFF"/>
                              </a:solidFill>
                              <a:latin typeface="Cambria Math" panose="02040503050406030204" pitchFamily="18" charset="0"/>
                            </a:rPr>
                            <m:t>had</m:t>
                          </m:r>
                        </m:sup>
                      </m:sSubSup>
                      <m:r>
                        <a:rPr lang="en-US" sz="1200" b="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120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9"/>
                            </m:rPr>
                            <a:rPr lang="en-US" sz="12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ells</m:t>
                          </m:r>
                          <m:r>
                            <m:rPr>
                              <m:brk m:alnAt="9"/>
                            </m:rPr>
                            <a:rPr lang="en-US" sz="12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2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  <m:brk m:alnAt="9"/>
                            </m:rPr>
                            <a:rPr lang="en-US" sz="12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12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cluster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cell</m:t>
                              </m:r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geo</m:t>
                              </m:r>
                            </m:sup>
                          </m:sSubSup>
                          <m:r>
                            <a:rPr lang="en-US" sz="1200" b="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2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 b="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𝒫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clus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1200" b="0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EM</m:t>
                                  </m:r>
                                </m:sup>
                              </m:sSubSup>
                              <m:r>
                                <a:rPr lang="en-US" sz="1200" b="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+(1−</m:t>
                              </m:r>
                              <m:sSubSup>
                                <m:sSubSupPr>
                                  <m:ctrlPr>
                                    <a:rPr lang="en-US" sz="12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 b="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𝒫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clus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1200" b="0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EM</m:t>
                                  </m:r>
                                </m:sup>
                              </m:sSubSup>
                              <m:r>
                                <a:rPr lang="en-US" sz="1200" b="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)∙</m:t>
                              </m:r>
                              <m:sSubSup>
                                <m:sSubSupPr>
                                  <m:ctrlPr>
                                    <a:rPr lang="en-US" sz="1200" i="1" smtClean="0">
                                      <a:solidFill>
                                        <a:srgbClr val="0071C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 b="0" i="1">
                                      <a:solidFill>
                                        <a:srgbClr val="0071C1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>
                                      <a:solidFill>
                                        <a:srgbClr val="0071C1"/>
                                      </a:solidFill>
                                      <a:latin typeface="Cambria Math" panose="02040503050406030204" pitchFamily="18" charset="0"/>
                                    </a:rPr>
                                    <m:t>cell</m:t>
                                  </m:r>
                                  <m:r>
                                    <a:rPr lang="en-US" sz="1200" b="0">
                                      <a:solidFill>
                                        <a:srgbClr val="0071C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200" b="0" i="1">
                                      <a:solidFill>
                                        <a:srgbClr val="0071C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1200" b="0" i="0">
                                      <a:solidFill>
                                        <a:srgbClr val="0071C1"/>
                                      </a:solidFill>
                                      <a:latin typeface="Cambria Math" panose="02040503050406030204" pitchFamily="18" charset="0"/>
                                    </a:rPr>
                                    <m:t>cal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2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cell</m:t>
                              </m:r>
                              <m:r>
                                <a:rPr lang="en-US" sz="12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2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groupChr>
                        <m:groupChrPr>
                          <m:chr m:val="→"/>
                          <m:vertJc m:val="bot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measures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groupCh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12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dep</m:t>
                          </m:r>
                        </m:sup>
                      </m:sSubSup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0E95945E-7806-90EC-3A5E-7044DCDF2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283" y="2902324"/>
                <a:ext cx="5980176" cy="526106"/>
              </a:xfrm>
              <a:custGeom>
                <a:avLst/>
                <a:gdLst>
                  <a:gd name="connsiteX0" fmla="*/ 0 w 5694710"/>
                  <a:gd name="connsiteY0" fmla="*/ 0 h 972702"/>
                  <a:gd name="connsiteX1" fmla="*/ 5694710 w 5694710"/>
                  <a:gd name="connsiteY1" fmla="*/ 0 h 972702"/>
                  <a:gd name="connsiteX2" fmla="*/ 5694710 w 5694710"/>
                  <a:gd name="connsiteY2" fmla="*/ 972702 h 972702"/>
                  <a:gd name="connsiteX3" fmla="*/ 0 w 5694710"/>
                  <a:gd name="connsiteY3" fmla="*/ 972702 h 972702"/>
                  <a:gd name="connsiteX4" fmla="*/ 0 w 5694710"/>
                  <a:gd name="connsiteY4" fmla="*/ 0 h 972702"/>
                  <a:gd name="connsiteX0" fmla="*/ 0 w 5694710"/>
                  <a:gd name="connsiteY0" fmla="*/ 0 h 972702"/>
                  <a:gd name="connsiteX1" fmla="*/ 5694710 w 5694710"/>
                  <a:gd name="connsiteY1" fmla="*/ 0 h 972702"/>
                  <a:gd name="connsiteX2" fmla="*/ 5694710 w 5694710"/>
                  <a:gd name="connsiteY2" fmla="*/ 972702 h 972702"/>
                  <a:gd name="connsiteX3" fmla="*/ 0 w 5694710"/>
                  <a:gd name="connsiteY3" fmla="*/ 972702 h 972702"/>
                  <a:gd name="connsiteX4" fmla="*/ 0 w 5694710"/>
                  <a:gd name="connsiteY4" fmla="*/ 0 h 972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4710" h="972702">
                    <a:moveTo>
                      <a:pt x="0" y="0"/>
                    </a:moveTo>
                    <a:lnTo>
                      <a:pt x="5694710" y="0"/>
                    </a:lnTo>
                    <a:lnTo>
                      <a:pt x="5694710" y="972702"/>
                    </a:lnTo>
                    <a:lnTo>
                      <a:pt x="0" y="97270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03191" b="-155319"/>
                </a:stretch>
              </a:blipFill>
              <a:ln w="12700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980176"/>
                          <a:gd name="connsiteY0" fmla="*/ 0 h 526106"/>
                          <a:gd name="connsiteX1" fmla="*/ 544860 w 5980176"/>
                          <a:gd name="connsiteY1" fmla="*/ 0 h 526106"/>
                          <a:gd name="connsiteX2" fmla="*/ 1149523 w 5980176"/>
                          <a:gd name="connsiteY2" fmla="*/ 0 h 526106"/>
                          <a:gd name="connsiteX3" fmla="*/ 1694383 w 5980176"/>
                          <a:gd name="connsiteY3" fmla="*/ 0 h 526106"/>
                          <a:gd name="connsiteX4" fmla="*/ 2418649 w 5980176"/>
                          <a:gd name="connsiteY4" fmla="*/ 0 h 526106"/>
                          <a:gd name="connsiteX5" fmla="*/ 3083113 w 5980176"/>
                          <a:gd name="connsiteY5" fmla="*/ 0 h 526106"/>
                          <a:gd name="connsiteX6" fmla="*/ 3747577 w 5980176"/>
                          <a:gd name="connsiteY6" fmla="*/ 0 h 526106"/>
                          <a:gd name="connsiteX7" fmla="*/ 4531644 w 5980176"/>
                          <a:gd name="connsiteY7" fmla="*/ 0 h 526106"/>
                          <a:gd name="connsiteX8" fmla="*/ 5255910 w 5980176"/>
                          <a:gd name="connsiteY8" fmla="*/ 0 h 526106"/>
                          <a:gd name="connsiteX9" fmla="*/ 5980176 w 5980176"/>
                          <a:gd name="connsiteY9" fmla="*/ 0 h 526106"/>
                          <a:gd name="connsiteX10" fmla="*/ 5980176 w 5980176"/>
                          <a:gd name="connsiteY10" fmla="*/ 526106 h 526106"/>
                          <a:gd name="connsiteX11" fmla="*/ 5495117 w 5980176"/>
                          <a:gd name="connsiteY11" fmla="*/ 526106 h 526106"/>
                          <a:gd name="connsiteX12" fmla="*/ 4950257 w 5980176"/>
                          <a:gd name="connsiteY12" fmla="*/ 526106 h 526106"/>
                          <a:gd name="connsiteX13" fmla="*/ 4225991 w 5980176"/>
                          <a:gd name="connsiteY13" fmla="*/ 526106 h 526106"/>
                          <a:gd name="connsiteX14" fmla="*/ 3441924 w 5980176"/>
                          <a:gd name="connsiteY14" fmla="*/ 526106 h 526106"/>
                          <a:gd name="connsiteX15" fmla="*/ 2837261 w 5980176"/>
                          <a:gd name="connsiteY15" fmla="*/ 526106 h 526106"/>
                          <a:gd name="connsiteX16" fmla="*/ 2053194 w 5980176"/>
                          <a:gd name="connsiteY16" fmla="*/ 526106 h 526106"/>
                          <a:gd name="connsiteX17" fmla="*/ 1508333 w 5980176"/>
                          <a:gd name="connsiteY17" fmla="*/ 526106 h 526106"/>
                          <a:gd name="connsiteX18" fmla="*/ 1023275 w 5980176"/>
                          <a:gd name="connsiteY18" fmla="*/ 526106 h 526106"/>
                          <a:gd name="connsiteX19" fmla="*/ 0 w 5980176"/>
                          <a:gd name="connsiteY19" fmla="*/ 526106 h 526106"/>
                          <a:gd name="connsiteX20" fmla="*/ 0 w 5980176"/>
                          <a:gd name="connsiteY20" fmla="*/ 0 h 5261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5980176" h="526106" fill="none" extrusionOk="0">
                            <a:moveTo>
                              <a:pt x="0" y="0"/>
                            </a:moveTo>
                            <a:cubicBezTo>
                              <a:pt x="147162" y="10081"/>
                              <a:pt x="416013" y="14490"/>
                              <a:pt x="544860" y="0"/>
                            </a:cubicBezTo>
                            <a:cubicBezTo>
                              <a:pt x="673707" y="-14490"/>
                              <a:pt x="926687" y="-26704"/>
                              <a:pt x="1149523" y="0"/>
                            </a:cubicBezTo>
                            <a:cubicBezTo>
                              <a:pt x="1372359" y="26704"/>
                              <a:pt x="1503517" y="-20568"/>
                              <a:pt x="1694383" y="0"/>
                            </a:cubicBezTo>
                            <a:cubicBezTo>
                              <a:pt x="1885249" y="20568"/>
                              <a:pt x="2236425" y="33351"/>
                              <a:pt x="2418649" y="0"/>
                            </a:cubicBezTo>
                            <a:cubicBezTo>
                              <a:pt x="2600873" y="-33351"/>
                              <a:pt x="2902526" y="19718"/>
                              <a:pt x="3083113" y="0"/>
                            </a:cubicBezTo>
                            <a:cubicBezTo>
                              <a:pt x="3263700" y="-19718"/>
                              <a:pt x="3591254" y="-4471"/>
                              <a:pt x="3747577" y="0"/>
                            </a:cubicBezTo>
                            <a:cubicBezTo>
                              <a:pt x="3903900" y="4471"/>
                              <a:pt x="4267156" y="36305"/>
                              <a:pt x="4531644" y="0"/>
                            </a:cubicBezTo>
                            <a:cubicBezTo>
                              <a:pt x="4796132" y="-36305"/>
                              <a:pt x="4988200" y="28251"/>
                              <a:pt x="5255910" y="0"/>
                            </a:cubicBezTo>
                            <a:cubicBezTo>
                              <a:pt x="5523620" y="-28251"/>
                              <a:pt x="5683789" y="7946"/>
                              <a:pt x="5980176" y="0"/>
                            </a:cubicBezTo>
                            <a:cubicBezTo>
                              <a:pt x="5958603" y="149732"/>
                              <a:pt x="5982002" y="317664"/>
                              <a:pt x="5980176" y="526106"/>
                            </a:cubicBezTo>
                            <a:cubicBezTo>
                              <a:pt x="5803827" y="550106"/>
                              <a:pt x="5726944" y="520660"/>
                              <a:pt x="5495117" y="526106"/>
                            </a:cubicBezTo>
                            <a:cubicBezTo>
                              <a:pt x="5263290" y="531552"/>
                              <a:pt x="5071798" y="527523"/>
                              <a:pt x="4950257" y="526106"/>
                            </a:cubicBezTo>
                            <a:cubicBezTo>
                              <a:pt x="4828716" y="524689"/>
                              <a:pt x="4586076" y="561701"/>
                              <a:pt x="4225991" y="526106"/>
                            </a:cubicBezTo>
                            <a:cubicBezTo>
                              <a:pt x="3865906" y="490511"/>
                              <a:pt x="3779394" y="558496"/>
                              <a:pt x="3441924" y="526106"/>
                            </a:cubicBezTo>
                            <a:cubicBezTo>
                              <a:pt x="3104454" y="493716"/>
                              <a:pt x="2962842" y="526669"/>
                              <a:pt x="2837261" y="526106"/>
                            </a:cubicBezTo>
                            <a:cubicBezTo>
                              <a:pt x="2711680" y="525543"/>
                              <a:pt x="2241733" y="539328"/>
                              <a:pt x="2053194" y="526106"/>
                            </a:cubicBezTo>
                            <a:cubicBezTo>
                              <a:pt x="1864655" y="512884"/>
                              <a:pt x="1756341" y="531743"/>
                              <a:pt x="1508333" y="526106"/>
                            </a:cubicBezTo>
                            <a:cubicBezTo>
                              <a:pt x="1260325" y="520469"/>
                              <a:pt x="1216193" y="516847"/>
                              <a:pt x="1023275" y="526106"/>
                            </a:cubicBezTo>
                            <a:cubicBezTo>
                              <a:pt x="830357" y="535365"/>
                              <a:pt x="346535" y="542581"/>
                              <a:pt x="0" y="526106"/>
                            </a:cubicBezTo>
                            <a:cubicBezTo>
                              <a:pt x="-4770" y="319859"/>
                              <a:pt x="-19568" y="193551"/>
                              <a:pt x="0" y="0"/>
                            </a:cubicBezTo>
                            <a:close/>
                          </a:path>
                          <a:path w="5980176" h="526106" stroke="0" extrusionOk="0">
                            <a:moveTo>
                              <a:pt x="0" y="0"/>
                            </a:moveTo>
                            <a:cubicBezTo>
                              <a:pt x="203129" y="17100"/>
                              <a:pt x="382511" y="-18477"/>
                              <a:pt x="604662" y="0"/>
                            </a:cubicBezTo>
                            <a:cubicBezTo>
                              <a:pt x="826813" y="18477"/>
                              <a:pt x="881409" y="3821"/>
                              <a:pt x="1089721" y="0"/>
                            </a:cubicBezTo>
                            <a:cubicBezTo>
                              <a:pt x="1298033" y="-3821"/>
                              <a:pt x="1613457" y="-10486"/>
                              <a:pt x="1873788" y="0"/>
                            </a:cubicBezTo>
                            <a:cubicBezTo>
                              <a:pt x="2134119" y="10486"/>
                              <a:pt x="2260312" y="17511"/>
                              <a:pt x="2478451" y="0"/>
                            </a:cubicBezTo>
                            <a:cubicBezTo>
                              <a:pt x="2696590" y="-17511"/>
                              <a:pt x="2878554" y="13680"/>
                              <a:pt x="3083113" y="0"/>
                            </a:cubicBezTo>
                            <a:cubicBezTo>
                              <a:pt x="3287672" y="-13680"/>
                              <a:pt x="3578252" y="-33377"/>
                              <a:pt x="3867180" y="0"/>
                            </a:cubicBezTo>
                            <a:cubicBezTo>
                              <a:pt x="4156108" y="33377"/>
                              <a:pt x="4230657" y="9535"/>
                              <a:pt x="4412041" y="0"/>
                            </a:cubicBezTo>
                            <a:cubicBezTo>
                              <a:pt x="4593425" y="-9535"/>
                              <a:pt x="5000610" y="-4155"/>
                              <a:pt x="5196108" y="0"/>
                            </a:cubicBezTo>
                            <a:cubicBezTo>
                              <a:pt x="5391606" y="4155"/>
                              <a:pt x="5775618" y="7610"/>
                              <a:pt x="5980176" y="0"/>
                            </a:cubicBezTo>
                            <a:cubicBezTo>
                              <a:pt x="5996928" y="230824"/>
                              <a:pt x="5982949" y="308744"/>
                              <a:pt x="5980176" y="526106"/>
                            </a:cubicBezTo>
                            <a:cubicBezTo>
                              <a:pt x="5735374" y="527881"/>
                              <a:pt x="5501735" y="497964"/>
                              <a:pt x="5315712" y="526106"/>
                            </a:cubicBezTo>
                            <a:cubicBezTo>
                              <a:pt x="5129689" y="554248"/>
                              <a:pt x="4938360" y="534340"/>
                              <a:pt x="4711050" y="526106"/>
                            </a:cubicBezTo>
                            <a:cubicBezTo>
                              <a:pt x="4483740" y="517872"/>
                              <a:pt x="4120758" y="559217"/>
                              <a:pt x="3926982" y="526106"/>
                            </a:cubicBezTo>
                            <a:cubicBezTo>
                              <a:pt x="3733206" y="492995"/>
                              <a:pt x="3348986" y="520328"/>
                              <a:pt x="3142915" y="526106"/>
                            </a:cubicBezTo>
                            <a:cubicBezTo>
                              <a:pt x="2936844" y="531884"/>
                              <a:pt x="2758742" y="548780"/>
                              <a:pt x="2598054" y="526106"/>
                            </a:cubicBezTo>
                            <a:cubicBezTo>
                              <a:pt x="2437366" y="503432"/>
                              <a:pt x="2202619" y="526048"/>
                              <a:pt x="1933590" y="526106"/>
                            </a:cubicBezTo>
                            <a:cubicBezTo>
                              <a:pt x="1664561" y="526164"/>
                              <a:pt x="1526624" y="561936"/>
                              <a:pt x="1149523" y="526106"/>
                            </a:cubicBezTo>
                            <a:cubicBezTo>
                              <a:pt x="772422" y="490276"/>
                              <a:pt x="296880" y="570005"/>
                              <a:pt x="0" y="526106"/>
                            </a:cubicBezTo>
                            <a:cubicBezTo>
                              <a:pt x="-19380" y="313534"/>
                              <a:pt x="10558" y="25485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effectLst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Left Brace 105">
            <a:extLst>
              <a:ext uri="{FF2B5EF4-FFF2-40B4-BE49-F238E27FC236}">
                <a16:creationId xmlns:a16="http://schemas.microsoft.com/office/drawing/2014/main" id="{1B01C7CC-72A6-BD6D-18F7-CFB3FA6906AA}"/>
              </a:ext>
            </a:extLst>
          </p:cNvPr>
          <p:cNvSpPr/>
          <p:nvPr/>
        </p:nvSpPr>
        <p:spPr>
          <a:xfrm rot="5400000" flipH="1">
            <a:off x="11556259" y="3169493"/>
            <a:ext cx="124675" cy="365760"/>
          </a:xfrm>
          <a:prstGeom prst="leftBrace">
            <a:avLst/>
          </a:prstGeom>
          <a:ln w="15875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FD9D198-E175-72DB-8D32-E21D3369D57B}"/>
              </a:ext>
            </a:extLst>
          </p:cNvPr>
          <p:cNvSpPr txBox="1"/>
          <p:nvPr/>
        </p:nvSpPr>
        <p:spPr>
          <a:xfrm>
            <a:off x="9112705" y="3414711"/>
            <a:ext cx="304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Open Sans" panose="020B0606030504020204" pitchFamily="34" charset="0"/>
              </a:rPr>
              <a:t>energy deposited in cluster (from MC)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8368649-48FF-3E6E-16DC-8AB9275F9429}"/>
              </a:ext>
            </a:extLst>
          </p:cNvPr>
          <p:cNvGrpSpPr/>
          <p:nvPr/>
        </p:nvGrpSpPr>
        <p:grpSpPr>
          <a:xfrm>
            <a:off x="6048307" y="4376888"/>
            <a:ext cx="5943595" cy="1175363"/>
            <a:chOff x="6143557" y="4329263"/>
            <a:chExt cx="5943595" cy="1175363"/>
          </a:xfrm>
        </p:grpSpPr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EF0B110E-CA8C-DEC7-4312-9DB42152C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6143557" y="4648917"/>
              <a:ext cx="5943595" cy="75087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BE5B007C-4E19-43D8-0C10-920A42D6C90A}"/>
                    </a:ext>
                  </a:extLst>
                </p:cNvPr>
                <p:cNvSpPr txBox="1"/>
                <p:nvPr/>
              </p:nvSpPr>
              <p:spPr>
                <a:xfrm>
                  <a:off x="8642191" y="4621459"/>
                  <a:ext cx="2875979" cy="530352"/>
                </a:xfrm>
                <a:custGeom>
                  <a:avLst/>
                  <a:gdLst>
                    <a:gd name="connsiteX0" fmla="*/ 0 w 2875979"/>
                    <a:gd name="connsiteY0" fmla="*/ 0 h 530352"/>
                    <a:gd name="connsiteX1" fmla="*/ 546436 w 2875979"/>
                    <a:gd name="connsiteY1" fmla="*/ 0 h 530352"/>
                    <a:gd name="connsiteX2" fmla="*/ 1121632 w 2875979"/>
                    <a:gd name="connsiteY2" fmla="*/ 0 h 530352"/>
                    <a:gd name="connsiteX3" fmla="*/ 1725587 w 2875979"/>
                    <a:gd name="connsiteY3" fmla="*/ 0 h 530352"/>
                    <a:gd name="connsiteX4" fmla="*/ 2329543 w 2875979"/>
                    <a:gd name="connsiteY4" fmla="*/ 0 h 530352"/>
                    <a:gd name="connsiteX5" fmla="*/ 2875979 w 2875979"/>
                    <a:gd name="connsiteY5" fmla="*/ 0 h 530352"/>
                    <a:gd name="connsiteX6" fmla="*/ 2875979 w 2875979"/>
                    <a:gd name="connsiteY6" fmla="*/ 530352 h 530352"/>
                    <a:gd name="connsiteX7" fmla="*/ 2243264 w 2875979"/>
                    <a:gd name="connsiteY7" fmla="*/ 530352 h 530352"/>
                    <a:gd name="connsiteX8" fmla="*/ 1610548 w 2875979"/>
                    <a:gd name="connsiteY8" fmla="*/ 530352 h 530352"/>
                    <a:gd name="connsiteX9" fmla="*/ 1035352 w 2875979"/>
                    <a:gd name="connsiteY9" fmla="*/ 530352 h 530352"/>
                    <a:gd name="connsiteX10" fmla="*/ 0 w 2875979"/>
                    <a:gd name="connsiteY10" fmla="*/ 530352 h 530352"/>
                    <a:gd name="connsiteX11" fmla="*/ 0 w 2875979"/>
                    <a:gd name="connsiteY11" fmla="*/ 0 h 53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75979" h="530352" fill="none" extrusionOk="0">
                      <a:moveTo>
                        <a:pt x="0" y="0"/>
                      </a:moveTo>
                      <a:cubicBezTo>
                        <a:pt x="186547" y="-26780"/>
                        <a:pt x="394494" y="2593"/>
                        <a:pt x="546436" y="0"/>
                      </a:cubicBezTo>
                      <a:cubicBezTo>
                        <a:pt x="698378" y="-2593"/>
                        <a:pt x="836548" y="4726"/>
                        <a:pt x="1121632" y="0"/>
                      </a:cubicBezTo>
                      <a:cubicBezTo>
                        <a:pt x="1406716" y="-4726"/>
                        <a:pt x="1490725" y="1857"/>
                        <a:pt x="1725587" y="0"/>
                      </a:cubicBezTo>
                      <a:cubicBezTo>
                        <a:pt x="1960449" y="-1857"/>
                        <a:pt x="2114914" y="430"/>
                        <a:pt x="2329543" y="0"/>
                      </a:cubicBezTo>
                      <a:cubicBezTo>
                        <a:pt x="2544172" y="-430"/>
                        <a:pt x="2696475" y="10035"/>
                        <a:pt x="2875979" y="0"/>
                      </a:cubicBezTo>
                      <a:cubicBezTo>
                        <a:pt x="2873441" y="143788"/>
                        <a:pt x="2888368" y="308489"/>
                        <a:pt x="2875979" y="530352"/>
                      </a:cubicBezTo>
                      <a:cubicBezTo>
                        <a:pt x="2676394" y="513743"/>
                        <a:pt x="2455861" y="542910"/>
                        <a:pt x="2243264" y="530352"/>
                      </a:cubicBezTo>
                      <a:cubicBezTo>
                        <a:pt x="2030667" y="517794"/>
                        <a:pt x="1879539" y="530892"/>
                        <a:pt x="1610548" y="530352"/>
                      </a:cubicBezTo>
                      <a:cubicBezTo>
                        <a:pt x="1341557" y="529812"/>
                        <a:pt x="1263872" y="530788"/>
                        <a:pt x="1035352" y="530352"/>
                      </a:cubicBezTo>
                      <a:cubicBezTo>
                        <a:pt x="806832" y="529916"/>
                        <a:pt x="499223" y="521704"/>
                        <a:pt x="0" y="530352"/>
                      </a:cubicBezTo>
                      <a:cubicBezTo>
                        <a:pt x="-9190" y="287623"/>
                        <a:pt x="14427" y="215626"/>
                        <a:pt x="0" y="0"/>
                      </a:cubicBezTo>
                      <a:close/>
                    </a:path>
                    <a:path w="2875979" h="530352" stroke="0" extrusionOk="0">
                      <a:moveTo>
                        <a:pt x="0" y="0"/>
                      </a:moveTo>
                      <a:cubicBezTo>
                        <a:pt x="173002" y="22118"/>
                        <a:pt x="284500" y="19931"/>
                        <a:pt x="546436" y="0"/>
                      </a:cubicBezTo>
                      <a:cubicBezTo>
                        <a:pt x="808372" y="-19931"/>
                        <a:pt x="895129" y="21682"/>
                        <a:pt x="1035352" y="0"/>
                      </a:cubicBezTo>
                      <a:cubicBezTo>
                        <a:pt x="1175575" y="-21682"/>
                        <a:pt x="1392499" y="27816"/>
                        <a:pt x="1668068" y="0"/>
                      </a:cubicBezTo>
                      <a:cubicBezTo>
                        <a:pt x="1943637" y="-27816"/>
                        <a:pt x="2073514" y="6989"/>
                        <a:pt x="2214504" y="0"/>
                      </a:cubicBezTo>
                      <a:cubicBezTo>
                        <a:pt x="2355494" y="-6989"/>
                        <a:pt x="2732511" y="-15668"/>
                        <a:pt x="2875979" y="0"/>
                      </a:cubicBezTo>
                      <a:cubicBezTo>
                        <a:pt x="2890346" y="256026"/>
                        <a:pt x="2859904" y="348873"/>
                        <a:pt x="2875979" y="530352"/>
                      </a:cubicBezTo>
                      <a:cubicBezTo>
                        <a:pt x="2644357" y="519352"/>
                        <a:pt x="2583067" y="552263"/>
                        <a:pt x="2300783" y="530352"/>
                      </a:cubicBezTo>
                      <a:cubicBezTo>
                        <a:pt x="2018499" y="508441"/>
                        <a:pt x="1896036" y="522695"/>
                        <a:pt x="1668068" y="530352"/>
                      </a:cubicBezTo>
                      <a:cubicBezTo>
                        <a:pt x="1440100" y="538009"/>
                        <a:pt x="1308660" y="534427"/>
                        <a:pt x="1179151" y="530352"/>
                      </a:cubicBezTo>
                      <a:cubicBezTo>
                        <a:pt x="1049642" y="526277"/>
                        <a:pt x="726224" y="531951"/>
                        <a:pt x="603956" y="530352"/>
                      </a:cubicBezTo>
                      <a:cubicBezTo>
                        <a:pt x="481688" y="528753"/>
                        <a:pt x="296270" y="515479"/>
                        <a:pt x="0" y="530352"/>
                      </a:cubicBezTo>
                      <a:cubicBezTo>
                        <a:pt x="26446" y="322830"/>
                        <a:pt x="11344" y="129663"/>
                        <a:pt x="0" y="0"/>
                      </a:cubicBezTo>
                      <a:close/>
                    </a:path>
                  </a:pathLst>
                </a:custGeom>
                <a:solidFill>
                  <a:srgbClr val="CBFFFF"/>
                </a:solidFill>
                <a:ln w="12700">
                  <a:solidFill>
                    <a:srgbClr val="0070C0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rect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  <a:effectLst>
                  <a:softEdge rad="0"/>
                </a:effectLst>
              </p:spPr>
              <p:txBody>
                <a:bodyPr wrap="none" lIns="91440" tIns="91440" rIns="91440" bIns="9144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i="1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  <m:t>ML</m:t>
                            </m:r>
                          </m:sup>
                        </m:sSubSup>
                        <m:r>
                          <a:rPr lang="en-US" sz="1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sz="1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  <m:t>ML</m:t>
                            </m:r>
                          </m:sup>
                        </m:sSubSup>
                        <m:d>
                          <m:dPr>
                            <m:ctrlPr>
                              <a:rPr lang="en-US" sz="1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Open Sans" panose="020B0606030504020204" pitchFamily="34" charset="0"/>
                                <a:cs typeface="Open Sans" panose="020B0606030504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2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Open Sans" panose="020B0606030504020204" pitchFamily="34" charset="0"/>
                                    <a:cs typeface="Open Sans" panose="020B0606030504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Open Sans" panose="020B0606030504020204" pitchFamily="34" charset="0"/>
                                  </a:rPr>
                                  <m:t>𝒳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20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Open Sans" panose="020B0606030504020204" pitchFamily="34" charset="0"/>
                                    <a:cs typeface="Open Sans" panose="020B0606030504020204" pitchFamily="34" charset="0"/>
                                  </a:rPr>
                                  <m:t>clus</m:t>
                                </m:r>
                              </m:sub>
                            </m:sSub>
                          </m:e>
                        </m:d>
                        <m:r>
                          <a:rPr lang="en-US" sz="12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⋅</m:t>
                        </m:r>
                        <m:sSubSup>
                          <m:sSubSupPr>
                            <m:ctrlPr>
                              <a:rPr lang="en-US" sz="1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Open Sans" panose="020B0606030504020204" pitchFamily="34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Open Sans" panose="020B0606030504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Open Sans" panose="020B0606030504020204" pitchFamily="34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Open Sans" panose="020B0606030504020204" pitchFamily="34" charset="0"/>
                              </a:rPr>
                              <m:t>EM</m:t>
                            </m:r>
                          </m:sup>
                        </m:sSubSup>
                        <m:groupChr>
                          <m:groupChrPr>
                            <m:chr m:val="→"/>
                            <m:vertJc m:val="bot"/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 panose="02040503050406030204" pitchFamily="18" charset="0"/>
                              </a:rPr>
                              <m:t>measures</m:t>
                            </m:r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  </m:t>
                            </m:r>
                          </m:e>
                        </m:groupCh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dep</m:t>
                            </m:r>
                          </m:sup>
                        </m:sSub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BE5B007C-4E19-43D8-0C10-920A42D6C9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2191" y="4621459"/>
                  <a:ext cx="2875979" cy="53035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12700">
                  <a:solidFill>
                    <a:srgbClr val="0070C0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custGeom>
                          <a:avLst/>
                          <a:gdLst>
                            <a:gd name="connsiteX0" fmla="*/ 0 w 2875979"/>
                            <a:gd name="connsiteY0" fmla="*/ 0 h 530352"/>
                            <a:gd name="connsiteX1" fmla="*/ 546436 w 2875979"/>
                            <a:gd name="connsiteY1" fmla="*/ 0 h 530352"/>
                            <a:gd name="connsiteX2" fmla="*/ 1121632 w 2875979"/>
                            <a:gd name="connsiteY2" fmla="*/ 0 h 530352"/>
                            <a:gd name="connsiteX3" fmla="*/ 1725587 w 2875979"/>
                            <a:gd name="connsiteY3" fmla="*/ 0 h 530352"/>
                            <a:gd name="connsiteX4" fmla="*/ 2329543 w 2875979"/>
                            <a:gd name="connsiteY4" fmla="*/ 0 h 530352"/>
                            <a:gd name="connsiteX5" fmla="*/ 2875979 w 2875979"/>
                            <a:gd name="connsiteY5" fmla="*/ 0 h 530352"/>
                            <a:gd name="connsiteX6" fmla="*/ 2875979 w 2875979"/>
                            <a:gd name="connsiteY6" fmla="*/ 530352 h 530352"/>
                            <a:gd name="connsiteX7" fmla="*/ 2243264 w 2875979"/>
                            <a:gd name="connsiteY7" fmla="*/ 530352 h 530352"/>
                            <a:gd name="connsiteX8" fmla="*/ 1610548 w 2875979"/>
                            <a:gd name="connsiteY8" fmla="*/ 530352 h 530352"/>
                            <a:gd name="connsiteX9" fmla="*/ 1035352 w 2875979"/>
                            <a:gd name="connsiteY9" fmla="*/ 530352 h 530352"/>
                            <a:gd name="connsiteX10" fmla="*/ 0 w 2875979"/>
                            <a:gd name="connsiteY10" fmla="*/ 530352 h 530352"/>
                            <a:gd name="connsiteX11" fmla="*/ 0 w 2875979"/>
                            <a:gd name="connsiteY11" fmla="*/ 0 h 53035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2875979" h="530352" fill="none" extrusionOk="0">
                              <a:moveTo>
                                <a:pt x="0" y="0"/>
                              </a:moveTo>
                              <a:cubicBezTo>
                                <a:pt x="186547" y="-26780"/>
                                <a:pt x="394494" y="2593"/>
                                <a:pt x="546436" y="0"/>
                              </a:cubicBezTo>
                              <a:cubicBezTo>
                                <a:pt x="698378" y="-2593"/>
                                <a:pt x="836548" y="4726"/>
                                <a:pt x="1121632" y="0"/>
                              </a:cubicBezTo>
                              <a:cubicBezTo>
                                <a:pt x="1406716" y="-4726"/>
                                <a:pt x="1490725" y="1857"/>
                                <a:pt x="1725587" y="0"/>
                              </a:cubicBezTo>
                              <a:cubicBezTo>
                                <a:pt x="1960449" y="-1857"/>
                                <a:pt x="2114914" y="430"/>
                                <a:pt x="2329543" y="0"/>
                              </a:cubicBezTo>
                              <a:cubicBezTo>
                                <a:pt x="2544172" y="-430"/>
                                <a:pt x="2696475" y="10035"/>
                                <a:pt x="2875979" y="0"/>
                              </a:cubicBezTo>
                              <a:cubicBezTo>
                                <a:pt x="2873441" y="143788"/>
                                <a:pt x="2888368" y="308489"/>
                                <a:pt x="2875979" y="530352"/>
                              </a:cubicBezTo>
                              <a:cubicBezTo>
                                <a:pt x="2676394" y="513743"/>
                                <a:pt x="2455861" y="542910"/>
                                <a:pt x="2243264" y="530352"/>
                              </a:cubicBezTo>
                              <a:cubicBezTo>
                                <a:pt x="2030667" y="517794"/>
                                <a:pt x="1879539" y="530892"/>
                                <a:pt x="1610548" y="530352"/>
                              </a:cubicBezTo>
                              <a:cubicBezTo>
                                <a:pt x="1341557" y="529812"/>
                                <a:pt x="1263872" y="530788"/>
                                <a:pt x="1035352" y="530352"/>
                              </a:cubicBezTo>
                              <a:cubicBezTo>
                                <a:pt x="806832" y="529916"/>
                                <a:pt x="499223" y="521704"/>
                                <a:pt x="0" y="530352"/>
                              </a:cubicBezTo>
                              <a:cubicBezTo>
                                <a:pt x="-9190" y="287623"/>
                                <a:pt x="14427" y="215626"/>
                                <a:pt x="0" y="0"/>
                              </a:cubicBezTo>
                              <a:close/>
                            </a:path>
                            <a:path w="2875979" h="530352" stroke="0" extrusionOk="0">
                              <a:moveTo>
                                <a:pt x="0" y="0"/>
                              </a:moveTo>
                              <a:cubicBezTo>
                                <a:pt x="173002" y="22118"/>
                                <a:pt x="284500" y="19931"/>
                                <a:pt x="546436" y="0"/>
                              </a:cubicBezTo>
                              <a:cubicBezTo>
                                <a:pt x="808372" y="-19931"/>
                                <a:pt x="895129" y="21682"/>
                                <a:pt x="1035352" y="0"/>
                              </a:cubicBezTo>
                              <a:cubicBezTo>
                                <a:pt x="1175575" y="-21682"/>
                                <a:pt x="1392499" y="27816"/>
                                <a:pt x="1668068" y="0"/>
                              </a:cubicBezTo>
                              <a:cubicBezTo>
                                <a:pt x="1943637" y="-27816"/>
                                <a:pt x="2073514" y="6989"/>
                                <a:pt x="2214504" y="0"/>
                              </a:cubicBezTo>
                              <a:cubicBezTo>
                                <a:pt x="2355494" y="-6989"/>
                                <a:pt x="2732511" y="-15668"/>
                                <a:pt x="2875979" y="0"/>
                              </a:cubicBezTo>
                              <a:cubicBezTo>
                                <a:pt x="2890346" y="256026"/>
                                <a:pt x="2859904" y="348873"/>
                                <a:pt x="2875979" y="530352"/>
                              </a:cubicBezTo>
                              <a:cubicBezTo>
                                <a:pt x="2644357" y="519352"/>
                                <a:pt x="2583067" y="552263"/>
                                <a:pt x="2300783" y="530352"/>
                              </a:cubicBezTo>
                              <a:cubicBezTo>
                                <a:pt x="2018499" y="508441"/>
                                <a:pt x="1896036" y="522695"/>
                                <a:pt x="1668068" y="530352"/>
                              </a:cubicBezTo>
                              <a:cubicBezTo>
                                <a:pt x="1440100" y="538009"/>
                                <a:pt x="1308660" y="534427"/>
                                <a:pt x="1179151" y="530352"/>
                              </a:cubicBezTo>
                              <a:cubicBezTo>
                                <a:pt x="1049642" y="526277"/>
                                <a:pt x="726224" y="531951"/>
                                <a:pt x="603956" y="530352"/>
                              </a:cubicBezTo>
                              <a:cubicBezTo>
                                <a:pt x="481688" y="528753"/>
                                <a:pt x="296270" y="515479"/>
                                <a:pt x="0" y="530352"/>
                              </a:cubicBezTo>
                              <a:cubicBezTo>
                                <a:pt x="26446" y="322830"/>
                                <a:pt x="11344" y="129663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Freehand/>
                        </ask:type>
                      </ask:lineSketchStyleProps>
                    </a:ext>
                  </a:extLst>
                </a:ln>
                <a:effectLst>
                  <a:softEdge rad="0"/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4" name="Left Brace 113">
              <a:extLst>
                <a:ext uri="{FF2B5EF4-FFF2-40B4-BE49-F238E27FC236}">
                  <a16:creationId xmlns:a16="http://schemas.microsoft.com/office/drawing/2014/main" id="{A5A2D294-880B-75FF-A26F-55E93F61F603}"/>
                </a:ext>
              </a:extLst>
            </p:cNvPr>
            <p:cNvSpPr/>
            <p:nvPr/>
          </p:nvSpPr>
          <p:spPr>
            <a:xfrm rot="5400000" flipH="1">
              <a:off x="8863927" y="4901933"/>
              <a:ext cx="128016" cy="365760"/>
            </a:xfrm>
            <a:prstGeom prst="leftBrace">
              <a:avLst/>
            </a:prstGeom>
            <a:ln w="15875">
              <a:solidFill>
                <a:srgbClr val="147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FC49AC38-DF97-6BCB-21E1-71F08555628F}"/>
                    </a:ext>
                  </a:extLst>
                </p:cNvPr>
                <p:cNvSpPr txBox="1"/>
                <p:nvPr/>
              </p:nvSpPr>
              <p:spPr>
                <a:xfrm>
                  <a:off x="8642191" y="5211027"/>
                  <a:ext cx="597536" cy="24109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1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</m:acc>
                        <m:sSubSup>
                          <m:sSubSupPr>
                            <m:ctrlPr>
                              <a:rPr lang="en-US" sz="1400" i="1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147AFF"/>
                                </a:solidFill>
                                <a:latin typeface="Cambria Math" panose="02040503050406030204" pitchFamily="18" charset="0"/>
                              </a:rPr>
                              <m:t>had</m:t>
                            </m:r>
                          </m:sup>
                        </m:sSubSup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FC49AC38-DF97-6BCB-21E1-71F0855562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2191" y="5211027"/>
                  <a:ext cx="597536" cy="241092"/>
                </a:xfrm>
                <a:prstGeom prst="rect">
                  <a:avLst/>
                </a:prstGeom>
                <a:blipFill>
                  <a:blip r:embed="rId9"/>
                  <a:stretch>
                    <a:fillRect l="-5102" t="-12821" r="-1020" b="-2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8" name="Left Brace 117">
              <a:extLst>
                <a:ext uri="{FF2B5EF4-FFF2-40B4-BE49-F238E27FC236}">
                  <a16:creationId xmlns:a16="http://schemas.microsoft.com/office/drawing/2014/main" id="{DA68D802-6FEB-4373-D9A0-90CA92BDF3CC}"/>
                </a:ext>
              </a:extLst>
            </p:cNvPr>
            <p:cNvSpPr/>
            <p:nvPr/>
          </p:nvSpPr>
          <p:spPr>
            <a:xfrm rot="5400000" flipH="1">
              <a:off x="10236496" y="4900240"/>
              <a:ext cx="124675" cy="365760"/>
            </a:xfrm>
            <a:prstGeom prst="leftBrace">
              <a:avLst/>
            </a:prstGeom>
            <a:ln w="15875">
              <a:solidFill>
                <a:srgbClr val="FF1F1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1B934A4-18AF-066D-4E8F-5B022B841AAC}"/>
                </a:ext>
              </a:extLst>
            </p:cNvPr>
            <p:cNvSpPr txBox="1"/>
            <p:nvPr/>
          </p:nvSpPr>
          <p:spPr>
            <a:xfrm>
              <a:off x="9230133" y="5196849"/>
              <a:ext cx="25987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Open Sans" panose="020B0606030504020204" pitchFamily="34" charset="0"/>
                </a:rPr>
                <a:t>basic cluster signal at EM scale</a:t>
              </a:r>
            </a:p>
          </p:txBody>
        </p:sp>
        <p:sp>
          <p:nvSpPr>
            <p:cNvPr id="122" name="Left Brace 121">
              <a:extLst>
                <a:ext uri="{FF2B5EF4-FFF2-40B4-BE49-F238E27FC236}">
                  <a16:creationId xmlns:a16="http://schemas.microsoft.com/office/drawing/2014/main" id="{B2F74DBA-D807-18C2-A6F0-C01FEA441E98}"/>
                </a:ext>
              </a:extLst>
            </p:cNvPr>
            <p:cNvSpPr/>
            <p:nvPr/>
          </p:nvSpPr>
          <p:spPr>
            <a:xfrm rot="16200000" flipH="1" flipV="1">
              <a:off x="11223262" y="4540805"/>
              <a:ext cx="124675" cy="365760"/>
            </a:xfrm>
            <a:prstGeom prst="leftBrace">
              <a:avLst/>
            </a:prstGeom>
            <a:ln w="158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670DDDA-1EC7-B4CE-F60B-90B01EAE904D}"/>
                </a:ext>
              </a:extLst>
            </p:cNvPr>
            <p:cNvSpPr txBox="1"/>
            <p:nvPr/>
          </p:nvSpPr>
          <p:spPr>
            <a:xfrm>
              <a:off x="8530223" y="4329263"/>
              <a:ext cx="30495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i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Open Sans" panose="020B0606030504020204" pitchFamily="34" charset="0"/>
                </a:rPr>
                <a:t>energy deposited in cluster (from MC)</a:t>
              </a: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79B83A17-82CD-DC76-398D-2C0165EC8B59}"/>
              </a:ext>
            </a:extLst>
          </p:cNvPr>
          <p:cNvSpPr txBox="1"/>
          <p:nvPr/>
        </p:nvSpPr>
        <p:spPr>
          <a:xfrm>
            <a:off x="2724156" y="5239108"/>
            <a:ext cx="184731" cy="369332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404569"/>
                      <a:gd name="connsiteY0" fmla="*/ 0 h 567912"/>
                      <a:gd name="connsiteX1" fmla="*/ 577097 w 2404569"/>
                      <a:gd name="connsiteY1" fmla="*/ 0 h 567912"/>
                      <a:gd name="connsiteX2" fmla="*/ 1106102 w 2404569"/>
                      <a:gd name="connsiteY2" fmla="*/ 0 h 567912"/>
                      <a:gd name="connsiteX3" fmla="*/ 1755335 w 2404569"/>
                      <a:gd name="connsiteY3" fmla="*/ 0 h 567912"/>
                      <a:gd name="connsiteX4" fmla="*/ 2404569 w 2404569"/>
                      <a:gd name="connsiteY4" fmla="*/ 0 h 567912"/>
                      <a:gd name="connsiteX5" fmla="*/ 2404569 w 2404569"/>
                      <a:gd name="connsiteY5" fmla="*/ 567912 h 567912"/>
                      <a:gd name="connsiteX6" fmla="*/ 1851518 w 2404569"/>
                      <a:gd name="connsiteY6" fmla="*/ 567912 h 567912"/>
                      <a:gd name="connsiteX7" fmla="*/ 1298467 w 2404569"/>
                      <a:gd name="connsiteY7" fmla="*/ 567912 h 567912"/>
                      <a:gd name="connsiteX8" fmla="*/ 649234 w 2404569"/>
                      <a:gd name="connsiteY8" fmla="*/ 567912 h 567912"/>
                      <a:gd name="connsiteX9" fmla="*/ 0 w 2404569"/>
                      <a:gd name="connsiteY9" fmla="*/ 567912 h 567912"/>
                      <a:gd name="connsiteX10" fmla="*/ 0 w 2404569"/>
                      <a:gd name="connsiteY10" fmla="*/ 0 h 567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04569" h="567912" extrusionOk="0">
                        <a:moveTo>
                          <a:pt x="0" y="0"/>
                        </a:moveTo>
                        <a:cubicBezTo>
                          <a:pt x="115434" y="-28440"/>
                          <a:pt x="387516" y="21705"/>
                          <a:pt x="577097" y="0"/>
                        </a:cubicBezTo>
                        <a:cubicBezTo>
                          <a:pt x="766678" y="-21705"/>
                          <a:pt x="993123" y="2532"/>
                          <a:pt x="1106102" y="0"/>
                        </a:cubicBezTo>
                        <a:cubicBezTo>
                          <a:pt x="1219082" y="-2532"/>
                          <a:pt x="1441615" y="23679"/>
                          <a:pt x="1755335" y="0"/>
                        </a:cubicBezTo>
                        <a:cubicBezTo>
                          <a:pt x="2069055" y="-23679"/>
                          <a:pt x="2104438" y="9914"/>
                          <a:pt x="2404569" y="0"/>
                        </a:cubicBezTo>
                        <a:cubicBezTo>
                          <a:pt x="2377320" y="265750"/>
                          <a:pt x="2406254" y="373497"/>
                          <a:pt x="2404569" y="567912"/>
                        </a:cubicBezTo>
                        <a:cubicBezTo>
                          <a:pt x="2237606" y="545252"/>
                          <a:pt x="2059171" y="562971"/>
                          <a:pt x="1851518" y="567912"/>
                        </a:cubicBezTo>
                        <a:cubicBezTo>
                          <a:pt x="1643865" y="572853"/>
                          <a:pt x="1462013" y="583738"/>
                          <a:pt x="1298467" y="567912"/>
                        </a:cubicBezTo>
                        <a:cubicBezTo>
                          <a:pt x="1134921" y="552086"/>
                          <a:pt x="952232" y="575631"/>
                          <a:pt x="649234" y="567912"/>
                        </a:cubicBezTo>
                        <a:cubicBezTo>
                          <a:pt x="346236" y="560193"/>
                          <a:pt x="152377" y="541398"/>
                          <a:pt x="0" y="567912"/>
                        </a:cubicBezTo>
                        <a:cubicBezTo>
                          <a:pt x="-16034" y="432247"/>
                          <a:pt x="-102" y="19199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txBody>
          <a:bodyPr wrap="none" lIns="91440" tIns="91440" rIns="91440" bIns="91440" rtlCol="0">
            <a:spAutoFit/>
          </a:bodyPr>
          <a:lstStyle/>
          <a:p>
            <a:endParaRPr lang="en-US" sz="1200" dirty="0"/>
          </a:p>
        </p:txBody>
      </p:sp>
      <p:sp>
        <p:nvSpPr>
          <p:cNvPr id="131" name="Arrow: Curved Left 130">
            <a:extLst>
              <a:ext uri="{FF2B5EF4-FFF2-40B4-BE49-F238E27FC236}">
                <a16:creationId xmlns:a16="http://schemas.microsoft.com/office/drawing/2014/main" id="{C31135F0-AC92-B058-5952-AE92AFB6E5F8}"/>
              </a:ext>
            </a:extLst>
          </p:cNvPr>
          <p:cNvSpPr/>
          <p:nvPr/>
        </p:nvSpPr>
        <p:spPr>
          <a:xfrm flipV="1">
            <a:off x="11465574" y="4774357"/>
            <a:ext cx="696708" cy="1207341"/>
          </a:xfrm>
          <a:prstGeom prst="curvedLeftArrow">
            <a:avLst>
              <a:gd name="adj1" fmla="val 16920"/>
              <a:gd name="adj2" fmla="val 50000"/>
              <a:gd name="adj3" fmla="val 50976"/>
            </a:avLst>
          </a:prstGeom>
          <a:gradFill flip="none" rotWithShape="1">
            <a:gsLst>
              <a:gs pos="0">
                <a:srgbClr val="7B4D1B"/>
              </a:gs>
              <a:gs pos="70500">
                <a:srgbClr val="0070C0"/>
              </a:gs>
              <a:gs pos="41000">
                <a:schemeClr val="bg1"/>
              </a:gs>
              <a:gs pos="100000">
                <a:srgbClr val="CBFFFF"/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5A79FD1C-7D88-4623-DD1C-B7E210C33976}"/>
                  </a:ext>
                </a:extLst>
              </p:cNvPr>
              <p:cNvSpPr txBox="1"/>
              <p:nvPr/>
            </p:nvSpPr>
            <p:spPr>
              <a:xfrm>
                <a:off x="6837808" y="5631499"/>
                <a:ext cx="4653916" cy="567912"/>
              </a:xfrm>
              <a:custGeom>
                <a:avLst/>
                <a:gdLst>
                  <a:gd name="connsiteX0" fmla="*/ 0 w 4653916"/>
                  <a:gd name="connsiteY0" fmla="*/ 0 h 567912"/>
                  <a:gd name="connsiteX1" fmla="*/ 618306 w 4653916"/>
                  <a:gd name="connsiteY1" fmla="*/ 0 h 567912"/>
                  <a:gd name="connsiteX2" fmla="*/ 1143534 w 4653916"/>
                  <a:gd name="connsiteY2" fmla="*/ 0 h 567912"/>
                  <a:gd name="connsiteX3" fmla="*/ 1715300 w 4653916"/>
                  <a:gd name="connsiteY3" fmla="*/ 0 h 567912"/>
                  <a:gd name="connsiteX4" fmla="*/ 2426685 w 4653916"/>
                  <a:gd name="connsiteY4" fmla="*/ 0 h 567912"/>
                  <a:gd name="connsiteX5" fmla="*/ 3044991 w 4653916"/>
                  <a:gd name="connsiteY5" fmla="*/ 0 h 567912"/>
                  <a:gd name="connsiteX6" fmla="*/ 3616758 w 4653916"/>
                  <a:gd name="connsiteY6" fmla="*/ 0 h 567912"/>
                  <a:gd name="connsiteX7" fmla="*/ 4653916 w 4653916"/>
                  <a:gd name="connsiteY7" fmla="*/ 0 h 567912"/>
                  <a:gd name="connsiteX8" fmla="*/ 4653916 w 4653916"/>
                  <a:gd name="connsiteY8" fmla="*/ 567912 h 567912"/>
                  <a:gd name="connsiteX9" fmla="*/ 3989071 w 4653916"/>
                  <a:gd name="connsiteY9" fmla="*/ 567912 h 567912"/>
                  <a:gd name="connsiteX10" fmla="*/ 3417304 w 4653916"/>
                  <a:gd name="connsiteY10" fmla="*/ 567912 h 567912"/>
                  <a:gd name="connsiteX11" fmla="*/ 2659381 w 4653916"/>
                  <a:gd name="connsiteY11" fmla="*/ 567912 h 567912"/>
                  <a:gd name="connsiteX12" fmla="*/ 2041075 w 4653916"/>
                  <a:gd name="connsiteY12" fmla="*/ 567912 h 567912"/>
                  <a:gd name="connsiteX13" fmla="*/ 1515847 w 4653916"/>
                  <a:gd name="connsiteY13" fmla="*/ 567912 h 567912"/>
                  <a:gd name="connsiteX14" fmla="*/ 804463 w 4653916"/>
                  <a:gd name="connsiteY14" fmla="*/ 567912 h 567912"/>
                  <a:gd name="connsiteX15" fmla="*/ 0 w 4653916"/>
                  <a:gd name="connsiteY15" fmla="*/ 567912 h 567912"/>
                  <a:gd name="connsiteX16" fmla="*/ 0 w 4653916"/>
                  <a:gd name="connsiteY16" fmla="*/ 0 h 56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653916" h="567912" fill="none" extrusionOk="0">
                    <a:moveTo>
                      <a:pt x="0" y="0"/>
                    </a:moveTo>
                    <a:cubicBezTo>
                      <a:pt x="130309" y="-14140"/>
                      <a:pt x="399595" y="4736"/>
                      <a:pt x="618306" y="0"/>
                    </a:cubicBezTo>
                    <a:cubicBezTo>
                      <a:pt x="837017" y="-4736"/>
                      <a:pt x="894710" y="-23934"/>
                      <a:pt x="1143534" y="0"/>
                    </a:cubicBezTo>
                    <a:cubicBezTo>
                      <a:pt x="1392358" y="23934"/>
                      <a:pt x="1555176" y="19521"/>
                      <a:pt x="1715300" y="0"/>
                    </a:cubicBezTo>
                    <a:cubicBezTo>
                      <a:pt x="1875424" y="-19521"/>
                      <a:pt x="2077205" y="-19078"/>
                      <a:pt x="2426685" y="0"/>
                    </a:cubicBezTo>
                    <a:cubicBezTo>
                      <a:pt x="2776165" y="19078"/>
                      <a:pt x="2737697" y="21450"/>
                      <a:pt x="3044991" y="0"/>
                    </a:cubicBezTo>
                    <a:cubicBezTo>
                      <a:pt x="3352285" y="-21450"/>
                      <a:pt x="3403227" y="-2183"/>
                      <a:pt x="3616758" y="0"/>
                    </a:cubicBezTo>
                    <a:cubicBezTo>
                      <a:pt x="3830289" y="2183"/>
                      <a:pt x="4300433" y="6062"/>
                      <a:pt x="4653916" y="0"/>
                    </a:cubicBezTo>
                    <a:cubicBezTo>
                      <a:pt x="4636438" y="266600"/>
                      <a:pt x="4648955" y="375780"/>
                      <a:pt x="4653916" y="567912"/>
                    </a:cubicBezTo>
                    <a:cubicBezTo>
                      <a:pt x="4351458" y="569787"/>
                      <a:pt x="4169332" y="571111"/>
                      <a:pt x="3989071" y="567912"/>
                    </a:cubicBezTo>
                    <a:cubicBezTo>
                      <a:pt x="3808811" y="564713"/>
                      <a:pt x="3611280" y="564757"/>
                      <a:pt x="3417304" y="567912"/>
                    </a:cubicBezTo>
                    <a:cubicBezTo>
                      <a:pt x="3223328" y="571067"/>
                      <a:pt x="3000227" y="566874"/>
                      <a:pt x="2659381" y="567912"/>
                    </a:cubicBezTo>
                    <a:cubicBezTo>
                      <a:pt x="2318535" y="568950"/>
                      <a:pt x="2171412" y="551254"/>
                      <a:pt x="2041075" y="567912"/>
                    </a:cubicBezTo>
                    <a:cubicBezTo>
                      <a:pt x="1910738" y="584570"/>
                      <a:pt x="1762599" y="585540"/>
                      <a:pt x="1515847" y="567912"/>
                    </a:cubicBezTo>
                    <a:cubicBezTo>
                      <a:pt x="1269095" y="550284"/>
                      <a:pt x="975474" y="585489"/>
                      <a:pt x="804463" y="567912"/>
                    </a:cubicBezTo>
                    <a:cubicBezTo>
                      <a:pt x="633452" y="550335"/>
                      <a:pt x="311164" y="594491"/>
                      <a:pt x="0" y="567912"/>
                    </a:cubicBezTo>
                    <a:cubicBezTo>
                      <a:pt x="-24950" y="408519"/>
                      <a:pt x="4549" y="187284"/>
                      <a:pt x="0" y="0"/>
                    </a:cubicBezTo>
                    <a:close/>
                  </a:path>
                  <a:path w="4653916" h="567912" stroke="0" extrusionOk="0">
                    <a:moveTo>
                      <a:pt x="0" y="0"/>
                    </a:moveTo>
                    <a:cubicBezTo>
                      <a:pt x="247733" y="-26019"/>
                      <a:pt x="415978" y="26983"/>
                      <a:pt x="618306" y="0"/>
                    </a:cubicBezTo>
                    <a:cubicBezTo>
                      <a:pt x="820634" y="-26983"/>
                      <a:pt x="1037241" y="4786"/>
                      <a:pt x="1143534" y="0"/>
                    </a:cubicBezTo>
                    <a:cubicBezTo>
                      <a:pt x="1249827" y="-4786"/>
                      <a:pt x="1529873" y="33823"/>
                      <a:pt x="1901457" y="0"/>
                    </a:cubicBezTo>
                    <a:cubicBezTo>
                      <a:pt x="2273041" y="-33823"/>
                      <a:pt x="2364832" y="24034"/>
                      <a:pt x="2519763" y="0"/>
                    </a:cubicBezTo>
                    <a:cubicBezTo>
                      <a:pt x="2674694" y="-24034"/>
                      <a:pt x="2883079" y="2900"/>
                      <a:pt x="3138069" y="0"/>
                    </a:cubicBezTo>
                    <a:cubicBezTo>
                      <a:pt x="3393059" y="-2900"/>
                      <a:pt x="3730527" y="35845"/>
                      <a:pt x="3895993" y="0"/>
                    </a:cubicBezTo>
                    <a:cubicBezTo>
                      <a:pt x="4061459" y="-35845"/>
                      <a:pt x="4373172" y="575"/>
                      <a:pt x="4653916" y="0"/>
                    </a:cubicBezTo>
                    <a:cubicBezTo>
                      <a:pt x="4659108" y="137306"/>
                      <a:pt x="4648123" y="371825"/>
                      <a:pt x="4653916" y="567912"/>
                    </a:cubicBezTo>
                    <a:cubicBezTo>
                      <a:pt x="4527805" y="554728"/>
                      <a:pt x="4355878" y="554732"/>
                      <a:pt x="4082149" y="567912"/>
                    </a:cubicBezTo>
                    <a:cubicBezTo>
                      <a:pt x="3808420" y="581092"/>
                      <a:pt x="3611560" y="575442"/>
                      <a:pt x="3417304" y="567912"/>
                    </a:cubicBezTo>
                    <a:cubicBezTo>
                      <a:pt x="3223049" y="560382"/>
                      <a:pt x="3062345" y="536436"/>
                      <a:pt x="2752459" y="567912"/>
                    </a:cubicBezTo>
                    <a:cubicBezTo>
                      <a:pt x="2442574" y="599388"/>
                      <a:pt x="2403432" y="593914"/>
                      <a:pt x="2134153" y="567912"/>
                    </a:cubicBezTo>
                    <a:cubicBezTo>
                      <a:pt x="1864874" y="541910"/>
                      <a:pt x="1720019" y="596667"/>
                      <a:pt x="1376229" y="567912"/>
                    </a:cubicBezTo>
                    <a:cubicBezTo>
                      <a:pt x="1032439" y="539157"/>
                      <a:pt x="907692" y="556990"/>
                      <a:pt x="618306" y="567912"/>
                    </a:cubicBezTo>
                    <a:cubicBezTo>
                      <a:pt x="328920" y="578834"/>
                      <a:pt x="301498" y="571916"/>
                      <a:pt x="0" y="567912"/>
                    </a:cubicBezTo>
                    <a:cubicBezTo>
                      <a:pt x="1955" y="420221"/>
                      <a:pt x="2679" y="248293"/>
                      <a:pt x="0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ℛ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ML</m:t>
                          </m:r>
                        </m:sup>
                      </m:sSubSup>
                      <m:d>
                        <m:dPr>
                          <m:ctrlPr>
                            <a:rPr lang="en-US" sz="1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clus</m:t>
                              </m:r>
                            </m:sub>
                          </m:sSub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learns</m:t>
                          </m:r>
                        </m:e>
                      </m:groupChr>
                      <m:sSubSup>
                        <m:sSubSupPr>
                          <m:ctrlPr>
                            <a:rPr lang="en-US" sz="1200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ℛ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EM</m:t>
                          </m:r>
                        </m:sup>
                      </m:sSubSup>
                      <m:r>
                        <a:rPr lang="en-US" sz="1200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Open Sans" panose="020B0606030504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Open Sans" panose="020B0606030504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Open Sans" panose="020B0606030504020204" pitchFamily="34" charset="0"/>
                                </a:rPr>
                                <m:t>clus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Open Sans" panose="020B0606030504020204" pitchFamily="34" charset="0"/>
                                </a:rPr>
                                <m:t>EM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clus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dep</m:t>
                              </m:r>
                            </m:sup>
                          </m:sSubSup>
                        </m:den>
                      </m:f>
                      <m:groupChr>
                        <m:groupChrPr>
                          <m:chr m:val="→"/>
                          <m:vertJc m:val="bot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yields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groupChr>
                      <m:sSubSup>
                        <m:sSubSupPr>
                          <m:ctrlP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ML</m:t>
                          </m:r>
                        </m:sup>
                      </m:sSubSup>
                      <m:d>
                        <m:dPr>
                          <m:ctrlP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398FC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rgbClr val="398FC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398FC6"/>
                                  </a:solidFill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clus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clus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ML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solidFill>
                                        <a:srgbClr val="1CB8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rgbClr val="1CB8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𝒳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1CB860"/>
                                      </a:solidFill>
                                      <a:latin typeface="Cambria Math" panose="02040503050406030204" pitchFamily="18" charset="0"/>
                                      <a:ea typeface="Open Sans" panose="020B0606030504020204" pitchFamily="34" charset="0"/>
                                      <a:cs typeface="Open Sans" panose="020B0606030504020204" pitchFamily="34" charset="0"/>
                                    </a:rPr>
                                    <m:t>clus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5A79FD1C-7D88-4623-DD1C-B7E210C33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7808" y="5631499"/>
                <a:ext cx="4653916" cy="56791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accent2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4653916"/>
                          <a:gd name="connsiteY0" fmla="*/ 0 h 567912"/>
                          <a:gd name="connsiteX1" fmla="*/ 618306 w 4653916"/>
                          <a:gd name="connsiteY1" fmla="*/ 0 h 567912"/>
                          <a:gd name="connsiteX2" fmla="*/ 1143534 w 4653916"/>
                          <a:gd name="connsiteY2" fmla="*/ 0 h 567912"/>
                          <a:gd name="connsiteX3" fmla="*/ 1715300 w 4653916"/>
                          <a:gd name="connsiteY3" fmla="*/ 0 h 567912"/>
                          <a:gd name="connsiteX4" fmla="*/ 2426685 w 4653916"/>
                          <a:gd name="connsiteY4" fmla="*/ 0 h 567912"/>
                          <a:gd name="connsiteX5" fmla="*/ 3044991 w 4653916"/>
                          <a:gd name="connsiteY5" fmla="*/ 0 h 567912"/>
                          <a:gd name="connsiteX6" fmla="*/ 3616758 w 4653916"/>
                          <a:gd name="connsiteY6" fmla="*/ 0 h 567912"/>
                          <a:gd name="connsiteX7" fmla="*/ 4653916 w 4653916"/>
                          <a:gd name="connsiteY7" fmla="*/ 0 h 567912"/>
                          <a:gd name="connsiteX8" fmla="*/ 4653916 w 4653916"/>
                          <a:gd name="connsiteY8" fmla="*/ 567912 h 567912"/>
                          <a:gd name="connsiteX9" fmla="*/ 3989071 w 4653916"/>
                          <a:gd name="connsiteY9" fmla="*/ 567912 h 567912"/>
                          <a:gd name="connsiteX10" fmla="*/ 3417304 w 4653916"/>
                          <a:gd name="connsiteY10" fmla="*/ 567912 h 567912"/>
                          <a:gd name="connsiteX11" fmla="*/ 2659381 w 4653916"/>
                          <a:gd name="connsiteY11" fmla="*/ 567912 h 567912"/>
                          <a:gd name="connsiteX12" fmla="*/ 2041075 w 4653916"/>
                          <a:gd name="connsiteY12" fmla="*/ 567912 h 567912"/>
                          <a:gd name="connsiteX13" fmla="*/ 1515847 w 4653916"/>
                          <a:gd name="connsiteY13" fmla="*/ 567912 h 567912"/>
                          <a:gd name="connsiteX14" fmla="*/ 804463 w 4653916"/>
                          <a:gd name="connsiteY14" fmla="*/ 567912 h 567912"/>
                          <a:gd name="connsiteX15" fmla="*/ 0 w 4653916"/>
                          <a:gd name="connsiteY15" fmla="*/ 567912 h 567912"/>
                          <a:gd name="connsiteX16" fmla="*/ 0 w 4653916"/>
                          <a:gd name="connsiteY16" fmla="*/ 0 h 5679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4653916" h="567912" fill="none" extrusionOk="0">
                            <a:moveTo>
                              <a:pt x="0" y="0"/>
                            </a:moveTo>
                            <a:cubicBezTo>
                              <a:pt x="130309" y="-14140"/>
                              <a:pt x="399595" y="4736"/>
                              <a:pt x="618306" y="0"/>
                            </a:cubicBezTo>
                            <a:cubicBezTo>
                              <a:pt x="837017" y="-4736"/>
                              <a:pt x="894710" y="-23934"/>
                              <a:pt x="1143534" y="0"/>
                            </a:cubicBezTo>
                            <a:cubicBezTo>
                              <a:pt x="1392358" y="23934"/>
                              <a:pt x="1555176" y="19521"/>
                              <a:pt x="1715300" y="0"/>
                            </a:cubicBezTo>
                            <a:cubicBezTo>
                              <a:pt x="1875424" y="-19521"/>
                              <a:pt x="2077205" y="-19078"/>
                              <a:pt x="2426685" y="0"/>
                            </a:cubicBezTo>
                            <a:cubicBezTo>
                              <a:pt x="2776165" y="19078"/>
                              <a:pt x="2737697" y="21450"/>
                              <a:pt x="3044991" y="0"/>
                            </a:cubicBezTo>
                            <a:cubicBezTo>
                              <a:pt x="3352285" y="-21450"/>
                              <a:pt x="3403227" y="-2183"/>
                              <a:pt x="3616758" y="0"/>
                            </a:cubicBezTo>
                            <a:cubicBezTo>
                              <a:pt x="3830289" y="2183"/>
                              <a:pt x="4300433" y="6062"/>
                              <a:pt x="4653916" y="0"/>
                            </a:cubicBezTo>
                            <a:cubicBezTo>
                              <a:pt x="4636438" y="266600"/>
                              <a:pt x="4648955" y="375780"/>
                              <a:pt x="4653916" y="567912"/>
                            </a:cubicBezTo>
                            <a:cubicBezTo>
                              <a:pt x="4351458" y="569787"/>
                              <a:pt x="4169332" y="571111"/>
                              <a:pt x="3989071" y="567912"/>
                            </a:cubicBezTo>
                            <a:cubicBezTo>
                              <a:pt x="3808811" y="564713"/>
                              <a:pt x="3611280" y="564757"/>
                              <a:pt x="3417304" y="567912"/>
                            </a:cubicBezTo>
                            <a:cubicBezTo>
                              <a:pt x="3223328" y="571067"/>
                              <a:pt x="3000227" y="566874"/>
                              <a:pt x="2659381" y="567912"/>
                            </a:cubicBezTo>
                            <a:cubicBezTo>
                              <a:pt x="2318535" y="568950"/>
                              <a:pt x="2171412" y="551254"/>
                              <a:pt x="2041075" y="567912"/>
                            </a:cubicBezTo>
                            <a:cubicBezTo>
                              <a:pt x="1910738" y="584570"/>
                              <a:pt x="1762599" y="585540"/>
                              <a:pt x="1515847" y="567912"/>
                            </a:cubicBezTo>
                            <a:cubicBezTo>
                              <a:pt x="1269095" y="550284"/>
                              <a:pt x="975474" y="585489"/>
                              <a:pt x="804463" y="567912"/>
                            </a:cubicBezTo>
                            <a:cubicBezTo>
                              <a:pt x="633452" y="550335"/>
                              <a:pt x="311164" y="594491"/>
                              <a:pt x="0" y="567912"/>
                            </a:cubicBezTo>
                            <a:cubicBezTo>
                              <a:pt x="-24950" y="408519"/>
                              <a:pt x="4549" y="187284"/>
                              <a:pt x="0" y="0"/>
                            </a:cubicBezTo>
                            <a:close/>
                          </a:path>
                          <a:path w="4653916" h="567912" stroke="0" extrusionOk="0">
                            <a:moveTo>
                              <a:pt x="0" y="0"/>
                            </a:moveTo>
                            <a:cubicBezTo>
                              <a:pt x="247733" y="-26019"/>
                              <a:pt x="415978" y="26983"/>
                              <a:pt x="618306" y="0"/>
                            </a:cubicBezTo>
                            <a:cubicBezTo>
                              <a:pt x="820634" y="-26983"/>
                              <a:pt x="1037241" y="4786"/>
                              <a:pt x="1143534" y="0"/>
                            </a:cubicBezTo>
                            <a:cubicBezTo>
                              <a:pt x="1249827" y="-4786"/>
                              <a:pt x="1529873" y="33823"/>
                              <a:pt x="1901457" y="0"/>
                            </a:cubicBezTo>
                            <a:cubicBezTo>
                              <a:pt x="2273041" y="-33823"/>
                              <a:pt x="2364832" y="24034"/>
                              <a:pt x="2519763" y="0"/>
                            </a:cubicBezTo>
                            <a:cubicBezTo>
                              <a:pt x="2674694" y="-24034"/>
                              <a:pt x="2883079" y="2900"/>
                              <a:pt x="3138069" y="0"/>
                            </a:cubicBezTo>
                            <a:cubicBezTo>
                              <a:pt x="3393059" y="-2900"/>
                              <a:pt x="3730527" y="35845"/>
                              <a:pt x="3895993" y="0"/>
                            </a:cubicBezTo>
                            <a:cubicBezTo>
                              <a:pt x="4061459" y="-35845"/>
                              <a:pt x="4373172" y="575"/>
                              <a:pt x="4653916" y="0"/>
                            </a:cubicBezTo>
                            <a:cubicBezTo>
                              <a:pt x="4659108" y="137306"/>
                              <a:pt x="4648123" y="371825"/>
                              <a:pt x="4653916" y="567912"/>
                            </a:cubicBezTo>
                            <a:cubicBezTo>
                              <a:pt x="4527805" y="554728"/>
                              <a:pt x="4355878" y="554732"/>
                              <a:pt x="4082149" y="567912"/>
                            </a:cubicBezTo>
                            <a:cubicBezTo>
                              <a:pt x="3808420" y="581092"/>
                              <a:pt x="3611560" y="575442"/>
                              <a:pt x="3417304" y="567912"/>
                            </a:cubicBezTo>
                            <a:cubicBezTo>
                              <a:pt x="3223049" y="560382"/>
                              <a:pt x="3062345" y="536436"/>
                              <a:pt x="2752459" y="567912"/>
                            </a:cubicBezTo>
                            <a:cubicBezTo>
                              <a:pt x="2442574" y="599388"/>
                              <a:pt x="2403432" y="593914"/>
                              <a:pt x="2134153" y="567912"/>
                            </a:cubicBezTo>
                            <a:cubicBezTo>
                              <a:pt x="1864874" y="541910"/>
                              <a:pt x="1720019" y="596667"/>
                              <a:pt x="1376229" y="567912"/>
                            </a:cubicBezTo>
                            <a:cubicBezTo>
                              <a:pt x="1032439" y="539157"/>
                              <a:pt x="907692" y="556990"/>
                              <a:pt x="618306" y="567912"/>
                            </a:cubicBezTo>
                            <a:cubicBezTo>
                              <a:pt x="328920" y="578834"/>
                              <a:pt x="301498" y="571916"/>
                              <a:pt x="0" y="567912"/>
                            </a:cubicBezTo>
                            <a:cubicBezTo>
                              <a:pt x="1955" y="420221"/>
                              <a:pt x="2679" y="248293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A3177E5D-48E4-38D8-5B04-F3DD07A7E827}"/>
                  </a:ext>
                </a:extLst>
              </p:cNvPr>
              <p:cNvSpPr txBox="1"/>
              <p:nvPr/>
            </p:nvSpPr>
            <p:spPr>
              <a:xfrm>
                <a:off x="338756" y="4200118"/>
                <a:ext cx="5440390" cy="2221185"/>
              </a:xfrm>
              <a:custGeom>
                <a:avLst/>
                <a:gdLst>
                  <a:gd name="connsiteX0" fmla="*/ 0 w 5440390"/>
                  <a:gd name="connsiteY0" fmla="*/ 0 h 2221185"/>
                  <a:gd name="connsiteX1" fmla="*/ 625645 w 5440390"/>
                  <a:gd name="connsiteY1" fmla="*/ 0 h 2221185"/>
                  <a:gd name="connsiteX2" fmla="*/ 1305694 w 5440390"/>
                  <a:gd name="connsiteY2" fmla="*/ 0 h 2221185"/>
                  <a:gd name="connsiteX3" fmla="*/ 2094550 w 5440390"/>
                  <a:gd name="connsiteY3" fmla="*/ 0 h 2221185"/>
                  <a:gd name="connsiteX4" fmla="*/ 2829003 w 5440390"/>
                  <a:gd name="connsiteY4" fmla="*/ 0 h 2221185"/>
                  <a:gd name="connsiteX5" fmla="*/ 3345840 w 5440390"/>
                  <a:gd name="connsiteY5" fmla="*/ 0 h 2221185"/>
                  <a:gd name="connsiteX6" fmla="*/ 3971485 w 5440390"/>
                  <a:gd name="connsiteY6" fmla="*/ 0 h 2221185"/>
                  <a:gd name="connsiteX7" fmla="*/ 4760341 w 5440390"/>
                  <a:gd name="connsiteY7" fmla="*/ 0 h 2221185"/>
                  <a:gd name="connsiteX8" fmla="*/ 5440390 w 5440390"/>
                  <a:gd name="connsiteY8" fmla="*/ 0 h 2221185"/>
                  <a:gd name="connsiteX9" fmla="*/ 5440390 w 5440390"/>
                  <a:gd name="connsiteY9" fmla="*/ 577508 h 2221185"/>
                  <a:gd name="connsiteX10" fmla="*/ 5440390 w 5440390"/>
                  <a:gd name="connsiteY10" fmla="*/ 1066169 h 2221185"/>
                  <a:gd name="connsiteX11" fmla="*/ 5440390 w 5440390"/>
                  <a:gd name="connsiteY11" fmla="*/ 1577041 h 2221185"/>
                  <a:gd name="connsiteX12" fmla="*/ 5440390 w 5440390"/>
                  <a:gd name="connsiteY12" fmla="*/ 2221185 h 2221185"/>
                  <a:gd name="connsiteX13" fmla="*/ 4869149 w 5440390"/>
                  <a:gd name="connsiteY13" fmla="*/ 2221185 h 2221185"/>
                  <a:gd name="connsiteX14" fmla="*/ 4352312 w 5440390"/>
                  <a:gd name="connsiteY14" fmla="*/ 2221185 h 2221185"/>
                  <a:gd name="connsiteX15" fmla="*/ 3835475 w 5440390"/>
                  <a:gd name="connsiteY15" fmla="*/ 2221185 h 2221185"/>
                  <a:gd name="connsiteX16" fmla="*/ 3101022 w 5440390"/>
                  <a:gd name="connsiteY16" fmla="*/ 2221185 h 2221185"/>
                  <a:gd name="connsiteX17" fmla="*/ 2584185 w 5440390"/>
                  <a:gd name="connsiteY17" fmla="*/ 2221185 h 2221185"/>
                  <a:gd name="connsiteX18" fmla="*/ 1904136 w 5440390"/>
                  <a:gd name="connsiteY18" fmla="*/ 2221185 h 2221185"/>
                  <a:gd name="connsiteX19" fmla="*/ 1332896 w 5440390"/>
                  <a:gd name="connsiteY19" fmla="*/ 2221185 h 2221185"/>
                  <a:gd name="connsiteX20" fmla="*/ 652847 w 5440390"/>
                  <a:gd name="connsiteY20" fmla="*/ 2221185 h 2221185"/>
                  <a:gd name="connsiteX21" fmla="*/ 0 w 5440390"/>
                  <a:gd name="connsiteY21" fmla="*/ 2221185 h 2221185"/>
                  <a:gd name="connsiteX22" fmla="*/ 0 w 5440390"/>
                  <a:gd name="connsiteY22" fmla="*/ 1665889 h 2221185"/>
                  <a:gd name="connsiteX23" fmla="*/ 0 w 5440390"/>
                  <a:gd name="connsiteY23" fmla="*/ 1132804 h 2221185"/>
                  <a:gd name="connsiteX24" fmla="*/ 0 w 5440390"/>
                  <a:gd name="connsiteY24" fmla="*/ 599720 h 2221185"/>
                  <a:gd name="connsiteX25" fmla="*/ 0 w 5440390"/>
                  <a:gd name="connsiteY25" fmla="*/ 0 h 222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440390" h="2221185" fill="none" extrusionOk="0">
                    <a:moveTo>
                      <a:pt x="0" y="0"/>
                    </a:moveTo>
                    <a:cubicBezTo>
                      <a:pt x="199754" y="-1320"/>
                      <a:pt x="384874" y="-29871"/>
                      <a:pt x="625645" y="0"/>
                    </a:cubicBezTo>
                    <a:cubicBezTo>
                      <a:pt x="866416" y="29871"/>
                      <a:pt x="1103917" y="-10397"/>
                      <a:pt x="1305694" y="0"/>
                    </a:cubicBezTo>
                    <a:cubicBezTo>
                      <a:pt x="1507471" y="10397"/>
                      <a:pt x="1865161" y="31387"/>
                      <a:pt x="2094550" y="0"/>
                    </a:cubicBezTo>
                    <a:cubicBezTo>
                      <a:pt x="2323939" y="-31387"/>
                      <a:pt x="2588984" y="-35656"/>
                      <a:pt x="2829003" y="0"/>
                    </a:cubicBezTo>
                    <a:cubicBezTo>
                      <a:pt x="3069022" y="35656"/>
                      <a:pt x="3109032" y="-21527"/>
                      <a:pt x="3345840" y="0"/>
                    </a:cubicBezTo>
                    <a:cubicBezTo>
                      <a:pt x="3582648" y="21527"/>
                      <a:pt x="3675088" y="19235"/>
                      <a:pt x="3971485" y="0"/>
                    </a:cubicBezTo>
                    <a:cubicBezTo>
                      <a:pt x="4267883" y="-19235"/>
                      <a:pt x="4529721" y="-1800"/>
                      <a:pt x="4760341" y="0"/>
                    </a:cubicBezTo>
                    <a:cubicBezTo>
                      <a:pt x="4990961" y="1800"/>
                      <a:pt x="5218188" y="-22249"/>
                      <a:pt x="5440390" y="0"/>
                    </a:cubicBezTo>
                    <a:cubicBezTo>
                      <a:pt x="5467069" y="201288"/>
                      <a:pt x="5468023" y="300925"/>
                      <a:pt x="5440390" y="577508"/>
                    </a:cubicBezTo>
                    <a:cubicBezTo>
                      <a:pt x="5412757" y="854091"/>
                      <a:pt x="5435377" y="861064"/>
                      <a:pt x="5440390" y="1066169"/>
                    </a:cubicBezTo>
                    <a:cubicBezTo>
                      <a:pt x="5445403" y="1271274"/>
                      <a:pt x="5429310" y="1471056"/>
                      <a:pt x="5440390" y="1577041"/>
                    </a:cubicBezTo>
                    <a:cubicBezTo>
                      <a:pt x="5451470" y="1683026"/>
                      <a:pt x="5440036" y="1996181"/>
                      <a:pt x="5440390" y="2221185"/>
                    </a:cubicBezTo>
                    <a:cubicBezTo>
                      <a:pt x="5311540" y="2236178"/>
                      <a:pt x="5134133" y="2230029"/>
                      <a:pt x="4869149" y="2221185"/>
                    </a:cubicBezTo>
                    <a:cubicBezTo>
                      <a:pt x="4604165" y="2212341"/>
                      <a:pt x="4574855" y="2220132"/>
                      <a:pt x="4352312" y="2221185"/>
                    </a:cubicBezTo>
                    <a:cubicBezTo>
                      <a:pt x="4129769" y="2222238"/>
                      <a:pt x="4006882" y="2220979"/>
                      <a:pt x="3835475" y="2221185"/>
                    </a:cubicBezTo>
                    <a:cubicBezTo>
                      <a:pt x="3664068" y="2221391"/>
                      <a:pt x="3387598" y="2210937"/>
                      <a:pt x="3101022" y="2221185"/>
                    </a:cubicBezTo>
                    <a:cubicBezTo>
                      <a:pt x="2814446" y="2231433"/>
                      <a:pt x="2839791" y="2231420"/>
                      <a:pt x="2584185" y="2221185"/>
                    </a:cubicBezTo>
                    <a:cubicBezTo>
                      <a:pt x="2328579" y="2210950"/>
                      <a:pt x="2125892" y="2192459"/>
                      <a:pt x="1904136" y="2221185"/>
                    </a:cubicBezTo>
                    <a:cubicBezTo>
                      <a:pt x="1682380" y="2249911"/>
                      <a:pt x="1560309" y="2241366"/>
                      <a:pt x="1332896" y="2221185"/>
                    </a:cubicBezTo>
                    <a:cubicBezTo>
                      <a:pt x="1105483" y="2201004"/>
                      <a:pt x="954363" y="2222106"/>
                      <a:pt x="652847" y="2221185"/>
                    </a:cubicBezTo>
                    <a:cubicBezTo>
                      <a:pt x="351331" y="2220264"/>
                      <a:pt x="228499" y="2225066"/>
                      <a:pt x="0" y="2221185"/>
                    </a:cubicBezTo>
                    <a:cubicBezTo>
                      <a:pt x="-7411" y="2022800"/>
                      <a:pt x="-8592" y="1877238"/>
                      <a:pt x="0" y="1665889"/>
                    </a:cubicBezTo>
                    <a:cubicBezTo>
                      <a:pt x="8592" y="1454540"/>
                      <a:pt x="7625" y="1274402"/>
                      <a:pt x="0" y="1132804"/>
                    </a:cubicBezTo>
                    <a:cubicBezTo>
                      <a:pt x="-7625" y="991207"/>
                      <a:pt x="7306" y="779771"/>
                      <a:pt x="0" y="599720"/>
                    </a:cubicBezTo>
                    <a:cubicBezTo>
                      <a:pt x="-7306" y="419669"/>
                      <a:pt x="-6830" y="212855"/>
                      <a:pt x="0" y="0"/>
                    </a:cubicBezTo>
                    <a:close/>
                  </a:path>
                  <a:path w="5440390" h="2221185" stroke="0" extrusionOk="0">
                    <a:moveTo>
                      <a:pt x="0" y="0"/>
                    </a:moveTo>
                    <a:cubicBezTo>
                      <a:pt x="268433" y="818"/>
                      <a:pt x="356856" y="30412"/>
                      <a:pt x="625645" y="0"/>
                    </a:cubicBezTo>
                    <a:cubicBezTo>
                      <a:pt x="894435" y="-30412"/>
                      <a:pt x="1007106" y="19807"/>
                      <a:pt x="1142482" y="0"/>
                    </a:cubicBezTo>
                    <a:cubicBezTo>
                      <a:pt x="1277858" y="-19807"/>
                      <a:pt x="1549660" y="297"/>
                      <a:pt x="1931338" y="0"/>
                    </a:cubicBezTo>
                    <a:cubicBezTo>
                      <a:pt x="2313016" y="-297"/>
                      <a:pt x="2251931" y="22566"/>
                      <a:pt x="2556983" y="0"/>
                    </a:cubicBezTo>
                    <a:cubicBezTo>
                      <a:pt x="2862035" y="-22566"/>
                      <a:pt x="3001551" y="16055"/>
                      <a:pt x="3182628" y="0"/>
                    </a:cubicBezTo>
                    <a:cubicBezTo>
                      <a:pt x="3363705" y="-16055"/>
                      <a:pt x="3806984" y="-11465"/>
                      <a:pt x="3971485" y="0"/>
                    </a:cubicBezTo>
                    <a:cubicBezTo>
                      <a:pt x="4135986" y="11465"/>
                      <a:pt x="4354856" y="-869"/>
                      <a:pt x="4542726" y="0"/>
                    </a:cubicBezTo>
                    <a:cubicBezTo>
                      <a:pt x="4730596" y="869"/>
                      <a:pt x="5251822" y="-19708"/>
                      <a:pt x="5440390" y="0"/>
                    </a:cubicBezTo>
                    <a:cubicBezTo>
                      <a:pt x="5447779" y="292302"/>
                      <a:pt x="5451760" y="315839"/>
                      <a:pt x="5440390" y="599720"/>
                    </a:cubicBezTo>
                    <a:cubicBezTo>
                      <a:pt x="5429020" y="883601"/>
                      <a:pt x="5461051" y="971989"/>
                      <a:pt x="5440390" y="1110593"/>
                    </a:cubicBezTo>
                    <a:cubicBezTo>
                      <a:pt x="5419729" y="1249197"/>
                      <a:pt x="5442918" y="1538051"/>
                      <a:pt x="5440390" y="1665889"/>
                    </a:cubicBezTo>
                    <a:cubicBezTo>
                      <a:pt x="5437862" y="1793727"/>
                      <a:pt x="5447595" y="2022803"/>
                      <a:pt x="5440390" y="2221185"/>
                    </a:cubicBezTo>
                    <a:cubicBezTo>
                      <a:pt x="5319391" y="2243929"/>
                      <a:pt x="5169240" y="2242490"/>
                      <a:pt x="4923553" y="2221185"/>
                    </a:cubicBezTo>
                    <a:cubicBezTo>
                      <a:pt x="4677866" y="2199880"/>
                      <a:pt x="4388649" y="2207516"/>
                      <a:pt x="4134696" y="2221185"/>
                    </a:cubicBezTo>
                    <a:cubicBezTo>
                      <a:pt x="3880743" y="2234854"/>
                      <a:pt x="3795724" y="2237752"/>
                      <a:pt x="3563455" y="2221185"/>
                    </a:cubicBezTo>
                    <a:cubicBezTo>
                      <a:pt x="3331186" y="2204618"/>
                      <a:pt x="3142935" y="2243309"/>
                      <a:pt x="2883407" y="2221185"/>
                    </a:cubicBezTo>
                    <a:cubicBezTo>
                      <a:pt x="2623879" y="2199061"/>
                      <a:pt x="2332704" y="2227575"/>
                      <a:pt x="2094550" y="2221185"/>
                    </a:cubicBezTo>
                    <a:cubicBezTo>
                      <a:pt x="1856396" y="2214795"/>
                      <a:pt x="1590871" y="2222277"/>
                      <a:pt x="1414501" y="2221185"/>
                    </a:cubicBezTo>
                    <a:cubicBezTo>
                      <a:pt x="1238131" y="2220093"/>
                      <a:pt x="1070456" y="2226755"/>
                      <a:pt x="897664" y="2221185"/>
                    </a:cubicBezTo>
                    <a:cubicBezTo>
                      <a:pt x="724872" y="2215615"/>
                      <a:pt x="198576" y="2185759"/>
                      <a:pt x="0" y="2221185"/>
                    </a:cubicBezTo>
                    <a:cubicBezTo>
                      <a:pt x="-21414" y="2028133"/>
                      <a:pt x="-21130" y="1831209"/>
                      <a:pt x="0" y="1621465"/>
                    </a:cubicBezTo>
                    <a:cubicBezTo>
                      <a:pt x="21130" y="1411721"/>
                      <a:pt x="-26445" y="1232876"/>
                      <a:pt x="0" y="1021745"/>
                    </a:cubicBezTo>
                    <a:cubicBezTo>
                      <a:pt x="26445" y="810614"/>
                      <a:pt x="-4175" y="402321"/>
                      <a:pt x="0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75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 lIns="182880" tIns="91440" rIns="91440" bIns="9144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clus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dep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8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only includes energy deposits from particles emerging from the hard scatter interaction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8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no in-time or out-of-time pile-up contribution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8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represents the </a:t>
                </a:r>
                <a:r>
                  <a:rPr lang="en-US" sz="16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visible </a:t>
                </a:r>
                <a:r>
                  <a:rPr lang="en-US" sz="1600" i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detector truth </a:t>
                </a:r>
                <a:r>
                  <a:rPr lang="en-US" sz="16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viewed through topo-clustering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8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perfect topo-cluster calibration should remove/reduce stochastic (pile-up) contribution to signal and thus improve resolution</a:t>
                </a:r>
              </a:p>
            </p:txBody>
          </p:sp>
        </mc:Choice>
        <mc:Fallback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A3177E5D-48E4-38D8-5B04-F3DD07A7E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56" y="4200118"/>
                <a:ext cx="5440390" cy="2221185"/>
              </a:xfrm>
              <a:prstGeom prst="rect">
                <a:avLst/>
              </a:prstGeom>
              <a:blipFill>
                <a:blip r:embed="rId11"/>
                <a:stretch>
                  <a:fillRect r="-556"/>
                </a:stretch>
              </a:blipFill>
              <a:ln w="12700">
                <a:solidFill>
                  <a:schemeClr val="accent2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40390"/>
                          <a:gd name="connsiteY0" fmla="*/ 0 h 2221185"/>
                          <a:gd name="connsiteX1" fmla="*/ 625645 w 5440390"/>
                          <a:gd name="connsiteY1" fmla="*/ 0 h 2221185"/>
                          <a:gd name="connsiteX2" fmla="*/ 1305694 w 5440390"/>
                          <a:gd name="connsiteY2" fmla="*/ 0 h 2221185"/>
                          <a:gd name="connsiteX3" fmla="*/ 2094550 w 5440390"/>
                          <a:gd name="connsiteY3" fmla="*/ 0 h 2221185"/>
                          <a:gd name="connsiteX4" fmla="*/ 2829003 w 5440390"/>
                          <a:gd name="connsiteY4" fmla="*/ 0 h 2221185"/>
                          <a:gd name="connsiteX5" fmla="*/ 3345840 w 5440390"/>
                          <a:gd name="connsiteY5" fmla="*/ 0 h 2221185"/>
                          <a:gd name="connsiteX6" fmla="*/ 3971485 w 5440390"/>
                          <a:gd name="connsiteY6" fmla="*/ 0 h 2221185"/>
                          <a:gd name="connsiteX7" fmla="*/ 4760341 w 5440390"/>
                          <a:gd name="connsiteY7" fmla="*/ 0 h 2221185"/>
                          <a:gd name="connsiteX8" fmla="*/ 5440390 w 5440390"/>
                          <a:gd name="connsiteY8" fmla="*/ 0 h 2221185"/>
                          <a:gd name="connsiteX9" fmla="*/ 5440390 w 5440390"/>
                          <a:gd name="connsiteY9" fmla="*/ 577508 h 2221185"/>
                          <a:gd name="connsiteX10" fmla="*/ 5440390 w 5440390"/>
                          <a:gd name="connsiteY10" fmla="*/ 1066169 h 2221185"/>
                          <a:gd name="connsiteX11" fmla="*/ 5440390 w 5440390"/>
                          <a:gd name="connsiteY11" fmla="*/ 1577041 h 2221185"/>
                          <a:gd name="connsiteX12" fmla="*/ 5440390 w 5440390"/>
                          <a:gd name="connsiteY12" fmla="*/ 2221185 h 2221185"/>
                          <a:gd name="connsiteX13" fmla="*/ 4869149 w 5440390"/>
                          <a:gd name="connsiteY13" fmla="*/ 2221185 h 2221185"/>
                          <a:gd name="connsiteX14" fmla="*/ 4352312 w 5440390"/>
                          <a:gd name="connsiteY14" fmla="*/ 2221185 h 2221185"/>
                          <a:gd name="connsiteX15" fmla="*/ 3835475 w 5440390"/>
                          <a:gd name="connsiteY15" fmla="*/ 2221185 h 2221185"/>
                          <a:gd name="connsiteX16" fmla="*/ 3101022 w 5440390"/>
                          <a:gd name="connsiteY16" fmla="*/ 2221185 h 2221185"/>
                          <a:gd name="connsiteX17" fmla="*/ 2584185 w 5440390"/>
                          <a:gd name="connsiteY17" fmla="*/ 2221185 h 2221185"/>
                          <a:gd name="connsiteX18" fmla="*/ 1904136 w 5440390"/>
                          <a:gd name="connsiteY18" fmla="*/ 2221185 h 2221185"/>
                          <a:gd name="connsiteX19" fmla="*/ 1332896 w 5440390"/>
                          <a:gd name="connsiteY19" fmla="*/ 2221185 h 2221185"/>
                          <a:gd name="connsiteX20" fmla="*/ 652847 w 5440390"/>
                          <a:gd name="connsiteY20" fmla="*/ 2221185 h 2221185"/>
                          <a:gd name="connsiteX21" fmla="*/ 0 w 5440390"/>
                          <a:gd name="connsiteY21" fmla="*/ 2221185 h 2221185"/>
                          <a:gd name="connsiteX22" fmla="*/ 0 w 5440390"/>
                          <a:gd name="connsiteY22" fmla="*/ 1665889 h 2221185"/>
                          <a:gd name="connsiteX23" fmla="*/ 0 w 5440390"/>
                          <a:gd name="connsiteY23" fmla="*/ 1132804 h 2221185"/>
                          <a:gd name="connsiteX24" fmla="*/ 0 w 5440390"/>
                          <a:gd name="connsiteY24" fmla="*/ 599720 h 2221185"/>
                          <a:gd name="connsiteX25" fmla="*/ 0 w 5440390"/>
                          <a:gd name="connsiteY25" fmla="*/ 0 h 22211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5440390" h="2221185" fill="none" extrusionOk="0">
                            <a:moveTo>
                              <a:pt x="0" y="0"/>
                            </a:moveTo>
                            <a:cubicBezTo>
                              <a:pt x="199754" y="-1320"/>
                              <a:pt x="384874" y="-29871"/>
                              <a:pt x="625645" y="0"/>
                            </a:cubicBezTo>
                            <a:cubicBezTo>
                              <a:pt x="866416" y="29871"/>
                              <a:pt x="1103917" y="-10397"/>
                              <a:pt x="1305694" y="0"/>
                            </a:cubicBezTo>
                            <a:cubicBezTo>
                              <a:pt x="1507471" y="10397"/>
                              <a:pt x="1865161" y="31387"/>
                              <a:pt x="2094550" y="0"/>
                            </a:cubicBezTo>
                            <a:cubicBezTo>
                              <a:pt x="2323939" y="-31387"/>
                              <a:pt x="2588984" y="-35656"/>
                              <a:pt x="2829003" y="0"/>
                            </a:cubicBezTo>
                            <a:cubicBezTo>
                              <a:pt x="3069022" y="35656"/>
                              <a:pt x="3109032" y="-21527"/>
                              <a:pt x="3345840" y="0"/>
                            </a:cubicBezTo>
                            <a:cubicBezTo>
                              <a:pt x="3582648" y="21527"/>
                              <a:pt x="3675088" y="19235"/>
                              <a:pt x="3971485" y="0"/>
                            </a:cubicBezTo>
                            <a:cubicBezTo>
                              <a:pt x="4267883" y="-19235"/>
                              <a:pt x="4529721" y="-1800"/>
                              <a:pt x="4760341" y="0"/>
                            </a:cubicBezTo>
                            <a:cubicBezTo>
                              <a:pt x="4990961" y="1800"/>
                              <a:pt x="5218188" y="-22249"/>
                              <a:pt x="5440390" y="0"/>
                            </a:cubicBezTo>
                            <a:cubicBezTo>
                              <a:pt x="5467069" y="201288"/>
                              <a:pt x="5468023" y="300925"/>
                              <a:pt x="5440390" y="577508"/>
                            </a:cubicBezTo>
                            <a:cubicBezTo>
                              <a:pt x="5412757" y="854091"/>
                              <a:pt x="5435377" y="861064"/>
                              <a:pt x="5440390" y="1066169"/>
                            </a:cubicBezTo>
                            <a:cubicBezTo>
                              <a:pt x="5445403" y="1271274"/>
                              <a:pt x="5429310" y="1471056"/>
                              <a:pt x="5440390" y="1577041"/>
                            </a:cubicBezTo>
                            <a:cubicBezTo>
                              <a:pt x="5451470" y="1683026"/>
                              <a:pt x="5440036" y="1996181"/>
                              <a:pt x="5440390" y="2221185"/>
                            </a:cubicBezTo>
                            <a:cubicBezTo>
                              <a:pt x="5311540" y="2236178"/>
                              <a:pt x="5134133" y="2230029"/>
                              <a:pt x="4869149" y="2221185"/>
                            </a:cubicBezTo>
                            <a:cubicBezTo>
                              <a:pt x="4604165" y="2212341"/>
                              <a:pt x="4574855" y="2220132"/>
                              <a:pt x="4352312" y="2221185"/>
                            </a:cubicBezTo>
                            <a:cubicBezTo>
                              <a:pt x="4129769" y="2222238"/>
                              <a:pt x="4006882" y="2220979"/>
                              <a:pt x="3835475" y="2221185"/>
                            </a:cubicBezTo>
                            <a:cubicBezTo>
                              <a:pt x="3664068" y="2221391"/>
                              <a:pt x="3387598" y="2210937"/>
                              <a:pt x="3101022" y="2221185"/>
                            </a:cubicBezTo>
                            <a:cubicBezTo>
                              <a:pt x="2814446" y="2231433"/>
                              <a:pt x="2839791" y="2231420"/>
                              <a:pt x="2584185" y="2221185"/>
                            </a:cubicBezTo>
                            <a:cubicBezTo>
                              <a:pt x="2328579" y="2210950"/>
                              <a:pt x="2125892" y="2192459"/>
                              <a:pt x="1904136" y="2221185"/>
                            </a:cubicBezTo>
                            <a:cubicBezTo>
                              <a:pt x="1682380" y="2249911"/>
                              <a:pt x="1560309" y="2241366"/>
                              <a:pt x="1332896" y="2221185"/>
                            </a:cubicBezTo>
                            <a:cubicBezTo>
                              <a:pt x="1105483" y="2201004"/>
                              <a:pt x="954363" y="2222106"/>
                              <a:pt x="652847" y="2221185"/>
                            </a:cubicBezTo>
                            <a:cubicBezTo>
                              <a:pt x="351331" y="2220264"/>
                              <a:pt x="228499" y="2225066"/>
                              <a:pt x="0" y="2221185"/>
                            </a:cubicBezTo>
                            <a:cubicBezTo>
                              <a:pt x="-7411" y="2022800"/>
                              <a:pt x="-8592" y="1877238"/>
                              <a:pt x="0" y="1665889"/>
                            </a:cubicBezTo>
                            <a:cubicBezTo>
                              <a:pt x="8592" y="1454540"/>
                              <a:pt x="7625" y="1274402"/>
                              <a:pt x="0" y="1132804"/>
                            </a:cubicBezTo>
                            <a:cubicBezTo>
                              <a:pt x="-7625" y="991207"/>
                              <a:pt x="7306" y="779771"/>
                              <a:pt x="0" y="599720"/>
                            </a:cubicBezTo>
                            <a:cubicBezTo>
                              <a:pt x="-7306" y="419669"/>
                              <a:pt x="-6830" y="212855"/>
                              <a:pt x="0" y="0"/>
                            </a:cubicBezTo>
                            <a:close/>
                          </a:path>
                          <a:path w="5440390" h="2221185" stroke="0" extrusionOk="0">
                            <a:moveTo>
                              <a:pt x="0" y="0"/>
                            </a:moveTo>
                            <a:cubicBezTo>
                              <a:pt x="268433" y="818"/>
                              <a:pt x="356856" y="30412"/>
                              <a:pt x="625645" y="0"/>
                            </a:cubicBezTo>
                            <a:cubicBezTo>
                              <a:pt x="894435" y="-30412"/>
                              <a:pt x="1007106" y="19807"/>
                              <a:pt x="1142482" y="0"/>
                            </a:cubicBezTo>
                            <a:cubicBezTo>
                              <a:pt x="1277858" y="-19807"/>
                              <a:pt x="1549660" y="297"/>
                              <a:pt x="1931338" y="0"/>
                            </a:cubicBezTo>
                            <a:cubicBezTo>
                              <a:pt x="2313016" y="-297"/>
                              <a:pt x="2251931" y="22566"/>
                              <a:pt x="2556983" y="0"/>
                            </a:cubicBezTo>
                            <a:cubicBezTo>
                              <a:pt x="2862035" y="-22566"/>
                              <a:pt x="3001551" y="16055"/>
                              <a:pt x="3182628" y="0"/>
                            </a:cubicBezTo>
                            <a:cubicBezTo>
                              <a:pt x="3363705" y="-16055"/>
                              <a:pt x="3806984" y="-11465"/>
                              <a:pt x="3971485" y="0"/>
                            </a:cubicBezTo>
                            <a:cubicBezTo>
                              <a:pt x="4135986" y="11465"/>
                              <a:pt x="4354856" y="-869"/>
                              <a:pt x="4542726" y="0"/>
                            </a:cubicBezTo>
                            <a:cubicBezTo>
                              <a:pt x="4730596" y="869"/>
                              <a:pt x="5251822" y="-19708"/>
                              <a:pt x="5440390" y="0"/>
                            </a:cubicBezTo>
                            <a:cubicBezTo>
                              <a:pt x="5447779" y="292302"/>
                              <a:pt x="5451760" y="315839"/>
                              <a:pt x="5440390" y="599720"/>
                            </a:cubicBezTo>
                            <a:cubicBezTo>
                              <a:pt x="5429020" y="883601"/>
                              <a:pt x="5461051" y="971989"/>
                              <a:pt x="5440390" y="1110593"/>
                            </a:cubicBezTo>
                            <a:cubicBezTo>
                              <a:pt x="5419729" y="1249197"/>
                              <a:pt x="5442918" y="1538051"/>
                              <a:pt x="5440390" y="1665889"/>
                            </a:cubicBezTo>
                            <a:cubicBezTo>
                              <a:pt x="5437862" y="1793727"/>
                              <a:pt x="5447595" y="2022803"/>
                              <a:pt x="5440390" y="2221185"/>
                            </a:cubicBezTo>
                            <a:cubicBezTo>
                              <a:pt x="5319391" y="2243929"/>
                              <a:pt x="5169240" y="2242490"/>
                              <a:pt x="4923553" y="2221185"/>
                            </a:cubicBezTo>
                            <a:cubicBezTo>
                              <a:pt x="4677866" y="2199880"/>
                              <a:pt x="4388649" y="2207516"/>
                              <a:pt x="4134696" y="2221185"/>
                            </a:cubicBezTo>
                            <a:cubicBezTo>
                              <a:pt x="3880743" y="2234854"/>
                              <a:pt x="3795724" y="2237752"/>
                              <a:pt x="3563455" y="2221185"/>
                            </a:cubicBezTo>
                            <a:cubicBezTo>
                              <a:pt x="3331186" y="2204618"/>
                              <a:pt x="3142935" y="2243309"/>
                              <a:pt x="2883407" y="2221185"/>
                            </a:cubicBezTo>
                            <a:cubicBezTo>
                              <a:pt x="2623879" y="2199061"/>
                              <a:pt x="2332704" y="2227575"/>
                              <a:pt x="2094550" y="2221185"/>
                            </a:cubicBezTo>
                            <a:cubicBezTo>
                              <a:pt x="1856396" y="2214795"/>
                              <a:pt x="1590871" y="2222277"/>
                              <a:pt x="1414501" y="2221185"/>
                            </a:cubicBezTo>
                            <a:cubicBezTo>
                              <a:pt x="1238131" y="2220093"/>
                              <a:pt x="1070456" y="2226755"/>
                              <a:pt x="897664" y="2221185"/>
                            </a:cubicBezTo>
                            <a:cubicBezTo>
                              <a:pt x="724872" y="2215615"/>
                              <a:pt x="198576" y="2185759"/>
                              <a:pt x="0" y="2221185"/>
                            </a:cubicBezTo>
                            <a:cubicBezTo>
                              <a:pt x="-21414" y="2028133"/>
                              <a:pt x="-21130" y="1831209"/>
                              <a:pt x="0" y="1621465"/>
                            </a:cubicBezTo>
                            <a:cubicBezTo>
                              <a:pt x="21130" y="1411721"/>
                              <a:pt x="-26445" y="1232876"/>
                              <a:pt x="0" y="1021745"/>
                            </a:cubicBezTo>
                            <a:cubicBezTo>
                              <a:pt x="26445" y="810614"/>
                              <a:pt x="-4175" y="40232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99A5977-FCC4-6B45-703F-FB34B9C8D21B}"/>
              </a:ext>
            </a:extLst>
          </p:cNvPr>
          <p:cNvSpPr/>
          <p:nvPr/>
        </p:nvSpPr>
        <p:spPr>
          <a:xfrm>
            <a:off x="9551024" y="2102233"/>
            <a:ext cx="2640976" cy="547932"/>
          </a:xfrm>
          <a:prstGeom prst="rect">
            <a:avLst/>
          </a:prstGeom>
          <a:gradFill flip="none" rotWithShape="1">
            <a:gsLst>
              <a:gs pos="25000">
                <a:srgbClr val="FFE698">
                  <a:alpha val="25000"/>
                </a:srgbClr>
              </a:gs>
              <a:gs pos="0">
                <a:srgbClr val="FFE490">
                  <a:alpha val="0"/>
                </a:srgbClr>
              </a:gs>
              <a:gs pos="75000">
                <a:srgbClr val="FFDC6C">
                  <a:alpha val="75000"/>
                </a:srgbClr>
              </a:gs>
              <a:gs pos="52000">
                <a:srgbClr val="FFDB6B">
                  <a:alpha val="50000"/>
                </a:srgbClr>
              </a:gs>
              <a:gs pos="100000">
                <a:srgbClr val="FFD24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F05A18-490B-308B-68CE-C60C059F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93891" y="6272784"/>
            <a:ext cx="3544084" cy="365125"/>
          </a:xfrm>
        </p:spPr>
        <p:txBody>
          <a:bodyPr/>
          <a:lstStyle/>
          <a:p>
            <a:r>
              <a:rPr lang="en-US" dirty="0"/>
              <a:t>April  1, 2025</a:t>
            </a:r>
          </a:p>
          <a:p>
            <a:r>
              <a:rPr lang="en-US" sz="800" dirty="0">
                <a:latin typeface="OCR A Std" panose="020F0609000104060307" pitchFamily="49" charset="0"/>
              </a:rPr>
              <a:t>ATLAS ML Workshop March 31-April 2, 2025</a:t>
            </a:r>
          </a:p>
        </p:txBody>
      </p:sp>
    </p:spTree>
    <p:extLst>
      <p:ext uri="{BB962C8B-B14F-4D97-AF65-F5344CB8AC3E}">
        <p14:creationId xmlns:p14="http://schemas.microsoft.com/office/powerpoint/2010/main" val="3178782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5D12D-3459-AD3D-909F-B56157805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1DC4541-6467-2857-B9B1-F484BAED8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Testing the Trained Models: Resolution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2DA242B0-ACAF-E66B-9245-3B86755B13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902" y="1082347"/>
                <a:ext cx="4799823" cy="413714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 Signal linearity</a:t>
                </a:r>
              </a:p>
              <a:p>
                <a:pPr lvl="1"/>
                <a:r>
                  <a:rPr lang="en-US" dirty="0"/>
                  <a:t>Measures calibration performance</a:t>
                </a:r>
              </a:p>
              <a:p>
                <a:pPr lvl="2"/>
                <a:r>
                  <a:rPr lang="en-US" dirty="0"/>
                  <a:t>Median signal linearity compares energies reconstructed at various scales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{EM, LCW had, BNN, DNN}</a:t>
                </a:r>
              </a:p>
              <a:p>
                <a:pPr lvl="2"/>
                <a:endParaRPr lang="en-US" dirty="0"/>
              </a:p>
              <a:p>
                <a:pPr lvl="3"/>
                <a:endParaRPr lang="en-US" dirty="0"/>
              </a:p>
              <a:p>
                <a:pPr lvl="1"/>
                <a:r>
                  <a:rPr lang="en-US" dirty="0"/>
                  <a:t>Spread around central value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IQR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=68%</m:t>
                        </m:r>
                      </m:sub>
                    </m:sSub>
                  </m:oMath>
                </a14:m>
                <a:r>
                  <a:rPr lang="en-US" dirty="0"/>
                  <a:t> measures width of narrowest range of distribution containing 68% of the integral</a:t>
                </a:r>
              </a:p>
              <a:p>
                <a:pPr lvl="2"/>
                <a:r>
                  <a:rPr lang="en-US" dirty="0"/>
                  <a:t>Base for relative resolution measure</a:t>
                </a:r>
              </a:p>
              <a:p>
                <a:pPr marL="548640" lvl="2" indent="0">
                  <a:buNone/>
                </a:pPr>
                <a:r>
                  <a:rPr lang="en-US" dirty="0"/>
                  <a:t>			</a:t>
                </a:r>
              </a:p>
              <a:p>
                <a:pPr marL="548640" lvl="2" indent="0">
                  <a:buNone/>
                </a:pPr>
                <a:endParaRPr lang="en-US" dirty="0"/>
              </a:p>
              <a:p>
                <a:pPr marL="548640" lvl="2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2DA242B0-ACAF-E66B-9245-3B86755B13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902" y="1082347"/>
                <a:ext cx="4799823" cy="413714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A801B094-8AF6-780B-9A3A-1828CC65283F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13742D68-6B65-E770-10C7-F4272CE8D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C73C8A47-043F-5690-0E56-FB4297777913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94078574-7390-9656-A7FC-F7AE471A4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526730-A153-A5D8-9334-7BE65170124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43067" y="1082347"/>
            <a:ext cx="3200398" cy="23851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764460F-1545-B658-82EA-B57F19452E99}"/>
                  </a:ext>
                </a:extLst>
              </p:cNvPr>
              <p:cNvSpPr txBox="1"/>
              <p:nvPr/>
            </p:nvSpPr>
            <p:spPr>
              <a:xfrm>
                <a:off x="5353131" y="3061020"/>
                <a:ext cx="2047876" cy="4053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dep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764460F-1545-B658-82EA-B57F19452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131" y="3061020"/>
                <a:ext cx="2047876" cy="405304"/>
              </a:xfrm>
              <a:prstGeom prst="rect">
                <a:avLst/>
              </a:prstGeom>
              <a:blipFill>
                <a:blip r:embed="rId6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032A27-58D4-671F-D064-65C7DDFBE9CF}"/>
                  </a:ext>
                </a:extLst>
              </p:cNvPr>
              <p:cNvSpPr txBox="1"/>
              <p:nvPr/>
            </p:nvSpPr>
            <p:spPr>
              <a:xfrm>
                <a:off x="1178590" y="2493554"/>
                <a:ext cx="3518922" cy="552202"/>
              </a:xfrm>
              <a:custGeom>
                <a:avLst/>
                <a:gdLst>
                  <a:gd name="connsiteX0" fmla="*/ 0 w 3518922"/>
                  <a:gd name="connsiteY0" fmla="*/ 0 h 552202"/>
                  <a:gd name="connsiteX1" fmla="*/ 656865 w 3518922"/>
                  <a:gd name="connsiteY1" fmla="*/ 0 h 552202"/>
                  <a:gd name="connsiteX2" fmla="*/ 1278542 w 3518922"/>
                  <a:gd name="connsiteY2" fmla="*/ 0 h 552202"/>
                  <a:gd name="connsiteX3" fmla="*/ 1900218 w 3518922"/>
                  <a:gd name="connsiteY3" fmla="*/ 0 h 552202"/>
                  <a:gd name="connsiteX4" fmla="*/ 2381137 w 3518922"/>
                  <a:gd name="connsiteY4" fmla="*/ 0 h 552202"/>
                  <a:gd name="connsiteX5" fmla="*/ 2897246 w 3518922"/>
                  <a:gd name="connsiteY5" fmla="*/ 0 h 552202"/>
                  <a:gd name="connsiteX6" fmla="*/ 3518922 w 3518922"/>
                  <a:gd name="connsiteY6" fmla="*/ 0 h 552202"/>
                  <a:gd name="connsiteX7" fmla="*/ 3518922 w 3518922"/>
                  <a:gd name="connsiteY7" fmla="*/ 552202 h 552202"/>
                  <a:gd name="connsiteX8" fmla="*/ 2932435 w 3518922"/>
                  <a:gd name="connsiteY8" fmla="*/ 552202 h 552202"/>
                  <a:gd name="connsiteX9" fmla="*/ 2451516 w 3518922"/>
                  <a:gd name="connsiteY9" fmla="*/ 552202 h 552202"/>
                  <a:gd name="connsiteX10" fmla="*/ 1970596 w 3518922"/>
                  <a:gd name="connsiteY10" fmla="*/ 552202 h 552202"/>
                  <a:gd name="connsiteX11" fmla="*/ 1348920 w 3518922"/>
                  <a:gd name="connsiteY11" fmla="*/ 552202 h 552202"/>
                  <a:gd name="connsiteX12" fmla="*/ 832812 w 3518922"/>
                  <a:gd name="connsiteY12" fmla="*/ 552202 h 552202"/>
                  <a:gd name="connsiteX13" fmla="*/ 0 w 3518922"/>
                  <a:gd name="connsiteY13" fmla="*/ 552202 h 552202"/>
                  <a:gd name="connsiteX14" fmla="*/ 0 w 3518922"/>
                  <a:gd name="connsiteY14" fmla="*/ 0 h 55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18922" h="552202" fill="none" extrusionOk="0">
                    <a:moveTo>
                      <a:pt x="0" y="0"/>
                    </a:moveTo>
                    <a:cubicBezTo>
                      <a:pt x="260270" y="-14029"/>
                      <a:pt x="482453" y="16053"/>
                      <a:pt x="656865" y="0"/>
                    </a:cubicBezTo>
                    <a:cubicBezTo>
                      <a:pt x="831277" y="-16053"/>
                      <a:pt x="1137644" y="-4160"/>
                      <a:pt x="1278542" y="0"/>
                    </a:cubicBezTo>
                    <a:cubicBezTo>
                      <a:pt x="1419440" y="4160"/>
                      <a:pt x="1698209" y="-2695"/>
                      <a:pt x="1900218" y="0"/>
                    </a:cubicBezTo>
                    <a:cubicBezTo>
                      <a:pt x="2102227" y="2695"/>
                      <a:pt x="2224795" y="19597"/>
                      <a:pt x="2381137" y="0"/>
                    </a:cubicBezTo>
                    <a:cubicBezTo>
                      <a:pt x="2537479" y="-19597"/>
                      <a:pt x="2747449" y="4003"/>
                      <a:pt x="2897246" y="0"/>
                    </a:cubicBezTo>
                    <a:cubicBezTo>
                      <a:pt x="3047043" y="-4003"/>
                      <a:pt x="3265515" y="-24219"/>
                      <a:pt x="3518922" y="0"/>
                    </a:cubicBezTo>
                    <a:cubicBezTo>
                      <a:pt x="3541970" y="203384"/>
                      <a:pt x="3528770" y="334794"/>
                      <a:pt x="3518922" y="552202"/>
                    </a:cubicBezTo>
                    <a:cubicBezTo>
                      <a:pt x="3367547" y="538081"/>
                      <a:pt x="3213042" y="574337"/>
                      <a:pt x="2932435" y="552202"/>
                    </a:cubicBezTo>
                    <a:cubicBezTo>
                      <a:pt x="2651828" y="530067"/>
                      <a:pt x="2638120" y="560739"/>
                      <a:pt x="2451516" y="552202"/>
                    </a:cubicBezTo>
                    <a:cubicBezTo>
                      <a:pt x="2264912" y="543665"/>
                      <a:pt x="2188063" y="534685"/>
                      <a:pt x="1970596" y="552202"/>
                    </a:cubicBezTo>
                    <a:cubicBezTo>
                      <a:pt x="1753129" y="569719"/>
                      <a:pt x="1527402" y="561179"/>
                      <a:pt x="1348920" y="552202"/>
                    </a:cubicBezTo>
                    <a:cubicBezTo>
                      <a:pt x="1170438" y="543225"/>
                      <a:pt x="1061305" y="559166"/>
                      <a:pt x="832812" y="552202"/>
                    </a:cubicBezTo>
                    <a:cubicBezTo>
                      <a:pt x="604319" y="545238"/>
                      <a:pt x="340530" y="532782"/>
                      <a:pt x="0" y="552202"/>
                    </a:cubicBezTo>
                    <a:cubicBezTo>
                      <a:pt x="-17956" y="312965"/>
                      <a:pt x="7388" y="247443"/>
                      <a:pt x="0" y="0"/>
                    </a:cubicBezTo>
                    <a:close/>
                  </a:path>
                  <a:path w="3518922" h="552202" stroke="0" extrusionOk="0">
                    <a:moveTo>
                      <a:pt x="0" y="0"/>
                    </a:moveTo>
                    <a:cubicBezTo>
                      <a:pt x="153727" y="-15263"/>
                      <a:pt x="276597" y="-3003"/>
                      <a:pt x="551298" y="0"/>
                    </a:cubicBezTo>
                    <a:cubicBezTo>
                      <a:pt x="825999" y="3003"/>
                      <a:pt x="876711" y="-8238"/>
                      <a:pt x="1032217" y="0"/>
                    </a:cubicBezTo>
                    <a:cubicBezTo>
                      <a:pt x="1187723" y="8238"/>
                      <a:pt x="1504816" y="-18657"/>
                      <a:pt x="1689083" y="0"/>
                    </a:cubicBezTo>
                    <a:cubicBezTo>
                      <a:pt x="1873350" y="18657"/>
                      <a:pt x="2061665" y="22216"/>
                      <a:pt x="2240380" y="0"/>
                    </a:cubicBezTo>
                    <a:cubicBezTo>
                      <a:pt x="2419095" y="-22216"/>
                      <a:pt x="2607829" y="-10318"/>
                      <a:pt x="2791678" y="0"/>
                    </a:cubicBezTo>
                    <a:cubicBezTo>
                      <a:pt x="2975527" y="10318"/>
                      <a:pt x="3201903" y="-1893"/>
                      <a:pt x="3518922" y="0"/>
                    </a:cubicBezTo>
                    <a:cubicBezTo>
                      <a:pt x="3522033" y="161073"/>
                      <a:pt x="3513389" y="352452"/>
                      <a:pt x="3518922" y="552202"/>
                    </a:cubicBezTo>
                    <a:cubicBezTo>
                      <a:pt x="3314060" y="526322"/>
                      <a:pt x="3163946" y="571103"/>
                      <a:pt x="2932435" y="552202"/>
                    </a:cubicBezTo>
                    <a:cubicBezTo>
                      <a:pt x="2700924" y="533301"/>
                      <a:pt x="2575046" y="558588"/>
                      <a:pt x="2451516" y="552202"/>
                    </a:cubicBezTo>
                    <a:cubicBezTo>
                      <a:pt x="2327986" y="545816"/>
                      <a:pt x="2138470" y="525198"/>
                      <a:pt x="1865029" y="552202"/>
                    </a:cubicBezTo>
                    <a:cubicBezTo>
                      <a:pt x="1591588" y="579206"/>
                      <a:pt x="1449393" y="554390"/>
                      <a:pt x="1278542" y="552202"/>
                    </a:cubicBezTo>
                    <a:cubicBezTo>
                      <a:pt x="1107691" y="550014"/>
                      <a:pt x="878005" y="566825"/>
                      <a:pt x="727244" y="552202"/>
                    </a:cubicBezTo>
                    <a:cubicBezTo>
                      <a:pt x="576483" y="537579"/>
                      <a:pt x="187169" y="565398"/>
                      <a:pt x="0" y="552202"/>
                    </a:cubicBezTo>
                    <a:cubicBezTo>
                      <a:pt x="-369" y="395161"/>
                      <a:pt x="-20902" y="154798"/>
                      <a:pt x="0" y="0"/>
                    </a:cubicBezTo>
                    <a:close/>
                  </a:path>
                </a:pathLst>
              </a:custGeom>
              <a:solidFill>
                <a:srgbClr val="FFD246">
                  <a:alpha val="85000"/>
                </a:srgbClr>
              </a:solid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sub>
                              <m:sup>
                                <m:r>
                                  <a:rPr lang="en-US" sz="16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med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sz="16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clus</m:t>
                                        </m:r>
                                      </m:sub>
                                      <m:sup>
                                        <m:r>
                                          <a:rPr lang="en-US" sz="16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</m:sup>
                                    </m:sSubSup>
                                    <m: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en-US" sz="16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clus</m:t>
                                        </m:r>
                                      </m:sub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 b="0" i="0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dep</m:t>
                                        </m:r>
                                      </m:sup>
                                    </m:sSubSup>
                                  </m:e>
                                </m:d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clus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dep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med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032A27-58D4-671F-D064-65C7DDFBE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590" y="2493554"/>
                <a:ext cx="3518922" cy="552202"/>
              </a:xfrm>
              <a:prstGeom prst="rect">
                <a:avLst/>
              </a:prstGeom>
              <a:blipFill>
                <a:blip r:embed="rId7"/>
                <a:stretch>
                  <a:fillRect t="-63918" b="-104124"/>
                </a:stretch>
              </a:blip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518922"/>
                          <a:gd name="connsiteY0" fmla="*/ 0 h 552202"/>
                          <a:gd name="connsiteX1" fmla="*/ 656865 w 3518922"/>
                          <a:gd name="connsiteY1" fmla="*/ 0 h 552202"/>
                          <a:gd name="connsiteX2" fmla="*/ 1278542 w 3518922"/>
                          <a:gd name="connsiteY2" fmla="*/ 0 h 552202"/>
                          <a:gd name="connsiteX3" fmla="*/ 1900218 w 3518922"/>
                          <a:gd name="connsiteY3" fmla="*/ 0 h 552202"/>
                          <a:gd name="connsiteX4" fmla="*/ 2381137 w 3518922"/>
                          <a:gd name="connsiteY4" fmla="*/ 0 h 552202"/>
                          <a:gd name="connsiteX5" fmla="*/ 2897246 w 3518922"/>
                          <a:gd name="connsiteY5" fmla="*/ 0 h 552202"/>
                          <a:gd name="connsiteX6" fmla="*/ 3518922 w 3518922"/>
                          <a:gd name="connsiteY6" fmla="*/ 0 h 552202"/>
                          <a:gd name="connsiteX7" fmla="*/ 3518922 w 3518922"/>
                          <a:gd name="connsiteY7" fmla="*/ 552202 h 552202"/>
                          <a:gd name="connsiteX8" fmla="*/ 2932435 w 3518922"/>
                          <a:gd name="connsiteY8" fmla="*/ 552202 h 552202"/>
                          <a:gd name="connsiteX9" fmla="*/ 2451516 w 3518922"/>
                          <a:gd name="connsiteY9" fmla="*/ 552202 h 552202"/>
                          <a:gd name="connsiteX10" fmla="*/ 1970596 w 3518922"/>
                          <a:gd name="connsiteY10" fmla="*/ 552202 h 552202"/>
                          <a:gd name="connsiteX11" fmla="*/ 1348920 w 3518922"/>
                          <a:gd name="connsiteY11" fmla="*/ 552202 h 552202"/>
                          <a:gd name="connsiteX12" fmla="*/ 832812 w 3518922"/>
                          <a:gd name="connsiteY12" fmla="*/ 552202 h 552202"/>
                          <a:gd name="connsiteX13" fmla="*/ 0 w 3518922"/>
                          <a:gd name="connsiteY13" fmla="*/ 552202 h 552202"/>
                          <a:gd name="connsiteX14" fmla="*/ 0 w 3518922"/>
                          <a:gd name="connsiteY14" fmla="*/ 0 h 552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518922" h="552202" fill="none" extrusionOk="0">
                            <a:moveTo>
                              <a:pt x="0" y="0"/>
                            </a:moveTo>
                            <a:cubicBezTo>
                              <a:pt x="260270" y="-14029"/>
                              <a:pt x="482453" y="16053"/>
                              <a:pt x="656865" y="0"/>
                            </a:cubicBezTo>
                            <a:cubicBezTo>
                              <a:pt x="831277" y="-16053"/>
                              <a:pt x="1137644" y="-4160"/>
                              <a:pt x="1278542" y="0"/>
                            </a:cubicBezTo>
                            <a:cubicBezTo>
                              <a:pt x="1419440" y="4160"/>
                              <a:pt x="1698209" y="-2695"/>
                              <a:pt x="1900218" y="0"/>
                            </a:cubicBezTo>
                            <a:cubicBezTo>
                              <a:pt x="2102227" y="2695"/>
                              <a:pt x="2224795" y="19597"/>
                              <a:pt x="2381137" y="0"/>
                            </a:cubicBezTo>
                            <a:cubicBezTo>
                              <a:pt x="2537479" y="-19597"/>
                              <a:pt x="2747449" y="4003"/>
                              <a:pt x="2897246" y="0"/>
                            </a:cubicBezTo>
                            <a:cubicBezTo>
                              <a:pt x="3047043" y="-4003"/>
                              <a:pt x="3265515" y="-24219"/>
                              <a:pt x="3518922" y="0"/>
                            </a:cubicBezTo>
                            <a:cubicBezTo>
                              <a:pt x="3541970" y="203384"/>
                              <a:pt x="3528770" y="334794"/>
                              <a:pt x="3518922" y="552202"/>
                            </a:cubicBezTo>
                            <a:cubicBezTo>
                              <a:pt x="3367547" y="538081"/>
                              <a:pt x="3213042" y="574337"/>
                              <a:pt x="2932435" y="552202"/>
                            </a:cubicBezTo>
                            <a:cubicBezTo>
                              <a:pt x="2651828" y="530067"/>
                              <a:pt x="2638120" y="560739"/>
                              <a:pt x="2451516" y="552202"/>
                            </a:cubicBezTo>
                            <a:cubicBezTo>
                              <a:pt x="2264912" y="543665"/>
                              <a:pt x="2188063" y="534685"/>
                              <a:pt x="1970596" y="552202"/>
                            </a:cubicBezTo>
                            <a:cubicBezTo>
                              <a:pt x="1753129" y="569719"/>
                              <a:pt x="1527402" y="561179"/>
                              <a:pt x="1348920" y="552202"/>
                            </a:cubicBezTo>
                            <a:cubicBezTo>
                              <a:pt x="1170438" y="543225"/>
                              <a:pt x="1061305" y="559166"/>
                              <a:pt x="832812" y="552202"/>
                            </a:cubicBezTo>
                            <a:cubicBezTo>
                              <a:pt x="604319" y="545238"/>
                              <a:pt x="340530" y="532782"/>
                              <a:pt x="0" y="552202"/>
                            </a:cubicBezTo>
                            <a:cubicBezTo>
                              <a:pt x="-17956" y="312965"/>
                              <a:pt x="7388" y="247443"/>
                              <a:pt x="0" y="0"/>
                            </a:cubicBezTo>
                            <a:close/>
                          </a:path>
                          <a:path w="3518922" h="552202" stroke="0" extrusionOk="0">
                            <a:moveTo>
                              <a:pt x="0" y="0"/>
                            </a:moveTo>
                            <a:cubicBezTo>
                              <a:pt x="153727" y="-15263"/>
                              <a:pt x="276597" y="-3003"/>
                              <a:pt x="551298" y="0"/>
                            </a:cubicBezTo>
                            <a:cubicBezTo>
                              <a:pt x="825999" y="3003"/>
                              <a:pt x="876711" y="-8238"/>
                              <a:pt x="1032217" y="0"/>
                            </a:cubicBezTo>
                            <a:cubicBezTo>
                              <a:pt x="1187723" y="8238"/>
                              <a:pt x="1504816" y="-18657"/>
                              <a:pt x="1689083" y="0"/>
                            </a:cubicBezTo>
                            <a:cubicBezTo>
                              <a:pt x="1873350" y="18657"/>
                              <a:pt x="2061665" y="22216"/>
                              <a:pt x="2240380" y="0"/>
                            </a:cubicBezTo>
                            <a:cubicBezTo>
                              <a:pt x="2419095" y="-22216"/>
                              <a:pt x="2607829" y="-10318"/>
                              <a:pt x="2791678" y="0"/>
                            </a:cubicBezTo>
                            <a:cubicBezTo>
                              <a:pt x="2975527" y="10318"/>
                              <a:pt x="3201903" y="-1893"/>
                              <a:pt x="3518922" y="0"/>
                            </a:cubicBezTo>
                            <a:cubicBezTo>
                              <a:pt x="3522033" y="161073"/>
                              <a:pt x="3513389" y="352452"/>
                              <a:pt x="3518922" y="552202"/>
                            </a:cubicBezTo>
                            <a:cubicBezTo>
                              <a:pt x="3314060" y="526322"/>
                              <a:pt x="3163946" y="571103"/>
                              <a:pt x="2932435" y="552202"/>
                            </a:cubicBezTo>
                            <a:cubicBezTo>
                              <a:pt x="2700924" y="533301"/>
                              <a:pt x="2575046" y="558588"/>
                              <a:pt x="2451516" y="552202"/>
                            </a:cubicBezTo>
                            <a:cubicBezTo>
                              <a:pt x="2327986" y="545816"/>
                              <a:pt x="2138470" y="525198"/>
                              <a:pt x="1865029" y="552202"/>
                            </a:cubicBezTo>
                            <a:cubicBezTo>
                              <a:pt x="1591588" y="579206"/>
                              <a:pt x="1449393" y="554390"/>
                              <a:pt x="1278542" y="552202"/>
                            </a:cubicBezTo>
                            <a:cubicBezTo>
                              <a:pt x="1107691" y="550014"/>
                              <a:pt x="878005" y="566825"/>
                              <a:pt x="727244" y="552202"/>
                            </a:cubicBezTo>
                            <a:cubicBezTo>
                              <a:pt x="576483" y="537579"/>
                              <a:pt x="187169" y="565398"/>
                              <a:pt x="0" y="552202"/>
                            </a:cubicBezTo>
                            <a:cubicBezTo>
                              <a:pt x="-369" y="395161"/>
                              <a:pt x="-20902" y="15479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ACF41EA-63F9-5C62-80D3-5B558B8A8DD4}"/>
              </a:ext>
            </a:extLst>
          </p:cNvPr>
          <p:cNvCxnSpPr>
            <a:cxnSpLocks/>
          </p:cNvCxnSpPr>
          <p:nvPr/>
        </p:nvCxnSpPr>
        <p:spPr>
          <a:xfrm>
            <a:off x="6143555" y="2558944"/>
            <a:ext cx="405027" cy="1107892"/>
          </a:xfrm>
          <a:prstGeom prst="straightConnector1">
            <a:avLst/>
          </a:prstGeom>
          <a:ln w="12700">
            <a:gradFill>
              <a:gsLst>
                <a:gs pos="0">
                  <a:srgbClr val="800000"/>
                </a:gs>
                <a:gs pos="69000">
                  <a:srgbClr val="800000">
                    <a:alpha val="34000"/>
                  </a:srgbClr>
                </a:gs>
                <a:gs pos="38000">
                  <a:srgbClr val="800000">
                    <a:alpha val="67000"/>
                  </a:srgbClr>
                </a:gs>
                <a:gs pos="100000">
                  <a:srgbClr val="800000">
                    <a:alpha val="1000"/>
                  </a:srgbClr>
                </a:gs>
              </a:gsLst>
              <a:lin ang="5400000" scaled="1"/>
            </a:gra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C9038E2-5BAA-B4E7-5404-8DC39FD585B8}"/>
              </a:ext>
            </a:extLst>
          </p:cNvPr>
          <p:cNvSpPr txBox="1"/>
          <p:nvPr/>
        </p:nvSpPr>
        <p:spPr>
          <a:xfrm>
            <a:off x="5576015" y="3602362"/>
            <a:ext cx="2487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BNN learns transition to ionizations well!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10824D9-6168-9A1B-66E2-60CCA44F57C4}"/>
              </a:ext>
            </a:extLst>
          </p:cNvPr>
          <p:cNvGrpSpPr/>
          <p:nvPr/>
        </p:nvGrpSpPr>
        <p:grpSpPr>
          <a:xfrm>
            <a:off x="7739050" y="2145231"/>
            <a:ext cx="401895" cy="461665"/>
            <a:chOff x="3460403" y="4358452"/>
            <a:chExt cx="401895" cy="461665"/>
          </a:xfrm>
        </p:grpSpPr>
        <p:pic>
          <p:nvPicPr>
            <p:cNvPr id="31" name="Graphic 30" descr="Internet Of Things with solid fill">
              <a:extLst>
                <a:ext uri="{FF2B5EF4-FFF2-40B4-BE49-F238E27FC236}">
                  <a16:creationId xmlns:a16="http://schemas.microsoft.com/office/drawing/2014/main" id="{2A8E6C50-921E-7E41-B337-2EFB08A87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496538" y="4406405"/>
              <a:ext cx="365760" cy="36576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609FAB-F1C2-A1F6-6C46-725606B08596}"/>
                </a:ext>
              </a:extLst>
            </p:cNvPr>
            <p:cNvSpPr txBox="1"/>
            <p:nvPr/>
          </p:nvSpPr>
          <p:spPr>
            <a:xfrm>
              <a:off x="3460403" y="4358452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hief Blueprint" panose="020B0500000000000000" pitchFamily="34" charset="0"/>
                </a:rPr>
                <a:t>X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E7490F6-EC97-9B1B-4E9D-7BB1B3BE6FD9}"/>
              </a:ext>
            </a:extLst>
          </p:cNvPr>
          <p:cNvGrpSpPr/>
          <p:nvPr/>
        </p:nvGrpSpPr>
        <p:grpSpPr>
          <a:xfrm>
            <a:off x="525158" y="5219489"/>
            <a:ext cx="4851865" cy="842137"/>
            <a:chOff x="525158" y="3731325"/>
            <a:chExt cx="4851865" cy="842137"/>
          </a:xfrm>
        </p:grpSpPr>
        <p:pic>
          <p:nvPicPr>
            <p:cNvPr id="37" name="Graphic 36" descr="Internet Of Things with solid fill">
              <a:extLst>
                <a:ext uri="{FF2B5EF4-FFF2-40B4-BE49-F238E27FC236}">
                  <a16:creationId xmlns:a16="http://schemas.microsoft.com/office/drawing/2014/main" id="{7EAA06E1-1CC0-209F-FB61-B57051475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37491" y="3734897"/>
              <a:ext cx="365760" cy="36576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AD92DEC-33DA-6A62-FC00-E6009387B63D}"/>
                </a:ext>
              </a:extLst>
            </p:cNvPr>
            <p:cNvSpPr txBox="1"/>
            <p:nvPr/>
          </p:nvSpPr>
          <p:spPr>
            <a:xfrm>
              <a:off x="958826" y="3731325"/>
              <a:ext cx="441819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Feature/network input</a:t>
              </a:r>
            </a:p>
            <a:p>
              <a:endParaRPr lang="en-US" sz="1400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endParaRPr>
            </a:p>
            <a:p>
              <a:r>
                <a:rPr lang="en-US" sz="1400" dirty="0">
                  <a:solidFill>
                    <a:srgbClr val="C00000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Evaluation scale from truth, not a feature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03F0D61-37DA-EB01-0616-D3172525FDCB}"/>
                </a:ext>
              </a:extLst>
            </p:cNvPr>
            <p:cNvGrpSpPr/>
            <p:nvPr/>
          </p:nvGrpSpPr>
          <p:grpSpPr>
            <a:xfrm>
              <a:off x="525158" y="4111797"/>
              <a:ext cx="401895" cy="461665"/>
              <a:chOff x="3460403" y="4358452"/>
              <a:chExt cx="401895" cy="461665"/>
            </a:xfrm>
          </p:grpSpPr>
          <p:pic>
            <p:nvPicPr>
              <p:cNvPr id="41" name="Graphic 40" descr="Internet Of Things with solid fill">
                <a:extLst>
                  <a:ext uri="{FF2B5EF4-FFF2-40B4-BE49-F238E27FC236}">
                    <a16:creationId xmlns:a16="http://schemas.microsoft.com/office/drawing/2014/main" id="{DBFC4B4C-0CFF-6814-CBCD-3376435542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496538" y="440640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2156771-71CE-4F27-0080-FA21EAFD75A8}"/>
                  </a:ext>
                </a:extLst>
              </p:cNvPr>
              <p:cNvSpPr txBox="1"/>
              <p:nvPr/>
            </p:nvSpPr>
            <p:spPr>
              <a:xfrm>
                <a:off x="3460403" y="4358452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  <a:latin typeface="Chief Blueprint" panose="020B0500000000000000" pitchFamily="34" charset="0"/>
                  </a:rPr>
                  <a:t>X</a:t>
                </a: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461A3-810D-254A-406B-B7270C554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36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287B86-39F9-9230-09F0-18530422BF33}"/>
                  </a:ext>
                </a:extLst>
              </p:cNvPr>
              <p:cNvSpPr txBox="1"/>
              <p:nvPr/>
            </p:nvSpPr>
            <p:spPr>
              <a:xfrm>
                <a:off x="1207157" y="4541749"/>
                <a:ext cx="3651169" cy="555408"/>
              </a:xfrm>
              <a:custGeom>
                <a:avLst/>
                <a:gdLst>
                  <a:gd name="connsiteX0" fmla="*/ 0 w 3651169"/>
                  <a:gd name="connsiteY0" fmla="*/ 0 h 555408"/>
                  <a:gd name="connsiteX1" fmla="*/ 681552 w 3651169"/>
                  <a:gd name="connsiteY1" fmla="*/ 0 h 555408"/>
                  <a:gd name="connsiteX2" fmla="*/ 1326591 w 3651169"/>
                  <a:gd name="connsiteY2" fmla="*/ 0 h 555408"/>
                  <a:gd name="connsiteX3" fmla="*/ 1971631 w 3651169"/>
                  <a:gd name="connsiteY3" fmla="*/ 0 h 555408"/>
                  <a:gd name="connsiteX4" fmla="*/ 2470624 w 3651169"/>
                  <a:gd name="connsiteY4" fmla="*/ 0 h 555408"/>
                  <a:gd name="connsiteX5" fmla="*/ 3006129 w 3651169"/>
                  <a:gd name="connsiteY5" fmla="*/ 0 h 555408"/>
                  <a:gd name="connsiteX6" fmla="*/ 3651169 w 3651169"/>
                  <a:gd name="connsiteY6" fmla="*/ 0 h 555408"/>
                  <a:gd name="connsiteX7" fmla="*/ 3651169 w 3651169"/>
                  <a:gd name="connsiteY7" fmla="*/ 555408 h 555408"/>
                  <a:gd name="connsiteX8" fmla="*/ 3042641 w 3651169"/>
                  <a:gd name="connsiteY8" fmla="*/ 555408 h 555408"/>
                  <a:gd name="connsiteX9" fmla="*/ 2543648 w 3651169"/>
                  <a:gd name="connsiteY9" fmla="*/ 555408 h 555408"/>
                  <a:gd name="connsiteX10" fmla="*/ 2044655 w 3651169"/>
                  <a:gd name="connsiteY10" fmla="*/ 555408 h 555408"/>
                  <a:gd name="connsiteX11" fmla="*/ 1399615 w 3651169"/>
                  <a:gd name="connsiteY11" fmla="*/ 555408 h 555408"/>
                  <a:gd name="connsiteX12" fmla="*/ 864110 w 3651169"/>
                  <a:gd name="connsiteY12" fmla="*/ 555408 h 555408"/>
                  <a:gd name="connsiteX13" fmla="*/ 0 w 3651169"/>
                  <a:gd name="connsiteY13" fmla="*/ 555408 h 555408"/>
                  <a:gd name="connsiteX14" fmla="*/ 0 w 3651169"/>
                  <a:gd name="connsiteY14" fmla="*/ 0 h 55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51169" h="555408" fill="none" extrusionOk="0">
                    <a:moveTo>
                      <a:pt x="0" y="0"/>
                    </a:moveTo>
                    <a:cubicBezTo>
                      <a:pt x="327438" y="-18745"/>
                      <a:pt x="511316" y="18687"/>
                      <a:pt x="681552" y="0"/>
                    </a:cubicBezTo>
                    <a:cubicBezTo>
                      <a:pt x="851788" y="-18687"/>
                      <a:pt x="1014482" y="-12137"/>
                      <a:pt x="1326591" y="0"/>
                    </a:cubicBezTo>
                    <a:cubicBezTo>
                      <a:pt x="1638700" y="12137"/>
                      <a:pt x="1757848" y="3296"/>
                      <a:pt x="1971631" y="0"/>
                    </a:cubicBezTo>
                    <a:cubicBezTo>
                      <a:pt x="2185414" y="-3296"/>
                      <a:pt x="2274531" y="6313"/>
                      <a:pt x="2470624" y="0"/>
                    </a:cubicBezTo>
                    <a:cubicBezTo>
                      <a:pt x="2666717" y="-6313"/>
                      <a:pt x="2884267" y="10787"/>
                      <a:pt x="3006129" y="0"/>
                    </a:cubicBezTo>
                    <a:cubicBezTo>
                      <a:pt x="3127991" y="-10787"/>
                      <a:pt x="3352216" y="-5473"/>
                      <a:pt x="3651169" y="0"/>
                    </a:cubicBezTo>
                    <a:cubicBezTo>
                      <a:pt x="3641842" y="130329"/>
                      <a:pt x="3649305" y="432264"/>
                      <a:pt x="3651169" y="555408"/>
                    </a:cubicBezTo>
                    <a:cubicBezTo>
                      <a:pt x="3501608" y="567376"/>
                      <a:pt x="3227978" y="537532"/>
                      <a:pt x="3042641" y="555408"/>
                    </a:cubicBezTo>
                    <a:cubicBezTo>
                      <a:pt x="2857304" y="573284"/>
                      <a:pt x="2739824" y="537514"/>
                      <a:pt x="2543648" y="555408"/>
                    </a:cubicBezTo>
                    <a:cubicBezTo>
                      <a:pt x="2347472" y="573302"/>
                      <a:pt x="2220847" y="561965"/>
                      <a:pt x="2044655" y="555408"/>
                    </a:cubicBezTo>
                    <a:cubicBezTo>
                      <a:pt x="1868463" y="548851"/>
                      <a:pt x="1706084" y="581600"/>
                      <a:pt x="1399615" y="555408"/>
                    </a:cubicBezTo>
                    <a:cubicBezTo>
                      <a:pt x="1093146" y="529216"/>
                      <a:pt x="1039729" y="541547"/>
                      <a:pt x="864110" y="555408"/>
                    </a:cubicBezTo>
                    <a:cubicBezTo>
                      <a:pt x="688492" y="569269"/>
                      <a:pt x="212400" y="529381"/>
                      <a:pt x="0" y="555408"/>
                    </a:cubicBezTo>
                    <a:cubicBezTo>
                      <a:pt x="-12536" y="413445"/>
                      <a:pt x="-428" y="277416"/>
                      <a:pt x="0" y="0"/>
                    </a:cubicBezTo>
                    <a:close/>
                  </a:path>
                  <a:path w="3651169" h="555408" stroke="0" extrusionOk="0">
                    <a:moveTo>
                      <a:pt x="0" y="0"/>
                    </a:moveTo>
                    <a:cubicBezTo>
                      <a:pt x="117276" y="7621"/>
                      <a:pt x="389326" y="-8089"/>
                      <a:pt x="572016" y="0"/>
                    </a:cubicBezTo>
                    <a:cubicBezTo>
                      <a:pt x="754706" y="8089"/>
                      <a:pt x="966461" y="-1158"/>
                      <a:pt x="1071010" y="0"/>
                    </a:cubicBezTo>
                    <a:cubicBezTo>
                      <a:pt x="1175559" y="1158"/>
                      <a:pt x="1492464" y="-15498"/>
                      <a:pt x="1752561" y="0"/>
                    </a:cubicBezTo>
                    <a:cubicBezTo>
                      <a:pt x="2012658" y="15498"/>
                      <a:pt x="2064938" y="21696"/>
                      <a:pt x="2324578" y="0"/>
                    </a:cubicBezTo>
                    <a:cubicBezTo>
                      <a:pt x="2584218" y="-21696"/>
                      <a:pt x="2761990" y="-18937"/>
                      <a:pt x="2896594" y="0"/>
                    </a:cubicBezTo>
                    <a:cubicBezTo>
                      <a:pt x="3031198" y="18937"/>
                      <a:pt x="3401532" y="-7165"/>
                      <a:pt x="3651169" y="0"/>
                    </a:cubicBezTo>
                    <a:cubicBezTo>
                      <a:pt x="3673426" y="266077"/>
                      <a:pt x="3661476" y="367371"/>
                      <a:pt x="3651169" y="555408"/>
                    </a:cubicBezTo>
                    <a:cubicBezTo>
                      <a:pt x="3477044" y="556120"/>
                      <a:pt x="3189027" y="528983"/>
                      <a:pt x="3042641" y="555408"/>
                    </a:cubicBezTo>
                    <a:cubicBezTo>
                      <a:pt x="2896255" y="581833"/>
                      <a:pt x="2749651" y="533479"/>
                      <a:pt x="2543648" y="555408"/>
                    </a:cubicBezTo>
                    <a:cubicBezTo>
                      <a:pt x="2337645" y="577337"/>
                      <a:pt x="2132033" y="557102"/>
                      <a:pt x="1935120" y="555408"/>
                    </a:cubicBezTo>
                    <a:cubicBezTo>
                      <a:pt x="1738207" y="553714"/>
                      <a:pt x="1511695" y="556282"/>
                      <a:pt x="1326591" y="555408"/>
                    </a:cubicBezTo>
                    <a:cubicBezTo>
                      <a:pt x="1141487" y="554534"/>
                      <a:pt x="877296" y="555674"/>
                      <a:pt x="754575" y="555408"/>
                    </a:cubicBezTo>
                    <a:cubicBezTo>
                      <a:pt x="631854" y="555142"/>
                      <a:pt x="163717" y="557625"/>
                      <a:pt x="0" y="555408"/>
                    </a:cubicBezTo>
                    <a:cubicBezTo>
                      <a:pt x="21480" y="396521"/>
                      <a:pt x="18883" y="180856"/>
                      <a:pt x="0" y="0"/>
                    </a:cubicBezTo>
                    <a:close/>
                  </a:path>
                </a:pathLst>
              </a:custGeom>
              <a:solidFill>
                <a:srgbClr val="FFD246">
                  <a:alpha val="85000"/>
                </a:srgbClr>
              </a:solid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IQR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=68%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lin"/>
                                          <m:ctrlPr>
                                            <a:rPr lang="en-US" sz="1600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clus</m:t>
                                              </m:r>
                                            </m:sub>
                                            <m:sup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BNN</m:t>
                                              </m:r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DNN</m:t>
                                              </m:r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clus</m:t>
                                              </m:r>
                                            </m:sub>
                                            <m:sup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dep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med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287B86-39F9-9230-09F0-18530422B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7157" y="4541749"/>
                <a:ext cx="3651169" cy="555408"/>
              </a:xfrm>
              <a:prstGeom prst="rect">
                <a:avLst/>
              </a:prstGeom>
              <a:blipFill>
                <a:blip r:embed="rId12"/>
                <a:stretch>
                  <a:fillRect t="-63918" b="-104124"/>
                </a:stretch>
              </a:blip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651169"/>
                          <a:gd name="connsiteY0" fmla="*/ 0 h 555408"/>
                          <a:gd name="connsiteX1" fmla="*/ 681552 w 3651169"/>
                          <a:gd name="connsiteY1" fmla="*/ 0 h 555408"/>
                          <a:gd name="connsiteX2" fmla="*/ 1326591 w 3651169"/>
                          <a:gd name="connsiteY2" fmla="*/ 0 h 555408"/>
                          <a:gd name="connsiteX3" fmla="*/ 1971631 w 3651169"/>
                          <a:gd name="connsiteY3" fmla="*/ 0 h 555408"/>
                          <a:gd name="connsiteX4" fmla="*/ 2470624 w 3651169"/>
                          <a:gd name="connsiteY4" fmla="*/ 0 h 555408"/>
                          <a:gd name="connsiteX5" fmla="*/ 3006129 w 3651169"/>
                          <a:gd name="connsiteY5" fmla="*/ 0 h 555408"/>
                          <a:gd name="connsiteX6" fmla="*/ 3651169 w 3651169"/>
                          <a:gd name="connsiteY6" fmla="*/ 0 h 555408"/>
                          <a:gd name="connsiteX7" fmla="*/ 3651169 w 3651169"/>
                          <a:gd name="connsiteY7" fmla="*/ 555408 h 555408"/>
                          <a:gd name="connsiteX8" fmla="*/ 3042641 w 3651169"/>
                          <a:gd name="connsiteY8" fmla="*/ 555408 h 555408"/>
                          <a:gd name="connsiteX9" fmla="*/ 2543648 w 3651169"/>
                          <a:gd name="connsiteY9" fmla="*/ 555408 h 555408"/>
                          <a:gd name="connsiteX10" fmla="*/ 2044655 w 3651169"/>
                          <a:gd name="connsiteY10" fmla="*/ 555408 h 555408"/>
                          <a:gd name="connsiteX11" fmla="*/ 1399615 w 3651169"/>
                          <a:gd name="connsiteY11" fmla="*/ 555408 h 555408"/>
                          <a:gd name="connsiteX12" fmla="*/ 864110 w 3651169"/>
                          <a:gd name="connsiteY12" fmla="*/ 555408 h 555408"/>
                          <a:gd name="connsiteX13" fmla="*/ 0 w 3651169"/>
                          <a:gd name="connsiteY13" fmla="*/ 555408 h 555408"/>
                          <a:gd name="connsiteX14" fmla="*/ 0 w 3651169"/>
                          <a:gd name="connsiteY14" fmla="*/ 0 h 555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651169" h="555408" fill="none" extrusionOk="0">
                            <a:moveTo>
                              <a:pt x="0" y="0"/>
                            </a:moveTo>
                            <a:cubicBezTo>
                              <a:pt x="327438" y="-18745"/>
                              <a:pt x="511316" y="18687"/>
                              <a:pt x="681552" y="0"/>
                            </a:cubicBezTo>
                            <a:cubicBezTo>
                              <a:pt x="851788" y="-18687"/>
                              <a:pt x="1014482" y="-12137"/>
                              <a:pt x="1326591" y="0"/>
                            </a:cubicBezTo>
                            <a:cubicBezTo>
                              <a:pt x="1638700" y="12137"/>
                              <a:pt x="1757848" y="3296"/>
                              <a:pt x="1971631" y="0"/>
                            </a:cubicBezTo>
                            <a:cubicBezTo>
                              <a:pt x="2185414" y="-3296"/>
                              <a:pt x="2274531" y="6313"/>
                              <a:pt x="2470624" y="0"/>
                            </a:cubicBezTo>
                            <a:cubicBezTo>
                              <a:pt x="2666717" y="-6313"/>
                              <a:pt x="2884267" y="10787"/>
                              <a:pt x="3006129" y="0"/>
                            </a:cubicBezTo>
                            <a:cubicBezTo>
                              <a:pt x="3127991" y="-10787"/>
                              <a:pt x="3352216" y="-5473"/>
                              <a:pt x="3651169" y="0"/>
                            </a:cubicBezTo>
                            <a:cubicBezTo>
                              <a:pt x="3641842" y="130329"/>
                              <a:pt x="3649305" y="432264"/>
                              <a:pt x="3651169" y="555408"/>
                            </a:cubicBezTo>
                            <a:cubicBezTo>
                              <a:pt x="3501608" y="567376"/>
                              <a:pt x="3227978" y="537532"/>
                              <a:pt x="3042641" y="555408"/>
                            </a:cubicBezTo>
                            <a:cubicBezTo>
                              <a:pt x="2857304" y="573284"/>
                              <a:pt x="2739824" y="537514"/>
                              <a:pt x="2543648" y="555408"/>
                            </a:cubicBezTo>
                            <a:cubicBezTo>
                              <a:pt x="2347472" y="573302"/>
                              <a:pt x="2220847" y="561965"/>
                              <a:pt x="2044655" y="555408"/>
                            </a:cubicBezTo>
                            <a:cubicBezTo>
                              <a:pt x="1868463" y="548851"/>
                              <a:pt x="1706084" y="581600"/>
                              <a:pt x="1399615" y="555408"/>
                            </a:cubicBezTo>
                            <a:cubicBezTo>
                              <a:pt x="1093146" y="529216"/>
                              <a:pt x="1039729" y="541547"/>
                              <a:pt x="864110" y="555408"/>
                            </a:cubicBezTo>
                            <a:cubicBezTo>
                              <a:pt x="688492" y="569269"/>
                              <a:pt x="212400" y="529381"/>
                              <a:pt x="0" y="555408"/>
                            </a:cubicBezTo>
                            <a:cubicBezTo>
                              <a:pt x="-12536" y="413445"/>
                              <a:pt x="-428" y="277416"/>
                              <a:pt x="0" y="0"/>
                            </a:cubicBezTo>
                            <a:close/>
                          </a:path>
                          <a:path w="3651169" h="555408" stroke="0" extrusionOk="0">
                            <a:moveTo>
                              <a:pt x="0" y="0"/>
                            </a:moveTo>
                            <a:cubicBezTo>
                              <a:pt x="117276" y="7621"/>
                              <a:pt x="389326" y="-8089"/>
                              <a:pt x="572016" y="0"/>
                            </a:cubicBezTo>
                            <a:cubicBezTo>
                              <a:pt x="754706" y="8089"/>
                              <a:pt x="966461" y="-1158"/>
                              <a:pt x="1071010" y="0"/>
                            </a:cubicBezTo>
                            <a:cubicBezTo>
                              <a:pt x="1175559" y="1158"/>
                              <a:pt x="1492464" y="-15498"/>
                              <a:pt x="1752561" y="0"/>
                            </a:cubicBezTo>
                            <a:cubicBezTo>
                              <a:pt x="2012658" y="15498"/>
                              <a:pt x="2064938" y="21696"/>
                              <a:pt x="2324578" y="0"/>
                            </a:cubicBezTo>
                            <a:cubicBezTo>
                              <a:pt x="2584218" y="-21696"/>
                              <a:pt x="2761990" y="-18937"/>
                              <a:pt x="2896594" y="0"/>
                            </a:cubicBezTo>
                            <a:cubicBezTo>
                              <a:pt x="3031198" y="18937"/>
                              <a:pt x="3401532" y="-7165"/>
                              <a:pt x="3651169" y="0"/>
                            </a:cubicBezTo>
                            <a:cubicBezTo>
                              <a:pt x="3673426" y="266077"/>
                              <a:pt x="3661476" y="367371"/>
                              <a:pt x="3651169" y="555408"/>
                            </a:cubicBezTo>
                            <a:cubicBezTo>
                              <a:pt x="3477044" y="556120"/>
                              <a:pt x="3189027" y="528983"/>
                              <a:pt x="3042641" y="555408"/>
                            </a:cubicBezTo>
                            <a:cubicBezTo>
                              <a:pt x="2896255" y="581833"/>
                              <a:pt x="2749651" y="533479"/>
                              <a:pt x="2543648" y="555408"/>
                            </a:cubicBezTo>
                            <a:cubicBezTo>
                              <a:pt x="2337645" y="577337"/>
                              <a:pt x="2132033" y="557102"/>
                              <a:pt x="1935120" y="555408"/>
                            </a:cubicBezTo>
                            <a:cubicBezTo>
                              <a:pt x="1738207" y="553714"/>
                              <a:pt x="1511695" y="556282"/>
                              <a:pt x="1326591" y="555408"/>
                            </a:cubicBezTo>
                            <a:cubicBezTo>
                              <a:pt x="1141487" y="554534"/>
                              <a:pt x="877296" y="555674"/>
                              <a:pt x="754575" y="555408"/>
                            </a:cubicBezTo>
                            <a:cubicBezTo>
                              <a:pt x="631854" y="555142"/>
                              <a:pt x="163717" y="557625"/>
                              <a:pt x="0" y="555408"/>
                            </a:cubicBezTo>
                            <a:cubicBezTo>
                              <a:pt x="21480" y="396521"/>
                              <a:pt x="18883" y="180856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DBC09E-BDB5-CE27-D87F-8C5CD3E520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93891" y="6272784"/>
            <a:ext cx="3544084" cy="365125"/>
          </a:xfrm>
        </p:spPr>
        <p:txBody>
          <a:bodyPr/>
          <a:lstStyle/>
          <a:p>
            <a:r>
              <a:rPr lang="en-US" dirty="0"/>
              <a:t>April  1, 2025</a:t>
            </a:r>
          </a:p>
          <a:p>
            <a:r>
              <a:rPr lang="en-US" sz="800" dirty="0">
                <a:latin typeface="OCR A Std" panose="020F0609000104060307" pitchFamily="49" charset="0"/>
              </a:rPr>
              <a:t>ATLAS ML Workshop March 31-April 2, 2025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754D47-A58D-7068-858F-BEAD037443D7}"/>
              </a:ext>
            </a:extLst>
          </p:cNvPr>
          <p:cNvGrpSpPr/>
          <p:nvPr/>
        </p:nvGrpSpPr>
        <p:grpSpPr>
          <a:xfrm>
            <a:off x="8700160" y="-11315"/>
            <a:ext cx="3408062" cy="411480"/>
            <a:chOff x="8543147" y="-11315"/>
            <a:chExt cx="3408062" cy="411480"/>
          </a:xfrm>
        </p:grpSpPr>
        <p:pic>
          <p:nvPicPr>
            <p:cNvPr id="12" name="Picture 11" descr="A blue and black paint&#10;&#10;AI-generated content may be incorrect.">
              <a:extLst>
                <a:ext uri="{FF2B5EF4-FFF2-40B4-BE49-F238E27FC236}">
                  <a16:creationId xmlns:a16="http://schemas.microsoft.com/office/drawing/2014/main" id="{074D339A-DD6A-A301-0B49-485588F26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543147" y="-11315"/>
              <a:ext cx="3408062" cy="41148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CACDDB0-9081-CBD3-44F0-27E1D2CE609A}"/>
                </a:ext>
              </a:extLst>
            </p:cNvPr>
            <p:cNvSpPr txBox="1"/>
            <p:nvPr/>
          </p:nvSpPr>
          <p:spPr>
            <a:xfrm>
              <a:off x="8774050" y="40537"/>
              <a:ext cx="294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Chalktastic" panose="03000600000000000000" pitchFamily="66" charset="0"/>
                </a:rPr>
                <a:t>MC16d multi-jets w. pile-up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6655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41E4D-E01C-7B60-F3B3-C0B7A1A21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81985D6A-5556-ED65-D570-16BE47205531}"/>
              </a:ext>
            </a:extLst>
          </p:cNvPr>
          <p:cNvGrpSpPr/>
          <p:nvPr/>
        </p:nvGrpSpPr>
        <p:grpSpPr>
          <a:xfrm>
            <a:off x="5340096" y="1078992"/>
            <a:ext cx="3257525" cy="2387125"/>
            <a:chOff x="8598572" y="1081181"/>
            <a:chExt cx="3257525" cy="238712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AA99223-6D5A-9DFB-E943-631590005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655699" y="1081181"/>
              <a:ext cx="3200398" cy="238514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4E15165-EDAF-4E82-89FF-64A8DFF1BBE1}"/>
                    </a:ext>
                  </a:extLst>
                </p:cNvPr>
                <p:cNvSpPr txBox="1"/>
                <p:nvPr/>
              </p:nvSpPr>
              <p:spPr>
                <a:xfrm>
                  <a:off x="8598572" y="3129752"/>
                  <a:ext cx="2047876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8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sz="1600" dirty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4E15165-EDAF-4E82-89FF-64A8DFF1BB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98572" y="3129752"/>
                  <a:ext cx="2047876" cy="338554"/>
                </a:xfrm>
                <a:prstGeom prst="rect">
                  <a:avLst/>
                </a:prstGeom>
                <a:blipFill>
                  <a:blip r:embed="rId3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8" name="Graphic 27" descr="Internet Of Things with solid fill">
              <a:extLst>
                <a:ext uri="{FF2B5EF4-FFF2-40B4-BE49-F238E27FC236}">
                  <a16:creationId xmlns:a16="http://schemas.microsoft.com/office/drawing/2014/main" id="{B76A9BA1-3B79-660C-B317-132C7BEF0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329390" y="1768180"/>
              <a:ext cx="365760" cy="365760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0AE78E08-8C87-647E-D51E-2C43EEFB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Testing the Trained Models: Pile-up Mitigation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AB641DC3-AB29-0216-2821-DE0BBBC1FA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902" y="1082347"/>
                <a:ext cx="4799823" cy="413714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 Signal linearity</a:t>
                </a:r>
              </a:p>
              <a:p>
                <a:pPr lvl="1"/>
                <a:r>
                  <a:rPr lang="en-US" dirty="0"/>
                  <a:t>Measures calibration performance</a:t>
                </a:r>
              </a:p>
              <a:p>
                <a:pPr lvl="2"/>
                <a:r>
                  <a:rPr lang="en-US" dirty="0"/>
                  <a:t>Median signal linearity compares energies reconstructed at various scales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{EM, LCW had, BNN, DNN}</a:t>
                </a:r>
              </a:p>
              <a:p>
                <a:pPr lvl="2"/>
                <a:endParaRPr lang="en-US" dirty="0"/>
              </a:p>
              <a:p>
                <a:pPr lvl="3"/>
                <a:endParaRPr lang="en-US" dirty="0"/>
              </a:p>
              <a:p>
                <a:pPr lvl="1"/>
                <a:r>
                  <a:rPr lang="en-US" dirty="0"/>
                  <a:t>Spread around central value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IQR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=68%</m:t>
                        </m:r>
                      </m:sub>
                    </m:sSub>
                  </m:oMath>
                </a14:m>
                <a:r>
                  <a:rPr lang="en-US" dirty="0"/>
                  <a:t> measures width of narrowest range of distribution containing 68% of the integral</a:t>
                </a:r>
              </a:p>
              <a:p>
                <a:pPr lvl="2"/>
                <a:r>
                  <a:rPr lang="en-US" dirty="0"/>
                  <a:t>Base for relative resolution measure</a:t>
                </a:r>
              </a:p>
              <a:p>
                <a:pPr marL="548640" lvl="2" indent="0">
                  <a:buNone/>
                </a:pPr>
                <a:r>
                  <a:rPr lang="en-US" dirty="0"/>
                  <a:t>			</a:t>
                </a:r>
              </a:p>
              <a:p>
                <a:pPr marL="548640" lvl="2" indent="0">
                  <a:buNone/>
                </a:pPr>
                <a:endParaRPr lang="en-US" dirty="0"/>
              </a:p>
              <a:p>
                <a:pPr marL="548640" lvl="2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AB641DC3-AB29-0216-2821-DE0BBBC1FA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902" y="1082347"/>
                <a:ext cx="4799823" cy="4137142"/>
              </a:xfr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1485CC60-869A-AD20-B9E0-0BFAE11CA730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DCCDD3C4-B08E-C695-989A-021AF6ABE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A712FFB2-C868-4FAA-376C-C61ADC61AB37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AE8EEED4-424F-1522-EC7A-C1E633E5DE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E5E025-91E7-FF5E-6144-87393B5C2B21}"/>
                  </a:ext>
                </a:extLst>
              </p:cNvPr>
              <p:cNvSpPr txBox="1"/>
              <p:nvPr/>
            </p:nvSpPr>
            <p:spPr>
              <a:xfrm>
                <a:off x="1178590" y="2493554"/>
                <a:ext cx="3518922" cy="552202"/>
              </a:xfrm>
              <a:custGeom>
                <a:avLst/>
                <a:gdLst>
                  <a:gd name="connsiteX0" fmla="*/ 0 w 3518922"/>
                  <a:gd name="connsiteY0" fmla="*/ 0 h 552202"/>
                  <a:gd name="connsiteX1" fmla="*/ 656865 w 3518922"/>
                  <a:gd name="connsiteY1" fmla="*/ 0 h 552202"/>
                  <a:gd name="connsiteX2" fmla="*/ 1278542 w 3518922"/>
                  <a:gd name="connsiteY2" fmla="*/ 0 h 552202"/>
                  <a:gd name="connsiteX3" fmla="*/ 1900218 w 3518922"/>
                  <a:gd name="connsiteY3" fmla="*/ 0 h 552202"/>
                  <a:gd name="connsiteX4" fmla="*/ 2381137 w 3518922"/>
                  <a:gd name="connsiteY4" fmla="*/ 0 h 552202"/>
                  <a:gd name="connsiteX5" fmla="*/ 2897246 w 3518922"/>
                  <a:gd name="connsiteY5" fmla="*/ 0 h 552202"/>
                  <a:gd name="connsiteX6" fmla="*/ 3518922 w 3518922"/>
                  <a:gd name="connsiteY6" fmla="*/ 0 h 552202"/>
                  <a:gd name="connsiteX7" fmla="*/ 3518922 w 3518922"/>
                  <a:gd name="connsiteY7" fmla="*/ 552202 h 552202"/>
                  <a:gd name="connsiteX8" fmla="*/ 2932435 w 3518922"/>
                  <a:gd name="connsiteY8" fmla="*/ 552202 h 552202"/>
                  <a:gd name="connsiteX9" fmla="*/ 2451516 w 3518922"/>
                  <a:gd name="connsiteY9" fmla="*/ 552202 h 552202"/>
                  <a:gd name="connsiteX10" fmla="*/ 1970596 w 3518922"/>
                  <a:gd name="connsiteY10" fmla="*/ 552202 h 552202"/>
                  <a:gd name="connsiteX11" fmla="*/ 1348920 w 3518922"/>
                  <a:gd name="connsiteY11" fmla="*/ 552202 h 552202"/>
                  <a:gd name="connsiteX12" fmla="*/ 832812 w 3518922"/>
                  <a:gd name="connsiteY12" fmla="*/ 552202 h 552202"/>
                  <a:gd name="connsiteX13" fmla="*/ 0 w 3518922"/>
                  <a:gd name="connsiteY13" fmla="*/ 552202 h 552202"/>
                  <a:gd name="connsiteX14" fmla="*/ 0 w 3518922"/>
                  <a:gd name="connsiteY14" fmla="*/ 0 h 55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18922" h="552202" fill="none" extrusionOk="0">
                    <a:moveTo>
                      <a:pt x="0" y="0"/>
                    </a:moveTo>
                    <a:cubicBezTo>
                      <a:pt x="260270" y="-14029"/>
                      <a:pt x="482453" y="16053"/>
                      <a:pt x="656865" y="0"/>
                    </a:cubicBezTo>
                    <a:cubicBezTo>
                      <a:pt x="831277" y="-16053"/>
                      <a:pt x="1137644" y="-4160"/>
                      <a:pt x="1278542" y="0"/>
                    </a:cubicBezTo>
                    <a:cubicBezTo>
                      <a:pt x="1419440" y="4160"/>
                      <a:pt x="1698209" y="-2695"/>
                      <a:pt x="1900218" y="0"/>
                    </a:cubicBezTo>
                    <a:cubicBezTo>
                      <a:pt x="2102227" y="2695"/>
                      <a:pt x="2224795" y="19597"/>
                      <a:pt x="2381137" y="0"/>
                    </a:cubicBezTo>
                    <a:cubicBezTo>
                      <a:pt x="2537479" y="-19597"/>
                      <a:pt x="2747449" y="4003"/>
                      <a:pt x="2897246" y="0"/>
                    </a:cubicBezTo>
                    <a:cubicBezTo>
                      <a:pt x="3047043" y="-4003"/>
                      <a:pt x="3265515" y="-24219"/>
                      <a:pt x="3518922" y="0"/>
                    </a:cubicBezTo>
                    <a:cubicBezTo>
                      <a:pt x="3541970" y="203384"/>
                      <a:pt x="3528770" y="334794"/>
                      <a:pt x="3518922" y="552202"/>
                    </a:cubicBezTo>
                    <a:cubicBezTo>
                      <a:pt x="3367547" y="538081"/>
                      <a:pt x="3213042" y="574337"/>
                      <a:pt x="2932435" y="552202"/>
                    </a:cubicBezTo>
                    <a:cubicBezTo>
                      <a:pt x="2651828" y="530067"/>
                      <a:pt x="2638120" y="560739"/>
                      <a:pt x="2451516" y="552202"/>
                    </a:cubicBezTo>
                    <a:cubicBezTo>
                      <a:pt x="2264912" y="543665"/>
                      <a:pt x="2188063" y="534685"/>
                      <a:pt x="1970596" y="552202"/>
                    </a:cubicBezTo>
                    <a:cubicBezTo>
                      <a:pt x="1753129" y="569719"/>
                      <a:pt x="1527402" y="561179"/>
                      <a:pt x="1348920" y="552202"/>
                    </a:cubicBezTo>
                    <a:cubicBezTo>
                      <a:pt x="1170438" y="543225"/>
                      <a:pt x="1061305" y="559166"/>
                      <a:pt x="832812" y="552202"/>
                    </a:cubicBezTo>
                    <a:cubicBezTo>
                      <a:pt x="604319" y="545238"/>
                      <a:pt x="340530" y="532782"/>
                      <a:pt x="0" y="552202"/>
                    </a:cubicBezTo>
                    <a:cubicBezTo>
                      <a:pt x="-17956" y="312965"/>
                      <a:pt x="7388" y="247443"/>
                      <a:pt x="0" y="0"/>
                    </a:cubicBezTo>
                    <a:close/>
                  </a:path>
                  <a:path w="3518922" h="552202" stroke="0" extrusionOk="0">
                    <a:moveTo>
                      <a:pt x="0" y="0"/>
                    </a:moveTo>
                    <a:cubicBezTo>
                      <a:pt x="153727" y="-15263"/>
                      <a:pt x="276597" y="-3003"/>
                      <a:pt x="551298" y="0"/>
                    </a:cubicBezTo>
                    <a:cubicBezTo>
                      <a:pt x="825999" y="3003"/>
                      <a:pt x="876711" y="-8238"/>
                      <a:pt x="1032217" y="0"/>
                    </a:cubicBezTo>
                    <a:cubicBezTo>
                      <a:pt x="1187723" y="8238"/>
                      <a:pt x="1504816" y="-18657"/>
                      <a:pt x="1689083" y="0"/>
                    </a:cubicBezTo>
                    <a:cubicBezTo>
                      <a:pt x="1873350" y="18657"/>
                      <a:pt x="2061665" y="22216"/>
                      <a:pt x="2240380" y="0"/>
                    </a:cubicBezTo>
                    <a:cubicBezTo>
                      <a:pt x="2419095" y="-22216"/>
                      <a:pt x="2607829" y="-10318"/>
                      <a:pt x="2791678" y="0"/>
                    </a:cubicBezTo>
                    <a:cubicBezTo>
                      <a:pt x="2975527" y="10318"/>
                      <a:pt x="3201903" y="-1893"/>
                      <a:pt x="3518922" y="0"/>
                    </a:cubicBezTo>
                    <a:cubicBezTo>
                      <a:pt x="3522033" y="161073"/>
                      <a:pt x="3513389" y="352452"/>
                      <a:pt x="3518922" y="552202"/>
                    </a:cubicBezTo>
                    <a:cubicBezTo>
                      <a:pt x="3314060" y="526322"/>
                      <a:pt x="3163946" y="571103"/>
                      <a:pt x="2932435" y="552202"/>
                    </a:cubicBezTo>
                    <a:cubicBezTo>
                      <a:pt x="2700924" y="533301"/>
                      <a:pt x="2575046" y="558588"/>
                      <a:pt x="2451516" y="552202"/>
                    </a:cubicBezTo>
                    <a:cubicBezTo>
                      <a:pt x="2327986" y="545816"/>
                      <a:pt x="2138470" y="525198"/>
                      <a:pt x="1865029" y="552202"/>
                    </a:cubicBezTo>
                    <a:cubicBezTo>
                      <a:pt x="1591588" y="579206"/>
                      <a:pt x="1449393" y="554390"/>
                      <a:pt x="1278542" y="552202"/>
                    </a:cubicBezTo>
                    <a:cubicBezTo>
                      <a:pt x="1107691" y="550014"/>
                      <a:pt x="878005" y="566825"/>
                      <a:pt x="727244" y="552202"/>
                    </a:cubicBezTo>
                    <a:cubicBezTo>
                      <a:pt x="576483" y="537579"/>
                      <a:pt x="187169" y="565398"/>
                      <a:pt x="0" y="552202"/>
                    </a:cubicBezTo>
                    <a:cubicBezTo>
                      <a:pt x="-369" y="395161"/>
                      <a:pt x="-20902" y="154798"/>
                      <a:pt x="0" y="0"/>
                    </a:cubicBezTo>
                    <a:close/>
                  </a:path>
                </a:pathLst>
              </a:custGeom>
              <a:solidFill>
                <a:srgbClr val="FFD246">
                  <a:alpha val="85000"/>
                </a:srgbClr>
              </a:solid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sub>
                              <m:sup>
                                <m:r>
                                  <a:rPr lang="en-US" sz="16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med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sz="16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clus</m:t>
                                        </m:r>
                                      </m:sub>
                                      <m:sup>
                                        <m:r>
                                          <a:rPr lang="en-US" sz="16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</m:sup>
                                    </m:sSubSup>
                                    <m: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en-US" sz="16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clus</m:t>
                                        </m:r>
                                      </m:sub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 b="0" i="0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dep</m:t>
                                        </m:r>
                                      </m:sup>
                                    </m:sSubSup>
                                  </m:e>
                                </m:d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clus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dep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med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E5E025-91E7-FF5E-6144-87393B5C2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590" y="2493554"/>
                <a:ext cx="3518922" cy="552202"/>
              </a:xfrm>
              <a:prstGeom prst="rect">
                <a:avLst/>
              </a:prstGeom>
              <a:blipFill>
                <a:blip r:embed="rId9"/>
                <a:stretch>
                  <a:fillRect t="-63918" b="-104124"/>
                </a:stretch>
              </a:blip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518922"/>
                          <a:gd name="connsiteY0" fmla="*/ 0 h 552202"/>
                          <a:gd name="connsiteX1" fmla="*/ 656865 w 3518922"/>
                          <a:gd name="connsiteY1" fmla="*/ 0 h 552202"/>
                          <a:gd name="connsiteX2" fmla="*/ 1278542 w 3518922"/>
                          <a:gd name="connsiteY2" fmla="*/ 0 h 552202"/>
                          <a:gd name="connsiteX3" fmla="*/ 1900218 w 3518922"/>
                          <a:gd name="connsiteY3" fmla="*/ 0 h 552202"/>
                          <a:gd name="connsiteX4" fmla="*/ 2381137 w 3518922"/>
                          <a:gd name="connsiteY4" fmla="*/ 0 h 552202"/>
                          <a:gd name="connsiteX5" fmla="*/ 2897246 w 3518922"/>
                          <a:gd name="connsiteY5" fmla="*/ 0 h 552202"/>
                          <a:gd name="connsiteX6" fmla="*/ 3518922 w 3518922"/>
                          <a:gd name="connsiteY6" fmla="*/ 0 h 552202"/>
                          <a:gd name="connsiteX7" fmla="*/ 3518922 w 3518922"/>
                          <a:gd name="connsiteY7" fmla="*/ 552202 h 552202"/>
                          <a:gd name="connsiteX8" fmla="*/ 2932435 w 3518922"/>
                          <a:gd name="connsiteY8" fmla="*/ 552202 h 552202"/>
                          <a:gd name="connsiteX9" fmla="*/ 2451516 w 3518922"/>
                          <a:gd name="connsiteY9" fmla="*/ 552202 h 552202"/>
                          <a:gd name="connsiteX10" fmla="*/ 1970596 w 3518922"/>
                          <a:gd name="connsiteY10" fmla="*/ 552202 h 552202"/>
                          <a:gd name="connsiteX11" fmla="*/ 1348920 w 3518922"/>
                          <a:gd name="connsiteY11" fmla="*/ 552202 h 552202"/>
                          <a:gd name="connsiteX12" fmla="*/ 832812 w 3518922"/>
                          <a:gd name="connsiteY12" fmla="*/ 552202 h 552202"/>
                          <a:gd name="connsiteX13" fmla="*/ 0 w 3518922"/>
                          <a:gd name="connsiteY13" fmla="*/ 552202 h 552202"/>
                          <a:gd name="connsiteX14" fmla="*/ 0 w 3518922"/>
                          <a:gd name="connsiteY14" fmla="*/ 0 h 552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518922" h="552202" fill="none" extrusionOk="0">
                            <a:moveTo>
                              <a:pt x="0" y="0"/>
                            </a:moveTo>
                            <a:cubicBezTo>
                              <a:pt x="260270" y="-14029"/>
                              <a:pt x="482453" y="16053"/>
                              <a:pt x="656865" y="0"/>
                            </a:cubicBezTo>
                            <a:cubicBezTo>
                              <a:pt x="831277" y="-16053"/>
                              <a:pt x="1137644" y="-4160"/>
                              <a:pt x="1278542" y="0"/>
                            </a:cubicBezTo>
                            <a:cubicBezTo>
                              <a:pt x="1419440" y="4160"/>
                              <a:pt x="1698209" y="-2695"/>
                              <a:pt x="1900218" y="0"/>
                            </a:cubicBezTo>
                            <a:cubicBezTo>
                              <a:pt x="2102227" y="2695"/>
                              <a:pt x="2224795" y="19597"/>
                              <a:pt x="2381137" y="0"/>
                            </a:cubicBezTo>
                            <a:cubicBezTo>
                              <a:pt x="2537479" y="-19597"/>
                              <a:pt x="2747449" y="4003"/>
                              <a:pt x="2897246" y="0"/>
                            </a:cubicBezTo>
                            <a:cubicBezTo>
                              <a:pt x="3047043" y="-4003"/>
                              <a:pt x="3265515" y="-24219"/>
                              <a:pt x="3518922" y="0"/>
                            </a:cubicBezTo>
                            <a:cubicBezTo>
                              <a:pt x="3541970" y="203384"/>
                              <a:pt x="3528770" y="334794"/>
                              <a:pt x="3518922" y="552202"/>
                            </a:cubicBezTo>
                            <a:cubicBezTo>
                              <a:pt x="3367547" y="538081"/>
                              <a:pt x="3213042" y="574337"/>
                              <a:pt x="2932435" y="552202"/>
                            </a:cubicBezTo>
                            <a:cubicBezTo>
                              <a:pt x="2651828" y="530067"/>
                              <a:pt x="2638120" y="560739"/>
                              <a:pt x="2451516" y="552202"/>
                            </a:cubicBezTo>
                            <a:cubicBezTo>
                              <a:pt x="2264912" y="543665"/>
                              <a:pt x="2188063" y="534685"/>
                              <a:pt x="1970596" y="552202"/>
                            </a:cubicBezTo>
                            <a:cubicBezTo>
                              <a:pt x="1753129" y="569719"/>
                              <a:pt x="1527402" y="561179"/>
                              <a:pt x="1348920" y="552202"/>
                            </a:cubicBezTo>
                            <a:cubicBezTo>
                              <a:pt x="1170438" y="543225"/>
                              <a:pt x="1061305" y="559166"/>
                              <a:pt x="832812" y="552202"/>
                            </a:cubicBezTo>
                            <a:cubicBezTo>
                              <a:pt x="604319" y="545238"/>
                              <a:pt x="340530" y="532782"/>
                              <a:pt x="0" y="552202"/>
                            </a:cubicBezTo>
                            <a:cubicBezTo>
                              <a:pt x="-17956" y="312965"/>
                              <a:pt x="7388" y="247443"/>
                              <a:pt x="0" y="0"/>
                            </a:cubicBezTo>
                            <a:close/>
                          </a:path>
                          <a:path w="3518922" h="552202" stroke="0" extrusionOk="0">
                            <a:moveTo>
                              <a:pt x="0" y="0"/>
                            </a:moveTo>
                            <a:cubicBezTo>
                              <a:pt x="153727" y="-15263"/>
                              <a:pt x="276597" y="-3003"/>
                              <a:pt x="551298" y="0"/>
                            </a:cubicBezTo>
                            <a:cubicBezTo>
                              <a:pt x="825999" y="3003"/>
                              <a:pt x="876711" y="-8238"/>
                              <a:pt x="1032217" y="0"/>
                            </a:cubicBezTo>
                            <a:cubicBezTo>
                              <a:pt x="1187723" y="8238"/>
                              <a:pt x="1504816" y="-18657"/>
                              <a:pt x="1689083" y="0"/>
                            </a:cubicBezTo>
                            <a:cubicBezTo>
                              <a:pt x="1873350" y="18657"/>
                              <a:pt x="2061665" y="22216"/>
                              <a:pt x="2240380" y="0"/>
                            </a:cubicBezTo>
                            <a:cubicBezTo>
                              <a:pt x="2419095" y="-22216"/>
                              <a:pt x="2607829" y="-10318"/>
                              <a:pt x="2791678" y="0"/>
                            </a:cubicBezTo>
                            <a:cubicBezTo>
                              <a:pt x="2975527" y="10318"/>
                              <a:pt x="3201903" y="-1893"/>
                              <a:pt x="3518922" y="0"/>
                            </a:cubicBezTo>
                            <a:cubicBezTo>
                              <a:pt x="3522033" y="161073"/>
                              <a:pt x="3513389" y="352452"/>
                              <a:pt x="3518922" y="552202"/>
                            </a:cubicBezTo>
                            <a:cubicBezTo>
                              <a:pt x="3314060" y="526322"/>
                              <a:pt x="3163946" y="571103"/>
                              <a:pt x="2932435" y="552202"/>
                            </a:cubicBezTo>
                            <a:cubicBezTo>
                              <a:pt x="2700924" y="533301"/>
                              <a:pt x="2575046" y="558588"/>
                              <a:pt x="2451516" y="552202"/>
                            </a:cubicBezTo>
                            <a:cubicBezTo>
                              <a:pt x="2327986" y="545816"/>
                              <a:pt x="2138470" y="525198"/>
                              <a:pt x="1865029" y="552202"/>
                            </a:cubicBezTo>
                            <a:cubicBezTo>
                              <a:pt x="1591588" y="579206"/>
                              <a:pt x="1449393" y="554390"/>
                              <a:pt x="1278542" y="552202"/>
                            </a:cubicBezTo>
                            <a:cubicBezTo>
                              <a:pt x="1107691" y="550014"/>
                              <a:pt x="878005" y="566825"/>
                              <a:pt x="727244" y="552202"/>
                            </a:cubicBezTo>
                            <a:cubicBezTo>
                              <a:pt x="576483" y="537579"/>
                              <a:pt x="187169" y="565398"/>
                              <a:pt x="0" y="552202"/>
                            </a:cubicBezTo>
                            <a:cubicBezTo>
                              <a:pt x="-369" y="395161"/>
                              <a:pt x="-20902" y="15479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7CBDCF00-7D09-8363-2810-CEFCD720B011}"/>
              </a:ext>
            </a:extLst>
          </p:cNvPr>
          <p:cNvSpPr txBox="1"/>
          <p:nvPr/>
        </p:nvSpPr>
        <p:spPr>
          <a:xfrm>
            <a:off x="5340096" y="3491842"/>
            <a:ext cx="6516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Strong indication of pile-up mitigation of cluster signals by ML calibrations!!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A45D72-23FD-3DD4-5737-1F56ACE57084}"/>
              </a:ext>
            </a:extLst>
          </p:cNvPr>
          <p:cNvGrpSpPr/>
          <p:nvPr/>
        </p:nvGrpSpPr>
        <p:grpSpPr>
          <a:xfrm>
            <a:off x="8659368" y="1078992"/>
            <a:ext cx="3200398" cy="2388367"/>
            <a:chOff x="8655699" y="3541742"/>
            <a:chExt cx="3200398" cy="238836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C03C2EA-7D1A-22BA-7987-2DA6018B5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/>
            <a:stretch/>
          </p:blipFill>
          <p:spPr>
            <a:xfrm>
              <a:off x="8655699" y="3541742"/>
              <a:ext cx="3200398" cy="238514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F929DAC-3A69-F195-DAAE-2A75E01BEF59}"/>
                    </a:ext>
                  </a:extLst>
                </p:cNvPr>
                <p:cNvSpPr txBox="1"/>
                <p:nvPr/>
              </p:nvSpPr>
              <p:spPr>
                <a:xfrm>
                  <a:off x="8681858" y="5591555"/>
                  <a:ext cx="2047876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8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8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rgbClr val="8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PV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F929DAC-3A69-F195-DAAE-2A75E01BEF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1858" y="5591555"/>
                  <a:ext cx="2047876" cy="338554"/>
                </a:xfrm>
                <a:prstGeom prst="rect">
                  <a:avLst/>
                </a:prstGeom>
                <a:blipFill>
                  <a:blip r:embed="rId11"/>
                  <a:stretch>
                    <a:fillRect b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9" name="Graphic 28" descr="Internet Of Things with solid fill">
              <a:extLst>
                <a:ext uri="{FF2B5EF4-FFF2-40B4-BE49-F238E27FC236}">
                  <a16:creationId xmlns:a16="http://schemas.microsoft.com/office/drawing/2014/main" id="{633AE50D-1D29-A907-6934-858BC8AEC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329390" y="4200889"/>
              <a:ext cx="365760" cy="36576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3EB9254-4D95-FEBF-1FC3-F69409E7217E}"/>
              </a:ext>
            </a:extLst>
          </p:cNvPr>
          <p:cNvGrpSpPr/>
          <p:nvPr/>
        </p:nvGrpSpPr>
        <p:grpSpPr>
          <a:xfrm>
            <a:off x="525158" y="5219489"/>
            <a:ext cx="4851865" cy="842137"/>
            <a:chOff x="525158" y="3731325"/>
            <a:chExt cx="4851865" cy="842137"/>
          </a:xfrm>
        </p:grpSpPr>
        <p:pic>
          <p:nvPicPr>
            <p:cNvPr id="37" name="Graphic 36" descr="Internet Of Things with solid fill">
              <a:extLst>
                <a:ext uri="{FF2B5EF4-FFF2-40B4-BE49-F238E27FC236}">
                  <a16:creationId xmlns:a16="http://schemas.microsoft.com/office/drawing/2014/main" id="{33907980-4E9A-7792-D810-8A6397768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37491" y="3734897"/>
              <a:ext cx="365760" cy="36576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E324A75-4C98-15C8-40AB-CDE929CDDED4}"/>
                </a:ext>
              </a:extLst>
            </p:cNvPr>
            <p:cNvSpPr txBox="1"/>
            <p:nvPr/>
          </p:nvSpPr>
          <p:spPr>
            <a:xfrm>
              <a:off x="958826" y="3731325"/>
              <a:ext cx="441819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Feature/network input</a:t>
              </a:r>
            </a:p>
            <a:p>
              <a:endParaRPr lang="en-US" sz="1400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endParaRPr>
            </a:p>
            <a:p>
              <a:r>
                <a:rPr lang="en-US" sz="1400" dirty="0">
                  <a:solidFill>
                    <a:srgbClr val="C00000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Evaluation scale from truth, not a feature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40035FB-4E82-8A4A-BC94-281B702EC907}"/>
                </a:ext>
              </a:extLst>
            </p:cNvPr>
            <p:cNvGrpSpPr/>
            <p:nvPr/>
          </p:nvGrpSpPr>
          <p:grpSpPr>
            <a:xfrm>
              <a:off x="525158" y="4111797"/>
              <a:ext cx="401895" cy="461665"/>
              <a:chOff x="3460403" y="4358452"/>
              <a:chExt cx="401895" cy="461665"/>
            </a:xfrm>
          </p:grpSpPr>
          <p:pic>
            <p:nvPicPr>
              <p:cNvPr id="41" name="Graphic 40" descr="Internet Of Things with solid fill">
                <a:extLst>
                  <a:ext uri="{FF2B5EF4-FFF2-40B4-BE49-F238E27FC236}">
                    <a16:creationId xmlns:a16="http://schemas.microsoft.com/office/drawing/2014/main" id="{2CA3B144-0536-C29B-3793-DDE619C229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3496538" y="440640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968A824-7F43-B34C-B018-6403B0063878}"/>
                  </a:ext>
                </a:extLst>
              </p:cNvPr>
              <p:cNvSpPr txBox="1"/>
              <p:nvPr/>
            </p:nvSpPr>
            <p:spPr>
              <a:xfrm>
                <a:off x="3460403" y="4358452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  <a:latin typeface="Chief Blueprint" panose="020B0500000000000000" pitchFamily="34" charset="0"/>
                  </a:rPr>
                  <a:t>X</a:t>
                </a: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8AB1F-51EB-C5FA-09D2-784C59A5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37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745D806-05ED-0E90-BDF3-D0051D5A7F27}"/>
                  </a:ext>
                </a:extLst>
              </p:cNvPr>
              <p:cNvSpPr txBox="1"/>
              <p:nvPr/>
            </p:nvSpPr>
            <p:spPr>
              <a:xfrm>
                <a:off x="1207157" y="4541749"/>
                <a:ext cx="3651169" cy="555408"/>
              </a:xfrm>
              <a:custGeom>
                <a:avLst/>
                <a:gdLst>
                  <a:gd name="connsiteX0" fmla="*/ 0 w 3651169"/>
                  <a:gd name="connsiteY0" fmla="*/ 0 h 555408"/>
                  <a:gd name="connsiteX1" fmla="*/ 681552 w 3651169"/>
                  <a:gd name="connsiteY1" fmla="*/ 0 h 555408"/>
                  <a:gd name="connsiteX2" fmla="*/ 1326591 w 3651169"/>
                  <a:gd name="connsiteY2" fmla="*/ 0 h 555408"/>
                  <a:gd name="connsiteX3" fmla="*/ 1971631 w 3651169"/>
                  <a:gd name="connsiteY3" fmla="*/ 0 h 555408"/>
                  <a:gd name="connsiteX4" fmla="*/ 2470624 w 3651169"/>
                  <a:gd name="connsiteY4" fmla="*/ 0 h 555408"/>
                  <a:gd name="connsiteX5" fmla="*/ 3006129 w 3651169"/>
                  <a:gd name="connsiteY5" fmla="*/ 0 h 555408"/>
                  <a:gd name="connsiteX6" fmla="*/ 3651169 w 3651169"/>
                  <a:gd name="connsiteY6" fmla="*/ 0 h 555408"/>
                  <a:gd name="connsiteX7" fmla="*/ 3651169 w 3651169"/>
                  <a:gd name="connsiteY7" fmla="*/ 555408 h 555408"/>
                  <a:gd name="connsiteX8" fmla="*/ 3042641 w 3651169"/>
                  <a:gd name="connsiteY8" fmla="*/ 555408 h 555408"/>
                  <a:gd name="connsiteX9" fmla="*/ 2543648 w 3651169"/>
                  <a:gd name="connsiteY9" fmla="*/ 555408 h 555408"/>
                  <a:gd name="connsiteX10" fmla="*/ 2044655 w 3651169"/>
                  <a:gd name="connsiteY10" fmla="*/ 555408 h 555408"/>
                  <a:gd name="connsiteX11" fmla="*/ 1399615 w 3651169"/>
                  <a:gd name="connsiteY11" fmla="*/ 555408 h 555408"/>
                  <a:gd name="connsiteX12" fmla="*/ 864110 w 3651169"/>
                  <a:gd name="connsiteY12" fmla="*/ 555408 h 555408"/>
                  <a:gd name="connsiteX13" fmla="*/ 0 w 3651169"/>
                  <a:gd name="connsiteY13" fmla="*/ 555408 h 555408"/>
                  <a:gd name="connsiteX14" fmla="*/ 0 w 3651169"/>
                  <a:gd name="connsiteY14" fmla="*/ 0 h 55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51169" h="555408" fill="none" extrusionOk="0">
                    <a:moveTo>
                      <a:pt x="0" y="0"/>
                    </a:moveTo>
                    <a:cubicBezTo>
                      <a:pt x="327438" y="-18745"/>
                      <a:pt x="511316" y="18687"/>
                      <a:pt x="681552" y="0"/>
                    </a:cubicBezTo>
                    <a:cubicBezTo>
                      <a:pt x="851788" y="-18687"/>
                      <a:pt x="1014482" y="-12137"/>
                      <a:pt x="1326591" y="0"/>
                    </a:cubicBezTo>
                    <a:cubicBezTo>
                      <a:pt x="1638700" y="12137"/>
                      <a:pt x="1757848" y="3296"/>
                      <a:pt x="1971631" y="0"/>
                    </a:cubicBezTo>
                    <a:cubicBezTo>
                      <a:pt x="2185414" y="-3296"/>
                      <a:pt x="2274531" y="6313"/>
                      <a:pt x="2470624" y="0"/>
                    </a:cubicBezTo>
                    <a:cubicBezTo>
                      <a:pt x="2666717" y="-6313"/>
                      <a:pt x="2884267" y="10787"/>
                      <a:pt x="3006129" y="0"/>
                    </a:cubicBezTo>
                    <a:cubicBezTo>
                      <a:pt x="3127991" y="-10787"/>
                      <a:pt x="3352216" y="-5473"/>
                      <a:pt x="3651169" y="0"/>
                    </a:cubicBezTo>
                    <a:cubicBezTo>
                      <a:pt x="3641842" y="130329"/>
                      <a:pt x="3649305" y="432264"/>
                      <a:pt x="3651169" y="555408"/>
                    </a:cubicBezTo>
                    <a:cubicBezTo>
                      <a:pt x="3501608" y="567376"/>
                      <a:pt x="3227978" y="537532"/>
                      <a:pt x="3042641" y="555408"/>
                    </a:cubicBezTo>
                    <a:cubicBezTo>
                      <a:pt x="2857304" y="573284"/>
                      <a:pt x="2739824" y="537514"/>
                      <a:pt x="2543648" y="555408"/>
                    </a:cubicBezTo>
                    <a:cubicBezTo>
                      <a:pt x="2347472" y="573302"/>
                      <a:pt x="2220847" y="561965"/>
                      <a:pt x="2044655" y="555408"/>
                    </a:cubicBezTo>
                    <a:cubicBezTo>
                      <a:pt x="1868463" y="548851"/>
                      <a:pt x="1706084" y="581600"/>
                      <a:pt x="1399615" y="555408"/>
                    </a:cubicBezTo>
                    <a:cubicBezTo>
                      <a:pt x="1093146" y="529216"/>
                      <a:pt x="1039729" y="541547"/>
                      <a:pt x="864110" y="555408"/>
                    </a:cubicBezTo>
                    <a:cubicBezTo>
                      <a:pt x="688492" y="569269"/>
                      <a:pt x="212400" y="529381"/>
                      <a:pt x="0" y="555408"/>
                    </a:cubicBezTo>
                    <a:cubicBezTo>
                      <a:pt x="-12536" y="413445"/>
                      <a:pt x="-428" y="277416"/>
                      <a:pt x="0" y="0"/>
                    </a:cubicBezTo>
                    <a:close/>
                  </a:path>
                  <a:path w="3651169" h="555408" stroke="0" extrusionOk="0">
                    <a:moveTo>
                      <a:pt x="0" y="0"/>
                    </a:moveTo>
                    <a:cubicBezTo>
                      <a:pt x="117276" y="7621"/>
                      <a:pt x="389326" y="-8089"/>
                      <a:pt x="572016" y="0"/>
                    </a:cubicBezTo>
                    <a:cubicBezTo>
                      <a:pt x="754706" y="8089"/>
                      <a:pt x="966461" y="-1158"/>
                      <a:pt x="1071010" y="0"/>
                    </a:cubicBezTo>
                    <a:cubicBezTo>
                      <a:pt x="1175559" y="1158"/>
                      <a:pt x="1492464" y="-15498"/>
                      <a:pt x="1752561" y="0"/>
                    </a:cubicBezTo>
                    <a:cubicBezTo>
                      <a:pt x="2012658" y="15498"/>
                      <a:pt x="2064938" y="21696"/>
                      <a:pt x="2324578" y="0"/>
                    </a:cubicBezTo>
                    <a:cubicBezTo>
                      <a:pt x="2584218" y="-21696"/>
                      <a:pt x="2761990" y="-18937"/>
                      <a:pt x="2896594" y="0"/>
                    </a:cubicBezTo>
                    <a:cubicBezTo>
                      <a:pt x="3031198" y="18937"/>
                      <a:pt x="3401532" y="-7165"/>
                      <a:pt x="3651169" y="0"/>
                    </a:cubicBezTo>
                    <a:cubicBezTo>
                      <a:pt x="3673426" y="266077"/>
                      <a:pt x="3661476" y="367371"/>
                      <a:pt x="3651169" y="555408"/>
                    </a:cubicBezTo>
                    <a:cubicBezTo>
                      <a:pt x="3477044" y="556120"/>
                      <a:pt x="3189027" y="528983"/>
                      <a:pt x="3042641" y="555408"/>
                    </a:cubicBezTo>
                    <a:cubicBezTo>
                      <a:pt x="2896255" y="581833"/>
                      <a:pt x="2749651" y="533479"/>
                      <a:pt x="2543648" y="555408"/>
                    </a:cubicBezTo>
                    <a:cubicBezTo>
                      <a:pt x="2337645" y="577337"/>
                      <a:pt x="2132033" y="557102"/>
                      <a:pt x="1935120" y="555408"/>
                    </a:cubicBezTo>
                    <a:cubicBezTo>
                      <a:pt x="1738207" y="553714"/>
                      <a:pt x="1511695" y="556282"/>
                      <a:pt x="1326591" y="555408"/>
                    </a:cubicBezTo>
                    <a:cubicBezTo>
                      <a:pt x="1141487" y="554534"/>
                      <a:pt x="877296" y="555674"/>
                      <a:pt x="754575" y="555408"/>
                    </a:cubicBezTo>
                    <a:cubicBezTo>
                      <a:pt x="631854" y="555142"/>
                      <a:pt x="163717" y="557625"/>
                      <a:pt x="0" y="555408"/>
                    </a:cubicBezTo>
                    <a:cubicBezTo>
                      <a:pt x="21480" y="396521"/>
                      <a:pt x="18883" y="180856"/>
                      <a:pt x="0" y="0"/>
                    </a:cubicBezTo>
                    <a:close/>
                  </a:path>
                </a:pathLst>
              </a:custGeom>
              <a:solidFill>
                <a:srgbClr val="FFD246">
                  <a:alpha val="85000"/>
                </a:srgbClr>
              </a:solid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IQR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=68%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lin"/>
                                          <m:ctrlPr>
                                            <a:rPr lang="en-US" sz="1600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clus</m:t>
                                              </m:r>
                                            </m:sub>
                                            <m:sup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BNN</m:t>
                                              </m:r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DNN</m:t>
                                              </m:r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clus</m:t>
                                              </m:r>
                                            </m:sub>
                                            <m:sup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>
                                                  <a:solidFill>
                                                    <a:srgbClr val="C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dep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med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745D806-05ED-0E90-BDF3-D0051D5A7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7157" y="4541749"/>
                <a:ext cx="3651169" cy="555408"/>
              </a:xfrm>
              <a:prstGeom prst="rect">
                <a:avLst/>
              </a:prstGeom>
              <a:blipFill>
                <a:blip r:embed="rId14"/>
                <a:stretch>
                  <a:fillRect t="-63918" b="-104124"/>
                </a:stretch>
              </a:blipFill>
              <a:ln w="12700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651169"/>
                          <a:gd name="connsiteY0" fmla="*/ 0 h 555408"/>
                          <a:gd name="connsiteX1" fmla="*/ 681552 w 3651169"/>
                          <a:gd name="connsiteY1" fmla="*/ 0 h 555408"/>
                          <a:gd name="connsiteX2" fmla="*/ 1326591 w 3651169"/>
                          <a:gd name="connsiteY2" fmla="*/ 0 h 555408"/>
                          <a:gd name="connsiteX3" fmla="*/ 1971631 w 3651169"/>
                          <a:gd name="connsiteY3" fmla="*/ 0 h 555408"/>
                          <a:gd name="connsiteX4" fmla="*/ 2470624 w 3651169"/>
                          <a:gd name="connsiteY4" fmla="*/ 0 h 555408"/>
                          <a:gd name="connsiteX5" fmla="*/ 3006129 w 3651169"/>
                          <a:gd name="connsiteY5" fmla="*/ 0 h 555408"/>
                          <a:gd name="connsiteX6" fmla="*/ 3651169 w 3651169"/>
                          <a:gd name="connsiteY6" fmla="*/ 0 h 555408"/>
                          <a:gd name="connsiteX7" fmla="*/ 3651169 w 3651169"/>
                          <a:gd name="connsiteY7" fmla="*/ 555408 h 555408"/>
                          <a:gd name="connsiteX8" fmla="*/ 3042641 w 3651169"/>
                          <a:gd name="connsiteY8" fmla="*/ 555408 h 555408"/>
                          <a:gd name="connsiteX9" fmla="*/ 2543648 w 3651169"/>
                          <a:gd name="connsiteY9" fmla="*/ 555408 h 555408"/>
                          <a:gd name="connsiteX10" fmla="*/ 2044655 w 3651169"/>
                          <a:gd name="connsiteY10" fmla="*/ 555408 h 555408"/>
                          <a:gd name="connsiteX11" fmla="*/ 1399615 w 3651169"/>
                          <a:gd name="connsiteY11" fmla="*/ 555408 h 555408"/>
                          <a:gd name="connsiteX12" fmla="*/ 864110 w 3651169"/>
                          <a:gd name="connsiteY12" fmla="*/ 555408 h 555408"/>
                          <a:gd name="connsiteX13" fmla="*/ 0 w 3651169"/>
                          <a:gd name="connsiteY13" fmla="*/ 555408 h 555408"/>
                          <a:gd name="connsiteX14" fmla="*/ 0 w 3651169"/>
                          <a:gd name="connsiteY14" fmla="*/ 0 h 555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651169" h="555408" fill="none" extrusionOk="0">
                            <a:moveTo>
                              <a:pt x="0" y="0"/>
                            </a:moveTo>
                            <a:cubicBezTo>
                              <a:pt x="327438" y="-18745"/>
                              <a:pt x="511316" y="18687"/>
                              <a:pt x="681552" y="0"/>
                            </a:cubicBezTo>
                            <a:cubicBezTo>
                              <a:pt x="851788" y="-18687"/>
                              <a:pt x="1014482" y="-12137"/>
                              <a:pt x="1326591" y="0"/>
                            </a:cubicBezTo>
                            <a:cubicBezTo>
                              <a:pt x="1638700" y="12137"/>
                              <a:pt x="1757848" y="3296"/>
                              <a:pt x="1971631" y="0"/>
                            </a:cubicBezTo>
                            <a:cubicBezTo>
                              <a:pt x="2185414" y="-3296"/>
                              <a:pt x="2274531" y="6313"/>
                              <a:pt x="2470624" y="0"/>
                            </a:cubicBezTo>
                            <a:cubicBezTo>
                              <a:pt x="2666717" y="-6313"/>
                              <a:pt x="2884267" y="10787"/>
                              <a:pt x="3006129" y="0"/>
                            </a:cubicBezTo>
                            <a:cubicBezTo>
                              <a:pt x="3127991" y="-10787"/>
                              <a:pt x="3352216" y="-5473"/>
                              <a:pt x="3651169" y="0"/>
                            </a:cubicBezTo>
                            <a:cubicBezTo>
                              <a:pt x="3641842" y="130329"/>
                              <a:pt x="3649305" y="432264"/>
                              <a:pt x="3651169" y="555408"/>
                            </a:cubicBezTo>
                            <a:cubicBezTo>
                              <a:pt x="3501608" y="567376"/>
                              <a:pt x="3227978" y="537532"/>
                              <a:pt x="3042641" y="555408"/>
                            </a:cubicBezTo>
                            <a:cubicBezTo>
                              <a:pt x="2857304" y="573284"/>
                              <a:pt x="2739824" y="537514"/>
                              <a:pt x="2543648" y="555408"/>
                            </a:cubicBezTo>
                            <a:cubicBezTo>
                              <a:pt x="2347472" y="573302"/>
                              <a:pt x="2220847" y="561965"/>
                              <a:pt x="2044655" y="555408"/>
                            </a:cubicBezTo>
                            <a:cubicBezTo>
                              <a:pt x="1868463" y="548851"/>
                              <a:pt x="1706084" y="581600"/>
                              <a:pt x="1399615" y="555408"/>
                            </a:cubicBezTo>
                            <a:cubicBezTo>
                              <a:pt x="1093146" y="529216"/>
                              <a:pt x="1039729" y="541547"/>
                              <a:pt x="864110" y="555408"/>
                            </a:cubicBezTo>
                            <a:cubicBezTo>
                              <a:pt x="688492" y="569269"/>
                              <a:pt x="212400" y="529381"/>
                              <a:pt x="0" y="555408"/>
                            </a:cubicBezTo>
                            <a:cubicBezTo>
                              <a:pt x="-12536" y="413445"/>
                              <a:pt x="-428" y="277416"/>
                              <a:pt x="0" y="0"/>
                            </a:cubicBezTo>
                            <a:close/>
                          </a:path>
                          <a:path w="3651169" h="555408" stroke="0" extrusionOk="0">
                            <a:moveTo>
                              <a:pt x="0" y="0"/>
                            </a:moveTo>
                            <a:cubicBezTo>
                              <a:pt x="117276" y="7621"/>
                              <a:pt x="389326" y="-8089"/>
                              <a:pt x="572016" y="0"/>
                            </a:cubicBezTo>
                            <a:cubicBezTo>
                              <a:pt x="754706" y="8089"/>
                              <a:pt x="966461" y="-1158"/>
                              <a:pt x="1071010" y="0"/>
                            </a:cubicBezTo>
                            <a:cubicBezTo>
                              <a:pt x="1175559" y="1158"/>
                              <a:pt x="1492464" y="-15498"/>
                              <a:pt x="1752561" y="0"/>
                            </a:cubicBezTo>
                            <a:cubicBezTo>
                              <a:pt x="2012658" y="15498"/>
                              <a:pt x="2064938" y="21696"/>
                              <a:pt x="2324578" y="0"/>
                            </a:cubicBezTo>
                            <a:cubicBezTo>
                              <a:pt x="2584218" y="-21696"/>
                              <a:pt x="2761990" y="-18937"/>
                              <a:pt x="2896594" y="0"/>
                            </a:cubicBezTo>
                            <a:cubicBezTo>
                              <a:pt x="3031198" y="18937"/>
                              <a:pt x="3401532" y="-7165"/>
                              <a:pt x="3651169" y="0"/>
                            </a:cubicBezTo>
                            <a:cubicBezTo>
                              <a:pt x="3673426" y="266077"/>
                              <a:pt x="3661476" y="367371"/>
                              <a:pt x="3651169" y="555408"/>
                            </a:cubicBezTo>
                            <a:cubicBezTo>
                              <a:pt x="3477044" y="556120"/>
                              <a:pt x="3189027" y="528983"/>
                              <a:pt x="3042641" y="555408"/>
                            </a:cubicBezTo>
                            <a:cubicBezTo>
                              <a:pt x="2896255" y="581833"/>
                              <a:pt x="2749651" y="533479"/>
                              <a:pt x="2543648" y="555408"/>
                            </a:cubicBezTo>
                            <a:cubicBezTo>
                              <a:pt x="2337645" y="577337"/>
                              <a:pt x="2132033" y="557102"/>
                              <a:pt x="1935120" y="555408"/>
                            </a:cubicBezTo>
                            <a:cubicBezTo>
                              <a:pt x="1738207" y="553714"/>
                              <a:pt x="1511695" y="556282"/>
                              <a:pt x="1326591" y="555408"/>
                            </a:cubicBezTo>
                            <a:cubicBezTo>
                              <a:pt x="1141487" y="554534"/>
                              <a:pt x="877296" y="555674"/>
                              <a:pt x="754575" y="555408"/>
                            </a:cubicBezTo>
                            <a:cubicBezTo>
                              <a:pt x="631854" y="555142"/>
                              <a:pt x="163717" y="557625"/>
                              <a:pt x="0" y="555408"/>
                            </a:cubicBezTo>
                            <a:cubicBezTo>
                              <a:pt x="21480" y="396521"/>
                              <a:pt x="18883" y="180856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9CA2E8C-3360-2A21-D4F7-F6A90FD46DA8}"/>
              </a:ext>
            </a:extLst>
          </p:cNvPr>
          <p:cNvCxnSpPr>
            <a:cxnSpLocks/>
          </p:cNvCxnSpPr>
          <p:nvPr/>
        </p:nvCxnSpPr>
        <p:spPr>
          <a:xfrm>
            <a:off x="7566475" y="1967343"/>
            <a:ext cx="0" cy="228600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1046122-1EF3-2D10-0F2C-9E0B0A6A1B2B}"/>
              </a:ext>
            </a:extLst>
          </p:cNvPr>
          <p:cNvCxnSpPr>
            <a:cxnSpLocks/>
          </p:cNvCxnSpPr>
          <p:nvPr/>
        </p:nvCxnSpPr>
        <p:spPr>
          <a:xfrm>
            <a:off x="6892220" y="2196403"/>
            <a:ext cx="0" cy="182880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16A9D00-3BCE-687F-6A70-43E3E4672D4C}"/>
              </a:ext>
            </a:extLst>
          </p:cNvPr>
          <p:cNvCxnSpPr>
            <a:cxnSpLocks/>
          </p:cNvCxnSpPr>
          <p:nvPr/>
        </p:nvCxnSpPr>
        <p:spPr>
          <a:xfrm>
            <a:off x="10733403" y="1903007"/>
            <a:ext cx="0" cy="228600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7B9211F-FAEB-120F-444B-7DD15B30BD27}"/>
              </a:ext>
            </a:extLst>
          </p:cNvPr>
          <p:cNvCxnSpPr>
            <a:cxnSpLocks/>
          </p:cNvCxnSpPr>
          <p:nvPr/>
        </p:nvCxnSpPr>
        <p:spPr>
          <a:xfrm>
            <a:off x="10059148" y="2169011"/>
            <a:ext cx="0" cy="182880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47B9F85-30C2-8E00-75DC-1139FF4EED89}"/>
              </a:ext>
            </a:extLst>
          </p:cNvPr>
          <p:cNvCxnSpPr>
            <a:cxnSpLocks/>
          </p:cNvCxnSpPr>
          <p:nvPr/>
        </p:nvCxnSpPr>
        <p:spPr>
          <a:xfrm>
            <a:off x="11407658" y="1673947"/>
            <a:ext cx="0" cy="256032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A graph of a cluster time&#10;&#10;Description automatically generated with medium confidence">
            <a:extLst>
              <a:ext uri="{FF2B5EF4-FFF2-40B4-BE49-F238E27FC236}">
                <a16:creationId xmlns:a16="http://schemas.microsoft.com/office/drawing/2014/main" id="{10629806-180C-FE71-5410-3ABCFCF8F12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2752" y="3861174"/>
            <a:ext cx="3200400" cy="23851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A43EBC1-D337-0C67-FDF6-3F3CE88066C1}"/>
              </a:ext>
            </a:extLst>
          </p:cNvPr>
          <p:cNvCxnSpPr>
            <a:cxnSpLocks/>
          </p:cNvCxnSpPr>
          <p:nvPr/>
        </p:nvCxnSpPr>
        <p:spPr>
          <a:xfrm>
            <a:off x="8425455" y="4925729"/>
            <a:ext cx="0" cy="548640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8BADA2D-3F57-318F-C0A3-7C746A134935}"/>
              </a:ext>
            </a:extLst>
          </p:cNvPr>
          <p:cNvCxnSpPr>
            <a:cxnSpLocks/>
          </p:cNvCxnSpPr>
          <p:nvPr/>
        </p:nvCxnSpPr>
        <p:spPr>
          <a:xfrm>
            <a:off x="9698819" y="5017169"/>
            <a:ext cx="0" cy="457200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A35C20-935D-1C64-5565-89F360DFAEFF}"/>
              </a:ext>
            </a:extLst>
          </p:cNvPr>
          <p:cNvCxnSpPr>
            <a:cxnSpLocks/>
          </p:cNvCxnSpPr>
          <p:nvPr/>
        </p:nvCxnSpPr>
        <p:spPr>
          <a:xfrm>
            <a:off x="7566475" y="2351891"/>
            <a:ext cx="848033" cy="1259527"/>
          </a:xfrm>
          <a:prstGeom prst="straightConnector1">
            <a:avLst/>
          </a:prstGeom>
          <a:ln w="12700">
            <a:gradFill>
              <a:gsLst>
                <a:gs pos="0">
                  <a:srgbClr val="800000"/>
                </a:gs>
                <a:gs pos="69000">
                  <a:srgbClr val="800000">
                    <a:alpha val="34000"/>
                  </a:srgbClr>
                </a:gs>
                <a:gs pos="38000">
                  <a:srgbClr val="800000">
                    <a:alpha val="67000"/>
                  </a:srgbClr>
                </a:gs>
                <a:gs pos="100000">
                  <a:srgbClr val="800000">
                    <a:alpha val="1000"/>
                  </a:srgbClr>
                </a:gs>
              </a:gsLst>
              <a:lin ang="5400000" scaled="1"/>
            </a:gra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B3342CB-B6E8-2162-EA8E-6A76BF4829F9}"/>
              </a:ext>
            </a:extLst>
          </p:cNvPr>
          <p:cNvCxnSpPr>
            <a:cxnSpLocks/>
          </p:cNvCxnSpPr>
          <p:nvPr/>
        </p:nvCxnSpPr>
        <p:spPr>
          <a:xfrm flipH="1">
            <a:off x="9046366" y="2335847"/>
            <a:ext cx="848033" cy="1259527"/>
          </a:xfrm>
          <a:prstGeom prst="straightConnector1">
            <a:avLst/>
          </a:prstGeom>
          <a:ln w="12700">
            <a:gradFill>
              <a:gsLst>
                <a:gs pos="0">
                  <a:srgbClr val="800000"/>
                </a:gs>
                <a:gs pos="69000">
                  <a:srgbClr val="800000">
                    <a:alpha val="34000"/>
                  </a:srgbClr>
                </a:gs>
                <a:gs pos="38000">
                  <a:srgbClr val="800000">
                    <a:alpha val="67000"/>
                  </a:srgbClr>
                </a:gs>
                <a:gs pos="100000">
                  <a:srgbClr val="800000">
                    <a:alpha val="1000"/>
                  </a:srgbClr>
                </a:gs>
              </a:gsLst>
              <a:lin ang="5400000" scaled="1"/>
            </a:gra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703C00D-0CD5-9342-C030-11DE984A67FE}"/>
              </a:ext>
            </a:extLst>
          </p:cNvPr>
          <p:cNvSpPr/>
          <p:nvPr/>
        </p:nvSpPr>
        <p:spPr>
          <a:xfrm>
            <a:off x="6157704" y="4138173"/>
            <a:ext cx="1988775" cy="1090784"/>
          </a:xfrm>
          <a:custGeom>
            <a:avLst/>
            <a:gdLst>
              <a:gd name="connsiteX0" fmla="*/ 67611 w 1988775"/>
              <a:gd name="connsiteY0" fmla="*/ 0 h 822259"/>
              <a:gd name="connsiteX1" fmla="*/ 76848 w 1988775"/>
              <a:gd name="connsiteY1" fmla="*/ 508000 h 822259"/>
              <a:gd name="connsiteX2" fmla="*/ 843466 w 1988775"/>
              <a:gd name="connsiteY2" fmla="*/ 775854 h 822259"/>
              <a:gd name="connsiteX3" fmla="*/ 1988775 w 1988775"/>
              <a:gd name="connsiteY3" fmla="*/ 822036 h 822259"/>
              <a:gd name="connsiteX4" fmla="*/ 1988775 w 1988775"/>
              <a:gd name="connsiteY4" fmla="*/ 822036 h 82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775" h="822259">
                <a:moveTo>
                  <a:pt x="67611" y="0"/>
                </a:moveTo>
                <a:cubicBezTo>
                  <a:pt x="7575" y="189345"/>
                  <a:pt x="-52461" y="378691"/>
                  <a:pt x="76848" y="508000"/>
                </a:cubicBezTo>
                <a:cubicBezTo>
                  <a:pt x="206157" y="637309"/>
                  <a:pt x="524812" y="723515"/>
                  <a:pt x="843466" y="775854"/>
                </a:cubicBezTo>
                <a:cubicBezTo>
                  <a:pt x="1162120" y="828193"/>
                  <a:pt x="1988775" y="822036"/>
                  <a:pt x="1988775" y="822036"/>
                </a:cubicBezTo>
                <a:lnTo>
                  <a:pt x="1988775" y="822036"/>
                </a:lnTo>
              </a:path>
            </a:pathLst>
          </a:custGeom>
          <a:noFill/>
          <a:ln>
            <a:gradFill flip="none" rotWithShape="1">
              <a:gsLst>
                <a:gs pos="1000">
                  <a:srgbClr val="800000">
                    <a:alpha val="10000"/>
                  </a:srgbClr>
                </a:gs>
                <a:gs pos="30000">
                  <a:srgbClr val="800000"/>
                </a:gs>
                <a:gs pos="75000">
                  <a:srgbClr val="800000"/>
                </a:gs>
                <a:gs pos="100000">
                  <a:srgbClr val="800000"/>
                </a:gs>
              </a:gsLst>
              <a:lin ang="0" scaled="1"/>
              <a:tileRect/>
            </a:gra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101E81D-260E-81D3-B7C1-76201969575C}"/>
              </a:ext>
            </a:extLst>
          </p:cNvPr>
          <p:cNvSpPr/>
          <p:nvPr/>
        </p:nvSpPr>
        <p:spPr>
          <a:xfrm flipH="1">
            <a:off x="9808157" y="3890997"/>
            <a:ext cx="1599499" cy="1348871"/>
          </a:xfrm>
          <a:custGeom>
            <a:avLst/>
            <a:gdLst>
              <a:gd name="connsiteX0" fmla="*/ 67611 w 1988775"/>
              <a:gd name="connsiteY0" fmla="*/ 0 h 822259"/>
              <a:gd name="connsiteX1" fmla="*/ 76848 w 1988775"/>
              <a:gd name="connsiteY1" fmla="*/ 508000 h 822259"/>
              <a:gd name="connsiteX2" fmla="*/ 843466 w 1988775"/>
              <a:gd name="connsiteY2" fmla="*/ 775854 h 822259"/>
              <a:gd name="connsiteX3" fmla="*/ 1988775 w 1988775"/>
              <a:gd name="connsiteY3" fmla="*/ 822036 h 822259"/>
              <a:gd name="connsiteX4" fmla="*/ 1988775 w 1988775"/>
              <a:gd name="connsiteY4" fmla="*/ 822036 h 82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775" h="822259">
                <a:moveTo>
                  <a:pt x="67611" y="0"/>
                </a:moveTo>
                <a:cubicBezTo>
                  <a:pt x="7575" y="189345"/>
                  <a:pt x="-52461" y="378691"/>
                  <a:pt x="76848" y="508000"/>
                </a:cubicBezTo>
                <a:cubicBezTo>
                  <a:pt x="206157" y="637309"/>
                  <a:pt x="524812" y="723515"/>
                  <a:pt x="843466" y="775854"/>
                </a:cubicBezTo>
                <a:cubicBezTo>
                  <a:pt x="1162120" y="828193"/>
                  <a:pt x="1988775" y="822036"/>
                  <a:pt x="1988775" y="822036"/>
                </a:cubicBezTo>
                <a:lnTo>
                  <a:pt x="1988775" y="822036"/>
                </a:lnTo>
              </a:path>
            </a:pathLst>
          </a:custGeom>
          <a:noFill/>
          <a:ln>
            <a:gradFill flip="none" rotWithShape="1">
              <a:gsLst>
                <a:gs pos="1000">
                  <a:srgbClr val="800000">
                    <a:alpha val="10000"/>
                  </a:srgbClr>
                </a:gs>
                <a:gs pos="30000">
                  <a:srgbClr val="800000"/>
                </a:gs>
                <a:gs pos="75000">
                  <a:srgbClr val="800000"/>
                </a:gs>
                <a:gs pos="100000">
                  <a:srgbClr val="800000"/>
                </a:gs>
              </a:gsLst>
              <a:lin ang="0" scaled="1"/>
              <a:tileRect/>
            </a:gra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AEEA983-8A92-2B2D-2625-F36685EDC798}"/>
                  </a:ext>
                </a:extLst>
              </p:cNvPr>
              <p:cNvSpPr txBox="1"/>
              <p:nvPr/>
            </p:nvSpPr>
            <p:spPr>
              <a:xfrm>
                <a:off x="7054797" y="5892349"/>
                <a:ext cx="204787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8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clus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AEEA983-8A92-2B2D-2625-F36685EDC7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4797" y="5892349"/>
                <a:ext cx="2047876" cy="338554"/>
              </a:xfrm>
              <a:prstGeom prst="rect">
                <a:avLst/>
              </a:prstGeom>
              <a:blipFill>
                <a:blip r:embed="rId16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 descr="Internet Of Things with solid fill">
            <a:extLst>
              <a:ext uri="{FF2B5EF4-FFF2-40B4-BE49-F238E27FC236}">
                <a16:creationId xmlns:a16="http://schemas.microsoft.com/office/drawing/2014/main" id="{857E419E-3DDC-12F5-E87E-1038E29332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76545" y="4035189"/>
            <a:ext cx="365760" cy="36576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807395B-8A0E-28C5-7425-850C70EAD40C}"/>
              </a:ext>
            </a:extLst>
          </p:cNvPr>
          <p:cNvCxnSpPr>
            <a:cxnSpLocks/>
          </p:cNvCxnSpPr>
          <p:nvPr/>
        </p:nvCxnSpPr>
        <p:spPr>
          <a:xfrm>
            <a:off x="8146479" y="1774991"/>
            <a:ext cx="0" cy="256032"/>
          </a:xfrm>
          <a:prstGeom prst="straightConnector1">
            <a:avLst/>
          </a:prstGeom>
          <a:ln w="28575">
            <a:solidFill>
              <a:srgbClr val="FF0000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972ED8-EFAD-629E-140F-EC5A9CF253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93891" y="6272784"/>
            <a:ext cx="3544084" cy="365125"/>
          </a:xfrm>
        </p:spPr>
        <p:txBody>
          <a:bodyPr/>
          <a:lstStyle/>
          <a:p>
            <a:r>
              <a:rPr lang="en-US" dirty="0"/>
              <a:t>April  1, 2025</a:t>
            </a:r>
          </a:p>
          <a:p>
            <a:r>
              <a:rPr lang="en-US" sz="800" dirty="0">
                <a:latin typeface="OCR A Std" panose="020F0609000104060307" pitchFamily="49" charset="0"/>
              </a:rPr>
              <a:t>ATLAS ML Workshop March 31-April 2, 2025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6DB5423-478B-7150-29B8-5E1183E3D39D}"/>
              </a:ext>
            </a:extLst>
          </p:cNvPr>
          <p:cNvGrpSpPr/>
          <p:nvPr/>
        </p:nvGrpSpPr>
        <p:grpSpPr>
          <a:xfrm>
            <a:off x="8700160" y="-11315"/>
            <a:ext cx="3408062" cy="411480"/>
            <a:chOff x="8543147" y="-11315"/>
            <a:chExt cx="3408062" cy="411480"/>
          </a:xfrm>
        </p:grpSpPr>
        <p:pic>
          <p:nvPicPr>
            <p:cNvPr id="18" name="Picture 17" descr="A blue and black paint&#10;&#10;AI-generated content may be incorrect.">
              <a:extLst>
                <a:ext uri="{FF2B5EF4-FFF2-40B4-BE49-F238E27FC236}">
                  <a16:creationId xmlns:a16="http://schemas.microsoft.com/office/drawing/2014/main" id="{2E883298-AA3F-E16D-5531-D86B4D1B4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543147" y="-11315"/>
              <a:ext cx="3408062" cy="41148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BED3BA-3ECC-2E12-92CD-6053BA47A23C}"/>
                </a:ext>
              </a:extLst>
            </p:cNvPr>
            <p:cNvSpPr txBox="1"/>
            <p:nvPr/>
          </p:nvSpPr>
          <p:spPr>
            <a:xfrm>
              <a:off x="8774050" y="40537"/>
              <a:ext cx="294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Chalktastic" panose="03000600000000000000" pitchFamily="66" charset="0"/>
                </a:rPr>
                <a:t>MC16d multi-jets w. pile-up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6736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14356-4FE7-2105-B9F8-9CDEBDFBE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row: Right 28">
            <a:extLst>
              <a:ext uri="{FF2B5EF4-FFF2-40B4-BE49-F238E27FC236}">
                <a16:creationId xmlns:a16="http://schemas.microsoft.com/office/drawing/2014/main" id="{A40E4DAC-DB0E-03F4-3233-D31A5459C548}"/>
              </a:ext>
            </a:extLst>
          </p:cNvPr>
          <p:cNvSpPr/>
          <p:nvPr/>
        </p:nvSpPr>
        <p:spPr>
          <a:xfrm>
            <a:off x="3419132" y="4495992"/>
            <a:ext cx="4958605" cy="329257"/>
          </a:xfrm>
          <a:prstGeom prst="rightArrow">
            <a:avLst>
              <a:gd name="adj1" fmla="val 50000"/>
              <a:gd name="adj2" fmla="val 120130"/>
            </a:avLst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823330E-8A4D-F203-60BA-FA3EA46D9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Pile-up Topo-cluster Tagging in Jets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C8B03FFC-719A-1FC4-33A2-AB187139D8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901" y="1082347"/>
                <a:ext cx="8431471" cy="51904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 Recent studies (see Jad </a:t>
                </a:r>
                <a:r>
                  <a:rPr lang="en-US" dirty="0" err="1"/>
                  <a:t>Sardain’s</a:t>
                </a:r>
                <a:r>
                  <a:rPr lang="en-US" dirty="0"/>
                  <a:t> </a:t>
                </a:r>
                <a:r>
                  <a:rPr lang="en-US" dirty="0">
                    <a:hlinkClick r:id="rId2"/>
                  </a:rPr>
                  <a:t>talk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Same MC as for DNN/BNN calibration training</a:t>
                </a:r>
              </a:p>
              <a:p>
                <a:pPr lvl="1"/>
                <a:r>
                  <a:rPr lang="en-US" dirty="0"/>
                  <a:t>Score signal likelihood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𝒮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clus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HS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clusters in a Anti-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=0.4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EMTopo</a:t>
                </a:r>
                <a:r>
                  <a:rPr lang="en-US" dirty="0"/>
                  <a:t> jets</a:t>
                </a:r>
              </a:p>
              <a:p>
                <a:pPr lvl="2"/>
                <a:r>
                  <a:rPr lang="en-US" dirty="0" err="1"/>
                  <a:t>GATNet</a:t>
                </a:r>
                <a:r>
                  <a:rPr lang="en-US" dirty="0"/>
                  <a:t> – graph neural network (GNN)</a:t>
                </a:r>
              </a:p>
              <a:p>
                <a:pPr lvl="2"/>
                <a:r>
                  <a:rPr lang="en-US" dirty="0" err="1"/>
                  <a:t>EdgeConv</a:t>
                </a:r>
                <a:r>
                  <a:rPr lang="en-US" dirty="0"/>
                  <a:t> – GNN with edges</a:t>
                </a:r>
              </a:p>
              <a:p>
                <a:pPr lvl="2"/>
                <a:r>
                  <a:rPr lang="en-US" dirty="0"/>
                  <a:t>DNN – dense neural network 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C8B03FFC-719A-1FC4-33A2-AB187139D8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901" y="1082347"/>
                <a:ext cx="8431471" cy="5190437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F2A793-EE5A-D5E5-DA7D-925A3384A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86003" y="6272784"/>
            <a:ext cx="3351972" cy="365125"/>
          </a:xfrm>
        </p:spPr>
        <p:txBody>
          <a:bodyPr/>
          <a:lstStyle/>
          <a:p>
            <a:r>
              <a:rPr lang="en-US" dirty="0"/>
              <a:t>April  1, 2025</a:t>
            </a:r>
          </a:p>
          <a:p>
            <a:r>
              <a:rPr lang="en-US" sz="800" dirty="0">
                <a:latin typeface="OCR A Std" panose="020F0609000104060307" pitchFamily="49" charset="0"/>
              </a:rPr>
              <a:t>ATLAS ML Workshop March 31-April 2,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3D602-8488-C0CB-0D6F-4578E7CA0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38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DF170D-2A23-1CB0-2F8A-D79FF8B7AC00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B18281AD-DE6D-FE88-FFFD-590C10F5B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F15289D8-4862-643B-2A5F-552ADCC8D287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449D2E1E-E35F-2ECC-53FE-555F7CE4D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59B3673-6BC7-07F9-C97F-A1F227266D3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868969" y="1063875"/>
            <a:ext cx="2863796" cy="2385548"/>
          </a:xfrm>
          <a:prstGeom prst="rect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329077"/>
                      <a:gd name="connsiteY0" fmla="*/ 0 h 2982395"/>
                      <a:gd name="connsiteX1" fmla="*/ 739570 w 7329077"/>
                      <a:gd name="connsiteY1" fmla="*/ 0 h 2982395"/>
                      <a:gd name="connsiteX2" fmla="*/ 1552432 w 7329077"/>
                      <a:gd name="connsiteY2" fmla="*/ 0 h 2982395"/>
                      <a:gd name="connsiteX3" fmla="*/ 2072130 w 7329077"/>
                      <a:gd name="connsiteY3" fmla="*/ 0 h 2982395"/>
                      <a:gd name="connsiteX4" fmla="*/ 2811700 w 7329077"/>
                      <a:gd name="connsiteY4" fmla="*/ 0 h 2982395"/>
                      <a:gd name="connsiteX5" fmla="*/ 3331399 w 7329077"/>
                      <a:gd name="connsiteY5" fmla="*/ 0 h 2982395"/>
                      <a:gd name="connsiteX6" fmla="*/ 3997678 w 7329077"/>
                      <a:gd name="connsiteY6" fmla="*/ 0 h 2982395"/>
                      <a:gd name="connsiteX7" fmla="*/ 4737249 w 7329077"/>
                      <a:gd name="connsiteY7" fmla="*/ 0 h 2982395"/>
                      <a:gd name="connsiteX8" fmla="*/ 5183656 w 7329077"/>
                      <a:gd name="connsiteY8" fmla="*/ 0 h 2982395"/>
                      <a:gd name="connsiteX9" fmla="*/ 5630064 w 7329077"/>
                      <a:gd name="connsiteY9" fmla="*/ 0 h 2982395"/>
                      <a:gd name="connsiteX10" fmla="*/ 6442925 w 7329077"/>
                      <a:gd name="connsiteY10" fmla="*/ 0 h 2982395"/>
                      <a:gd name="connsiteX11" fmla="*/ 7329077 w 7329077"/>
                      <a:gd name="connsiteY11" fmla="*/ 0 h 2982395"/>
                      <a:gd name="connsiteX12" fmla="*/ 7329077 w 7329077"/>
                      <a:gd name="connsiteY12" fmla="*/ 507007 h 2982395"/>
                      <a:gd name="connsiteX13" fmla="*/ 7329077 w 7329077"/>
                      <a:gd name="connsiteY13" fmla="*/ 1073662 h 2982395"/>
                      <a:gd name="connsiteX14" fmla="*/ 7329077 w 7329077"/>
                      <a:gd name="connsiteY14" fmla="*/ 1699965 h 2982395"/>
                      <a:gd name="connsiteX15" fmla="*/ 7329077 w 7329077"/>
                      <a:gd name="connsiteY15" fmla="*/ 2236796 h 2982395"/>
                      <a:gd name="connsiteX16" fmla="*/ 7329077 w 7329077"/>
                      <a:gd name="connsiteY16" fmla="*/ 2982395 h 2982395"/>
                      <a:gd name="connsiteX17" fmla="*/ 6882670 w 7329077"/>
                      <a:gd name="connsiteY17" fmla="*/ 2982395 h 2982395"/>
                      <a:gd name="connsiteX18" fmla="*/ 6069808 w 7329077"/>
                      <a:gd name="connsiteY18" fmla="*/ 2982395 h 2982395"/>
                      <a:gd name="connsiteX19" fmla="*/ 5330238 w 7329077"/>
                      <a:gd name="connsiteY19" fmla="*/ 2982395 h 2982395"/>
                      <a:gd name="connsiteX20" fmla="*/ 4590667 w 7329077"/>
                      <a:gd name="connsiteY20" fmla="*/ 2982395 h 2982395"/>
                      <a:gd name="connsiteX21" fmla="*/ 3851097 w 7329077"/>
                      <a:gd name="connsiteY21" fmla="*/ 2982395 h 2982395"/>
                      <a:gd name="connsiteX22" fmla="*/ 3331399 w 7329077"/>
                      <a:gd name="connsiteY22" fmla="*/ 2982395 h 2982395"/>
                      <a:gd name="connsiteX23" fmla="*/ 2518537 w 7329077"/>
                      <a:gd name="connsiteY23" fmla="*/ 2982395 h 2982395"/>
                      <a:gd name="connsiteX24" fmla="*/ 1852258 w 7329077"/>
                      <a:gd name="connsiteY24" fmla="*/ 2982395 h 2982395"/>
                      <a:gd name="connsiteX25" fmla="*/ 1405850 w 7329077"/>
                      <a:gd name="connsiteY25" fmla="*/ 2982395 h 2982395"/>
                      <a:gd name="connsiteX26" fmla="*/ 739570 w 7329077"/>
                      <a:gd name="connsiteY26" fmla="*/ 2982395 h 2982395"/>
                      <a:gd name="connsiteX27" fmla="*/ 0 w 7329077"/>
                      <a:gd name="connsiteY27" fmla="*/ 2982395 h 2982395"/>
                      <a:gd name="connsiteX28" fmla="*/ 0 w 7329077"/>
                      <a:gd name="connsiteY28" fmla="*/ 2415740 h 2982395"/>
                      <a:gd name="connsiteX29" fmla="*/ 0 w 7329077"/>
                      <a:gd name="connsiteY29" fmla="*/ 1759613 h 2982395"/>
                      <a:gd name="connsiteX30" fmla="*/ 0 w 7329077"/>
                      <a:gd name="connsiteY30" fmla="*/ 1103486 h 2982395"/>
                      <a:gd name="connsiteX31" fmla="*/ 0 w 7329077"/>
                      <a:gd name="connsiteY31" fmla="*/ 0 h 2982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7329077" h="2982395" fill="none" extrusionOk="0">
                        <a:moveTo>
                          <a:pt x="0" y="0"/>
                        </a:moveTo>
                        <a:cubicBezTo>
                          <a:pt x="267482" y="-29136"/>
                          <a:pt x="510866" y="-15063"/>
                          <a:pt x="739570" y="0"/>
                        </a:cubicBezTo>
                        <a:cubicBezTo>
                          <a:pt x="968274" y="15063"/>
                          <a:pt x="1249459" y="38573"/>
                          <a:pt x="1552432" y="0"/>
                        </a:cubicBezTo>
                        <a:cubicBezTo>
                          <a:pt x="1855405" y="-38573"/>
                          <a:pt x="1826936" y="-21312"/>
                          <a:pt x="2072130" y="0"/>
                        </a:cubicBezTo>
                        <a:cubicBezTo>
                          <a:pt x="2317324" y="21312"/>
                          <a:pt x="2536886" y="-8170"/>
                          <a:pt x="2811700" y="0"/>
                        </a:cubicBezTo>
                        <a:cubicBezTo>
                          <a:pt x="3086514" y="8170"/>
                          <a:pt x="3089234" y="-24940"/>
                          <a:pt x="3331399" y="0"/>
                        </a:cubicBezTo>
                        <a:cubicBezTo>
                          <a:pt x="3573564" y="24940"/>
                          <a:pt x="3739548" y="25432"/>
                          <a:pt x="3997678" y="0"/>
                        </a:cubicBezTo>
                        <a:cubicBezTo>
                          <a:pt x="4255808" y="-25432"/>
                          <a:pt x="4441396" y="-22726"/>
                          <a:pt x="4737249" y="0"/>
                        </a:cubicBezTo>
                        <a:cubicBezTo>
                          <a:pt x="5033102" y="22726"/>
                          <a:pt x="5050818" y="14395"/>
                          <a:pt x="5183656" y="0"/>
                        </a:cubicBezTo>
                        <a:cubicBezTo>
                          <a:pt x="5316494" y="-14395"/>
                          <a:pt x="5467890" y="18849"/>
                          <a:pt x="5630064" y="0"/>
                        </a:cubicBezTo>
                        <a:cubicBezTo>
                          <a:pt x="5792238" y="-18849"/>
                          <a:pt x="6116824" y="-11347"/>
                          <a:pt x="6442925" y="0"/>
                        </a:cubicBezTo>
                        <a:cubicBezTo>
                          <a:pt x="6769026" y="11347"/>
                          <a:pt x="6888247" y="43607"/>
                          <a:pt x="7329077" y="0"/>
                        </a:cubicBezTo>
                        <a:cubicBezTo>
                          <a:pt x="7338910" y="231861"/>
                          <a:pt x="7308968" y="318138"/>
                          <a:pt x="7329077" y="507007"/>
                        </a:cubicBezTo>
                        <a:cubicBezTo>
                          <a:pt x="7349186" y="695876"/>
                          <a:pt x="7347774" y="844330"/>
                          <a:pt x="7329077" y="1073662"/>
                        </a:cubicBezTo>
                        <a:cubicBezTo>
                          <a:pt x="7310380" y="1302994"/>
                          <a:pt x="7315898" y="1537219"/>
                          <a:pt x="7329077" y="1699965"/>
                        </a:cubicBezTo>
                        <a:cubicBezTo>
                          <a:pt x="7342256" y="1862711"/>
                          <a:pt x="7331897" y="2008844"/>
                          <a:pt x="7329077" y="2236796"/>
                        </a:cubicBezTo>
                        <a:cubicBezTo>
                          <a:pt x="7326257" y="2464748"/>
                          <a:pt x="7348628" y="2828956"/>
                          <a:pt x="7329077" y="2982395"/>
                        </a:cubicBezTo>
                        <a:cubicBezTo>
                          <a:pt x="7219515" y="2978574"/>
                          <a:pt x="7036862" y="2985953"/>
                          <a:pt x="6882670" y="2982395"/>
                        </a:cubicBezTo>
                        <a:cubicBezTo>
                          <a:pt x="6728478" y="2978837"/>
                          <a:pt x="6406400" y="3003930"/>
                          <a:pt x="6069808" y="2982395"/>
                        </a:cubicBezTo>
                        <a:cubicBezTo>
                          <a:pt x="5733216" y="2960860"/>
                          <a:pt x="5680864" y="2964149"/>
                          <a:pt x="5330238" y="2982395"/>
                        </a:cubicBezTo>
                        <a:cubicBezTo>
                          <a:pt x="4979612" y="3000642"/>
                          <a:pt x="4783559" y="2987243"/>
                          <a:pt x="4590667" y="2982395"/>
                        </a:cubicBezTo>
                        <a:cubicBezTo>
                          <a:pt x="4397775" y="2977547"/>
                          <a:pt x="4208617" y="2992199"/>
                          <a:pt x="3851097" y="2982395"/>
                        </a:cubicBezTo>
                        <a:cubicBezTo>
                          <a:pt x="3493577" y="2972592"/>
                          <a:pt x="3440918" y="2988711"/>
                          <a:pt x="3331399" y="2982395"/>
                        </a:cubicBezTo>
                        <a:cubicBezTo>
                          <a:pt x="3221880" y="2976079"/>
                          <a:pt x="2919447" y="3018362"/>
                          <a:pt x="2518537" y="2982395"/>
                        </a:cubicBezTo>
                        <a:cubicBezTo>
                          <a:pt x="2117627" y="2946428"/>
                          <a:pt x="2039293" y="2962827"/>
                          <a:pt x="1852258" y="2982395"/>
                        </a:cubicBezTo>
                        <a:cubicBezTo>
                          <a:pt x="1665223" y="3001963"/>
                          <a:pt x="1532855" y="2986183"/>
                          <a:pt x="1405850" y="2982395"/>
                        </a:cubicBezTo>
                        <a:cubicBezTo>
                          <a:pt x="1278845" y="2978607"/>
                          <a:pt x="899432" y="2971029"/>
                          <a:pt x="739570" y="2982395"/>
                        </a:cubicBezTo>
                        <a:cubicBezTo>
                          <a:pt x="579708" y="2993761"/>
                          <a:pt x="154895" y="2998054"/>
                          <a:pt x="0" y="2982395"/>
                        </a:cubicBezTo>
                        <a:cubicBezTo>
                          <a:pt x="16918" y="2705490"/>
                          <a:pt x="-6904" y="2543450"/>
                          <a:pt x="0" y="2415740"/>
                        </a:cubicBezTo>
                        <a:cubicBezTo>
                          <a:pt x="6904" y="2288030"/>
                          <a:pt x="21899" y="2043035"/>
                          <a:pt x="0" y="1759613"/>
                        </a:cubicBezTo>
                        <a:cubicBezTo>
                          <a:pt x="-21899" y="1476191"/>
                          <a:pt x="5986" y="1409131"/>
                          <a:pt x="0" y="1103486"/>
                        </a:cubicBezTo>
                        <a:cubicBezTo>
                          <a:pt x="-5986" y="797841"/>
                          <a:pt x="11373" y="455620"/>
                          <a:pt x="0" y="0"/>
                        </a:cubicBezTo>
                        <a:close/>
                      </a:path>
                      <a:path w="7329077" h="2982395" stroke="0" extrusionOk="0">
                        <a:moveTo>
                          <a:pt x="0" y="0"/>
                        </a:moveTo>
                        <a:cubicBezTo>
                          <a:pt x="270673" y="-15730"/>
                          <a:pt x="307130" y="-5572"/>
                          <a:pt x="592989" y="0"/>
                        </a:cubicBezTo>
                        <a:cubicBezTo>
                          <a:pt x="878848" y="5572"/>
                          <a:pt x="917646" y="-22201"/>
                          <a:pt x="1039396" y="0"/>
                        </a:cubicBezTo>
                        <a:cubicBezTo>
                          <a:pt x="1161146" y="22201"/>
                          <a:pt x="1454518" y="1635"/>
                          <a:pt x="1852258" y="0"/>
                        </a:cubicBezTo>
                        <a:cubicBezTo>
                          <a:pt x="2249998" y="-1635"/>
                          <a:pt x="2197314" y="-13638"/>
                          <a:pt x="2445247" y="0"/>
                        </a:cubicBezTo>
                        <a:cubicBezTo>
                          <a:pt x="2693180" y="13638"/>
                          <a:pt x="2808566" y="905"/>
                          <a:pt x="3038236" y="0"/>
                        </a:cubicBezTo>
                        <a:cubicBezTo>
                          <a:pt x="3267906" y="-905"/>
                          <a:pt x="3650898" y="-4344"/>
                          <a:pt x="3851097" y="0"/>
                        </a:cubicBezTo>
                        <a:cubicBezTo>
                          <a:pt x="4051296" y="4344"/>
                          <a:pt x="4158600" y="12060"/>
                          <a:pt x="4370795" y="0"/>
                        </a:cubicBezTo>
                        <a:cubicBezTo>
                          <a:pt x="4582990" y="-12060"/>
                          <a:pt x="5020010" y="8554"/>
                          <a:pt x="5183656" y="0"/>
                        </a:cubicBezTo>
                        <a:cubicBezTo>
                          <a:pt x="5347302" y="-8554"/>
                          <a:pt x="5756950" y="10936"/>
                          <a:pt x="5996518" y="0"/>
                        </a:cubicBezTo>
                        <a:cubicBezTo>
                          <a:pt x="6236086" y="-10936"/>
                          <a:pt x="6443820" y="22476"/>
                          <a:pt x="6662797" y="0"/>
                        </a:cubicBezTo>
                        <a:cubicBezTo>
                          <a:pt x="6881774" y="-22476"/>
                          <a:pt x="7041375" y="15727"/>
                          <a:pt x="7329077" y="0"/>
                        </a:cubicBezTo>
                        <a:cubicBezTo>
                          <a:pt x="7328184" y="196002"/>
                          <a:pt x="7304320" y="426747"/>
                          <a:pt x="7329077" y="566655"/>
                        </a:cubicBezTo>
                        <a:cubicBezTo>
                          <a:pt x="7353834" y="706564"/>
                          <a:pt x="7333432" y="840594"/>
                          <a:pt x="7329077" y="1073662"/>
                        </a:cubicBezTo>
                        <a:cubicBezTo>
                          <a:pt x="7324722" y="1306730"/>
                          <a:pt x="7303708" y="1385203"/>
                          <a:pt x="7329077" y="1670141"/>
                        </a:cubicBezTo>
                        <a:cubicBezTo>
                          <a:pt x="7354446" y="1955079"/>
                          <a:pt x="7300362" y="1971673"/>
                          <a:pt x="7329077" y="2266620"/>
                        </a:cubicBezTo>
                        <a:cubicBezTo>
                          <a:pt x="7357792" y="2561567"/>
                          <a:pt x="7333922" y="2829035"/>
                          <a:pt x="7329077" y="2982395"/>
                        </a:cubicBezTo>
                        <a:cubicBezTo>
                          <a:pt x="7089320" y="2977074"/>
                          <a:pt x="6888888" y="2972491"/>
                          <a:pt x="6589507" y="2982395"/>
                        </a:cubicBezTo>
                        <a:cubicBezTo>
                          <a:pt x="6290126" y="2992300"/>
                          <a:pt x="6163585" y="2999919"/>
                          <a:pt x="5923227" y="2982395"/>
                        </a:cubicBezTo>
                        <a:cubicBezTo>
                          <a:pt x="5682869" y="2964871"/>
                          <a:pt x="5627663" y="2975137"/>
                          <a:pt x="5476819" y="2982395"/>
                        </a:cubicBezTo>
                        <a:cubicBezTo>
                          <a:pt x="5325975" y="2989653"/>
                          <a:pt x="5192169" y="2962153"/>
                          <a:pt x="4957121" y="2982395"/>
                        </a:cubicBezTo>
                        <a:cubicBezTo>
                          <a:pt x="4722073" y="3002637"/>
                          <a:pt x="4515617" y="2966626"/>
                          <a:pt x="4144260" y="2982395"/>
                        </a:cubicBezTo>
                        <a:cubicBezTo>
                          <a:pt x="3772903" y="2998164"/>
                          <a:pt x="3696778" y="2996858"/>
                          <a:pt x="3477980" y="2982395"/>
                        </a:cubicBezTo>
                        <a:cubicBezTo>
                          <a:pt x="3259182" y="2967932"/>
                          <a:pt x="3117591" y="2986512"/>
                          <a:pt x="2958282" y="2982395"/>
                        </a:cubicBezTo>
                        <a:cubicBezTo>
                          <a:pt x="2798973" y="2978278"/>
                          <a:pt x="2480263" y="2970823"/>
                          <a:pt x="2292002" y="2982395"/>
                        </a:cubicBezTo>
                        <a:cubicBezTo>
                          <a:pt x="2103741" y="2993967"/>
                          <a:pt x="2064381" y="2968245"/>
                          <a:pt x="1845595" y="2982395"/>
                        </a:cubicBezTo>
                        <a:cubicBezTo>
                          <a:pt x="1626809" y="2996545"/>
                          <a:pt x="1611684" y="2977911"/>
                          <a:pt x="1399187" y="2982395"/>
                        </a:cubicBezTo>
                        <a:cubicBezTo>
                          <a:pt x="1186690" y="2986879"/>
                          <a:pt x="958527" y="2966989"/>
                          <a:pt x="732908" y="2982395"/>
                        </a:cubicBezTo>
                        <a:cubicBezTo>
                          <a:pt x="507289" y="2997801"/>
                          <a:pt x="251838" y="2998195"/>
                          <a:pt x="0" y="2982395"/>
                        </a:cubicBezTo>
                        <a:cubicBezTo>
                          <a:pt x="-16953" y="2696428"/>
                          <a:pt x="24584" y="2627625"/>
                          <a:pt x="0" y="2356092"/>
                        </a:cubicBezTo>
                        <a:cubicBezTo>
                          <a:pt x="-24584" y="2084559"/>
                          <a:pt x="26190" y="1938945"/>
                          <a:pt x="0" y="1789437"/>
                        </a:cubicBezTo>
                        <a:cubicBezTo>
                          <a:pt x="-26190" y="1639929"/>
                          <a:pt x="5329" y="1402605"/>
                          <a:pt x="0" y="1282430"/>
                        </a:cubicBezTo>
                        <a:cubicBezTo>
                          <a:pt x="-5329" y="1162255"/>
                          <a:pt x="-26855" y="903202"/>
                          <a:pt x="0" y="656127"/>
                        </a:cubicBezTo>
                        <a:cubicBezTo>
                          <a:pt x="26855" y="409052"/>
                          <a:pt x="15060" y="29184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C064B1C3-BBB2-45A7-8FC6-C7F8DAC00DD0}"/>
              </a:ext>
            </a:extLst>
          </p:cNvPr>
          <p:cNvGrpSpPr/>
          <p:nvPr/>
        </p:nvGrpSpPr>
        <p:grpSpPr>
          <a:xfrm>
            <a:off x="560831" y="3289020"/>
            <a:ext cx="2858301" cy="2743200"/>
            <a:chOff x="560831" y="3289020"/>
            <a:chExt cx="2858301" cy="2743200"/>
          </a:xfrm>
        </p:grpSpPr>
        <p:pic>
          <p:nvPicPr>
            <p:cNvPr id="9" name="Picture 8" descr="A graph of a number of clusters&#10;&#10;AI-generated content may be incorrect.">
              <a:extLst>
                <a:ext uri="{FF2B5EF4-FFF2-40B4-BE49-F238E27FC236}">
                  <a16:creationId xmlns:a16="http://schemas.microsoft.com/office/drawing/2014/main" id="{4C06B45B-CCEC-8BC9-5472-28CB7CC90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0832" y="3289020"/>
              <a:ext cx="2858300" cy="274320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1B9E113-A772-0B32-72F6-BAD739433268}"/>
                    </a:ext>
                  </a:extLst>
                </p:cNvPr>
                <p:cNvSpPr txBox="1"/>
                <p:nvPr/>
              </p:nvSpPr>
              <p:spPr>
                <a:xfrm>
                  <a:off x="560831" y="5735731"/>
                  <a:ext cx="2858301" cy="29559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𝒮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 panose="02040503050406030204" pitchFamily="18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 panose="02040503050406030204" pitchFamily="18" charset="0"/>
                              </a:rPr>
                              <m:t>HS</m:t>
                            </m:r>
                          </m:sup>
                        </m:sSub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1B9E113-A772-0B32-72F6-BAD7394332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831" y="5735731"/>
                  <a:ext cx="2858301" cy="29559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CEE3F1-6691-09FB-40A9-1927CFD22142}"/>
                  </a:ext>
                </a:extLst>
              </p:cNvPr>
              <p:cNvSpPr txBox="1"/>
              <p:nvPr/>
            </p:nvSpPr>
            <p:spPr>
              <a:xfrm>
                <a:off x="2030546" y="4664999"/>
                <a:ext cx="1100351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82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solidFill>
                            <a:srgbClr val="FF82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solidFill>
                    <a:srgbClr val="FF8200"/>
                  </a:solidFill>
                </a:endParaRPr>
              </a:p>
              <a:p>
                <a:r>
                  <a:rPr lang="en-US" sz="1200" dirty="0">
                    <a:solidFill>
                      <a:srgbClr val="FF8200"/>
                    </a:solidFill>
                    <a:latin typeface="Cavolini" panose="03000502040302020204" pitchFamily="66" charset="0"/>
                    <a:cs typeface="Cavolini" panose="03000502040302020204" pitchFamily="66" charset="0"/>
                  </a:rPr>
                  <a:t>(HS signal)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CEE3F1-6691-09FB-40A9-1927CFD22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546" y="4664999"/>
                <a:ext cx="1100351" cy="553998"/>
              </a:xfrm>
              <a:prstGeom prst="rect">
                <a:avLst/>
              </a:prstGeom>
              <a:blipFill>
                <a:blip r:embed="rId9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68921E-3897-2832-A4A9-460D442819D4}"/>
                  </a:ext>
                </a:extLst>
              </p:cNvPr>
              <p:cNvSpPr txBox="1"/>
              <p:nvPr/>
            </p:nvSpPr>
            <p:spPr>
              <a:xfrm>
                <a:off x="1179632" y="4493907"/>
                <a:ext cx="1007513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6BB58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solidFill>
                            <a:srgbClr val="6BB58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6BB581"/>
                  </a:solidFill>
                </a:endParaRPr>
              </a:p>
              <a:p>
                <a:r>
                  <a:rPr lang="en-US" sz="1200" dirty="0">
                    <a:solidFill>
                      <a:srgbClr val="6BB581"/>
                    </a:solidFill>
                    <a:latin typeface="Cavolini" panose="03000502040302020204" pitchFamily="66" charset="0"/>
                    <a:cs typeface="Cavolini" panose="03000502040302020204" pitchFamily="66" charset="0"/>
                  </a:rPr>
                  <a:t>(pile-up)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68921E-3897-2832-A4A9-460D44281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632" y="4493907"/>
                <a:ext cx="1007513" cy="553998"/>
              </a:xfrm>
              <a:prstGeom prst="rect">
                <a:avLst/>
              </a:prstGeom>
              <a:blipFill>
                <a:blip r:embed="rId10"/>
                <a:stretch>
                  <a:fillRect l="-606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E004804-86CC-3DD5-5F97-6C33C5635E1F}"/>
              </a:ext>
            </a:extLst>
          </p:cNvPr>
          <p:cNvSpPr txBox="1"/>
          <p:nvPr/>
        </p:nvSpPr>
        <p:spPr>
          <a:xfrm>
            <a:off x="2253457" y="4110675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C00000"/>
                </a:solidFill>
                <a:latin typeface="Cavolini" panose="03000502040302020204" pitchFamily="66" charset="0"/>
                <a:ea typeface="Cambria" panose="02040503050406030204" pitchFamily="18" charset="0"/>
                <a:cs typeface="Cavolini" panose="03000502040302020204" pitchFamily="66" charset="0"/>
              </a:rPr>
              <a:t>GATNet</a:t>
            </a:r>
            <a:endParaRPr lang="en-US" sz="1400" dirty="0">
              <a:solidFill>
                <a:srgbClr val="C00000"/>
              </a:solidFill>
              <a:latin typeface="Cavolini" panose="03000502040302020204" pitchFamily="66" charset="0"/>
              <a:ea typeface="Cambria" panose="02040503050406030204" pitchFamily="18" charset="0"/>
              <a:cs typeface="Cavolini" panose="03000502040302020204" pitchFamily="66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E20046-5510-AC14-CA4D-C441D3FC7C21}"/>
              </a:ext>
            </a:extLst>
          </p:cNvPr>
          <p:cNvGrpSpPr/>
          <p:nvPr/>
        </p:nvGrpSpPr>
        <p:grpSpPr>
          <a:xfrm>
            <a:off x="3650963" y="3289020"/>
            <a:ext cx="4130434" cy="2743201"/>
            <a:chOff x="3780268" y="3289020"/>
            <a:chExt cx="4130434" cy="2743201"/>
          </a:xfrm>
        </p:grpSpPr>
        <p:pic>
          <p:nvPicPr>
            <p:cNvPr id="19" name="Picture 18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9BF0A8BA-E052-EBB3-A2B1-F5E62AD59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95902" y="3289021"/>
              <a:ext cx="4114800" cy="2743200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D82279E-858B-0F62-87AC-187B4D9CB1F7}"/>
                    </a:ext>
                  </a:extLst>
                </p:cNvPr>
                <p:cNvSpPr txBox="1"/>
                <p:nvPr/>
              </p:nvSpPr>
              <p:spPr>
                <a:xfrm>
                  <a:off x="5661898" y="5725306"/>
                  <a:ext cx="378691" cy="29559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𝒮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</a:rPr>
                              <m:t>clus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</a:rPr>
                              <m:t>HS</m:t>
                            </m:r>
                          </m:sup>
                        </m:sSub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D82279E-858B-0F62-87AC-187B4D9CB1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1898" y="5725306"/>
                  <a:ext cx="378691" cy="295594"/>
                </a:xfrm>
                <a:prstGeom prst="rect">
                  <a:avLst/>
                </a:prstGeom>
                <a:blipFill>
                  <a:blip r:embed="rId12"/>
                  <a:stretch>
                    <a:fillRect r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371E9AB-73B2-86C2-57C3-C24E8E0DA7A3}"/>
                    </a:ext>
                  </a:extLst>
                </p:cNvPr>
                <p:cNvSpPr txBox="1"/>
                <p:nvPr/>
              </p:nvSpPr>
              <p:spPr>
                <a:xfrm>
                  <a:off x="3795902" y="3295534"/>
                  <a:ext cx="4114800" cy="3292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rgbClr val="C00000"/>
                      </a:solidFill>
                      <a:latin typeface="Cavolini" panose="03000502040302020204" pitchFamily="66" charset="0"/>
                      <a:ea typeface="Cambria" panose="02040503050406030204" pitchFamily="18" charset="0"/>
                      <a:cs typeface="Cavolini" panose="03000502040302020204" pitchFamily="66" charset="0"/>
                    </a:rPr>
                    <a:t>Attenuation Function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Cavolini" panose="03000502040302020204" pitchFamily="66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Cavolini" panose="03000502040302020204" pitchFamily="66" charset="0"/>
                            </a:rPr>
                            <m:t>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Cavolini" panose="03000502040302020204" pitchFamily="66" charset="0"/>
                            </a:rPr>
                            <m:t>clus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cs typeface="Cavolini" panose="03000502040302020204" pitchFamily="66" charset="0"/>
                        </a:rPr>
                        <m:t>(</m:t>
                      </m:r>
                      <m:sSubSup>
                        <m:sSubSupPr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Cavolini" panose="03000502040302020204" pitchFamily="66" charset="0"/>
                            </a:rPr>
                          </m:ctrlPr>
                        </m:sSubSupPr>
                        <m:e>
                          <m: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volini" panose="03000502040302020204" pitchFamily="66" charset="0"/>
                            </a:rPr>
                            <m:t>𝒮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Cavolini" panose="03000502040302020204" pitchFamily="66" charset="0"/>
                            </a:rPr>
                            <m:t>clus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Cavolini" panose="03000502040302020204" pitchFamily="66" charset="0"/>
                            </a:rPr>
                            <m:t>HS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cs typeface="Cavolini" panose="03000502040302020204" pitchFamily="66" charset="0"/>
                        </a:rPr>
                        <m:t>)</m:t>
                      </m:r>
                    </m:oMath>
                  </a14:m>
                  <a:endParaRPr lang="en-US" sz="1400" dirty="0">
                    <a:solidFill>
                      <a:srgbClr val="C00000"/>
                    </a:solidFill>
                    <a:latin typeface="Cavolini" panose="03000502040302020204" pitchFamily="66" charset="0"/>
                    <a:ea typeface="Cambria" panose="02040503050406030204" pitchFamily="18" charset="0"/>
                    <a:cs typeface="Cavolini" panose="03000502040302020204" pitchFamily="66" charset="0"/>
                  </a:endParaRPr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371E9AB-73B2-86C2-57C3-C24E8E0DA7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5902" y="3295534"/>
                  <a:ext cx="4114800" cy="329257"/>
                </a:xfrm>
                <a:prstGeom prst="rect">
                  <a:avLst/>
                </a:prstGeom>
                <a:blipFill>
                  <a:blip r:embed="rId13"/>
                  <a:stretch>
                    <a:fillRect b="-185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BF9411A-8FC7-1AD3-27E9-9F1E32BA2200}"/>
                    </a:ext>
                  </a:extLst>
                </p:cNvPr>
                <p:cNvSpPr txBox="1"/>
                <p:nvPr/>
              </p:nvSpPr>
              <p:spPr>
                <a:xfrm rot="-5400000">
                  <a:off x="2568024" y="4501264"/>
                  <a:ext cx="2731880" cy="30739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𝒲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clus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𝒮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clus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ML</m:t>
                            </m:r>
                          </m:sup>
                        </m:sSub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BF9411A-8FC7-1AD3-27E9-9F1E32BA22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-5400000">
                  <a:off x="2568024" y="4501264"/>
                  <a:ext cx="2731880" cy="307392"/>
                </a:xfrm>
                <a:prstGeom prst="rect">
                  <a:avLst/>
                </a:prstGeom>
                <a:blipFill>
                  <a:blip r:embed="rId14"/>
                  <a:stretch>
                    <a:fillRect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E578449-C93F-AEAE-32CC-77298B687A4A}"/>
                  </a:ext>
                </a:extLst>
              </p:cNvPr>
              <p:cNvSpPr txBox="1"/>
              <p:nvPr/>
            </p:nvSpPr>
            <p:spPr>
              <a:xfrm>
                <a:off x="8380793" y="4016563"/>
                <a:ext cx="3351972" cy="15222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jet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ML</m:t>
                          </m:r>
                        </m:sup>
                      </m:sSubSup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m:rPr>
                              <m:brk m:alnAt="9"/>
                            </m:rPr>
                            <a:rPr lang="en-US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𝒲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clus</m:t>
                              </m:r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𝒮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clus</m:t>
                              </m:r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ML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clus</m:t>
                              </m:r>
                              <m: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EM</m:t>
                              </m:r>
                            </m:sup>
                          </m:sSubSup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ML</m:t>
                    </m:r>
                    <m:r>
                      <a:rPr lang="en-US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DNN</m:t>
                        </m:r>
                        <m:r>
                          <a:rPr lang="en-US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EdgeConv</m:t>
                        </m:r>
                        <m:r>
                          <a:rPr lang="en-US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GATNet</m:t>
                        </m:r>
                      </m:e>
                    </m:d>
                  </m:oMath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E578449-C93F-AEAE-32CC-77298B687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0793" y="4016563"/>
                <a:ext cx="3351972" cy="1522212"/>
              </a:xfrm>
              <a:prstGeom prst="rect">
                <a:avLst/>
              </a:prstGeom>
              <a:blipFill>
                <a:blip r:embed="rId15"/>
                <a:stretch>
                  <a:fillRect l="-1636" b="-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E181A9B-AD11-B3E0-F6B8-46B163194D64}"/>
              </a:ext>
            </a:extLst>
          </p:cNvPr>
          <p:cNvGrpSpPr/>
          <p:nvPr/>
        </p:nvGrpSpPr>
        <p:grpSpPr>
          <a:xfrm>
            <a:off x="8700160" y="-11315"/>
            <a:ext cx="3408062" cy="411480"/>
            <a:chOff x="8543147" y="-11315"/>
            <a:chExt cx="3408062" cy="411480"/>
          </a:xfrm>
        </p:grpSpPr>
        <p:pic>
          <p:nvPicPr>
            <p:cNvPr id="6" name="Picture 5" descr="A blue and black paint&#10;&#10;AI-generated content may be incorrect.">
              <a:extLst>
                <a:ext uri="{FF2B5EF4-FFF2-40B4-BE49-F238E27FC236}">
                  <a16:creationId xmlns:a16="http://schemas.microsoft.com/office/drawing/2014/main" id="{B06D3497-3B63-F24B-4239-F997A9EAF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543147" y="-11315"/>
              <a:ext cx="3408062" cy="41148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B5D3265-9A8A-CAD4-BC57-6B69FBA27F23}"/>
                </a:ext>
              </a:extLst>
            </p:cNvPr>
            <p:cNvSpPr txBox="1"/>
            <p:nvPr/>
          </p:nvSpPr>
          <p:spPr>
            <a:xfrm>
              <a:off x="8774050" y="40537"/>
              <a:ext cx="294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Chalktastic" panose="03000600000000000000" pitchFamily="66" charset="0"/>
                </a:rPr>
                <a:t>MC16d multi-jets w. pile-up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28335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38FDA-31A0-B5C5-5F27-20775DCB2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CAD166F-9D88-7948-CCA3-A792E342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Pile-up Topo-cluster Tagging in Jets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C06D1-A756-CCB1-9C38-1BA52C5385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79976" y="6272784"/>
            <a:ext cx="3357999" cy="365125"/>
          </a:xfrm>
        </p:spPr>
        <p:txBody>
          <a:bodyPr/>
          <a:lstStyle/>
          <a:p>
            <a:r>
              <a:rPr lang="en-US" dirty="0"/>
              <a:t>April  1, 2025</a:t>
            </a:r>
          </a:p>
          <a:p>
            <a:r>
              <a:rPr lang="en-US" sz="800" dirty="0">
                <a:latin typeface="OCR A Std" panose="020F0609000104060307" pitchFamily="49" charset="0"/>
              </a:rPr>
              <a:t>ATLAS ML Workshop March 31-April 2,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AD5F3-248E-713C-2D94-0850861B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39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5353E21-3A42-C50C-A5B8-1E5E86BA20BF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1F62DC02-FC56-E396-3133-188C31DBB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2A5B904E-AF10-01D8-1CB8-2C9C63A35176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142DEE7-4A9E-6CF9-6C22-838AE29C0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pic>
        <p:nvPicPr>
          <p:cNvPr id="5" name="Picture 4" descr="A graph of energy response&#10;&#10;AI-generated content may be incorrect.">
            <a:extLst>
              <a:ext uri="{FF2B5EF4-FFF2-40B4-BE49-F238E27FC236}">
                <a16:creationId xmlns:a16="http://schemas.microsoft.com/office/drawing/2014/main" id="{1648D00B-18B8-8174-233D-815D4FF7F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958" y="1082347"/>
            <a:ext cx="3572873" cy="3429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6DE5EF-D82F-053E-3327-02B6FFFC82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469480" y="1082347"/>
            <a:ext cx="3572874" cy="3429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17B8A4A8-4AF4-FA4C-15BB-00848D0EBD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5958" y="4548291"/>
                <a:ext cx="7276396" cy="176143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182880" indent="-18288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rgbClr val="800000"/>
                  </a:buClr>
                  <a:buSzPct val="85000"/>
                  <a:buFont typeface="Wingdings" panose="05000000000000000000" pitchFamily="2" charset="2"/>
                  <a:buChar char="v"/>
                  <a:defRPr sz="2000" kern="1200">
                    <a:solidFill>
                      <a:srgbClr val="80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1pPr>
                <a:lvl2pPr marL="45720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rgbClr val="007033"/>
                  </a:buClr>
                  <a:buSzPct val="85000"/>
                  <a:buFont typeface="Cambria" panose="02040503050406030204" pitchFamily="18" charset="0"/>
                  <a:buChar char="⨳"/>
                  <a:defRPr sz="1800" kern="1200">
                    <a:solidFill>
                      <a:srgbClr val="007033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2pPr>
                <a:lvl3pPr marL="73152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Tx/>
                  <a:buSzPct val="85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3pPr>
                <a:lvl4pPr marL="822960" indent="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Tx/>
                  <a:buNone/>
                  <a:defRPr sz="1600" kern="120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4pPr>
                <a:lvl5pPr marL="128016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5pPr>
                <a:lvl6pPr marL="16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2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5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First observations:</a:t>
                </a:r>
              </a:p>
              <a:p>
                <a:pPr lvl="1"/>
                <a:r>
                  <a:rPr lang="en-US" dirty="0"/>
                  <a:t>Machine learns signal label well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jet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JES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jet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true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dirty="0"/>
                  <a:t> GeV, below still a large fraction of pile-up signal removed from jet</a:t>
                </a:r>
              </a:p>
              <a:p>
                <a:pPr lvl="2"/>
                <a:r>
                  <a:rPr lang="en-US" dirty="0"/>
                  <a:t>Significant resolution improvements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jet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true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dirty="0"/>
                  <a:t> GeV, above no effect from pile-up on resolution</a:t>
                </a:r>
              </a:p>
              <a:p>
                <a:r>
                  <a:rPr lang="en-US" dirty="0"/>
                  <a:t> Next steps</a:t>
                </a:r>
              </a:p>
              <a:p>
                <a:pPr lvl="1"/>
                <a:r>
                  <a:rPr lang="en-US" dirty="0"/>
                  <a:t>Improve labeling (</a:t>
                </a:r>
                <a:r>
                  <a:rPr lang="en-US" b="1" dirty="0" err="1">
                    <a:solidFill>
                      <a:srgbClr val="002A3C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DigiTruth</a:t>
                </a:r>
                <a:r>
                  <a:rPr lang="en-US" dirty="0"/>
                  <a:t>), use of ML-calibrated topo-cluster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17B8A4A8-4AF4-FA4C-15BB-00848D0EBD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958" y="4548291"/>
                <a:ext cx="7276396" cy="17614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blackboard with white chalk&#10;&#10;AI-generated content may be incorrect.">
            <a:extLst>
              <a:ext uri="{FF2B5EF4-FFF2-40B4-BE49-F238E27FC236}">
                <a16:creationId xmlns:a16="http://schemas.microsoft.com/office/drawing/2014/main" id="{FB5731E3-DDC8-F67D-C0BD-1584ACCC44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6816" y="1397929"/>
            <a:ext cx="4989399" cy="43582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4">
                <a:extLst>
                  <a:ext uri="{FF2B5EF4-FFF2-40B4-BE49-F238E27FC236}">
                    <a16:creationId xmlns:a16="http://schemas.microsoft.com/office/drawing/2014/main" id="{12EEC3C8-01F1-F50C-4125-3FD9FCC954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0959" y="1317917"/>
                <a:ext cx="4021112" cy="4518261"/>
              </a:xfrm>
              <a:noFill/>
              <a:ln w="28575">
                <a:noFill/>
              </a:ln>
              <a:effectLst>
                <a:softEdge rad="50800"/>
              </a:effectLst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600" dirty="0">
                    <a:solidFill>
                      <a:schemeClr val="bg1"/>
                    </a:solidFill>
                  </a:rPr>
                  <a:t>Performance estimates: </a:t>
                </a:r>
                <a:endParaRPr lang="en-US" sz="16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>
                        <a:lumMod val="95000"/>
                      </a:schemeClr>
                    </a:solidFill>
                  </a:rPr>
                  <a:t>⇾Target:</a:t>
                </a:r>
              </a:p>
              <a:p>
                <a:pPr marL="0" indent="0">
                  <a:buNone/>
                </a:pPr>
                <a:endParaRPr lang="en-US" sz="200" dirty="0">
                  <a:solidFill>
                    <a:schemeClr val="bg1">
                      <a:lumMod val="95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1600" i="1" smtClean="0">
                              <a:solidFill>
                                <a:srgbClr val="FFC65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1600" i="1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1"/>
                                </m:rPr>
                                <a:rPr lang="en-US" sz="1600" b="0" i="1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b="0" i="1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brk m:alnAt="9"/>
                                </m:rPr>
                                <a:rPr lang="en-US" sz="1600" b="0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jet</m:t>
                              </m:r>
                              <m:r>
                                <m:rPr>
                                  <m:brk m:alnAt="1"/>
                                </m:rPr>
                                <a:rPr lang="en-US" sz="1600" b="0" i="1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ℒ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1600" b="0" i="1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 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</a:rPr>
                                    <m:t>clus</m:t>
                                  </m:r>
                                  <m:r>
                                    <a:rPr lang="en-US" sz="1600" b="0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rgbClr val="FFC654"/>
                                      </a:solidFill>
                                      <a:latin typeface="Cambria Math" panose="02040503050406030204" pitchFamily="18" charset="0"/>
                                    </a:rPr>
                                    <m:t>EM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  <m:t>jet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FFC654"/>
                                  </a:solidFill>
                                  <a:latin typeface="Cambria Math" panose="02040503050406030204" pitchFamily="18" charset="0"/>
                                </a:rPr>
                                <m:t>true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>
                      <a:lumMod val="9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>
                        <a:lumMod val="95000"/>
                      </a:schemeClr>
                    </a:solidFill>
                  </a:rPr>
                  <a:t>⇾ Learned scores:</a:t>
                </a:r>
              </a:p>
              <a:p>
                <a:pPr marL="0" indent="0">
                  <a:buNone/>
                </a:pPr>
                <a:endParaRPr lang="en-US" sz="100" dirty="0">
                  <a:solidFill>
                    <a:schemeClr val="bg1">
                      <a:lumMod val="9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16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jet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600" b="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ML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jet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true</m:t>
                              </m:r>
                            </m:sup>
                          </m:sSubSup>
                        </m:den>
                      </m:f>
                      <m:r>
                        <a:rPr lang="en-US" sz="1600" b="0" i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ML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6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D19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DNN</m:t>
                          </m:r>
                          <m:r>
                            <a:rPr lang="en-US" sz="16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5BB2B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EdgeConv</m:t>
                          </m:r>
                          <m:r>
                            <a:rPr lang="en-US" sz="16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GATNet</m:t>
                          </m:r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bg1">
                      <a:lumMod val="9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>
                        <a:lumMod val="95000"/>
                      </a:schemeClr>
                    </a:solidFill>
                  </a:rPr>
                  <a:t>⇾ Detector truth:</a:t>
                </a:r>
              </a:p>
              <a:p>
                <a:pPr marL="0" indent="0">
                  <a:buNone/>
                </a:pPr>
                <a:endParaRPr lang="en-US" sz="200" dirty="0">
                  <a:solidFill>
                    <a:schemeClr val="bg1">
                      <a:lumMod val="95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1600" i="1" smtClean="0">
                              <a:solidFill>
                                <a:srgbClr val="F7896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160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1"/>
                                </m:rPr>
                                <a:rPr lang="en-US" sz="1600" b="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b="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brk m:alnAt="9"/>
                                </m:rPr>
                                <a:rPr lang="en-US" sz="1600" b="0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𝑗𝑒𝑡</m:t>
                              </m:r>
                              <m:r>
                                <a:rPr lang="en-US" sz="1600" b="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F7896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>
                                      <a:solidFill>
                                        <a:srgbClr val="F78968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rgbClr val="F78968"/>
                                      </a:solidFill>
                                      <a:latin typeface="Cambria Math" panose="02040503050406030204" pitchFamily="18" charset="0"/>
                                    </a:rPr>
                                    <m:t>clus</m:t>
                                  </m:r>
                                  <m:r>
                                    <a:rPr lang="en-US" sz="1600" b="0">
                                      <a:solidFill>
                                        <a:srgbClr val="F78968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>
                                      <a:solidFill>
                                        <a:srgbClr val="F78968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solidFill>
                                        <a:srgbClr val="F78968"/>
                                      </a:solidFill>
                                      <a:latin typeface="Cambria Math" panose="02040503050406030204" pitchFamily="18" charset="0"/>
                                    </a:rPr>
                                    <m:t>dep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</a:rPr>
                                <m:t>jet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rgbClr val="F78968"/>
                                  </a:solidFill>
                                  <a:latin typeface="Cambria Math" panose="02040503050406030204" pitchFamily="18" charset="0"/>
                                </a:rPr>
                                <m:t>true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>
                      <a:lumMod val="9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>
                        <a:lumMod val="95000"/>
                      </a:schemeClr>
                    </a:solidFill>
                  </a:rPr>
                  <a:t>⇾ Reference:</a:t>
                </a:r>
              </a:p>
              <a:p>
                <a:pPr marL="548640" lvl="2" indent="0">
                  <a:buNone/>
                </a:pPr>
                <a:r>
                  <a:rPr lang="en-US" i="1" dirty="0">
                    <a:solidFill>
                      <a:schemeClr val="bg1">
                        <a:lumMod val="95000"/>
                      </a:schemeClr>
                    </a:solidFill>
                  </a:rPr>
                  <a:t>Constituent scale signal after jet-area-based pile-up correction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solidFill>
                              <a:srgbClr val="ED356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  <m:t>jet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  <m:t>area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i="1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  <m:t>jet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b="0" i="0">
                                <a:solidFill>
                                  <a:srgbClr val="ED3561"/>
                                </a:solidFill>
                                <a:latin typeface="Cambria Math" panose="02040503050406030204" pitchFamily="18" charset="0"/>
                              </a:rPr>
                              <m:t>true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19" name="Content Placeholder 24">
                <a:extLst>
                  <a:ext uri="{FF2B5EF4-FFF2-40B4-BE49-F238E27FC236}">
                    <a16:creationId xmlns:a16="http://schemas.microsoft.com/office/drawing/2014/main" id="{12EEC3C8-01F1-F50C-4125-3FD9FCC954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0959" y="1317917"/>
                <a:ext cx="4021112" cy="4518261"/>
              </a:xfrm>
              <a:blipFill>
                <a:blip r:embed="rId8"/>
                <a:stretch>
                  <a:fillRect l="-2731" t="-2159" r="-910" b="-14710"/>
                </a:stretch>
              </a:blipFill>
              <a:ln w="28575">
                <a:noFill/>
              </a:ln>
              <a:effectLst>
                <a:softEdge rad="5080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A95BB11D-AB4B-A69D-1139-065193785482}"/>
              </a:ext>
            </a:extLst>
          </p:cNvPr>
          <p:cNvGrpSpPr/>
          <p:nvPr/>
        </p:nvGrpSpPr>
        <p:grpSpPr>
          <a:xfrm>
            <a:off x="8700160" y="-11315"/>
            <a:ext cx="3408062" cy="411480"/>
            <a:chOff x="8543147" y="-11315"/>
            <a:chExt cx="3408062" cy="411480"/>
          </a:xfrm>
        </p:grpSpPr>
        <p:pic>
          <p:nvPicPr>
            <p:cNvPr id="21" name="Picture 20" descr="A blue and black paint&#10;&#10;AI-generated content may be incorrect.">
              <a:extLst>
                <a:ext uri="{FF2B5EF4-FFF2-40B4-BE49-F238E27FC236}">
                  <a16:creationId xmlns:a16="http://schemas.microsoft.com/office/drawing/2014/main" id="{1F908A14-9948-C81C-78FD-15AE5D799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543147" y="-11315"/>
              <a:ext cx="3408062" cy="41148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7C1784C-EFDD-169B-04FB-4661803B4BEA}"/>
                </a:ext>
              </a:extLst>
            </p:cNvPr>
            <p:cNvSpPr txBox="1"/>
            <p:nvPr/>
          </p:nvSpPr>
          <p:spPr>
            <a:xfrm>
              <a:off x="8774050" y="40537"/>
              <a:ext cx="294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Chalktastic" panose="03000600000000000000" pitchFamily="66" charset="0"/>
                </a:rPr>
                <a:t>MC16d multi-jets w. pile-up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7264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B8D80DDA-A75D-6698-D64C-22FCC691A7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</p:spPr>
        <p:txBody>
          <a:bodyPr/>
          <a:lstStyle/>
          <a:p>
            <a:r>
              <a:rPr lang="en-US" dirty="0"/>
              <a:t>October  31, 2024</a:t>
            </a:r>
          </a:p>
        </p:txBody>
      </p:sp>
      <p:sp>
        <p:nvSpPr>
          <p:cNvPr id="36" name="Arrow: Circular 35">
            <a:extLst>
              <a:ext uri="{FF2B5EF4-FFF2-40B4-BE49-F238E27FC236}">
                <a16:creationId xmlns:a16="http://schemas.microsoft.com/office/drawing/2014/main" id="{938EDDA5-7577-65AF-73B7-CEC3C26D62AC}"/>
              </a:ext>
            </a:extLst>
          </p:cNvPr>
          <p:cNvSpPr/>
          <p:nvPr/>
        </p:nvSpPr>
        <p:spPr>
          <a:xfrm rot="20709826">
            <a:off x="6252150" y="4182299"/>
            <a:ext cx="2838566" cy="3654710"/>
          </a:xfrm>
          <a:prstGeom prst="circularArrow">
            <a:avLst>
              <a:gd name="adj1" fmla="val 14731"/>
              <a:gd name="adj2" fmla="val 2467083"/>
              <a:gd name="adj3" fmla="val 20492297"/>
              <a:gd name="adj4" fmla="val 16364112"/>
              <a:gd name="adj5" fmla="val 18835"/>
            </a:avLst>
          </a:prstGeom>
          <a:gradFill flip="none" rotWithShape="1">
            <a:gsLst>
              <a:gs pos="0">
                <a:srgbClr val="0070C0">
                  <a:alpha val="10000"/>
                </a:srgbClr>
              </a:gs>
              <a:gs pos="50000">
                <a:srgbClr val="0070C0">
                  <a:alpha val="50000"/>
                </a:srgbClr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BDD5E-F15A-8C62-C25D-07E67DCD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4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7463C4-F7FB-38E2-47AC-AEF8CAE2D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02" y="260693"/>
            <a:ext cx="11615306" cy="821654"/>
          </a:xfrm>
        </p:spPr>
        <p:txBody>
          <a:bodyPr/>
          <a:lstStyle/>
          <a:p>
            <a:r>
              <a:rPr lang="en-US" dirty="0"/>
              <a:t>Calorimeter Signals in ATLAS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07A6A3-8C51-266D-4D04-EE10BFFA65E5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453A218C-E63F-A0F2-8351-6D9E60824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1D54F9B2-89EE-BCA9-636E-FD5D87F6487F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CE4BC6C9-52A9-0542-84A8-265269560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pic>
        <p:nvPicPr>
          <p:cNvPr id="15" name="Picture 14" descr="A colorful drawing of a flower&#10;&#10;Description automatically generated with medium confidence">
            <a:extLst>
              <a:ext uri="{FF2B5EF4-FFF2-40B4-BE49-F238E27FC236}">
                <a16:creationId xmlns:a16="http://schemas.microsoft.com/office/drawing/2014/main" id="{596F4AFD-D019-CB1E-FB6A-9588741976B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591" y="1135209"/>
            <a:ext cx="3467398" cy="3200400"/>
          </a:xfrm>
          <a:prstGeom prst="rect">
            <a:avLst/>
          </a:prstGeom>
        </p:spPr>
      </p:pic>
      <p:pic>
        <p:nvPicPr>
          <p:cNvPr id="16" name="Picture 15" descr="A colorful drawing of a flower&#10;&#10;Description automatically generated with medium confidence">
            <a:extLst>
              <a:ext uri="{FF2B5EF4-FFF2-40B4-BE49-F238E27FC236}">
                <a16:creationId xmlns:a16="http://schemas.microsoft.com/office/drawing/2014/main" id="{9F921BE4-60BC-F688-C2AA-99414133524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9284" y="1058534"/>
            <a:ext cx="1143000" cy="10549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D1FB7C8-312E-C51A-F920-0E53EE2A452A}"/>
                  </a:ext>
                </a:extLst>
              </p:cNvPr>
              <p:cNvSpPr txBox="1"/>
              <p:nvPr/>
            </p:nvSpPr>
            <p:spPr>
              <a:xfrm>
                <a:off x="3300566" y="2041129"/>
                <a:ext cx="19609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×~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𝟔𝟎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algn="ctr"/>
                <a:r>
                  <a:rPr lang="en-US" sz="1600" b="1" dirty="0">
                    <a:solidFill>
                      <a:srgbClr val="C0000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@ LHC Run2(3)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D1FB7C8-312E-C51A-F920-0E53EE2A45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566" y="2041129"/>
                <a:ext cx="1960960" cy="584775"/>
              </a:xfrm>
              <a:prstGeom prst="rect">
                <a:avLst/>
              </a:prstGeom>
              <a:blipFill>
                <a:blip r:embed="rId5"/>
                <a:stretch>
                  <a:fillRect b="-11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709C4FA7-C272-DE27-A77E-F34372392D10}"/>
              </a:ext>
            </a:extLst>
          </p:cNvPr>
          <p:cNvSpPr txBox="1"/>
          <p:nvPr/>
        </p:nvSpPr>
        <p:spPr>
          <a:xfrm>
            <a:off x="4666905" y="99333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pile-up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8052208-A87C-F2C3-35AD-56FEC8FA4E27}"/>
                  </a:ext>
                </a:extLst>
              </p:cNvPr>
              <p:cNvSpPr txBox="1"/>
              <p:nvPr/>
            </p:nvSpPr>
            <p:spPr>
              <a:xfrm>
                <a:off x="7133950" y="6220274"/>
                <a:ext cx="28499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070C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calorimeter (cell) signals 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×~</m:t>
                    </m:r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𝟏𝟖𝟖</m:t>
                    </m:r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𝟎𝟎𝟎</m:t>
                    </m:r>
                  </m:oMath>
                </a14:m>
                <a:r>
                  <a:rPr lang="en-US" b="1" dirty="0">
                    <a:solidFill>
                      <a:srgbClr val="0070C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8052208-A87C-F2C3-35AD-56FEC8FA4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3950" y="6220274"/>
                <a:ext cx="2849991" cy="646331"/>
              </a:xfrm>
              <a:prstGeom prst="rect">
                <a:avLst/>
              </a:prstGeom>
              <a:blipFill>
                <a:blip r:embed="rId6"/>
                <a:stretch>
                  <a:fillRect l="-1068" t="-5660" r="-2778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Arrow: Circular 33">
            <a:extLst>
              <a:ext uri="{FF2B5EF4-FFF2-40B4-BE49-F238E27FC236}">
                <a16:creationId xmlns:a16="http://schemas.microsoft.com/office/drawing/2014/main" id="{850B7274-1D82-09A1-23A7-5AACE909599A}"/>
              </a:ext>
            </a:extLst>
          </p:cNvPr>
          <p:cNvSpPr/>
          <p:nvPr/>
        </p:nvSpPr>
        <p:spPr>
          <a:xfrm rot="890174" flipV="1">
            <a:off x="7728346" y="2076566"/>
            <a:ext cx="2838566" cy="3868532"/>
          </a:xfrm>
          <a:prstGeom prst="circularArrow">
            <a:avLst>
              <a:gd name="adj1" fmla="val 14731"/>
              <a:gd name="adj2" fmla="val 2467083"/>
              <a:gd name="adj3" fmla="val 20492297"/>
              <a:gd name="adj4" fmla="val 16364112"/>
              <a:gd name="adj5" fmla="val 18835"/>
            </a:avLst>
          </a:prstGeom>
          <a:gradFill flip="none" rotWithShape="1">
            <a:gsLst>
              <a:gs pos="0">
                <a:srgbClr val="0070C0">
                  <a:alpha val="10000"/>
                </a:srgbClr>
              </a:gs>
              <a:gs pos="50000">
                <a:srgbClr val="0070C0">
                  <a:alpha val="50000"/>
                </a:srgbClr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 descr="A graph on a black background&#10;&#10;Description automatically generated">
            <a:extLst>
              <a:ext uri="{FF2B5EF4-FFF2-40B4-BE49-F238E27FC236}">
                <a16:creationId xmlns:a16="http://schemas.microsoft.com/office/drawing/2014/main" id="{40C9D8DF-6910-118E-823A-24AC2C24E9D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5888" t="-8200" r="-5888" b="-8200"/>
          <a:stretch/>
        </p:blipFill>
        <p:spPr>
          <a:xfrm>
            <a:off x="7900679" y="4758007"/>
            <a:ext cx="1463040" cy="1463040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softEdge rad="254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8C05A7-7BB3-FF31-D2BB-8BA7B696219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247682" y="3391537"/>
            <a:ext cx="5218486" cy="3199125"/>
          </a:xfrm>
          <a:prstGeom prst="rect">
            <a:avLst/>
          </a:prstGeom>
        </p:spPr>
      </p:pic>
      <p:sp>
        <p:nvSpPr>
          <p:cNvPr id="28" name="Arrow: Bent 27">
            <a:extLst>
              <a:ext uri="{FF2B5EF4-FFF2-40B4-BE49-F238E27FC236}">
                <a16:creationId xmlns:a16="http://schemas.microsoft.com/office/drawing/2014/main" id="{1EB35CB2-23DF-5B4F-61E9-D6002BAC889D}"/>
              </a:ext>
            </a:extLst>
          </p:cNvPr>
          <p:cNvSpPr/>
          <p:nvPr/>
        </p:nvSpPr>
        <p:spPr>
          <a:xfrm rot="5400000">
            <a:off x="4039192" y="2103746"/>
            <a:ext cx="3457575" cy="2031392"/>
          </a:xfrm>
          <a:prstGeom prst="bentArrow">
            <a:avLst>
              <a:gd name="adj1" fmla="val 19185"/>
              <a:gd name="adj2" fmla="val 29299"/>
              <a:gd name="adj3" fmla="val 43503"/>
              <a:gd name="adj4" fmla="val 43750"/>
            </a:avLst>
          </a:prstGeom>
          <a:gradFill flip="none" rotWithShape="1">
            <a:gsLst>
              <a:gs pos="0">
                <a:srgbClr val="C00000"/>
              </a:gs>
              <a:gs pos="50000">
                <a:srgbClr val="C00000">
                  <a:alpha val="50000"/>
                </a:srgbClr>
              </a:gs>
              <a:gs pos="100000">
                <a:srgbClr val="C00000">
                  <a:alpha val="1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Bent 25">
            <a:extLst>
              <a:ext uri="{FF2B5EF4-FFF2-40B4-BE49-F238E27FC236}">
                <a16:creationId xmlns:a16="http://schemas.microsoft.com/office/drawing/2014/main" id="{9A670698-F36D-2D67-CDB0-2330DED3783F}"/>
              </a:ext>
            </a:extLst>
          </p:cNvPr>
          <p:cNvSpPr/>
          <p:nvPr/>
        </p:nvSpPr>
        <p:spPr>
          <a:xfrm rot="5400000">
            <a:off x="4152553" y="2133257"/>
            <a:ext cx="2124075" cy="3210614"/>
          </a:xfrm>
          <a:prstGeom prst="bentArrow">
            <a:avLst>
              <a:gd name="adj1" fmla="val 19185"/>
              <a:gd name="adj2" fmla="val 29299"/>
              <a:gd name="adj3" fmla="val 43503"/>
              <a:gd name="adj4" fmla="val 43750"/>
            </a:avLst>
          </a:prstGeom>
          <a:gradFill flip="none" rotWithShape="1">
            <a:gsLst>
              <a:gs pos="20000">
                <a:srgbClr val="00781A"/>
              </a:gs>
              <a:gs pos="0">
                <a:srgbClr val="007033"/>
              </a:gs>
              <a:gs pos="75000">
                <a:srgbClr val="008000">
                  <a:alpha val="50000"/>
                </a:srgbClr>
              </a:gs>
              <a:gs pos="100000">
                <a:srgbClr val="008000">
                  <a:alpha val="1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1ED48A-9032-2993-A99C-DDD36785A9D5}"/>
              </a:ext>
            </a:extLst>
          </p:cNvPr>
          <p:cNvSpPr txBox="1"/>
          <p:nvPr/>
        </p:nvSpPr>
        <p:spPr>
          <a:xfrm>
            <a:off x="320500" y="4348799"/>
            <a:ext cx="355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33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hard scatter interaction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B820E48-AD76-273C-E325-6A7A8A3EB063}"/>
              </a:ext>
            </a:extLst>
          </p:cNvPr>
          <p:cNvSpPr txBox="1"/>
          <p:nvPr/>
        </p:nvSpPr>
        <p:spPr>
          <a:xfrm>
            <a:off x="4071332" y="3029545"/>
            <a:ext cx="139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33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particles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6EA89D-D809-64D8-D69B-1C7D310694AA}"/>
              </a:ext>
            </a:extLst>
          </p:cNvPr>
          <p:cNvSpPr txBox="1"/>
          <p:nvPr/>
        </p:nvSpPr>
        <p:spPr>
          <a:xfrm rot="5400000">
            <a:off x="5816779" y="2594349"/>
            <a:ext cx="139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particles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D9689FD-84E1-00C4-5AEE-50869F83A356}"/>
              </a:ext>
            </a:extLst>
          </p:cNvPr>
          <p:cNvSpPr/>
          <p:nvPr/>
        </p:nvSpPr>
        <p:spPr>
          <a:xfrm>
            <a:off x="3561658" y="2645577"/>
            <a:ext cx="207136" cy="584775"/>
          </a:xfrm>
          <a:prstGeom prst="rect">
            <a:avLst/>
          </a:prstGeom>
          <a:gradFill flip="none" rotWithShape="1">
            <a:gsLst>
              <a:gs pos="0">
                <a:srgbClr val="FFEAA9">
                  <a:alpha val="0"/>
                </a:srgbClr>
              </a:gs>
              <a:gs pos="100000">
                <a:srgbClr val="FFE9A5"/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033C86-7E34-CEA4-8EA4-B95B7A4ED6F6}"/>
              </a:ext>
            </a:extLst>
          </p:cNvPr>
          <p:cNvSpPr/>
          <p:nvPr/>
        </p:nvSpPr>
        <p:spPr>
          <a:xfrm>
            <a:off x="4745085" y="1329062"/>
            <a:ext cx="207136" cy="584775"/>
          </a:xfrm>
          <a:prstGeom prst="rect">
            <a:avLst/>
          </a:prstGeom>
          <a:gradFill flip="none" rotWithShape="1">
            <a:gsLst>
              <a:gs pos="0">
                <a:srgbClr val="FFEDB3">
                  <a:alpha val="0"/>
                </a:srgbClr>
              </a:gs>
              <a:gs pos="100000">
                <a:srgbClr val="FFECB0"/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2C3BF97-351C-832B-B1EA-C5B43875A638}"/>
              </a:ext>
            </a:extLst>
          </p:cNvPr>
          <p:cNvGrpSpPr/>
          <p:nvPr/>
        </p:nvGrpSpPr>
        <p:grpSpPr>
          <a:xfrm>
            <a:off x="8043862" y="944191"/>
            <a:ext cx="4006289" cy="3505717"/>
            <a:chOff x="8043862" y="829891"/>
            <a:chExt cx="4006289" cy="35057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00050D7-ECE1-E089-5883-BAF969A47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t="7143" b="-7143"/>
            <a:stretch/>
          </p:blipFill>
          <p:spPr>
            <a:xfrm>
              <a:off x="8043862" y="1135209"/>
              <a:ext cx="4006289" cy="3200399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90B1DF2-D6A5-5431-C3CC-6BA0795A9FAB}"/>
                </a:ext>
              </a:extLst>
            </p:cNvPr>
            <p:cNvSpPr txBox="1"/>
            <p:nvPr/>
          </p:nvSpPr>
          <p:spPr>
            <a:xfrm>
              <a:off x="8466168" y="829891"/>
              <a:ext cx="2630457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Topo-clusters in </a:t>
              </a:r>
              <a:r>
                <a:rPr lang="en-US" sz="16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FCal</a:t>
              </a:r>
              <a:endParaRPr lang="en-US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07A44B56-A89C-5635-A430-2878AC6A3291}"/>
              </a:ext>
            </a:extLst>
          </p:cNvPr>
          <p:cNvSpPr txBox="1"/>
          <p:nvPr/>
        </p:nvSpPr>
        <p:spPr>
          <a:xfrm>
            <a:off x="9626157" y="4721387"/>
            <a:ext cx="2377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topological</a:t>
            </a:r>
          </a:p>
          <a:p>
            <a:pPr algn="ctr"/>
            <a:r>
              <a:rPr lang="en-US" b="1" dirty="0">
                <a:solidFill>
                  <a:srgbClr val="0070C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cell clusters</a:t>
            </a:r>
          </a:p>
          <a:p>
            <a:pPr algn="ctr"/>
            <a:r>
              <a:rPr lang="en-US" b="1" dirty="0">
                <a:solidFill>
                  <a:srgbClr val="0070C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(topo-clusters) </a:t>
            </a:r>
          </a:p>
        </p:txBody>
      </p:sp>
    </p:spTree>
    <p:extLst>
      <p:ext uri="{BB962C8B-B14F-4D97-AF65-F5344CB8AC3E}">
        <p14:creationId xmlns:p14="http://schemas.microsoft.com/office/powerpoint/2010/main" val="41262629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Old M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1"/>
            <a:ext cx="8001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1651338"/>
            <a:ext cx="8229600" cy="101566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Calibri" pitchFamily="34" charset="0"/>
              </a:rPr>
              <a:t>Additional Material</a:t>
            </a:r>
          </a:p>
        </p:txBody>
      </p:sp>
      <p:sp>
        <p:nvSpPr>
          <p:cNvPr id="2" name="TextBox 1">
            <a:hlinkClick r:id="rId3"/>
            <a:extLst>
              <a:ext uri="{FF2B5EF4-FFF2-40B4-BE49-F238E27FC236}">
                <a16:creationId xmlns:a16="http://schemas.microsoft.com/office/drawing/2014/main" id="{D816C116-7736-F27F-216F-55CE6BB56C1E}"/>
              </a:ext>
            </a:extLst>
          </p:cNvPr>
          <p:cNvSpPr txBox="1"/>
          <p:nvPr/>
        </p:nvSpPr>
        <p:spPr>
          <a:xfrm>
            <a:off x="831378" y="6355086"/>
            <a:ext cx="11062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https://indico.cern.ch/event/1366444/attachments/2781618/4879898/Atlas.02.06.2024%20-%20Additional%20material.pdf</a:t>
            </a:r>
          </a:p>
        </p:txBody>
      </p:sp>
      <p:pic>
        <p:nvPicPr>
          <p:cNvPr id="6" name="Picture 5" descr="A group of books on a black background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941CDDE0-2678-674B-6FC8-DA5AB54E4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971" y="2438400"/>
            <a:ext cx="3916686" cy="3916686"/>
          </a:xfrm>
          <a:prstGeom prst="rect">
            <a:avLst/>
          </a:prstGeom>
        </p:spPr>
      </p:pic>
      <p:sp>
        <p:nvSpPr>
          <p:cNvPr id="7" name="TextBox 6">
            <a:hlinkClick r:id="rId3"/>
            <a:extLst>
              <a:ext uri="{FF2B5EF4-FFF2-40B4-BE49-F238E27FC236}">
                <a16:creationId xmlns:a16="http://schemas.microsoft.com/office/drawing/2014/main" id="{5292FD97-5731-B009-BE13-12629743359E}"/>
              </a:ext>
            </a:extLst>
          </p:cNvPr>
          <p:cNvSpPr txBox="1"/>
          <p:nvPr/>
        </p:nvSpPr>
        <p:spPr>
          <a:xfrm>
            <a:off x="5181600" y="2829997"/>
            <a:ext cx="2061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rgbClr val="FF0000"/>
                </a:solidFill>
                <a:latin typeface="Chalktastic" panose="03000600000000000000" pitchFamily="66" charset="0"/>
              </a:rPr>
              <a:t>Click here!</a:t>
            </a:r>
          </a:p>
        </p:txBody>
      </p:sp>
    </p:spTree>
    <p:extLst>
      <p:ext uri="{BB962C8B-B14F-4D97-AF65-F5344CB8AC3E}">
        <p14:creationId xmlns:p14="http://schemas.microsoft.com/office/powerpoint/2010/main" val="32756931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C8C05A7-7BB3-FF31-D2BB-8BA7B69621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47682" y="3391537"/>
            <a:ext cx="5218486" cy="31991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06EA9B-9D31-7315-151D-FF9E0FB6F94F}"/>
                  </a:ext>
                </a:extLst>
              </p:cNvPr>
              <p:cNvSpPr txBox="1"/>
              <p:nvPr/>
            </p:nvSpPr>
            <p:spPr>
              <a:xfrm>
                <a:off x="7133950" y="6220274"/>
                <a:ext cx="28499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070C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calorimeter (cell) signals 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×~</m:t>
                    </m:r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𝟏𝟖𝟖</m:t>
                    </m:r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0070C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𝟎𝟎𝟎</m:t>
                    </m:r>
                  </m:oMath>
                </a14:m>
                <a:r>
                  <a:rPr lang="en-US" b="1" dirty="0">
                    <a:solidFill>
                      <a:srgbClr val="0070C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06EA9B-9D31-7315-151D-FF9E0FB6F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3950" y="6220274"/>
                <a:ext cx="2849991" cy="646331"/>
              </a:xfrm>
              <a:prstGeom prst="rect">
                <a:avLst/>
              </a:prstGeom>
              <a:blipFill>
                <a:blip r:embed="rId3"/>
                <a:stretch>
                  <a:fillRect l="-1068" t="-5660" r="-2778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EEEEABDE-8860-CBF6-6255-C7B48508A771}"/>
              </a:ext>
            </a:extLst>
          </p:cNvPr>
          <p:cNvSpPr txBox="1"/>
          <p:nvPr/>
        </p:nvSpPr>
        <p:spPr>
          <a:xfrm>
            <a:off x="9626157" y="4721387"/>
            <a:ext cx="2377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topological</a:t>
            </a:r>
          </a:p>
          <a:p>
            <a:pPr algn="ctr"/>
            <a:r>
              <a:rPr lang="en-US" b="1" dirty="0">
                <a:solidFill>
                  <a:srgbClr val="0070C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cell clusters</a:t>
            </a:r>
          </a:p>
          <a:p>
            <a:pPr algn="ctr"/>
            <a:r>
              <a:rPr lang="en-US" b="1" dirty="0">
                <a:solidFill>
                  <a:srgbClr val="0070C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(topo-clusters) </a:t>
            </a:r>
          </a:p>
        </p:txBody>
      </p:sp>
      <p:sp>
        <p:nvSpPr>
          <p:cNvPr id="26" name="Arrow: Bent 25">
            <a:extLst>
              <a:ext uri="{FF2B5EF4-FFF2-40B4-BE49-F238E27FC236}">
                <a16:creationId xmlns:a16="http://schemas.microsoft.com/office/drawing/2014/main" id="{9A670698-F36D-2D67-CDB0-2330DED3783F}"/>
              </a:ext>
            </a:extLst>
          </p:cNvPr>
          <p:cNvSpPr/>
          <p:nvPr/>
        </p:nvSpPr>
        <p:spPr>
          <a:xfrm rot="5400000">
            <a:off x="4152553" y="2133257"/>
            <a:ext cx="2124075" cy="3210614"/>
          </a:xfrm>
          <a:prstGeom prst="bentArrow">
            <a:avLst>
              <a:gd name="adj1" fmla="val 19185"/>
              <a:gd name="adj2" fmla="val 29299"/>
              <a:gd name="adj3" fmla="val 43503"/>
              <a:gd name="adj4" fmla="val 43750"/>
            </a:avLst>
          </a:prstGeom>
          <a:gradFill flip="none" rotWithShape="1">
            <a:gsLst>
              <a:gs pos="20000">
                <a:srgbClr val="00781A"/>
              </a:gs>
              <a:gs pos="0">
                <a:srgbClr val="007033"/>
              </a:gs>
              <a:gs pos="75000">
                <a:srgbClr val="008000">
                  <a:alpha val="50000"/>
                </a:srgbClr>
              </a:gs>
              <a:gs pos="100000">
                <a:srgbClr val="008000">
                  <a:alpha val="1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Bent 27">
            <a:extLst>
              <a:ext uri="{FF2B5EF4-FFF2-40B4-BE49-F238E27FC236}">
                <a16:creationId xmlns:a16="http://schemas.microsoft.com/office/drawing/2014/main" id="{1EB35CB2-23DF-5B4F-61E9-D6002BAC889D}"/>
              </a:ext>
            </a:extLst>
          </p:cNvPr>
          <p:cNvSpPr/>
          <p:nvPr/>
        </p:nvSpPr>
        <p:spPr>
          <a:xfrm rot="5400000">
            <a:off x="4039192" y="2103746"/>
            <a:ext cx="3457575" cy="2031392"/>
          </a:xfrm>
          <a:prstGeom prst="bentArrow">
            <a:avLst>
              <a:gd name="adj1" fmla="val 19185"/>
              <a:gd name="adj2" fmla="val 29299"/>
              <a:gd name="adj3" fmla="val 43503"/>
              <a:gd name="adj4" fmla="val 43750"/>
            </a:avLst>
          </a:prstGeom>
          <a:gradFill flip="none" rotWithShape="1">
            <a:gsLst>
              <a:gs pos="0">
                <a:srgbClr val="C00000"/>
              </a:gs>
              <a:gs pos="50000">
                <a:srgbClr val="C00000">
                  <a:alpha val="50000"/>
                </a:srgbClr>
              </a:gs>
              <a:gs pos="100000">
                <a:srgbClr val="C00000">
                  <a:alpha val="1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5716C8-06ED-85B1-CFD1-85E8BC4CF2FF}"/>
                  </a:ext>
                </a:extLst>
              </p:cNvPr>
              <p:cNvSpPr txBox="1"/>
              <p:nvPr/>
            </p:nvSpPr>
            <p:spPr>
              <a:xfrm>
                <a:off x="3300566" y="2041129"/>
                <a:ext cx="19609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×~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𝟔𝟎</m:t>
                    </m:r>
                    <m:r>
                      <a:rPr lang="en-US" sz="1600" b="1" i="1" dirty="0" smtClean="0">
                        <a:solidFill>
                          <a:srgbClr val="C00000">
                            <a:alpha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algn="ctr"/>
                <a:r>
                  <a:rPr lang="en-US" sz="1600" b="1" dirty="0">
                    <a:solidFill>
                      <a:srgbClr val="C00000">
                        <a:alpha val="50000"/>
                      </a:srgb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@ LHC Run2(3)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5716C8-06ED-85B1-CFD1-85E8BC4CF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566" y="2041129"/>
                <a:ext cx="1960960" cy="584775"/>
              </a:xfrm>
              <a:prstGeom prst="rect">
                <a:avLst/>
              </a:prstGeom>
              <a:blipFill>
                <a:blip r:embed="rId4"/>
                <a:stretch>
                  <a:fillRect b="-11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6C12954-3E28-CFC0-BADA-D8D6C74C8067}"/>
              </a:ext>
            </a:extLst>
          </p:cNvPr>
          <p:cNvSpPr txBox="1"/>
          <p:nvPr/>
        </p:nvSpPr>
        <p:spPr>
          <a:xfrm>
            <a:off x="4666905" y="99333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pile-up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F533D9-1475-8962-9A29-352E167F4D05}"/>
              </a:ext>
            </a:extLst>
          </p:cNvPr>
          <p:cNvSpPr txBox="1"/>
          <p:nvPr/>
        </p:nvSpPr>
        <p:spPr>
          <a:xfrm>
            <a:off x="320500" y="4348799"/>
            <a:ext cx="355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33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hard scatter interaction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3A5B44-4A79-F76C-73C6-09CC1F6FF855}"/>
              </a:ext>
            </a:extLst>
          </p:cNvPr>
          <p:cNvSpPr txBox="1"/>
          <p:nvPr/>
        </p:nvSpPr>
        <p:spPr>
          <a:xfrm>
            <a:off x="4071332" y="3029545"/>
            <a:ext cx="139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33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particles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365CE6-42C3-594D-4356-F30AEA3D4A12}"/>
              </a:ext>
            </a:extLst>
          </p:cNvPr>
          <p:cNvSpPr txBox="1"/>
          <p:nvPr/>
        </p:nvSpPr>
        <p:spPr>
          <a:xfrm rot="5400000">
            <a:off x="5816779" y="2594349"/>
            <a:ext cx="139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particles</a:t>
            </a:r>
          </a:p>
        </p:txBody>
      </p:sp>
      <p:sp>
        <p:nvSpPr>
          <p:cNvPr id="23" name="Arrow: Circular 22">
            <a:extLst>
              <a:ext uri="{FF2B5EF4-FFF2-40B4-BE49-F238E27FC236}">
                <a16:creationId xmlns:a16="http://schemas.microsoft.com/office/drawing/2014/main" id="{4F6CB3F8-2DB4-D376-0A80-0A46D0413662}"/>
              </a:ext>
            </a:extLst>
          </p:cNvPr>
          <p:cNvSpPr/>
          <p:nvPr/>
        </p:nvSpPr>
        <p:spPr>
          <a:xfrm rot="890174" flipV="1">
            <a:off x="7728346" y="2076566"/>
            <a:ext cx="2838566" cy="3868532"/>
          </a:xfrm>
          <a:prstGeom prst="circularArrow">
            <a:avLst>
              <a:gd name="adj1" fmla="val 14731"/>
              <a:gd name="adj2" fmla="val 2467083"/>
              <a:gd name="adj3" fmla="val 20492297"/>
              <a:gd name="adj4" fmla="val 16364112"/>
              <a:gd name="adj5" fmla="val 18835"/>
            </a:avLst>
          </a:prstGeom>
          <a:gradFill flip="none" rotWithShape="1">
            <a:gsLst>
              <a:gs pos="0">
                <a:srgbClr val="0070C0">
                  <a:alpha val="10000"/>
                </a:srgbClr>
              </a:gs>
              <a:gs pos="50000">
                <a:srgbClr val="0070C0">
                  <a:alpha val="50000"/>
                </a:srgbClr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Arrow: Circular 35">
            <a:extLst>
              <a:ext uri="{FF2B5EF4-FFF2-40B4-BE49-F238E27FC236}">
                <a16:creationId xmlns:a16="http://schemas.microsoft.com/office/drawing/2014/main" id="{938EDDA5-7577-65AF-73B7-CEC3C26D62AC}"/>
              </a:ext>
            </a:extLst>
          </p:cNvPr>
          <p:cNvSpPr/>
          <p:nvPr/>
        </p:nvSpPr>
        <p:spPr>
          <a:xfrm rot="20709826">
            <a:off x="6252150" y="4182299"/>
            <a:ext cx="2838566" cy="3654710"/>
          </a:xfrm>
          <a:prstGeom prst="circularArrow">
            <a:avLst>
              <a:gd name="adj1" fmla="val 14731"/>
              <a:gd name="adj2" fmla="val 2467083"/>
              <a:gd name="adj3" fmla="val 20492297"/>
              <a:gd name="adj4" fmla="val 16364112"/>
              <a:gd name="adj5" fmla="val 18835"/>
            </a:avLst>
          </a:prstGeom>
          <a:gradFill flip="none" rotWithShape="1">
            <a:gsLst>
              <a:gs pos="0">
                <a:srgbClr val="0070C0">
                  <a:alpha val="10000"/>
                </a:srgbClr>
              </a:gs>
              <a:gs pos="50000">
                <a:srgbClr val="0070C0">
                  <a:alpha val="50000"/>
                </a:srgbClr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BDD5E-F15A-8C62-C25D-07E67DCD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5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7463C4-F7FB-38E2-47AC-AEF8CAE2D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02" y="260693"/>
            <a:ext cx="11615306" cy="821654"/>
          </a:xfrm>
        </p:spPr>
        <p:txBody>
          <a:bodyPr/>
          <a:lstStyle/>
          <a:p>
            <a:r>
              <a:rPr lang="en-US" dirty="0"/>
              <a:t>Calorimeter Signals in ATLAS in Simulations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07A6A3-8C51-266D-4D04-EE10BFFA65E5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453A218C-E63F-A0F2-8351-6D9E60824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1D54F9B2-89EE-BCA9-636E-FD5D87F6487F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CE4BC6C9-52A9-0542-84A8-265269560A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pic>
        <p:nvPicPr>
          <p:cNvPr id="15" name="Picture 14" descr="A colorful drawing of a flower&#10;&#10;Description automatically generated with medium confidence">
            <a:extLst>
              <a:ext uri="{FF2B5EF4-FFF2-40B4-BE49-F238E27FC236}">
                <a16:creationId xmlns:a16="http://schemas.microsoft.com/office/drawing/2014/main" id="{596F4AFD-D019-CB1E-FB6A-9588741976B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591" y="1135209"/>
            <a:ext cx="3467398" cy="3200400"/>
          </a:xfrm>
          <a:prstGeom prst="rect">
            <a:avLst/>
          </a:prstGeom>
        </p:spPr>
      </p:pic>
      <p:pic>
        <p:nvPicPr>
          <p:cNvPr id="16" name="Picture 15" descr="A colorful drawing of a flower&#10;&#10;Description automatically generated with medium confidence">
            <a:extLst>
              <a:ext uri="{FF2B5EF4-FFF2-40B4-BE49-F238E27FC236}">
                <a16:creationId xmlns:a16="http://schemas.microsoft.com/office/drawing/2014/main" id="{9F921BE4-60BC-F688-C2AA-994141335246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9284" y="1058534"/>
            <a:ext cx="1143000" cy="1054987"/>
          </a:xfrm>
          <a:prstGeom prst="rect">
            <a:avLst/>
          </a:prstGeom>
        </p:spPr>
      </p:pic>
      <p:pic>
        <p:nvPicPr>
          <p:cNvPr id="18" name="Picture 17" descr="A graph on a black background&#10;&#10;Description automatically generated">
            <a:extLst>
              <a:ext uri="{FF2B5EF4-FFF2-40B4-BE49-F238E27FC236}">
                <a16:creationId xmlns:a16="http://schemas.microsoft.com/office/drawing/2014/main" id="{40C9D8DF-6910-118E-823A-24AC2C24E9D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-5888" t="-8200" r="-5888" b="-8200"/>
          <a:stretch/>
        </p:blipFill>
        <p:spPr>
          <a:xfrm>
            <a:off x="7900679" y="4758007"/>
            <a:ext cx="1463040" cy="1463040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softEdge rad="25400"/>
          </a:effec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9D9689FD-84E1-00C4-5AEE-50869F83A356}"/>
              </a:ext>
            </a:extLst>
          </p:cNvPr>
          <p:cNvSpPr/>
          <p:nvPr/>
        </p:nvSpPr>
        <p:spPr>
          <a:xfrm>
            <a:off x="3561658" y="2645577"/>
            <a:ext cx="207136" cy="584775"/>
          </a:xfrm>
          <a:prstGeom prst="rect">
            <a:avLst/>
          </a:prstGeom>
          <a:gradFill flip="none" rotWithShape="1">
            <a:gsLst>
              <a:gs pos="0">
                <a:srgbClr val="FFEAA9">
                  <a:alpha val="0"/>
                </a:srgbClr>
              </a:gs>
              <a:gs pos="100000">
                <a:srgbClr val="FFE9A5"/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033C86-7E34-CEA4-8EA4-B95B7A4ED6F6}"/>
              </a:ext>
            </a:extLst>
          </p:cNvPr>
          <p:cNvSpPr/>
          <p:nvPr/>
        </p:nvSpPr>
        <p:spPr>
          <a:xfrm>
            <a:off x="4745085" y="1329062"/>
            <a:ext cx="207136" cy="584775"/>
          </a:xfrm>
          <a:prstGeom prst="rect">
            <a:avLst/>
          </a:prstGeom>
          <a:gradFill flip="none" rotWithShape="1">
            <a:gsLst>
              <a:gs pos="0">
                <a:srgbClr val="FFEDB3">
                  <a:alpha val="0"/>
                </a:srgbClr>
              </a:gs>
              <a:gs pos="100000">
                <a:srgbClr val="FFECB0"/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205F5B-3650-1681-9A7F-17F0CAAFBAC7}"/>
              </a:ext>
            </a:extLst>
          </p:cNvPr>
          <p:cNvGrpSpPr/>
          <p:nvPr/>
        </p:nvGrpSpPr>
        <p:grpSpPr>
          <a:xfrm>
            <a:off x="8043862" y="944191"/>
            <a:ext cx="4006289" cy="3505717"/>
            <a:chOff x="8043862" y="829891"/>
            <a:chExt cx="4006289" cy="350571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BBAAE04-9896-8E9A-9F85-132A32956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t="7143" b="-7143"/>
            <a:stretch/>
          </p:blipFill>
          <p:spPr>
            <a:xfrm>
              <a:off x="8043862" y="1135209"/>
              <a:ext cx="4006289" cy="3200399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708DCEE-0957-496E-D1E7-68F3E56B0DBA}"/>
                </a:ext>
              </a:extLst>
            </p:cNvPr>
            <p:cNvSpPr txBox="1"/>
            <p:nvPr/>
          </p:nvSpPr>
          <p:spPr>
            <a:xfrm>
              <a:off x="8466168" y="829891"/>
              <a:ext cx="2630457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Topo-clusters in </a:t>
              </a:r>
              <a:r>
                <a:rPr lang="en-US" sz="16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FCal</a:t>
              </a:r>
              <a:endParaRPr lang="en-US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F20CE2-4E5B-4BFE-84B2-3BDAC2A0EE55}"/>
              </a:ext>
            </a:extLst>
          </p:cNvPr>
          <p:cNvSpPr/>
          <p:nvPr/>
        </p:nvSpPr>
        <p:spPr>
          <a:xfrm>
            <a:off x="87410" y="945701"/>
            <a:ext cx="6340672" cy="3436443"/>
          </a:xfrm>
          <a:custGeom>
            <a:avLst/>
            <a:gdLst>
              <a:gd name="connsiteX0" fmla="*/ 55465 w 6340672"/>
              <a:gd name="connsiteY0" fmla="*/ 2139678 h 3483348"/>
              <a:gd name="connsiteX1" fmla="*/ 1322290 w 6340672"/>
              <a:gd name="connsiteY1" fmla="*/ 3358878 h 3483348"/>
              <a:gd name="connsiteX2" fmla="*/ 3532090 w 6340672"/>
              <a:gd name="connsiteY2" fmla="*/ 3349353 h 3483348"/>
              <a:gd name="connsiteX3" fmla="*/ 4046440 w 6340672"/>
              <a:gd name="connsiteY3" fmla="*/ 2530203 h 3483348"/>
              <a:gd name="connsiteX4" fmla="*/ 5265640 w 6340672"/>
              <a:gd name="connsiteY4" fmla="*/ 2539728 h 3483348"/>
              <a:gd name="connsiteX5" fmla="*/ 6113365 w 6340672"/>
              <a:gd name="connsiteY5" fmla="*/ 1587228 h 3483348"/>
              <a:gd name="connsiteX6" fmla="*/ 6056215 w 6340672"/>
              <a:gd name="connsiteY6" fmla="*/ 244203 h 3483348"/>
              <a:gd name="connsiteX7" fmla="*/ 2970115 w 6340672"/>
              <a:gd name="connsiteY7" fmla="*/ 6078 h 3483348"/>
              <a:gd name="connsiteX8" fmla="*/ 503140 w 6340672"/>
              <a:gd name="connsiteY8" fmla="*/ 329928 h 3483348"/>
              <a:gd name="connsiteX9" fmla="*/ 55465 w 6340672"/>
              <a:gd name="connsiteY9" fmla="*/ 2139678 h 3483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40672" h="3483348">
                <a:moveTo>
                  <a:pt x="55465" y="2139678"/>
                </a:moveTo>
                <a:cubicBezTo>
                  <a:pt x="191990" y="2644503"/>
                  <a:pt x="742853" y="3157266"/>
                  <a:pt x="1322290" y="3358878"/>
                </a:cubicBezTo>
                <a:cubicBezTo>
                  <a:pt x="1901728" y="3560491"/>
                  <a:pt x="3078065" y="3487465"/>
                  <a:pt x="3532090" y="3349353"/>
                </a:cubicBezTo>
                <a:cubicBezTo>
                  <a:pt x="3986115" y="3211241"/>
                  <a:pt x="3757515" y="2665140"/>
                  <a:pt x="4046440" y="2530203"/>
                </a:cubicBezTo>
                <a:cubicBezTo>
                  <a:pt x="4335365" y="2395266"/>
                  <a:pt x="4921153" y="2696890"/>
                  <a:pt x="5265640" y="2539728"/>
                </a:cubicBezTo>
                <a:cubicBezTo>
                  <a:pt x="5610127" y="2382566"/>
                  <a:pt x="5981603" y="1969815"/>
                  <a:pt x="6113365" y="1587228"/>
                </a:cubicBezTo>
                <a:cubicBezTo>
                  <a:pt x="6245128" y="1204640"/>
                  <a:pt x="6580090" y="507728"/>
                  <a:pt x="6056215" y="244203"/>
                </a:cubicBezTo>
                <a:cubicBezTo>
                  <a:pt x="5532340" y="-19322"/>
                  <a:pt x="3895627" y="-8209"/>
                  <a:pt x="2970115" y="6078"/>
                </a:cubicBezTo>
                <a:cubicBezTo>
                  <a:pt x="2044603" y="20365"/>
                  <a:pt x="984153" y="-27260"/>
                  <a:pt x="503140" y="329928"/>
                </a:cubicBezTo>
                <a:cubicBezTo>
                  <a:pt x="22127" y="687116"/>
                  <a:pt x="-81060" y="1634853"/>
                  <a:pt x="55465" y="2139678"/>
                </a:cubicBezTo>
                <a:close/>
              </a:path>
            </a:pathLst>
          </a:custGeom>
          <a:solidFill>
            <a:schemeClr val="bg1">
              <a:lumMod val="6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40080" rtlCol="0" anchor="t"/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halktastic" panose="03000600000000000000" pitchFamily="66" charset="0"/>
              </a:rPr>
              <a:t>Monte Carlo Generator</a:t>
            </a:r>
          </a:p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halktastic" panose="03000600000000000000" pitchFamily="66" charset="0"/>
              </a:rPr>
              <a:t>(e.g., Pythia for standard </a:t>
            </a:r>
          </a:p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halktastic" panose="03000600000000000000" pitchFamily="66" charset="0"/>
              </a:rPr>
              <a:t>jet final states)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F3AEF4C-87D2-838F-BB4B-E4AA1358367E}"/>
              </a:ext>
            </a:extLst>
          </p:cNvPr>
          <p:cNvSpPr/>
          <p:nvPr/>
        </p:nvSpPr>
        <p:spPr>
          <a:xfrm>
            <a:off x="3159968" y="3283372"/>
            <a:ext cx="6748373" cy="3367758"/>
          </a:xfrm>
          <a:custGeom>
            <a:avLst/>
            <a:gdLst>
              <a:gd name="connsiteX0" fmla="*/ 893457 w 6706048"/>
              <a:gd name="connsiteY0" fmla="*/ 84405 h 3382735"/>
              <a:gd name="connsiteX1" fmla="*/ 1407807 w 6706048"/>
              <a:gd name="connsiteY1" fmla="*/ 103455 h 3382735"/>
              <a:gd name="connsiteX2" fmla="*/ 2198382 w 6706048"/>
              <a:gd name="connsiteY2" fmla="*/ 322530 h 3382735"/>
              <a:gd name="connsiteX3" fmla="*/ 3427107 w 6706048"/>
              <a:gd name="connsiteY3" fmla="*/ 493980 h 3382735"/>
              <a:gd name="connsiteX4" fmla="*/ 4665357 w 6706048"/>
              <a:gd name="connsiteY4" fmla="*/ 455880 h 3382735"/>
              <a:gd name="connsiteX5" fmla="*/ 5274957 w 6706048"/>
              <a:gd name="connsiteY5" fmla="*/ 1017855 h 3382735"/>
              <a:gd name="connsiteX6" fmla="*/ 6322707 w 6706048"/>
              <a:gd name="connsiteY6" fmla="*/ 1427430 h 3382735"/>
              <a:gd name="connsiteX7" fmla="*/ 6522732 w 6706048"/>
              <a:gd name="connsiteY7" fmla="*/ 2941905 h 3382735"/>
              <a:gd name="connsiteX8" fmla="*/ 3779532 w 6706048"/>
              <a:gd name="connsiteY8" fmla="*/ 3160980 h 3382735"/>
              <a:gd name="connsiteX9" fmla="*/ 674382 w 6706048"/>
              <a:gd name="connsiteY9" fmla="*/ 3246705 h 3382735"/>
              <a:gd name="connsiteX10" fmla="*/ 7632 w 6706048"/>
              <a:gd name="connsiteY10" fmla="*/ 1189305 h 3382735"/>
              <a:gd name="connsiteX11" fmla="*/ 893457 w 6706048"/>
              <a:gd name="connsiteY11" fmla="*/ 84405 h 338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6048" h="3382735">
                <a:moveTo>
                  <a:pt x="893457" y="84405"/>
                </a:moveTo>
                <a:cubicBezTo>
                  <a:pt x="1126820" y="-96570"/>
                  <a:pt x="1190319" y="63767"/>
                  <a:pt x="1407807" y="103455"/>
                </a:cubicBezTo>
                <a:cubicBezTo>
                  <a:pt x="1625295" y="143143"/>
                  <a:pt x="1861832" y="257443"/>
                  <a:pt x="2198382" y="322530"/>
                </a:cubicBezTo>
                <a:cubicBezTo>
                  <a:pt x="2534932" y="387618"/>
                  <a:pt x="3015945" y="471755"/>
                  <a:pt x="3427107" y="493980"/>
                </a:cubicBezTo>
                <a:cubicBezTo>
                  <a:pt x="3838270" y="516205"/>
                  <a:pt x="4357382" y="368568"/>
                  <a:pt x="4665357" y="455880"/>
                </a:cubicBezTo>
                <a:cubicBezTo>
                  <a:pt x="4973332" y="543192"/>
                  <a:pt x="4998732" y="855930"/>
                  <a:pt x="5274957" y="1017855"/>
                </a:cubicBezTo>
                <a:cubicBezTo>
                  <a:pt x="5551182" y="1179780"/>
                  <a:pt x="6114745" y="1106755"/>
                  <a:pt x="6322707" y="1427430"/>
                </a:cubicBezTo>
                <a:cubicBezTo>
                  <a:pt x="6530669" y="1748105"/>
                  <a:pt x="6946594" y="2652980"/>
                  <a:pt x="6522732" y="2941905"/>
                </a:cubicBezTo>
                <a:cubicBezTo>
                  <a:pt x="6098870" y="3230830"/>
                  <a:pt x="4754257" y="3110180"/>
                  <a:pt x="3779532" y="3160980"/>
                </a:cubicBezTo>
                <a:cubicBezTo>
                  <a:pt x="2804807" y="3211780"/>
                  <a:pt x="1303032" y="3575318"/>
                  <a:pt x="674382" y="3246705"/>
                </a:cubicBezTo>
                <a:cubicBezTo>
                  <a:pt x="45732" y="2918093"/>
                  <a:pt x="-28880" y="1714767"/>
                  <a:pt x="7632" y="1189305"/>
                </a:cubicBezTo>
                <a:cubicBezTo>
                  <a:pt x="44144" y="663843"/>
                  <a:pt x="660094" y="265380"/>
                  <a:pt x="893457" y="84405"/>
                </a:cubicBezTo>
                <a:close/>
              </a:path>
            </a:pathLst>
          </a:custGeom>
          <a:solidFill>
            <a:schemeClr val="accent6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50800" dir="2700000" algn="tl">
                    <a:schemeClr val="accent6">
                      <a:lumMod val="50000"/>
                      <a:alpha val="43000"/>
                    </a:schemeClr>
                  </a:outerShdw>
                </a:effectLst>
                <a:latin typeface="Chalktastic" panose="03000600000000000000" pitchFamily="66" charset="0"/>
              </a:rPr>
              <a:t>Detector Simulation</a:t>
            </a:r>
          </a:p>
          <a:p>
            <a:pPr algn="ctr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50800" dir="2700000" algn="tl">
                    <a:schemeClr val="accent6">
                      <a:lumMod val="50000"/>
                      <a:alpha val="43000"/>
                    </a:schemeClr>
                  </a:outerShdw>
                </a:effectLst>
                <a:latin typeface="Chalktastic" panose="03000600000000000000" pitchFamily="66" charset="0"/>
              </a:rPr>
              <a:t>&amp; signal modeling </a:t>
            </a:r>
          </a:p>
        </p:txBody>
      </p:sp>
      <p:sp>
        <p:nvSpPr>
          <p:cNvPr id="21" name="Date Placeholder 1">
            <a:extLst>
              <a:ext uri="{FF2B5EF4-FFF2-40B4-BE49-F238E27FC236}">
                <a16:creationId xmlns:a16="http://schemas.microsoft.com/office/drawing/2014/main" id="{65B7D667-AAD6-2E39-6290-9D49057B7A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</p:spPr>
        <p:txBody>
          <a:bodyPr/>
          <a:lstStyle/>
          <a:p>
            <a:r>
              <a:rPr lang="en-US" dirty="0"/>
              <a:t>October  31, 2024</a:t>
            </a:r>
          </a:p>
        </p:txBody>
      </p:sp>
    </p:spTree>
    <p:extLst>
      <p:ext uri="{BB962C8B-B14F-4D97-AF65-F5344CB8AC3E}">
        <p14:creationId xmlns:p14="http://schemas.microsoft.com/office/powerpoint/2010/main" val="3560771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42CA75A6-1026-A93B-721A-823F2735AF23}"/>
              </a:ext>
            </a:extLst>
          </p:cNvPr>
          <p:cNvSpPr txBox="1"/>
          <p:nvPr/>
        </p:nvSpPr>
        <p:spPr>
          <a:xfrm>
            <a:off x="320500" y="4348799"/>
            <a:ext cx="355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33">
                    <a:alpha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hard scatter interaction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BDD5E-F15A-8C62-C25D-07E67DCD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fld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07A6A3-8C51-266D-4D04-EE10BFFA65E5}"/>
              </a:ext>
            </a:extLst>
          </p:cNvPr>
          <p:cNvGrpSpPr/>
          <p:nvPr/>
        </p:nvGrpSpPr>
        <p:grpSpPr>
          <a:xfrm>
            <a:off x="5754" y="6142266"/>
            <a:ext cx="1063475" cy="715734"/>
            <a:chOff x="5754" y="6142266"/>
            <a:chExt cx="1063475" cy="715734"/>
          </a:xfrm>
        </p:grpSpPr>
        <p:pic>
          <p:nvPicPr>
            <p:cNvPr id="14" name="Picture 13" descr="A colorful text with a globe and a black background&#10;&#10;Description automatically generated">
              <a:extLst>
                <a:ext uri="{FF2B5EF4-FFF2-40B4-BE49-F238E27FC236}">
                  <a16:creationId xmlns:a16="http://schemas.microsoft.com/office/drawing/2014/main" id="{453A218C-E63F-A0F2-8351-6D9E60824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4" y="6142266"/>
              <a:ext cx="1063475" cy="559816"/>
            </a:xfrm>
            <a:prstGeom prst="rect">
              <a:avLst/>
            </a:prstGeom>
          </p:spPr>
        </p:pic>
        <p:sp>
          <p:nvSpPr>
            <p:cNvPr id="3" name="Date Placeholder 1">
              <a:extLst>
                <a:ext uri="{FF2B5EF4-FFF2-40B4-BE49-F238E27FC236}">
                  <a16:creationId xmlns:a16="http://schemas.microsoft.com/office/drawing/2014/main" id="{1D54F9B2-89EE-BCA9-636E-FD5D87F6487F}"/>
                </a:ext>
              </a:extLst>
            </p:cNvPr>
            <p:cNvSpPr txBox="1">
              <a:spLocks/>
            </p:cNvSpPr>
            <p:nvPr/>
          </p:nvSpPr>
          <p:spPr>
            <a:xfrm>
              <a:off x="116157" y="6492875"/>
              <a:ext cx="842669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b="1" kern="120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dirty="0" err="1"/>
                <a:t>JetEtMiss</a:t>
              </a:r>
              <a:endParaRPr lang="en-US" dirty="0"/>
            </a:p>
          </p:txBody>
        </p:sp>
      </p:grp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CE4BC6C9-52A9-0542-84A8-265269560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32" y="6144768"/>
            <a:ext cx="1544524" cy="713232"/>
          </a:xfrm>
          <a:prstGeom prst="rect">
            <a:avLst/>
          </a:prstGeom>
        </p:spPr>
      </p:pic>
      <p:pic>
        <p:nvPicPr>
          <p:cNvPr id="15" name="Picture 14" descr="A colorful drawing of a flower&#10;&#10;Description automatically generated with medium confidence">
            <a:extLst>
              <a:ext uri="{FF2B5EF4-FFF2-40B4-BE49-F238E27FC236}">
                <a16:creationId xmlns:a16="http://schemas.microsoft.com/office/drawing/2014/main" id="{596F4AFD-D019-CB1E-FB6A-9588741976B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591" y="1135209"/>
            <a:ext cx="3467398" cy="3200400"/>
          </a:xfrm>
          <a:prstGeom prst="rect">
            <a:avLst/>
          </a:prstGeom>
        </p:spPr>
      </p:pic>
      <p:pic>
        <p:nvPicPr>
          <p:cNvPr id="16" name="Picture 15" descr="A colorful drawing of a flower&#10;&#10;Description automatically generated with medium confidence">
            <a:extLst>
              <a:ext uri="{FF2B5EF4-FFF2-40B4-BE49-F238E27FC236}">
                <a16:creationId xmlns:a16="http://schemas.microsoft.com/office/drawing/2014/main" id="{9F921BE4-60BC-F688-C2AA-99414133524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9284" y="1058534"/>
            <a:ext cx="1143000" cy="1054987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9D9689FD-84E1-00C4-5AEE-50869F83A356}"/>
              </a:ext>
            </a:extLst>
          </p:cNvPr>
          <p:cNvSpPr/>
          <p:nvPr/>
        </p:nvSpPr>
        <p:spPr>
          <a:xfrm>
            <a:off x="3561658" y="2645577"/>
            <a:ext cx="207136" cy="584775"/>
          </a:xfrm>
          <a:prstGeom prst="rect">
            <a:avLst/>
          </a:prstGeom>
          <a:gradFill flip="none" rotWithShape="1">
            <a:gsLst>
              <a:gs pos="0">
                <a:srgbClr val="FFEAA9">
                  <a:alpha val="0"/>
                </a:srgbClr>
              </a:gs>
              <a:gs pos="100000">
                <a:srgbClr val="FFE9A5"/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033C86-7E34-CEA4-8EA4-B95B7A4ED6F6}"/>
              </a:ext>
            </a:extLst>
          </p:cNvPr>
          <p:cNvSpPr/>
          <p:nvPr/>
        </p:nvSpPr>
        <p:spPr>
          <a:xfrm>
            <a:off x="4745085" y="1329062"/>
            <a:ext cx="207136" cy="584775"/>
          </a:xfrm>
          <a:prstGeom prst="rect">
            <a:avLst/>
          </a:prstGeom>
          <a:gradFill flip="none" rotWithShape="1">
            <a:gsLst>
              <a:gs pos="0">
                <a:srgbClr val="FFEDB3">
                  <a:alpha val="0"/>
                </a:srgbClr>
              </a:gs>
              <a:gs pos="100000">
                <a:srgbClr val="FFECB0"/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red x drawn on a black background&#10;&#10;Description automatically generated">
            <a:extLst>
              <a:ext uri="{FF2B5EF4-FFF2-40B4-BE49-F238E27FC236}">
                <a16:creationId xmlns:a16="http://schemas.microsoft.com/office/drawing/2014/main" id="{EA0566BF-79AB-2C58-04D0-80E7C9755A3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lum bright="70000" contrast="-70000"/>
          </a:blip>
          <a:stretch>
            <a:fillRect/>
          </a:stretch>
        </p:blipFill>
        <p:spPr>
          <a:xfrm>
            <a:off x="2429769" y="1070087"/>
            <a:ext cx="3540821" cy="841554"/>
          </a:xfrm>
          <a:prstGeom prst="rect">
            <a:avLst/>
          </a:prstGeom>
          <a:effectLst>
            <a:outerShdw blurRad="50800" dist="50800" dir="5400000" algn="ctr" rotWithShape="0">
              <a:srgbClr val="7030A0"/>
            </a:outerShdw>
          </a:effectLst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32DF2B4-0A37-176A-7148-F4429A3D4FFD}"/>
              </a:ext>
            </a:extLst>
          </p:cNvPr>
          <p:cNvSpPr/>
          <p:nvPr/>
        </p:nvSpPr>
        <p:spPr>
          <a:xfrm>
            <a:off x="175343" y="1036592"/>
            <a:ext cx="3425832" cy="3388105"/>
          </a:xfrm>
          <a:custGeom>
            <a:avLst/>
            <a:gdLst>
              <a:gd name="connsiteX0" fmla="*/ 1863007 w 3425832"/>
              <a:gd name="connsiteY0" fmla="*/ 3306808 h 3388105"/>
              <a:gd name="connsiteX1" fmla="*/ 2501182 w 3425832"/>
              <a:gd name="connsiteY1" fmla="*/ 3259183 h 3388105"/>
              <a:gd name="connsiteX2" fmla="*/ 3310807 w 3425832"/>
              <a:gd name="connsiteY2" fmla="*/ 2344783 h 3388105"/>
              <a:gd name="connsiteX3" fmla="*/ 3396532 w 3425832"/>
              <a:gd name="connsiteY3" fmla="*/ 1316083 h 3388105"/>
              <a:gd name="connsiteX4" fmla="*/ 3082207 w 3425832"/>
              <a:gd name="connsiteY4" fmla="*/ 487408 h 3388105"/>
              <a:gd name="connsiteX5" fmla="*/ 2139232 w 3425832"/>
              <a:gd name="connsiteY5" fmla="*/ 1633 h 3388105"/>
              <a:gd name="connsiteX6" fmla="*/ 710482 w 3425832"/>
              <a:gd name="connsiteY6" fmla="*/ 382633 h 3388105"/>
              <a:gd name="connsiteX7" fmla="*/ 5632 w 3425832"/>
              <a:gd name="connsiteY7" fmla="*/ 1658983 h 3388105"/>
              <a:gd name="connsiteX8" fmla="*/ 462832 w 3425832"/>
              <a:gd name="connsiteY8" fmla="*/ 2554333 h 3388105"/>
              <a:gd name="connsiteX9" fmla="*/ 1863007 w 3425832"/>
              <a:gd name="connsiteY9" fmla="*/ 3306808 h 338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5832" h="3388105" extrusionOk="0">
                <a:moveTo>
                  <a:pt x="1863007" y="3306808"/>
                </a:moveTo>
                <a:cubicBezTo>
                  <a:pt x="2189931" y="3416387"/>
                  <a:pt x="2253724" y="3421832"/>
                  <a:pt x="2501182" y="3259183"/>
                </a:cubicBezTo>
                <a:cubicBezTo>
                  <a:pt x="2805171" y="3112043"/>
                  <a:pt x="3147380" y="2669085"/>
                  <a:pt x="3310807" y="2344783"/>
                </a:cubicBezTo>
                <a:cubicBezTo>
                  <a:pt x="3430219" y="2050047"/>
                  <a:pt x="3427618" y="1664416"/>
                  <a:pt x="3396532" y="1316083"/>
                </a:cubicBezTo>
                <a:cubicBezTo>
                  <a:pt x="3291188" y="969730"/>
                  <a:pt x="3367270" y="742564"/>
                  <a:pt x="3082207" y="487408"/>
                </a:cubicBezTo>
                <a:cubicBezTo>
                  <a:pt x="2982700" y="281387"/>
                  <a:pt x="2546227" y="-4997"/>
                  <a:pt x="2139232" y="1633"/>
                </a:cubicBezTo>
                <a:cubicBezTo>
                  <a:pt x="1688690" y="-24291"/>
                  <a:pt x="1009430" y="159745"/>
                  <a:pt x="710482" y="382633"/>
                </a:cubicBezTo>
                <a:cubicBezTo>
                  <a:pt x="348071" y="593907"/>
                  <a:pt x="32361" y="1317247"/>
                  <a:pt x="5632" y="1658983"/>
                </a:cubicBezTo>
                <a:cubicBezTo>
                  <a:pt x="15260" y="2049431"/>
                  <a:pt x="169385" y="2281983"/>
                  <a:pt x="462832" y="2554333"/>
                </a:cubicBezTo>
                <a:cubicBezTo>
                  <a:pt x="748348" y="2826669"/>
                  <a:pt x="1603183" y="3254677"/>
                  <a:pt x="1863007" y="3306808"/>
                </a:cubicBezTo>
                <a:close/>
              </a:path>
            </a:pathLst>
          </a:custGeom>
          <a:noFill/>
          <a:ln w="76200">
            <a:solidFill>
              <a:srgbClr val="FF0000">
                <a:alpha val="75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863007 w 3425832"/>
                      <a:gd name="connsiteY0" fmla="*/ 3306808 h 3388105"/>
                      <a:gd name="connsiteX1" fmla="*/ 2501182 w 3425832"/>
                      <a:gd name="connsiteY1" fmla="*/ 3259183 h 3388105"/>
                      <a:gd name="connsiteX2" fmla="*/ 3310807 w 3425832"/>
                      <a:gd name="connsiteY2" fmla="*/ 2344783 h 3388105"/>
                      <a:gd name="connsiteX3" fmla="*/ 3396532 w 3425832"/>
                      <a:gd name="connsiteY3" fmla="*/ 1316083 h 3388105"/>
                      <a:gd name="connsiteX4" fmla="*/ 3082207 w 3425832"/>
                      <a:gd name="connsiteY4" fmla="*/ 487408 h 3388105"/>
                      <a:gd name="connsiteX5" fmla="*/ 2139232 w 3425832"/>
                      <a:gd name="connsiteY5" fmla="*/ 1633 h 3388105"/>
                      <a:gd name="connsiteX6" fmla="*/ 710482 w 3425832"/>
                      <a:gd name="connsiteY6" fmla="*/ 382633 h 3388105"/>
                      <a:gd name="connsiteX7" fmla="*/ 5632 w 3425832"/>
                      <a:gd name="connsiteY7" fmla="*/ 1658983 h 3388105"/>
                      <a:gd name="connsiteX8" fmla="*/ 462832 w 3425832"/>
                      <a:gd name="connsiteY8" fmla="*/ 2554333 h 3388105"/>
                      <a:gd name="connsiteX9" fmla="*/ 1863007 w 3425832"/>
                      <a:gd name="connsiteY9" fmla="*/ 3306808 h 3388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425832" h="3388105">
                        <a:moveTo>
                          <a:pt x="1863007" y="3306808"/>
                        </a:moveTo>
                        <a:cubicBezTo>
                          <a:pt x="2202732" y="3424283"/>
                          <a:pt x="2259882" y="3419521"/>
                          <a:pt x="2501182" y="3259183"/>
                        </a:cubicBezTo>
                        <a:cubicBezTo>
                          <a:pt x="2742482" y="3098845"/>
                          <a:pt x="3161582" y="2668633"/>
                          <a:pt x="3310807" y="2344783"/>
                        </a:cubicBezTo>
                        <a:cubicBezTo>
                          <a:pt x="3460032" y="2020933"/>
                          <a:pt x="3434632" y="1625645"/>
                          <a:pt x="3396532" y="1316083"/>
                        </a:cubicBezTo>
                        <a:cubicBezTo>
                          <a:pt x="3358432" y="1006521"/>
                          <a:pt x="3291757" y="706483"/>
                          <a:pt x="3082207" y="487408"/>
                        </a:cubicBezTo>
                        <a:cubicBezTo>
                          <a:pt x="2872657" y="268333"/>
                          <a:pt x="2534520" y="19095"/>
                          <a:pt x="2139232" y="1633"/>
                        </a:cubicBezTo>
                        <a:cubicBezTo>
                          <a:pt x="1743944" y="-15830"/>
                          <a:pt x="1066082" y="106408"/>
                          <a:pt x="710482" y="382633"/>
                        </a:cubicBezTo>
                        <a:cubicBezTo>
                          <a:pt x="354882" y="658858"/>
                          <a:pt x="46907" y="1297033"/>
                          <a:pt x="5632" y="1658983"/>
                        </a:cubicBezTo>
                        <a:cubicBezTo>
                          <a:pt x="-35643" y="2020933"/>
                          <a:pt x="153269" y="2278108"/>
                          <a:pt x="462832" y="2554333"/>
                        </a:cubicBezTo>
                        <a:cubicBezTo>
                          <a:pt x="772394" y="2830558"/>
                          <a:pt x="1523282" y="3189333"/>
                          <a:pt x="1863007" y="3306808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rgbClr val="8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E88FFD03-919D-6E08-172D-4A17626E2135}"/>
              </a:ext>
            </a:extLst>
          </p:cNvPr>
          <p:cNvSpPr/>
          <p:nvPr/>
        </p:nvSpPr>
        <p:spPr>
          <a:xfrm rot="779690">
            <a:off x="5254153" y="1525894"/>
            <a:ext cx="3481061" cy="820097"/>
          </a:xfrm>
          <a:prstGeom prst="leftArrow">
            <a:avLst>
              <a:gd name="adj1" fmla="val 41896"/>
              <a:gd name="adj2" fmla="val 96354"/>
            </a:avLst>
          </a:prstGeom>
          <a:gradFill flip="none" rotWithShape="1">
            <a:gsLst>
              <a:gs pos="0">
                <a:srgbClr val="CC99FF"/>
              </a:gs>
              <a:gs pos="25000">
                <a:srgbClr val="CC99FF"/>
              </a:gs>
              <a:gs pos="100000">
                <a:srgbClr val="CC99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5400000" algn="ctr" rotWithShape="0">
              <a:srgbClr val="800000"/>
            </a:outerShdw>
            <a:softEdge rad="38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  <a:effectLst>
                <a:outerShdw blurRad="50800" dist="50800" dir="5400000" algn="ctr" rotWithShape="0">
                  <a:srgbClr val="CC99FF"/>
                </a:outerShdw>
              </a:effectLst>
              <a:latin typeface="Chalktastic" panose="03000600000000000000" pitchFamily="66" charset="0"/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3B24533A-EF2A-445E-F9FF-D294F82846F5}"/>
              </a:ext>
            </a:extLst>
          </p:cNvPr>
          <p:cNvSpPr/>
          <p:nvPr/>
        </p:nvSpPr>
        <p:spPr>
          <a:xfrm>
            <a:off x="3593138" y="2248256"/>
            <a:ext cx="5093662" cy="820097"/>
          </a:xfrm>
          <a:prstGeom prst="leftArrow">
            <a:avLst>
              <a:gd name="adj1" fmla="val 41896"/>
              <a:gd name="adj2" fmla="val 96354"/>
            </a:avLst>
          </a:prstGeom>
          <a:gradFill flip="none" rotWithShape="1">
            <a:gsLst>
              <a:gs pos="0">
                <a:srgbClr val="FF0000"/>
              </a:gs>
              <a:gs pos="25000">
                <a:srgbClr val="FF0000"/>
              </a:gs>
              <a:gs pos="100000">
                <a:srgbClr val="FF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srgbClr val="800000">
                <a:alpha val="40000"/>
              </a:srgbClr>
            </a:outerShdw>
            <a:softEdge rad="38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700000">
                  <a:alpha val="85000"/>
                </a:srgbClr>
              </a:solidFill>
              <a:effectLst>
                <a:outerShdw blurRad="50800" dist="38100" dir="2700000" algn="tl" rotWithShape="0">
                  <a:srgbClr val="FFC000">
                    <a:alpha val="40000"/>
                  </a:srgbClr>
                </a:outerShdw>
              </a:effectLst>
              <a:latin typeface="Chalktastic" panose="03000600000000000000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C19C99-155F-603B-5F40-0F482C4D573B}"/>
              </a:ext>
            </a:extLst>
          </p:cNvPr>
          <p:cNvSpPr txBox="1"/>
          <p:nvPr/>
        </p:nvSpPr>
        <p:spPr>
          <a:xfrm>
            <a:off x="3800273" y="2917262"/>
            <a:ext cx="44102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>
                    <a:alpha val="85000"/>
                  </a:srgbClr>
                </a:solidFill>
                <a:effectLst>
                  <a:outerShdw blurRad="50800" dist="38100" dir="2700000" algn="tl" rotWithShape="0">
                    <a:srgbClr val="FFC000">
                      <a:alpha val="40000"/>
                    </a:srgbClr>
                  </a:outerShdw>
                </a:effectLst>
                <a:latin typeface="Chief Blueprint" panose="020B0500000000000000" pitchFamily="34" charset="0"/>
              </a:rPr>
              <a:t>reconstruct (neutral &amp; composite) energy flow generated by particles emerging from the hard scatter interaction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7463C4-F7FB-38E2-47AC-AEF8CAE2D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02" y="260693"/>
            <a:ext cx="11615306" cy="821654"/>
          </a:xfrm>
        </p:spPr>
        <p:txBody>
          <a:bodyPr/>
          <a:lstStyle/>
          <a:p>
            <a:r>
              <a:rPr lang="en-US" dirty="0"/>
              <a:t>Calorimeter Signals in ATLAS in Analysis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8D71C8-FABB-A337-4F3F-57E484414E35}"/>
              </a:ext>
            </a:extLst>
          </p:cNvPr>
          <p:cNvGrpSpPr/>
          <p:nvPr/>
        </p:nvGrpSpPr>
        <p:grpSpPr>
          <a:xfrm>
            <a:off x="8043862" y="944191"/>
            <a:ext cx="4006289" cy="3505717"/>
            <a:chOff x="8043862" y="829891"/>
            <a:chExt cx="4006289" cy="350571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07D88D0-8781-0DE0-D02C-6D27CCA08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143" b="-7143"/>
            <a:stretch/>
          </p:blipFill>
          <p:spPr>
            <a:xfrm>
              <a:off x="8043862" y="1135209"/>
              <a:ext cx="4006289" cy="3200399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0A2AC5F-FAF2-947A-9AFC-F86D7C26A655}"/>
                </a:ext>
              </a:extLst>
            </p:cNvPr>
            <p:cNvSpPr txBox="1"/>
            <p:nvPr/>
          </p:nvSpPr>
          <p:spPr>
            <a:xfrm>
              <a:off x="8466168" y="829891"/>
              <a:ext cx="2630457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Topo-clusters in </a:t>
              </a:r>
              <a:r>
                <a:rPr lang="en-US" sz="16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FCal</a:t>
              </a:r>
              <a:endParaRPr lang="en-US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7D27ECB-5370-3EC4-17A8-C040052CCE31}"/>
                  </a:ext>
                </a:extLst>
              </p:cNvPr>
              <p:cNvSpPr txBox="1"/>
              <p:nvPr/>
            </p:nvSpPr>
            <p:spPr>
              <a:xfrm>
                <a:off x="3874562" y="4028942"/>
                <a:ext cx="5751595" cy="2652136"/>
              </a:xfrm>
              <a:custGeom>
                <a:avLst/>
                <a:gdLst>
                  <a:gd name="connsiteX0" fmla="*/ 0 w 5751595"/>
                  <a:gd name="connsiteY0" fmla="*/ 0 h 2652136"/>
                  <a:gd name="connsiteX1" fmla="*/ 639066 w 5751595"/>
                  <a:gd name="connsiteY1" fmla="*/ 0 h 2652136"/>
                  <a:gd name="connsiteX2" fmla="*/ 1278132 w 5751595"/>
                  <a:gd name="connsiteY2" fmla="*/ 0 h 2652136"/>
                  <a:gd name="connsiteX3" fmla="*/ 1744650 w 5751595"/>
                  <a:gd name="connsiteY3" fmla="*/ 0 h 2652136"/>
                  <a:gd name="connsiteX4" fmla="*/ 2268685 w 5751595"/>
                  <a:gd name="connsiteY4" fmla="*/ 0 h 2652136"/>
                  <a:gd name="connsiteX5" fmla="*/ 2907751 w 5751595"/>
                  <a:gd name="connsiteY5" fmla="*/ 0 h 2652136"/>
                  <a:gd name="connsiteX6" fmla="*/ 3489301 w 5751595"/>
                  <a:gd name="connsiteY6" fmla="*/ 0 h 2652136"/>
                  <a:gd name="connsiteX7" fmla="*/ 4243399 w 5751595"/>
                  <a:gd name="connsiteY7" fmla="*/ 0 h 2652136"/>
                  <a:gd name="connsiteX8" fmla="*/ 4824949 w 5751595"/>
                  <a:gd name="connsiteY8" fmla="*/ 0 h 2652136"/>
                  <a:gd name="connsiteX9" fmla="*/ 5751595 w 5751595"/>
                  <a:gd name="connsiteY9" fmla="*/ 0 h 2652136"/>
                  <a:gd name="connsiteX10" fmla="*/ 5751595 w 5751595"/>
                  <a:gd name="connsiteY10" fmla="*/ 716077 h 2652136"/>
                  <a:gd name="connsiteX11" fmla="*/ 5751595 w 5751595"/>
                  <a:gd name="connsiteY11" fmla="*/ 1432153 h 2652136"/>
                  <a:gd name="connsiteX12" fmla="*/ 5751595 w 5751595"/>
                  <a:gd name="connsiteY12" fmla="*/ 2068666 h 2652136"/>
                  <a:gd name="connsiteX13" fmla="*/ 5751595 w 5751595"/>
                  <a:gd name="connsiteY13" fmla="*/ 2652136 h 2652136"/>
                  <a:gd name="connsiteX14" fmla="*/ 4997497 w 5751595"/>
                  <a:gd name="connsiteY14" fmla="*/ 2652136 h 2652136"/>
                  <a:gd name="connsiteX15" fmla="*/ 4358431 w 5751595"/>
                  <a:gd name="connsiteY15" fmla="*/ 2652136 h 2652136"/>
                  <a:gd name="connsiteX16" fmla="*/ 3719365 w 5751595"/>
                  <a:gd name="connsiteY16" fmla="*/ 2652136 h 2652136"/>
                  <a:gd name="connsiteX17" fmla="*/ 3022783 w 5751595"/>
                  <a:gd name="connsiteY17" fmla="*/ 2652136 h 2652136"/>
                  <a:gd name="connsiteX18" fmla="*/ 2498748 w 5751595"/>
                  <a:gd name="connsiteY18" fmla="*/ 2652136 h 2652136"/>
                  <a:gd name="connsiteX19" fmla="*/ 2032230 w 5751595"/>
                  <a:gd name="connsiteY19" fmla="*/ 2652136 h 2652136"/>
                  <a:gd name="connsiteX20" fmla="*/ 1565712 w 5751595"/>
                  <a:gd name="connsiteY20" fmla="*/ 2652136 h 2652136"/>
                  <a:gd name="connsiteX21" fmla="*/ 811614 w 5751595"/>
                  <a:gd name="connsiteY21" fmla="*/ 2652136 h 2652136"/>
                  <a:gd name="connsiteX22" fmla="*/ 0 w 5751595"/>
                  <a:gd name="connsiteY22" fmla="*/ 2652136 h 2652136"/>
                  <a:gd name="connsiteX23" fmla="*/ 0 w 5751595"/>
                  <a:gd name="connsiteY23" fmla="*/ 1962581 h 2652136"/>
                  <a:gd name="connsiteX24" fmla="*/ 0 w 5751595"/>
                  <a:gd name="connsiteY24" fmla="*/ 1352589 h 2652136"/>
                  <a:gd name="connsiteX25" fmla="*/ 0 w 5751595"/>
                  <a:gd name="connsiteY25" fmla="*/ 769119 h 2652136"/>
                  <a:gd name="connsiteX26" fmla="*/ 0 w 5751595"/>
                  <a:gd name="connsiteY26" fmla="*/ 0 h 2652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751595" h="2652136" fill="none" extrusionOk="0">
                    <a:moveTo>
                      <a:pt x="0" y="0"/>
                    </a:moveTo>
                    <a:cubicBezTo>
                      <a:pt x="254865" y="22057"/>
                      <a:pt x="462141" y="-10332"/>
                      <a:pt x="639066" y="0"/>
                    </a:cubicBezTo>
                    <a:cubicBezTo>
                      <a:pt x="815991" y="10332"/>
                      <a:pt x="1135765" y="-9521"/>
                      <a:pt x="1278132" y="0"/>
                    </a:cubicBezTo>
                    <a:cubicBezTo>
                      <a:pt x="1420499" y="9521"/>
                      <a:pt x="1528151" y="16597"/>
                      <a:pt x="1744650" y="0"/>
                    </a:cubicBezTo>
                    <a:cubicBezTo>
                      <a:pt x="1961149" y="-16597"/>
                      <a:pt x="2029280" y="-4727"/>
                      <a:pt x="2268685" y="0"/>
                    </a:cubicBezTo>
                    <a:cubicBezTo>
                      <a:pt x="2508090" y="4727"/>
                      <a:pt x="2674586" y="-3856"/>
                      <a:pt x="2907751" y="0"/>
                    </a:cubicBezTo>
                    <a:cubicBezTo>
                      <a:pt x="3140916" y="3856"/>
                      <a:pt x="3288115" y="-26629"/>
                      <a:pt x="3489301" y="0"/>
                    </a:cubicBezTo>
                    <a:cubicBezTo>
                      <a:pt x="3690487" y="26629"/>
                      <a:pt x="4011518" y="-15562"/>
                      <a:pt x="4243399" y="0"/>
                    </a:cubicBezTo>
                    <a:cubicBezTo>
                      <a:pt x="4475280" y="15562"/>
                      <a:pt x="4573075" y="-16464"/>
                      <a:pt x="4824949" y="0"/>
                    </a:cubicBezTo>
                    <a:cubicBezTo>
                      <a:pt x="5076823" y="16464"/>
                      <a:pt x="5392624" y="8172"/>
                      <a:pt x="5751595" y="0"/>
                    </a:cubicBezTo>
                    <a:cubicBezTo>
                      <a:pt x="5766852" y="203941"/>
                      <a:pt x="5718776" y="396562"/>
                      <a:pt x="5751595" y="716077"/>
                    </a:cubicBezTo>
                    <a:cubicBezTo>
                      <a:pt x="5784414" y="1035592"/>
                      <a:pt x="5736026" y="1101915"/>
                      <a:pt x="5751595" y="1432153"/>
                    </a:cubicBezTo>
                    <a:cubicBezTo>
                      <a:pt x="5767164" y="1762391"/>
                      <a:pt x="5759305" y="1754060"/>
                      <a:pt x="5751595" y="2068666"/>
                    </a:cubicBezTo>
                    <a:cubicBezTo>
                      <a:pt x="5743885" y="2383272"/>
                      <a:pt x="5777879" y="2464527"/>
                      <a:pt x="5751595" y="2652136"/>
                    </a:cubicBezTo>
                    <a:cubicBezTo>
                      <a:pt x="5496027" y="2670057"/>
                      <a:pt x="5365807" y="2616724"/>
                      <a:pt x="4997497" y="2652136"/>
                    </a:cubicBezTo>
                    <a:cubicBezTo>
                      <a:pt x="4629187" y="2687548"/>
                      <a:pt x="4590457" y="2679696"/>
                      <a:pt x="4358431" y="2652136"/>
                    </a:cubicBezTo>
                    <a:cubicBezTo>
                      <a:pt x="4126405" y="2624576"/>
                      <a:pt x="3906889" y="2635457"/>
                      <a:pt x="3719365" y="2652136"/>
                    </a:cubicBezTo>
                    <a:cubicBezTo>
                      <a:pt x="3531841" y="2668815"/>
                      <a:pt x="3233585" y="2627588"/>
                      <a:pt x="3022783" y="2652136"/>
                    </a:cubicBezTo>
                    <a:cubicBezTo>
                      <a:pt x="2811981" y="2676684"/>
                      <a:pt x="2673196" y="2642343"/>
                      <a:pt x="2498748" y="2652136"/>
                    </a:cubicBezTo>
                    <a:cubicBezTo>
                      <a:pt x="2324301" y="2661929"/>
                      <a:pt x="2168698" y="2632131"/>
                      <a:pt x="2032230" y="2652136"/>
                    </a:cubicBezTo>
                    <a:cubicBezTo>
                      <a:pt x="1895762" y="2672141"/>
                      <a:pt x="1796038" y="2643921"/>
                      <a:pt x="1565712" y="2652136"/>
                    </a:cubicBezTo>
                    <a:cubicBezTo>
                      <a:pt x="1335386" y="2660351"/>
                      <a:pt x="1115199" y="2665570"/>
                      <a:pt x="811614" y="2652136"/>
                    </a:cubicBezTo>
                    <a:cubicBezTo>
                      <a:pt x="508029" y="2638702"/>
                      <a:pt x="394928" y="2654092"/>
                      <a:pt x="0" y="2652136"/>
                    </a:cubicBezTo>
                    <a:cubicBezTo>
                      <a:pt x="-27159" y="2399526"/>
                      <a:pt x="17109" y="2296337"/>
                      <a:pt x="0" y="1962581"/>
                    </a:cubicBezTo>
                    <a:cubicBezTo>
                      <a:pt x="-17109" y="1628826"/>
                      <a:pt x="-10300" y="1548213"/>
                      <a:pt x="0" y="1352589"/>
                    </a:cubicBezTo>
                    <a:cubicBezTo>
                      <a:pt x="10300" y="1156965"/>
                      <a:pt x="11717" y="926305"/>
                      <a:pt x="0" y="769119"/>
                    </a:cubicBezTo>
                    <a:cubicBezTo>
                      <a:pt x="-11717" y="611933"/>
                      <a:pt x="-8432" y="276584"/>
                      <a:pt x="0" y="0"/>
                    </a:cubicBezTo>
                    <a:close/>
                  </a:path>
                  <a:path w="5751595" h="2652136" stroke="0" extrusionOk="0">
                    <a:moveTo>
                      <a:pt x="0" y="0"/>
                    </a:moveTo>
                    <a:cubicBezTo>
                      <a:pt x="203414" y="22818"/>
                      <a:pt x="374155" y="-22074"/>
                      <a:pt x="696582" y="0"/>
                    </a:cubicBezTo>
                    <a:cubicBezTo>
                      <a:pt x="1019009" y="22074"/>
                      <a:pt x="1159684" y="-21299"/>
                      <a:pt x="1393164" y="0"/>
                    </a:cubicBezTo>
                    <a:cubicBezTo>
                      <a:pt x="1626644" y="21299"/>
                      <a:pt x="1968799" y="-4793"/>
                      <a:pt x="2147262" y="0"/>
                    </a:cubicBezTo>
                    <a:cubicBezTo>
                      <a:pt x="2325725" y="4793"/>
                      <a:pt x="2589922" y="-17396"/>
                      <a:pt x="2728812" y="0"/>
                    </a:cubicBezTo>
                    <a:cubicBezTo>
                      <a:pt x="2867702" y="17396"/>
                      <a:pt x="3148941" y="1327"/>
                      <a:pt x="3310362" y="0"/>
                    </a:cubicBezTo>
                    <a:cubicBezTo>
                      <a:pt x="3471783" y="-1327"/>
                      <a:pt x="3847900" y="5296"/>
                      <a:pt x="4064460" y="0"/>
                    </a:cubicBezTo>
                    <a:cubicBezTo>
                      <a:pt x="4281020" y="-5296"/>
                      <a:pt x="4340924" y="-15273"/>
                      <a:pt x="4530979" y="0"/>
                    </a:cubicBezTo>
                    <a:cubicBezTo>
                      <a:pt x="4721034" y="15273"/>
                      <a:pt x="5465869" y="-54507"/>
                      <a:pt x="5751595" y="0"/>
                    </a:cubicBezTo>
                    <a:cubicBezTo>
                      <a:pt x="5749317" y="187935"/>
                      <a:pt x="5761183" y="447128"/>
                      <a:pt x="5751595" y="636513"/>
                    </a:cubicBezTo>
                    <a:cubicBezTo>
                      <a:pt x="5742007" y="825898"/>
                      <a:pt x="5779668" y="1024397"/>
                      <a:pt x="5751595" y="1219983"/>
                    </a:cubicBezTo>
                    <a:cubicBezTo>
                      <a:pt x="5723523" y="1415569"/>
                      <a:pt x="5729932" y="1630944"/>
                      <a:pt x="5751595" y="1803452"/>
                    </a:cubicBezTo>
                    <a:cubicBezTo>
                      <a:pt x="5773258" y="1975960"/>
                      <a:pt x="5749193" y="2469368"/>
                      <a:pt x="5751595" y="2652136"/>
                    </a:cubicBezTo>
                    <a:cubicBezTo>
                      <a:pt x="5491870" y="2639090"/>
                      <a:pt x="5396810" y="2633890"/>
                      <a:pt x="5112529" y="2652136"/>
                    </a:cubicBezTo>
                    <a:cubicBezTo>
                      <a:pt x="4828248" y="2670382"/>
                      <a:pt x="4756005" y="2650329"/>
                      <a:pt x="4588495" y="2652136"/>
                    </a:cubicBezTo>
                    <a:cubicBezTo>
                      <a:pt x="4420985" y="2653943"/>
                      <a:pt x="4187078" y="2645954"/>
                      <a:pt x="3891913" y="2652136"/>
                    </a:cubicBezTo>
                    <a:cubicBezTo>
                      <a:pt x="3596748" y="2658318"/>
                      <a:pt x="3433170" y="2679530"/>
                      <a:pt x="3195331" y="2652136"/>
                    </a:cubicBezTo>
                    <a:cubicBezTo>
                      <a:pt x="2957492" y="2624742"/>
                      <a:pt x="2840909" y="2640707"/>
                      <a:pt x="2613780" y="2652136"/>
                    </a:cubicBezTo>
                    <a:cubicBezTo>
                      <a:pt x="2386651" y="2663565"/>
                      <a:pt x="2252206" y="2630547"/>
                      <a:pt x="2147262" y="2652136"/>
                    </a:cubicBezTo>
                    <a:cubicBezTo>
                      <a:pt x="2042318" y="2673725"/>
                      <a:pt x="1734459" y="2625140"/>
                      <a:pt x="1508196" y="2652136"/>
                    </a:cubicBezTo>
                    <a:cubicBezTo>
                      <a:pt x="1281933" y="2679132"/>
                      <a:pt x="1001430" y="2659645"/>
                      <a:pt x="869130" y="2652136"/>
                    </a:cubicBezTo>
                    <a:cubicBezTo>
                      <a:pt x="736830" y="2644627"/>
                      <a:pt x="388338" y="2646956"/>
                      <a:pt x="0" y="2652136"/>
                    </a:cubicBezTo>
                    <a:cubicBezTo>
                      <a:pt x="-19293" y="2461804"/>
                      <a:pt x="7348" y="2279256"/>
                      <a:pt x="0" y="1962581"/>
                    </a:cubicBezTo>
                    <a:cubicBezTo>
                      <a:pt x="-7348" y="1645907"/>
                      <a:pt x="-8737" y="1466133"/>
                      <a:pt x="0" y="1246504"/>
                    </a:cubicBezTo>
                    <a:cubicBezTo>
                      <a:pt x="8737" y="1026875"/>
                      <a:pt x="-18896" y="811786"/>
                      <a:pt x="0" y="663034"/>
                    </a:cubicBezTo>
                    <a:cubicBezTo>
                      <a:pt x="18896" y="514282"/>
                      <a:pt x="27320" y="14410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275794166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206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Well-calibrated topo-clusters – better kinematic balance between the measurements of charged and neutral energy flows: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Improvements of response scales and energy resolution for jets (all sizes)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More balanced reconstruction of hadronic event shapes and (soft) hadronic recoil,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miss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,…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Better resolution for jet substructure measurements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Mitigation of pile-up signal contribution in cluster… 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7D27ECB-5370-3EC4-17A8-C040052CC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2" y="4028942"/>
                <a:ext cx="5751595" cy="26521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0070C0"/>
                </a:solidFill>
                <a:extLst>
                  <a:ext uri="{C807C97D-BFC1-408E-A445-0C87EB9F89A2}">
                    <ask:lineSketchStyleProps xmlns:ask="http://schemas.microsoft.com/office/drawing/2018/sketchyshapes" sd="275794166">
                      <a:custGeom>
                        <a:avLst/>
                        <a:gdLst>
                          <a:gd name="connsiteX0" fmla="*/ 0 w 5751595"/>
                          <a:gd name="connsiteY0" fmla="*/ 0 h 2652136"/>
                          <a:gd name="connsiteX1" fmla="*/ 639066 w 5751595"/>
                          <a:gd name="connsiteY1" fmla="*/ 0 h 2652136"/>
                          <a:gd name="connsiteX2" fmla="*/ 1278132 w 5751595"/>
                          <a:gd name="connsiteY2" fmla="*/ 0 h 2652136"/>
                          <a:gd name="connsiteX3" fmla="*/ 1744650 w 5751595"/>
                          <a:gd name="connsiteY3" fmla="*/ 0 h 2652136"/>
                          <a:gd name="connsiteX4" fmla="*/ 2268685 w 5751595"/>
                          <a:gd name="connsiteY4" fmla="*/ 0 h 2652136"/>
                          <a:gd name="connsiteX5" fmla="*/ 2907751 w 5751595"/>
                          <a:gd name="connsiteY5" fmla="*/ 0 h 2652136"/>
                          <a:gd name="connsiteX6" fmla="*/ 3489301 w 5751595"/>
                          <a:gd name="connsiteY6" fmla="*/ 0 h 2652136"/>
                          <a:gd name="connsiteX7" fmla="*/ 4243399 w 5751595"/>
                          <a:gd name="connsiteY7" fmla="*/ 0 h 2652136"/>
                          <a:gd name="connsiteX8" fmla="*/ 4824949 w 5751595"/>
                          <a:gd name="connsiteY8" fmla="*/ 0 h 2652136"/>
                          <a:gd name="connsiteX9" fmla="*/ 5751595 w 5751595"/>
                          <a:gd name="connsiteY9" fmla="*/ 0 h 2652136"/>
                          <a:gd name="connsiteX10" fmla="*/ 5751595 w 5751595"/>
                          <a:gd name="connsiteY10" fmla="*/ 716077 h 2652136"/>
                          <a:gd name="connsiteX11" fmla="*/ 5751595 w 5751595"/>
                          <a:gd name="connsiteY11" fmla="*/ 1432153 h 2652136"/>
                          <a:gd name="connsiteX12" fmla="*/ 5751595 w 5751595"/>
                          <a:gd name="connsiteY12" fmla="*/ 2068666 h 2652136"/>
                          <a:gd name="connsiteX13" fmla="*/ 5751595 w 5751595"/>
                          <a:gd name="connsiteY13" fmla="*/ 2652136 h 2652136"/>
                          <a:gd name="connsiteX14" fmla="*/ 4997497 w 5751595"/>
                          <a:gd name="connsiteY14" fmla="*/ 2652136 h 2652136"/>
                          <a:gd name="connsiteX15" fmla="*/ 4358431 w 5751595"/>
                          <a:gd name="connsiteY15" fmla="*/ 2652136 h 2652136"/>
                          <a:gd name="connsiteX16" fmla="*/ 3719365 w 5751595"/>
                          <a:gd name="connsiteY16" fmla="*/ 2652136 h 2652136"/>
                          <a:gd name="connsiteX17" fmla="*/ 3022783 w 5751595"/>
                          <a:gd name="connsiteY17" fmla="*/ 2652136 h 2652136"/>
                          <a:gd name="connsiteX18" fmla="*/ 2498748 w 5751595"/>
                          <a:gd name="connsiteY18" fmla="*/ 2652136 h 2652136"/>
                          <a:gd name="connsiteX19" fmla="*/ 2032230 w 5751595"/>
                          <a:gd name="connsiteY19" fmla="*/ 2652136 h 2652136"/>
                          <a:gd name="connsiteX20" fmla="*/ 1565712 w 5751595"/>
                          <a:gd name="connsiteY20" fmla="*/ 2652136 h 2652136"/>
                          <a:gd name="connsiteX21" fmla="*/ 811614 w 5751595"/>
                          <a:gd name="connsiteY21" fmla="*/ 2652136 h 2652136"/>
                          <a:gd name="connsiteX22" fmla="*/ 0 w 5751595"/>
                          <a:gd name="connsiteY22" fmla="*/ 2652136 h 2652136"/>
                          <a:gd name="connsiteX23" fmla="*/ 0 w 5751595"/>
                          <a:gd name="connsiteY23" fmla="*/ 1962581 h 2652136"/>
                          <a:gd name="connsiteX24" fmla="*/ 0 w 5751595"/>
                          <a:gd name="connsiteY24" fmla="*/ 1352589 h 2652136"/>
                          <a:gd name="connsiteX25" fmla="*/ 0 w 5751595"/>
                          <a:gd name="connsiteY25" fmla="*/ 769119 h 2652136"/>
                          <a:gd name="connsiteX26" fmla="*/ 0 w 5751595"/>
                          <a:gd name="connsiteY26" fmla="*/ 0 h 26521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</a:cxnLst>
                        <a:rect l="l" t="t" r="r" b="b"/>
                        <a:pathLst>
                          <a:path w="5751595" h="2652136" fill="none" extrusionOk="0">
                            <a:moveTo>
                              <a:pt x="0" y="0"/>
                            </a:moveTo>
                            <a:cubicBezTo>
                              <a:pt x="254865" y="22057"/>
                              <a:pt x="462141" y="-10332"/>
                              <a:pt x="639066" y="0"/>
                            </a:cubicBezTo>
                            <a:cubicBezTo>
                              <a:pt x="815991" y="10332"/>
                              <a:pt x="1135765" y="-9521"/>
                              <a:pt x="1278132" y="0"/>
                            </a:cubicBezTo>
                            <a:cubicBezTo>
                              <a:pt x="1420499" y="9521"/>
                              <a:pt x="1528151" y="16597"/>
                              <a:pt x="1744650" y="0"/>
                            </a:cubicBezTo>
                            <a:cubicBezTo>
                              <a:pt x="1961149" y="-16597"/>
                              <a:pt x="2029280" y="-4727"/>
                              <a:pt x="2268685" y="0"/>
                            </a:cubicBezTo>
                            <a:cubicBezTo>
                              <a:pt x="2508090" y="4727"/>
                              <a:pt x="2674586" y="-3856"/>
                              <a:pt x="2907751" y="0"/>
                            </a:cubicBezTo>
                            <a:cubicBezTo>
                              <a:pt x="3140916" y="3856"/>
                              <a:pt x="3288115" y="-26629"/>
                              <a:pt x="3489301" y="0"/>
                            </a:cubicBezTo>
                            <a:cubicBezTo>
                              <a:pt x="3690487" y="26629"/>
                              <a:pt x="4011518" y="-15562"/>
                              <a:pt x="4243399" y="0"/>
                            </a:cubicBezTo>
                            <a:cubicBezTo>
                              <a:pt x="4475280" y="15562"/>
                              <a:pt x="4573075" y="-16464"/>
                              <a:pt x="4824949" y="0"/>
                            </a:cubicBezTo>
                            <a:cubicBezTo>
                              <a:pt x="5076823" y="16464"/>
                              <a:pt x="5392624" y="8172"/>
                              <a:pt x="5751595" y="0"/>
                            </a:cubicBezTo>
                            <a:cubicBezTo>
                              <a:pt x="5766852" y="203941"/>
                              <a:pt x="5718776" y="396562"/>
                              <a:pt x="5751595" y="716077"/>
                            </a:cubicBezTo>
                            <a:cubicBezTo>
                              <a:pt x="5784414" y="1035592"/>
                              <a:pt x="5736026" y="1101915"/>
                              <a:pt x="5751595" y="1432153"/>
                            </a:cubicBezTo>
                            <a:cubicBezTo>
                              <a:pt x="5767164" y="1762391"/>
                              <a:pt x="5759305" y="1754060"/>
                              <a:pt x="5751595" y="2068666"/>
                            </a:cubicBezTo>
                            <a:cubicBezTo>
                              <a:pt x="5743885" y="2383272"/>
                              <a:pt x="5777879" y="2464527"/>
                              <a:pt x="5751595" y="2652136"/>
                            </a:cubicBezTo>
                            <a:cubicBezTo>
                              <a:pt x="5496027" y="2670057"/>
                              <a:pt x="5365807" y="2616724"/>
                              <a:pt x="4997497" y="2652136"/>
                            </a:cubicBezTo>
                            <a:cubicBezTo>
                              <a:pt x="4629187" y="2687548"/>
                              <a:pt x="4590457" y="2679696"/>
                              <a:pt x="4358431" y="2652136"/>
                            </a:cubicBezTo>
                            <a:cubicBezTo>
                              <a:pt x="4126405" y="2624576"/>
                              <a:pt x="3906889" y="2635457"/>
                              <a:pt x="3719365" y="2652136"/>
                            </a:cubicBezTo>
                            <a:cubicBezTo>
                              <a:pt x="3531841" y="2668815"/>
                              <a:pt x="3233585" y="2627588"/>
                              <a:pt x="3022783" y="2652136"/>
                            </a:cubicBezTo>
                            <a:cubicBezTo>
                              <a:pt x="2811981" y="2676684"/>
                              <a:pt x="2673196" y="2642343"/>
                              <a:pt x="2498748" y="2652136"/>
                            </a:cubicBezTo>
                            <a:cubicBezTo>
                              <a:pt x="2324301" y="2661929"/>
                              <a:pt x="2168698" y="2632131"/>
                              <a:pt x="2032230" y="2652136"/>
                            </a:cubicBezTo>
                            <a:cubicBezTo>
                              <a:pt x="1895762" y="2672141"/>
                              <a:pt x="1796038" y="2643921"/>
                              <a:pt x="1565712" y="2652136"/>
                            </a:cubicBezTo>
                            <a:cubicBezTo>
                              <a:pt x="1335386" y="2660351"/>
                              <a:pt x="1115199" y="2665570"/>
                              <a:pt x="811614" y="2652136"/>
                            </a:cubicBezTo>
                            <a:cubicBezTo>
                              <a:pt x="508029" y="2638702"/>
                              <a:pt x="394928" y="2654092"/>
                              <a:pt x="0" y="2652136"/>
                            </a:cubicBezTo>
                            <a:cubicBezTo>
                              <a:pt x="-27159" y="2399526"/>
                              <a:pt x="17109" y="2296337"/>
                              <a:pt x="0" y="1962581"/>
                            </a:cubicBezTo>
                            <a:cubicBezTo>
                              <a:pt x="-17109" y="1628826"/>
                              <a:pt x="-10300" y="1548213"/>
                              <a:pt x="0" y="1352589"/>
                            </a:cubicBezTo>
                            <a:cubicBezTo>
                              <a:pt x="10300" y="1156965"/>
                              <a:pt x="11717" y="926305"/>
                              <a:pt x="0" y="769119"/>
                            </a:cubicBezTo>
                            <a:cubicBezTo>
                              <a:pt x="-11717" y="611933"/>
                              <a:pt x="-8432" y="276584"/>
                              <a:pt x="0" y="0"/>
                            </a:cubicBezTo>
                            <a:close/>
                          </a:path>
                          <a:path w="5751595" h="2652136" stroke="0" extrusionOk="0">
                            <a:moveTo>
                              <a:pt x="0" y="0"/>
                            </a:moveTo>
                            <a:cubicBezTo>
                              <a:pt x="203414" y="22818"/>
                              <a:pt x="374155" y="-22074"/>
                              <a:pt x="696582" y="0"/>
                            </a:cubicBezTo>
                            <a:cubicBezTo>
                              <a:pt x="1019009" y="22074"/>
                              <a:pt x="1159684" y="-21299"/>
                              <a:pt x="1393164" y="0"/>
                            </a:cubicBezTo>
                            <a:cubicBezTo>
                              <a:pt x="1626644" y="21299"/>
                              <a:pt x="1968799" y="-4793"/>
                              <a:pt x="2147262" y="0"/>
                            </a:cubicBezTo>
                            <a:cubicBezTo>
                              <a:pt x="2325725" y="4793"/>
                              <a:pt x="2589922" y="-17396"/>
                              <a:pt x="2728812" y="0"/>
                            </a:cubicBezTo>
                            <a:cubicBezTo>
                              <a:pt x="2867702" y="17396"/>
                              <a:pt x="3148941" y="1327"/>
                              <a:pt x="3310362" y="0"/>
                            </a:cubicBezTo>
                            <a:cubicBezTo>
                              <a:pt x="3471783" y="-1327"/>
                              <a:pt x="3847900" y="5296"/>
                              <a:pt x="4064460" y="0"/>
                            </a:cubicBezTo>
                            <a:cubicBezTo>
                              <a:pt x="4281020" y="-5296"/>
                              <a:pt x="4340924" y="-15273"/>
                              <a:pt x="4530979" y="0"/>
                            </a:cubicBezTo>
                            <a:cubicBezTo>
                              <a:pt x="4721034" y="15273"/>
                              <a:pt x="5465869" y="-54507"/>
                              <a:pt x="5751595" y="0"/>
                            </a:cubicBezTo>
                            <a:cubicBezTo>
                              <a:pt x="5749317" y="187935"/>
                              <a:pt x="5761183" y="447128"/>
                              <a:pt x="5751595" y="636513"/>
                            </a:cubicBezTo>
                            <a:cubicBezTo>
                              <a:pt x="5742007" y="825898"/>
                              <a:pt x="5779668" y="1024397"/>
                              <a:pt x="5751595" y="1219983"/>
                            </a:cubicBezTo>
                            <a:cubicBezTo>
                              <a:pt x="5723523" y="1415569"/>
                              <a:pt x="5729932" y="1630944"/>
                              <a:pt x="5751595" y="1803452"/>
                            </a:cubicBezTo>
                            <a:cubicBezTo>
                              <a:pt x="5773258" y="1975960"/>
                              <a:pt x="5749193" y="2469368"/>
                              <a:pt x="5751595" y="2652136"/>
                            </a:cubicBezTo>
                            <a:cubicBezTo>
                              <a:pt x="5491870" y="2639090"/>
                              <a:pt x="5396810" y="2633890"/>
                              <a:pt x="5112529" y="2652136"/>
                            </a:cubicBezTo>
                            <a:cubicBezTo>
                              <a:pt x="4828248" y="2670382"/>
                              <a:pt x="4756005" y="2650329"/>
                              <a:pt x="4588495" y="2652136"/>
                            </a:cubicBezTo>
                            <a:cubicBezTo>
                              <a:pt x="4420985" y="2653943"/>
                              <a:pt x="4187078" y="2645954"/>
                              <a:pt x="3891913" y="2652136"/>
                            </a:cubicBezTo>
                            <a:cubicBezTo>
                              <a:pt x="3596748" y="2658318"/>
                              <a:pt x="3433170" y="2679530"/>
                              <a:pt x="3195331" y="2652136"/>
                            </a:cubicBezTo>
                            <a:cubicBezTo>
                              <a:pt x="2957492" y="2624742"/>
                              <a:pt x="2840909" y="2640707"/>
                              <a:pt x="2613780" y="2652136"/>
                            </a:cubicBezTo>
                            <a:cubicBezTo>
                              <a:pt x="2386651" y="2663565"/>
                              <a:pt x="2252206" y="2630547"/>
                              <a:pt x="2147262" y="2652136"/>
                            </a:cubicBezTo>
                            <a:cubicBezTo>
                              <a:pt x="2042318" y="2673725"/>
                              <a:pt x="1734459" y="2625140"/>
                              <a:pt x="1508196" y="2652136"/>
                            </a:cubicBezTo>
                            <a:cubicBezTo>
                              <a:pt x="1281933" y="2679132"/>
                              <a:pt x="1001430" y="2659645"/>
                              <a:pt x="869130" y="2652136"/>
                            </a:cubicBezTo>
                            <a:cubicBezTo>
                              <a:pt x="736830" y="2644627"/>
                              <a:pt x="388338" y="2646956"/>
                              <a:pt x="0" y="2652136"/>
                            </a:cubicBezTo>
                            <a:cubicBezTo>
                              <a:pt x="-19293" y="2461804"/>
                              <a:pt x="7348" y="2279256"/>
                              <a:pt x="0" y="1962581"/>
                            </a:cubicBezTo>
                            <a:cubicBezTo>
                              <a:pt x="-7348" y="1645907"/>
                              <a:pt x="-8737" y="1466133"/>
                              <a:pt x="0" y="1246504"/>
                            </a:cubicBezTo>
                            <a:cubicBezTo>
                              <a:pt x="8737" y="1026875"/>
                              <a:pt x="-18896" y="811786"/>
                              <a:pt x="0" y="663034"/>
                            </a:cubicBezTo>
                            <a:cubicBezTo>
                              <a:pt x="18896" y="514282"/>
                              <a:pt x="27320" y="144106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35D68C5A-8534-9F21-7233-5787AB9C4E80}"/>
              </a:ext>
            </a:extLst>
          </p:cNvPr>
          <p:cNvSpPr txBox="1"/>
          <p:nvPr/>
        </p:nvSpPr>
        <p:spPr>
          <a:xfrm rot="780000">
            <a:off x="5338769" y="1233619"/>
            <a:ext cx="4082344" cy="646331"/>
          </a:xfrm>
          <a:prstGeom prst="rect">
            <a:avLst/>
          </a:prstGeom>
          <a:gradFill flip="none" rotWithShape="1">
            <a:gsLst>
              <a:gs pos="75000">
                <a:srgbClr val="FFE79A">
                  <a:alpha val="75000"/>
                </a:srgbClr>
              </a:gs>
              <a:gs pos="0">
                <a:srgbClr val="FFE9A4">
                  <a:alpha val="5000"/>
                </a:srgbClr>
              </a:gs>
              <a:gs pos="100000">
                <a:srgbClr val="FFE48F">
                  <a:alpha val="75000"/>
                </a:srgbClr>
              </a:gs>
            </a:gsLst>
            <a:lin ang="0" scaled="1"/>
            <a:tileRect/>
          </a:gradFill>
          <a:effectLst>
            <a:softEdge rad="50800"/>
          </a:effectLst>
        </p:spPr>
        <p:txBody>
          <a:bodyPr wrap="square" tIns="182880" bIns="18288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  <a:effectLst>
                  <a:outerShdw blurRad="50800" dist="50800" dir="5400000" algn="ctr" rotWithShape="0">
                    <a:srgbClr val="CC99FF"/>
                  </a:outerShdw>
                </a:effectLst>
                <a:latin typeface="Chief Blueprint" panose="020B0500000000000000" pitchFamily="34" charset="0"/>
              </a:rPr>
              <a:t>remove noise/pile-up</a:t>
            </a:r>
            <a:endParaRPr lang="en-US" dirty="0">
              <a:latin typeface="Chief Blueprint" panose="020B0500000000000000" pitchFamily="34" charset="0"/>
            </a:endParaRP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3633E31C-6B5D-F94D-5865-EF53577215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2033" y="6272784"/>
            <a:ext cx="2205942" cy="365125"/>
          </a:xfrm>
        </p:spPr>
        <p:txBody>
          <a:bodyPr/>
          <a:lstStyle/>
          <a:p>
            <a:r>
              <a:rPr lang="en-US" dirty="0"/>
              <a:t>October  31, 2024</a:t>
            </a:r>
          </a:p>
        </p:txBody>
      </p:sp>
    </p:spTree>
    <p:extLst>
      <p:ext uri="{BB962C8B-B14F-4D97-AF65-F5344CB8AC3E}">
        <p14:creationId xmlns:p14="http://schemas.microsoft.com/office/powerpoint/2010/main" val="187685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Formation Example: ATLAS </a:t>
            </a:r>
            <a:r>
              <a:rPr lang="en-US" dirty="0" err="1"/>
              <a:t>LAr</a:t>
            </a:r>
            <a:r>
              <a:rPr lang="en-US" dirty="0"/>
              <a:t> Calorimeter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838200"/>
                <a:ext cx="6629400" cy="563880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Sampling calorimeter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Ionization electrons collected in electric field between absorbers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Collect charge in electric field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Measure current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Characteristic features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Collected charge and current are proportional to energy deposited in active medium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))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Drift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for electrons in active medium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Determines charge collection time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Can be adjusted to optimize calorimeter performance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450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ns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=2.25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(0.25)</m:t>
                    </m:r>
                  </m:oMath>
                </a14:m>
                <a:r>
                  <a:rPr lang="en-US" dirty="0"/>
                  <a:t> mm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 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den>
                    </m:f>
                  </m:oMath>
                </a14:m>
                <a:r>
                  <a:rPr lang="en-US" dirty="0"/>
                  <a:t> field – values in () are for the </a:t>
                </a:r>
                <a:r>
                  <a:rPr lang="en-US" dirty="0" err="1"/>
                  <a:t>FCal</a:t>
                </a:r>
                <a:r>
                  <a:rPr lang="en-US" dirty="0"/>
                  <a:t> 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 </a:t>
                </a:r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838200"/>
                <a:ext cx="6629400" cy="5638800"/>
              </a:xfrm>
              <a:blipFill>
                <a:blip r:embed="rId2"/>
                <a:stretch>
                  <a:fillRect t="-757" b="-4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1" y="762001"/>
            <a:ext cx="3861876" cy="229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969002"/>
            <a:ext cx="3581400" cy="342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E02252-252D-ABA0-CE1A-9A77C8D2D81F}"/>
              </a:ext>
            </a:extLst>
          </p:cNvPr>
          <p:cNvSpPr txBox="1"/>
          <p:nvPr/>
        </p:nvSpPr>
        <p:spPr>
          <a:xfrm>
            <a:off x="6858000" y="990600"/>
            <a:ext cx="427233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C00000"/>
                </a:solidFill>
                <a:latin typeface="Chalktastic" panose="03000600000000000000" pitchFamily="66" charset="0"/>
              </a:rPr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03D707-69CA-51D3-8E6F-75BEF70237D4}"/>
              </a:ext>
            </a:extLst>
          </p:cNvPr>
          <p:cNvSpPr txBox="1"/>
          <p:nvPr/>
        </p:nvSpPr>
        <p:spPr>
          <a:xfrm>
            <a:off x="8195423" y="995557"/>
            <a:ext cx="421077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70C0"/>
                </a:solidFill>
                <a:latin typeface="Chalktastic" panose="03000600000000000000" pitchFamily="66" charset="0"/>
              </a:rPr>
              <a:t>(B)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08F53F-962B-0567-2D47-C35B9073AAEE}"/>
              </a:ext>
            </a:extLst>
          </p:cNvPr>
          <p:cNvSpPr txBox="1"/>
          <p:nvPr/>
        </p:nvSpPr>
        <p:spPr>
          <a:xfrm>
            <a:off x="9320062" y="990600"/>
            <a:ext cx="413255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70C0"/>
                </a:solidFill>
                <a:latin typeface="Chalktastic" panose="03000600000000000000" pitchFamily="66" charset="0"/>
              </a:rPr>
              <a:t>(C)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7B8134-378C-BA26-178F-96A33376A1D3}"/>
                  </a:ext>
                </a:extLst>
              </p:cNvPr>
              <p:cNvSpPr txBox="1"/>
              <p:nvPr/>
            </p:nvSpPr>
            <p:spPr>
              <a:xfrm>
                <a:off x="10513079" y="1106016"/>
                <a:ext cx="1678921" cy="1580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705B54"/>
                    </a:solidFill>
                    <a:latin typeface="Constantia" panose="02030602050306030303" pitchFamily="18" charset="0"/>
                  </a:rPr>
                  <a:t>Passage of fast ionizing particle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bSup>
                    <m:r>
                      <a:rPr lang="en-US" sz="1600" i="1" smtClean="0">
                        <a:solidFill>
                          <a:srgbClr val="705B5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705B5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705B54"/>
                    </a:solidFill>
                    <a:latin typeface="Constantia" panose="02030602050306030303" pitchFamily="18" charset="0"/>
                  </a:rPr>
                  <a:t>) generates line charge in the active medium  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7B8134-378C-BA26-178F-96A33376A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3079" y="1106016"/>
                <a:ext cx="1678921" cy="1580946"/>
              </a:xfrm>
              <a:prstGeom prst="rect">
                <a:avLst/>
              </a:prstGeom>
              <a:blipFill>
                <a:blip r:embed="rId5"/>
                <a:stretch>
                  <a:fillRect l="-2182" t="-1154" r="-727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3E9055F-51B7-2A49-7C09-C53546B07215}"/>
              </a:ext>
            </a:extLst>
          </p:cNvPr>
          <p:cNvSpPr txBox="1"/>
          <p:nvPr/>
        </p:nvSpPr>
        <p:spPr>
          <a:xfrm>
            <a:off x="7408524" y="3733800"/>
            <a:ext cx="427233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C00000"/>
                </a:solidFill>
                <a:latin typeface="Chalktastic" panose="03000600000000000000" pitchFamily="66" charset="0"/>
              </a:rPr>
              <a:t>(A)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88FC98-AFC1-76DA-5451-EE1005DB363C}"/>
              </a:ext>
            </a:extLst>
          </p:cNvPr>
          <p:cNvSpPr txBox="1"/>
          <p:nvPr/>
        </p:nvSpPr>
        <p:spPr>
          <a:xfrm>
            <a:off x="7408523" y="5285127"/>
            <a:ext cx="427233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C00000"/>
                </a:solidFill>
                <a:latin typeface="Chalktastic" panose="03000600000000000000" pitchFamily="66" charset="0"/>
              </a:rPr>
              <a:t>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68DE43-8EEB-A9C2-997B-0CA745DA4762}"/>
              </a:ext>
            </a:extLst>
          </p:cNvPr>
          <p:cNvSpPr txBox="1"/>
          <p:nvPr/>
        </p:nvSpPr>
        <p:spPr>
          <a:xfrm>
            <a:off x="9597098" y="3733800"/>
            <a:ext cx="726674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70C0"/>
                </a:solidFill>
                <a:latin typeface="Chalktastic" panose="03000600000000000000" pitchFamily="66" charset="0"/>
              </a:rPr>
              <a:t>(B), (C)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442ADB-A457-2F4B-43C1-F1F694104A06}"/>
              </a:ext>
            </a:extLst>
          </p:cNvPr>
          <p:cNvSpPr txBox="1"/>
          <p:nvPr/>
        </p:nvSpPr>
        <p:spPr>
          <a:xfrm>
            <a:off x="9597098" y="5285127"/>
            <a:ext cx="726674" cy="230832"/>
          </a:xfrm>
          <a:prstGeom prst="rect">
            <a:avLst/>
          </a:prstGeom>
          <a:solidFill>
            <a:schemeClr val="bg1"/>
          </a:solidFill>
        </p:spPr>
        <p:txBody>
          <a:bodyPr wrap="none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70C0"/>
                </a:solidFill>
                <a:latin typeface="Chalktastic" panose="03000600000000000000" pitchFamily="66" charset="0"/>
              </a:rPr>
              <a:t>(B), (C)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48F50-F5B9-3E41-EFCE-240AB0CB63F3}"/>
              </a:ext>
            </a:extLst>
          </p:cNvPr>
          <p:cNvCxnSpPr/>
          <p:nvPr/>
        </p:nvCxnSpPr>
        <p:spPr bwMode="auto">
          <a:xfrm>
            <a:off x="8823960" y="3017520"/>
            <a:ext cx="0" cy="3188725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75000"/>
                <a:lumOff val="25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F4C3ADD-1B9A-6477-9BD4-EE5A023555E4}"/>
              </a:ext>
            </a:extLst>
          </p:cNvPr>
          <p:cNvSpPr txBox="1"/>
          <p:nvPr/>
        </p:nvSpPr>
        <p:spPr>
          <a:xfrm>
            <a:off x="7285233" y="6264619"/>
            <a:ext cx="1538725" cy="415498"/>
          </a:xfrm>
          <a:prstGeom prst="rect">
            <a:avLst/>
          </a:prstGeom>
          <a:solidFill>
            <a:schemeClr val="bg1"/>
          </a:solidFill>
        </p:spPr>
        <p:txBody>
          <a:bodyPr wrap="square" bIns="0" rtlCol="0">
            <a:spAutoFit/>
          </a:bodyPr>
          <a:lstStyle/>
          <a:p>
            <a:pPr algn="ctr">
              <a:buNone/>
            </a:pPr>
            <a:r>
              <a:rPr lang="en-US" sz="1200" dirty="0">
                <a:solidFill>
                  <a:srgbClr val="C00000"/>
                </a:solidFill>
                <a:latin typeface="Chalktastic" panose="03000600000000000000" pitchFamily="66" charset="0"/>
              </a:rPr>
              <a:t>point charge injection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E70C4D-255C-0018-FC14-B7C2623FD9AA}"/>
              </a:ext>
            </a:extLst>
          </p:cNvPr>
          <p:cNvSpPr txBox="1"/>
          <p:nvPr/>
        </p:nvSpPr>
        <p:spPr>
          <a:xfrm>
            <a:off x="8788939" y="6267485"/>
            <a:ext cx="1538725" cy="415498"/>
          </a:xfrm>
          <a:prstGeom prst="rect">
            <a:avLst/>
          </a:prstGeom>
          <a:solidFill>
            <a:schemeClr val="bg1"/>
          </a:solidFill>
        </p:spPr>
        <p:txBody>
          <a:bodyPr wrap="square" bIns="0" rtlCol="0">
            <a:spAutoFit/>
          </a:bodyPr>
          <a:lstStyle/>
          <a:p>
            <a:pPr algn="ctr">
              <a:buNone/>
            </a:pPr>
            <a:r>
              <a:rPr lang="en-US" sz="1200" dirty="0">
                <a:solidFill>
                  <a:srgbClr val="0070C0"/>
                </a:solidFill>
                <a:latin typeface="Chalktastic" panose="03000600000000000000" pitchFamily="66" charset="0"/>
              </a:rPr>
              <a:t>line charge injection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C881-C4C8-1184-0238-B13A5C8C69E8}"/>
              </a:ext>
            </a:extLst>
          </p:cNvPr>
          <p:cNvSpPr txBox="1"/>
          <p:nvPr/>
        </p:nvSpPr>
        <p:spPr>
          <a:xfrm rot="5400000">
            <a:off x="9709254" y="3687221"/>
            <a:ext cx="1538725" cy="230832"/>
          </a:xfrm>
          <a:prstGeom prst="rect">
            <a:avLst/>
          </a:prstGeom>
          <a:solidFill>
            <a:schemeClr val="bg1"/>
          </a:solidFill>
        </p:spPr>
        <p:txBody>
          <a:bodyPr wrap="square" bIns="0" rtlCol="0">
            <a:spAutoFit/>
          </a:bodyPr>
          <a:lstStyle/>
          <a:p>
            <a:pPr algn="ctr">
              <a:buNone/>
            </a:pPr>
            <a:r>
              <a:rPr lang="en-US" sz="1200" dirty="0">
                <a:solidFill>
                  <a:srgbClr val="9F9F9F"/>
                </a:solidFill>
                <a:latin typeface="Chalktastic" panose="03000600000000000000" pitchFamily="66" charset="0"/>
              </a:rPr>
              <a:t>current I(t)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5EC84C-214C-2A4C-F304-8B0B77879385}"/>
              </a:ext>
            </a:extLst>
          </p:cNvPr>
          <p:cNvSpPr txBox="1"/>
          <p:nvPr/>
        </p:nvSpPr>
        <p:spPr>
          <a:xfrm rot="5400000">
            <a:off x="9801587" y="5133614"/>
            <a:ext cx="1538725" cy="415498"/>
          </a:xfrm>
          <a:prstGeom prst="rect">
            <a:avLst/>
          </a:prstGeom>
          <a:solidFill>
            <a:schemeClr val="bg1"/>
          </a:solidFill>
        </p:spPr>
        <p:txBody>
          <a:bodyPr wrap="square" bIns="0" rtlCol="0">
            <a:spAutoFit/>
          </a:bodyPr>
          <a:lstStyle/>
          <a:p>
            <a:pPr algn="ctr">
              <a:buNone/>
            </a:pPr>
            <a:r>
              <a:rPr lang="en-US" sz="1200" dirty="0">
                <a:solidFill>
                  <a:srgbClr val="9F9F9F"/>
                </a:solidFill>
                <a:latin typeface="Chalktastic" panose="03000600000000000000" pitchFamily="66" charset="0"/>
              </a:rPr>
              <a:t>collected charge Q(t)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B98E19C-E4F0-0897-5DF3-2B12E2075D8E}"/>
                  </a:ext>
                </a:extLst>
              </p:cNvPr>
              <p:cNvSpPr txBox="1"/>
              <p:nvPr/>
            </p:nvSpPr>
            <p:spPr>
              <a:xfrm>
                <a:off x="10513078" y="2978909"/>
                <a:ext cx="1678921" cy="748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rgbClr val="0070C0"/>
                  </a:solidFill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B98E19C-E4F0-0897-5DF3-2B12E2075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3078" y="2978909"/>
                <a:ext cx="1678921" cy="74885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713311F-A90F-9E71-5967-181636955732}"/>
                  </a:ext>
                </a:extLst>
              </p:cNvPr>
              <p:cNvSpPr txBox="1"/>
              <p:nvPr/>
            </p:nvSpPr>
            <p:spPr>
              <a:xfrm>
                <a:off x="10515600" y="4572000"/>
                <a:ext cx="1678921" cy="709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rgbClr val="0070C0"/>
                  </a:solidFill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713311F-A90F-9E71-5967-181636955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5600" y="4572000"/>
                <a:ext cx="1678921" cy="70968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0164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854578" y="762000"/>
                <a:ext cx="11032621" cy="5943600"/>
              </a:xfrm>
            </p:spPr>
            <p:txBody>
              <a:bodyPr/>
              <a:lstStyle/>
              <a:p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Calorimeter cell current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𝐠𝐚𝐩</m:t>
                        </m:r>
                      </m:sub>
                    </m:sSub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signal in presence of pile-up</a:t>
                </a: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454025" lvl="1" indent="0">
                  <a:buNone/>
                </a:pP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Example typical for EMB, EMEC &amp; HEC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4578" y="762000"/>
                <a:ext cx="11032621" cy="5943600"/>
              </a:xfrm>
              <a:blipFill>
                <a:blip r:embed="rId2"/>
                <a:stretch>
                  <a:fillRect t="-1026" b="-2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371601"/>
            <a:ext cx="7315200" cy="49805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60D042-270C-3F9C-73AD-50E978FAD046}"/>
                  </a:ext>
                </a:extLst>
              </p:cNvPr>
              <p:cNvSpPr txBox="1"/>
              <p:nvPr/>
            </p:nvSpPr>
            <p:spPr>
              <a:xfrm rot="16200000">
                <a:off x="2223671" y="2297530"/>
                <a:ext cx="2247544" cy="3956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EC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EC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EC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gap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pA</m:t>
                      </m:r>
                      <m:r>
                        <a:rPr lang="en-US" b="0" i="0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rgbClr val="0000E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60D042-270C-3F9C-73AD-50E978FAD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223671" y="2297530"/>
                <a:ext cx="2247544" cy="395686"/>
              </a:xfrm>
              <a:prstGeom prst="rect">
                <a:avLst/>
              </a:prstGeom>
              <a:blipFill>
                <a:blip r:embed="rId4"/>
                <a:stretch>
                  <a:fillRect t="-1084" r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704DA1-1F27-DBE1-2A03-608F09A845CA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704DA1-1F27-DBE1-2A03-608F09A84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5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287074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Collection in Pile-up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52" y="1371601"/>
            <a:ext cx="7315200" cy="49805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0" y="2438400"/>
            <a:ext cx="44958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High frequency oscillations – initial current (peak) fluctuations every 25 ns</a:t>
            </a:r>
          </a:p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Low frequency oscillations – variations in previous current amplitude contributions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2AC279-16D8-530B-B625-AC457B11BCA3}"/>
                  </a:ext>
                </a:extLst>
              </p:cNvPr>
              <p:cNvSpPr txBox="1"/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ns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2AC279-16D8-530B-B625-AC457B11B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49" y="5874010"/>
                <a:ext cx="2247544" cy="369332"/>
              </a:xfrm>
              <a:prstGeom prst="rect">
                <a:avLst/>
              </a:prstGeom>
              <a:blipFill>
                <a:blip r:embed="rId3"/>
                <a:stretch>
                  <a:fillRect r="-813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D4F996-64D0-536B-AE7F-40B3361CEA56}"/>
                  </a:ext>
                </a:extLst>
              </p:cNvPr>
              <p:cNvSpPr txBox="1"/>
              <p:nvPr/>
            </p:nvSpPr>
            <p:spPr>
              <a:xfrm rot="16200000">
                <a:off x="8620582" y="2615862"/>
                <a:ext cx="26285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Total current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nA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]</m:t>
                    </m:r>
                  </m:oMath>
                </a14:m>
                <a:endParaRPr lang="en-US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D4F996-64D0-536B-AE7F-40B3361CE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620582" y="2615862"/>
                <a:ext cx="2628544" cy="369332"/>
              </a:xfrm>
              <a:prstGeom prst="rect">
                <a:avLst/>
              </a:prstGeom>
              <a:blipFill>
                <a:blip r:embed="rId4"/>
                <a:stretch>
                  <a:fillRect l="-9836" t="-928" r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499942-C3C8-C1C2-0FBB-A63F37C04543}"/>
                  </a:ext>
                </a:extLst>
              </p:cNvPr>
              <p:cNvSpPr txBox="1"/>
              <p:nvPr/>
            </p:nvSpPr>
            <p:spPr>
              <a:xfrm rot="16200000">
                <a:off x="2223671" y="2297530"/>
                <a:ext cx="2247544" cy="3956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EC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EC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EC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gap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pA</m:t>
                      </m:r>
                      <m:r>
                        <a:rPr lang="en-US" b="0" i="0" smtClean="0">
                          <a:solidFill>
                            <a:srgbClr val="0000E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rgbClr val="0000E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499942-C3C8-C1C2-0FBB-A63F37C04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223671" y="2297530"/>
                <a:ext cx="2247544" cy="395686"/>
              </a:xfrm>
              <a:prstGeom prst="rect">
                <a:avLst/>
              </a:prstGeom>
              <a:blipFill>
                <a:blip r:embed="rId5"/>
                <a:stretch>
                  <a:fillRect t="-1084" r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3">
                <a:extLst>
                  <a:ext uri="{FF2B5EF4-FFF2-40B4-BE49-F238E27FC236}">
                    <a16:creationId xmlns:a16="http://schemas.microsoft.com/office/drawing/2014/main" id="{CF577858-B724-DABD-27E3-FF36569A8A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54578" y="762000"/>
                <a:ext cx="11032621" cy="5943600"/>
              </a:xfrm>
            </p:spPr>
            <p:txBody>
              <a:bodyPr/>
              <a:lstStyle/>
              <a:p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Calorimeter cell current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𝐠𝐚𝐩</m:t>
                        </m:r>
                      </m:sub>
                    </m:sSub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signal in presence of pile-up</a:t>
                </a: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454025" lvl="1" indent="0">
                  <a:buNone/>
                </a:pP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Example typical for EMB, EMEC &amp; HEC</a:t>
                </a:r>
              </a:p>
            </p:txBody>
          </p:sp>
        </mc:Choice>
        <mc:Fallback>
          <p:sp>
            <p:nvSpPr>
              <p:cNvPr id="13" name="Content Placeholder 3">
                <a:extLst>
                  <a:ext uri="{FF2B5EF4-FFF2-40B4-BE49-F238E27FC236}">
                    <a16:creationId xmlns:a16="http://schemas.microsoft.com/office/drawing/2014/main" id="{CF577858-B724-DABD-27E3-FF36569A8A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4578" y="762000"/>
                <a:ext cx="11032621" cy="5943600"/>
              </a:xfrm>
              <a:blipFill>
                <a:blip r:embed="rId6"/>
                <a:stretch>
                  <a:fillRect t="-1026" b="-2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1596534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33CCFF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33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4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33CCFF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33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11379</TotalTime>
  <Words>2857</Words>
  <Application>Microsoft Office PowerPoint</Application>
  <PresentationFormat>Widescreen</PresentationFormat>
  <Paragraphs>709</Paragraphs>
  <Slides>40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63" baseType="lpstr">
      <vt:lpstr>Arial</vt:lpstr>
      <vt:lpstr>Arial Black</vt:lpstr>
      <vt:lpstr>Calibri</vt:lpstr>
      <vt:lpstr>Cambria</vt:lpstr>
      <vt:lpstr>Cambria Math</vt:lpstr>
      <vt:lpstr>Capture it</vt:lpstr>
      <vt:lpstr>Cavolini</vt:lpstr>
      <vt:lpstr>Chalktastic</vt:lpstr>
      <vt:lpstr>Chief Blueprint</vt:lpstr>
      <vt:lpstr>Comic Sans MS</vt:lpstr>
      <vt:lpstr>Constantia</vt:lpstr>
      <vt:lpstr>Courier New</vt:lpstr>
      <vt:lpstr>Lucida Calligraphy</vt:lpstr>
      <vt:lpstr>Lucida Handwriting</vt:lpstr>
      <vt:lpstr>OCR A Std</vt:lpstr>
      <vt:lpstr>Verdana</vt:lpstr>
      <vt:lpstr>Wingdings</vt:lpstr>
      <vt:lpstr>Wood Type</vt:lpstr>
      <vt:lpstr>Default Design</vt:lpstr>
      <vt:lpstr>Wood Type</vt:lpstr>
      <vt:lpstr>Default Design</vt:lpstr>
      <vt:lpstr>MathType 7.0 Equation</vt:lpstr>
      <vt:lpstr>Equation</vt:lpstr>
      <vt:lpstr>Calorimeters – Upbringing &amp; Care A brief review on my personal journey from clean to dirty physics and the things we are trying to measure with the coolest detectors in  the world </vt:lpstr>
      <vt:lpstr>Next for me…. Looking for new experiment!</vt:lpstr>
      <vt:lpstr>Piling it up in the ATLAS (LAr) Calorimeters at the LHC What to do to keep it down? </vt:lpstr>
      <vt:lpstr>Calorimeter Signals in ATLAS</vt:lpstr>
      <vt:lpstr>Calorimeter Signals in ATLAS in Simulations</vt:lpstr>
      <vt:lpstr>Calorimeter Signals in ATLAS in Analysis</vt:lpstr>
      <vt:lpstr>Signal Formation Example: ATLAS LAr Calorimeter</vt:lpstr>
      <vt:lpstr>Charge Collection in Pile-up</vt:lpstr>
      <vt:lpstr>Charge Collection in Pile-up</vt:lpstr>
      <vt:lpstr>Charge Collection in Pile-up</vt:lpstr>
      <vt:lpstr>Charge Collection in Pile-up</vt:lpstr>
      <vt:lpstr>Charge Collection in Pile-up</vt:lpstr>
      <vt:lpstr>Charge Collection in Pile-up</vt:lpstr>
      <vt:lpstr>Charge Collection in Pile-up</vt:lpstr>
      <vt:lpstr>Charge Collection in Pile-up</vt:lpstr>
      <vt:lpstr>Signal Shaping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Pile-up Suppression in ATLAS</vt:lpstr>
      <vt:lpstr>PowerPoint Presentation</vt:lpstr>
      <vt:lpstr>ML for Hadronic Final State Reconstruction</vt:lpstr>
      <vt:lpstr>ML for Hadronic Final State Reconstruction</vt:lpstr>
      <vt:lpstr>ML for Hadronic Final State Reconstruction</vt:lpstr>
      <vt:lpstr>Pile-up and Topo-clusters</vt:lpstr>
      <vt:lpstr>Signal Significance for Clustered Cells in ZeroBias Data</vt:lpstr>
      <vt:lpstr>Building a Multi-dimensional Calibration Model</vt:lpstr>
      <vt:lpstr>Testing the Trained Models: Resolution</vt:lpstr>
      <vt:lpstr>Testing the Trained Models: Pile-up Mitigation</vt:lpstr>
      <vt:lpstr>Pile-up Topo-cluster Tagging in Jets</vt:lpstr>
      <vt:lpstr>Pile-up Topo-cluster Tagging in Jets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Topo-cluster Calibration Using Machine Learning</dc:title>
  <dc:creator>loch</dc:creator>
  <cp:lastModifiedBy>Loch, Peter - (loch)</cp:lastModifiedBy>
  <cp:revision>197</cp:revision>
  <dcterms:created xsi:type="dcterms:W3CDTF">2021-09-15T07:12:04Z</dcterms:created>
  <dcterms:modified xsi:type="dcterms:W3CDTF">2025-06-30T16:06:46Z</dcterms:modified>
</cp:coreProperties>
</file>