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293" r:id="rId3"/>
    <p:sldId id="4519" r:id="rId4"/>
    <p:sldId id="416" r:id="rId5"/>
    <p:sldId id="414" r:id="rId6"/>
    <p:sldId id="303" r:id="rId7"/>
    <p:sldId id="299" r:id="rId8"/>
    <p:sldId id="382" r:id="rId9"/>
    <p:sldId id="4520" r:id="rId10"/>
    <p:sldId id="404" r:id="rId11"/>
    <p:sldId id="393" r:id="rId12"/>
    <p:sldId id="397" r:id="rId13"/>
    <p:sldId id="398" r:id="rId14"/>
    <p:sldId id="399" r:id="rId15"/>
    <p:sldId id="4521" r:id="rId16"/>
    <p:sldId id="400" r:id="rId17"/>
    <p:sldId id="402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C6DCF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369"/>
    <p:restoredTop sz="98135"/>
  </p:normalViewPr>
  <p:slideViewPr>
    <p:cSldViewPr snapToGrid="0" snapToObjects="1">
      <p:cViewPr varScale="1">
        <p:scale>
          <a:sx n="198" d="100"/>
          <a:sy n="198" d="100"/>
        </p:scale>
        <p:origin x="224" y="13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addresses two questions:</a:t>
            </a:r>
          </a:p>
          <a:p>
            <a:r>
              <a:rPr lang="en-US" dirty="0"/>
              <a:t>“Where are we?”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map to indicate the location of CERN, headquartered in Geneva, straddling the Franco-Swiss border</a:t>
            </a:r>
          </a:p>
          <a:p>
            <a:endParaRPr lang="en-US" dirty="0"/>
          </a:p>
          <a:p>
            <a:r>
              <a:rPr lang="en-US" dirty="0"/>
              <a:t>“What is CERN?”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 is one of the world’s leading laboratories for particle physics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CERN’s vision (long-term goal) is to understand the fundamental particles and laws of the Universe (This is the Vision statement that features in CERN’s communication strategy)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Thus, CERN is first and foremost a research laboratory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1865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21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954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CD338F-B666-D824-9841-A719C75559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19E4B6-AECA-3856-D927-AF35882F8A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A0357D-8A60-52A2-C979-651FF2AECE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F7AB1F-4F79-0823-7698-6D349A704A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977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27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88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33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/>
          </a:p>
          <a:p>
            <a:r>
              <a:rPr lang="en-US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Date of accession (if Member State or Associate Member State)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Member States – Austria, Belgium, Bulgaria, Czech Republic, Denmark, Finland, France, Germany, Greece, Hungary, Israel, Italy, Netherlands, Norway, Poland, Portugal, Romania, Slovak 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in the pre-stage to membership – Cyprus, Serbia,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– India, Lithuania, Pakistan, Turkey, Ukraine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Observers – USA, Russia, Japan, (EU, JINR, UNESCO)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6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3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904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0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446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2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169047"/>
            <a:ext cx="2520000" cy="2494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34C76-EEB2-674D-B81F-627ED43B4234}"/>
              </a:ext>
            </a:extLst>
          </p:cNvPr>
          <p:cNvSpPr txBox="1"/>
          <p:nvPr userDrawn="1"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A8199F-8635-8C4D-9410-D6E19CE4EC9F}"/>
              </a:ext>
            </a:extLst>
          </p:cNvPr>
          <p:cNvCxnSpPr/>
          <p:nvPr userDrawn="1"/>
        </p:nvCxnSpPr>
        <p:spPr>
          <a:xfrm>
            <a:off x="6096000" y="2132856"/>
            <a:ext cx="0" cy="2556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B16BF-15F4-6E98-AFB1-55CED4F5F3BB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F3CCC-AB5C-68EB-7AA1-8367BF0165BC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1EC1A5-2749-2977-F4A9-5736BDCE42B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20E41-ED91-73E6-CA52-9265AC158D31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270C5-1371-DBAC-C185-F18170244571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2A3D50-FFEB-569E-D58E-53219FB16D6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2F429-7D70-EF07-08A1-0CFEC07D21EA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20F56-5315-1A35-7129-A0F07FA165B2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F565E8-B740-D592-9936-85B8485644DE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3D3163-1303-8E27-B396-088619FD8CCA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E2FDD-171F-4BF3-8696-B1866A97ACC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AF2C4C-C0C4-9ED7-745A-131247578BBA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6D6F7A-A833-A8EA-6A1D-F34C048FB0B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9DED95-98C0-AFAF-15F7-6FC4FE28033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63806-6AF1-D4FC-C91C-BD6614B8DDD9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C3B5A7-C039-BDF1-9269-A7305EECA20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ED3E52-9011-E17A-8178-44F947AF7473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3AF1E-9C0E-4453-C164-6FBC8C0401DE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6886E-FD5D-BF4E-FEB6-65E0F366928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A609B0-22A6-48F2-4074-6F27A6CD762F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9BA491-9E07-B5C2-8F1F-DE9FFB35065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1FDC9F-A68A-84A6-1B9E-1292BCEAE43E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3F2D9F-7D46-64BD-B85D-0A722DC22AB8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375EDE-A300-4171-AF35-2C266541C6D7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5DE9B8-C461-5610-41AC-266739CD0FBF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752E8-BECD-EBB9-11CE-9EF91881D820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003299-CD0A-DA85-049A-ED1CD9FF8220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FA41A-BE68-7D7E-A129-E0E2E4C26966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823B88-2EA8-0052-5891-B549A30E700C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F12A62-E5A5-6B73-1C70-60385157AAB1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947EE-F6B2-719F-D0AF-294B39E02AED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1BADC-9D6A-5128-5120-C459801ADE27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BF08BC-8A07-FA63-2A92-453471B28743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30CA4-6892-24B9-963E-431200F70AC9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43BCC1-FE38-5C30-45D5-6B14ABA0E6D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35E339-1D14-61AB-7EDE-3B961DE57BF7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59E69-96C2-1FA8-8D13-E47C3AE0415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D2C0B9-F7E9-D07D-0B60-2DFB218DDFE6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087E8A-C935-A2A3-D5E6-C1684880377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A29707-FD9B-058D-4115-DC7C82168A9B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35833B-C4BF-C8DA-63E1-FD971E09AFC2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65EF29-5107-6E34-6683-AF0E8265478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chemeClr val="bg1"/>
                </a:solidFill>
              </a:rPr>
              <a:t>scientific-info.cern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785D34D6-3935-5845-8A05-CDD888F72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4800877"/>
            <a:ext cx="1218966" cy="120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C50E-C703-904A-866C-7A878DF1CB2E}"/>
              </a:ext>
            </a:extLst>
          </p:cNvPr>
          <p:cNvSpPr txBox="1"/>
          <p:nvPr userDrawn="1"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31201-8640-B64C-BBFA-E809EACA1EB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80087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2960613-A23C-A31B-9664-3B5A1639AFC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096F4B-7238-BB85-1E48-4ED6AAA09B1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44AF12-BD77-9AE5-53C3-84F8CCE0FB6F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10C9-9164-FA57-77B0-77844AD200E0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9FADFC-0931-6B20-2BF3-4463B1AE2486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F17BA8-4E12-3117-53EB-3AC2EB37937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9462-0C09-7648-A0F7-7581C4C76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136525"/>
            <a:ext cx="11236960" cy="9398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5ABB7-2CD3-4743-B1CA-739E01212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1268413"/>
            <a:ext cx="11236960" cy="49085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71B74-C8D4-2146-A42B-BF723555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C5BB9-CC85-9D4C-9CA6-18F9E874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9264-FAF1-5744-A923-6ED0B94B4C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918303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80911413-D429-2349-9D55-6A79DD8DA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710117"/>
            <a:ext cx="1218966" cy="12067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CDFA95-6D50-9B44-B451-9A455AD17B26}"/>
              </a:ext>
            </a:extLst>
          </p:cNvPr>
          <p:cNvSpPr txBox="1"/>
          <p:nvPr userDrawn="1"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B82D6C-8ED8-3C42-AE79-78AE9EC788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71011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3978474-D54C-8ADC-2D19-FE9624C34B30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27C72E-D9C2-0D23-0E54-DBD65D759A0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9EBB0-6B09-FFF7-2BCA-2201F1412E90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067B5-9BF7-719B-E696-216A118EAAA3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A47D3-4160-338F-72DB-28871338710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5A3B1-38C8-0F97-3ACE-467C5002D0CB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8FCAA1-5148-4389-14D8-1A523007018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305C-263C-D4FD-7DF2-0D8EBD4232A5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15D99F-C305-4EF5-6332-D23F544AAF5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B6E041-0388-1673-D314-CE68C612DA2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CF62A-6357-3DEC-2DFA-A40E3B101C4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AA965-5E67-6C35-124F-9B7108D5AC9D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C88924-AC86-44DC-7A7E-0617020988CF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1E03B-485E-B8AB-7EEB-D6739FE55697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F7D3B7-2DF2-8EAD-2D6F-448BCA266121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4E36EB-0BA9-95DB-530A-24507B0538CC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36520-84EC-B17C-5BC8-AEEB9719BA1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876FDF-CDC2-1D97-2B31-BA2A094D4A36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1CED-6EEC-0C31-47E1-2A3631A793A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A97B5-42B9-C7E0-FBC0-9FD4EF8CE42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DEF9F0-8634-6777-4A8E-2870DDA8BBE7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9F4DE-DA8B-40F8-BD3D-625FEF6EE357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1A4717-D8DB-E82B-6808-969B3B37505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F164-8A25-02EC-0940-80817F3D432C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6/24/25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65F68F-2188-418E-BE27-849298792BBB}"/>
              </a:ext>
            </a:extLst>
          </p:cNvPr>
          <p:cNvSpPr txBox="1"/>
          <p:nvPr userDrawn="1"/>
        </p:nvSpPr>
        <p:spPr>
          <a:xfrm>
            <a:off x="888739" y="6308491"/>
            <a:ext cx="886781" cy="549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6/24/25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96263-7D88-4BE5-1BF6-714E91726B3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ADC12F-DD49-5766-76CA-40B31DFEA3E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CF94E5-6353-FC6D-7CEE-1AF382A204AA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2BA7D7-4DFA-B155-9A2E-1B37D0EF9764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1CE796-1DAC-ADF9-EAD2-A9F076935379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F95CC-CA45-39EE-42E5-C53AA4F1C9A4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6/24/25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6F47E2-E225-3A40-8A59-55B1124566FA}"/>
              </a:ext>
            </a:extLst>
          </p:cNvPr>
          <p:cNvSpPr txBox="1"/>
          <p:nvPr userDrawn="1"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44.png"/><Relationship Id="rId3" Type="http://schemas.openxmlformats.org/officeDocument/2006/relationships/image" Target="../media/image37.emf"/><Relationship Id="rId7" Type="http://schemas.openxmlformats.org/officeDocument/2006/relationships/image" Target="../media/image40.png"/><Relationship Id="rId12" Type="http://schemas.openxmlformats.org/officeDocument/2006/relationships/image" Target="../media/image4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9.png"/><Relationship Id="rId15" Type="http://schemas.openxmlformats.org/officeDocument/2006/relationships/image" Target="../media/image45.png"/><Relationship Id="rId10" Type="http://schemas.openxmlformats.org/officeDocument/2006/relationships/image" Target="../media/image42.png"/><Relationship Id="rId4" Type="http://schemas.openxmlformats.org/officeDocument/2006/relationships/image" Target="../media/image38.png"/><Relationship Id="rId9" Type="http://schemas.openxmlformats.org/officeDocument/2006/relationships/image" Target="../media/image41.emf"/><Relationship Id="rId1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5.wdp"/><Relationship Id="rId5" Type="http://schemas.openxmlformats.org/officeDocument/2006/relationships/image" Target="../media/image46.png"/><Relationship Id="rId4" Type="http://schemas.openxmlformats.org/officeDocument/2006/relationships/image" Target="../media/image17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16.pn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6.wdp"/><Relationship Id="rId5" Type="http://schemas.openxmlformats.org/officeDocument/2006/relationships/image" Target="../media/image47.png"/><Relationship Id="rId4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1.tiff"/><Relationship Id="rId5" Type="http://schemas.openxmlformats.org/officeDocument/2006/relationships/image" Target="../media/image50.jpeg"/><Relationship Id="rId4" Type="http://schemas.openxmlformats.org/officeDocument/2006/relationships/image" Target="../media/image17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2.png"/><Relationship Id="rId4" Type="http://schemas.openxmlformats.org/officeDocument/2006/relationships/image" Target="../media/image17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3.png"/><Relationship Id="rId4" Type="http://schemas.openxmlformats.org/officeDocument/2006/relationships/image" Target="../media/image17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17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microsoft.com/office/2007/relationships/hdphoto" Target="../media/hdphoto4.wdp"/><Relationship Id="rId3" Type="http://schemas.openxmlformats.org/officeDocument/2006/relationships/image" Target="../media/image43.png"/><Relationship Id="rId7" Type="http://schemas.microsoft.com/office/2007/relationships/hdphoto" Target="../media/hdphoto3.wdp"/><Relationship Id="rId12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2.png"/><Relationship Id="rId11" Type="http://schemas.openxmlformats.org/officeDocument/2006/relationships/image" Target="../media/image36.png"/><Relationship Id="rId5" Type="http://schemas.openxmlformats.org/officeDocument/2006/relationships/image" Target="../media/image38.png"/><Relationship Id="rId10" Type="http://schemas.openxmlformats.org/officeDocument/2006/relationships/image" Target="../media/image41.emf"/><Relationship Id="rId4" Type="http://schemas.openxmlformats.org/officeDocument/2006/relationships/image" Target="../media/image37.emf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18" Type="http://schemas.openxmlformats.org/officeDocument/2006/relationships/image" Target="../media/image35.png"/><Relationship Id="rId3" Type="http://schemas.openxmlformats.org/officeDocument/2006/relationships/image" Target="../media/image16.png"/><Relationship Id="rId7" Type="http://schemas.openxmlformats.org/officeDocument/2006/relationships/image" Target="../media/image24.jpeg"/><Relationship Id="rId12" Type="http://schemas.openxmlformats.org/officeDocument/2006/relationships/image" Target="../media/image29.png"/><Relationship Id="rId1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jpeg"/><Relationship Id="rId4" Type="http://schemas.openxmlformats.org/officeDocument/2006/relationships/image" Target="../media/image17.sv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</p:spPr>
        <p:txBody>
          <a:bodyPr/>
          <a:lstStyle/>
          <a:p>
            <a:r>
              <a:rPr lang="en-US" sz="4500" dirty="0"/>
              <a:t>CERN Scientific Information Service</a:t>
            </a:r>
            <a:br>
              <a:rPr lang="en-US" sz="4500" dirty="0"/>
            </a:br>
            <a:r>
              <a:rPr lang="en-US" sz="4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An introduction</a:t>
            </a:r>
            <a:endParaRPr lang="en-US" sz="4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Alexander Kohls</a:t>
            </a:r>
          </a:p>
          <a:p>
            <a:pPr algn="l"/>
            <a:r>
              <a:rPr lang="en-US" sz="1800" dirty="0"/>
              <a:t>1 July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97D90-94CB-C4F8-2634-E88313F30344}"/>
              </a:ext>
            </a:extLst>
          </p:cNvPr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425F7E41-4919-B132-CF60-56B935F0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6/24/25</a:t>
            </a:fld>
            <a:endParaRPr lang="en-US"/>
          </a:p>
        </p:txBody>
      </p:sp>
      <p:sp>
        <p:nvSpPr>
          <p:cNvPr id="9" name="Slide Number Placeholder 8" hidden="1">
            <a:extLst>
              <a:ext uri="{FF2B5EF4-FFF2-40B4-BE49-F238E27FC236}">
                <a16:creationId xmlns:a16="http://schemas.microsoft.com/office/drawing/2014/main" id="{CFB89DE4-E90A-179B-3C21-6AC394E3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78B9F83-41AC-9CDA-044E-E04386EA3F10}"/>
              </a:ext>
            </a:extLst>
          </p:cNvPr>
          <p:cNvSpPr/>
          <p:nvPr/>
        </p:nvSpPr>
        <p:spPr>
          <a:xfrm>
            <a:off x="407988" y="1310691"/>
            <a:ext cx="11376025" cy="11585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Preserve, safeguard and exploit the historic knowledge and heritage of CERN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912AFB-D1FA-A74D-8CFD-381568757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608258" y="1310690"/>
            <a:ext cx="1232837" cy="10022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D81B85-271D-02B7-1454-A2977F061C55}"/>
              </a:ext>
            </a:extLst>
          </p:cNvPr>
          <p:cNvSpPr/>
          <p:nvPr/>
        </p:nvSpPr>
        <p:spPr>
          <a:xfrm>
            <a:off x="407988" y="2560182"/>
            <a:ext cx="11376025" cy="11585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Provide access to all required scientific literature to the CERN community </a:t>
            </a:r>
            <a:br>
              <a:rPr lang="en-GB" dirty="0"/>
            </a:br>
            <a:r>
              <a:rPr lang="en-GB" dirty="0"/>
              <a:t>and openly disseminate the organisational research products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D302467-F003-37C5-6BF6-9E276ECB764A}"/>
              </a:ext>
            </a:extLst>
          </p:cNvPr>
          <p:cNvGrpSpPr>
            <a:grpSpLocks noChangeAspect="1"/>
          </p:cNvGrpSpPr>
          <p:nvPr/>
        </p:nvGrpSpPr>
        <p:grpSpPr>
          <a:xfrm>
            <a:off x="608259" y="2674434"/>
            <a:ext cx="804906" cy="579275"/>
            <a:chOff x="5685547" y="710790"/>
            <a:chExt cx="1224812" cy="8814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A4BA24C-03FF-C8C3-4830-91E8E8DD2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C66CEBA-A131-30A1-A306-BCA950AB9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29" name="Picture 2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DACAFFC-3A1D-8BD1-D481-8A606A2DCD5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223" y="3317970"/>
            <a:ext cx="1024963" cy="36898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84BF62D-BF79-F586-26EE-45D1EB45D790}"/>
              </a:ext>
            </a:extLst>
          </p:cNvPr>
          <p:cNvSpPr/>
          <p:nvPr/>
        </p:nvSpPr>
        <p:spPr>
          <a:xfrm>
            <a:off x="407988" y="3809673"/>
            <a:ext cx="11376025" cy="11585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Enable accessibility, preservation, reuse and reproducibility of HEP research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8CC272E-4531-8AAC-42F6-2459793D1E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1381" y="4149184"/>
            <a:ext cx="584328" cy="5843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9D6E50-8A87-07D2-2271-61E030BA1883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100000"/>
          </a:blip>
          <a:stretch>
            <a:fillRect/>
          </a:stretch>
        </p:blipFill>
        <p:spPr>
          <a:xfrm>
            <a:off x="1579920" y="4528425"/>
            <a:ext cx="1454228" cy="3224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68A6D0-1208-370D-D096-299AF37D4E2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258" y="4010577"/>
            <a:ext cx="1562955" cy="335353"/>
          </a:xfrm>
          <a:prstGeom prst="rect">
            <a:avLst/>
          </a:prstGeom>
        </p:spPr>
      </p:pic>
      <p:pic>
        <p:nvPicPr>
          <p:cNvPr id="15" name="Picture 14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57E5267D-10F5-0B86-3CC0-FE558ADB20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4656" y="2853021"/>
            <a:ext cx="1107609" cy="477754"/>
          </a:xfrm>
          <a:prstGeom prst="rect">
            <a:avLst/>
          </a:prstGeom>
        </p:spPr>
      </p:pic>
      <p:pic>
        <p:nvPicPr>
          <p:cNvPr id="23" name="Picture 4" descr="home">
            <a:extLst>
              <a:ext uri="{FF2B5EF4-FFF2-40B4-BE49-F238E27FC236}">
                <a16:creationId xmlns:a16="http://schemas.microsoft.com/office/drawing/2014/main" id="{8E2843FF-B7BE-D4D7-9151-D1F044614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95" y="5286922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3BCA508-652E-4E2C-8555-4F4C4BC87D9C}"/>
              </a:ext>
            </a:extLst>
          </p:cNvPr>
          <p:cNvSpPr/>
          <p:nvPr/>
        </p:nvSpPr>
        <p:spPr>
          <a:xfrm>
            <a:off x="407987" y="5059163"/>
            <a:ext cx="11376025" cy="11585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Promote and enable best practices on open and collaborative science in </a:t>
            </a:r>
            <a:br>
              <a:rPr lang="en-GB" dirty="0"/>
            </a:br>
            <a:r>
              <a:rPr lang="en-GB" dirty="0"/>
              <a:t>particle physics and beyond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3DD4122-E3CD-2311-5790-E0D6C9BB359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8809" y="5121670"/>
            <a:ext cx="1884555" cy="566032"/>
          </a:xfrm>
          <a:prstGeom prst="rect">
            <a:avLst/>
          </a:prstGeom>
        </p:spPr>
      </p:pic>
      <p:pic>
        <p:nvPicPr>
          <p:cNvPr id="35" name="Picture 4" descr="home">
            <a:extLst>
              <a:ext uri="{FF2B5EF4-FFF2-40B4-BE49-F238E27FC236}">
                <a16:creationId xmlns:a16="http://schemas.microsoft.com/office/drawing/2014/main" id="{4E7807F6-D13C-2019-6F7E-D249C5C77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398" y="5641461"/>
            <a:ext cx="484448" cy="4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746CF55-76CB-2426-8A28-B542E2428F85}"/>
              </a:ext>
            </a:extLst>
          </p:cNvPr>
          <p:cNvSpPr txBox="1"/>
          <p:nvPr/>
        </p:nvSpPr>
        <p:spPr>
          <a:xfrm>
            <a:off x="2069997" y="5899270"/>
            <a:ext cx="1279517" cy="286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DB9D7B5-2C39-A48A-9196-FD9D245DBD37}"/>
              </a:ext>
            </a:extLst>
          </p:cNvPr>
          <p:cNvCxnSpPr>
            <a:cxnSpLocks/>
          </p:cNvCxnSpPr>
          <p:nvPr/>
        </p:nvCxnSpPr>
        <p:spPr>
          <a:xfrm flipV="1">
            <a:off x="2692158" y="5916171"/>
            <a:ext cx="0" cy="216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2">
            <a:extLst>
              <a:ext uri="{FF2B5EF4-FFF2-40B4-BE49-F238E27FC236}">
                <a16:creationId xmlns:a16="http://schemas.microsoft.com/office/drawing/2014/main" id="{ABF57A90-3439-F1F3-C72C-052BFAABC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73593"/>
            <a:ext cx="11376025" cy="1065742"/>
          </a:xfrm>
        </p:spPr>
        <p:txBody>
          <a:bodyPr/>
          <a:lstStyle/>
          <a:p>
            <a:r>
              <a:rPr lang="en-GB" sz="3500" dirty="0"/>
              <a:t>CERN Scientific Information Service activities today</a:t>
            </a:r>
            <a:br>
              <a:rPr lang="en-GB" sz="3500" dirty="0"/>
            </a:br>
            <a:r>
              <a:rPr lang="en-GB" sz="3200" b="0" dirty="0">
                <a:solidFill>
                  <a:schemeClr val="accent2"/>
                </a:solidFill>
              </a:rPr>
              <a:t>Manage, preserving and disseminate knowledge</a:t>
            </a:r>
            <a:endParaRPr lang="en-GB" sz="3500" b="0" dirty="0">
              <a:solidFill>
                <a:schemeClr val="accent2"/>
              </a:solidFill>
            </a:endParaRPr>
          </a:p>
        </p:txBody>
      </p:sp>
      <p:sp>
        <p:nvSpPr>
          <p:cNvPr id="39" name="Slide Number Placeholder 8">
            <a:extLst>
              <a:ext uri="{FF2B5EF4-FFF2-40B4-BE49-F238E27FC236}">
                <a16:creationId xmlns:a16="http://schemas.microsoft.com/office/drawing/2014/main" id="{B0F50F74-C771-1802-DEB3-66B8F55689CC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5BF47B3B-7779-D42B-8C09-DB538FC2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827011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678C16EE-CA14-8450-1F78-137963E898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rcRect t="1627" b="26944"/>
          <a:stretch/>
        </p:blipFill>
        <p:spPr>
          <a:xfrm>
            <a:off x="414338" y="109027"/>
            <a:ext cx="11371242" cy="609174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A84A6A0-B9B0-5470-0DED-1CE15F875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364" y="2778792"/>
            <a:ext cx="5198489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Preprints used to be distributed on paper.</a:t>
            </a:r>
          </a:p>
        </p:txBody>
      </p:sp>
    </p:spTree>
    <p:extLst>
      <p:ext uri="{BB962C8B-B14F-4D97-AF65-F5344CB8AC3E}">
        <p14:creationId xmlns:p14="http://schemas.microsoft.com/office/powerpoint/2010/main" val="420688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4BD442-C9C3-9274-190F-7F92F69A14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7038" y="-669821"/>
            <a:ext cx="5903912" cy="4494109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E2EDBE-CD17-B081-36BB-6F7C681DCB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33"/>
          <a:stretch/>
        </p:blipFill>
        <p:spPr bwMode="auto">
          <a:xfrm>
            <a:off x="3397250" y="3932344"/>
            <a:ext cx="4700315" cy="2260337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6" descr="2572">
            <a:extLst>
              <a:ext uri="{FF2B5EF4-FFF2-40B4-BE49-F238E27FC236}">
                <a16:creationId xmlns:a16="http://schemas.microsoft.com/office/drawing/2014/main" id="{89071BD1-FCEF-5123-3DDB-A963F097F4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2"/>
          <a:stretch/>
        </p:blipFill>
        <p:spPr bwMode="auto">
          <a:xfrm>
            <a:off x="407988" y="10"/>
            <a:ext cx="5088028" cy="6200765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3B592BD-67B7-0B40-3210-C67449F9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2450" y="5440464"/>
            <a:ext cx="3727450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first electronic preprint catalogue was established at SLAC.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7A424A-5373-3276-1D52-A40FEE77A2E4}"/>
              </a:ext>
            </a:extLst>
          </p:cNvPr>
          <p:cNvSpPr txBox="1"/>
          <p:nvPr/>
        </p:nvSpPr>
        <p:spPr>
          <a:xfrm>
            <a:off x="10527258" y="546100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2"/>
                </a:solidFill>
              </a:rPr>
              <a:t>1969</a:t>
            </a:r>
          </a:p>
        </p:txBody>
      </p:sp>
    </p:spTree>
    <p:extLst>
      <p:ext uri="{BB962C8B-B14F-4D97-AF65-F5344CB8AC3E}">
        <p14:creationId xmlns:p14="http://schemas.microsoft.com/office/powerpoint/2010/main" val="115223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Alexander Kohls | SIS Intro</a:t>
            </a:r>
            <a:endParaRPr lang="en-US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3" name="Picture 4" descr="Untitled.jpg">
            <a:extLst>
              <a:ext uri="{FF2B5EF4-FFF2-40B4-BE49-F238E27FC236}">
                <a16:creationId xmlns:a16="http://schemas.microsoft.com/office/drawing/2014/main" id="{CF9CBDED-108F-86D9-A74B-0FE8D60F0D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79850" y="348290"/>
            <a:ext cx="7904163" cy="585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FEF366-C5A7-1909-3167-97EFB8B40E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149" y="2656111"/>
            <a:ext cx="4737751" cy="35423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BDFF9F2-0A2F-0F20-5677-0E8072FB8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49" y="1813034"/>
            <a:ext cx="4172601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WWW changed everything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90EB03-00E2-E4C0-1931-235D6F7E6D90}"/>
              </a:ext>
            </a:extLst>
          </p:cNvPr>
          <p:cNvSpPr txBox="1"/>
          <p:nvPr/>
        </p:nvSpPr>
        <p:spPr>
          <a:xfrm>
            <a:off x="357839" y="238449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2"/>
                </a:solidFill>
              </a:rPr>
              <a:t>1989</a:t>
            </a:r>
          </a:p>
        </p:txBody>
      </p:sp>
    </p:spTree>
    <p:extLst>
      <p:ext uri="{BB962C8B-B14F-4D97-AF65-F5344CB8AC3E}">
        <p14:creationId xmlns:p14="http://schemas.microsoft.com/office/powerpoint/2010/main" val="7918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42AA4E-B9AA-5DFC-EE30-52DC818567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474" b="93584"/>
          <a:stretch/>
        </p:blipFill>
        <p:spPr>
          <a:xfrm>
            <a:off x="412775" y="4655"/>
            <a:ext cx="11371235" cy="4672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B97DAE-767A-B359-9AC2-C8B370C651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50" t="6920" b="10627"/>
          <a:stretch/>
        </p:blipFill>
        <p:spPr>
          <a:xfrm>
            <a:off x="407988" y="476250"/>
            <a:ext cx="11371235" cy="57308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1EE74C-CAA5-776B-C325-2A2E282023F4}"/>
              </a:ext>
            </a:extLst>
          </p:cNvPr>
          <p:cNvSpPr txBox="1"/>
          <p:nvPr/>
        </p:nvSpPr>
        <p:spPr>
          <a:xfrm>
            <a:off x="298450" y="1580676"/>
            <a:ext cx="11614149" cy="954107"/>
          </a:xfrm>
          <a:prstGeom prst="rect">
            <a:avLst/>
          </a:prstGeom>
          <a:solidFill>
            <a:srgbClr val="FFFFFF">
              <a:alpha val="59745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000" b="1" dirty="0"/>
              <a:t>The preprint catalogues SPIRES has evolved into </a:t>
            </a:r>
            <a:r>
              <a:rPr lang="en-GB" sz="3000" b="1" dirty="0" err="1"/>
              <a:t>INSPIREhep</a:t>
            </a:r>
            <a:r>
              <a:rPr lang="en-GB" sz="3000" b="1" dirty="0"/>
              <a:t> </a:t>
            </a:r>
            <a:br>
              <a:rPr lang="en-GB" sz="3000" b="1" dirty="0"/>
            </a:br>
            <a:r>
              <a:rPr lang="en-GB" sz="3000" b="1" dirty="0"/>
              <a:t>a global knowledge hub for particle physics, hosted by CERN.</a:t>
            </a:r>
          </a:p>
        </p:txBody>
      </p:sp>
    </p:spTree>
    <p:extLst>
      <p:ext uri="{BB962C8B-B14F-4D97-AF65-F5344CB8AC3E}">
        <p14:creationId xmlns:p14="http://schemas.microsoft.com/office/powerpoint/2010/main" val="42400954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BF353-6F89-CD75-4500-2AC736F47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448DDE-1C55-63B1-A09C-FF27B4484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04A9FEEC-3783-E1EC-0267-4891150B5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62B16E65-6C02-AE61-87C0-528235383F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9C733C1E-DE20-E108-0AB0-C81EC3A86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25" y="359912"/>
            <a:ext cx="11376025" cy="1065743"/>
          </a:xfrm>
        </p:spPr>
        <p:txBody>
          <a:bodyPr/>
          <a:lstStyle/>
          <a:p>
            <a:r>
              <a:rPr lang="en-US" sz="3733" dirty="0" err="1"/>
              <a:t>INSPIREhep</a:t>
            </a:r>
            <a:r>
              <a:rPr lang="en-US" sz="3733" dirty="0"/>
              <a:t> in a nutshell</a:t>
            </a:r>
            <a:br>
              <a:rPr lang="en-US" sz="3733" dirty="0"/>
            </a:br>
            <a:r>
              <a:rPr lang="en-US" sz="3200" b="0" dirty="0">
                <a:solidFill>
                  <a:schemeClr val="accent3"/>
                </a:solidFill>
              </a:rPr>
              <a:t>The “Google” for particle physics</a:t>
            </a:r>
          </a:p>
        </p:txBody>
      </p:sp>
      <p:sp>
        <p:nvSpPr>
          <p:cNvPr id="7" name="Google Shape;70;p15">
            <a:extLst>
              <a:ext uri="{FF2B5EF4-FFF2-40B4-BE49-F238E27FC236}">
                <a16:creationId xmlns:a16="http://schemas.microsoft.com/office/drawing/2014/main" id="{62E5DAA4-2FDD-DC9B-0B1F-10DB9C632C9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49499" y="1629517"/>
            <a:ext cx="11046252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Main information platform for HEP and related fields (e.g. nuclear physics)</a:t>
            </a:r>
            <a:endParaRPr b="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1.7 M curated papers</a:t>
            </a:r>
            <a:endParaRPr b="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100k author profiles*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More than papers:</a:t>
            </a:r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R</a:t>
            </a:r>
            <a:r>
              <a:rPr lang="en" b="0" dirty="0" err="1">
                <a:solidFill>
                  <a:schemeClr val="tx1"/>
                </a:solidFill>
              </a:rPr>
              <a:t>esearch</a:t>
            </a:r>
            <a:r>
              <a:rPr lang="en" b="0" dirty="0">
                <a:solidFill>
                  <a:schemeClr val="tx1"/>
                </a:solidFill>
              </a:rPr>
              <a:t> datasets</a:t>
            </a:r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Seminars</a:t>
            </a:r>
            <a:br>
              <a:rPr lang="en" b="0" dirty="0">
                <a:solidFill>
                  <a:schemeClr val="tx1"/>
                </a:solidFill>
              </a:rPr>
            </a:br>
            <a:endParaRPr lang="en" sz="1000" b="0" dirty="0">
              <a:solidFill>
                <a:schemeClr val="tx1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25k daily visits from researchers worldwide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" b="0" dirty="0">
                <a:solidFill>
                  <a:schemeClr val="tx1"/>
                </a:solidFill>
              </a:rPr>
              <a:t>Collaboration of various HEP labs (&gt; 15 FTE)</a:t>
            </a:r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Technical hosting and development at CERN</a:t>
            </a:r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-US" b="0" dirty="0">
                <a:solidFill>
                  <a:schemeClr val="tx1"/>
                </a:solidFill>
              </a:rPr>
              <a:t>Joint responsibility for data selection and curation</a:t>
            </a:r>
            <a:endParaRPr b="0" dirty="0">
              <a:solidFill>
                <a:schemeClr val="tx1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49B81C-CC6F-5CD2-00DD-C25DD0E0F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9800" y="5263355"/>
            <a:ext cx="7772400" cy="9374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8EBA7BF-54F9-A48E-0CED-206687B1D06D}"/>
              </a:ext>
            </a:extLst>
          </p:cNvPr>
          <p:cNvSpPr txBox="1"/>
          <p:nvPr/>
        </p:nvSpPr>
        <p:spPr>
          <a:xfrm>
            <a:off x="3519152" y="3014551"/>
            <a:ext cx="609814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Jobs</a:t>
            </a:r>
          </a:p>
          <a:p>
            <a:pPr marL="914400" lvl="1" indent="-342900">
              <a:spcBef>
                <a:spcPts val="0"/>
              </a:spcBef>
              <a:spcAft>
                <a:spcPts val="0"/>
              </a:spcAft>
              <a:buSzPts val="1800"/>
              <a:buFont typeface="Wingdings" pitchFamily="2" charset="2"/>
              <a:buChar char="§"/>
            </a:pPr>
            <a:r>
              <a:rPr lang="en-US" sz="2000" b="0" dirty="0">
                <a:solidFill>
                  <a:schemeClr val="tx1"/>
                </a:solidFill>
              </a:rPr>
              <a:t>Conferences</a:t>
            </a:r>
          </a:p>
        </p:txBody>
      </p:sp>
    </p:spTree>
    <p:extLst>
      <p:ext uri="{BB962C8B-B14F-4D97-AF65-F5344CB8AC3E}">
        <p14:creationId xmlns:p14="http://schemas.microsoft.com/office/powerpoint/2010/main" val="633608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3DAFD54F-DC4B-53CF-D9A0-D005DD2AA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9"/>
          <a:stretch/>
        </p:blipFill>
        <p:spPr bwMode="auto">
          <a:xfrm>
            <a:off x="407988" y="0"/>
            <a:ext cx="11376025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998A321-0C91-A4DB-283B-8CBCB68E6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4272858"/>
            <a:ext cx="2905775" cy="193718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FDFEEB4-1DCA-63A3-4F31-963CB2991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757" y="4272858"/>
            <a:ext cx="2905775" cy="193718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2FCCCE-0576-B184-B585-B3AD0F750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112" y="-133350"/>
            <a:ext cx="10767688" cy="752217"/>
          </a:xfrm>
          <a:solidFill>
            <a:schemeClr val="bg1">
              <a:alpha val="35000"/>
            </a:schemeClr>
          </a:solidFill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Library is still there – but looks a bit different now.</a:t>
            </a:r>
          </a:p>
        </p:txBody>
      </p:sp>
    </p:spTree>
    <p:extLst>
      <p:ext uri="{BB962C8B-B14F-4D97-AF65-F5344CB8AC3E}">
        <p14:creationId xmlns:p14="http://schemas.microsoft.com/office/powerpoint/2010/main" val="161294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id="{0FF53369-1681-C5FC-74B0-41E1B69C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 2024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pic>
        <p:nvPicPr>
          <p:cNvPr id="48" name="Picture 47" descr="A diagram of a service&#10;&#10;Description automatically generated">
            <a:extLst>
              <a:ext uri="{FF2B5EF4-FFF2-40B4-BE49-F238E27FC236}">
                <a16:creationId xmlns:a16="http://schemas.microsoft.com/office/drawing/2014/main" id="{F17517CE-E4D0-7786-E230-9B0E6E755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81" y="3135086"/>
            <a:ext cx="6621690" cy="3072039"/>
          </a:xfrm>
          <a:prstGeom prst="rect">
            <a:avLst/>
          </a:prstGeom>
        </p:spPr>
      </p:pic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BA5FC9F-4EC8-21AF-2E9E-79FEB92A5191}"/>
              </a:ext>
            </a:extLst>
          </p:cNvPr>
          <p:cNvSpPr/>
          <p:nvPr/>
        </p:nvSpPr>
        <p:spPr>
          <a:xfrm>
            <a:off x="407988" y="1442209"/>
            <a:ext cx="10115239" cy="1532696"/>
          </a:xfrm>
          <a:prstGeom prst="roundRect">
            <a:avLst>
              <a:gd name="adj" fmla="val 6447"/>
            </a:avLst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just"/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The CERN Scientific Information Service aims at efficiently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managing, preserving and disseminating scientific information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to make it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openly accessible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and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reusable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to CERN and the worldwide High-Energy Physics community.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2D785AE-9534-5155-D94B-FF650A0FB7B3}"/>
              </a:ext>
            </a:extLst>
          </p:cNvPr>
          <p:cNvSpPr/>
          <p:nvPr/>
        </p:nvSpPr>
        <p:spPr>
          <a:xfrm>
            <a:off x="7026159" y="2615328"/>
            <a:ext cx="4767399" cy="1438573"/>
          </a:xfrm>
          <a:prstGeom prst="roundRect">
            <a:avLst>
              <a:gd name="adj" fmla="val 7917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Le Service d’Information Scientifique du CERN a pour mission de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gérer, conserver et diffuser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efficacement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l’information scientifique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afin de la rendre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accessible et utilisable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pour le CERN et pour la communauté mondiale de la physique des hautes énergies.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6A4D098-D621-AE3B-6FA7-2A3713220F6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7135" y="3699541"/>
            <a:ext cx="2777246" cy="277724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2B0400F-490B-8E1F-CC5C-C9CA80F47B0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4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D2622EDD-CFFF-A8C1-2EB8-692B744B0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24" y="1662352"/>
            <a:ext cx="2517677" cy="756193"/>
          </a:xfrm>
          <a:prstGeom prst="rect">
            <a:avLst/>
          </a:prstGeom>
        </p:spPr>
      </p:pic>
      <p:pic>
        <p:nvPicPr>
          <p:cNvPr id="8" name="Picture 7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2E4F071C-D9F1-A50C-11F9-2D8EF6237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546098"/>
            <a:ext cx="1753132" cy="75619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1AC77A2-1035-16B0-DD15-C6878D40FDBB}"/>
              </a:ext>
            </a:extLst>
          </p:cNvPr>
          <p:cNvGrpSpPr/>
          <p:nvPr/>
        </p:nvGrpSpPr>
        <p:grpSpPr>
          <a:xfrm>
            <a:off x="3511972" y="520804"/>
            <a:ext cx="1224812" cy="881473"/>
            <a:chOff x="5685547" y="710790"/>
            <a:chExt cx="1224812" cy="88147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2DB4A90-1409-3EC6-13D5-83581FD07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4670E82-2C62-1DA5-DB5A-0A66C52DC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F5B5CA-585B-EDEF-2562-98B8D6AE797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8437" y="729450"/>
            <a:ext cx="2020876" cy="4336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F61894-F78E-F394-DC18-F49D835021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4933" y="508453"/>
            <a:ext cx="732324" cy="7323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854DA5-CBDB-ADAF-A689-3BF8268936AC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100000"/>
          </a:blip>
          <a:stretch>
            <a:fillRect/>
          </a:stretch>
        </p:blipFill>
        <p:spPr>
          <a:xfrm>
            <a:off x="400550" y="1028427"/>
            <a:ext cx="1754645" cy="3890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BFAF92-D242-ED14-E7DF-7220B00F91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2035258" y="1310559"/>
            <a:ext cx="1527092" cy="1241484"/>
          </a:xfrm>
          <a:prstGeom prst="rect">
            <a:avLst/>
          </a:prstGeom>
        </p:spPr>
      </p:pic>
      <p:pic>
        <p:nvPicPr>
          <p:cNvPr id="22" name="Picture 4" descr="home">
            <a:extLst>
              <a:ext uri="{FF2B5EF4-FFF2-40B4-BE49-F238E27FC236}">
                <a16:creationId xmlns:a16="http://schemas.microsoft.com/office/drawing/2014/main" id="{FC42E076-44A1-BC01-22C2-62BA388F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832" y="1672308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C33088-B775-2C8D-D584-203858BD91CA}"/>
              </a:ext>
            </a:extLst>
          </p:cNvPr>
          <p:cNvSpPr txBox="1"/>
          <p:nvPr/>
        </p:nvSpPr>
        <p:spPr>
          <a:xfrm>
            <a:off x="8998950" y="2072704"/>
            <a:ext cx="1595309" cy="341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58254A-CAA3-0359-355A-9B55C3262CB5}"/>
              </a:ext>
            </a:extLst>
          </p:cNvPr>
          <p:cNvCxnSpPr>
            <a:cxnSpLocks/>
          </p:cNvCxnSpPr>
          <p:nvPr/>
        </p:nvCxnSpPr>
        <p:spPr>
          <a:xfrm flipV="1">
            <a:off x="9776972" y="2089605"/>
            <a:ext cx="0" cy="267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9BAF70-95EE-A74B-9FA3-0BB0AD16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27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96879" y="382223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75537" y="461670"/>
            <a:ext cx="362801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CERN - the world’s biggest laboratory for particle physics</a:t>
            </a:r>
            <a:r>
              <a:rPr lang="fr-FR" sz="2300" dirty="0">
                <a:solidFill>
                  <a:schemeClr val="bg1"/>
                </a:solidFill>
                <a:latin typeface="+mj-lt"/>
              </a:rPr>
              <a:t>.</a:t>
            </a:r>
            <a:endParaRPr lang="fr-FR" sz="2300" dirty="0">
              <a:solidFill>
                <a:schemeClr val="bg1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336F97-3658-1E49-894E-55047E60AD45}"/>
              </a:ext>
            </a:extLst>
          </p:cNvPr>
          <p:cNvSpPr/>
          <p:nvPr/>
        </p:nvSpPr>
        <p:spPr>
          <a:xfrm>
            <a:off x="8096879" y="3253909"/>
            <a:ext cx="4116386" cy="1041849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AD484506-7374-6346-B553-6814784672EB}"/>
              </a:ext>
            </a:extLst>
          </p:cNvPr>
          <p:cNvSpPr txBox="1"/>
          <p:nvPr/>
        </p:nvSpPr>
        <p:spPr>
          <a:xfrm>
            <a:off x="8171955" y="3321179"/>
            <a:ext cx="358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Immunity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of jurisdiction 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and execution.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7C62E5-7188-5A40-A2FC-69CD36315E37}"/>
              </a:ext>
            </a:extLst>
          </p:cNvPr>
          <p:cNvSpPr/>
          <p:nvPr/>
        </p:nvSpPr>
        <p:spPr>
          <a:xfrm>
            <a:off x="8096879" y="1818066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62485" y="1837721"/>
            <a:ext cx="38541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International Organization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established in 1954 -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400" dirty="0">
                <a:solidFill>
                  <a:schemeClr val="bg1"/>
                </a:solidFill>
              </a:rPr>
              <a:t>“Science for Peace”.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49A09-BA5A-5E45-A053-50C2E7796FB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C48D89-21D5-9F43-9BF0-6F5AF56776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8E0690-F52D-B346-AE4D-9C271DAC360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F6B44E8-5FF2-B74F-8FF9-E109B2187B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020F00A-B0A8-634D-A730-BB78E6FE4C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C9D6A31-7391-DC4D-B96A-79E23E72028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69858F5-0DF4-174B-BB79-E9AD76BE4B2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21692A37-35E5-AB46-B15A-597D1B28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6" name="Date Placeholder 4">
            <a:extLst>
              <a:ext uri="{FF2B5EF4-FFF2-40B4-BE49-F238E27FC236}">
                <a16:creationId xmlns:a16="http://schemas.microsoft.com/office/drawing/2014/main" id="{994E480E-652B-F94D-A903-05331AE4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EF9F2F5-4F31-624F-B4E5-3FDF2E952320}" type="datetime1">
              <a:rPr lang="fr-CH" smtClean="0"/>
              <a:pPr/>
              <a:t>24.06.25</a:t>
            </a:fld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4A43003-609F-C815-31BF-3C8BCA519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20689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0" grpId="0" animBg="1"/>
      <p:bldP spid="12" grpId="0"/>
      <p:bldP spid="15" grpId="0" animBg="1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C0652-E280-1BAD-5C24-D5496B8C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23E305F-0082-7267-30F6-EECA7BBB1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43" y="312347"/>
            <a:ext cx="5866689" cy="4903104"/>
          </a:xfrm>
        </p:spPr>
        <p:txBody>
          <a:bodyPr/>
          <a:lstStyle/>
          <a:p>
            <a:pPr marL="0" lvl="1" indent="0">
              <a:spcBef>
                <a:spcPct val="0"/>
              </a:spcBef>
              <a:buNone/>
            </a:pPr>
            <a:r>
              <a:rPr lang="de-CH" altLang="en-US" sz="3600" b="1" dirty="0" err="1">
                <a:solidFill>
                  <a:srgbClr val="0033A0"/>
                </a:solidFill>
              </a:rPr>
              <a:t>CERN’s</a:t>
            </a:r>
            <a:r>
              <a:rPr lang="de-CH" altLang="en-US" sz="3600" b="1" dirty="0">
                <a:solidFill>
                  <a:srgbClr val="0033A0"/>
                </a:solidFill>
              </a:rPr>
              <a:t> Mission</a:t>
            </a:r>
          </a:p>
          <a:p>
            <a:pPr marL="0" lvl="1" indent="0">
              <a:spcBef>
                <a:spcPct val="0"/>
              </a:spcBef>
              <a:buNone/>
            </a:pPr>
            <a:endParaRPr lang="de-CH" altLang="en-US" sz="2400" dirty="0">
              <a:solidFill>
                <a:srgbClr val="0033A0"/>
              </a:solidFill>
            </a:endParaRPr>
          </a:p>
        </p:txBody>
      </p:sp>
      <p:pic>
        <p:nvPicPr>
          <p:cNvPr id="8" name="Picture 7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85C0737E-3694-6EA7-E6F8-FD32A0DEB1C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75755" y="1075789"/>
            <a:ext cx="4577964" cy="25684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F250BD-C19C-7587-99B0-B507AE29468D}"/>
              </a:ext>
            </a:extLst>
          </p:cNvPr>
          <p:cNvSpPr txBox="1"/>
          <p:nvPr/>
        </p:nvSpPr>
        <p:spPr>
          <a:xfrm>
            <a:off x="94942" y="1536174"/>
            <a:ext cx="74464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Perform world-class research in fundamental physics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Provide a unique range of particle accelerator facilities that enable research at the forefront of human knowledge, in an environmentally responsible and sustainable way.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Unite people from all over the world to push the frontiers of science and technology </a:t>
            </a:r>
            <a:r>
              <a:rPr lang="en-US" altLang="en-US" sz="2000" b="1" u="sng" dirty="0">
                <a:solidFill>
                  <a:srgbClr val="0033A0"/>
                </a:solidFill>
              </a:rPr>
              <a:t>for the benefit of all</a:t>
            </a:r>
            <a:r>
              <a:rPr lang="en-US" altLang="en-US" sz="2000" dirty="0">
                <a:solidFill>
                  <a:srgbClr val="0033A0"/>
                </a:solidFill>
              </a:rPr>
              <a:t>.</a:t>
            </a:r>
            <a:br>
              <a:rPr lang="en-US" altLang="en-US" sz="2000" u="sng" dirty="0">
                <a:solidFill>
                  <a:srgbClr val="0033A0"/>
                </a:solidFill>
              </a:rPr>
            </a:br>
            <a:endParaRPr lang="en-US" altLang="en-US" sz="2000" u="sng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Train new generations of physicists, engineers and technicians, and engage all citizens in research and in the values of science.</a:t>
            </a:r>
            <a:endParaRPr lang="en-US" sz="2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62DE9DD-CA46-E227-CF25-CBB4BF94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85348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3CCDD-6F73-2245-A34B-C4FB544AFB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id="{243ADEFA-51C1-EF47-8EAF-C1E05711F2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7341" y="-13858"/>
            <a:ext cx="7527496" cy="621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7650DB9-4048-4D8B-9284-88D024347818}"/>
              </a:ext>
            </a:extLst>
          </p:cNvPr>
          <p:cNvSpPr/>
          <p:nvPr/>
        </p:nvSpPr>
        <p:spPr>
          <a:xfrm>
            <a:off x="4592761" y="-13858"/>
            <a:ext cx="4831433" cy="6275055"/>
          </a:xfrm>
          <a:prstGeom prst="rect">
            <a:avLst/>
          </a:prstGeom>
          <a:gradFill>
            <a:gsLst>
              <a:gs pos="8000">
                <a:schemeClr val="bg1">
                  <a:alpha val="98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D0849B-6DC0-4790-8810-146014FB2248}"/>
              </a:ext>
            </a:extLst>
          </p:cNvPr>
          <p:cNvSpPr txBox="1">
            <a:spLocks/>
          </p:cNvSpPr>
          <p:nvPr/>
        </p:nvSpPr>
        <p:spPr>
          <a:xfrm>
            <a:off x="343597" y="2708920"/>
            <a:ext cx="5616575" cy="5768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800" dirty="0">
              <a:solidFill>
                <a:srgbClr val="0033A0"/>
              </a:solidFill>
            </a:endParaRPr>
          </a:p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1400" dirty="0">
              <a:solidFill>
                <a:srgbClr val="0033A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08510-B75C-1E47-A28A-4C76456CD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80032"/>
            <a:ext cx="5889780" cy="1065742"/>
          </a:xfrm>
        </p:spPr>
        <p:txBody>
          <a:bodyPr/>
          <a:lstStyle/>
          <a:p>
            <a:r>
              <a:rPr lang="de-CH" dirty="0" err="1"/>
              <a:t>CERN‘s</a:t>
            </a:r>
            <a:r>
              <a:rPr lang="de-CH" dirty="0"/>
              <a:t> </a:t>
            </a:r>
            <a:r>
              <a:rPr lang="de-CH" dirty="0" err="1"/>
              <a:t>flagship</a:t>
            </a:r>
            <a:r>
              <a:rPr lang="de-CH" dirty="0"/>
              <a:t>:</a:t>
            </a:r>
            <a:br>
              <a:rPr lang="de-CH" dirty="0"/>
            </a:br>
            <a:r>
              <a:rPr lang="de-CH" dirty="0"/>
              <a:t>The Large Hadron Collider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12AEC-8119-3344-A946-16AA6ABB3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5158" y="1683753"/>
            <a:ext cx="5616575" cy="576840"/>
          </a:xfrm>
        </p:spPr>
        <p:txBody>
          <a:bodyPr vert="horz" lIns="0" tIns="0" rIns="0" bIns="0" rtlCol="0" anchor="t">
            <a:noAutofit/>
          </a:bodyPr>
          <a:lstStyle/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  <a:latin typeface="+mn-lt"/>
              </a:rPr>
              <a:t>Ca. 100m </a:t>
            </a:r>
            <a:r>
              <a:rPr lang="de-CH" altLang="en-US" sz="2400" dirty="0" err="1">
                <a:solidFill>
                  <a:srgbClr val="0033A0"/>
                </a:solidFill>
              </a:rPr>
              <a:t>underground</a:t>
            </a:r>
            <a:endParaRPr lang="en-US" dirty="0"/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1050" dirty="0">
              <a:solidFill>
                <a:srgbClr val="181818"/>
              </a:solidFill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27</a:t>
            </a:r>
            <a:r>
              <a:rPr lang="de-CH" altLang="en-US" sz="2400" dirty="0">
                <a:solidFill>
                  <a:srgbClr val="0033A0"/>
                </a:solidFill>
                <a:ea typeface="+mn-lt"/>
                <a:cs typeface="+mn-lt"/>
              </a:rPr>
              <a:t> km </a:t>
            </a:r>
            <a:r>
              <a:rPr lang="de-CH" altLang="en-US" sz="2400" dirty="0" err="1">
                <a:solidFill>
                  <a:srgbClr val="0033A0"/>
                </a:solidFill>
                <a:ea typeface="+mn-lt"/>
                <a:cs typeface="+mn-lt"/>
              </a:rPr>
              <a:t>circumference</a:t>
            </a:r>
            <a:endParaRPr lang="de-CH" altLang="en-US" sz="240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05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 err="1">
                <a:solidFill>
                  <a:srgbClr val="0033A0"/>
                </a:solidFill>
              </a:rPr>
              <a:t>Coldest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known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universe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  </a:t>
            </a:r>
            <a:r>
              <a:rPr lang="de-CH" altLang="en-US" sz="1400" dirty="0">
                <a:solidFill>
                  <a:srgbClr val="0033A0"/>
                </a:solidFill>
              </a:rPr>
              <a:t>(Magnets </a:t>
            </a:r>
            <a:r>
              <a:rPr lang="de-CH" altLang="en-US" sz="1400" dirty="0" err="1">
                <a:solidFill>
                  <a:srgbClr val="0033A0"/>
                </a:solidFill>
              </a:rPr>
              <a:t>cooled</a:t>
            </a:r>
            <a:r>
              <a:rPr lang="de-CH" altLang="en-US" sz="1400" dirty="0">
                <a:solidFill>
                  <a:srgbClr val="0033A0"/>
                </a:solidFill>
              </a:rPr>
              <a:t> down </a:t>
            </a:r>
            <a:r>
              <a:rPr lang="de-CH" altLang="en-US" sz="1400" dirty="0" err="1">
                <a:solidFill>
                  <a:srgbClr val="0033A0"/>
                </a:solidFill>
              </a:rPr>
              <a:t>to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fr-FR" altLang="en-US" sz="1400" dirty="0">
                <a:solidFill>
                  <a:srgbClr val="0033A0"/>
                </a:solidFill>
              </a:rPr>
              <a:t>-271°C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800" dirty="0">
              <a:solidFill>
                <a:srgbClr val="0033A0"/>
              </a:solidFill>
              <a:cs typeface="Arial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Hottest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solar </a:t>
            </a:r>
            <a:r>
              <a:rPr lang="de-CH" altLang="en-US" sz="2400" dirty="0" err="1">
                <a:solidFill>
                  <a:srgbClr val="0033A0"/>
                </a:solidFill>
              </a:rPr>
              <a:t>system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  </a:t>
            </a:r>
            <a:r>
              <a:rPr lang="de-CH" altLang="en-US" sz="1400" dirty="0">
                <a:solidFill>
                  <a:srgbClr val="0033A0"/>
                </a:solidFill>
              </a:rPr>
              <a:t>(</a:t>
            </a:r>
            <a:r>
              <a:rPr lang="de-CH" altLang="en-US" sz="1400" dirty="0" err="1">
                <a:solidFill>
                  <a:srgbClr val="0033A0"/>
                </a:solidFill>
              </a:rPr>
              <a:t>Collision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temperature</a:t>
            </a:r>
            <a:r>
              <a:rPr lang="de-CH" altLang="en-US" sz="1400" dirty="0">
                <a:solidFill>
                  <a:srgbClr val="0033A0"/>
                </a:solidFill>
              </a:rPr>
              <a:t> 100‘000x </a:t>
            </a:r>
            <a:r>
              <a:rPr lang="de-CH" altLang="en-US" sz="1400" dirty="0" err="1">
                <a:solidFill>
                  <a:srgbClr val="0033A0"/>
                </a:solidFill>
              </a:rPr>
              <a:t>hotter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than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the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sun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600" dirty="0">
              <a:solidFill>
                <a:srgbClr val="0033A0"/>
              </a:solidFill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633B4C-ECB1-17AE-A33E-11A0B5C7C280}"/>
              </a:ext>
            </a:extLst>
          </p:cNvPr>
          <p:cNvSpPr txBox="1"/>
          <p:nvPr/>
        </p:nvSpPr>
        <p:spPr>
          <a:xfrm>
            <a:off x="540242" y="4573421"/>
            <a:ext cx="6096000" cy="8309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18415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400">
                <a:solidFill>
                  <a:srgbClr val="0033A0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1 billion+ particle collisions per second</a:t>
            </a:r>
          </a:p>
          <a:p>
            <a:pPr marL="355600" lvl="1" indent="-347663">
              <a:buFont typeface="Wingdings" pitchFamily="2" charset="2"/>
              <a:buChar char="§"/>
            </a:pPr>
            <a:endParaRPr lang="en-US" sz="1000" dirty="0">
              <a:solidFill>
                <a:schemeClr val="accent3"/>
              </a:solidFill>
            </a:endParaRPr>
          </a:p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Detectors collect 1PB/sec of data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F2EC83D-964E-2FA5-3007-AF9763567CCF}"/>
              </a:ext>
            </a:extLst>
          </p:cNvPr>
          <p:cNvSpPr txBox="1">
            <a:spLocks/>
          </p:cNvSpPr>
          <p:nvPr/>
        </p:nvSpPr>
        <p:spPr>
          <a:xfrm>
            <a:off x="4259262" y="6423176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159197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663" y="361785"/>
            <a:ext cx="10800000" cy="719993"/>
          </a:xfrm>
        </p:spPr>
        <p:txBody>
          <a:bodyPr>
            <a:noAutofit/>
          </a:bodyPr>
          <a:lstStyle/>
          <a:p>
            <a:r>
              <a:rPr lang="en-US" sz="3000" dirty="0"/>
              <a:t>In 1954 CERN started with 12 Member States</a:t>
            </a:r>
            <a:br>
              <a:rPr lang="en-US" sz="3000" dirty="0"/>
            </a:br>
            <a:r>
              <a:rPr lang="en-US" sz="3000" dirty="0"/>
              <a:t>Today CERN has 25 Member States and is still growing</a:t>
            </a:r>
          </a:p>
        </p:txBody>
      </p:sp>
      <p:sp>
        <p:nvSpPr>
          <p:cNvPr id="88" name="Footer Placeholder 4">
            <a:extLst>
              <a:ext uri="{FF2B5EF4-FFF2-40B4-BE49-F238E27FC236}">
                <a16:creationId xmlns:a16="http://schemas.microsoft.com/office/drawing/2014/main" id="{BB7B659A-4407-A46D-E592-940DCC62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BC4855-0DC1-5E4D-8B6A-C047D0FCC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75" y="1417686"/>
            <a:ext cx="7289800" cy="3606800"/>
          </a:xfrm>
          <a:prstGeom prst="rect">
            <a:avLst/>
          </a:prstGeom>
        </p:spPr>
      </p:pic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499903"/>
            <a:ext cx="3623207" cy="1585600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indent="-407988"/>
            <a:r>
              <a:rPr lang="en-US" sz="1700" b="1" dirty="0">
                <a:latin typeface="Arial" charset="0"/>
                <a:ea typeface="Arial" charset="0"/>
                <a:cs typeface="Arial" charset="0"/>
              </a:rPr>
              <a:t>25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	Member States</a:t>
            </a:r>
            <a:endParaRPr lang="en-US" sz="1700" dirty="0">
              <a:solidFill>
                <a:srgbClr val="0055A0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2 	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700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 	Associate </a:t>
            </a:r>
            <a:r>
              <a:rPr lang="fr-FR" sz="17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  <a:endParaRPr lang="fr-FR" dirty="0">
              <a:solidFill>
                <a:srgbClr val="A8CEE3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endParaRPr lang="en-US" sz="1000" b="1" dirty="0"/>
          </a:p>
          <a:p>
            <a:pPr marL="450850" indent="-450850"/>
            <a:endParaRPr lang="fr-FR" sz="1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70888" y="2746424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508" name="Freeform 320">
            <a:extLst>
              <a:ext uri="{FF2B5EF4-FFF2-40B4-BE49-F238E27FC236}">
                <a16:creationId xmlns:a16="http://schemas.microsoft.com/office/drawing/2014/main" id="{BA3E8B48-4FD5-1945-A7B1-9F52C7F23A67}"/>
              </a:ext>
            </a:extLst>
          </p:cNvPr>
          <p:cNvSpPr>
            <a:spLocks noEditPoints="1"/>
          </p:cNvSpPr>
          <p:nvPr/>
        </p:nvSpPr>
        <p:spPr bwMode="auto">
          <a:xfrm>
            <a:off x="6162675" y="1527224"/>
            <a:ext cx="3454400" cy="1328738"/>
          </a:xfrm>
          <a:custGeom>
            <a:avLst/>
            <a:gdLst>
              <a:gd name="T0" fmla="*/ 659 w 1560"/>
              <a:gd name="T1" fmla="*/ 9 h 598"/>
              <a:gd name="T2" fmla="*/ 680 w 1560"/>
              <a:gd name="T3" fmla="*/ 36 h 598"/>
              <a:gd name="T4" fmla="*/ 700 w 1560"/>
              <a:gd name="T5" fmla="*/ 15 h 598"/>
              <a:gd name="T6" fmla="*/ 1136 w 1560"/>
              <a:gd name="T7" fmla="*/ 117 h 598"/>
              <a:gd name="T8" fmla="*/ 1127 w 1560"/>
              <a:gd name="T9" fmla="*/ 164 h 598"/>
              <a:gd name="T10" fmla="*/ 1453 w 1560"/>
              <a:gd name="T11" fmla="*/ 205 h 598"/>
              <a:gd name="T12" fmla="*/ 1123 w 1560"/>
              <a:gd name="T13" fmla="*/ 457 h 598"/>
              <a:gd name="T14" fmla="*/ 1557 w 1560"/>
              <a:gd name="T15" fmla="*/ 282 h 598"/>
              <a:gd name="T16" fmla="*/ 1407 w 1560"/>
              <a:gd name="T17" fmla="*/ 222 h 598"/>
              <a:gd name="T18" fmla="*/ 1290 w 1560"/>
              <a:gd name="T19" fmla="*/ 227 h 598"/>
              <a:gd name="T20" fmla="*/ 1142 w 1560"/>
              <a:gd name="T21" fmla="*/ 189 h 598"/>
              <a:gd name="T22" fmla="*/ 1078 w 1560"/>
              <a:gd name="T23" fmla="*/ 193 h 598"/>
              <a:gd name="T24" fmla="*/ 995 w 1560"/>
              <a:gd name="T25" fmla="*/ 178 h 598"/>
              <a:gd name="T26" fmla="*/ 909 w 1560"/>
              <a:gd name="T27" fmla="*/ 166 h 598"/>
              <a:gd name="T28" fmla="*/ 779 w 1560"/>
              <a:gd name="T29" fmla="*/ 169 h 598"/>
              <a:gd name="T30" fmla="*/ 842 w 1560"/>
              <a:gd name="T31" fmla="*/ 102 h 598"/>
              <a:gd name="T32" fmla="*/ 750 w 1560"/>
              <a:gd name="T33" fmla="*/ 82 h 598"/>
              <a:gd name="T34" fmla="*/ 669 w 1560"/>
              <a:gd name="T35" fmla="*/ 112 h 598"/>
              <a:gd name="T36" fmla="*/ 616 w 1560"/>
              <a:gd name="T37" fmla="*/ 146 h 598"/>
              <a:gd name="T38" fmla="*/ 537 w 1560"/>
              <a:gd name="T39" fmla="*/ 175 h 598"/>
              <a:gd name="T40" fmla="*/ 509 w 1560"/>
              <a:gd name="T41" fmla="*/ 184 h 598"/>
              <a:gd name="T42" fmla="*/ 528 w 1560"/>
              <a:gd name="T43" fmla="*/ 239 h 598"/>
              <a:gd name="T44" fmla="*/ 479 w 1560"/>
              <a:gd name="T45" fmla="*/ 270 h 598"/>
              <a:gd name="T46" fmla="*/ 480 w 1560"/>
              <a:gd name="T47" fmla="*/ 170 h 598"/>
              <a:gd name="T48" fmla="*/ 424 w 1560"/>
              <a:gd name="T49" fmla="*/ 232 h 598"/>
              <a:gd name="T50" fmla="*/ 347 w 1560"/>
              <a:gd name="T51" fmla="*/ 241 h 598"/>
              <a:gd name="T52" fmla="*/ 234 w 1560"/>
              <a:gd name="T53" fmla="*/ 261 h 598"/>
              <a:gd name="T54" fmla="*/ 208 w 1560"/>
              <a:gd name="T55" fmla="*/ 273 h 598"/>
              <a:gd name="T56" fmla="*/ 144 w 1560"/>
              <a:gd name="T57" fmla="*/ 305 h 598"/>
              <a:gd name="T58" fmla="*/ 191 w 1560"/>
              <a:gd name="T59" fmla="*/ 252 h 598"/>
              <a:gd name="T60" fmla="*/ 92 w 1560"/>
              <a:gd name="T61" fmla="*/ 227 h 598"/>
              <a:gd name="T62" fmla="*/ 99 w 1560"/>
              <a:gd name="T63" fmla="*/ 308 h 598"/>
              <a:gd name="T64" fmla="*/ 71 w 1560"/>
              <a:gd name="T65" fmla="*/ 389 h 598"/>
              <a:gd name="T66" fmla="*/ 118 w 1560"/>
              <a:gd name="T67" fmla="*/ 453 h 598"/>
              <a:gd name="T68" fmla="*/ 161 w 1560"/>
              <a:gd name="T69" fmla="*/ 491 h 598"/>
              <a:gd name="T70" fmla="*/ 169 w 1560"/>
              <a:gd name="T71" fmla="*/ 541 h 598"/>
              <a:gd name="T72" fmla="*/ 247 w 1560"/>
              <a:gd name="T73" fmla="*/ 591 h 598"/>
              <a:gd name="T74" fmla="*/ 247 w 1560"/>
              <a:gd name="T75" fmla="*/ 509 h 598"/>
              <a:gd name="T76" fmla="*/ 321 w 1560"/>
              <a:gd name="T77" fmla="*/ 488 h 598"/>
              <a:gd name="T78" fmla="*/ 381 w 1560"/>
              <a:gd name="T79" fmla="*/ 461 h 598"/>
              <a:gd name="T80" fmla="*/ 483 w 1560"/>
              <a:gd name="T81" fmla="*/ 445 h 598"/>
              <a:gd name="T82" fmla="*/ 576 w 1560"/>
              <a:gd name="T83" fmla="*/ 489 h 598"/>
              <a:gd name="T84" fmla="*/ 664 w 1560"/>
              <a:gd name="T85" fmla="*/ 488 h 598"/>
              <a:gd name="T86" fmla="*/ 745 w 1560"/>
              <a:gd name="T87" fmla="*/ 482 h 598"/>
              <a:gd name="T88" fmla="*/ 864 w 1560"/>
              <a:gd name="T89" fmla="*/ 497 h 598"/>
              <a:gd name="T90" fmla="*/ 965 w 1560"/>
              <a:gd name="T91" fmla="*/ 467 h 598"/>
              <a:gd name="T92" fmla="*/ 1033 w 1560"/>
              <a:gd name="T93" fmla="*/ 548 h 598"/>
              <a:gd name="T94" fmla="*/ 1101 w 1560"/>
              <a:gd name="T95" fmla="*/ 483 h 598"/>
              <a:gd name="T96" fmla="*/ 1064 w 1560"/>
              <a:gd name="T97" fmla="*/ 442 h 598"/>
              <a:gd name="T98" fmla="*/ 1190 w 1560"/>
              <a:gd name="T99" fmla="*/ 375 h 598"/>
              <a:gd name="T100" fmla="*/ 1275 w 1560"/>
              <a:gd name="T101" fmla="*/ 347 h 598"/>
              <a:gd name="T102" fmla="*/ 1290 w 1560"/>
              <a:gd name="T103" fmla="*/ 372 h 598"/>
              <a:gd name="T104" fmla="*/ 1286 w 1560"/>
              <a:gd name="T105" fmla="*/ 443 h 598"/>
              <a:gd name="T106" fmla="*/ 1336 w 1560"/>
              <a:gd name="T107" fmla="*/ 371 h 598"/>
              <a:gd name="T108" fmla="*/ 1446 w 1560"/>
              <a:gd name="T109" fmla="*/ 310 h 598"/>
              <a:gd name="T110" fmla="*/ 1488 w 1560"/>
              <a:gd name="T111" fmla="*/ 291 h 598"/>
              <a:gd name="T112" fmla="*/ 1551 w 1560"/>
              <a:gd name="T113" fmla="*/ 289 h 598"/>
              <a:gd name="T114" fmla="*/ 263 w 1560"/>
              <a:gd name="T115" fmla="*/ 22 h 598"/>
              <a:gd name="T116" fmla="*/ 336 w 1560"/>
              <a:gd name="T117" fmla="*/ 31 h 598"/>
              <a:gd name="T118" fmla="*/ 302 w 1560"/>
              <a:gd name="T119" fmla="*/ 198 h 598"/>
              <a:gd name="T120" fmla="*/ 425 w 1560"/>
              <a:gd name="T121" fmla="*/ 102 h 598"/>
              <a:gd name="T122" fmla="*/ 313 w 1560"/>
              <a:gd name="T123" fmla="*/ 2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598">
                <a:moveTo>
                  <a:pt x="23" y="432"/>
                </a:moveTo>
                <a:cubicBezTo>
                  <a:pt x="22" y="433"/>
                  <a:pt x="19" y="432"/>
                  <a:pt x="18" y="430"/>
                </a:cubicBezTo>
                <a:cubicBezTo>
                  <a:pt x="17" y="429"/>
                  <a:pt x="15" y="430"/>
                  <a:pt x="12" y="430"/>
                </a:cubicBezTo>
                <a:cubicBezTo>
                  <a:pt x="13" y="430"/>
                  <a:pt x="13" y="431"/>
                  <a:pt x="14" y="431"/>
                </a:cubicBezTo>
                <a:cubicBezTo>
                  <a:pt x="15" y="433"/>
                  <a:pt x="9" y="434"/>
                  <a:pt x="11" y="436"/>
                </a:cubicBezTo>
                <a:cubicBezTo>
                  <a:pt x="13" y="439"/>
                  <a:pt x="6" y="439"/>
                  <a:pt x="6" y="436"/>
                </a:cubicBezTo>
                <a:cubicBezTo>
                  <a:pt x="6" y="433"/>
                  <a:pt x="0" y="435"/>
                  <a:pt x="0" y="437"/>
                </a:cubicBezTo>
                <a:cubicBezTo>
                  <a:pt x="0" y="437"/>
                  <a:pt x="0" y="438"/>
                  <a:pt x="0" y="439"/>
                </a:cubicBezTo>
                <a:cubicBezTo>
                  <a:pt x="1" y="439"/>
                  <a:pt x="4" y="440"/>
                  <a:pt x="4" y="440"/>
                </a:cubicBezTo>
                <a:cubicBezTo>
                  <a:pt x="6" y="441"/>
                  <a:pt x="22" y="443"/>
                  <a:pt x="28" y="441"/>
                </a:cubicBezTo>
                <a:cubicBezTo>
                  <a:pt x="28" y="440"/>
                  <a:pt x="28" y="437"/>
                  <a:pt x="28" y="435"/>
                </a:cubicBezTo>
                <a:cubicBezTo>
                  <a:pt x="28" y="434"/>
                  <a:pt x="25" y="432"/>
                  <a:pt x="23" y="432"/>
                </a:cubicBezTo>
                <a:close/>
                <a:moveTo>
                  <a:pt x="659" y="9"/>
                </a:moveTo>
                <a:cubicBezTo>
                  <a:pt x="660" y="5"/>
                  <a:pt x="642" y="7"/>
                  <a:pt x="647" y="11"/>
                </a:cubicBezTo>
                <a:cubicBezTo>
                  <a:pt x="648" y="12"/>
                  <a:pt x="658" y="13"/>
                  <a:pt x="659" y="9"/>
                </a:cubicBezTo>
                <a:close/>
                <a:moveTo>
                  <a:pt x="414" y="16"/>
                </a:moveTo>
                <a:cubicBezTo>
                  <a:pt x="424" y="15"/>
                  <a:pt x="424" y="10"/>
                  <a:pt x="419" y="9"/>
                </a:cubicBezTo>
                <a:cubicBezTo>
                  <a:pt x="413" y="8"/>
                  <a:pt x="412" y="12"/>
                  <a:pt x="410" y="12"/>
                </a:cubicBezTo>
                <a:cubicBezTo>
                  <a:pt x="407" y="11"/>
                  <a:pt x="397" y="13"/>
                  <a:pt x="399" y="16"/>
                </a:cubicBezTo>
                <a:cubicBezTo>
                  <a:pt x="401" y="18"/>
                  <a:pt x="409" y="17"/>
                  <a:pt x="414" y="16"/>
                </a:cubicBezTo>
                <a:close/>
                <a:moveTo>
                  <a:pt x="680" y="36"/>
                </a:moveTo>
                <a:cubicBezTo>
                  <a:pt x="680" y="39"/>
                  <a:pt x="671" y="42"/>
                  <a:pt x="674" y="44"/>
                </a:cubicBezTo>
                <a:cubicBezTo>
                  <a:pt x="676" y="46"/>
                  <a:pt x="678" y="46"/>
                  <a:pt x="681" y="46"/>
                </a:cubicBezTo>
                <a:cubicBezTo>
                  <a:pt x="683" y="47"/>
                  <a:pt x="685" y="53"/>
                  <a:pt x="689" y="52"/>
                </a:cubicBezTo>
                <a:cubicBezTo>
                  <a:pt x="694" y="51"/>
                  <a:pt x="708" y="58"/>
                  <a:pt x="715" y="58"/>
                </a:cubicBezTo>
                <a:cubicBezTo>
                  <a:pt x="723" y="58"/>
                  <a:pt x="724" y="51"/>
                  <a:pt x="722" y="51"/>
                </a:cubicBezTo>
                <a:cubicBezTo>
                  <a:pt x="719" y="51"/>
                  <a:pt x="721" y="47"/>
                  <a:pt x="726" y="41"/>
                </a:cubicBezTo>
                <a:cubicBezTo>
                  <a:pt x="730" y="35"/>
                  <a:pt x="712" y="30"/>
                  <a:pt x="712" y="35"/>
                </a:cubicBezTo>
                <a:cubicBezTo>
                  <a:pt x="712" y="40"/>
                  <a:pt x="707" y="34"/>
                  <a:pt x="705" y="31"/>
                </a:cubicBezTo>
                <a:cubicBezTo>
                  <a:pt x="704" y="28"/>
                  <a:pt x="680" y="33"/>
                  <a:pt x="680" y="36"/>
                </a:cubicBezTo>
                <a:close/>
                <a:moveTo>
                  <a:pt x="466" y="167"/>
                </a:moveTo>
                <a:cubicBezTo>
                  <a:pt x="470" y="167"/>
                  <a:pt x="479" y="165"/>
                  <a:pt x="480" y="163"/>
                </a:cubicBezTo>
                <a:cubicBezTo>
                  <a:pt x="481" y="161"/>
                  <a:pt x="476" y="159"/>
                  <a:pt x="470" y="159"/>
                </a:cubicBezTo>
                <a:cubicBezTo>
                  <a:pt x="464" y="159"/>
                  <a:pt x="463" y="166"/>
                  <a:pt x="466" y="167"/>
                </a:cubicBezTo>
                <a:close/>
                <a:moveTo>
                  <a:pt x="545" y="171"/>
                </a:moveTo>
                <a:cubicBezTo>
                  <a:pt x="549" y="173"/>
                  <a:pt x="553" y="172"/>
                  <a:pt x="552" y="168"/>
                </a:cubicBezTo>
                <a:cubicBezTo>
                  <a:pt x="551" y="163"/>
                  <a:pt x="542" y="169"/>
                  <a:pt x="545" y="171"/>
                </a:cubicBezTo>
                <a:close/>
                <a:moveTo>
                  <a:pt x="666" y="29"/>
                </a:moveTo>
                <a:cubicBezTo>
                  <a:pt x="671" y="31"/>
                  <a:pt x="669" y="32"/>
                  <a:pt x="664" y="32"/>
                </a:cubicBezTo>
                <a:cubicBezTo>
                  <a:pt x="658" y="32"/>
                  <a:pt x="653" y="34"/>
                  <a:pt x="657" y="35"/>
                </a:cubicBezTo>
                <a:cubicBezTo>
                  <a:pt x="660" y="36"/>
                  <a:pt x="659" y="39"/>
                  <a:pt x="665" y="41"/>
                </a:cubicBezTo>
                <a:cubicBezTo>
                  <a:pt x="671" y="42"/>
                  <a:pt x="676" y="38"/>
                  <a:pt x="676" y="34"/>
                </a:cubicBezTo>
                <a:cubicBezTo>
                  <a:pt x="675" y="31"/>
                  <a:pt x="696" y="28"/>
                  <a:pt x="701" y="27"/>
                </a:cubicBezTo>
                <a:cubicBezTo>
                  <a:pt x="706" y="25"/>
                  <a:pt x="698" y="20"/>
                  <a:pt x="703" y="19"/>
                </a:cubicBezTo>
                <a:cubicBezTo>
                  <a:pt x="709" y="19"/>
                  <a:pt x="707" y="16"/>
                  <a:pt x="700" y="15"/>
                </a:cubicBezTo>
                <a:cubicBezTo>
                  <a:pt x="692" y="14"/>
                  <a:pt x="695" y="8"/>
                  <a:pt x="693" y="5"/>
                </a:cubicBezTo>
                <a:cubicBezTo>
                  <a:pt x="691" y="3"/>
                  <a:pt x="689" y="8"/>
                  <a:pt x="680" y="10"/>
                </a:cubicBezTo>
                <a:cubicBezTo>
                  <a:pt x="670" y="12"/>
                  <a:pt x="666" y="14"/>
                  <a:pt x="669" y="16"/>
                </a:cubicBezTo>
                <a:cubicBezTo>
                  <a:pt x="673" y="18"/>
                  <a:pt x="669" y="23"/>
                  <a:pt x="665" y="22"/>
                </a:cubicBezTo>
                <a:cubicBezTo>
                  <a:pt x="661" y="22"/>
                  <a:pt x="661" y="26"/>
                  <a:pt x="666" y="29"/>
                </a:cubicBezTo>
                <a:close/>
                <a:moveTo>
                  <a:pt x="1070" y="130"/>
                </a:moveTo>
                <a:cubicBezTo>
                  <a:pt x="1074" y="132"/>
                  <a:pt x="1075" y="134"/>
                  <a:pt x="1077" y="136"/>
                </a:cubicBezTo>
                <a:cubicBezTo>
                  <a:pt x="1080" y="138"/>
                  <a:pt x="1088" y="135"/>
                  <a:pt x="1091" y="134"/>
                </a:cubicBezTo>
                <a:cubicBezTo>
                  <a:pt x="1094" y="133"/>
                  <a:pt x="1094" y="139"/>
                  <a:pt x="1100" y="135"/>
                </a:cubicBezTo>
                <a:cubicBezTo>
                  <a:pt x="1105" y="132"/>
                  <a:pt x="1110" y="134"/>
                  <a:pt x="1116" y="134"/>
                </a:cubicBezTo>
                <a:cubicBezTo>
                  <a:pt x="1122" y="134"/>
                  <a:pt x="1115" y="126"/>
                  <a:pt x="1115" y="123"/>
                </a:cubicBezTo>
                <a:cubicBezTo>
                  <a:pt x="1115" y="120"/>
                  <a:pt x="1122" y="122"/>
                  <a:pt x="1120" y="125"/>
                </a:cubicBezTo>
                <a:cubicBezTo>
                  <a:pt x="1118" y="127"/>
                  <a:pt x="1123" y="134"/>
                  <a:pt x="1132" y="133"/>
                </a:cubicBezTo>
                <a:cubicBezTo>
                  <a:pt x="1140" y="133"/>
                  <a:pt x="1134" y="127"/>
                  <a:pt x="1138" y="125"/>
                </a:cubicBezTo>
                <a:cubicBezTo>
                  <a:pt x="1143" y="123"/>
                  <a:pt x="1142" y="121"/>
                  <a:pt x="1136" y="117"/>
                </a:cubicBezTo>
                <a:cubicBezTo>
                  <a:pt x="1130" y="114"/>
                  <a:pt x="1121" y="116"/>
                  <a:pt x="1116" y="114"/>
                </a:cubicBezTo>
                <a:cubicBezTo>
                  <a:pt x="1110" y="111"/>
                  <a:pt x="1103" y="111"/>
                  <a:pt x="1103" y="117"/>
                </a:cubicBezTo>
                <a:cubicBezTo>
                  <a:pt x="1103" y="123"/>
                  <a:pt x="1091" y="110"/>
                  <a:pt x="1086" y="109"/>
                </a:cubicBezTo>
                <a:cubicBezTo>
                  <a:pt x="1080" y="107"/>
                  <a:pt x="1061" y="125"/>
                  <a:pt x="1070" y="130"/>
                </a:cubicBezTo>
                <a:close/>
                <a:moveTo>
                  <a:pt x="1152" y="130"/>
                </a:moveTo>
                <a:cubicBezTo>
                  <a:pt x="1158" y="130"/>
                  <a:pt x="1162" y="136"/>
                  <a:pt x="1174" y="137"/>
                </a:cubicBezTo>
                <a:cubicBezTo>
                  <a:pt x="1187" y="138"/>
                  <a:pt x="1196" y="136"/>
                  <a:pt x="1196" y="133"/>
                </a:cubicBezTo>
                <a:cubicBezTo>
                  <a:pt x="1196" y="130"/>
                  <a:pt x="1185" y="126"/>
                  <a:pt x="1181" y="128"/>
                </a:cubicBezTo>
                <a:cubicBezTo>
                  <a:pt x="1178" y="130"/>
                  <a:pt x="1175" y="125"/>
                  <a:pt x="1171" y="126"/>
                </a:cubicBezTo>
                <a:cubicBezTo>
                  <a:pt x="1166" y="127"/>
                  <a:pt x="1160" y="127"/>
                  <a:pt x="1158" y="123"/>
                </a:cubicBezTo>
                <a:cubicBezTo>
                  <a:pt x="1156" y="120"/>
                  <a:pt x="1149" y="129"/>
                  <a:pt x="1152" y="130"/>
                </a:cubicBezTo>
                <a:close/>
                <a:moveTo>
                  <a:pt x="1127" y="164"/>
                </a:moveTo>
                <a:cubicBezTo>
                  <a:pt x="1131" y="163"/>
                  <a:pt x="1123" y="154"/>
                  <a:pt x="1115" y="153"/>
                </a:cubicBezTo>
                <a:cubicBezTo>
                  <a:pt x="1106" y="152"/>
                  <a:pt x="1099" y="159"/>
                  <a:pt x="1100" y="160"/>
                </a:cubicBezTo>
                <a:cubicBezTo>
                  <a:pt x="1102" y="164"/>
                  <a:pt x="1122" y="166"/>
                  <a:pt x="1127" y="164"/>
                </a:cubicBezTo>
                <a:close/>
                <a:moveTo>
                  <a:pt x="1105" y="147"/>
                </a:moveTo>
                <a:cubicBezTo>
                  <a:pt x="1105" y="143"/>
                  <a:pt x="1090" y="148"/>
                  <a:pt x="1096" y="150"/>
                </a:cubicBezTo>
                <a:cubicBezTo>
                  <a:pt x="1100" y="151"/>
                  <a:pt x="1105" y="151"/>
                  <a:pt x="1105" y="147"/>
                </a:cubicBezTo>
                <a:close/>
                <a:moveTo>
                  <a:pt x="722" y="74"/>
                </a:moveTo>
                <a:cubicBezTo>
                  <a:pt x="726" y="76"/>
                  <a:pt x="738" y="72"/>
                  <a:pt x="746" y="72"/>
                </a:cubicBezTo>
                <a:cubicBezTo>
                  <a:pt x="754" y="72"/>
                  <a:pt x="777" y="66"/>
                  <a:pt x="777" y="61"/>
                </a:cubicBezTo>
                <a:cubicBezTo>
                  <a:pt x="778" y="57"/>
                  <a:pt x="769" y="57"/>
                  <a:pt x="766" y="53"/>
                </a:cubicBezTo>
                <a:cubicBezTo>
                  <a:pt x="762" y="50"/>
                  <a:pt x="754" y="53"/>
                  <a:pt x="752" y="56"/>
                </a:cubicBezTo>
                <a:cubicBezTo>
                  <a:pt x="750" y="59"/>
                  <a:pt x="748" y="56"/>
                  <a:pt x="753" y="51"/>
                </a:cubicBezTo>
                <a:cubicBezTo>
                  <a:pt x="759" y="46"/>
                  <a:pt x="748" y="42"/>
                  <a:pt x="748" y="45"/>
                </a:cubicBezTo>
                <a:cubicBezTo>
                  <a:pt x="748" y="49"/>
                  <a:pt x="738" y="46"/>
                  <a:pt x="738" y="49"/>
                </a:cubicBezTo>
                <a:cubicBezTo>
                  <a:pt x="738" y="52"/>
                  <a:pt x="735" y="53"/>
                  <a:pt x="735" y="56"/>
                </a:cubicBezTo>
                <a:cubicBezTo>
                  <a:pt x="735" y="59"/>
                  <a:pt x="729" y="55"/>
                  <a:pt x="728" y="61"/>
                </a:cubicBezTo>
                <a:cubicBezTo>
                  <a:pt x="728" y="68"/>
                  <a:pt x="718" y="72"/>
                  <a:pt x="722" y="74"/>
                </a:cubicBezTo>
                <a:close/>
                <a:moveTo>
                  <a:pt x="1453" y="205"/>
                </a:moveTo>
                <a:cubicBezTo>
                  <a:pt x="1459" y="208"/>
                  <a:pt x="1462" y="202"/>
                  <a:pt x="1466" y="205"/>
                </a:cubicBezTo>
                <a:cubicBezTo>
                  <a:pt x="1471" y="208"/>
                  <a:pt x="1481" y="204"/>
                  <a:pt x="1485" y="203"/>
                </a:cubicBezTo>
                <a:cubicBezTo>
                  <a:pt x="1490" y="202"/>
                  <a:pt x="1488" y="197"/>
                  <a:pt x="1475" y="195"/>
                </a:cubicBezTo>
                <a:cubicBezTo>
                  <a:pt x="1463" y="193"/>
                  <a:pt x="1447" y="202"/>
                  <a:pt x="1453" y="205"/>
                </a:cubicBezTo>
                <a:close/>
                <a:moveTo>
                  <a:pt x="250" y="20"/>
                </a:moveTo>
                <a:cubicBezTo>
                  <a:pt x="256" y="14"/>
                  <a:pt x="264" y="20"/>
                  <a:pt x="265" y="17"/>
                </a:cubicBezTo>
                <a:cubicBezTo>
                  <a:pt x="266" y="14"/>
                  <a:pt x="254" y="13"/>
                  <a:pt x="249" y="16"/>
                </a:cubicBezTo>
                <a:cubicBezTo>
                  <a:pt x="244" y="18"/>
                  <a:pt x="234" y="16"/>
                  <a:pt x="235" y="19"/>
                </a:cubicBezTo>
                <a:cubicBezTo>
                  <a:pt x="236" y="21"/>
                  <a:pt x="244" y="26"/>
                  <a:pt x="250" y="20"/>
                </a:cubicBezTo>
                <a:close/>
                <a:moveTo>
                  <a:pt x="264" y="236"/>
                </a:moveTo>
                <a:cubicBezTo>
                  <a:pt x="271" y="242"/>
                  <a:pt x="277" y="233"/>
                  <a:pt x="281" y="232"/>
                </a:cubicBezTo>
                <a:cubicBezTo>
                  <a:pt x="284" y="232"/>
                  <a:pt x="279" y="228"/>
                  <a:pt x="273" y="226"/>
                </a:cubicBezTo>
                <a:cubicBezTo>
                  <a:pt x="267" y="225"/>
                  <a:pt x="258" y="231"/>
                  <a:pt x="264" y="236"/>
                </a:cubicBezTo>
                <a:close/>
                <a:moveTo>
                  <a:pt x="1124" y="476"/>
                </a:moveTo>
                <a:cubicBezTo>
                  <a:pt x="1121" y="468"/>
                  <a:pt x="1129" y="461"/>
                  <a:pt x="1123" y="457"/>
                </a:cubicBezTo>
                <a:cubicBezTo>
                  <a:pt x="1118" y="453"/>
                  <a:pt x="1120" y="444"/>
                  <a:pt x="1117" y="446"/>
                </a:cubicBezTo>
                <a:cubicBezTo>
                  <a:pt x="1115" y="448"/>
                  <a:pt x="1117" y="455"/>
                  <a:pt x="1113" y="455"/>
                </a:cubicBezTo>
                <a:cubicBezTo>
                  <a:pt x="1109" y="456"/>
                  <a:pt x="1113" y="460"/>
                  <a:pt x="1111" y="465"/>
                </a:cubicBezTo>
                <a:cubicBezTo>
                  <a:pt x="1110" y="471"/>
                  <a:pt x="1112" y="479"/>
                  <a:pt x="1114" y="484"/>
                </a:cubicBezTo>
                <a:cubicBezTo>
                  <a:pt x="1116" y="488"/>
                  <a:pt x="1111" y="514"/>
                  <a:pt x="1113" y="519"/>
                </a:cubicBezTo>
                <a:cubicBezTo>
                  <a:pt x="1116" y="523"/>
                  <a:pt x="1110" y="542"/>
                  <a:pt x="1112" y="544"/>
                </a:cubicBezTo>
                <a:cubicBezTo>
                  <a:pt x="1115" y="548"/>
                  <a:pt x="1113" y="539"/>
                  <a:pt x="1118" y="538"/>
                </a:cubicBezTo>
                <a:cubicBezTo>
                  <a:pt x="1123" y="538"/>
                  <a:pt x="1123" y="544"/>
                  <a:pt x="1126" y="545"/>
                </a:cubicBezTo>
                <a:cubicBezTo>
                  <a:pt x="1128" y="546"/>
                  <a:pt x="1127" y="536"/>
                  <a:pt x="1124" y="537"/>
                </a:cubicBezTo>
                <a:cubicBezTo>
                  <a:pt x="1121" y="538"/>
                  <a:pt x="1119" y="531"/>
                  <a:pt x="1118" y="526"/>
                </a:cubicBezTo>
                <a:cubicBezTo>
                  <a:pt x="1116" y="522"/>
                  <a:pt x="1120" y="517"/>
                  <a:pt x="1120" y="511"/>
                </a:cubicBezTo>
                <a:cubicBezTo>
                  <a:pt x="1120" y="506"/>
                  <a:pt x="1127" y="506"/>
                  <a:pt x="1131" y="510"/>
                </a:cubicBezTo>
                <a:cubicBezTo>
                  <a:pt x="1135" y="514"/>
                  <a:pt x="1136" y="512"/>
                  <a:pt x="1134" y="509"/>
                </a:cubicBezTo>
                <a:cubicBezTo>
                  <a:pt x="1133" y="506"/>
                  <a:pt x="1127" y="484"/>
                  <a:pt x="1124" y="476"/>
                </a:cubicBezTo>
                <a:close/>
                <a:moveTo>
                  <a:pt x="1557" y="282"/>
                </a:moveTo>
                <a:cubicBezTo>
                  <a:pt x="1554" y="281"/>
                  <a:pt x="1546" y="275"/>
                  <a:pt x="1544" y="272"/>
                </a:cubicBezTo>
                <a:cubicBezTo>
                  <a:pt x="1541" y="269"/>
                  <a:pt x="1531" y="268"/>
                  <a:pt x="1531" y="269"/>
                </a:cubicBezTo>
                <a:cubicBezTo>
                  <a:pt x="1531" y="271"/>
                  <a:pt x="1528" y="269"/>
                  <a:pt x="1527" y="267"/>
                </a:cubicBezTo>
                <a:cubicBezTo>
                  <a:pt x="1526" y="265"/>
                  <a:pt x="1515" y="265"/>
                  <a:pt x="1515" y="267"/>
                </a:cubicBezTo>
                <a:cubicBezTo>
                  <a:pt x="1515" y="269"/>
                  <a:pt x="1518" y="269"/>
                  <a:pt x="1519" y="271"/>
                </a:cubicBezTo>
                <a:cubicBezTo>
                  <a:pt x="1521" y="273"/>
                  <a:pt x="1517" y="274"/>
                  <a:pt x="1518" y="277"/>
                </a:cubicBezTo>
                <a:cubicBezTo>
                  <a:pt x="1519" y="279"/>
                  <a:pt x="1514" y="276"/>
                  <a:pt x="1512" y="274"/>
                </a:cubicBezTo>
                <a:cubicBezTo>
                  <a:pt x="1510" y="273"/>
                  <a:pt x="1511" y="268"/>
                  <a:pt x="1512" y="265"/>
                </a:cubicBezTo>
                <a:cubicBezTo>
                  <a:pt x="1512" y="262"/>
                  <a:pt x="1508" y="263"/>
                  <a:pt x="1508" y="260"/>
                </a:cubicBezTo>
                <a:cubicBezTo>
                  <a:pt x="1508" y="257"/>
                  <a:pt x="1496" y="252"/>
                  <a:pt x="1490" y="250"/>
                </a:cubicBezTo>
                <a:cubicBezTo>
                  <a:pt x="1485" y="248"/>
                  <a:pt x="1479" y="246"/>
                  <a:pt x="1477" y="243"/>
                </a:cubicBezTo>
                <a:cubicBezTo>
                  <a:pt x="1475" y="240"/>
                  <a:pt x="1466" y="240"/>
                  <a:pt x="1462" y="236"/>
                </a:cubicBezTo>
                <a:cubicBezTo>
                  <a:pt x="1459" y="233"/>
                  <a:pt x="1444" y="226"/>
                  <a:pt x="1437" y="226"/>
                </a:cubicBezTo>
                <a:cubicBezTo>
                  <a:pt x="1430" y="225"/>
                  <a:pt x="1432" y="222"/>
                  <a:pt x="1429" y="222"/>
                </a:cubicBezTo>
                <a:cubicBezTo>
                  <a:pt x="1425" y="223"/>
                  <a:pt x="1411" y="222"/>
                  <a:pt x="1407" y="222"/>
                </a:cubicBezTo>
                <a:cubicBezTo>
                  <a:pt x="1403" y="221"/>
                  <a:pt x="1402" y="224"/>
                  <a:pt x="1399" y="223"/>
                </a:cubicBezTo>
                <a:cubicBezTo>
                  <a:pt x="1396" y="222"/>
                  <a:pt x="1380" y="216"/>
                  <a:pt x="1378" y="218"/>
                </a:cubicBezTo>
                <a:cubicBezTo>
                  <a:pt x="1376" y="220"/>
                  <a:pt x="1377" y="223"/>
                  <a:pt x="1375" y="224"/>
                </a:cubicBezTo>
                <a:cubicBezTo>
                  <a:pt x="1373" y="224"/>
                  <a:pt x="1375" y="227"/>
                  <a:pt x="1379" y="231"/>
                </a:cubicBezTo>
                <a:cubicBezTo>
                  <a:pt x="1384" y="235"/>
                  <a:pt x="1381" y="238"/>
                  <a:pt x="1377" y="240"/>
                </a:cubicBezTo>
                <a:cubicBezTo>
                  <a:pt x="1373" y="242"/>
                  <a:pt x="1366" y="238"/>
                  <a:pt x="1364" y="235"/>
                </a:cubicBezTo>
                <a:cubicBezTo>
                  <a:pt x="1362" y="232"/>
                  <a:pt x="1357" y="234"/>
                  <a:pt x="1355" y="229"/>
                </a:cubicBezTo>
                <a:cubicBezTo>
                  <a:pt x="1354" y="225"/>
                  <a:pt x="1357" y="225"/>
                  <a:pt x="1360" y="227"/>
                </a:cubicBezTo>
                <a:cubicBezTo>
                  <a:pt x="1362" y="229"/>
                  <a:pt x="1366" y="227"/>
                  <a:pt x="1366" y="225"/>
                </a:cubicBezTo>
                <a:cubicBezTo>
                  <a:pt x="1367" y="222"/>
                  <a:pt x="1359" y="220"/>
                  <a:pt x="1355" y="220"/>
                </a:cubicBezTo>
                <a:cubicBezTo>
                  <a:pt x="1351" y="220"/>
                  <a:pt x="1349" y="226"/>
                  <a:pt x="1344" y="228"/>
                </a:cubicBezTo>
                <a:cubicBezTo>
                  <a:pt x="1340" y="231"/>
                  <a:pt x="1323" y="227"/>
                  <a:pt x="1321" y="226"/>
                </a:cubicBezTo>
                <a:cubicBezTo>
                  <a:pt x="1320" y="224"/>
                  <a:pt x="1296" y="226"/>
                  <a:pt x="1294" y="227"/>
                </a:cubicBezTo>
                <a:cubicBezTo>
                  <a:pt x="1291" y="229"/>
                  <a:pt x="1293" y="235"/>
                  <a:pt x="1292" y="236"/>
                </a:cubicBezTo>
                <a:cubicBezTo>
                  <a:pt x="1291" y="236"/>
                  <a:pt x="1290" y="229"/>
                  <a:pt x="1290" y="227"/>
                </a:cubicBezTo>
                <a:cubicBezTo>
                  <a:pt x="1290" y="226"/>
                  <a:pt x="1287" y="225"/>
                  <a:pt x="1283" y="225"/>
                </a:cubicBezTo>
                <a:cubicBezTo>
                  <a:pt x="1278" y="225"/>
                  <a:pt x="1276" y="224"/>
                  <a:pt x="1278" y="223"/>
                </a:cubicBezTo>
                <a:cubicBezTo>
                  <a:pt x="1279" y="221"/>
                  <a:pt x="1276" y="219"/>
                  <a:pt x="1279" y="217"/>
                </a:cubicBezTo>
                <a:cubicBezTo>
                  <a:pt x="1283" y="215"/>
                  <a:pt x="1273" y="207"/>
                  <a:pt x="1264" y="204"/>
                </a:cubicBezTo>
                <a:cubicBezTo>
                  <a:pt x="1256" y="200"/>
                  <a:pt x="1235" y="202"/>
                  <a:pt x="1230" y="204"/>
                </a:cubicBezTo>
                <a:cubicBezTo>
                  <a:pt x="1224" y="206"/>
                  <a:pt x="1214" y="205"/>
                  <a:pt x="1209" y="205"/>
                </a:cubicBezTo>
                <a:cubicBezTo>
                  <a:pt x="1203" y="205"/>
                  <a:pt x="1208" y="203"/>
                  <a:pt x="1206" y="201"/>
                </a:cubicBezTo>
                <a:cubicBezTo>
                  <a:pt x="1205" y="198"/>
                  <a:pt x="1196" y="195"/>
                  <a:pt x="1195" y="197"/>
                </a:cubicBezTo>
                <a:cubicBezTo>
                  <a:pt x="1193" y="199"/>
                  <a:pt x="1191" y="197"/>
                  <a:pt x="1191" y="196"/>
                </a:cubicBezTo>
                <a:cubicBezTo>
                  <a:pt x="1191" y="194"/>
                  <a:pt x="1183" y="191"/>
                  <a:pt x="1180" y="192"/>
                </a:cubicBezTo>
                <a:cubicBezTo>
                  <a:pt x="1176" y="193"/>
                  <a:pt x="1175" y="189"/>
                  <a:pt x="1179" y="189"/>
                </a:cubicBezTo>
                <a:cubicBezTo>
                  <a:pt x="1182" y="189"/>
                  <a:pt x="1189" y="190"/>
                  <a:pt x="1186" y="186"/>
                </a:cubicBezTo>
                <a:cubicBezTo>
                  <a:pt x="1183" y="181"/>
                  <a:pt x="1159" y="180"/>
                  <a:pt x="1157" y="181"/>
                </a:cubicBezTo>
                <a:cubicBezTo>
                  <a:pt x="1154" y="182"/>
                  <a:pt x="1157" y="185"/>
                  <a:pt x="1151" y="190"/>
                </a:cubicBezTo>
                <a:cubicBezTo>
                  <a:pt x="1146" y="195"/>
                  <a:pt x="1141" y="191"/>
                  <a:pt x="1142" y="189"/>
                </a:cubicBezTo>
                <a:cubicBezTo>
                  <a:pt x="1142" y="186"/>
                  <a:pt x="1149" y="187"/>
                  <a:pt x="1149" y="184"/>
                </a:cubicBezTo>
                <a:cubicBezTo>
                  <a:pt x="1149" y="182"/>
                  <a:pt x="1140" y="183"/>
                  <a:pt x="1138" y="181"/>
                </a:cubicBezTo>
                <a:cubicBezTo>
                  <a:pt x="1137" y="179"/>
                  <a:pt x="1140" y="178"/>
                  <a:pt x="1144" y="179"/>
                </a:cubicBezTo>
                <a:cubicBezTo>
                  <a:pt x="1147" y="180"/>
                  <a:pt x="1152" y="180"/>
                  <a:pt x="1153" y="179"/>
                </a:cubicBezTo>
                <a:cubicBezTo>
                  <a:pt x="1153" y="177"/>
                  <a:pt x="1149" y="177"/>
                  <a:pt x="1144" y="176"/>
                </a:cubicBezTo>
                <a:cubicBezTo>
                  <a:pt x="1139" y="175"/>
                  <a:pt x="1126" y="172"/>
                  <a:pt x="1119" y="173"/>
                </a:cubicBezTo>
                <a:cubicBezTo>
                  <a:pt x="1112" y="173"/>
                  <a:pt x="1109" y="170"/>
                  <a:pt x="1105" y="170"/>
                </a:cubicBezTo>
                <a:cubicBezTo>
                  <a:pt x="1101" y="170"/>
                  <a:pt x="1101" y="172"/>
                  <a:pt x="1103" y="174"/>
                </a:cubicBezTo>
                <a:cubicBezTo>
                  <a:pt x="1105" y="176"/>
                  <a:pt x="1099" y="178"/>
                  <a:pt x="1095" y="177"/>
                </a:cubicBezTo>
                <a:cubicBezTo>
                  <a:pt x="1090" y="176"/>
                  <a:pt x="1084" y="179"/>
                  <a:pt x="1086" y="183"/>
                </a:cubicBezTo>
                <a:cubicBezTo>
                  <a:pt x="1089" y="186"/>
                  <a:pt x="1091" y="182"/>
                  <a:pt x="1094" y="183"/>
                </a:cubicBezTo>
                <a:cubicBezTo>
                  <a:pt x="1096" y="184"/>
                  <a:pt x="1088" y="186"/>
                  <a:pt x="1091" y="188"/>
                </a:cubicBezTo>
                <a:cubicBezTo>
                  <a:pt x="1094" y="189"/>
                  <a:pt x="1094" y="192"/>
                  <a:pt x="1094" y="194"/>
                </a:cubicBezTo>
                <a:cubicBezTo>
                  <a:pt x="1094" y="195"/>
                  <a:pt x="1089" y="196"/>
                  <a:pt x="1087" y="194"/>
                </a:cubicBezTo>
                <a:cubicBezTo>
                  <a:pt x="1085" y="191"/>
                  <a:pt x="1082" y="194"/>
                  <a:pt x="1078" y="193"/>
                </a:cubicBezTo>
                <a:cubicBezTo>
                  <a:pt x="1074" y="193"/>
                  <a:pt x="1071" y="195"/>
                  <a:pt x="1075" y="195"/>
                </a:cubicBezTo>
                <a:cubicBezTo>
                  <a:pt x="1079" y="196"/>
                  <a:pt x="1081" y="198"/>
                  <a:pt x="1075" y="199"/>
                </a:cubicBezTo>
                <a:cubicBezTo>
                  <a:pt x="1070" y="200"/>
                  <a:pt x="1071" y="194"/>
                  <a:pt x="1068" y="195"/>
                </a:cubicBezTo>
                <a:cubicBezTo>
                  <a:pt x="1065" y="195"/>
                  <a:pt x="1058" y="192"/>
                  <a:pt x="1054" y="192"/>
                </a:cubicBezTo>
                <a:cubicBezTo>
                  <a:pt x="1050" y="192"/>
                  <a:pt x="1049" y="195"/>
                  <a:pt x="1044" y="196"/>
                </a:cubicBezTo>
                <a:cubicBezTo>
                  <a:pt x="1039" y="196"/>
                  <a:pt x="1032" y="193"/>
                  <a:pt x="1030" y="190"/>
                </a:cubicBezTo>
                <a:cubicBezTo>
                  <a:pt x="1028" y="188"/>
                  <a:pt x="1027" y="187"/>
                  <a:pt x="1025" y="190"/>
                </a:cubicBezTo>
                <a:cubicBezTo>
                  <a:pt x="1022" y="193"/>
                  <a:pt x="1022" y="199"/>
                  <a:pt x="1020" y="200"/>
                </a:cubicBezTo>
                <a:cubicBezTo>
                  <a:pt x="1017" y="200"/>
                  <a:pt x="1016" y="205"/>
                  <a:pt x="1014" y="207"/>
                </a:cubicBezTo>
                <a:cubicBezTo>
                  <a:pt x="1011" y="208"/>
                  <a:pt x="1011" y="205"/>
                  <a:pt x="1008" y="205"/>
                </a:cubicBezTo>
                <a:cubicBezTo>
                  <a:pt x="1005" y="205"/>
                  <a:pt x="995" y="195"/>
                  <a:pt x="995" y="193"/>
                </a:cubicBezTo>
                <a:cubicBezTo>
                  <a:pt x="994" y="190"/>
                  <a:pt x="988" y="184"/>
                  <a:pt x="986" y="183"/>
                </a:cubicBezTo>
                <a:cubicBezTo>
                  <a:pt x="985" y="182"/>
                  <a:pt x="988" y="182"/>
                  <a:pt x="990" y="183"/>
                </a:cubicBezTo>
                <a:cubicBezTo>
                  <a:pt x="992" y="185"/>
                  <a:pt x="994" y="185"/>
                  <a:pt x="996" y="184"/>
                </a:cubicBezTo>
                <a:cubicBezTo>
                  <a:pt x="998" y="183"/>
                  <a:pt x="998" y="178"/>
                  <a:pt x="995" y="178"/>
                </a:cubicBezTo>
                <a:cubicBezTo>
                  <a:pt x="991" y="178"/>
                  <a:pt x="993" y="175"/>
                  <a:pt x="994" y="174"/>
                </a:cubicBezTo>
                <a:cubicBezTo>
                  <a:pt x="996" y="174"/>
                  <a:pt x="990" y="168"/>
                  <a:pt x="992" y="168"/>
                </a:cubicBezTo>
                <a:cubicBezTo>
                  <a:pt x="995" y="167"/>
                  <a:pt x="994" y="165"/>
                  <a:pt x="991" y="165"/>
                </a:cubicBezTo>
                <a:cubicBezTo>
                  <a:pt x="988" y="164"/>
                  <a:pt x="985" y="162"/>
                  <a:pt x="984" y="160"/>
                </a:cubicBezTo>
                <a:cubicBezTo>
                  <a:pt x="984" y="159"/>
                  <a:pt x="972" y="158"/>
                  <a:pt x="972" y="160"/>
                </a:cubicBezTo>
                <a:cubicBezTo>
                  <a:pt x="973" y="163"/>
                  <a:pt x="968" y="162"/>
                  <a:pt x="969" y="160"/>
                </a:cubicBezTo>
                <a:cubicBezTo>
                  <a:pt x="970" y="158"/>
                  <a:pt x="964" y="159"/>
                  <a:pt x="959" y="157"/>
                </a:cubicBezTo>
                <a:cubicBezTo>
                  <a:pt x="953" y="156"/>
                  <a:pt x="952" y="151"/>
                  <a:pt x="950" y="151"/>
                </a:cubicBezTo>
                <a:cubicBezTo>
                  <a:pt x="948" y="151"/>
                  <a:pt x="949" y="157"/>
                  <a:pt x="946" y="156"/>
                </a:cubicBezTo>
                <a:cubicBezTo>
                  <a:pt x="943" y="154"/>
                  <a:pt x="940" y="157"/>
                  <a:pt x="941" y="160"/>
                </a:cubicBezTo>
                <a:cubicBezTo>
                  <a:pt x="943" y="164"/>
                  <a:pt x="942" y="164"/>
                  <a:pt x="941" y="167"/>
                </a:cubicBezTo>
                <a:cubicBezTo>
                  <a:pt x="941" y="170"/>
                  <a:pt x="939" y="169"/>
                  <a:pt x="936" y="168"/>
                </a:cubicBezTo>
                <a:cubicBezTo>
                  <a:pt x="932" y="166"/>
                  <a:pt x="932" y="171"/>
                  <a:pt x="925" y="169"/>
                </a:cubicBezTo>
                <a:cubicBezTo>
                  <a:pt x="917" y="167"/>
                  <a:pt x="914" y="169"/>
                  <a:pt x="913" y="166"/>
                </a:cubicBezTo>
                <a:cubicBezTo>
                  <a:pt x="911" y="164"/>
                  <a:pt x="909" y="164"/>
                  <a:pt x="909" y="166"/>
                </a:cubicBezTo>
                <a:cubicBezTo>
                  <a:pt x="908" y="168"/>
                  <a:pt x="897" y="167"/>
                  <a:pt x="896" y="164"/>
                </a:cubicBezTo>
                <a:cubicBezTo>
                  <a:pt x="895" y="161"/>
                  <a:pt x="898" y="161"/>
                  <a:pt x="900" y="160"/>
                </a:cubicBezTo>
                <a:cubicBezTo>
                  <a:pt x="901" y="159"/>
                  <a:pt x="898" y="158"/>
                  <a:pt x="891" y="158"/>
                </a:cubicBezTo>
                <a:cubicBezTo>
                  <a:pt x="885" y="158"/>
                  <a:pt x="881" y="155"/>
                  <a:pt x="875" y="156"/>
                </a:cubicBezTo>
                <a:cubicBezTo>
                  <a:pt x="868" y="156"/>
                  <a:pt x="854" y="158"/>
                  <a:pt x="852" y="158"/>
                </a:cubicBezTo>
                <a:cubicBezTo>
                  <a:pt x="850" y="159"/>
                  <a:pt x="853" y="163"/>
                  <a:pt x="850" y="163"/>
                </a:cubicBezTo>
                <a:cubicBezTo>
                  <a:pt x="847" y="164"/>
                  <a:pt x="849" y="157"/>
                  <a:pt x="849" y="154"/>
                </a:cubicBezTo>
                <a:cubicBezTo>
                  <a:pt x="848" y="151"/>
                  <a:pt x="844" y="151"/>
                  <a:pt x="844" y="153"/>
                </a:cubicBezTo>
                <a:cubicBezTo>
                  <a:pt x="845" y="156"/>
                  <a:pt x="837" y="156"/>
                  <a:pt x="835" y="155"/>
                </a:cubicBezTo>
                <a:cubicBezTo>
                  <a:pt x="833" y="153"/>
                  <a:pt x="830" y="151"/>
                  <a:pt x="824" y="149"/>
                </a:cubicBezTo>
                <a:cubicBezTo>
                  <a:pt x="819" y="148"/>
                  <a:pt x="813" y="154"/>
                  <a:pt x="814" y="155"/>
                </a:cubicBezTo>
                <a:cubicBezTo>
                  <a:pt x="816" y="157"/>
                  <a:pt x="819" y="156"/>
                  <a:pt x="820" y="157"/>
                </a:cubicBezTo>
                <a:cubicBezTo>
                  <a:pt x="820" y="159"/>
                  <a:pt x="808" y="158"/>
                  <a:pt x="808" y="160"/>
                </a:cubicBezTo>
                <a:cubicBezTo>
                  <a:pt x="808" y="162"/>
                  <a:pt x="798" y="164"/>
                  <a:pt x="794" y="165"/>
                </a:cubicBezTo>
                <a:cubicBezTo>
                  <a:pt x="786" y="166"/>
                  <a:pt x="784" y="166"/>
                  <a:pt x="779" y="169"/>
                </a:cubicBezTo>
                <a:cubicBezTo>
                  <a:pt x="775" y="173"/>
                  <a:pt x="779" y="166"/>
                  <a:pt x="782" y="163"/>
                </a:cubicBezTo>
                <a:cubicBezTo>
                  <a:pt x="785" y="160"/>
                  <a:pt x="788" y="161"/>
                  <a:pt x="790" y="159"/>
                </a:cubicBezTo>
                <a:cubicBezTo>
                  <a:pt x="792" y="156"/>
                  <a:pt x="795" y="156"/>
                  <a:pt x="800" y="156"/>
                </a:cubicBezTo>
                <a:cubicBezTo>
                  <a:pt x="805" y="155"/>
                  <a:pt x="805" y="152"/>
                  <a:pt x="808" y="151"/>
                </a:cubicBezTo>
                <a:cubicBezTo>
                  <a:pt x="810" y="150"/>
                  <a:pt x="816" y="147"/>
                  <a:pt x="817" y="145"/>
                </a:cubicBezTo>
                <a:cubicBezTo>
                  <a:pt x="818" y="142"/>
                  <a:pt x="830" y="138"/>
                  <a:pt x="833" y="139"/>
                </a:cubicBezTo>
                <a:cubicBezTo>
                  <a:pt x="835" y="139"/>
                  <a:pt x="836" y="134"/>
                  <a:pt x="837" y="134"/>
                </a:cubicBezTo>
                <a:cubicBezTo>
                  <a:pt x="838" y="134"/>
                  <a:pt x="845" y="131"/>
                  <a:pt x="848" y="129"/>
                </a:cubicBezTo>
                <a:cubicBezTo>
                  <a:pt x="851" y="128"/>
                  <a:pt x="852" y="126"/>
                  <a:pt x="852" y="124"/>
                </a:cubicBezTo>
                <a:cubicBezTo>
                  <a:pt x="852" y="122"/>
                  <a:pt x="849" y="122"/>
                  <a:pt x="848" y="121"/>
                </a:cubicBezTo>
                <a:cubicBezTo>
                  <a:pt x="848" y="119"/>
                  <a:pt x="850" y="120"/>
                  <a:pt x="853" y="119"/>
                </a:cubicBezTo>
                <a:cubicBezTo>
                  <a:pt x="856" y="118"/>
                  <a:pt x="853" y="114"/>
                  <a:pt x="851" y="115"/>
                </a:cubicBezTo>
                <a:cubicBezTo>
                  <a:pt x="848" y="116"/>
                  <a:pt x="852" y="113"/>
                  <a:pt x="850" y="110"/>
                </a:cubicBezTo>
                <a:cubicBezTo>
                  <a:pt x="848" y="108"/>
                  <a:pt x="844" y="112"/>
                  <a:pt x="844" y="109"/>
                </a:cubicBezTo>
                <a:cubicBezTo>
                  <a:pt x="844" y="107"/>
                  <a:pt x="843" y="104"/>
                  <a:pt x="842" y="102"/>
                </a:cubicBezTo>
                <a:cubicBezTo>
                  <a:pt x="840" y="100"/>
                  <a:pt x="837" y="105"/>
                  <a:pt x="834" y="102"/>
                </a:cubicBezTo>
                <a:cubicBezTo>
                  <a:pt x="831" y="100"/>
                  <a:pt x="821" y="98"/>
                  <a:pt x="821" y="99"/>
                </a:cubicBezTo>
                <a:cubicBezTo>
                  <a:pt x="821" y="100"/>
                  <a:pt x="816" y="97"/>
                  <a:pt x="815" y="99"/>
                </a:cubicBezTo>
                <a:cubicBezTo>
                  <a:pt x="814" y="100"/>
                  <a:pt x="806" y="99"/>
                  <a:pt x="804" y="99"/>
                </a:cubicBezTo>
                <a:cubicBezTo>
                  <a:pt x="801" y="98"/>
                  <a:pt x="798" y="100"/>
                  <a:pt x="798" y="102"/>
                </a:cubicBezTo>
                <a:cubicBezTo>
                  <a:pt x="798" y="105"/>
                  <a:pt x="788" y="104"/>
                  <a:pt x="786" y="103"/>
                </a:cubicBezTo>
                <a:cubicBezTo>
                  <a:pt x="785" y="103"/>
                  <a:pt x="793" y="96"/>
                  <a:pt x="793" y="95"/>
                </a:cubicBezTo>
                <a:cubicBezTo>
                  <a:pt x="793" y="94"/>
                  <a:pt x="779" y="95"/>
                  <a:pt x="778" y="94"/>
                </a:cubicBezTo>
                <a:cubicBezTo>
                  <a:pt x="777" y="92"/>
                  <a:pt x="770" y="92"/>
                  <a:pt x="767" y="92"/>
                </a:cubicBezTo>
                <a:cubicBezTo>
                  <a:pt x="764" y="92"/>
                  <a:pt x="767" y="91"/>
                  <a:pt x="770" y="91"/>
                </a:cubicBezTo>
                <a:cubicBezTo>
                  <a:pt x="773" y="91"/>
                  <a:pt x="775" y="88"/>
                  <a:pt x="778" y="88"/>
                </a:cubicBezTo>
                <a:cubicBezTo>
                  <a:pt x="782" y="87"/>
                  <a:pt x="781" y="86"/>
                  <a:pt x="779" y="84"/>
                </a:cubicBezTo>
                <a:cubicBezTo>
                  <a:pt x="778" y="82"/>
                  <a:pt x="775" y="83"/>
                  <a:pt x="772" y="82"/>
                </a:cubicBezTo>
                <a:cubicBezTo>
                  <a:pt x="769" y="81"/>
                  <a:pt x="765" y="80"/>
                  <a:pt x="762" y="80"/>
                </a:cubicBezTo>
                <a:cubicBezTo>
                  <a:pt x="760" y="80"/>
                  <a:pt x="757" y="81"/>
                  <a:pt x="750" y="82"/>
                </a:cubicBezTo>
                <a:cubicBezTo>
                  <a:pt x="744" y="84"/>
                  <a:pt x="743" y="89"/>
                  <a:pt x="740" y="90"/>
                </a:cubicBezTo>
                <a:cubicBezTo>
                  <a:pt x="737" y="92"/>
                  <a:pt x="731" y="97"/>
                  <a:pt x="734" y="98"/>
                </a:cubicBezTo>
                <a:cubicBezTo>
                  <a:pt x="737" y="99"/>
                  <a:pt x="735" y="100"/>
                  <a:pt x="736" y="102"/>
                </a:cubicBezTo>
                <a:cubicBezTo>
                  <a:pt x="736" y="104"/>
                  <a:pt x="734" y="104"/>
                  <a:pt x="730" y="104"/>
                </a:cubicBezTo>
                <a:cubicBezTo>
                  <a:pt x="727" y="103"/>
                  <a:pt x="716" y="103"/>
                  <a:pt x="717" y="105"/>
                </a:cubicBezTo>
                <a:cubicBezTo>
                  <a:pt x="717" y="108"/>
                  <a:pt x="723" y="109"/>
                  <a:pt x="723" y="110"/>
                </a:cubicBezTo>
                <a:cubicBezTo>
                  <a:pt x="722" y="111"/>
                  <a:pt x="718" y="110"/>
                  <a:pt x="716" y="109"/>
                </a:cubicBezTo>
                <a:cubicBezTo>
                  <a:pt x="713" y="107"/>
                  <a:pt x="709" y="108"/>
                  <a:pt x="708" y="110"/>
                </a:cubicBezTo>
                <a:cubicBezTo>
                  <a:pt x="707" y="113"/>
                  <a:pt x="703" y="112"/>
                  <a:pt x="702" y="112"/>
                </a:cubicBezTo>
                <a:cubicBezTo>
                  <a:pt x="701" y="111"/>
                  <a:pt x="698" y="113"/>
                  <a:pt x="696" y="112"/>
                </a:cubicBezTo>
                <a:cubicBezTo>
                  <a:pt x="694" y="111"/>
                  <a:pt x="700" y="108"/>
                  <a:pt x="698" y="107"/>
                </a:cubicBezTo>
                <a:cubicBezTo>
                  <a:pt x="697" y="105"/>
                  <a:pt x="690" y="107"/>
                  <a:pt x="690" y="109"/>
                </a:cubicBezTo>
                <a:cubicBezTo>
                  <a:pt x="689" y="112"/>
                  <a:pt x="685" y="107"/>
                  <a:pt x="684" y="108"/>
                </a:cubicBezTo>
                <a:cubicBezTo>
                  <a:pt x="682" y="109"/>
                  <a:pt x="681" y="110"/>
                  <a:pt x="678" y="111"/>
                </a:cubicBezTo>
                <a:cubicBezTo>
                  <a:pt x="675" y="112"/>
                  <a:pt x="670" y="110"/>
                  <a:pt x="669" y="112"/>
                </a:cubicBezTo>
                <a:cubicBezTo>
                  <a:pt x="668" y="114"/>
                  <a:pt x="674" y="115"/>
                  <a:pt x="674" y="116"/>
                </a:cubicBezTo>
                <a:cubicBezTo>
                  <a:pt x="675" y="117"/>
                  <a:pt x="660" y="117"/>
                  <a:pt x="659" y="118"/>
                </a:cubicBezTo>
                <a:cubicBezTo>
                  <a:pt x="659" y="120"/>
                  <a:pt x="654" y="120"/>
                  <a:pt x="648" y="120"/>
                </a:cubicBezTo>
                <a:cubicBezTo>
                  <a:pt x="642" y="120"/>
                  <a:pt x="644" y="123"/>
                  <a:pt x="639" y="124"/>
                </a:cubicBezTo>
                <a:cubicBezTo>
                  <a:pt x="635" y="125"/>
                  <a:pt x="632" y="125"/>
                  <a:pt x="631" y="127"/>
                </a:cubicBezTo>
                <a:cubicBezTo>
                  <a:pt x="629" y="130"/>
                  <a:pt x="625" y="130"/>
                  <a:pt x="624" y="128"/>
                </a:cubicBezTo>
                <a:cubicBezTo>
                  <a:pt x="622" y="126"/>
                  <a:pt x="618" y="129"/>
                  <a:pt x="620" y="129"/>
                </a:cubicBezTo>
                <a:cubicBezTo>
                  <a:pt x="622" y="130"/>
                  <a:pt x="620" y="132"/>
                  <a:pt x="619" y="132"/>
                </a:cubicBezTo>
                <a:cubicBezTo>
                  <a:pt x="617" y="131"/>
                  <a:pt x="613" y="134"/>
                  <a:pt x="615" y="134"/>
                </a:cubicBezTo>
                <a:cubicBezTo>
                  <a:pt x="618" y="134"/>
                  <a:pt x="619" y="136"/>
                  <a:pt x="618" y="137"/>
                </a:cubicBezTo>
                <a:cubicBezTo>
                  <a:pt x="617" y="139"/>
                  <a:pt x="611" y="135"/>
                  <a:pt x="610" y="137"/>
                </a:cubicBezTo>
                <a:cubicBezTo>
                  <a:pt x="609" y="138"/>
                  <a:pt x="612" y="140"/>
                  <a:pt x="615" y="140"/>
                </a:cubicBezTo>
                <a:cubicBezTo>
                  <a:pt x="617" y="139"/>
                  <a:pt x="619" y="141"/>
                  <a:pt x="619" y="143"/>
                </a:cubicBezTo>
                <a:cubicBezTo>
                  <a:pt x="619" y="144"/>
                  <a:pt x="613" y="142"/>
                  <a:pt x="612" y="143"/>
                </a:cubicBezTo>
                <a:cubicBezTo>
                  <a:pt x="611" y="145"/>
                  <a:pt x="613" y="145"/>
                  <a:pt x="616" y="146"/>
                </a:cubicBezTo>
                <a:cubicBezTo>
                  <a:pt x="618" y="146"/>
                  <a:pt x="616" y="147"/>
                  <a:pt x="619" y="149"/>
                </a:cubicBezTo>
                <a:cubicBezTo>
                  <a:pt x="619" y="149"/>
                  <a:pt x="619" y="149"/>
                  <a:pt x="619" y="149"/>
                </a:cubicBezTo>
                <a:cubicBezTo>
                  <a:pt x="620" y="151"/>
                  <a:pt x="618" y="151"/>
                  <a:pt x="618" y="153"/>
                </a:cubicBezTo>
                <a:cubicBezTo>
                  <a:pt x="618" y="155"/>
                  <a:pt x="615" y="156"/>
                  <a:pt x="615" y="154"/>
                </a:cubicBezTo>
                <a:cubicBezTo>
                  <a:pt x="615" y="152"/>
                  <a:pt x="608" y="152"/>
                  <a:pt x="607" y="153"/>
                </a:cubicBezTo>
                <a:cubicBezTo>
                  <a:pt x="605" y="155"/>
                  <a:pt x="604" y="157"/>
                  <a:pt x="603" y="155"/>
                </a:cubicBezTo>
                <a:cubicBezTo>
                  <a:pt x="601" y="153"/>
                  <a:pt x="596" y="155"/>
                  <a:pt x="589" y="156"/>
                </a:cubicBezTo>
                <a:cubicBezTo>
                  <a:pt x="582" y="156"/>
                  <a:pt x="569" y="156"/>
                  <a:pt x="565" y="158"/>
                </a:cubicBezTo>
                <a:cubicBezTo>
                  <a:pt x="562" y="159"/>
                  <a:pt x="559" y="164"/>
                  <a:pt x="562" y="167"/>
                </a:cubicBezTo>
                <a:cubicBezTo>
                  <a:pt x="565" y="170"/>
                  <a:pt x="562" y="171"/>
                  <a:pt x="562" y="173"/>
                </a:cubicBezTo>
                <a:cubicBezTo>
                  <a:pt x="562" y="175"/>
                  <a:pt x="571" y="179"/>
                  <a:pt x="575" y="180"/>
                </a:cubicBezTo>
                <a:cubicBezTo>
                  <a:pt x="579" y="180"/>
                  <a:pt x="583" y="185"/>
                  <a:pt x="580" y="189"/>
                </a:cubicBezTo>
                <a:cubicBezTo>
                  <a:pt x="578" y="192"/>
                  <a:pt x="570" y="188"/>
                  <a:pt x="565" y="184"/>
                </a:cubicBezTo>
                <a:cubicBezTo>
                  <a:pt x="559" y="180"/>
                  <a:pt x="548" y="178"/>
                  <a:pt x="544" y="178"/>
                </a:cubicBezTo>
                <a:cubicBezTo>
                  <a:pt x="540" y="179"/>
                  <a:pt x="542" y="175"/>
                  <a:pt x="537" y="175"/>
                </a:cubicBezTo>
                <a:cubicBezTo>
                  <a:pt x="532" y="175"/>
                  <a:pt x="528" y="180"/>
                  <a:pt x="531" y="180"/>
                </a:cubicBezTo>
                <a:cubicBezTo>
                  <a:pt x="535" y="180"/>
                  <a:pt x="537" y="179"/>
                  <a:pt x="535" y="181"/>
                </a:cubicBezTo>
                <a:cubicBezTo>
                  <a:pt x="533" y="183"/>
                  <a:pt x="536" y="182"/>
                  <a:pt x="540" y="184"/>
                </a:cubicBezTo>
                <a:cubicBezTo>
                  <a:pt x="544" y="186"/>
                  <a:pt x="537" y="188"/>
                  <a:pt x="532" y="185"/>
                </a:cubicBezTo>
                <a:cubicBezTo>
                  <a:pt x="528" y="182"/>
                  <a:pt x="524" y="185"/>
                  <a:pt x="523" y="187"/>
                </a:cubicBezTo>
                <a:cubicBezTo>
                  <a:pt x="521" y="189"/>
                  <a:pt x="527" y="196"/>
                  <a:pt x="535" y="197"/>
                </a:cubicBezTo>
                <a:cubicBezTo>
                  <a:pt x="542" y="198"/>
                  <a:pt x="540" y="200"/>
                  <a:pt x="543" y="201"/>
                </a:cubicBezTo>
                <a:cubicBezTo>
                  <a:pt x="546" y="202"/>
                  <a:pt x="544" y="204"/>
                  <a:pt x="542" y="204"/>
                </a:cubicBezTo>
                <a:cubicBezTo>
                  <a:pt x="539" y="204"/>
                  <a:pt x="535" y="200"/>
                  <a:pt x="531" y="199"/>
                </a:cubicBezTo>
                <a:cubicBezTo>
                  <a:pt x="527" y="197"/>
                  <a:pt x="518" y="199"/>
                  <a:pt x="516" y="197"/>
                </a:cubicBezTo>
                <a:cubicBezTo>
                  <a:pt x="514" y="195"/>
                  <a:pt x="517" y="193"/>
                  <a:pt x="515" y="191"/>
                </a:cubicBezTo>
                <a:cubicBezTo>
                  <a:pt x="513" y="190"/>
                  <a:pt x="515" y="186"/>
                  <a:pt x="517" y="182"/>
                </a:cubicBezTo>
                <a:cubicBezTo>
                  <a:pt x="520" y="178"/>
                  <a:pt x="517" y="172"/>
                  <a:pt x="513" y="171"/>
                </a:cubicBezTo>
                <a:cubicBezTo>
                  <a:pt x="510" y="170"/>
                  <a:pt x="510" y="173"/>
                  <a:pt x="511" y="175"/>
                </a:cubicBezTo>
                <a:cubicBezTo>
                  <a:pt x="512" y="176"/>
                  <a:pt x="511" y="181"/>
                  <a:pt x="509" y="184"/>
                </a:cubicBezTo>
                <a:cubicBezTo>
                  <a:pt x="506" y="188"/>
                  <a:pt x="498" y="188"/>
                  <a:pt x="498" y="190"/>
                </a:cubicBezTo>
                <a:cubicBezTo>
                  <a:pt x="498" y="192"/>
                  <a:pt x="492" y="194"/>
                  <a:pt x="494" y="195"/>
                </a:cubicBezTo>
                <a:cubicBezTo>
                  <a:pt x="496" y="197"/>
                  <a:pt x="503" y="205"/>
                  <a:pt x="504" y="208"/>
                </a:cubicBezTo>
                <a:cubicBezTo>
                  <a:pt x="505" y="211"/>
                  <a:pt x="498" y="219"/>
                  <a:pt x="499" y="223"/>
                </a:cubicBezTo>
                <a:cubicBezTo>
                  <a:pt x="500" y="228"/>
                  <a:pt x="498" y="230"/>
                  <a:pt x="499" y="233"/>
                </a:cubicBezTo>
                <a:cubicBezTo>
                  <a:pt x="501" y="235"/>
                  <a:pt x="504" y="233"/>
                  <a:pt x="506" y="234"/>
                </a:cubicBezTo>
                <a:cubicBezTo>
                  <a:pt x="509" y="235"/>
                  <a:pt x="512" y="232"/>
                  <a:pt x="517" y="232"/>
                </a:cubicBezTo>
                <a:cubicBezTo>
                  <a:pt x="522" y="231"/>
                  <a:pt x="531" y="236"/>
                  <a:pt x="535" y="237"/>
                </a:cubicBezTo>
                <a:cubicBezTo>
                  <a:pt x="538" y="239"/>
                  <a:pt x="536" y="242"/>
                  <a:pt x="538" y="244"/>
                </a:cubicBezTo>
                <a:cubicBezTo>
                  <a:pt x="540" y="247"/>
                  <a:pt x="534" y="247"/>
                  <a:pt x="534" y="251"/>
                </a:cubicBezTo>
                <a:cubicBezTo>
                  <a:pt x="534" y="255"/>
                  <a:pt x="544" y="257"/>
                  <a:pt x="544" y="258"/>
                </a:cubicBezTo>
                <a:cubicBezTo>
                  <a:pt x="545" y="259"/>
                  <a:pt x="537" y="259"/>
                  <a:pt x="534" y="257"/>
                </a:cubicBezTo>
                <a:cubicBezTo>
                  <a:pt x="531" y="256"/>
                  <a:pt x="531" y="252"/>
                  <a:pt x="530" y="252"/>
                </a:cubicBezTo>
                <a:cubicBezTo>
                  <a:pt x="529" y="251"/>
                  <a:pt x="532" y="248"/>
                  <a:pt x="532" y="245"/>
                </a:cubicBezTo>
                <a:cubicBezTo>
                  <a:pt x="532" y="242"/>
                  <a:pt x="529" y="241"/>
                  <a:pt x="528" y="239"/>
                </a:cubicBezTo>
                <a:cubicBezTo>
                  <a:pt x="526" y="237"/>
                  <a:pt x="524" y="235"/>
                  <a:pt x="522" y="235"/>
                </a:cubicBezTo>
                <a:cubicBezTo>
                  <a:pt x="519" y="236"/>
                  <a:pt x="510" y="237"/>
                  <a:pt x="508" y="239"/>
                </a:cubicBezTo>
                <a:cubicBezTo>
                  <a:pt x="505" y="242"/>
                  <a:pt x="508" y="249"/>
                  <a:pt x="510" y="252"/>
                </a:cubicBezTo>
                <a:cubicBezTo>
                  <a:pt x="511" y="255"/>
                  <a:pt x="502" y="260"/>
                  <a:pt x="502" y="263"/>
                </a:cubicBezTo>
                <a:cubicBezTo>
                  <a:pt x="502" y="265"/>
                  <a:pt x="499" y="267"/>
                  <a:pt x="495" y="269"/>
                </a:cubicBezTo>
                <a:cubicBezTo>
                  <a:pt x="491" y="271"/>
                  <a:pt x="487" y="273"/>
                  <a:pt x="487" y="276"/>
                </a:cubicBezTo>
                <a:cubicBezTo>
                  <a:pt x="487" y="280"/>
                  <a:pt x="481" y="278"/>
                  <a:pt x="479" y="276"/>
                </a:cubicBezTo>
                <a:cubicBezTo>
                  <a:pt x="476" y="274"/>
                  <a:pt x="472" y="277"/>
                  <a:pt x="468" y="277"/>
                </a:cubicBezTo>
                <a:cubicBezTo>
                  <a:pt x="464" y="277"/>
                  <a:pt x="464" y="273"/>
                  <a:pt x="461" y="275"/>
                </a:cubicBezTo>
                <a:cubicBezTo>
                  <a:pt x="458" y="276"/>
                  <a:pt x="455" y="273"/>
                  <a:pt x="456" y="271"/>
                </a:cubicBezTo>
                <a:cubicBezTo>
                  <a:pt x="457" y="268"/>
                  <a:pt x="461" y="270"/>
                  <a:pt x="461" y="272"/>
                </a:cubicBezTo>
                <a:cubicBezTo>
                  <a:pt x="461" y="274"/>
                  <a:pt x="464" y="273"/>
                  <a:pt x="466" y="271"/>
                </a:cubicBezTo>
                <a:cubicBezTo>
                  <a:pt x="469" y="270"/>
                  <a:pt x="468" y="273"/>
                  <a:pt x="472" y="274"/>
                </a:cubicBezTo>
                <a:cubicBezTo>
                  <a:pt x="476" y="274"/>
                  <a:pt x="473" y="271"/>
                  <a:pt x="476" y="272"/>
                </a:cubicBezTo>
                <a:cubicBezTo>
                  <a:pt x="479" y="272"/>
                  <a:pt x="480" y="271"/>
                  <a:pt x="479" y="270"/>
                </a:cubicBezTo>
                <a:cubicBezTo>
                  <a:pt x="478" y="268"/>
                  <a:pt x="481" y="267"/>
                  <a:pt x="483" y="266"/>
                </a:cubicBezTo>
                <a:cubicBezTo>
                  <a:pt x="485" y="265"/>
                  <a:pt x="484" y="262"/>
                  <a:pt x="485" y="261"/>
                </a:cubicBezTo>
                <a:cubicBezTo>
                  <a:pt x="487" y="260"/>
                  <a:pt x="486" y="259"/>
                  <a:pt x="488" y="258"/>
                </a:cubicBezTo>
                <a:cubicBezTo>
                  <a:pt x="490" y="258"/>
                  <a:pt x="491" y="255"/>
                  <a:pt x="492" y="255"/>
                </a:cubicBezTo>
                <a:cubicBezTo>
                  <a:pt x="494" y="255"/>
                  <a:pt x="495" y="253"/>
                  <a:pt x="494" y="251"/>
                </a:cubicBezTo>
                <a:cubicBezTo>
                  <a:pt x="493" y="250"/>
                  <a:pt x="495" y="246"/>
                  <a:pt x="496" y="245"/>
                </a:cubicBezTo>
                <a:cubicBezTo>
                  <a:pt x="498" y="244"/>
                  <a:pt x="498" y="243"/>
                  <a:pt x="497" y="242"/>
                </a:cubicBezTo>
                <a:cubicBezTo>
                  <a:pt x="495" y="240"/>
                  <a:pt x="489" y="236"/>
                  <a:pt x="490" y="234"/>
                </a:cubicBezTo>
                <a:cubicBezTo>
                  <a:pt x="490" y="231"/>
                  <a:pt x="488" y="227"/>
                  <a:pt x="489" y="225"/>
                </a:cubicBezTo>
                <a:cubicBezTo>
                  <a:pt x="490" y="222"/>
                  <a:pt x="489" y="218"/>
                  <a:pt x="489" y="216"/>
                </a:cubicBezTo>
                <a:cubicBezTo>
                  <a:pt x="489" y="213"/>
                  <a:pt x="491" y="211"/>
                  <a:pt x="491" y="206"/>
                </a:cubicBezTo>
                <a:cubicBezTo>
                  <a:pt x="492" y="202"/>
                  <a:pt x="487" y="197"/>
                  <a:pt x="484" y="196"/>
                </a:cubicBezTo>
                <a:cubicBezTo>
                  <a:pt x="481" y="195"/>
                  <a:pt x="483" y="192"/>
                  <a:pt x="487" y="189"/>
                </a:cubicBezTo>
                <a:cubicBezTo>
                  <a:pt x="491" y="186"/>
                  <a:pt x="491" y="176"/>
                  <a:pt x="491" y="173"/>
                </a:cubicBezTo>
                <a:cubicBezTo>
                  <a:pt x="491" y="171"/>
                  <a:pt x="483" y="169"/>
                  <a:pt x="480" y="170"/>
                </a:cubicBezTo>
                <a:cubicBezTo>
                  <a:pt x="476" y="170"/>
                  <a:pt x="465" y="169"/>
                  <a:pt x="462" y="169"/>
                </a:cubicBezTo>
                <a:cubicBezTo>
                  <a:pt x="459" y="168"/>
                  <a:pt x="458" y="171"/>
                  <a:pt x="457" y="174"/>
                </a:cubicBezTo>
                <a:cubicBezTo>
                  <a:pt x="456" y="177"/>
                  <a:pt x="453" y="181"/>
                  <a:pt x="451" y="187"/>
                </a:cubicBezTo>
                <a:cubicBezTo>
                  <a:pt x="449" y="193"/>
                  <a:pt x="442" y="195"/>
                  <a:pt x="439" y="196"/>
                </a:cubicBezTo>
                <a:cubicBezTo>
                  <a:pt x="436" y="198"/>
                  <a:pt x="433" y="202"/>
                  <a:pt x="435" y="204"/>
                </a:cubicBezTo>
                <a:cubicBezTo>
                  <a:pt x="436" y="206"/>
                  <a:pt x="439" y="205"/>
                  <a:pt x="440" y="205"/>
                </a:cubicBezTo>
                <a:cubicBezTo>
                  <a:pt x="442" y="206"/>
                  <a:pt x="440" y="212"/>
                  <a:pt x="439" y="213"/>
                </a:cubicBezTo>
                <a:cubicBezTo>
                  <a:pt x="438" y="214"/>
                  <a:pt x="441" y="216"/>
                  <a:pt x="438" y="217"/>
                </a:cubicBezTo>
                <a:cubicBezTo>
                  <a:pt x="436" y="219"/>
                  <a:pt x="434" y="222"/>
                  <a:pt x="435" y="223"/>
                </a:cubicBezTo>
                <a:cubicBezTo>
                  <a:pt x="437" y="225"/>
                  <a:pt x="443" y="226"/>
                  <a:pt x="446" y="227"/>
                </a:cubicBezTo>
                <a:cubicBezTo>
                  <a:pt x="449" y="229"/>
                  <a:pt x="448" y="232"/>
                  <a:pt x="450" y="235"/>
                </a:cubicBezTo>
                <a:cubicBezTo>
                  <a:pt x="452" y="238"/>
                  <a:pt x="455" y="236"/>
                  <a:pt x="456" y="238"/>
                </a:cubicBezTo>
                <a:cubicBezTo>
                  <a:pt x="457" y="239"/>
                  <a:pt x="452" y="246"/>
                  <a:pt x="450" y="247"/>
                </a:cubicBezTo>
                <a:cubicBezTo>
                  <a:pt x="448" y="247"/>
                  <a:pt x="441" y="239"/>
                  <a:pt x="439" y="238"/>
                </a:cubicBezTo>
                <a:cubicBezTo>
                  <a:pt x="437" y="236"/>
                  <a:pt x="428" y="234"/>
                  <a:pt x="424" y="232"/>
                </a:cubicBezTo>
                <a:cubicBezTo>
                  <a:pt x="420" y="229"/>
                  <a:pt x="417" y="230"/>
                  <a:pt x="412" y="227"/>
                </a:cubicBezTo>
                <a:cubicBezTo>
                  <a:pt x="407" y="223"/>
                  <a:pt x="404" y="222"/>
                  <a:pt x="395" y="222"/>
                </a:cubicBezTo>
                <a:cubicBezTo>
                  <a:pt x="387" y="222"/>
                  <a:pt x="381" y="220"/>
                  <a:pt x="379" y="221"/>
                </a:cubicBezTo>
                <a:cubicBezTo>
                  <a:pt x="376" y="221"/>
                  <a:pt x="377" y="218"/>
                  <a:pt x="372" y="216"/>
                </a:cubicBezTo>
                <a:cubicBezTo>
                  <a:pt x="367" y="213"/>
                  <a:pt x="364" y="210"/>
                  <a:pt x="361" y="212"/>
                </a:cubicBezTo>
                <a:cubicBezTo>
                  <a:pt x="358" y="213"/>
                  <a:pt x="359" y="219"/>
                  <a:pt x="363" y="220"/>
                </a:cubicBezTo>
                <a:cubicBezTo>
                  <a:pt x="368" y="220"/>
                  <a:pt x="365" y="222"/>
                  <a:pt x="370" y="222"/>
                </a:cubicBezTo>
                <a:cubicBezTo>
                  <a:pt x="375" y="222"/>
                  <a:pt x="376" y="224"/>
                  <a:pt x="376" y="226"/>
                </a:cubicBezTo>
                <a:cubicBezTo>
                  <a:pt x="376" y="229"/>
                  <a:pt x="378" y="232"/>
                  <a:pt x="380" y="234"/>
                </a:cubicBezTo>
                <a:cubicBezTo>
                  <a:pt x="382" y="236"/>
                  <a:pt x="381" y="239"/>
                  <a:pt x="377" y="239"/>
                </a:cubicBezTo>
                <a:cubicBezTo>
                  <a:pt x="374" y="239"/>
                  <a:pt x="369" y="239"/>
                  <a:pt x="371" y="242"/>
                </a:cubicBezTo>
                <a:cubicBezTo>
                  <a:pt x="373" y="245"/>
                  <a:pt x="370" y="245"/>
                  <a:pt x="366" y="244"/>
                </a:cubicBezTo>
                <a:cubicBezTo>
                  <a:pt x="363" y="243"/>
                  <a:pt x="365" y="240"/>
                  <a:pt x="366" y="239"/>
                </a:cubicBezTo>
                <a:cubicBezTo>
                  <a:pt x="368" y="237"/>
                  <a:pt x="363" y="235"/>
                  <a:pt x="361" y="234"/>
                </a:cubicBezTo>
                <a:cubicBezTo>
                  <a:pt x="358" y="234"/>
                  <a:pt x="349" y="240"/>
                  <a:pt x="347" y="241"/>
                </a:cubicBezTo>
                <a:cubicBezTo>
                  <a:pt x="344" y="242"/>
                  <a:pt x="338" y="240"/>
                  <a:pt x="331" y="241"/>
                </a:cubicBezTo>
                <a:cubicBezTo>
                  <a:pt x="325" y="243"/>
                  <a:pt x="325" y="248"/>
                  <a:pt x="323" y="248"/>
                </a:cubicBezTo>
                <a:cubicBezTo>
                  <a:pt x="320" y="247"/>
                  <a:pt x="313" y="248"/>
                  <a:pt x="311" y="247"/>
                </a:cubicBezTo>
                <a:cubicBezTo>
                  <a:pt x="308" y="245"/>
                  <a:pt x="310" y="244"/>
                  <a:pt x="313" y="244"/>
                </a:cubicBezTo>
                <a:cubicBezTo>
                  <a:pt x="316" y="244"/>
                  <a:pt x="317" y="243"/>
                  <a:pt x="315" y="242"/>
                </a:cubicBezTo>
                <a:cubicBezTo>
                  <a:pt x="313" y="240"/>
                  <a:pt x="317" y="237"/>
                  <a:pt x="317" y="235"/>
                </a:cubicBezTo>
                <a:cubicBezTo>
                  <a:pt x="317" y="234"/>
                  <a:pt x="306" y="237"/>
                  <a:pt x="305" y="239"/>
                </a:cubicBezTo>
                <a:cubicBezTo>
                  <a:pt x="303" y="240"/>
                  <a:pt x="305" y="243"/>
                  <a:pt x="303" y="244"/>
                </a:cubicBezTo>
                <a:cubicBezTo>
                  <a:pt x="301" y="245"/>
                  <a:pt x="301" y="242"/>
                  <a:pt x="299" y="242"/>
                </a:cubicBezTo>
                <a:cubicBezTo>
                  <a:pt x="297" y="241"/>
                  <a:pt x="281" y="244"/>
                  <a:pt x="278" y="248"/>
                </a:cubicBezTo>
                <a:cubicBezTo>
                  <a:pt x="275" y="251"/>
                  <a:pt x="269" y="251"/>
                  <a:pt x="269" y="253"/>
                </a:cubicBezTo>
                <a:cubicBezTo>
                  <a:pt x="269" y="255"/>
                  <a:pt x="262" y="255"/>
                  <a:pt x="259" y="256"/>
                </a:cubicBezTo>
                <a:cubicBezTo>
                  <a:pt x="256" y="258"/>
                  <a:pt x="258" y="263"/>
                  <a:pt x="257" y="266"/>
                </a:cubicBezTo>
                <a:cubicBezTo>
                  <a:pt x="256" y="269"/>
                  <a:pt x="245" y="268"/>
                  <a:pt x="242" y="268"/>
                </a:cubicBezTo>
                <a:cubicBezTo>
                  <a:pt x="238" y="268"/>
                  <a:pt x="237" y="261"/>
                  <a:pt x="234" y="261"/>
                </a:cubicBezTo>
                <a:cubicBezTo>
                  <a:pt x="232" y="261"/>
                  <a:pt x="233" y="257"/>
                  <a:pt x="234" y="255"/>
                </a:cubicBezTo>
                <a:cubicBezTo>
                  <a:pt x="235" y="254"/>
                  <a:pt x="237" y="255"/>
                  <a:pt x="240" y="253"/>
                </a:cubicBezTo>
                <a:cubicBezTo>
                  <a:pt x="244" y="251"/>
                  <a:pt x="247" y="254"/>
                  <a:pt x="248" y="252"/>
                </a:cubicBezTo>
                <a:cubicBezTo>
                  <a:pt x="250" y="251"/>
                  <a:pt x="243" y="247"/>
                  <a:pt x="243" y="244"/>
                </a:cubicBezTo>
                <a:cubicBezTo>
                  <a:pt x="242" y="240"/>
                  <a:pt x="235" y="239"/>
                  <a:pt x="231" y="240"/>
                </a:cubicBezTo>
                <a:cubicBezTo>
                  <a:pt x="227" y="242"/>
                  <a:pt x="223" y="241"/>
                  <a:pt x="220" y="239"/>
                </a:cubicBezTo>
                <a:cubicBezTo>
                  <a:pt x="217" y="238"/>
                  <a:pt x="217" y="242"/>
                  <a:pt x="222" y="243"/>
                </a:cubicBezTo>
                <a:cubicBezTo>
                  <a:pt x="226" y="244"/>
                  <a:pt x="224" y="247"/>
                  <a:pt x="224" y="249"/>
                </a:cubicBezTo>
                <a:cubicBezTo>
                  <a:pt x="225" y="251"/>
                  <a:pt x="223" y="256"/>
                  <a:pt x="221" y="259"/>
                </a:cubicBezTo>
                <a:cubicBezTo>
                  <a:pt x="218" y="263"/>
                  <a:pt x="220" y="263"/>
                  <a:pt x="224" y="262"/>
                </a:cubicBezTo>
                <a:cubicBezTo>
                  <a:pt x="227" y="262"/>
                  <a:pt x="227" y="267"/>
                  <a:pt x="227" y="271"/>
                </a:cubicBezTo>
                <a:cubicBezTo>
                  <a:pt x="227" y="274"/>
                  <a:pt x="224" y="275"/>
                  <a:pt x="224" y="278"/>
                </a:cubicBezTo>
                <a:cubicBezTo>
                  <a:pt x="224" y="280"/>
                  <a:pt x="221" y="276"/>
                  <a:pt x="220" y="277"/>
                </a:cubicBezTo>
                <a:cubicBezTo>
                  <a:pt x="219" y="278"/>
                  <a:pt x="218" y="277"/>
                  <a:pt x="218" y="275"/>
                </a:cubicBezTo>
                <a:cubicBezTo>
                  <a:pt x="217" y="273"/>
                  <a:pt x="212" y="274"/>
                  <a:pt x="208" y="273"/>
                </a:cubicBezTo>
                <a:cubicBezTo>
                  <a:pt x="205" y="272"/>
                  <a:pt x="204" y="274"/>
                  <a:pt x="203" y="276"/>
                </a:cubicBezTo>
                <a:cubicBezTo>
                  <a:pt x="201" y="278"/>
                  <a:pt x="197" y="279"/>
                  <a:pt x="195" y="279"/>
                </a:cubicBezTo>
                <a:cubicBezTo>
                  <a:pt x="192" y="280"/>
                  <a:pt x="188" y="284"/>
                  <a:pt x="186" y="286"/>
                </a:cubicBezTo>
                <a:cubicBezTo>
                  <a:pt x="183" y="287"/>
                  <a:pt x="183" y="290"/>
                  <a:pt x="186" y="294"/>
                </a:cubicBezTo>
                <a:cubicBezTo>
                  <a:pt x="190" y="297"/>
                  <a:pt x="190" y="299"/>
                  <a:pt x="190" y="301"/>
                </a:cubicBezTo>
                <a:cubicBezTo>
                  <a:pt x="190" y="303"/>
                  <a:pt x="181" y="302"/>
                  <a:pt x="179" y="300"/>
                </a:cubicBezTo>
                <a:cubicBezTo>
                  <a:pt x="178" y="298"/>
                  <a:pt x="172" y="298"/>
                  <a:pt x="170" y="298"/>
                </a:cubicBezTo>
                <a:cubicBezTo>
                  <a:pt x="168" y="298"/>
                  <a:pt x="162" y="292"/>
                  <a:pt x="159" y="292"/>
                </a:cubicBezTo>
                <a:cubicBezTo>
                  <a:pt x="156" y="292"/>
                  <a:pt x="155" y="295"/>
                  <a:pt x="154" y="297"/>
                </a:cubicBezTo>
                <a:cubicBezTo>
                  <a:pt x="153" y="299"/>
                  <a:pt x="155" y="299"/>
                  <a:pt x="156" y="302"/>
                </a:cubicBezTo>
                <a:cubicBezTo>
                  <a:pt x="158" y="305"/>
                  <a:pt x="163" y="305"/>
                  <a:pt x="165" y="305"/>
                </a:cubicBezTo>
                <a:cubicBezTo>
                  <a:pt x="168" y="305"/>
                  <a:pt x="167" y="309"/>
                  <a:pt x="166" y="311"/>
                </a:cubicBezTo>
                <a:cubicBezTo>
                  <a:pt x="165" y="312"/>
                  <a:pt x="161" y="314"/>
                  <a:pt x="159" y="312"/>
                </a:cubicBezTo>
                <a:cubicBezTo>
                  <a:pt x="158" y="310"/>
                  <a:pt x="152" y="312"/>
                  <a:pt x="152" y="310"/>
                </a:cubicBezTo>
                <a:cubicBezTo>
                  <a:pt x="152" y="308"/>
                  <a:pt x="148" y="304"/>
                  <a:pt x="144" y="305"/>
                </a:cubicBezTo>
                <a:cubicBezTo>
                  <a:pt x="140" y="306"/>
                  <a:pt x="139" y="303"/>
                  <a:pt x="139" y="300"/>
                </a:cubicBezTo>
                <a:cubicBezTo>
                  <a:pt x="139" y="296"/>
                  <a:pt x="137" y="295"/>
                  <a:pt x="137" y="293"/>
                </a:cubicBezTo>
                <a:cubicBezTo>
                  <a:pt x="137" y="292"/>
                  <a:pt x="135" y="289"/>
                  <a:pt x="137" y="287"/>
                </a:cubicBezTo>
                <a:cubicBezTo>
                  <a:pt x="139" y="286"/>
                  <a:pt x="138" y="283"/>
                  <a:pt x="138" y="281"/>
                </a:cubicBezTo>
                <a:cubicBezTo>
                  <a:pt x="138" y="279"/>
                  <a:pt x="134" y="276"/>
                  <a:pt x="131" y="276"/>
                </a:cubicBezTo>
                <a:cubicBezTo>
                  <a:pt x="127" y="276"/>
                  <a:pt x="128" y="273"/>
                  <a:pt x="125" y="272"/>
                </a:cubicBezTo>
                <a:cubicBezTo>
                  <a:pt x="122" y="271"/>
                  <a:pt x="117" y="267"/>
                  <a:pt x="116" y="265"/>
                </a:cubicBezTo>
                <a:cubicBezTo>
                  <a:pt x="116" y="263"/>
                  <a:pt x="112" y="262"/>
                  <a:pt x="113" y="262"/>
                </a:cubicBezTo>
                <a:cubicBezTo>
                  <a:pt x="115" y="261"/>
                  <a:pt x="118" y="262"/>
                  <a:pt x="120" y="264"/>
                </a:cubicBezTo>
                <a:cubicBezTo>
                  <a:pt x="123" y="267"/>
                  <a:pt x="127" y="269"/>
                  <a:pt x="133" y="270"/>
                </a:cubicBezTo>
                <a:cubicBezTo>
                  <a:pt x="139" y="271"/>
                  <a:pt x="142" y="274"/>
                  <a:pt x="149" y="275"/>
                </a:cubicBezTo>
                <a:cubicBezTo>
                  <a:pt x="156" y="276"/>
                  <a:pt x="160" y="277"/>
                  <a:pt x="170" y="278"/>
                </a:cubicBezTo>
                <a:cubicBezTo>
                  <a:pt x="180" y="280"/>
                  <a:pt x="194" y="270"/>
                  <a:pt x="197" y="267"/>
                </a:cubicBezTo>
                <a:cubicBezTo>
                  <a:pt x="200" y="264"/>
                  <a:pt x="196" y="258"/>
                  <a:pt x="196" y="256"/>
                </a:cubicBezTo>
                <a:cubicBezTo>
                  <a:pt x="196" y="254"/>
                  <a:pt x="191" y="254"/>
                  <a:pt x="191" y="252"/>
                </a:cubicBezTo>
                <a:cubicBezTo>
                  <a:pt x="190" y="250"/>
                  <a:pt x="187" y="247"/>
                  <a:pt x="183" y="247"/>
                </a:cubicBezTo>
                <a:cubicBezTo>
                  <a:pt x="179" y="247"/>
                  <a:pt x="179" y="243"/>
                  <a:pt x="176" y="243"/>
                </a:cubicBezTo>
                <a:cubicBezTo>
                  <a:pt x="173" y="243"/>
                  <a:pt x="170" y="242"/>
                  <a:pt x="162" y="236"/>
                </a:cubicBezTo>
                <a:cubicBezTo>
                  <a:pt x="154" y="231"/>
                  <a:pt x="143" y="227"/>
                  <a:pt x="141" y="228"/>
                </a:cubicBezTo>
                <a:cubicBezTo>
                  <a:pt x="139" y="229"/>
                  <a:pt x="138" y="229"/>
                  <a:pt x="136" y="227"/>
                </a:cubicBezTo>
                <a:cubicBezTo>
                  <a:pt x="135" y="225"/>
                  <a:pt x="132" y="226"/>
                  <a:pt x="130" y="227"/>
                </a:cubicBezTo>
                <a:cubicBezTo>
                  <a:pt x="127" y="229"/>
                  <a:pt x="125" y="226"/>
                  <a:pt x="121" y="227"/>
                </a:cubicBezTo>
                <a:cubicBezTo>
                  <a:pt x="117" y="228"/>
                  <a:pt x="115" y="225"/>
                  <a:pt x="116" y="224"/>
                </a:cubicBezTo>
                <a:cubicBezTo>
                  <a:pt x="117" y="223"/>
                  <a:pt x="123" y="224"/>
                  <a:pt x="123" y="222"/>
                </a:cubicBezTo>
                <a:cubicBezTo>
                  <a:pt x="123" y="220"/>
                  <a:pt x="120" y="222"/>
                  <a:pt x="117" y="219"/>
                </a:cubicBezTo>
                <a:cubicBezTo>
                  <a:pt x="113" y="217"/>
                  <a:pt x="111" y="218"/>
                  <a:pt x="110" y="220"/>
                </a:cubicBezTo>
                <a:cubicBezTo>
                  <a:pt x="109" y="222"/>
                  <a:pt x="107" y="222"/>
                  <a:pt x="105" y="220"/>
                </a:cubicBezTo>
                <a:cubicBezTo>
                  <a:pt x="105" y="220"/>
                  <a:pt x="104" y="220"/>
                  <a:pt x="104" y="220"/>
                </a:cubicBezTo>
                <a:cubicBezTo>
                  <a:pt x="104" y="223"/>
                  <a:pt x="102" y="223"/>
                  <a:pt x="99" y="223"/>
                </a:cubicBezTo>
                <a:cubicBezTo>
                  <a:pt x="97" y="222"/>
                  <a:pt x="95" y="227"/>
                  <a:pt x="92" y="227"/>
                </a:cubicBezTo>
                <a:cubicBezTo>
                  <a:pt x="89" y="227"/>
                  <a:pt x="86" y="229"/>
                  <a:pt x="86" y="232"/>
                </a:cubicBezTo>
                <a:cubicBezTo>
                  <a:pt x="85" y="234"/>
                  <a:pt x="82" y="233"/>
                  <a:pt x="82" y="235"/>
                </a:cubicBezTo>
                <a:cubicBezTo>
                  <a:pt x="82" y="236"/>
                  <a:pt x="82" y="238"/>
                  <a:pt x="81" y="239"/>
                </a:cubicBezTo>
                <a:cubicBezTo>
                  <a:pt x="80" y="241"/>
                  <a:pt x="81" y="242"/>
                  <a:pt x="82" y="245"/>
                </a:cubicBezTo>
                <a:cubicBezTo>
                  <a:pt x="84" y="247"/>
                  <a:pt x="87" y="247"/>
                  <a:pt x="88" y="248"/>
                </a:cubicBezTo>
                <a:cubicBezTo>
                  <a:pt x="89" y="249"/>
                  <a:pt x="94" y="253"/>
                  <a:pt x="94" y="255"/>
                </a:cubicBezTo>
                <a:cubicBezTo>
                  <a:pt x="94" y="256"/>
                  <a:pt x="90" y="260"/>
                  <a:pt x="89" y="261"/>
                </a:cubicBezTo>
                <a:cubicBezTo>
                  <a:pt x="87" y="262"/>
                  <a:pt x="85" y="265"/>
                  <a:pt x="86" y="267"/>
                </a:cubicBezTo>
                <a:cubicBezTo>
                  <a:pt x="87" y="268"/>
                  <a:pt x="92" y="275"/>
                  <a:pt x="95" y="281"/>
                </a:cubicBezTo>
                <a:cubicBezTo>
                  <a:pt x="98" y="286"/>
                  <a:pt x="94" y="283"/>
                  <a:pt x="92" y="286"/>
                </a:cubicBezTo>
                <a:cubicBezTo>
                  <a:pt x="90" y="288"/>
                  <a:pt x="92" y="291"/>
                  <a:pt x="93" y="293"/>
                </a:cubicBezTo>
                <a:cubicBezTo>
                  <a:pt x="94" y="295"/>
                  <a:pt x="91" y="294"/>
                  <a:pt x="91" y="296"/>
                </a:cubicBezTo>
                <a:cubicBezTo>
                  <a:pt x="91" y="297"/>
                  <a:pt x="95" y="298"/>
                  <a:pt x="95" y="299"/>
                </a:cubicBezTo>
                <a:cubicBezTo>
                  <a:pt x="96" y="300"/>
                  <a:pt x="93" y="301"/>
                  <a:pt x="94" y="303"/>
                </a:cubicBezTo>
                <a:cubicBezTo>
                  <a:pt x="95" y="305"/>
                  <a:pt x="99" y="305"/>
                  <a:pt x="99" y="308"/>
                </a:cubicBezTo>
                <a:cubicBezTo>
                  <a:pt x="99" y="311"/>
                  <a:pt x="93" y="311"/>
                  <a:pt x="93" y="313"/>
                </a:cubicBezTo>
                <a:cubicBezTo>
                  <a:pt x="94" y="315"/>
                  <a:pt x="101" y="318"/>
                  <a:pt x="105" y="322"/>
                </a:cubicBezTo>
                <a:cubicBezTo>
                  <a:pt x="108" y="326"/>
                  <a:pt x="108" y="327"/>
                  <a:pt x="107" y="329"/>
                </a:cubicBezTo>
                <a:cubicBezTo>
                  <a:pt x="106" y="334"/>
                  <a:pt x="96" y="337"/>
                  <a:pt x="94" y="342"/>
                </a:cubicBezTo>
                <a:cubicBezTo>
                  <a:pt x="92" y="347"/>
                  <a:pt x="84" y="350"/>
                  <a:pt x="80" y="354"/>
                </a:cubicBezTo>
                <a:cubicBezTo>
                  <a:pt x="78" y="355"/>
                  <a:pt x="77" y="357"/>
                  <a:pt x="75" y="359"/>
                </a:cubicBezTo>
                <a:cubicBezTo>
                  <a:pt x="77" y="359"/>
                  <a:pt x="78" y="358"/>
                  <a:pt x="79" y="358"/>
                </a:cubicBezTo>
                <a:cubicBezTo>
                  <a:pt x="81" y="357"/>
                  <a:pt x="83" y="362"/>
                  <a:pt x="85" y="364"/>
                </a:cubicBezTo>
                <a:cubicBezTo>
                  <a:pt x="87" y="366"/>
                  <a:pt x="92" y="364"/>
                  <a:pt x="93" y="366"/>
                </a:cubicBezTo>
                <a:cubicBezTo>
                  <a:pt x="95" y="367"/>
                  <a:pt x="92" y="367"/>
                  <a:pt x="89" y="367"/>
                </a:cubicBezTo>
                <a:cubicBezTo>
                  <a:pt x="86" y="366"/>
                  <a:pt x="85" y="368"/>
                  <a:pt x="80" y="370"/>
                </a:cubicBezTo>
                <a:cubicBezTo>
                  <a:pt x="76" y="371"/>
                  <a:pt x="77" y="372"/>
                  <a:pt x="75" y="373"/>
                </a:cubicBezTo>
                <a:cubicBezTo>
                  <a:pt x="78" y="376"/>
                  <a:pt x="75" y="377"/>
                  <a:pt x="74" y="379"/>
                </a:cubicBezTo>
                <a:cubicBezTo>
                  <a:pt x="72" y="382"/>
                  <a:pt x="71" y="382"/>
                  <a:pt x="71" y="384"/>
                </a:cubicBezTo>
                <a:cubicBezTo>
                  <a:pt x="70" y="386"/>
                  <a:pt x="71" y="387"/>
                  <a:pt x="71" y="389"/>
                </a:cubicBezTo>
                <a:cubicBezTo>
                  <a:pt x="71" y="392"/>
                  <a:pt x="72" y="392"/>
                  <a:pt x="73" y="394"/>
                </a:cubicBezTo>
                <a:cubicBezTo>
                  <a:pt x="75" y="396"/>
                  <a:pt x="72" y="396"/>
                  <a:pt x="71" y="397"/>
                </a:cubicBezTo>
                <a:cubicBezTo>
                  <a:pt x="70" y="398"/>
                  <a:pt x="70" y="400"/>
                  <a:pt x="72" y="402"/>
                </a:cubicBezTo>
                <a:cubicBezTo>
                  <a:pt x="74" y="404"/>
                  <a:pt x="74" y="406"/>
                  <a:pt x="73" y="407"/>
                </a:cubicBezTo>
                <a:cubicBezTo>
                  <a:pt x="72" y="408"/>
                  <a:pt x="74" y="411"/>
                  <a:pt x="76" y="412"/>
                </a:cubicBezTo>
                <a:cubicBezTo>
                  <a:pt x="77" y="414"/>
                  <a:pt x="77" y="418"/>
                  <a:pt x="78" y="419"/>
                </a:cubicBezTo>
                <a:cubicBezTo>
                  <a:pt x="79" y="420"/>
                  <a:pt x="81" y="421"/>
                  <a:pt x="83" y="420"/>
                </a:cubicBezTo>
                <a:cubicBezTo>
                  <a:pt x="85" y="419"/>
                  <a:pt x="87" y="420"/>
                  <a:pt x="88" y="422"/>
                </a:cubicBezTo>
                <a:cubicBezTo>
                  <a:pt x="89" y="424"/>
                  <a:pt x="90" y="423"/>
                  <a:pt x="93" y="422"/>
                </a:cubicBezTo>
                <a:cubicBezTo>
                  <a:pt x="95" y="421"/>
                  <a:pt x="100" y="424"/>
                  <a:pt x="101" y="425"/>
                </a:cubicBezTo>
                <a:cubicBezTo>
                  <a:pt x="102" y="425"/>
                  <a:pt x="102" y="429"/>
                  <a:pt x="102" y="431"/>
                </a:cubicBezTo>
                <a:cubicBezTo>
                  <a:pt x="102" y="433"/>
                  <a:pt x="101" y="436"/>
                  <a:pt x="103" y="437"/>
                </a:cubicBezTo>
                <a:cubicBezTo>
                  <a:pt x="105" y="439"/>
                  <a:pt x="105" y="442"/>
                  <a:pt x="107" y="443"/>
                </a:cubicBezTo>
                <a:cubicBezTo>
                  <a:pt x="110" y="444"/>
                  <a:pt x="111" y="448"/>
                  <a:pt x="112" y="448"/>
                </a:cubicBezTo>
                <a:cubicBezTo>
                  <a:pt x="114" y="449"/>
                  <a:pt x="117" y="451"/>
                  <a:pt x="118" y="453"/>
                </a:cubicBezTo>
                <a:cubicBezTo>
                  <a:pt x="118" y="455"/>
                  <a:pt x="115" y="456"/>
                  <a:pt x="113" y="457"/>
                </a:cubicBezTo>
                <a:cubicBezTo>
                  <a:pt x="111" y="458"/>
                  <a:pt x="108" y="455"/>
                  <a:pt x="106" y="456"/>
                </a:cubicBezTo>
                <a:cubicBezTo>
                  <a:pt x="105" y="457"/>
                  <a:pt x="107" y="460"/>
                  <a:pt x="108" y="465"/>
                </a:cubicBezTo>
                <a:cubicBezTo>
                  <a:pt x="109" y="469"/>
                  <a:pt x="110" y="469"/>
                  <a:pt x="112" y="469"/>
                </a:cubicBezTo>
                <a:cubicBezTo>
                  <a:pt x="114" y="469"/>
                  <a:pt x="114" y="468"/>
                  <a:pt x="116" y="467"/>
                </a:cubicBezTo>
                <a:cubicBezTo>
                  <a:pt x="117" y="466"/>
                  <a:pt x="121" y="468"/>
                  <a:pt x="122" y="467"/>
                </a:cubicBezTo>
                <a:cubicBezTo>
                  <a:pt x="123" y="466"/>
                  <a:pt x="128" y="466"/>
                  <a:pt x="129" y="468"/>
                </a:cubicBezTo>
                <a:cubicBezTo>
                  <a:pt x="130" y="469"/>
                  <a:pt x="131" y="473"/>
                  <a:pt x="131" y="475"/>
                </a:cubicBezTo>
                <a:cubicBezTo>
                  <a:pt x="130" y="476"/>
                  <a:pt x="132" y="478"/>
                  <a:pt x="133" y="480"/>
                </a:cubicBezTo>
                <a:cubicBezTo>
                  <a:pt x="134" y="482"/>
                  <a:pt x="138" y="481"/>
                  <a:pt x="139" y="481"/>
                </a:cubicBezTo>
                <a:cubicBezTo>
                  <a:pt x="141" y="482"/>
                  <a:pt x="144" y="486"/>
                  <a:pt x="143" y="488"/>
                </a:cubicBezTo>
                <a:cubicBezTo>
                  <a:pt x="143" y="490"/>
                  <a:pt x="145" y="491"/>
                  <a:pt x="147" y="490"/>
                </a:cubicBezTo>
                <a:cubicBezTo>
                  <a:pt x="148" y="490"/>
                  <a:pt x="150" y="491"/>
                  <a:pt x="151" y="492"/>
                </a:cubicBezTo>
                <a:cubicBezTo>
                  <a:pt x="153" y="493"/>
                  <a:pt x="154" y="493"/>
                  <a:pt x="156" y="492"/>
                </a:cubicBezTo>
                <a:cubicBezTo>
                  <a:pt x="158" y="491"/>
                  <a:pt x="160" y="490"/>
                  <a:pt x="161" y="491"/>
                </a:cubicBezTo>
                <a:cubicBezTo>
                  <a:pt x="162" y="493"/>
                  <a:pt x="165" y="496"/>
                  <a:pt x="165" y="496"/>
                </a:cubicBezTo>
                <a:cubicBezTo>
                  <a:pt x="165" y="497"/>
                  <a:pt x="170" y="496"/>
                  <a:pt x="173" y="498"/>
                </a:cubicBezTo>
                <a:cubicBezTo>
                  <a:pt x="175" y="499"/>
                  <a:pt x="178" y="498"/>
                  <a:pt x="180" y="500"/>
                </a:cubicBezTo>
                <a:cubicBezTo>
                  <a:pt x="183" y="501"/>
                  <a:pt x="185" y="501"/>
                  <a:pt x="186" y="503"/>
                </a:cubicBezTo>
                <a:cubicBezTo>
                  <a:pt x="186" y="504"/>
                  <a:pt x="183" y="506"/>
                  <a:pt x="183" y="507"/>
                </a:cubicBezTo>
                <a:cubicBezTo>
                  <a:pt x="183" y="507"/>
                  <a:pt x="185" y="508"/>
                  <a:pt x="185" y="509"/>
                </a:cubicBezTo>
                <a:cubicBezTo>
                  <a:pt x="185" y="510"/>
                  <a:pt x="182" y="510"/>
                  <a:pt x="182" y="512"/>
                </a:cubicBezTo>
                <a:cubicBezTo>
                  <a:pt x="182" y="513"/>
                  <a:pt x="184" y="514"/>
                  <a:pt x="184" y="515"/>
                </a:cubicBezTo>
                <a:cubicBezTo>
                  <a:pt x="184" y="516"/>
                  <a:pt x="182" y="519"/>
                  <a:pt x="182" y="520"/>
                </a:cubicBezTo>
                <a:cubicBezTo>
                  <a:pt x="182" y="521"/>
                  <a:pt x="176" y="520"/>
                  <a:pt x="175" y="520"/>
                </a:cubicBezTo>
                <a:cubicBezTo>
                  <a:pt x="173" y="520"/>
                  <a:pt x="169" y="525"/>
                  <a:pt x="168" y="525"/>
                </a:cubicBezTo>
                <a:cubicBezTo>
                  <a:pt x="167" y="525"/>
                  <a:pt x="167" y="527"/>
                  <a:pt x="168" y="529"/>
                </a:cubicBezTo>
                <a:cubicBezTo>
                  <a:pt x="172" y="529"/>
                  <a:pt x="176" y="528"/>
                  <a:pt x="177" y="529"/>
                </a:cubicBezTo>
                <a:cubicBezTo>
                  <a:pt x="178" y="531"/>
                  <a:pt x="167" y="535"/>
                  <a:pt x="166" y="536"/>
                </a:cubicBezTo>
                <a:cubicBezTo>
                  <a:pt x="164" y="536"/>
                  <a:pt x="169" y="539"/>
                  <a:pt x="169" y="541"/>
                </a:cubicBezTo>
                <a:cubicBezTo>
                  <a:pt x="169" y="543"/>
                  <a:pt x="163" y="543"/>
                  <a:pt x="164" y="546"/>
                </a:cubicBezTo>
                <a:cubicBezTo>
                  <a:pt x="164" y="549"/>
                  <a:pt x="162" y="550"/>
                  <a:pt x="159" y="550"/>
                </a:cubicBezTo>
                <a:cubicBezTo>
                  <a:pt x="156" y="550"/>
                  <a:pt x="155" y="552"/>
                  <a:pt x="156" y="552"/>
                </a:cubicBezTo>
                <a:cubicBezTo>
                  <a:pt x="158" y="553"/>
                  <a:pt x="158" y="557"/>
                  <a:pt x="163" y="558"/>
                </a:cubicBezTo>
                <a:cubicBezTo>
                  <a:pt x="169" y="560"/>
                  <a:pt x="175" y="565"/>
                  <a:pt x="180" y="570"/>
                </a:cubicBezTo>
                <a:cubicBezTo>
                  <a:pt x="181" y="571"/>
                  <a:pt x="182" y="572"/>
                  <a:pt x="183" y="572"/>
                </a:cubicBezTo>
                <a:cubicBezTo>
                  <a:pt x="184" y="571"/>
                  <a:pt x="185" y="571"/>
                  <a:pt x="186" y="571"/>
                </a:cubicBezTo>
                <a:cubicBezTo>
                  <a:pt x="189" y="570"/>
                  <a:pt x="194" y="572"/>
                  <a:pt x="197" y="574"/>
                </a:cubicBezTo>
                <a:cubicBezTo>
                  <a:pt x="200" y="576"/>
                  <a:pt x="210" y="573"/>
                  <a:pt x="211" y="575"/>
                </a:cubicBezTo>
                <a:cubicBezTo>
                  <a:pt x="212" y="577"/>
                  <a:pt x="215" y="579"/>
                  <a:pt x="217" y="579"/>
                </a:cubicBezTo>
                <a:cubicBezTo>
                  <a:pt x="219" y="579"/>
                  <a:pt x="221" y="583"/>
                  <a:pt x="223" y="582"/>
                </a:cubicBezTo>
                <a:cubicBezTo>
                  <a:pt x="224" y="580"/>
                  <a:pt x="230" y="580"/>
                  <a:pt x="232" y="580"/>
                </a:cubicBezTo>
                <a:cubicBezTo>
                  <a:pt x="234" y="580"/>
                  <a:pt x="234" y="582"/>
                  <a:pt x="235" y="582"/>
                </a:cubicBezTo>
                <a:cubicBezTo>
                  <a:pt x="237" y="582"/>
                  <a:pt x="237" y="588"/>
                  <a:pt x="238" y="587"/>
                </a:cubicBezTo>
                <a:cubicBezTo>
                  <a:pt x="239" y="587"/>
                  <a:pt x="244" y="591"/>
                  <a:pt x="247" y="591"/>
                </a:cubicBezTo>
                <a:cubicBezTo>
                  <a:pt x="249" y="592"/>
                  <a:pt x="252" y="597"/>
                  <a:pt x="253" y="596"/>
                </a:cubicBezTo>
                <a:cubicBezTo>
                  <a:pt x="255" y="596"/>
                  <a:pt x="257" y="598"/>
                  <a:pt x="257" y="596"/>
                </a:cubicBezTo>
                <a:cubicBezTo>
                  <a:pt x="258" y="594"/>
                  <a:pt x="262" y="595"/>
                  <a:pt x="263" y="592"/>
                </a:cubicBezTo>
                <a:cubicBezTo>
                  <a:pt x="258" y="586"/>
                  <a:pt x="253" y="579"/>
                  <a:pt x="253" y="576"/>
                </a:cubicBezTo>
                <a:cubicBezTo>
                  <a:pt x="253" y="571"/>
                  <a:pt x="255" y="568"/>
                  <a:pt x="249" y="563"/>
                </a:cubicBezTo>
                <a:cubicBezTo>
                  <a:pt x="244" y="559"/>
                  <a:pt x="250" y="555"/>
                  <a:pt x="254" y="550"/>
                </a:cubicBezTo>
                <a:cubicBezTo>
                  <a:pt x="258" y="546"/>
                  <a:pt x="265" y="544"/>
                  <a:pt x="270" y="540"/>
                </a:cubicBezTo>
                <a:cubicBezTo>
                  <a:pt x="269" y="540"/>
                  <a:pt x="268" y="539"/>
                  <a:pt x="267" y="539"/>
                </a:cubicBezTo>
                <a:cubicBezTo>
                  <a:pt x="264" y="537"/>
                  <a:pt x="262" y="535"/>
                  <a:pt x="265" y="535"/>
                </a:cubicBezTo>
                <a:cubicBezTo>
                  <a:pt x="268" y="534"/>
                  <a:pt x="267" y="532"/>
                  <a:pt x="264" y="529"/>
                </a:cubicBezTo>
                <a:cubicBezTo>
                  <a:pt x="261" y="526"/>
                  <a:pt x="260" y="522"/>
                  <a:pt x="258" y="522"/>
                </a:cubicBezTo>
                <a:cubicBezTo>
                  <a:pt x="257" y="522"/>
                  <a:pt x="254" y="522"/>
                  <a:pt x="252" y="523"/>
                </a:cubicBezTo>
                <a:cubicBezTo>
                  <a:pt x="249" y="524"/>
                  <a:pt x="250" y="521"/>
                  <a:pt x="250" y="518"/>
                </a:cubicBezTo>
                <a:cubicBezTo>
                  <a:pt x="251" y="515"/>
                  <a:pt x="246" y="516"/>
                  <a:pt x="245" y="514"/>
                </a:cubicBezTo>
                <a:cubicBezTo>
                  <a:pt x="244" y="513"/>
                  <a:pt x="246" y="509"/>
                  <a:pt x="247" y="509"/>
                </a:cubicBezTo>
                <a:cubicBezTo>
                  <a:pt x="248" y="508"/>
                  <a:pt x="250" y="507"/>
                  <a:pt x="250" y="506"/>
                </a:cubicBezTo>
                <a:cubicBezTo>
                  <a:pt x="250" y="505"/>
                  <a:pt x="246" y="504"/>
                  <a:pt x="247" y="501"/>
                </a:cubicBezTo>
                <a:cubicBezTo>
                  <a:pt x="249" y="499"/>
                  <a:pt x="252" y="499"/>
                  <a:pt x="252" y="496"/>
                </a:cubicBezTo>
                <a:cubicBezTo>
                  <a:pt x="252" y="493"/>
                  <a:pt x="255" y="490"/>
                  <a:pt x="257" y="492"/>
                </a:cubicBezTo>
                <a:cubicBezTo>
                  <a:pt x="260" y="494"/>
                  <a:pt x="261" y="500"/>
                  <a:pt x="265" y="499"/>
                </a:cubicBezTo>
                <a:cubicBezTo>
                  <a:pt x="268" y="497"/>
                  <a:pt x="266" y="494"/>
                  <a:pt x="266" y="493"/>
                </a:cubicBezTo>
                <a:cubicBezTo>
                  <a:pt x="265" y="491"/>
                  <a:pt x="264" y="489"/>
                  <a:pt x="268" y="488"/>
                </a:cubicBezTo>
                <a:cubicBezTo>
                  <a:pt x="272" y="487"/>
                  <a:pt x="270" y="484"/>
                  <a:pt x="273" y="484"/>
                </a:cubicBezTo>
                <a:cubicBezTo>
                  <a:pt x="276" y="484"/>
                  <a:pt x="281" y="480"/>
                  <a:pt x="283" y="479"/>
                </a:cubicBezTo>
                <a:cubicBezTo>
                  <a:pt x="284" y="478"/>
                  <a:pt x="288" y="476"/>
                  <a:pt x="289" y="477"/>
                </a:cubicBezTo>
                <a:cubicBezTo>
                  <a:pt x="291" y="478"/>
                  <a:pt x="293" y="480"/>
                  <a:pt x="294" y="477"/>
                </a:cubicBezTo>
                <a:cubicBezTo>
                  <a:pt x="296" y="474"/>
                  <a:pt x="300" y="475"/>
                  <a:pt x="301" y="477"/>
                </a:cubicBezTo>
                <a:cubicBezTo>
                  <a:pt x="301" y="479"/>
                  <a:pt x="309" y="479"/>
                  <a:pt x="311" y="480"/>
                </a:cubicBezTo>
                <a:cubicBezTo>
                  <a:pt x="314" y="482"/>
                  <a:pt x="319" y="485"/>
                  <a:pt x="319" y="487"/>
                </a:cubicBezTo>
                <a:cubicBezTo>
                  <a:pt x="319" y="488"/>
                  <a:pt x="321" y="491"/>
                  <a:pt x="321" y="488"/>
                </a:cubicBezTo>
                <a:cubicBezTo>
                  <a:pt x="321" y="485"/>
                  <a:pt x="323" y="486"/>
                  <a:pt x="327" y="488"/>
                </a:cubicBezTo>
                <a:cubicBezTo>
                  <a:pt x="330" y="490"/>
                  <a:pt x="334" y="489"/>
                  <a:pt x="335" y="487"/>
                </a:cubicBezTo>
                <a:cubicBezTo>
                  <a:pt x="336" y="485"/>
                  <a:pt x="342" y="483"/>
                  <a:pt x="344" y="484"/>
                </a:cubicBezTo>
                <a:cubicBezTo>
                  <a:pt x="346" y="486"/>
                  <a:pt x="347" y="487"/>
                  <a:pt x="349" y="485"/>
                </a:cubicBezTo>
                <a:cubicBezTo>
                  <a:pt x="352" y="482"/>
                  <a:pt x="357" y="483"/>
                  <a:pt x="358" y="485"/>
                </a:cubicBezTo>
                <a:cubicBezTo>
                  <a:pt x="359" y="488"/>
                  <a:pt x="362" y="488"/>
                  <a:pt x="364" y="488"/>
                </a:cubicBezTo>
                <a:cubicBezTo>
                  <a:pt x="367" y="488"/>
                  <a:pt x="367" y="492"/>
                  <a:pt x="369" y="491"/>
                </a:cubicBezTo>
                <a:cubicBezTo>
                  <a:pt x="370" y="490"/>
                  <a:pt x="370" y="486"/>
                  <a:pt x="372" y="486"/>
                </a:cubicBezTo>
                <a:cubicBezTo>
                  <a:pt x="374" y="487"/>
                  <a:pt x="376" y="489"/>
                  <a:pt x="379" y="489"/>
                </a:cubicBezTo>
                <a:cubicBezTo>
                  <a:pt x="382" y="489"/>
                  <a:pt x="385" y="488"/>
                  <a:pt x="385" y="486"/>
                </a:cubicBezTo>
                <a:cubicBezTo>
                  <a:pt x="385" y="484"/>
                  <a:pt x="384" y="480"/>
                  <a:pt x="382" y="480"/>
                </a:cubicBezTo>
                <a:cubicBezTo>
                  <a:pt x="380" y="480"/>
                  <a:pt x="378" y="477"/>
                  <a:pt x="376" y="477"/>
                </a:cubicBezTo>
                <a:cubicBezTo>
                  <a:pt x="373" y="477"/>
                  <a:pt x="371" y="473"/>
                  <a:pt x="373" y="473"/>
                </a:cubicBezTo>
                <a:cubicBezTo>
                  <a:pt x="376" y="472"/>
                  <a:pt x="380" y="470"/>
                  <a:pt x="379" y="468"/>
                </a:cubicBezTo>
                <a:cubicBezTo>
                  <a:pt x="378" y="466"/>
                  <a:pt x="377" y="462"/>
                  <a:pt x="381" y="461"/>
                </a:cubicBezTo>
                <a:cubicBezTo>
                  <a:pt x="384" y="461"/>
                  <a:pt x="391" y="461"/>
                  <a:pt x="390" y="460"/>
                </a:cubicBezTo>
                <a:cubicBezTo>
                  <a:pt x="390" y="458"/>
                  <a:pt x="383" y="458"/>
                  <a:pt x="382" y="456"/>
                </a:cubicBezTo>
                <a:cubicBezTo>
                  <a:pt x="381" y="454"/>
                  <a:pt x="381" y="449"/>
                  <a:pt x="382" y="448"/>
                </a:cubicBezTo>
                <a:cubicBezTo>
                  <a:pt x="383" y="447"/>
                  <a:pt x="387" y="448"/>
                  <a:pt x="389" y="448"/>
                </a:cubicBezTo>
                <a:cubicBezTo>
                  <a:pt x="392" y="447"/>
                  <a:pt x="397" y="449"/>
                  <a:pt x="400" y="446"/>
                </a:cubicBezTo>
                <a:cubicBezTo>
                  <a:pt x="404" y="444"/>
                  <a:pt x="411" y="443"/>
                  <a:pt x="414" y="443"/>
                </a:cubicBezTo>
                <a:cubicBezTo>
                  <a:pt x="418" y="443"/>
                  <a:pt x="421" y="441"/>
                  <a:pt x="423" y="441"/>
                </a:cubicBezTo>
                <a:cubicBezTo>
                  <a:pt x="426" y="440"/>
                  <a:pt x="434" y="439"/>
                  <a:pt x="436" y="438"/>
                </a:cubicBezTo>
                <a:cubicBezTo>
                  <a:pt x="438" y="437"/>
                  <a:pt x="449" y="436"/>
                  <a:pt x="450" y="434"/>
                </a:cubicBezTo>
                <a:cubicBezTo>
                  <a:pt x="450" y="432"/>
                  <a:pt x="459" y="430"/>
                  <a:pt x="461" y="431"/>
                </a:cubicBezTo>
                <a:cubicBezTo>
                  <a:pt x="463" y="432"/>
                  <a:pt x="466" y="433"/>
                  <a:pt x="468" y="432"/>
                </a:cubicBezTo>
                <a:cubicBezTo>
                  <a:pt x="470" y="431"/>
                  <a:pt x="475" y="434"/>
                  <a:pt x="474" y="436"/>
                </a:cubicBezTo>
                <a:cubicBezTo>
                  <a:pt x="474" y="438"/>
                  <a:pt x="476" y="440"/>
                  <a:pt x="476" y="442"/>
                </a:cubicBezTo>
                <a:cubicBezTo>
                  <a:pt x="476" y="444"/>
                  <a:pt x="474" y="445"/>
                  <a:pt x="475" y="446"/>
                </a:cubicBezTo>
                <a:cubicBezTo>
                  <a:pt x="476" y="448"/>
                  <a:pt x="481" y="447"/>
                  <a:pt x="483" y="445"/>
                </a:cubicBezTo>
                <a:cubicBezTo>
                  <a:pt x="485" y="443"/>
                  <a:pt x="486" y="445"/>
                  <a:pt x="486" y="447"/>
                </a:cubicBezTo>
                <a:cubicBezTo>
                  <a:pt x="486" y="448"/>
                  <a:pt x="489" y="449"/>
                  <a:pt x="489" y="448"/>
                </a:cubicBezTo>
                <a:cubicBezTo>
                  <a:pt x="489" y="446"/>
                  <a:pt x="492" y="447"/>
                  <a:pt x="493" y="448"/>
                </a:cubicBezTo>
                <a:cubicBezTo>
                  <a:pt x="494" y="449"/>
                  <a:pt x="498" y="447"/>
                  <a:pt x="498" y="449"/>
                </a:cubicBezTo>
                <a:cubicBezTo>
                  <a:pt x="498" y="451"/>
                  <a:pt x="493" y="452"/>
                  <a:pt x="495" y="455"/>
                </a:cubicBezTo>
                <a:cubicBezTo>
                  <a:pt x="497" y="457"/>
                  <a:pt x="499" y="452"/>
                  <a:pt x="502" y="453"/>
                </a:cubicBezTo>
                <a:cubicBezTo>
                  <a:pt x="505" y="454"/>
                  <a:pt x="509" y="450"/>
                  <a:pt x="512" y="449"/>
                </a:cubicBezTo>
                <a:cubicBezTo>
                  <a:pt x="515" y="448"/>
                  <a:pt x="518" y="446"/>
                  <a:pt x="520" y="444"/>
                </a:cubicBezTo>
                <a:cubicBezTo>
                  <a:pt x="523" y="443"/>
                  <a:pt x="528" y="443"/>
                  <a:pt x="526" y="445"/>
                </a:cubicBezTo>
                <a:cubicBezTo>
                  <a:pt x="525" y="447"/>
                  <a:pt x="523" y="450"/>
                  <a:pt x="529" y="452"/>
                </a:cubicBezTo>
                <a:cubicBezTo>
                  <a:pt x="535" y="454"/>
                  <a:pt x="542" y="466"/>
                  <a:pt x="546" y="472"/>
                </a:cubicBezTo>
                <a:cubicBezTo>
                  <a:pt x="549" y="477"/>
                  <a:pt x="553" y="488"/>
                  <a:pt x="555" y="488"/>
                </a:cubicBezTo>
                <a:cubicBezTo>
                  <a:pt x="557" y="488"/>
                  <a:pt x="558" y="483"/>
                  <a:pt x="560" y="482"/>
                </a:cubicBezTo>
                <a:cubicBezTo>
                  <a:pt x="563" y="482"/>
                  <a:pt x="565" y="487"/>
                  <a:pt x="567" y="487"/>
                </a:cubicBezTo>
                <a:cubicBezTo>
                  <a:pt x="570" y="488"/>
                  <a:pt x="574" y="489"/>
                  <a:pt x="576" y="489"/>
                </a:cubicBezTo>
                <a:cubicBezTo>
                  <a:pt x="579" y="488"/>
                  <a:pt x="584" y="485"/>
                  <a:pt x="585" y="486"/>
                </a:cubicBezTo>
                <a:cubicBezTo>
                  <a:pt x="587" y="487"/>
                  <a:pt x="590" y="487"/>
                  <a:pt x="591" y="491"/>
                </a:cubicBezTo>
                <a:cubicBezTo>
                  <a:pt x="593" y="495"/>
                  <a:pt x="595" y="496"/>
                  <a:pt x="597" y="496"/>
                </a:cubicBezTo>
                <a:cubicBezTo>
                  <a:pt x="599" y="496"/>
                  <a:pt x="599" y="497"/>
                  <a:pt x="599" y="499"/>
                </a:cubicBezTo>
                <a:cubicBezTo>
                  <a:pt x="599" y="501"/>
                  <a:pt x="602" y="503"/>
                  <a:pt x="604" y="503"/>
                </a:cubicBezTo>
                <a:cubicBezTo>
                  <a:pt x="605" y="503"/>
                  <a:pt x="610" y="502"/>
                  <a:pt x="611" y="501"/>
                </a:cubicBezTo>
                <a:cubicBezTo>
                  <a:pt x="612" y="501"/>
                  <a:pt x="614" y="500"/>
                  <a:pt x="614" y="502"/>
                </a:cubicBezTo>
                <a:cubicBezTo>
                  <a:pt x="614" y="504"/>
                  <a:pt x="617" y="507"/>
                  <a:pt x="618" y="507"/>
                </a:cubicBezTo>
                <a:cubicBezTo>
                  <a:pt x="620" y="507"/>
                  <a:pt x="623" y="508"/>
                  <a:pt x="624" y="507"/>
                </a:cubicBezTo>
                <a:cubicBezTo>
                  <a:pt x="624" y="505"/>
                  <a:pt x="628" y="504"/>
                  <a:pt x="630" y="504"/>
                </a:cubicBezTo>
                <a:cubicBezTo>
                  <a:pt x="631" y="504"/>
                  <a:pt x="637" y="503"/>
                  <a:pt x="638" y="500"/>
                </a:cubicBezTo>
                <a:cubicBezTo>
                  <a:pt x="639" y="498"/>
                  <a:pt x="644" y="498"/>
                  <a:pt x="645" y="496"/>
                </a:cubicBezTo>
                <a:cubicBezTo>
                  <a:pt x="647" y="495"/>
                  <a:pt x="650" y="494"/>
                  <a:pt x="651" y="492"/>
                </a:cubicBezTo>
                <a:cubicBezTo>
                  <a:pt x="652" y="491"/>
                  <a:pt x="657" y="491"/>
                  <a:pt x="657" y="490"/>
                </a:cubicBezTo>
                <a:cubicBezTo>
                  <a:pt x="658" y="488"/>
                  <a:pt x="662" y="488"/>
                  <a:pt x="664" y="488"/>
                </a:cubicBezTo>
                <a:cubicBezTo>
                  <a:pt x="666" y="489"/>
                  <a:pt x="675" y="491"/>
                  <a:pt x="676" y="491"/>
                </a:cubicBezTo>
                <a:cubicBezTo>
                  <a:pt x="678" y="490"/>
                  <a:pt x="678" y="495"/>
                  <a:pt x="679" y="496"/>
                </a:cubicBezTo>
                <a:cubicBezTo>
                  <a:pt x="681" y="496"/>
                  <a:pt x="686" y="500"/>
                  <a:pt x="687" y="499"/>
                </a:cubicBezTo>
                <a:cubicBezTo>
                  <a:pt x="688" y="498"/>
                  <a:pt x="692" y="497"/>
                  <a:pt x="694" y="498"/>
                </a:cubicBezTo>
                <a:cubicBezTo>
                  <a:pt x="697" y="500"/>
                  <a:pt x="700" y="502"/>
                  <a:pt x="701" y="500"/>
                </a:cubicBezTo>
                <a:cubicBezTo>
                  <a:pt x="702" y="498"/>
                  <a:pt x="708" y="497"/>
                  <a:pt x="708" y="496"/>
                </a:cubicBezTo>
                <a:cubicBezTo>
                  <a:pt x="709" y="495"/>
                  <a:pt x="710" y="492"/>
                  <a:pt x="709" y="491"/>
                </a:cubicBezTo>
                <a:cubicBezTo>
                  <a:pt x="707" y="490"/>
                  <a:pt x="706" y="485"/>
                  <a:pt x="705" y="483"/>
                </a:cubicBezTo>
                <a:cubicBezTo>
                  <a:pt x="705" y="481"/>
                  <a:pt x="709" y="481"/>
                  <a:pt x="709" y="479"/>
                </a:cubicBezTo>
                <a:cubicBezTo>
                  <a:pt x="710" y="477"/>
                  <a:pt x="713" y="477"/>
                  <a:pt x="714" y="475"/>
                </a:cubicBezTo>
                <a:cubicBezTo>
                  <a:pt x="715" y="474"/>
                  <a:pt x="715" y="472"/>
                  <a:pt x="717" y="472"/>
                </a:cubicBezTo>
                <a:cubicBezTo>
                  <a:pt x="719" y="473"/>
                  <a:pt x="723" y="474"/>
                  <a:pt x="724" y="475"/>
                </a:cubicBezTo>
                <a:cubicBezTo>
                  <a:pt x="725" y="476"/>
                  <a:pt x="728" y="477"/>
                  <a:pt x="730" y="477"/>
                </a:cubicBezTo>
                <a:cubicBezTo>
                  <a:pt x="732" y="477"/>
                  <a:pt x="735" y="478"/>
                  <a:pt x="736" y="479"/>
                </a:cubicBezTo>
                <a:cubicBezTo>
                  <a:pt x="738" y="480"/>
                  <a:pt x="744" y="480"/>
                  <a:pt x="745" y="482"/>
                </a:cubicBezTo>
                <a:cubicBezTo>
                  <a:pt x="746" y="484"/>
                  <a:pt x="745" y="488"/>
                  <a:pt x="746" y="490"/>
                </a:cubicBezTo>
                <a:cubicBezTo>
                  <a:pt x="748" y="491"/>
                  <a:pt x="751" y="495"/>
                  <a:pt x="752" y="494"/>
                </a:cubicBezTo>
                <a:cubicBezTo>
                  <a:pt x="753" y="493"/>
                  <a:pt x="758" y="497"/>
                  <a:pt x="760" y="497"/>
                </a:cubicBezTo>
                <a:cubicBezTo>
                  <a:pt x="762" y="496"/>
                  <a:pt x="765" y="493"/>
                  <a:pt x="767" y="493"/>
                </a:cubicBezTo>
                <a:cubicBezTo>
                  <a:pt x="768" y="493"/>
                  <a:pt x="773" y="492"/>
                  <a:pt x="775" y="492"/>
                </a:cubicBezTo>
                <a:cubicBezTo>
                  <a:pt x="777" y="492"/>
                  <a:pt x="783" y="495"/>
                  <a:pt x="783" y="494"/>
                </a:cubicBezTo>
                <a:cubicBezTo>
                  <a:pt x="784" y="494"/>
                  <a:pt x="790" y="494"/>
                  <a:pt x="790" y="496"/>
                </a:cubicBezTo>
                <a:cubicBezTo>
                  <a:pt x="791" y="498"/>
                  <a:pt x="798" y="498"/>
                  <a:pt x="798" y="499"/>
                </a:cubicBezTo>
                <a:cubicBezTo>
                  <a:pt x="798" y="501"/>
                  <a:pt x="802" y="502"/>
                  <a:pt x="803" y="505"/>
                </a:cubicBezTo>
                <a:cubicBezTo>
                  <a:pt x="804" y="507"/>
                  <a:pt x="813" y="505"/>
                  <a:pt x="814" y="507"/>
                </a:cubicBezTo>
                <a:cubicBezTo>
                  <a:pt x="816" y="508"/>
                  <a:pt x="826" y="508"/>
                  <a:pt x="827" y="507"/>
                </a:cubicBezTo>
                <a:cubicBezTo>
                  <a:pt x="827" y="506"/>
                  <a:pt x="837" y="505"/>
                  <a:pt x="838" y="504"/>
                </a:cubicBezTo>
                <a:cubicBezTo>
                  <a:pt x="840" y="502"/>
                  <a:pt x="846" y="503"/>
                  <a:pt x="846" y="501"/>
                </a:cubicBezTo>
                <a:cubicBezTo>
                  <a:pt x="846" y="499"/>
                  <a:pt x="851" y="498"/>
                  <a:pt x="853" y="496"/>
                </a:cubicBezTo>
                <a:cubicBezTo>
                  <a:pt x="855" y="495"/>
                  <a:pt x="864" y="495"/>
                  <a:pt x="864" y="497"/>
                </a:cubicBezTo>
                <a:cubicBezTo>
                  <a:pt x="865" y="499"/>
                  <a:pt x="870" y="499"/>
                  <a:pt x="872" y="498"/>
                </a:cubicBezTo>
                <a:cubicBezTo>
                  <a:pt x="874" y="498"/>
                  <a:pt x="880" y="499"/>
                  <a:pt x="881" y="501"/>
                </a:cubicBezTo>
                <a:cubicBezTo>
                  <a:pt x="882" y="502"/>
                  <a:pt x="888" y="504"/>
                  <a:pt x="890" y="503"/>
                </a:cubicBezTo>
                <a:cubicBezTo>
                  <a:pt x="891" y="502"/>
                  <a:pt x="897" y="499"/>
                  <a:pt x="898" y="498"/>
                </a:cubicBezTo>
                <a:cubicBezTo>
                  <a:pt x="900" y="498"/>
                  <a:pt x="903" y="496"/>
                  <a:pt x="902" y="494"/>
                </a:cubicBezTo>
                <a:cubicBezTo>
                  <a:pt x="902" y="492"/>
                  <a:pt x="906" y="487"/>
                  <a:pt x="907" y="485"/>
                </a:cubicBezTo>
                <a:cubicBezTo>
                  <a:pt x="907" y="483"/>
                  <a:pt x="911" y="477"/>
                  <a:pt x="912" y="476"/>
                </a:cubicBezTo>
                <a:cubicBezTo>
                  <a:pt x="914" y="476"/>
                  <a:pt x="917" y="473"/>
                  <a:pt x="917" y="472"/>
                </a:cubicBezTo>
                <a:cubicBezTo>
                  <a:pt x="916" y="470"/>
                  <a:pt x="915" y="465"/>
                  <a:pt x="914" y="465"/>
                </a:cubicBezTo>
                <a:cubicBezTo>
                  <a:pt x="912" y="465"/>
                  <a:pt x="909" y="465"/>
                  <a:pt x="913" y="460"/>
                </a:cubicBezTo>
                <a:cubicBezTo>
                  <a:pt x="917" y="455"/>
                  <a:pt x="924" y="457"/>
                  <a:pt x="925" y="457"/>
                </a:cubicBezTo>
                <a:cubicBezTo>
                  <a:pt x="926" y="457"/>
                  <a:pt x="934" y="454"/>
                  <a:pt x="938" y="455"/>
                </a:cubicBezTo>
                <a:cubicBezTo>
                  <a:pt x="942" y="457"/>
                  <a:pt x="944" y="455"/>
                  <a:pt x="948" y="457"/>
                </a:cubicBezTo>
                <a:cubicBezTo>
                  <a:pt x="952" y="459"/>
                  <a:pt x="958" y="458"/>
                  <a:pt x="959" y="460"/>
                </a:cubicBezTo>
                <a:cubicBezTo>
                  <a:pt x="961" y="462"/>
                  <a:pt x="966" y="464"/>
                  <a:pt x="965" y="467"/>
                </a:cubicBezTo>
                <a:cubicBezTo>
                  <a:pt x="965" y="470"/>
                  <a:pt x="968" y="468"/>
                  <a:pt x="970" y="475"/>
                </a:cubicBezTo>
                <a:cubicBezTo>
                  <a:pt x="971" y="482"/>
                  <a:pt x="974" y="483"/>
                  <a:pt x="975" y="486"/>
                </a:cubicBezTo>
                <a:cubicBezTo>
                  <a:pt x="976" y="490"/>
                  <a:pt x="980" y="495"/>
                  <a:pt x="980" y="497"/>
                </a:cubicBezTo>
                <a:cubicBezTo>
                  <a:pt x="979" y="499"/>
                  <a:pt x="979" y="502"/>
                  <a:pt x="983" y="502"/>
                </a:cubicBezTo>
                <a:cubicBezTo>
                  <a:pt x="988" y="503"/>
                  <a:pt x="991" y="506"/>
                  <a:pt x="992" y="506"/>
                </a:cubicBezTo>
                <a:cubicBezTo>
                  <a:pt x="993" y="505"/>
                  <a:pt x="999" y="507"/>
                  <a:pt x="1001" y="510"/>
                </a:cubicBezTo>
                <a:cubicBezTo>
                  <a:pt x="1004" y="512"/>
                  <a:pt x="1008" y="511"/>
                  <a:pt x="1008" y="514"/>
                </a:cubicBezTo>
                <a:cubicBezTo>
                  <a:pt x="1008" y="517"/>
                  <a:pt x="1010" y="519"/>
                  <a:pt x="1010" y="522"/>
                </a:cubicBezTo>
                <a:cubicBezTo>
                  <a:pt x="1009" y="524"/>
                  <a:pt x="1015" y="526"/>
                  <a:pt x="1019" y="525"/>
                </a:cubicBezTo>
                <a:cubicBezTo>
                  <a:pt x="1022" y="525"/>
                  <a:pt x="1025" y="527"/>
                  <a:pt x="1027" y="524"/>
                </a:cubicBezTo>
                <a:cubicBezTo>
                  <a:pt x="1028" y="520"/>
                  <a:pt x="1034" y="522"/>
                  <a:pt x="1036" y="520"/>
                </a:cubicBezTo>
                <a:cubicBezTo>
                  <a:pt x="1037" y="519"/>
                  <a:pt x="1043" y="517"/>
                  <a:pt x="1043" y="522"/>
                </a:cubicBezTo>
                <a:cubicBezTo>
                  <a:pt x="1043" y="527"/>
                  <a:pt x="1046" y="528"/>
                  <a:pt x="1043" y="530"/>
                </a:cubicBezTo>
                <a:cubicBezTo>
                  <a:pt x="1040" y="531"/>
                  <a:pt x="1039" y="538"/>
                  <a:pt x="1038" y="541"/>
                </a:cubicBezTo>
                <a:cubicBezTo>
                  <a:pt x="1037" y="544"/>
                  <a:pt x="1033" y="545"/>
                  <a:pt x="1033" y="548"/>
                </a:cubicBezTo>
                <a:cubicBezTo>
                  <a:pt x="1032" y="552"/>
                  <a:pt x="1029" y="552"/>
                  <a:pt x="1029" y="554"/>
                </a:cubicBezTo>
                <a:cubicBezTo>
                  <a:pt x="1029" y="557"/>
                  <a:pt x="1023" y="556"/>
                  <a:pt x="1020" y="554"/>
                </a:cubicBezTo>
                <a:cubicBezTo>
                  <a:pt x="1018" y="552"/>
                  <a:pt x="1015" y="558"/>
                  <a:pt x="1013" y="558"/>
                </a:cubicBezTo>
                <a:cubicBezTo>
                  <a:pt x="1011" y="558"/>
                  <a:pt x="1011" y="562"/>
                  <a:pt x="1012" y="564"/>
                </a:cubicBezTo>
                <a:cubicBezTo>
                  <a:pt x="1012" y="566"/>
                  <a:pt x="1011" y="569"/>
                  <a:pt x="1012" y="572"/>
                </a:cubicBezTo>
                <a:cubicBezTo>
                  <a:pt x="1013" y="574"/>
                  <a:pt x="1012" y="577"/>
                  <a:pt x="1013" y="581"/>
                </a:cubicBezTo>
                <a:cubicBezTo>
                  <a:pt x="1016" y="578"/>
                  <a:pt x="1019" y="576"/>
                  <a:pt x="1020" y="576"/>
                </a:cubicBezTo>
                <a:cubicBezTo>
                  <a:pt x="1024" y="576"/>
                  <a:pt x="1027" y="582"/>
                  <a:pt x="1031" y="582"/>
                </a:cubicBezTo>
                <a:cubicBezTo>
                  <a:pt x="1035" y="583"/>
                  <a:pt x="1052" y="571"/>
                  <a:pt x="1052" y="569"/>
                </a:cubicBezTo>
                <a:cubicBezTo>
                  <a:pt x="1052" y="567"/>
                  <a:pt x="1062" y="558"/>
                  <a:pt x="1067" y="553"/>
                </a:cubicBezTo>
                <a:cubicBezTo>
                  <a:pt x="1071" y="548"/>
                  <a:pt x="1078" y="540"/>
                  <a:pt x="1080" y="535"/>
                </a:cubicBezTo>
                <a:cubicBezTo>
                  <a:pt x="1082" y="531"/>
                  <a:pt x="1088" y="524"/>
                  <a:pt x="1090" y="522"/>
                </a:cubicBezTo>
                <a:cubicBezTo>
                  <a:pt x="1091" y="519"/>
                  <a:pt x="1093" y="519"/>
                  <a:pt x="1096" y="512"/>
                </a:cubicBezTo>
                <a:cubicBezTo>
                  <a:pt x="1098" y="506"/>
                  <a:pt x="1098" y="490"/>
                  <a:pt x="1099" y="488"/>
                </a:cubicBezTo>
                <a:cubicBezTo>
                  <a:pt x="1100" y="487"/>
                  <a:pt x="1100" y="485"/>
                  <a:pt x="1101" y="483"/>
                </a:cubicBezTo>
                <a:cubicBezTo>
                  <a:pt x="1103" y="481"/>
                  <a:pt x="1102" y="479"/>
                  <a:pt x="1105" y="476"/>
                </a:cubicBezTo>
                <a:cubicBezTo>
                  <a:pt x="1107" y="474"/>
                  <a:pt x="1107" y="472"/>
                  <a:pt x="1106" y="470"/>
                </a:cubicBezTo>
                <a:cubicBezTo>
                  <a:pt x="1105" y="468"/>
                  <a:pt x="1106" y="465"/>
                  <a:pt x="1106" y="463"/>
                </a:cubicBezTo>
                <a:cubicBezTo>
                  <a:pt x="1105" y="462"/>
                  <a:pt x="1105" y="462"/>
                  <a:pt x="1107" y="461"/>
                </a:cubicBezTo>
                <a:cubicBezTo>
                  <a:pt x="1108" y="460"/>
                  <a:pt x="1106" y="457"/>
                  <a:pt x="1103" y="456"/>
                </a:cubicBezTo>
                <a:cubicBezTo>
                  <a:pt x="1101" y="455"/>
                  <a:pt x="1098" y="454"/>
                  <a:pt x="1098" y="452"/>
                </a:cubicBezTo>
                <a:cubicBezTo>
                  <a:pt x="1097" y="449"/>
                  <a:pt x="1094" y="446"/>
                  <a:pt x="1091" y="446"/>
                </a:cubicBezTo>
                <a:cubicBezTo>
                  <a:pt x="1088" y="446"/>
                  <a:pt x="1082" y="445"/>
                  <a:pt x="1083" y="446"/>
                </a:cubicBezTo>
                <a:cubicBezTo>
                  <a:pt x="1083" y="448"/>
                  <a:pt x="1082" y="450"/>
                  <a:pt x="1081" y="450"/>
                </a:cubicBezTo>
                <a:cubicBezTo>
                  <a:pt x="1079" y="449"/>
                  <a:pt x="1079" y="450"/>
                  <a:pt x="1077" y="453"/>
                </a:cubicBezTo>
                <a:cubicBezTo>
                  <a:pt x="1075" y="456"/>
                  <a:pt x="1069" y="456"/>
                  <a:pt x="1072" y="453"/>
                </a:cubicBezTo>
                <a:cubicBezTo>
                  <a:pt x="1075" y="451"/>
                  <a:pt x="1071" y="451"/>
                  <a:pt x="1071" y="448"/>
                </a:cubicBezTo>
                <a:cubicBezTo>
                  <a:pt x="1072" y="445"/>
                  <a:pt x="1074" y="443"/>
                  <a:pt x="1071" y="444"/>
                </a:cubicBezTo>
                <a:cubicBezTo>
                  <a:pt x="1068" y="446"/>
                  <a:pt x="1068" y="450"/>
                  <a:pt x="1066" y="451"/>
                </a:cubicBezTo>
                <a:cubicBezTo>
                  <a:pt x="1063" y="451"/>
                  <a:pt x="1064" y="444"/>
                  <a:pt x="1064" y="442"/>
                </a:cubicBezTo>
                <a:cubicBezTo>
                  <a:pt x="1065" y="440"/>
                  <a:pt x="1060" y="442"/>
                  <a:pt x="1054" y="441"/>
                </a:cubicBezTo>
                <a:cubicBezTo>
                  <a:pt x="1048" y="441"/>
                  <a:pt x="1050" y="437"/>
                  <a:pt x="1054" y="435"/>
                </a:cubicBezTo>
                <a:cubicBezTo>
                  <a:pt x="1059" y="432"/>
                  <a:pt x="1058" y="430"/>
                  <a:pt x="1061" y="429"/>
                </a:cubicBezTo>
                <a:cubicBezTo>
                  <a:pt x="1063" y="428"/>
                  <a:pt x="1069" y="424"/>
                  <a:pt x="1072" y="422"/>
                </a:cubicBezTo>
                <a:cubicBezTo>
                  <a:pt x="1076" y="420"/>
                  <a:pt x="1076" y="418"/>
                  <a:pt x="1077" y="415"/>
                </a:cubicBezTo>
                <a:cubicBezTo>
                  <a:pt x="1078" y="413"/>
                  <a:pt x="1085" y="410"/>
                  <a:pt x="1090" y="406"/>
                </a:cubicBezTo>
                <a:cubicBezTo>
                  <a:pt x="1096" y="401"/>
                  <a:pt x="1099" y="398"/>
                  <a:pt x="1100" y="395"/>
                </a:cubicBezTo>
                <a:cubicBezTo>
                  <a:pt x="1102" y="392"/>
                  <a:pt x="1110" y="389"/>
                  <a:pt x="1111" y="387"/>
                </a:cubicBezTo>
                <a:cubicBezTo>
                  <a:pt x="1111" y="385"/>
                  <a:pt x="1121" y="379"/>
                  <a:pt x="1128" y="378"/>
                </a:cubicBezTo>
                <a:cubicBezTo>
                  <a:pt x="1135" y="377"/>
                  <a:pt x="1145" y="378"/>
                  <a:pt x="1148" y="380"/>
                </a:cubicBezTo>
                <a:cubicBezTo>
                  <a:pt x="1150" y="382"/>
                  <a:pt x="1151" y="382"/>
                  <a:pt x="1152" y="380"/>
                </a:cubicBezTo>
                <a:cubicBezTo>
                  <a:pt x="1153" y="379"/>
                  <a:pt x="1156" y="379"/>
                  <a:pt x="1161" y="380"/>
                </a:cubicBezTo>
                <a:cubicBezTo>
                  <a:pt x="1165" y="381"/>
                  <a:pt x="1166" y="378"/>
                  <a:pt x="1170" y="379"/>
                </a:cubicBezTo>
                <a:cubicBezTo>
                  <a:pt x="1173" y="380"/>
                  <a:pt x="1175" y="380"/>
                  <a:pt x="1177" y="377"/>
                </a:cubicBezTo>
                <a:cubicBezTo>
                  <a:pt x="1179" y="373"/>
                  <a:pt x="1188" y="374"/>
                  <a:pt x="1190" y="375"/>
                </a:cubicBezTo>
                <a:cubicBezTo>
                  <a:pt x="1192" y="377"/>
                  <a:pt x="1194" y="379"/>
                  <a:pt x="1197" y="377"/>
                </a:cubicBezTo>
                <a:cubicBezTo>
                  <a:pt x="1200" y="374"/>
                  <a:pt x="1200" y="379"/>
                  <a:pt x="1203" y="380"/>
                </a:cubicBezTo>
                <a:cubicBezTo>
                  <a:pt x="1206" y="380"/>
                  <a:pt x="1204" y="383"/>
                  <a:pt x="1202" y="383"/>
                </a:cubicBezTo>
                <a:cubicBezTo>
                  <a:pt x="1199" y="382"/>
                  <a:pt x="1195" y="384"/>
                  <a:pt x="1199" y="386"/>
                </a:cubicBezTo>
                <a:cubicBezTo>
                  <a:pt x="1202" y="387"/>
                  <a:pt x="1205" y="384"/>
                  <a:pt x="1208" y="384"/>
                </a:cubicBezTo>
                <a:cubicBezTo>
                  <a:pt x="1210" y="385"/>
                  <a:pt x="1214" y="385"/>
                  <a:pt x="1217" y="383"/>
                </a:cubicBezTo>
                <a:cubicBezTo>
                  <a:pt x="1221" y="381"/>
                  <a:pt x="1222" y="384"/>
                  <a:pt x="1224" y="383"/>
                </a:cubicBezTo>
                <a:cubicBezTo>
                  <a:pt x="1226" y="381"/>
                  <a:pt x="1231" y="380"/>
                  <a:pt x="1233" y="380"/>
                </a:cubicBezTo>
                <a:cubicBezTo>
                  <a:pt x="1236" y="380"/>
                  <a:pt x="1234" y="377"/>
                  <a:pt x="1230" y="377"/>
                </a:cubicBezTo>
                <a:cubicBezTo>
                  <a:pt x="1226" y="377"/>
                  <a:pt x="1226" y="375"/>
                  <a:pt x="1229" y="370"/>
                </a:cubicBezTo>
                <a:cubicBezTo>
                  <a:pt x="1232" y="364"/>
                  <a:pt x="1238" y="361"/>
                  <a:pt x="1242" y="358"/>
                </a:cubicBezTo>
                <a:cubicBezTo>
                  <a:pt x="1246" y="355"/>
                  <a:pt x="1249" y="356"/>
                  <a:pt x="1249" y="354"/>
                </a:cubicBezTo>
                <a:cubicBezTo>
                  <a:pt x="1249" y="352"/>
                  <a:pt x="1251" y="346"/>
                  <a:pt x="1254" y="346"/>
                </a:cubicBezTo>
                <a:cubicBezTo>
                  <a:pt x="1257" y="345"/>
                  <a:pt x="1264" y="347"/>
                  <a:pt x="1269" y="344"/>
                </a:cubicBezTo>
                <a:cubicBezTo>
                  <a:pt x="1273" y="342"/>
                  <a:pt x="1273" y="346"/>
                  <a:pt x="1275" y="347"/>
                </a:cubicBezTo>
                <a:cubicBezTo>
                  <a:pt x="1277" y="347"/>
                  <a:pt x="1279" y="343"/>
                  <a:pt x="1282" y="344"/>
                </a:cubicBezTo>
                <a:cubicBezTo>
                  <a:pt x="1284" y="346"/>
                  <a:pt x="1278" y="349"/>
                  <a:pt x="1277" y="353"/>
                </a:cubicBezTo>
                <a:cubicBezTo>
                  <a:pt x="1276" y="357"/>
                  <a:pt x="1280" y="355"/>
                  <a:pt x="1282" y="356"/>
                </a:cubicBezTo>
                <a:cubicBezTo>
                  <a:pt x="1285" y="357"/>
                  <a:pt x="1279" y="359"/>
                  <a:pt x="1280" y="360"/>
                </a:cubicBezTo>
                <a:cubicBezTo>
                  <a:pt x="1280" y="361"/>
                  <a:pt x="1285" y="361"/>
                  <a:pt x="1291" y="355"/>
                </a:cubicBezTo>
                <a:cubicBezTo>
                  <a:pt x="1297" y="349"/>
                  <a:pt x="1302" y="348"/>
                  <a:pt x="1306" y="348"/>
                </a:cubicBezTo>
                <a:cubicBezTo>
                  <a:pt x="1310" y="348"/>
                  <a:pt x="1308" y="345"/>
                  <a:pt x="1308" y="339"/>
                </a:cubicBezTo>
                <a:cubicBezTo>
                  <a:pt x="1308" y="334"/>
                  <a:pt x="1320" y="332"/>
                  <a:pt x="1324" y="334"/>
                </a:cubicBezTo>
                <a:cubicBezTo>
                  <a:pt x="1327" y="335"/>
                  <a:pt x="1327" y="337"/>
                  <a:pt x="1323" y="336"/>
                </a:cubicBezTo>
                <a:cubicBezTo>
                  <a:pt x="1320" y="335"/>
                  <a:pt x="1316" y="338"/>
                  <a:pt x="1317" y="343"/>
                </a:cubicBezTo>
                <a:cubicBezTo>
                  <a:pt x="1317" y="347"/>
                  <a:pt x="1313" y="349"/>
                  <a:pt x="1315" y="350"/>
                </a:cubicBezTo>
                <a:cubicBezTo>
                  <a:pt x="1317" y="352"/>
                  <a:pt x="1312" y="353"/>
                  <a:pt x="1312" y="355"/>
                </a:cubicBezTo>
                <a:cubicBezTo>
                  <a:pt x="1312" y="356"/>
                  <a:pt x="1312" y="358"/>
                  <a:pt x="1310" y="359"/>
                </a:cubicBezTo>
                <a:cubicBezTo>
                  <a:pt x="1307" y="359"/>
                  <a:pt x="1298" y="360"/>
                  <a:pt x="1298" y="364"/>
                </a:cubicBezTo>
                <a:cubicBezTo>
                  <a:pt x="1297" y="367"/>
                  <a:pt x="1292" y="368"/>
                  <a:pt x="1290" y="372"/>
                </a:cubicBezTo>
                <a:cubicBezTo>
                  <a:pt x="1288" y="377"/>
                  <a:pt x="1279" y="379"/>
                  <a:pt x="1273" y="388"/>
                </a:cubicBezTo>
                <a:cubicBezTo>
                  <a:pt x="1268" y="396"/>
                  <a:pt x="1258" y="396"/>
                  <a:pt x="1258" y="398"/>
                </a:cubicBezTo>
                <a:cubicBezTo>
                  <a:pt x="1258" y="400"/>
                  <a:pt x="1252" y="399"/>
                  <a:pt x="1250" y="400"/>
                </a:cubicBezTo>
                <a:cubicBezTo>
                  <a:pt x="1248" y="400"/>
                  <a:pt x="1252" y="405"/>
                  <a:pt x="1247" y="411"/>
                </a:cubicBezTo>
                <a:cubicBezTo>
                  <a:pt x="1242" y="416"/>
                  <a:pt x="1238" y="424"/>
                  <a:pt x="1238" y="432"/>
                </a:cubicBezTo>
                <a:cubicBezTo>
                  <a:pt x="1238" y="439"/>
                  <a:pt x="1241" y="462"/>
                  <a:pt x="1243" y="465"/>
                </a:cubicBezTo>
                <a:cubicBezTo>
                  <a:pt x="1246" y="469"/>
                  <a:pt x="1244" y="479"/>
                  <a:pt x="1246" y="481"/>
                </a:cubicBezTo>
                <a:cubicBezTo>
                  <a:pt x="1248" y="483"/>
                  <a:pt x="1247" y="486"/>
                  <a:pt x="1249" y="488"/>
                </a:cubicBezTo>
                <a:cubicBezTo>
                  <a:pt x="1250" y="489"/>
                  <a:pt x="1255" y="482"/>
                  <a:pt x="1258" y="479"/>
                </a:cubicBezTo>
                <a:cubicBezTo>
                  <a:pt x="1262" y="477"/>
                  <a:pt x="1260" y="476"/>
                  <a:pt x="1263" y="474"/>
                </a:cubicBezTo>
                <a:cubicBezTo>
                  <a:pt x="1265" y="473"/>
                  <a:pt x="1264" y="466"/>
                  <a:pt x="1265" y="465"/>
                </a:cubicBezTo>
                <a:cubicBezTo>
                  <a:pt x="1265" y="463"/>
                  <a:pt x="1270" y="462"/>
                  <a:pt x="1271" y="461"/>
                </a:cubicBezTo>
                <a:cubicBezTo>
                  <a:pt x="1272" y="459"/>
                  <a:pt x="1276" y="460"/>
                  <a:pt x="1278" y="459"/>
                </a:cubicBezTo>
                <a:cubicBezTo>
                  <a:pt x="1280" y="459"/>
                  <a:pt x="1278" y="454"/>
                  <a:pt x="1277" y="452"/>
                </a:cubicBezTo>
                <a:cubicBezTo>
                  <a:pt x="1276" y="449"/>
                  <a:pt x="1283" y="445"/>
                  <a:pt x="1286" y="443"/>
                </a:cubicBezTo>
                <a:cubicBezTo>
                  <a:pt x="1289" y="441"/>
                  <a:pt x="1293" y="445"/>
                  <a:pt x="1297" y="441"/>
                </a:cubicBezTo>
                <a:cubicBezTo>
                  <a:pt x="1300" y="438"/>
                  <a:pt x="1296" y="434"/>
                  <a:pt x="1295" y="432"/>
                </a:cubicBezTo>
                <a:cubicBezTo>
                  <a:pt x="1294" y="431"/>
                  <a:pt x="1299" y="422"/>
                  <a:pt x="1302" y="421"/>
                </a:cubicBezTo>
                <a:cubicBezTo>
                  <a:pt x="1304" y="420"/>
                  <a:pt x="1306" y="423"/>
                  <a:pt x="1309" y="421"/>
                </a:cubicBezTo>
                <a:cubicBezTo>
                  <a:pt x="1311" y="418"/>
                  <a:pt x="1306" y="414"/>
                  <a:pt x="1304" y="415"/>
                </a:cubicBezTo>
                <a:cubicBezTo>
                  <a:pt x="1302" y="415"/>
                  <a:pt x="1302" y="408"/>
                  <a:pt x="1306" y="404"/>
                </a:cubicBezTo>
                <a:cubicBezTo>
                  <a:pt x="1311" y="401"/>
                  <a:pt x="1309" y="400"/>
                  <a:pt x="1306" y="400"/>
                </a:cubicBezTo>
                <a:cubicBezTo>
                  <a:pt x="1303" y="399"/>
                  <a:pt x="1302" y="400"/>
                  <a:pt x="1300" y="400"/>
                </a:cubicBezTo>
                <a:cubicBezTo>
                  <a:pt x="1298" y="400"/>
                  <a:pt x="1295" y="395"/>
                  <a:pt x="1299" y="391"/>
                </a:cubicBezTo>
                <a:cubicBezTo>
                  <a:pt x="1302" y="386"/>
                  <a:pt x="1306" y="386"/>
                  <a:pt x="1307" y="382"/>
                </a:cubicBezTo>
                <a:cubicBezTo>
                  <a:pt x="1307" y="379"/>
                  <a:pt x="1312" y="373"/>
                  <a:pt x="1314" y="371"/>
                </a:cubicBezTo>
                <a:cubicBezTo>
                  <a:pt x="1315" y="369"/>
                  <a:pt x="1320" y="371"/>
                  <a:pt x="1322" y="371"/>
                </a:cubicBezTo>
                <a:cubicBezTo>
                  <a:pt x="1323" y="370"/>
                  <a:pt x="1323" y="374"/>
                  <a:pt x="1325" y="372"/>
                </a:cubicBezTo>
                <a:cubicBezTo>
                  <a:pt x="1327" y="370"/>
                  <a:pt x="1331" y="363"/>
                  <a:pt x="1334" y="363"/>
                </a:cubicBezTo>
                <a:cubicBezTo>
                  <a:pt x="1337" y="363"/>
                  <a:pt x="1335" y="368"/>
                  <a:pt x="1336" y="371"/>
                </a:cubicBezTo>
                <a:cubicBezTo>
                  <a:pt x="1337" y="374"/>
                  <a:pt x="1339" y="371"/>
                  <a:pt x="1345" y="367"/>
                </a:cubicBezTo>
                <a:cubicBezTo>
                  <a:pt x="1351" y="362"/>
                  <a:pt x="1364" y="363"/>
                  <a:pt x="1367" y="365"/>
                </a:cubicBezTo>
                <a:cubicBezTo>
                  <a:pt x="1371" y="367"/>
                  <a:pt x="1372" y="371"/>
                  <a:pt x="1374" y="371"/>
                </a:cubicBezTo>
                <a:cubicBezTo>
                  <a:pt x="1377" y="370"/>
                  <a:pt x="1375" y="366"/>
                  <a:pt x="1378" y="365"/>
                </a:cubicBezTo>
                <a:cubicBezTo>
                  <a:pt x="1381" y="364"/>
                  <a:pt x="1387" y="361"/>
                  <a:pt x="1391" y="358"/>
                </a:cubicBezTo>
                <a:cubicBezTo>
                  <a:pt x="1396" y="355"/>
                  <a:pt x="1394" y="357"/>
                  <a:pt x="1397" y="354"/>
                </a:cubicBezTo>
                <a:cubicBezTo>
                  <a:pt x="1399" y="351"/>
                  <a:pt x="1401" y="352"/>
                  <a:pt x="1402" y="351"/>
                </a:cubicBezTo>
                <a:cubicBezTo>
                  <a:pt x="1403" y="349"/>
                  <a:pt x="1409" y="346"/>
                  <a:pt x="1417" y="344"/>
                </a:cubicBezTo>
                <a:cubicBezTo>
                  <a:pt x="1426" y="342"/>
                  <a:pt x="1437" y="336"/>
                  <a:pt x="1436" y="334"/>
                </a:cubicBezTo>
                <a:cubicBezTo>
                  <a:pt x="1436" y="333"/>
                  <a:pt x="1440" y="332"/>
                  <a:pt x="1440" y="334"/>
                </a:cubicBezTo>
                <a:cubicBezTo>
                  <a:pt x="1440" y="335"/>
                  <a:pt x="1444" y="335"/>
                  <a:pt x="1448" y="336"/>
                </a:cubicBezTo>
                <a:cubicBezTo>
                  <a:pt x="1452" y="337"/>
                  <a:pt x="1454" y="338"/>
                  <a:pt x="1458" y="335"/>
                </a:cubicBezTo>
                <a:cubicBezTo>
                  <a:pt x="1462" y="331"/>
                  <a:pt x="1458" y="330"/>
                  <a:pt x="1458" y="327"/>
                </a:cubicBezTo>
                <a:cubicBezTo>
                  <a:pt x="1458" y="325"/>
                  <a:pt x="1452" y="322"/>
                  <a:pt x="1452" y="319"/>
                </a:cubicBezTo>
                <a:cubicBezTo>
                  <a:pt x="1453" y="316"/>
                  <a:pt x="1448" y="309"/>
                  <a:pt x="1446" y="310"/>
                </a:cubicBezTo>
                <a:cubicBezTo>
                  <a:pt x="1445" y="312"/>
                  <a:pt x="1441" y="309"/>
                  <a:pt x="1441" y="307"/>
                </a:cubicBezTo>
                <a:cubicBezTo>
                  <a:pt x="1441" y="305"/>
                  <a:pt x="1441" y="302"/>
                  <a:pt x="1438" y="304"/>
                </a:cubicBezTo>
                <a:cubicBezTo>
                  <a:pt x="1435" y="305"/>
                  <a:pt x="1431" y="304"/>
                  <a:pt x="1430" y="302"/>
                </a:cubicBezTo>
                <a:cubicBezTo>
                  <a:pt x="1430" y="300"/>
                  <a:pt x="1435" y="298"/>
                  <a:pt x="1439" y="299"/>
                </a:cubicBezTo>
                <a:cubicBezTo>
                  <a:pt x="1443" y="301"/>
                  <a:pt x="1442" y="303"/>
                  <a:pt x="1444" y="304"/>
                </a:cubicBezTo>
                <a:cubicBezTo>
                  <a:pt x="1446" y="305"/>
                  <a:pt x="1452" y="305"/>
                  <a:pt x="1455" y="303"/>
                </a:cubicBezTo>
                <a:cubicBezTo>
                  <a:pt x="1457" y="302"/>
                  <a:pt x="1465" y="299"/>
                  <a:pt x="1467" y="297"/>
                </a:cubicBezTo>
                <a:cubicBezTo>
                  <a:pt x="1468" y="295"/>
                  <a:pt x="1467" y="294"/>
                  <a:pt x="1469" y="292"/>
                </a:cubicBezTo>
                <a:cubicBezTo>
                  <a:pt x="1472" y="291"/>
                  <a:pt x="1470" y="288"/>
                  <a:pt x="1468" y="287"/>
                </a:cubicBezTo>
                <a:cubicBezTo>
                  <a:pt x="1465" y="286"/>
                  <a:pt x="1466" y="282"/>
                  <a:pt x="1468" y="282"/>
                </a:cubicBezTo>
                <a:cubicBezTo>
                  <a:pt x="1471" y="282"/>
                  <a:pt x="1470" y="280"/>
                  <a:pt x="1472" y="279"/>
                </a:cubicBezTo>
                <a:cubicBezTo>
                  <a:pt x="1473" y="279"/>
                  <a:pt x="1474" y="281"/>
                  <a:pt x="1477" y="279"/>
                </a:cubicBezTo>
                <a:cubicBezTo>
                  <a:pt x="1480" y="278"/>
                  <a:pt x="1477" y="281"/>
                  <a:pt x="1475" y="284"/>
                </a:cubicBezTo>
                <a:cubicBezTo>
                  <a:pt x="1474" y="287"/>
                  <a:pt x="1478" y="289"/>
                  <a:pt x="1479" y="290"/>
                </a:cubicBezTo>
                <a:cubicBezTo>
                  <a:pt x="1479" y="292"/>
                  <a:pt x="1485" y="292"/>
                  <a:pt x="1488" y="291"/>
                </a:cubicBezTo>
                <a:cubicBezTo>
                  <a:pt x="1491" y="289"/>
                  <a:pt x="1502" y="293"/>
                  <a:pt x="1502" y="295"/>
                </a:cubicBezTo>
                <a:cubicBezTo>
                  <a:pt x="1503" y="298"/>
                  <a:pt x="1505" y="301"/>
                  <a:pt x="1509" y="303"/>
                </a:cubicBezTo>
                <a:cubicBezTo>
                  <a:pt x="1513" y="305"/>
                  <a:pt x="1517" y="304"/>
                  <a:pt x="1518" y="306"/>
                </a:cubicBezTo>
                <a:cubicBezTo>
                  <a:pt x="1519" y="308"/>
                  <a:pt x="1520" y="309"/>
                  <a:pt x="1523" y="309"/>
                </a:cubicBezTo>
                <a:cubicBezTo>
                  <a:pt x="1525" y="308"/>
                  <a:pt x="1527" y="311"/>
                  <a:pt x="1528" y="309"/>
                </a:cubicBezTo>
                <a:cubicBezTo>
                  <a:pt x="1530" y="308"/>
                  <a:pt x="1531" y="310"/>
                  <a:pt x="1533" y="308"/>
                </a:cubicBezTo>
                <a:cubicBezTo>
                  <a:pt x="1536" y="306"/>
                  <a:pt x="1528" y="305"/>
                  <a:pt x="1529" y="303"/>
                </a:cubicBezTo>
                <a:cubicBezTo>
                  <a:pt x="1530" y="302"/>
                  <a:pt x="1532" y="305"/>
                  <a:pt x="1534" y="304"/>
                </a:cubicBezTo>
                <a:cubicBezTo>
                  <a:pt x="1536" y="304"/>
                  <a:pt x="1533" y="300"/>
                  <a:pt x="1535" y="300"/>
                </a:cubicBezTo>
                <a:cubicBezTo>
                  <a:pt x="1536" y="300"/>
                  <a:pt x="1535" y="291"/>
                  <a:pt x="1533" y="291"/>
                </a:cubicBezTo>
                <a:cubicBezTo>
                  <a:pt x="1532" y="290"/>
                  <a:pt x="1533" y="288"/>
                  <a:pt x="1536" y="290"/>
                </a:cubicBezTo>
                <a:cubicBezTo>
                  <a:pt x="1539" y="292"/>
                  <a:pt x="1544" y="292"/>
                  <a:pt x="1546" y="292"/>
                </a:cubicBezTo>
                <a:cubicBezTo>
                  <a:pt x="1549" y="292"/>
                  <a:pt x="1547" y="290"/>
                  <a:pt x="1544" y="289"/>
                </a:cubicBezTo>
                <a:cubicBezTo>
                  <a:pt x="1542" y="289"/>
                  <a:pt x="1545" y="287"/>
                  <a:pt x="1546" y="289"/>
                </a:cubicBezTo>
                <a:cubicBezTo>
                  <a:pt x="1548" y="290"/>
                  <a:pt x="1551" y="291"/>
                  <a:pt x="1551" y="289"/>
                </a:cubicBezTo>
                <a:cubicBezTo>
                  <a:pt x="1552" y="288"/>
                  <a:pt x="1553" y="284"/>
                  <a:pt x="1556" y="284"/>
                </a:cubicBezTo>
                <a:cubicBezTo>
                  <a:pt x="1559" y="284"/>
                  <a:pt x="1560" y="283"/>
                  <a:pt x="1557" y="282"/>
                </a:cubicBezTo>
                <a:close/>
                <a:moveTo>
                  <a:pt x="804" y="459"/>
                </a:moveTo>
                <a:cubicBezTo>
                  <a:pt x="797" y="466"/>
                  <a:pt x="781" y="467"/>
                  <a:pt x="781" y="473"/>
                </a:cubicBezTo>
                <a:cubicBezTo>
                  <a:pt x="781" y="479"/>
                  <a:pt x="762" y="482"/>
                  <a:pt x="761" y="479"/>
                </a:cubicBezTo>
                <a:cubicBezTo>
                  <a:pt x="759" y="477"/>
                  <a:pt x="775" y="476"/>
                  <a:pt x="778" y="468"/>
                </a:cubicBezTo>
                <a:cubicBezTo>
                  <a:pt x="782" y="460"/>
                  <a:pt x="796" y="456"/>
                  <a:pt x="803" y="445"/>
                </a:cubicBezTo>
                <a:cubicBezTo>
                  <a:pt x="807" y="437"/>
                  <a:pt x="811" y="426"/>
                  <a:pt x="814" y="426"/>
                </a:cubicBezTo>
                <a:cubicBezTo>
                  <a:pt x="817" y="427"/>
                  <a:pt x="812" y="452"/>
                  <a:pt x="804" y="459"/>
                </a:cubicBezTo>
                <a:close/>
                <a:moveTo>
                  <a:pt x="838" y="142"/>
                </a:moveTo>
                <a:cubicBezTo>
                  <a:pt x="837" y="144"/>
                  <a:pt x="832" y="144"/>
                  <a:pt x="833" y="146"/>
                </a:cubicBezTo>
                <a:cubicBezTo>
                  <a:pt x="836" y="150"/>
                  <a:pt x="849" y="148"/>
                  <a:pt x="850" y="143"/>
                </a:cubicBezTo>
                <a:cubicBezTo>
                  <a:pt x="850" y="139"/>
                  <a:pt x="840" y="140"/>
                  <a:pt x="838" y="142"/>
                </a:cubicBezTo>
                <a:close/>
                <a:moveTo>
                  <a:pt x="275" y="18"/>
                </a:moveTo>
                <a:cubicBezTo>
                  <a:pt x="279" y="20"/>
                  <a:pt x="265" y="19"/>
                  <a:pt x="263" y="22"/>
                </a:cubicBezTo>
                <a:cubicBezTo>
                  <a:pt x="261" y="25"/>
                  <a:pt x="253" y="24"/>
                  <a:pt x="254" y="27"/>
                </a:cubicBezTo>
                <a:cubicBezTo>
                  <a:pt x="256" y="30"/>
                  <a:pt x="269" y="31"/>
                  <a:pt x="269" y="28"/>
                </a:cubicBezTo>
                <a:cubicBezTo>
                  <a:pt x="269" y="25"/>
                  <a:pt x="276" y="28"/>
                  <a:pt x="277" y="25"/>
                </a:cubicBezTo>
                <a:cubicBezTo>
                  <a:pt x="277" y="23"/>
                  <a:pt x="280" y="20"/>
                  <a:pt x="287" y="19"/>
                </a:cubicBezTo>
                <a:cubicBezTo>
                  <a:pt x="295" y="19"/>
                  <a:pt x="295" y="16"/>
                  <a:pt x="288" y="13"/>
                </a:cubicBezTo>
                <a:cubicBezTo>
                  <a:pt x="281" y="10"/>
                  <a:pt x="271" y="15"/>
                  <a:pt x="275" y="18"/>
                </a:cubicBezTo>
                <a:close/>
                <a:moveTo>
                  <a:pt x="347" y="8"/>
                </a:moveTo>
                <a:cubicBezTo>
                  <a:pt x="353" y="8"/>
                  <a:pt x="351" y="4"/>
                  <a:pt x="356" y="5"/>
                </a:cubicBezTo>
                <a:cubicBezTo>
                  <a:pt x="360" y="5"/>
                  <a:pt x="366" y="5"/>
                  <a:pt x="364" y="2"/>
                </a:cubicBezTo>
                <a:cubicBezTo>
                  <a:pt x="361" y="0"/>
                  <a:pt x="346" y="1"/>
                  <a:pt x="347" y="3"/>
                </a:cubicBezTo>
                <a:cubicBezTo>
                  <a:pt x="349" y="5"/>
                  <a:pt x="335" y="4"/>
                  <a:pt x="335" y="5"/>
                </a:cubicBezTo>
                <a:cubicBezTo>
                  <a:pt x="335" y="7"/>
                  <a:pt x="340" y="8"/>
                  <a:pt x="347" y="8"/>
                </a:cubicBezTo>
                <a:close/>
                <a:moveTo>
                  <a:pt x="348" y="23"/>
                </a:moveTo>
                <a:cubicBezTo>
                  <a:pt x="349" y="25"/>
                  <a:pt x="347" y="25"/>
                  <a:pt x="341" y="25"/>
                </a:cubicBezTo>
                <a:cubicBezTo>
                  <a:pt x="336" y="25"/>
                  <a:pt x="333" y="28"/>
                  <a:pt x="336" y="31"/>
                </a:cubicBezTo>
                <a:cubicBezTo>
                  <a:pt x="339" y="33"/>
                  <a:pt x="354" y="32"/>
                  <a:pt x="356" y="29"/>
                </a:cubicBezTo>
                <a:cubicBezTo>
                  <a:pt x="358" y="26"/>
                  <a:pt x="365" y="29"/>
                  <a:pt x="366" y="25"/>
                </a:cubicBezTo>
                <a:cubicBezTo>
                  <a:pt x="367" y="22"/>
                  <a:pt x="347" y="21"/>
                  <a:pt x="348" y="23"/>
                </a:cubicBezTo>
                <a:close/>
                <a:moveTo>
                  <a:pt x="394" y="18"/>
                </a:moveTo>
                <a:cubicBezTo>
                  <a:pt x="396" y="15"/>
                  <a:pt x="391" y="15"/>
                  <a:pt x="390" y="13"/>
                </a:cubicBezTo>
                <a:cubicBezTo>
                  <a:pt x="390" y="11"/>
                  <a:pt x="375" y="10"/>
                  <a:pt x="375" y="13"/>
                </a:cubicBezTo>
                <a:cubicBezTo>
                  <a:pt x="376" y="15"/>
                  <a:pt x="365" y="18"/>
                  <a:pt x="368" y="21"/>
                </a:cubicBezTo>
                <a:cubicBezTo>
                  <a:pt x="375" y="26"/>
                  <a:pt x="392" y="20"/>
                  <a:pt x="394" y="18"/>
                </a:cubicBezTo>
                <a:close/>
                <a:moveTo>
                  <a:pt x="311" y="163"/>
                </a:moveTo>
                <a:cubicBezTo>
                  <a:pt x="311" y="166"/>
                  <a:pt x="310" y="168"/>
                  <a:pt x="305" y="168"/>
                </a:cubicBezTo>
                <a:cubicBezTo>
                  <a:pt x="300" y="168"/>
                  <a:pt x="307" y="171"/>
                  <a:pt x="308" y="174"/>
                </a:cubicBezTo>
                <a:cubicBezTo>
                  <a:pt x="308" y="177"/>
                  <a:pt x="303" y="175"/>
                  <a:pt x="302" y="180"/>
                </a:cubicBezTo>
                <a:cubicBezTo>
                  <a:pt x="302" y="184"/>
                  <a:pt x="292" y="180"/>
                  <a:pt x="291" y="185"/>
                </a:cubicBezTo>
                <a:cubicBezTo>
                  <a:pt x="290" y="191"/>
                  <a:pt x="296" y="191"/>
                  <a:pt x="300" y="191"/>
                </a:cubicBezTo>
                <a:cubicBezTo>
                  <a:pt x="304" y="191"/>
                  <a:pt x="298" y="195"/>
                  <a:pt x="302" y="198"/>
                </a:cubicBezTo>
                <a:cubicBezTo>
                  <a:pt x="305" y="200"/>
                  <a:pt x="307" y="199"/>
                  <a:pt x="305" y="195"/>
                </a:cubicBezTo>
                <a:cubicBezTo>
                  <a:pt x="303" y="190"/>
                  <a:pt x="317" y="196"/>
                  <a:pt x="313" y="200"/>
                </a:cubicBezTo>
                <a:cubicBezTo>
                  <a:pt x="308" y="203"/>
                  <a:pt x="319" y="206"/>
                  <a:pt x="324" y="206"/>
                </a:cubicBezTo>
                <a:cubicBezTo>
                  <a:pt x="329" y="207"/>
                  <a:pt x="347" y="211"/>
                  <a:pt x="348" y="206"/>
                </a:cubicBezTo>
                <a:cubicBezTo>
                  <a:pt x="348" y="204"/>
                  <a:pt x="341" y="201"/>
                  <a:pt x="335" y="195"/>
                </a:cubicBezTo>
                <a:cubicBezTo>
                  <a:pt x="330" y="189"/>
                  <a:pt x="326" y="180"/>
                  <a:pt x="332" y="175"/>
                </a:cubicBezTo>
                <a:cubicBezTo>
                  <a:pt x="339" y="171"/>
                  <a:pt x="333" y="170"/>
                  <a:pt x="340" y="165"/>
                </a:cubicBezTo>
                <a:cubicBezTo>
                  <a:pt x="346" y="160"/>
                  <a:pt x="342" y="156"/>
                  <a:pt x="348" y="156"/>
                </a:cubicBezTo>
                <a:cubicBezTo>
                  <a:pt x="353" y="155"/>
                  <a:pt x="347" y="150"/>
                  <a:pt x="352" y="149"/>
                </a:cubicBezTo>
                <a:cubicBezTo>
                  <a:pt x="358" y="148"/>
                  <a:pt x="359" y="143"/>
                  <a:pt x="358" y="140"/>
                </a:cubicBezTo>
                <a:cubicBezTo>
                  <a:pt x="357" y="138"/>
                  <a:pt x="364" y="141"/>
                  <a:pt x="367" y="137"/>
                </a:cubicBezTo>
                <a:cubicBezTo>
                  <a:pt x="370" y="134"/>
                  <a:pt x="377" y="136"/>
                  <a:pt x="379" y="132"/>
                </a:cubicBezTo>
                <a:cubicBezTo>
                  <a:pt x="381" y="127"/>
                  <a:pt x="412" y="117"/>
                  <a:pt x="430" y="113"/>
                </a:cubicBezTo>
                <a:cubicBezTo>
                  <a:pt x="447" y="109"/>
                  <a:pt x="459" y="101"/>
                  <a:pt x="453" y="96"/>
                </a:cubicBezTo>
                <a:cubicBezTo>
                  <a:pt x="447" y="92"/>
                  <a:pt x="429" y="98"/>
                  <a:pt x="425" y="102"/>
                </a:cubicBezTo>
                <a:cubicBezTo>
                  <a:pt x="421" y="105"/>
                  <a:pt x="415" y="103"/>
                  <a:pt x="410" y="105"/>
                </a:cubicBezTo>
                <a:cubicBezTo>
                  <a:pt x="406" y="108"/>
                  <a:pt x="397" y="110"/>
                  <a:pt x="392" y="107"/>
                </a:cubicBezTo>
                <a:cubicBezTo>
                  <a:pt x="388" y="104"/>
                  <a:pt x="382" y="110"/>
                  <a:pt x="379" y="110"/>
                </a:cubicBezTo>
                <a:cubicBezTo>
                  <a:pt x="375" y="110"/>
                  <a:pt x="371" y="114"/>
                  <a:pt x="367" y="113"/>
                </a:cubicBezTo>
                <a:cubicBezTo>
                  <a:pt x="364" y="113"/>
                  <a:pt x="356" y="116"/>
                  <a:pt x="355" y="119"/>
                </a:cubicBezTo>
                <a:cubicBezTo>
                  <a:pt x="355" y="121"/>
                  <a:pt x="348" y="120"/>
                  <a:pt x="348" y="123"/>
                </a:cubicBezTo>
                <a:cubicBezTo>
                  <a:pt x="348" y="126"/>
                  <a:pt x="343" y="128"/>
                  <a:pt x="341" y="126"/>
                </a:cubicBezTo>
                <a:cubicBezTo>
                  <a:pt x="338" y="123"/>
                  <a:pt x="335" y="128"/>
                  <a:pt x="338" y="132"/>
                </a:cubicBezTo>
                <a:cubicBezTo>
                  <a:pt x="342" y="135"/>
                  <a:pt x="331" y="136"/>
                  <a:pt x="333" y="138"/>
                </a:cubicBezTo>
                <a:cubicBezTo>
                  <a:pt x="335" y="140"/>
                  <a:pt x="329" y="141"/>
                  <a:pt x="331" y="144"/>
                </a:cubicBezTo>
                <a:cubicBezTo>
                  <a:pt x="332" y="146"/>
                  <a:pt x="327" y="147"/>
                  <a:pt x="323" y="148"/>
                </a:cubicBezTo>
                <a:cubicBezTo>
                  <a:pt x="319" y="148"/>
                  <a:pt x="317" y="154"/>
                  <a:pt x="322" y="154"/>
                </a:cubicBezTo>
                <a:cubicBezTo>
                  <a:pt x="327" y="154"/>
                  <a:pt x="319" y="155"/>
                  <a:pt x="319" y="159"/>
                </a:cubicBezTo>
                <a:cubicBezTo>
                  <a:pt x="320" y="163"/>
                  <a:pt x="311" y="161"/>
                  <a:pt x="311" y="163"/>
                </a:cubicBezTo>
                <a:close/>
                <a:moveTo>
                  <a:pt x="313" y="26"/>
                </a:moveTo>
                <a:cubicBezTo>
                  <a:pt x="313" y="22"/>
                  <a:pt x="299" y="27"/>
                  <a:pt x="302" y="28"/>
                </a:cubicBezTo>
                <a:cubicBezTo>
                  <a:pt x="304" y="29"/>
                  <a:pt x="313" y="31"/>
                  <a:pt x="313" y="26"/>
                </a:cubicBezTo>
                <a:close/>
                <a:moveTo>
                  <a:pt x="351" y="13"/>
                </a:moveTo>
                <a:cubicBezTo>
                  <a:pt x="352" y="8"/>
                  <a:pt x="343" y="12"/>
                  <a:pt x="336" y="9"/>
                </a:cubicBezTo>
                <a:cubicBezTo>
                  <a:pt x="329" y="6"/>
                  <a:pt x="325" y="7"/>
                  <a:pt x="329" y="11"/>
                </a:cubicBezTo>
                <a:cubicBezTo>
                  <a:pt x="331" y="13"/>
                  <a:pt x="317" y="14"/>
                  <a:pt x="320" y="16"/>
                </a:cubicBezTo>
                <a:cubicBezTo>
                  <a:pt x="325" y="22"/>
                  <a:pt x="351" y="19"/>
                  <a:pt x="351" y="13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2500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fr-CH"/>
                    <a:t> </a:t>
                  </a:r>
                  <a:endParaRPr lang="x-none"/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0DB838-6653-2641-8514-6EEE6120CD1A}"/>
              </a:ext>
            </a:extLst>
          </p:cNvPr>
          <p:cNvGrpSpPr/>
          <p:nvPr/>
        </p:nvGrpSpPr>
        <p:grpSpPr>
          <a:xfrm>
            <a:off x="4259263" y="4816925"/>
            <a:ext cx="3642518" cy="1600351"/>
            <a:chOff x="4259263" y="4816925"/>
            <a:chExt cx="3642518" cy="16003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678A13-DDF4-DB46-9BFB-5B182E86B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5743" y="4816925"/>
              <a:ext cx="469559" cy="895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BAD0C1-714E-7D40-8CBC-2DADC5D4FC48}"/>
                </a:ext>
              </a:extLst>
            </p:cNvPr>
            <p:cNvSpPr txBox="1"/>
            <p:nvPr/>
          </p:nvSpPr>
          <p:spPr>
            <a:xfrm>
              <a:off x="4259263" y="5770945"/>
              <a:ext cx="3642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Yearly budget ~ 1</a:t>
              </a:r>
              <a:r>
                <a:rPr lang="de-CH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‘4</a:t>
              </a:r>
              <a:r>
                <a:rPr lang="en-GB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00 MCHF</a:t>
              </a:r>
            </a:p>
            <a:p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8066200" y="3819202"/>
            <a:ext cx="4151163" cy="2784835"/>
            <a:chOff x="8072349" y="4065412"/>
            <a:chExt cx="4151163" cy="27848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8072349" y="4065412"/>
              <a:ext cx="4151163" cy="2784835"/>
              <a:chOff x="8072349" y="4065412"/>
              <a:chExt cx="4151163" cy="2784835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CF113C2-7C12-454A-B87E-6D465F40381B}"/>
                  </a:ext>
                </a:extLst>
              </p:cNvPr>
              <p:cNvSpPr txBox="1"/>
              <p:nvPr/>
            </p:nvSpPr>
            <p:spPr>
              <a:xfrm>
                <a:off x="8072349" y="5538419"/>
                <a:ext cx="3650613" cy="13118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’6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	</a:t>
                </a:r>
                <a:r>
                  <a:rPr lang="fr-CH" sz="1600">
                    <a:solidFill>
                      <a:schemeClr val="accent1"/>
                    </a:solidFill>
                    <a:latin typeface="+mj-lt"/>
                  </a:rPr>
                  <a:t>Staff members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contractors’ employees 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13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fr-CH" sz="1600">
                    <a:solidFill>
                      <a:schemeClr val="accent1"/>
                    </a:solidFill>
                    <a:latin typeface="+mj-lt"/>
                  </a:rPr>
                  <a:t>physicists /users</a:t>
                </a:r>
                <a:endParaRPr lang="fr-CH" sz="1600" b="1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Geographical</a:t>
                </a:r>
                <a:r>
                  <a:rPr lang="fr-CH">
                    <a:solidFill>
                      <a:schemeClr val="bg1"/>
                    </a:solidFill>
                  </a:rPr>
                  <a:t> &amp; cultural </a:t>
                </a:r>
                <a:r>
                  <a:rPr lang="fr-CH" err="1">
                    <a:solidFill>
                      <a:schemeClr val="bg1"/>
                    </a:solidFill>
                  </a:rPr>
                  <a:t>diversity</a:t>
                </a:r>
                <a:endParaRPr lang="fr-CH">
                  <a:solidFill>
                    <a:schemeClr val="bg1"/>
                  </a:solidFill>
                </a:endParaRPr>
              </a:p>
              <a:p>
                <a:pPr algn="ctr"/>
                <a:r>
                  <a:rPr lang="fr-CH" b="1">
                    <a:solidFill>
                      <a:schemeClr val="bg1"/>
                    </a:solidFill>
                  </a:rPr>
                  <a:t>110</a:t>
                </a:r>
                <a:r>
                  <a:rPr lang="fr-CH">
                    <a:solidFill>
                      <a:schemeClr val="bg1"/>
                    </a:solidFill>
                  </a:rPr>
                  <a:t> </a:t>
                </a:r>
                <a:r>
                  <a:rPr lang="fr-CH" err="1">
                    <a:solidFill>
                      <a:schemeClr val="bg1"/>
                    </a:solidFill>
                  </a:rPr>
                  <a:t>nationalities</a:t>
                </a:r>
                <a:r>
                  <a:rPr lang="fr-CH">
                    <a:solidFill>
                      <a:schemeClr val="bg1"/>
                    </a:solidFill>
                  </a:rPr>
                  <a:t>, </a:t>
                </a:r>
              </a:p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from</a:t>
                </a:r>
                <a:r>
                  <a:rPr lang="fr-CH" b="1">
                    <a:solidFill>
                      <a:schemeClr val="bg1"/>
                    </a:solidFill>
                  </a:rPr>
                  <a:t> 77 </a:t>
                </a:r>
                <a:r>
                  <a:rPr lang="fr-CH">
                    <a:solidFill>
                      <a:schemeClr val="bg1"/>
                    </a:solidFill>
                  </a:rPr>
                  <a:t>countries 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49963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</p:spTree>
    <p:extLst>
      <p:ext uri="{BB962C8B-B14F-4D97-AF65-F5344CB8AC3E}">
        <p14:creationId xmlns:p14="http://schemas.microsoft.com/office/powerpoint/2010/main" val="3380578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A786674-50A4-DFCB-29E2-1D6A5C37D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D831D-2623-F70F-7FE4-0D20F3665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093083"/>
            <a:ext cx="5576529" cy="4847044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BBE423-4F5F-E74C-0F00-C178EA7E96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2" y="43804"/>
            <a:ext cx="5533602" cy="490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A58E082-D22E-12DB-F010-EFB257EFC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778352"/>
            <a:ext cx="5417588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3400" dirty="0">
                <a:latin typeface="+mn-lt"/>
                <a:cs typeface="Levenim MT" panose="02010502060101010101" pitchFamily="2" charset="-79"/>
              </a:rPr>
              <a:t>CERN was built for openness of information.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CD780F-697F-6643-A38F-E408D3D11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7031" y="82129"/>
            <a:ext cx="2971087" cy="185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7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68" y="367491"/>
            <a:ext cx="6127283" cy="2914619"/>
          </a:xfrm>
        </p:spPr>
        <p:txBody>
          <a:bodyPr/>
          <a:lstStyle/>
          <a:p>
            <a:pPr algn="ctr"/>
            <a:r>
              <a:rPr lang="en-US" sz="3200"/>
              <a:t>“…and the results of its experimental and theoretical work shall be published or otherwise made generally available”</a:t>
            </a:r>
            <a:br>
              <a:rPr lang="en-US" sz="2400"/>
            </a:br>
            <a:r>
              <a:rPr lang="en-US" sz="2000"/>
              <a:t>CERN Founding Convention (1953)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Placeholder 9" descr="Text, letter&#10;&#10;Description automatically generated">
            <a:extLst>
              <a:ext uri="{FF2B5EF4-FFF2-40B4-BE49-F238E27FC236}">
                <a16:creationId xmlns:a16="http://schemas.microsoft.com/office/drawing/2014/main" id="{2BB17005-6D4A-6246-8C5A-8EF210E3E0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9068" y="3282110"/>
            <a:ext cx="6134615" cy="2567361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053B78-707C-ED4A-A375-496CF7486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794" y="136525"/>
            <a:ext cx="6173206" cy="61732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247388-5200-794A-9E38-F296AD669C69}"/>
              </a:ext>
            </a:extLst>
          </p:cNvPr>
          <p:cNvSpPr txBox="1"/>
          <p:nvPr/>
        </p:nvSpPr>
        <p:spPr>
          <a:xfrm>
            <a:off x="9409965" y="6031498"/>
            <a:ext cx="237404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/>
              <a:t>Illustration by Stephanie van de </a:t>
            </a:r>
            <a:r>
              <a:rPr lang="en-US" sz="1100" err="1"/>
              <a:t>Sandt</a:t>
            </a:r>
            <a:endParaRPr lang="en-US" sz="11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D782D7E-AFF8-DB7F-54A9-CCE2F7AA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4850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3EBDF7-142A-93D2-D742-D8726276F1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59"/>
            <a:ext cx="8242300" cy="618172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6E3DD0B-7DE1-F254-274A-63DEF987C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1586541"/>
            <a:ext cx="6394451" cy="310303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latin typeface="+mn-lt"/>
                <a:cs typeface="Levenim MT" panose="02010502060101010101" pitchFamily="2" charset="-79"/>
              </a:rPr>
              <a:t>The Scientific Information Service (SIS) has existed throughout these 70 years</a:t>
            </a:r>
            <a:br>
              <a:rPr lang="en-US" sz="3800" dirty="0">
                <a:latin typeface="+mn-lt"/>
                <a:cs typeface="Levenim MT" panose="02010502060101010101" pitchFamily="2" charset="-79"/>
              </a:rPr>
            </a:br>
            <a:r>
              <a:rPr lang="en-US" sz="3800" dirty="0">
                <a:latin typeface="+mn-lt"/>
                <a:cs typeface="Levenim MT" panose="02010502060101010101" pitchFamily="2" charset="-79"/>
              </a:rPr>
              <a:t>but its role has evolved over time.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E9918A-6271-52E0-59ED-8BFC03C727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78" r="-2"/>
          <a:stretch/>
        </p:blipFill>
        <p:spPr>
          <a:xfrm>
            <a:off x="6931079" y="0"/>
            <a:ext cx="4860868" cy="3656356"/>
          </a:xfrm>
          <a:custGeom>
            <a:avLst/>
            <a:gdLst/>
            <a:ahLst/>
            <a:cxnLst/>
            <a:rect l="l" t="t" r="r" b="b"/>
            <a:pathLst>
              <a:path w="6481158" h="4216187">
                <a:moveTo>
                  <a:pt x="159680" y="0"/>
                </a:moveTo>
                <a:lnTo>
                  <a:pt x="6481158" y="0"/>
                </a:lnTo>
                <a:lnTo>
                  <a:pt x="6481158" y="4216187"/>
                </a:lnTo>
                <a:lnTo>
                  <a:pt x="629980" y="4216187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5ACF2A-DEE0-5CFB-B4BD-8A5F55E8991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6484670" y="3710212"/>
            <a:ext cx="3076370" cy="2534102"/>
          </a:xfrm>
          <a:custGeom>
            <a:avLst/>
            <a:gdLst/>
            <a:ahLst/>
            <a:cxnLst/>
            <a:rect l="l" t="t" r="r" b="b"/>
            <a:pathLst>
              <a:path w="4101827" h="2534102">
                <a:moveTo>
                  <a:pt x="1237396" y="0"/>
                </a:moveTo>
                <a:lnTo>
                  <a:pt x="4101827" y="0"/>
                </a:lnTo>
                <a:lnTo>
                  <a:pt x="4101827" y="2534102"/>
                </a:lnTo>
                <a:lnTo>
                  <a:pt x="0" y="2534102"/>
                </a:lnTo>
                <a:lnTo>
                  <a:pt x="21866" y="2503631"/>
                </a:lnTo>
                <a:cubicBezTo>
                  <a:pt x="198424" y="2253521"/>
                  <a:pt x="293791" y="2086461"/>
                  <a:pt x="295356" y="2078512"/>
                </a:cubicBezTo>
                <a:cubicBezTo>
                  <a:pt x="324070" y="1929470"/>
                  <a:pt x="404358" y="1848602"/>
                  <a:pt x="476494" y="1754977"/>
                </a:cubicBezTo>
                <a:cubicBezTo>
                  <a:pt x="539304" y="1672931"/>
                  <a:pt x="606320" y="1585980"/>
                  <a:pt x="629662" y="1466193"/>
                </a:cubicBezTo>
                <a:cubicBezTo>
                  <a:pt x="660486" y="1307325"/>
                  <a:pt x="563420" y="1455147"/>
                  <a:pt x="542839" y="1401940"/>
                </a:cubicBezTo>
                <a:cubicBezTo>
                  <a:pt x="578841" y="1314777"/>
                  <a:pt x="636193" y="1228627"/>
                  <a:pt x="649254" y="1136180"/>
                </a:cubicBezTo>
                <a:cubicBezTo>
                  <a:pt x="695846" y="801928"/>
                  <a:pt x="810580" y="538800"/>
                  <a:pt x="987553" y="313308"/>
                </a:cubicBezTo>
                <a:cubicBezTo>
                  <a:pt x="1038303" y="248170"/>
                  <a:pt x="1069946" y="145770"/>
                  <a:pt x="1141096" y="112922"/>
                </a:cubicBezTo>
                <a:cubicBezTo>
                  <a:pt x="1175680" y="97203"/>
                  <a:pt x="1199891" y="73126"/>
                  <a:pt x="1217455" y="43683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5004A2-9A8B-6A7A-CEAA-F1367856B8E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9628702" y="3710212"/>
            <a:ext cx="2163245" cy="2534101"/>
          </a:xfrm>
          <a:prstGeom prst="rect">
            <a:avLst/>
          </a:prstGeom>
        </p:spPr>
      </p:pic>
      <p:sp>
        <p:nvSpPr>
          <p:cNvPr id="18" name="AutoShape 2">
            <a:extLst>
              <a:ext uri="{FF2B5EF4-FFF2-40B4-BE49-F238E27FC236}">
                <a16:creationId xmlns:a16="http://schemas.microsoft.com/office/drawing/2014/main" id="{7DFA0239-BF59-06A9-5676-298BE7D500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82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97129"/>
            <a:ext cx="488205" cy="5753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D4843E-431B-6337-BE74-2EF9FCDDD36A}"/>
              </a:ext>
            </a:extLst>
          </p:cNvPr>
          <p:cNvSpPr/>
          <p:nvPr/>
        </p:nvSpPr>
        <p:spPr>
          <a:xfrm>
            <a:off x="-384711" y="3435297"/>
            <a:ext cx="12457375" cy="3359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0000">
                <a:schemeClr val="accent1">
                  <a:tint val="44500"/>
                  <a:satMod val="160000"/>
                </a:schemeClr>
              </a:gs>
              <a:gs pos="95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70D831D-C14D-A5BC-D461-689A5DC7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625" y="359912"/>
            <a:ext cx="11376025" cy="1065743"/>
          </a:xfrm>
        </p:spPr>
        <p:txBody>
          <a:bodyPr/>
          <a:lstStyle/>
          <a:p>
            <a:r>
              <a:rPr lang="en-US" sz="3733" dirty="0"/>
              <a:t>Our role has evolved over the years</a:t>
            </a:r>
            <a:br>
              <a:rPr lang="en-US" sz="3733" dirty="0"/>
            </a:br>
            <a:r>
              <a:rPr lang="en-US" sz="3200" b="0" dirty="0">
                <a:solidFill>
                  <a:schemeClr val="accent3"/>
                </a:solidFill>
              </a:rPr>
              <a:t>Some open science milestones since 1989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5AE86EE-A0FD-AC8F-7091-DEB27ED3F763}"/>
              </a:ext>
            </a:extLst>
          </p:cNvPr>
          <p:cNvCxnSpPr>
            <a:cxnSpLocks/>
          </p:cNvCxnSpPr>
          <p:nvPr/>
        </p:nvCxnSpPr>
        <p:spPr>
          <a:xfrm flipV="1">
            <a:off x="723198" y="3064991"/>
            <a:ext cx="479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16D20B-5E06-7C42-10D5-443EDAEA5389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1745720" y="3064991"/>
            <a:ext cx="0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CD0335E-D1F4-171E-408E-50E9E91BA144}"/>
              </a:ext>
            </a:extLst>
          </p:cNvPr>
          <p:cNvSpPr txBox="1"/>
          <p:nvPr/>
        </p:nvSpPr>
        <p:spPr>
          <a:xfrm>
            <a:off x="414179" y="1912879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WWW</a:t>
            </a:r>
          </a:p>
        </p:txBody>
      </p:sp>
      <p:pic>
        <p:nvPicPr>
          <p:cNvPr id="11" name="Picture 4" descr="Why arXiv needs a brand | arXiv.org blog">
            <a:extLst>
              <a:ext uri="{FF2B5EF4-FFF2-40B4-BE49-F238E27FC236}">
                <a16:creationId xmlns:a16="http://schemas.microsoft.com/office/drawing/2014/main" id="{DABD1880-D8B5-4BB4-8F6E-C5B1BE9B4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26" t="-64683" r="-4320" b="-62858"/>
          <a:stretch/>
        </p:blipFill>
        <p:spPr bwMode="auto">
          <a:xfrm>
            <a:off x="1272735" y="2164989"/>
            <a:ext cx="9459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120237-3B07-C9B1-9D9A-4D855BC695F5}"/>
              </a:ext>
            </a:extLst>
          </p:cNvPr>
          <p:cNvSpPr txBox="1"/>
          <p:nvPr/>
        </p:nvSpPr>
        <p:spPr>
          <a:xfrm>
            <a:off x="459254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1989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1A486-E2B3-E94B-A88B-73B5A3CA8341}"/>
              </a:ext>
            </a:extLst>
          </p:cNvPr>
          <p:cNvSpPr txBox="1"/>
          <p:nvPr/>
        </p:nvSpPr>
        <p:spPr>
          <a:xfrm>
            <a:off x="1489241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1991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1DB35A-99D1-E3CE-EA7F-66E41D459040}"/>
              </a:ext>
            </a:extLst>
          </p:cNvPr>
          <p:cNvCxnSpPr>
            <a:cxnSpLocks/>
          </p:cNvCxnSpPr>
          <p:nvPr/>
        </p:nvCxnSpPr>
        <p:spPr>
          <a:xfrm>
            <a:off x="263352" y="3425662"/>
            <a:ext cx="11593287" cy="96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F056F0-019E-EA16-9E38-794A30A1F9E3}"/>
              </a:ext>
            </a:extLst>
          </p:cNvPr>
          <p:cNvSpPr txBox="1"/>
          <p:nvPr/>
        </p:nvSpPr>
        <p:spPr>
          <a:xfrm>
            <a:off x="4354048" y="1928766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OA Policy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1F82CF6C-AE13-D052-3E74-7891F0C9B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50" t="-67592" r="-1678" b="-68129"/>
          <a:stretch/>
        </p:blipFill>
        <p:spPr>
          <a:xfrm>
            <a:off x="6685480" y="2156270"/>
            <a:ext cx="9243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94748E-FAF0-F0CC-E06A-A85FA72E6814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7147665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EF84AC-A236-64D5-91F5-CB9253DF371E}"/>
              </a:ext>
            </a:extLst>
          </p:cNvPr>
          <p:cNvCxnSpPr>
            <a:cxnSpLocks/>
          </p:cNvCxnSpPr>
          <p:nvPr/>
        </p:nvCxnSpPr>
        <p:spPr>
          <a:xfrm>
            <a:off x="4956997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6" descr="CERN Open Data Portal">
            <a:extLst>
              <a:ext uri="{FF2B5EF4-FFF2-40B4-BE49-F238E27FC236}">
                <a16:creationId xmlns:a16="http://schemas.microsoft.com/office/drawing/2014/main" id="{9F93D320-5A78-A4DE-5D72-7920079215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1831" y="4119081"/>
            <a:ext cx="910332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BC9C0A-6E66-E2C2-31CD-BAFCC9ADE3F6}"/>
              </a:ext>
            </a:extLst>
          </p:cNvPr>
          <p:cNvSpPr txBox="1"/>
          <p:nvPr/>
        </p:nvSpPr>
        <p:spPr>
          <a:xfrm>
            <a:off x="4484012" y="5082049"/>
            <a:ext cx="94597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Launch Open Data Portal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15993F-5A9C-CFF3-5B8F-E904574A6B42}"/>
              </a:ext>
            </a:extLst>
          </p:cNvPr>
          <p:cNvSpPr txBox="1"/>
          <p:nvPr/>
        </p:nvSpPr>
        <p:spPr>
          <a:xfrm>
            <a:off x="688038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2018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50474-9A30-53F3-1B8C-77CF57836FA2}"/>
              </a:ext>
            </a:extLst>
          </p:cNvPr>
          <p:cNvSpPr txBox="1"/>
          <p:nvPr/>
        </p:nvSpPr>
        <p:spPr>
          <a:xfrm>
            <a:off x="6669124" y="1689634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SCOAP3: 90% OA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199811-0490-857E-0E20-4C823384820D}"/>
              </a:ext>
            </a:extLst>
          </p:cNvPr>
          <p:cNvCxnSpPr>
            <a:cxnSpLocks/>
          </p:cNvCxnSpPr>
          <p:nvPr/>
        </p:nvCxnSpPr>
        <p:spPr>
          <a:xfrm flipV="1">
            <a:off x="4812981" y="3058035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C0E442-FB98-BBFB-EFA0-3DF33CB9CC79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7961804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3BA0023-E623-1BF8-58ED-51C682DB1944}"/>
              </a:ext>
            </a:extLst>
          </p:cNvPr>
          <p:cNvSpPr txBox="1"/>
          <p:nvPr/>
        </p:nvSpPr>
        <p:spPr>
          <a:xfrm>
            <a:off x="8432426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CA1C12-735B-083D-E565-31587CA2A9F8}"/>
              </a:ext>
            </a:extLst>
          </p:cNvPr>
          <p:cNvSpPr txBox="1"/>
          <p:nvPr/>
        </p:nvSpPr>
        <p:spPr>
          <a:xfrm>
            <a:off x="8232168" y="1668918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Data Policy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FAEC2E-2F38-6F71-9CB5-FE8D8CEA650A}"/>
              </a:ext>
            </a:extLst>
          </p:cNvPr>
          <p:cNvSpPr txBox="1"/>
          <p:nvPr/>
        </p:nvSpPr>
        <p:spPr>
          <a:xfrm>
            <a:off x="9514229" y="5071666"/>
            <a:ext cx="1153923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Science Policy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AA413D-9E9C-7A9F-3415-D584799A841B}"/>
              </a:ext>
            </a:extLst>
          </p:cNvPr>
          <p:cNvSpPr txBox="1"/>
          <p:nvPr/>
        </p:nvSpPr>
        <p:spPr>
          <a:xfrm>
            <a:off x="7488819" y="5082048"/>
            <a:ext cx="1207552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Reuse and Reproducability Framework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AFDE51-96E7-B91C-C7B0-A4E2992B66AA}"/>
              </a:ext>
            </a:extLst>
          </p:cNvPr>
          <p:cNvSpPr txBox="1"/>
          <p:nvPr/>
        </p:nvSpPr>
        <p:spPr>
          <a:xfrm>
            <a:off x="975402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2022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2DAEEF6-9BCC-DC5B-57F5-644971D0904F}"/>
              </a:ext>
            </a:extLst>
          </p:cNvPr>
          <p:cNvCxnSpPr>
            <a:cxnSpLocks/>
          </p:cNvCxnSpPr>
          <p:nvPr/>
        </p:nvCxnSpPr>
        <p:spPr>
          <a:xfrm flipV="1">
            <a:off x="263352" y="3771248"/>
            <a:ext cx="11593288" cy="97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02E7B2-946A-B1A1-3290-8E3165DC0928}"/>
              </a:ext>
            </a:extLst>
          </p:cNvPr>
          <p:cNvGrpSpPr/>
          <p:nvPr/>
        </p:nvGrpSpPr>
        <p:grpSpPr>
          <a:xfrm>
            <a:off x="2424797" y="3371447"/>
            <a:ext cx="367211" cy="512844"/>
            <a:chOff x="3022969" y="3029452"/>
            <a:chExt cx="177120" cy="23238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E45B5B-C94A-C53D-29EA-C355965303B1}"/>
                </a:ext>
              </a:extLst>
            </p:cNvPr>
            <p:cNvCxnSpPr/>
            <p:nvPr/>
          </p:nvCxnSpPr>
          <p:spPr>
            <a:xfrm flipH="1">
              <a:off x="3032723" y="3044856"/>
              <a:ext cx="144016" cy="216982"/>
            </a:xfrm>
            <a:prstGeom prst="line">
              <a:avLst/>
            </a:prstGeom>
            <a:ln w="603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CED1458-CE93-127C-0CD9-5D54616A7AE0}"/>
                </a:ext>
              </a:extLst>
            </p:cNvPr>
            <p:cNvCxnSpPr/>
            <p:nvPr/>
          </p:nvCxnSpPr>
          <p:spPr>
            <a:xfrm flipH="1">
              <a:off x="3056073" y="3029452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211C4A2-D7A5-9752-27B5-E72A18E22F46}"/>
                </a:ext>
              </a:extLst>
            </p:cNvPr>
            <p:cNvCxnSpPr/>
            <p:nvPr/>
          </p:nvCxnSpPr>
          <p:spPr>
            <a:xfrm flipH="1">
              <a:off x="3022969" y="3030437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37A1FB-44F9-2F93-65B7-6FA84176E705}"/>
              </a:ext>
            </a:extLst>
          </p:cNvPr>
          <p:cNvGrpSpPr>
            <a:grpSpLocks noChangeAspect="1"/>
          </p:cNvGrpSpPr>
          <p:nvPr/>
        </p:nvGrpSpPr>
        <p:grpSpPr>
          <a:xfrm>
            <a:off x="7511804" y="4119081"/>
            <a:ext cx="900000" cy="900000"/>
            <a:chOff x="1821465" y="3665980"/>
            <a:chExt cx="1368000" cy="1368000"/>
          </a:xfrm>
        </p:grpSpPr>
        <p:pic>
          <p:nvPicPr>
            <p:cNvPr id="39" name="Picture 8">
              <a:extLst>
                <a:ext uri="{FF2B5EF4-FFF2-40B4-BE49-F238E27FC236}">
                  <a16:creationId xmlns:a16="http://schemas.microsoft.com/office/drawing/2014/main" id="{D337E755-87AB-3663-4938-8DCBA86EF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145" y="4582869"/>
              <a:ext cx="1076113" cy="20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Welcome to the Documentation for CERN Analysis Preservation — CERN Analysis  Preservation documentation">
              <a:extLst>
                <a:ext uri="{FF2B5EF4-FFF2-40B4-BE49-F238E27FC236}">
                  <a16:creationId xmlns:a16="http://schemas.microsoft.com/office/drawing/2014/main" id="{15AE4F68-8AD2-A9D5-023C-277A999171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409" y="3871074"/>
              <a:ext cx="1076113" cy="52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06E28D-BF56-99EA-9359-F3FAC4388D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21465" y="3665980"/>
              <a:ext cx="1368000" cy="13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400"/>
            </a:p>
          </p:txBody>
        </p:sp>
      </p:grpSp>
      <p:pic>
        <p:nvPicPr>
          <p:cNvPr id="42" name="Picture 12" descr="CERN revises its Open Access Policy | CERN Scientific Information Service  (SIS)">
            <a:extLst>
              <a:ext uri="{FF2B5EF4-FFF2-40B4-BE49-F238E27FC236}">
                <a16:creationId xmlns:a16="http://schemas.microsoft.com/office/drawing/2014/main" id="{7898EECA-C84B-6389-30CB-8B1658394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9013" y="2163675"/>
            <a:ext cx="887936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>
            <a:extLst>
              <a:ext uri="{FF2B5EF4-FFF2-40B4-BE49-F238E27FC236}">
                <a16:creationId xmlns:a16="http://schemas.microsoft.com/office/drawing/2014/main" id="{E528A711-5C82-FFD2-84C4-674ABDE0BC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14229" y="4119557"/>
            <a:ext cx="915539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1E2353-EDA4-D8B2-50B0-AB5C0A6238BC}"/>
              </a:ext>
            </a:extLst>
          </p:cNvPr>
          <p:cNvCxnSpPr>
            <a:cxnSpLocks/>
          </p:cNvCxnSpPr>
          <p:nvPr/>
        </p:nvCxnSpPr>
        <p:spPr>
          <a:xfrm>
            <a:off x="9971999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86500C5E-A977-0621-1111-C684778A852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62"/>
          <a:stretch/>
        </p:blipFill>
        <p:spPr>
          <a:xfrm>
            <a:off x="8257923" y="2156270"/>
            <a:ext cx="894463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6B5C4E7-18A3-468B-7C19-DB63F09E89C3}"/>
              </a:ext>
            </a:extLst>
          </p:cNvPr>
          <p:cNvCxnSpPr>
            <a:cxnSpLocks/>
          </p:cNvCxnSpPr>
          <p:nvPr/>
        </p:nvCxnSpPr>
        <p:spPr>
          <a:xfrm flipV="1">
            <a:off x="8696371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DF0F5A5-D480-302A-5445-C2E0A9A82B16}"/>
              </a:ext>
            </a:extLst>
          </p:cNvPr>
          <p:cNvSpPr txBox="1"/>
          <p:nvPr/>
        </p:nvSpPr>
        <p:spPr>
          <a:xfrm>
            <a:off x="3114525" y="3502493"/>
            <a:ext cx="4138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b="1" spc="51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2011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FB04109-5E86-D159-5EF3-0D3FF9DB539E}"/>
              </a:ext>
            </a:extLst>
          </p:cNvPr>
          <p:cNvCxnSpPr>
            <a:cxnSpLocks/>
          </p:cNvCxnSpPr>
          <p:nvPr/>
        </p:nvCxnSpPr>
        <p:spPr>
          <a:xfrm>
            <a:off x="3360901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2" descr="CERN Embraces Open Hardware - Make:">
            <a:extLst>
              <a:ext uri="{FF2B5EF4-FFF2-40B4-BE49-F238E27FC236}">
                <a16:creationId xmlns:a16="http://schemas.microsoft.com/office/drawing/2014/main" id="{D31527E7-EAD4-97F1-275C-0CFA0A1AC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901" y="4119029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EC82EE4-D05B-CA14-2A40-F991EC522EB3}"/>
              </a:ext>
            </a:extLst>
          </p:cNvPr>
          <p:cNvSpPr txBox="1"/>
          <p:nvPr/>
        </p:nvSpPr>
        <p:spPr>
          <a:xfrm>
            <a:off x="2887917" y="5082048"/>
            <a:ext cx="97704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Hardware License V1.0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3339275-4A10-6A17-3671-8F4ADD220018}"/>
              </a:ext>
            </a:extLst>
          </p:cNvPr>
          <p:cNvCxnSpPr>
            <a:cxnSpLocks/>
          </p:cNvCxnSpPr>
          <p:nvPr/>
        </p:nvCxnSpPr>
        <p:spPr>
          <a:xfrm flipV="1">
            <a:off x="3810901" y="3052517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EA3D9C86-81D6-908B-188F-12B4B98DB7CD}"/>
              </a:ext>
            </a:extLst>
          </p:cNvPr>
          <p:cNvSpPr/>
          <p:nvPr/>
        </p:nvSpPr>
        <p:spPr>
          <a:xfrm>
            <a:off x="3356339" y="2156271"/>
            <a:ext cx="912299" cy="912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53" name="Picture 2" descr="HEPData Submission — HEPData Submission documentation">
            <a:extLst>
              <a:ext uri="{FF2B5EF4-FFF2-40B4-BE49-F238E27FC236}">
                <a16:creationId xmlns:a16="http://schemas.microsoft.com/office/drawing/2014/main" id="{76BB3CCA-CE68-AB3E-8F5F-C9DB352B1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860" y="2628401"/>
            <a:ext cx="420083" cy="4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>
            <a:extLst>
              <a:ext uri="{FF2B5EF4-FFF2-40B4-BE49-F238E27FC236}">
                <a16:creationId xmlns:a16="http://schemas.microsoft.com/office/drawing/2014/main" id="{2E2E8E5A-8896-5F01-D498-728193F11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6339" y="2254343"/>
            <a:ext cx="912299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8FC1550-238D-D128-592E-E456F9DCE81E}"/>
              </a:ext>
            </a:extLst>
          </p:cNvPr>
          <p:cNvSpPr txBox="1"/>
          <p:nvPr/>
        </p:nvSpPr>
        <p:spPr>
          <a:xfrm>
            <a:off x="3339044" y="1718730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Article/Data</a:t>
            </a:r>
          </a:p>
          <a:p>
            <a:pPr algn="l"/>
            <a:r>
              <a:rPr lang="en-CH" sz="1333" dirty="0"/>
              <a:t>linking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51BBB7-B7E1-AF4E-CE0E-B3F57B81750A}"/>
              </a:ext>
            </a:extLst>
          </p:cNvPr>
          <p:cNvSpPr txBox="1"/>
          <p:nvPr/>
        </p:nvSpPr>
        <p:spPr>
          <a:xfrm>
            <a:off x="4600690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n-CH"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2014</a:t>
            </a:r>
          </a:p>
        </p:txBody>
      </p:sp>
      <p:pic>
        <p:nvPicPr>
          <p:cNvPr id="57" name="Google Shape;158;p32">
            <a:extLst>
              <a:ext uri="{FF2B5EF4-FFF2-40B4-BE49-F238E27FC236}">
                <a16:creationId xmlns:a16="http://schemas.microsoft.com/office/drawing/2014/main" id="{68D188BC-C1E2-CE90-271E-1C9DBE95FB05}"/>
              </a:ext>
            </a:extLst>
          </p:cNvPr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68227" y="2158035"/>
            <a:ext cx="818069" cy="1156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097DF55-4A11-1DA2-CBDC-9A83651AEAF0}"/>
              </a:ext>
            </a:extLst>
          </p:cNvPr>
          <p:cNvSpPr txBox="1"/>
          <p:nvPr/>
        </p:nvSpPr>
        <p:spPr>
          <a:xfrm>
            <a:off x="10976778" y="3485617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AE829E-4F1E-CF9E-091A-7B47226D0817}"/>
              </a:ext>
            </a:extLst>
          </p:cNvPr>
          <p:cNvSpPr txBox="1"/>
          <p:nvPr/>
        </p:nvSpPr>
        <p:spPr>
          <a:xfrm>
            <a:off x="10747493" y="1540911"/>
            <a:ext cx="1025157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333" dirty="0"/>
              <a:t>CERN/NASA OS Summit</a:t>
            </a:r>
            <a:endParaRPr lang="en-CH" sz="1333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8360D13-69F0-1C32-BCBD-E33FE9EF1F2D}"/>
              </a:ext>
            </a:extLst>
          </p:cNvPr>
          <p:cNvCxnSpPr>
            <a:cxnSpLocks/>
          </p:cNvCxnSpPr>
          <p:nvPr/>
        </p:nvCxnSpPr>
        <p:spPr>
          <a:xfrm flipV="1">
            <a:off x="11208568" y="3067503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9C461C3-2554-3506-4DC3-F7AB2C8A3CC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745999" y="1985825"/>
            <a:ext cx="934969" cy="11417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F6FCA2-F4BB-0B39-89A1-3D5CA6304062}"/>
              </a:ext>
            </a:extLst>
          </p:cNvPr>
          <p:cNvSpPr txBox="1"/>
          <p:nvPr/>
        </p:nvSpPr>
        <p:spPr>
          <a:xfrm>
            <a:off x="10796000" y="2308354"/>
            <a:ext cx="84948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500" dirty="0">
                <a:solidFill>
                  <a:schemeClr val="bg1"/>
                </a:solidFill>
              </a:rPr>
              <a:t>Accelerating the Adoption of Open Science</a:t>
            </a:r>
          </a:p>
        </p:txBody>
      </p:sp>
      <p:pic>
        <p:nvPicPr>
          <p:cNvPr id="30" name="Picture 2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10A71A9-171F-8184-8789-4D2402C7F12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926720" y="4112046"/>
            <a:ext cx="849855" cy="7619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7ECAE6D-AE87-1226-A90C-8A8EA5A1486B}"/>
              </a:ext>
            </a:extLst>
          </p:cNvPr>
          <p:cNvCxnSpPr>
            <a:cxnSpLocks/>
          </p:cNvCxnSpPr>
          <p:nvPr/>
        </p:nvCxnSpPr>
        <p:spPr>
          <a:xfrm>
            <a:off x="11406976" y="3771248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99B0432-342F-0DF6-D541-6AB14607A835}"/>
              </a:ext>
            </a:extLst>
          </p:cNvPr>
          <p:cNvSpPr txBox="1"/>
          <p:nvPr/>
        </p:nvSpPr>
        <p:spPr>
          <a:xfrm>
            <a:off x="10909049" y="4922469"/>
            <a:ext cx="771920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333" dirty="0"/>
              <a:t>OSPO</a:t>
            </a:r>
            <a:endParaRPr lang="en-CH" sz="1333" dirty="0"/>
          </a:p>
        </p:txBody>
      </p:sp>
    </p:spTree>
    <p:extLst>
      <p:ext uri="{BB962C8B-B14F-4D97-AF65-F5344CB8AC3E}">
        <p14:creationId xmlns:p14="http://schemas.microsoft.com/office/powerpoint/2010/main" val="2162935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SIS" id="{DC6E5B93-BCEA-FB4A-8E17-AF20E6D9CA34}" vid="{729A437D-4BF8-2C44-9945-B63445C43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39081</TotalTime>
  <Words>1033</Words>
  <Application>Microsoft Macintosh PowerPoint</Application>
  <PresentationFormat>Widescreen</PresentationFormat>
  <Paragraphs>168</Paragraphs>
  <Slides>18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Levenim MT</vt:lpstr>
      <vt:lpstr>Optima</vt:lpstr>
      <vt:lpstr>Wingdings</vt:lpstr>
      <vt:lpstr>Office Theme</vt:lpstr>
      <vt:lpstr>CERN Scientific Information Service An introduction</vt:lpstr>
      <vt:lpstr>PowerPoint Presentation</vt:lpstr>
      <vt:lpstr>PowerPoint Presentation</vt:lpstr>
      <vt:lpstr>CERN‘s flagship: The Large Hadron Collider</vt:lpstr>
      <vt:lpstr>In 1954 CERN started with 12 Member States Today CERN has 25 Member States and is still growing</vt:lpstr>
      <vt:lpstr>CERN was built for openness of information.</vt:lpstr>
      <vt:lpstr>“…and the results of its experimental and theoretical work shall be published or otherwise made generally available” CERN Founding Convention (1953)</vt:lpstr>
      <vt:lpstr>The Scientific Information Service (SIS) has existed throughout these 70 years but its role has evolved over time.</vt:lpstr>
      <vt:lpstr>Our role has evolved over the years Some open science milestones since 1989</vt:lpstr>
      <vt:lpstr>CERN Scientific Information Service activities today Manage, preserving and disseminate knowledge</vt:lpstr>
      <vt:lpstr>Preprints used to be distributed on paper.</vt:lpstr>
      <vt:lpstr>The first electronic preprint catalogue was established at SLAC.</vt:lpstr>
      <vt:lpstr>The WWW changed everything</vt:lpstr>
      <vt:lpstr>PowerPoint Presentation</vt:lpstr>
      <vt:lpstr>INSPIREhep in a nutshell The “Google” for particle physics</vt:lpstr>
      <vt:lpstr>The Library is still there – but looks a bit different now.</vt:lpstr>
      <vt:lpstr>The CERN Scientific Information Service 2024 Connecting the CERN Community with global research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101st Scientific Information Policy Board Report from the Scientific Information Service</dc:title>
  <dc:creator>Alex Kohls</dc:creator>
  <cp:lastModifiedBy>Alex Kohls</cp:lastModifiedBy>
  <cp:revision>67</cp:revision>
  <cp:lastPrinted>2020-01-30T13:49:18Z</cp:lastPrinted>
  <dcterms:created xsi:type="dcterms:W3CDTF">2022-11-15T11:14:39Z</dcterms:created>
  <dcterms:modified xsi:type="dcterms:W3CDTF">2025-06-24T07:40:33Z</dcterms:modified>
</cp:coreProperties>
</file>