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830" r:id="rId2"/>
    <p:sldMasterId id="2147483976" r:id="rId3"/>
    <p:sldMasterId id="2147483660" r:id="rId4"/>
    <p:sldMasterId id="2147483932" r:id="rId5"/>
    <p:sldMasterId id="2147483715" r:id="rId6"/>
    <p:sldMasterId id="2147483898" r:id="rId7"/>
    <p:sldMasterId id="2147484024" r:id="rId8"/>
  </p:sldMasterIdLst>
  <p:notesMasterIdLst>
    <p:notesMasterId r:id="rId32"/>
  </p:notesMasterIdLst>
  <p:handoutMasterIdLst>
    <p:handoutMasterId r:id="rId33"/>
  </p:handoutMasterIdLst>
  <p:sldIdLst>
    <p:sldId id="257" r:id="rId9"/>
    <p:sldId id="262" r:id="rId10"/>
    <p:sldId id="316" r:id="rId11"/>
    <p:sldId id="305" r:id="rId12"/>
    <p:sldId id="357" r:id="rId13"/>
    <p:sldId id="347" r:id="rId14"/>
    <p:sldId id="356" r:id="rId15"/>
    <p:sldId id="340" r:id="rId16"/>
    <p:sldId id="349" r:id="rId17"/>
    <p:sldId id="309" r:id="rId18"/>
    <p:sldId id="350" r:id="rId19"/>
    <p:sldId id="312" r:id="rId20"/>
    <p:sldId id="318" r:id="rId21"/>
    <p:sldId id="303" r:id="rId22"/>
    <p:sldId id="336" r:id="rId23"/>
    <p:sldId id="324" r:id="rId24"/>
    <p:sldId id="329" r:id="rId25"/>
    <p:sldId id="331" r:id="rId26"/>
    <p:sldId id="325" r:id="rId27"/>
    <p:sldId id="352" r:id="rId28"/>
    <p:sldId id="326" r:id="rId29"/>
    <p:sldId id="358" r:id="rId30"/>
    <p:sldId id="355" r:id="rId31"/>
  </p:sldIdLst>
  <p:sldSz cx="15119350" cy="8640763"/>
  <p:notesSz cx="6858000" cy="9144000"/>
  <p:embeddedFontLst>
    <p:embeddedFont>
      <p:font typeface="Poppins ExtraLight" pitchFamily="2" charset="77"/>
      <p:regular r:id="rId34"/>
      <p:italic r:id="rId35"/>
    </p:embeddedFont>
    <p:embeddedFont>
      <p:font typeface="Poppins Medium" pitchFamily="2" charset="77"/>
      <p:regular r:id="rId36"/>
      <p:italic r:id="rId37"/>
    </p:embeddedFont>
    <p:embeddedFont>
      <p:font typeface="Roboto Mono" pitchFamily="49" charset="0"/>
      <p:regular r:id="rId38"/>
      <p:bold r:id="rId39"/>
      <p:italic r:id="rId40"/>
      <p:boldItalic r:id="rId41"/>
    </p:embeddedFont>
    <p:embeddedFont>
      <p:font typeface="Roboto Mono bold" pitchFamily="49" charset="0"/>
      <p:regular r:id="rId42"/>
      <p:bold r:id="rId43"/>
      <p:italic r:id="rId44"/>
      <p:boldItalic r:id="rId45"/>
    </p:embeddedFont>
    <p:embeddedFont>
      <p:font typeface="Roboto Mono ExtraLight" pitchFamily="49" charset="0"/>
      <p:regular r:id="rId46"/>
      <p:italic r:id="rId47"/>
    </p:embeddedFont>
    <p:embeddedFont>
      <p:font typeface="Roboto Mono Light" pitchFamily="49" charset="0"/>
      <p:regular r:id="rId48"/>
      <p:italic r:id="rId49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F1D9"/>
    <a:srgbClr val="3E9CBC"/>
    <a:srgbClr val="2764A2"/>
    <a:srgbClr val="FFFFFF"/>
    <a:srgbClr val="41A57A"/>
    <a:srgbClr val="E84E0F"/>
    <a:srgbClr val="F39802"/>
    <a:srgbClr val="EA6D0F"/>
    <a:srgbClr val="EFB704"/>
    <a:srgbClr val="3B8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07" autoAdjust="0"/>
    <p:restoredTop sz="94545"/>
  </p:normalViewPr>
  <p:slideViewPr>
    <p:cSldViewPr snapToGrid="0">
      <p:cViewPr varScale="1">
        <p:scale>
          <a:sx n="76" d="100"/>
          <a:sy n="76" d="100"/>
        </p:scale>
        <p:origin x="224" y="4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6.fntdata"/><Relationship Id="rId21" Type="http://schemas.openxmlformats.org/officeDocument/2006/relationships/slide" Target="slides/slide13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font" Target="fonts/font11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font" Target="fonts/font15.fntdata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20" Type="http://schemas.openxmlformats.org/officeDocument/2006/relationships/slide" Target="slides/slide12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3.fntdata"/><Relationship Id="rId49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30/6/25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30/6/25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E2B57E8-A63C-8A67-3A5B-7FA92E6768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2B0BC7C-B855-1F7F-982E-81D6A63711B7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FDA776-9A84-3A5F-C3AE-1805D57E7F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207726"/>
            <a:ext cx="6400532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D346D97-A9C2-66A2-D694-0C05784F1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A94D7E6-EDD4-0BBC-5F4F-E6A9686E03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8C4B0E-1594-A64A-E8AE-285D3A19B9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5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3CE70F08-B418-77A1-FE1A-BCEBCC43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5424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C8908E7-05DE-F9A1-0F12-FBBC1F2A6D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64548BD-F75D-5E33-B73C-39FF12625C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40AF0FA-6E4D-8CEA-8FAF-5197897B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14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6D92C53-A006-A742-5BED-1A928260DB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B71CB09-16A9-1D0B-99D0-0F345EA66E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28C4873-D3E2-A42E-093C-EDF29C790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20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8B5CB8C-2470-59E5-D239-CDFF259A7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70735486-E2D9-E150-8855-7D135DE7DE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915E62-81BA-DEDF-9BB0-7CFF75D84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2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ational Statem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0D964C22-B494-B122-745A-709C459D6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17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D Policy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2B4C607-D6A0-E2A7-747A-F4C09C968A9A}"/>
              </a:ext>
            </a:extLst>
          </p:cNvPr>
          <p:cNvSpPr txBox="1"/>
          <p:nvPr userDrawn="1"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DE71DB-CCB6-0527-B5D9-F1F4E788ABF5}"/>
              </a:ext>
            </a:extLst>
          </p:cNvPr>
          <p:cNvSpPr txBox="1"/>
          <p:nvPr userDrawn="1"/>
        </p:nvSpPr>
        <p:spPr>
          <a:xfrm>
            <a:off x="1319186" y="914690"/>
            <a:ext cx="447973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Policy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for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LHC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Experiments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1949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S New Governance Framewo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37D6611-9E09-8DF6-BABF-42949F518B40}"/>
              </a:ext>
            </a:extLst>
          </p:cNvPr>
          <p:cNvSpPr txBox="1"/>
          <p:nvPr userDrawn="1"/>
        </p:nvSpPr>
        <p:spPr>
          <a:xfrm>
            <a:off x="1319184" y="383062"/>
            <a:ext cx="8462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Science</a:t>
            </a:r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Implementation</a:t>
            </a:r>
            <a:endParaRPr lang="es-ES" sz="4000" dirty="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9433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780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782153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 dirty="0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DE8449A7-5A3A-5A12-9A3F-4A3DA0A452C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314697" y="2615910"/>
            <a:ext cx="5043302" cy="38037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, quis </a:t>
            </a:r>
            <a:r>
              <a:rPr lang="es-ES" dirty="0" err="1"/>
              <a:t>nostrud</a:t>
            </a:r>
            <a:r>
              <a:rPr lang="es-ES" dirty="0"/>
              <a:t> </a:t>
            </a:r>
            <a:r>
              <a:rPr lang="es-ES" dirty="0" err="1"/>
              <a:t>exercitation</a:t>
            </a:r>
            <a:r>
              <a:rPr lang="es-ES" dirty="0"/>
              <a:t> </a:t>
            </a:r>
            <a:r>
              <a:rPr lang="es-ES" dirty="0" err="1"/>
              <a:t>ullamco</a:t>
            </a:r>
            <a:r>
              <a:rPr lang="es-ES" dirty="0"/>
              <a:t> </a:t>
            </a:r>
            <a:r>
              <a:rPr lang="es-ES" dirty="0" err="1"/>
              <a:t>laboris</a:t>
            </a:r>
            <a:r>
              <a:rPr lang="es-ES" dirty="0"/>
              <a:t> </a:t>
            </a:r>
            <a:r>
              <a:rPr lang="es-ES" dirty="0" err="1"/>
              <a:t>nisi</a:t>
            </a:r>
            <a:r>
              <a:rPr lang="es-ES" dirty="0"/>
              <a:t> ut </a:t>
            </a:r>
            <a:r>
              <a:rPr lang="es-ES" dirty="0" err="1"/>
              <a:t>aliquip</a:t>
            </a:r>
            <a:r>
              <a:rPr lang="es-ES" dirty="0"/>
              <a:t> ex </a:t>
            </a:r>
            <a:r>
              <a:rPr lang="es-ES" dirty="0" err="1"/>
              <a:t>ea</a:t>
            </a:r>
            <a:r>
              <a:rPr lang="es-ES" dirty="0"/>
              <a:t> commodo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.</a:t>
            </a:r>
          </a:p>
          <a:p>
            <a:pPr lvl="0"/>
            <a:endParaRPr lang="es-ES" dirty="0"/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6535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88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3995E-030C-5A6D-6457-21DD9A6C2403}"/>
              </a:ext>
            </a:extLst>
          </p:cNvPr>
          <p:cNvSpPr txBox="1"/>
          <p:nvPr userDrawn="1"/>
        </p:nvSpPr>
        <p:spPr>
          <a:xfrm>
            <a:off x="1319184" y="209644"/>
            <a:ext cx="201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73DE30-E0CC-4252-8415-04B8A6FE604D}"/>
              </a:ext>
            </a:extLst>
          </p:cNvPr>
          <p:cNvSpPr txBox="1"/>
          <p:nvPr userDrawn="1"/>
        </p:nvSpPr>
        <p:spPr>
          <a:xfrm>
            <a:off x="1319186" y="914690"/>
            <a:ext cx="250046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Subtitle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1238FB5-42AE-ABC0-00D3-BEFD8B660F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1"/>
                </a:solidFill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B10D906-580A-ACA3-CEA1-5F8976CC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6149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None/>
              <a:defRPr sz="4000" spc="-18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CE952D4-F754-1A27-20F6-683215B88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3823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7CA49D1-37A8-ADBD-4D3C-F5E23A2911E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92728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5149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24998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32B526-5A7D-DBFB-7820-0F914DD280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3B597C7-C371-E42C-05C3-7F5F4D1CAE2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A8E583E-8086-505C-C226-576BA4F91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5929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EBEEFAA-990C-9475-2B1C-6CF44D52DE0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703143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2F328AD-6D14-4A9A-00BA-9CD4366F8AB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1E5BBC9-532B-C56B-31D6-46AC1520FD2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0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5232743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9C65E15-2814-DBA2-3963-B739173A6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4395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9F8015E-9644-7627-310E-D25AD188B77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C7952C4A-5EFC-4DB8-343C-9C4E88097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4009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49770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502E2D2-82A7-52C5-4F5D-AA7ACA7E051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4B389B-69E7-F966-533F-2E752DD8514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ADED2D0-3F87-35D8-502B-F258300F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E93756-F3B4-21B4-99F4-A18B8FDA951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080881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AED4602-B4E1-1C8C-CE8F-210E78CEF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7931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3C60DC-A689-FCE9-60BA-612F41541A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9D55A0F-570D-C0E0-53EE-29893D2E6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706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D7F4DEE-70F1-C0AA-E04C-0A85FE84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B15AFB7A-1C24-DFAF-A878-357C15A5AAD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718554" y="536275"/>
            <a:ext cx="6105589" cy="69245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5242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9218731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280365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4F69143-9576-3531-4832-F2EC4ACB7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E4C2584-8B84-105F-9D86-C4E49626DAE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842170" y="573751"/>
            <a:ext cx="3925613" cy="458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3599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as rapidas_V2_blac">
            <a:hlinkClick r:id="" action="ppaction://media"/>
            <a:extLst>
              <a:ext uri="{FF2B5EF4-FFF2-40B4-BE49-F238E27FC236}">
                <a16:creationId xmlns:a16="http://schemas.microsoft.com/office/drawing/2014/main" id="{AAE88C19-43A6-009D-5F96-438D7CAE189C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72BE75-E1A2-2BFC-14DF-06D7080BFF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952750"/>
            <a:ext cx="9758115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663C57B-A161-8C33-FF9D-6BE2181C89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8345411-4E34-5820-C923-A9B0913F3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E258A3A-96EB-2D7A-B6FA-B34D9A0D87D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2" y="952750"/>
            <a:ext cx="3535590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444017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673032" y="351691"/>
            <a:ext cx="914834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BA2437-C7CB-08CE-88B2-890BD6EE5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57C6AA8-4696-A480-863B-1BD8B017492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5" y="2615911"/>
            <a:ext cx="4079107" cy="235365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8697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8059709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058196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6071455E-7880-7F33-6768-F6A59FAD03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90E9B6AF-A159-C088-5270-E024D4EFAF0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2896A887-860A-D6E7-AB76-34108040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2564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2416B55-BA27-00E3-EF42-52E2A895E92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12CB5DC-8589-91F5-3330-4CDE06B3CA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2929591-7387-A97D-0CE3-4C7926103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C0B8CF32-15EF-8E4E-99E3-9DB6E27BD2C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0141" y="1693541"/>
            <a:ext cx="9334607" cy="65916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2F6AAD37-459C-047F-113E-DE671B287FC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693541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6501D45-B00C-7B5E-AC49-07B174AFF6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842170" y="1949452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1320345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5007356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9D1557-9671-EA19-9077-CB0188C933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8B75E-E0A7-9057-C88D-5744091CFDC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546C55D-7FF0-170A-38FE-C59AB3EB8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819E928E-A709-2A41-966E-276D5621F0DD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E8FA1E0D-7B8B-F27A-966F-3C00C1C237D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619305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BD61EAF6-A9B0-E7C4-61A5-23D5959214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619305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464DC999-4947-4A77-8B4C-5031C226F4E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842171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0092762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7FFA8D6-14A6-258D-4F72-73248128F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4900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C307D84F-2DCB-A62A-CADD-1ABE4A20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33760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6683351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6684864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2B018684-0AD0-6024-58F4-B8FA320B462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4713" y="7189659"/>
            <a:ext cx="6686378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E802879-1BED-00C5-D9BA-DE82EA0C3CD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4713" y="6720884"/>
            <a:ext cx="668486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4216EC7-864F-A052-EF00-7DE366C1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6450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53E9065-B12D-8868-1949-C8254DFABB9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3785A291-8744-72AC-BFE8-5C722800EF9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3D47A2D-F412-C5BD-9E1E-58F56E13B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51D83518-8EBB-DB3E-2A17-5E34257FE55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9" y="1741991"/>
            <a:ext cx="3440181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381528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0BCAB40-4152-3A3E-0F69-8B6ABD8DF9A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5AF3100-207A-0FA8-278D-96F03810F0D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3C95612-C64C-8880-8BE7-4357B8DD0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71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7FE6ECDE-8C5E-D20F-D91A-6B0D3E6017D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D642DE96-D28A-BCAA-7583-C9A22C650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E5686D-33BD-0FA8-2A41-C91344AA4441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69A15C-AC53-AE75-6D97-CA6EE38F04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2147AA3-116F-F42D-F016-1D8E506CE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3495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E630656-87A1-BD74-B601-9B46D7832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3292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807676A-D7B4-C6E3-9C12-50EC9DB252B5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460C116D-2020-F947-A6B4-8921FC722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B40B1E66-6793-B273-D3BB-F5C54E0DC7C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88FAE3B-A115-61F3-10FA-B91826A30A3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C985F-2306-4794-82AF-18D60BE5C6F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42237" y="573753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2D1C3795-1177-5348-8601-7A334976371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42237" y="4678511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962475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A8AE822-ED4A-CAD9-7600-135E4EF5AAB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32FF8B-26AB-599B-138B-EA866430B84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2BA92-CC8F-86F6-554C-D27538C6A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88C22915-72D7-B996-45A1-F3486D41A9E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20141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30DAB93C-0A0D-EC27-64BA-A00848221E5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212389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A45238-DDD7-F156-EBFC-DE38FF3E3AF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C0C18D1-0D6C-E7BF-A05D-A7E18DCE714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1127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7913630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564DB0D-EBF9-26B7-0451-8A85AA1C69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5401F63-F9DC-F592-7FA1-5E65160927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408D217-60A5-3C61-5207-D2965F34A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71B0B7CA-5412-223D-9E1A-14EF2C272E2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56144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_Front_page_dar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áfico 2">
            <a:extLst>
              <a:ext uri="{FF2B5EF4-FFF2-40B4-BE49-F238E27FC236}">
                <a16:creationId xmlns:a16="http://schemas.microsoft.com/office/drawing/2014/main" id="{849D7AE4-22F9-01D2-A2F9-B70DAE747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151" y="7314666"/>
            <a:ext cx="2782584" cy="994679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</p:spTree>
    <p:extLst>
      <p:ext uri="{BB962C8B-B14F-4D97-AF65-F5344CB8AC3E}">
        <p14:creationId xmlns:p14="http://schemas.microsoft.com/office/powerpoint/2010/main" val="3492903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F036AAD-FE8F-D125-FE0A-E71EFA32F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DFEB820-510C-F2BB-4F80-9555BDA58E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26" Type="http://schemas.openxmlformats.org/officeDocument/2006/relationships/slideLayout" Target="../slideLayouts/slideLayout82.xml"/><Relationship Id="rId3" Type="http://schemas.openxmlformats.org/officeDocument/2006/relationships/slideLayout" Target="../slideLayouts/slideLayout59.xml"/><Relationship Id="rId21" Type="http://schemas.openxmlformats.org/officeDocument/2006/relationships/slideLayout" Target="../slideLayouts/slideLayout77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5" Type="http://schemas.openxmlformats.org/officeDocument/2006/relationships/slideLayout" Target="../slideLayouts/slideLayout81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76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slideLayout" Target="../slideLayouts/slideLayout79.xml"/><Relationship Id="rId28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78.xml"/><Relationship Id="rId27" Type="http://schemas.openxmlformats.org/officeDocument/2006/relationships/slideLayout" Target="../slideLayouts/slideLayout83.xml"/><Relationship Id="rId30" Type="http://schemas.openxmlformats.org/officeDocument/2006/relationships/image" Target="../media/image9.png"/></Relationships>
</file>

<file path=ppt/slideMasters/_rels/slideMaster8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10.png"/><Relationship Id="rId4" Type="http://schemas.openxmlformats.org/officeDocument/2006/relationships/video" Target="../media/media4.mp4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2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987" r:id="rId2"/>
    <p:sldLayoutId id="2147483929" r:id="rId3"/>
    <p:sldLayoutId id="2147483993" r:id="rId4"/>
    <p:sldLayoutId id="2147483975" r:id="rId5"/>
    <p:sldLayoutId id="214748399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E481DB7E-C11B-9967-1861-353F1D180A2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Anne Gentil-Beccot|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EA59646-81E8-8F3E-699A-949B221E441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4018" r:id="rId6"/>
    <p:sldLayoutId id="2147484021" r:id="rId7"/>
    <p:sldLayoutId id="2147484026" r:id="rId8"/>
    <p:sldLayoutId id="2147484027" r:id="rId9"/>
    <p:sldLayoutId id="2147484028" r:id="rId10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BE5BD9F9-0BD9-518E-32BF-C97DC33B1AA5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5359AE-0E62-21F7-5778-5289CF49F63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71CBB14-50CE-2193-C769-200E73C8767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92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3C277C22-B288-BDA8-4CE5-11DED466BCEE}"/>
              </a:ext>
            </a:extLst>
          </p:cNvPr>
          <p:cNvPicPr>
            <a:picLocks noChangeAspect="1"/>
          </p:cNvPicPr>
          <p:nvPr userDrawn="1"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4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cds.cern.ch/record/2745133/files/CERN-OPEN-2020-013.pdf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data.cern.ch/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cience.cern/" TargetMode="Externa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56044/files/CERN-OPEN-2023-007.pdf" TargetMode="Externa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kamran.naim@cern.ch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sv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71A95E3-5F66-853F-C599-E4D10B637B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1844" y="165196"/>
            <a:ext cx="9063871" cy="2811921"/>
          </a:xfrm>
        </p:spPr>
        <p:txBody>
          <a:bodyPr/>
          <a:lstStyle/>
          <a:p>
            <a:r>
              <a:rPr lang="en-CA" dirty="0"/>
              <a:t>Open Science at CERN</a:t>
            </a:r>
          </a:p>
          <a:p>
            <a:endParaRPr lang="en-CA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584CE5E-A477-C3E8-9289-2CB702BED124}"/>
              </a:ext>
            </a:extLst>
          </p:cNvPr>
          <p:cNvSpPr txBox="1">
            <a:spLocks/>
          </p:cNvSpPr>
          <p:nvPr/>
        </p:nvSpPr>
        <p:spPr>
          <a:xfrm>
            <a:off x="251844" y="5023432"/>
            <a:ext cx="9526771" cy="24115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0"/>
              </a:spcBef>
              <a:buFontTx/>
              <a:buNone/>
              <a:defRPr sz="20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/>
              <a:t>July 2025</a:t>
            </a:r>
          </a:p>
          <a:p>
            <a:endParaRPr lang="en-CA" sz="2400" dirty="0"/>
          </a:p>
          <a:p>
            <a:r>
              <a:rPr lang="en-CA" sz="2400" b="1" dirty="0">
                <a:latin typeface="Roboto Mono" pitchFamily="49" charset="0"/>
                <a:ea typeface="Roboto Mono" pitchFamily="49" charset="0"/>
              </a:rPr>
              <a:t>Anne Gentil-Beccot</a:t>
            </a:r>
          </a:p>
          <a:p>
            <a:r>
              <a:rPr lang="en-CA" sz="2400" dirty="0"/>
              <a:t>Open Science coordinator </a:t>
            </a:r>
          </a:p>
          <a:p>
            <a:r>
              <a:rPr lang="en-CA" sz="2400" dirty="0"/>
              <a:t>European Organization for Nuclear Research (CERN)</a:t>
            </a:r>
          </a:p>
        </p:txBody>
      </p:sp>
    </p:spTree>
    <p:extLst>
      <p:ext uri="{BB962C8B-B14F-4D97-AF65-F5344CB8AC3E}">
        <p14:creationId xmlns:p14="http://schemas.microsoft.com/office/powerpoint/2010/main" val="935958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13AC020-3B3F-7940-F5E8-879FF16B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E583123E-1070-D4A1-67EE-C1DC6F521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"/>
          <a:stretch/>
        </p:blipFill>
        <p:spPr>
          <a:xfrm>
            <a:off x="1400368" y="0"/>
            <a:ext cx="13658850" cy="868997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029B251-9031-6141-A5C3-433869E7202F}"/>
              </a:ext>
            </a:extLst>
          </p:cNvPr>
          <p:cNvSpPr txBox="1"/>
          <p:nvPr/>
        </p:nvSpPr>
        <p:spPr>
          <a:xfrm>
            <a:off x="7132905" y="664801"/>
            <a:ext cx="2220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Additional documentation </a:t>
            </a:r>
            <a:b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published results.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E6E33FE-FC6C-3218-C4B6-6BD7E92A43F8}"/>
              </a:ext>
            </a:extLst>
          </p:cNvPr>
          <p:cNvSpPr txBox="1"/>
          <p:nvPr/>
        </p:nvSpPr>
        <p:spPr>
          <a:xfrm>
            <a:off x="7132905" y="38788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1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D7B6AD-D48B-2C6A-52A9-B43D2A99634E}"/>
              </a:ext>
            </a:extLst>
          </p:cNvPr>
          <p:cNvSpPr txBox="1"/>
          <p:nvPr/>
        </p:nvSpPr>
        <p:spPr>
          <a:xfrm>
            <a:off x="6736467" y="3015586"/>
            <a:ext cx="30730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Simplified data formats for analysis in outreach and training exercises.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D999693-AEC7-B6C0-6D8F-8C0555592A1D}"/>
              </a:ext>
            </a:extLst>
          </p:cNvPr>
          <p:cNvSpPr txBox="1"/>
          <p:nvPr/>
        </p:nvSpPr>
        <p:spPr>
          <a:xfrm>
            <a:off x="7132905" y="2738666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96F4F3-6C70-6532-56EC-5D2AC9DF4E36}"/>
              </a:ext>
            </a:extLst>
          </p:cNvPr>
          <p:cNvSpPr txBox="1"/>
          <p:nvPr/>
        </p:nvSpPr>
        <p:spPr>
          <a:xfrm>
            <a:off x="5735256" y="5254291"/>
            <a:ext cx="4982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Reconstructed data &amp; simulations </a:t>
            </a:r>
            <a:b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scientific analysis.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E38CC7F-EC35-0090-FABE-B5CFD48A3B0A}"/>
              </a:ext>
            </a:extLst>
          </p:cNvPr>
          <p:cNvSpPr txBox="1"/>
          <p:nvPr/>
        </p:nvSpPr>
        <p:spPr>
          <a:xfrm>
            <a:off x="7132905" y="497737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8212718-E14E-C5F5-B7C4-3DC76D330FC3}"/>
              </a:ext>
            </a:extLst>
          </p:cNvPr>
          <p:cNvSpPr txBox="1"/>
          <p:nvPr/>
        </p:nvSpPr>
        <p:spPr>
          <a:xfrm>
            <a:off x="3900668" y="7423284"/>
            <a:ext cx="85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Basic raw level data and their associated software which </a:t>
            </a:r>
            <a:b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allows access to full potential of experimental data.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FA752E-9D5C-684E-AC9D-CCE4873A3410}"/>
              </a:ext>
            </a:extLst>
          </p:cNvPr>
          <p:cNvSpPr txBox="1"/>
          <p:nvPr/>
        </p:nvSpPr>
        <p:spPr>
          <a:xfrm>
            <a:off x="7132905" y="7146364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971A586-8D61-7E13-2E11-2265E0B38D72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E8BB8E0-E93C-5399-15D3-A047C7126165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Data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Levels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E24DC27-C640-28A8-ACE6-4D4872264ED8}"/>
              </a:ext>
            </a:extLst>
          </p:cNvPr>
          <p:cNvSpPr txBox="1"/>
          <p:nvPr/>
        </p:nvSpPr>
        <p:spPr>
          <a:xfrm>
            <a:off x="11073978" y="203214"/>
            <a:ext cx="3808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l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Akopov</a:t>
            </a:r>
            <a:r>
              <a:rPr lang="en-U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et al., Status report of the DPHEP Study Group: Towards a global effort for sustainable data preservation in high energy physics. </a:t>
            </a:r>
            <a:r>
              <a:rPr lang="en-U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</a:t>
            </a:r>
            <a:r>
              <a:rPr lang="en-U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preprint arXiv:1205.4667 (2012).</a:t>
            </a:r>
          </a:p>
        </p:txBody>
      </p:sp>
    </p:spTree>
    <p:extLst>
      <p:ext uri="{BB962C8B-B14F-4D97-AF65-F5344CB8AC3E}">
        <p14:creationId xmlns:p14="http://schemas.microsoft.com/office/powerpoint/2010/main" val="312916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>
            <a:extLst>
              <a:ext uri="{FF2B5EF4-FFF2-40B4-BE49-F238E27FC236}">
                <a16:creationId xmlns:a16="http://schemas.microsoft.com/office/drawing/2014/main" id="{DD528F9A-8FBB-1710-4914-C720F09B32E6}"/>
              </a:ext>
            </a:extLst>
          </p:cNvPr>
          <p:cNvSpPr txBox="1"/>
          <p:nvPr/>
        </p:nvSpPr>
        <p:spPr>
          <a:xfrm>
            <a:off x="6115146" y="503951"/>
            <a:ext cx="7976097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Published in 2020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 experiments engage into opening datasets to the world.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4 levels of data: commitment is for levels 1, 2, 3, due to level 4  volumes and complexity.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 data are released with persistent identifiers.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Data and associated data services apply open and FAIR principles.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CC-0 waivers are applied as standard.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Researchers and experiments are expected to develop data management plans for their research activities.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Level 3 Releases: calibrated reconstructed data with the level of detail useful for algorithmic, performance and physics studies.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Release of these data will be accompanied by: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provenance metadata; 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simulated data samples;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Analysis software; 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Reproducible example analysis workflows; and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Virtual computing environments.</a:t>
            </a:r>
          </a:p>
        </p:txBody>
      </p:sp>
      <p:pic>
        <p:nvPicPr>
          <p:cNvPr id="4" name="Graphic 3" descr="Document with solid fill">
            <a:hlinkClick r:id="rId2"/>
            <a:extLst>
              <a:ext uri="{FF2B5EF4-FFF2-40B4-BE49-F238E27FC236}">
                <a16:creationId xmlns:a16="http://schemas.microsoft.com/office/drawing/2014/main" id="{5E496AED-D6AA-E0BF-450A-D635A713C7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5367" y="3299692"/>
            <a:ext cx="2041377" cy="20413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71127E-9C31-7267-48E7-F8EF689671AC}"/>
              </a:ext>
            </a:extLst>
          </p:cNvPr>
          <p:cNvSpPr txBox="1"/>
          <p:nvPr/>
        </p:nvSpPr>
        <p:spPr>
          <a:xfrm>
            <a:off x="1956352" y="5853479"/>
            <a:ext cx="2679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FFFFFF"/>
                </a:solidFill>
              </a:rPr>
              <a:t>Full Policy Text</a:t>
            </a:r>
          </a:p>
        </p:txBody>
      </p:sp>
      <p:pic>
        <p:nvPicPr>
          <p:cNvPr id="8" name="Graphic 7" descr="Cursor with solid fill">
            <a:extLst>
              <a:ext uri="{FF2B5EF4-FFF2-40B4-BE49-F238E27FC236}">
                <a16:creationId xmlns:a16="http://schemas.microsoft.com/office/drawing/2014/main" id="{1FF0B534-575E-8FF5-E0ED-AB87D44F99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2275367" y="4659884"/>
            <a:ext cx="954107" cy="9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45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EC3E06-868F-0F5C-87B5-6332EE18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3" name="Imagen 2" descr="Una captura de pantalla de una red social&#10;&#10;Descripción generada automáticamente">
            <a:extLst>
              <a:ext uri="{FF2B5EF4-FFF2-40B4-BE49-F238E27FC236}">
                <a16:creationId xmlns:a16="http://schemas.microsoft.com/office/drawing/2014/main" id="{CE8ECBF5-59AB-564E-B26D-EE618C9371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25"/>
          <a:stretch/>
        </p:blipFill>
        <p:spPr>
          <a:xfrm>
            <a:off x="1165515" y="480877"/>
            <a:ext cx="13728923" cy="7679008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AF438E4D-62B0-A08B-22C5-CF8F71DB65E5}"/>
              </a:ext>
            </a:extLst>
          </p:cNvPr>
          <p:cNvSpPr txBox="1"/>
          <p:nvPr/>
        </p:nvSpPr>
        <p:spPr>
          <a:xfrm>
            <a:off x="1165515" y="7821331"/>
            <a:ext cx="75624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sng" strike="noStrike" dirty="0">
                <a:solidFill>
                  <a:srgbClr val="1155CC"/>
                </a:solidFill>
                <a:effectLst/>
                <a:latin typeface="Roboto Mono Light" pitchFamily="49" charset="0"/>
                <a:ea typeface="Roboto Mono Light" pitchFamily="49" charset="0"/>
                <a:hlinkClick r:id="rId3"/>
              </a:rPr>
              <a:t>https://opendata.cern.ch/</a:t>
            </a:r>
            <a:endParaRPr lang="en-GB" sz="1600" dirty="0">
              <a:latin typeface="Roboto Mono Light" pitchFamily="49" charset="0"/>
              <a:ea typeface="Roboto Mono Light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3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3EF8413-3E69-6ED9-B672-2B21A9214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551C2503-8A87-8AD1-3C2B-ED34D37849D9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0"/>
            <a:ext cx="15119350" cy="864076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D944A7F-36D6-8AAE-D7A1-953FB2168FBC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Software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2AE139-7CBB-63DA-B682-B67F2F729D64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1993-2023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B1DFC088-6AA2-B0B7-C2D9-E93CD69CE9BF}"/>
              </a:ext>
            </a:extLst>
          </p:cNvPr>
          <p:cNvGrpSpPr/>
          <p:nvPr/>
        </p:nvGrpSpPr>
        <p:grpSpPr>
          <a:xfrm>
            <a:off x="1407385" y="2071128"/>
            <a:ext cx="56696" cy="5005572"/>
            <a:chOff x="1524343" y="2071128"/>
            <a:chExt cx="56696" cy="5005572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B080BDA9-B858-C9D1-DA74-5948B961C6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52691" y="2099930"/>
              <a:ext cx="0" cy="497677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CA605DE7-1E94-A6EB-E400-354C6E8E96AB}"/>
                </a:ext>
              </a:extLst>
            </p:cNvPr>
            <p:cNvSpPr/>
            <p:nvPr userDrawn="1"/>
          </p:nvSpPr>
          <p:spPr>
            <a:xfrm>
              <a:off x="1524343" y="2071128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F91D7E3-2BC7-549F-F231-D20A86A03D2F}"/>
              </a:ext>
            </a:extLst>
          </p:cNvPr>
          <p:cNvGrpSpPr/>
          <p:nvPr/>
        </p:nvGrpSpPr>
        <p:grpSpPr>
          <a:xfrm>
            <a:off x="12381540" y="3296093"/>
            <a:ext cx="56696" cy="2579910"/>
            <a:chOff x="12381540" y="3296093"/>
            <a:chExt cx="56696" cy="2579910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2A6F2834-C551-69C7-A15B-BA8B598CAA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1BE51E66-B635-0AA9-FB71-CBE63818A6AF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9CAB5828-BD31-85EE-6A61-8412F64B085C}"/>
              </a:ext>
            </a:extLst>
          </p:cNvPr>
          <p:cNvGrpSpPr/>
          <p:nvPr/>
        </p:nvGrpSpPr>
        <p:grpSpPr>
          <a:xfrm>
            <a:off x="2527346" y="3346890"/>
            <a:ext cx="56696" cy="2859599"/>
            <a:chOff x="2644304" y="3346890"/>
            <a:chExt cx="56696" cy="2859599"/>
          </a:xfrm>
          <a:solidFill>
            <a:schemeClr val="bg1"/>
          </a:solidFill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738792A9-5C4C-DE27-42C8-BDC88D27BD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04D97B8D-AAAB-6C4E-1535-D031D66FD665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0C0E3B95-D772-C352-541E-02EB08F1A705}"/>
              </a:ext>
            </a:extLst>
          </p:cNvPr>
          <p:cNvGrpSpPr/>
          <p:nvPr/>
        </p:nvGrpSpPr>
        <p:grpSpPr>
          <a:xfrm>
            <a:off x="4125775" y="2733162"/>
            <a:ext cx="56696" cy="2859599"/>
            <a:chOff x="2644304" y="3346890"/>
            <a:chExt cx="56696" cy="2859599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597C95DF-D4A3-48E5-BE93-ABE6392E05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C0F31869-F40A-7710-40B2-580D88DDE8B1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7C4466-8BFE-E69D-320E-D3FF9460D245}"/>
              </a:ext>
            </a:extLst>
          </p:cNvPr>
          <p:cNvSpPr txBox="1"/>
          <p:nvPr/>
        </p:nvSpPr>
        <p:spPr>
          <a:xfrm>
            <a:off x="1464081" y="193834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1993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48198EC-2A1A-CB49-603C-69E0DF04D2AE}"/>
              </a:ext>
            </a:extLst>
          </p:cNvPr>
          <p:cNvSpPr txBox="1"/>
          <p:nvPr/>
        </p:nvSpPr>
        <p:spPr>
          <a:xfrm>
            <a:off x="1470137" y="219658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WWW released into public domain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8EDCF57-6CD2-94FB-BBA3-006EA8E443C2}"/>
              </a:ext>
            </a:extLst>
          </p:cNvPr>
          <p:cNvSpPr txBox="1"/>
          <p:nvPr/>
        </p:nvSpPr>
        <p:spPr>
          <a:xfrm>
            <a:off x="2584042" y="3219896"/>
            <a:ext cx="142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1995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640D2B5-C573-4E1F-60AC-E97C7CACCBF0}"/>
              </a:ext>
            </a:extLst>
          </p:cNvPr>
          <p:cNvSpPr txBox="1"/>
          <p:nvPr/>
        </p:nvSpPr>
        <p:spPr>
          <a:xfrm>
            <a:off x="2590098" y="3478134"/>
            <a:ext cx="13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ROOT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72D8A3C-5A86-0AD6-6DD5-1BF24CB9C838}"/>
              </a:ext>
            </a:extLst>
          </p:cNvPr>
          <p:cNvSpPr txBox="1"/>
          <p:nvPr/>
        </p:nvSpPr>
        <p:spPr>
          <a:xfrm>
            <a:off x="4210819" y="259432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2002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BA0E6D3-E8AD-EB59-B0AE-961933EEC484}"/>
              </a:ext>
            </a:extLst>
          </p:cNvPr>
          <p:cNvSpPr txBox="1"/>
          <p:nvPr/>
        </p:nvSpPr>
        <p:spPr>
          <a:xfrm>
            <a:off x="4210819" y="2852563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Indico, </a:t>
            </a:r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Invenio</a:t>
            </a:r>
            <a:endParaRPr lang="en-US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9DADFA3-3281-39FC-E9AE-EE85ACC20BDE}"/>
              </a:ext>
            </a:extLst>
          </p:cNvPr>
          <p:cNvSpPr txBox="1"/>
          <p:nvPr/>
        </p:nvSpPr>
        <p:spPr>
          <a:xfrm>
            <a:off x="12497915" y="567879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22EA8D7-24F3-1FCB-A355-11710185E016}"/>
              </a:ext>
            </a:extLst>
          </p:cNvPr>
          <p:cNvSpPr txBox="1"/>
          <p:nvPr/>
        </p:nvSpPr>
        <p:spPr>
          <a:xfrm>
            <a:off x="12497915" y="594914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Source Program Office (OSPO) launched</a:t>
            </a:r>
          </a:p>
        </p:txBody>
      </p:sp>
    </p:spTree>
    <p:extLst>
      <p:ext uri="{BB962C8B-B14F-4D97-AF65-F5344CB8AC3E}">
        <p14:creationId xmlns:p14="http://schemas.microsoft.com/office/powerpoint/2010/main" val="2916477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26F29B-3CE3-285C-0C66-D0E0B431A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3" name="Imagen 2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440AE5-103B-CD29-699C-C5C42CB72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922" y="20896"/>
            <a:ext cx="15193194" cy="859897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23F7501-2F86-BA84-F160-021D66986BCC}"/>
              </a:ext>
            </a:extLst>
          </p:cNvPr>
          <p:cNvSpPr txBox="1"/>
          <p:nvPr/>
        </p:nvSpPr>
        <p:spPr>
          <a:xfrm>
            <a:off x="7286362" y="2614901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STRATEGIC</a:t>
            </a:r>
          </a:p>
          <a:p>
            <a:endParaRPr lang="en-GB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4FB0CBC-D1BF-4B9B-54A0-AF8169562738}"/>
              </a:ext>
            </a:extLst>
          </p:cNvPr>
          <p:cNvSpPr txBox="1"/>
          <p:nvPr/>
        </p:nvSpPr>
        <p:spPr>
          <a:xfrm>
            <a:off x="13175083" y="5172403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EXTERNAL</a:t>
            </a:r>
          </a:p>
          <a:p>
            <a:endParaRPr lang="en-GB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A84CBF2-1D0E-09C2-948E-AF1D6AB8B182}"/>
              </a:ext>
            </a:extLst>
          </p:cNvPr>
          <p:cNvSpPr txBox="1"/>
          <p:nvPr/>
        </p:nvSpPr>
        <p:spPr>
          <a:xfrm>
            <a:off x="1489375" y="5172402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INTERNAL</a:t>
            </a:r>
          </a:p>
          <a:p>
            <a:endParaRPr lang="en-GB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A03BCF5-BCB8-C2BB-EAED-E8FDBB33AD2D}"/>
              </a:ext>
            </a:extLst>
          </p:cNvPr>
          <p:cNvSpPr txBox="1"/>
          <p:nvPr/>
        </p:nvSpPr>
        <p:spPr>
          <a:xfrm>
            <a:off x="7161019" y="7776255"/>
            <a:ext cx="1709096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OPERATIONAL</a:t>
            </a:r>
          </a:p>
          <a:p>
            <a:endParaRPr lang="en-GB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6C9E3A-E7B0-BF07-7215-7529F4F7F5FA}"/>
              </a:ext>
            </a:extLst>
          </p:cNvPr>
          <p:cNvSpPr txBox="1"/>
          <p:nvPr/>
        </p:nvSpPr>
        <p:spPr>
          <a:xfrm>
            <a:off x="1360994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Policy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Mandate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72FDF0E-7ED1-9ED2-4221-BF2DC987E592}"/>
              </a:ext>
            </a:extLst>
          </p:cNvPr>
          <p:cNvSpPr txBox="1"/>
          <p:nvPr/>
        </p:nvSpPr>
        <p:spPr>
          <a:xfrm>
            <a:off x="8040921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Outreach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Partnership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D1E3697-CCE7-43DF-5A37-FB3A951BD157}"/>
              </a:ext>
            </a:extLst>
          </p:cNvPr>
          <p:cNvSpPr txBox="1"/>
          <p:nvPr/>
        </p:nvSpPr>
        <p:spPr>
          <a:xfrm>
            <a:off x="1362746" y="6214167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Licensing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Tips &amp; Tools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DFA532-44D7-8D93-0D7F-F575864B6DC2}"/>
              </a:ext>
            </a:extLst>
          </p:cNvPr>
          <p:cNvSpPr txBox="1"/>
          <p:nvPr/>
        </p:nvSpPr>
        <p:spPr>
          <a:xfrm>
            <a:off x="8037674" y="6363527"/>
            <a:ext cx="6658608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Catalogue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CLA Management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E04BC29-EE3D-0809-442C-380BEBA7841F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Source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98285C2-E7DD-0235-193A-30A773A43722}"/>
              </a:ext>
            </a:extLst>
          </p:cNvPr>
          <p:cNvSpPr txBox="1"/>
          <p:nvPr/>
        </p:nvSpPr>
        <p:spPr>
          <a:xfrm>
            <a:off x="1319186" y="1476062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Program Office</a:t>
            </a:r>
          </a:p>
        </p:txBody>
      </p:sp>
    </p:spTree>
    <p:extLst>
      <p:ext uri="{BB962C8B-B14F-4D97-AF65-F5344CB8AC3E}">
        <p14:creationId xmlns:p14="http://schemas.microsoft.com/office/powerpoint/2010/main" val="3147687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5DE05C6-75B3-0CB5-EAB4-E26BC74A1A04}"/>
              </a:ext>
            </a:extLst>
          </p:cNvPr>
          <p:cNvSpPr txBox="1"/>
          <p:nvPr/>
        </p:nvSpPr>
        <p:spPr>
          <a:xfrm>
            <a:off x="5337544" y="429505"/>
            <a:ext cx="931412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Recognize the diversity of contributions to, and careers in, research in accordance with the needs and nature of the research.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Base research assessment primarily on qualitative evaluation for which peer review is central, supported by responsible use of quantitative indicators.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Abandon inappropriate uses in research assessment of journal and publication-based metrics, in particular inappropriate uses of Journal Impact Factor (JIF) and h-index.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Avoid the use of rankings of research organizations in research assessment.</a:t>
            </a:r>
          </a:p>
          <a:p>
            <a:endParaRPr lang="es-ES" sz="3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5D9BF8-8C78-025E-EC47-43DEA950C29B}"/>
              </a:ext>
            </a:extLst>
          </p:cNvPr>
          <p:cNvSpPr txBox="1"/>
          <p:nvPr/>
        </p:nvSpPr>
        <p:spPr>
          <a:xfrm>
            <a:off x="1319185" y="302238"/>
            <a:ext cx="3303057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50231D-DDFF-7FE8-2E87-AE7D9CDE4EC3}"/>
              </a:ext>
            </a:extLst>
          </p:cNvPr>
          <p:cNvSpPr txBox="1"/>
          <p:nvPr/>
        </p:nvSpPr>
        <p:spPr>
          <a:xfrm>
            <a:off x="1319185" y="1476062"/>
            <a:ext cx="3303057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rgbClr val="77FCFC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</a:t>
            </a:r>
            <a:endParaRPr lang="es-ES" sz="4000">
              <a:solidFill>
                <a:srgbClr val="77FCFC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8D31AE-C4B3-09B8-7DDD-71C1F90443D5}"/>
              </a:ext>
            </a:extLst>
          </p:cNvPr>
          <p:cNvSpPr txBox="1">
            <a:spLocks/>
          </p:cNvSpPr>
          <p:nvPr/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1140440" rtl="0" eaLnBrk="1" latinLnBrk="0" hangingPunct="1">
              <a:defRPr sz="1000" u="none" kern="1200" baseline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defRPr>
            </a:lvl1pPr>
            <a:lvl2pPr marL="57022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4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6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087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5109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2131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153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175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FF5606-762A-438F-8B7A-EAFD636DD48A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784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AE84080-BBDC-35D3-E775-FA0794406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DAA2973-9BD4-3F7D-8265-D63D8543BFB4}"/>
              </a:ext>
            </a:extLst>
          </p:cNvPr>
          <p:cNvSpPr txBox="1"/>
          <p:nvPr/>
        </p:nvSpPr>
        <p:spPr>
          <a:xfrm>
            <a:off x="5720317" y="296024"/>
            <a:ext cx="9122734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The CoARA principles are well aligned with CERN Values and established particles physics practices.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To further enhance this alignment, the following actions will be taken in the next five years: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Promote open science, teaching outreach activities.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diverse career trajectories within </a:t>
            </a:r>
            <a:b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the institution.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the societal impact of research taking </a:t>
            </a:r>
            <a:b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place at CERN.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BC6F946-F85C-0E6F-F561-58C113093868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DA1233B-8375-BC2A-5356-DFB2F2679FD2}"/>
              </a:ext>
            </a:extLst>
          </p:cNvPr>
          <p:cNvSpPr txBox="1"/>
          <p:nvPr/>
        </p:nvSpPr>
        <p:spPr>
          <a:xfrm>
            <a:off x="1319186" y="1476062"/>
            <a:ext cx="39738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 at CERN</a:t>
            </a:r>
          </a:p>
        </p:txBody>
      </p:sp>
    </p:spTree>
    <p:extLst>
      <p:ext uri="{BB962C8B-B14F-4D97-AF65-F5344CB8AC3E}">
        <p14:creationId xmlns:p14="http://schemas.microsoft.com/office/powerpoint/2010/main" val="889492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46D58F7-2D1C-A410-AF00-3E15EE1EEB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071350-710B-3E19-DC80-D60B885FF9F7}"/>
              </a:ext>
            </a:extLst>
          </p:cNvPr>
          <p:cNvSpPr txBox="1"/>
          <p:nvPr/>
        </p:nvSpPr>
        <p:spPr>
          <a:xfrm>
            <a:off x="6151945" y="215638"/>
            <a:ext cx="861156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set of technological tools and services that support and enable open science practices.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6F903FC-DF68-F731-155D-35A648A9C32D}"/>
              </a:ext>
            </a:extLst>
          </p:cNvPr>
          <p:cNvSpPr txBox="1"/>
          <p:nvPr/>
        </p:nvSpPr>
        <p:spPr>
          <a:xfrm>
            <a:off x="1319184" y="302238"/>
            <a:ext cx="4045682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pic>
        <p:nvPicPr>
          <p:cNvPr id="5" name="Imagen 4" descr="Imagen que contiene edificio, agua, tabla, puente&#10;&#10;Descripción generada automáticamente">
            <a:extLst>
              <a:ext uri="{FF2B5EF4-FFF2-40B4-BE49-F238E27FC236}">
                <a16:creationId xmlns:a16="http://schemas.microsoft.com/office/drawing/2014/main" id="{DFE4BD2A-7AF6-129C-295C-45728CE42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99" y="0"/>
            <a:ext cx="14077951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22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4E7A38-94DC-AE16-5A99-A2522E8DD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4992138-88E0-7BCD-D94C-5FED02410322}"/>
              </a:ext>
            </a:extLst>
          </p:cNvPr>
          <p:cNvCxnSpPr>
            <a:cxnSpLocks/>
          </p:cNvCxnSpPr>
          <p:nvPr/>
        </p:nvCxnSpPr>
        <p:spPr>
          <a:xfrm>
            <a:off x="1318600" y="5297597"/>
            <a:ext cx="12724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B3E9E5F-37FC-928B-10E8-1C2EAF680A62}"/>
              </a:ext>
            </a:extLst>
          </p:cNvPr>
          <p:cNvCxnSpPr>
            <a:cxnSpLocks/>
          </p:cNvCxnSpPr>
          <p:nvPr/>
        </p:nvCxnSpPr>
        <p:spPr>
          <a:xfrm>
            <a:off x="4496765" y="2845396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17BDF92-4AA6-C5C5-4EB4-8FB54A016E91}"/>
              </a:ext>
            </a:extLst>
          </p:cNvPr>
          <p:cNvCxnSpPr>
            <a:cxnSpLocks/>
          </p:cNvCxnSpPr>
          <p:nvPr/>
        </p:nvCxnSpPr>
        <p:spPr>
          <a:xfrm>
            <a:off x="10864880" y="2833980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B7CC3B8-15EB-6E82-DE9D-260AFEF96AA0}"/>
              </a:ext>
            </a:extLst>
          </p:cNvPr>
          <p:cNvCxnSpPr>
            <a:cxnSpLocks/>
          </p:cNvCxnSpPr>
          <p:nvPr/>
        </p:nvCxnSpPr>
        <p:spPr>
          <a:xfrm>
            <a:off x="7686717" y="2822564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19EA9623-31B7-48FB-70F8-CB2D4F19596C}"/>
              </a:ext>
            </a:extLst>
          </p:cNvPr>
          <p:cNvSpPr txBox="1"/>
          <p:nvPr/>
        </p:nvSpPr>
        <p:spPr>
          <a:xfrm>
            <a:off x="1306808" y="3189520"/>
            <a:ext cx="3189951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 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Open Data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Portal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51CDDC9-7583-6C70-7735-1DEF61085C6B}"/>
              </a:ext>
            </a:extLst>
          </p:cNvPr>
          <p:cNvSpPr txBox="1"/>
          <p:nvPr/>
        </p:nvSpPr>
        <p:spPr>
          <a:xfrm>
            <a:off x="4484725" y="3189520"/>
            <a:ext cx="3189951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Analysis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Preservation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388EC1-AE4C-8445-FCB8-C9D7659F1E49}"/>
              </a:ext>
            </a:extLst>
          </p:cNvPr>
          <p:cNvSpPr txBox="1"/>
          <p:nvPr/>
        </p:nvSpPr>
        <p:spPr>
          <a:xfrm>
            <a:off x="7686714" y="3780746"/>
            <a:ext cx="3189951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INSPIRE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EC194C2-42B8-B6CF-AED2-40883025B070}"/>
              </a:ext>
            </a:extLst>
          </p:cNvPr>
          <p:cNvSpPr txBox="1"/>
          <p:nvPr/>
        </p:nvSpPr>
        <p:spPr>
          <a:xfrm>
            <a:off x="10877124" y="3128483"/>
            <a:ext cx="3153400" cy="2177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REANA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(Reproducible Analysis)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83093F7-F5D1-10FA-9437-6D70F312698B}"/>
              </a:ext>
            </a:extLst>
          </p:cNvPr>
          <p:cNvSpPr txBox="1"/>
          <p:nvPr/>
        </p:nvSpPr>
        <p:spPr>
          <a:xfrm>
            <a:off x="1331086" y="5675971"/>
            <a:ext cx="3153400" cy="2330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Document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Server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CADF0DA-C3ED-560A-2E77-027B41ED45B7}"/>
              </a:ext>
            </a:extLst>
          </p:cNvPr>
          <p:cNvSpPr txBox="1"/>
          <p:nvPr/>
        </p:nvSpPr>
        <p:spPr>
          <a:xfrm>
            <a:off x="4516172" y="6273057"/>
            <a:ext cx="3153400" cy="1136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Indico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76579A9-966E-1BE3-5287-2965BC4FC9AC}"/>
              </a:ext>
            </a:extLst>
          </p:cNvPr>
          <p:cNvSpPr txBox="1"/>
          <p:nvPr/>
        </p:nvSpPr>
        <p:spPr>
          <a:xfrm>
            <a:off x="7703863" y="6273057"/>
            <a:ext cx="3153400" cy="1136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Zenodo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B86C3E1-83C9-0EA7-D5E1-6AE0B80C1A38}"/>
              </a:ext>
            </a:extLst>
          </p:cNvPr>
          <p:cNvSpPr txBox="1"/>
          <p:nvPr/>
        </p:nvSpPr>
        <p:spPr>
          <a:xfrm>
            <a:off x="11074025" y="5683862"/>
            <a:ext cx="3153400" cy="2330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Open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Hardware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Repository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C30C37F-7608-0914-44D8-817E7B1500CB}"/>
              </a:ext>
            </a:extLst>
          </p:cNvPr>
          <p:cNvSpPr txBox="1"/>
          <p:nvPr/>
        </p:nvSpPr>
        <p:spPr>
          <a:xfrm>
            <a:off x="1319184" y="280214"/>
            <a:ext cx="5182099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</a:t>
            </a:r>
          </a:p>
          <a:p>
            <a:pPr>
              <a:lnSpc>
                <a:spcPts val="42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1A86D14-35E1-151E-F012-0CB54C74F1A0}"/>
              </a:ext>
            </a:extLst>
          </p:cNvPr>
          <p:cNvSpPr txBox="1"/>
          <p:nvPr/>
        </p:nvSpPr>
        <p:spPr>
          <a:xfrm>
            <a:off x="1319185" y="1470837"/>
            <a:ext cx="51820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Services &amp; Activities</a:t>
            </a:r>
          </a:p>
        </p:txBody>
      </p:sp>
    </p:spTree>
    <p:extLst>
      <p:ext uri="{BB962C8B-B14F-4D97-AF65-F5344CB8AC3E}">
        <p14:creationId xmlns:p14="http://schemas.microsoft.com/office/powerpoint/2010/main" val="2348409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66FB757-1CFA-6522-EDEF-D303A5321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89994B-E77C-A7E6-7FB9-EB9ED608DC21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379CC64-3C53-7988-8184-294E4D302E21}"/>
              </a:ext>
            </a:extLst>
          </p:cNvPr>
          <p:cNvSpPr txBox="1"/>
          <p:nvPr/>
        </p:nvSpPr>
        <p:spPr>
          <a:xfrm>
            <a:off x="1319186" y="914690"/>
            <a:ext cx="46765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Policy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823E5501-E41E-01ED-3CEA-B1666FC279E9}"/>
              </a:ext>
            </a:extLst>
          </p:cNvPr>
          <p:cNvCxnSpPr>
            <a:cxnSpLocks/>
          </p:cNvCxnSpPr>
          <p:nvPr/>
        </p:nvCxnSpPr>
        <p:spPr>
          <a:xfrm>
            <a:off x="6350354" y="1052819"/>
            <a:ext cx="87689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DDDF536-A026-7AC9-BA4B-23AD49200CC4}"/>
              </a:ext>
            </a:extLst>
          </p:cNvPr>
          <p:cNvCxnSpPr>
            <a:cxnSpLocks/>
          </p:cNvCxnSpPr>
          <p:nvPr/>
        </p:nvCxnSpPr>
        <p:spPr>
          <a:xfrm>
            <a:off x="6350354" y="5501745"/>
            <a:ext cx="87689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A8222491-5BD7-46E7-DF38-6810671D711E}"/>
              </a:ext>
            </a:extLst>
          </p:cNvPr>
          <p:cNvSpPr txBox="1"/>
          <p:nvPr/>
        </p:nvSpPr>
        <p:spPr>
          <a:xfrm>
            <a:off x="6251515" y="1219224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WORKING ACROSS DOMAINS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C5B3AB-F119-ADF2-862C-9219DD9BFB84}"/>
              </a:ext>
            </a:extLst>
          </p:cNvPr>
          <p:cNvSpPr txBox="1"/>
          <p:nvPr/>
        </p:nvSpPr>
        <p:spPr>
          <a:xfrm>
            <a:off x="6251515" y="5684937"/>
            <a:ext cx="390452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GOVERNANCE AND IMPLEMENTATION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FDBBD77-BAAA-E2CC-0458-DE8E7887AE51}"/>
              </a:ext>
            </a:extLst>
          </p:cNvPr>
          <p:cNvSpPr txBox="1"/>
          <p:nvPr/>
        </p:nvSpPr>
        <p:spPr>
          <a:xfrm>
            <a:off x="6244542" y="290235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Policy captures current best practices and states vision across multiple domains</a:t>
            </a:r>
          </a:p>
          <a:p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2ADF282-FB52-5FD3-7B3B-20087886FF04}"/>
              </a:ext>
            </a:extLst>
          </p:cNvPr>
          <p:cNvSpPr txBox="1"/>
          <p:nvPr/>
        </p:nvSpPr>
        <p:spPr>
          <a:xfrm>
            <a:off x="6251514" y="6168210"/>
            <a:ext cx="74090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Community Governance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Community-led Implementation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Following CERNs spirit of collaboration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E09830E-E330-1D27-612B-5C29746EDDA6}"/>
              </a:ext>
            </a:extLst>
          </p:cNvPr>
          <p:cNvSpPr txBox="1"/>
          <p:nvPr/>
        </p:nvSpPr>
        <p:spPr>
          <a:xfrm>
            <a:off x="6244542" y="1745126"/>
            <a:ext cx="61133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Access to publications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Research Data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Software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 Integrity, Reuse and Reproducibility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Infrastructure for Open Science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 Assessment and Evaluation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Education, Training and Outreach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Citizen Science</a:t>
            </a:r>
          </a:p>
        </p:txBody>
      </p:sp>
      <p:sp>
        <p:nvSpPr>
          <p:cNvPr id="12" name="CuadroTexto 13">
            <a:extLst>
              <a:ext uri="{FF2B5EF4-FFF2-40B4-BE49-F238E27FC236}">
                <a16:creationId xmlns:a16="http://schemas.microsoft.com/office/drawing/2014/main" id="{8E4F371A-5B5E-E8F5-AADA-63A634CD04D4}"/>
              </a:ext>
            </a:extLst>
          </p:cNvPr>
          <p:cNvSpPr txBox="1"/>
          <p:nvPr/>
        </p:nvSpPr>
        <p:spPr>
          <a:xfrm>
            <a:off x="1128545" y="7776000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Full policy text available at </a:t>
            </a: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/>
              </a:rPr>
              <a:t>https://</a:t>
            </a:r>
            <a:r>
              <a:rPr lang="en-GB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/>
              </a:rPr>
              <a:t>openscience.cern</a:t>
            </a:r>
            <a:endParaRPr lang="en-GB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27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FE936EE-7059-04B6-ACB2-634E88ECD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1748A3BD-59BD-64A9-AA71-F36D13E64A0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4" r="237"/>
          <a:stretch/>
        </p:blipFill>
        <p:spPr>
          <a:xfrm>
            <a:off x="1055662" y="2840163"/>
            <a:ext cx="14074320" cy="490768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358D9A1-0C92-9EE1-AB67-82ECE75C9B3E}"/>
              </a:ext>
            </a:extLst>
          </p:cNvPr>
          <p:cNvSpPr txBox="1"/>
          <p:nvPr/>
        </p:nvSpPr>
        <p:spPr>
          <a:xfrm>
            <a:off x="1319414" y="285348"/>
            <a:ext cx="13279236" cy="2432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33947" rtl="0" eaLnBrk="1" fontAlgn="auto" latinLnBrk="0" hangingPunct="1">
              <a:lnSpc>
                <a:spcPct val="9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“… and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the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results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of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its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experimental and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theoretical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work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shall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be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published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or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otherwise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made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generally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available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.”</a:t>
            </a:r>
          </a:p>
          <a:p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9EE131-C4DF-0D34-91F1-388D4D8DA087}"/>
              </a:ext>
            </a:extLst>
          </p:cNvPr>
          <p:cNvSpPr txBox="1"/>
          <p:nvPr/>
        </p:nvSpPr>
        <p:spPr>
          <a:xfrm>
            <a:off x="1319414" y="2344758"/>
            <a:ext cx="4078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CONVENTION, 1954</a:t>
            </a:r>
          </a:p>
        </p:txBody>
      </p:sp>
    </p:spTree>
    <p:extLst>
      <p:ext uri="{BB962C8B-B14F-4D97-AF65-F5344CB8AC3E}">
        <p14:creationId xmlns:p14="http://schemas.microsoft.com/office/powerpoint/2010/main" val="2595844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6405E-05FA-CEA9-E64D-997D49165BEA}"/>
              </a:ext>
            </a:extLst>
          </p:cNvPr>
          <p:cNvSpPr txBox="1">
            <a:spLocks/>
          </p:cNvSpPr>
          <p:nvPr/>
        </p:nvSpPr>
        <p:spPr>
          <a:xfrm>
            <a:off x="1413737" y="1699372"/>
            <a:ext cx="13126818" cy="58050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Tx/>
              <a:buNone/>
              <a:defRPr sz="15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Policy accompanied by implementation document outlining roles, responsibilities, mechanisms &amp; resources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Includes actionable measures to support the policy’s implementation across the organization and in the experiments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Implementation led by Communities of Practice across the various OS activities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Identifies/surfaces both existing and required resources for policy implementation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Published openly 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44F1D9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5475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83BED12-6533-F6FD-1328-EE9BD8C9C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86429E5-ABAB-9204-F4A8-088EA565B1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926" y="764"/>
            <a:ext cx="15265689" cy="863999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6DABC7D-455F-F7EF-F739-65BF7C95F8D5}"/>
              </a:ext>
            </a:extLst>
          </p:cNvPr>
          <p:cNvSpPr txBox="1"/>
          <p:nvPr/>
        </p:nvSpPr>
        <p:spPr>
          <a:xfrm>
            <a:off x="6700606" y="457254"/>
            <a:ext cx="19334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Director of Research </a:t>
            </a:r>
            <a:br>
              <a:rPr lang="en-GB" sz="1600" b="1" i="0" dirty="0">
                <a:latin typeface="Roboto Mono" pitchFamily="49" charset="0"/>
                <a:ea typeface="Roboto Mono" pitchFamily="49" charset="0"/>
              </a:rPr>
            </a:br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and Computing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C0A37D5-0A80-9F48-FB58-A907A7405446}"/>
              </a:ext>
            </a:extLst>
          </p:cNvPr>
          <p:cNvSpPr txBox="1"/>
          <p:nvPr/>
        </p:nvSpPr>
        <p:spPr>
          <a:xfrm>
            <a:off x="5877313" y="2834005"/>
            <a:ext cx="34132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Open Science</a:t>
            </a:r>
          </a:p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Steering Board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759B530-D4A0-9269-B7F8-000BFF30DCEC}"/>
              </a:ext>
            </a:extLst>
          </p:cNvPr>
          <p:cNvSpPr txBox="1"/>
          <p:nvPr/>
        </p:nvSpPr>
        <p:spPr>
          <a:xfrm>
            <a:off x="4197906" y="6225998"/>
            <a:ext cx="341326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 WG</a:t>
            </a:r>
          </a:p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CoARA Implementation WG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41D6BE9-7DAA-F635-70D0-1B59D817AC72}"/>
              </a:ext>
            </a:extLst>
          </p:cNvPr>
          <p:cNvSpPr txBox="1"/>
          <p:nvPr/>
        </p:nvSpPr>
        <p:spPr>
          <a:xfrm>
            <a:off x="4297656" y="6888059"/>
            <a:ext cx="21140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0" algn="l">
              <a:buFontTx/>
              <a:buNone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SIPB</a:t>
            </a:r>
          </a:p>
          <a:p>
            <a:pPr marL="72000" indent="0" algn="l">
              <a:buFontTx/>
              <a:buNone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OSPO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9C5C1F-B8D4-6030-A49E-D6394967C4A1}"/>
              </a:ext>
            </a:extLst>
          </p:cNvPr>
          <p:cNvSpPr txBox="1"/>
          <p:nvPr/>
        </p:nvSpPr>
        <p:spPr>
          <a:xfrm>
            <a:off x="4341717" y="5705689"/>
            <a:ext cx="2918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OS Practitioners Forum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920A80B-F990-B7C4-2A3C-67EF4BA59F52}"/>
              </a:ext>
            </a:extLst>
          </p:cNvPr>
          <p:cNvSpPr txBox="1"/>
          <p:nvPr/>
        </p:nvSpPr>
        <p:spPr>
          <a:xfrm>
            <a:off x="8634030" y="5705689"/>
            <a:ext cx="204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OS Office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5594298-0EF6-CBF1-7459-81625C1B402F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61B59AF-2990-9A17-7486-C52697277C82}"/>
              </a:ext>
            </a:extLst>
          </p:cNvPr>
          <p:cNvSpPr txBox="1"/>
          <p:nvPr/>
        </p:nvSpPr>
        <p:spPr>
          <a:xfrm>
            <a:off x="1319186" y="914690"/>
            <a:ext cx="6514174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</a:t>
            </a:r>
            <a:b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</a:b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Framework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30206E5-9DD0-70F6-9E0E-B87B6C7B9BDA}"/>
              </a:ext>
            </a:extLst>
          </p:cNvPr>
          <p:cNvSpPr txBox="1"/>
          <p:nvPr/>
        </p:nvSpPr>
        <p:spPr>
          <a:xfrm>
            <a:off x="10740980" y="290235"/>
            <a:ext cx="4125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of CERN´s Open Science efforts.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0503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6E49D-0445-F968-4C18-2CA6FE1C6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E27F180-D486-6F18-1AE7-0B78B5CFD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21" name="Imagen 20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id="{C58FFC93-109F-D046-9101-077B88D54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7686" y="0"/>
            <a:ext cx="15267036" cy="8640763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036A9DDC-791E-1F04-66D5-558C4DD00BD3}"/>
              </a:ext>
            </a:extLst>
          </p:cNvPr>
          <p:cNvGrpSpPr/>
          <p:nvPr/>
        </p:nvGrpSpPr>
        <p:grpSpPr>
          <a:xfrm>
            <a:off x="3098708" y="2913065"/>
            <a:ext cx="1728000" cy="56696"/>
            <a:chOff x="3500118" y="2913065"/>
            <a:chExt cx="1934196" cy="56696"/>
          </a:xfrm>
          <a:solidFill>
            <a:schemeClr val="bg1"/>
          </a:solidFill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BB1D8DF3-B97C-DB2C-46A0-26BFCD38C7F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39958" y="2939241"/>
              <a:ext cx="1894356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7F1758BF-A636-EAC7-E981-F9AD24E0DF1F}"/>
                </a:ext>
              </a:extLst>
            </p:cNvPr>
            <p:cNvSpPr/>
            <p:nvPr userDrawn="1"/>
          </p:nvSpPr>
          <p:spPr>
            <a:xfrm rot="16200000">
              <a:off x="3500572" y="2912611"/>
              <a:ext cx="56696" cy="5760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1C77EDA9-9748-D29D-E5E7-8DCB969700B5}"/>
              </a:ext>
            </a:extLst>
          </p:cNvPr>
          <p:cNvGrpSpPr/>
          <p:nvPr/>
        </p:nvGrpSpPr>
        <p:grpSpPr>
          <a:xfrm>
            <a:off x="2782334" y="5854964"/>
            <a:ext cx="1394043" cy="56696"/>
            <a:chOff x="3183744" y="5854964"/>
            <a:chExt cx="1394043" cy="56696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3CBA1F2D-B93A-8F6E-C4C3-D9900831C3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3584" y="5881140"/>
              <a:ext cx="13542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650A2FD4-1E7F-3AE5-DC58-DF48D5E73C1B}"/>
                </a:ext>
              </a:extLst>
            </p:cNvPr>
            <p:cNvSpPr/>
            <p:nvPr userDrawn="1"/>
          </p:nvSpPr>
          <p:spPr>
            <a:xfrm rot="16200000">
              <a:off x="3184198" y="585451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3889D1A7-2805-6C1C-AA37-9D2B65ED6742}"/>
              </a:ext>
            </a:extLst>
          </p:cNvPr>
          <p:cNvGrpSpPr/>
          <p:nvPr/>
        </p:nvGrpSpPr>
        <p:grpSpPr>
          <a:xfrm>
            <a:off x="12355975" y="1661070"/>
            <a:ext cx="1032074" cy="56696"/>
            <a:chOff x="12355975" y="1661070"/>
            <a:chExt cx="1032074" cy="56696"/>
          </a:xfrm>
        </p:grpSpPr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B150585E-C290-ECD7-14A1-93EB2730403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B9024678-5E90-0F3A-258F-190686A5B336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2473F89F-2E94-DD7F-5B67-DD8AB6D190C4}"/>
              </a:ext>
            </a:extLst>
          </p:cNvPr>
          <p:cNvGrpSpPr/>
          <p:nvPr/>
        </p:nvGrpSpPr>
        <p:grpSpPr>
          <a:xfrm>
            <a:off x="12491013" y="5910075"/>
            <a:ext cx="1032074" cy="56696"/>
            <a:chOff x="12355975" y="1661070"/>
            <a:chExt cx="1032074" cy="56696"/>
          </a:xfrm>
        </p:grpSpPr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5270B4BC-9167-0756-6BE0-9B1E1AEC8FE0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51BE68EA-E8BD-EFB3-0459-2D11FFB60236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4EA81F4-B055-EB8B-9EB1-0E41DD93657C}"/>
              </a:ext>
            </a:extLst>
          </p:cNvPr>
          <p:cNvSpPr txBox="1"/>
          <p:nvPr/>
        </p:nvSpPr>
        <p:spPr>
          <a:xfrm>
            <a:off x="1458706" y="2783445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PUBLICATIONS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768169D-C192-DBC9-2EE8-C405CF041416}"/>
              </a:ext>
            </a:extLst>
          </p:cNvPr>
          <p:cNvSpPr txBox="1"/>
          <p:nvPr/>
        </p:nvSpPr>
        <p:spPr>
          <a:xfrm>
            <a:off x="1135905" y="5725344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SOFTWARE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F0940FD-4EED-7566-B26C-0AB50B0B061F}"/>
              </a:ext>
            </a:extLst>
          </p:cNvPr>
          <p:cNvSpPr txBox="1"/>
          <p:nvPr/>
        </p:nvSpPr>
        <p:spPr>
          <a:xfrm>
            <a:off x="13452379" y="1533035"/>
            <a:ext cx="6550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DATA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B07F76A-175C-8B39-D9DF-DD1B9F2A0241}"/>
              </a:ext>
            </a:extLst>
          </p:cNvPr>
          <p:cNvSpPr txBox="1"/>
          <p:nvPr/>
        </p:nvSpPr>
        <p:spPr>
          <a:xfrm>
            <a:off x="13586747" y="5776840"/>
            <a:ext cx="1110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HARDWARE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7CE1737-F481-21DC-EEDA-CE4F80DCD5B3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2707007-E286-E99C-6B6E-65504C7FF859}"/>
              </a:ext>
            </a:extLst>
          </p:cNvPr>
          <p:cNvSpPr txBox="1"/>
          <p:nvPr/>
        </p:nvSpPr>
        <p:spPr>
          <a:xfrm>
            <a:off x="1319186" y="914690"/>
            <a:ext cx="3154429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Structures &amp; Process</a:t>
            </a:r>
          </a:p>
        </p:txBody>
      </p:sp>
    </p:spTree>
    <p:extLst>
      <p:ext uri="{BB962C8B-B14F-4D97-AF65-F5344CB8AC3E}">
        <p14:creationId xmlns:p14="http://schemas.microsoft.com/office/powerpoint/2010/main" val="2764738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72CE2F-F16E-656F-4840-C144DE891B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66929" y="3168313"/>
            <a:ext cx="9321310" cy="2999731"/>
          </a:xfrm>
        </p:spPr>
        <p:txBody>
          <a:bodyPr/>
          <a:lstStyle/>
          <a:p>
            <a:pPr algn="r"/>
            <a:r>
              <a:rPr lang="en-CA" sz="2400" b="1" dirty="0">
                <a:latin typeface="Roboto Mono" pitchFamily="49" charset="0"/>
                <a:ea typeface="Roboto Mono" pitchFamily="49" charset="0"/>
              </a:rPr>
              <a:t>Anne Gentil-Beccot</a:t>
            </a:r>
          </a:p>
          <a:p>
            <a:pPr algn="r"/>
            <a:r>
              <a:rPr lang="en-CA" sz="2400" dirty="0"/>
              <a:t>Open Science Coordinator</a:t>
            </a:r>
          </a:p>
          <a:p>
            <a:pPr algn="r"/>
            <a:r>
              <a:rPr lang="en-CA" sz="2400" dirty="0"/>
              <a:t>European Organization for Nuclear Research (CERN)</a:t>
            </a: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Anne.Gentil-Beccot@cern.ch</a:t>
            </a: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https://openscience.cern</a:t>
            </a: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2400" dirty="0">
              <a:solidFill>
                <a:srgbClr val="44F1D9"/>
              </a:solidFill>
            </a:endParaRPr>
          </a:p>
          <a:p>
            <a:pPr algn="r"/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422620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7D0DF4C-B127-C749-9AA6-3D4250B68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BAE0DC0D-C143-B88A-5E6A-6BE2DB4C4AD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-1"/>
            <a:ext cx="15119350" cy="864076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0519E71-3819-6DE6-8C83-E10E9D18C278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8F37A70-70C1-4EAF-E343-5A92A7876100}"/>
              </a:ext>
            </a:extLst>
          </p:cNvPr>
          <p:cNvSpPr txBox="1"/>
          <p:nvPr/>
        </p:nvSpPr>
        <p:spPr>
          <a:xfrm>
            <a:off x="1319186" y="914690"/>
            <a:ext cx="46012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1991-2024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AEFCA07-7738-C063-CA7D-B4100D04BA69}"/>
              </a:ext>
            </a:extLst>
          </p:cNvPr>
          <p:cNvGrpSpPr/>
          <p:nvPr/>
        </p:nvGrpSpPr>
        <p:grpSpPr>
          <a:xfrm>
            <a:off x="8120365" y="4408087"/>
            <a:ext cx="56696" cy="2052096"/>
            <a:chOff x="8172615" y="4408087"/>
            <a:chExt cx="56696" cy="2052096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873CEE3B-9CCA-7244-B884-22A51D8CED3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0963" y="4408087"/>
              <a:ext cx="0" cy="2024611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5CE93289-DBB0-F576-C8E4-856B1B031159}"/>
                </a:ext>
              </a:extLst>
            </p:cNvPr>
            <p:cNvSpPr/>
            <p:nvPr userDrawn="1"/>
          </p:nvSpPr>
          <p:spPr>
            <a:xfrm>
              <a:off x="8172615" y="640257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0BD806-2447-5DBC-418A-545C53B28EA9}"/>
              </a:ext>
            </a:extLst>
          </p:cNvPr>
          <p:cNvCxnSpPr>
            <a:cxnSpLocks/>
          </p:cNvCxnSpPr>
          <p:nvPr/>
        </p:nvCxnSpPr>
        <p:spPr>
          <a:xfrm>
            <a:off x="1398575" y="2854316"/>
            <a:ext cx="0" cy="1538929"/>
          </a:xfrm>
          <a:prstGeom prst="line">
            <a:avLst/>
          </a:prstGeom>
          <a:ln>
            <a:solidFill>
              <a:srgbClr val="EEEEE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15">
            <a:extLst>
              <a:ext uri="{FF2B5EF4-FFF2-40B4-BE49-F238E27FC236}">
                <a16:creationId xmlns:a16="http://schemas.microsoft.com/office/drawing/2014/main" id="{DAC72B04-1A9A-54AE-BBDA-1F2B0FBB5FE2}"/>
              </a:ext>
            </a:extLst>
          </p:cNvPr>
          <p:cNvGrpSpPr/>
          <p:nvPr/>
        </p:nvGrpSpPr>
        <p:grpSpPr>
          <a:xfrm>
            <a:off x="8176708" y="1767185"/>
            <a:ext cx="56696" cy="2512420"/>
            <a:chOff x="8176708" y="1767185"/>
            <a:chExt cx="56696" cy="2512420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E998850A-FD9C-9004-5704-FEC3570AF6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5056" y="1811484"/>
              <a:ext cx="0" cy="2468121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09495E3F-B031-BB30-6CB8-367AA44FAAE6}"/>
                </a:ext>
              </a:extLst>
            </p:cNvPr>
            <p:cNvSpPr/>
            <p:nvPr userDrawn="1"/>
          </p:nvSpPr>
          <p:spPr>
            <a:xfrm>
              <a:off x="8176708" y="1767185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4D9B432A-EC6D-5E90-7CD3-02D7CC33A72D}"/>
              </a:ext>
            </a:extLst>
          </p:cNvPr>
          <p:cNvGrpSpPr/>
          <p:nvPr/>
        </p:nvGrpSpPr>
        <p:grpSpPr>
          <a:xfrm>
            <a:off x="12655861" y="1111632"/>
            <a:ext cx="56696" cy="2684191"/>
            <a:chOff x="12655861" y="1111632"/>
            <a:chExt cx="56696" cy="2684191"/>
          </a:xfrm>
          <a:solidFill>
            <a:schemeClr val="bg1"/>
          </a:solidFill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1BFF7DAE-5D98-720E-17BF-651C09D47B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84209" y="1140434"/>
              <a:ext cx="0" cy="265538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35DC785C-D8E0-3513-233B-B6978FAF27AB}"/>
                </a:ext>
              </a:extLst>
            </p:cNvPr>
            <p:cNvSpPr/>
            <p:nvPr userDrawn="1"/>
          </p:nvSpPr>
          <p:spPr>
            <a:xfrm>
              <a:off x="12655861" y="1111632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26561A3C-EB2B-80F5-8AAE-530DB6AF1BD9}"/>
              </a:ext>
            </a:extLst>
          </p:cNvPr>
          <p:cNvGrpSpPr/>
          <p:nvPr/>
        </p:nvGrpSpPr>
        <p:grpSpPr>
          <a:xfrm>
            <a:off x="10859454" y="4834190"/>
            <a:ext cx="56696" cy="2687821"/>
            <a:chOff x="10859454" y="5081483"/>
            <a:chExt cx="56696" cy="2687821"/>
          </a:xfrm>
          <a:solidFill>
            <a:schemeClr val="bg1"/>
          </a:solidFill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AF316796-3643-3DCD-0566-237CBF6BA4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87802" y="5081483"/>
              <a:ext cx="0" cy="265901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EEF141BF-14F5-4FD7-99D9-6D48A3FC2891}"/>
                </a:ext>
              </a:extLst>
            </p:cNvPr>
            <p:cNvSpPr/>
            <p:nvPr userDrawn="1"/>
          </p:nvSpPr>
          <p:spPr>
            <a:xfrm>
              <a:off x="10859454" y="771170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9" name="CuadroTexto 1">
            <a:extLst>
              <a:ext uri="{FF2B5EF4-FFF2-40B4-BE49-F238E27FC236}">
                <a16:creationId xmlns:a16="http://schemas.microsoft.com/office/drawing/2014/main" id="{42A3CF40-9CA4-5B05-35B8-C70E27C3A453}"/>
              </a:ext>
            </a:extLst>
          </p:cNvPr>
          <p:cNvSpPr txBox="1"/>
          <p:nvPr/>
        </p:nvSpPr>
        <p:spPr>
          <a:xfrm>
            <a:off x="1426923" y="267158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20" name="CuadroTexto 2">
            <a:extLst>
              <a:ext uri="{FF2B5EF4-FFF2-40B4-BE49-F238E27FC236}">
                <a16:creationId xmlns:a16="http://schemas.microsoft.com/office/drawing/2014/main" id="{85A9A134-6919-16A2-2D5C-11C22BEA504C}"/>
              </a:ext>
            </a:extLst>
          </p:cNvPr>
          <p:cNvSpPr txBox="1"/>
          <p:nvPr/>
        </p:nvSpPr>
        <p:spPr>
          <a:xfrm>
            <a:off x="1426923" y="2923159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US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1" name="CuadroTexto 3">
            <a:extLst>
              <a:ext uri="{FF2B5EF4-FFF2-40B4-BE49-F238E27FC236}">
                <a16:creationId xmlns:a16="http://schemas.microsoft.com/office/drawing/2014/main" id="{A3197767-6D01-47E2-5316-0B3E3D6C9934}"/>
              </a:ext>
            </a:extLst>
          </p:cNvPr>
          <p:cNvSpPr txBox="1"/>
          <p:nvPr/>
        </p:nvSpPr>
        <p:spPr>
          <a:xfrm>
            <a:off x="8261752" y="162689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2" name="CuadroTexto 4">
            <a:extLst>
              <a:ext uri="{FF2B5EF4-FFF2-40B4-BE49-F238E27FC236}">
                <a16:creationId xmlns:a16="http://schemas.microsoft.com/office/drawing/2014/main" id="{11709964-60CC-4C62-2C57-8DEEE29D17CE}"/>
              </a:ext>
            </a:extLst>
          </p:cNvPr>
          <p:cNvSpPr txBox="1"/>
          <p:nvPr/>
        </p:nvSpPr>
        <p:spPr>
          <a:xfrm>
            <a:off x="8261752" y="188997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DA7F549-6D18-F427-3084-7CA2DD9D8A66}"/>
              </a:ext>
            </a:extLst>
          </p:cNvPr>
          <p:cNvSpPr txBox="1"/>
          <p:nvPr/>
        </p:nvSpPr>
        <p:spPr>
          <a:xfrm>
            <a:off x="12728396" y="9731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EA46767-3DF3-184E-B8D3-301CDE3B2887}"/>
              </a:ext>
            </a:extLst>
          </p:cNvPr>
          <p:cNvSpPr txBox="1"/>
          <p:nvPr/>
        </p:nvSpPr>
        <p:spPr>
          <a:xfrm>
            <a:off x="12728396" y="123045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Introduces Open Science Elements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91E751C-0E0D-A16D-9053-7BD2C095EF9C}"/>
              </a:ext>
            </a:extLst>
          </p:cNvPr>
          <p:cNvSpPr txBox="1"/>
          <p:nvPr/>
        </p:nvSpPr>
        <p:spPr>
          <a:xfrm>
            <a:off x="8137483" y="62595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6" name="CuadroTexto 15">
            <a:extLst>
              <a:ext uri="{FF2B5EF4-FFF2-40B4-BE49-F238E27FC236}">
                <a16:creationId xmlns:a16="http://schemas.microsoft.com/office/drawing/2014/main" id="{032B046F-3B31-8452-79D5-3BF42D5AD721}"/>
              </a:ext>
            </a:extLst>
          </p:cNvPr>
          <p:cNvSpPr txBox="1"/>
          <p:nvPr/>
        </p:nvSpPr>
        <p:spPr>
          <a:xfrm>
            <a:off x="8137483" y="652257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Launch of 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</a:p>
        </p:txBody>
      </p:sp>
      <p:sp>
        <p:nvSpPr>
          <p:cNvPr id="27" name="CuadroTexto 16">
            <a:extLst>
              <a:ext uri="{FF2B5EF4-FFF2-40B4-BE49-F238E27FC236}">
                <a16:creationId xmlns:a16="http://schemas.microsoft.com/office/drawing/2014/main" id="{61703FC6-84CB-A215-FFA3-825F586B6696}"/>
              </a:ext>
            </a:extLst>
          </p:cNvPr>
          <p:cNvSpPr txBox="1"/>
          <p:nvPr/>
        </p:nvSpPr>
        <p:spPr>
          <a:xfrm>
            <a:off x="10944498" y="73259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2018</a:t>
            </a:r>
          </a:p>
        </p:txBody>
      </p:sp>
      <p:sp>
        <p:nvSpPr>
          <p:cNvPr id="28" name="CuadroTexto 20">
            <a:extLst>
              <a:ext uri="{FF2B5EF4-FFF2-40B4-BE49-F238E27FC236}">
                <a16:creationId xmlns:a16="http://schemas.microsoft.com/office/drawing/2014/main" id="{BB321CE7-2913-8C54-00A2-E3EC1DA0E1DF}"/>
              </a:ext>
            </a:extLst>
          </p:cNvPr>
          <p:cNvSpPr txBox="1"/>
          <p:nvPr/>
        </p:nvSpPr>
        <p:spPr>
          <a:xfrm>
            <a:off x="10944498" y="7588996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APS joins 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, 90% of OA in HEP</a:t>
            </a:r>
          </a:p>
        </p:txBody>
      </p:sp>
      <p:sp>
        <p:nvSpPr>
          <p:cNvPr id="29" name="Elipse 57">
            <a:extLst>
              <a:ext uri="{FF2B5EF4-FFF2-40B4-BE49-F238E27FC236}">
                <a16:creationId xmlns:a16="http://schemas.microsoft.com/office/drawing/2014/main" id="{F0916289-037C-98B1-87FD-07AA2F63F515}"/>
              </a:ext>
            </a:extLst>
          </p:cNvPr>
          <p:cNvSpPr/>
          <p:nvPr/>
        </p:nvSpPr>
        <p:spPr>
          <a:xfrm>
            <a:off x="1370228" y="2803077"/>
            <a:ext cx="56696" cy="576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</p:spTree>
    <p:extLst>
      <p:ext uri="{BB962C8B-B14F-4D97-AF65-F5344CB8AC3E}">
        <p14:creationId xmlns:p14="http://schemas.microsoft.com/office/powerpoint/2010/main" val="398852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242ECA7-E62A-EC44-7338-C59B45133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CF5172A0-6D24-7D18-050C-B7456BEA9CDE}"/>
              </a:ext>
            </a:extLst>
          </p:cNvPr>
          <p:cNvSpPr/>
          <p:nvPr/>
        </p:nvSpPr>
        <p:spPr>
          <a:xfrm>
            <a:off x="1405632" y="4981094"/>
            <a:ext cx="6667384" cy="3288142"/>
          </a:xfrm>
          <a:custGeom>
            <a:avLst/>
            <a:gdLst>
              <a:gd name="connsiteX0" fmla="*/ 0 w 6667384"/>
              <a:gd name="connsiteY0" fmla="*/ 0 h 3288142"/>
              <a:gd name="connsiteX1" fmla="*/ 6667384 w 6667384"/>
              <a:gd name="connsiteY1" fmla="*/ 0 h 3288142"/>
              <a:gd name="connsiteX2" fmla="*/ 6667384 w 6667384"/>
              <a:gd name="connsiteY2" fmla="*/ 3288143 h 3288142"/>
              <a:gd name="connsiteX3" fmla="*/ 0 w 6667384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384" h="3288142">
                <a:moveTo>
                  <a:pt x="0" y="0"/>
                </a:moveTo>
                <a:lnTo>
                  <a:pt x="6667384" y="0"/>
                </a:lnTo>
                <a:lnTo>
                  <a:pt x="6667384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00C667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6D17B783-1148-8EF1-092C-4DD2B60640BB}"/>
              </a:ext>
            </a:extLst>
          </p:cNvPr>
          <p:cNvSpPr/>
          <p:nvPr/>
        </p:nvSpPr>
        <p:spPr>
          <a:xfrm>
            <a:off x="1405632" y="1691686"/>
            <a:ext cx="6667384" cy="3288142"/>
          </a:xfrm>
          <a:custGeom>
            <a:avLst/>
            <a:gdLst>
              <a:gd name="connsiteX0" fmla="*/ 0 w 6667384"/>
              <a:gd name="connsiteY0" fmla="*/ 0 h 3288142"/>
              <a:gd name="connsiteX1" fmla="*/ 6667384 w 6667384"/>
              <a:gd name="connsiteY1" fmla="*/ 0 h 3288142"/>
              <a:gd name="connsiteX2" fmla="*/ 6667384 w 6667384"/>
              <a:gd name="connsiteY2" fmla="*/ 3288143 h 3288142"/>
              <a:gd name="connsiteX3" fmla="*/ 0 w 6667384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384" h="3288142">
                <a:moveTo>
                  <a:pt x="0" y="0"/>
                </a:moveTo>
                <a:lnTo>
                  <a:pt x="6667384" y="0"/>
                </a:lnTo>
                <a:lnTo>
                  <a:pt x="6667384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41A57A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F22820A9-753A-BB07-919D-FAAD384CA400}"/>
              </a:ext>
            </a:extLst>
          </p:cNvPr>
          <p:cNvSpPr/>
          <p:nvPr/>
        </p:nvSpPr>
        <p:spPr>
          <a:xfrm>
            <a:off x="8073016" y="4981094"/>
            <a:ext cx="6712338" cy="3288142"/>
          </a:xfrm>
          <a:custGeom>
            <a:avLst/>
            <a:gdLst>
              <a:gd name="connsiteX0" fmla="*/ 0 w 6712338"/>
              <a:gd name="connsiteY0" fmla="*/ 0 h 3288142"/>
              <a:gd name="connsiteX1" fmla="*/ 6712338 w 6712338"/>
              <a:gd name="connsiteY1" fmla="*/ 0 h 3288142"/>
              <a:gd name="connsiteX2" fmla="*/ 6712338 w 6712338"/>
              <a:gd name="connsiteY2" fmla="*/ 3288143 h 3288142"/>
              <a:gd name="connsiteX3" fmla="*/ 0 w 6712338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2338" h="3288142">
                <a:moveTo>
                  <a:pt x="0" y="0"/>
                </a:moveTo>
                <a:lnTo>
                  <a:pt x="6712338" y="0"/>
                </a:lnTo>
                <a:lnTo>
                  <a:pt x="6712338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41A57A">
              <a:alpha val="63137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BFF953BC-FF17-3F3E-7891-D142A6D93935}"/>
              </a:ext>
            </a:extLst>
          </p:cNvPr>
          <p:cNvSpPr/>
          <p:nvPr/>
        </p:nvSpPr>
        <p:spPr>
          <a:xfrm>
            <a:off x="8073016" y="1691686"/>
            <a:ext cx="6712338" cy="3288142"/>
          </a:xfrm>
          <a:custGeom>
            <a:avLst/>
            <a:gdLst>
              <a:gd name="connsiteX0" fmla="*/ 0 w 6712338"/>
              <a:gd name="connsiteY0" fmla="*/ 0 h 3288142"/>
              <a:gd name="connsiteX1" fmla="*/ 6712338 w 6712338"/>
              <a:gd name="connsiteY1" fmla="*/ 0 h 3288142"/>
              <a:gd name="connsiteX2" fmla="*/ 6712338 w 6712338"/>
              <a:gd name="connsiteY2" fmla="*/ 3288143 h 3288142"/>
              <a:gd name="connsiteX3" fmla="*/ 0 w 6712338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2338" h="3288142">
                <a:moveTo>
                  <a:pt x="0" y="0"/>
                </a:moveTo>
                <a:lnTo>
                  <a:pt x="6712338" y="0"/>
                </a:lnTo>
                <a:lnTo>
                  <a:pt x="6712338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7AC4A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BD16138-7803-F054-509D-8711F25A9C38}"/>
              </a:ext>
            </a:extLst>
          </p:cNvPr>
          <p:cNvSpPr txBox="1"/>
          <p:nvPr/>
        </p:nvSpPr>
        <p:spPr>
          <a:xfrm>
            <a:off x="2084724" y="1997855"/>
            <a:ext cx="3522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SCOAP</a:t>
            </a:r>
            <a:r>
              <a:rPr lang="es-ES" sz="4000" baseline="30000" dirty="0">
                <a:latin typeface="Poppins Medium" panose="000006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DF718A6-23CA-C222-5B8C-D91D332B6F51}"/>
              </a:ext>
            </a:extLst>
          </p:cNvPr>
          <p:cNvSpPr txBox="1"/>
          <p:nvPr/>
        </p:nvSpPr>
        <p:spPr>
          <a:xfrm>
            <a:off x="8591624" y="1997855"/>
            <a:ext cx="603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COLLECTIVE MODELS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B9F4BF2-30DD-A80A-BC67-CCB1B7DBF6B9}"/>
              </a:ext>
            </a:extLst>
          </p:cNvPr>
          <p:cNvSpPr txBox="1"/>
          <p:nvPr/>
        </p:nvSpPr>
        <p:spPr>
          <a:xfrm>
            <a:off x="2099876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OA AGREEMENTS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08873E3-CEE7-F67E-1F04-615E615FF34A}"/>
              </a:ext>
            </a:extLst>
          </p:cNvPr>
          <p:cNvSpPr txBox="1"/>
          <p:nvPr/>
        </p:nvSpPr>
        <p:spPr>
          <a:xfrm>
            <a:off x="8598915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INDIVIDUAL APC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35222F-BD82-B746-56D5-D96F9EE5F6C0}"/>
              </a:ext>
            </a:extLst>
          </p:cNvPr>
          <p:cNvSpPr txBox="1"/>
          <p:nvPr/>
        </p:nvSpPr>
        <p:spPr>
          <a:xfrm>
            <a:off x="2084724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Sponsoring consortium for Open Access publishing in Particle Physics.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A23E2D7-A273-AA11-E17A-4854C750C4EF}"/>
              </a:ext>
            </a:extLst>
          </p:cNvPr>
          <p:cNvSpPr txBox="1"/>
          <p:nvPr/>
        </p:nvSpPr>
        <p:spPr>
          <a:xfrm>
            <a:off x="8589629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supports other OA Model transparent for the author (S2O, sponsorship).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A90764F-67BA-3861-1C48-CD5E14EE7BE3}"/>
              </a:ext>
            </a:extLst>
          </p:cNvPr>
          <p:cNvSpPr txBox="1"/>
          <p:nvPr/>
        </p:nvSpPr>
        <p:spPr>
          <a:xfrm>
            <a:off x="2084723" y="6135076"/>
            <a:ext cx="3860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CERN has negotiated Open Access Agreements with 10+ publishers for 4000+ journals.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78DA636-62C4-1AA5-F7A3-983867442DB1}"/>
              </a:ext>
            </a:extLst>
          </p:cNvPr>
          <p:cNvSpPr txBox="1"/>
          <p:nvPr/>
        </p:nvSpPr>
        <p:spPr>
          <a:xfrm>
            <a:off x="8589629" y="6135076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For other articles fees can </a:t>
            </a:r>
            <a:b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be centrally covered under Certain conditions.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6B8B71F-0BD9-8EF3-E127-9BA2655FB4E4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E91474F-BDF9-3356-581E-2DB0DB16D250}"/>
              </a:ext>
            </a:extLst>
          </p:cNvPr>
          <p:cNvSpPr txBox="1"/>
          <p:nvPr/>
        </p:nvSpPr>
        <p:spPr>
          <a:xfrm>
            <a:off x="1319186" y="914690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Mechanisms</a:t>
            </a:r>
          </a:p>
        </p:txBody>
      </p:sp>
    </p:spTree>
    <p:extLst>
      <p:ext uri="{BB962C8B-B14F-4D97-AF65-F5344CB8AC3E}">
        <p14:creationId xmlns:p14="http://schemas.microsoft.com/office/powerpoint/2010/main" val="423708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0E660-9FCE-D9DE-F43E-073F37F8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E9AF97A-43F6-5DBE-9D0B-C5AD0BF8E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511" y="490075"/>
            <a:ext cx="13604678" cy="76606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7921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5103F-843B-6996-672D-E3D133A7E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2735AD1-ADBF-E0B9-5D1C-63BD007D125B}"/>
              </a:ext>
            </a:extLst>
          </p:cNvPr>
          <p:cNvSpPr/>
          <p:nvPr/>
        </p:nvSpPr>
        <p:spPr>
          <a:xfrm>
            <a:off x="0" y="-1"/>
            <a:ext cx="628578" cy="86407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group of blue and purple circles&#10;&#10;AI-generated content may be incorrect.">
            <a:extLst>
              <a:ext uri="{FF2B5EF4-FFF2-40B4-BE49-F238E27FC236}">
                <a16:creationId xmlns:a16="http://schemas.microsoft.com/office/drawing/2014/main" id="{C885E7CC-AC78-CEAD-A5EB-7E261EFE1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r="3718"/>
          <a:stretch/>
        </p:blipFill>
        <p:spPr>
          <a:xfrm>
            <a:off x="571356" y="10"/>
            <a:ext cx="14547994" cy="8640753"/>
          </a:xfrm>
          <a:prstGeom prst="roundRect">
            <a:avLst>
              <a:gd name="adj" fmla="val 1663"/>
            </a:avLst>
          </a:prstGeom>
          <a:noFill/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4D96E09-1EBD-5AE5-B5B6-6AE0EC15CC7F}"/>
              </a:ext>
            </a:extLst>
          </p:cNvPr>
          <p:cNvSpPr/>
          <p:nvPr/>
        </p:nvSpPr>
        <p:spPr>
          <a:xfrm>
            <a:off x="75126" y="136209"/>
            <a:ext cx="457200" cy="457200"/>
          </a:xfrm>
          <a:prstGeom prst="ellipse">
            <a:avLst/>
          </a:prstGeom>
          <a:solidFill>
            <a:srgbClr val="4925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B425E36-3F40-E47E-5295-18774419F93A}"/>
              </a:ext>
            </a:extLst>
          </p:cNvPr>
          <p:cNvSpPr/>
          <p:nvPr/>
        </p:nvSpPr>
        <p:spPr>
          <a:xfrm>
            <a:off x="75126" y="684263"/>
            <a:ext cx="457200" cy="457200"/>
          </a:xfrm>
          <a:prstGeom prst="ellipse">
            <a:avLst/>
          </a:prstGeom>
          <a:solidFill>
            <a:srgbClr val="02C1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AA19D-0954-857D-99DE-0CCB86EFC021}"/>
              </a:ext>
            </a:extLst>
          </p:cNvPr>
          <p:cNvSpPr txBox="1"/>
          <p:nvPr/>
        </p:nvSpPr>
        <p:spPr>
          <a:xfrm>
            <a:off x="532326" y="191067"/>
            <a:ext cx="5162623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1600" b="1" dirty="0">
                <a:latin typeface="Roboto Mono Light" pitchFamily="49" charset="0"/>
                <a:ea typeface="Roboto Mono Light" pitchFamily="49" charset="0"/>
              </a:rPr>
              <a:t>Partners in the SCOAP3 Collaboration</a:t>
            </a:r>
            <a:endParaRPr lang="en-CA" sz="1600" b="1" dirty="0"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8C5804-AD21-77DE-58B4-FF01F8099372}"/>
              </a:ext>
            </a:extLst>
          </p:cNvPr>
          <p:cNvSpPr txBox="1"/>
          <p:nvPr/>
        </p:nvSpPr>
        <p:spPr>
          <a:xfrm>
            <a:off x="532327" y="620476"/>
            <a:ext cx="4119886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1600" b="1" dirty="0">
                <a:latin typeface="Roboto Mono Light" pitchFamily="49" charset="0"/>
                <a:ea typeface="Roboto Mono Light" pitchFamily="49" charset="0"/>
              </a:rPr>
              <a:t>Countries &amp; Territories with at least one SCOAP3 Author</a:t>
            </a:r>
            <a:endParaRPr lang="en-CA" sz="1600" b="1" dirty="0"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4D5446-436E-B975-A545-E0FCC0B7A8B5}"/>
              </a:ext>
            </a:extLst>
          </p:cNvPr>
          <p:cNvSpPr txBox="1">
            <a:spLocks/>
          </p:cNvSpPr>
          <p:nvPr/>
        </p:nvSpPr>
        <p:spPr>
          <a:xfrm>
            <a:off x="75125" y="7919781"/>
            <a:ext cx="3807063" cy="584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System Font Regular"/>
              <a:buNone/>
              <a:defRPr sz="4000" kern="1200">
                <a:solidFill>
                  <a:schemeClr val="bg1"/>
                </a:solidFill>
                <a:latin typeface="Poppins Medium" panose="00000600000000000000" pitchFamily="2" charset="0"/>
                <a:ea typeface="Roboto Mono Light" pitchFamily="49" charset="0"/>
                <a:cs typeface="Poppins Medium" panose="00000600000000000000" pitchFamily="2" charset="0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System Font Regular"/>
              <a:buChar char="–"/>
              <a:defRPr sz="16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System Font Regular"/>
              <a:buChar char="–"/>
              <a:defRPr sz="15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200" dirty="0">
                <a:solidFill>
                  <a:schemeClr val="tx1"/>
                </a:solidFill>
              </a:rPr>
              <a:t>Global Partners</a:t>
            </a:r>
          </a:p>
        </p:txBody>
      </p:sp>
      <p:pic>
        <p:nvPicPr>
          <p:cNvPr id="11" name="Picture 10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0AB9A5E1-D3CA-E274-8624-C94E287FE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3" y="7300590"/>
            <a:ext cx="2133635" cy="60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88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76CD2-893F-DB46-EDBB-16072ED960C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353528"/>
            <a:ext cx="12632342" cy="72903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Open Access Statistics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0DE6D-7BB8-A865-18EF-CAB6DB4A438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320141" y="1102157"/>
            <a:ext cx="10787776" cy="72903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Groundbreaking Results: 96% Open Access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0267-2D39-B685-71C1-27F369C09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8" name="Picture 7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0624B066-9D16-97FD-8E3D-DF5F67FC9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38" y="1977231"/>
            <a:ext cx="5981666" cy="603069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B93AA312-5480-D62D-BCF2-C36D989C3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254" y="2623775"/>
            <a:ext cx="5832275" cy="47485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4438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A15C3-1C12-8430-23C4-3057961F028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0" y="264189"/>
            <a:ext cx="9526535" cy="13596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Supporting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Global Open Access &amp; Open Science Infrastructures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98F30-9100-4235-B154-A9ECE4F25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919F6-11AC-F929-C8D3-D6F86F443854}"/>
              </a:ext>
            </a:extLst>
          </p:cNvPr>
          <p:cNvSpPr txBox="1"/>
          <p:nvPr/>
        </p:nvSpPr>
        <p:spPr>
          <a:xfrm>
            <a:off x="1320140" y="1983559"/>
            <a:ext cx="7524315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Open Access and Open science need a globalized  infrastructure…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With standardized metadata and persistent identifiers (ORCID, ROR, </a:t>
            </a:r>
            <a:r>
              <a:rPr lang="en-GB" sz="2800" dirty="0" err="1">
                <a:solidFill>
                  <a:schemeClr val="bg1"/>
                </a:solidFill>
              </a:rPr>
              <a:t>CrossRef</a:t>
            </a:r>
            <a:r>
              <a:rPr lang="en-GB" sz="2800" dirty="0">
                <a:solidFill>
                  <a:schemeClr val="bg1"/>
                </a:solidFill>
              </a:rPr>
              <a:t>, OA Switchboard…)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And Open Infrastructure created and used by the community  (DOAJ, OAPEN, DOAB, OJS…)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10E2694-7BA1-9E99-CC14-47EA9132F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5375" y="3373636"/>
            <a:ext cx="989815" cy="64008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487D2F7-96BB-89FF-6C5F-38919A41C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745976" y="3543272"/>
            <a:ext cx="1965961" cy="6400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498B99C-8309-E0D8-C752-334EFE70F7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00308" y="4323732"/>
            <a:ext cx="2112264" cy="640080"/>
          </a:xfrm>
          <a:prstGeom prst="rect">
            <a:avLst/>
          </a:prstGeom>
        </p:spPr>
      </p:pic>
      <p:pic>
        <p:nvPicPr>
          <p:cNvPr id="13" name="Picture 12" descr="A grey text on a white background&#10;&#10;AI-generated content may be incorrect.">
            <a:extLst>
              <a:ext uri="{FF2B5EF4-FFF2-40B4-BE49-F238E27FC236}">
                <a16:creationId xmlns:a16="http://schemas.microsoft.com/office/drawing/2014/main" id="{55D37292-041F-5970-9C53-3311D09872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019" y="2423540"/>
            <a:ext cx="3163613" cy="640080"/>
          </a:xfrm>
          <a:prstGeom prst="rect">
            <a:avLst/>
          </a:prstGeom>
        </p:spPr>
      </p:pic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14B73F82-6015-2ECE-7243-2A074026BB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6723" y="5567514"/>
            <a:ext cx="3331697" cy="640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3933DE-A40D-A64C-D100-AA94FCFA22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12489" y="6517610"/>
            <a:ext cx="1091775" cy="640080"/>
          </a:xfrm>
          <a:prstGeom prst="rect">
            <a:avLst/>
          </a:prstGeom>
        </p:spPr>
      </p:pic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A7F48080-7473-91E4-81F9-C63334D4C8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637" y="6888994"/>
            <a:ext cx="27813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98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460AC3-CF0B-2306-123C-1B578EE549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CA" dirty="0"/>
              <a:t>Open Data</a:t>
            </a:r>
          </a:p>
        </p:txBody>
      </p:sp>
    </p:spTree>
    <p:extLst>
      <p:ext uri="{BB962C8B-B14F-4D97-AF65-F5344CB8AC3E}">
        <p14:creationId xmlns:p14="http://schemas.microsoft.com/office/powerpoint/2010/main" val="274520838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B7DF1F0E-BD2A-EC42-9664-81930359BE47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ntro + Outro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FAA7489B-F109-F740-9753-76406494D849}"/>
    </a:ext>
  </a:extLst>
</a:theme>
</file>

<file path=ppt/theme/theme3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91D8A844-83E0-604D-B865-A2507FF3E586}"/>
    </a:ext>
  </a:extLst>
</a:theme>
</file>

<file path=ppt/theme/theme4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5FC99792-4936-FF4B-BF54-D932B3D9047B}"/>
    </a:ext>
  </a:extLst>
</a:theme>
</file>

<file path=ppt/theme/theme5.xml><?xml version="1.0" encoding="utf-8"?>
<a:theme xmlns:a="http://schemas.openxmlformats.org/drawingml/2006/main" name="Designed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42E00B77-C100-E34B-B304-6CF9CF80A45E}"/>
    </a:ext>
  </a:extLst>
</a:theme>
</file>

<file path=ppt/theme/theme6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7F32B2AB-BF00-4E44-8FAE-1FF5D468464C}"/>
    </a:ext>
  </a:extLst>
</a:theme>
</file>

<file path=ppt/theme/theme7.xml><?xml version="1.0" encoding="utf-8"?>
<a:theme xmlns:a="http://schemas.openxmlformats.org/drawingml/2006/main" name="Blanks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99EEF144-D7E4-D345-BC04-9A7B193B987B}"/>
    </a:ext>
  </a:extLst>
</a:theme>
</file>

<file path=ppt/theme/theme8.xml><?xml version="1.0" encoding="utf-8"?>
<a:theme xmlns:a="http://schemas.openxmlformats.org/drawingml/2006/main" name="1_Front Page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53D8CEC9-7AFA-E944-B5D0-1BB8CC139236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 + Outro Light</Template>
  <TotalTime>1177</TotalTime>
  <Words>905</Words>
  <Application>Microsoft Macintosh PowerPoint</Application>
  <PresentationFormat>Custom</PresentationFormat>
  <Paragraphs>211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Poppins Medium</vt:lpstr>
      <vt:lpstr>System Font Regular</vt:lpstr>
      <vt:lpstr>Roboto Mono</vt:lpstr>
      <vt:lpstr>Roboto Mono bold</vt:lpstr>
      <vt:lpstr>Roboto Mono Light</vt:lpstr>
      <vt:lpstr>Poppins ExtraLight</vt:lpstr>
      <vt:lpstr>Aptos</vt:lpstr>
      <vt:lpstr>Arial</vt:lpstr>
      <vt:lpstr>Roboto Mono ExtraLight</vt:lpstr>
      <vt:lpstr>Intro + Outro Light</vt:lpstr>
      <vt:lpstr>Intro + Outro Dark</vt:lpstr>
      <vt:lpstr>CoARA</vt:lpstr>
      <vt:lpstr>Designed Light </vt:lpstr>
      <vt:lpstr>Designed Dark</vt:lpstr>
      <vt:lpstr>Blanks Light</vt:lpstr>
      <vt:lpstr>Blanks Dark</vt:lpstr>
      <vt:lpstr>1_Front Page Dark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Anne Gentil-Beccot</dc:creator>
  <cp:lastModifiedBy>Anne Gentil-Beccot</cp:lastModifiedBy>
  <cp:revision>7</cp:revision>
  <dcterms:created xsi:type="dcterms:W3CDTF">2025-03-14T11:45:49Z</dcterms:created>
  <dcterms:modified xsi:type="dcterms:W3CDTF">2025-07-01T07:02:12Z</dcterms:modified>
</cp:coreProperties>
</file>