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6" r:id="rId1"/>
  </p:sldMasterIdLst>
  <p:notesMasterIdLst>
    <p:notesMasterId r:id="rId32"/>
  </p:notesMasterIdLst>
  <p:handoutMasterIdLst>
    <p:handoutMasterId r:id="rId33"/>
  </p:handoutMasterIdLst>
  <p:sldIdLst>
    <p:sldId id="256" r:id="rId2"/>
    <p:sldId id="859" r:id="rId3"/>
    <p:sldId id="866" r:id="rId4"/>
    <p:sldId id="808" r:id="rId5"/>
    <p:sldId id="766" r:id="rId6"/>
    <p:sldId id="813" r:id="rId7"/>
    <p:sldId id="814" r:id="rId8"/>
    <p:sldId id="872" r:id="rId9"/>
    <p:sldId id="870" r:id="rId10"/>
    <p:sldId id="871" r:id="rId11"/>
    <p:sldId id="869" r:id="rId12"/>
    <p:sldId id="874" r:id="rId13"/>
    <p:sldId id="877" r:id="rId14"/>
    <p:sldId id="878" r:id="rId15"/>
    <p:sldId id="876" r:id="rId16"/>
    <p:sldId id="879" r:id="rId17"/>
    <p:sldId id="896" r:id="rId18"/>
    <p:sldId id="891" r:id="rId19"/>
    <p:sldId id="892" r:id="rId20"/>
    <p:sldId id="893" r:id="rId21"/>
    <p:sldId id="894" r:id="rId22"/>
    <p:sldId id="897" r:id="rId23"/>
    <p:sldId id="895" r:id="rId24"/>
    <p:sldId id="887" r:id="rId25"/>
    <p:sldId id="888" r:id="rId26"/>
    <p:sldId id="889" r:id="rId27"/>
    <p:sldId id="890" r:id="rId28"/>
    <p:sldId id="884" r:id="rId29"/>
    <p:sldId id="885" r:id="rId30"/>
    <p:sldId id="847" r:id="rId31"/>
  </p:sldIdLst>
  <p:sldSz cx="12192000" cy="6858000"/>
  <p:notesSz cx="7010400" cy="92964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Varsayılan Bölüm" id="{6FB0CD56-9152-4EF2-AB6E-1AAAC2445293}">
          <p14:sldIdLst>
            <p14:sldId id="256"/>
            <p14:sldId id="859"/>
            <p14:sldId id="866"/>
            <p14:sldId id="808"/>
            <p14:sldId id="766"/>
            <p14:sldId id="813"/>
            <p14:sldId id="814"/>
            <p14:sldId id="872"/>
            <p14:sldId id="870"/>
            <p14:sldId id="871"/>
            <p14:sldId id="869"/>
            <p14:sldId id="874"/>
            <p14:sldId id="877"/>
            <p14:sldId id="878"/>
            <p14:sldId id="876"/>
            <p14:sldId id="879"/>
            <p14:sldId id="896"/>
            <p14:sldId id="891"/>
            <p14:sldId id="892"/>
            <p14:sldId id="893"/>
            <p14:sldId id="894"/>
            <p14:sldId id="897"/>
            <p14:sldId id="895"/>
            <p14:sldId id="887"/>
            <p14:sldId id="888"/>
            <p14:sldId id="889"/>
            <p14:sldId id="890"/>
            <p14:sldId id="884"/>
            <p14:sldId id="885"/>
            <p14:sldId id="84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rsli" initials="o" lastIdx="2" clrIdx="0">
    <p:extLst>
      <p:ext uri="{19B8F6BF-5375-455C-9EA6-DF929625EA0E}">
        <p15:presenceInfo xmlns:p15="http://schemas.microsoft.com/office/powerpoint/2012/main" userId="okarsl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48ABE8"/>
    <a:srgbClr val="C04BE5"/>
    <a:srgbClr val="63ED43"/>
    <a:srgbClr val="DCEC44"/>
    <a:srgbClr val="734AE6"/>
    <a:srgbClr val="ED9C43"/>
    <a:srgbClr val="E98517"/>
    <a:srgbClr val="46EAB7"/>
    <a:srgbClr val="E24E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98" autoAdjust="0"/>
    <p:restoredTop sz="94660"/>
  </p:normalViewPr>
  <p:slideViewPr>
    <p:cSldViewPr snapToGrid="0">
      <p:cViewPr varScale="1">
        <p:scale>
          <a:sx n="101" d="100"/>
          <a:sy n="101" d="100"/>
        </p:scale>
        <p:origin x="774" y="102"/>
      </p:cViewPr>
      <p:guideLst/>
    </p:cSldViewPr>
  </p:slideViewPr>
  <p:notesTextViewPr>
    <p:cViewPr>
      <p:scale>
        <a:sx n="1" d="1"/>
        <a:sy n="1" d="1"/>
      </p:scale>
      <p:origin x="0" y="0"/>
    </p:cViewPr>
  </p:notesTextViewPr>
  <p:notesViewPr>
    <p:cSldViewPr snapToGrid="0">
      <p:cViewPr varScale="1">
        <p:scale>
          <a:sx n="78" d="100"/>
          <a:sy n="78" d="100"/>
        </p:scale>
        <p:origin x="4062" y="11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00"/>
            </a:lvl1pPr>
          </a:lstStyle>
          <a:p>
            <a:fld id="{BED5E34A-C0A6-4C69-B908-C89961DA3826}" type="datetimeFigureOut">
              <a:rPr lang="tr-TR" smtClean="0"/>
              <a:t>23.05.2025</a:t>
            </a:fld>
            <a:endParaRPr lang="tr-TR"/>
          </a:p>
        </p:txBody>
      </p:sp>
      <p:sp>
        <p:nvSpPr>
          <p:cNvPr id="4" name="Footer Placeholder 3"/>
          <p:cNvSpPr>
            <a:spLocks noGrp="1"/>
          </p:cNvSpPr>
          <p:nvPr>
            <p:ph type="ftr" sz="quarter" idx="2"/>
          </p:nvPr>
        </p:nvSpPr>
        <p:spPr>
          <a:xfrm>
            <a:off x="0" y="8829967"/>
            <a:ext cx="3037840" cy="466433"/>
          </a:xfrm>
          <a:prstGeom prst="rect">
            <a:avLst/>
          </a:prstGeom>
        </p:spPr>
        <p:txBody>
          <a:bodyPr vert="horz" lIns="91440" tIns="45720" rIns="91440" bIns="45720" rtlCol="0" anchor="b"/>
          <a:lstStyle>
            <a:lvl1pPr algn="l">
              <a:defRPr sz="1200"/>
            </a:lvl1pPr>
          </a:lstStyle>
          <a:p>
            <a:endParaRPr lang="tr-TR"/>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1440" tIns="45720" rIns="91440" bIns="45720" rtlCol="0" anchor="b"/>
          <a:lstStyle>
            <a:lvl1pPr algn="r">
              <a:defRPr sz="1200"/>
            </a:lvl1pPr>
          </a:lstStyle>
          <a:p>
            <a:fld id="{A646F7B6-F282-4A09-B8E2-2B84F560C9CC}" type="slidenum">
              <a:rPr lang="tr-TR" smtClean="0"/>
              <a:t>‹#›</a:t>
            </a:fld>
            <a:endParaRPr lang="tr-TR"/>
          </a:p>
        </p:txBody>
      </p:sp>
    </p:spTree>
    <p:extLst>
      <p:ext uri="{BB962C8B-B14F-4D97-AF65-F5344CB8AC3E}">
        <p14:creationId xmlns:p14="http://schemas.microsoft.com/office/powerpoint/2010/main" val="27827173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970938" y="0"/>
            <a:ext cx="3037840" cy="466434"/>
          </a:xfrm>
          <a:prstGeom prst="rect">
            <a:avLst/>
          </a:prstGeom>
        </p:spPr>
        <p:txBody>
          <a:bodyPr vert="horz" lIns="91440" tIns="45720" rIns="91440" bIns="45720" rtlCol="0"/>
          <a:lstStyle>
            <a:lvl1pPr algn="r">
              <a:defRPr sz="1200"/>
            </a:lvl1pPr>
          </a:lstStyle>
          <a:p>
            <a:fld id="{D603C734-B340-4EC9-88BB-8899B59CFA29}" type="datetimeFigureOut">
              <a:rPr lang="tr-TR" smtClean="0"/>
              <a:t>23.05.2025</a:t>
            </a:fld>
            <a:endParaRPr lang="tr-TR"/>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701041" y="4473893"/>
            <a:ext cx="5608320" cy="366045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829967"/>
            <a:ext cx="3037840" cy="466433"/>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1440" tIns="45720" rIns="91440" bIns="45720" rtlCol="0" anchor="b"/>
          <a:lstStyle>
            <a:lvl1pPr algn="r">
              <a:defRPr sz="1200"/>
            </a:lvl1pPr>
          </a:lstStyle>
          <a:p>
            <a:fld id="{F0197F48-69F1-4535-B1FE-2F5AE3659B0B}" type="slidenum">
              <a:rPr lang="tr-TR" smtClean="0"/>
              <a:t>‹#›</a:t>
            </a:fld>
            <a:endParaRPr lang="tr-TR"/>
          </a:p>
        </p:txBody>
      </p:sp>
    </p:spTree>
    <p:extLst>
      <p:ext uri="{BB962C8B-B14F-4D97-AF65-F5344CB8AC3E}">
        <p14:creationId xmlns:p14="http://schemas.microsoft.com/office/powerpoint/2010/main" val="2809809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197F48-69F1-4535-B1FE-2F5AE3659B0B}" type="slidenum">
              <a:rPr lang="tr-TR" smtClean="0"/>
              <a:t>1</a:t>
            </a:fld>
            <a:endParaRPr lang="tr-TR"/>
          </a:p>
        </p:txBody>
      </p:sp>
    </p:spTree>
    <p:extLst>
      <p:ext uri="{BB962C8B-B14F-4D97-AF65-F5344CB8AC3E}">
        <p14:creationId xmlns:p14="http://schemas.microsoft.com/office/powerpoint/2010/main" val="3104314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defTabSz="837956">
              <a:defRPr/>
            </a:pPr>
            <a:fld id="{F0197F48-69F1-4535-B1FE-2F5AE3659B0B}" type="slidenum">
              <a:rPr lang="tr-TR">
                <a:solidFill>
                  <a:prstClr val="black"/>
                </a:solidFill>
                <a:latin typeface="Calibri" panose="020F0502020204030204"/>
              </a:rPr>
              <a:pPr defTabSz="837956">
                <a:defRPr/>
              </a:pPr>
              <a:t>5</a:t>
            </a:fld>
            <a:endParaRPr lang="tr-TR">
              <a:solidFill>
                <a:prstClr val="black"/>
              </a:solidFill>
              <a:latin typeface="Calibri" panose="020F0502020204030204"/>
            </a:endParaRPr>
          </a:p>
        </p:txBody>
      </p:sp>
    </p:spTree>
    <p:extLst>
      <p:ext uri="{BB962C8B-B14F-4D97-AF65-F5344CB8AC3E}">
        <p14:creationId xmlns:p14="http://schemas.microsoft.com/office/powerpoint/2010/main" val="3060015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CB944B-BB65-6693-1A39-DE0B54737AE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D81DA4-8ADD-BAEF-0983-1545C1D998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0D5BD9-CB17-D130-FF61-74724D8B280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4BBD3FF-5E36-985E-811A-E9DEA6A8783B}"/>
              </a:ext>
            </a:extLst>
          </p:cNvPr>
          <p:cNvSpPr>
            <a:spLocks noGrp="1"/>
          </p:cNvSpPr>
          <p:nvPr>
            <p:ph type="sldNum" sz="quarter" idx="10"/>
          </p:nvPr>
        </p:nvSpPr>
        <p:spPr/>
        <p:txBody>
          <a:bodyPr/>
          <a:lstStyle/>
          <a:p>
            <a:pPr defTabSz="837956">
              <a:defRPr/>
            </a:pPr>
            <a:fld id="{F0197F48-69F1-4535-B1FE-2F5AE3659B0B}" type="slidenum">
              <a:rPr lang="tr-TR">
                <a:solidFill>
                  <a:prstClr val="black"/>
                </a:solidFill>
                <a:latin typeface="Calibri" panose="020F0502020204030204"/>
              </a:rPr>
              <a:pPr defTabSz="837956">
                <a:defRPr/>
              </a:pPr>
              <a:t>6</a:t>
            </a:fld>
            <a:endParaRPr lang="tr-TR">
              <a:solidFill>
                <a:prstClr val="black"/>
              </a:solidFill>
              <a:latin typeface="Calibri" panose="020F0502020204030204"/>
            </a:endParaRPr>
          </a:p>
        </p:txBody>
      </p:sp>
    </p:spTree>
    <p:extLst>
      <p:ext uri="{BB962C8B-B14F-4D97-AF65-F5344CB8AC3E}">
        <p14:creationId xmlns:p14="http://schemas.microsoft.com/office/powerpoint/2010/main" val="1044902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731D50-AC8B-F202-AA67-D6A84BD904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3FEFE9-F26C-3F12-28F8-9EA39128CD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40D0C8-E8BD-61BE-23B0-9795136F2D8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F9DBEAD-EAD9-0675-3222-05C6ECA2CCA7}"/>
              </a:ext>
            </a:extLst>
          </p:cNvPr>
          <p:cNvSpPr>
            <a:spLocks noGrp="1"/>
          </p:cNvSpPr>
          <p:nvPr>
            <p:ph type="sldNum" sz="quarter" idx="10"/>
          </p:nvPr>
        </p:nvSpPr>
        <p:spPr/>
        <p:txBody>
          <a:bodyPr/>
          <a:lstStyle/>
          <a:p>
            <a:pPr defTabSz="837956">
              <a:defRPr/>
            </a:pPr>
            <a:fld id="{F0197F48-69F1-4535-B1FE-2F5AE3659B0B}" type="slidenum">
              <a:rPr lang="tr-TR">
                <a:solidFill>
                  <a:prstClr val="black"/>
                </a:solidFill>
                <a:latin typeface="Calibri" panose="020F0502020204030204"/>
              </a:rPr>
              <a:pPr defTabSz="837956">
                <a:defRPr/>
              </a:pPr>
              <a:t>7</a:t>
            </a:fld>
            <a:endParaRPr lang="tr-TR">
              <a:solidFill>
                <a:prstClr val="black"/>
              </a:solidFill>
              <a:latin typeface="Calibri" panose="020F0502020204030204"/>
            </a:endParaRPr>
          </a:p>
        </p:txBody>
      </p:sp>
    </p:spTree>
    <p:extLst>
      <p:ext uri="{BB962C8B-B14F-4D97-AF65-F5344CB8AC3E}">
        <p14:creationId xmlns:p14="http://schemas.microsoft.com/office/powerpoint/2010/main" val="31981125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microsoft.com/office/2007/relationships/hdphoto" Target="../media/hdphoto2.wdp"/></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1963" y="2532678"/>
            <a:ext cx="9297317" cy="1846534"/>
          </a:xfrm>
        </p:spPr>
        <p:txBody>
          <a:bodyPr anchor="b"/>
          <a:lstStyle>
            <a:lvl1pPr algn="l">
              <a:defRPr sz="6000" b="1">
                <a:solidFill>
                  <a:srgbClr val="002060"/>
                </a:solidFill>
              </a:defRPr>
            </a:lvl1pPr>
          </a:lstStyle>
          <a:p>
            <a:r>
              <a:rPr lang="en-US" dirty="0"/>
              <a:t>Click to edit Master title style</a:t>
            </a:r>
            <a:endParaRPr lang="tr-TR" dirty="0"/>
          </a:p>
        </p:txBody>
      </p:sp>
      <p:sp>
        <p:nvSpPr>
          <p:cNvPr id="3" name="Subtitle 2"/>
          <p:cNvSpPr>
            <a:spLocks noGrp="1"/>
          </p:cNvSpPr>
          <p:nvPr>
            <p:ph type="subTitle" idx="1"/>
          </p:nvPr>
        </p:nvSpPr>
        <p:spPr>
          <a:xfrm>
            <a:off x="194553" y="4488849"/>
            <a:ext cx="8132323" cy="1305769"/>
          </a:xfrm>
        </p:spPr>
        <p:txBody>
          <a:bodyPr/>
          <a:lstStyle>
            <a:lvl1pPr marL="0" indent="0" algn="l">
              <a:buNone/>
              <a:defRPr sz="2400" b="0">
                <a:solidFill>
                  <a:srgbClr val="0020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tr-TR" dirty="0"/>
          </a:p>
        </p:txBody>
      </p:sp>
      <p:sp>
        <p:nvSpPr>
          <p:cNvPr id="4" name="Date Placeholder 3"/>
          <p:cNvSpPr>
            <a:spLocks noGrp="1"/>
          </p:cNvSpPr>
          <p:nvPr>
            <p:ph type="dt" sz="half" idx="10"/>
          </p:nvPr>
        </p:nvSpPr>
        <p:spPr/>
        <p:txBody>
          <a:bodyPr/>
          <a:lstStyle>
            <a:lvl1pPr>
              <a:defRPr>
                <a:solidFill>
                  <a:schemeClr val="accent1">
                    <a:lumMod val="75000"/>
                  </a:schemeClr>
                </a:solidFill>
              </a:defRPr>
            </a:lvl1pPr>
          </a:lstStyle>
          <a:p>
            <a:r>
              <a:rPr lang="en-US" smtClean="0"/>
              <a:t>Özlem Karslı</a:t>
            </a:r>
            <a:endParaRPr lang="tr-TR"/>
          </a:p>
        </p:txBody>
      </p:sp>
      <p:sp>
        <p:nvSpPr>
          <p:cNvPr id="5" name="Footer Placeholder 4"/>
          <p:cNvSpPr>
            <a:spLocks noGrp="1"/>
          </p:cNvSpPr>
          <p:nvPr>
            <p:ph type="ftr" sz="quarter" idx="11"/>
          </p:nvPr>
        </p:nvSpPr>
        <p:spPr/>
        <p:txBody>
          <a:bodyPr/>
          <a:lstStyle>
            <a:lvl1pPr>
              <a:defRPr>
                <a:solidFill>
                  <a:schemeClr val="accent1">
                    <a:lumMod val="75000"/>
                  </a:schemeClr>
                </a:solidFill>
              </a:defRPr>
            </a:lvl1pPr>
          </a:lstStyle>
          <a:p>
            <a:r>
              <a:rPr lang="tr-TR" smtClean="0"/>
              <a:t>YEFİST 2025, 24-25 Mayıs 2025, Marmara Üniversitesi</a:t>
            </a:r>
            <a:endParaRPr lang="tr-TR"/>
          </a:p>
        </p:txBody>
      </p:sp>
      <p:sp>
        <p:nvSpPr>
          <p:cNvPr id="6" name="Slide Number Placeholder 5"/>
          <p:cNvSpPr>
            <a:spLocks noGrp="1"/>
          </p:cNvSpPr>
          <p:nvPr>
            <p:ph type="sldNum" sz="quarter" idx="12"/>
          </p:nvPr>
        </p:nvSpPr>
        <p:spPr/>
        <p:txBody>
          <a:bodyPr/>
          <a:lstStyle>
            <a:lvl1pPr>
              <a:defRPr>
                <a:solidFill>
                  <a:schemeClr val="accent1">
                    <a:lumMod val="75000"/>
                  </a:schemeClr>
                </a:solidFill>
              </a:defRPr>
            </a:lvl1pPr>
          </a:lstStyle>
          <a:p>
            <a:fld id="{84CDF53C-BE00-4E83-89E8-DD91EA6DA5D6}" type="slidenum">
              <a:rPr lang="tr-TR" smtClean="0"/>
              <a:t>‹#›</a:t>
            </a:fld>
            <a:endParaRPr lang="tr-TR"/>
          </a:p>
        </p:txBody>
      </p:sp>
      <p:pic>
        <p:nvPicPr>
          <p:cNvPr id="11" name="Picture 10">
            <a:extLst>
              <a:ext uri="{FF2B5EF4-FFF2-40B4-BE49-F238E27FC236}">
                <a16:creationId xmlns:a16="http://schemas.microsoft.com/office/drawing/2014/main" id="{21A92811-DD64-3885-3146-C023E3C00506}"/>
              </a:ext>
            </a:extLst>
          </p:cNvPr>
          <p:cNvPicPr>
            <a:picLocks noChangeAspect="1"/>
          </p:cNvPicPr>
          <p:nvPr userDrawn="1"/>
        </p:nvPicPr>
        <p:blipFill>
          <a:blip r:embed="rId2"/>
          <a:stretch>
            <a:fillRect/>
          </a:stretch>
        </p:blipFill>
        <p:spPr>
          <a:xfrm>
            <a:off x="8637021" y="38104"/>
            <a:ext cx="3554979" cy="1777490"/>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178" y="2222882"/>
            <a:ext cx="2471933" cy="832106"/>
          </a:xfrm>
          <a:prstGeom prst="rect">
            <a:avLst/>
          </a:prstGeom>
        </p:spPr>
      </p:pic>
    </p:spTree>
    <p:extLst>
      <p:ext uri="{BB962C8B-B14F-4D97-AF65-F5344CB8AC3E}">
        <p14:creationId xmlns:p14="http://schemas.microsoft.com/office/powerpoint/2010/main" val="1195790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tr-T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p:cNvSpPr>
            <a:spLocks noGrp="1"/>
          </p:cNvSpPr>
          <p:nvPr>
            <p:ph type="dt" sz="half" idx="10"/>
          </p:nvPr>
        </p:nvSpPr>
        <p:spPr/>
        <p:txBody>
          <a:bodyPr/>
          <a:lstStyle/>
          <a:p>
            <a:r>
              <a:rPr lang="en-US" smtClean="0"/>
              <a:t>Özlem Karslı</a:t>
            </a:r>
            <a:endParaRPr lang="tr-TR"/>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a:p>
        </p:txBody>
      </p:sp>
      <p:sp>
        <p:nvSpPr>
          <p:cNvPr id="6" name="Slide Number Placeholder 5"/>
          <p:cNvSpPr>
            <a:spLocks noGrp="1"/>
          </p:cNvSpPr>
          <p:nvPr>
            <p:ph type="sldNum" sz="quarter" idx="12"/>
          </p:nvPr>
        </p:nvSpPr>
        <p:spPr/>
        <p:txBody>
          <a:bodyPr/>
          <a:lstStyle/>
          <a:p>
            <a:fld id="{84CDF53C-BE00-4E83-89E8-DD91EA6DA5D6}" type="slidenum">
              <a:rPr lang="tr-TR" smtClean="0"/>
              <a:t>‹#›</a:t>
            </a:fld>
            <a:endParaRPr lang="tr-TR"/>
          </a:p>
        </p:txBody>
      </p:sp>
    </p:spTree>
    <p:extLst>
      <p:ext uri="{BB962C8B-B14F-4D97-AF65-F5344CB8AC3E}">
        <p14:creationId xmlns:p14="http://schemas.microsoft.com/office/powerpoint/2010/main" val="4131434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tr-T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p:cNvSpPr>
            <a:spLocks noGrp="1"/>
          </p:cNvSpPr>
          <p:nvPr>
            <p:ph type="dt" sz="half" idx="10"/>
          </p:nvPr>
        </p:nvSpPr>
        <p:spPr/>
        <p:txBody>
          <a:bodyPr/>
          <a:lstStyle/>
          <a:p>
            <a:r>
              <a:rPr lang="en-US" smtClean="0"/>
              <a:t>Özlem Karslı</a:t>
            </a:r>
            <a:endParaRPr lang="tr-TR"/>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a:p>
        </p:txBody>
      </p:sp>
      <p:sp>
        <p:nvSpPr>
          <p:cNvPr id="6" name="Slide Number Placeholder 5"/>
          <p:cNvSpPr>
            <a:spLocks noGrp="1"/>
          </p:cNvSpPr>
          <p:nvPr>
            <p:ph type="sldNum" sz="quarter" idx="12"/>
          </p:nvPr>
        </p:nvSpPr>
        <p:spPr/>
        <p:txBody>
          <a:bodyPr/>
          <a:lstStyle/>
          <a:p>
            <a:fld id="{84CDF53C-BE00-4E83-89E8-DD91EA6DA5D6}" type="slidenum">
              <a:rPr lang="tr-TR" smtClean="0"/>
              <a:t>‹#›</a:t>
            </a:fld>
            <a:endParaRPr lang="tr-TR"/>
          </a:p>
        </p:txBody>
      </p:sp>
    </p:spTree>
    <p:extLst>
      <p:ext uri="{BB962C8B-B14F-4D97-AF65-F5344CB8AC3E}">
        <p14:creationId xmlns:p14="http://schemas.microsoft.com/office/powerpoint/2010/main" val="1041047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6768" y="977901"/>
            <a:ext cx="5577417"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4" name="Content Placeholder 3"/>
          <p:cNvSpPr>
            <a:spLocks noGrp="1"/>
          </p:cNvSpPr>
          <p:nvPr>
            <p:ph sz="half" idx="2"/>
          </p:nvPr>
        </p:nvSpPr>
        <p:spPr>
          <a:xfrm>
            <a:off x="6157384" y="977901"/>
            <a:ext cx="5579533"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Tree>
    <p:extLst>
      <p:ext uri="{BB962C8B-B14F-4D97-AF65-F5344CB8AC3E}">
        <p14:creationId xmlns:p14="http://schemas.microsoft.com/office/powerpoint/2010/main" val="3600863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2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6768" y="977901"/>
            <a:ext cx="5577417"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4" name="Content Placeholder 3"/>
          <p:cNvSpPr>
            <a:spLocks noGrp="1"/>
          </p:cNvSpPr>
          <p:nvPr>
            <p:ph sz="half" idx="2"/>
          </p:nvPr>
        </p:nvSpPr>
        <p:spPr>
          <a:xfrm>
            <a:off x="6157384" y="977901"/>
            <a:ext cx="5579533"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Tree>
    <p:extLst>
      <p:ext uri="{BB962C8B-B14F-4D97-AF65-F5344CB8AC3E}">
        <p14:creationId xmlns:p14="http://schemas.microsoft.com/office/powerpoint/2010/main" val="20899169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264A90"/>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Özlem Karslı</a:t>
            </a:r>
            <a:endParaRPr lang="tr-TR"/>
          </a:p>
        </p:txBody>
      </p:sp>
      <p:sp>
        <p:nvSpPr>
          <p:cNvPr id="3" name="Footer Placeholder 2"/>
          <p:cNvSpPr>
            <a:spLocks noGrp="1"/>
          </p:cNvSpPr>
          <p:nvPr>
            <p:ph type="ftr" sz="quarter" idx="11"/>
          </p:nvPr>
        </p:nvSpPr>
        <p:spPr/>
        <p:txBody>
          <a:bodyPr/>
          <a:lstStyle/>
          <a:p>
            <a:r>
              <a:rPr lang="tr-TR" smtClean="0"/>
              <a:t>YEFİST 2025, 24-25 Mayıs 2025, Marmara Üniversitesi</a:t>
            </a:r>
            <a:endParaRPr lang="tr-TR"/>
          </a:p>
        </p:txBody>
      </p:sp>
      <p:sp>
        <p:nvSpPr>
          <p:cNvPr id="4" name="Slide Number Placeholder 3"/>
          <p:cNvSpPr>
            <a:spLocks noGrp="1"/>
          </p:cNvSpPr>
          <p:nvPr>
            <p:ph type="sldNum" sz="quarter" idx="12"/>
          </p:nvPr>
        </p:nvSpPr>
        <p:spPr/>
        <p:txBody>
          <a:bodyPr/>
          <a:lstStyle/>
          <a:p>
            <a:fld id="{84CDF53C-BE00-4E83-89E8-DD91EA6DA5D6}" type="slidenum">
              <a:rPr lang="tr-TR" smtClean="0"/>
              <a:t>‹#›</a:t>
            </a:fld>
            <a:endParaRPr lang="tr-TR"/>
          </a:p>
        </p:txBody>
      </p:sp>
      <p:sp>
        <p:nvSpPr>
          <p:cNvPr id="9" name="Title 1"/>
          <p:cNvSpPr>
            <a:spLocks noGrp="1"/>
          </p:cNvSpPr>
          <p:nvPr>
            <p:ph type="title"/>
          </p:nvPr>
        </p:nvSpPr>
        <p:spPr>
          <a:xfrm>
            <a:off x="568081" y="2448292"/>
            <a:ext cx="8007350" cy="2852737"/>
          </a:xfrm>
        </p:spPr>
        <p:txBody>
          <a:bodyPr anchor="b"/>
          <a:lstStyle>
            <a:lvl1pPr>
              <a:lnSpc>
                <a:spcPct val="100000"/>
              </a:lnSpc>
              <a:defRPr sz="6000">
                <a:solidFill>
                  <a:schemeClr val="bg1"/>
                </a:solidFill>
              </a:defRPr>
            </a:lvl1pPr>
          </a:lstStyle>
          <a:p>
            <a:r>
              <a:rPr lang="en-US" dirty="0"/>
              <a:t>Click to edit Master title style</a:t>
            </a:r>
            <a:endParaRPr lang="tr-TR" dirty="0"/>
          </a:p>
        </p:txBody>
      </p:sp>
    </p:spTree>
    <p:extLst>
      <p:ext uri="{BB962C8B-B14F-4D97-AF65-F5344CB8AC3E}">
        <p14:creationId xmlns:p14="http://schemas.microsoft.com/office/powerpoint/2010/main" val="22015256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6768" y="977901"/>
            <a:ext cx="5577417"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4" name="Content Placeholder 3"/>
          <p:cNvSpPr>
            <a:spLocks noGrp="1"/>
          </p:cNvSpPr>
          <p:nvPr>
            <p:ph sz="half" idx="2"/>
          </p:nvPr>
        </p:nvSpPr>
        <p:spPr>
          <a:xfrm>
            <a:off x="6157384" y="977901"/>
            <a:ext cx="5579533"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2060189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amp; Bullets">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36" name="Title Text"/>
          <p:cNvSpPr txBox="1">
            <a:spLocks noGrp="1"/>
          </p:cNvSpPr>
          <p:nvPr>
            <p:ph type="title"/>
          </p:nvPr>
        </p:nvSpPr>
        <p:spPr>
          <a:xfrm>
            <a:off x="1188720" y="274320"/>
            <a:ext cx="9814560" cy="1177290"/>
          </a:xfrm>
          <a:prstGeom prst="rect">
            <a:avLst/>
          </a:prstGeom>
        </p:spPr>
        <p:txBody>
          <a:bodyPr lIns="50800" tIns="50800" rIns="50800" bIns="50800">
            <a:normAutofit/>
          </a:bodyPr>
          <a:lstStyle>
            <a:lvl1pPr>
              <a:defRPr>
                <a:latin typeface="+mn-lt"/>
                <a:ea typeface="+mn-ea"/>
                <a:cs typeface="+mn-cs"/>
                <a:sym typeface="Chalkboard SE Regular"/>
              </a:defRPr>
            </a:lvl1pPr>
          </a:lstStyle>
          <a:p>
            <a:r>
              <a:t>Title Text</a:t>
            </a:r>
          </a:p>
        </p:txBody>
      </p:sp>
      <p:sp>
        <p:nvSpPr>
          <p:cNvPr id="137" name="Body Level One…"/>
          <p:cNvSpPr txBox="1">
            <a:spLocks noGrp="1"/>
          </p:cNvSpPr>
          <p:nvPr>
            <p:ph type="body" idx="1"/>
          </p:nvPr>
        </p:nvSpPr>
        <p:spPr>
          <a:xfrm>
            <a:off x="1188720" y="1577340"/>
            <a:ext cx="9814560" cy="4526280"/>
          </a:xfrm>
          <a:prstGeom prst="rect">
            <a:avLst/>
          </a:prstGeom>
        </p:spPr>
        <p:txBody>
          <a:bodyPr lIns="50800" tIns="50800" rIns="50800" bIns="50800">
            <a:normAutofit/>
          </a:bodyPr>
          <a:lstStyle>
            <a:lvl1pPr marL="804327" indent="-392847">
              <a:spcBef>
                <a:spcPts val="1440"/>
              </a:spcBef>
              <a:buBlip>
                <a:blip r:embed="rId3"/>
              </a:buBlip>
              <a:defRPr>
                <a:latin typeface="+mn-lt"/>
                <a:ea typeface="+mn-ea"/>
                <a:cs typeface="+mn-cs"/>
                <a:sym typeface="Chalkboard SE Regular"/>
              </a:defRPr>
            </a:lvl1pPr>
            <a:lvl2pPr marL="1295817" indent="-392847">
              <a:spcBef>
                <a:spcPts val="1440"/>
              </a:spcBef>
              <a:buBlip>
                <a:blip r:embed="rId3"/>
              </a:buBlip>
              <a:defRPr>
                <a:latin typeface="+mn-lt"/>
                <a:ea typeface="+mn-ea"/>
                <a:cs typeface="+mn-cs"/>
                <a:sym typeface="Chalkboard SE Regular"/>
              </a:defRPr>
            </a:lvl2pPr>
            <a:lvl3pPr marL="1775877" indent="-392847">
              <a:spcBef>
                <a:spcPts val="1440"/>
              </a:spcBef>
              <a:buBlip>
                <a:blip r:embed="rId3"/>
              </a:buBlip>
              <a:defRPr>
                <a:latin typeface="+mn-lt"/>
                <a:ea typeface="+mn-ea"/>
                <a:cs typeface="+mn-cs"/>
                <a:sym typeface="Chalkboard SE Regular"/>
              </a:defRPr>
            </a:lvl3pPr>
            <a:lvl4pPr marL="2290227" indent="-392847">
              <a:spcBef>
                <a:spcPts val="1440"/>
              </a:spcBef>
              <a:buBlip>
                <a:blip r:embed="rId3"/>
              </a:buBlip>
              <a:defRPr>
                <a:latin typeface="+mn-lt"/>
                <a:ea typeface="+mn-ea"/>
                <a:cs typeface="+mn-cs"/>
                <a:sym typeface="Chalkboard SE Regular"/>
              </a:defRPr>
            </a:lvl4pPr>
            <a:lvl5pPr marL="2816007" indent="-392847">
              <a:spcBef>
                <a:spcPts val="1440"/>
              </a:spcBef>
              <a:buBlip>
                <a:blip r:embed="rId3"/>
              </a:buBlip>
              <a:defRPr>
                <a:latin typeface="+mn-lt"/>
                <a:ea typeface="+mn-ea"/>
                <a:cs typeface="+mn-cs"/>
                <a:sym typeface="Chalkboard SE Regular"/>
              </a:defRPr>
            </a:lvl5pPr>
          </a:lstStyle>
          <a:p>
            <a:r>
              <a:t>Body Level One</a:t>
            </a:r>
          </a:p>
          <a:p>
            <a:pPr lvl="1"/>
            <a:r>
              <a:t>Body Level Two</a:t>
            </a:r>
          </a:p>
          <a:p>
            <a:pPr lvl="2"/>
            <a:r>
              <a:t>Body Level Three</a:t>
            </a:r>
          </a:p>
          <a:p>
            <a:pPr lvl="3"/>
            <a:r>
              <a:t>Body Level Four</a:t>
            </a:r>
          </a:p>
          <a:p>
            <a:pPr lvl="4"/>
            <a:r>
              <a:t>Body Level Five</a:t>
            </a:r>
          </a:p>
        </p:txBody>
      </p:sp>
      <p:sp>
        <p:nvSpPr>
          <p:cNvPr id="138" name="Slide Number"/>
          <p:cNvSpPr txBox="1">
            <a:spLocks noGrp="1"/>
          </p:cNvSpPr>
          <p:nvPr>
            <p:ph type="sldNum" sz="quarter" idx="2"/>
          </p:nvPr>
        </p:nvSpPr>
        <p:spPr>
          <a:xfrm>
            <a:off x="5929043" y="6492240"/>
            <a:ext cx="337790" cy="295059"/>
          </a:xfrm>
          <a:prstGeom prst="rect">
            <a:avLst/>
          </a:prstGeom>
        </p:spPr>
        <p:txBody>
          <a:bodyPr lIns="50800" tIns="50800" rIns="50800" bIns="50800"/>
          <a:lstStyle/>
          <a:p>
            <a:fld id="{86CB4B4D-7CA3-9044-876B-883B54F8677D}" type="slidenum">
              <a:t>‹#›</a:t>
            </a:fld>
            <a:endParaRPr/>
          </a:p>
        </p:txBody>
      </p:sp>
    </p:spTree>
    <p:extLst>
      <p:ext uri="{BB962C8B-B14F-4D97-AF65-F5344CB8AC3E}">
        <p14:creationId xmlns:p14="http://schemas.microsoft.com/office/powerpoint/2010/main" val="411072093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endParaRPr lang="tr-TR"/>
          </a:p>
        </p:txBody>
      </p:sp>
      <p:sp>
        <p:nvSpPr>
          <p:cNvPr id="3" name="Content Placeholder 2"/>
          <p:cNvSpPr>
            <a:spLocks noGrp="1"/>
          </p:cNvSpPr>
          <p:nvPr>
            <p:ph idx="1"/>
          </p:nvPr>
        </p:nvSpPr>
        <p:spPr>
          <a:xfrm>
            <a:off x="194553" y="1238391"/>
            <a:ext cx="11780195" cy="51518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p:cNvSpPr>
            <a:spLocks noGrp="1"/>
          </p:cNvSpPr>
          <p:nvPr>
            <p:ph type="dt" sz="half" idx="10"/>
          </p:nvPr>
        </p:nvSpPr>
        <p:spPr>
          <a:xfrm>
            <a:off x="194553" y="6517493"/>
            <a:ext cx="2743200" cy="256026"/>
          </a:xfrm>
        </p:spPr>
        <p:txBody>
          <a:bodyPr/>
          <a:lstStyle>
            <a:lvl1pPr>
              <a:defRPr>
                <a:solidFill>
                  <a:srgbClr val="264A90"/>
                </a:solidFill>
              </a:defRPr>
            </a:lvl1pPr>
          </a:lstStyle>
          <a:p>
            <a:r>
              <a:rPr lang="en-US" smtClean="0"/>
              <a:t>Özlem Karslı</a:t>
            </a:r>
            <a:endParaRPr lang="tr-TR" dirty="0"/>
          </a:p>
        </p:txBody>
      </p:sp>
      <p:sp>
        <p:nvSpPr>
          <p:cNvPr id="5" name="Footer Placeholder 4"/>
          <p:cNvSpPr>
            <a:spLocks noGrp="1"/>
          </p:cNvSpPr>
          <p:nvPr>
            <p:ph type="ftr" sz="quarter" idx="11"/>
          </p:nvPr>
        </p:nvSpPr>
        <p:spPr>
          <a:xfrm>
            <a:off x="2937753" y="6507766"/>
            <a:ext cx="6224535" cy="275480"/>
          </a:xfrm>
        </p:spPr>
        <p:txBody>
          <a:bodyPr/>
          <a:lstStyle>
            <a:lvl1pPr>
              <a:defRPr>
                <a:solidFill>
                  <a:srgbClr val="264A90"/>
                </a:solidFill>
              </a:defRPr>
            </a:lvl1p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a:xfrm>
            <a:off x="9231548" y="6507766"/>
            <a:ext cx="2743200" cy="275481"/>
          </a:xfrm>
        </p:spPr>
        <p:txBody>
          <a:bodyPr/>
          <a:lstStyle>
            <a:lvl1pPr>
              <a:defRPr>
                <a:solidFill>
                  <a:srgbClr val="264A90"/>
                </a:solidFill>
              </a:defRPr>
            </a:lvl1pPr>
          </a:lstStyle>
          <a:p>
            <a:fld id="{84CDF53C-BE00-4E83-89E8-DD91EA6DA5D6}" type="slidenum">
              <a:rPr lang="tr-TR" smtClean="0"/>
              <a:pPr/>
              <a:t>‹#›</a:t>
            </a:fld>
            <a:endParaRPr lang="tr-TR" dirty="0"/>
          </a:p>
        </p:txBody>
      </p:sp>
    </p:spTree>
    <p:extLst>
      <p:ext uri="{BB962C8B-B14F-4D97-AF65-F5344CB8AC3E}">
        <p14:creationId xmlns:p14="http://schemas.microsoft.com/office/powerpoint/2010/main" val="3256749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tr-T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smtClean="0"/>
              <a:t>Özlem Karslı</a:t>
            </a:r>
            <a:endParaRPr lang="tr-TR"/>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a:p>
        </p:txBody>
      </p:sp>
      <p:sp>
        <p:nvSpPr>
          <p:cNvPr id="6" name="Slide Number Placeholder 5"/>
          <p:cNvSpPr>
            <a:spLocks noGrp="1"/>
          </p:cNvSpPr>
          <p:nvPr>
            <p:ph type="sldNum" sz="quarter" idx="12"/>
          </p:nvPr>
        </p:nvSpPr>
        <p:spPr/>
        <p:txBody>
          <a:bodyPr/>
          <a:lstStyle/>
          <a:p>
            <a:fld id="{84CDF53C-BE00-4E83-89E8-DD91EA6DA5D6}" type="slidenum">
              <a:rPr lang="tr-TR" smtClean="0"/>
              <a:t>‹#›</a:t>
            </a:fld>
            <a:endParaRPr lang="tr-TR"/>
          </a:p>
        </p:txBody>
      </p:sp>
    </p:spTree>
    <p:extLst>
      <p:ext uri="{BB962C8B-B14F-4D97-AF65-F5344CB8AC3E}">
        <p14:creationId xmlns:p14="http://schemas.microsoft.com/office/powerpoint/2010/main" val="868283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tr-TR"/>
          </a:p>
        </p:txBody>
      </p:sp>
      <p:sp>
        <p:nvSpPr>
          <p:cNvPr id="3" name="Content Placeholder 2"/>
          <p:cNvSpPr>
            <a:spLocks noGrp="1"/>
          </p:cNvSpPr>
          <p:nvPr>
            <p:ph sz="half" idx="1"/>
          </p:nvPr>
        </p:nvSpPr>
        <p:spPr>
          <a:xfrm>
            <a:off x="194553" y="1293778"/>
            <a:ext cx="5846323" cy="51264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dirty="0"/>
          </a:p>
        </p:txBody>
      </p:sp>
      <p:sp>
        <p:nvSpPr>
          <p:cNvPr id="4" name="Content Placeholder 3"/>
          <p:cNvSpPr>
            <a:spLocks noGrp="1"/>
          </p:cNvSpPr>
          <p:nvPr>
            <p:ph sz="half" idx="2"/>
          </p:nvPr>
        </p:nvSpPr>
        <p:spPr>
          <a:xfrm>
            <a:off x="6172200" y="1293778"/>
            <a:ext cx="5802548" cy="51264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Date Placeholder 4"/>
          <p:cNvSpPr>
            <a:spLocks noGrp="1"/>
          </p:cNvSpPr>
          <p:nvPr>
            <p:ph type="dt" sz="half" idx="10"/>
          </p:nvPr>
        </p:nvSpPr>
        <p:spPr/>
        <p:txBody>
          <a:bodyPr/>
          <a:lstStyle/>
          <a:p>
            <a:r>
              <a:rPr lang="en-US" smtClean="0"/>
              <a:t>Özlem Karslı</a:t>
            </a:r>
            <a:endParaRPr lang="tr-TR"/>
          </a:p>
        </p:txBody>
      </p:sp>
      <p:sp>
        <p:nvSpPr>
          <p:cNvPr id="6" name="Footer Placeholder 5"/>
          <p:cNvSpPr>
            <a:spLocks noGrp="1"/>
          </p:cNvSpPr>
          <p:nvPr>
            <p:ph type="ftr" sz="quarter" idx="11"/>
          </p:nvPr>
        </p:nvSpPr>
        <p:spPr/>
        <p:txBody>
          <a:bodyPr/>
          <a:lstStyle/>
          <a:p>
            <a:r>
              <a:rPr lang="tr-TR" smtClean="0"/>
              <a:t>YEFİST 2025, 24-25 Mayıs 2025, Marmara Üniversitesi</a:t>
            </a:r>
            <a:endParaRPr lang="tr-TR"/>
          </a:p>
        </p:txBody>
      </p:sp>
      <p:sp>
        <p:nvSpPr>
          <p:cNvPr id="7" name="Slide Number Placeholder 6"/>
          <p:cNvSpPr>
            <a:spLocks noGrp="1"/>
          </p:cNvSpPr>
          <p:nvPr>
            <p:ph type="sldNum" sz="quarter" idx="12"/>
          </p:nvPr>
        </p:nvSpPr>
        <p:spPr/>
        <p:txBody>
          <a:bodyPr/>
          <a:lstStyle/>
          <a:p>
            <a:fld id="{84CDF53C-BE00-4E83-89E8-DD91EA6DA5D6}" type="slidenum">
              <a:rPr lang="tr-TR" smtClean="0"/>
              <a:t>‹#›</a:t>
            </a:fld>
            <a:endParaRPr lang="tr-TR"/>
          </a:p>
        </p:txBody>
      </p:sp>
    </p:spTree>
    <p:extLst>
      <p:ext uri="{BB962C8B-B14F-4D97-AF65-F5344CB8AC3E}">
        <p14:creationId xmlns:p14="http://schemas.microsoft.com/office/powerpoint/2010/main" val="1886206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0774" y="72181"/>
            <a:ext cx="8926766" cy="997862"/>
          </a:xfrm>
        </p:spPr>
        <p:txBody>
          <a:bodyPr/>
          <a:lstStyle/>
          <a:p>
            <a:r>
              <a:rPr lang="en-US"/>
              <a:t>Click to edit Master title style</a:t>
            </a:r>
            <a:endParaRPr lang="tr-TR"/>
          </a:p>
        </p:txBody>
      </p:sp>
      <p:sp>
        <p:nvSpPr>
          <p:cNvPr id="3" name="Text Placeholder 2"/>
          <p:cNvSpPr>
            <a:spLocks noGrp="1"/>
          </p:cNvSpPr>
          <p:nvPr>
            <p:ph type="body" idx="1"/>
          </p:nvPr>
        </p:nvSpPr>
        <p:spPr>
          <a:xfrm>
            <a:off x="90774" y="1274317"/>
            <a:ext cx="5906801" cy="8500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0774" y="2235567"/>
            <a:ext cx="5906801" cy="40485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Text Placeholder 4"/>
          <p:cNvSpPr>
            <a:spLocks noGrp="1"/>
          </p:cNvSpPr>
          <p:nvPr>
            <p:ph type="body" sz="quarter" idx="3"/>
          </p:nvPr>
        </p:nvSpPr>
        <p:spPr>
          <a:xfrm>
            <a:off x="6172200" y="1274317"/>
            <a:ext cx="5802548" cy="8500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235566"/>
            <a:ext cx="5802548" cy="40485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7" name="Date Placeholder 6"/>
          <p:cNvSpPr>
            <a:spLocks noGrp="1"/>
          </p:cNvSpPr>
          <p:nvPr>
            <p:ph type="dt" sz="half" idx="10"/>
          </p:nvPr>
        </p:nvSpPr>
        <p:spPr/>
        <p:txBody>
          <a:bodyPr/>
          <a:lstStyle/>
          <a:p>
            <a:r>
              <a:rPr lang="en-US" smtClean="0"/>
              <a:t>Özlem Karslı</a:t>
            </a:r>
            <a:endParaRPr lang="tr-TR"/>
          </a:p>
        </p:txBody>
      </p:sp>
      <p:sp>
        <p:nvSpPr>
          <p:cNvPr id="8" name="Footer Placeholder 7"/>
          <p:cNvSpPr>
            <a:spLocks noGrp="1"/>
          </p:cNvSpPr>
          <p:nvPr>
            <p:ph type="ftr" sz="quarter" idx="11"/>
          </p:nvPr>
        </p:nvSpPr>
        <p:spPr/>
        <p:txBody>
          <a:bodyPr/>
          <a:lstStyle/>
          <a:p>
            <a:r>
              <a:rPr lang="tr-TR" smtClean="0"/>
              <a:t>YEFİST 2025, 24-25 Mayıs 2025, Marmara Üniversitesi</a:t>
            </a:r>
            <a:endParaRPr lang="tr-TR"/>
          </a:p>
        </p:txBody>
      </p:sp>
      <p:sp>
        <p:nvSpPr>
          <p:cNvPr id="9" name="Slide Number Placeholder 8"/>
          <p:cNvSpPr>
            <a:spLocks noGrp="1"/>
          </p:cNvSpPr>
          <p:nvPr>
            <p:ph type="sldNum" sz="quarter" idx="12"/>
          </p:nvPr>
        </p:nvSpPr>
        <p:spPr/>
        <p:txBody>
          <a:bodyPr/>
          <a:lstStyle/>
          <a:p>
            <a:fld id="{84CDF53C-BE00-4E83-89E8-DD91EA6DA5D6}" type="slidenum">
              <a:rPr lang="tr-TR" smtClean="0"/>
              <a:t>‹#›</a:t>
            </a:fld>
            <a:endParaRPr lang="tr-TR"/>
          </a:p>
        </p:txBody>
      </p:sp>
    </p:spTree>
    <p:extLst>
      <p:ext uri="{BB962C8B-B14F-4D97-AF65-F5344CB8AC3E}">
        <p14:creationId xmlns:p14="http://schemas.microsoft.com/office/powerpoint/2010/main" val="2157738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tr-TR"/>
          </a:p>
        </p:txBody>
      </p:sp>
      <p:sp>
        <p:nvSpPr>
          <p:cNvPr id="3" name="Date Placeholder 2"/>
          <p:cNvSpPr>
            <a:spLocks noGrp="1"/>
          </p:cNvSpPr>
          <p:nvPr>
            <p:ph type="dt" sz="half" idx="10"/>
          </p:nvPr>
        </p:nvSpPr>
        <p:spPr/>
        <p:txBody>
          <a:bodyPr/>
          <a:lstStyle/>
          <a:p>
            <a:r>
              <a:rPr lang="en-US" smtClean="0"/>
              <a:t>Özlem Karslı</a:t>
            </a:r>
            <a:endParaRPr lang="tr-TR"/>
          </a:p>
        </p:txBody>
      </p:sp>
      <p:sp>
        <p:nvSpPr>
          <p:cNvPr id="4" name="Footer Placeholder 3"/>
          <p:cNvSpPr>
            <a:spLocks noGrp="1"/>
          </p:cNvSpPr>
          <p:nvPr>
            <p:ph type="ftr" sz="quarter" idx="11"/>
          </p:nvPr>
        </p:nvSpPr>
        <p:spPr/>
        <p:txBody>
          <a:bodyPr/>
          <a:lstStyle/>
          <a:p>
            <a:r>
              <a:rPr lang="tr-TR" smtClean="0"/>
              <a:t>YEFİST 2025, 24-25 Mayıs 2025, Marmara Üniversitesi</a:t>
            </a:r>
            <a:endParaRPr lang="tr-TR"/>
          </a:p>
        </p:txBody>
      </p:sp>
      <p:sp>
        <p:nvSpPr>
          <p:cNvPr id="5" name="Slide Number Placeholder 4"/>
          <p:cNvSpPr>
            <a:spLocks noGrp="1"/>
          </p:cNvSpPr>
          <p:nvPr>
            <p:ph type="sldNum" sz="quarter" idx="12"/>
          </p:nvPr>
        </p:nvSpPr>
        <p:spPr/>
        <p:txBody>
          <a:bodyPr/>
          <a:lstStyle/>
          <a:p>
            <a:fld id="{84CDF53C-BE00-4E83-89E8-DD91EA6DA5D6}" type="slidenum">
              <a:rPr lang="tr-TR" smtClean="0"/>
              <a:t>‹#›</a:t>
            </a:fld>
            <a:endParaRPr lang="tr-TR"/>
          </a:p>
        </p:txBody>
      </p:sp>
    </p:spTree>
    <p:extLst>
      <p:ext uri="{BB962C8B-B14F-4D97-AF65-F5344CB8AC3E}">
        <p14:creationId xmlns:p14="http://schemas.microsoft.com/office/powerpoint/2010/main" val="1894721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r>
              <a:rPr lang="en-US" smtClean="0"/>
              <a:t>Özlem Karslı</a:t>
            </a:r>
            <a:endParaRPr lang="tr-TR"/>
          </a:p>
        </p:txBody>
      </p:sp>
      <p:sp>
        <p:nvSpPr>
          <p:cNvPr id="3" name="Footer Placeholder 2"/>
          <p:cNvSpPr>
            <a:spLocks noGrp="1"/>
          </p:cNvSpPr>
          <p:nvPr>
            <p:ph type="ftr" sz="quarter" idx="11"/>
          </p:nvPr>
        </p:nvSpPr>
        <p:spPr/>
        <p:txBody>
          <a:bodyPr/>
          <a:lstStyle/>
          <a:p>
            <a:r>
              <a:rPr lang="tr-TR" smtClean="0"/>
              <a:t>YEFİST 2025, 24-25 Mayıs 2025, Marmara Üniversitesi</a:t>
            </a:r>
            <a:endParaRPr lang="tr-TR"/>
          </a:p>
        </p:txBody>
      </p:sp>
      <p:sp>
        <p:nvSpPr>
          <p:cNvPr id="4" name="Slide Number Placeholder 3"/>
          <p:cNvSpPr>
            <a:spLocks noGrp="1"/>
          </p:cNvSpPr>
          <p:nvPr>
            <p:ph type="sldNum" sz="quarter" idx="12"/>
          </p:nvPr>
        </p:nvSpPr>
        <p:spPr/>
        <p:txBody>
          <a:bodyPr/>
          <a:lstStyle/>
          <a:p>
            <a:fld id="{84CDF53C-BE00-4E83-89E8-DD91EA6DA5D6}" type="slidenum">
              <a:rPr lang="tr-TR" smtClean="0"/>
              <a:t>‹#›</a:t>
            </a:fld>
            <a:endParaRPr lang="tr-TR"/>
          </a:p>
        </p:txBody>
      </p:sp>
      <p:sp>
        <p:nvSpPr>
          <p:cNvPr id="9" name="Title 1"/>
          <p:cNvSpPr>
            <a:spLocks noGrp="1"/>
          </p:cNvSpPr>
          <p:nvPr>
            <p:ph type="title"/>
          </p:nvPr>
        </p:nvSpPr>
        <p:spPr>
          <a:xfrm>
            <a:off x="568081" y="2448292"/>
            <a:ext cx="9457268" cy="2852737"/>
          </a:xfrm>
        </p:spPr>
        <p:txBody>
          <a:bodyPr anchor="b"/>
          <a:lstStyle>
            <a:lvl1pPr>
              <a:lnSpc>
                <a:spcPct val="100000"/>
              </a:lnSpc>
              <a:defRPr sz="6000">
                <a:solidFill>
                  <a:srgbClr val="264A90"/>
                </a:solidFill>
              </a:defRPr>
            </a:lvl1pPr>
          </a:lstStyle>
          <a:p>
            <a:r>
              <a:rPr lang="en-US"/>
              <a:t>Click to edit Master title style</a:t>
            </a:r>
            <a:endParaRPr lang="tr-TR" dirty="0"/>
          </a:p>
        </p:txBody>
      </p:sp>
      <p:pic>
        <p:nvPicPr>
          <p:cNvPr id="10" name="Picture 9"/>
          <p:cNvPicPr>
            <a:picLocks noChangeAspect="1"/>
          </p:cNvPicPr>
          <p:nvPr/>
        </p:nvPicPr>
        <p:blipFill>
          <a:blip r:embed="rId3" cstate="print">
            <a:extLst>
              <a:ext uri="{BEBA8EAE-BF5A-486C-A8C5-ECC9F3942E4B}">
                <a14:imgProps xmlns:a14="http://schemas.microsoft.com/office/drawing/2010/main">
                  <a14:imgLayer r:embed="rId4">
                    <a14:imgEffect>
                      <a14:artisticChalkSketch/>
                    </a14:imgEffect>
                  </a14:imgLayer>
                </a14:imgProps>
              </a:ext>
              <a:ext uri="{28A0092B-C50C-407E-A947-70E740481C1C}">
                <a14:useLocalDpi xmlns:a14="http://schemas.microsoft.com/office/drawing/2010/main" val="0"/>
              </a:ext>
            </a:extLst>
          </a:blip>
          <a:stretch>
            <a:fillRect/>
          </a:stretch>
        </p:blipFill>
        <p:spPr>
          <a:xfrm>
            <a:off x="8575431" y="219420"/>
            <a:ext cx="3399317" cy="1223208"/>
          </a:xfrm>
          <a:prstGeom prst="rect">
            <a:avLst/>
          </a:prstGeom>
          <a:effectLst>
            <a:glow rad="63500">
              <a:schemeClr val="accent3">
                <a:satMod val="175000"/>
                <a:alpha val="40000"/>
              </a:schemeClr>
            </a:glow>
          </a:effectLst>
        </p:spPr>
      </p:pic>
    </p:spTree>
    <p:extLst>
      <p:ext uri="{BB962C8B-B14F-4D97-AF65-F5344CB8AC3E}">
        <p14:creationId xmlns:p14="http://schemas.microsoft.com/office/powerpoint/2010/main" val="606256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554" y="97277"/>
            <a:ext cx="9105090" cy="1017214"/>
          </a:xfrm>
        </p:spPr>
        <p:txBody>
          <a:bodyPr anchor="b"/>
          <a:lstStyle>
            <a:lvl1pPr>
              <a:defRPr sz="3200"/>
            </a:lvl1pPr>
          </a:lstStyle>
          <a:p>
            <a:r>
              <a:rPr lang="en-US"/>
              <a:t>Click to edit Master title style</a:t>
            </a:r>
            <a:endParaRPr lang="tr-TR"/>
          </a:p>
        </p:txBody>
      </p:sp>
      <p:sp>
        <p:nvSpPr>
          <p:cNvPr id="3" name="Content Placeholder 2"/>
          <p:cNvSpPr>
            <a:spLocks noGrp="1"/>
          </p:cNvSpPr>
          <p:nvPr>
            <p:ph idx="1"/>
          </p:nvPr>
        </p:nvSpPr>
        <p:spPr>
          <a:xfrm>
            <a:off x="5183188" y="1254868"/>
            <a:ext cx="6791560" cy="500974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Text Placeholder 3"/>
          <p:cNvSpPr>
            <a:spLocks noGrp="1"/>
          </p:cNvSpPr>
          <p:nvPr>
            <p:ph type="body" sz="half" idx="2"/>
          </p:nvPr>
        </p:nvSpPr>
        <p:spPr>
          <a:xfrm>
            <a:off x="194553" y="1254868"/>
            <a:ext cx="4795735" cy="50097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smtClean="0"/>
              <a:t>Özlem Karslı</a:t>
            </a:r>
            <a:endParaRPr lang="tr-TR"/>
          </a:p>
        </p:txBody>
      </p:sp>
      <p:sp>
        <p:nvSpPr>
          <p:cNvPr id="6" name="Footer Placeholder 5"/>
          <p:cNvSpPr>
            <a:spLocks noGrp="1"/>
          </p:cNvSpPr>
          <p:nvPr>
            <p:ph type="ftr" sz="quarter" idx="11"/>
          </p:nvPr>
        </p:nvSpPr>
        <p:spPr/>
        <p:txBody>
          <a:bodyPr/>
          <a:lstStyle/>
          <a:p>
            <a:r>
              <a:rPr lang="tr-TR" smtClean="0"/>
              <a:t>YEFİST 2025, 24-25 Mayıs 2025, Marmara Üniversitesi</a:t>
            </a:r>
            <a:endParaRPr lang="tr-TR"/>
          </a:p>
        </p:txBody>
      </p:sp>
      <p:sp>
        <p:nvSpPr>
          <p:cNvPr id="7" name="Slide Number Placeholder 6"/>
          <p:cNvSpPr>
            <a:spLocks noGrp="1"/>
          </p:cNvSpPr>
          <p:nvPr>
            <p:ph type="sldNum" sz="quarter" idx="12"/>
          </p:nvPr>
        </p:nvSpPr>
        <p:spPr/>
        <p:txBody>
          <a:bodyPr/>
          <a:lstStyle/>
          <a:p>
            <a:fld id="{84CDF53C-BE00-4E83-89E8-DD91EA6DA5D6}" type="slidenum">
              <a:rPr lang="tr-TR" smtClean="0"/>
              <a:t>‹#›</a:t>
            </a:fld>
            <a:endParaRPr lang="tr-TR"/>
          </a:p>
        </p:txBody>
      </p:sp>
    </p:spTree>
    <p:extLst>
      <p:ext uri="{BB962C8B-B14F-4D97-AF65-F5344CB8AC3E}">
        <p14:creationId xmlns:p14="http://schemas.microsoft.com/office/powerpoint/2010/main" val="1664052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r-T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tr-T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smtClean="0"/>
              <a:t>Özlem Karslı</a:t>
            </a:r>
            <a:endParaRPr lang="tr-TR"/>
          </a:p>
        </p:txBody>
      </p:sp>
      <p:sp>
        <p:nvSpPr>
          <p:cNvPr id="6" name="Footer Placeholder 5"/>
          <p:cNvSpPr>
            <a:spLocks noGrp="1"/>
          </p:cNvSpPr>
          <p:nvPr>
            <p:ph type="ftr" sz="quarter" idx="11"/>
          </p:nvPr>
        </p:nvSpPr>
        <p:spPr/>
        <p:txBody>
          <a:bodyPr/>
          <a:lstStyle/>
          <a:p>
            <a:r>
              <a:rPr lang="tr-TR" smtClean="0"/>
              <a:t>YEFİST 2025, 24-25 Mayıs 2025, Marmara Üniversitesi</a:t>
            </a:r>
            <a:endParaRPr lang="tr-TR"/>
          </a:p>
        </p:txBody>
      </p:sp>
      <p:sp>
        <p:nvSpPr>
          <p:cNvPr id="7" name="Slide Number Placeholder 6"/>
          <p:cNvSpPr>
            <a:spLocks noGrp="1"/>
          </p:cNvSpPr>
          <p:nvPr>
            <p:ph type="sldNum" sz="quarter" idx="12"/>
          </p:nvPr>
        </p:nvSpPr>
        <p:spPr/>
        <p:txBody>
          <a:bodyPr/>
          <a:lstStyle/>
          <a:p>
            <a:fld id="{84CDF53C-BE00-4E83-89E8-DD91EA6DA5D6}" type="slidenum">
              <a:rPr lang="tr-TR" smtClean="0"/>
              <a:t>‹#›</a:t>
            </a:fld>
            <a:endParaRPr lang="tr-TR"/>
          </a:p>
        </p:txBody>
      </p:sp>
    </p:spTree>
    <p:extLst>
      <p:ext uri="{BB962C8B-B14F-4D97-AF65-F5344CB8AC3E}">
        <p14:creationId xmlns:p14="http://schemas.microsoft.com/office/powerpoint/2010/main" val="1566637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microsoft.com/office/2007/relationships/hdphoto" Target="../media/hdphoto1.wdp"/><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p:nvPicPr>
        <p:blipFill>
          <a:blip r:embed="rId18">
            <a:extLst>
              <a:ext uri="{BEBA8EAE-BF5A-486C-A8C5-ECC9F3942E4B}">
                <a14:imgProps xmlns:a14="http://schemas.microsoft.com/office/drawing/2010/main">
                  <a14:imgLayer r:embed="rId19">
                    <a14:imgEffect>
                      <a14:brightnessContrast bright="1000" contrast="4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194554" y="56005"/>
            <a:ext cx="8878326" cy="1089764"/>
          </a:xfrm>
          <a:prstGeom prst="rect">
            <a:avLst/>
          </a:prstGeom>
        </p:spPr>
        <p:txBody>
          <a:bodyPr vert="horz" lIns="91440" tIns="45720" rIns="91440" bIns="45720" rtlCol="0" anchor="ctr">
            <a:normAutofit/>
          </a:bodyPr>
          <a:lstStyle/>
          <a:p>
            <a:r>
              <a:rPr lang="en-US"/>
              <a:t>Click to edit Master title style</a:t>
            </a:r>
            <a:endParaRPr lang="tr-TR" dirty="0"/>
          </a:p>
        </p:txBody>
      </p:sp>
      <p:sp>
        <p:nvSpPr>
          <p:cNvPr id="3" name="Text Placeholder 2"/>
          <p:cNvSpPr>
            <a:spLocks noGrp="1"/>
          </p:cNvSpPr>
          <p:nvPr>
            <p:ph type="body" idx="1"/>
          </p:nvPr>
        </p:nvSpPr>
        <p:spPr>
          <a:xfrm>
            <a:off x="194553" y="1254867"/>
            <a:ext cx="11780195" cy="51518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dirty="0"/>
          </a:p>
        </p:txBody>
      </p:sp>
      <p:sp>
        <p:nvSpPr>
          <p:cNvPr id="4" name="Date Placeholder 3"/>
          <p:cNvSpPr>
            <a:spLocks noGrp="1"/>
          </p:cNvSpPr>
          <p:nvPr>
            <p:ph type="dt" sz="half" idx="2"/>
          </p:nvPr>
        </p:nvSpPr>
        <p:spPr>
          <a:xfrm>
            <a:off x="194553" y="6494633"/>
            <a:ext cx="2743200" cy="256026"/>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Özlem Karslı</a:t>
            </a:r>
            <a:endParaRPr lang="tr-TR"/>
          </a:p>
        </p:txBody>
      </p:sp>
      <p:sp>
        <p:nvSpPr>
          <p:cNvPr id="5" name="Footer Placeholder 4"/>
          <p:cNvSpPr>
            <a:spLocks noGrp="1"/>
          </p:cNvSpPr>
          <p:nvPr>
            <p:ph type="ftr" sz="quarter" idx="3"/>
          </p:nvPr>
        </p:nvSpPr>
        <p:spPr>
          <a:xfrm>
            <a:off x="4038600" y="6494633"/>
            <a:ext cx="4114800" cy="26575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YEFİST 2025, 24-25 Mayıs 2025, Marmara Üniversitesi</a:t>
            </a:r>
            <a:endParaRPr lang="tr-TR"/>
          </a:p>
        </p:txBody>
      </p:sp>
      <p:sp>
        <p:nvSpPr>
          <p:cNvPr id="6" name="Slide Number Placeholder 5"/>
          <p:cNvSpPr>
            <a:spLocks noGrp="1"/>
          </p:cNvSpPr>
          <p:nvPr>
            <p:ph type="sldNum" sz="quarter" idx="4"/>
          </p:nvPr>
        </p:nvSpPr>
        <p:spPr>
          <a:xfrm>
            <a:off x="9231548" y="6494633"/>
            <a:ext cx="2743200" cy="275481"/>
          </a:xfrm>
          <a:prstGeom prst="rect">
            <a:avLst/>
          </a:prstGeom>
        </p:spPr>
        <p:txBody>
          <a:bodyPr vert="horz" lIns="91440" tIns="45720" rIns="91440" bIns="45720" rtlCol="0" anchor="ctr"/>
          <a:lstStyle>
            <a:lvl1pPr algn="r">
              <a:defRPr sz="1200">
                <a:solidFill>
                  <a:schemeClr val="tx1">
                    <a:tint val="75000"/>
                  </a:schemeClr>
                </a:solidFill>
              </a:defRPr>
            </a:lvl1pPr>
          </a:lstStyle>
          <a:p>
            <a:fld id="{84CDF53C-BE00-4E83-89E8-DD91EA6DA5D6}" type="slidenum">
              <a:rPr lang="tr-TR" smtClean="0"/>
              <a:t>‹#›</a:t>
            </a:fld>
            <a:endParaRPr lang="tr-TR"/>
          </a:p>
        </p:txBody>
      </p:sp>
      <p:pic>
        <p:nvPicPr>
          <p:cNvPr id="9" name="Picture 8">
            <a:extLst>
              <a:ext uri="{FF2B5EF4-FFF2-40B4-BE49-F238E27FC236}">
                <a16:creationId xmlns:a16="http://schemas.microsoft.com/office/drawing/2014/main" id="{E68A67D5-E222-5D28-91CF-92C106AC164D}"/>
              </a:ext>
            </a:extLst>
          </p:cNvPr>
          <p:cNvPicPr>
            <a:picLocks noChangeAspect="1"/>
          </p:cNvPicPr>
          <p:nvPr userDrawn="1"/>
        </p:nvPicPr>
        <p:blipFill>
          <a:blip r:embed="rId20">
            <a:alphaModFix amt="57000"/>
          </a:blip>
          <a:stretch>
            <a:fillRect/>
          </a:stretch>
        </p:blipFill>
        <p:spPr>
          <a:xfrm>
            <a:off x="9375647" y="0"/>
            <a:ext cx="2743201" cy="775855"/>
          </a:xfrm>
          <a:prstGeom prst="rect">
            <a:avLst/>
          </a:prstGeom>
        </p:spPr>
      </p:pic>
    </p:spTree>
    <p:extLst>
      <p:ext uri="{BB962C8B-B14F-4D97-AF65-F5344CB8AC3E}">
        <p14:creationId xmlns:p14="http://schemas.microsoft.com/office/powerpoint/2010/main" val="266735667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55" r:id="rId14"/>
    <p:sldLayoutId id="2147483660" r:id="rId15"/>
    <p:sldLayoutId id="2147483689" r:id="rId16"/>
  </p:sldLayoutIdLst>
  <p:hf hdr="0"/>
  <p:txStyles>
    <p:titleStyle>
      <a:lvl1pPr algn="l" defTabSz="914400" rtl="0" eaLnBrk="1" latinLnBrk="0" hangingPunct="1">
        <a:lnSpc>
          <a:spcPct val="90000"/>
        </a:lnSpc>
        <a:spcBef>
          <a:spcPct val="0"/>
        </a:spcBef>
        <a:buNone/>
        <a:defRPr sz="4400" b="1" kern="1200">
          <a:solidFill>
            <a:srgbClr val="264A90"/>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264A90"/>
        </a:buClr>
        <a:buSzPct val="60000"/>
        <a:buFont typeface="Wingdings" panose="05000000000000000000" pitchFamily="2" charset="2"/>
        <a:buChar char="q"/>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264A90"/>
        </a:buClr>
        <a:buSzPct val="110000"/>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Ø"/>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ü"/>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4.png"/><Relationship Id="rId7" Type="http://schemas.openxmlformats.org/officeDocument/2006/relationships/image" Target="../media/image57.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20.svg"/><Relationship Id="rId5" Type="http://schemas.openxmlformats.org/officeDocument/2006/relationships/image" Target="../media/image56.png"/><Relationship Id="rId4" Type="http://schemas.openxmlformats.org/officeDocument/2006/relationships/image" Target="../media/image55.png"/><Relationship Id="rId9" Type="http://schemas.openxmlformats.org/officeDocument/2006/relationships/image" Target="../media/image59.png"/></Relationships>
</file>

<file path=ppt/slides/_rels/slide29.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28.sv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511" y="1819792"/>
            <a:ext cx="9724408" cy="2914778"/>
          </a:xfrm>
        </p:spPr>
        <p:txBody>
          <a:bodyPr>
            <a:normAutofit/>
          </a:bodyPr>
          <a:lstStyle/>
          <a:p>
            <a:r>
              <a:rPr lang="tr-TR" sz="4800" dirty="0"/>
              <a:t>TÜRK HIZLANDIRICI VE IŞINIM LABORATUVARI</a:t>
            </a:r>
            <a:br>
              <a:rPr lang="tr-TR" sz="4800" dirty="0"/>
            </a:br>
            <a:r>
              <a:rPr lang="tr-TR" sz="4800" dirty="0">
                <a:solidFill>
                  <a:srgbClr val="002060"/>
                </a:solidFill>
              </a:rPr>
              <a:t/>
            </a:r>
            <a:br>
              <a:rPr lang="tr-TR" sz="4800" dirty="0">
                <a:solidFill>
                  <a:srgbClr val="002060"/>
                </a:solidFill>
              </a:rPr>
            </a:br>
            <a:endParaRPr lang="en-US" sz="3200" dirty="0">
              <a:solidFill>
                <a:srgbClr val="002060"/>
              </a:solidFill>
            </a:endParaRPr>
          </a:p>
        </p:txBody>
      </p:sp>
      <p:sp>
        <p:nvSpPr>
          <p:cNvPr id="3" name="Subtitle 2"/>
          <p:cNvSpPr>
            <a:spLocks noGrp="1"/>
          </p:cNvSpPr>
          <p:nvPr>
            <p:ph type="subTitle" idx="1"/>
          </p:nvPr>
        </p:nvSpPr>
        <p:spPr>
          <a:xfrm>
            <a:off x="436174" y="5011761"/>
            <a:ext cx="4751288" cy="1236108"/>
          </a:xfrm>
        </p:spPr>
        <p:txBody>
          <a:bodyPr>
            <a:normAutofit fontScale="85000" lnSpcReduction="10000"/>
          </a:bodyPr>
          <a:lstStyle/>
          <a:p>
            <a:r>
              <a:rPr lang="tr-TR" b="1" dirty="0">
                <a:solidFill>
                  <a:srgbClr val="002060"/>
                </a:solidFill>
              </a:rPr>
              <a:t>TARLA ekibi adına </a:t>
            </a:r>
          </a:p>
          <a:p>
            <a:r>
              <a:rPr lang="tr-TR" b="1" dirty="0">
                <a:solidFill>
                  <a:srgbClr val="002060"/>
                </a:solidFill>
              </a:rPr>
              <a:t>Dr. </a:t>
            </a:r>
            <a:r>
              <a:rPr lang="tr-TR" b="1" dirty="0" smtClean="0">
                <a:solidFill>
                  <a:srgbClr val="002060"/>
                </a:solidFill>
              </a:rPr>
              <a:t>Özlem Karslı</a:t>
            </a:r>
          </a:p>
          <a:p>
            <a:r>
              <a:rPr lang="tr-TR" b="1" dirty="0" smtClean="0"/>
              <a:t>Hızlandırıcı ve Altyapı Departmanı Md. Yrd.</a:t>
            </a:r>
            <a:endParaRPr lang="tr-TR" dirty="0">
              <a:solidFill>
                <a:srgbClr val="002060"/>
              </a:solidFill>
            </a:endParaRPr>
          </a:p>
          <a:p>
            <a:endParaRPr lang="tr-TR" dirty="0">
              <a:solidFill>
                <a:srgbClr val="002060"/>
              </a:solidFill>
            </a:endParaRPr>
          </a:p>
        </p:txBody>
      </p:sp>
      <p:sp>
        <p:nvSpPr>
          <p:cNvPr id="5" name="TextBox 4">
            <a:extLst>
              <a:ext uri="{FF2B5EF4-FFF2-40B4-BE49-F238E27FC236}">
                <a16:creationId xmlns:a16="http://schemas.microsoft.com/office/drawing/2014/main" id="{7975B104-5793-37AD-E843-587A00AB4EC6}"/>
              </a:ext>
            </a:extLst>
          </p:cNvPr>
          <p:cNvSpPr txBox="1"/>
          <p:nvPr/>
        </p:nvSpPr>
        <p:spPr>
          <a:xfrm>
            <a:off x="6491592" y="6305953"/>
            <a:ext cx="5700408" cy="369332"/>
          </a:xfrm>
          <a:prstGeom prst="rect">
            <a:avLst/>
          </a:prstGeom>
          <a:noFill/>
        </p:spPr>
        <p:txBody>
          <a:bodyPr wrap="square">
            <a:spAutoFit/>
          </a:bodyPr>
          <a:lstStyle/>
          <a:p>
            <a:r>
              <a:rPr lang="tr-TR" b="1" dirty="0"/>
              <a:t>YEFİST </a:t>
            </a:r>
            <a:r>
              <a:rPr lang="tr-TR" b="1" dirty="0" smtClean="0"/>
              <a:t>2025, 24-25 </a:t>
            </a:r>
            <a:r>
              <a:rPr lang="tr-TR" b="1" dirty="0"/>
              <a:t>Mayıs </a:t>
            </a:r>
            <a:r>
              <a:rPr lang="tr-TR" b="1" dirty="0" smtClean="0"/>
              <a:t>2025, Marmara </a:t>
            </a:r>
            <a:r>
              <a:rPr lang="tr-TR" b="1" dirty="0"/>
              <a:t>Üniversitesi</a:t>
            </a:r>
          </a:p>
        </p:txBody>
      </p:sp>
    </p:spTree>
    <p:extLst>
      <p:ext uri="{BB962C8B-B14F-4D97-AF65-F5344CB8AC3E}">
        <p14:creationId xmlns:p14="http://schemas.microsoft.com/office/powerpoint/2010/main" val="5215775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3D07E-4992-C6D1-28EC-F19147D3F332}"/>
              </a:ext>
            </a:extLst>
          </p:cNvPr>
          <p:cNvSpPr>
            <a:spLocks noGrp="1"/>
          </p:cNvSpPr>
          <p:nvPr>
            <p:ph type="title"/>
          </p:nvPr>
        </p:nvSpPr>
        <p:spPr/>
        <p:txBody>
          <a:bodyPr>
            <a:normAutofit fontScale="90000"/>
          </a:bodyPr>
          <a:lstStyle/>
          <a:p>
            <a:r>
              <a:rPr lang="tr-TR" dirty="0"/>
              <a:t>Faz-3 süperiletken kovuklardan ilk hızlanma</a:t>
            </a:r>
            <a:endParaRPr lang="en-GB" dirty="0"/>
          </a:p>
        </p:txBody>
      </p:sp>
      <p:pic>
        <p:nvPicPr>
          <p:cNvPr id="8" name="Content Placeholder 7">
            <a:extLst>
              <a:ext uri="{FF2B5EF4-FFF2-40B4-BE49-F238E27FC236}">
                <a16:creationId xmlns:a16="http://schemas.microsoft.com/office/drawing/2014/main" id="{511FCD91-3EA6-B99E-E919-3A666B241A2E}"/>
              </a:ext>
            </a:extLst>
          </p:cNvPr>
          <p:cNvPicPr>
            <a:picLocks noGrp="1" noChangeAspect="1"/>
          </p:cNvPicPr>
          <p:nvPr>
            <p:ph idx="1"/>
          </p:nvPr>
        </p:nvPicPr>
        <p:blipFill>
          <a:blip r:embed="rId2"/>
          <a:stretch>
            <a:fillRect/>
          </a:stretch>
        </p:blipFill>
        <p:spPr>
          <a:xfrm>
            <a:off x="585648" y="1852579"/>
            <a:ext cx="5510352" cy="3290354"/>
          </a:xfrm>
        </p:spPr>
      </p:pic>
      <p:sp>
        <p:nvSpPr>
          <p:cNvPr id="4" name="Date Placeholder 3">
            <a:extLst>
              <a:ext uri="{FF2B5EF4-FFF2-40B4-BE49-F238E27FC236}">
                <a16:creationId xmlns:a16="http://schemas.microsoft.com/office/drawing/2014/main" id="{97123B8B-2F7C-A9D0-AEE4-5BDA0D622298}"/>
              </a:ext>
            </a:extLst>
          </p:cNvPr>
          <p:cNvSpPr>
            <a:spLocks noGrp="1"/>
          </p:cNvSpPr>
          <p:nvPr>
            <p:ph type="dt" sz="half" idx="10"/>
          </p:nvPr>
        </p:nvSpPr>
        <p:spPr/>
        <p:txBody>
          <a:bodyPr/>
          <a:lstStyle/>
          <a:p>
            <a:r>
              <a:rPr lang="en-US" smtClean="0"/>
              <a:t>Özlem Karslı</a:t>
            </a:r>
            <a:endParaRPr lang="tr-TR" dirty="0"/>
          </a:p>
        </p:txBody>
      </p:sp>
      <p:sp>
        <p:nvSpPr>
          <p:cNvPr id="5" name="Footer Placeholder 4">
            <a:extLst>
              <a:ext uri="{FF2B5EF4-FFF2-40B4-BE49-F238E27FC236}">
                <a16:creationId xmlns:a16="http://schemas.microsoft.com/office/drawing/2014/main" id="{4A478789-12A1-2CE4-E35E-86C3E9326076}"/>
              </a:ext>
            </a:extLst>
          </p:cNvPr>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a:extLst>
              <a:ext uri="{FF2B5EF4-FFF2-40B4-BE49-F238E27FC236}">
                <a16:creationId xmlns:a16="http://schemas.microsoft.com/office/drawing/2014/main" id="{49666B85-6230-FBCC-0D1C-B070E8F0775C}"/>
              </a:ext>
            </a:extLst>
          </p:cNvPr>
          <p:cNvSpPr>
            <a:spLocks noGrp="1"/>
          </p:cNvSpPr>
          <p:nvPr>
            <p:ph type="sldNum" sz="quarter" idx="12"/>
          </p:nvPr>
        </p:nvSpPr>
        <p:spPr/>
        <p:txBody>
          <a:bodyPr/>
          <a:lstStyle/>
          <a:p>
            <a:fld id="{84CDF53C-BE00-4E83-89E8-DD91EA6DA5D6}" type="slidenum">
              <a:rPr lang="tr-TR" smtClean="0"/>
              <a:pPr/>
              <a:t>10</a:t>
            </a:fld>
            <a:endParaRPr lang="tr-TR" dirty="0"/>
          </a:p>
        </p:txBody>
      </p:sp>
      <p:sp>
        <p:nvSpPr>
          <p:cNvPr id="9" name="TextBox 8">
            <a:extLst>
              <a:ext uri="{FF2B5EF4-FFF2-40B4-BE49-F238E27FC236}">
                <a16:creationId xmlns:a16="http://schemas.microsoft.com/office/drawing/2014/main" id="{8F13FCF6-4364-D53F-7A09-2AE71968351C}"/>
              </a:ext>
            </a:extLst>
          </p:cNvPr>
          <p:cNvSpPr txBox="1"/>
          <p:nvPr/>
        </p:nvSpPr>
        <p:spPr>
          <a:xfrm>
            <a:off x="6889853" y="1433689"/>
            <a:ext cx="4716499" cy="1354217"/>
          </a:xfrm>
          <a:prstGeom prst="rect">
            <a:avLst/>
          </a:prstGeom>
          <a:noFill/>
        </p:spPr>
        <p:txBody>
          <a:bodyPr wrap="square" rtlCol="0">
            <a:spAutoFit/>
          </a:bodyPr>
          <a:lstStyle/>
          <a:p>
            <a:r>
              <a:rPr lang="tr-TR" sz="2800" b="1" dirty="0"/>
              <a:t>19 Nisan 2024</a:t>
            </a:r>
          </a:p>
          <a:p>
            <a:r>
              <a:rPr lang="tr-TR" b="1" dirty="0"/>
              <a:t>TARLA da ve Türkiye de ilk defa süperiletken kovuklarla parçacıklar hızlandırıldı</a:t>
            </a:r>
          </a:p>
          <a:p>
            <a:endParaRPr lang="tr-TR" b="1" dirty="0"/>
          </a:p>
        </p:txBody>
      </p:sp>
      <p:pic>
        <p:nvPicPr>
          <p:cNvPr id="11" name="Picture 10">
            <a:extLst>
              <a:ext uri="{FF2B5EF4-FFF2-40B4-BE49-F238E27FC236}">
                <a16:creationId xmlns:a16="http://schemas.microsoft.com/office/drawing/2014/main" id="{C24BB3AA-00FA-332A-9AC1-D35E403C9E8A}"/>
              </a:ext>
            </a:extLst>
          </p:cNvPr>
          <p:cNvPicPr>
            <a:picLocks noChangeAspect="1"/>
          </p:cNvPicPr>
          <p:nvPr/>
        </p:nvPicPr>
        <p:blipFill>
          <a:blip r:embed="rId3"/>
          <a:stretch>
            <a:fillRect/>
          </a:stretch>
        </p:blipFill>
        <p:spPr>
          <a:xfrm>
            <a:off x="7261962" y="3668890"/>
            <a:ext cx="3972280" cy="2622826"/>
          </a:xfrm>
          <a:prstGeom prst="rect">
            <a:avLst/>
          </a:prstGeom>
        </p:spPr>
      </p:pic>
      <p:sp>
        <p:nvSpPr>
          <p:cNvPr id="12" name="TextBox 11">
            <a:extLst>
              <a:ext uri="{FF2B5EF4-FFF2-40B4-BE49-F238E27FC236}">
                <a16:creationId xmlns:a16="http://schemas.microsoft.com/office/drawing/2014/main" id="{2DFDBF1A-E5A4-B067-E951-776B16CF8B97}"/>
              </a:ext>
            </a:extLst>
          </p:cNvPr>
          <p:cNvSpPr txBox="1"/>
          <p:nvPr/>
        </p:nvSpPr>
        <p:spPr>
          <a:xfrm>
            <a:off x="7666104" y="3115733"/>
            <a:ext cx="4130786" cy="646331"/>
          </a:xfrm>
          <a:prstGeom prst="rect">
            <a:avLst/>
          </a:prstGeom>
          <a:noFill/>
        </p:spPr>
        <p:txBody>
          <a:bodyPr wrap="square" rtlCol="0">
            <a:spAutoFit/>
          </a:bodyPr>
          <a:lstStyle/>
          <a:p>
            <a:r>
              <a:rPr lang="tr-TR" dirty="0"/>
              <a:t>Basitleştirilmiş spektrometrenin mıknatıs akımını tarayarak enerji ölçümü</a:t>
            </a:r>
            <a:endParaRPr lang="en-GB" dirty="0"/>
          </a:p>
        </p:txBody>
      </p:sp>
    </p:spTree>
    <p:extLst>
      <p:ext uri="{BB962C8B-B14F-4D97-AF65-F5344CB8AC3E}">
        <p14:creationId xmlns:p14="http://schemas.microsoft.com/office/powerpoint/2010/main" val="22814937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5B447-EF21-E9C8-3666-0E3764828B6D}"/>
              </a:ext>
            </a:extLst>
          </p:cNvPr>
          <p:cNvSpPr>
            <a:spLocks noGrp="1"/>
          </p:cNvSpPr>
          <p:nvPr>
            <p:ph type="title"/>
          </p:nvPr>
        </p:nvSpPr>
        <p:spPr/>
        <p:txBody>
          <a:bodyPr>
            <a:normAutofit fontScale="90000"/>
          </a:bodyPr>
          <a:lstStyle/>
          <a:p>
            <a:r>
              <a:rPr lang="tr-TR" dirty="0"/>
              <a:t>Faz-3 süperiletken kovukların demet ile kalibrasyonu</a:t>
            </a:r>
            <a:endParaRPr lang="en-GB" dirty="0"/>
          </a:p>
        </p:txBody>
      </p:sp>
      <p:pic>
        <p:nvPicPr>
          <p:cNvPr id="8" name="Content Placeholder 7" descr="A graph of a curve&#10;&#10;Description automatically generated">
            <a:extLst>
              <a:ext uri="{FF2B5EF4-FFF2-40B4-BE49-F238E27FC236}">
                <a16:creationId xmlns:a16="http://schemas.microsoft.com/office/drawing/2014/main" id="{001E7018-4582-1389-6626-F668DAAC7703}"/>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63731" y="2051505"/>
            <a:ext cx="3272302" cy="2568030"/>
          </a:xfrm>
        </p:spPr>
      </p:pic>
      <p:sp>
        <p:nvSpPr>
          <p:cNvPr id="4" name="Date Placeholder 3">
            <a:extLst>
              <a:ext uri="{FF2B5EF4-FFF2-40B4-BE49-F238E27FC236}">
                <a16:creationId xmlns:a16="http://schemas.microsoft.com/office/drawing/2014/main" id="{71EBBB97-C43E-F037-D79B-CC87AA38E256}"/>
              </a:ext>
            </a:extLst>
          </p:cNvPr>
          <p:cNvSpPr>
            <a:spLocks noGrp="1"/>
          </p:cNvSpPr>
          <p:nvPr>
            <p:ph type="dt" sz="half" idx="10"/>
          </p:nvPr>
        </p:nvSpPr>
        <p:spPr/>
        <p:txBody>
          <a:bodyPr/>
          <a:lstStyle/>
          <a:p>
            <a:r>
              <a:rPr lang="en-US" smtClean="0"/>
              <a:t>Özlem Karslı</a:t>
            </a:r>
            <a:endParaRPr lang="tr-TR" dirty="0"/>
          </a:p>
        </p:txBody>
      </p:sp>
      <p:sp>
        <p:nvSpPr>
          <p:cNvPr id="5" name="Footer Placeholder 4">
            <a:extLst>
              <a:ext uri="{FF2B5EF4-FFF2-40B4-BE49-F238E27FC236}">
                <a16:creationId xmlns:a16="http://schemas.microsoft.com/office/drawing/2014/main" id="{37D4CCC5-E56F-B769-BED8-3FD725B4F663}"/>
              </a:ext>
            </a:extLst>
          </p:cNvPr>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a:extLst>
              <a:ext uri="{FF2B5EF4-FFF2-40B4-BE49-F238E27FC236}">
                <a16:creationId xmlns:a16="http://schemas.microsoft.com/office/drawing/2014/main" id="{19CD23AC-9FB8-A5CF-FE0A-575D43727644}"/>
              </a:ext>
            </a:extLst>
          </p:cNvPr>
          <p:cNvSpPr>
            <a:spLocks noGrp="1"/>
          </p:cNvSpPr>
          <p:nvPr>
            <p:ph type="sldNum" sz="quarter" idx="12"/>
          </p:nvPr>
        </p:nvSpPr>
        <p:spPr/>
        <p:txBody>
          <a:bodyPr/>
          <a:lstStyle/>
          <a:p>
            <a:fld id="{84CDF53C-BE00-4E83-89E8-DD91EA6DA5D6}" type="slidenum">
              <a:rPr lang="tr-TR" smtClean="0"/>
              <a:pPr/>
              <a:t>11</a:t>
            </a:fld>
            <a:endParaRPr lang="tr-TR" dirty="0"/>
          </a:p>
        </p:txBody>
      </p:sp>
      <p:sp>
        <p:nvSpPr>
          <p:cNvPr id="9" name="TextBox 8">
            <a:extLst>
              <a:ext uri="{FF2B5EF4-FFF2-40B4-BE49-F238E27FC236}">
                <a16:creationId xmlns:a16="http://schemas.microsoft.com/office/drawing/2014/main" id="{FF70B272-3A5E-92DA-8918-5AB6A8CE57C5}"/>
              </a:ext>
            </a:extLst>
          </p:cNvPr>
          <p:cNvSpPr txBox="1"/>
          <p:nvPr/>
        </p:nvSpPr>
        <p:spPr>
          <a:xfrm>
            <a:off x="231778" y="1263424"/>
            <a:ext cx="4483279" cy="646331"/>
          </a:xfrm>
          <a:prstGeom prst="rect">
            <a:avLst/>
          </a:prstGeom>
          <a:noFill/>
        </p:spPr>
        <p:txBody>
          <a:bodyPr wrap="none" rtlCol="0">
            <a:spAutoFit/>
          </a:bodyPr>
          <a:lstStyle/>
          <a:p>
            <a:r>
              <a:rPr lang="tr-TR" dirty="0"/>
              <a:t>Birinci süperiletken kovuğun fazının taranması</a:t>
            </a:r>
          </a:p>
          <a:p>
            <a:r>
              <a:rPr lang="tr-TR" dirty="0"/>
              <a:t>Ölçümün simülasyonla karşılaştırılması</a:t>
            </a:r>
            <a:endParaRPr lang="en-GB" dirty="0"/>
          </a:p>
        </p:txBody>
      </p:sp>
      <p:pic>
        <p:nvPicPr>
          <p:cNvPr id="11" name="Picture 10">
            <a:extLst>
              <a:ext uri="{FF2B5EF4-FFF2-40B4-BE49-F238E27FC236}">
                <a16:creationId xmlns:a16="http://schemas.microsoft.com/office/drawing/2014/main" id="{20F4DB3B-3C4F-B844-5AA0-80D9F2D0879E}"/>
              </a:ext>
            </a:extLst>
          </p:cNvPr>
          <p:cNvPicPr>
            <a:picLocks noChangeAspect="1"/>
          </p:cNvPicPr>
          <p:nvPr/>
        </p:nvPicPr>
        <p:blipFill>
          <a:blip r:embed="rId3"/>
          <a:stretch>
            <a:fillRect/>
          </a:stretch>
        </p:blipFill>
        <p:spPr>
          <a:xfrm>
            <a:off x="4379664" y="1938970"/>
            <a:ext cx="5255797" cy="2187316"/>
          </a:xfrm>
          <a:prstGeom prst="rect">
            <a:avLst/>
          </a:prstGeom>
        </p:spPr>
      </p:pic>
      <p:sp>
        <p:nvSpPr>
          <p:cNvPr id="13" name="TextBox 12">
            <a:extLst>
              <a:ext uri="{FF2B5EF4-FFF2-40B4-BE49-F238E27FC236}">
                <a16:creationId xmlns:a16="http://schemas.microsoft.com/office/drawing/2014/main" id="{96A1A500-E1C5-AB86-182F-3B32721B5CE2}"/>
              </a:ext>
            </a:extLst>
          </p:cNvPr>
          <p:cNvSpPr txBox="1"/>
          <p:nvPr/>
        </p:nvSpPr>
        <p:spPr>
          <a:xfrm>
            <a:off x="5303088" y="1166082"/>
            <a:ext cx="5008245" cy="646331"/>
          </a:xfrm>
          <a:prstGeom prst="rect">
            <a:avLst/>
          </a:prstGeom>
          <a:noFill/>
        </p:spPr>
        <p:txBody>
          <a:bodyPr wrap="square">
            <a:spAutoFit/>
          </a:bodyPr>
          <a:lstStyle/>
          <a:p>
            <a:r>
              <a:rPr lang="tr-TR" dirty="0"/>
              <a:t>İkinci süperiletken kovuğun fazının taranması</a:t>
            </a:r>
          </a:p>
          <a:p>
            <a:r>
              <a:rPr lang="tr-TR" dirty="0"/>
              <a:t>Ölçümün simülasyonla karşılaştırılması</a:t>
            </a:r>
            <a:endParaRPr lang="en-GB" dirty="0"/>
          </a:p>
        </p:txBody>
      </p:sp>
      <p:sp>
        <p:nvSpPr>
          <p:cNvPr id="14" name="TextBox 13">
            <a:extLst>
              <a:ext uri="{FF2B5EF4-FFF2-40B4-BE49-F238E27FC236}">
                <a16:creationId xmlns:a16="http://schemas.microsoft.com/office/drawing/2014/main" id="{639C24C1-ED82-9456-8C4A-04EF9ADFCACC}"/>
              </a:ext>
            </a:extLst>
          </p:cNvPr>
          <p:cNvSpPr txBox="1"/>
          <p:nvPr/>
        </p:nvSpPr>
        <p:spPr>
          <a:xfrm>
            <a:off x="576815" y="5106849"/>
            <a:ext cx="7069126" cy="923330"/>
          </a:xfrm>
          <a:prstGeom prst="rect">
            <a:avLst/>
          </a:prstGeom>
          <a:noFill/>
        </p:spPr>
        <p:txBody>
          <a:bodyPr wrap="square" rtlCol="0">
            <a:spAutoFit/>
          </a:bodyPr>
          <a:lstStyle/>
          <a:p>
            <a:r>
              <a:rPr lang="tr-TR" dirty="0"/>
              <a:t>2. Süperiletken kovuğun hızlandırma fazı bulunduktan sonra voltajı artırılmış ve enerji 18.56 MeV e çıkarılmıştır.</a:t>
            </a:r>
          </a:p>
          <a:p>
            <a:r>
              <a:rPr lang="tr-TR" dirty="0"/>
              <a:t>(Tasarım enerjisi 18.3 MeV)</a:t>
            </a:r>
            <a:endParaRPr lang="en-GB" dirty="0"/>
          </a:p>
        </p:txBody>
      </p:sp>
      <p:pic>
        <p:nvPicPr>
          <p:cNvPr id="7" name="Picture 6">
            <a:extLst>
              <a:ext uri="{FF2B5EF4-FFF2-40B4-BE49-F238E27FC236}">
                <a16:creationId xmlns:a16="http://schemas.microsoft.com/office/drawing/2014/main" id="{B22AE815-C633-19D2-49E2-A8F5CC9D9C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7334" y="4369943"/>
            <a:ext cx="3416254" cy="2275563"/>
          </a:xfrm>
          <a:prstGeom prst="rect">
            <a:avLst/>
          </a:prstGeom>
        </p:spPr>
      </p:pic>
    </p:spTree>
    <p:extLst>
      <p:ext uri="{BB962C8B-B14F-4D97-AF65-F5344CB8AC3E}">
        <p14:creationId xmlns:p14="http://schemas.microsoft.com/office/powerpoint/2010/main" val="34974177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4A368-4196-1DD8-0481-71A8BC6B8975}"/>
              </a:ext>
            </a:extLst>
          </p:cNvPr>
          <p:cNvSpPr>
            <a:spLocks noGrp="1"/>
          </p:cNvSpPr>
          <p:nvPr>
            <p:ph type="title"/>
          </p:nvPr>
        </p:nvSpPr>
        <p:spPr/>
        <p:txBody>
          <a:bodyPr/>
          <a:lstStyle/>
          <a:p>
            <a:r>
              <a:rPr lang="tr-TR" dirty="0" smtClean="0"/>
              <a:t>20 MeV Demet Hattı</a:t>
            </a:r>
            <a:endParaRPr lang="en-GB" dirty="0"/>
          </a:p>
        </p:txBody>
      </p:sp>
      <p:sp>
        <p:nvSpPr>
          <p:cNvPr id="4" name="Date Placeholder 3">
            <a:extLst>
              <a:ext uri="{FF2B5EF4-FFF2-40B4-BE49-F238E27FC236}">
                <a16:creationId xmlns:a16="http://schemas.microsoft.com/office/drawing/2014/main" id="{F74414EE-5CEC-4B5C-4595-6B442FE8FD1E}"/>
              </a:ext>
            </a:extLst>
          </p:cNvPr>
          <p:cNvSpPr>
            <a:spLocks noGrp="1"/>
          </p:cNvSpPr>
          <p:nvPr>
            <p:ph type="dt" sz="half" idx="10"/>
          </p:nvPr>
        </p:nvSpPr>
        <p:spPr/>
        <p:txBody>
          <a:bodyPr/>
          <a:lstStyle/>
          <a:p>
            <a:r>
              <a:rPr lang="en-US" smtClean="0"/>
              <a:t>Özlem Karslı</a:t>
            </a:r>
            <a:endParaRPr lang="tr-TR" dirty="0"/>
          </a:p>
        </p:txBody>
      </p:sp>
      <p:sp>
        <p:nvSpPr>
          <p:cNvPr id="5" name="Footer Placeholder 4">
            <a:extLst>
              <a:ext uri="{FF2B5EF4-FFF2-40B4-BE49-F238E27FC236}">
                <a16:creationId xmlns:a16="http://schemas.microsoft.com/office/drawing/2014/main" id="{D4D36BB3-29F0-E2A4-53EB-9F35D3D6B5F3}"/>
              </a:ext>
            </a:extLst>
          </p:cNvPr>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a:extLst>
              <a:ext uri="{FF2B5EF4-FFF2-40B4-BE49-F238E27FC236}">
                <a16:creationId xmlns:a16="http://schemas.microsoft.com/office/drawing/2014/main" id="{F05D2483-06CC-1F71-4F3D-A83D74D327A5}"/>
              </a:ext>
            </a:extLst>
          </p:cNvPr>
          <p:cNvSpPr>
            <a:spLocks noGrp="1"/>
          </p:cNvSpPr>
          <p:nvPr>
            <p:ph type="sldNum" sz="quarter" idx="12"/>
          </p:nvPr>
        </p:nvSpPr>
        <p:spPr/>
        <p:txBody>
          <a:bodyPr/>
          <a:lstStyle/>
          <a:p>
            <a:fld id="{84CDF53C-BE00-4E83-89E8-DD91EA6DA5D6}" type="slidenum">
              <a:rPr lang="tr-TR" smtClean="0"/>
              <a:pPr/>
              <a:t>12</a:t>
            </a:fld>
            <a:endParaRPr lang="tr-TR" dirty="0"/>
          </a:p>
        </p:txBody>
      </p:sp>
      <p:sp>
        <p:nvSpPr>
          <p:cNvPr id="3" name="Content Placeholder 2"/>
          <p:cNvSpPr>
            <a:spLocks noGrp="1"/>
          </p:cNvSpPr>
          <p:nvPr>
            <p:ph idx="1"/>
          </p:nvPr>
        </p:nvSpPr>
        <p:spPr/>
        <p:txBody>
          <a:bodyPr/>
          <a:lstStyle/>
          <a:p>
            <a:endParaRPr lang="en-US"/>
          </a:p>
        </p:txBody>
      </p:sp>
      <p:pic>
        <p:nvPicPr>
          <p:cNvPr id="9"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t="34074" b="3325"/>
          <a:stretch/>
        </p:blipFill>
        <p:spPr>
          <a:xfrm>
            <a:off x="214305" y="890780"/>
            <a:ext cx="11761695" cy="5522259"/>
          </a:xfrm>
          <a:prstGeom prst="rect">
            <a:avLst/>
          </a:prstGeom>
        </p:spPr>
      </p:pic>
    </p:spTree>
    <p:extLst>
      <p:ext uri="{BB962C8B-B14F-4D97-AF65-F5344CB8AC3E}">
        <p14:creationId xmlns:p14="http://schemas.microsoft.com/office/powerpoint/2010/main" val="5412803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Deflektör Kavite</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4553" y="1554773"/>
            <a:ext cx="7255935" cy="3351335"/>
          </a:xfrm>
        </p:spPr>
      </p:pic>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13</a:t>
            </a:fld>
            <a:endParaRPr lang="tr-TR" dirty="0"/>
          </a:p>
        </p:txBody>
      </p:sp>
      <p:sp>
        <p:nvSpPr>
          <p:cNvPr id="8" name="TextBox 7">
            <a:extLst>
              <a:ext uri="{FF2B5EF4-FFF2-40B4-BE49-F238E27FC236}">
                <a16:creationId xmlns:a16="http://schemas.microsoft.com/office/drawing/2014/main" id="{C8C23A5A-B073-7C6F-43DD-C419A58FA5F5}"/>
              </a:ext>
            </a:extLst>
          </p:cNvPr>
          <p:cNvSpPr txBox="1"/>
          <p:nvPr/>
        </p:nvSpPr>
        <p:spPr>
          <a:xfrm>
            <a:off x="7666892" y="1562099"/>
            <a:ext cx="4082613" cy="3785652"/>
          </a:xfrm>
          <a:prstGeom prst="rect">
            <a:avLst/>
          </a:prstGeom>
          <a:noFill/>
        </p:spPr>
        <p:txBody>
          <a:bodyPr wrap="square" rtlCol="0">
            <a:spAutoFit/>
          </a:bodyPr>
          <a:lstStyle/>
          <a:p>
            <a:r>
              <a:rPr lang="tr-TR" sz="2000" dirty="0"/>
              <a:t>Demet boyuna uzunluğu ölçümü için kullanılacak deflektör kavite hatta kuruldu. Entegrasyonu yapıldı (Aralık2024-Şubat 2025)</a:t>
            </a:r>
          </a:p>
          <a:p>
            <a:endParaRPr lang="tr-TR" sz="2000" dirty="0"/>
          </a:p>
          <a:p>
            <a:pPr marL="285750" indent="-285750">
              <a:buFont typeface="Arial" panose="020B0604020202020204" pitchFamily="34" charset="0"/>
              <a:buChar char="•"/>
            </a:pPr>
            <a:r>
              <a:rPr lang="tr-TR" sz="2000" dirty="0" err="1"/>
              <a:t>Bake-out</a:t>
            </a:r>
            <a:r>
              <a:rPr lang="tr-TR" sz="2000" dirty="0"/>
              <a:t> ve vakuma alınması</a:t>
            </a:r>
          </a:p>
          <a:p>
            <a:pPr marL="285750" indent="-285750">
              <a:buFont typeface="Arial" panose="020B0604020202020204" pitchFamily="34" charset="0"/>
              <a:buChar char="•"/>
            </a:pPr>
            <a:r>
              <a:rPr lang="tr-TR" sz="2000" dirty="0"/>
              <a:t>Düşük güç, yüksek güç RF testleri ve şartlandırması.</a:t>
            </a:r>
          </a:p>
          <a:p>
            <a:pPr marL="285750" indent="-285750">
              <a:buFont typeface="Arial" panose="020B0604020202020204" pitchFamily="34" charset="0"/>
              <a:buChar char="•"/>
            </a:pPr>
            <a:r>
              <a:rPr lang="tr-TR" sz="2000" dirty="0"/>
              <a:t>RF kontrolü ve diğer kovuklarla senkronizasyonu</a:t>
            </a:r>
          </a:p>
          <a:p>
            <a:pPr marL="285750" indent="-285750">
              <a:buFont typeface="Arial" panose="020B0604020202020204" pitchFamily="34" charset="0"/>
              <a:buChar char="•"/>
            </a:pPr>
            <a:r>
              <a:rPr lang="tr-TR" sz="2000" dirty="0"/>
              <a:t>Demetli testleri.</a:t>
            </a:r>
          </a:p>
          <a:p>
            <a:pPr marL="285750" indent="-285750">
              <a:buFont typeface="Arial" panose="020B0604020202020204" pitchFamily="34" charset="0"/>
              <a:buChar char="•"/>
            </a:pPr>
            <a:endParaRPr lang="en-US" sz="2000" dirty="0"/>
          </a:p>
        </p:txBody>
      </p:sp>
      <p:cxnSp>
        <p:nvCxnSpPr>
          <p:cNvPr id="9" name="Straight Arrow Connector 8">
            <a:extLst>
              <a:ext uri="{FF2B5EF4-FFF2-40B4-BE49-F238E27FC236}">
                <a16:creationId xmlns:a16="http://schemas.microsoft.com/office/drawing/2014/main" id="{95F1C143-E430-3BF1-0454-0D227DC191AB}"/>
              </a:ext>
            </a:extLst>
          </p:cNvPr>
          <p:cNvCxnSpPr/>
          <p:nvPr/>
        </p:nvCxnSpPr>
        <p:spPr>
          <a:xfrm flipV="1">
            <a:off x="4273236" y="2305784"/>
            <a:ext cx="3393656" cy="899143"/>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86513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Deflektör Kavite</a:t>
            </a:r>
            <a:endParaRPr lang="en-US" dirty="0"/>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14</a:t>
            </a:fld>
            <a:endParaRPr lang="tr-TR" dirty="0"/>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54506" y="56005"/>
            <a:ext cx="5377042" cy="1880694"/>
          </a:xfr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70353" y="2369252"/>
            <a:ext cx="4519246" cy="3389435"/>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41211" y="2120870"/>
            <a:ext cx="5603631" cy="4202723"/>
          </a:xfrm>
          <a:prstGeom prst="rect">
            <a:avLst/>
          </a:prstGeom>
        </p:spPr>
      </p:pic>
      <p:pic>
        <p:nvPicPr>
          <p:cNvPr id="11" name="Picture 10"/>
          <p:cNvPicPr>
            <a:picLocks noChangeAspect="1"/>
          </p:cNvPicPr>
          <p:nvPr/>
        </p:nvPicPr>
        <p:blipFill rotWithShape="1">
          <a:blip r:embed="rId5">
            <a:extLst>
              <a:ext uri="{28A0092B-C50C-407E-A947-70E740481C1C}">
                <a14:useLocalDpi xmlns:a14="http://schemas.microsoft.com/office/drawing/2010/main" val="0"/>
              </a:ext>
            </a:extLst>
          </a:blip>
          <a:srcRect l="17779"/>
          <a:stretch/>
        </p:blipFill>
        <p:spPr>
          <a:xfrm>
            <a:off x="8753475" y="1608060"/>
            <a:ext cx="3438525" cy="4715533"/>
          </a:xfrm>
          <a:prstGeom prst="rect">
            <a:avLst/>
          </a:prstGeom>
        </p:spPr>
      </p:pic>
    </p:spTree>
    <p:extLst>
      <p:ext uri="{BB962C8B-B14F-4D97-AF65-F5344CB8AC3E}">
        <p14:creationId xmlns:p14="http://schemas.microsoft.com/office/powerpoint/2010/main" val="5369623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3E5DA-B076-A99C-C46E-E4E3BD5FFF81}"/>
              </a:ext>
            </a:extLst>
          </p:cNvPr>
          <p:cNvSpPr>
            <a:spLocks noGrp="1"/>
          </p:cNvSpPr>
          <p:nvPr>
            <p:ph type="title"/>
          </p:nvPr>
        </p:nvSpPr>
        <p:spPr/>
        <p:txBody>
          <a:bodyPr/>
          <a:lstStyle/>
          <a:p>
            <a:r>
              <a:rPr lang="tr-TR" dirty="0" smtClean="0"/>
              <a:t>Nükleer / Aktivasyon Deneyleri</a:t>
            </a:r>
            <a:endParaRPr lang="en-GB" dirty="0"/>
          </a:p>
        </p:txBody>
      </p:sp>
      <p:pic>
        <p:nvPicPr>
          <p:cNvPr id="8" name="Content Placeholder 7" descr="A large machine in a factory&#10;&#10;Description automatically generated">
            <a:extLst>
              <a:ext uri="{FF2B5EF4-FFF2-40B4-BE49-F238E27FC236}">
                <a16:creationId xmlns:a16="http://schemas.microsoft.com/office/drawing/2014/main" id="{EE784BD4-0569-5308-5443-DEDD6501C4F0}"/>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04635" y="1238250"/>
            <a:ext cx="10960506" cy="5151438"/>
          </a:xfrm>
        </p:spPr>
      </p:pic>
      <p:sp>
        <p:nvSpPr>
          <p:cNvPr id="4" name="Date Placeholder 3">
            <a:extLst>
              <a:ext uri="{FF2B5EF4-FFF2-40B4-BE49-F238E27FC236}">
                <a16:creationId xmlns:a16="http://schemas.microsoft.com/office/drawing/2014/main" id="{0E13D5D2-E894-F6C5-C979-518DB87474A6}"/>
              </a:ext>
            </a:extLst>
          </p:cNvPr>
          <p:cNvSpPr>
            <a:spLocks noGrp="1"/>
          </p:cNvSpPr>
          <p:nvPr>
            <p:ph type="dt" sz="half" idx="10"/>
          </p:nvPr>
        </p:nvSpPr>
        <p:spPr/>
        <p:txBody>
          <a:bodyPr/>
          <a:lstStyle/>
          <a:p>
            <a:r>
              <a:rPr lang="en-US" smtClean="0"/>
              <a:t>Özlem Karslı</a:t>
            </a:r>
            <a:endParaRPr lang="tr-TR" dirty="0"/>
          </a:p>
        </p:txBody>
      </p:sp>
      <p:sp>
        <p:nvSpPr>
          <p:cNvPr id="5" name="Footer Placeholder 4">
            <a:extLst>
              <a:ext uri="{FF2B5EF4-FFF2-40B4-BE49-F238E27FC236}">
                <a16:creationId xmlns:a16="http://schemas.microsoft.com/office/drawing/2014/main" id="{744004AC-6EC0-96EE-3CDB-64974D022E7D}"/>
              </a:ext>
            </a:extLst>
          </p:cNvPr>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a:extLst>
              <a:ext uri="{FF2B5EF4-FFF2-40B4-BE49-F238E27FC236}">
                <a16:creationId xmlns:a16="http://schemas.microsoft.com/office/drawing/2014/main" id="{85E0A092-23F9-634B-A9DE-014CF9CC28C0}"/>
              </a:ext>
            </a:extLst>
          </p:cNvPr>
          <p:cNvSpPr>
            <a:spLocks noGrp="1"/>
          </p:cNvSpPr>
          <p:nvPr>
            <p:ph type="sldNum" sz="quarter" idx="12"/>
          </p:nvPr>
        </p:nvSpPr>
        <p:spPr/>
        <p:txBody>
          <a:bodyPr/>
          <a:lstStyle/>
          <a:p>
            <a:fld id="{84CDF53C-BE00-4E83-89E8-DD91EA6DA5D6}" type="slidenum">
              <a:rPr lang="tr-TR" smtClean="0"/>
              <a:pPr/>
              <a:t>15</a:t>
            </a:fld>
            <a:endParaRPr lang="tr-TR" dirty="0"/>
          </a:p>
        </p:txBody>
      </p:sp>
    </p:spTree>
    <p:extLst>
      <p:ext uri="{BB962C8B-B14F-4D97-AF65-F5344CB8AC3E}">
        <p14:creationId xmlns:p14="http://schemas.microsoft.com/office/powerpoint/2010/main" val="9300955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Fotoaktivasyon Analizi Deneyleri</a:t>
            </a:r>
            <a:endParaRPr lang="en-US" dirty="0"/>
          </a:p>
        </p:txBody>
      </p:sp>
      <p:sp>
        <p:nvSpPr>
          <p:cNvPr id="3" name="Content Placeholder 2"/>
          <p:cNvSpPr>
            <a:spLocks noGrp="1"/>
          </p:cNvSpPr>
          <p:nvPr>
            <p:ph idx="1"/>
          </p:nvPr>
        </p:nvSpPr>
        <p:spPr>
          <a:xfrm>
            <a:off x="194553" y="1238391"/>
            <a:ext cx="5467693" cy="5151879"/>
          </a:xfrm>
        </p:spPr>
        <p:txBody>
          <a:bodyPr/>
          <a:lstStyle/>
          <a:p>
            <a:r>
              <a:rPr lang="en-US" dirty="0"/>
              <a:t>Elemental </a:t>
            </a:r>
            <a:r>
              <a:rPr lang="en-US" dirty="0" err="1"/>
              <a:t>analiz</a:t>
            </a:r>
            <a:r>
              <a:rPr lang="en-US" dirty="0"/>
              <a:t> </a:t>
            </a:r>
            <a:r>
              <a:rPr lang="en-US" dirty="0" err="1"/>
              <a:t>için</a:t>
            </a:r>
            <a:r>
              <a:rPr lang="en-US" dirty="0"/>
              <a:t> </a:t>
            </a:r>
            <a:r>
              <a:rPr lang="en-US" dirty="0" err="1"/>
              <a:t>tahribatsız</a:t>
            </a:r>
            <a:r>
              <a:rPr lang="en-US" dirty="0"/>
              <a:t> </a:t>
            </a:r>
            <a:r>
              <a:rPr lang="en-US" dirty="0" err="1"/>
              <a:t>yöntem</a:t>
            </a:r>
            <a:r>
              <a:rPr lang="en-US" dirty="0"/>
              <a:t> (</a:t>
            </a:r>
            <a:r>
              <a:rPr lang="en-US" dirty="0" err="1"/>
              <a:t>kimyasal</a:t>
            </a:r>
            <a:r>
              <a:rPr lang="en-US" dirty="0"/>
              <a:t> </a:t>
            </a:r>
            <a:r>
              <a:rPr lang="en-US" dirty="0" err="1"/>
              <a:t>analiz</a:t>
            </a:r>
            <a:r>
              <a:rPr lang="en-US" dirty="0"/>
              <a:t> </a:t>
            </a:r>
            <a:r>
              <a:rPr lang="en-US" dirty="0" err="1"/>
              <a:t>değil</a:t>
            </a:r>
            <a:r>
              <a:rPr lang="en-US" dirty="0" smtClean="0"/>
              <a:t>!)</a:t>
            </a:r>
            <a:endParaRPr lang="tr-TR" dirty="0" smtClean="0"/>
          </a:p>
          <a:p>
            <a:r>
              <a:rPr lang="tr-TR" dirty="0" smtClean="0"/>
              <a:t>Fotonlar ile </a:t>
            </a:r>
            <a:r>
              <a:rPr lang="en-US" dirty="0" err="1" smtClean="0"/>
              <a:t>numune</a:t>
            </a:r>
            <a:r>
              <a:rPr lang="en-US" dirty="0" smtClean="0"/>
              <a:t> </a:t>
            </a:r>
            <a:r>
              <a:rPr lang="en-US" dirty="0" err="1" smtClean="0"/>
              <a:t>ışınla</a:t>
            </a:r>
            <a:r>
              <a:rPr lang="tr-TR" dirty="0" smtClean="0"/>
              <a:t>ma </a:t>
            </a:r>
            <a:r>
              <a:rPr lang="en-US" dirty="0" err="1" smtClean="0"/>
              <a:t>ve</a:t>
            </a:r>
            <a:r>
              <a:rPr lang="en-US" dirty="0" smtClean="0"/>
              <a:t> </a:t>
            </a:r>
            <a:r>
              <a:rPr lang="en-US" dirty="0" err="1"/>
              <a:t>aktive</a:t>
            </a:r>
            <a:r>
              <a:rPr lang="en-US" dirty="0"/>
              <a:t> </a:t>
            </a:r>
            <a:r>
              <a:rPr lang="en-US" dirty="0" smtClean="0"/>
              <a:t>e</a:t>
            </a:r>
            <a:r>
              <a:rPr lang="tr-TR" dirty="0" smtClean="0"/>
              <a:t>tme</a:t>
            </a:r>
          </a:p>
          <a:p>
            <a:r>
              <a:rPr lang="tr-TR" dirty="0" smtClean="0"/>
              <a:t>Ö</a:t>
            </a:r>
            <a:r>
              <a:rPr lang="en-US" dirty="0" err="1" smtClean="0"/>
              <a:t>rneğin</a:t>
            </a:r>
            <a:r>
              <a:rPr lang="en-US" dirty="0" smtClean="0"/>
              <a:t> </a:t>
            </a:r>
            <a:r>
              <a:rPr lang="en-US" dirty="0" err="1"/>
              <a:t>aktivitesi</a:t>
            </a:r>
            <a:r>
              <a:rPr lang="en-US" dirty="0"/>
              <a:t> </a:t>
            </a:r>
            <a:r>
              <a:rPr lang="en-US" dirty="0" err="1"/>
              <a:t>örnekteki</a:t>
            </a:r>
            <a:r>
              <a:rPr lang="en-US" dirty="0"/>
              <a:t> element </a:t>
            </a:r>
            <a:r>
              <a:rPr lang="en-US" dirty="0" err="1"/>
              <a:t>miktarına</a:t>
            </a:r>
            <a:r>
              <a:rPr lang="en-US" dirty="0"/>
              <a:t> </a:t>
            </a:r>
            <a:r>
              <a:rPr lang="en-US" dirty="0" err="1" smtClean="0"/>
              <a:t>bağlı</a:t>
            </a:r>
            <a:endParaRPr lang="tr-TR" dirty="0"/>
          </a:p>
          <a:p>
            <a:r>
              <a:rPr lang="tr-TR" dirty="0" smtClean="0"/>
              <a:t>Konsantrasyonu bilinen </a:t>
            </a:r>
            <a:r>
              <a:rPr lang="tr-TR" dirty="0"/>
              <a:t>bir </a:t>
            </a:r>
            <a:r>
              <a:rPr lang="tr-TR" dirty="0" smtClean="0"/>
              <a:t>elemente sahip </a:t>
            </a:r>
            <a:r>
              <a:rPr lang="tr-TR" dirty="0"/>
              <a:t>bir </a:t>
            </a:r>
            <a:r>
              <a:rPr lang="tr-TR" dirty="0" smtClean="0"/>
              <a:t>örnekle (standart) </a:t>
            </a:r>
            <a:r>
              <a:rPr lang="tr-TR" dirty="0"/>
              <a:t>bilinmeyen </a:t>
            </a:r>
            <a:r>
              <a:rPr lang="tr-TR" dirty="0" smtClean="0"/>
              <a:t>örnek karşılaştırıldığında</a:t>
            </a:r>
            <a:r>
              <a:rPr lang="tr-TR" dirty="0"/>
              <a:t>, </a:t>
            </a:r>
            <a:r>
              <a:rPr lang="tr-TR" dirty="0" smtClean="0"/>
              <a:t>ışınlanan örneğin </a:t>
            </a:r>
            <a:r>
              <a:rPr lang="tr-TR" dirty="0"/>
              <a:t>konsantrasyonu elde </a:t>
            </a:r>
            <a:r>
              <a:rPr lang="tr-TR" dirty="0" smtClean="0"/>
              <a:t>edilir.</a:t>
            </a:r>
            <a:endParaRPr lang="tr-TR" dirty="0"/>
          </a:p>
          <a:p>
            <a:endParaRPr lang="en-US" dirty="0"/>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dirty="0"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16</a:t>
            </a:fld>
            <a:endParaRPr lang="tr-TR"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5588" y="1152444"/>
            <a:ext cx="6399159" cy="4934031"/>
          </a:xfrm>
          <a:prstGeom prst="rect">
            <a:avLst/>
          </a:prstGeom>
        </p:spPr>
      </p:pic>
    </p:spTree>
    <p:extLst>
      <p:ext uri="{BB962C8B-B14F-4D97-AF65-F5344CB8AC3E}">
        <p14:creationId xmlns:p14="http://schemas.microsoft.com/office/powerpoint/2010/main" val="38527755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53" y="-225744"/>
            <a:ext cx="8878326" cy="1089764"/>
          </a:xfrm>
        </p:spPr>
        <p:txBody>
          <a:bodyPr/>
          <a:lstStyle/>
          <a:p>
            <a:r>
              <a:rPr lang="tr-TR" dirty="0"/>
              <a:t>TARLA 2025-2030 Kurulum Planı</a:t>
            </a:r>
            <a:endParaRPr lang="en-US" dirty="0"/>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17</a:t>
            </a:fld>
            <a:endParaRPr lang="tr-TR" dirty="0"/>
          </a:p>
        </p:txBody>
      </p:sp>
      <p:pic>
        <p:nvPicPr>
          <p:cNvPr id="11" name="Content Placeholder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5629" y="570636"/>
            <a:ext cx="9458290" cy="5806079"/>
          </a:xfrm>
          <a:prstGeom prst="rect">
            <a:avLst/>
          </a:prstGeom>
        </p:spPr>
      </p:pic>
      <p:sp>
        <p:nvSpPr>
          <p:cNvPr id="12" name="TextBox 11">
            <a:extLst>
              <a:ext uri="{FF2B5EF4-FFF2-40B4-BE49-F238E27FC236}">
                <a16:creationId xmlns:a16="http://schemas.microsoft.com/office/drawing/2014/main" id="{EF004325-EAAA-A79B-B1D2-0BC7BBD741B0}"/>
              </a:ext>
            </a:extLst>
          </p:cNvPr>
          <p:cNvSpPr txBox="1"/>
          <p:nvPr/>
        </p:nvSpPr>
        <p:spPr>
          <a:xfrm>
            <a:off x="5746625" y="2743694"/>
            <a:ext cx="652743" cy="369332"/>
          </a:xfrm>
          <a:prstGeom prst="rect">
            <a:avLst/>
          </a:prstGeom>
          <a:noFill/>
        </p:spPr>
        <p:txBody>
          <a:bodyPr wrap="none" rtlCol="0">
            <a:spAutoFit/>
          </a:bodyPr>
          <a:lstStyle/>
          <a:p>
            <a:r>
              <a:rPr lang="tr-TR" b="1" dirty="0" smtClean="0">
                <a:solidFill>
                  <a:srgbClr val="FF0000"/>
                </a:solidFill>
              </a:rPr>
              <a:t>2026</a:t>
            </a:r>
            <a:endParaRPr lang="en-US" b="1" dirty="0">
              <a:solidFill>
                <a:srgbClr val="FF0000"/>
              </a:solidFill>
            </a:endParaRPr>
          </a:p>
        </p:txBody>
      </p:sp>
      <p:sp>
        <p:nvSpPr>
          <p:cNvPr id="13" name="TextBox 12">
            <a:extLst>
              <a:ext uri="{FF2B5EF4-FFF2-40B4-BE49-F238E27FC236}">
                <a16:creationId xmlns:a16="http://schemas.microsoft.com/office/drawing/2014/main" id="{2FFE3F95-0F7A-6FAB-A3EE-F4C1A881D8C5}"/>
              </a:ext>
            </a:extLst>
          </p:cNvPr>
          <p:cNvSpPr txBox="1"/>
          <p:nvPr/>
        </p:nvSpPr>
        <p:spPr>
          <a:xfrm>
            <a:off x="6816247" y="1362729"/>
            <a:ext cx="652743" cy="369332"/>
          </a:xfrm>
          <a:prstGeom prst="rect">
            <a:avLst/>
          </a:prstGeom>
          <a:noFill/>
        </p:spPr>
        <p:txBody>
          <a:bodyPr wrap="none" rtlCol="0">
            <a:spAutoFit/>
          </a:bodyPr>
          <a:lstStyle/>
          <a:p>
            <a:r>
              <a:rPr lang="tr-TR" b="1" dirty="0" smtClean="0">
                <a:solidFill>
                  <a:srgbClr val="FF0000"/>
                </a:solidFill>
              </a:rPr>
              <a:t>2028</a:t>
            </a:r>
            <a:endParaRPr lang="en-US" b="1" dirty="0">
              <a:solidFill>
                <a:srgbClr val="FF0000"/>
              </a:solidFill>
            </a:endParaRPr>
          </a:p>
        </p:txBody>
      </p:sp>
      <p:sp>
        <p:nvSpPr>
          <p:cNvPr id="14" name="TextBox 13">
            <a:extLst>
              <a:ext uri="{FF2B5EF4-FFF2-40B4-BE49-F238E27FC236}">
                <a16:creationId xmlns:a16="http://schemas.microsoft.com/office/drawing/2014/main" id="{991E3896-9135-62D2-CEEE-38D501E975A5}"/>
              </a:ext>
            </a:extLst>
          </p:cNvPr>
          <p:cNvSpPr txBox="1"/>
          <p:nvPr/>
        </p:nvSpPr>
        <p:spPr>
          <a:xfrm>
            <a:off x="7999784" y="2715836"/>
            <a:ext cx="652743" cy="369332"/>
          </a:xfrm>
          <a:prstGeom prst="rect">
            <a:avLst/>
          </a:prstGeom>
          <a:noFill/>
        </p:spPr>
        <p:txBody>
          <a:bodyPr wrap="none" rtlCol="0">
            <a:spAutoFit/>
          </a:bodyPr>
          <a:lstStyle/>
          <a:p>
            <a:r>
              <a:rPr lang="tr-TR" b="1" dirty="0" smtClean="0">
                <a:solidFill>
                  <a:srgbClr val="FF0000"/>
                </a:solidFill>
              </a:rPr>
              <a:t>2030</a:t>
            </a:r>
            <a:endParaRPr lang="en-US" b="1" dirty="0">
              <a:solidFill>
                <a:srgbClr val="FF0000"/>
              </a:solidFill>
            </a:endParaRPr>
          </a:p>
        </p:txBody>
      </p:sp>
      <p:sp>
        <p:nvSpPr>
          <p:cNvPr id="15" name="TextBox 14">
            <a:extLst>
              <a:ext uri="{FF2B5EF4-FFF2-40B4-BE49-F238E27FC236}">
                <a16:creationId xmlns:a16="http://schemas.microsoft.com/office/drawing/2014/main" id="{55E1B339-F1FD-4A58-CDFF-1273F6B7A85E}"/>
              </a:ext>
            </a:extLst>
          </p:cNvPr>
          <p:cNvSpPr txBox="1"/>
          <p:nvPr/>
        </p:nvSpPr>
        <p:spPr>
          <a:xfrm>
            <a:off x="7673413" y="3715907"/>
            <a:ext cx="652743" cy="369332"/>
          </a:xfrm>
          <a:prstGeom prst="rect">
            <a:avLst/>
          </a:prstGeom>
          <a:noFill/>
        </p:spPr>
        <p:txBody>
          <a:bodyPr wrap="none" rtlCol="0">
            <a:spAutoFit/>
          </a:bodyPr>
          <a:lstStyle/>
          <a:p>
            <a:r>
              <a:rPr lang="tr-TR" b="1" dirty="0" smtClean="0">
                <a:solidFill>
                  <a:srgbClr val="FF0000"/>
                </a:solidFill>
              </a:rPr>
              <a:t>2030</a:t>
            </a:r>
            <a:endParaRPr lang="en-US" b="1" dirty="0">
              <a:solidFill>
                <a:srgbClr val="FF0000"/>
              </a:solidFill>
            </a:endParaRPr>
          </a:p>
        </p:txBody>
      </p:sp>
      <p:sp>
        <p:nvSpPr>
          <p:cNvPr id="16" name="TextBox 15">
            <a:extLst>
              <a:ext uri="{FF2B5EF4-FFF2-40B4-BE49-F238E27FC236}">
                <a16:creationId xmlns:a16="http://schemas.microsoft.com/office/drawing/2014/main" id="{9F764407-03D8-4DEF-1B5A-00E0B242F285}"/>
              </a:ext>
            </a:extLst>
          </p:cNvPr>
          <p:cNvSpPr txBox="1"/>
          <p:nvPr/>
        </p:nvSpPr>
        <p:spPr>
          <a:xfrm>
            <a:off x="7584769" y="2035617"/>
            <a:ext cx="652743" cy="369332"/>
          </a:xfrm>
          <a:prstGeom prst="rect">
            <a:avLst/>
          </a:prstGeom>
          <a:noFill/>
        </p:spPr>
        <p:txBody>
          <a:bodyPr wrap="none" rtlCol="0">
            <a:spAutoFit/>
          </a:bodyPr>
          <a:lstStyle/>
          <a:p>
            <a:r>
              <a:rPr lang="tr-TR" b="1" dirty="0" smtClean="0">
                <a:solidFill>
                  <a:srgbClr val="FF0000"/>
                </a:solidFill>
              </a:rPr>
              <a:t>2034</a:t>
            </a:r>
            <a:endParaRPr lang="en-US" b="1" dirty="0">
              <a:solidFill>
                <a:srgbClr val="FF0000"/>
              </a:solidFill>
            </a:endParaRPr>
          </a:p>
        </p:txBody>
      </p:sp>
      <p:sp>
        <p:nvSpPr>
          <p:cNvPr id="17" name="TextBox 16">
            <a:extLst>
              <a:ext uri="{FF2B5EF4-FFF2-40B4-BE49-F238E27FC236}">
                <a16:creationId xmlns:a16="http://schemas.microsoft.com/office/drawing/2014/main" id="{094EAFF3-50BC-E2D0-366E-68F3FA249DF6}"/>
              </a:ext>
            </a:extLst>
          </p:cNvPr>
          <p:cNvSpPr txBox="1"/>
          <p:nvPr/>
        </p:nvSpPr>
        <p:spPr>
          <a:xfrm rot="18909155">
            <a:off x="5933782" y="2128871"/>
            <a:ext cx="652743" cy="369332"/>
          </a:xfrm>
          <a:prstGeom prst="rect">
            <a:avLst/>
          </a:prstGeom>
          <a:noFill/>
        </p:spPr>
        <p:txBody>
          <a:bodyPr wrap="none" rtlCol="0">
            <a:spAutoFit/>
          </a:bodyPr>
          <a:lstStyle/>
          <a:p>
            <a:r>
              <a:rPr lang="tr-TR" b="1" dirty="0" smtClean="0">
                <a:solidFill>
                  <a:srgbClr val="FF0000"/>
                </a:solidFill>
              </a:rPr>
              <a:t>2027</a:t>
            </a:r>
            <a:endParaRPr lang="en-US" b="1" dirty="0">
              <a:solidFill>
                <a:srgbClr val="FF0000"/>
              </a:solidFill>
            </a:endParaRPr>
          </a:p>
        </p:txBody>
      </p:sp>
    </p:spTree>
    <p:extLst>
      <p:ext uri="{BB962C8B-B14F-4D97-AF65-F5344CB8AC3E}">
        <p14:creationId xmlns:p14="http://schemas.microsoft.com/office/powerpoint/2010/main" val="27202520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40 MeV Demet Hattı</a:t>
            </a:r>
            <a:endParaRPr lang="en-US" dirty="0"/>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18</a:t>
            </a:fld>
            <a:endParaRPr lang="tr-TR" dirty="0"/>
          </a:p>
        </p:txBody>
      </p:sp>
      <p:pic>
        <p:nvPicPr>
          <p:cNvPr id="7" name="Content Placeholder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5629" y="939602"/>
            <a:ext cx="9458290" cy="5806079"/>
          </a:xfrm>
          <a:prstGeom prst="rect">
            <a:avLst/>
          </a:prstGeom>
        </p:spPr>
      </p:pic>
      <p:pic>
        <p:nvPicPr>
          <p:cNvPr id="8" name="Picture 7">
            <a:extLst>
              <a:ext uri="{FF2B5EF4-FFF2-40B4-BE49-F238E27FC236}">
                <a16:creationId xmlns:a16="http://schemas.microsoft.com/office/drawing/2014/main" id="{5C750929-50B0-41B3-EA36-53D63F1A0D97}"/>
              </a:ext>
            </a:extLst>
          </p:cNvPr>
          <p:cNvPicPr>
            <a:picLocks noChangeAspect="1"/>
          </p:cNvPicPr>
          <p:nvPr/>
        </p:nvPicPr>
        <p:blipFill>
          <a:blip r:embed="rId3"/>
          <a:stretch>
            <a:fillRect/>
          </a:stretch>
        </p:blipFill>
        <p:spPr>
          <a:xfrm>
            <a:off x="131761" y="4065947"/>
            <a:ext cx="6128392" cy="1218980"/>
          </a:xfrm>
          <a:prstGeom prst="rect">
            <a:avLst/>
          </a:prstGeom>
        </p:spPr>
      </p:pic>
      <p:cxnSp>
        <p:nvCxnSpPr>
          <p:cNvPr id="9" name="Straight Arrow Connector 8">
            <a:extLst>
              <a:ext uri="{FF2B5EF4-FFF2-40B4-BE49-F238E27FC236}">
                <a16:creationId xmlns:a16="http://schemas.microsoft.com/office/drawing/2014/main" id="{49DFCD3F-507A-6991-E237-CF0F927B247E}"/>
              </a:ext>
            </a:extLst>
          </p:cNvPr>
          <p:cNvCxnSpPr>
            <a:cxnSpLocks/>
            <a:endCxn id="10" idx="4"/>
          </p:cNvCxnSpPr>
          <p:nvPr/>
        </p:nvCxnSpPr>
        <p:spPr>
          <a:xfrm flipV="1">
            <a:off x="3195958" y="3265121"/>
            <a:ext cx="1043440" cy="584040"/>
          </a:xfrm>
          <a:prstGeom prst="straightConnector1">
            <a:avLst/>
          </a:prstGeom>
          <a:ln w="190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A78436EE-B9DE-C94B-69D1-0841D0C666F3}"/>
              </a:ext>
            </a:extLst>
          </p:cNvPr>
          <p:cNvSpPr/>
          <p:nvPr/>
        </p:nvSpPr>
        <p:spPr>
          <a:xfrm>
            <a:off x="3380474" y="2282709"/>
            <a:ext cx="1717848" cy="982412"/>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Brace 10">
            <a:extLst>
              <a:ext uri="{FF2B5EF4-FFF2-40B4-BE49-F238E27FC236}">
                <a16:creationId xmlns:a16="http://schemas.microsoft.com/office/drawing/2014/main" id="{ABC58ECF-DB72-3635-B946-67E0D2F34E9E}"/>
              </a:ext>
            </a:extLst>
          </p:cNvPr>
          <p:cNvSpPr/>
          <p:nvPr/>
        </p:nvSpPr>
        <p:spPr>
          <a:xfrm rot="5400000">
            <a:off x="3042276" y="938647"/>
            <a:ext cx="307364" cy="6128393"/>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44479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40 Mev Demet Hattı</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19</a:t>
            </a:fld>
            <a:endParaRPr lang="tr-TR" dirty="0"/>
          </a:p>
        </p:txBody>
      </p:sp>
      <p:pic>
        <p:nvPicPr>
          <p:cNvPr id="12" name="Content Placeholder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5629" y="907518"/>
            <a:ext cx="9458290" cy="5806079"/>
          </a:xfrm>
          <a:prstGeom prst="rect">
            <a:avLst/>
          </a:prstGeom>
        </p:spPr>
      </p:pic>
      <p:pic>
        <p:nvPicPr>
          <p:cNvPr id="13" name="Picture 12">
            <a:extLst>
              <a:ext uri="{FF2B5EF4-FFF2-40B4-BE49-F238E27FC236}">
                <a16:creationId xmlns:a16="http://schemas.microsoft.com/office/drawing/2014/main" id="{EBBAD732-0DB5-4228-3F3E-0C549B8601A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51310" y="4133335"/>
            <a:ext cx="4606410" cy="2418366"/>
          </a:xfrm>
          <a:prstGeom prst="rect">
            <a:avLst/>
          </a:prstGeom>
        </p:spPr>
      </p:pic>
      <p:sp>
        <p:nvSpPr>
          <p:cNvPr id="14" name="Oval 13">
            <a:extLst>
              <a:ext uri="{FF2B5EF4-FFF2-40B4-BE49-F238E27FC236}">
                <a16:creationId xmlns:a16="http://schemas.microsoft.com/office/drawing/2014/main" id="{62528CF3-CA3B-7D3A-4CE9-249B84A40264}"/>
              </a:ext>
            </a:extLst>
          </p:cNvPr>
          <p:cNvSpPr/>
          <p:nvPr/>
        </p:nvSpPr>
        <p:spPr>
          <a:xfrm>
            <a:off x="6180188" y="2271653"/>
            <a:ext cx="998139" cy="1166748"/>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Brace 14">
            <a:extLst>
              <a:ext uri="{FF2B5EF4-FFF2-40B4-BE49-F238E27FC236}">
                <a16:creationId xmlns:a16="http://schemas.microsoft.com/office/drawing/2014/main" id="{CE9FDD92-8390-1FE6-2EF1-CBA5D0AD5F0C}"/>
              </a:ext>
            </a:extLst>
          </p:cNvPr>
          <p:cNvSpPr/>
          <p:nvPr/>
        </p:nvSpPr>
        <p:spPr>
          <a:xfrm rot="5400000">
            <a:off x="8786552" y="1599598"/>
            <a:ext cx="307364" cy="4725532"/>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787CA7B6-C773-8007-C3DA-2A05DF6C88E8}"/>
              </a:ext>
            </a:extLst>
          </p:cNvPr>
          <p:cNvCxnSpPr>
            <a:cxnSpLocks/>
            <a:stCxn id="15" idx="1"/>
            <a:endCxn id="14" idx="5"/>
          </p:cNvCxnSpPr>
          <p:nvPr/>
        </p:nvCxnSpPr>
        <p:spPr>
          <a:xfrm flipH="1" flipV="1">
            <a:off x="7032153" y="3267535"/>
            <a:ext cx="1908081" cy="541147"/>
          </a:xfrm>
          <a:prstGeom prst="straightConnector1">
            <a:avLst/>
          </a:prstGeom>
          <a:ln w="19050">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4439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0DFA9-BD53-71E1-DEFC-F6A53ABF6C98}"/>
              </a:ext>
            </a:extLst>
          </p:cNvPr>
          <p:cNvSpPr>
            <a:spLocks noGrp="1"/>
          </p:cNvSpPr>
          <p:nvPr>
            <p:ph type="title"/>
          </p:nvPr>
        </p:nvSpPr>
        <p:spPr>
          <a:xfrm>
            <a:off x="194553" y="74754"/>
            <a:ext cx="8878326" cy="1089764"/>
          </a:xfrm>
        </p:spPr>
        <p:txBody>
          <a:bodyPr>
            <a:normAutofit/>
          </a:bodyPr>
          <a:lstStyle/>
          <a:p>
            <a:r>
              <a:rPr lang="tr-TR" sz="4000" dirty="0"/>
              <a:t>İçerik</a:t>
            </a:r>
            <a:endParaRPr lang="en-GB" sz="4000" dirty="0"/>
          </a:p>
        </p:txBody>
      </p:sp>
      <p:sp>
        <p:nvSpPr>
          <p:cNvPr id="3" name="Content Placeholder 2">
            <a:extLst>
              <a:ext uri="{FF2B5EF4-FFF2-40B4-BE49-F238E27FC236}">
                <a16:creationId xmlns:a16="http://schemas.microsoft.com/office/drawing/2014/main" id="{770A6273-B7EC-CFFD-CCE8-B674CF09A3C5}"/>
              </a:ext>
            </a:extLst>
          </p:cNvPr>
          <p:cNvSpPr>
            <a:spLocks noGrp="1"/>
          </p:cNvSpPr>
          <p:nvPr>
            <p:ph idx="1"/>
          </p:nvPr>
        </p:nvSpPr>
        <p:spPr/>
        <p:txBody>
          <a:bodyPr/>
          <a:lstStyle/>
          <a:p>
            <a:r>
              <a:rPr lang="tr-TR" dirty="0"/>
              <a:t>TARLA yerleşim planı</a:t>
            </a:r>
          </a:p>
          <a:p>
            <a:r>
              <a:rPr lang="tr-TR" dirty="0"/>
              <a:t>Tesisin güncel durumu </a:t>
            </a:r>
          </a:p>
          <a:p>
            <a:r>
              <a:rPr lang="tr-TR" dirty="0"/>
              <a:t>2023-2024’te yapılan kurulumlar ve testler</a:t>
            </a:r>
          </a:p>
          <a:p>
            <a:r>
              <a:rPr lang="tr-TR" dirty="0"/>
              <a:t>Hızlandırıcı demet hattının devreye alınması (2025-2030 planı)</a:t>
            </a:r>
          </a:p>
        </p:txBody>
      </p:sp>
      <p:sp>
        <p:nvSpPr>
          <p:cNvPr id="4" name="Date Placeholder 3">
            <a:extLst>
              <a:ext uri="{FF2B5EF4-FFF2-40B4-BE49-F238E27FC236}">
                <a16:creationId xmlns:a16="http://schemas.microsoft.com/office/drawing/2014/main" id="{9C9D9F9E-E55E-DCF4-3E29-BFD54208FAEC}"/>
              </a:ext>
            </a:extLst>
          </p:cNvPr>
          <p:cNvSpPr>
            <a:spLocks noGrp="1"/>
          </p:cNvSpPr>
          <p:nvPr>
            <p:ph type="dt" sz="half" idx="10"/>
          </p:nvPr>
        </p:nvSpPr>
        <p:spPr/>
        <p:txBody>
          <a:bodyPr/>
          <a:lstStyle/>
          <a:p>
            <a:r>
              <a:rPr lang="en-US" smtClean="0"/>
              <a:t>Özlem Karslı</a:t>
            </a:r>
            <a:endParaRPr lang="tr-TR" dirty="0"/>
          </a:p>
        </p:txBody>
      </p:sp>
      <p:sp>
        <p:nvSpPr>
          <p:cNvPr id="5" name="Footer Placeholder 4">
            <a:extLst>
              <a:ext uri="{FF2B5EF4-FFF2-40B4-BE49-F238E27FC236}">
                <a16:creationId xmlns:a16="http://schemas.microsoft.com/office/drawing/2014/main" id="{96455B84-2129-BCB3-4809-CF2F90D2EDC0}"/>
              </a:ext>
            </a:extLst>
          </p:cNvPr>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a:extLst>
              <a:ext uri="{FF2B5EF4-FFF2-40B4-BE49-F238E27FC236}">
                <a16:creationId xmlns:a16="http://schemas.microsoft.com/office/drawing/2014/main" id="{07544B97-FC53-EB0A-69BA-10CA436A8504}"/>
              </a:ext>
            </a:extLst>
          </p:cNvPr>
          <p:cNvSpPr>
            <a:spLocks noGrp="1"/>
          </p:cNvSpPr>
          <p:nvPr>
            <p:ph type="sldNum" sz="quarter" idx="12"/>
          </p:nvPr>
        </p:nvSpPr>
        <p:spPr/>
        <p:txBody>
          <a:bodyPr/>
          <a:lstStyle/>
          <a:p>
            <a:fld id="{84CDF53C-BE00-4E83-89E8-DD91EA6DA5D6}" type="slidenum">
              <a:rPr lang="tr-TR" smtClean="0"/>
              <a:pPr/>
              <a:t>2</a:t>
            </a:fld>
            <a:endParaRPr lang="tr-TR" dirty="0"/>
          </a:p>
        </p:txBody>
      </p:sp>
    </p:spTree>
    <p:extLst>
      <p:ext uri="{BB962C8B-B14F-4D97-AF65-F5344CB8AC3E}">
        <p14:creationId xmlns:p14="http://schemas.microsoft.com/office/powerpoint/2010/main" val="2550213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40 MeV Demet Hattı</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20</a:t>
            </a:fld>
            <a:endParaRPr lang="tr-TR" dirty="0"/>
          </a:p>
        </p:txBody>
      </p:sp>
      <p:pic>
        <p:nvPicPr>
          <p:cNvPr id="7" name="Content Placeholder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587" y="891478"/>
            <a:ext cx="9458290" cy="5806079"/>
          </a:xfrm>
          <a:prstGeom prst="rect">
            <a:avLst/>
          </a:prstGeom>
        </p:spPr>
      </p:pic>
      <p:pic>
        <p:nvPicPr>
          <p:cNvPr id="8" name="Content Placeholder 3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0422" y="4835054"/>
            <a:ext cx="5691863" cy="1655413"/>
          </a:xfrm>
          <a:prstGeom prst="rect">
            <a:avLst/>
          </a:prstGeom>
        </p:spPr>
      </p:pic>
      <p:cxnSp>
        <p:nvCxnSpPr>
          <p:cNvPr id="9" name="Straight Arrow Connector 8">
            <a:extLst>
              <a:ext uri="{FF2B5EF4-FFF2-40B4-BE49-F238E27FC236}">
                <a16:creationId xmlns:a16="http://schemas.microsoft.com/office/drawing/2014/main" id="{49DFCD3F-507A-6991-E237-CF0F927B247E}"/>
              </a:ext>
            </a:extLst>
          </p:cNvPr>
          <p:cNvCxnSpPr>
            <a:cxnSpLocks/>
            <a:endCxn id="10" idx="4"/>
          </p:cNvCxnSpPr>
          <p:nvPr/>
        </p:nvCxnSpPr>
        <p:spPr>
          <a:xfrm flipV="1">
            <a:off x="4358734" y="3315482"/>
            <a:ext cx="1178231" cy="1312482"/>
          </a:xfrm>
          <a:prstGeom prst="straightConnector1">
            <a:avLst/>
          </a:prstGeom>
          <a:ln w="190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A78436EE-B9DE-C94B-69D1-0841D0C666F3}"/>
              </a:ext>
            </a:extLst>
          </p:cNvPr>
          <p:cNvSpPr/>
          <p:nvPr/>
        </p:nvSpPr>
        <p:spPr>
          <a:xfrm>
            <a:off x="4678041" y="2333070"/>
            <a:ext cx="1717848" cy="982412"/>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Brace 10">
            <a:extLst>
              <a:ext uri="{FF2B5EF4-FFF2-40B4-BE49-F238E27FC236}">
                <a16:creationId xmlns:a16="http://schemas.microsoft.com/office/drawing/2014/main" id="{ABC58ECF-DB72-3635-B946-67E0D2F34E9E}"/>
              </a:ext>
            </a:extLst>
          </p:cNvPr>
          <p:cNvSpPr/>
          <p:nvPr/>
        </p:nvSpPr>
        <p:spPr>
          <a:xfrm rot="5400000">
            <a:off x="4169377" y="1832258"/>
            <a:ext cx="307364" cy="5678452"/>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28878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Paketçik Sıkıştırma Hattı</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21</a:t>
            </a:fld>
            <a:endParaRPr lang="tr-TR" dirty="0"/>
          </a:p>
        </p:txBody>
      </p:sp>
      <p:pic>
        <p:nvPicPr>
          <p:cNvPr id="18" name="Picture 17">
            <a:extLst>
              <a:ext uri="{FF2B5EF4-FFF2-40B4-BE49-F238E27FC236}">
                <a16:creationId xmlns:a16="http://schemas.microsoft.com/office/drawing/2014/main" id="{5E401FBC-0271-24DB-8477-4978ABEEBD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4496" y="1277252"/>
            <a:ext cx="5229475" cy="2402290"/>
          </a:xfrm>
          <a:prstGeom prst="rect">
            <a:avLst/>
          </a:prstGeom>
        </p:spPr>
      </p:pic>
      <p:sp>
        <p:nvSpPr>
          <p:cNvPr id="19" name="Oval 18">
            <a:extLst>
              <a:ext uri="{FF2B5EF4-FFF2-40B4-BE49-F238E27FC236}">
                <a16:creationId xmlns:a16="http://schemas.microsoft.com/office/drawing/2014/main" id="{1D2D6678-C43C-FA81-4D43-B27368609BA5}"/>
              </a:ext>
            </a:extLst>
          </p:cNvPr>
          <p:cNvSpPr/>
          <p:nvPr/>
        </p:nvSpPr>
        <p:spPr>
          <a:xfrm>
            <a:off x="9249392" y="1811249"/>
            <a:ext cx="1849524" cy="1144129"/>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A49E527E-5FB0-F2DE-7397-E84DDEC6BA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66106" y="4151888"/>
            <a:ext cx="3308580" cy="1519879"/>
          </a:xfrm>
          <a:prstGeom prst="rect">
            <a:avLst/>
          </a:prstGeom>
        </p:spPr>
      </p:pic>
      <p:pic>
        <p:nvPicPr>
          <p:cNvPr id="21" name="Picture 20">
            <a:extLst>
              <a:ext uri="{FF2B5EF4-FFF2-40B4-BE49-F238E27FC236}">
                <a16:creationId xmlns:a16="http://schemas.microsoft.com/office/drawing/2014/main" id="{095E8749-2738-B913-DC82-51FC73FF94A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48305" y="3664121"/>
            <a:ext cx="5229475" cy="2724393"/>
          </a:xfrm>
          <a:prstGeom prst="rect">
            <a:avLst/>
          </a:prstGeom>
        </p:spPr>
      </p:pic>
      <p:pic>
        <p:nvPicPr>
          <p:cNvPr id="22" name="Picture 21">
            <a:extLst>
              <a:ext uri="{FF2B5EF4-FFF2-40B4-BE49-F238E27FC236}">
                <a16:creationId xmlns:a16="http://schemas.microsoft.com/office/drawing/2014/main" id="{CA646C5B-DD61-E6A4-CCDB-2C19EF10F3F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7555" y="4196847"/>
            <a:ext cx="2723731" cy="1429959"/>
          </a:xfrm>
          <a:prstGeom prst="rect">
            <a:avLst/>
          </a:prstGeom>
        </p:spPr>
      </p:pic>
      <p:pic>
        <p:nvPicPr>
          <p:cNvPr id="23" name="Picture 22">
            <a:extLst>
              <a:ext uri="{FF2B5EF4-FFF2-40B4-BE49-F238E27FC236}">
                <a16:creationId xmlns:a16="http://schemas.microsoft.com/office/drawing/2014/main" id="{327FB86E-A39D-F12E-2E31-D1B5112A7CC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7084" y="1316272"/>
            <a:ext cx="2886946" cy="1887349"/>
          </a:xfrm>
          <a:prstGeom prst="rect">
            <a:avLst/>
          </a:prstGeom>
        </p:spPr>
      </p:pic>
      <p:sp>
        <p:nvSpPr>
          <p:cNvPr id="24" name="TextBox 23">
            <a:extLst>
              <a:ext uri="{FF2B5EF4-FFF2-40B4-BE49-F238E27FC236}">
                <a16:creationId xmlns:a16="http://schemas.microsoft.com/office/drawing/2014/main" id="{4493BEB9-19A7-AC2D-6CC9-EDD3148C4766}"/>
              </a:ext>
            </a:extLst>
          </p:cNvPr>
          <p:cNvSpPr txBox="1"/>
          <p:nvPr/>
        </p:nvSpPr>
        <p:spPr>
          <a:xfrm>
            <a:off x="1416936" y="965964"/>
            <a:ext cx="1891030" cy="369332"/>
          </a:xfrm>
          <a:prstGeom prst="rect">
            <a:avLst/>
          </a:prstGeom>
          <a:noFill/>
        </p:spPr>
        <p:txBody>
          <a:bodyPr wrap="none" rtlCol="0">
            <a:spAutoFit/>
          </a:bodyPr>
          <a:lstStyle/>
          <a:p>
            <a:r>
              <a:rPr lang="tr-TR" dirty="0"/>
              <a:t>Kavramsal tasarım</a:t>
            </a:r>
            <a:endParaRPr lang="en-US" dirty="0"/>
          </a:p>
        </p:txBody>
      </p:sp>
      <p:sp>
        <p:nvSpPr>
          <p:cNvPr id="25" name="Left Brace 24">
            <a:extLst>
              <a:ext uri="{FF2B5EF4-FFF2-40B4-BE49-F238E27FC236}">
                <a16:creationId xmlns:a16="http://schemas.microsoft.com/office/drawing/2014/main" id="{8D85B03C-410C-0C52-560B-175787F683FA}"/>
              </a:ext>
            </a:extLst>
          </p:cNvPr>
          <p:cNvSpPr/>
          <p:nvPr/>
        </p:nvSpPr>
        <p:spPr>
          <a:xfrm rot="5400000">
            <a:off x="5388288" y="-2013678"/>
            <a:ext cx="667000" cy="11125003"/>
          </a:xfrm>
          <a:prstGeom prst="leftBrace">
            <a:avLst>
              <a:gd name="adj1" fmla="val 8333"/>
              <a:gd name="adj2" fmla="val 10949"/>
            </a:avLst>
          </a:prstGeom>
          <a:ln w="222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6" name="Straight Arrow Connector 25">
            <a:extLst>
              <a:ext uri="{FF2B5EF4-FFF2-40B4-BE49-F238E27FC236}">
                <a16:creationId xmlns:a16="http://schemas.microsoft.com/office/drawing/2014/main" id="{278AFEEB-BF1C-30F6-F908-8EE38A1EF15D}"/>
              </a:ext>
            </a:extLst>
          </p:cNvPr>
          <p:cNvCxnSpPr>
            <a:cxnSpLocks/>
          </p:cNvCxnSpPr>
          <p:nvPr/>
        </p:nvCxnSpPr>
        <p:spPr>
          <a:xfrm>
            <a:off x="4019661" y="2383313"/>
            <a:ext cx="2565625" cy="0"/>
          </a:xfrm>
          <a:prstGeom prst="straightConnector1">
            <a:avLst/>
          </a:prstGeom>
          <a:ln w="158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5D888CB-BBFE-F40F-C3E9-1E0F8A91DC97}"/>
              </a:ext>
            </a:extLst>
          </p:cNvPr>
          <p:cNvSpPr txBox="1"/>
          <p:nvPr/>
        </p:nvSpPr>
        <p:spPr>
          <a:xfrm>
            <a:off x="8092950" y="887701"/>
            <a:ext cx="1742400" cy="369332"/>
          </a:xfrm>
          <a:prstGeom prst="rect">
            <a:avLst/>
          </a:prstGeom>
          <a:noFill/>
        </p:spPr>
        <p:txBody>
          <a:bodyPr wrap="none" rtlCol="0">
            <a:spAutoFit/>
          </a:bodyPr>
          <a:lstStyle/>
          <a:p>
            <a:r>
              <a:rPr lang="tr-TR" dirty="0"/>
              <a:t>Mekanik tasarım</a:t>
            </a:r>
            <a:endParaRPr lang="en-US" dirty="0"/>
          </a:p>
        </p:txBody>
      </p:sp>
      <p:sp>
        <p:nvSpPr>
          <p:cNvPr id="28" name="TextBox 27">
            <a:extLst>
              <a:ext uri="{FF2B5EF4-FFF2-40B4-BE49-F238E27FC236}">
                <a16:creationId xmlns:a16="http://schemas.microsoft.com/office/drawing/2014/main" id="{A9C370B3-176A-515C-0E01-A55B928B2328}"/>
              </a:ext>
            </a:extLst>
          </p:cNvPr>
          <p:cNvSpPr txBox="1"/>
          <p:nvPr/>
        </p:nvSpPr>
        <p:spPr>
          <a:xfrm>
            <a:off x="5205913" y="3209138"/>
            <a:ext cx="1418978" cy="369332"/>
          </a:xfrm>
          <a:prstGeom prst="rect">
            <a:avLst/>
          </a:prstGeom>
          <a:noFill/>
        </p:spPr>
        <p:txBody>
          <a:bodyPr wrap="none" rtlCol="0">
            <a:spAutoFit/>
          </a:bodyPr>
          <a:lstStyle/>
          <a:p>
            <a:r>
              <a:rPr lang="tr-TR" dirty="0"/>
              <a:t>Alt bileşenler</a:t>
            </a:r>
            <a:endParaRPr lang="en-US" dirty="0"/>
          </a:p>
        </p:txBody>
      </p:sp>
    </p:spTree>
    <p:extLst>
      <p:ext uri="{BB962C8B-B14F-4D97-AF65-F5344CB8AC3E}">
        <p14:creationId xmlns:p14="http://schemas.microsoft.com/office/powerpoint/2010/main" val="22621846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Serbest Elektron </a:t>
            </a:r>
            <a:r>
              <a:rPr lang="tr-TR" dirty="0" smtClean="0"/>
              <a:t>Lazeri</a:t>
            </a:r>
            <a:endParaRPr lang="en-US" dirty="0"/>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22</a:t>
            </a:fld>
            <a:endParaRPr lang="tr-TR" dirty="0"/>
          </a:p>
        </p:txBody>
      </p:sp>
      <p:sp>
        <p:nvSpPr>
          <p:cNvPr id="7" name="Content Placeholder 2">
            <a:extLst>
              <a:ext uri="{FF2B5EF4-FFF2-40B4-BE49-F238E27FC236}">
                <a16:creationId xmlns:a16="http://schemas.microsoft.com/office/drawing/2014/main" id="{FB073F93-B577-E1D1-FA69-0314B49B4D73}"/>
              </a:ext>
            </a:extLst>
          </p:cNvPr>
          <p:cNvSpPr txBox="1">
            <a:spLocks/>
          </p:cNvSpPr>
          <p:nvPr/>
        </p:nvSpPr>
        <p:spPr>
          <a:xfrm>
            <a:off x="109318" y="5014001"/>
            <a:ext cx="11973364" cy="14180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264A90"/>
              </a:buClr>
              <a:buSzPct val="60000"/>
              <a:buFont typeface="Wingdings" panose="05000000000000000000" pitchFamily="2" charset="2"/>
              <a:buChar char="q"/>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264A90"/>
              </a:buClr>
              <a:buSzPct val="110000"/>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Ø"/>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ü"/>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tr-TR" smtClean="0"/>
              <a:t>İki optik SEL hattı ile kızılötesi </a:t>
            </a:r>
            <a:r>
              <a:rPr lang="en-US" smtClean="0"/>
              <a:t>(4-350 µm)</a:t>
            </a:r>
            <a:r>
              <a:rPr lang="tr-TR" smtClean="0"/>
              <a:t> bölgede SEL çıkartılabilecek.</a:t>
            </a:r>
            <a:endParaRPr lang="en-US" smtClean="0"/>
          </a:p>
          <a:p>
            <a:r>
              <a:rPr lang="tr-TR" smtClean="0"/>
              <a:t>İki tip undulator kullanılacak. Periyot uzunlukları</a:t>
            </a:r>
            <a:r>
              <a:rPr lang="en-US" smtClean="0"/>
              <a:t> 35 mm and 110 mm</a:t>
            </a:r>
          </a:p>
          <a:p>
            <a:endParaRPr lang="en-US" dirty="0"/>
          </a:p>
        </p:txBody>
      </p:sp>
      <p:pic>
        <p:nvPicPr>
          <p:cNvPr id="8" name="Picture 7">
            <a:extLst>
              <a:ext uri="{FF2B5EF4-FFF2-40B4-BE49-F238E27FC236}">
                <a16:creationId xmlns:a16="http://schemas.microsoft.com/office/drawing/2014/main" id="{2B309C6F-EC6F-CDB1-89C1-D0CA5A50F62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4504" y="991201"/>
            <a:ext cx="9467117" cy="3947092"/>
          </a:xfrm>
          <a:prstGeom prst="rect">
            <a:avLst/>
          </a:prstGeom>
        </p:spPr>
      </p:pic>
    </p:spTree>
    <p:extLst>
      <p:ext uri="{BB962C8B-B14F-4D97-AF65-F5344CB8AC3E}">
        <p14:creationId xmlns:p14="http://schemas.microsoft.com/office/powerpoint/2010/main" val="11822229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Serbest Elektron Lazeri U35</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23</a:t>
            </a:fld>
            <a:endParaRPr lang="tr-TR" dirty="0"/>
          </a:p>
        </p:txBody>
      </p:sp>
      <p:pic>
        <p:nvPicPr>
          <p:cNvPr id="30" name="Picture 2" descr="The setup of the FIR-FEL of ELBE. The electron beam enters from the right side through the blue bending magnet and quadrupole triplet. The upstream mirror chamber contains three interchangeable mirrors with different size out-coupling holes.">
            <a:extLst>
              <a:ext uri="{FF2B5EF4-FFF2-40B4-BE49-F238E27FC236}">
                <a16:creationId xmlns:a16="http://schemas.microsoft.com/office/drawing/2014/main" id="{3E3AFAC7-C581-7372-F04F-824609D4A4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1297" y="4280206"/>
            <a:ext cx="4313382" cy="186744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a:extLst>
              <a:ext uri="{FF2B5EF4-FFF2-40B4-BE49-F238E27FC236}">
                <a16:creationId xmlns:a16="http://schemas.microsoft.com/office/drawing/2014/main" id="{4E48D840-C554-F85B-8C4C-F2538832C9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640" y="-236873"/>
            <a:ext cx="10976803" cy="5042469"/>
          </a:xfrm>
          <a:prstGeom prst="rect">
            <a:avLst/>
          </a:prstGeom>
        </p:spPr>
      </p:pic>
      <p:cxnSp>
        <p:nvCxnSpPr>
          <p:cNvPr id="32" name="Straight Arrow Connector 31">
            <a:extLst>
              <a:ext uri="{FF2B5EF4-FFF2-40B4-BE49-F238E27FC236}">
                <a16:creationId xmlns:a16="http://schemas.microsoft.com/office/drawing/2014/main" id="{831FEA82-E7A2-EF32-8A06-D5514BAA5007}"/>
              </a:ext>
            </a:extLst>
          </p:cNvPr>
          <p:cNvCxnSpPr>
            <a:cxnSpLocks/>
          </p:cNvCxnSpPr>
          <p:nvPr/>
        </p:nvCxnSpPr>
        <p:spPr>
          <a:xfrm flipV="1">
            <a:off x="1552939" y="1644073"/>
            <a:ext cx="8530739" cy="991972"/>
          </a:xfrm>
          <a:prstGeom prst="straightConnector1">
            <a:avLst/>
          </a:prstGeom>
          <a:ln w="57150">
            <a:headEnd type="triangle"/>
            <a:tailEnd type="triangle"/>
          </a:ln>
        </p:spPr>
        <p:style>
          <a:lnRef idx="3">
            <a:schemeClr val="accent6"/>
          </a:lnRef>
          <a:fillRef idx="0">
            <a:schemeClr val="accent6"/>
          </a:fillRef>
          <a:effectRef idx="2">
            <a:schemeClr val="accent6"/>
          </a:effectRef>
          <a:fontRef idx="minor">
            <a:schemeClr val="tx1"/>
          </a:fontRef>
        </p:style>
      </p:cxnSp>
      <p:sp>
        <p:nvSpPr>
          <p:cNvPr id="33" name="TextBox 32">
            <a:extLst>
              <a:ext uri="{FF2B5EF4-FFF2-40B4-BE49-F238E27FC236}">
                <a16:creationId xmlns:a16="http://schemas.microsoft.com/office/drawing/2014/main" id="{EFBBA55B-FFF9-EF5F-A637-CE1F61E760A2}"/>
              </a:ext>
            </a:extLst>
          </p:cNvPr>
          <p:cNvSpPr txBox="1"/>
          <p:nvPr/>
        </p:nvSpPr>
        <p:spPr>
          <a:xfrm rot="21235239">
            <a:off x="3838706" y="1955393"/>
            <a:ext cx="1637773" cy="369332"/>
          </a:xfrm>
          <a:prstGeom prst="rect">
            <a:avLst/>
          </a:prstGeom>
          <a:noFill/>
        </p:spPr>
        <p:txBody>
          <a:bodyPr wrap="square" rtlCol="0">
            <a:spAutoFit/>
          </a:bodyPr>
          <a:lstStyle/>
          <a:p>
            <a:r>
              <a:rPr lang="tr-TR" dirty="0"/>
              <a:t>11.53 m</a:t>
            </a:r>
            <a:endParaRPr lang="en-US" dirty="0"/>
          </a:p>
        </p:txBody>
      </p:sp>
      <p:cxnSp>
        <p:nvCxnSpPr>
          <p:cNvPr id="34" name="Straight Arrow Connector 33">
            <a:extLst>
              <a:ext uri="{FF2B5EF4-FFF2-40B4-BE49-F238E27FC236}">
                <a16:creationId xmlns:a16="http://schemas.microsoft.com/office/drawing/2014/main" id="{610AB67B-FD1E-9C46-E78A-2C99F31F2EEE}"/>
              </a:ext>
            </a:extLst>
          </p:cNvPr>
          <p:cNvCxnSpPr>
            <a:cxnSpLocks/>
            <a:stCxn id="36" idx="1"/>
          </p:cNvCxnSpPr>
          <p:nvPr/>
        </p:nvCxnSpPr>
        <p:spPr>
          <a:xfrm flipH="1" flipV="1">
            <a:off x="1872551" y="3928245"/>
            <a:ext cx="2774237" cy="799964"/>
          </a:xfrm>
          <a:prstGeom prst="straightConnector1">
            <a:avLst/>
          </a:prstGeom>
          <a:ln w="15875">
            <a:solidFill>
              <a:schemeClr val="accent1">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9BCE6014-F381-B242-BC94-A4F0F6F4457F}"/>
              </a:ext>
            </a:extLst>
          </p:cNvPr>
          <p:cNvCxnSpPr>
            <a:cxnSpLocks/>
            <a:stCxn id="38" idx="1"/>
          </p:cNvCxnSpPr>
          <p:nvPr/>
        </p:nvCxnSpPr>
        <p:spPr>
          <a:xfrm flipV="1">
            <a:off x="8004771" y="2905969"/>
            <a:ext cx="2078907" cy="1141943"/>
          </a:xfrm>
          <a:prstGeom prst="straightConnector1">
            <a:avLst/>
          </a:prstGeom>
          <a:ln w="15875">
            <a:solidFill>
              <a:schemeClr val="accent1">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36" name="Left Brace 35">
            <a:extLst>
              <a:ext uri="{FF2B5EF4-FFF2-40B4-BE49-F238E27FC236}">
                <a16:creationId xmlns:a16="http://schemas.microsoft.com/office/drawing/2014/main" id="{F6040061-7319-4A6D-4743-30964B721978}"/>
              </a:ext>
            </a:extLst>
          </p:cNvPr>
          <p:cNvSpPr/>
          <p:nvPr/>
        </p:nvSpPr>
        <p:spPr>
          <a:xfrm rot="5400000">
            <a:off x="4495277" y="4469990"/>
            <a:ext cx="303021" cy="81945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Left Brace 36">
            <a:extLst>
              <a:ext uri="{FF2B5EF4-FFF2-40B4-BE49-F238E27FC236}">
                <a16:creationId xmlns:a16="http://schemas.microsoft.com/office/drawing/2014/main" id="{4213F3ED-78F2-9A2C-D6EB-40E1E1A24DA1}"/>
              </a:ext>
            </a:extLst>
          </p:cNvPr>
          <p:cNvSpPr/>
          <p:nvPr/>
        </p:nvSpPr>
        <p:spPr>
          <a:xfrm rot="5400000">
            <a:off x="6291571" y="3645373"/>
            <a:ext cx="307364" cy="125389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Left Brace 37">
            <a:extLst>
              <a:ext uri="{FF2B5EF4-FFF2-40B4-BE49-F238E27FC236}">
                <a16:creationId xmlns:a16="http://schemas.microsoft.com/office/drawing/2014/main" id="{0ED339B9-C93B-68AF-009B-B7956F2CCDA9}"/>
              </a:ext>
            </a:extLst>
          </p:cNvPr>
          <p:cNvSpPr/>
          <p:nvPr/>
        </p:nvSpPr>
        <p:spPr>
          <a:xfrm rot="5400000">
            <a:off x="7853260" y="3789693"/>
            <a:ext cx="303021" cy="81945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9" name="Straight Arrow Connector 38">
            <a:extLst>
              <a:ext uri="{FF2B5EF4-FFF2-40B4-BE49-F238E27FC236}">
                <a16:creationId xmlns:a16="http://schemas.microsoft.com/office/drawing/2014/main" id="{EC96446C-50E2-CABC-EB55-297077F1DCC5}"/>
              </a:ext>
            </a:extLst>
          </p:cNvPr>
          <p:cNvCxnSpPr>
            <a:cxnSpLocks/>
            <a:stCxn id="37" idx="1"/>
          </p:cNvCxnSpPr>
          <p:nvPr/>
        </p:nvCxnSpPr>
        <p:spPr>
          <a:xfrm flipH="1" flipV="1">
            <a:off x="6292149" y="3598679"/>
            <a:ext cx="153104" cy="519958"/>
          </a:xfrm>
          <a:prstGeom prst="straightConnector1">
            <a:avLst/>
          </a:prstGeom>
          <a:ln w="15875">
            <a:solidFill>
              <a:schemeClr val="accent1">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4D292103-E432-82C6-68C4-68677B76BE4F}"/>
              </a:ext>
            </a:extLst>
          </p:cNvPr>
          <p:cNvSpPr txBox="1"/>
          <p:nvPr/>
        </p:nvSpPr>
        <p:spPr>
          <a:xfrm>
            <a:off x="1123013" y="1601114"/>
            <a:ext cx="429926" cy="307777"/>
          </a:xfrm>
          <a:prstGeom prst="rect">
            <a:avLst/>
          </a:prstGeom>
          <a:noFill/>
        </p:spPr>
        <p:txBody>
          <a:bodyPr wrap="none" rtlCol="0">
            <a:spAutoFit/>
          </a:bodyPr>
          <a:lstStyle/>
          <a:p>
            <a:r>
              <a:rPr lang="tr-TR" sz="1400" dirty="0"/>
              <a:t>M2</a:t>
            </a:r>
            <a:endParaRPr lang="en-US" sz="1400" dirty="0"/>
          </a:p>
        </p:txBody>
      </p:sp>
      <p:sp>
        <p:nvSpPr>
          <p:cNvPr id="41" name="TextBox 40">
            <a:extLst>
              <a:ext uri="{FF2B5EF4-FFF2-40B4-BE49-F238E27FC236}">
                <a16:creationId xmlns:a16="http://schemas.microsoft.com/office/drawing/2014/main" id="{8F0639A1-A762-1C5C-505B-B62315F0914D}"/>
              </a:ext>
            </a:extLst>
          </p:cNvPr>
          <p:cNvSpPr txBox="1"/>
          <p:nvPr/>
        </p:nvSpPr>
        <p:spPr>
          <a:xfrm>
            <a:off x="5442037" y="702309"/>
            <a:ext cx="926664" cy="307777"/>
          </a:xfrm>
          <a:prstGeom prst="rect">
            <a:avLst/>
          </a:prstGeom>
          <a:noFill/>
        </p:spPr>
        <p:txBody>
          <a:bodyPr wrap="none" rtlCol="0">
            <a:spAutoFit/>
          </a:bodyPr>
          <a:lstStyle/>
          <a:p>
            <a:r>
              <a:rPr lang="tr-TR" sz="1400" dirty="0" err="1"/>
              <a:t>Undulator</a:t>
            </a:r>
            <a:endParaRPr lang="en-US" sz="1400" dirty="0"/>
          </a:p>
        </p:txBody>
      </p:sp>
      <p:sp>
        <p:nvSpPr>
          <p:cNvPr id="42" name="TextBox 41">
            <a:extLst>
              <a:ext uri="{FF2B5EF4-FFF2-40B4-BE49-F238E27FC236}">
                <a16:creationId xmlns:a16="http://schemas.microsoft.com/office/drawing/2014/main" id="{EC3E4257-8F32-486A-F254-753129B4F4B0}"/>
              </a:ext>
            </a:extLst>
          </p:cNvPr>
          <p:cNvSpPr txBox="1"/>
          <p:nvPr/>
        </p:nvSpPr>
        <p:spPr>
          <a:xfrm>
            <a:off x="146123" y="4182861"/>
            <a:ext cx="2738250" cy="2031325"/>
          </a:xfrm>
          <a:prstGeom prst="rect">
            <a:avLst/>
          </a:prstGeom>
          <a:noFill/>
        </p:spPr>
        <p:txBody>
          <a:bodyPr wrap="none" rtlCol="0">
            <a:spAutoFit/>
          </a:bodyPr>
          <a:lstStyle/>
          <a:p>
            <a:r>
              <a:rPr lang="tr-TR" dirty="0"/>
              <a:t>Eksik komponentler</a:t>
            </a:r>
          </a:p>
          <a:p>
            <a:pPr marL="285750" indent="-285750">
              <a:buFont typeface="Arial" panose="020B0604020202020204" pitchFamily="34" charset="0"/>
              <a:buChar char="•"/>
            </a:pPr>
            <a:r>
              <a:rPr lang="tr-TR" dirty="0">
                <a:solidFill>
                  <a:srgbClr val="00B050"/>
                </a:solidFill>
              </a:rPr>
              <a:t>Demet konum monitörü</a:t>
            </a:r>
          </a:p>
          <a:p>
            <a:pPr marL="285750" indent="-285750">
              <a:buFont typeface="Arial" panose="020B0604020202020204" pitchFamily="34" charset="0"/>
              <a:buChar char="•"/>
            </a:pPr>
            <a:r>
              <a:rPr lang="tr-TR" dirty="0" err="1">
                <a:solidFill>
                  <a:srgbClr val="00B050"/>
                </a:solidFill>
              </a:rPr>
              <a:t>Quadropole</a:t>
            </a:r>
            <a:endParaRPr lang="tr-TR" dirty="0">
              <a:solidFill>
                <a:srgbClr val="00B050"/>
              </a:solidFill>
            </a:endParaRPr>
          </a:p>
          <a:p>
            <a:pPr marL="285750" indent="-285750">
              <a:buFont typeface="Arial" panose="020B0604020202020204" pitchFamily="34" charset="0"/>
              <a:buChar char="•"/>
            </a:pPr>
            <a:r>
              <a:rPr lang="tr-TR" dirty="0" err="1"/>
              <a:t>Hızalama</a:t>
            </a:r>
            <a:r>
              <a:rPr lang="tr-TR" dirty="0"/>
              <a:t> lazer sistemi</a:t>
            </a:r>
          </a:p>
          <a:p>
            <a:pPr marL="285750" indent="-285750">
              <a:buFont typeface="Arial" panose="020B0604020202020204" pitchFamily="34" charset="0"/>
              <a:buChar char="•"/>
            </a:pPr>
            <a:r>
              <a:rPr lang="tr-TR" dirty="0"/>
              <a:t>Dipole</a:t>
            </a:r>
          </a:p>
          <a:p>
            <a:pPr marL="285750" indent="-285750">
              <a:buFont typeface="Arial" panose="020B0604020202020204" pitchFamily="34" charset="0"/>
              <a:buChar char="•"/>
            </a:pPr>
            <a:r>
              <a:rPr lang="tr-TR" dirty="0">
                <a:solidFill>
                  <a:srgbClr val="00B050"/>
                </a:solidFill>
              </a:rPr>
              <a:t>YAG ekranlar</a:t>
            </a:r>
          </a:p>
          <a:p>
            <a:pPr marL="285750" indent="-285750">
              <a:buFont typeface="Arial" panose="020B0604020202020204" pitchFamily="34" charset="0"/>
              <a:buChar char="•"/>
            </a:pPr>
            <a:r>
              <a:rPr lang="tr-TR" dirty="0" err="1"/>
              <a:t>Wave</a:t>
            </a:r>
            <a:r>
              <a:rPr lang="tr-TR" dirty="0"/>
              <a:t> </a:t>
            </a:r>
            <a:r>
              <a:rPr lang="tr-TR" dirty="0" err="1"/>
              <a:t>guide</a:t>
            </a:r>
            <a:endParaRPr lang="tr-TR" dirty="0"/>
          </a:p>
        </p:txBody>
      </p:sp>
      <p:sp>
        <p:nvSpPr>
          <p:cNvPr id="43" name="TextBox 42">
            <a:extLst>
              <a:ext uri="{FF2B5EF4-FFF2-40B4-BE49-F238E27FC236}">
                <a16:creationId xmlns:a16="http://schemas.microsoft.com/office/drawing/2014/main" id="{CB30FB20-DA57-6811-70B7-BBDAE7927011}"/>
              </a:ext>
            </a:extLst>
          </p:cNvPr>
          <p:cNvSpPr txBox="1"/>
          <p:nvPr/>
        </p:nvSpPr>
        <p:spPr>
          <a:xfrm>
            <a:off x="10006642" y="642660"/>
            <a:ext cx="429926" cy="307777"/>
          </a:xfrm>
          <a:prstGeom prst="rect">
            <a:avLst/>
          </a:prstGeom>
          <a:noFill/>
        </p:spPr>
        <p:txBody>
          <a:bodyPr wrap="none" rtlCol="0">
            <a:spAutoFit/>
          </a:bodyPr>
          <a:lstStyle/>
          <a:p>
            <a:r>
              <a:rPr lang="tr-TR" sz="1400" dirty="0"/>
              <a:t>M1</a:t>
            </a:r>
            <a:endParaRPr lang="en-US" sz="1400" dirty="0"/>
          </a:p>
        </p:txBody>
      </p:sp>
    </p:spTree>
    <p:extLst>
      <p:ext uri="{BB962C8B-B14F-4D97-AF65-F5344CB8AC3E}">
        <p14:creationId xmlns:p14="http://schemas.microsoft.com/office/powerpoint/2010/main" val="1274128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54" y="56005"/>
            <a:ext cx="8878326" cy="686945"/>
          </a:xfrm>
        </p:spPr>
        <p:txBody>
          <a:bodyPr>
            <a:normAutofit fontScale="90000"/>
          </a:bodyPr>
          <a:lstStyle/>
          <a:p>
            <a:r>
              <a:rPr lang="tr-TR" dirty="0"/>
              <a:t>1004 Mükemmelliyet Merkezi Projesi</a:t>
            </a:r>
            <a:endParaRPr lang="en-US" dirty="0"/>
          </a:p>
        </p:txBody>
      </p:sp>
      <p:sp>
        <p:nvSpPr>
          <p:cNvPr id="3" name="Content Placeholder 2"/>
          <p:cNvSpPr>
            <a:spLocks noGrp="1"/>
          </p:cNvSpPr>
          <p:nvPr>
            <p:ph idx="1"/>
          </p:nvPr>
        </p:nvSpPr>
        <p:spPr>
          <a:xfrm>
            <a:off x="194553" y="876301"/>
            <a:ext cx="11780195" cy="5513970"/>
          </a:xfrm>
        </p:spPr>
        <p:txBody>
          <a:bodyPr/>
          <a:lstStyle/>
          <a:p>
            <a:endParaRPr lang="en-US" dirty="0"/>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24</a:t>
            </a:fld>
            <a:endParaRPr lang="tr-TR" dirty="0"/>
          </a:p>
        </p:txBody>
      </p:sp>
      <p:sp>
        <p:nvSpPr>
          <p:cNvPr id="65" name="Google Shape;306;p64"/>
          <p:cNvSpPr/>
          <p:nvPr/>
        </p:nvSpPr>
        <p:spPr>
          <a:xfrm rot="10800000" flipH="1">
            <a:off x="5240512" y="4180594"/>
            <a:ext cx="657292" cy="236961"/>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66" name="Google Shape;307;p64"/>
          <p:cNvSpPr txBox="1"/>
          <p:nvPr/>
        </p:nvSpPr>
        <p:spPr>
          <a:xfrm>
            <a:off x="6013737" y="731369"/>
            <a:ext cx="5622016" cy="246221"/>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1a- </a:t>
            </a:r>
            <a:r>
              <a:rPr lang="en-US" sz="1000">
                <a:solidFill>
                  <a:srgbClr val="000000"/>
                </a:solidFill>
                <a:latin typeface="Calibri"/>
                <a:ea typeface="Calibri"/>
                <a:cs typeface="Calibri"/>
                <a:sym typeface="Calibri"/>
              </a:rPr>
              <a:t>Çevre Uygulamalarına Yönelik Yeşil Elektron Hızlandırıcısının Yerli Olarak Üretilmesi </a:t>
            </a:r>
            <a:endParaRPr sz="1000">
              <a:solidFill>
                <a:srgbClr val="000000"/>
              </a:solidFill>
              <a:latin typeface="Calibri"/>
              <a:ea typeface="Calibri"/>
              <a:cs typeface="Calibri"/>
              <a:sym typeface="Calibri"/>
            </a:endParaRPr>
          </a:p>
        </p:txBody>
      </p:sp>
      <p:sp>
        <p:nvSpPr>
          <p:cNvPr id="67" name="Google Shape;308;p64"/>
          <p:cNvSpPr txBox="1"/>
          <p:nvPr/>
        </p:nvSpPr>
        <p:spPr>
          <a:xfrm>
            <a:off x="6013738" y="985637"/>
            <a:ext cx="5805451" cy="400110"/>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1b-</a:t>
            </a:r>
            <a:r>
              <a:rPr lang="en-US" sz="1000">
                <a:solidFill>
                  <a:srgbClr val="000000"/>
                </a:solidFill>
                <a:latin typeface="Calibri"/>
                <a:ea typeface="Calibri"/>
                <a:cs typeface="Calibri"/>
                <a:sym typeface="Calibri"/>
              </a:rPr>
              <a:t>Atıksu Arıtma Tesisi Çıkış Sularındaki Mikrokirletici ve Mikrobiyal Kirleticilerin Radyasyon Teknolojisi ile Giderimi</a:t>
            </a:r>
            <a:endParaRPr/>
          </a:p>
        </p:txBody>
      </p:sp>
      <p:sp>
        <p:nvSpPr>
          <p:cNvPr id="68" name="Google Shape;309;p64"/>
          <p:cNvSpPr txBox="1"/>
          <p:nvPr/>
        </p:nvSpPr>
        <p:spPr>
          <a:xfrm>
            <a:off x="6013737" y="1724053"/>
            <a:ext cx="5567122" cy="246221"/>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1d-</a:t>
            </a:r>
            <a:r>
              <a:rPr lang="en-US" sz="1000">
                <a:solidFill>
                  <a:srgbClr val="000000"/>
                </a:solidFill>
                <a:latin typeface="Calibri"/>
                <a:ea typeface="Calibri"/>
                <a:cs typeface="Calibri"/>
                <a:sym typeface="Calibri"/>
              </a:rPr>
              <a:t>Fotovoltaik panel verimlerinin artırılması</a:t>
            </a:r>
            <a:endParaRPr/>
          </a:p>
        </p:txBody>
      </p:sp>
      <p:sp>
        <p:nvSpPr>
          <p:cNvPr id="69" name="Google Shape;310;p64"/>
          <p:cNvSpPr txBox="1"/>
          <p:nvPr/>
        </p:nvSpPr>
        <p:spPr>
          <a:xfrm>
            <a:off x="6013737" y="1998104"/>
            <a:ext cx="5858166" cy="246221"/>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1e- </a:t>
            </a:r>
            <a:r>
              <a:rPr lang="en-US" sz="1000">
                <a:solidFill>
                  <a:srgbClr val="000000"/>
                </a:solidFill>
                <a:latin typeface="Calibri"/>
                <a:ea typeface="Calibri"/>
                <a:cs typeface="Calibri"/>
                <a:sym typeface="Calibri"/>
              </a:rPr>
              <a:t>Kablo izolasyonunda çapraz bağlama tekniği</a:t>
            </a:r>
            <a:endParaRPr sz="1000">
              <a:solidFill>
                <a:srgbClr val="000000"/>
              </a:solidFill>
              <a:latin typeface="Calibri"/>
              <a:ea typeface="Calibri"/>
              <a:cs typeface="Calibri"/>
              <a:sym typeface="Calibri"/>
            </a:endParaRPr>
          </a:p>
        </p:txBody>
      </p:sp>
      <p:sp>
        <p:nvSpPr>
          <p:cNvPr id="70" name="Google Shape;311;p64"/>
          <p:cNvSpPr txBox="1"/>
          <p:nvPr/>
        </p:nvSpPr>
        <p:spPr>
          <a:xfrm>
            <a:off x="6013737" y="1346655"/>
            <a:ext cx="5810538" cy="400110"/>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1c- </a:t>
            </a:r>
            <a:r>
              <a:rPr lang="en-US" sz="1000">
                <a:solidFill>
                  <a:srgbClr val="000000"/>
                </a:solidFill>
                <a:latin typeface="Calibri"/>
                <a:ea typeface="Calibri"/>
                <a:cs typeface="Calibri"/>
                <a:sym typeface="Calibri"/>
              </a:rPr>
              <a:t>Düşük Enerjili Elektron Demetinin Yaprak Yüzey Mikrobiyal Dekontaminasyonu ve Mutasyon Islahında Kullanımı</a:t>
            </a:r>
            <a:endParaRPr/>
          </a:p>
        </p:txBody>
      </p:sp>
      <p:sp>
        <p:nvSpPr>
          <p:cNvPr id="71" name="Google Shape;312;p64"/>
          <p:cNvSpPr/>
          <p:nvPr/>
        </p:nvSpPr>
        <p:spPr>
          <a:xfrm>
            <a:off x="513778" y="2855254"/>
            <a:ext cx="1673139" cy="1571106"/>
          </a:xfrm>
          <a:prstGeom prst="ellipse">
            <a:avLst/>
          </a:prstGeom>
          <a:solidFill>
            <a:srgbClr val="F1F1F2"/>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72" name="Google Shape;314;p64"/>
          <p:cNvSpPr/>
          <p:nvPr/>
        </p:nvSpPr>
        <p:spPr>
          <a:xfrm>
            <a:off x="5808311" y="4327322"/>
            <a:ext cx="180000" cy="180000"/>
          </a:xfrm>
          <a:prstGeom prst="ellipse">
            <a:avLst/>
          </a:prstGeom>
          <a:solidFill>
            <a:srgbClr val="408002"/>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73" name="Google Shape;315;p64"/>
          <p:cNvSpPr/>
          <p:nvPr/>
        </p:nvSpPr>
        <p:spPr>
          <a:xfrm rot="10800000" flipH="1">
            <a:off x="2339316" y="3838910"/>
            <a:ext cx="652704" cy="341683"/>
          </a:xfrm>
          <a:custGeom>
            <a:avLst/>
            <a:gdLst/>
            <a:ahLst/>
            <a:cxnLst/>
            <a:rect l="l" t="t" r="r" b="b"/>
            <a:pathLst>
              <a:path w="728228" h="803911" extrusionOk="0">
                <a:moveTo>
                  <a:pt x="0" y="803911"/>
                </a:moveTo>
                <a:lnTo>
                  <a:pt x="337898" y="0"/>
                </a:lnTo>
                <a:lnTo>
                  <a:pt x="728228" y="0"/>
                </a:lnTo>
                <a:lnTo>
                  <a:pt x="728228" y="0"/>
                </a:lnTo>
              </a:path>
            </a:pathLst>
          </a:custGeom>
          <a:noFill/>
          <a:ln w="57150"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74" name="Google Shape;316;p64"/>
          <p:cNvSpPr/>
          <p:nvPr/>
        </p:nvSpPr>
        <p:spPr>
          <a:xfrm>
            <a:off x="5252546" y="876117"/>
            <a:ext cx="657292" cy="553387"/>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75" name="Google Shape;317;p64"/>
          <p:cNvSpPr/>
          <p:nvPr/>
        </p:nvSpPr>
        <p:spPr>
          <a:xfrm>
            <a:off x="5251191" y="1201859"/>
            <a:ext cx="657292" cy="224164"/>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76" name="Google Shape;318;p64"/>
          <p:cNvSpPr/>
          <p:nvPr/>
        </p:nvSpPr>
        <p:spPr>
          <a:xfrm rot="10800000" flipH="1">
            <a:off x="5250499" y="1426024"/>
            <a:ext cx="657292" cy="112559"/>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77" name="Google Shape;319;p64"/>
          <p:cNvSpPr/>
          <p:nvPr/>
        </p:nvSpPr>
        <p:spPr>
          <a:xfrm rot="10800000" flipH="1">
            <a:off x="5251191" y="1426023"/>
            <a:ext cx="657292" cy="398043"/>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78" name="Google Shape;320;p64"/>
          <p:cNvSpPr/>
          <p:nvPr/>
        </p:nvSpPr>
        <p:spPr>
          <a:xfrm rot="10800000" flipH="1">
            <a:off x="5250499" y="1428360"/>
            <a:ext cx="657292" cy="699489"/>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79" name="Google Shape;321;p64"/>
          <p:cNvSpPr/>
          <p:nvPr/>
        </p:nvSpPr>
        <p:spPr>
          <a:xfrm>
            <a:off x="5240512" y="2469443"/>
            <a:ext cx="657292" cy="252913"/>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80" name="Google Shape;322;p64"/>
          <p:cNvSpPr/>
          <p:nvPr/>
        </p:nvSpPr>
        <p:spPr>
          <a:xfrm rot="10800000" flipH="1">
            <a:off x="5252546" y="2722356"/>
            <a:ext cx="657292" cy="45719"/>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81" name="Google Shape;323;p64"/>
          <p:cNvSpPr/>
          <p:nvPr/>
        </p:nvSpPr>
        <p:spPr>
          <a:xfrm rot="10800000" flipH="1">
            <a:off x="5251191" y="2716939"/>
            <a:ext cx="657292" cy="380821"/>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82" name="Google Shape;324;p64"/>
          <p:cNvSpPr/>
          <p:nvPr/>
        </p:nvSpPr>
        <p:spPr>
          <a:xfrm rot="10800000" flipH="1">
            <a:off x="5250499" y="2716937"/>
            <a:ext cx="657292" cy="706566"/>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83" name="Google Shape;325;p64"/>
          <p:cNvSpPr/>
          <p:nvPr/>
        </p:nvSpPr>
        <p:spPr>
          <a:xfrm rot="10800000" flipH="1">
            <a:off x="5252546" y="2716937"/>
            <a:ext cx="657292" cy="1017161"/>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84" name="Google Shape;326;p64"/>
          <p:cNvSpPr/>
          <p:nvPr/>
        </p:nvSpPr>
        <p:spPr>
          <a:xfrm rot="10800000" flipH="1">
            <a:off x="5252546" y="2696441"/>
            <a:ext cx="657292" cy="1310409"/>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85" name="Google Shape;327;p64"/>
          <p:cNvSpPr/>
          <p:nvPr/>
        </p:nvSpPr>
        <p:spPr>
          <a:xfrm rot="10800000" flipH="1">
            <a:off x="5251492" y="5142672"/>
            <a:ext cx="657292" cy="297760"/>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86" name="Google Shape;328;p64"/>
          <p:cNvSpPr/>
          <p:nvPr/>
        </p:nvSpPr>
        <p:spPr>
          <a:xfrm>
            <a:off x="5252546" y="4871122"/>
            <a:ext cx="657292" cy="271551"/>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87" name="Google Shape;329;p64"/>
          <p:cNvSpPr/>
          <p:nvPr/>
        </p:nvSpPr>
        <p:spPr>
          <a:xfrm rot="10800000" flipH="1">
            <a:off x="1996423" y="4417554"/>
            <a:ext cx="1333478" cy="1848720"/>
          </a:xfrm>
          <a:custGeom>
            <a:avLst/>
            <a:gdLst/>
            <a:ahLst/>
            <a:cxnLst/>
            <a:rect l="l" t="t" r="r" b="b"/>
            <a:pathLst>
              <a:path w="728228" h="803911" extrusionOk="0">
                <a:moveTo>
                  <a:pt x="0" y="803911"/>
                </a:moveTo>
                <a:lnTo>
                  <a:pt x="337898" y="0"/>
                </a:lnTo>
                <a:lnTo>
                  <a:pt x="728228" y="0"/>
                </a:lnTo>
                <a:lnTo>
                  <a:pt x="728228" y="0"/>
                </a:lnTo>
              </a:path>
            </a:pathLst>
          </a:custGeom>
          <a:noFill/>
          <a:ln w="57150"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88" name="Google Shape;330;p64"/>
          <p:cNvSpPr/>
          <p:nvPr/>
        </p:nvSpPr>
        <p:spPr>
          <a:xfrm rot="10800000" flipH="1">
            <a:off x="5264414" y="6254407"/>
            <a:ext cx="657292" cy="50027"/>
          </a:xfrm>
          <a:custGeom>
            <a:avLst/>
            <a:gdLst/>
            <a:ahLst/>
            <a:cxnLst/>
            <a:rect l="l" t="t" r="r" b="b"/>
            <a:pathLst>
              <a:path w="728228" h="803911" extrusionOk="0">
                <a:moveTo>
                  <a:pt x="0" y="803911"/>
                </a:moveTo>
                <a:lnTo>
                  <a:pt x="337898" y="0"/>
                </a:lnTo>
                <a:lnTo>
                  <a:pt x="728228" y="0"/>
                </a:lnTo>
                <a:lnTo>
                  <a:pt x="728228" y="0"/>
                </a:lnTo>
              </a:path>
            </a:pathLst>
          </a:custGeom>
          <a:noFill/>
          <a:ln w="28575"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89" name="Google Shape;331;p64"/>
          <p:cNvSpPr txBox="1"/>
          <p:nvPr/>
        </p:nvSpPr>
        <p:spPr>
          <a:xfrm>
            <a:off x="6013737" y="2320570"/>
            <a:ext cx="5858166" cy="246221"/>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2a-</a:t>
            </a:r>
            <a:r>
              <a:rPr lang="en-US" sz="1000">
                <a:solidFill>
                  <a:srgbClr val="000000"/>
                </a:solidFill>
                <a:latin typeface="Calibri"/>
                <a:ea typeface="Calibri"/>
                <a:cs typeface="Calibri"/>
                <a:sym typeface="Calibri"/>
              </a:rPr>
              <a:t>Çevresel Uygulamalar İçin Medikal LINAK’ın Geri Dönüştürülmesi</a:t>
            </a:r>
            <a:endParaRPr sz="1000">
              <a:solidFill>
                <a:srgbClr val="000000"/>
              </a:solidFill>
              <a:latin typeface="Calibri"/>
              <a:ea typeface="Calibri"/>
              <a:cs typeface="Calibri"/>
              <a:sym typeface="Calibri"/>
            </a:endParaRPr>
          </a:p>
        </p:txBody>
      </p:sp>
      <p:sp>
        <p:nvSpPr>
          <p:cNvPr id="90" name="Google Shape;332;p64"/>
          <p:cNvSpPr txBox="1"/>
          <p:nvPr/>
        </p:nvSpPr>
        <p:spPr>
          <a:xfrm>
            <a:off x="6013737" y="2630765"/>
            <a:ext cx="5858166" cy="246221"/>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2b- </a:t>
            </a:r>
            <a:r>
              <a:rPr lang="en-US" sz="1000">
                <a:solidFill>
                  <a:srgbClr val="000000"/>
                </a:solidFill>
                <a:latin typeface="Calibri"/>
                <a:ea typeface="Calibri"/>
                <a:cs typeface="Calibri"/>
                <a:sym typeface="Calibri"/>
              </a:rPr>
              <a:t>Yenilenmiş Tıbbi Lineer Hızlandırıcı ile Kültür Çeşitlerinin Hızlandırılmış Islahı</a:t>
            </a:r>
            <a:endParaRPr sz="1000">
              <a:solidFill>
                <a:srgbClr val="000000"/>
              </a:solidFill>
              <a:latin typeface="Calibri"/>
              <a:ea typeface="Calibri"/>
              <a:cs typeface="Calibri"/>
              <a:sym typeface="Calibri"/>
            </a:endParaRPr>
          </a:p>
        </p:txBody>
      </p:sp>
      <p:sp>
        <p:nvSpPr>
          <p:cNvPr id="91" name="Google Shape;333;p64"/>
          <p:cNvSpPr txBox="1"/>
          <p:nvPr/>
        </p:nvSpPr>
        <p:spPr>
          <a:xfrm>
            <a:off x="6013738" y="2965142"/>
            <a:ext cx="5821225" cy="246221"/>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2c- </a:t>
            </a:r>
            <a:r>
              <a:rPr lang="en-US" sz="1000">
                <a:solidFill>
                  <a:srgbClr val="000000"/>
                </a:solidFill>
                <a:latin typeface="Calibri"/>
                <a:ea typeface="Calibri"/>
                <a:cs typeface="Calibri"/>
                <a:sym typeface="Calibri"/>
              </a:rPr>
              <a:t>Sürdürülebilir Tarımda Işın Uygulamasının Meyve Raf Ömrü ve Mutasyon Islahında Kullanımı</a:t>
            </a:r>
            <a:endParaRPr/>
          </a:p>
        </p:txBody>
      </p:sp>
      <p:sp>
        <p:nvSpPr>
          <p:cNvPr id="92" name="Google Shape;334;p64"/>
          <p:cNvSpPr txBox="1"/>
          <p:nvPr/>
        </p:nvSpPr>
        <p:spPr>
          <a:xfrm>
            <a:off x="6013737" y="3300393"/>
            <a:ext cx="5858166" cy="246221"/>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2d- </a:t>
            </a:r>
            <a:r>
              <a:rPr lang="en-US" sz="1000">
                <a:solidFill>
                  <a:srgbClr val="000000"/>
                </a:solidFill>
                <a:latin typeface="Calibri"/>
                <a:ea typeface="Calibri"/>
                <a:cs typeface="Calibri"/>
                <a:sym typeface="Calibri"/>
              </a:rPr>
              <a:t>Steril Böcek Tekniği ile Kentsel Zararlı Böcek Populasyonlarının Baskılanması</a:t>
            </a:r>
            <a:endParaRPr/>
          </a:p>
        </p:txBody>
      </p:sp>
      <p:sp>
        <p:nvSpPr>
          <p:cNvPr id="93" name="Google Shape;335;p64"/>
          <p:cNvSpPr txBox="1"/>
          <p:nvPr/>
        </p:nvSpPr>
        <p:spPr>
          <a:xfrm>
            <a:off x="6013737" y="3592691"/>
            <a:ext cx="5858166" cy="246221"/>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2e- </a:t>
            </a:r>
            <a:r>
              <a:rPr lang="en-US" sz="1000">
                <a:solidFill>
                  <a:srgbClr val="000000"/>
                </a:solidFill>
                <a:latin typeface="Calibri"/>
                <a:ea typeface="Calibri"/>
                <a:cs typeface="Calibri"/>
                <a:sym typeface="Calibri"/>
              </a:rPr>
              <a:t>Tarım Atıklarından Işınım Destekli Protein İzolasyonu</a:t>
            </a:r>
            <a:endParaRPr sz="1000">
              <a:solidFill>
                <a:srgbClr val="000000"/>
              </a:solidFill>
              <a:latin typeface="Calibri"/>
              <a:ea typeface="Calibri"/>
              <a:cs typeface="Calibri"/>
              <a:sym typeface="Calibri"/>
            </a:endParaRPr>
          </a:p>
        </p:txBody>
      </p:sp>
      <p:sp>
        <p:nvSpPr>
          <p:cNvPr id="94" name="Google Shape;336;p64"/>
          <p:cNvSpPr txBox="1"/>
          <p:nvPr/>
        </p:nvSpPr>
        <p:spPr>
          <a:xfrm>
            <a:off x="6013737" y="3879028"/>
            <a:ext cx="5858166" cy="246221"/>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2f</a:t>
            </a:r>
            <a:r>
              <a:rPr lang="en-US" sz="1000">
                <a:solidFill>
                  <a:srgbClr val="000000"/>
                </a:solidFill>
                <a:latin typeface="Calibri"/>
                <a:ea typeface="Calibri"/>
                <a:cs typeface="Calibri"/>
                <a:sym typeface="Calibri"/>
              </a:rPr>
              <a:t>- Elektron Hızlandırıcısının Çevre Dostu Kuantum Teknolojileri Uygulamaları</a:t>
            </a:r>
            <a:endParaRPr/>
          </a:p>
        </p:txBody>
      </p:sp>
      <p:sp>
        <p:nvSpPr>
          <p:cNvPr id="95" name="Google Shape;337;p64"/>
          <p:cNvSpPr txBox="1"/>
          <p:nvPr/>
        </p:nvSpPr>
        <p:spPr>
          <a:xfrm>
            <a:off x="6013737" y="4294444"/>
            <a:ext cx="5858166" cy="246221"/>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3a- </a:t>
            </a:r>
            <a:r>
              <a:rPr lang="en-US" sz="1000">
                <a:solidFill>
                  <a:srgbClr val="000000"/>
                </a:solidFill>
                <a:latin typeface="Calibri"/>
                <a:ea typeface="Calibri"/>
                <a:cs typeface="Calibri"/>
                <a:sym typeface="Calibri"/>
              </a:rPr>
              <a:t>Çevresel Örnekler için Proton Demeti ile Tahribatsız Analiz Yöntemlerinin Geliştirilmesi</a:t>
            </a:r>
            <a:endParaRPr/>
          </a:p>
        </p:txBody>
      </p:sp>
      <p:sp>
        <p:nvSpPr>
          <p:cNvPr id="96" name="Google Shape;338;p64"/>
          <p:cNvSpPr txBox="1"/>
          <p:nvPr/>
        </p:nvSpPr>
        <p:spPr>
          <a:xfrm>
            <a:off x="6013737" y="4736360"/>
            <a:ext cx="5858166" cy="246221"/>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4a- </a:t>
            </a:r>
            <a:r>
              <a:rPr lang="en-US" sz="1000">
                <a:solidFill>
                  <a:srgbClr val="000000"/>
                </a:solidFill>
                <a:latin typeface="Calibri"/>
                <a:ea typeface="Calibri"/>
                <a:cs typeface="Calibri"/>
                <a:sym typeface="Calibri"/>
              </a:rPr>
              <a:t>Li-ion pillerinin tahribatsız muayenesi için THz tabanlı ölçüm sistemi geliştirilmesi</a:t>
            </a:r>
            <a:endParaRPr/>
          </a:p>
        </p:txBody>
      </p:sp>
      <p:sp>
        <p:nvSpPr>
          <p:cNvPr id="97" name="Google Shape;339;p64"/>
          <p:cNvSpPr txBox="1"/>
          <p:nvPr/>
        </p:nvSpPr>
        <p:spPr>
          <a:xfrm>
            <a:off x="6013737" y="5317322"/>
            <a:ext cx="5858166" cy="246221"/>
          </a:xfrm>
          <a:prstGeom prst="rect">
            <a:avLst/>
          </a:prstGeom>
          <a:noFill/>
          <a:ln>
            <a:noFill/>
          </a:ln>
        </p:spPr>
        <p:txBody>
          <a:bodyPr spcFirstLastPara="1" wrap="square" lIns="0" tIns="45700" rIns="0" bIns="45700" anchor="b" anchorCtr="0">
            <a:spAutoFit/>
          </a:bodyPr>
          <a:lstStyle/>
          <a:p>
            <a:r>
              <a:rPr lang="en-US" sz="1000" b="1">
                <a:solidFill>
                  <a:srgbClr val="000000"/>
                </a:solidFill>
                <a:latin typeface="Calibri"/>
                <a:ea typeface="Calibri"/>
                <a:cs typeface="Calibri"/>
                <a:sym typeface="Calibri"/>
              </a:rPr>
              <a:t>Proje 4b- </a:t>
            </a:r>
            <a:r>
              <a:rPr lang="en-US" sz="1000">
                <a:solidFill>
                  <a:srgbClr val="000000"/>
                </a:solidFill>
                <a:latin typeface="Calibri"/>
                <a:ea typeface="Calibri"/>
                <a:cs typeface="Calibri"/>
                <a:sym typeface="Calibri"/>
              </a:rPr>
              <a:t>Çevre ve gıda güvenliği için yüksek hassasiyetli SEIRA ölçüm sistemi geliştirilmesi</a:t>
            </a:r>
            <a:endParaRPr/>
          </a:p>
        </p:txBody>
      </p:sp>
      <p:sp>
        <p:nvSpPr>
          <p:cNvPr id="98" name="Google Shape;340;p64"/>
          <p:cNvSpPr txBox="1"/>
          <p:nvPr/>
        </p:nvSpPr>
        <p:spPr>
          <a:xfrm>
            <a:off x="6013737" y="6170697"/>
            <a:ext cx="5858166" cy="246221"/>
          </a:xfrm>
          <a:prstGeom prst="rect">
            <a:avLst/>
          </a:prstGeom>
          <a:noFill/>
          <a:ln>
            <a:noFill/>
          </a:ln>
        </p:spPr>
        <p:txBody>
          <a:bodyPr spcFirstLastPara="1" wrap="square" lIns="0" tIns="45700" rIns="0" bIns="45700" anchor="b" anchorCtr="0">
            <a:spAutoFit/>
          </a:bodyPr>
          <a:lstStyle/>
          <a:p>
            <a:r>
              <a:rPr lang="en-US" sz="1000">
                <a:solidFill>
                  <a:srgbClr val="000000"/>
                </a:solidFill>
                <a:latin typeface="Calibri"/>
                <a:ea typeface="Calibri"/>
                <a:cs typeface="Calibri"/>
                <a:sym typeface="Calibri"/>
              </a:rPr>
              <a:t>Proje 5a- Hızlandırıcı ve fotonik teknolojilerin toplumsal ve iktisadi etkileri </a:t>
            </a:r>
            <a:endParaRPr/>
          </a:p>
        </p:txBody>
      </p:sp>
      <p:sp>
        <p:nvSpPr>
          <p:cNvPr id="99" name="Google Shape;341;p64"/>
          <p:cNvSpPr/>
          <p:nvPr/>
        </p:nvSpPr>
        <p:spPr>
          <a:xfrm>
            <a:off x="2186916" y="2676668"/>
            <a:ext cx="908224" cy="507920"/>
          </a:xfrm>
          <a:custGeom>
            <a:avLst/>
            <a:gdLst/>
            <a:ahLst/>
            <a:cxnLst/>
            <a:rect l="l" t="t" r="r" b="b"/>
            <a:pathLst>
              <a:path w="728228" h="803911" extrusionOk="0">
                <a:moveTo>
                  <a:pt x="0" y="803911"/>
                </a:moveTo>
                <a:lnTo>
                  <a:pt x="337898" y="0"/>
                </a:lnTo>
                <a:lnTo>
                  <a:pt x="728228" y="0"/>
                </a:lnTo>
                <a:lnTo>
                  <a:pt x="728228" y="0"/>
                </a:lnTo>
              </a:path>
            </a:pathLst>
          </a:custGeom>
          <a:noFill/>
          <a:ln w="57150"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100" name="Google Shape;342;p64"/>
          <p:cNvSpPr/>
          <p:nvPr/>
        </p:nvSpPr>
        <p:spPr>
          <a:xfrm>
            <a:off x="1714546" y="1495005"/>
            <a:ext cx="1951493" cy="1273069"/>
          </a:xfrm>
          <a:custGeom>
            <a:avLst/>
            <a:gdLst/>
            <a:ahLst/>
            <a:cxnLst/>
            <a:rect l="l" t="t" r="r" b="b"/>
            <a:pathLst>
              <a:path w="728228" h="803911" extrusionOk="0">
                <a:moveTo>
                  <a:pt x="0" y="803911"/>
                </a:moveTo>
                <a:lnTo>
                  <a:pt x="337898" y="0"/>
                </a:lnTo>
                <a:lnTo>
                  <a:pt x="728228" y="0"/>
                </a:lnTo>
                <a:lnTo>
                  <a:pt x="728228" y="0"/>
                </a:lnTo>
              </a:path>
            </a:pathLst>
          </a:custGeom>
          <a:noFill/>
          <a:ln w="57150"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101" name="Google Shape;343;p64"/>
          <p:cNvSpPr/>
          <p:nvPr/>
        </p:nvSpPr>
        <p:spPr>
          <a:xfrm rot="10800000" flipH="1">
            <a:off x="2186917" y="4180593"/>
            <a:ext cx="908224" cy="985379"/>
          </a:xfrm>
          <a:custGeom>
            <a:avLst/>
            <a:gdLst/>
            <a:ahLst/>
            <a:cxnLst/>
            <a:rect l="l" t="t" r="r" b="b"/>
            <a:pathLst>
              <a:path w="728228" h="803911" extrusionOk="0">
                <a:moveTo>
                  <a:pt x="0" y="803911"/>
                </a:moveTo>
                <a:lnTo>
                  <a:pt x="337898" y="0"/>
                </a:lnTo>
                <a:lnTo>
                  <a:pt x="728228" y="0"/>
                </a:lnTo>
                <a:lnTo>
                  <a:pt x="728228" y="0"/>
                </a:lnTo>
              </a:path>
            </a:pathLst>
          </a:custGeom>
          <a:noFill/>
          <a:ln w="57150" cap="flat" cmpd="sng">
            <a:solidFill>
              <a:srgbClr val="063951"/>
            </a:solidFill>
            <a:prstDash val="solid"/>
            <a:miter lim="800000"/>
            <a:headEnd type="none" w="sm" len="sm"/>
            <a:tailEnd type="oval" w="med" len="med"/>
          </a:ln>
        </p:spPr>
        <p:txBody>
          <a:bodyPr spcFirstLastPara="1" wrap="square" lIns="91425" tIns="45700" rIns="91425" bIns="45700" anchor="ctr" anchorCtr="0">
            <a:noAutofit/>
          </a:bodyPr>
          <a:lstStyle/>
          <a:p>
            <a:pPr algn="ctr">
              <a:buClr>
                <a:srgbClr val="000000"/>
              </a:buClr>
              <a:buSzPts val="1800"/>
            </a:pPr>
            <a:endParaRPr>
              <a:solidFill>
                <a:srgbClr val="000000"/>
              </a:solidFill>
              <a:latin typeface="Calibri"/>
              <a:ea typeface="Calibri"/>
              <a:cs typeface="Calibri"/>
              <a:sym typeface="Calibri"/>
            </a:endParaRPr>
          </a:p>
        </p:txBody>
      </p:sp>
      <p:sp>
        <p:nvSpPr>
          <p:cNvPr id="102" name="Google Shape;344;p64"/>
          <p:cNvSpPr/>
          <p:nvPr/>
        </p:nvSpPr>
        <p:spPr>
          <a:xfrm>
            <a:off x="5816393" y="3916657"/>
            <a:ext cx="180000" cy="180000"/>
          </a:xfrm>
          <a:prstGeom prst="ellipse">
            <a:avLst/>
          </a:prstGeom>
          <a:solidFill>
            <a:srgbClr val="FD8008"/>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103" name="Google Shape;345;p64"/>
          <p:cNvSpPr/>
          <p:nvPr/>
        </p:nvSpPr>
        <p:spPr>
          <a:xfrm>
            <a:off x="5816393" y="2676667"/>
            <a:ext cx="180000" cy="180000"/>
          </a:xfrm>
          <a:prstGeom prst="ellipse">
            <a:avLst/>
          </a:prstGeom>
          <a:solidFill>
            <a:srgbClr val="FD8008"/>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104" name="Google Shape;346;p64"/>
          <p:cNvSpPr/>
          <p:nvPr/>
        </p:nvSpPr>
        <p:spPr>
          <a:xfrm>
            <a:off x="5804742" y="2377165"/>
            <a:ext cx="180000" cy="180000"/>
          </a:xfrm>
          <a:prstGeom prst="ellipse">
            <a:avLst/>
          </a:prstGeom>
          <a:solidFill>
            <a:srgbClr val="FD8008"/>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105" name="Google Shape;347;p64"/>
          <p:cNvSpPr/>
          <p:nvPr/>
        </p:nvSpPr>
        <p:spPr>
          <a:xfrm>
            <a:off x="5816393" y="3332275"/>
            <a:ext cx="180000" cy="180000"/>
          </a:xfrm>
          <a:prstGeom prst="ellipse">
            <a:avLst/>
          </a:prstGeom>
          <a:solidFill>
            <a:srgbClr val="FD8008"/>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106" name="Google Shape;348;p64"/>
          <p:cNvSpPr/>
          <p:nvPr/>
        </p:nvSpPr>
        <p:spPr>
          <a:xfrm>
            <a:off x="5816393" y="3004588"/>
            <a:ext cx="180000" cy="180000"/>
          </a:xfrm>
          <a:prstGeom prst="ellipse">
            <a:avLst/>
          </a:prstGeom>
          <a:solidFill>
            <a:srgbClr val="FD8008"/>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107" name="Google Shape;349;p64"/>
          <p:cNvSpPr/>
          <p:nvPr/>
        </p:nvSpPr>
        <p:spPr>
          <a:xfrm>
            <a:off x="5816393" y="3641890"/>
            <a:ext cx="180000" cy="180000"/>
          </a:xfrm>
          <a:prstGeom prst="ellipse">
            <a:avLst/>
          </a:prstGeom>
          <a:solidFill>
            <a:srgbClr val="FD8008"/>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108" name="Google Shape;350;p64"/>
          <p:cNvSpPr/>
          <p:nvPr/>
        </p:nvSpPr>
        <p:spPr>
          <a:xfrm>
            <a:off x="5815720" y="1112787"/>
            <a:ext cx="180000" cy="180000"/>
          </a:xfrm>
          <a:prstGeom prst="ellipse">
            <a:avLst/>
          </a:prstGeom>
          <a:solidFill>
            <a:srgbClr val="FF0000"/>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109" name="Google Shape;351;p64"/>
          <p:cNvSpPr/>
          <p:nvPr/>
        </p:nvSpPr>
        <p:spPr>
          <a:xfrm>
            <a:off x="5819287" y="1446128"/>
            <a:ext cx="180000" cy="180000"/>
          </a:xfrm>
          <a:prstGeom prst="ellipse">
            <a:avLst/>
          </a:prstGeom>
          <a:solidFill>
            <a:srgbClr val="FF0000"/>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110" name="Google Shape;352;p64"/>
          <p:cNvSpPr/>
          <p:nvPr/>
        </p:nvSpPr>
        <p:spPr>
          <a:xfrm>
            <a:off x="5819287" y="789289"/>
            <a:ext cx="180000" cy="180000"/>
          </a:xfrm>
          <a:prstGeom prst="ellipse">
            <a:avLst/>
          </a:prstGeom>
          <a:solidFill>
            <a:srgbClr val="FF0000"/>
          </a:solidFill>
          <a:ln>
            <a:noFill/>
          </a:ln>
        </p:spPr>
        <p:txBody>
          <a:bodyPr spcFirstLastPara="1" wrap="square" lIns="38100" tIns="38100" rIns="38100" bIns="38100" anchor="ctr" anchorCtr="0">
            <a:noAutofit/>
          </a:bodyPr>
          <a:lstStyle/>
          <a:p>
            <a:pPr algn="ctr">
              <a:buClr>
                <a:srgbClr val="FFFFFF"/>
              </a:buClr>
              <a:buSzPts val="700"/>
            </a:pPr>
            <a:endParaRPr sz="700" b="1">
              <a:solidFill>
                <a:srgbClr val="000000"/>
              </a:solidFill>
              <a:latin typeface="Arial"/>
              <a:ea typeface="Arial"/>
              <a:cs typeface="Arial"/>
              <a:sym typeface="Arial"/>
            </a:endParaRPr>
          </a:p>
        </p:txBody>
      </p:sp>
      <p:sp>
        <p:nvSpPr>
          <p:cNvPr id="111" name="Google Shape;353;p64"/>
          <p:cNvSpPr/>
          <p:nvPr/>
        </p:nvSpPr>
        <p:spPr>
          <a:xfrm>
            <a:off x="5815720" y="1726684"/>
            <a:ext cx="180000" cy="180000"/>
          </a:xfrm>
          <a:prstGeom prst="ellipse">
            <a:avLst/>
          </a:prstGeom>
          <a:solidFill>
            <a:srgbClr val="FF0000"/>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112" name="Google Shape;354;p64"/>
          <p:cNvSpPr/>
          <p:nvPr/>
        </p:nvSpPr>
        <p:spPr>
          <a:xfrm>
            <a:off x="5815720" y="2036867"/>
            <a:ext cx="180000" cy="180000"/>
          </a:xfrm>
          <a:prstGeom prst="ellipse">
            <a:avLst/>
          </a:prstGeom>
          <a:solidFill>
            <a:srgbClr val="FF0000"/>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113" name="Google Shape;355;p64"/>
          <p:cNvSpPr/>
          <p:nvPr/>
        </p:nvSpPr>
        <p:spPr>
          <a:xfrm>
            <a:off x="5816393" y="5346873"/>
            <a:ext cx="180000" cy="180000"/>
          </a:xfrm>
          <a:prstGeom prst="ellipse">
            <a:avLst/>
          </a:prstGeom>
          <a:solidFill>
            <a:srgbClr val="0000FF"/>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114" name="Google Shape;356;p64"/>
          <p:cNvSpPr/>
          <p:nvPr/>
        </p:nvSpPr>
        <p:spPr>
          <a:xfrm>
            <a:off x="5821676" y="4778782"/>
            <a:ext cx="180000" cy="180000"/>
          </a:xfrm>
          <a:prstGeom prst="ellipse">
            <a:avLst/>
          </a:prstGeom>
          <a:solidFill>
            <a:srgbClr val="0000FF"/>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115" name="Google Shape;357;p64"/>
          <p:cNvSpPr/>
          <p:nvPr/>
        </p:nvSpPr>
        <p:spPr>
          <a:xfrm>
            <a:off x="5829224" y="6215928"/>
            <a:ext cx="180000" cy="180000"/>
          </a:xfrm>
          <a:prstGeom prst="ellipse">
            <a:avLst/>
          </a:prstGeom>
          <a:solidFill>
            <a:srgbClr val="FC02FF"/>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
        <p:nvSpPr>
          <p:cNvPr id="116" name="Google Shape;358;p64"/>
          <p:cNvSpPr/>
          <p:nvPr/>
        </p:nvSpPr>
        <p:spPr>
          <a:xfrm>
            <a:off x="2770651" y="5877664"/>
            <a:ext cx="2588494" cy="755999"/>
          </a:xfrm>
          <a:custGeom>
            <a:avLst/>
            <a:gdLst/>
            <a:ahLst/>
            <a:cxnLst/>
            <a:rect l="l" t="t" r="r" b="b"/>
            <a:pathLst>
              <a:path w="21600" h="21600" extrusionOk="0">
                <a:moveTo>
                  <a:pt x="2836" y="0"/>
                </a:moveTo>
                <a:lnTo>
                  <a:pt x="18764" y="0"/>
                </a:lnTo>
                <a:cubicBezTo>
                  <a:pt x="20329" y="0"/>
                  <a:pt x="21600" y="4839"/>
                  <a:pt x="21600" y="10800"/>
                </a:cubicBezTo>
                <a:lnTo>
                  <a:pt x="21600" y="10800"/>
                </a:lnTo>
                <a:cubicBezTo>
                  <a:pt x="21600" y="16761"/>
                  <a:pt x="20329" y="21600"/>
                  <a:pt x="18764" y="21600"/>
                </a:cubicBezTo>
                <a:lnTo>
                  <a:pt x="2836" y="21600"/>
                </a:lnTo>
                <a:cubicBezTo>
                  <a:pt x="1271" y="21600"/>
                  <a:pt x="0" y="16761"/>
                  <a:pt x="0" y="10800"/>
                </a:cubicBezTo>
                <a:lnTo>
                  <a:pt x="0" y="10800"/>
                </a:lnTo>
                <a:cubicBezTo>
                  <a:pt x="0" y="4839"/>
                  <a:pt x="1271" y="0"/>
                  <a:pt x="2836" y="0"/>
                </a:cubicBezTo>
                <a:close/>
              </a:path>
            </a:pathLst>
          </a:custGeom>
          <a:solidFill>
            <a:srgbClr val="FC02FF"/>
          </a:solidFill>
          <a:ln>
            <a:noFill/>
          </a:ln>
        </p:spPr>
        <p:txBody>
          <a:bodyPr spcFirstLastPara="1" wrap="square" lIns="38100" tIns="38100" rIns="38100" bIns="38100" anchor="ctr" anchorCtr="0">
            <a:noAutofit/>
          </a:bodyPr>
          <a:lstStyle/>
          <a:p>
            <a:pPr algn="ctr">
              <a:buClr>
                <a:srgbClr val="000000"/>
              </a:buClr>
              <a:buSzPts val="1200"/>
            </a:pPr>
            <a:r>
              <a:rPr lang="en-US" sz="1200">
                <a:solidFill>
                  <a:srgbClr val="000000"/>
                </a:solidFill>
                <a:latin typeface="Calibri"/>
                <a:ea typeface="Calibri"/>
                <a:cs typeface="Calibri"/>
                <a:sym typeface="Calibri"/>
              </a:rPr>
              <a:t>AMAÇ 5:</a:t>
            </a:r>
            <a:endParaRPr/>
          </a:p>
          <a:p>
            <a:pPr algn="ctr">
              <a:buClr>
                <a:srgbClr val="000000"/>
              </a:buClr>
              <a:buSzPts val="1200"/>
            </a:pPr>
            <a:r>
              <a:rPr lang="en-US" sz="1200">
                <a:solidFill>
                  <a:srgbClr val="000000"/>
                </a:solidFill>
                <a:latin typeface="Calibri"/>
                <a:ea typeface="Calibri"/>
                <a:cs typeface="Calibri"/>
                <a:sym typeface="Calibri"/>
              </a:rPr>
              <a:t>Hızlandırıcı ve fotonik teknolojilerin iktisati ve toplumsal etkileri</a:t>
            </a:r>
            <a:endParaRPr sz="1200">
              <a:solidFill>
                <a:srgbClr val="000000"/>
              </a:solidFill>
              <a:latin typeface="Calibri"/>
              <a:ea typeface="Calibri"/>
              <a:cs typeface="Calibri"/>
              <a:sym typeface="Calibri"/>
            </a:endParaRPr>
          </a:p>
        </p:txBody>
      </p:sp>
      <p:sp>
        <p:nvSpPr>
          <p:cNvPr id="117" name="Google Shape;359;p64"/>
          <p:cNvSpPr/>
          <p:nvPr/>
        </p:nvSpPr>
        <p:spPr>
          <a:xfrm>
            <a:off x="2717831" y="4778614"/>
            <a:ext cx="2592049" cy="755999"/>
          </a:xfrm>
          <a:custGeom>
            <a:avLst/>
            <a:gdLst/>
            <a:ahLst/>
            <a:cxnLst/>
            <a:rect l="l" t="t" r="r" b="b"/>
            <a:pathLst>
              <a:path w="21600" h="21600" extrusionOk="0">
                <a:moveTo>
                  <a:pt x="18764" y="21600"/>
                </a:moveTo>
                <a:lnTo>
                  <a:pt x="2836" y="21600"/>
                </a:lnTo>
                <a:cubicBezTo>
                  <a:pt x="1271" y="21600"/>
                  <a:pt x="0" y="16761"/>
                  <a:pt x="0" y="10800"/>
                </a:cubicBezTo>
                <a:lnTo>
                  <a:pt x="0" y="10800"/>
                </a:lnTo>
                <a:cubicBezTo>
                  <a:pt x="0" y="4839"/>
                  <a:pt x="1271" y="0"/>
                  <a:pt x="2836" y="0"/>
                </a:cubicBezTo>
                <a:lnTo>
                  <a:pt x="18764" y="0"/>
                </a:lnTo>
                <a:cubicBezTo>
                  <a:pt x="20329" y="0"/>
                  <a:pt x="21600" y="4839"/>
                  <a:pt x="21600" y="10800"/>
                </a:cubicBezTo>
                <a:lnTo>
                  <a:pt x="21600" y="10800"/>
                </a:lnTo>
                <a:cubicBezTo>
                  <a:pt x="21600" y="16831"/>
                  <a:pt x="20329" y="21600"/>
                  <a:pt x="18764" y="21600"/>
                </a:cubicBezTo>
                <a:close/>
              </a:path>
            </a:pathLst>
          </a:custGeom>
          <a:solidFill>
            <a:srgbClr val="0000FF"/>
          </a:solidFill>
          <a:ln>
            <a:noFill/>
          </a:ln>
        </p:spPr>
        <p:txBody>
          <a:bodyPr spcFirstLastPara="1" wrap="square" lIns="38100" tIns="38100" rIns="38100" bIns="38100" anchor="ctr" anchorCtr="0">
            <a:noAutofit/>
          </a:bodyPr>
          <a:lstStyle/>
          <a:p>
            <a:pPr algn="ctr">
              <a:buClr>
                <a:srgbClr val="FFFFFF"/>
              </a:buClr>
              <a:buSzPts val="1200"/>
            </a:pPr>
            <a:r>
              <a:rPr lang="en-US" sz="1200">
                <a:solidFill>
                  <a:srgbClr val="FFFFFF"/>
                </a:solidFill>
                <a:latin typeface="Calibri"/>
                <a:ea typeface="Calibri"/>
                <a:cs typeface="Calibri"/>
                <a:sym typeface="Calibri"/>
              </a:rPr>
              <a:t>AMAÇ 4: </a:t>
            </a:r>
            <a:endParaRPr/>
          </a:p>
          <a:p>
            <a:pPr algn="ctr">
              <a:buClr>
                <a:srgbClr val="FFFFFF"/>
              </a:buClr>
              <a:buSzPts val="1200"/>
            </a:pPr>
            <a:r>
              <a:rPr lang="en-US" sz="1200">
                <a:solidFill>
                  <a:srgbClr val="FFFFFF"/>
                </a:solidFill>
                <a:latin typeface="Calibri"/>
                <a:ea typeface="Calibri"/>
                <a:cs typeface="Calibri"/>
                <a:sym typeface="Calibri"/>
              </a:rPr>
              <a:t>Fotonik Teknolojiler ve çevresel Uygulama alanları</a:t>
            </a:r>
            <a:endParaRPr sz="1200">
              <a:solidFill>
                <a:srgbClr val="FFFFFF"/>
              </a:solidFill>
              <a:latin typeface="Calibri"/>
              <a:ea typeface="Calibri"/>
              <a:cs typeface="Calibri"/>
              <a:sym typeface="Calibri"/>
            </a:endParaRPr>
          </a:p>
        </p:txBody>
      </p:sp>
      <p:sp>
        <p:nvSpPr>
          <p:cNvPr id="118" name="Google Shape;360;p64"/>
          <p:cNvSpPr/>
          <p:nvPr/>
        </p:nvSpPr>
        <p:spPr>
          <a:xfrm>
            <a:off x="2717830" y="3802596"/>
            <a:ext cx="2591994" cy="755999"/>
          </a:xfrm>
          <a:custGeom>
            <a:avLst/>
            <a:gdLst/>
            <a:ahLst/>
            <a:cxnLst/>
            <a:rect l="l" t="t" r="r" b="b"/>
            <a:pathLst>
              <a:path w="21600" h="21600" extrusionOk="0">
                <a:moveTo>
                  <a:pt x="2836" y="0"/>
                </a:moveTo>
                <a:lnTo>
                  <a:pt x="18764" y="0"/>
                </a:lnTo>
                <a:cubicBezTo>
                  <a:pt x="20329" y="0"/>
                  <a:pt x="21600" y="4839"/>
                  <a:pt x="21600" y="10800"/>
                </a:cubicBezTo>
                <a:lnTo>
                  <a:pt x="21600" y="10800"/>
                </a:lnTo>
                <a:cubicBezTo>
                  <a:pt x="21600" y="16761"/>
                  <a:pt x="20329" y="21600"/>
                  <a:pt x="18764" y="21600"/>
                </a:cubicBezTo>
                <a:lnTo>
                  <a:pt x="2836" y="21600"/>
                </a:lnTo>
                <a:cubicBezTo>
                  <a:pt x="1271" y="21600"/>
                  <a:pt x="0" y="16761"/>
                  <a:pt x="0" y="10800"/>
                </a:cubicBezTo>
                <a:lnTo>
                  <a:pt x="0" y="10800"/>
                </a:lnTo>
                <a:cubicBezTo>
                  <a:pt x="0" y="4839"/>
                  <a:pt x="1271" y="0"/>
                  <a:pt x="2836" y="0"/>
                </a:cubicBezTo>
                <a:close/>
              </a:path>
            </a:pathLst>
          </a:custGeom>
          <a:solidFill>
            <a:srgbClr val="408002"/>
          </a:solidFill>
          <a:ln>
            <a:noFill/>
          </a:ln>
        </p:spPr>
        <p:txBody>
          <a:bodyPr spcFirstLastPara="1" wrap="square" lIns="38100" tIns="38100" rIns="38100" bIns="38100" anchor="ctr" anchorCtr="0">
            <a:noAutofit/>
          </a:bodyPr>
          <a:lstStyle/>
          <a:p>
            <a:pPr algn="ctr">
              <a:buClr>
                <a:srgbClr val="000000"/>
              </a:buClr>
              <a:buSzPts val="1200"/>
            </a:pPr>
            <a:r>
              <a:rPr lang="en-US" sz="1200">
                <a:solidFill>
                  <a:srgbClr val="000000"/>
                </a:solidFill>
                <a:latin typeface="Calibri"/>
                <a:ea typeface="Calibri"/>
                <a:cs typeface="Calibri"/>
                <a:sym typeface="Calibri"/>
              </a:rPr>
              <a:t>AMAÇ 3: </a:t>
            </a:r>
            <a:endParaRPr/>
          </a:p>
          <a:p>
            <a:pPr algn="ctr">
              <a:buClr>
                <a:srgbClr val="000000"/>
              </a:buClr>
              <a:buSzPts val="1200"/>
            </a:pPr>
            <a:r>
              <a:rPr lang="en-US" sz="1200">
                <a:solidFill>
                  <a:srgbClr val="000000"/>
                </a:solidFill>
                <a:latin typeface="Calibri"/>
                <a:ea typeface="Calibri"/>
                <a:cs typeface="Calibri"/>
                <a:sym typeface="Calibri"/>
              </a:rPr>
              <a:t>Proton Hızlandırıcısının Çevresel Uygulamalar</a:t>
            </a:r>
            <a:endParaRPr sz="1200">
              <a:solidFill>
                <a:srgbClr val="000000"/>
              </a:solidFill>
              <a:latin typeface="Calibri"/>
              <a:ea typeface="Calibri"/>
              <a:cs typeface="Calibri"/>
              <a:sym typeface="Calibri"/>
            </a:endParaRPr>
          </a:p>
        </p:txBody>
      </p:sp>
      <p:sp>
        <p:nvSpPr>
          <p:cNvPr id="119" name="Google Shape;361;p64"/>
          <p:cNvSpPr/>
          <p:nvPr/>
        </p:nvSpPr>
        <p:spPr>
          <a:xfrm>
            <a:off x="2718990" y="2262591"/>
            <a:ext cx="2590945" cy="739595"/>
          </a:xfrm>
          <a:custGeom>
            <a:avLst/>
            <a:gdLst/>
            <a:ahLst/>
            <a:cxnLst/>
            <a:rect l="l" t="t" r="r" b="b"/>
            <a:pathLst>
              <a:path w="21600" h="21600" extrusionOk="0">
                <a:moveTo>
                  <a:pt x="18764" y="21600"/>
                </a:moveTo>
                <a:lnTo>
                  <a:pt x="2836" y="21600"/>
                </a:lnTo>
                <a:cubicBezTo>
                  <a:pt x="1271" y="21600"/>
                  <a:pt x="0" y="16761"/>
                  <a:pt x="0" y="10800"/>
                </a:cubicBezTo>
                <a:lnTo>
                  <a:pt x="0" y="10800"/>
                </a:lnTo>
                <a:cubicBezTo>
                  <a:pt x="0" y="4839"/>
                  <a:pt x="1271" y="0"/>
                  <a:pt x="2836" y="0"/>
                </a:cubicBezTo>
                <a:lnTo>
                  <a:pt x="18764" y="0"/>
                </a:lnTo>
                <a:cubicBezTo>
                  <a:pt x="20329" y="0"/>
                  <a:pt x="21600" y="4839"/>
                  <a:pt x="21600" y="10800"/>
                </a:cubicBezTo>
                <a:lnTo>
                  <a:pt x="21600" y="10800"/>
                </a:lnTo>
                <a:cubicBezTo>
                  <a:pt x="21600" y="16831"/>
                  <a:pt x="20329" y="21600"/>
                  <a:pt x="18764" y="21600"/>
                </a:cubicBezTo>
                <a:close/>
              </a:path>
            </a:pathLst>
          </a:custGeom>
          <a:solidFill>
            <a:srgbClr val="FD8008"/>
          </a:solidFill>
          <a:ln>
            <a:noFill/>
          </a:ln>
        </p:spPr>
        <p:txBody>
          <a:bodyPr spcFirstLastPara="1" wrap="square" lIns="38100" tIns="38100" rIns="38100" bIns="38100" anchor="ctr" anchorCtr="0">
            <a:noAutofit/>
          </a:bodyPr>
          <a:lstStyle/>
          <a:p>
            <a:pPr algn="ctr"/>
            <a:r>
              <a:rPr lang="en-US" sz="1200">
                <a:solidFill>
                  <a:schemeClr val="dk1"/>
                </a:solidFill>
                <a:latin typeface="Calibri"/>
                <a:ea typeface="Calibri"/>
                <a:cs typeface="Calibri"/>
                <a:sym typeface="Calibri"/>
              </a:rPr>
              <a:t>AMAÇ 2: </a:t>
            </a:r>
            <a:endParaRPr sz="1200">
              <a:solidFill>
                <a:schemeClr val="dk1"/>
              </a:solidFill>
              <a:latin typeface="Calibri"/>
              <a:ea typeface="Calibri"/>
              <a:cs typeface="Calibri"/>
              <a:sym typeface="Calibri"/>
            </a:endParaRPr>
          </a:p>
          <a:p>
            <a:pPr algn="ctr"/>
            <a:r>
              <a:rPr lang="en-US" sz="1200">
                <a:solidFill>
                  <a:schemeClr val="dk1"/>
                </a:solidFill>
                <a:latin typeface="Calibri"/>
                <a:ea typeface="Calibri"/>
                <a:cs typeface="Calibri"/>
                <a:sym typeface="Calibri"/>
              </a:rPr>
              <a:t>    Yüksek enerjili medikal bir elektron hızlandırıcısıı geri dönüşümü</a:t>
            </a:r>
            <a:endParaRPr sz="1200">
              <a:solidFill>
                <a:schemeClr val="dk1"/>
              </a:solidFill>
              <a:latin typeface="Calibri"/>
              <a:ea typeface="Calibri"/>
              <a:cs typeface="Calibri"/>
              <a:sym typeface="Calibri"/>
            </a:endParaRPr>
          </a:p>
        </p:txBody>
      </p:sp>
      <p:sp>
        <p:nvSpPr>
          <p:cNvPr id="120" name="Google Shape;362;p64"/>
          <p:cNvSpPr/>
          <p:nvPr/>
        </p:nvSpPr>
        <p:spPr>
          <a:xfrm>
            <a:off x="2770654" y="1119715"/>
            <a:ext cx="2590945" cy="733640"/>
          </a:xfrm>
          <a:custGeom>
            <a:avLst/>
            <a:gdLst/>
            <a:ahLst/>
            <a:cxnLst/>
            <a:rect l="l" t="t" r="r" b="b"/>
            <a:pathLst>
              <a:path w="21600" h="21600" extrusionOk="0">
                <a:moveTo>
                  <a:pt x="2836" y="0"/>
                </a:moveTo>
                <a:lnTo>
                  <a:pt x="18764" y="0"/>
                </a:lnTo>
                <a:cubicBezTo>
                  <a:pt x="20329" y="0"/>
                  <a:pt x="21600" y="4839"/>
                  <a:pt x="21600" y="10800"/>
                </a:cubicBezTo>
                <a:lnTo>
                  <a:pt x="21600" y="10800"/>
                </a:lnTo>
                <a:cubicBezTo>
                  <a:pt x="21600" y="16761"/>
                  <a:pt x="20329" y="21600"/>
                  <a:pt x="18764" y="21600"/>
                </a:cubicBezTo>
                <a:lnTo>
                  <a:pt x="2836" y="21600"/>
                </a:lnTo>
                <a:cubicBezTo>
                  <a:pt x="1271" y="21600"/>
                  <a:pt x="0" y="16761"/>
                  <a:pt x="0" y="10800"/>
                </a:cubicBezTo>
                <a:lnTo>
                  <a:pt x="0" y="10800"/>
                </a:lnTo>
                <a:cubicBezTo>
                  <a:pt x="0" y="4839"/>
                  <a:pt x="1271" y="0"/>
                  <a:pt x="2836" y="0"/>
                </a:cubicBezTo>
                <a:close/>
              </a:path>
            </a:pathLst>
          </a:custGeom>
          <a:solidFill>
            <a:srgbClr val="FF0000"/>
          </a:solidFill>
          <a:ln>
            <a:noFill/>
          </a:ln>
        </p:spPr>
        <p:txBody>
          <a:bodyPr spcFirstLastPara="1" wrap="square" lIns="38100" tIns="38100" rIns="38100" bIns="38100" anchor="ctr" anchorCtr="0">
            <a:noAutofit/>
          </a:bodyPr>
          <a:lstStyle/>
          <a:p>
            <a:pPr algn="ctr"/>
            <a:r>
              <a:rPr lang="en-US" sz="1200">
                <a:solidFill>
                  <a:srgbClr val="000000"/>
                </a:solidFill>
                <a:latin typeface="Calibri"/>
                <a:ea typeface="Calibri"/>
                <a:cs typeface="Calibri"/>
                <a:sym typeface="Calibri"/>
              </a:rPr>
              <a:t>AMAÇ 1: </a:t>
            </a:r>
            <a:endParaRPr sz="1200">
              <a:solidFill>
                <a:srgbClr val="000000"/>
              </a:solidFill>
              <a:latin typeface="Calibri"/>
              <a:ea typeface="Calibri"/>
              <a:cs typeface="Calibri"/>
              <a:sym typeface="Calibri"/>
            </a:endParaRPr>
          </a:p>
          <a:p>
            <a:pPr algn="ctr"/>
            <a:r>
              <a:rPr lang="en-US" sz="1200">
                <a:solidFill>
                  <a:srgbClr val="000000"/>
                </a:solidFill>
                <a:latin typeface="Calibri"/>
                <a:ea typeface="Calibri"/>
                <a:cs typeface="Calibri"/>
                <a:sym typeface="Calibri"/>
              </a:rPr>
              <a:t>     Düşük enerjili elektron hızlandırıcı ve ışınlama sistemi</a:t>
            </a:r>
            <a:endParaRPr sz="1200">
              <a:solidFill>
                <a:srgbClr val="000000"/>
              </a:solidFill>
              <a:latin typeface="Calibri"/>
              <a:ea typeface="Calibri"/>
              <a:cs typeface="Calibri"/>
              <a:sym typeface="Calibri"/>
            </a:endParaRPr>
          </a:p>
        </p:txBody>
      </p:sp>
      <p:sp>
        <p:nvSpPr>
          <p:cNvPr id="121" name="Google Shape;363;p64"/>
          <p:cNvSpPr txBox="1"/>
          <p:nvPr/>
        </p:nvSpPr>
        <p:spPr>
          <a:xfrm>
            <a:off x="561376" y="3027401"/>
            <a:ext cx="1531914" cy="1323439"/>
          </a:xfrm>
          <a:prstGeom prst="rect">
            <a:avLst/>
          </a:prstGeom>
          <a:noFill/>
          <a:ln>
            <a:noFill/>
          </a:ln>
        </p:spPr>
        <p:txBody>
          <a:bodyPr spcFirstLastPara="1" wrap="square" lIns="0" tIns="45700" rIns="0" bIns="45700" anchor="b" anchorCtr="0">
            <a:spAutoFit/>
          </a:bodyPr>
          <a:lstStyle/>
          <a:p>
            <a:pPr algn="ctr">
              <a:buClr>
                <a:srgbClr val="063951"/>
              </a:buClr>
              <a:buSzPts val="2000"/>
            </a:pPr>
            <a:r>
              <a:rPr lang="en-US" sz="2000" b="1">
                <a:solidFill>
                  <a:srgbClr val="063951"/>
                </a:solidFill>
                <a:latin typeface="Calibri"/>
                <a:ea typeface="Calibri"/>
                <a:cs typeface="Calibri"/>
                <a:sym typeface="Calibri"/>
              </a:rPr>
              <a:t>TARLA-1004 Platformu Stratejik Amaçları</a:t>
            </a:r>
            <a:endParaRPr/>
          </a:p>
        </p:txBody>
      </p:sp>
      <p:sp>
        <p:nvSpPr>
          <p:cNvPr id="122" name="Google Shape;364;p64"/>
          <p:cNvSpPr/>
          <p:nvPr/>
        </p:nvSpPr>
        <p:spPr>
          <a:xfrm>
            <a:off x="287286" y="2676667"/>
            <a:ext cx="2126123" cy="1996462"/>
          </a:xfrm>
          <a:custGeom>
            <a:avLst/>
            <a:gdLst/>
            <a:ahLst/>
            <a:cxnLst/>
            <a:rect l="l" t="t" r="r" b="b"/>
            <a:pathLst>
              <a:path w="21600" h="21600" extrusionOk="0">
                <a:moveTo>
                  <a:pt x="10800" y="21600"/>
                </a:moveTo>
                <a:cubicBezTo>
                  <a:pt x="4842" y="21600"/>
                  <a:pt x="0" y="16758"/>
                  <a:pt x="0" y="10800"/>
                </a:cubicBezTo>
                <a:cubicBezTo>
                  <a:pt x="0" y="4842"/>
                  <a:pt x="4842" y="0"/>
                  <a:pt x="10800" y="0"/>
                </a:cubicBezTo>
                <a:cubicBezTo>
                  <a:pt x="16758" y="0"/>
                  <a:pt x="21600" y="4842"/>
                  <a:pt x="21600" y="10800"/>
                </a:cubicBezTo>
                <a:cubicBezTo>
                  <a:pt x="21600" y="16758"/>
                  <a:pt x="16758" y="21600"/>
                  <a:pt x="10800" y="21600"/>
                </a:cubicBezTo>
                <a:close/>
                <a:moveTo>
                  <a:pt x="10800" y="1412"/>
                </a:moveTo>
                <a:cubicBezTo>
                  <a:pt x="5625" y="1412"/>
                  <a:pt x="1424" y="5614"/>
                  <a:pt x="1424" y="10788"/>
                </a:cubicBezTo>
                <a:cubicBezTo>
                  <a:pt x="1424" y="15963"/>
                  <a:pt x="5625" y="20164"/>
                  <a:pt x="10800" y="20164"/>
                </a:cubicBezTo>
                <a:cubicBezTo>
                  <a:pt x="15975" y="20164"/>
                  <a:pt x="20176" y="15963"/>
                  <a:pt x="20176" y="10788"/>
                </a:cubicBezTo>
                <a:cubicBezTo>
                  <a:pt x="20176" y="5614"/>
                  <a:pt x="15975" y="1412"/>
                  <a:pt x="10800" y="1412"/>
                </a:cubicBezTo>
                <a:close/>
              </a:path>
            </a:pathLst>
          </a:custGeom>
          <a:solidFill>
            <a:srgbClr val="063951"/>
          </a:solidFill>
          <a:ln>
            <a:noFill/>
          </a:ln>
        </p:spPr>
        <p:txBody>
          <a:bodyPr spcFirstLastPara="1" wrap="square" lIns="38100" tIns="38100" rIns="38100" bIns="38100" anchor="ctr" anchorCtr="0">
            <a:noAutofit/>
          </a:bodyPr>
          <a:lstStyle/>
          <a:p>
            <a:pPr algn="ctr">
              <a:buClr>
                <a:srgbClr val="FFFFFF"/>
              </a:buClr>
              <a:buSzPts val="1400"/>
            </a:pPr>
            <a:endParaRPr sz="1400" b="1">
              <a:solidFill>
                <a:srgbClr val="FFFFFF"/>
              </a:solidFill>
              <a:latin typeface="Arial"/>
              <a:ea typeface="Arial"/>
              <a:cs typeface="Arial"/>
              <a:sym typeface="Arial"/>
            </a:endParaRPr>
          </a:p>
        </p:txBody>
      </p:sp>
    </p:spTree>
    <p:extLst>
      <p:ext uri="{BB962C8B-B14F-4D97-AF65-F5344CB8AC3E}">
        <p14:creationId xmlns:p14="http://schemas.microsoft.com/office/powerpoint/2010/main" val="22857910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1004 Proje Ortaklarımız</a:t>
            </a:r>
            <a:endParaRPr lang="en-US" dirty="0"/>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25</a:t>
            </a:fld>
            <a:endParaRPr lang="tr-TR" dirty="0"/>
          </a:p>
        </p:txBody>
      </p:sp>
      <p:grpSp>
        <p:nvGrpSpPr>
          <p:cNvPr id="7" name="Google Shape;492;p18"/>
          <p:cNvGrpSpPr/>
          <p:nvPr/>
        </p:nvGrpSpPr>
        <p:grpSpPr>
          <a:xfrm>
            <a:off x="4437246" y="1971971"/>
            <a:ext cx="2447153" cy="4617706"/>
            <a:chOff x="8551015" y="1226194"/>
            <a:chExt cx="2626659" cy="4897619"/>
          </a:xfrm>
        </p:grpSpPr>
        <p:grpSp>
          <p:nvGrpSpPr>
            <p:cNvPr id="8" name="Google Shape;493;p18"/>
            <p:cNvGrpSpPr/>
            <p:nvPr/>
          </p:nvGrpSpPr>
          <p:grpSpPr>
            <a:xfrm>
              <a:off x="9361227" y="4899623"/>
              <a:ext cx="1422003" cy="1224190"/>
              <a:chOff x="5580112" y="4160675"/>
              <a:chExt cx="2016224" cy="1735751"/>
            </a:xfrm>
          </p:grpSpPr>
          <p:sp>
            <p:nvSpPr>
              <p:cNvPr id="23" name="Google Shape;494;p18"/>
              <p:cNvSpPr/>
              <p:nvPr/>
            </p:nvSpPr>
            <p:spPr>
              <a:xfrm rot="10800000">
                <a:off x="5796136" y="4653136"/>
                <a:ext cx="1584176" cy="1243290"/>
              </a:xfrm>
              <a:custGeom>
                <a:avLst/>
                <a:gdLst/>
                <a:ahLst/>
                <a:cxnLst/>
                <a:rect l="l" t="t" r="r" b="b"/>
                <a:pathLst>
                  <a:path w="1584176" h="1243290" extrusionOk="0">
                    <a:moveTo>
                      <a:pt x="0" y="1243290"/>
                    </a:moveTo>
                    <a:lnTo>
                      <a:pt x="304038" y="27138"/>
                    </a:lnTo>
                    <a:cubicBezTo>
                      <a:pt x="629405" y="-57"/>
                      <a:pt x="941174" y="-17053"/>
                      <a:pt x="1280138" y="27138"/>
                    </a:cubicBezTo>
                    <a:lnTo>
                      <a:pt x="1584176" y="1243290"/>
                    </a:lnTo>
                    <a:lnTo>
                      <a:pt x="0" y="1243290"/>
                    </a:lnTo>
                    <a:close/>
                  </a:path>
                </a:pathLst>
              </a:custGeom>
              <a:solidFill>
                <a:srgbClr val="3A876B"/>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sp>
            <p:nvSpPr>
              <p:cNvPr id="24" name="Google Shape;495;p18"/>
              <p:cNvSpPr/>
              <p:nvPr/>
            </p:nvSpPr>
            <p:spPr>
              <a:xfrm rot="10800000">
                <a:off x="5580112" y="4312147"/>
                <a:ext cx="2016224" cy="471979"/>
              </a:xfrm>
              <a:custGeom>
                <a:avLst/>
                <a:gdLst/>
                <a:ahLst/>
                <a:cxnLst/>
                <a:rect l="l" t="t" r="r" b="b"/>
                <a:pathLst>
                  <a:path w="2016224" h="471979" extrusionOk="0">
                    <a:moveTo>
                      <a:pt x="0" y="471979"/>
                    </a:moveTo>
                    <a:lnTo>
                      <a:pt x="128109" y="111939"/>
                    </a:lnTo>
                    <a:cubicBezTo>
                      <a:pt x="572010" y="-7034"/>
                      <a:pt x="1260655" y="-64822"/>
                      <a:pt x="1888115" y="111939"/>
                    </a:cubicBezTo>
                    <a:lnTo>
                      <a:pt x="2016224" y="471979"/>
                    </a:lnTo>
                    <a:lnTo>
                      <a:pt x="0" y="471979"/>
                    </a:lnTo>
                    <a:close/>
                  </a:path>
                </a:pathLst>
              </a:custGeom>
              <a:solidFill>
                <a:srgbClr val="3A876B"/>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sp>
            <p:nvSpPr>
              <p:cNvPr id="25" name="Google Shape;496;p18"/>
              <p:cNvSpPr/>
              <p:nvPr/>
            </p:nvSpPr>
            <p:spPr>
              <a:xfrm>
                <a:off x="5580223" y="4160675"/>
                <a:ext cx="2016000" cy="302944"/>
              </a:xfrm>
              <a:prstGeom prst="ellipse">
                <a:avLst/>
              </a:prstGeom>
              <a:solidFill>
                <a:srgbClr val="1C433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grpSp>
        <p:sp>
          <p:nvSpPr>
            <p:cNvPr id="9" name="Google Shape;497;p18"/>
            <p:cNvSpPr/>
            <p:nvPr/>
          </p:nvSpPr>
          <p:spPr>
            <a:xfrm>
              <a:off x="9251061" y="1226194"/>
              <a:ext cx="1532091" cy="1343867"/>
            </a:xfrm>
            <a:custGeom>
              <a:avLst/>
              <a:gdLst/>
              <a:ahLst/>
              <a:cxnLst/>
              <a:rect l="l" t="t" r="r" b="b"/>
              <a:pathLst>
                <a:path w="1629237" h="1429078" extrusionOk="0">
                  <a:moveTo>
                    <a:pt x="788250" y="811267"/>
                  </a:moveTo>
                  <a:cubicBezTo>
                    <a:pt x="777162" y="823036"/>
                    <a:pt x="761883" y="830075"/>
                    <a:pt x="745080" y="830075"/>
                  </a:cubicBezTo>
                  <a:cubicBezTo>
                    <a:pt x="731312" y="830075"/>
                    <a:pt x="718566" y="825349"/>
                    <a:pt x="708901" y="816356"/>
                  </a:cubicBezTo>
                  <a:lnTo>
                    <a:pt x="793313" y="1349315"/>
                  </a:lnTo>
                  <a:lnTo>
                    <a:pt x="826489" y="1349049"/>
                  </a:lnTo>
                  <a:lnTo>
                    <a:pt x="826489" y="1349030"/>
                  </a:lnTo>
                  <a:lnTo>
                    <a:pt x="827682" y="1349040"/>
                  </a:lnTo>
                  <a:lnTo>
                    <a:pt x="828874" y="1349030"/>
                  </a:lnTo>
                  <a:lnTo>
                    <a:pt x="828874" y="1349049"/>
                  </a:lnTo>
                  <a:lnTo>
                    <a:pt x="861656" y="1349312"/>
                  </a:lnTo>
                  <a:lnTo>
                    <a:pt x="945043" y="822831"/>
                  </a:lnTo>
                  <a:cubicBezTo>
                    <a:pt x="936966" y="827649"/>
                    <a:pt x="927625" y="830075"/>
                    <a:pt x="917761" y="830075"/>
                  </a:cubicBezTo>
                  <a:cubicBezTo>
                    <a:pt x="900958" y="830075"/>
                    <a:pt x="885679" y="823036"/>
                    <a:pt x="874591" y="811267"/>
                  </a:cubicBezTo>
                  <a:cubicBezTo>
                    <a:pt x="863502" y="823036"/>
                    <a:pt x="848223" y="830075"/>
                    <a:pt x="831420" y="830075"/>
                  </a:cubicBezTo>
                  <a:cubicBezTo>
                    <a:pt x="814617" y="830075"/>
                    <a:pt x="799338" y="823036"/>
                    <a:pt x="788250" y="811267"/>
                  </a:cubicBezTo>
                  <a:close/>
                  <a:moveTo>
                    <a:pt x="1629237" y="597932"/>
                  </a:moveTo>
                  <a:lnTo>
                    <a:pt x="1629237" y="724090"/>
                  </a:lnTo>
                  <a:lnTo>
                    <a:pt x="1449012" y="698858"/>
                  </a:lnTo>
                  <a:lnTo>
                    <a:pt x="1449012" y="623164"/>
                  </a:lnTo>
                  <a:close/>
                  <a:moveTo>
                    <a:pt x="0" y="597932"/>
                  </a:moveTo>
                  <a:lnTo>
                    <a:pt x="180225" y="623164"/>
                  </a:lnTo>
                  <a:lnTo>
                    <a:pt x="180225" y="698858"/>
                  </a:lnTo>
                  <a:lnTo>
                    <a:pt x="0" y="724090"/>
                  </a:lnTo>
                  <a:close/>
                  <a:moveTo>
                    <a:pt x="826489" y="343855"/>
                  </a:moveTo>
                  <a:cubicBezTo>
                    <a:pt x="582980" y="344141"/>
                    <a:pt x="385675" y="541640"/>
                    <a:pt x="385675" y="785222"/>
                  </a:cubicBezTo>
                  <a:cubicBezTo>
                    <a:pt x="385675" y="950118"/>
                    <a:pt x="503361" y="1112862"/>
                    <a:pt x="596022" y="1187212"/>
                  </a:cubicBezTo>
                  <a:cubicBezTo>
                    <a:pt x="638271" y="1236093"/>
                    <a:pt x="634922" y="1237095"/>
                    <a:pt x="652091" y="1299657"/>
                  </a:cubicBezTo>
                  <a:cubicBezTo>
                    <a:pt x="658931" y="1343524"/>
                    <a:pt x="645074" y="1347909"/>
                    <a:pt x="684382" y="1350189"/>
                  </a:cubicBezTo>
                  <a:lnTo>
                    <a:pt x="713002" y="1349959"/>
                  </a:lnTo>
                  <a:lnTo>
                    <a:pt x="616715" y="742031"/>
                  </a:lnTo>
                  <a:cubicBezTo>
                    <a:pt x="613343" y="720743"/>
                    <a:pt x="627867" y="700753"/>
                    <a:pt x="649155" y="697381"/>
                  </a:cubicBezTo>
                  <a:lnTo>
                    <a:pt x="650512" y="697167"/>
                  </a:lnTo>
                  <a:cubicBezTo>
                    <a:pt x="669859" y="694102"/>
                    <a:pt x="688135" y="705820"/>
                    <a:pt x="693142" y="724182"/>
                  </a:cubicBezTo>
                  <a:cubicBezTo>
                    <a:pt x="703502" y="705062"/>
                    <a:pt x="722973" y="692875"/>
                    <a:pt x="745080" y="692875"/>
                  </a:cubicBezTo>
                  <a:cubicBezTo>
                    <a:pt x="761883" y="692875"/>
                    <a:pt x="777162" y="699916"/>
                    <a:pt x="788250" y="711684"/>
                  </a:cubicBezTo>
                  <a:cubicBezTo>
                    <a:pt x="799338" y="699916"/>
                    <a:pt x="814617" y="692875"/>
                    <a:pt x="831420" y="692875"/>
                  </a:cubicBezTo>
                  <a:cubicBezTo>
                    <a:pt x="848223" y="692875"/>
                    <a:pt x="863502" y="699916"/>
                    <a:pt x="874591" y="711684"/>
                  </a:cubicBezTo>
                  <a:cubicBezTo>
                    <a:pt x="885679" y="699916"/>
                    <a:pt x="900958" y="692875"/>
                    <a:pt x="917761" y="692875"/>
                  </a:cubicBezTo>
                  <a:cubicBezTo>
                    <a:pt x="936430" y="692875"/>
                    <a:pt x="953219" y="701567"/>
                    <a:pt x="964433" y="715752"/>
                  </a:cubicBezTo>
                  <a:cubicBezTo>
                    <a:pt x="971427" y="700847"/>
                    <a:pt x="987718" y="691969"/>
                    <a:pt x="1004850" y="694683"/>
                  </a:cubicBezTo>
                  <a:lnTo>
                    <a:pt x="1006207" y="694898"/>
                  </a:lnTo>
                  <a:cubicBezTo>
                    <a:pt x="1027496" y="698270"/>
                    <a:pt x="1042019" y="718259"/>
                    <a:pt x="1038647" y="739547"/>
                  </a:cubicBezTo>
                  <a:lnTo>
                    <a:pt x="941968" y="1349956"/>
                  </a:lnTo>
                  <a:lnTo>
                    <a:pt x="970980" y="1350189"/>
                  </a:lnTo>
                  <a:cubicBezTo>
                    <a:pt x="1010288" y="1347909"/>
                    <a:pt x="996432" y="1343524"/>
                    <a:pt x="1003271" y="1299657"/>
                  </a:cubicBezTo>
                  <a:cubicBezTo>
                    <a:pt x="1020440" y="1237095"/>
                    <a:pt x="1017091" y="1236093"/>
                    <a:pt x="1059340" y="1187212"/>
                  </a:cubicBezTo>
                  <a:cubicBezTo>
                    <a:pt x="1152001" y="1112862"/>
                    <a:pt x="1269687" y="950118"/>
                    <a:pt x="1269687" y="785222"/>
                  </a:cubicBezTo>
                  <a:cubicBezTo>
                    <a:pt x="1269687" y="541640"/>
                    <a:pt x="1072383" y="344141"/>
                    <a:pt x="828874" y="343855"/>
                  </a:cubicBezTo>
                  <a:lnTo>
                    <a:pt x="828874" y="343965"/>
                  </a:lnTo>
                  <a:lnTo>
                    <a:pt x="827682" y="343872"/>
                  </a:lnTo>
                  <a:lnTo>
                    <a:pt x="826489" y="343965"/>
                  </a:lnTo>
                  <a:close/>
                  <a:moveTo>
                    <a:pt x="826666" y="234292"/>
                  </a:moveTo>
                  <a:lnTo>
                    <a:pt x="827682" y="234370"/>
                  </a:lnTo>
                  <a:lnTo>
                    <a:pt x="828696" y="234292"/>
                  </a:lnTo>
                  <a:cubicBezTo>
                    <a:pt x="1127204" y="234292"/>
                    <a:pt x="1369193" y="476281"/>
                    <a:pt x="1369193" y="774790"/>
                  </a:cubicBezTo>
                  <a:cubicBezTo>
                    <a:pt x="1369193" y="976792"/>
                    <a:pt x="1224964" y="1176156"/>
                    <a:pt x="1111484" y="1267155"/>
                  </a:cubicBezTo>
                  <a:cubicBezTo>
                    <a:pt x="1077677" y="1306104"/>
                    <a:pt x="1092596" y="1326571"/>
                    <a:pt x="1085332" y="1377346"/>
                  </a:cubicBezTo>
                  <a:cubicBezTo>
                    <a:pt x="1066445" y="1416544"/>
                    <a:pt x="1049551" y="1429078"/>
                    <a:pt x="1016165" y="1429078"/>
                  </a:cubicBezTo>
                  <a:lnTo>
                    <a:pt x="827682" y="1428403"/>
                  </a:lnTo>
                  <a:lnTo>
                    <a:pt x="639197" y="1429078"/>
                  </a:lnTo>
                  <a:cubicBezTo>
                    <a:pt x="605812" y="1429078"/>
                    <a:pt x="588918" y="1416544"/>
                    <a:pt x="570030" y="1377346"/>
                  </a:cubicBezTo>
                  <a:cubicBezTo>
                    <a:pt x="562766" y="1326571"/>
                    <a:pt x="577686" y="1306104"/>
                    <a:pt x="543878" y="1267155"/>
                  </a:cubicBezTo>
                  <a:cubicBezTo>
                    <a:pt x="430398" y="1176156"/>
                    <a:pt x="286169" y="976792"/>
                    <a:pt x="286169" y="774790"/>
                  </a:cubicBezTo>
                  <a:cubicBezTo>
                    <a:pt x="286169" y="476281"/>
                    <a:pt x="528158" y="234292"/>
                    <a:pt x="826666" y="234292"/>
                  </a:cubicBezTo>
                  <a:close/>
                  <a:moveTo>
                    <a:pt x="1287881" y="124716"/>
                  </a:moveTo>
                  <a:lnTo>
                    <a:pt x="1384523" y="205808"/>
                  </a:lnTo>
                  <a:lnTo>
                    <a:pt x="1249349" y="327650"/>
                  </a:lnTo>
                  <a:lnTo>
                    <a:pt x="1191363" y="278995"/>
                  </a:lnTo>
                  <a:close/>
                  <a:moveTo>
                    <a:pt x="332408" y="124716"/>
                  </a:moveTo>
                  <a:lnTo>
                    <a:pt x="428926" y="278995"/>
                  </a:lnTo>
                  <a:lnTo>
                    <a:pt x="370940" y="327650"/>
                  </a:lnTo>
                  <a:lnTo>
                    <a:pt x="235766" y="205808"/>
                  </a:lnTo>
                  <a:close/>
                  <a:moveTo>
                    <a:pt x="764602" y="0"/>
                  </a:moveTo>
                  <a:lnTo>
                    <a:pt x="890759" y="0"/>
                  </a:lnTo>
                  <a:lnTo>
                    <a:pt x="865528" y="180225"/>
                  </a:lnTo>
                  <a:lnTo>
                    <a:pt x="789834" y="180225"/>
                  </a:lnTo>
                  <a:close/>
                </a:path>
              </a:pathLst>
            </a:custGeom>
            <a:solidFill>
              <a:srgbClr val="CEDD4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sp>
          <p:nvSpPr>
            <p:cNvPr id="10" name="Google Shape;498;p18"/>
            <p:cNvSpPr/>
            <p:nvPr/>
          </p:nvSpPr>
          <p:spPr>
            <a:xfrm>
              <a:off x="9810121" y="3031449"/>
              <a:ext cx="384488" cy="2030026"/>
            </a:xfrm>
            <a:custGeom>
              <a:avLst/>
              <a:gdLst/>
              <a:ahLst/>
              <a:cxnLst/>
              <a:rect l="l" t="t" r="r" b="b"/>
              <a:pathLst>
                <a:path w="408867" h="2158745" extrusionOk="0">
                  <a:moveTo>
                    <a:pt x="136662" y="0"/>
                  </a:moveTo>
                  <a:cubicBezTo>
                    <a:pt x="357106" y="423057"/>
                    <a:pt x="226524" y="447420"/>
                    <a:pt x="169614" y="653795"/>
                  </a:cubicBezTo>
                  <a:cubicBezTo>
                    <a:pt x="62476" y="928004"/>
                    <a:pt x="-35995" y="1228214"/>
                    <a:pt x="12880" y="1463420"/>
                  </a:cubicBezTo>
                  <a:cubicBezTo>
                    <a:pt x="90539" y="1695195"/>
                    <a:pt x="124862" y="1909635"/>
                    <a:pt x="215523" y="2158745"/>
                  </a:cubicBezTo>
                  <a:lnTo>
                    <a:pt x="384400" y="2138024"/>
                  </a:lnTo>
                  <a:cubicBezTo>
                    <a:pt x="291422" y="1891788"/>
                    <a:pt x="246114" y="1701891"/>
                    <a:pt x="183472" y="1464323"/>
                  </a:cubicBezTo>
                  <a:cubicBezTo>
                    <a:pt x="123916" y="1200798"/>
                    <a:pt x="220367" y="928605"/>
                    <a:pt x="338490" y="660747"/>
                  </a:cubicBezTo>
                  <a:cubicBezTo>
                    <a:pt x="409544" y="458878"/>
                    <a:pt x="463586" y="335791"/>
                    <a:pt x="310773" y="6095"/>
                  </a:cubicBezTo>
                  <a:lnTo>
                    <a:pt x="136662" y="0"/>
                  </a:lnTo>
                  <a:close/>
                </a:path>
              </a:pathLst>
            </a:custGeom>
            <a:solidFill>
              <a:srgbClr val="90B1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grpSp>
          <p:nvGrpSpPr>
            <p:cNvPr id="11" name="Google Shape;499;p18"/>
            <p:cNvGrpSpPr/>
            <p:nvPr/>
          </p:nvGrpSpPr>
          <p:grpSpPr>
            <a:xfrm rot="-6300000">
              <a:off x="8824481" y="3920674"/>
              <a:ext cx="840355" cy="1211053"/>
              <a:chOff x="967240" y="3289369"/>
              <a:chExt cx="1100200" cy="1585520"/>
            </a:xfrm>
          </p:grpSpPr>
          <p:sp>
            <p:nvSpPr>
              <p:cNvPr id="21" name="Google Shape;500;p18"/>
              <p:cNvSpPr/>
              <p:nvPr/>
            </p:nvSpPr>
            <p:spPr>
              <a:xfrm>
                <a:off x="967240" y="3289369"/>
                <a:ext cx="552481" cy="1585520"/>
              </a:xfrm>
              <a:custGeom>
                <a:avLst/>
                <a:gdLst/>
                <a:ahLst/>
                <a:cxnLst/>
                <a:rect l="l" t="t" r="r" b="b"/>
                <a:pathLst>
                  <a:path w="552481" h="1585520" extrusionOk="0">
                    <a:moveTo>
                      <a:pt x="550099" y="0"/>
                    </a:moveTo>
                    <a:lnTo>
                      <a:pt x="550454" y="236086"/>
                    </a:lnTo>
                    <a:lnTo>
                      <a:pt x="488816" y="193543"/>
                    </a:lnTo>
                    <a:lnTo>
                      <a:pt x="550466" y="244157"/>
                    </a:lnTo>
                    <a:lnTo>
                      <a:pt x="550735" y="423083"/>
                    </a:lnTo>
                    <a:lnTo>
                      <a:pt x="440807" y="347209"/>
                    </a:lnTo>
                    <a:lnTo>
                      <a:pt x="550756" y="437477"/>
                    </a:lnTo>
                    <a:lnTo>
                      <a:pt x="551026" y="616991"/>
                    </a:lnTo>
                    <a:lnTo>
                      <a:pt x="372197" y="491984"/>
                    </a:lnTo>
                    <a:lnTo>
                      <a:pt x="551056" y="637056"/>
                    </a:lnTo>
                    <a:lnTo>
                      <a:pt x="551331" y="819782"/>
                    </a:lnTo>
                    <a:lnTo>
                      <a:pt x="270832" y="619203"/>
                    </a:lnTo>
                    <a:lnTo>
                      <a:pt x="551364" y="841805"/>
                    </a:lnTo>
                    <a:lnTo>
                      <a:pt x="551613" y="1007603"/>
                    </a:lnTo>
                    <a:lnTo>
                      <a:pt x="184579" y="741931"/>
                    </a:lnTo>
                    <a:lnTo>
                      <a:pt x="551646" y="1029766"/>
                    </a:lnTo>
                    <a:lnTo>
                      <a:pt x="551910" y="1205103"/>
                    </a:lnTo>
                    <a:lnTo>
                      <a:pt x="119129" y="889458"/>
                    </a:lnTo>
                    <a:lnTo>
                      <a:pt x="551942" y="1226335"/>
                    </a:lnTo>
                    <a:lnTo>
                      <a:pt x="552201" y="1398749"/>
                    </a:lnTo>
                    <a:lnTo>
                      <a:pt x="184579" y="1132651"/>
                    </a:lnTo>
                    <a:lnTo>
                      <a:pt x="552234" y="1420947"/>
                    </a:lnTo>
                    <a:lnTo>
                      <a:pt x="552481" y="1585328"/>
                    </a:lnTo>
                    <a:cubicBezTo>
                      <a:pt x="331520" y="1590267"/>
                      <a:pt x="189138" y="1499959"/>
                      <a:pt x="103908" y="1357263"/>
                    </a:cubicBezTo>
                    <a:cubicBezTo>
                      <a:pt x="-144138" y="933499"/>
                      <a:pt x="70524" y="593019"/>
                      <a:pt x="550099" y="0"/>
                    </a:cubicBezTo>
                    <a:close/>
                  </a:path>
                </a:pathLst>
              </a:custGeom>
              <a:solidFill>
                <a:srgbClr val="90B1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sp>
            <p:nvSpPr>
              <p:cNvPr id="22" name="Google Shape;501;p18"/>
              <p:cNvSpPr/>
              <p:nvPr/>
            </p:nvSpPr>
            <p:spPr>
              <a:xfrm flipH="1">
                <a:off x="1514959" y="3289369"/>
                <a:ext cx="552481" cy="1585520"/>
              </a:xfrm>
              <a:custGeom>
                <a:avLst/>
                <a:gdLst/>
                <a:ahLst/>
                <a:cxnLst/>
                <a:rect l="l" t="t" r="r" b="b"/>
                <a:pathLst>
                  <a:path w="552481" h="1585520" extrusionOk="0">
                    <a:moveTo>
                      <a:pt x="550099" y="0"/>
                    </a:moveTo>
                    <a:lnTo>
                      <a:pt x="550454" y="236086"/>
                    </a:lnTo>
                    <a:lnTo>
                      <a:pt x="488816" y="193543"/>
                    </a:lnTo>
                    <a:lnTo>
                      <a:pt x="550466" y="244157"/>
                    </a:lnTo>
                    <a:lnTo>
                      <a:pt x="550735" y="423083"/>
                    </a:lnTo>
                    <a:lnTo>
                      <a:pt x="440807" y="347209"/>
                    </a:lnTo>
                    <a:lnTo>
                      <a:pt x="550756" y="437477"/>
                    </a:lnTo>
                    <a:lnTo>
                      <a:pt x="551026" y="616991"/>
                    </a:lnTo>
                    <a:lnTo>
                      <a:pt x="372197" y="491984"/>
                    </a:lnTo>
                    <a:lnTo>
                      <a:pt x="551056" y="637056"/>
                    </a:lnTo>
                    <a:lnTo>
                      <a:pt x="551331" y="819782"/>
                    </a:lnTo>
                    <a:lnTo>
                      <a:pt x="270832" y="619203"/>
                    </a:lnTo>
                    <a:lnTo>
                      <a:pt x="551364" y="841805"/>
                    </a:lnTo>
                    <a:lnTo>
                      <a:pt x="551613" y="1007603"/>
                    </a:lnTo>
                    <a:lnTo>
                      <a:pt x="184579" y="741931"/>
                    </a:lnTo>
                    <a:lnTo>
                      <a:pt x="551646" y="1029766"/>
                    </a:lnTo>
                    <a:lnTo>
                      <a:pt x="551910" y="1205103"/>
                    </a:lnTo>
                    <a:lnTo>
                      <a:pt x="119129" y="889458"/>
                    </a:lnTo>
                    <a:lnTo>
                      <a:pt x="551942" y="1226335"/>
                    </a:lnTo>
                    <a:lnTo>
                      <a:pt x="552201" y="1398749"/>
                    </a:lnTo>
                    <a:lnTo>
                      <a:pt x="184579" y="1132651"/>
                    </a:lnTo>
                    <a:lnTo>
                      <a:pt x="552234" y="1420947"/>
                    </a:lnTo>
                    <a:lnTo>
                      <a:pt x="552481" y="1585328"/>
                    </a:lnTo>
                    <a:cubicBezTo>
                      <a:pt x="331520" y="1590267"/>
                      <a:pt x="189138" y="1499959"/>
                      <a:pt x="103908" y="1357263"/>
                    </a:cubicBezTo>
                    <a:cubicBezTo>
                      <a:pt x="-144138" y="933499"/>
                      <a:pt x="70524" y="593019"/>
                      <a:pt x="550099" y="0"/>
                    </a:cubicBezTo>
                    <a:close/>
                  </a:path>
                </a:pathLst>
              </a:custGeom>
              <a:solidFill>
                <a:srgbClr val="6B843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grpSp>
        <p:sp>
          <p:nvSpPr>
            <p:cNvPr id="12" name="Google Shape;502;p18"/>
            <p:cNvSpPr/>
            <p:nvPr/>
          </p:nvSpPr>
          <p:spPr>
            <a:xfrm rot="4407011">
              <a:off x="10407640" y="2828708"/>
              <a:ext cx="312622" cy="880439"/>
            </a:xfrm>
            <a:custGeom>
              <a:avLst/>
              <a:gdLst/>
              <a:ahLst/>
              <a:cxnLst/>
              <a:rect l="l" t="t" r="r" b="b"/>
              <a:pathLst>
                <a:path w="582162" h="1639548" extrusionOk="0">
                  <a:moveTo>
                    <a:pt x="550099" y="54028"/>
                  </a:moveTo>
                  <a:cubicBezTo>
                    <a:pt x="624739" y="-134938"/>
                    <a:pt x="547056" y="229933"/>
                    <a:pt x="536842" y="262190"/>
                  </a:cubicBezTo>
                  <a:cubicBezTo>
                    <a:pt x="526628" y="294447"/>
                    <a:pt x="489477" y="242030"/>
                    <a:pt x="488816" y="247571"/>
                  </a:cubicBezTo>
                  <a:lnTo>
                    <a:pt x="532877" y="295437"/>
                  </a:lnTo>
                  <a:cubicBezTo>
                    <a:pt x="532967" y="355079"/>
                    <a:pt x="525931" y="381896"/>
                    <a:pt x="526021" y="441538"/>
                  </a:cubicBezTo>
                  <a:lnTo>
                    <a:pt x="440807" y="401237"/>
                  </a:lnTo>
                  <a:lnTo>
                    <a:pt x="518260" y="473456"/>
                  </a:lnTo>
                  <a:lnTo>
                    <a:pt x="498587" y="637602"/>
                  </a:lnTo>
                  <a:lnTo>
                    <a:pt x="372197" y="546012"/>
                  </a:lnTo>
                  <a:lnTo>
                    <a:pt x="498617" y="657667"/>
                  </a:lnTo>
                  <a:cubicBezTo>
                    <a:pt x="498709" y="718576"/>
                    <a:pt x="483958" y="759148"/>
                    <a:pt x="484050" y="820057"/>
                  </a:cubicBezTo>
                  <a:lnTo>
                    <a:pt x="270832" y="673231"/>
                  </a:lnTo>
                  <a:lnTo>
                    <a:pt x="478917" y="852083"/>
                  </a:lnTo>
                  <a:lnTo>
                    <a:pt x="469294" y="1002645"/>
                  </a:lnTo>
                  <a:lnTo>
                    <a:pt x="184579" y="795959"/>
                  </a:lnTo>
                  <a:lnTo>
                    <a:pt x="466579" y="1042397"/>
                  </a:lnTo>
                  <a:lnTo>
                    <a:pt x="459783" y="1179874"/>
                  </a:lnTo>
                  <a:lnTo>
                    <a:pt x="119129" y="943486"/>
                  </a:lnTo>
                  <a:lnTo>
                    <a:pt x="467006" y="1228896"/>
                  </a:lnTo>
                  <a:cubicBezTo>
                    <a:pt x="467092" y="1286367"/>
                    <a:pt x="479997" y="1326381"/>
                    <a:pt x="480083" y="1383852"/>
                  </a:cubicBezTo>
                  <a:lnTo>
                    <a:pt x="184579" y="1186679"/>
                  </a:lnTo>
                  <a:lnTo>
                    <a:pt x="480050" y="1411085"/>
                  </a:lnTo>
                  <a:cubicBezTo>
                    <a:pt x="480132" y="1465879"/>
                    <a:pt x="497607" y="1538525"/>
                    <a:pt x="552481" y="1639356"/>
                  </a:cubicBezTo>
                  <a:cubicBezTo>
                    <a:pt x="331520" y="1644295"/>
                    <a:pt x="189138" y="1553987"/>
                    <a:pt x="103908" y="1411291"/>
                  </a:cubicBezTo>
                  <a:cubicBezTo>
                    <a:pt x="-144138" y="987527"/>
                    <a:pt x="70524" y="647047"/>
                    <a:pt x="550099" y="54028"/>
                  </a:cubicBezTo>
                  <a:close/>
                </a:path>
              </a:pathLst>
            </a:custGeom>
            <a:solidFill>
              <a:srgbClr val="6B843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grpSp>
          <p:nvGrpSpPr>
            <p:cNvPr id="13" name="Google Shape;503;p18"/>
            <p:cNvGrpSpPr/>
            <p:nvPr/>
          </p:nvGrpSpPr>
          <p:grpSpPr>
            <a:xfrm rot="5400000">
              <a:off x="10163425" y="3352604"/>
              <a:ext cx="830970" cy="1197527"/>
              <a:chOff x="967240" y="3289369"/>
              <a:chExt cx="1100200" cy="1585520"/>
            </a:xfrm>
          </p:grpSpPr>
          <p:sp>
            <p:nvSpPr>
              <p:cNvPr id="19" name="Google Shape;504;p18"/>
              <p:cNvSpPr/>
              <p:nvPr/>
            </p:nvSpPr>
            <p:spPr>
              <a:xfrm>
                <a:off x="967240" y="3289369"/>
                <a:ext cx="552481" cy="1585520"/>
              </a:xfrm>
              <a:custGeom>
                <a:avLst/>
                <a:gdLst/>
                <a:ahLst/>
                <a:cxnLst/>
                <a:rect l="l" t="t" r="r" b="b"/>
                <a:pathLst>
                  <a:path w="552481" h="1585520" extrusionOk="0">
                    <a:moveTo>
                      <a:pt x="550099" y="0"/>
                    </a:moveTo>
                    <a:lnTo>
                      <a:pt x="550454" y="236086"/>
                    </a:lnTo>
                    <a:lnTo>
                      <a:pt x="488816" y="193543"/>
                    </a:lnTo>
                    <a:lnTo>
                      <a:pt x="550466" y="244157"/>
                    </a:lnTo>
                    <a:lnTo>
                      <a:pt x="550735" y="423083"/>
                    </a:lnTo>
                    <a:lnTo>
                      <a:pt x="440807" y="347209"/>
                    </a:lnTo>
                    <a:lnTo>
                      <a:pt x="550756" y="437477"/>
                    </a:lnTo>
                    <a:lnTo>
                      <a:pt x="551026" y="616991"/>
                    </a:lnTo>
                    <a:lnTo>
                      <a:pt x="372197" y="491984"/>
                    </a:lnTo>
                    <a:lnTo>
                      <a:pt x="551056" y="637056"/>
                    </a:lnTo>
                    <a:lnTo>
                      <a:pt x="551331" y="819782"/>
                    </a:lnTo>
                    <a:lnTo>
                      <a:pt x="270832" y="619203"/>
                    </a:lnTo>
                    <a:lnTo>
                      <a:pt x="551364" y="841805"/>
                    </a:lnTo>
                    <a:lnTo>
                      <a:pt x="551613" y="1007603"/>
                    </a:lnTo>
                    <a:lnTo>
                      <a:pt x="184579" y="741931"/>
                    </a:lnTo>
                    <a:lnTo>
                      <a:pt x="551646" y="1029766"/>
                    </a:lnTo>
                    <a:lnTo>
                      <a:pt x="551910" y="1205103"/>
                    </a:lnTo>
                    <a:lnTo>
                      <a:pt x="119129" y="889458"/>
                    </a:lnTo>
                    <a:lnTo>
                      <a:pt x="551942" y="1226335"/>
                    </a:lnTo>
                    <a:lnTo>
                      <a:pt x="552201" y="1398749"/>
                    </a:lnTo>
                    <a:lnTo>
                      <a:pt x="184579" y="1132651"/>
                    </a:lnTo>
                    <a:lnTo>
                      <a:pt x="552234" y="1420947"/>
                    </a:lnTo>
                    <a:lnTo>
                      <a:pt x="552481" y="1585328"/>
                    </a:lnTo>
                    <a:cubicBezTo>
                      <a:pt x="331520" y="1590267"/>
                      <a:pt x="189138" y="1499959"/>
                      <a:pt x="103908" y="1357263"/>
                    </a:cubicBezTo>
                    <a:cubicBezTo>
                      <a:pt x="-144138" y="933499"/>
                      <a:pt x="70524" y="593019"/>
                      <a:pt x="550099" y="0"/>
                    </a:cubicBezTo>
                    <a:close/>
                  </a:path>
                </a:pathLst>
              </a:custGeom>
              <a:solidFill>
                <a:srgbClr val="4D972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sp>
            <p:nvSpPr>
              <p:cNvPr id="20" name="Google Shape;505;p18"/>
              <p:cNvSpPr/>
              <p:nvPr/>
            </p:nvSpPr>
            <p:spPr>
              <a:xfrm flipH="1">
                <a:off x="1514959" y="3289369"/>
                <a:ext cx="552481" cy="1585520"/>
              </a:xfrm>
              <a:custGeom>
                <a:avLst/>
                <a:gdLst/>
                <a:ahLst/>
                <a:cxnLst/>
                <a:rect l="l" t="t" r="r" b="b"/>
                <a:pathLst>
                  <a:path w="552481" h="1585520" extrusionOk="0">
                    <a:moveTo>
                      <a:pt x="550099" y="0"/>
                    </a:moveTo>
                    <a:lnTo>
                      <a:pt x="550454" y="236086"/>
                    </a:lnTo>
                    <a:lnTo>
                      <a:pt x="488816" y="193543"/>
                    </a:lnTo>
                    <a:lnTo>
                      <a:pt x="550466" y="244157"/>
                    </a:lnTo>
                    <a:lnTo>
                      <a:pt x="550735" y="423083"/>
                    </a:lnTo>
                    <a:lnTo>
                      <a:pt x="440807" y="347209"/>
                    </a:lnTo>
                    <a:lnTo>
                      <a:pt x="550756" y="437477"/>
                    </a:lnTo>
                    <a:lnTo>
                      <a:pt x="551026" y="616991"/>
                    </a:lnTo>
                    <a:lnTo>
                      <a:pt x="372197" y="491984"/>
                    </a:lnTo>
                    <a:lnTo>
                      <a:pt x="551056" y="637056"/>
                    </a:lnTo>
                    <a:lnTo>
                      <a:pt x="551331" y="819782"/>
                    </a:lnTo>
                    <a:lnTo>
                      <a:pt x="270832" y="619203"/>
                    </a:lnTo>
                    <a:lnTo>
                      <a:pt x="551364" y="841805"/>
                    </a:lnTo>
                    <a:lnTo>
                      <a:pt x="551613" y="1007603"/>
                    </a:lnTo>
                    <a:lnTo>
                      <a:pt x="184579" y="741931"/>
                    </a:lnTo>
                    <a:lnTo>
                      <a:pt x="551646" y="1029766"/>
                    </a:lnTo>
                    <a:lnTo>
                      <a:pt x="551910" y="1205103"/>
                    </a:lnTo>
                    <a:lnTo>
                      <a:pt x="119129" y="889458"/>
                    </a:lnTo>
                    <a:lnTo>
                      <a:pt x="551942" y="1226335"/>
                    </a:lnTo>
                    <a:lnTo>
                      <a:pt x="552201" y="1398749"/>
                    </a:lnTo>
                    <a:lnTo>
                      <a:pt x="184579" y="1132651"/>
                    </a:lnTo>
                    <a:lnTo>
                      <a:pt x="552234" y="1420947"/>
                    </a:lnTo>
                    <a:lnTo>
                      <a:pt x="552481" y="1585328"/>
                    </a:lnTo>
                    <a:cubicBezTo>
                      <a:pt x="331520" y="1590267"/>
                      <a:pt x="189138" y="1499959"/>
                      <a:pt x="103908" y="1357263"/>
                    </a:cubicBezTo>
                    <a:cubicBezTo>
                      <a:pt x="-144138" y="933499"/>
                      <a:pt x="70524" y="593019"/>
                      <a:pt x="550099" y="0"/>
                    </a:cubicBezTo>
                    <a:close/>
                  </a:path>
                </a:pathLst>
              </a:custGeom>
              <a:solidFill>
                <a:srgbClr val="39711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grpSp>
        <p:sp>
          <p:nvSpPr>
            <p:cNvPr id="14" name="Google Shape;506;p18"/>
            <p:cNvSpPr/>
            <p:nvPr/>
          </p:nvSpPr>
          <p:spPr>
            <a:xfrm rot="-3643810" flipH="1">
              <a:off x="9396128" y="2784216"/>
              <a:ext cx="368290" cy="1037214"/>
            </a:xfrm>
            <a:custGeom>
              <a:avLst/>
              <a:gdLst/>
              <a:ahLst/>
              <a:cxnLst/>
              <a:rect l="l" t="t" r="r" b="b"/>
              <a:pathLst>
                <a:path w="582162" h="1639548" extrusionOk="0">
                  <a:moveTo>
                    <a:pt x="550099" y="54028"/>
                  </a:moveTo>
                  <a:cubicBezTo>
                    <a:pt x="624739" y="-134938"/>
                    <a:pt x="547056" y="229933"/>
                    <a:pt x="536842" y="262190"/>
                  </a:cubicBezTo>
                  <a:cubicBezTo>
                    <a:pt x="526628" y="294447"/>
                    <a:pt x="489477" y="242030"/>
                    <a:pt x="488816" y="247571"/>
                  </a:cubicBezTo>
                  <a:lnTo>
                    <a:pt x="532877" y="295437"/>
                  </a:lnTo>
                  <a:cubicBezTo>
                    <a:pt x="532967" y="355079"/>
                    <a:pt x="525931" y="381896"/>
                    <a:pt x="526021" y="441538"/>
                  </a:cubicBezTo>
                  <a:lnTo>
                    <a:pt x="440807" y="401237"/>
                  </a:lnTo>
                  <a:lnTo>
                    <a:pt x="518260" y="473456"/>
                  </a:lnTo>
                  <a:lnTo>
                    <a:pt x="498587" y="637602"/>
                  </a:lnTo>
                  <a:lnTo>
                    <a:pt x="372197" y="546012"/>
                  </a:lnTo>
                  <a:lnTo>
                    <a:pt x="498617" y="657667"/>
                  </a:lnTo>
                  <a:cubicBezTo>
                    <a:pt x="498709" y="718576"/>
                    <a:pt x="483958" y="759148"/>
                    <a:pt x="484050" y="820057"/>
                  </a:cubicBezTo>
                  <a:lnTo>
                    <a:pt x="270832" y="673231"/>
                  </a:lnTo>
                  <a:lnTo>
                    <a:pt x="478917" y="852083"/>
                  </a:lnTo>
                  <a:lnTo>
                    <a:pt x="469294" y="1002645"/>
                  </a:lnTo>
                  <a:lnTo>
                    <a:pt x="184579" y="795959"/>
                  </a:lnTo>
                  <a:lnTo>
                    <a:pt x="466579" y="1042397"/>
                  </a:lnTo>
                  <a:lnTo>
                    <a:pt x="459783" y="1179874"/>
                  </a:lnTo>
                  <a:lnTo>
                    <a:pt x="119129" y="943486"/>
                  </a:lnTo>
                  <a:lnTo>
                    <a:pt x="467006" y="1228896"/>
                  </a:lnTo>
                  <a:cubicBezTo>
                    <a:pt x="467092" y="1286367"/>
                    <a:pt x="479997" y="1326381"/>
                    <a:pt x="480083" y="1383852"/>
                  </a:cubicBezTo>
                  <a:lnTo>
                    <a:pt x="184579" y="1186679"/>
                  </a:lnTo>
                  <a:lnTo>
                    <a:pt x="480050" y="1411085"/>
                  </a:lnTo>
                  <a:cubicBezTo>
                    <a:pt x="480132" y="1465879"/>
                    <a:pt x="497607" y="1538525"/>
                    <a:pt x="552481" y="1639356"/>
                  </a:cubicBezTo>
                  <a:cubicBezTo>
                    <a:pt x="331520" y="1644295"/>
                    <a:pt x="189138" y="1553987"/>
                    <a:pt x="103908" y="1411291"/>
                  </a:cubicBezTo>
                  <a:cubicBezTo>
                    <a:pt x="-144138" y="987527"/>
                    <a:pt x="70524" y="647047"/>
                    <a:pt x="550099" y="54028"/>
                  </a:cubicBezTo>
                  <a:close/>
                </a:path>
              </a:pathLst>
            </a:custGeom>
            <a:solidFill>
              <a:srgbClr val="39711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sp>
          <p:nvSpPr>
            <p:cNvPr id="15" name="Google Shape;507;p18"/>
            <p:cNvSpPr/>
            <p:nvPr/>
          </p:nvSpPr>
          <p:spPr>
            <a:xfrm rot="3762166">
              <a:off x="10320199" y="4082006"/>
              <a:ext cx="352120" cy="991677"/>
            </a:xfrm>
            <a:custGeom>
              <a:avLst/>
              <a:gdLst/>
              <a:ahLst/>
              <a:cxnLst/>
              <a:rect l="l" t="t" r="r" b="b"/>
              <a:pathLst>
                <a:path w="582162" h="1639548" extrusionOk="0">
                  <a:moveTo>
                    <a:pt x="550099" y="54028"/>
                  </a:moveTo>
                  <a:cubicBezTo>
                    <a:pt x="624739" y="-134938"/>
                    <a:pt x="547056" y="229933"/>
                    <a:pt x="536842" y="262190"/>
                  </a:cubicBezTo>
                  <a:cubicBezTo>
                    <a:pt x="526628" y="294447"/>
                    <a:pt x="489477" y="242030"/>
                    <a:pt x="488816" y="247571"/>
                  </a:cubicBezTo>
                  <a:lnTo>
                    <a:pt x="532877" y="295437"/>
                  </a:lnTo>
                  <a:cubicBezTo>
                    <a:pt x="532967" y="355079"/>
                    <a:pt x="525931" y="381896"/>
                    <a:pt x="526021" y="441538"/>
                  </a:cubicBezTo>
                  <a:lnTo>
                    <a:pt x="440807" y="401237"/>
                  </a:lnTo>
                  <a:lnTo>
                    <a:pt x="518260" y="473456"/>
                  </a:lnTo>
                  <a:lnTo>
                    <a:pt x="498587" y="637602"/>
                  </a:lnTo>
                  <a:lnTo>
                    <a:pt x="372197" y="546012"/>
                  </a:lnTo>
                  <a:lnTo>
                    <a:pt x="498617" y="657667"/>
                  </a:lnTo>
                  <a:cubicBezTo>
                    <a:pt x="498709" y="718576"/>
                    <a:pt x="483958" y="759148"/>
                    <a:pt x="484050" y="820057"/>
                  </a:cubicBezTo>
                  <a:lnTo>
                    <a:pt x="270832" y="673231"/>
                  </a:lnTo>
                  <a:lnTo>
                    <a:pt x="478917" y="852083"/>
                  </a:lnTo>
                  <a:lnTo>
                    <a:pt x="469294" y="1002645"/>
                  </a:lnTo>
                  <a:lnTo>
                    <a:pt x="184579" y="795959"/>
                  </a:lnTo>
                  <a:lnTo>
                    <a:pt x="466579" y="1042397"/>
                  </a:lnTo>
                  <a:lnTo>
                    <a:pt x="459783" y="1179874"/>
                  </a:lnTo>
                  <a:lnTo>
                    <a:pt x="119129" y="943486"/>
                  </a:lnTo>
                  <a:lnTo>
                    <a:pt x="467006" y="1228896"/>
                  </a:lnTo>
                  <a:cubicBezTo>
                    <a:pt x="467092" y="1286367"/>
                    <a:pt x="479997" y="1326381"/>
                    <a:pt x="480083" y="1383852"/>
                  </a:cubicBezTo>
                  <a:lnTo>
                    <a:pt x="184579" y="1186679"/>
                  </a:lnTo>
                  <a:lnTo>
                    <a:pt x="480050" y="1411085"/>
                  </a:lnTo>
                  <a:cubicBezTo>
                    <a:pt x="480132" y="1465879"/>
                    <a:pt x="497607" y="1538525"/>
                    <a:pt x="552481" y="1639356"/>
                  </a:cubicBezTo>
                  <a:cubicBezTo>
                    <a:pt x="331520" y="1644295"/>
                    <a:pt x="189138" y="1553987"/>
                    <a:pt x="103908" y="1411291"/>
                  </a:cubicBezTo>
                  <a:cubicBezTo>
                    <a:pt x="-144138" y="987527"/>
                    <a:pt x="70524" y="647047"/>
                    <a:pt x="550099" y="54028"/>
                  </a:cubicBezTo>
                  <a:close/>
                </a:path>
              </a:pathLst>
            </a:custGeom>
            <a:solidFill>
              <a:srgbClr val="4D972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sp>
          <p:nvSpPr>
            <p:cNvPr id="16" name="Google Shape;508;p18"/>
            <p:cNvSpPr/>
            <p:nvPr/>
          </p:nvSpPr>
          <p:spPr>
            <a:xfrm rot="-4759383" flipH="1">
              <a:off x="9104381" y="3162082"/>
              <a:ext cx="430914" cy="1213583"/>
            </a:xfrm>
            <a:custGeom>
              <a:avLst/>
              <a:gdLst/>
              <a:ahLst/>
              <a:cxnLst/>
              <a:rect l="l" t="t" r="r" b="b"/>
              <a:pathLst>
                <a:path w="582162" h="1639548" extrusionOk="0">
                  <a:moveTo>
                    <a:pt x="550099" y="54028"/>
                  </a:moveTo>
                  <a:cubicBezTo>
                    <a:pt x="624739" y="-134938"/>
                    <a:pt x="547056" y="229933"/>
                    <a:pt x="536842" y="262190"/>
                  </a:cubicBezTo>
                  <a:cubicBezTo>
                    <a:pt x="526628" y="294447"/>
                    <a:pt x="489477" y="242030"/>
                    <a:pt x="488816" y="247571"/>
                  </a:cubicBezTo>
                  <a:lnTo>
                    <a:pt x="532877" y="295437"/>
                  </a:lnTo>
                  <a:cubicBezTo>
                    <a:pt x="532967" y="355079"/>
                    <a:pt x="525931" y="381896"/>
                    <a:pt x="526021" y="441538"/>
                  </a:cubicBezTo>
                  <a:lnTo>
                    <a:pt x="440807" y="401237"/>
                  </a:lnTo>
                  <a:lnTo>
                    <a:pt x="518260" y="473456"/>
                  </a:lnTo>
                  <a:lnTo>
                    <a:pt x="498587" y="637602"/>
                  </a:lnTo>
                  <a:lnTo>
                    <a:pt x="372197" y="546012"/>
                  </a:lnTo>
                  <a:lnTo>
                    <a:pt x="498617" y="657667"/>
                  </a:lnTo>
                  <a:cubicBezTo>
                    <a:pt x="498709" y="718576"/>
                    <a:pt x="483958" y="759148"/>
                    <a:pt x="484050" y="820057"/>
                  </a:cubicBezTo>
                  <a:lnTo>
                    <a:pt x="270832" y="673231"/>
                  </a:lnTo>
                  <a:lnTo>
                    <a:pt x="478917" y="852083"/>
                  </a:lnTo>
                  <a:lnTo>
                    <a:pt x="469294" y="1002645"/>
                  </a:lnTo>
                  <a:lnTo>
                    <a:pt x="184579" y="795959"/>
                  </a:lnTo>
                  <a:lnTo>
                    <a:pt x="466579" y="1042397"/>
                  </a:lnTo>
                  <a:lnTo>
                    <a:pt x="459783" y="1179874"/>
                  </a:lnTo>
                  <a:lnTo>
                    <a:pt x="119129" y="943486"/>
                  </a:lnTo>
                  <a:lnTo>
                    <a:pt x="467006" y="1228896"/>
                  </a:lnTo>
                  <a:cubicBezTo>
                    <a:pt x="467092" y="1286367"/>
                    <a:pt x="479997" y="1326381"/>
                    <a:pt x="480083" y="1383852"/>
                  </a:cubicBezTo>
                  <a:lnTo>
                    <a:pt x="184579" y="1186679"/>
                  </a:lnTo>
                  <a:lnTo>
                    <a:pt x="480050" y="1411085"/>
                  </a:lnTo>
                  <a:cubicBezTo>
                    <a:pt x="480132" y="1465879"/>
                    <a:pt x="497607" y="1538525"/>
                    <a:pt x="552481" y="1639356"/>
                  </a:cubicBezTo>
                  <a:cubicBezTo>
                    <a:pt x="331520" y="1644295"/>
                    <a:pt x="189138" y="1553987"/>
                    <a:pt x="103908" y="1411291"/>
                  </a:cubicBezTo>
                  <a:cubicBezTo>
                    <a:pt x="-144138" y="987527"/>
                    <a:pt x="70524" y="647047"/>
                    <a:pt x="550099" y="54028"/>
                  </a:cubicBezTo>
                  <a:close/>
                </a:path>
              </a:pathLst>
            </a:custGeom>
            <a:solidFill>
              <a:srgbClr val="90B1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sp>
          <p:nvSpPr>
            <p:cNvPr id="17" name="Google Shape;509;p18"/>
            <p:cNvSpPr/>
            <p:nvPr/>
          </p:nvSpPr>
          <p:spPr>
            <a:xfrm>
              <a:off x="9777559" y="2609739"/>
              <a:ext cx="511534" cy="482610"/>
            </a:xfrm>
            <a:custGeom>
              <a:avLst/>
              <a:gdLst/>
              <a:ahLst/>
              <a:cxnLst/>
              <a:rect l="l" t="t" r="r" b="b"/>
              <a:pathLst>
                <a:path w="543969" h="513210" extrusionOk="0">
                  <a:moveTo>
                    <a:pt x="72529" y="368152"/>
                  </a:moveTo>
                  <a:lnTo>
                    <a:pt x="471440" y="368152"/>
                  </a:lnTo>
                  <a:lnTo>
                    <a:pt x="471440" y="440681"/>
                  </a:lnTo>
                  <a:cubicBezTo>
                    <a:pt x="471440" y="480738"/>
                    <a:pt x="382141" y="513210"/>
                    <a:pt x="271985" y="513210"/>
                  </a:cubicBezTo>
                  <a:cubicBezTo>
                    <a:pt x="161829" y="513210"/>
                    <a:pt x="72529" y="480738"/>
                    <a:pt x="72529" y="440681"/>
                  </a:cubicBezTo>
                  <a:close/>
                  <a:moveTo>
                    <a:pt x="73404" y="245435"/>
                  </a:moveTo>
                  <a:lnTo>
                    <a:pt x="470566" y="245435"/>
                  </a:lnTo>
                  <a:cubicBezTo>
                    <a:pt x="491077" y="245435"/>
                    <a:pt x="507705" y="262062"/>
                    <a:pt x="507705" y="282574"/>
                  </a:cubicBezTo>
                  <a:lnTo>
                    <a:pt x="507705" y="298967"/>
                  </a:lnTo>
                  <a:cubicBezTo>
                    <a:pt x="507705" y="319478"/>
                    <a:pt x="491077" y="336106"/>
                    <a:pt x="470566" y="336106"/>
                  </a:cubicBezTo>
                  <a:lnTo>
                    <a:pt x="73404" y="336106"/>
                  </a:lnTo>
                  <a:cubicBezTo>
                    <a:pt x="52893" y="336106"/>
                    <a:pt x="36265" y="319478"/>
                    <a:pt x="36265" y="298967"/>
                  </a:cubicBezTo>
                  <a:lnTo>
                    <a:pt x="36265" y="282574"/>
                  </a:lnTo>
                  <a:cubicBezTo>
                    <a:pt x="36265" y="262062"/>
                    <a:pt x="52893" y="245435"/>
                    <a:pt x="73404" y="245435"/>
                  </a:cubicBezTo>
                  <a:close/>
                  <a:moveTo>
                    <a:pt x="55271" y="122718"/>
                  </a:moveTo>
                  <a:lnTo>
                    <a:pt x="488697" y="122718"/>
                  </a:lnTo>
                  <a:cubicBezTo>
                    <a:pt x="509209" y="122718"/>
                    <a:pt x="525837" y="139345"/>
                    <a:pt x="525837" y="159856"/>
                  </a:cubicBezTo>
                  <a:lnTo>
                    <a:pt x="525837" y="176250"/>
                  </a:lnTo>
                  <a:cubicBezTo>
                    <a:pt x="525837" y="196761"/>
                    <a:pt x="509209" y="213389"/>
                    <a:pt x="488697" y="213389"/>
                  </a:cubicBezTo>
                  <a:lnTo>
                    <a:pt x="55271" y="213389"/>
                  </a:lnTo>
                  <a:cubicBezTo>
                    <a:pt x="34760" y="213389"/>
                    <a:pt x="18132" y="196761"/>
                    <a:pt x="18132" y="176250"/>
                  </a:cubicBezTo>
                  <a:lnTo>
                    <a:pt x="18132" y="159856"/>
                  </a:lnTo>
                  <a:cubicBezTo>
                    <a:pt x="18132" y="139345"/>
                    <a:pt x="34760" y="122718"/>
                    <a:pt x="55271" y="122718"/>
                  </a:cubicBezTo>
                  <a:close/>
                  <a:moveTo>
                    <a:pt x="37139" y="0"/>
                  </a:moveTo>
                  <a:lnTo>
                    <a:pt x="506830" y="0"/>
                  </a:lnTo>
                  <a:cubicBezTo>
                    <a:pt x="527341" y="0"/>
                    <a:pt x="543969" y="16628"/>
                    <a:pt x="543969" y="37139"/>
                  </a:cubicBezTo>
                  <a:lnTo>
                    <a:pt x="543969" y="53533"/>
                  </a:lnTo>
                  <a:cubicBezTo>
                    <a:pt x="543969" y="74043"/>
                    <a:pt x="527341" y="90672"/>
                    <a:pt x="506830" y="90672"/>
                  </a:cubicBezTo>
                  <a:lnTo>
                    <a:pt x="37139" y="90672"/>
                  </a:lnTo>
                  <a:cubicBezTo>
                    <a:pt x="16628" y="90672"/>
                    <a:pt x="0" y="74043"/>
                    <a:pt x="0" y="53533"/>
                  </a:cubicBezTo>
                  <a:lnTo>
                    <a:pt x="0" y="37139"/>
                  </a:lnTo>
                  <a:cubicBezTo>
                    <a:pt x="0" y="16628"/>
                    <a:pt x="16628" y="0"/>
                    <a:pt x="37139" y="0"/>
                  </a:cubicBezTo>
                  <a:close/>
                </a:path>
              </a:pathLst>
            </a:custGeom>
            <a:solidFill>
              <a:srgbClr val="90B1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sp>
          <p:nvSpPr>
            <p:cNvPr id="18" name="Google Shape;510;p18"/>
            <p:cNvSpPr/>
            <p:nvPr/>
          </p:nvSpPr>
          <p:spPr>
            <a:xfrm>
              <a:off x="9695350" y="4926932"/>
              <a:ext cx="722992" cy="177384"/>
            </a:xfrm>
            <a:custGeom>
              <a:avLst/>
              <a:gdLst/>
              <a:ahLst/>
              <a:cxnLst/>
              <a:rect l="l" t="t" r="r" b="b"/>
              <a:pathLst>
                <a:path w="768835" h="188632" extrusionOk="0">
                  <a:moveTo>
                    <a:pt x="0" y="177315"/>
                  </a:moveTo>
                  <a:cubicBezTo>
                    <a:pt x="87950" y="78338"/>
                    <a:pt x="247828" y="-1462"/>
                    <a:pt x="380228" y="21"/>
                  </a:cubicBezTo>
                  <a:cubicBezTo>
                    <a:pt x="512627" y="1505"/>
                    <a:pt x="683125" y="79364"/>
                    <a:pt x="768835" y="180287"/>
                  </a:cubicBezTo>
                  <a:cubicBezTo>
                    <a:pt x="513351" y="189616"/>
                    <a:pt x="257866" y="194180"/>
                    <a:pt x="0" y="177315"/>
                  </a:cubicBezTo>
                  <a:close/>
                </a:path>
              </a:pathLst>
            </a:custGeom>
            <a:solidFill>
              <a:srgbClr val="2E5B1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1"/>
                <a:buFont typeface="Arial"/>
                <a:buNone/>
              </a:pPr>
              <a:endParaRPr sz="2701" b="0" i="0" u="none" strike="noStrike" cap="none">
                <a:solidFill>
                  <a:srgbClr val="FFFFFF"/>
                </a:solidFill>
                <a:latin typeface="Arial"/>
                <a:ea typeface="Arial"/>
                <a:cs typeface="Arial"/>
                <a:sym typeface="Arial"/>
              </a:endParaRPr>
            </a:p>
          </p:txBody>
        </p:sp>
      </p:grpSp>
      <p:pic>
        <p:nvPicPr>
          <p:cNvPr id="26" name="Google Shape;511;p18"/>
          <p:cNvPicPr preferRelativeResize="0"/>
          <p:nvPr/>
        </p:nvPicPr>
        <p:blipFill rotWithShape="1">
          <a:blip r:embed="rId2">
            <a:alphaModFix/>
          </a:blip>
          <a:srcRect/>
          <a:stretch/>
        </p:blipFill>
        <p:spPr>
          <a:xfrm>
            <a:off x="7680583" y="5110390"/>
            <a:ext cx="1270410" cy="929998"/>
          </a:xfrm>
          <a:prstGeom prst="rect">
            <a:avLst/>
          </a:prstGeom>
          <a:noFill/>
          <a:ln>
            <a:noFill/>
          </a:ln>
        </p:spPr>
      </p:pic>
      <p:pic>
        <p:nvPicPr>
          <p:cNvPr id="27" name="Google Shape;512;p18"/>
          <p:cNvPicPr preferRelativeResize="0"/>
          <p:nvPr/>
        </p:nvPicPr>
        <p:blipFill rotWithShape="1">
          <a:blip r:embed="rId3">
            <a:alphaModFix/>
          </a:blip>
          <a:srcRect/>
          <a:stretch/>
        </p:blipFill>
        <p:spPr>
          <a:xfrm>
            <a:off x="2345888" y="5435453"/>
            <a:ext cx="1682526" cy="600637"/>
          </a:xfrm>
          <a:prstGeom prst="rect">
            <a:avLst/>
          </a:prstGeom>
          <a:noFill/>
          <a:ln>
            <a:noFill/>
          </a:ln>
        </p:spPr>
      </p:pic>
      <p:pic>
        <p:nvPicPr>
          <p:cNvPr id="28" name="Google Shape;513;p18"/>
          <p:cNvPicPr preferRelativeResize="0"/>
          <p:nvPr/>
        </p:nvPicPr>
        <p:blipFill rotWithShape="1">
          <a:blip r:embed="rId4">
            <a:alphaModFix/>
          </a:blip>
          <a:srcRect/>
          <a:stretch/>
        </p:blipFill>
        <p:spPr>
          <a:xfrm>
            <a:off x="7615567" y="2042881"/>
            <a:ext cx="2640334" cy="538319"/>
          </a:xfrm>
          <a:prstGeom prst="rect">
            <a:avLst/>
          </a:prstGeom>
          <a:noFill/>
          <a:ln>
            <a:noFill/>
          </a:ln>
        </p:spPr>
      </p:pic>
      <p:pic>
        <p:nvPicPr>
          <p:cNvPr id="29" name="Google Shape;514;p18"/>
          <p:cNvPicPr preferRelativeResize="0"/>
          <p:nvPr/>
        </p:nvPicPr>
        <p:blipFill rotWithShape="1">
          <a:blip r:embed="rId5">
            <a:alphaModFix/>
          </a:blip>
          <a:srcRect/>
          <a:stretch/>
        </p:blipFill>
        <p:spPr>
          <a:xfrm>
            <a:off x="2544412" y="1854989"/>
            <a:ext cx="1038072" cy="956685"/>
          </a:xfrm>
          <a:prstGeom prst="rect">
            <a:avLst/>
          </a:prstGeom>
          <a:noFill/>
          <a:ln>
            <a:noFill/>
          </a:ln>
        </p:spPr>
      </p:pic>
      <p:pic>
        <p:nvPicPr>
          <p:cNvPr id="30" name="Google Shape;515;p18"/>
          <p:cNvPicPr preferRelativeResize="0"/>
          <p:nvPr/>
        </p:nvPicPr>
        <p:blipFill rotWithShape="1">
          <a:blip r:embed="rId6">
            <a:alphaModFix/>
          </a:blip>
          <a:srcRect/>
          <a:stretch/>
        </p:blipFill>
        <p:spPr>
          <a:xfrm>
            <a:off x="4729687" y="1357917"/>
            <a:ext cx="2002514" cy="460825"/>
          </a:xfrm>
          <a:prstGeom prst="rect">
            <a:avLst/>
          </a:prstGeom>
          <a:noFill/>
          <a:ln>
            <a:noFill/>
          </a:ln>
        </p:spPr>
      </p:pic>
      <p:pic>
        <p:nvPicPr>
          <p:cNvPr id="31" name="Google Shape;516;p18"/>
          <p:cNvPicPr preferRelativeResize="0"/>
          <p:nvPr/>
        </p:nvPicPr>
        <p:blipFill rotWithShape="1">
          <a:blip r:embed="rId7">
            <a:alphaModFix/>
          </a:blip>
          <a:srcRect/>
          <a:stretch/>
        </p:blipFill>
        <p:spPr>
          <a:xfrm>
            <a:off x="8414956" y="3445237"/>
            <a:ext cx="1511675" cy="801116"/>
          </a:xfrm>
          <a:prstGeom prst="rect">
            <a:avLst/>
          </a:prstGeom>
          <a:noFill/>
          <a:ln>
            <a:noFill/>
          </a:ln>
        </p:spPr>
      </p:pic>
      <p:grpSp>
        <p:nvGrpSpPr>
          <p:cNvPr id="32" name="Google Shape;517;p18"/>
          <p:cNvGrpSpPr/>
          <p:nvPr/>
        </p:nvGrpSpPr>
        <p:grpSpPr>
          <a:xfrm>
            <a:off x="1780062" y="3382366"/>
            <a:ext cx="1131651" cy="1172331"/>
            <a:chOff x="1316538" y="2993529"/>
            <a:chExt cx="1131651" cy="1172331"/>
          </a:xfrm>
        </p:grpSpPr>
        <p:pic>
          <p:nvPicPr>
            <p:cNvPr id="33" name="Google Shape;518;p18"/>
            <p:cNvPicPr preferRelativeResize="0"/>
            <p:nvPr/>
          </p:nvPicPr>
          <p:blipFill rotWithShape="1">
            <a:blip r:embed="rId8">
              <a:alphaModFix/>
            </a:blip>
            <a:srcRect/>
            <a:stretch/>
          </p:blipFill>
          <p:spPr>
            <a:xfrm>
              <a:off x="1330881" y="2993529"/>
              <a:ext cx="1117308" cy="723659"/>
            </a:xfrm>
            <a:prstGeom prst="rect">
              <a:avLst/>
            </a:prstGeom>
            <a:noFill/>
            <a:ln>
              <a:noFill/>
            </a:ln>
          </p:spPr>
        </p:pic>
        <p:sp>
          <p:nvSpPr>
            <p:cNvPr id="34" name="Google Shape;519;p18"/>
            <p:cNvSpPr txBox="1"/>
            <p:nvPr/>
          </p:nvSpPr>
          <p:spPr>
            <a:xfrm>
              <a:off x="1316538" y="3704195"/>
              <a:ext cx="1056599"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a:solidFill>
                    <a:srgbClr val="FC0107"/>
                  </a:solidFill>
                  <a:latin typeface="Arial"/>
                  <a:ea typeface="Arial"/>
                  <a:cs typeface="Arial"/>
                  <a:sym typeface="Arial"/>
                </a:rPr>
                <a:t>ODTÜ</a:t>
              </a:r>
              <a:endParaRPr sz="2400" b="1" i="0" u="none" strike="noStrike" cap="none">
                <a:solidFill>
                  <a:srgbClr val="FC0107"/>
                </a:solidFill>
                <a:latin typeface="Arial"/>
                <a:ea typeface="Arial"/>
                <a:cs typeface="Arial"/>
                <a:sym typeface="Arial"/>
              </a:endParaRPr>
            </a:p>
          </p:txBody>
        </p:sp>
      </p:grpSp>
    </p:spTree>
    <p:extLst>
      <p:ext uri="{BB962C8B-B14F-4D97-AF65-F5344CB8AC3E}">
        <p14:creationId xmlns:p14="http://schemas.microsoft.com/office/powerpoint/2010/main" val="18762953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54" y="56005"/>
            <a:ext cx="10263896" cy="1089764"/>
          </a:xfrm>
        </p:spPr>
        <p:txBody>
          <a:bodyPr>
            <a:noAutofit/>
          </a:bodyPr>
          <a:lstStyle/>
          <a:p>
            <a:r>
              <a:rPr lang="tr-TR" sz="2800" dirty="0"/>
              <a:t>1004 Projesi: Çevre Uygulamalarına Yönelik </a:t>
            </a:r>
            <a:r>
              <a:rPr lang="tr-TR" sz="2800" dirty="0" smtClean="0"/>
              <a:t>Yeşil </a:t>
            </a:r>
            <a:r>
              <a:rPr lang="tr-TR" sz="2800" dirty="0"/>
              <a:t>Elektron </a:t>
            </a:r>
            <a:r>
              <a:rPr lang="tr-TR" sz="2800" dirty="0" smtClean="0"/>
              <a:t>Hızlandırıcısının </a:t>
            </a:r>
            <a:r>
              <a:rPr lang="tr-TR" sz="2800" dirty="0"/>
              <a:t>Yerli Olarak Üretilmesi </a:t>
            </a:r>
            <a:endParaRPr lang="en-US" sz="2800" dirty="0"/>
          </a:p>
        </p:txBody>
      </p:sp>
      <p:sp>
        <p:nvSpPr>
          <p:cNvPr id="3" name="Content Placeholder 2"/>
          <p:cNvSpPr>
            <a:spLocks noGrp="1"/>
          </p:cNvSpPr>
          <p:nvPr>
            <p:ph idx="1"/>
          </p:nvPr>
        </p:nvSpPr>
        <p:spPr/>
        <p:txBody>
          <a:bodyPr>
            <a:normAutofit fontScale="92500" lnSpcReduction="10000"/>
          </a:bodyPr>
          <a:lstStyle/>
          <a:p>
            <a:pPr marL="0" lvl="0" indent="0" algn="just">
              <a:lnSpc>
                <a:spcPct val="140000"/>
              </a:lnSpc>
              <a:spcBef>
                <a:spcPts val="0"/>
              </a:spcBef>
              <a:buClr>
                <a:srgbClr val="FF0000"/>
              </a:buClr>
              <a:buSzPts val="1400"/>
              <a:buNone/>
            </a:pPr>
            <a:r>
              <a:rPr lang="tr-TR" b="1" dirty="0" smtClean="0">
                <a:solidFill>
                  <a:srgbClr val="000000"/>
                </a:solidFill>
              </a:rPr>
              <a:t>Amaç</a:t>
            </a:r>
          </a:p>
          <a:p>
            <a:pPr marL="342900" lvl="0" indent="-342900" algn="just">
              <a:lnSpc>
                <a:spcPct val="140000"/>
              </a:lnSpc>
              <a:spcBef>
                <a:spcPts val="0"/>
              </a:spcBef>
              <a:buClr>
                <a:srgbClr val="FF0000"/>
              </a:buClr>
              <a:buSzPts val="1400"/>
              <a:buFont typeface="Noto Sans Symbols"/>
              <a:buChar char="✔"/>
            </a:pPr>
            <a:r>
              <a:rPr lang="en-US" dirty="0" err="1" smtClean="0">
                <a:solidFill>
                  <a:srgbClr val="000000"/>
                </a:solidFill>
              </a:rPr>
              <a:t>Yüksek</a:t>
            </a:r>
            <a:r>
              <a:rPr lang="en-US" dirty="0" smtClean="0">
                <a:solidFill>
                  <a:srgbClr val="000000"/>
                </a:solidFill>
              </a:rPr>
              <a:t> </a:t>
            </a:r>
            <a:r>
              <a:rPr lang="en-US" dirty="0" err="1">
                <a:solidFill>
                  <a:srgbClr val="000000"/>
                </a:solidFill>
              </a:rPr>
              <a:t>verimli</a:t>
            </a:r>
            <a:r>
              <a:rPr lang="en-US" dirty="0">
                <a:solidFill>
                  <a:srgbClr val="000000"/>
                </a:solidFill>
              </a:rPr>
              <a:t> </a:t>
            </a:r>
            <a:r>
              <a:rPr lang="en-US" dirty="0" err="1">
                <a:solidFill>
                  <a:srgbClr val="000000"/>
                </a:solidFill>
              </a:rPr>
              <a:t>ve</a:t>
            </a:r>
            <a:r>
              <a:rPr lang="en-US" dirty="0">
                <a:solidFill>
                  <a:srgbClr val="000000"/>
                </a:solidFill>
              </a:rPr>
              <a:t> </a:t>
            </a:r>
            <a:r>
              <a:rPr lang="en-US" dirty="0" err="1">
                <a:solidFill>
                  <a:srgbClr val="000000"/>
                </a:solidFill>
              </a:rPr>
              <a:t>düşük</a:t>
            </a:r>
            <a:r>
              <a:rPr lang="en-US" dirty="0">
                <a:solidFill>
                  <a:srgbClr val="000000"/>
                </a:solidFill>
              </a:rPr>
              <a:t> </a:t>
            </a:r>
            <a:r>
              <a:rPr lang="en-US" dirty="0" err="1">
                <a:solidFill>
                  <a:srgbClr val="000000"/>
                </a:solidFill>
              </a:rPr>
              <a:t>maliyetli</a:t>
            </a:r>
            <a:r>
              <a:rPr lang="en-US" dirty="0">
                <a:solidFill>
                  <a:srgbClr val="000000"/>
                </a:solidFill>
              </a:rPr>
              <a:t> </a:t>
            </a:r>
            <a:r>
              <a:rPr lang="en-US" dirty="0" err="1">
                <a:solidFill>
                  <a:srgbClr val="000000"/>
                </a:solidFill>
              </a:rPr>
              <a:t>bir</a:t>
            </a:r>
            <a:r>
              <a:rPr lang="en-US" dirty="0">
                <a:solidFill>
                  <a:srgbClr val="000000"/>
                </a:solidFill>
              </a:rPr>
              <a:t> </a:t>
            </a:r>
            <a:r>
              <a:rPr lang="en-US" dirty="0" err="1">
                <a:solidFill>
                  <a:srgbClr val="000000"/>
                </a:solidFill>
              </a:rPr>
              <a:t>elektron</a:t>
            </a:r>
            <a:r>
              <a:rPr lang="en-US" dirty="0">
                <a:solidFill>
                  <a:srgbClr val="000000"/>
                </a:solidFill>
              </a:rPr>
              <a:t> </a:t>
            </a:r>
            <a:r>
              <a:rPr lang="en-US" dirty="0" err="1">
                <a:solidFill>
                  <a:srgbClr val="000000"/>
                </a:solidFill>
              </a:rPr>
              <a:t>hızlandırıcısını</a:t>
            </a:r>
            <a:r>
              <a:rPr lang="en-US" dirty="0">
                <a:solidFill>
                  <a:srgbClr val="000000"/>
                </a:solidFill>
              </a:rPr>
              <a:t> </a:t>
            </a:r>
            <a:r>
              <a:rPr lang="en-US" dirty="0" err="1">
                <a:solidFill>
                  <a:srgbClr val="000000"/>
                </a:solidFill>
              </a:rPr>
              <a:t>yerli</a:t>
            </a:r>
            <a:r>
              <a:rPr lang="en-US" dirty="0">
                <a:solidFill>
                  <a:srgbClr val="000000"/>
                </a:solidFill>
              </a:rPr>
              <a:t> </a:t>
            </a:r>
            <a:r>
              <a:rPr lang="en-US" dirty="0" err="1">
                <a:solidFill>
                  <a:srgbClr val="000000"/>
                </a:solidFill>
              </a:rPr>
              <a:t>imkanlarla</a:t>
            </a:r>
            <a:r>
              <a:rPr lang="en-US" dirty="0">
                <a:solidFill>
                  <a:srgbClr val="000000"/>
                </a:solidFill>
              </a:rPr>
              <a:t> </a:t>
            </a:r>
            <a:r>
              <a:rPr lang="en-US" dirty="0" err="1">
                <a:solidFill>
                  <a:srgbClr val="000000"/>
                </a:solidFill>
              </a:rPr>
              <a:t>tasarlayıp</a:t>
            </a:r>
            <a:r>
              <a:rPr lang="en-US" dirty="0">
                <a:solidFill>
                  <a:srgbClr val="000000"/>
                </a:solidFill>
              </a:rPr>
              <a:t> </a:t>
            </a:r>
            <a:r>
              <a:rPr lang="en-US" dirty="0" err="1">
                <a:solidFill>
                  <a:srgbClr val="000000"/>
                </a:solidFill>
              </a:rPr>
              <a:t>üretmek</a:t>
            </a:r>
            <a:endParaRPr lang="en-US" dirty="0"/>
          </a:p>
          <a:p>
            <a:pPr marL="342900" lvl="0" indent="-342900" algn="just">
              <a:lnSpc>
                <a:spcPct val="140000"/>
              </a:lnSpc>
              <a:spcBef>
                <a:spcPts val="280"/>
              </a:spcBef>
              <a:buClr>
                <a:srgbClr val="FF0000"/>
              </a:buClr>
              <a:buSzPts val="1400"/>
              <a:buFont typeface="Noto Sans Symbols"/>
              <a:buChar char="✔"/>
            </a:pPr>
            <a:r>
              <a:rPr lang="en-US" dirty="0" err="1">
                <a:solidFill>
                  <a:srgbClr val="000000"/>
                </a:solidFill>
              </a:rPr>
              <a:t>Elektron</a:t>
            </a:r>
            <a:r>
              <a:rPr lang="en-US" dirty="0">
                <a:solidFill>
                  <a:srgbClr val="000000"/>
                </a:solidFill>
              </a:rPr>
              <a:t> </a:t>
            </a:r>
            <a:r>
              <a:rPr lang="en-US" dirty="0" err="1">
                <a:solidFill>
                  <a:srgbClr val="000000"/>
                </a:solidFill>
              </a:rPr>
              <a:t>hızlandırıcısıyla</a:t>
            </a:r>
            <a:r>
              <a:rPr lang="en-US" dirty="0">
                <a:solidFill>
                  <a:srgbClr val="000000"/>
                </a:solidFill>
              </a:rPr>
              <a:t> </a:t>
            </a:r>
            <a:r>
              <a:rPr lang="en-US" dirty="0" err="1">
                <a:solidFill>
                  <a:srgbClr val="000000"/>
                </a:solidFill>
              </a:rPr>
              <a:t>yerli</a:t>
            </a:r>
            <a:r>
              <a:rPr lang="en-US" dirty="0">
                <a:solidFill>
                  <a:srgbClr val="000000"/>
                </a:solidFill>
              </a:rPr>
              <a:t> </a:t>
            </a:r>
            <a:r>
              <a:rPr lang="en-US" dirty="0" err="1">
                <a:solidFill>
                  <a:srgbClr val="000000"/>
                </a:solidFill>
              </a:rPr>
              <a:t>ışınlama</a:t>
            </a:r>
            <a:r>
              <a:rPr lang="en-US" dirty="0">
                <a:solidFill>
                  <a:srgbClr val="000000"/>
                </a:solidFill>
              </a:rPr>
              <a:t> </a:t>
            </a:r>
            <a:r>
              <a:rPr lang="en-US" dirty="0" err="1">
                <a:solidFill>
                  <a:srgbClr val="000000"/>
                </a:solidFill>
              </a:rPr>
              <a:t>sistemi</a:t>
            </a:r>
            <a:r>
              <a:rPr lang="en-US" dirty="0">
                <a:solidFill>
                  <a:srgbClr val="000000"/>
                </a:solidFill>
              </a:rPr>
              <a:t> </a:t>
            </a:r>
            <a:r>
              <a:rPr lang="en-US" dirty="0" err="1">
                <a:solidFill>
                  <a:srgbClr val="000000"/>
                </a:solidFill>
              </a:rPr>
              <a:t>geliştirmek</a:t>
            </a:r>
            <a:endParaRPr lang="en-US" dirty="0"/>
          </a:p>
          <a:p>
            <a:pPr marL="0" lvl="0" indent="0" algn="just">
              <a:lnSpc>
                <a:spcPct val="140000"/>
              </a:lnSpc>
              <a:spcBef>
                <a:spcPts val="0"/>
              </a:spcBef>
              <a:buClr>
                <a:srgbClr val="FF0000"/>
              </a:buClr>
              <a:buSzPts val="1400"/>
              <a:buNone/>
            </a:pPr>
            <a:r>
              <a:rPr lang="tr-TR" b="1" dirty="0" smtClean="0">
                <a:solidFill>
                  <a:srgbClr val="000000"/>
                </a:solidFill>
              </a:rPr>
              <a:t>Hedef</a:t>
            </a:r>
          </a:p>
          <a:p>
            <a:pPr marL="342900" lvl="0" indent="-342900" algn="just">
              <a:lnSpc>
                <a:spcPct val="140000"/>
              </a:lnSpc>
              <a:spcBef>
                <a:spcPts val="0"/>
              </a:spcBef>
              <a:buClr>
                <a:srgbClr val="FF0000"/>
              </a:buClr>
              <a:buSzPts val="1400"/>
              <a:buFont typeface="Noto Sans Symbols"/>
              <a:buChar char="✔"/>
            </a:pPr>
            <a:r>
              <a:rPr lang="en-US" b="1" dirty="0" smtClean="0">
                <a:solidFill>
                  <a:srgbClr val="000000"/>
                </a:solidFill>
              </a:rPr>
              <a:t>300 </a:t>
            </a:r>
            <a:r>
              <a:rPr lang="en-US" b="1" dirty="0" err="1">
                <a:solidFill>
                  <a:srgbClr val="000000"/>
                </a:solidFill>
              </a:rPr>
              <a:t>keV</a:t>
            </a:r>
            <a:r>
              <a:rPr lang="en-US" b="1" dirty="0">
                <a:solidFill>
                  <a:srgbClr val="000000"/>
                </a:solidFill>
              </a:rPr>
              <a:t> </a:t>
            </a:r>
            <a:r>
              <a:rPr lang="en-US" b="1" dirty="0" err="1">
                <a:solidFill>
                  <a:srgbClr val="000000"/>
                </a:solidFill>
              </a:rPr>
              <a:t>enerji</a:t>
            </a:r>
            <a:r>
              <a:rPr lang="en-US" dirty="0" err="1">
                <a:solidFill>
                  <a:srgbClr val="000000"/>
                </a:solidFill>
              </a:rPr>
              <a:t>ye</a:t>
            </a:r>
            <a:r>
              <a:rPr lang="en-US" dirty="0">
                <a:solidFill>
                  <a:srgbClr val="000000"/>
                </a:solidFill>
              </a:rPr>
              <a:t> </a:t>
            </a:r>
            <a:r>
              <a:rPr lang="en-US" dirty="0" err="1">
                <a:solidFill>
                  <a:srgbClr val="000000"/>
                </a:solidFill>
              </a:rPr>
              <a:t>ulaşan</a:t>
            </a:r>
            <a:r>
              <a:rPr lang="en-US" dirty="0">
                <a:solidFill>
                  <a:srgbClr val="000000"/>
                </a:solidFill>
              </a:rPr>
              <a:t> </a:t>
            </a:r>
            <a:r>
              <a:rPr lang="en-US" dirty="0" err="1">
                <a:solidFill>
                  <a:srgbClr val="000000"/>
                </a:solidFill>
              </a:rPr>
              <a:t>ve</a:t>
            </a:r>
            <a:r>
              <a:rPr lang="en-US" dirty="0">
                <a:solidFill>
                  <a:srgbClr val="000000"/>
                </a:solidFill>
              </a:rPr>
              <a:t> </a:t>
            </a:r>
            <a:r>
              <a:rPr lang="en-US" dirty="0" err="1">
                <a:solidFill>
                  <a:srgbClr val="000000"/>
                </a:solidFill>
              </a:rPr>
              <a:t>yaklaşık</a:t>
            </a:r>
            <a:r>
              <a:rPr lang="en-US" dirty="0">
                <a:solidFill>
                  <a:srgbClr val="000000"/>
                </a:solidFill>
              </a:rPr>
              <a:t> </a:t>
            </a:r>
            <a:r>
              <a:rPr lang="en-US" b="1" dirty="0">
                <a:solidFill>
                  <a:srgbClr val="000000"/>
                </a:solidFill>
              </a:rPr>
              <a:t>100 mA</a:t>
            </a:r>
            <a:r>
              <a:rPr lang="en-US" dirty="0">
                <a:solidFill>
                  <a:srgbClr val="000000"/>
                </a:solidFill>
              </a:rPr>
              <a:t> </a:t>
            </a:r>
            <a:r>
              <a:rPr lang="en-US" b="1" dirty="0" err="1">
                <a:solidFill>
                  <a:srgbClr val="000000"/>
                </a:solidFill>
              </a:rPr>
              <a:t>akım</a:t>
            </a:r>
            <a:r>
              <a:rPr lang="en-US" dirty="0" err="1">
                <a:solidFill>
                  <a:srgbClr val="000000"/>
                </a:solidFill>
              </a:rPr>
              <a:t>da</a:t>
            </a:r>
            <a:r>
              <a:rPr lang="en-US" dirty="0">
                <a:solidFill>
                  <a:srgbClr val="000000"/>
                </a:solidFill>
              </a:rPr>
              <a:t> </a:t>
            </a:r>
            <a:r>
              <a:rPr lang="en-US" b="1" dirty="0" err="1">
                <a:solidFill>
                  <a:srgbClr val="000000"/>
                </a:solidFill>
              </a:rPr>
              <a:t>bir</a:t>
            </a:r>
            <a:r>
              <a:rPr lang="en-US" b="1" dirty="0">
                <a:solidFill>
                  <a:srgbClr val="000000"/>
                </a:solidFill>
              </a:rPr>
              <a:t> </a:t>
            </a:r>
            <a:r>
              <a:rPr lang="en-US" b="1" dirty="0" err="1">
                <a:solidFill>
                  <a:srgbClr val="000000"/>
                </a:solidFill>
              </a:rPr>
              <a:t>elektron</a:t>
            </a:r>
            <a:r>
              <a:rPr lang="en-US" b="1" dirty="0">
                <a:solidFill>
                  <a:srgbClr val="000000"/>
                </a:solidFill>
              </a:rPr>
              <a:t> </a:t>
            </a:r>
            <a:r>
              <a:rPr lang="en-US" b="1" dirty="0" err="1">
                <a:solidFill>
                  <a:srgbClr val="000000"/>
                </a:solidFill>
              </a:rPr>
              <a:t>demeti</a:t>
            </a:r>
            <a:r>
              <a:rPr lang="en-US" dirty="0">
                <a:solidFill>
                  <a:srgbClr val="000000"/>
                </a:solidFill>
              </a:rPr>
              <a:t> </a:t>
            </a:r>
            <a:r>
              <a:rPr lang="en-US" dirty="0" err="1">
                <a:solidFill>
                  <a:srgbClr val="000000"/>
                </a:solidFill>
              </a:rPr>
              <a:t>elde</a:t>
            </a:r>
            <a:r>
              <a:rPr lang="en-US" dirty="0">
                <a:solidFill>
                  <a:srgbClr val="000000"/>
                </a:solidFill>
              </a:rPr>
              <a:t> </a:t>
            </a:r>
            <a:r>
              <a:rPr lang="en-US" dirty="0" err="1">
                <a:solidFill>
                  <a:srgbClr val="000000"/>
                </a:solidFill>
              </a:rPr>
              <a:t>etmek</a:t>
            </a:r>
            <a:endParaRPr lang="en-US" dirty="0"/>
          </a:p>
          <a:p>
            <a:pPr marL="342900" lvl="0" indent="-342900" algn="just">
              <a:lnSpc>
                <a:spcPct val="140000"/>
              </a:lnSpc>
              <a:spcBef>
                <a:spcPts val="280"/>
              </a:spcBef>
              <a:buClr>
                <a:srgbClr val="FF0000"/>
              </a:buClr>
              <a:buSzPts val="1400"/>
              <a:buFont typeface="Noto Sans Symbols"/>
              <a:buChar char="✔"/>
            </a:pPr>
            <a:r>
              <a:rPr lang="en-US" dirty="0" err="1">
                <a:solidFill>
                  <a:srgbClr val="000000"/>
                </a:solidFill>
              </a:rPr>
              <a:t>Elektron</a:t>
            </a:r>
            <a:r>
              <a:rPr lang="en-US" dirty="0">
                <a:solidFill>
                  <a:srgbClr val="000000"/>
                </a:solidFill>
              </a:rPr>
              <a:t> </a:t>
            </a:r>
            <a:r>
              <a:rPr lang="en-US" dirty="0" err="1">
                <a:solidFill>
                  <a:srgbClr val="000000"/>
                </a:solidFill>
              </a:rPr>
              <a:t>demeti</a:t>
            </a:r>
            <a:r>
              <a:rPr lang="en-US" dirty="0">
                <a:solidFill>
                  <a:srgbClr val="000000"/>
                </a:solidFill>
              </a:rPr>
              <a:t>, </a:t>
            </a:r>
            <a:r>
              <a:rPr lang="en-US" dirty="0" err="1">
                <a:solidFill>
                  <a:srgbClr val="000000"/>
                </a:solidFill>
              </a:rPr>
              <a:t>özel</a:t>
            </a:r>
            <a:r>
              <a:rPr lang="en-US" dirty="0">
                <a:solidFill>
                  <a:srgbClr val="000000"/>
                </a:solidFill>
              </a:rPr>
              <a:t> </a:t>
            </a:r>
            <a:r>
              <a:rPr lang="en-US" dirty="0" err="1">
                <a:solidFill>
                  <a:srgbClr val="000000"/>
                </a:solidFill>
              </a:rPr>
              <a:t>bir</a:t>
            </a:r>
            <a:r>
              <a:rPr lang="en-US" dirty="0">
                <a:solidFill>
                  <a:srgbClr val="000000"/>
                </a:solidFill>
              </a:rPr>
              <a:t> </a:t>
            </a:r>
            <a:r>
              <a:rPr lang="en-US" dirty="0" err="1">
                <a:solidFill>
                  <a:srgbClr val="000000"/>
                </a:solidFill>
              </a:rPr>
              <a:t>pencere</a:t>
            </a:r>
            <a:r>
              <a:rPr lang="en-US" dirty="0">
                <a:solidFill>
                  <a:srgbClr val="000000"/>
                </a:solidFill>
              </a:rPr>
              <a:t> </a:t>
            </a:r>
            <a:r>
              <a:rPr lang="en-US" dirty="0" err="1">
                <a:solidFill>
                  <a:srgbClr val="000000"/>
                </a:solidFill>
              </a:rPr>
              <a:t>kullanılarak</a:t>
            </a:r>
            <a:r>
              <a:rPr lang="en-US" dirty="0">
                <a:solidFill>
                  <a:srgbClr val="000000"/>
                </a:solidFill>
              </a:rPr>
              <a:t> </a:t>
            </a:r>
            <a:r>
              <a:rPr lang="en-US" b="1" dirty="0" err="1">
                <a:solidFill>
                  <a:srgbClr val="000000"/>
                </a:solidFill>
              </a:rPr>
              <a:t>dış</a:t>
            </a:r>
            <a:r>
              <a:rPr lang="en-US" b="1" dirty="0">
                <a:solidFill>
                  <a:srgbClr val="000000"/>
                </a:solidFill>
              </a:rPr>
              <a:t> </a:t>
            </a:r>
            <a:r>
              <a:rPr lang="en-US" b="1" dirty="0" err="1">
                <a:solidFill>
                  <a:srgbClr val="000000"/>
                </a:solidFill>
              </a:rPr>
              <a:t>ortama</a:t>
            </a:r>
            <a:r>
              <a:rPr lang="en-US" b="1" dirty="0">
                <a:solidFill>
                  <a:srgbClr val="000000"/>
                </a:solidFill>
              </a:rPr>
              <a:t> (</a:t>
            </a:r>
            <a:r>
              <a:rPr lang="en-US" b="1" dirty="0" err="1">
                <a:solidFill>
                  <a:srgbClr val="000000"/>
                </a:solidFill>
              </a:rPr>
              <a:t>havaya</a:t>
            </a:r>
            <a:r>
              <a:rPr lang="en-US" b="1" dirty="0">
                <a:solidFill>
                  <a:srgbClr val="000000"/>
                </a:solidFill>
              </a:rPr>
              <a:t>) </a:t>
            </a:r>
            <a:r>
              <a:rPr lang="en-US" b="1" dirty="0" err="1">
                <a:solidFill>
                  <a:srgbClr val="000000"/>
                </a:solidFill>
              </a:rPr>
              <a:t>aktarmak</a:t>
            </a:r>
            <a:endParaRPr lang="en-US" dirty="0"/>
          </a:p>
          <a:p>
            <a:pPr marL="342900" lvl="0" indent="-342900" algn="just">
              <a:lnSpc>
                <a:spcPct val="140000"/>
              </a:lnSpc>
              <a:spcBef>
                <a:spcPts val="280"/>
              </a:spcBef>
              <a:buClr>
                <a:srgbClr val="FF0000"/>
              </a:buClr>
              <a:buSzPts val="1400"/>
              <a:buFont typeface="Noto Sans Symbols"/>
              <a:buChar char="✔"/>
            </a:pPr>
            <a:r>
              <a:rPr lang="en-US" dirty="0" err="1">
                <a:solidFill>
                  <a:srgbClr val="000000"/>
                </a:solidFill>
              </a:rPr>
              <a:t>Işınlamayı</a:t>
            </a:r>
            <a:r>
              <a:rPr lang="en-US" dirty="0">
                <a:solidFill>
                  <a:srgbClr val="000000"/>
                </a:solidFill>
              </a:rPr>
              <a:t> </a:t>
            </a:r>
            <a:r>
              <a:rPr lang="en-US" dirty="0" err="1">
                <a:solidFill>
                  <a:srgbClr val="000000"/>
                </a:solidFill>
              </a:rPr>
              <a:t>kolaylaştırmak</a:t>
            </a:r>
            <a:r>
              <a:rPr lang="en-US" dirty="0">
                <a:solidFill>
                  <a:srgbClr val="000000"/>
                </a:solidFill>
              </a:rPr>
              <a:t> </a:t>
            </a:r>
            <a:r>
              <a:rPr lang="en-US" dirty="0" err="1">
                <a:solidFill>
                  <a:srgbClr val="000000"/>
                </a:solidFill>
              </a:rPr>
              <a:t>için</a:t>
            </a:r>
            <a:r>
              <a:rPr lang="en-US" dirty="0">
                <a:solidFill>
                  <a:srgbClr val="000000"/>
                </a:solidFill>
              </a:rPr>
              <a:t> </a:t>
            </a:r>
            <a:r>
              <a:rPr lang="en-US" b="1" dirty="0" err="1">
                <a:solidFill>
                  <a:srgbClr val="000000"/>
                </a:solidFill>
              </a:rPr>
              <a:t>dört</a:t>
            </a:r>
            <a:r>
              <a:rPr lang="en-US" b="1" dirty="0">
                <a:solidFill>
                  <a:srgbClr val="000000"/>
                </a:solidFill>
              </a:rPr>
              <a:t> </a:t>
            </a:r>
            <a:r>
              <a:rPr lang="en-US" b="1" dirty="0" err="1">
                <a:solidFill>
                  <a:srgbClr val="000000"/>
                </a:solidFill>
              </a:rPr>
              <a:t>eksenli</a:t>
            </a:r>
            <a:r>
              <a:rPr lang="en-US" b="1" dirty="0">
                <a:solidFill>
                  <a:srgbClr val="000000"/>
                </a:solidFill>
              </a:rPr>
              <a:t> </a:t>
            </a:r>
            <a:r>
              <a:rPr lang="en-US" b="1" dirty="0" err="1">
                <a:solidFill>
                  <a:srgbClr val="000000"/>
                </a:solidFill>
              </a:rPr>
              <a:t>bir</a:t>
            </a:r>
            <a:r>
              <a:rPr lang="en-US" b="1" dirty="0">
                <a:solidFill>
                  <a:srgbClr val="000000"/>
                </a:solidFill>
              </a:rPr>
              <a:t> robot </a:t>
            </a:r>
            <a:r>
              <a:rPr lang="en-US" b="1" dirty="0" err="1">
                <a:solidFill>
                  <a:srgbClr val="000000"/>
                </a:solidFill>
              </a:rPr>
              <a:t>kol</a:t>
            </a:r>
            <a:r>
              <a:rPr lang="en-US" b="1" dirty="0">
                <a:solidFill>
                  <a:srgbClr val="000000"/>
                </a:solidFill>
              </a:rPr>
              <a:t> </a:t>
            </a:r>
            <a:r>
              <a:rPr lang="en-US" b="1" dirty="0" err="1">
                <a:solidFill>
                  <a:srgbClr val="000000"/>
                </a:solidFill>
              </a:rPr>
              <a:t>veya</a:t>
            </a:r>
            <a:r>
              <a:rPr lang="en-US" b="1" dirty="0">
                <a:solidFill>
                  <a:srgbClr val="000000"/>
                </a:solidFill>
              </a:rPr>
              <a:t> </a:t>
            </a:r>
            <a:r>
              <a:rPr lang="en-US" b="1" dirty="0" err="1">
                <a:solidFill>
                  <a:srgbClr val="000000"/>
                </a:solidFill>
              </a:rPr>
              <a:t>hareket</a:t>
            </a:r>
            <a:r>
              <a:rPr lang="en-US" b="1" dirty="0">
                <a:solidFill>
                  <a:srgbClr val="000000"/>
                </a:solidFill>
              </a:rPr>
              <a:t> </a:t>
            </a:r>
            <a:r>
              <a:rPr lang="en-US" b="1" dirty="0" err="1">
                <a:solidFill>
                  <a:srgbClr val="000000"/>
                </a:solidFill>
              </a:rPr>
              <a:t>tablası</a:t>
            </a:r>
            <a:r>
              <a:rPr lang="en-US" b="1" dirty="0">
                <a:solidFill>
                  <a:srgbClr val="000000"/>
                </a:solidFill>
              </a:rPr>
              <a:t> </a:t>
            </a:r>
            <a:r>
              <a:rPr lang="en-US" dirty="0" err="1">
                <a:solidFill>
                  <a:srgbClr val="000000"/>
                </a:solidFill>
              </a:rPr>
              <a:t>geliştirmek</a:t>
            </a:r>
            <a:endParaRPr lang="en-US" dirty="0"/>
          </a:p>
          <a:p>
            <a:endParaRPr lang="en-US" dirty="0"/>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dirty="0"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26</a:t>
            </a:fld>
            <a:endParaRPr lang="tr-TR" dirty="0"/>
          </a:p>
        </p:txBody>
      </p:sp>
      <p:pic>
        <p:nvPicPr>
          <p:cNvPr id="7" name="Google Shape;535;p19" descr="Screen Shot 2024-12-26 at 15.14.19.png"/>
          <p:cNvPicPr preferRelativeResize="0"/>
          <p:nvPr/>
        </p:nvPicPr>
        <p:blipFill rotWithShape="1">
          <a:blip r:embed="rId2">
            <a:alphaModFix/>
          </a:blip>
          <a:srcRect/>
          <a:stretch/>
        </p:blipFill>
        <p:spPr>
          <a:xfrm>
            <a:off x="6677025" y="955034"/>
            <a:ext cx="5307368" cy="865095"/>
          </a:xfrm>
          <a:prstGeom prst="rect">
            <a:avLst/>
          </a:prstGeom>
          <a:noFill/>
          <a:ln>
            <a:noFill/>
          </a:ln>
        </p:spPr>
      </p:pic>
    </p:spTree>
    <p:extLst>
      <p:ext uri="{BB962C8B-B14F-4D97-AF65-F5344CB8AC3E}">
        <p14:creationId xmlns:p14="http://schemas.microsoft.com/office/powerpoint/2010/main" val="15604818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53" y="235803"/>
            <a:ext cx="8878326" cy="1089764"/>
          </a:xfrm>
        </p:spPr>
        <p:txBody>
          <a:bodyPr>
            <a:normAutofit fontScale="90000"/>
          </a:bodyPr>
          <a:lstStyle/>
          <a:p>
            <a:r>
              <a:rPr lang="tr-TR" sz="2800" dirty="0"/>
              <a:t>1004 Projesi</a:t>
            </a:r>
            <a:r>
              <a:rPr lang="tr-TR" sz="2800" dirty="0" smtClean="0"/>
              <a:t>: Çevresel </a:t>
            </a:r>
            <a:r>
              <a:rPr lang="tr-TR" sz="2800" dirty="0"/>
              <a:t>Uygulamalar İçin Medikal LINAK’ın Geri Dönüştürülmesi</a:t>
            </a:r>
            <a:br>
              <a:rPr lang="tr-TR" sz="2800" dirty="0"/>
            </a:br>
            <a:endParaRPr lang="en-US" sz="2400" dirty="0"/>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27</a:t>
            </a:fld>
            <a:endParaRPr lang="tr-TR" dirty="0"/>
          </a:p>
        </p:txBody>
      </p:sp>
      <p:pic>
        <p:nvPicPr>
          <p:cNvPr id="7" name="Google Shape;658;p67"/>
          <p:cNvPicPr preferRelativeResize="0"/>
          <p:nvPr/>
        </p:nvPicPr>
        <p:blipFill rotWithShape="1">
          <a:blip r:embed="rId2">
            <a:alphaModFix/>
          </a:blip>
          <a:srcRect/>
          <a:stretch/>
        </p:blipFill>
        <p:spPr>
          <a:xfrm>
            <a:off x="6273414" y="2426322"/>
            <a:ext cx="5598932" cy="2704165"/>
          </a:xfrm>
          <a:prstGeom prst="rect">
            <a:avLst/>
          </a:prstGeom>
          <a:noFill/>
          <a:ln>
            <a:noFill/>
          </a:ln>
        </p:spPr>
      </p:pic>
      <p:sp>
        <p:nvSpPr>
          <p:cNvPr id="8" name="Google Shape;659;p67"/>
          <p:cNvSpPr/>
          <p:nvPr/>
        </p:nvSpPr>
        <p:spPr>
          <a:xfrm>
            <a:off x="194553" y="3360969"/>
            <a:ext cx="6187197" cy="2773646"/>
          </a:xfrm>
          <a:custGeom>
            <a:avLst/>
            <a:gdLst/>
            <a:ahLst/>
            <a:cxnLst/>
            <a:rect l="l" t="t" r="r" b="b"/>
            <a:pathLst>
              <a:path w="21600" h="21600" extrusionOk="0">
                <a:moveTo>
                  <a:pt x="0" y="0"/>
                </a:moveTo>
                <a:lnTo>
                  <a:pt x="21600" y="0"/>
                </a:lnTo>
                <a:lnTo>
                  <a:pt x="21600" y="21600"/>
                </a:lnTo>
                <a:lnTo>
                  <a:pt x="0" y="21600"/>
                </a:lnTo>
                <a:lnTo>
                  <a:pt x="0" y="0"/>
                </a:lnTo>
                <a:close/>
              </a:path>
            </a:pathLst>
          </a:custGeom>
          <a:noFill/>
          <a:ln>
            <a:noFill/>
          </a:ln>
        </p:spPr>
        <p:txBody>
          <a:bodyPr spcFirstLastPara="1" wrap="square" lIns="90000" tIns="45000" rIns="90000" bIns="45000" anchor="t" anchorCtr="0">
            <a:noAutofit/>
          </a:bodyPr>
          <a:lstStyle/>
          <a:p>
            <a:pPr marL="285750" marR="0" lvl="0" indent="-285750" algn="l" rtl="0">
              <a:lnSpc>
                <a:spcPct val="120000"/>
              </a:lnSpc>
              <a:spcBef>
                <a:spcPts val="0"/>
              </a:spcBef>
              <a:spcAft>
                <a:spcPts val="0"/>
              </a:spcAft>
              <a:buClr>
                <a:srgbClr val="FF6600"/>
              </a:buClr>
              <a:buSzPts val="1600"/>
              <a:buFont typeface="Noto Sans Symbols"/>
              <a:buChar char="✔"/>
            </a:pPr>
            <a:r>
              <a:rPr lang="en-US" sz="1600" b="0" i="0" u="none" strike="noStrike" cap="none" dirty="0" err="1">
                <a:solidFill>
                  <a:schemeClr val="dk1"/>
                </a:solidFill>
                <a:latin typeface="Calibri"/>
                <a:ea typeface="Calibri"/>
                <a:cs typeface="Calibri"/>
                <a:sym typeface="Calibri"/>
              </a:rPr>
              <a:t>Cihazın</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çalışır</a:t>
            </a:r>
            <a:r>
              <a:rPr lang="en-US" sz="1600" b="0" i="0" u="none" strike="noStrike" cap="none" dirty="0">
                <a:solidFill>
                  <a:schemeClr val="dk1"/>
                </a:solidFill>
                <a:latin typeface="Calibri"/>
                <a:ea typeface="Calibri"/>
                <a:cs typeface="Calibri"/>
                <a:sym typeface="Calibri"/>
              </a:rPr>
              <a:t> hale </a:t>
            </a:r>
            <a:r>
              <a:rPr lang="en-US" sz="1600" b="0" i="0" u="none" strike="noStrike" cap="none" dirty="0" err="1">
                <a:solidFill>
                  <a:schemeClr val="dk1"/>
                </a:solidFill>
                <a:latin typeface="Calibri"/>
                <a:ea typeface="Calibri"/>
                <a:cs typeface="Calibri"/>
                <a:sym typeface="Calibri"/>
              </a:rPr>
              <a:t>getirilmesi</a:t>
            </a:r>
            <a:endParaRPr sz="1600" b="0" i="0" u="none" strike="noStrike" cap="none" dirty="0">
              <a:solidFill>
                <a:schemeClr val="dk1"/>
              </a:solidFill>
              <a:latin typeface="Calibri"/>
              <a:ea typeface="Calibri"/>
              <a:cs typeface="Calibri"/>
              <a:sym typeface="Calibri"/>
            </a:endParaRPr>
          </a:p>
          <a:p>
            <a:pPr marL="285750" marR="0" lvl="0" indent="-285750" algn="l" rtl="0">
              <a:lnSpc>
                <a:spcPct val="120000"/>
              </a:lnSpc>
              <a:spcBef>
                <a:spcPts val="272"/>
              </a:spcBef>
              <a:spcAft>
                <a:spcPts val="0"/>
              </a:spcAft>
              <a:buClr>
                <a:srgbClr val="FF6600"/>
              </a:buClr>
              <a:buSzPts val="1600"/>
              <a:buFont typeface="Noto Sans Symbols"/>
              <a:buChar char="✔"/>
            </a:pPr>
            <a:r>
              <a:rPr lang="en-US" sz="1600" b="0" i="0" u="sng" strike="noStrike" cap="none" dirty="0" err="1">
                <a:solidFill>
                  <a:schemeClr val="dk1"/>
                </a:solidFill>
                <a:latin typeface="Calibri"/>
                <a:ea typeface="Calibri"/>
                <a:cs typeface="Calibri"/>
                <a:sym typeface="Calibri"/>
              </a:rPr>
              <a:t>Daha</a:t>
            </a:r>
            <a:r>
              <a:rPr lang="en-US" sz="1600" b="0" i="0" u="sng" strike="noStrike" cap="none" dirty="0">
                <a:solidFill>
                  <a:schemeClr val="dk1"/>
                </a:solidFill>
                <a:latin typeface="Calibri"/>
                <a:ea typeface="Calibri"/>
                <a:cs typeface="Calibri"/>
                <a:sym typeface="Calibri"/>
              </a:rPr>
              <a:t> </a:t>
            </a:r>
            <a:r>
              <a:rPr lang="en-US" sz="1600" b="0" i="0" u="sng" strike="noStrike" cap="none" dirty="0" err="1">
                <a:solidFill>
                  <a:schemeClr val="dk1"/>
                </a:solidFill>
                <a:latin typeface="Calibri"/>
                <a:ea typeface="Calibri"/>
                <a:cs typeface="Calibri"/>
                <a:sym typeface="Calibri"/>
              </a:rPr>
              <a:t>uzun</a:t>
            </a:r>
            <a:r>
              <a:rPr lang="en-US" sz="1600" b="0" i="0" u="sng" strike="noStrike" cap="none" dirty="0">
                <a:solidFill>
                  <a:schemeClr val="dk1"/>
                </a:solidFill>
                <a:latin typeface="Calibri"/>
                <a:ea typeface="Calibri"/>
                <a:cs typeface="Calibri"/>
                <a:sym typeface="Calibri"/>
              </a:rPr>
              <a:t> </a:t>
            </a:r>
            <a:r>
              <a:rPr lang="en-US" sz="1600" b="0" i="0" u="sng" strike="noStrike" cap="none" dirty="0" err="1">
                <a:solidFill>
                  <a:schemeClr val="dk1"/>
                </a:solidFill>
                <a:latin typeface="Calibri"/>
                <a:ea typeface="Calibri"/>
                <a:cs typeface="Calibri"/>
                <a:sym typeface="Calibri"/>
              </a:rPr>
              <a:t>kullanım</a:t>
            </a:r>
            <a:r>
              <a:rPr lang="en-US" sz="1600" b="0" i="0" u="sng" strike="noStrike" cap="none" dirty="0">
                <a:solidFill>
                  <a:schemeClr val="dk1"/>
                </a:solidFill>
                <a:latin typeface="Calibri"/>
                <a:ea typeface="Calibri"/>
                <a:cs typeface="Calibri"/>
                <a:sym typeface="Calibri"/>
              </a:rPr>
              <a:t> </a:t>
            </a:r>
            <a:r>
              <a:rPr lang="en-US" sz="1600" b="0" i="0" u="sng" strike="noStrike" cap="none" dirty="0" err="1">
                <a:solidFill>
                  <a:schemeClr val="dk1"/>
                </a:solidFill>
                <a:latin typeface="Calibri"/>
                <a:ea typeface="Calibri"/>
                <a:cs typeface="Calibri"/>
                <a:sym typeface="Calibri"/>
              </a:rPr>
              <a:t>süresi</a:t>
            </a:r>
            <a:r>
              <a:rPr lang="en-US" sz="1600" b="0" i="0" u="sng" strike="noStrike" cap="none" dirty="0">
                <a:solidFill>
                  <a:schemeClr val="dk1"/>
                </a:solidFill>
                <a:latin typeface="Calibri"/>
                <a:ea typeface="Calibri"/>
                <a:cs typeface="Calibri"/>
                <a:sym typeface="Calibri"/>
              </a:rPr>
              <a:t> </a:t>
            </a:r>
            <a:r>
              <a:rPr lang="en-US" sz="1600" b="0" i="0" u="sng" strike="noStrike" cap="none" dirty="0" err="1">
                <a:solidFill>
                  <a:schemeClr val="dk1"/>
                </a:solidFill>
                <a:latin typeface="Calibri"/>
                <a:ea typeface="Calibri"/>
                <a:cs typeface="Calibri"/>
                <a:sym typeface="Calibri"/>
              </a:rPr>
              <a:t>için</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soğutma</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kapasitesinin</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artırılması</a:t>
            </a:r>
            <a:endParaRPr dirty="0"/>
          </a:p>
          <a:p>
            <a:pPr marL="285750" marR="0" lvl="0" indent="-285750" algn="l" rtl="0">
              <a:lnSpc>
                <a:spcPct val="120000"/>
              </a:lnSpc>
              <a:spcBef>
                <a:spcPts val="272"/>
              </a:spcBef>
              <a:spcAft>
                <a:spcPts val="0"/>
              </a:spcAft>
              <a:buClr>
                <a:srgbClr val="FF6600"/>
              </a:buClr>
              <a:buSzPts val="1600"/>
              <a:buFont typeface="Noto Sans Symbols"/>
              <a:buChar char="✔"/>
            </a:pPr>
            <a:r>
              <a:rPr lang="en-US" sz="1600" b="0" i="0" u="sng" strike="noStrike" cap="none" dirty="0" err="1">
                <a:solidFill>
                  <a:schemeClr val="dk1"/>
                </a:solidFill>
                <a:latin typeface="Calibri"/>
                <a:ea typeface="Calibri"/>
                <a:cs typeface="Calibri"/>
                <a:sym typeface="Calibri"/>
              </a:rPr>
              <a:t>Daha</a:t>
            </a:r>
            <a:r>
              <a:rPr lang="en-US" sz="1600" b="0" i="0" u="sng" strike="noStrike" cap="none" dirty="0">
                <a:solidFill>
                  <a:schemeClr val="dk1"/>
                </a:solidFill>
                <a:latin typeface="Calibri"/>
                <a:ea typeface="Calibri"/>
                <a:cs typeface="Calibri"/>
                <a:sym typeface="Calibri"/>
              </a:rPr>
              <a:t> </a:t>
            </a:r>
            <a:r>
              <a:rPr lang="en-US" sz="1600" b="0" i="0" u="sng" strike="noStrike" cap="none" dirty="0" err="1">
                <a:solidFill>
                  <a:schemeClr val="dk1"/>
                </a:solidFill>
                <a:latin typeface="Calibri"/>
                <a:ea typeface="Calibri"/>
                <a:cs typeface="Calibri"/>
                <a:sym typeface="Calibri"/>
              </a:rPr>
              <a:t>yüksek</a:t>
            </a:r>
            <a:r>
              <a:rPr lang="en-US" sz="1600" b="0" i="0" u="sng" strike="noStrike" cap="none" dirty="0">
                <a:solidFill>
                  <a:schemeClr val="dk1"/>
                </a:solidFill>
                <a:latin typeface="Calibri"/>
                <a:ea typeface="Calibri"/>
                <a:cs typeface="Calibri"/>
                <a:sym typeface="Calibri"/>
              </a:rPr>
              <a:t> </a:t>
            </a:r>
            <a:r>
              <a:rPr lang="en-US" sz="1600" b="0" i="0" u="sng" strike="noStrike" cap="none" dirty="0" err="1">
                <a:solidFill>
                  <a:schemeClr val="dk1"/>
                </a:solidFill>
                <a:latin typeface="Calibri"/>
                <a:ea typeface="Calibri"/>
                <a:cs typeface="Calibri"/>
                <a:sym typeface="Calibri"/>
              </a:rPr>
              <a:t>verimlilik</a:t>
            </a:r>
            <a:r>
              <a:rPr lang="en-US" sz="1600" b="0" i="0" u="sng" strike="noStrike" cap="none" dirty="0">
                <a:solidFill>
                  <a:schemeClr val="dk1"/>
                </a:solidFill>
                <a:latin typeface="Calibri"/>
                <a:ea typeface="Calibri"/>
                <a:cs typeface="Calibri"/>
                <a:sym typeface="Calibri"/>
              </a:rPr>
              <a:t> </a:t>
            </a:r>
            <a:r>
              <a:rPr lang="en-US" sz="1600" b="0" i="0" u="sng" strike="noStrike" cap="none" dirty="0" err="1">
                <a:solidFill>
                  <a:schemeClr val="dk1"/>
                </a:solidFill>
                <a:latin typeface="Calibri"/>
                <a:ea typeface="Calibri"/>
                <a:cs typeface="Calibri"/>
                <a:sym typeface="Calibri"/>
              </a:rPr>
              <a:t>için</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dönüştürücü</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değişimi</a:t>
            </a:r>
            <a:endParaRPr dirty="0"/>
          </a:p>
          <a:p>
            <a:pPr marL="285750" marR="0" lvl="0" indent="-285750" algn="l" rtl="0">
              <a:lnSpc>
                <a:spcPct val="120000"/>
              </a:lnSpc>
              <a:spcBef>
                <a:spcPts val="272"/>
              </a:spcBef>
              <a:spcAft>
                <a:spcPts val="0"/>
              </a:spcAft>
              <a:buClr>
                <a:srgbClr val="FF6600"/>
              </a:buClr>
              <a:buSzPts val="1600"/>
              <a:buFont typeface="Noto Sans Symbols"/>
              <a:buChar char="✔"/>
            </a:pPr>
            <a:r>
              <a:rPr lang="en-US" sz="1600" b="0" i="0" u="none" strike="noStrike" cap="none" dirty="0" err="1">
                <a:solidFill>
                  <a:schemeClr val="dk1"/>
                </a:solidFill>
                <a:latin typeface="Calibri"/>
                <a:ea typeface="Calibri"/>
                <a:cs typeface="Calibri"/>
                <a:sym typeface="Calibri"/>
              </a:rPr>
              <a:t>Işınlama</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alanında</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homojenlik</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sağlanması</a:t>
            </a:r>
            <a:endParaRPr dirty="0"/>
          </a:p>
          <a:p>
            <a:pPr marL="285750" marR="0" lvl="0" indent="-285750" algn="l" rtl="0">
              <a:lnSpc>
                <a:spcPct val="120000"/>
              </a:lnSpc>
              <a:spcBef>
                <a:spcPts val="272"/>
              </a:spcBef>
              <a:spcAft>
                <a:spcPts val="0"/>
              </a:spcAft>
              <a:buClr>
                <a:srgbClr val="FF6600"/>
              </a:buClr>
              <a:buSzPts val="1600"/>
              <a:buFont typeface="Noto Sans Symbols"/>
              <a:buChar char="✔"/>
            </a:pPr>
            <a:r>
              <a:rPr lang="en-US" sz="1600" b="0" i="0" u="none" strike="noStrike" cap="none" dirty="0" err="1">
                <a:solidFill>
                  <a:schemeClr val="dk1"/>
                </a:solidFill>
                <a:latin typeface="Calibri"/>
                <a:ea typeface="Calibri"/>
                <a:cs typeface="Calibri"/>
                <a:sym typeface="Calibri"/>
              </a:rPr>
              <a:t>Daha</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fazla</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elektron</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akımına</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uyum</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sağlamak</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için</a:t>
            </a:r>
            <a:r>
              <a:rPr lang="en-US" sz="1600" b="0" i="0" u="none" strike="noStrike" cap="none" dirty="0">
                <a:solidFill>
                  <a:schemeClr val="dk1"/>
                </a:solidFill>
                <a:latin typeface="Calibri"/>
                <a:ea typeface="Calibri"/>
                <a:cs typeface="Calibri"/>
                <a:sym typeface="Calibri"/>
              </a:rPr>
              <a:t> LINAK </a:t>
            </a:r>
            <a:r>
              <a:rPr lang="en-US" sz="1600" b="0" i="0" u="none" strike="noStrike" cap="none" dirty="0" err="1">
                <a:solidFill>
                  <a:schemeClr val="dk1"/>
                </a:solidFill>
                <a:latin typeface="Calibri"/>
                <a:ea typeface="Calibri"/>
                <a:cs typeface="Calibri"/>
                <a:sym typeface="Calibri"/>
              </a:rPr>
              <a:t>çıkıs</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penceresinin</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değiştirilmesi</a:t>
            </a:r>
            <a:endParaRPr sz="1600" b="0" i="0" u="none" strike="noStrike" cap="none" dirty="0">
              <a:solidFill>
                <a:schemeClr val="dk1"/>
              </a:solidFill>
              <a:latin typeface="Calibri"/>
              <a:ea typeface="Calibri"/>
              <a:cs typeface="Calibri"/>
              <a:sym typeface="Calibri"/>
            </a:endParaRPr>
          </a:p>
          <a:p>
            <a:pPr marL="285750" marR="0" lvl="0" indent="-285750" algn="l" rtl="0">
              <a:lnSpc>
                <a:spcPct val="120000"/>
              </a:lnSpc>
              <a:spcBef>
                <a:spcPts val="272"/>
              </a:spcBef>
              <a:spcAft>
                <a:spcPts val="0"/>
              </a:spcAft>
              <a:buClr>
                <a:srgbClr val="FF6600"/>
              </a:buClr>
              <a:buSzPts val="1600"/>
              <a:buFont typeface="Noto Sans Symbols"/>
              <a:buChar char="✔"/>
            </a:pPr>
            <a:r>
              <a:rPr lang="en-US" sz="1600" b="0" i="0" u="sng" strike="noStrike" cap="none" dirty="0" err="1">
                <a:solidFill>
                  <a:schemeClr val="dk1"/>
                </a:solidFill>
                <a:latin typeface="Calibri"/>
                <a:ea typeface="Calibri"/>
                <a:cs typeface="Calibri"/>
                <a:sym typeface="Calibri"/>
              </a:rPr>
              <a:t>Daha</a:t>
            </a:r>
            <a:r>
              <a:rPr lang="en-US" sz="1600" b="0" i="0" u="sng" strike="noStrike" cap="none" dirty="0">
                <a:solidFill>
                  <a:schemeClr val="dk1"/>
                </a:solidFill>
                <a:latin typeface="Calibri"/>
                <a:ea typeface="Calibri"/>
                <a:cs typeface="Calibri"/>
                <a:sym typeface="Calibri"/>
              </a:rPr>
              <a:t> </a:t>
            </a:r>
            <a:r>
              <a:rPr lang="en-US" sz="1600" b="0" i="0" u="sng" strike="noStrike" cap="none" dirty="0" err="1">
                <a:solidFill>
                  <a:schemeClr val="dk1"/>
                </a:solidFill>
                <a:latin typeface="Calibri"/>
                <a:ea typeface="Calibri"/>
                <a:cs typeface="Calibri"/>
                <a:sym typeface="Calibri"/>
              </a:rPr>
              <a:t>fazla</a:t>
            </a:r>
            <a:r>
              <a:rPr lang="en-US" sz="1600" b="0" i="0" u="sng" strike="noStrike" cap="none" dirty="0">
                <a:solidFill>
                  <a:schemeClr val="dk1"/>
                </a:solidFill>
                <a:latin typeface="Calibri"/>
                <a:ea typeface="Calibri"/>
                <a:cs typeface="Calibri"/>
                <a:sym typeface="Calibri"/>
              </a:rPr>
              <a:t> </a:t>
            </a:r>
            <a:r>
              <a:rPr lang="en-US" sz="1600" b="0" i="0" u="sng" strike="noStrike" cap="none" dirty="0" err="1">
                <a:solidFill>
                  <a:schemeClr val="dk1"/>
                </a:solidFill>
                <a:latin typeface="Calibri"/>
                <a:ea typeface="Calibri"/>
                <a:cs typeface="Calibri"/>
                <a:sym typeface="Calibri"/>
              </a:rPr>
              <a:t>esneklik</a:t>
            </a:r>
            <a:r>
              <a:rPr lang="en-US" sz="1600" b="0" i="0" u="sng" strike="noStrike" cap="none" dirty="0">
                <a:solidFill>
                  <a:schemeClr val="dk1"/>
                </a:solidFill>
                <a:latin typeface="Calibri"/>
                <a:ea typeface="Calibri"/>
                <a:cs typeface="Calibri"/>
                <a:sym typeface="Calibri"/>
              </a:rPr>
              <a:t> </a:t>
            </a:r>
            <a:r>
              <a:rPr lang="en-US" sz="1600" b="0" i="0" u="sng" strike="noStrike" cap="none" dirty="0" err="1">
                <a:solidFill>
                  <a:schemeClr val="dk1"/>
                </a:solidFill>
                <a:latin typeface="Calibri"/>
                <a:ea typeface="Calibri"/>
                <a:cs typeface="Calibri"/>
                <a:sym typeface="Calibri"/>
              </a:rPr>
              <a:t>için</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yazılım</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değişimi</a:t>
            </a:r>
            <a:endParaRPr dirty="0"/>
          </a:p>
          <a:p>
            <a:pPr marL="285750" marR="0" lvl="0" indent="-285750" algn="l" rtl="0">
              <a:lnSpc>
                <a:spcPct val="120000"/>
              </a:lnSpc>
              <a:spcBef>
                <a:spcPts val="272"/>
              </a:spcBef>
              <a:spcAft>
                <a:spcPts val="0"/>
              </a:spcAft>
              <a:buClr>
                <a:srgbClr val="FF6600"/>
              </a:buClr>
              <a:buSzPts val="1600"/>
              <a:buFont typeface="Noto Sans Symbols"/>
              <a:buChar char="✔"/>
            </a:pPr>
            <a:r>
              <a:rPr lang="en-US" sz="1600" b="0" i="0" u="none" strike="noStrike" cap="none" dirty="0" err="1">
                <a:solidFill>
                  <a:schemeClr val="dk1"/>
                </a:solidFill>
                <a:latin typeface="Calibri"/>
                <a:ea typeface="Calibri"/>
                <a:cs typeface="Calibri"/>
                <a:sym typeface="Calibri"/>
              </a:rPr>
              <a:t>Hizmet</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edeceği</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projelerden</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geri</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bildirim</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alarak</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optimizasyon</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çalışmalarının</a:t>
            </a:r>
            <a:r>
              <a:rPr lang="en-US" sz="1600" b="0" i="0" u="none" strike="noStrike" cap="none" dirty="0">
                <a:solidFill>
                  <a:schemeClr val="dk1"/>
                </a:solidFill>
                <a:latin typeface="Calibri"/>
                <a:ea typeface="Calibri"/>
                <a:cs typeface="Calibri"/>
                <a:sym typeface="Calibri"/>
              </a:rPr>
              <a:t> </a:t>
            </a:r>
            <a:r>
              <a:rPr lang="en-US" sz="1600" b="0" i="0" u="none" strike="noStrike" cap="none" dirty="0" err="1">
                <a:solidFill>
                  <a:schemeClr val="dk1"/>
                </a:solidFill>
                <a:latin typeface="Calibri"/>
                <a:ea typeface="Calibri"/>
                <a:cs typeface="Calibri"/>
                <a:sym typeface="Calibri"/>
              </a:rPr>
              <a:t>yapılması</a:t>
            </a:r>
            <a:endParaRPr sz="1600" b="0" i="0" u="none" strike="noStrike" cap="none" dirty="0">
              <a:solidFill>
                <a:schemeClr val="dk1"/>
              </a:solidFill>
              <a:latin typeface="Calibri"/>
              <a:ea typeface="Calibri"/>
              <a:cs typeface="Calibri"/>
              <a:sym typeface="Calibri"/>
            </a:endParaRPr>
          </a:p>
        </p:txBody>
      </p:sp>
      <p:sp>
        <p:nvSpPr>
          <p:cNvPr id="9" name="Google Shape;660;p67"/>
          <p:cNvSpPr txBox="1"/>
          <p:nvPr/>
        </p:nvSpPr>
        <p:spPr>
          <a:xfrm>
            <a:off x="254012" y="1186703"/>
            <a:ext cx="5100673" cy="5049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rgbClr val="3C8C93"/>
              </a:buClr>
              <a:buSzPts val="2000"/>
              <a:buFont typeface="Arial"/>
              <a:buNone/>
            </a:pPr>
            <a:r>
              <a:rPr lang="en-US" sz="1800" b="1" i="0" u="none" strike="noStrike" cap="none" dirty="0">
                <a:solidFill>
                  <a:srgbClr val="408002"/>
                </a:solidFill>
                <a:latin typeface="Calibri"/>
                <a:ea typeface="Calibri"/>
                <a:cs typeface="Calibri"/>
                <a:sym typeface="Calibri"/>
              </a:rPr>
              <a:t>AMAÇ</a:t>
            </a:r>
            <a:endParaRPr sz="1800" b="1" i="0" u="none" strike="noStrike" cap="none" dirty="0">
              <a:solidFill>
                <a:srgbClr val="408002"/>
              </a:solidFill>
              <a:latin typeface="Calibri"/>
              <a:ea typeface="Calibri"/>
              <a:cs typeface="Calibri"/>
              <a:sym typeface="Calibri"/>
            </a:endParaRPr>
          </a:p>
        </p:txBody>
      </p:sp>
      <p:sp>
        <p:nvSpPr>
          <p:cNvPr id="10" name="Google Shape;661;p67"/>
          <p:cNvSpPr txBox="1"/>
          <p:nvPr/>
        </p:nvSpPr>
        <p:spPr>
          <a:xfrm>
            <a:off x="194553" y="2717705"/>
            <a:ext cx="5100673" cy="5049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rgbClr val="3C8C93"/>
              </a:buClr>
              <a:buSzPts val="2000"/>
              <a:buFont typeface="Arial"/>
              <a:buNone/>
            </a:pPr>
            <a:r>
              <a:rPr lang="en-US" sz="1800" b="1" i="0" u="none" strike="noStrike" cap="none" dirty="0">
                <a:solidFill>
                  <a:srgbClr val="408002"/>
                </a:solidFill>
                <a:latin typeface="Calibri"/>
                <a:ea typeface="Calibri"/>
                <a:cs typeface="Calibri"/>
                <a:sym typeface="Calibri"/>
              </a:rPr>
              <a:t>HEDEF</a:t>
            </a:r>
            <a:endParaRPr sz="1800" b="1" i="0" u="none" strike="noStrike" cap="none" dirty="0">
              <a:solidFill>
                <a:srgbClr val="408002"/>
              </a:solidFill>
              <a:latin typeface="Calibri"/>
              <a:ea typeface="Calibri"/>
              <a:cs typeface="Calibri"/>
              <a:sym typeface="Calibri"/>
            </a:endParaRPr>
          </a:p>
        </p:txBody>
      </p:sp>
      <p:sp>
        <p:nvSpPr>
          <p:cNvPr id="11" name="Google Shape;667;p67"/>
          <p:cNvSpPr txBox="1"/>
          <p:nvPr/>
        </p:nvSpPr>
        <p:spPr>
          <a:xfrm>
            <a:off x="254012" y="1802141"/>
            <a:ext cx="5842256"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600" b="0" i="0" u="none" strike="noStrike" cap="none" dirty="0" err="1">
                <a:solidFill>
                  <a:srgbClr val="000000"/>
                </a:solidFill>
                <a:latin typeface="Calibri"/>
                <a:ea typeface="Calibri"/>
                <a:cs typeface="Calibri"/>
                <a:sym typeface="Calibri"/>
              </a:rPr>
              <a:t>Atıl</a:t>
            </a:r>
            <a:r>
              <a:rPr lang="en-US" sz="1600" b="0" i="0" u="none" strike="noStrike" cap="none" dirty="0">
                <a:solidFill>
                  <a:srgbClr val="000000"/>
                </a:solidFill>
                <a:latin typeface="Calibri"/>
                <a:ea typeface="Calibri"/>
                <a:cs typeface="Calibri"/>
                <a:sym typeface="Calibri"/>
              </a:rPr>
              <a:t> </a:t>
            </a:r>
            <a:r>
              <a:rPr lang="en-US" sz="1600" b="0" i="0" u="none" strike="noStrike" cap="none" dirty="0" err="1">
                <a:solidFill>
                  <a:srgbClr val="000000"/>
                </a:solidFill>
                <a:latin typeface="Calibri"/>
                <a:ea typeface="Calibri"/>
                <a:cs typeface="Calibri"/>
                <a:sym typeface="Calibri"/>
              </a:rPr>
              <a:t>durumdaki</a:t>
            </a:r>
            <a:r>
              <a:rPr lang="en-US" sz="1600" b="0" i="0" u="none" strike="noStrike" cap="none" dirty="0">
                <a:solidFill>
                  <a:srgbClr val="000000"/>
                </a:solidFill>
                <a:latin typeface="Calibri"/>
                <a:ea typeface="Calibri"/>
                <a:cs typeface="Calibri"/>
                <a:sym typeface="Calibri"/>
              </a:rPr>
              <a:t> </a:t>
            </a:r>
            <a:r>
              <a:rPr lang="en-US" sz="1600" b="0" i="0" u="none" strike="noStrike" cap="none" dirty="0" err="1">
                <a:solidFill>
                  <a:srgbClr val="000000"/>
                </a:solidFill>
                <a:latin typeface="Calibri"/>
                <a:ea typeface="Calibri"/>
                <a:cs typeface="Calibri"/>
                <a:sym typeface="Calibri"/>
              </a:rPr>
              <a:t>medikal</a:t>
            </a:r>
            <a:r>
              <a:rPr lang="en-US" sz="1600" b="0" i="0" u="none" strike="noStrike" cap="none" dirty="0">
                <a:solidFill>
                  <a:srgbClr val="000000"/>
                </a:solidFill>
                <a:latin typeface="Calibri"/>
                <a:ea typeface="Calibri"/>
                <a:cs typeface="Calibri"/>
                <a:sym typeface="Calibri"/>
              </a:rPr>
              <a:t> LINAK’ ın </a:t>
            </a:r>
            <a:r>
              <a:rPr lang="en-US" sz="1600" b="0" i="0" u="none" strike="noStrike" cap="none" dirty="0" err="1">
                <a:solidFill>
                  <a:srgbClr val="000000"/>
                </a:solidFill>
                <a:latin typeface="Arial"/>
                <a:ea typeface="Arial"/>
                <a:cs typeface="Arial"/>
                <a:sym typeface="Arial"/>
              </a:rPr>
              <a:t>hedeflenen</a:t>
            </a:r>
            <a:r>
              <a:rPr lang="en-US" sz="1600" b="0" i="0" u="none" strike="noStrike" cap="none" dirty="0">
                <a:solidFill>
                  <a:srgbClr val="000000"/>
                </a:solidFill>
                <a:latin typeface="Arial"/>
                <a:ea typeface="Arial"/>
                <a:cs typeface="Arial"/>
                <a:sym typeface="Arial"/>
              </a:rPr>
              <a:t> </a:t>
            </a:r>
            <a:r>
              <a:rPr lang="en-US" sz="1600" b="0" i="0" u="none" strike="noStrike" cap="none" dirty="0" err="1">
                <a:solidFill>
                  <a:srgbClr val="000000"/>
                </a:solidFill>
                <a:latin typeface="Calibri"/>
                <a:ea typeface="Calibri"/>
                <a:cs typeface="Calibri"/>
                <a:sym typeface="Calibri"/>
              </a:rPr>
              <a:t>çevreye</a:t>
            </a:r>
            <a:r>
              <a:rPr lang="en-US" sz="1600" b="0" i="0" u="none" strike="noStrike" cap="none" dirty="0">
                <a:solidFill>
                  <a:srgbClr val="000000"/>
                </a:solidFill>
                <a:latin typeface="Calibri"/>
                <a:ea typeface="Calibri"/>
                <a:cs typeface="Calibri"/>
                <a:sym typeface="Calibri"/>
              </a:rPr>
              <a:t> </a:t>
            </a:r>
            <a:r>
              <a:rPr lang="en-US" sz="1600" b="0" i="0" u="none" strike="noStrike" cap="none" dirty="0" err="1">
                <a:solidFill>
                  <a:srgbClr val="000000"/>
                </a:solidFill>
                <a:latin typeface="Calibri"/>
                <a:ea typeface="Calibri"/>
                <a:cs typeface="Calibri"/>
                <a:sym typeface="Calibri"/>
              </a:rPr>
              <a:t>duyarlı</a:t>
            </a:r>
            <a:r>
              <a:rPr lang="en-US" sz="1600" b="0" i="0" u="none" strike="noStrike" cap="none" dirty="0">
                <a:solidFill>
                  <a:srgbClr val="000000"/>
                </a:solidFill>
                <a:latin typeface="Calibri"/>
                <a:ea typeface="Calibri"/>
                <a:cs typeface="Calibri"/>
                <a:sym typeface="Calibri"/>
              </a:rPr>
              <a:t> </a:t>
            </a:r>
            <a:r>
              <a:rPr lang="en-US" sz="1600" b="0" i="0" u="none" strike="noStrike" cap="none" dirty="0" err="1">
                <a:solidFill>
                  <a:srgbClr val="000000"/>
                </a:solidFill>
                <a:latin typeface="Calibri"/>
                <a:ea typeface="Calibri"/>
                <a:cs typeface="Calibri"/>
                <a:sym typeface="Calibri"/>
              </a:rPr>
              <a:t>uygulama</a:t>
            </a:r>
            <a:r>
              <a:rPr lang="en-US" sz="1600" b="0" i="0" u="none" strike="noStrike" cap="none" dirty="0">
                <a:solidFill>
                  <a:srgbClr val="000000"/>
                </a:solidFill>
                <a:latin typeface="Calibri"/>
                <a:ea typeface="Calibri"/>
                <a:cs typeface="Calibri"/>
                <a:sym typeface="Calibri"/>
              </a:rPr>
              <a:t> </a:t>
            </a:r>
            <a:r>
              <a:rPr lang="en-US" sz="1600" b="0" i="0" u="none" strike="noStrike" cap="none" dirty="0" err="1">
                <a:solidFill>
                  <a:srgbClr val="000000"/>
                </a:solidFill>
                <a:latin typeface="Calibri"/>
                <a:ea typeface="Calibri"/>
                <a:cs typeface="Calibri"/>
                <a:sym typeface="Calibri"/>
              </a:rPr>
              <a:t>alanlarında</a:t>
            </a:r>
            <a:r>
              <a:rPr lang="en-US" sz="1600" b="0" i="0" u="none" strike="noStrike" cap="none" dirty="0">
                <a:solidFill>
                  <a:srgbClr val="000000"/>
                </a:solidFill>
                <a:latin typeface="Calibri"/>
                <a:ea typeface="Calibri"/>
                <a:cs typeface="Calibri"/>
                <a:sym typeface="Calibri"/>
              </a:rPr>
              <a:t> </a:t>
            </a:r>
            <a:r>
              <a:rPr lang="en-US" sz="1600" b="0" i="0" u="none" strike="noStrike" cap="none" dirty="0" err="1">
                <a:solidFill>
                  <a:srgbClr val="000000"/>
                </a:solidFill>
                <a:latin typeface="Calibri"/>
                <a:ea typeface="Calibri"/>
                <a:cs typeface="Calibri"/>
                <a:sym typeface="Calibri"/>
              </a:rPr>
              <a:t>kullanılabilmesi</a:t>
            </a:r>
            <a:r>
              <a:rPr lang="en-US" sz="1600" b="0" i="0" u="none" strike="noStrike" cap="none" dirty="0">
                <a:solidFill>
                  <a:srgbClr val="000000"/>
                </a:solidFill>
                <a:latin typeface="Calibri"/>
                <a:ea typeface="Calibri"/>
                <a:cs typeface="Calibri"/>
                <a:sym typeface="Calibri"/>
              </a:rPr>
              <a:t> </a:t>
            </a:r>
            <a:r>
              <a:rPr lang="en-US" sz="1600" b="0" i="0" u="none" strike="noStrike" cap="none" dirty="0" err="1">
                <a:solidFill>
                  <a:srgbClr val="000000"/>
                </a:solidFill>
                <a:latin typeface="Calibri"/>
                <a:ea typeface="Calibri"/>
                <a:cs typeface="Calibri"/>
                <a:sym typeface="Calibri"/>
              </a:rPr>
              <a:t>için</a:t>
            </a:r>
            <a:r>
              <a:rPr lang="en-US" sz="1600" b="0" i="0" u="none" strike="noStrike" cap="none" dirty="0">
                <a:solidFill>
                  <a:srgbClr val="000000"/>
                </a:solidFill>
                <a:latin typeface="Calibri"/>
                <a:ea typeface="Calibri"/>
                <a:cs typeface="Calibri"/>
                <a:sym typeface="Calibri"/>
              </a:rPr>
              <a:t> </a:t>
            </a:r>
            <a:r>
              <a:rPr lang="en-US" sz="1600" b="0" i="0" u="none" strike="noStrike" cap="none" dirty="0" err="1">
                <a:solidFill>
                  <a:srgbClr val="000000"/>
                </a:solidFill>
                <a:latin typeface="Calibri"/>
                <a:ea typeface="Calibri"/>
                <a:cs typeface="Calibri"/>
                <a:sym typeface="Calibri"/>
              </a:rPr>
              <a:t>performansını</a:t>
            </a:r>
            <a:r>
              <a:rPr lang="en-US" sz="1600" b="0" i="0" u="none" strike="noStrike" cap="none" dirty="0">
                <a:solidFill>
                  <a:srgbClr val="000000"/>
                </a:solidFill>
                <a:latin typeface="Calibri"/>
                <a:ea typeface="Calibri"/>
                <a:cs typeface="Calibri"/>
                <a:sym typeface="Calibri"/>
              </a:rPr>
              <a:t> </a:t>
            </a:r>
            <a:r>
              <a:rPr lang="en-US" sz="1600" b="0" i="0" u="none" strike="noStrike" cap="none" dirty="0" err="1">
                <a:solidFill>
                  <a:srgbClr val="000000"/>
                </a:solidFill>
                <a:latin typeface="Calibri"/>
                <a:ea typeface="Calibri"/>
                <a:cs typeface="Calibri"/>
                <a:sym typeface="Calibri"/>
              </a:rPr>
              <a:t>ve</a:t>
            </a:r>
            <a:r>
              <a:rPr lang="en-US" sz="1600" b="0" i="0" u="none" strike="noStrike" cap="none" dirty="0">
                <a:solidFill>
                  <a:srgbClr val="000000"/>
                </a:solidFill>
                <a:latin typeface="Calibri"/>
                <a:ea typeface="Calibri"/>
                <a:cs typeface="Calibri"/>
                <a:sym typeface="Calibri"/>
              </a:rPr>
              <a:t> </a:t>
            </a:r>
            <a:r>
              <a:rPr lang="en-US" sz="1600" b="0" i="0" u="none" strike="noStrike" cap="none" dirty="0" err="1">
                <a:solidFill>
                  <a:srgbClr val="000000"/>
                </a:solidFill>
                <a:latin typeface="Calibri"/>
                <a:ea typeface="Calibri"/>
                <a:cs typeface="Calibri"/>
                <a:sym typeface="Calibri"/>
              </a:rPr>
              <a:t>yeteneklerini</a:t>
            </a:r>
            <a:r>
              <a:rPr lang="en-US" sz="1600" b="0" i="0" u="none" strike="noStrike" cap="none" dirty="0">
                <a:solidFill>
                  <a:srgbClr val="000000"/>
                </a:solidFill>
                <a:latin typeface="Calibri"/>
                <a:ea typeface="Calibri"/>
                <a:cs typeface="Calibri"/>
                <a:sym typeface="Calibri"/>
              </a:rPr>
              <a:t> </a:t>
            </a:r>
            <a:r>
              <a:rPr lang="en-US" sz="1600" b="0" i="0" u="none" strike="noStrike" cap="none" dirty="0" err="1">
                <a:solidFill>
                  <a:srgbClr val="000000"/>
                </a:solidFill>
                <a:latin typeface="Calibri"/>
                <a:ea typeface="Calibri"/>
                <a:cs typeface="Calibri"/>
                <a:sym typeface="Calibri"/>
              </a:rPr>
              <a:t>geliştirmek</a:t>
            </a:r>
            <a:endParaRPr sz="16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8226533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53" y="56005"/>
            <a:ext cx="10797297" cy="1089764"/>
          </a:xfrm>
        </p:spPr>
        <p:txBody>
          <a:bodyPr>
            <a:normAutofit/>
          </a:bodyPr>
          <a:lstStyle/>
          <a:p>
            <a:r>
              <a:rPr lang="en-US" sz="2800" dirty="0"/>
              <a:t>TXPES (TURKISH SOFT X-RAY PHOTOELECTRON SPECTROSCOPY)</a:t>
            </a:r>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28</a:t>
            </a:fld>
            <a:endParaRPr lang="tr-TR" dirty="0"/>
          </a:p>
        </p:txBody>
      </p:sp>
      <p:pic>
        <p:nvPicPr>
          <p:cNvPr id="7" name="Picture 12">
            <a:extLst>
              <a:ext uri="{FF2B5EF4-FFF2-40B4-BE49-F238E27FC236}">
                <a16:creationId xmlns:a16="http://schemas.microsoft.com/office/drawing/2014/main" id="{A46E2E57-ECDB-3251-30CE-B72B9E2417CE}"/>
              </a:ext>
            </a:extLst>
          </p:cNvPr>
          <p:cNvPicPr>
            <a:picLocks noChangeAspect="1"/>
          </p:cNvPicPr>
          <p:nvPr/>
        </p:nvPicPr>
        <p:blipFill>
          <a:blip r:embed="rId2"/>
          <a:stretch>
            <a:fillRect/>
          </a:stretch>
        </p:blipFill>
        <p:spPr>
          <a:xfrm>
            <a:off x="248237" y="2283624"/>
            <a:ext cx="10605124" cy="3795668"/>
          </a:xfrm>
          <a:prstGeom prst="rect">
            <a:avLst/>
          </a:prstGeom>
        </p:spPr>
      </p:pic>
      <p:pic>
        <p:nvPicPr>
          <p:cNvPr id="8" name="Picture 14">
            <a:extLst>
              <a:ext uri="{FF2B5EF4-FFF2-40B4-BE49-F238E27FC236}">
                <a16:creationId xmlns:a16="http://schemas.microsoft.com/office/drawing/2014/main" id="{885EE7B9-F406-321F-5C91-A2EA6696A4FC}"/>
              </a:ext>
            </a:extLst>
          </p:cNvPr>
          <p:cNvPicPr>
            <a:picLocks noChangeAspect="1"/>
          </p:cNvPicPr>
          <p:nvPr/>
        </p:nvPicPr>
        <p:blipFill>
          <a:blip r:embed="rId3"/>
          <a:stretch>
            <a:fillRect/>
          </a:stretch>
        </p:blipFill>
        <p:spPr>
          <a:xfrm>
            <a:off x="6851111" y="855477"/>
            <a:ext cx="4945657" cy="1263814"/>
          </a:xfrm>
          <a:prstGeom prst="rect">
            <a:avLst/>
          </a:prstGeom>
        </p:spPr>
      </p:pic>
      <p:cxnSp>
        <p:nvCxnSpPr>
          <p:cNvPr id="9" name="Straight Arrow Connector 8">
            <a:extLst>
              <a:ext uri="{FF2B5EF4-FFF2-40B4-BE49-F238E27FC236}">
                <a16:creationId xmlns:a16="http://schemas.microsoft.com/office/drawing/2014/main" id="{A8F3C305-A0E7-A5BA-E30D-E6DA43E4DFDC}"/>
              </a:ext>
            </a:extLst>
          </p:cNvPr>
          <p:cNvCxnSpPr>
            <a:cxnSpLocks/>
          </p:cNvCxnSpPr>
          <p:nvPr/>
        </p:nvCxnSpPr>
        <p:spPr>
          <a:xfrm flipV="1">
            <a:off x="5036075" y="5252016"/>
            <a:ext cx="343793" cy="663057"/>
          </a:xfrm>
          <a:prstGeom prst="straightConnector1">
            <a:avLst/>
          </a:prstGeom>
          <a:ln w="158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E1FD415-6F4E-D70D-1D54-4CDC5953BB16}"/>
              </a:ext>
            </a:extLst>
          </p:cNvPr>
          <p:cNvSpPr txBox="1"/>
          <p:nvPr/>
        </p:nvSpPr>
        <p:spPr>
          <a:xfrm>
            <a:off x="6065524" y="5587038"/>
            <a:ext cx="2022348" cy="369332"/>
          </a:xfrm>
          <a:prstGeom prst="rect">
            <a:avLst/>
          </a:prstGeom>
          <a:noFill/>
        </p:spPr>
        <p:txBody>
          <a:bodyPr wrap="none" rtlCol="0">
            <a:spAutoFit/>
          </a:bodyPr>
          <a:lstStyle/>
          <a:p>
            <a:r>
              <a:rPr lang="tr-TR" dirty="0"/>
              <a:t>Enerji Yarık Sistemi</a:t>
            </a:r>
            <a:endParaRPr lang="en-US" dirty="0"/>
          </a:p>
        </p:txBody>
      </p:sp>
      <p:cxnSp>
        <p:nvCxnSpPr>
          <p:cNvPr id="11" name="Straight Arrow Connector 10">
            <a:extLst>
              <a:ext uri="{FF2B5EF4-FFF2-40B4-BE49-F238E27FC236}">
                <a16:creationId xmlns:a16="http://schemas.microsoft.com/office/drawing/2014/main" id="{DBABBD3A-3EAD-F595-59A1-619A06A42D61}"/>
              </a:ext>
            </a:extLst>
          </p:cNvPr>
          <p:cNvCxnSpPr>
            <a:cxnSpLocks/>
            <a:stCxn id="10" idx="0"/>
          </p:cNvCxnSpPr>
          <p:nvPr/>
        </p:nvCxnSpPr>
        <p:spPr>
          <a:xfrm flipH="1" flipV="1">
            <a:off x="6507332" y="4916994"/>
            <a:ext cx="569366" cy="670044"/>
          </a:xfrm>
          <a:prstGeom prst="straightConnector1">
            <a:avLst/>
          </a:prstGeom>
          <a:ln w="158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E50602B-EA45-568A-3B84-A75FB9722FCA}"/>
              </a:ext>
            </a:extLst>
          </p:cNvPr>
          <p:cNvCxnSpPr>
            <a:cxnSpLocks/>
            <a:stCxn id="13" idx="0"/>
          </p:cNvCxnSpPr>
          <p:nvPr/>
        </p:nvCxnSpPr>
        <p:spPr>
          <a:xfrm flipH="1" flipV="1">
            <a:off x="10124388" y="4547717"/>
            <a:ext cx="66064" cy="1098197"/>
          </a:xfrm>
          <a:prstGeom prst="straightConnector1">
            <a:avLst/>
          </a:prstGeom>
          <a:ln w="158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4529ED0-A23F-5C5D-145E-9D59295EEBF2}"/>
              </a:ext>
            </a:extLst>
          </p:cNvPr>
          <p:cNvSpPr txBox="1"/>
          <p:nvPr/>
        </p:nvSpPr>
        <p:spPr>
          <a:xfrm>
            <a:off x="9258177" y="5645914"/>
            <a:ext cx="1864549" cy="369332"/>
          </a:xfrm>
          <a:prstGeom prst="rect">
            <a:avLst/>
          </a:prstGeom>
          <a:noFill/>
        </p:spPr>
        <p:txBody>
          <a:bodyPr wrap="none" rtlCol="0">
            <a:spAutoFit/>
          </a:bodyPr>
          <a:lstStyle/>
          <a:p>
            <a:r>
              <a:rPr lang="tr-TR" dirty="0"/>
              <a:t>M4b Ayna Sistemi</a:t>
            </a:r>
            <a:endParaRPr lang="en-US" dirty="0"/>
          </a:p>
        </p:txBody>
      </p:sp>
      <p:pic>
        <p:nvPicPr>
          <p:cNvPr id="14" name="Picture 13" descr="Bilkent University - Wikipedia">
            <a:extLst>
              <a:ext uri="{FF2B5EF4-FFF2-40B4-BE49-F238E27FC236}">
                <a16:creationId xmlns:a16="http://schemas.microsoft.com/office/drawing/2014/main" id="{A79EAD53-BE9C-28D9-A7C9-7BD8C1E5267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8639" y="1825678"/>
            <a:ext cx="909130" cy="90913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pic>
        <p:nvPicPr>
          <p:cNvPr id="15" name="Graphic 7">
            <a:extLst>
              <a:ext uri="{FF2B5EF4-FFF2-40B4-BE49-F238E27FC236}">
                <a16:creationId xmlns:a16="http://schemas.microsoft.com/office/drawing/2014/main" id="{C01C9320-9549-DED9-195B-55FBC731F97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4518583" y="2012186"/>
            <a:ext cx="2022349" cy="529315"/>
          </a:xfrm>
          <a:prstGeom prst="rect">
            <a:avLst/>
          </a:prstGeom>
        </p:spPr>
      </p:pic>
      <p:pic>
        <p:nvPicPr>
          <p:cNvPr id="16" name="Picture 15">
            <a:extLst>
              <a:ext uri="{FF2B5EF4-FFF2-40B4-BE49-F238E27FC236}">
                <a16:creationId xmlns:a16="http://schemas.microsoft.com/office/drawing/2014/main" id="{C40B07D2-D212-6F8C-E199-31D5D582CD16}"/>
              </a:ext>
            </a:extLst>
          </p:cNvPr>
          <p:cNvPicPr>
            <a:picLocks noChangeAspect="1"/>
          </p:cNvPicPr>
          <p:nvPr/>
        </p:nvPicPr>
        <p:blipFill>
          <a:blip r:embed="rId7"/>
          <a:stretch>
            <a:fillRect/>
          </a:stretch>
        </p:blipFill>
        <p:spPr>
          <a:xfrm>
            <a:off x="135155" y="1763946"/>
            <a:ext cx="957508" cy="907464"/>
          </a:xfrm>
          <a:prstGeom prst="rect">
            <a:avLst/>
          </a:prstGeom>
        </p:spPr>
      </p:pic>
      <p:pic>
        <p:nvPicPr>
          <p:cNvPr id="17" name="Picture 16">
            <a:extLst>
              <a:ext uri="{FF2B5EF4-FFF2-40B4-BE49-F238E27FC236}">
                <a16:creationId xmlns:a16="http://schemas.microsoft.com/office/drawing/2014/main" id="{95B8A859-7414-BA0A-5C37-B67777ACCFA2}"/>
              </a:ext>
            </a:extLst>
          </p:cNvPr>
          <p:cNvPicPr>
            <a:picLocks noChangeAspect="1"/>
          </p:cNvPicPr>
          <p:nvPr/>
        </p:nvPicPr>
        <p:blipFill>
          <a:blip r:embed="rId8"/>
          <a:stretch>
            <a:fillRect/>
          </a:stretch>
        </p:blipFill>
        <p:spPr>
          <a:xfrm>
            <a:off x="1199428" y="886261"/>
            <a:ext cx="4129143" cy="866195"/>
          </a:xfrm>
          <a:prstGeom prst="rect">
            <a:avLst/>
          </a:prstGeom>
        </p:spPr>
      </p:pic>
      <p:pic>
        <p:nvPicPr>
          <p:cNvPr id="18" name="Picture 17">
            <a:extLst>
              <a:ext uri="{FF2B5EF4-FFF2-40B4-BE49-F238E27FC236}">
                <a16:creationId xmlns:a16="http://schemas.microsoft.com/office/drawing/2014/main" id="{F31C3D28-F368-20FB-38DF-BB725C00117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927722" y="792074"/>
            <a:ext cx="2851208" cy="2851208"/>
          </a:xfrm>
          <a:prstGeom prst="rect">
            <a:avLst/>
          </a:prstGeom>
        </p:spPr>
      </p:pic>
      <p:sp>
        <p:nvSpPr>
          <p:cNvPr id="19" name="TextBox 18">
            <a:extLst>
              <a:ext uri="{FF2B5EF4-FFF2-40B4-BE49-F238E27FC236}">
                <a16:creationId xmlns:a16="http://schemas.microsoft.com/office/drawing/2014/main" id="{64B0B47F-5079-0DDB-FCC6-CE780A95EB66}"/>
              </a:ext>
            </a:extLst>
          </p:cNvPr>
          <p:cNvSpPr txBox="1"/>
          <p:nvPr/>
        </p:nvSpPr>
        <p:spPr>
          <a:xfrm>
            <a:off x="4521350" y="5915073"/>
            <a:ext cx="1285032" cy="369332"/>
          </a:xfrm>
          <a:prstGeom prst="rect">
            <a:avLst/>
          </a:prstGeom>
          <a:noFill/>
        </p:spPr>
        <p:txBody>
          <a:bodyPr wrap="none" rtlCol="0">
            <a:spAutoFit/>
          </a:bodyPr>
          <a:lstStyle/>
          <a:p>
            <a:r>
              <a:rPr lang="tr-TR" dirty="0"/>
              <a:t>HDS Ünitesi</a:t>
            </a:r>
            <a:endParaRPr lang="en-US" dirty="0"/>
          </a:p>
        </p:txBody>
      </p:sp>
    </p:spTree>
    <p:extLst>
      <p:ext uri="{BB962C8B-B14F-4D97-AF65-F5344CB8AC3E}">
        <p14:creationId xmlns:p14="http://schemas.microsoft.com/office/powerpoint/2010/main" val="14280821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54" y="56005"/>
            <a:ext cx="9330446" cy="1089764"/>
          </a:xfrm>
        </p:spPr>
        <p:txBody>
          <a:bodyPr>
            <a:normAutofit/>
          </a:bodyPr>
          <a:lstStyle/>
          <a:p>
            <a:r>
              <a:rPr lang="en-US" sz="2800" dirty="0"/>
              <a:t>TXPES (TURKISH SOFT X-RAY PHOTOELECTRON SPECTROSCOPY)</a:t>
            </a:r>
          </a:p>
        </p:txBody>
      </p:sp>
      <p:sp>
        <p:nvSpPr>
          <p:cNvPr id="3" name="Content Placeholder 2"/>
          <p:cNvSpPr>
            <a:spLocks noGrp="1"/>
          </p:cNvSpPr>
          <p:nvPr>
            <p:ph idx="1"/>
          </p:nvPr>
        </p:nvSpPr>
        <p:spPr>
          <a:xfrm>
            <a:off x="9072880" y="2019300"/>
            <a:ext cx="2901868" cy="4370970"/>
          </a:xfrm>
        </p:spPr>
        <p:txBody>
          <a:bodyPr>
            <a:normAutofit/>
          </a:bodyPr>
          <a:lstStyle/>
          <a:p>
            <a:pPr marL="285750" indent="-285750">
              <a:buFont typeface="Arial" panose="020B0604020202020204" pitchFamily="34" charset="0"/>
              <a:buChar char="•"/>
            </a:pPr>
            <a:r>
              <a:rPr lang="tr-TR" sz="2000" dirty="0"/>
              <a:t>22.11.2024 ilk testler bitti</a:t>
            </a:r>
          </a:p>
          <a:p>
            <a:pPr marL="285750" indent="-285750">
              <a:buFont typeface="Arial" panose="020B0604020202020204" pitchFamily="34" charset="0"/>
              <a:buChar char="•"/>
            </a:pPr>
            <a:r>
              <a:rPr lang="tr-TR" sz="2000" dirty="0"/>
              <a:t>2 – 6.12.2024 TENMAK ile testler</a:t>
            </a:r>
          </a:p>
          <a:p>
            <a:pPr marL="285750" indent="-285750">
              <a:buFont typeface="Arial" panose="020B0604020202020204" pitchFamily="34" charset="0"/>
              <a:buChar char="•"/>
            </a:pPr>
            <a:r>
              <a:rPr lang="tr-TR" sz="2000" dirty="0"/>
              <a:t>Mayıs 2025 Sistemler Ürdün'e gönderildi</a:t>
            </a:r>
          </a:p>
          <a:p>
            <a:pPr marL="285750" indent="-285750">
              <a:buFont typeface="Arial" panose="020B0604020202020204" pitchFamily="34" charset="0"/>
              <a:buChar char="•"/>
            </a:pPr>
            <a:r>
              <a:rPr lang="tr-TR" sz="2000" dirty="0"/>
              <a:t>Haziran 2025 yerinde kurulum</a:t>
            </a:r>
          </a:p>
          <a:p>
            <a:endParaRPr lang="en-US" sz="2000" dirty="0"/>
          </a:p>
        </p:txBody>
      </p:sp>
      <p:sp>
        <p:nvSpPr>
          <p:cNvPr id="4" name="Date Placeholder 3"/>
          <p:cNvSpPr>
            <a:spLocks noGrp="1"/>
          </p:cNvSpPr>
          <p:nvPr>
            <p:ph type="dt" sz="half" idx="10"/>
          </p:nvPr>
        </p:nvSpPr>
        <p:spPr/>
        <p:txBody>
          <a:bodyPr/>
          <a:lstStyle/>
          <a:p>
            <a:r>
              <a:rPr lang="en-US" smtClean="0"/>
              <a:t>Özlem Karslı</a:t>
            </a:r>
            <a:endParaRPr lang="tr-TR" dirty="0"/>
          </a:p>
        </p:txBody>
      </p:sp>
      <p:sp>
        <p:nvSpPr>
          <p:cNvPr id="5" name="Footer Placeholder 4"/>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p:cNvSpPr>
            <a:spLocks noGrp="1"/>
          </p:cNvSpPr>
          <p:nvPr>
            <p:ph type="sldNum" sz="quarter" idx="12"/>
          </p:nvPr>
        </p:nvSpPr>
        <p:spPr/>
        <p:txBody>
          <a:bodyPr/>
          <a:lstStyle/>
          <a:p>
            <a:fld id="{84CDF53C-BE00-4E83-89E8-DD91EA6DA5D6}" type="slidenum">
              <a:rPr lang="tr-TR" smtClean="0"/>
              <a:pPr/>
              <a:t>29</a:t>
            </a:fld>
            <a:endParaRPr lang="tr-TR" dirty="0"/>
          </a:p>
        </p:txBody>
      </p:sp>
      <p:pic>
        <p:nvPicPr>
          <p:cNvPr id="7" name="Picture 6">
            <a:extLst>
              <a:ext uri="{FF2B5EF4-FFF2-40B4-BE49-F238E27FC236}">
                <a16:creationId xmlns:a16="http://schemas.microsoft.com/office/drawing/2014/main" id="{13465C83-DFBE-6785-76E9-00947053142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4268" y="1495744"/>
            <a:ext cx="8752593" cy="3938667"/>
          </a:xfrm>
          <a:prstGeom prst="rect">
            <a:avLst/>
          </a:prstGeom>
        </p:spPr>
      </p:pic>
    </p:spTree>
    <p:extLst>
      <p:ext uri="{BB962C8B-B14F-4D97-AF65-F5344CB8AC3E}">
        <p14:creationId xmlns:p14="http://schemas.microsoft.com/office/powerpoint/2010/main" val="2120432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F9E8E-76BA-91D0-BCDA-713D9812D054}"/>
              </a:ext>
            </a:extLst>
          </p:cNvPr>
          <p:cNvSpPr>
            <a:spLocks noGrp="1"/>
          </p:cNvSpPr>
          <p:nvPr>
            <p:ph type="title"/>
          </p:nvPr>
        </p:nvSpPr>
        <p:spPr/>
        <p:txBody>
          <a:bodyPr/>
          <a:lstStyle/>
          <a:p>
            <a:r>
              <a:rPr lang="tr-TR" dirty="0"/>
              <a:t>Türk Hızlandırıcı ve Işınım Laboratuvarı</a:t>
            </a:r>
            <a:endParaRPr lang="en-GB" dirty="0"/>
          </a:p>
        </p:txBody>
      </p:sp>
      <p:sp>
        <p:nvSpPr>
          <p:cNvPr id="3" name="Content Placeholder 2">
            <a:extLst>
              <a:ext uri="{FF2B5EF4-FFF2-40B4-BE49-F238E27FC236}">
                <a16:creationId xmlns:a16="http://schemas.microsoft.com/office/drawing/2014/main" id="{926A86EB-32A7-750F-5E12-865016F4945F}"/>
              </a:ext>
            </a:extLst>
          </p:cNvPr>
          <p:cNvSpPr>
            <a:spLocks noGrp="1"/>
          </p:cNvSpPr>
          <p:nvPr>
            <p:ph idx="1"/>
          </p:nvPr>
        </p:nvSpPr>
        <p:spPr/>
        <p:txBody>
          <a:bodyPr>
            <a:normAutofit/>
          </a:bodyPr>
          <a:lstStyle/>
          <a:p>
            <a:r>
              <a:rPr lang="tr-TR" dirty="0"/>
              <a:t>2006: TARLA, Türkiye Kalkınma Bakanlığı tarafından finanse edilen Türkiye Hızlandırıcı Merkezi (TAC) projesinin ilk hızlandırıcı tesisi seçildi.</a:t>
            </a:r>
          </a:p>
          <a:p>
            <a:r>
              <a:rPr lang="tr-TR" dirty="0"/>
              <a:t>Kurulumu Ankara Üniversitesi Gölbaşı Kampüsünde başladı.</a:t>
            </a:r>
          </a:p>
          <a:p>
            <a:r>
              <a:rPr lang="tr-TR" dirty="0"/>
              <a:t>2013: Elektron tabancasından ilk elektron demeti üretildi.</a:t>
            </a:r>
          </a:p>
          <a:p>
            <a:r>
              <a:rPr lang="tr-TR" dirty="0"/>
              <a:t>2020: TARLA, Türkiye Araştırma Altyapıları Komitesi tarafından Ulusal Araştırma Altyapısı (6550-UAA) olarak kabul edildi. </a:t>
            </a:r>
          </a:p>
          <a:p>
            <a:r>
              <a:rPr lang="tr-TR" dirty="0"/>
              <a:t>Nisan 2024 te süperiletken kovuklardan ilk defa hızlandırma gerçekleştirildi. </a:t>
            </a:r>
          </a:p>
        </p:txBody>
      </p:sp>
      <p:sp>
        <p:nvSpPr>
          <p:cNvPr id="4" name="Date Placeholder 3">
            <a:extLst>
              <a:ext uri="{FF2B5EF4-FFF2-40B4-BE49-F238E27FC236}">
                <a16:creationId xmlns:a16="http://schemas.microsoft.com/office/drawing/2014/main" id="{E3CCC516-EE34-BA50-6145-E833DA40B8F0}"/>
              </a:ext>
            </a:extLst>
          </p:cNvPr>
          <p:cNvSpPr>
            <a:spLocks noGrp="1"/>
          </p:cNvSpPr>
          <p:nvPr>
            <p:ph type="dt" sz="half" idx="10"/>
          </p:nvPr>
        </p:nvSpPr>
        <p:spPr/>
        <p:txBody>
          <a:bodyPr/>
          <a:lstStyle/>
          <a:p>
            <a:r>
              <a:rPr lang="en-US" smtClean="0"/>
              <a:t>Özlem Karslı</a:t>
            </a:r>
            <a:endParaRPr lang="tr-TR" dirty="0"/>
          </a:p>
        </p:txBody>
      </p:sp>
      <p:sp>
        <p:nvSpPr>
          <p:cNvPr id="5" name="Footer Placeholder 4">
            <a:extLst>
              <a:ext uri="{FF2B5EF4-FFF2-40B4-BE49-F238E27FC236}">
                <a16:creationId xmlns:a16="http://schemas.microsoft.com/office/drawing/2014/main" id="{09C28020-5784-9BE7-76B5-F09B6DB8F1EE}"/>
              </a:ext>
            </a:extLst>
          </p:cNvPr>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a:extLst>
              <a:ext uri="{FF2B5EF4-FFF2-40B4-BE49-F238E27FC236}">
                <a16:creationId xmlns:a16="http://schemas.microsoft.com/office/drawing/2014/main" id="{73413CF7-D438-884F-16AC-2CB20462AE8F}"/>
              </a:ext>
            </a:extLst>
          </p:cNvPr>
          <p:cNvSpPr>
            <a:spLocks noGrp="1"/>
          </p:cNvSpPr>
          <p:nvPr>
            <p:ph type="sldNum" sz="quarter" idx="12"/>
          </p:nvPr>
        </p:nvSpPr>
        <p:spPr/>
        <p:txBody>
          <a:bodyPr/>
          <a:lstStyle/>
          <a:p>
            <a:fld id="{84CDF53C-BE00-4E83-89E8-DD91EA6DA5D6}" type="slidenum">
              <a:rPr lang="tr-TR" smtClean="0"/>
              <a:pPr/>
              <a:t>3</a:t>
            </a:fld>
            <a:endParaRPr lang="tr-TR" dirty="0"/>
          </a:p>
        </p:txBody>
      </p:sp>
    </p:spTree>
    <p:extLst>
      <p:ext uri="{BB962C8B-B14F-4D97-AF65-F5344CB8AC3E}">
        <p14:creationId xmlns:p14="http://schemas.microsoft.com/office/powerpoint/2010/main" val="3714355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65FFDE-8631-EB48-BE38-F6D1F38871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53C2AA-64C9-AF9D-F922-11AE938E5ADF}"/>
              </a:ext>
            </a:extLst>
          </p:cNvPr>
          <p:cNvSpPr>
            <a:spLocks noGrp="1"/>
          </p:cNvSpPr>
          <p:nvPr>
            <p:ph type="title"/>
          </p:nvPr>
        </p:nvSpPr>
        <p:spPr/>
        <p:txBody>
          <a:bodyPr/>
          <a:lstStyle/>
          <a:p>
            <a:r>
              <a:rPr lang="tr-TR" dirty="0"/>
              <a:t>Özet</a:t>
            </a:r>
            <a:endParaRPr lang="en-US" dirty="0"/>
          </a:p>
        </p:txBody>
      </p:sp>
      <p:sp>
        <p:nvSpPr>
          <p:cNvPr id="3" name="Content Placeholder 2">
            <a:extLst>
              <a:ext uri="{FF2B5EF4-FFF2-40B4-BE49-F238E27FC236}">
                <a16:creationId xmlns:a16="http://schemas.microsoft.com/office/drawing/2014/main" id="{417CD181-DACC-16EF-D0C5-EA768DEC4AE0}"/>
              </a:ext>
            </a:extLst>
          </p:cNvPr>
          <p:cNvSpPr>
            <a:spLocks noGrp="1"/>
          </p:cNvSpPr>
          <p:nvPr>
            <p:ph idx="1"/>
          </p:nvPr>
        </p:nvSpPr>
        <p:spPr>
          <a:xfrm>
            <a:off x="194553" y="1238391"/>
            <a:ext cx="8371931" cy="4985946"/>
          </a:xfrm>
        </p:spPr>
        <p:txBody>
          <a:bodyPr>
            <a:normAutofit fontScale="92500" lnSpcReduction="10000"/>
          </a:bodyPr>
          <a:lstStyle/>
          <a:p>
            <a:r>
              <a:rPr lang="tr-TR" dirty="0"/>
              <a:t>2023 yılına kadar TARLA da hızlandırıcı destekleyici sistemler devreye alınmış ve test edilmiştir. </a:t>
            </a:r>
          </a:p>
          <a:p>
            <a:r>
              <a:rPr lang="tr-TR" dirty="0"/>
              <a:t>2023 ve 2024 yılı içerisinde demet hattı linac-1 sonuna kadar kurulup demet ile kovukların kalibrasyonu yapıldı. </a:t>
            </a:r>
          </a:p>
          <a:p>
            <a:pPr lvl="1"/>
            <a:r>
              <a:rPr lang="tr-TR" dirty="0"/>
              <a:t>19 Nisan 2024 te süperiletkenlerden ilk hızlandırma yapıldı</a:t>
            </a:r>
          </a:p>
          <a:p>
            <a:pPr lvl="1"/>
            <a:r>
              <a:rPr lang="tr-TR" dirty="0"/>
              <a:t>Nisan 2024 içerisinde süperiletken kovuklar demet ile kalibre edilerek tasarım enerjisine ulaşıldı. </a:t>
            </a:r>
          </a:p>
          <a:p>
            <a:r>
              <a:rPr lang="tr-TR" dirty="0" smtClean="0"/>
              <a:t>2025-2030 </a:t>
            </a:r>
            <a:r>
              <a:rPr lang="tr-TR" dirty="0"/>
              <a:t>arasında sistematik bir şekilde hızlandırıcının geri kalanı ve deney istasyonları kurulacak. </a:t>
            </a:r>
          </a:p>
          <a:p>
            <a:r>
              <a:rPr lang="tr-TR" dirty="0"/>
              <a:t>Öngörülen: </a:t>
            </a:r>
            <a:r>
              <a:rPr lang="tr-TR" dirty="0" smtClean="0"/>
              <a:t>2028 </a:t>
            </a:r>
            <a:r>
              <a:rPr lang="tr-TR" dirty="0"/>
              <a:t>başında Bremsstrahlung istasyonu araştırmacılar için hizmet vermeye başlayabilir</a:t>
            </a:r>
          </a:p>
          <a:p>
            <a:r>
              <a:rPr lang="tr-TR" dirty="0"/>
              <a:t>Öngörülen</a:t>
            </a:r>
            <a:r>
              <a:rPr lang="tr-TR"/>
              <a:t>: </a:t>
            </a:r>
            <a:r>
              <a:rPr lang="tr-TR" smtClean="0"/>
              <a:t>2030 birinci </a:t>
            </a:r>
            <a:r>
              <a:rPr lang="tr-TR" dirty="0"/>
              <a:t>yarısı SEL deney istasyonları araştırmalar için hizmet vermeye </a:t>
            </a:r>
            <a:r>
              <a:rPr lang="tr-TR" dirty="0" smtClean="0"/>
              <a:t>başlayabilir.</a:t>
            </a:r>
            <a:endParaRPr lang="en-US" dirty="0"/>
          </a:p>
        </p:txBody>
      </p:sp>
      <p:sp>
        <p:nvSpPr>
          <p:cNvPr id="5" name="Slide Number Placeholder 4">
            <a:extLst>
              <a:ext uri="{FF2B5EF4-FFF2-40B4-BE49-F238E27FC236}">
                <a16:creationId xmlns:a16="http://schemas.microsoft.com/office/drawing/2014/main" id="{6C9EBBE4-5E48-3CD7-DF8D-71A737DF8A7A}"/>
              </a:ext>
            </a:extLst>
          </p:cNvPr>
          <p:cNvSpPr>
            <a:spLocks noGrp="1"/>
          </p:cNvSpPr>
          <p:nvPr>
            <p:ph type="sldNum" sz="quarter" idx="12"/>
          </p:nvPr>
        </p:nvSpPr>
        <p:spPr/>
        <p:txBody>
          <a:bodyPr/>
          <a:lstStyle/>
          <a:p>
            <a:fld id="{84CDF53C-BE00-4E83-89E8-DD91EA6DA5D6}" type="slidenum">
              <a:rPr lang="tr-TR" smtClean="0"/>
              <a:pPr/>
              <a:t>30</a:t>
            </a:fld>
            <a:endParaRPr lang="tr-TR" dirty="0"/>
          </a:p>
        </p:txBody>
      </p:sp>
      <p:sp>
        <p:nvSpPr>
          <p:cNvPr id="6" name="Footer Placeholder 5">
            <a:extLst>
              <a:ext uri="{FF2B5EF4-FFF2-40B4-BE49-F238E27FC236}">
                <a16:creationId xmlns:a16="http://schemas.microsoft.com/office/drawing/2014/main" id="{014AC870-88EC-7756-D2A7-56EF79D3615F}"/>
              </a:ext>
            </a:extLst>
          </p:cNvPr>
          <p:cNvSpPr>
            <a:spLocks noGrp="1"/>
          </p:cNvSpPr>
          <p:nvPr>
            <p:ph type="ftr" sz="quarter" idx="11"/>
          </p:nvPr>
        </p:nvSpPr>
        <p:spPr/>
        <p:txBody>
          <a:bodyPr/>
          <a:lstStyle/>
          <a:p>
            <a:r>
              <a:rPr lang="tr-TR" smtClean="0"/>
              <a:t>YEFİST 2025, 24-25 Mayıs 2025, Marmara Üniversitesi</a:t>
            </a:r>
            <a:endParaRPr lang="tr-TR" dirty="0"/>
          </a:p>
        </p:txBody>
      </p:sp>
      <p:sp>
        <p:nvSpPr>
          <p:cNvPr id="7" name="Date Placeholder 6">
            <a:extLst>
              <a:ext uri="{FF2B5EF4-FFF2-40B4-BE49-F238E27FC236}">
                <a16:creationId xmlns:a16="http://schemas.microsoft.com/office/drawing/2014/main" id="{63B82312-0F55-E4B2-8C22-443974151514}"/>
              </a:ext>
            </a:extLst>
          </p:cNvPr>
          <p:cNvSpPr>
            <a:spLocks noGrp="1"/>
          </p:cNvSpPr>
          <p:nvPr>
            <p:ph type="dt" sz="half" idx="10"/>
          </p:nvPr>
        </p:nvSpPr>
        <p:spPr/>
        <p:txBody>
          <a:bodyPr/>
          <a:lstStyle/>
          <a:p>
            <a:r>
              <a:rPr lang="en-US" smtClean="0"/>
              <a:t>Özlem Karslı</a:t>
            </a:r>
            <a:endParaRPr lang="tr-TR"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49146" y="2721962"/>
            <a:ext cx="3911327" cy="1316637"/>
          </a:xfrm>
          <a:prstGeom prst="rect">
            <a:avLst/>
          </a:prstGeom>
        </p:spPr>
      </p:pic>
    </p:spTree>
    <p:extLst>
      <p:ext uri="{BB962C8B-B14F-4D97-AF65-F5344CB8AC3E}">
        <p14:creationId xmlns:p14="http://schemas.microsoft.com/office/powerpoint/2010/main" val="1410771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F2F9D-9A45-11C4-781C-A25E77A7CA68}"/>
              </a:ext>
            </a:extLst>
          </p:cNvPr>
          <p:cNvSpPr>
            <a:spLocks noGrp="1"/>
          </p:cNvSpPr>
          <p:nvPr>
            <p:ph type="title"/>
          </p:nvPr>
        </p:nvSpPr>
        <p:spPr/>
        <p:txBody>
          <a:bodyPr/>
          <a:lstStyle/>
          <a:p>
            <a:r>
              <a:rPr lang="tr-TR" dirty="0"/>
              <a:t>TARLA yerleşkesi</a:t>
            </a:r>
            <a:endParaRPr lang="en-US" dirty="0"/>
          </a:p>
        </p:txBody>
      </p:sp>
      <p:sp>
        <p:nvSpPr>
          <p:cNvPr id="5" name="Slide Number Placeholder 4">
            <a:extLst>
              <a:ext uri="{FF2B5EF4-FFF2-40B4-BE49-F238E27FC236}">
                <a16:creationId xmlns:a16="http://schemas.microsoft.com/office/drawing/2014/main" id="{73CD2BB9-F5A1-D60C-C1D3-976BC60037C4}"/>
              </a:ext>
            </a:extLst>
          </p:cNvPr>
          <p:cNvSpPr>
            <a:spLocks noGrp="1"/>
          </p:cNvSpPr>
          <p:nvPr>
            <p:ph type="sldNum" sz="quarter" idx="12"/>
          </p:nvPr>
        </p:nvSpPr>
        <p:spPr/>
        <p:txBody>
          <a:bodyPr/>
          <a:lstStyle/>
          <a:p>
            <a:fld id="{84CDF53C-BE00-4E83-89E8-DD91EA6DA5D6}" type="slidenum">
              <a:rPr lang="tr-TR" smtClean="0"/>
              <a:pPr/>
              <a:t>4</a:t>
            </a:fld>
            <a:endParaRPr lang="tr-TR" dirty="0"/>
          </a:p>
        </p:txBody>
      </p:sp>
      <p:pic>
        <p:nvPicPr>
          <p:cNvPr id="43" name="Picture 8">
            <a:extLst>
              <a:ext uri="{FF2B5EF4-FFF2-40B4-BE49-F238E27FC236}">
                <a16:creationId xmlns:a16="http://schemas.microsoft.com/office/drawing/2014/main" id="{9C7E82DD-3892-4566-836A-C1E1001D48D9}"/>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9908" y="1419364"/>
            <a:ext cx="11494948" cy="4529608"/>
          </a:xfrm>
          <a:prstGeom prst="rect">
            <a:avLst/>
          </a:prstGeom>
        </p:spPr>
      </p:pic>
      <p:sp>
        <p:nvSpPr>
          <p:cNvPr id="3" name="Footer Placeholder 2">
            <a:extLst>
              <a:ext uri="{FF2B5EF4-FFF2-40B4-BE49-F238E27FC236}">
                <a16:creationId xmlns:a16="http://schemas.microsoft.com/office/drawing/2014/main" id="{F846E2A2-1C7F-72DC-3BB3-5DB79684083C}"/>
              </a:ext>
            </a:extLst>
          </p:cNvPr>
          <p:cNvSpPr>
            <a:spLocks noGrp="1"/>
          </p:cNvSpPr>
          <p:nvPr>
            <p:ph type="ftr" sz="quarter" idx="11"/>
          </p:nvPr>
        </p:nvSpPr>
        <p:spPr/>
        <p:txBody>
          <a:bodyPr/>
          <a:lstStyle/>
          <a:p>
            <a:r>
              <a:rPr lang="tr-TR" smtClean="0"/>
              <a:t>YEFİST 2025, 24-25 Mayıs 2025, Marmara Üniversitesi</a:t>
            </a:r>
            <a:endParaRPr lang="tr-TR" dirty="0"/>
          </a:p>
        </p:txBody>
      </p:sp>
      <p:sp>
        <p:nvSpPr>
          <p:cNvPr id="6" name="Date Placeholder 5">
            <a:extLst>
              <a:ext uri="{FF2B5EF4-FFF2-40B4-BE49-F238E27FC236}">
                <a16:creationId xmlns:a16="http://schemas.microsoft.com/office/drawing/2014/main" id="{E8ED5D64-9EF0-09DB-A1DD-6277A9C544E8}"/>
              </a:ext>
            </a:extLst>
          </p:cNvPr>
          <p:cNvSpPr>
            <a:spLocks noGrp="1"/>
          </p:cNvSpPr>
          <p:nvPr>
            <p:ph type="dt" sz="half" idx="10"/>
          </p:nvPr>
        </p:nvSpPr>
        <p:spPr/>
        <p:txBody>
          <a:bodyPr/>
          <a:lstStyle/>
          <a:p>
            <a:r>
              <a:rPr lang="en-US" smtClean="0"/>
              <a:t>Özlem Karslı</a:t>
            </a:r>
            <a:endParaRPr lang="tr-TR" dirty="0"/>
          </a:p>
        </p:txBody>
      </p:sp>
    </p:spTree>
    <p:extLst>
      <p:ext uri="{BB962C8B-B14F-4D97-AF65-F5344CB8AC3E}">
        <p14:creationId xmlns:p14="http://schemas.microsoft.com/office/powerpoint/2010/main" val="29733035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a:xfrm>
            <a:off x="194553" y="74752"/>
            <a:ext cx="10515600" cy="549633"/>
          </a:xfrm>
        </p:spPr>
        <p:txBody>
          <a:bodyPr>
            <a:noAutofit/>
          </a:bodyPr>
          <a:lstStyle/>
          <a:p>
            <a:r>
              <a:rPr lang="tr-TR" sz="4000" dirty="0"/>
              <a:t>TARLA Yerleşim Planı</a:t>
            </a:r>
            <a:endParaRPr lang="en-US" sz="4000" dirty="0"/>
          </a:p>
        </p:txBody>
      </p:sp>
      <p:pic>
        <p:nvPicPr>
          <p:cNvPr id="16" name="Resim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5945" y="634113"/>
            <a:ext cx="9616582" cy="5913279"/>
          </a:xfrm>
          <a:prstGeom prst="rect">
            <a:avLst/>
          </a:prstGeom>
        </p:spPr>
      </p:pic>
      <p:sp>
        <p:nvSpPr>
          <p:cNvPr id="2" name="Slide Number Placeholder 1"/>
          <p:cNvSpPr>
            <a:spLocks noGrp="1"/>
          </p:cNvSpPr>
          <p:nvPr>
            <p:ph type="sldNum" sz="quarter" idx="12"/>
          </p:nvPr>
        </p:nvSpPr>
        <p:spPr/>
        <p:txBody>
          <a:bodyPr/>
          <a:lstStyle/>
          <a:p>
            <a:fld id="{84CDF53C-BE00-4E83-89E8-DD91EA6DA5D6}" type="slidenum">
              <a:rPr lang="tr-TR" smtClean="0"/>
              <a:pPr/>
              <a:t>5</a:t>
            </a:fld>
            <a:endParaRPr lang="tr-TR" dirty="0"/>
          </a:p>
        </p:txBody>
      </p:sp>
      <p:sp>
        <p:nvSpPr>
          <p:cNvPr id="3" name="Footer Placeholder 2">
            <a:extLst>
              <a:ext uri="{FF2B5EF4-FFF2-40B4-BE49-F238E27FC236}">
                <a16:creationId xmlns:a16="http://schemas.microsoft.com/office/drawing/2014/main" id="{F8C6FCBF-8E8B-D81A-D13B-37D2268D63C0}"/>
              </a:ext>
            </a:extLst>
          </p:cNvPr>
          <p:cNvSpPr>
            <a:spLocks noGrp="1"/>
          </p:cNvSpPr>
          <p:nvPr>
            <p:ph type="ftr" sz="quarter" idx="11"/>
          </p:nvPr>
        </p:nvSpPr>
        <p:spPr/>
        <p:txBody>
          <a:bodyPr/>
          <a:lstStyle/>
          <a:p>
            <a:r>
              <a:rPr lang="tr-TR" smtClean="0"/>
              <a:t>YEFİST 2025, 24-25 Mayıs 2025, Marmara Üniversitesi</a:t>
            </a:r>
            <a:endParaRPr lang="tr-TR" dirty="0"/>
          </a:p>
        </p:txBody>
      </p:sp>
      <p:sp>
        <p:nvSpPr>
          <p:cNvPr id="4" name="Date Placeholder 3">
            <a:extLst>
              <a:ext uri="{FF2B5EF4-FFF2-40B4-BE49-F238E27FC236}">
                <a16:creationId xmlns:a16="http://schemas.microsoft.com/office/drawing/2014/main" id="{89E0E3DC-F6A7-EA4A-6098-48960DF1BCA8}"/>
              </a:ext>
            </a:extLst>
          </p:cNvPr>
          <p:cNvSpPr>
            <a:spLocks noGrp="1"/>
          </p:cNvSpPr>
          <p:nvPr>
            <p:ph type="dt" sz="half" idx="10"/>
          </p:nvPr>
        </p:nvSpPr>
        <p:spPr/>
        <p:txBody>
          <a:bodyPr/>
          <a:lstStyle/>
          <a:p>
            <a:r>
              <a:rPr lang="en-US" smtClean="0"/>
              <a:t>Özlem Karslı</a:t>
            </a:r>
            <a:endParaRPr lang="tr-TR" dirty="0"/>
          </a:p>
        </p:txBody>
      </p:sp>
    </p:spTree>
    <p:extLst>
      <p:ext uri="{BB962C8B-B14F-4D97-AF65-F5344CB8AC3E}">
        <p14:creationId xmlns:p14="http://schemas.microsoft.com/office/powerpoint/2010/main" val="26718285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615670-65AB-9042-1681-E2B2DD934F4F}"/>
            </a:ext>
          </a:extLst>
        </p:cNvPr>
        <p:cNvGrpSpPr/>
        <p:nvPr/>
      </p:nvGrpSpPr>
      <p:grpSpPr>
        <a:xfrm>
          <a:off x="0" y="0"/>
          <a:ext cx="0" cy="0"/>
          <a:chOff x="0" y="0"/>
          <a:chExt cx="0" cy="0"/>
        </a:xfrm>
      </p:grpSpPr>
      <p:sp>
        <p:nvSpPr>
          <p:cNvPr id="7171" name="Rectangle 3">
            <a:extLst>
              <a:ext uri="{FF2B5EF4-FFF2-40B4-BE49-F238E27FC236}">
                <a16:creationId xmlns:a16="http://schemas.microsoft.com/office/drawing/2014/main" id="{2C463DD2-5CAE-D865-5BF0-18B775A498AF}"/>
              </a:ext>
            </a:extLst>
          </p:cNvPr>
          <p:cNvSpPr>
            <a:spLocks noGrp="1" noChangeArrowheads="1"/>
          </p:cNvSpPr>
          <p:nvPr>
            <p:ph type="title"/>
          </p:nvPr>
        </p:nvSpPr>
        <p:spPr>
          <a:xfrm>
            <a:off x="87548" y="129454"/>
            <a:ext cx="10515600" cy="436936"/>
          </a:xfrm>
        </p:spPr>
        <p:txBody>
          <a:bodyPr>
            <a:noAutofit/>
          </a:bodyPr>
          <a:lstStyle/>
          <a:p>
            <a:pPr eaLnBrk="1" hangingPunct="1"/>
            <a:r>
              <a:rPr lang="tr-TR" sz="4000" dirty="0"/>
              <a:t>Destekleyici sistemler</a:t>
            </a:r>
            <a:endParaRPr lang="en-US" sz="4000" dirty="0"/>
          </a:p>
        </p:txBody>
      </p:sp>
      <p:pic>
        <p:nvPicPr>
          <p:cNvPr id="16" name="Resim 15">
            <a:extLst>
              <a:ext uri="{FF2B5EF4-FFF2-40B4-BE49-F238E27FC236}">
                <a16:creationId xmlns:a16="http://schemas.microsoft.com/office/drawing/2014/main" id="{F4C55CDC-A001-4E27-CCEE-6161D3ADE5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553" y="1102772"/>
            <a:ext cx="7662907" cy="4711955"/>
          </a:xfrm>
          <a:prstGeom prst="rect">
            <a:avLst/>
          </a:prstGeom>
        </p:spPr>
      </p:pic>
      <p:sp>
        <p:nvSpPr>
          <p:cNvPr id="2" name="Slide Number Placeholder 1">
            <a:extLst>
              <a:ext uri="{FF2B5EF4-FFF2-40B4-BE49-F238E27FC236}">
                <a16:creationId xmlns:a16="http://schemas.microsoft.com/office/drawing/2014/main" id="{A6FBC56D-C649-7925-3383-1C8DDAFBB97E}"/>
              </a:ext>
            </a:extLst>
          </p:cNvPr>
          <p:cNvSpPr>
            <a:spLocks noGrp="1"/>
          </p:cNvSpPr>
          <p:nvPr>
            <p:ph type="sldNum" sz="quarter" idx="12"/>
          </p:nvPr>
        </p:nvSpPr>
        <p:spPr/>
        <p:txBody>
          <a:bodyPr/>
          <a:lstStyle/>
          <a:p>
            <a:fld id="{84CDF53C-BE00-4E83-89E8-DD91EA6DA5D6}" type="slidenum">
              <a:rPr lang="tr-TR" smtClean="0"/>
              <a:pPr/>
              <a:t>6</a:t>
            </a:fld>
            <a:endParaRPr lang="tr-TR" dirty="0"/>
          </a:p>
        </p:txBody>
      </p:sp>
      <p:sp>
        <p:nvSpPr>
          <p:cNvPr id="4" name="TextBox 3">
            <a:extLst>
              <a:ext uri="{FF2B5EF4-FFF2-40B4-BE49-F238E27FC236}">
                <a16:creationId xmlns:a16="http://schemas.microsoft.com/office/drawing/2014/main" id="{92EE9858-01C0-647A-7788-21C6073B9EE2}"/>
              </a:ext>
            </a:extLst>
          </p:cNvPr>
          <p:cNvSpPr txBox="1"/>
          <p:nvPr/>
        </p:nvSpPr>
        <p:spPr>
          <a:xfrm>
            <a:off x="8022319" y="1387425"/>
            <a:ext cx="3952429" cy="3539430"/>
          </a:xfrm>
          <a:prstGeom prst="rect">
            <a:avLst/>
          </a:prstGeom>
          <a:noFill/>
        </p:spPr>
        <p:txBody>
          <a:bodyPr wrap="none" rtlCol="0">
            <a:spAutoFit/>
          </a:bodyPr>
          <a:lstStyle/>
          <a:p>
            <a:pPr marL="285750" indent="-285750">
              <a:buFont typeface="Arial" panose="020B0604020202020204" pitchFamily="34" charset="0"/>
              <a:buChar char="•"/>
            </a:pPr>
            <a:r>
              <a:rPr lang="tr-TR" sz="2000" dirty="0"/>
              <a:t>Su soğutma sistemi </a:t>
            </a:r>
            <a:r>
              <a:rPr lang="tr-TR" sz="2400" b="1" dirty="0">
                <a:solidFill>
                  <a:srgbClr val="00B050"/>
                </a:solidFill>
                <a:sym typeface="Wingdings" panose="05000000000000000000" pitchFamily="2" charset="2"/>
              </a:rPr>
              <a:t></a:t>
            </a:r>
            <a:endParaRPr lang="tr-TR" sz="2400" b="1" dirty="0">
              <a:solidFill>
                <a:srgbClr val="00B050"/>
              </a:solidFill>
            </a:endParaRPr>
          </a:p>
          <a:p>
            <a:pPr marL="285750" indent="-285750">
              <a:buFont typeface="Arial" panose="020B0604020202020204" pitchFamily="34" charset="0"/>
              <a:buChar char="•"/>
            </a:pPr>
            <a:r>
              <a:rPr lang="tr-TR" sz="2000" dirty="0"/>
              <a:t>Helyum Soğutma Sistemi</a:t>
            </a:r>
            <a:r>
              <a:rPr lang="tr-TR" sz="2000" b="1" dirty="0">
                <a:solidFill>
                  <a:srgbClr val="00B050"/>
                </a:solidFill>
                <a:sym typeface="Wingdings" panose="05000000000000000000" pitchFamily="2" charset="2"/>
              </a:rPr>
              <a:t></a:t>
            </a:r>
            <a:r>
              <a:rPr lang="tr-TR" sz="2000" dirty="0"/>
              <a:t> </a:t>
            </a:r>
          </a:p>
          <a:p>
            <a:pPr marL="285750" indent="-285750">
              <a:buFont typeface="Arial" panose="020B0604020202020204" pitchFamily="34" charset="0"/>
              <a:buChar char="•"/>
            </a:pPr>
            <a:r>
              <a:rPr lang="tr-TR" sz="2000" dirty="0"/>
              <a:t>Yüksek güç RF sistemi</a:t>
            </a:r>
            <a:r>
              <a:rPr lang="tr-TR" sz="2000" b="1" dirty="0">
                <a:solidFill>
                  <a:srgbClr val="00B050"/>
                </a:solidFill>
                <a:sym typeface="Wingdings" panose="05000000000000000000" pitchFamily="2" charset="2"/>
              </a:rPr>
              <a:t> </a:t>
            </a:r>
            <a:endParaRPr lang="tr-TR" sz="2000" dirty="0"/>
          </a:p>
          <a:p>
            <a:pPr marL="285750" indent="-285750">
              <a:buFont typeface="Arial" panose="020B0604020202020204" pitchFamily="34" charset="0"/>
              <a:buChar char="•"/>
            </a:pPr>
            <a:r>
              <a:rPr lang="tr-TR" sz="2000" dirty="0"/>
              <a:t>Düşük güç RF sistemi </a:t>
            </a:r>
            <a:r>
              <a:rPr lang="tr-TR" sz="2000" b="1" dirty="0">
                <a:solidFill>
                  <a:srgbClr val="00B050"/>
                </a:solidFill>
                <a:sym typeface="Wingdings" panose="05000000000000000000" pitchFamily="2" charset="2"/>
              </a:rPr>
              <a:t></a:t>
            </a:r>
            <a:endParaRPr lang="tr-TR" sz="2000" dirty="0"/>
          </a:p>
          <a:p>
            <a:pPr marL="285750" indent="-285750">
              <a:buFont typeface="Arial" panose="020B0604020202020204" pitchFamily="34" charset="0"/>
              <a:buChar char="•"/>
            </a:pPr>
            <a:r>
              <a:rPr lang="tr-TR" sz="2000" dirty="0"/>
              <a:t>DC güç kaynakları</a:t>
            </a:r>
            <a:r>
              <a:rPr lang="tr-TR" sz="2000" b="1" dirty="0">
                <a:solidFill>
                  <a:srgbClr val="00B050"/>
                </a:solidFill>
                <a:sym typeface="Wingdings" panose="05000000000000000000" pitchFamily="2" charset="2"/>
              </a:rPr>
              <a:t></a:t>
            </a:r>
            <a:endParaRPr lang="tr-TR" sz="2000" b="1" dirty="0">
              <a:solidFill>
                <a:srgbClr val="00B050"/>
              </a:solidFill>
            </a:endParaRPr>
          </a:p>
          <a:p>
            <a:pPr marL="285750" indent="-285750">
              <a:buFont typeface="Arial" panose="020B0604020202020204" pitchFamily="34" charset="0"/>
              <a:buChar char="•"/>
            </a:pPr>
            <a:r>
              <a:rPr lang="tr-TR" sz="2000" dirty="0"/>
              <a:t>Kesintisiz güç kaynakları (UPS)</a:t>
            </a:r>
            <a:r>
              <a:rPr lang="tr-TR" sz="2000" b="1" dirty="0">
                <a:solidFill>
                  <a:srgbClr val="00B050"/>
                </a:solidFill>
                <a:sym typeface="Wingdings" panose="05000000000000000000" pitchFamily="2" charset="2"/>
              </a:rPr>
              <a:t> </a:t>
            </a:r>
            <a:endParaRPr lang="tr-TR" sz="2000" dirty="0"/>
          </a:p>
          <a:p>
            <a:pPr marL="285750" indent="-285750">
              <a:buFont typeface="Arial" panose="020B0604020202020204" pitchFamily="34" charset="0"/>
              <a:buChar char="•"/>
            </a:pPr>
            <a:r>
              <a:rPr lang="tr-TR" sz="2000" dirty="0"/>
              <a:t>İklimlendirme ve havalandırma</a:t>
            </a:r>
            <a:r>
              <a:rPr lang="tr-TR" sz="2000" b="1" dirty="0">
                <a:solidFill>
                  <a:srgbClr val="00B050"/>
                </a:solidFill>
                <a:sym typeface="Wingdings" panose="05000000000000000000" pitchFamily="2" charset="2"/>
              </a:rPr>
              <a:t> </a:t>
            </a:r>
          </a:p>
          <a:p>
            <a:endParaRPr lang="tr-TR" sz="2000" dirty="0"/>
          </a:p>
          <a:p>
            <a:pPr marL="285750" indent="-285750">
              <a:buFont typeface="Arial" panose="020B0604020202020204" pitchFamily="34" charset="0"/>
              <a:buChar char="•"/>
            </a:pPr>
            <a:r>
              <a:rPr lang="tr-TR" sz="2000" dirty="0"/>
              <a:t>Kontrol sistemi</a:t>
            </a:r>
            <a:r>
              <a:rPr lang="tr-TR" sz="2000" b="1" dirty="0">
                <a:solidFill>
                  <a:srgbClr val="00B050"/>
                </a:solidFill>
                <a:sym typeface="Wingdings" panose="05000000000000000000" pitchFamily="2" charset="2"/>
              </a:rPr>
              <a:t> </a:t>
            </a:r>
            <a:endParaRPr lang="tr-TR" sz="2000" dirty="0">
              <a:solidFill>
                <a:srgbClr val="00B050"/>
              </a:solidFill>
            </a:endParaRPr>
          </a:p>
          <a:p>
            <a:pPr marL="285750" indent="-285750">
              <a:buFont typeface="Arial" panose="020B0604020202020204" pitchFamily="34" charset="0"/>
              <a:buChar char="•"/>
            </a:pPr>
            <a:r>
              <a:rPr lang="tr-TR" sz="2000" dirty="0"/>
              <a:t>Kişisel Güvenlik Sistemi </a:t>
            </a:r>
            <a:r>
              <a:rPr lang="tr-TR" sz="2000" b="1" dirty="0">
                <a:solidFill>
                  <a:srgbClr val="00B050"/>
                </a:solidFill>
                <a:sym typeface="Wingdings" panose="05000000000000000000" pitchFamily="2" charset="2"/>
              </a:rPr>
              <a:t></a:t>
            </a:r>
            <a:endParaRPr lang="tr-TR" sz="2000" dirty="0"/>
          </a:p>
          <a:p>
            <a:pPr marL="285750" indent="-285750">
              <a:buFont typeface="Arial" panose="020B0604020202020204" pitchFamily="34" charset="0"/>
              <a:buChar char="•"/>
            </a:pPr>
            <a:endParaRPr lang="tr-TR" sz="2000" dirty="0"/>
          </a:p>
        </p:txBody>
      </p:sp>
      <p:sp>
        <p:nvSpPr>
          <p:cNvPr id="6" name="TextBox 5">
            <a:extLst>
              <a:ext uri="{FF2B5EF4-FFF2-40B4-BE49-F238E27FC236}">
                <a16:creationId xmlns:a16="http://schemas.microsoft.com/office/drawing/2014/main" id="{18ED5E29-29D5-7410-1186-3811F7B6BEFB}"/>
              </a:ext>
            </a:extLst>
          </p:cNvPr>
          <p:cNvSpPr txBox="1"/>
          <p:nvPr/>
        </p:nvSpPr>
        <p:spPr>
          <a:xfrm>
            <a:off x="8122176" y="5299587"/>
            <a:ext cx="3952429" cy="707886"/>
          </a:xfrm>
          <a:prstGeom prst="rect">
            <a:avLst/>
          </a:prstGeom>
          <a:noFill/>
        </p:spPr>
        <p:txBody>
          <a:bodyPr wrap="square" rtlCol="0">
            <a:spAutoFit/>
          </a:bodyPr>
          <a:lstStyle/>
          <a:p>
            <a:r>
              <a:rPr lang="tr-TR" sz="2000" b="1" dirty="0">
                <a:solidFill>
                  <a:srgbClr val="00B050"/>
                </a:solidFill>
                <a:sym typeface="Wingdings" panose="05000000000000000000" pitchFamily="2" charset="2"/>
              </a:rPr>
              <a:t>: Hazır, kullanımda</a:t>
            </a:r>
            <a:endParaRPr lang="tr-TR" sz="2000" b="1" dirty="0">
              <a:solidFill>
                <a:srgbClr val="FFC000"/>
              </a:solidFill>
              <a:sym typeface="Wingdings" panose="05000000000000000000" pitchFamily="2" charset="2"/>
            </a:endParaRPr>
          </a:p>
          <a:p>
            <a:endParaRPr lang="tr-TR" sz="2000" dirty="0"/>
          </a:p>
        </p:txBody>
      </p:sp>
      <p:sp>
        <p:nvSpPr>
          <p:cNvPr id="7" name="Rectangle: Rounded Corners 6">
            <a:extLst>
              <a:ext uri="{FF2B5EF4-FFF2-40B4-BE49-F238E27FC236}">
                <a16:creationId xmlns:a16="http://schemas.microsoft.com/office/drawing/2014/main" id="{CF61B809-8B05-D69C-D568-EB55BAD5D3FA}"/>
              </a:ext>
            </a:extLst>
          </p:cNvPr>
          <p:cNvSpPr/>
          <p:nvPr/>
        </p:nvSpPr>
        <p:spPr>
          <a:xfrm>
            <a:off x="409280" y="1001960"/>
            <a:ext cx="1893246" cy="760739"/>
          </a:xfrm>
          <a:prstGeom prst="roundRect">
            <a:avLst/>
          </a:prstGeom>
          <a:noFill/>
          <a:ln w="31750">
            <a:solidFill>
              <a:srgbClr val="0000FF"/>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34CCE955-B184-663E-4030-5121062BD6EE}"/>
              </a:ext>
            </a:extLst>
          </p:cNvPr>
          <p:cNvSpPr/>
          <p:nvPr/>
        </p:nvSpPr>
        <p:spPr>
          <a:xfrm>
            <a:off x="1924813" y="1684867"/>
            <a:ext cx="2672587" cy="601133"/>
          </a:xfrm>
          <a:prstGeom prst="roundRect">
            <a:avLst/>
          </a:prstGeom>
          <a:noFill/>
          <a:ln w="31750">
            <a:solidFill>
              <a:srgbClr val="0000FF"/>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Rounded Corners 8">
            <a:extLst>
              <a:ext uri="{FF2B5EF4-FFF2-40B4-BE49-F238E27FC236}">
                <a16:creationId xmlns:a16="http://schemas.microsoft.com/office/drawing/2014/main" id="{33381E78-9C5A-CF65-F2F1-8120C484CCEE}"/>
              </a:ext>
            </a:extLst>
          </p:cNvPr>
          <p:cNvSpPr/>
          <p:nvPr/>
        </p:nvSpPr>
        <p:spPr>
          <a:xfrm>
            <a:off x="7188200" y="1388533"/>
            <a:ext cx="834119" cy="1862667"/>
          </a:xfrm>
          <a:prstGeom prst="roundRect">
            <a:avLst/>
          </a:prstGeom>
          <a:noFill/>
          <a:ln w="31750">
            <a:solidFill>
              <a:srgbClr val="0000FF"/>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Rounded Corners 9">
            <a:extLst>
              <a:ext uri="{FF2B5EF4-FFF2-40B4-BE49-F238E27FC236}">
                <a16:creationId xmlns:a16="http://schemas.microsoft.com/office/drawing/2014/main" id="{E9C00951-33D0-5559-44BF-2AF10D482D1E}"/>
              </a:ext>
            </a:extLst>
          </p:cNvPr>
          <p:cNvSpPr/>
          <p:nvPr/>
        </p:nvSpPr>
        <p:spPr>
          <a:xfrm>
            <a:off x="2520693" y="3157141"/>
            <a:ext cx="1805774" cy="1592660"/>
          </a:xfrm>
          <a:prstGeom prst="roundRect">
            <a:avLst/>
          </a:prstGeom>
          <a:noFill/>
          <a:ln w="31750">
            <a:solidFill>
              <a:srgbClr val="0000FF"/>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0DC8BE69-E2B2-96CE-AEE8-CB1FA83B7ABB}"/>
              </a:ext>
            </a:extLst>
          </p:cNvPr>
          <p:cNvSpPr/>
          <p:nvPr/>
        </p:nvSpPr>
        <p:spPr>
          <a:xfrm>
            <a:off x="1135781" y="3843867"/>
            <a:ext cx="1166745" cy="668867"/>
          </a:xfrm>
          <a:prstGeom prst="roundRect">
            <a:avLst/>
          </a:prstGeom>
          <a:noFill/>
          <a:ln w="31750">
            <a:solidFill>
              <a:srgbClr val="0000FF"/>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5108A250-39AC-1B3D-FFEC-0111B5CEB0B2}"/>
              </a:ext>
            </a:extLst>
          </p:cNvPr>
          <p:cNvSpPr/>
          <p:nvPr/>
        </p:nvSpPr>
        <p:spPr>
          <a:xfrm>
            <a:off x="2520693" y="4850614"/>
            <a:ext cx="3168907" cy="964113"/>
          </a:xfrm>
          <a:prstGeom prst="roundRect">
            <a:avLst/>
          </a:prstGeom>
          <a:noFill/>
          <a:ln w="31750">
            <a:solidFill>
              <a:srgbClr val="0000FF"/>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Rounded Corners 12">
            <a:extLst>
              <a:ext uri="{FF2B5EF4-FFF2-40B4-BE49-F238E27FC236}">
                <a16:creationId xmlns:a16="http://schemas.microsoft.com/office/drawing/2014/main" id="{70E3443E-1B96-E705-4079-C724775B6185}"/>
              </a:ext>
            </a:extLst>
          </p:cNvPr>
          <p:cNvSpPr/>
          <p:nvPr/>
        </p:nvSpPr>
        <p:spPr>
          <a:xfrm>
            <a:off x="63376" y="2647920"/>
            <a:ext cx="1033905" cy="1592660"/>
          </a:xfrm>
          <a:prstGeom prst="roundRect">
            <a:avLst/>
          </a:prstGeom>
          <a:noFill/>
          <a:ln w="31750">
            <a:solidFill>
              <a:srgbClr val="0000FF"/>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ooter Placeholder 2">
            <a:extLst>
              <a:ext uri="{FF2B5EF4-FFF2-40B4-BE49-F238E27FC236}">
                <a16:creationId xmlns:a16="http://schemas.microsoft.com/office/drawing/2014/main" id="{1B977DD3-BC5F-09DE-A860-961DD28FAB91}"/>
              </a:ext>
            </a:extLst>
          </p:cNvPr>
          <p:cNvSpPr>
            <a:spLocks noGrp="1"/>
          </p:cNvSpPr>
          <p:nvPr>
            <p:ph type="ftr" sz="quarter" idx="11"/>
          </p:nvPr>
        </p:nvSpPr>
        <p:spPr/>
        <p:txBody>
          <a:bodyPr/>
          <a:lstStyle/>
          <a:p>
            <a:r>
              <a:rPr lang="tr-TR" smtClean="0"/>
              <a:t>YEFİST 2025, 24-25 Mayıs 2025, Marmara Üniversitesi</a:t>
            </a:r>
            <a:endParaRPr lang="tr-TR" dirty="0"/>
          </a:p>
        </p:txBody>
      </p:sp>
      <p:sp>
        <p:nvSpPr>
          <p:cNvPr id="5" name="Date Placeholder 4">
            <a:extLst>
              <a:ext uri="{FF2B5EF4-FFF2-40B4-BE49-F238E27FC236}">
                <a16:creationId xmlns:a16="http://schemas.microsoft.com/office/drawing/2014/main" id="{D6A48222-1DF4-FAAA-93EA-3DE1BB3ECC37}"/>
              </a:ext>
            </a:extLst>
          </p:cNvPr>
          <p:cNvSpPr>
            <a:spLocks noGrp="1"/>
          </p:cNvSpPr>
          <p:nvPr>
            <p:ph type="dt" sz="half" idx="10"/>
          </p:nvPr>
        </p:nvSpPr>
        <p:spPr/>
        <p:txBody>
          <a:bodyPr/>
          <a:lstStyle/>
          <a:p>
            <a:r>
              <a:rPr lang="en-US" smtClean="0"/>
              <a:t>Özlem Karslı</a:t>
            </a:r>
            <a:endParaRPr lang="tr-TR" dirty="0"/>
          </a:p>
        </p:txBody>
      </p:sp>
    </p:spTree>
    <p:extLst>
      <p:ext uri="{BB962C8B-B14F-4D97-AF65-F5344CB8AC3E}">
        <p14:creationId xmlns:p14="http://schemas.microsoft.com/office/powerpoint/2010/main" val="39080520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17546D-F1F2-603F-D283-035F7E91FACD}"/>
            </a:ext>
          </a:extLst>
        </p:cNvPr>
        <p:cNvGrpSpPr/>
        <p:nvPr/>
      </p:nvGrpSpPr>
      <p:grpSpPr>
        <a:xfrm>
          <a:off x="0" y="0"/>
          <a:ext cx="0" cy="0"/>
          <a:chOff x="0" y="0"/>
          <a:chExt cx="0" cy="0"/>
        </a:xfrm>
      </p:grpSpPr>
      <p:sp>
        <p:nvSpPr>
          <p:cNvPr id="7171" name="Rectangle 3">
            <a:extLst>
              <a:ext uri="{FF2B5EF4-FFF2-40B4-BE49-F238E27FC236}">
                <a16:creationId xmlns:a16="http://schemas.microsoft.com/office/drawing/2014/main" id="{284C199A-57E2-F0F4-8876-DC9D20BD9335}"/>
              </a:ext>
            </a:extLst>
          </p:cNvPr>
          <p:cNvSpPr>
            <a:spLocks noGrp="1" noChangeArrowheads="1"/>
          </p:cNvSpPr>
          <p:nvPr>
            <p:ph type="title"/>
          </p:nvPr>
        </p:nvSpPr>
        <p:spPr>
          <a:xfrm>
            <a:off x="551384" y="224739"/>
            <a:ext cx="10515600" cy="436936"/>
          </a:xfrm>
        </p:spPr>
        <p:txBody>
          <a:bodyPr>
            <a:noAutofit/>
          </a:bodyPr>
          <a:lstStyle/>
          <a:p>
            <a:pPr eaLnBrk="1" hangingPunct="1"/>
            <a:r>
              <a:rPr lang="tr-TR" sz="3600" dirty="0"/>
              <a:t>Tamamlanan ve devam etmekte olan çalışmalar</a:t>
            </a:r>
            <a:endParaRPr lang="en-US" sz="3600" dirty="0"/>
          </a:p>
        </p:txBody>
      </p:sp>
      <p:pic>
        <p:nvPicPr>
          <p:cNvPr id="16" name="Resim 15">
            <a:extLst>
              <a:ext uri="{FF2B5EF4-FFF2-40B4-BE49-F238E27FC236}">
                <a16:creationId xmlns:a16="http://schemas.microsoft.com/office/drawing/2014/main" id="{CAFC7094-A887-99E2-CE70-51C3842EEA0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780" y="634113"/>
            <a:ext cx="9616582" cy="5913279"/>
          </a:xfrm>
          <a:prstGeom prst="rect">
            <a:avLst/>
          </a:prstGeom>
        </p:spPr>
      </p:pic>
      <p:sp>
        <p:nvSpPr>
          <p:cNvPr id="2" name="Slide Number Placeholder 1">
            <a:extLst>
              <a:ext uri="{FF2B5EF4-FFF2-40B4-BE49-F238E27FC236}">
                <a16:creationId xmlns:a16="http://schemas.microsoft.com/office/drawing/2014/main" id="{D23D1A97-FD63-A849-58CF-596D464C21B4}"/>
              </a:ext>
            </a:extLst>
          </p:cNvPr>
          <p:cNvSpPr>
            <a:spLocks noGrp="1"/>
          </p:cNvSpPr>
          <p:nvPr>
            <p:ph type="sldNum" sz="quarter" idx="12"/>
          </p:nvPr>
        </p:nvSpPr>
        <p:spPr/>
        <p:txBody>
          <a:bodyPr/>
          <a:lstStyle/>
          <a:p>
            <a:fld id="{84CDF53C-BE00-4E83-89E8-DD91EA6DA5D6}" type="slidenum">
              <a:rPr lang="tr-TR" smtClean="0"/>
              <a:pPr/>
              <a:t>7</a:t>
            </a:fld>
            <a:endParaRPr lang="tr-TR" dirty="0"/>
          </a:p>
        </p:txBody>
      </p:sp>
      <p:sp>
        <p:nvSpPr>
          <p:cNvPr id="6" name="TextBox 5">
            <a:extLst>
              <a:ext uri="{FF2B5EF4-FFF2-40B4-BE49-F238E27FC236}">
                <a16:creationId xmlns:a16="http://schemas.microsoft.com/office/drawing/2014/main" id="{E563EF7C-D58F-1EA7-762D-7DC3EBB3DD61}"/>
              </a:ext>
            </a:extLst>
          </p:cNvPr>
          <p:cNvSpPr txBox="1"/>
          <p:nvPr/>
        </p:nvSpPr>
        <p:spPr>
          <a:xfrm>
            <a:off x="660987" y="3948153"/>
            <a:ext cx="416293" cy="707886"/>
          </a:xfrm>
          <a:prstGeom prst="rect">
            <a:avLst/>
          </a:prstGeom>
          <a:noFill/>
        </p:spPr>
        <p:txBody>
          <a:bodyPr wrap="square">
            <a:spAutoFit/>
          </a:bodyPr>
          <a:lstStyle/>
          <a:p>
            <a:r>
              <a:rPr lang="tr-TR" sz="4000" b="1" dirty="0">
                <a:solidFill>
                  <a:srgbClr val="00B050"/>
                </a:solidFill>
                <a:sym typeface="Wingdings" panose="05000000000000000000" pitchFamily="2" charset="2"/>
              </a:rPr>
              <a:t></a:t>
            </a:r>
            <a:endParaRPr lang="tr-TR" sz="4000" dirty="0">
              <a:solidFill>
                <a:srgbClr val="00B050"/>
              </a:solidFill>
            </a:endParaRPr>
          </a:p>
        </p:txBody>
      </p:sp>
      <p:sp>
        <p:nvSpPr>
          <p:cNvPr id="10" name="TextBox 9">
            <a:extLst>
              <a:ext uri="{FF2B5EF4-FFF2-40B4-BE49-F238E27FC236}">
                <a16:creationId xmlns:a16="http://schemas.microsoft.com/office/drawing/2014/main" id="{9A62232C-8595-2B59-CFB3-37174B2135FC}"/>
              </a:ext>
            </a:extLst>
          </p:cNvPr>
          <p:cNvSpPr txBox="1"/>
          <p:nvPr/>
        </p:nvSpPr>
        <p:spPr>
          <a:xfrm>
            <a:off x="4695872" y="1417132"/>
            <a:ext cx="416293" cy="523220"/>
          </a:xfrm>
          <a:prstGeom prst="rect">
            <a:avLst/>
          </a:prstGeom>
          <a:noFill/>
        </p:spPr>
        <p:txBody>
          <a:bodyPr wrap="square">
            <a:spAutoFit/>
          </a:bodyPr>
          <a:lstStyle/>
          <a:p>
            <a:r>
              <a:rPr lang="tr-TR" sz="2800" b="1" dirty="0">
                <a:solidFill>
                  <a:srgbClr val="00B050"/>
                </a:solidFill>
                <a:sym typeface="Wingdings" panose="05000000000000000000" pitchFamily="2" charset="2"/>
              </a:rPr>
              <a:t></a:t>
            </a:r>
            <a:endParaRPr lang="tr-TR" sz="2800" dirty="0">
              <a:solidFill>
                <a:srgbClr val="00B050"/>
              </a:solidFill>
            </a:endParaRPr>
          </a:p>
        </p:txBody>
      </p:sp>
      <p:sp>
        <p:nvSpPr>
          <p:cNvPr id="11" name="TextBox 10">
            <a:extLst>
              <a:ext uri="{FF2B5EF4-FFF2-40B4-BE49-F238E27FC236}">
                <a16:creationId xmlns:a16="http://schemas.microsoft.com/office/drawing/2014/main" id="{7AAF1BA4-A96E-71E7-9FD6-9525E4ACD392}"/>
              </a:ext>
            </a:extLst>
          </p:cNvPr>
          <p:cNvSpPr txBox="1"/>
          <p:nvPr/>
        </p:nvSpPr>
        <p:spPr>
          <a:xfrm>
            <a:off x="3583880" y="1562820"/>
            <a:ext cx="416293" cy="523220"/>
          </a:xfrm>
          <a:prstGeom prst="rect">
            <a:avLst/>
          </a:prstGeom>
          <a:noFill/>
        </p:spPr>
        <p:txBody>
          <a:bodyPr wrap="square">
            <a:spAutoFit/>
          </a:bodyPr>
          <a:lstStyle/>
          <a:p>
            <a:r>
              <a:rPr lang="tr-TR" sz="2800" b="1" dirty="0">
                <a:solidFill>
                  <a:srgbClr val="00B050"/>
                </a:solidFill>
                <a:sym typeface="Wingdings" panose="05000000000000000000" pitchFamily="2" charset="2"/>
              </a:rPr>
              <a:t></a:t>
            </a:r>
            <a:endParaRPr lang="tr-TR" sz="2800" dirty="0">
              <a:solidFill>
                <a:srgbClr val="00B050"/>
              </a:solidFill>
            </a:endParaRPr>
          </a:p>
        </p:txBody>
      </p:sp>
      <p:sp>
        <p:nvSpPr>
          <p:cNvPr id="12" name="TextBox 11">
            <a:extLst>
              <a:ext uri="{FF2B5EF4-FFF2-40B4-BE49-F238E27FC236}">
                <a16:creationId xmlns:a16="http://schemas.microsoft.com/office/drawing/2014/main" id="{A0E0B615-B1FA-C2FB-6244-92870E0F7C38}"/>
              </a:ext>
            </a:extLst>
          </p:cNvPr>
          <p:cNvSpPr txBox="1"/>
          <p:nvPr/>
        </p:nvSpPr>
        <p:spPr>
          <a:xfrm>
            <a:off x="2819737" y="1594269"/>
            <a:ext cx="416293" cy="523220"/>
          </a:xfrm>
          <a:prstGeom prst="rect">
            <a:avLst/>
          </a:prstGeom>
          <a:noFill/>
        </p:spPr>
        <p:txBody>
          <a:bodyPr wrap="square">
            <a:spAutoFit/>
          </a:bodyPr>
          <a:lstStyle/>
          <a:p>
            <a:r>
              <a:rPr lang="tr-TR" sz="2800" b="1" dirty="0">
                <a:solidFill>
                  <a:srgbClr val="00B050"/>
                </a:solidFill>
                <a:sym typeface="Wingdings" panose="05000000000000000000" pitchFamily="2" charset="2"/>
              </a:rPr>
              <a:t></a:t>
            </a:r>
            <a:endParaRPr lang="tr-TR" sz="2800" dirty="0">
              <a:solidFill>
                <a:srgbClr val="00B050"/>
              </a:solidFill>
            </a:endParaRPr>
          </a:p>
        </p:txBody>
      </p:sp>
      <p:sp>
        <p:nvSpPr>
          <p:cNvPr id="13" name="TextBox 12">
            <a:extLst>
              <a:ext uri="{FF2B5EF4-FFF2-40B4-BE49-F238E27FC236}">
                <a16:creationId xmlns:a16="http://schemas.microsoft.com/office/drawing/2014/main" id="{562C6088-572F-D5CD-9CAF-B44CFF055A44}"/>
              </a:ext>
            </a:extLst>
          </p:cNvPr>
          <p:cNvSpPr txBox="1"/>
          <p:nvPr/>
        </p:nvSpPr>
        <p:spPr>
          <a:xfrm>
            <a:off x="2314310" y="1530642"/>
            <a:ext cx="416293" cy="523220"/>
          </a:xfrm>
          <a:prstGeom prst="rect">
            <a:avLst/>
          </a:prstGeom>
          <a:noFill/>
        </p:spPr>
        <p:txBody>
          <a:bodyPr wrap="square">
            <a:spAutoFit/>
          </a:bodyPr>
          <a:lstStyle/>
          <a:p>
            <a:r>
              <a:rPr lang="tr-TR" sz="2800" b="1" dirty="0">
                <a:solidFill>
                  <a:srgbClr val="00B050"/>
                </a:solidFill>
                <a:sym typeface="Wingdings" panose="05000000000000000000" pitchFamily="2" charset="2"/>
              </a:rPr>
              <a:t></a:t>
            </a:r>
            <a:endParaRPr lang="tr-TR" sz="2800" dirty="0">
              <a:solidFill>
                <a:srgbClr val="00B050"/>
              </a:solidFill>
            </a:endParaRPr>
          </a:p>
        </p:txBody>
      </p:sp>
      <p:sp>
        <p:nvSpPr>
          <p:cNvPr id="4" name="TextBox 3">
            <a:extLst>
              <a:ext uri="{FF2B5EF4-FFF2-40B4-BE49-F238E27FC236}">
                <a16:creationId xmlns:a16="http://schemas.microsoft.com/office/drawing/2014/main" id="{472C9ADA-F503-4A55-2011-4CD5BE39D354}"/>
              </a:ext>
            </a:extLst>
          </p:cNvPr>
          <p:cNvSpPr txBox="1"/>
          <p:nvPr/>
        </p:nvSpPr>
        <p:spPr>
          <a:xfrm>
            <a:off x="3670723" y="5234247"/>
            <a:ext cx="416293" cy="707886"/>
          </a:xfrm>
          <a:prstGeom prst="rect">
            <a:avLst/>
          </a:prstGeom>
          <a:noFill/>
        </p:spPr>
        <p:txBody>
          <a:bodyPr wrap="square">
            <a:spAutoFit/>
          </a:bodyPr>
          <a:lstStyle/>
          <a:p>
            <a:r>
              <a:rPr lang="tr-TR" sz="4000" b="1" dirty="0">
                <a:solidFill>
                  <a:srgbClr val="00B050"/>
                </a:solidFill>
                <a:sym typeface="Wingdings" panose="05000000000000000000" pitchFamily="2" charset="2"/>
              </a:rPr>
              <a:t></a:t>
            </a:r>
            <a:endParaRPr lang="tr-TR" sz="4000" dirty="0">
              <a:solidFill>
                <a:srgbClr val="00B050"/>
              </a:solidFill>
            </a:endParaRPr>
          </a:p>
        </p:txBody>
      </p:sp>
      <p:sp>
        <p:nvSpPr>
          <p:cNvPr id="15" name="TextBox 14">
            <a:extLst>
              <a:ext uri="{FF2B5EF4-FFF2-40B4-BE49-F238E27FC236}">
                <a16:creationId xmlns:a16="http://schemas.microsoft.com/office/drawing/2014/main" id="{A1EE079E-F12A-89CC-A9EF-FA6314505EB6}"/>
              </a:ext>
            </a:extLst>
          </p:cNvPr>
          <p:cNvSpPr txBox="1"/>
          <p:nvPr/>
        </p:nvSpPr>
        <p:spPr>
          <a:xfrm>
            <a:off x="6294656" y="5234247"/>
            <a:ext cx="416293" cy="707886"/>
          </a:xfrm>
          <a:prstGeom prst="rect">
            <a:avLst/>
          </a:prstGeom>
          <a:noFill/>
        </p:spPr>
        <p:txBody>
          <a:bodyPr wrap="square">
            <a:spAutoFit/>
          </a:bodyPr>
          <a:lstStyle/>
          <a:p>
            <a:r>
              <a:rPr lang="tr-TR" sz="4000" b="1" dirty="0">
                <a:solidFill>
                  <a:srgbClr val="00B050"/>
                </a:solidFill>
                <a:sym typeface="Wingdings" panose="05000000000000000000" pitchFamily="2" charset="2"/>
              </a:rPr>
              <a:t></a:t>
            </a:r>
            <a:endParaRPr lang="tr-TR" sz="4000" dirty="0">
              <a:solidFill>
                <a:srgbClr val="00B050"/>
              </a:solidFill>
            </a:endParaRPr>
          </a:p>
        </p:txBody>
      </p:sp>
      <p:sp>
        <p:nvSpPr>
          <p:cNvPr id="18" name="TextBox 17">
            <a:extLst>
              <a:ext uri="{FF2B5EF4-FFF2-40B4-BE49-F238E27FC236}">
                <a16:creationId xmlns:a16="http://schemas.microsoft.com/office/drawing/2014/main" id="{BF7CFC65-6D64-4D76-736B-47462E898E32}"/>
              </a:ext>
            </a:extLst>
          </p:cNvPr>
          <p:cNvSpPr txBox="1"/>
          <p:nvPr/>
        </p:nvSpPr>
        <p:spPr>
          <a:xfrm>
            <a:off x="616711" y="976514"/>
            <a:ext cx="416293" cy="707886"/>
          </a:xfrm>
          <a:prstGeom prst="rect">
            <a:avLst/>
          </a:prstGeom>
          <a:noFill/>
        </p:spPr>
        <p:txBody>
          <a:bodyPr wrap="square">
            <a:spAutoFit/>
          </a:bodyPr>
          <a:lstStyle/>
          <a:p>
            <a:r>
              <a:rPr lang="tr-TR" sz="4000" b="1" dirty="0">
                <a:solidFill>
                  <a:srgbClr val="00B050"/>
                </a:solidFill>
                <a:sym typeface="Wingdings" panose="05000000000000000000" pitchFamily="2" charset="2"/>
              </a:rPr>
              <a:t></a:t>
            </a:r>
            <a:endParaRPr lang="tr-TR" sz="4000" dirty="0">
              <a:solidFill>
                <a:srgbClr val="00B050"/>
              </a:solidFill>
            </a:endParaRPr>
          </a:p>
        </p:txBody>
      </p:sp>
      <p:sp>
        <p:nvSpPr>
          <p:cNvPr id="19" name="TextBox 18">
            <a:extLst>
              <a:ext uri="{FF2B5EF4-FFF2-40B4-BE49-F238E27FC236}">
                <a16:creationId xmlns:a16="http://schemas.microsoft.com/office/drawing/2014/main" id="{E4D370C9-777B-9E45-4DA0-EF51B26A94C8}"/>
              </a:ext>
            </a:extLst>
          </p:cNvPr>
          <p:cNvSpPr txBox="1"/>
          <p:nvPr/>
        </p:nvSpPr>
        <p:spPr>
          <a:xfrm>
            <a:off x="9097308" y="2240075"/>
            <a:ext cx="416293" cy="707886"/>
          </a:xfrm>
          <a:prstGeom prst="rect">
            <a:avLst/>
          </a:prstGeom>
          <a:noFill/>
        </p:spPr>
        <p:txBody>
          <a:bodyPr wrap="square">
            <a:spAutoFit/>
          </a:bodyPr>
          <a:lstStyle/>
          <a:p>
            <a:r>
              <a:rPr lang="tr-TR" sz="4000" b="1" dirty="0">
                <a:solidFill>
                  <a:srgbClr val="00B050"/>
                </a:solidFill>
                <a:sym typeface="Wingdings" panose="05000000000000000000" pitchFamily="2" charset="2"/>
              </a:rPr>
              <a:t></a:t>
            </a:r>
            <a:endParaRPr lang="tr-TR" sz="4000" dirty="0">
              <a:solidFill>
                <a:srgbClr val="00B050"/>
              </a:solidFill>
            </a:endParaRPr>
          </a:p>
        </p:txBody>
      </p:sp>
      <p:sp>
        <p:nvSpPr>
          <p:cNvPr id="20" name="TextBox 19">
            <a:extLst>
              <a:ext uri="{FF2B5EF4-FFF2-40B4-BE49-F238E27FC236}">
                <a16:creationId xmlns:a16="http://schemas.microsoft.com/office/drawing/2014/main" id="{E6D33BFA-E269-9A07-0AE7-17253A782E61}"/>
              </a:ext>
            </a:extLst>
          </p:cNvPr>
          <p:cNvSpPr txBox="1"/>
          <p:nvPr/>
        </p:nvSpPr>
        <p:spPr>
          <a:xfrm>
            <a:off x="4410752" y="4302096"/>
            <a:ext cx="416293" cy="707886"/>
          </a:xfrm>
          <a:prstGeom prst="rect">
            <a:avLst/>
          </a:prstGeom>
          <a:noFill/>
        </p:spPr>
        <p:txBody>
          <a:bodyPr wrap="square">
            <a:spAutoFit/>
          </a:bodyPr>
          <a:lstStyle/>
          <a:p>
            <a:r>
              <a:rPr lang="tr-TR" sz="4000" b="1" dirty="0">
                <a:solidFill>
                  <a:srgbClr val="00B050"/>
                </a:solidFill>
                <a:sym typeface="Wingdings" panose="05000000000000000000" pitchFamily="2" charset="2"/>
              </a:rPr>
              <a:t></a:t>
            </a:r>
            <a:endParaRPr lang="tr-TR" sz="4000" dirty="0">
              <a:solidFill>
                <a:srgbClr val="00B050"/>
              </a:solidFill>
            </a:endParaRPr>
          </a:p>
        </p:txBody>
      </p:sp>
      <p:pic>
        <p:nvPicPr>
          <p:cNvPr id="22" name="Graphic 21" descr="Business Growth with solid fill">
            <a:extLst>
              <a:ext uri="{FF2B5EF4-FFF2-40B4-BE49-F238E27FC236}">
                <a16:creationId xmlns:a16="http://schemas.microsoft.com/office/drawing/2014/main" id="{954A78F1-F489-B3C2-9A29-4F86AD7E7403}"/>
              </a:ext>
            </a:extLst>
          </p:cNvPr>
          <p:cNvPicPr>
            <a:picLocks noChangeAspect="1"/>
          </p:cNvPicPr>
          <p:nvPr/>
        </p:nvPicPr>
        <p:blipFill>
          <a:blip r:embed="rId4" cstate="print">
            <a:alphaModFix/>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3814967" y="2165341"/>
            <a:ext cx="914400" cy="914400"/>
          </a:xfrm>
          <a:prstGeom prst="rect">
            <a:avLst/>
          </a:prstGeom>
          <a:effectLst>
            <a:outerShdw blurRad="50800" dist="38100" dir="13500000" algn="br" rotWithShape="0">
              <a:prstClr val="black">
                <a:alpha val="40000"/>
              </a:prstClr>
            </a:outerShdw>
          </a:effectLst>
        </p:spPr>
      </p:pic>
      <p:pic>
        <p:nvPicPr>
          <p:cNvPr id="23" name="Graphic 22" descr="Business Growth with solid fill">
            <a:extLst>
              <a:ext uri="{FF2B5EF4-FFF2-40B4-BE49-F238E27FC236}">
                <a16:creationId xmlns:a16="http://schemas.microsoft.com/office/drawing/2014/main" id="{7A477F28-F4C4-8001-6570-C97F5716EDE5}"/>
              </a:ext>
            </a:extLst>
          </p:cNvPr>
          <p:cNvPicPr>
            <a:picLocks noChangeAspect="1"/>
          </p:cNvPicPr>
          <p:nvPr/>
        </p:nvPicPr>
        <p:blipFill>
          <a:blip r:embed="rId4" cstate="print">
            <a:alphaModFix/>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6710949" y="2220692"/>
            <a:ext cx="914400" cy="914400"/>
          </a:xfrm>
          <a:prstGeom prst="rect">
            <a:avLst/>
          </a:prstGeom>
          <a:effectLst>
            <a:outerShdw blurRad="50800" dist="38100" dir="13500000" algn="br" rotWithShape="0">
              <a:prstClr val="black">
                <a:alpha val="40000"/>
              </a:prstClr>
            </a:outerShdw>
          </a:effectLst>
        </p:spPr>
      </p:pic>
      <p:pic>
        <p:nvPicPr>
          <p:cNvPr id="24" name="Graphic 23" descr="Business Growth with solid fill">
            <a:extLst>
              <a:ext uri="{FF2B5EF4-FFF2-40B4-BE49-F238E27FC236}">
                <a16:creationId xmlns:a16="http://schemas.microsoft.com/office/drawing/2014/main" id="{3E6AC265-9458-DB46-194E-79672D41C545}"/>
              </a:ext>
            </a:extLst>
          </p:cNvPr>
          <p:cNvPicPr>
            <a:picLocks noChangeAspect="1"/>
          </p:cNvPicPr>
          <p:nvPr/>
        </p:nvPicPr>
        <p:blipFill>
          <a:blip r:embed="rId4" cstate="print">
            <a:alphaModFix/>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6047859" y="1417132"/>
            <a:ext cx="914400" cy="914400"/>
          </a:xfrm>
          <a:prstGeom prst="rect">
            <a:avLst/>
          </a:prstGeom>
          <a:effectLst>
            <a:outerShdw blurRad="50800" dist="38100" dir="13500000" algn="br" rotWithShape="0">
              <a:prstClr val="black">
                <a:alpha val="40000"/>
              </a:prstClr>
            </a:outerShdw>
          </a:effectLst>
        </p:spPr>
      </p:pic>
      <p:pic>
        <p:nvPicPr>
          <p:cNvPr id="25" name="Graphic 24" descr="Business Growth with solid fill">
            <a:extLst>
              <a:ext uri="{FF2B5EF4-FFF2-40B4-BE49-F238E27FC236}">
                <a16:creationId xmlns:a16="http://schemas.microsoft.com/office/drawing/2014/main" id="{81797A1A-FA47-7722-35DD-1902FC1282DE}"/>
              </a:ext>
            </a:extLst>
          </p:cNvPr>
          <p:cNvPicPr>
            <a:picLocks noChangeAspect="1"/>
          </p:cNvPicPr>
          <p:nvPr/>
        </p:nvPicPr>
        <p:blipFill>
          <a:blip r:embed="rId6" cstate="print">
            <a:alphaModFix/>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7053031" y="3255153"/>
            <a:ext cx="1144635" cy="1144635"/>
          </a:xfrm>
          <a:prstGeom prst="rect">
            <a:avLst/>
          </a:prstGeom>
          <a:effectLst>
            <a:outerShdw blurRad="50800" dist="38100" dir="13500000" algn="br" rotWithShape="0">
              <a:prstClr val="black">
                <a:alpha val="40000"/>
              </a:prstClr>
            </a:outerShdw>
          </a:effectLst>
        </p:spPr>
      </p:pic>
      <p:sp>
        <p:nvSpPr>
          <p:cNvPr id="28" name="TextBox 27">
            <a:extLst>
              <a:ext uri="{FF2B5EF4-FFF2-40B4-BE49-F238E27FC236}">
                <a16:creationId xmlns:a16="http://schemas.microsoft.com/office/drawing/2014/main" id="{529710FF-5E8A-4711-284E-B71CBB7C6CF7}"/>
              </a:ext>
            </a:extLst>
          </p:cNvPr>
          <p:cNvSpPr txBox="1"/>
          <p:nvPr/>
        </p:nvSpPr>
        <p:spPr>
          <a:xfrm>
            <a:off x="9605186" y="4286707"/>
            <a:ext cx="2494450" cy="461665"/>
          </a:xfrm>
          <a:prstGeom prst="rect">
            <a:avLst/>
          </a:prstGeom>
          <a:noFill/>
        </p:spPr>
        <p:txBody>
          <a:bodyPr wrap="square">
            <a:spAutoFit/>
          </a:bodyPr>
          <a:lstStyle/>
          <a:p>
            <a:r>
              <a:rPr lang="tr-TR" sz="2400" b="1" dirty="0">
                <a:solidFill>
                  <a:srgbClr val="00B050"/>
                </a:solidFill>
                <a:sym typeface="Wingdings" panose="05000000000000000000" pitchFamily="2" charset="2"/>
              </a:rPr>
              <a:t>: </a:t>
            </a:r>
            <a:r>
              <a:rPr lang="tr-TR" b="1" dirty="0">
                <a:solidFill>
                  <a:srgbClr val="00B050"/>
                </a:solidFill>
                <a:sym typeface="Wingdings" panose="05000000000000000000" pitchFamily="2" charset="2"/>
              </a:rPr>
              <a:t>hazır, kullanımda</a:t>
            </a:r>
            <a:endParaRPr lang="tr-TR" dirty="0">
              <a:solidFill>
                <a:srgbClr val="00B050"/>
              </a:solidFill>
            </a:endParaRPr>
          </a:p>
        </p:txBody>
      </p:sp>
      <p:sp>
        <p:nvSpPr>
          <p:cNvPr id="29" name="TextBox 28">
            <a:extLst>
              <a:ext uri="{FF2B5EF4-FFF2-40B4-BE49-F238E27FC236}">
                <a16:creationId xmlns:a16="http://schemas.microsoft.com/office/drawing/2014/main" id="{063380FB-86EB-C833-38A0-2DA443518520}"/>
              </a:ext>
            </a:extLst>
          </p:cNvPr>
          <p:cNvSpPr txBox="1"/>
          <p:nvPr/>
        </p:nvSpPr>
        <p:spPr>
          <a:xfrm>
            <a:off x="1870865" y="4158441"/>
            <a:ext cx="416293" cy="707886"/>
          </a:xfrm>
          <a:prstGeom prst="rect">
            <a:avLst/>
          </a:prstGeom>
          <a:noFill/>
        </p:spPr>
        <p:txBody>
          <a:bodyPr wrap="square">
            <a:spAutoFit/>
          </a:bodyPr>
          <a:lstStyle/>
          <a:p>
            <a:r>
              <a:rPr lang="tr-TR" sz="4000" b="1" dirty="0">
                <a:solidFill>
                  <a:srgbClr val="00B050"/>
                </a:solidFill>
                <a:sym typeface="Wingdings" panose="05000000000000000000" pitchFamily="2" charset="2"/>
              </a:rPr>
              <a:t></a:t>
            </a:r>
            <a:endParaRPr lang="tr-TR" sz="4000" dirty="0">
              <a:solidFill>
                <a:srgbClr val="00B050"/>
              </a:solidFill>
            </a:endParaRPr>
          </a:p>
        </p:txBody>
      </p:sp>
      <p:sp>
        <p:nvSpPr>
          <p:cNvPr id="30" name="TextBox 29">
            <a:extLst>
              <a:ext uri="{FF2B5EF4-FFF2-40B4-BE49-F238E27FC236}">
                <a16:creationId xmlns:a16="http://schemas.microsoft.com/office/drawing/2014/main" id="{72950225-791B-BAFF-64F6-BF5CB81B1AD3}"/>
              </a:ext>
            </a:extLst>
          </p:cNvPr>
          <p:cNvSpPr txBox="1"/>
          <p:nvPr/>
        </p:nvSpPr>
        <p:spPr>
          <a:xfrm>
            <a:off x="5635006" y="4288662"/>
            <a:ext cx="416293" cy="707886"/>
          </a:xfrm>
          <a:prstGeom prst="rect">
            <a:avLst/>
          </a:prstGeom>
          <a:noFill/>
        </p:spPr>
        <p:txBody>
          <a:bodyPr wrap="square">
            <a:spAutoFit/>
          </a:bodyPr>
          <a:lstStyle/>
          <a:p>
            <a:r>
              <a:rPr lang="tr-TR" sz="4000" b="1" dirty="0">
                <a:solidFill>
                  <a:srgbClr val="00B050"/>
                </a:solidFill>
                <a:sym typeface="Wingdings" panose="05000000000000000000" pitchFamily="2" charset="2"/>
              </a:rPr>
              <a:t></a:t>
            </a:r>
            <a:endParaRPr lang="tr-TR" sz="4000" dirty="0">
              <a:solidFill>
                <a:srgbClr val="00B050"/>
              </a:solidFill>
            </a:endParaRPr>
          </a:p>
        </p:txBody>
      </p:sp>
      <p:pic>
        <p:nvPicPr>
          <p:cNvPr id="31" name="Graphic 30" descr="Business Growth with solid fill">
            <a:extLst>
              <a:ext uri="{FF2B5EF4-FFF2-40B4-BE49-F238E27FC236}">
                <a16:creationId xmlns:a16="http://schemas.microsoft.com/office/drawing/2014/main" id="{FEB33631-FC71-5F58-87F8-4D38E4D7EA30}"/>
              </a:ext>
            </a:extLst>
          </p:cNvPr>
          <p:cNvPicPr>
            <a:picLocks noChangeAspect="1"/>
          </p:cNvPicPr>
          <p:nvPr/>
        </p:nvPicPr>
        <p:blipFill>
          <a:blip r:embed="rId7" cstate="print">
            <a:alphaModFix/>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9505741" y="5110162"/>
            <a:ext cx="523221" cy="523221"/>
          </a:xfrm>
          <a:prstGeom prst="rect">
            <a:avLst/>
          </a:prstGeom>
          <a:effectLst>
            <a:outerShdw blurRad="50800" dist="38100" dir="13500000" algn="br" rotWithShape="0">
              <a:prstClr val="black">
                <a:alpha val="40000"/>
              </a:prstClr>
            </a:outerShdw>
          </a:effectLst>
        </p:spPr>
      </p:pic>
      <p:sp>
        <p:nvSpPr>
          <p:cNvPr id="32" name="TextBox 31">
            <a:extLst>
              <a:ext uri="{FF2B5EF4-FFF2-40B4-BE49-F238E27FC236}">
                <a16:creationId xmlns:a16="http://schemas.microsoft.com/office/drawing/2014/main" id="{ABF59DD2-FBCB-037F-7FD5-12C0B566F816}"/>
              </a:ext>
            </a:extLst>
          </p:cNvPr>
          <p:cNvSpPr txBox="1"/>
          <p:nvPr/>
        </p:nvSpPr>
        <p:spPr>
          <a:xfrm>
            <a:off x="10030587" y="5035515"/>
            <a:ext cx="2161413" cy="646331"/>
          </a:xfrm>
          <a:prstGeom prst="rect">
            <a:avLst/>
          </a:prstGeom>
          <a:noFill/>
        </p:spPr>
        <p:txBody>
          <a:bodyPr wrap="square" rtlCol="0">
            <a:spAutoFit/>
          </a:bodyPr>
          <a:lstStyle/>
          <a:p>
            <a:r>
              <a:rPr lang="tr-TR" dirty="0"/>
              <a:t>Çalışmalar devam ediyor</a:t>
            </a:r>
            <a:endParaRPr lang="en-US" dirty="0"/>
          </a:p>
        </p:txBody>
      </p:sp>
      <p:sp>
        <p:nvSpPr>
          <p:cNvPr id="3" name="TextBox 2">
            <a:extLst>
              <a:ext uri="{FF2B5EF4-FFF2-40B4-BE49-F238E27FC236}">
                <a16:creationId xmlns:a16="http://schemas.microsoft.com/office/drawing/2014/main" id="{1F52AA69-C29E-21C8-0205-69C230F4A773}"/>
              </a:ext>
            </a:extLst>
          </p:cNvPr>
          <p:cNvSpPr txBox="1"/>
          <p:nvPr/>
        </p:nvSpPr>
        <p:spPr>
          <a:xfrm>
            <a:off x="194553" y="5680031"/>
            <a:ext cx="416293" cy="707886"/>
          </a:xfrm>
          <a:prstGeom prst="rect">
            <a:avLst/>
          </a:prstGeom>
          <a:noFill/>
        </p:spPr>
        <p:txBody>
          <a:bodyPr wrap="square">
            <a:spAutoFit/>
          </a:bodyPr>
          <a:lstStyle/>
          <a:p>
            <a:r>
              <a:rPr lang="tr-TR" sz="4000" b="1" dirty="0">
                <a:solidFill>
                  <a:srgbClr val="00B050"/>
                </a:solidFill>
                <a:sym typeface="Wingdings" panose="05000000000000000000" pitchFamily="2" charset="2"/>
              </a:rPr>
              <a:t></a:t>
            </a:r>
            <a:endParaRPr lang="tr-TR" sz="4000" dirty="0">
              <a:solidFill>
                <a:srgbClr val="00B050"/>
              </a:solidFill>
            </a:endParaRPr>
          </a:p>
        </p:txBody>
      </p:sp>
      <p:sp>
        <p:nvSpPr>
          <p:cNvPr id="5" name="TextBox 4">
            <a:extLst>
              <a:ext uri="{FF2B5EF4-FFF2-40B4-BE49-F238E27FC236}">
                <a16:creationId xmlns:a16="http://schemas.microsoft.com/office/drawing/2014/main" id="{D798DC3F-D7D7-81C5-FB9A-2E2205207328}"/>
              </a:ext>
            </a:extLst>
          </p:cNvPr>
          <p:cNvSpPr txBox="1"/>
          <p:nvPr/>
        </p:nvSpPr>
        <p:spPr>
          <a:xfrm>
            <a:off x="1084557" y="1566554"/>
            <a:ext cx="416293" cy="707886"/>
          </a:xfrm>
          <a:prstGeom prst="rect">
            <a:avLst/>
          </a:prstGeom>
          <a:noFill/>
        </p:spPr>
        <p:txBody>
          <a:bodyPr wrap="square">
            <a:spAutoFit/>
          </a:bodyPr>
          <a:lstStyle/>
          <a:p>
            <a:r>
              <a:rPr lang="tr-TR" sz="4000" b="1" dirty="0">
                <a:solidFill>
                  <a:srgbClr val="00B050"/>
                </a:solidFill>
                <a:sym typeface="Wingdings" panose="05000000000000000000" pitchFamily="2" charset="2"/>
              </a:rPr>
              <a:t></a:t>
            </a:r>
            <a:endParaRPr lang="tr-TR" sz="4000" dirty="0">
              <a:solidFill>
                <a:srgbClr val="00B050"/>
              </a:solidFill>
            </a:endParaRPr>
          </a:p>
        </p:txBody>
      </p:sp>
      <p:sp>
        <p:nvSpPr>
          <p:cNvPr id="7" name="Footer Placeholder 6">
            <a:extLst>
              <a:ext uri="{FF2B5EF4-FFF2-40B4-BE49-F238E27FC236}">
                <a16:creationId xmlns:a16="http://schemas.microsoft.com/office/drawing/2014/main" id="{359AA311-64EC-8FB9-0B56-BE2E2072E1AC}"/>
              </a:ext>
            </a:extLst>
          </p:cNvPr>
          <p:cNvSpPr>
            <a:spLocks noGrp="1"/>
          </p:cNvSpPr>
          <p:nvPr>
            <p:ph type="ftr" sz="quarter" idx="11"/>
          </p:nvPr>
        </p:nvSpPr>
        <p:spPr/>
        <p:txBody>
          <a:bodyPr/>
          <a:lstStyle/>
          <a:p>
            <a:r>
              <a:rPr lang="tr-TR" smtClean="0"/>
              <a:t>YEFİST 2025, 24-25 Mayıs 2025, Marmara Üniversitesi</a:t>
            </a:r>
            <a:endParaRPr lang="tr-TR" dirty="0"/>
          </a:p>
        </p:txBody>
      </p:sp>
      <p:sp>
        <p:nvSpPr>
          <p:cNvPr id="8" name="Date Placeholder 7">
            <a:extLst>
              <a:ext uri="{FF2B5EF4-FFF2-40B4-BE49-F238E27FC236}">
                <a16:creationId xmlns:a16="http://schemas.microsoft.com/office/drawing/2014/main" id="{7A568180-7339-CB34-B478-C13ECDBFE03A}"/>
              </a:ext>
            </a:extLst>
          </p:cNvPr>
          <p:cNvSpPr>
            <a:spLocks noGrp="1"/>
          </p:cNvSpPr>
          <p:nvPr>
            <p:ph type="dt" sz="half" idx="10"/>
          </p:nvPr>
        </p:nvSpPr>
        <p:spPr/>
        <p:txBody>
          <a:bodyPr/>
          <a:lstStyle/>
          <a:p>
            <a:r>
              <a:rPr lang="en-US" smtClean="0"/>
              <a:t>Özlem Karslı</a:t>
            </a:r>
            <a:endParaRPr lang="tr-TR" dirty="0"/>
          </a:p>
        </p:txBody>
      </p:sp>
      <p:sp>
        <p:nvSpPr>
          <p:cNvPr id="9" name="TextBox 8">
            <a:extLst>
              <a:ext uri="{FF2B5EF4-FFF2-40B4-BE49-F238E27FC236}">
                <a16:creationId xmlns:a16="http://schemas.microsoft.com/office/drawing/2014/main" id="{1DAA8388-AEFF-0678-1A83-2D15E4429D88}"/>
              </a:ext>
            </a:extLst>
          </p:cNvPr>
          <p:cNvSpPr txBox="1"/>
          <p:nvPr/>
        </p:nvSpPr>
        <p:spPr>
          <a:xfrm>
            <a:off x="4305033" y="1406266"/>
            <a:ext cx="416293" cy="523220"/>
          </a:xfrm>
          <a:prstGeom prst="rect">
            <a:avLst/>
          </a:prstGeom>
          <a:noFill/>
        </p:spPr>
        <p:txBody>
          <a:bodyPr wrap="square">
            <a:spAutoFit/>
          </a:bodyPr>
          <a:lstStyle/>
          <a:p>
            <a:r>
              <a:rPr lang="tr-TR" sz="2800" b="1" dirty="0">
                <a:solidFill>
                  <a:srgbClr val="00B050"/>
                </a:solidFill>
                <a:sym typeface="Wingdings" panose="05000000000000000000" pitchFamily="2" charset="2"/>
              </a:rPr>
              <a:t></a:t>
            </a:r>
            <a:endParaRPr lang="tr-TR" sz="2800" dirty="0">
              <a:solidFill>
                <a:srgbClr val="00B050"/>
              </a:solidFill>
            </a:endParaRPr>
          </a:p>
        </p:txBody>
      </p:sp>
    </p:spTree>
    <p:extLst>
      <p:ext uri="{BB962C8B-B14F-4D97-AF65-F5344CB8AC3E}">
        <p14:creationId xmlns:p14="http://schemas.microsoft.com/office/powerpoint/2010/main" val="15724088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E23AC-51CE-56A6-947D-B74BE68EB894}"/>
              </a:ext>
            </a:extLst>
          </p:cNvPr>
          <p:cNvSpPr>
            <a:spLocks noGrp="1"/>
          </p:cNvSpPr>
          <p:nvPr>
            <p:ph type="title"/>
          </p:nvPr>
        </p:nvSpPr>
        <p:spPr/>
        <p:txBody>
          <a:bodyPr/>
          <a:lstStyle/>
          <a:p>
            <a:r>
              <a:rPr lang="tr-TR" dirty="0"/>
              <a:t>Kurulum ve demet testleri</a:t>
            </a:r>
            <a:endParaRPr lang="en-GB" dirty="0"/>
          </a:p>
        </p:txBody>
      </p:sp>
      <p:sp>
        <p:nvSpPr>
          <p:cNvPr id="4" name="Date Placeholder 3">
            <a:extLst>
              <a:ext uri="{FF2B5EF4-FFF2-40B4-BE49-F238E27FC236}">
                <a16:creationId xmlns:a16="http://schemas.microsoft.com/office/drawing/2014/main" id="{08D1C5A9-A953-050A-CA8D-DE52BB46DB61}"/>
              </a:ext>
            </a:extLst>
          </p:cNvPr>
          <p:cNvSpPr>
            <a:spLocks noGrp="1"/>
          </p:cNvSpPr>
          <p:nvPr>
            <p:ph type="dt" sz="half" idx="10"/>
          </p:nvPr>
        </p:nvSpPr>
        <p:spPr/>
        <p:txBody>
          <a:bodyPr/>
          <a:lstStyle/>
          <a:p>
            <a:r>
              <a:rPr lang="en-US" smtClean="0"/>
              <a:t>Özlem Karslı</a:t>
            </a:r>
            <a:endParaRPr lang="tr-TR" dirty="0"/>
          </a:p>
        </p:txBody>
      </p:sp>
      <p:sp>
        <p:nvSpPr>
          <p:cNvPr id="5" name="Footer Placeholder 4">
            <a:extLst>
              <a:ext uri="{FF2B5EF4-FFF2-40B4-BE49-F238E27FC236}">
                <a16:creationId xmlns:a16="http://schemas.microsoft.com/office/drawing/2014/main" id="{6378E880-426B-212C-71B5-630D47DACCBA}"/>
              </a:ext>
            </a:extLst>
          </p:cNvPr>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a:extLst>
              <a:ext uri="{FF2B5EF4-FFF2-40B4-BE49-F238E27FC236}">
                <a16:creationId xmlns:a16="http://schemas.microsoft.com/office/drawing/2014/main" id="{680864C2-58A9-CAE5-44E8-3CF46256912A}"/>
              </a:ext>
            </a:extLst>
          </p:cNvPr>
          <p:cNvSpPr>
            <a:spLocks noGrp="1"/>
          </p:cNvSpPr>
          <p:nvPr>
            <p:ph type="sldNum" sz="quarter" idx="12"/>
          </p:nvPr>
        </p:nvSpPr>
        <p:spPr/>
        <p:txBody>
          <a:bodyPr/>
          <a:lstStyle/>
          <a:p>
            <a:fld id="{84CDF53C-BE00-4E83-89E8-DD91EA6DA5D6}" type="slidenum">
              <a:rPr lang="tr-TR" smtClean="0"/>
              <a:pPr/>
              <a:t>8</a:t>
            </a:fld>
            <a:endParaRPr lang="tr-TR" dirty="0"/>
          </a:p>
        </p:txBody>
      </p:sp>
      <p:pic>
        <p:nvPicPr>
          <p:cNvPr id="7" name="Picture 6">
            <a:extLst>
              <a:ext uri="{FF2B5EF4-FFF2-40B4-BE49-F238E27FC236}">
                <a16:creationId xmlns:a16="http://schemas.microsoft.com/office/drawing/2014/main" id="{5002601E-0E8C-E4E0-E5C4-FD517A2C04A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614" y="1570176"/>
            <a:ext cx="4650266" cy="2136216"/>
          </a:xfrm>
          <a:prstGeom prst="rect">
            <a:avLst/>
          </a:prstGeom>
        </p:spPr>
      </p:pic>
      <p:pic>
        <p:nvPicPr>
          <p:cNvPr id="8" name="Picture 7">
            <a:extLst>
              <a:ext uri="{FF2B5EF4-FFF2-40B4-BE49-F238E27FC236}">
                <a16:creationId xmlns:a16="http://schemas.microsoft.com/office/drawing/2014/main" id="{3A73ED75-BCB2-A63B-C4E5-2EEE8B151AE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049" y="1627896"/>
            <a:ext cx="4296643" cy="2255738"/>
          </a:xfrm>
          <a:prstGeom prst="rect">
            <a:avLst/>
          </a:prstGeom>
        </p:spPr>
      </p:pic>
      <p:pic>
        <p:nvPicPr>
          <p:cNvPr id="9" name="Picture 8">
            <a:extLst>
              <a:ext uri="{FF2B5EF4-FFF2-40B4-BE49-F238E27FC236}">
                <a16:creationId xmlns:a16="http://schemas.microsoft.com/office/drawing/2014/main" id="{4ED0E13E-9C82-9D4B-ABAF-269636228CC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537" y="3591888"/>
            <a:ext cx="9236028" cy="4242801"/>
          </a:xfrm>
          <a:prstGeom prst="rect">
            <a:avLst/>
          </a:prstGeom>
        </p:spPr>
      </p:pic>
      <p:sp>
        <p:nvSpPr>
          <p:cNvPr id="13" name="TextBox 21">
            <a:extLst>
              <a:ext uri="{FF2B5EF4-FFF2-40B4-BE49-F238E27FC236}">
                <a16:creationId xmlns:a16="http://schemas.microsoft.com/office/drawing/2014/main" id="{BBA6F293-9E6D-4429-A09D-0C604E37383D}"/>
              </a:ext>
            </a:extLst>
          </p:cNvPr>
          <p:cNvSpPr txBox="1"/>
          <p:nvPr/>
        </p:nvSpPr>
        <p:spPr>
          <a:xfrm>
            <a:off x="6938199" y="1373863"/>
            <a:ext cx="2988447"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tr-TR" sz="2400" dirty="0"/>
              <a:t>Aralık 2023-Mart 2024</a:t>
            </a:r>
            <a:endParaRPr lang="en-US" sz="2400" dirty="0"/>
          </a:p>
        </p:txBody>
      </p:sp>
      <p:sp>
        <p:nvSpPr>
          <p:cNvPr id="14" name="TextBox 22">
            <a:extLst>
              <a:ext uri="{FF2B5EF4-FFF2-40B4-BE49-F238E27FC236}">
                <a16:creationId xmlns:a16="http://schemas.microsoft.com/office/drawing/2014/main" id="{88DEF816-4508-4485-84EA-D2EA09D07E1F}"/>
              </a:ext>
            </a:extLst>
          </p:cNvPr>
          <p:cNvSpPr txBox="1"/>
          <p:nvPr/>
        </p:nvSpPr>
        <p:spPr>
          <a:xfrm>
            <a:off x="10127612" y="4281646"/>
            <a:ext cx="1875835"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tr-TR" sz="2400" dirty="0"/>
              <a:t>Nisan 2024-   </a:t>
            </a:r>
            <a:endParaRPr lang="en-US" sz="2400" dirty="0"/>
          </a:p>
        </p:txBody>
      </p:sp>
      <p:sp>
        <p:nvSpPr>
          <p:cNvPr id="15" name="TextBox 23">
            <a:extLst>
              <a:ext uri="{FF2B5EF4-FFF2-40B4-BE49-F238E27FC236}">
                <a16:creationId xmlns:a16="http://schemas.microsoft.com/office/drawing/2014/main" id="{9CA2079B-36F2-1DF5-E3C3-118E11DEB14A}"/>
              </a:ext>
            </a:extLst>
          </p:cNvPr>
          <p:cNvSpPr txBox="1"/>
          <p:nvPr/>
        </p:nvSpPr>
        <p:spPr>
          <a:xfrm>
            <a:off x="285794" y="1246076"/>
            <a:ext cx="836832"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tr-TR" sz="2400" dirty="0"/>
              <a:t>Faz-1</a:t>
            </a:r>
            <a:endParaRPr lang="en-US" sz="2400" dirty="0"/>
          </a:p>
        </p:txBody>
      </p:sp>
      <p:sp>
        <p:nvSpPr>
          <p:cNvPr id="16" name="TextBox 24">
            <a:extLst>
              <a:ext uri="{FF2B5EF4-FFF2-40B4-BE49-F238E27FC236}">
                <a16:creationId xmlns:a16="http://schemas.microsoft.com/office/drawing/2014/main" id="{3E529D6A-3941-F1A0-EA86-59B0F9677A38}"/>
              </a:ext>
            </a:extLst>
          </p:cNvPr>
          <p:cNvSpPr txBox="1"/>
          <p:nvPr/>
        </p:nvSpPr>
        <p:spPr>
          <a:xfrm>
            <a:off x="6071596" y="1397063"/>
            <a:ext cx="836832"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tr-TR" sz="2400" dirty="0"/>
              <a:t>Faz-2</a:t>
            </a:r>
            <a:endParaRPr lang="en-US" sz="2400" dirty="0"/>
          </a:p>
        </p:txBody>
      </p:sp>
      <p:sp>
        <p:nvSpPr>
          <p:cNvPr id="17" name="TextBox 25">
            <a:extLst>
              <a:ext uri="{FF2B5EF4-FFF2-40B4-BE49-F238E27FC236}">
                <a16:creationId xmlns:a16="http://schemas.microsoft.com/office/drawing/2014/main" id="{4B632AA5-F2E5-5671-9A17-CA6872C6CC9C}"/>
              </a:ext>
            </a:extLst>
          </p:cNvPr>
          <p:cNvSpPr txBox="1"/>
          <p:nvPr/>
        </p:nvSpPr>
        <p:spPr>
          <a:xfrm>
            <a:off x="9316428" y="4281647"/>
            <a:ext cx="836832"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tr-TR" sz="2400" dirty="0"/>
              <a:t>Faz-3</a:t>
            </a:r>
            <a:endParaRPr lang="en-US" sz="2400" dirty="0"/>
          </a:p>
        </p:txBody>
      </p:sp>
      <p:sp>
        <p:nvSpPr>
          <p:cNvPr id="18" name="TextBox 29">
            <a:extLst>
              <a:ext uri="{FF2B5EF4-FFF2-40B4-BE49-F238E27FC236}">
                <a16:creationId xmlns:a16="http://schemas.microsoft.com/office/drawing/2014/main" id="{BBA6F293-9E6D-4429-A09D-0C604E37383D}"/>
              </a:ext>
            </a:extLst>
          </p:cNvPr>
          <p:cNvSpPr txBox="1"/>
          <p:nvPr/>
        </p:nvSpPr>
        <p:spPr>
          <a:xfrm>
            <a:off x="1386768" y="1246075"/>
            <a:ext cx="2403928"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tr-TR" sz="2400" dirty="0"/>
              <a:t>Nisan-Mayıs 2023</a:t>
            </a:r>
            <a:endParaRPr lang="en-US" sz="2400" dirty="0"/>
          </a:p>
        </p:txBody>
      </p:sp>
    </p:spTree>
    <p:extLst>
      <p:ext uri="{BB962C8B-B14F-4D97-AF65-F5344CB8AC3E}">
        <p14:creationId xmlns:p14="http://schemas.microsoft.com/office/powerpoint/2010/main" val="22801565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1D85B-35DF-6EB8-B20D-7965A741C48F}"/>
              </a:ext>
            </a:extLst>
          </p:cNvPr>
          <p:cNvSpPr>
            <a:spLocks noGrp="1"/>
          </p:cNvSpPr>
          <p:nvPr>
            <p:ph type="title"/>
          </p:nvPr>
        </p:nvSpPr>
        <p:spPr/>
        <p:txBody>
          <a:bodyPr/>
          <a:lstStyle/>
          <a:p>
            <a:r>
              <a:rPr lang="tr-TR" dirty="0"/>
              <a:t>Faz-3: süperiletkenden ilk hızlandırma</a:t>
            </a:r>
            <a:endParaRPr lang="en-GB" dirty="0"/>
          </a:p>
        </p:txBody>
      </p:sp>
      <p:sp>
        <p:nvSpPr>
          <p:cNvPr id="4" name="Date Placeholder 3">
            <a:extLst>
              <a:ext uri="{FF2B5EF4-FFF2-40B4-BE49-F238E27FC236}">
                <a16:creationId xmlns:a16="http://schemas.microsoft.com/office/drawing/2014/main" id="{E60F4185-50F5-42ED-97C1-658C6055540D}"/>
              </a:ext>
            </a:extLst>
          </p:cNvPr>
          <p:cNvSpPr>
            <a:spLocks noGrp="1"/>
          </p:cNvSpPr>
          <p:nvPr>
            <p:ph type="dt" sz="half" idx="10"/>
          </p:nvPr>
        </p:nvSpPr>
        <p:spPr/>
        <p:txBody>
          <a:bodyPr/>
          <a:lstStyle/>
          <a:p>
            <a:r>
              <a:rPr lang="en-US" smtClean="0"/>
              <a:t>Özlem Karslı</a:t>
            </a:r>
            <a:endParaRPr lang="tr-TR" dirty="0"/>
          </a:p>
        </p:txBody>
      </p:sp>
      <p:sp>
        <p:nvSpPr>
          <p:cNvPr id="5" name="Footer Placeholder 4">
            <a:extLst>
              <a:ext uri="{FF2B5EF4-FFF2-40B4-BE49-F238E27FC236}">
                <a16:creationId xmlns:a16="http://schemas.microsoft.com/office/drawing/2014/main" id="{17B2056F-BDD4-9312-7756-F5EAB1D5C248}"/>
              </a:ext>
            </a:extLst>
          </p:cNvPr>
          <p:cNvSpPr>
            <a:spLocks noGrp="1"/>
          </p:cNvSpPr>
          <p:nvPr>
            <p:ph type="ftr" sz="quarter" idx="11"/>
          </p:nvPr>
        </p:nvSpPr>
        <p:spPr/>
        <p:txBody>
          <a:bodyPr/>
          <a:lstStyle/>
          <a:p>
            <a:r>
              <a:rPr lang="tr-TR" smtClean="0"/>
              <a:t>YEFİST 2025, 24-25 Mayıs 2025, Marmara Üniversitesi</a:t>
            </a:r>
            <a:endParaRPr lang="tr-TR" dirty="0"/>
          </a:p>
        </p:txBody>
      </p:sp>
      <p:sp>
        <p:nvSpPr>
          <p:cNvPr id="6" name="Slide Number Placeholder 5">
            <a:extLst>
              <a:ext uri="{FF2B5EF4-FFF2-40B4-BE49-F238E27FC236}">
                <a16:creationId xmlns:a16="http://schemas.microsoft.com/office/drawing/2014/main" id="{585A628B-343E-A4A2-1975-9669940D2B02}"/>
              </a:ext>
            </a:extLst>
          </p:cNvPr>
          <p:cNvSpPr>
            <a:spLocks noGrp="1"/>
          </p:cNvSpPr>
          <p:nvPr>
            <p:ph type="sldNum" sz="quarter" idx="12"/>
          </p:nvPr>
        </p:nvSpPr>
        <p:spPr/>
        <p:txBody>
          <a:bodyPr/>
          <a:lstStyle/>
          <a:p>
            <a:fld id="{84CDF53C-BE00-4E83-89E8-DD91EA6DA5D6}" type="slidenum">
              <a:rPr lang="tr-TR" smtClean="0"/>
              <a:pPr/>
              <a:t>9</a:t>
            </a:fld>
            <a:endParaRPr lang="tr-TR" dirty="0"/>
          </a:p>
        </p:txBody>
      </p:sp>
      <p:pic>
        <p:nvPicPr>
          <p:cNvPr id="34" name="Content Placeholder 33"/>
          <p:cNvPicPr>
            <a:picLocks noGrp="1" noChangeAspect="1"/>
          </p:cNvPicPr>
          <p:nvPr>
            <p:ph idx="1"/>
          </p:nvPr>
        </p:nvPicPr>
        <p:blipFill rotWithShape="1">
          <a:blip r:embed="rId2">
            <a:extLst>
              <a:ext uri="{28A0092B-C50C-407E-A947-70E740481C1C}">
                <a14:useLocalDpi xmlns:a14="http://schemas.microsoft.com/office/drawing/2010/main" val="0"/>
              </a:ext>
            </a:extLst>
          </a:blip>
          <a:srcRect b="10880"/>
          <a:stretch/>
        </p:blipFill>
        <p:spPr>
          <a:xfrm>
            <a:off x="0" y="1086502"/>
            <a:ext cx="11779250" cy="4894617"/>
          </a:xfrm>
          <a:prstGeom prst="rect">
            <a:avLst/>
          </a:prstGeom>
          <a:effectLst>
            <a:reflection stA="0" endPos="65000" dist="50800" dir="5400000" sy="-100000" algn="bl" rotWithShape="0"/>
          </a:effectLst>
        </p:spPr>
      </p:pic>
      <p:cxnSp>
        <p:nvCxnSpPr>
          <p:cNvPr id="7" name="Straight Arrow Connector 6">
            <a:extLst>
              <a:ext uri="{FF2B5EF4-FFF2-40B4-BE49-F238E27FC236}">
                <a16:creationId xmlns:a16="http://schemas.microsoft.com/office/drawing/2014/main" id="{2727D340-F26C-EA11-2FC7-C9C325D4B7D0}"/>
              </a:ext>
            </a:extLst>
          </p:cNvPr>
          <p:cNvCxnSpPr>
            <a:cxnSpLocks/>
          </p:cNvCxnSpPr>
          <p:nvPr/>
        </p:nvCxnSpPr>
        <p:spPr>
          <a:xfrm flipV="1">
            <a:off x="8060267" y="3429000"/>
            <a:ext cx="778933" cy="1809321"/>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301A93C-7295-E54D-6E5D-B41B23315145}"/>
              </a:ext>
            </a:extLst>
          </p:cNvPr>
          <p:cNvSpPr txBox="1"/>
          <p:nvPr/>
        </p:nvSpPr>
        <p:spPr>
          <a:xfrm>
            <a:off x="5431140" y="5270701"/>
            <a:ext cx="3800408" cy="369332"/>
          </a:xfrm>
          <a:prstGeom prst="rect">
            <a:avLst/>
          </a:prstGeom>
          <a:noFill/>
        </p:spPr>
        <p:txBody>
          <a:bodyPr wrap="square" rtlCol="0">
            <a:spAutoFit/>
          </a:bodyPr>
          <a:lstStyle/>
          <a:p>
            <a:r>
              <a:rPr lang="tr-TR" dirty="0"/>
              <a:t>Yatay ve dikey saptırıcı mıknatıslar</a:t>
            </a:r>
            <a:endParaRPr lang="en-GB" dirty="0"/>
          </a:p>
        </p:txBody>
      </p:sp>
      <p:sp>
        <p:nvSpPr>
          <p:cNvPr id="11" name="TextBox 10">
            <a:extLst>
              <a:ext uri="{FF2B5EF4-FFF2-40B4-BE49-F238E27FC236}">
                <a16:creationId xmlns:a16="http://schemas.microsoft.com/office/drawing/2014/main" id="{00311271-EE32-4943-AD69-DAA11988EEB3}"/>
              </a:ext>
            </a:extLst>
          </p:cNvPr>
          <p:cNvSpPr txBox="1"/>
          <p:nvPr/>
        </p:nvSpPr>
        <p:spPr>
          <a:xfrm>
            <a:off x="10075657" y="5270701"/>
            <a:ext cx="2291644" cy="369332"/>
          </a:xfrm>
          <a:prstGeom prst="rect">
            <a:avLst/>
          </a:prstGeom>
          <a:noFill/>
        </p:spPr>
        <p:txBody>
          <a:bodyPr wrap="square" rtlCol="0">
            <a:spAutoFit/>
          </a:bodyPr>
          <a:lstStyle/>
          <a:p>
            <a:r>
              <a:rPr lang="tr-TR" dirty="0" err="1"/>
              <a:t>Sintilatör</a:t>
            </a:r>
            <a:r>
              <a:rPr lang="tr-TR" dirty="0"/>
              <a:t> ekran</a:t>
            </a:r>
            <a:endParaRPr lang="en-GB" dirty="0"/>
          </a:p>
        </p:txBody>
      </p:sp>
      <p:cxnSp>
        <p:nvCxnSpPr>
          <p:cNvPr id="12" name="Straight Arrow Connector 11">
            <a:extLst>
              <a:ext uri="{FF2B5EF4-FFF2-40B4-BE49-F238E27FC236}">
                <a16:creationId xmlns:a16="http://schemas.microsoft.com/office/drawing/2014/main" id="{4E816993-02B8-371A-3110-1D75E8226164}"/>
              </a:ext>
            </a:extLst>
          </p:cNvPr>
          <p:cNvCxnSpPr>
            <a:cxnSpLocks/>
          </p:cNvCxnSpPr>
          <p:nvPr/>
        </p:nvCxnSpPr>
        <p:spPr>
          <a:xfrm flipH="1" flipV="1">
            <a:off x="9448800" y="3341511"/>
            <a:ext cx="1154348" cy="1929190"/>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8" name="Right Brace 17">
            <a:extLst>
              <a:ext uri="{FF2B5EF4-FFF2-40B4-BE49-F238E27FC236}">
                <a16:creationId xmlns:a16="http://schemas.microsoft.com/office/drawing/2014/main" id="{BCAA23FE-04FB-0AEB-EE97-5B918FC6DD9A}"/>
              </a:ext>
            </a:extLst>
          </p:cNvPr>
          <p:cNvSpPr/>
          <p:nvPr/>
        </p:nvSpPr>
        <p:spPr>
          <a:xfrm rot="5400000">
            <a:off x="8332333" y="2550394"/>
            <a:ext cx="502727" cy="6391105"/>
          </a:xfrm>
          <a:prstGeom prst="rightBrace">
            <a:avLst>
              <a:gd name="adj1" fmla="val 30788"/>
              <a:gd name="adj2" fmla="val 50000"/>
            </a:avLst>
          </a:prstGeom>
          <a:ln w="5080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9" name="TextBox 18">
            <a:extLst>
              <a:ext uri="{FF2B5EF4-FFF2-40B4-BE49-F238E27FC236}">
                <a16:creationId xmlns:a16="http://schemas.microsoft.com/office/drawing/2014/main" id="{B2FD42C5-E689-CC46-DA41-C1B628448038}"/>
              </a:ext>
            </a:extLst>
          </p:cNvPr>
          <p:cNvSpPr txBox="1"/>
          <p:nvPr/>
        </p:nvSpPr>
        <p:spPr>
          <a:xfrm>
            <a:off x="7461956" y="5997310"/>
            <a:ext cx="3711016" cy="369332"/>
          </a:xfrm>
          <a:prstGeom prst="rect">
            <a:avLst/>
          </a:prstGeom>
          <a:noFill/>
        </p:spPr>
        <p:txBody>
          <a:bodyPr wrap="none" rtlCol="0">
            <a:spAutoFit/>
          </a:bodyPr>
          <a:lstStyle/>
          <a:p>
            <a:r>
              <a:rPr lang="en-GB" dirty="0"/>
              <a:t>“</a:t>
            </a:r>
            <a:r>
              <a:rPr lang="tr-TR" dirty="0"/>
              <a:t>çok</a:t>
            </a:r>
            <a:r>
              <a:rPr lang="en-GB" dirty="0"/>
              <a:t>”</a:t>
            </a:r>
            <a:r>
              <a:rPr lang="tr-TR" dirty="0"/>
              <a:t> sadeleştirilmiş bir spektrometre</a:t>
            </a:r>
            <a:endParaRPr lang="en-GB" dirty="0"/>
          </a:p>
        </p:txBody>
      </p:sp>
    </p:spTree>
    <p:extLst>
      <p:ext uri="{BB962C8B-B14F-4D97-AF65-F5344CB8AC3E}">
        <p14:creationId xmlns:p14="http://schemas.microsoft.com/office/powerpoint/2010/main" val="3304287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tarla_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50800">
          <a:solidFill>
            <a:srgbClr val="0000FF"/>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arla_theme" id="{9F6154D8-FFAD-4501-B61A-CA92C61878BF}" vid="{7F4D2A27-0D29-4091-B90C-ECAA9658479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tarla_theme</Template>
  <TotalTime>21933</TotalTime>
  <Words>1403</Words>
  <Application>Microsoft Office PowerPoint</Application>
  <PresentationFormat>Widescreen</PresentationFormat>
  <Paragraphs>270</Paragraphs>
  <Slides>30</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Calibri Light</vt:lpstr>
      <vt:lpstr>Chalkboard SE Regular</vt:lpstr>
      <vt:lpstr>Noto Sans Symbols</vt:lpstr>
      <vt:lpstr>Wingdings</vt:lpstr>
      <vt:lpstr>tarla_theme</vt:lpstr>
      <vt:lpstr>TÜRK HIZLANDIRICI VE IŞINIM LABORATUVARI  </vt:lpstr>
      <vt:lpstr>İçerik</vt:lpstr>
      <vt:lpstr>Türk Hızlandırıcı ve Işınım Laboratuvarı</vt:lpstr>
      <vt:lpstr>TARLA yerleşkesi</vt:lpstr>
      <vt:lpstr>TARLA Yerleşim Planı</vt:lpstr>
      <vt:lpstr>Destekleyici sistemler</vt:lpstr>
      <vt:lpstr>Tamamlanan ve devam etmekte olan çalışmalar</vt:lpstr>
      <vt:lpstr>Kurulum ve demet testleri</vt:lpstr>
      <vt:lpstr>Faz-3: süperiletkenden ilk hızlandırma</vt:lpstr>
      <vt:lpstr>Faz-3 süperiletken kovuklardan ilk hızlanma</vt:lpstr>
      <vt:lpstr>Faz-3 süperiletken kovukların demet ile kalibrasyonu</vt:lpstr>
      <vt:lpstr>20 MeV Demet Hattı</vt:lpstr>
      <vt:lpstr>Deflektör Kavite</vt:lpstr>
      <vt:lpstr>Deflektör Kavite</vt:lpstr>
      <vt:lpstr>Nükleer / Aktivasyon Deneyleri</vt:lpstr>
      <vt:lpstr>Fotoaktivasyon Analizi Deneyleri</vt:lpstr>
      <vt:lpstr>TARLA 2025-2030 Kurulum Planı</vt:lpstr>
      <vt:lpstr>40 MeV Demet Hattı</vt:lpstr>
      <vt:lpstr>40 Mev Demet Hattı</vt:lpstr>
      <vt:lpstr>40 MeV Demet Hattı</vt:lpstr>
      <vt:lpstr>Paketçik Sıkıştırma Hattı</vt:lpstr>
      <vt:lpstr>Serbest Elektron Lazeri</vt:lpstr>
      <vt:lpstr>Serbest Elektron Lazeri U35</vt:lpstr>
      <vt:lpstr>1004 Mükemmelliyet Merkezi Projesi</vt:lpstr>
      <vt:lpstr>1004 Proje Ortaklarımız</vt:lpstr>
      <vt:lpstr>1004 Projesi: Çevre Uygulamalarına Yönelik Yeşil Elektron Hızlandırıcısının Yerli Olarak Üretilmesi </vt:lpstr>
      <vt:lpstr>1004 Projesi: Çevresel Uygulamalar İçin Medikal LINAK’ın Geri Dönüştürülmesi </vt:lpstr>
      <vt:lpstr>TXPES (TURKISH SOFT X-RAY PHOTOELECTRON SPECTROSCOPY)</vt:lpstr>
      <vt:lpstr>TXPES (TURKISH SOFT X-RAY PHOTOELECTRON SPECTROSCOPY)</vt:lpstr>
      <vt:lpstr>Özet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aaksoy</dc:creator>
  <cp:lastModifiedBy>okarsli</cp:lastModifiedBy>
  <cp:revision>1317</cp:revision>
  <cp:lastPrinted>2025-05-16T13:16:03Z</cp:lastPrinted>
  <dcterms:created xsi:type="dcterms:W3CDTF">2019-02-26T15:32:10Z</dcterms:created>
  <dcterms:modified xsi:type="dcterms:W3CDTF">2025-05-23T10:59:13Z</dcterms:modified>
</cp:coreProperties>
</file>