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8" r:id="rId10"/>
    <p:sldId id="269" r:id="rId11"/>
    <p:sldId id="267" r:id="rId12"/>
    <p:sldId id="270" r:id="rId13"/>
    <p:sldId id="277" r:id="rId14"/>
    <p:sldId id="271" r:id="rId15"/>
    <p:sldId id="281" r:id="rId16"/>
    <p:sldId id="278" r:id="rId17"/>
    <p:sldId id="289" r:id="rId18"/>
    <p:sldId id="279" r:id="rId19"/>
    <p:sldId id="282" r:id="rId20"/>
    <p:sldId id="287" r:id="rId21"/>
    <p:sldId id="288" r:id="rId22"/>
    <p:sldId id="283" r:id="rId23"/>
    <p:sldId id="290" r:id="rId24"/>
    <p:sldId id="291" r:id="rId25"/>
    <p:sldId id="293" r:id="rId26"/>
    <p:sldId id="284" r:id="rId27"/>
    <p:sldId id="292" r:id="rId28"/>
    <p:sldId id="299" r:id="rId29"/>
    <p:sldId id="296" r:id="rId30"/>
    <p:sldId id="298" r:id="rId31"/>
    <p:sldId id="297" r:id="rId32"/>
    <p:sldId id="273" r:id="rId3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336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80462-92D8-4729-9A84-F2F55ED99CEA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61930-8DA5-4AF9-BAEE-8406DC96CD5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4811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8266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3534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3670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0901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598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805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4889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9492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888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27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10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6B443-F10C-4B90-A2BA-D7267B3C5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647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720881"/>
            <a:ext cx="12192000" cy="2387600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800000"/>
                </a:solidFill>
              </a:rPr>
              <a:t>A</a:t>
            </a:r>
            <a:r>
              <a:rPr lang="tr-TR" b="1" dirty="0">
                <a:solidFill>
                  <a:srgbClr val="800000"/>
                </a:solidFill>
              </a:rPr>
              <a:t>LICE Deneyi Güncel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Sonuçları 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972590" y="4375124"/>
            <a:ext cx="10099962" cy="1655762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Serpil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YALÇIN KUZU </a:t>
            </a:r>
            <a:r>
              <a:rPr lang="tr-TR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Ayben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KARASU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UYSAL</a:t>
            </a:r>
            <a:endParaRPr lang="tr-TR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tr-TR" sz="2000" b="1" dirty="0" smtClean="0">
                <a:solidFill>
                  <a:srgbClr val="800000"/>
                </a:solidFill>
                <a:latin typeface="+mj-lt"/>
              </a:rPr>
              <a:t>YEFİST 2025</a:t>
            </a:r>
          </a:p>
          <a:p>
            <a:r>
              <a:rPr lang="tr-TR" sz="2000" dirty="0" smtClean="0">
                <a:solidFill>
                  <a:srgbClr val="800000"/>
                </a:solidFill>
                <a:latin typeface="+mj-lt"/>
              </a:rPr>
              <a:t>İstanbul, 25.05.2025</a:t>
            </a:r>
            <a:endParaRPr lang="tr-TR" sz="2000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0" y="90127"/>
            <a:ext cx="624850" cy="844899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933" y="-73505"/>
            <a:ext cx="991100" cy="1008531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2652" y="-25942"/>
            <a:ext cx="969281" cy="96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36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299988"/>
            <a:ext cx="9634451" cy="5558012"/>
          </a:xfrm>
        </p:spPr>
        <p:txBody>
          <a:bodyPr>
            <a:normAutofit/>
          </a:bodyPr>
          <a:lstStyle/>
          <a:p>
            <a:r>
              <a:rPr lang="tr-TR" sz="2400" dirty="0" smtClean="0"/>
              <a:t>Eğer </a:t>
            </a:r>
            <a:r>
              <a:rPr lang="tr-TR" sz="2400" dirty="0" smtClean="0">
                <a:solidFill>
                  <a:srgbClr val="800000"/>
                </a:solidFill>
              </a:rPr>
              <a:t>perdeleme yarıçapının (</a:t>
            </a:r>
            <a:r>
              <a:rPr lang="tr-TR" sz="2400" i="1" dirty="0" err="1" smtClean="0">
                <a:solidFill>
                  <a:srgbClr val="800000"/>
                </a:solidFill>
              </a:rPr>
              <a:t>r</a:t>
            </a:r>
            <a:r>
              <a:rPr lang="tr-TR" sz="2400" i="1" baseline="-25000" dirty="0" err="1" smtClean="0">
                <a:solidFill>
                  <a:srgbClr val="800000"/>
                </a:solidFill>
              </a:rPr>
              <a:t>Debye</a:t>
            </a:r>
            <a:r>
              <a:rPr lang="tr-TR" sz="2400" dirty="0" smtClean="0">
                <a:solidFill>
                  <a:srgbClr val="800000"/>
                </a:solidFill>
              </a:rPr>
              <a:t>) </a:t>
            </a:r>
            <a:r>
              <a:rPr lang="tr-TR" sz="2400" dirty="0" smtClean="0"/>
              <a:t>sıcaklığa </a:t>
            </a:r>
            <a:r>
              <a:rPr lang="tr-TR" sz="2400" dirty="0"/>
              <a:t>bağlılığı biliniyorsa, </a:t>
            </a:r>
            <a:r>
              <a:rPr lang="tr-TR" sz="2400" dirty="0" smtClean="0"/>
              <a:t>buna </a:t>
            </a:r>
            <a:r>
              <a:rPr lang="tr-TR" sz="2400" dirty="0"/>
              <a:t>karşılık </a:t>
            </a:r>
            <a:r>
              <a:rPr lang="tr-TR" sz="2400" dirty="0" smtClean="0"/>
              <a:t>gelen </a:t>
            </a:r>
            <a:r>
              <a:rPr lang="tr-TR" sz="2400" dirty="0"/>
              <a:t>ayrışma sıcaklığını </a:t>
            </a:r>
            <a:r>
              <a:rPr lang="tr-TR" sz="2400" dirty="0" smtClean="0"/>
              <a:t>(</a:t>
            </a:r>
            <a:r>
              <a:rPr lang="tr-TR" sz="2400" i="1" dirty="0" smtClean="0"/>
              <a:t>T</a:t>
            </a:r>
            <a:r>
              <a:rPr lang="tr-TR" sz="2400" dirty="0" smtClean="0"/>
              <a:t>) </a:t>
            </a:r>
            <a:r>
              <a:rPr lang="tr-TR" sz="2400" dirty="0"/>
              <a:t>belirler</a:t>
            </a:r>
            <a:r>
              <a:rPr lang="tr-TR" sz="2400" dirty="0" smtClean="0"/>
              <a:t>.</a:t>
            </a:r>
          </a:p>
          <a:p>
            <a:endParaRPr lang="tr-TR" sz="2400" dirty="0" smtClean="0"/>
          </a:p>
          <a:p>
            <a:r>
              <a:rPr lang="tr-TR" sz="2400" dirty="0"/>
              <a:t>Her bir </a:t>
            </a:r>
            <a:r>
              <a:rPr lang="tr-TR" sz="2400" dirty="0" err="1" smtClean="0"/>
              <a:t>kuarkonyum</a:t>
            </a:r>
            <a:r>
              <a:rPr lang="tr-TR" sz="2400" dirty="0" smtClean="0"/>
              <a:t> </a:t>
            </a:r>
            <a:r>
              <a:rPr lang="tr-TR" sz="2400" dirty="0"/>
              <a:t>durumu, </a:t>
            </a:r>
            <a:r>
              <a:rPr lang="tr-TR" sz="2400" dirty="0" smtClean="0"/>
              <a:t>bağlanma yarıçapına </a:t>
            </a:r>
            <a:r>
              <a:rPr lang="tr-TR" sz="2400" dirty="0"/>
              <a:t>bağlı olarak farklı bir sıcaklıkta ayrışır.</a:t>
            </a:r>
          </a:p>
          <a:p>
            <a:pPr marL="457200" lvl="1" indent="0">
              <a:buNone/>
            </a:pPr>
            <a:r>
              <a:rPr lang="tr-TR" i="1" dirty="0">
                <a:solidFill>
                  <a:srgbClr val="800000"/>
                </a:solidFill>
              </a:rPr>
              <a:t>→ Bu durum, </a:t>
            </a:r>
            <a:r>
              <a:rPr lang="tr-TR" i="1" dirty="0" smtClean="0">
                <a:solidFill>
                  <a:srgbClr val="800000"/>
                </a:solidFill>
              </a:rPr>
              <a:t>KGP için </a:t>
            </a:r>
            <a:r>
              <a:rPr lang="tr-TR" i="1" dirty="0">
                <a:solidFill>
                  <a:srgbClr val="800000"/>
                </a:solidFill>
              </a:rPr>
              <a:t>bir “termometre” işlevi görebilir</a:t>
            </a:r>
            <a:r>
              <a:rPr lang="tr-TR" i="1" dirty="0" smtClean="0">
                <a:solidFill>
                  <a:srgbClr val="800000"/>
                </a:solidFill>
              </a:rPr>
              <a:t>.</a:t>
            </a:r>
          </a:p>
          <a:p>
            <a:pPr marL="457200" lvl="1" indent="0">
              <a:buNone/>
            </a:pPr>
            <a:endParaRPr lang="tr-TR" i="1" dirty="0" smtClean="0">
              <a:solidFill>
                <a:srgbClr val="800000"/>
              </a:solidFill>
            </a:endParaRPr>
          </a:p>
          <a:p>
            <a:r>
              <a:rPr lang="tr-TR" sz="2400" dirty="0" err="1"/>
              <a:t>Kuarkonyum</a:t>
            </a:r>
            <a:r>
              <a:rPr lang="tr-TR" sz="2400" dirty="0"/>
              <a:t> bağlarının ne zaman eriyip ayrıştığını anlamak için, ayrışma sıcaklığı (</a:t>
            </a:r>
            <a:r>
              <a:rPr lang="tr-TR" sz="2400" i="1" dirty="0" smtClean="0"/>
              <a:t>T</a:t>
            </a:r>
            <a:r>
              <a:rPr lang="tr-TR" sz="2400" dirty="0" smtClean="0"/>
              <a:t>) </a:t>
            </a:r>
            <a:r>
              <a:rPr lang="tr-TR" sz="2400" dirty="0"/>
              <a:t>genellikle kritik sıcaklığa (</a:t>
            </a:r>
            <a:r>
              <a:rPr lang="tr-TR" sz="2400" i="1" dirty="0" smtClean="0"/>
              <a:t>T</a:t>
            </a:r>
            <a:r>
              <a:rPr lang="tr-TR" sz="2400" i="1" baseline="-25000" dirty="0" smtClean="0"/>
              <a:t>C</a:t>
            </a:r>
            <a:r>
              <a:rPr lang="tr-TR" sz="2400" dirty="0" smtClean="0"/>
              <a:t>) </a:t>
            </a:r>
            <a:r>
              <a:rPr lang="tr-TR" sz="2400" dirty="0"/>
              <a:t>oranıyla (</a:t>
            </a:r>
            <a:r>
              <a:rPr lang="tr-TR" sz="2400" i="1" dirty="0" smtClean="0"/>
              <a:t>T </a:t>
            </a:r>
            <a:r>
              <a:rPr lang="tr-TR" sz="2400" i="1" dirty="0"/>
              <a:t>/ </a:t>
            </a:r>
            <a:r>
              <a:rPr lang="tr-TR" sz="2400" i="1" dirty="0" smtClean="0"/>
              <a:t>T</a:t>
            </a:r>
            <a:r>
              <a:rPr lang="tr-TR" sz="2400" i="1" baseline="-25000" dirty="0" smtClean="0"/>
              <a:t>C</a:t>
            </a:r>
            <a:r>
              <a:rPr lang="tr-TR" sz="2400" dirty="0" smtClean="0"/>
              <a:t>) </a:t>
            </a:r>
            <a:r>
              <a:rPr lang="tr-TR" sz="2400" dirty="0"/>
              <a:t>verilir.</a:t>
            </a:r>
          </a:p>
          <a:p>
            <a:pPr marL="0" indent="0">
              <a:buNone/>
            </a:pPr>
            <a:endParaRPr lang="tr-TR" sz="2400" i="1" dirty="0" smtClean="0">
              <a:solidFill>
                <a:srgbClr val="800000"/>
              </a:solidFill>
            </a:endParaRPr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Motivasyon: </a:t>
            </a:r>
            <a:r>
              <a:rPr lang="tr-TR" b="1" dirty="0">
                <a:solidFill>
                  <a:srgbClr val="800000"/>
                </a:solidFill>
              </a:rPr>
              <a:t>KGP Termometresi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15796" y="1927755"/>
            <a:ext cx="2493812" cy="3807917"/>
          </a:xfrm>
          <a:prstGeom prst="rect">
            <a:avLst/>
          </a:prstGeom>
        </p:spPr>
      </p:pic>
      <p:grpSp>
        <p:nvGrpSpPr>
          <p:cNvPr id="8" name="Grup 7"/>
          <p:cNvGrpSpPr/>
          <p:nvPr/>
        </p:nvGrpSpPr>
        <p:grpSpPr>
          <a:xfrm>
            <a:off x="1011412" y="5045774"/>
            <a:ext cx="7292972" cy="1188823"/>
            <a:chOff x="1011412" y="5045774"/>
            <a:chExt cx="7292972" cy="1188823"/>
          </a:xfrm>
        </p:grpSpPr>
        <p:pic>
          <p:nvPicPr>
            <p:cNvPr id="6" name="Resim 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1412" y="5045774"/>
              <a:ext cx="7292972" cy="1188823"/>
            </a:xfrm>
            <a:prstGeom prst="rect">
              <a:avLst/>
            </a:prstGeom>
          </p:spPr>
        </p:pic>
        <p:sp>
          <p:nvSpPr>
            <p:cNvPr id="7" name="Dikdörtgen 6"/>
            <p:cNvSpPr/>
            <p:nvPr/>
          </p:nvSpPr>
          <p:spPr>
            <a:xfrm>
              <a:off x="1850315" y="5733826"/>
              <a:ext cx="118334" cy="1721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sp>
        <p:nvSpPr>
          <p:cNvPr id="4" name="Dikdörtgen 3"/>
          <p:cNvSpPr/>
          <p:nvPr/>
        </p:nvSpPr>
        <p:spPr>
          <a:xfrm>
            <a:off x="2872291" y="5045775"/>
            <a:ext cx="688490" cy="86017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Dikdörtgen 8"/>
          <p:cNvSpPr/>
          <p:nvPr/>
        </p:nvSpPr>
        <p:spPr>
          <a:xfrm>
            <a:off x="5453932" y="5045775"/>
            <a:ext cx="1893541" cy="86017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0" name="Düz Ok Bağlayıcısı 9"/>
          <p:cNvCxnSpPr/>
          <p:nvPr/>
        </p:nvCxnSpPr>
        <p:spPr>
          <a:xfrm flipH="1">
            <a:off x="6884894" y="4098663"/>
            <a:ext cx="2681833" cy="860612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Ok Bağlayıcısı 13"/>
          <p:cNvCxnSpPr/>
          <p:nvPr/>
        </p:nvCxnSpPr>
        <p:spPr>
          <a:xfrm flipH="1">
            <a:off x="5970168" y="2872292"/>
            <a:ext cx="3664284" cy="2086983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Ok Bağlayıcısı 16"/>
          <p:cNvCxnSpPr/>
          <p:nvPr/>
        </p:nvCxnSpPr>
        <p:spPr>
          <a:xfrm flipH="1">
            <a:off x="3278777" y="3958814"/>
            <a:ext cx="6220225" cy="1000461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Veri Yer Tutucusu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12" name="Altbilgi Yer Tutucusu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13" name="Slayt Numarası Yer Tutucus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917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Resi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47653"/>
            <a:ext cx="12286211" cy="5910348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7677"/>
            <a:ext cx="12192000" cy="939975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b="1" dirty="0" smtClean="0">
                <a:solidFill>
                  <a:srgbClr val="800000"/>
                </a:solidFill>
              </a:rPr>
              <a:t>Büyük </a:t>
            </a:r>
            <a:r>
              <a:rPr lang="tr-TR" b="1" dirty="0">
                <a:solidFill>
                  <a:srgbClr val="800000"/>
                </a:solidFill>
              </a:rPr>
              <a:t>İyon Çarpıştırıcısı Deneyi: </a:t>
            </a:r>
            <a:r>
              <a:rPr lang="tr-TR" b="1" dirty="0" smtClean="0">
                <a:solidFill>
                  <a:srgbClr val="800000"/>
                </a:solidFill>
              </a:rPr>
              <a:t>ALICE</a:t>
            </a:r>
            <a:endParaRPr lang="tr-TR" b="1" dirty="0">
              <a:solidFill>
                <a:srgbClr val="800000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136" y="4181302"/>
            <a:ext cx="4979323" cy="2676698"/>
          </a:xfrm>
          <a:prstGeom prst="rect">
            <a:avLst/>
          </a:prstGeom>
        </p:spPr>
      </p:pic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52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Resi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47653"/>
            <a:ext cx="12286211" cy="5910348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815" y="1281356"/>
            <a:ext cx="4427112" cy="2293066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7427815" y="1183341"/>
            <a:ext cx="44271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1600" dirty="0" smtClean="0"/>
              <a:t>40 Ülke, 163 </a:t>
            </a:r>
            <a:r>
              <a:rPr lang="tr-TR" sz="1600" dirty="0" smtClean="0"/>
              <a:t>Enstitü, </a:t>
            </a:r>
            <a:r>
              <a:rPr lang="tr-TR" sz="1600" dirty="0" smtClean="0"/>
              <a:t>yaklaşık 1901 Üye</a:t>
            </a:r>
            <a:endParaRPr lang="tr-TR" sz="1600" dirty="0"/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136" y="4181302"/>
            <a:ext cx="4979323" cy="2676698"/>
          </a:xfrm>
          <a:prstGeom prst="rect">
            <a:avLst/>
          </a:prstGeom>
        </p:spPr>
      </p:pic>
      <p:sp>
        <p:nvSpPr>
          <p:cNvPr id="11" name="Unvan 1"/>
          <p:cNvSpPr txBox="1">
            <a:spLocks/>
          </p:cNvSpPr>
          <p:nvPr/>
        </p:nvSpPr>
        <p:spPr>
          <a:xfrm>
            <a:off x="0" y="7677"/>
            <a:ext cx="12192000" cy="939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800000"/>
                </a:solidFill>
              </a:rPr>
              <a:t>Büyük İyon Çarpıştırıcısı Deneyi: ALICE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394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Resi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47653"/>
            <a:ext cx="12286211" cy="5910348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815" y="1281356"/>
            <a:ext cx="4427112" cy="2293066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7427815" y="1183341"/>
            <a:ext cx="44271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1600" dirty="0" smtClean="0"/>
              <a:t>40 Ülke, 163 Enstitü, yaklaşık 1901 Üye</a:t>
            </a:r>
            <a:endParaRPr lang="tr-TR" sz="1600" dirty="0"/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136" y="4181302"/>
            <a:ext cx="4979323" cy="2676698"/>
          </a:xfrm>
          <a:prstGeom prst="rect">
            <a:avLst/>
          </a:prstGeom>
        </p:spPr>
      </p:pic>
      <p:sp>
        <p:nvSpPr>
          <p:cNvPr id="11" name="Unvan 1"/>
          <p:cNvSpPr txBox="1">
            <a:spLocks/>
          </p:cNvSpPr>
          <p:nvPr/>
        </p:nvSpPr>
        <p:spPr>
          <a:xfrm>
            <a:off x="0" y="7677"/>
            <a:ext cx="12192000" cy="939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800000"/>
                </a:solidFill>
              </a:rPr>
              <a:t>Büyük İyon Çarpıştırıcısı Deneyi: ALICE</a:t>
            </a:r>
            <a:endParaRPr lang="tr-TR" b="1" dirty="0">
              <a:solidFill>
                <a:srgbClr val="800000"/>
              </a:solidFill>
            </a:endParaRPr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648495"/>
              </p:ext>
            </p:extLst>
          </p:nvPr>
        </p:nvGraphicFramePr>
        <p:xfrm>
          <a:off x="225383" y="1103965"/>
          <a:ext cx="5344144" cy="5352553"/>
        </p:xfrm>
        <a:graphic>
          <a:graphicData uri="http://schemas.openxmlformats.org/drawingml/2006/table">
            <a:tbl>
              <a:tblPr/>
              <a:tblGrid>
                <a:gridCol w="1057441">
                  <a:extLst>
                    <a:ext uri="{9D8B030D-6E8A-4147-A177-3AD203B41FA5}">
                      <a16:colId xmlns:a16="http://schemas.microsoft.com/office/drawing/2014/main" val="2682536186"/>
                    </a:ext>
                  </a:extLst>
                </a:gridCol>
                <a:gridCol w="1823009">
                  <a:extLst>
                    <a:ext uri="{9D8B030D-6E8A-4147-A177-3AD203B41FA5}">
                      <a16:colId xmlns:a16="http://schemas.microsoft.com/office/drawing/2014/main" val="435490479"/>
                    </a:ext>
                  </a:extLst>
                </a:gridCol>
                <a:gridCol w="2463694">
                  <a:extLst>
                    <a:ext uri="{9D8B030D-6E8A-4147-A177-3AD203B41FA5}">
                      <a16:colId xmlns:a16="http://schemas.microsoft.com/office/drawing/2014/main" val="1405990045"/>
                    </a:ext>
                  </a:extLst>
                </a:gridCol>
              </a:tblGrid>
              <a:tr h="193900">
                <a:tc>
                  <a:txBody>
                    <a:bodyPr/>
                    <a:lstStyle/>
                    <a:p>
                      <a:r>
                        <a:rPr lang="tr-TR" sz="1600" b="1" dirty="0"/>
                        <a:t>Yıl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b="1" dirty="0"/>
                        <a:t>Çarpışma Sistemi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600" b="1" dirty="0" smtClean="0"/>
                        <a:t>Enerji</a:t>
                      </a:r>
                      <a:endParaRPr lang="tr-TR" sz="1600" b="1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661766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 dirty="0"/>
                        <a:t>2009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 err="1"/>
                        <a:t>pp</a:t>
                      </a:r>
                      <a:endParaRPr lang="tr-TR" sz="1600" i="1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0.9 </a:t>
                      </a:r>
                      <a:r>
                        <a:rPr lang="tr-TR" sz="1600" dirty="0" err="1"/>
                        <a:t>TeV</a:t>
                      </a:r>
                      <a:r>
                        <a:rPr lang="tr-TR" sz="1600" dirty="0"/>
                        <a:t>, 2.36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637525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 dirty="0"/>
                        <a:t>2010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 err="1"/>
                        <a:t>pp</a:t>
                      </a:r>
                      <a:endParaRPr lang="tr-TR" sz="1600" i="1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7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26251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Pb–Pb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2.76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156323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/>
                        <a:t>2011</a:t>
                      </a:r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Pb–Pb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2.76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862575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/>
                        <a:t>2012</a:t>
                      </a:r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 err="1"/>
                        <a:t>pp</a:t>
                      </a:r>
                      <a:endParaRPr lang="tr-TR" sz="1600" i="1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8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385386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/>
                        <a:t>2013</a:t>
                      </a:r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p–Pb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5.02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254272"/>
                  </a:ext>
                </a:extLst>
              </a:tr>
              <a:tr h="193900">
                <a:tc>
                  <a:txBody>
                    <a:bodyPr/>
                    <a:lstStyle/>
                    <a:p>
                      <a:r>
                        <a:rPr lang="tr-TR" sz="1600" b="1"/>
                        <a:t>2015</a:t>
                      </a:r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 err="1"/>
                        <a:t>pp</a:t>
                      </a:r>
                      <a:endParaRPr lang="tr-TR" sz="1600" i="1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13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380247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Pb–Pb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5.02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4066598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/>
                        <a:t>2016</a:t>
                      </a:r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p–Pb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5.02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207903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/>
                        <a:t>2017</a:t>
                      </a:r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Xe–Xe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5.44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520936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 dirty="0"/>
                        <a:t>2018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 err="1"/>
                        <a:t>pp</a:t>
                      </a:r>
                      <a:endParaRPr lang="tr-TR" sz="1600" i="1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/>
                        <a:t>13 TeV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136986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Pb–Pb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/>
                        <a:t>5.02 TeV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3030932"/>
                  </a:ext>
                </a:extLst>
              </a:tr>
              <a:tr h="193900">
                <a:tc>
                  <a:txBody>
                    <a:bodyPr/>
                    <a:lstStyle/>
                    <a:p>
                      <a:r>
                        <a:rPr lang="tr-TR" sz="1600" b="1"/>
                        <a:t>2022</a:t>
                      </a:r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 err="1"/>
                        <a:t>pp</a:t>
                      </a:r>
                      <a:endParaRPr lang="tr-TR" sz="1600" i="1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/>
                        <a:t>13.6 TeV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154868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/>
                        <a:t>2023</a:t>
                      </a:r>
                      <a:endParaRPr lang="tr-TR" sz="160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Pb–Pb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/>
                        <a:t>5.36 TeV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859161"/>
                  </a:ext>
                </a:extLst>
              </a:tr>
              <a:tr h="345715">
                <a:tc>
                  <a:txBody>
                    <a:bodyPr/>
                    <a:lstStyle/>
                    <a:p>
                      <a:r>
                        <a:rPr lang="tr-TR" sz="1600" b="1" dirty="0"/>
                        <a:t>2025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i="1" dirty="0"/>
                        <a:t>Pb–Pb</a:t>
                      </a:r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5.36 </a:t>
                      </a:r>
                      <a:r>
                        <a:rPr lang="tr-TR" sz="1600" dirty="0" err="1"/>
                        <a:t>TeV</a:t>
                      </a:r>
                      <a:endParaRPr lang="tr-TR" sz="1600" dirty="0"/>
                    </a:p>
                  </a:txBody>
                  <a:tcPr marL="42246" marR="42246" marT="21123" marB="211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460243"/>
                  </a:ext>
                </a:extLst>
              </a:tr>
            </a:tbl>
          </a:graphicData>
        </a:graphic>
      </p:graphicFrame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61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05" y="947651"/>
            <a:ext cx="9786378" cy="5652653"/>
          </a:xfrm>
        </p:spPr>
      </p:pic>
      <p:sp>
        <p:nvSpPr>
          <p:cNvPr id="7" name="Metin kutusu 6"/>
          <p:cNvSpPr txBox="1"/>
          <p:nvPr/>
        </p:nvSpPr>
        <p:spPr>
          <a:xfrm>
            <a:off x="0" y="1027906"/>
            <a:ext cx="2194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Ağırlık: </a:t>
            </a:r>
            <a:r>
              <a:rPr lang="tr-TR" dirty="0" smtClean="0"/>
              <a:t>10000 ton </a:t>
            </a:r>
          </a:p>
          <a:p>
            <a:r>
              <a:rPr lang="tr-TR" b="1" dirty="0"/>
              <a:t>Uzunluk: </a:t>
            </a:r>
            <a:r>
              <a:rPr lang="tr-TR" dirty="0" smtClean="0"/>
              <a:t>26 </a:t>
            </a:r>
            <a:r>
              <a:rPr lang="tr-TR" dirty="0"/>
              <a:t>m </a:t>
            </a:r>
          </a:p>
          <a:p>
            <a:r>
              <a:rPr lang="tr-TR" b="1" dirty="0" smtClean="0"/>
              <a:t>Genişlik: </a:t>
            </a:r>
            <a:r>
              <a:rPr lang="tr-TR" dirty="0" smtClean="0"/>
              <a:t>16 m </a:t>
            </a:r>
          </a:p>
          <a:p>
            <a:r>
              <a:rPr lang="tr-TR" b="1" dirty="0" smtClean="0"/>
              <a:t>Yükseklik: </a:t>
            </a:r>
            <a:r>
              <a:rPr lang="tr-TR" dirty="0" smtClean="0"/>
              <a:t>16 m</a:t>
            </a:r>
            <a:endParaRPr lang="tr-TR" dirty="0"/>
          </a:p>
        </p:txBody>
      </p:sp>
      <p:sp>
        <p:nvSpPr>
          <p:cNvPr id="10" name="Unvan 1"/>
          <p:cNvSpPr txBox="1">
            <a:spLocks/>
          </p:cNvSpPr>
          <p:nvPr/>
        </p:nvSpPr>
        <p:spPr>
          <a:xfrm>
            <a:off x="0" y="7677"/>
            <a:ext cx="12192000" cy="939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800000"/>
                </a:solidFill>
              </a:rPr>
              <a:t>Büyük İyon Çarpıştırıcısı Deneyi: ALICE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649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van 1"/>
          <p:cNvSpPr txBox="1">
            <a:spLocks/>
          </p:cNvSpPr>
          <p:nvPr/>
        </p:nvSpPr>
        <p:spPr>
          <a:xfrm>
            <a:off x="0" y="-14095"/>
            <a:ext cx="12192000" cy="939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800000"/>
                </a:solidFill>
              </a:rPr>
              <a:t>Büyük İyon Çarpıştırıcısı Deneyi: ALICE</a:t>
            </a:r>
            <a:endParaRPr lang="tr-TR" b="1" dirty="0">
              <a:solidFill>
                <a:srgbClr val="800000"/>
              </a:solidFill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617" y="1056510"/>
            <a:ext cx="11138637" cy="5605547"/>
          </a:xfrm>
          <a:prstGeom prst="rect">
            <a:avLst/>
          </a:prstGeom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4754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>
          <a:xfrm>
            <a:off x="4038600" y="654754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>
          <a:xfrm>
            <a:off x="8610600" y="654754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578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143587"/>
            <a:ext cx="12192000" cy="4351338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Nükleer Modifikasyon Faktörü</a:t>
            </a:r>
            <a:endParaRPr lang="tr-TR" b="1" dirty="0"/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err="1" smtClean="0">
                <a:solidFill>
                  <a:srgbClr val="800000"/>
                </a:solidFill>
              </a:rPr>
              <a:t>Kuarkonyum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>
                <a:solidFill>
                  <a:srgbClr val="800000"/>
                </a:solidFill>
              </a:rPr>
              <a:t>Çalışmalarında Kullanılan Temel </a:t>
            </a:r>
            <a:r>
              <a:rPr lang="tr-TR" b="1" dirty="0" smtClean="0">
                <a:solidFill>
                  <a:srgbClr val="800000"/>
                </a:solidFill>
              </a:rPr>
              <a:t>Parametreler</a:t>
            </a:r>
            <a:endParaRPr lang="tr-TR" b="1" dirty="0">
              <a:solidFill>
                <a:srgbClr val="800000"/>
              </a:solidFill>
            </a:endParaRP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/>
          <a:srcRect t="14724"/>
          <a:stretch/>
        </p:blipFill>
        <p:spPr>
          <a:xfrm>
            <a:off x="821660" y="2362200"/>
            <a:ext cx="3428768" cy="947814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grpSp>
        <p:nvGrpSpPr>
          <p:cNvPr id="12" name="Grup 11"/>
          <p:cNvGrpSpPr/>
          <p:nvPr/>
        </p:nvGrpSpPr>
        <p:grpSpPr>
          <a:xfrm>
            <a:off x="375352" y="4030107"/>
            <a:ext cx="11816648" cy="2388277"/>
            <a:chOff x="222951" y="2712936"/>
            <a:chExt cx="11816648" cy="2388277"/>
          </a:xfrm>
        </p:grpSpPr>
        <p:pic>
          <p:nvPicPr>
            <p:cNvPr id="9" name="Resim 8"/>
            <p:cNvPicPr>
              <a:picLocks noChangeAspect="1"/>
            </p:cNvPicPr>
            <p:nvPr/>
          </p:nvPicPr>
          <p:blipFill rotWithShape="1">
            <a:blip r:embed="rId2"/>
            <a:srcRect l="55242" t="12834" r="10940" b="45052"/>
            <a:stretch/>
          </p:blipFill>
          <p:spPr>
            <a:xfrm>
              <a:off x="222951" y="2712936"/>
              <a:ext cx="1159533" cy="468086"/>
            </a:xfrm>
            <a:prstGeom prst="rect">
              <a:avLst/>
            </a:prstGeom>
          </p:spPr>
        </p:pic>
        <p:pic>
          <p:nvPicPr>
            <p:cNvPr id="10" name="Resim 9"/>
            <p:cNvPicPr>
              <a:picLocks noChangeAspect="1"/>
            </p:cNvPicPr>
            <p:nvPr/>
          </p:nvPicPr>
          <p:blipFill rotWithShape="1">
            <a:blip r:embed="rId2"/>
            <a:srcRect l="54607" t="56907" r="11575" b="979"/>
            <a:stretch/>
          </p:blipFill>
          <p:spPr>
            <a:xfrm>
              <a:off x="293812" y="3509742"/>
              <a:ext cx="1159533" cy="468086"/>
            </a:xfrm>
            <a:prstGeom prst="rect">
              <a:avLst/>
            </a:prstGeom>
          </p:spPr>
        </p:pic>
        <p:pic>
          <p:nvPicPr>
            <p:cNvPr id="11" name="Resim 10"/>
            <p:cNvPicPr>
              <a:picLocks noChangeAspect="1"/>
            </p:cNvPicPr>
            <p:nvPr/>
          </p:nvPicPr>
          <p:blipFill rotWithShape="1">
            <a:blip r:embed="rId2"/>
            <a:srcRect l="31596" t="58317" r="41736" b="978"/>
            <a:stretch/>
          </p:blipFill>
          <p:spPr>
            <a:xfrm>
              <a:off x="664028" y="4119336"/>
              <a:ext cx="914398" cy="452418"/>
            </a:xfrm>
            <a:prstGeom prst="rect">
              <a:avLst/>
            </a:prstGeom>
          </p:spPr>
        </p:pic>
        <p:sp>
          <p:nvSpPr>
            <p:cNvPr id="8" name="Metin kutusu 7"/>
            <p:cNvSpPr txBox="1"/>
            <p:nvPr/>
          </p:nvSpPr>
          <p:spPr>
            <a:xfrm>
              <a:off x="1273628" y="2854444"/>
              <a:ext cx="1076597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000" dirty="0" smtClean="0"/>
                <a:t>: Ağır </a:t>
              </a:r>
              <a:r>
                <a:rPr lang="tr-TR" sz="2000" dirty="0"/>
                <a:t>iyon (</a:t>
              </a:r>
              <a:r>
                <a:rPr lang="tr-TR" sz="2000" dirty="0" smtClean="0"/>
                <a:t>AA</a:t>
              </a:r>
              <a:r>
                <a:rPr lang="tr-TR" sz="2000" dirty="0"/>
                <a:t>) çarpışmalarında birim </a:t>
              </a:r>
              <a:r>
                <a:rPr lang="tr-TR" sz="2000" dirty="0" err="1"/>
                <a:t>rapiditede</a:t>
              </a:r>
              <a:r>
                <a:rPr lang="tr-TR" sz="2000" dirty="0"/>
                <a:t> gözlenen parçacık sayısı</a:t>
              </a:r>
              <a:r>
                <a:rPr lang="tr-TR" sz="2000" dirty="0" smtClean="0"/>
                <a:t>.</a:t>
              </a:r>
            </a:p>
            <a:p>
              <a:endParaRPr lang="tr-TR" sz="2000" dirty="0"/>
            </a:p>
            <a:p>
              <a:r>
                <a:rPr lang="tr-TR" sz="2000" dirty="0" smtClean="0"/>
                <a:t>: Proton </a:t>
              </a:r>
              <a:r>
                <a:rPr lang="tr-TR" sz="2000" dirty="0" err="1" smtClean="0"/>
                <a:t>proton</a:t>
              </a:r>
              <a:r>
                <a:rPr lang="tr-TR" sz="2000" dirty="0" smtClean="0"/>
                <a:t> </a:t>
              </a:r>
              <a:r>
                <a:rPr lang="tr-TR" sz="2000" dirty="0"/>
                <a:t>(</a:t>
              </a:r>
              <a:r>
                <a:rPr lang="tr-TR" sz="2000" dirty="0" err="1"/>
                <a:t>pp</a:t>
              </a:r>
              <a:r>
                <a:rPr lang="tr-TR" sz="2000" dirty="0"/>
                <a:t>) çarpışmalarında aynı parçacığın üretim kesiti (referans olarak kullanılır).</a:t>
              </a:r>
            </a:p>
            <a:p>
              <a:endParaRPr lang="tr-TR" sz="2000" dirty="0" smtClean="0"/>
            </a:p>
            <a:p>
              <a:r>
                <a:rPr lang="tr-TR" sz="2000" dirty="0" smtClean="0"/>
                <a:t>: Nükleer </a:t>
              </a:r>
              <a:r>
                <a:rPr lang="tr-TR" sz="2000" dirty="0"/>
                <a:t>örtüşme fonksiyonu, çarpışan çekirdeklerin geometrik örtüşmesini temsil eder. </a:t>
              </a:r>
              <a:r>
                <a:rPr lang="tr-TR" sz="2000" dirty="0" err="1"/>
                <a:t>Glauber</a:t>
              </a:r>
              <a:r>
                <a:rPr lang="tr-TR" sz="2000" dirty="0"/>
                <a:t> modeli kullanılarak hesaplanır.</a:t>
              </a:r>
            </a:p>
            <a:p>
              <a:endParaRPr lang="tr-TR" sz="2000" dirty="0"/>
            </a:p>
          </p:txBody>
        </p:sp>
      </p:grpSp>
      <p:sp>
        <p:nvSpPr>
          <p:cNvPr id="13" name="Sol Ayraç 12"/>
          <p:cNvSpPr/>
          <p:nvPr/>
        </p:nvSpPr>
        <p:spPr>
          <a:xfrm>
            <a:off x="4435493" y="1638524"/>
            <a:ext cx="217714" cy="2462337"/>
          </a:xfrm>
          <a:prstGeom prst="leftBrace">
            <a:avLst>
              <a:gd name="adj1" fmla="val 8333"/>
              <a:gd name="adj2" fmla="val 4955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/>
          <p:cNvSpPr txBox="1"/>
          <p:nvPr/>
        </p:nvSpPr>
        <p:spPr>
          <a:xfrm>
            <a:off x="4544350" y="1640294"/>
            <a:ext cx="7249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=1 → Nükleer ortam etkisi yok, AA çarpışmaları ölçeklendirilmiş </a:t>
            </a:r>
            <a:r>
              <a:rPr lang="tr-TR" sz="2000" dirty="0" err="1"/>
              <a:t>pp</a:t>
            </a:r>
            <a:r>
              <a:rPr lang="tr-TR" sz="2000" dirty="0"/>
              <a:t> gibidir.</a:t>
            </a:r>
          </a:p>
          <a:p>
            <a:endParaRPr lang="tr-TR" sz="2000" dirty="0"/>
          </a:p>
          <a:p>
            <a:r>
              <a:rPr lang="tr-TR" sz="2000" dirty="0" smtClean="0"/>
              <a:t>&lt;1→ </a:t>
            </a:r>
            <a:r>
              <a:rPr lang="tr-TR" sz="2000" dirty="0"/>
              <a:t>Bastırma (</a:t>
            </a:r>
            <a:r>
              <a:rPr lang="tr-TR" sz="2000" dirty="0" err="1"/>
              <a:t>suppression</a:t>
            </a:r>
            <a:r>
              <a:rPr lang="tr-TR" sz="2000" dirty="0"/>
              <a:t>) vardır. Bu genellikle </a:t>
            </a:r>
            <a:r>
              <a:rPr lang="tr-TR" sz="2000" dirty="0" err="1"/>
              <a:t>kuark-gluon</a:t>
            </a:r>
            <a:r>
              <a:rPr lang="tr-TR" sz="2000" dirty="0"/>
              <a:t> plazması (QGP) oluşumuna işaret eder.</a:t>
            </a:r>
          </a:p>
          <a:p>
            <a:endParaRPr lang="tr-TR" sz="2000" dirty="0"/>
          </a:p>
          <a:p>
            <a:r>
              <a:rPr lang="tr-TR" sz="2000" dirty="0" smtClean="0"/>
              <a:t>&gt;1 </a:t>
            </a:r>
            <a:r>
              <a:rPr lang="tr-TR" sz="2000" dirty="0"/>
              <a:t>→ Güçlenme (</a:t>
            </a:r>
            <a:r>
              <a:rPr lang="tr-TR" sz="2000" dirty="0" err="1"/>
              <a:t>enhancement</a:t>
            </a:r>
            <a:r>
              <a:rPr lang="tr-TR" sz="2000" dirty="0"/>
              <a:t>) olabilir, örneğin yeniden birleşme (</a:t>
            </a:r>
            <a:r>
              <a:rPr lang="tr-TR" sz="2000" dirty="0" err="1"/>
              <a:t>regeneration</a:t>
            </a:r>
            <a:r>
              <a:rPr lang="tr-TR" sz="2000" dirty="0"/>
              <a:t>) </a:t>
            </a:r>
            <a:r>
              <a:rPr lang="tr-TR" sz="2000" dirty="0" smtClean="0"/>
              <a:t>gibi.</a:t>
            </a:r>
            <a:endParaRPr lang="tr-TR" sz="2000" dirty="0"/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2693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168526"/>
            <a:ext cx="12192000" cy="4351338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Üretim Kesiti Oranı</a:t>
            </a:r>
            <a:endParaRPr lang="tr-TR" b="1" dirty="0"/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err="1" smtClean="0">
                <a:solidFill>
                  <a:srgbClr val="800000"/>
                </a:solidFill>
              </a:rPr>
              <a:t>Kuarkonyum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>
                <a:solidFill>
                  <a:srgbClr val="800000"/>
                </a:solidFill>
              </a:rPr>
              <a:t>Çalışmalarında Kullanılan Temel </a:t>
            </a:r>
            <a:r>
              <a:rPr lang="tr-TR" b="1" dirty="0" smtClean="0">
                <a:solidFill>
                  <a:srgbClr val="800000"/>
                </a:solidFill>
              </a:rPr>
              <a:t>Parametreler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17</a:t>
            </a:fld>
            <a:endParaRPr lang="tr-TR"/>
          </a:p>
        </p:txBody>
      </p:sp>
      <p:sp>
        <p:nvSpPr>
          <p:cNvPr id="14" name="Metin kutusu 13"/>
          <p:cNvSpPr txBox="1"/>
          <p:nvPr/>
        </p:nvSpPr>
        <p:spPr>
          <a:xfrm>
            <a:off x="0" y="1825225"/>
            <a:ext cx="1218507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/>
              <a:t>Aynı </a:t>
            </a:r>
            <a:r>
              <a:rPr lang="tr-TR" sz="2000" dirty="0"/>
              <a:t>çarpışma sisteminde, iki farklı </a:t>
            </a:r>
            <a:r>
              <a:rPr lang="tr-TR" sz="2000" dirty="0" err="1"/>
              <a:t>kuarkonyum</a:t>
            </a:r>
            <a:r>
              <a:rPr lang="tr-TR" sz="2000" dirty="0"/>
              <a:t> durumunun göreli üretim miktarını </a:t>
            </a:r>
            <a:r>
              <a:rPr lang="tr-TR" sz="2000" dirty="0" smtClean="0"/>
              <a:t>gösterir.</a:t>
            </a:r>
          </a:p>
          <a:p>
            <a:endParaRPr lang="tr-TR" sz="2000" dirty="0"/>
          </a:p>
          <a:p>
            <a:r>
              <a:rPr lang="tr-TR" sz="2000" dirty="0" smtClean="0"/>
              <a:t>Örneğin </a:t>
            </a:r>
            <a:r>
              <a:rPr lang="el-GR" sz="2000" i="1" dirty="0" smtClean="0"/>
              <a:t>ψ(2</a:t>
            </a:r>
            <a:r>
              <a:rPr lang="tr-TR" sz="2000" i="1" dirty="0" smtClean="0"/>
              <a:t>S)</a:t>
            </a:r>
            <a:r>
              <a:rPr lang="tr-TR" sz="2000" dirty="0" smtClean="0"/>
              <a:t> ile </a:t>
            </a:r>
            <a:r>
              <a:rPr lang="tr-TR" sz="2000" i="1" dirty="0" smtClean="0"/>
              <a:t>J/</a:t>
            </a:r>
            <a:r>
              <a:rPr lang="el-GR" sz="2000" i="1" dirty="0" smtClean="0"/>
              <a:t>ψ</a:t>
            </a:r>
            <a:r>
              <a:rPr lang="el-GR" sz="2000" dirty="0" smtClean="0"/>
              <a:t> </a:t>
            </a:r>
            <a:r>
              <a:rPr lang="tr-TR" sz="2000" dirty="0" smtClean="0"/>
              <a:t>bastırmasını karşılaştırmak için:</a:t>
            </a:r>
          </a:p>
          <a:p>
            <a:endParaRPr lang="tr-TR" sz="2000" dirty="0"/>
          </a:p>
          <a:p>
            <a:endParaRPr lang="tr-TR" sz="2000" dirty="0" smtClean="0"/>
          </a:p>
          <a:p>
            <a:endParaRPr lang="tr-TR" sz="2000" dirty="0"/>
          </a:p>
          <a:p>
            <a:endParaRPr lang="tr-TR" sz="2000" dirty="0" smtClean="0"/>
          </a:p>
          <a:p>
            <a:endParaRPr lang="tr-TR" sz="2000" dirty="0" smtClean="0"/>
          </a:p>
          <a:p>
            <a:endParaRPr lang="tr-TR" sz="2000" dirty="0" smtClean="0"/>
          </a:p>
          <a:p>
            <a:endParaRPr lang="tr-TR" sz="2000" dirty="0"/>
          </a:p>
          <a:p>
            <a:endParaRPr lang="tr-TR" sz="2000" dirty="0" smtClean="0"/>
          </a:p>
          <a:p>
            <a:endParaRPr lang="tr-TR" sz="2000" dirty="0"/>
          </a:p>
          <a:p>
            <a:endParaRPr lang="tr-TR" sz="2000" dirty="0" smtClean="0"/>
          </a:p>
        </p:txBody>
      </p:sp>
      <p:sp>
        <p:nvSpPr>
          <p:cNvPr id="30" name="Sol Ayraç 29"/>
          <p:cNvSpPr/>
          <p:nvPr/>
        </p:nvSpPr>
        <p:spPr>
          <a:xfrm>
            <a:off x="2555210" y="2857256"/>
            <a:ext cx="121487" cy="1038901"/>
          </a:xfrm>
          <a:prstGeom prst="leftBrace">
            <a:avLst>
              <a:gd name="adj1" fmla="val 8333"/>
              <a:gd name="adj2" fmla="val 4875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Metin kutusu 30"/>
          <p:cNvSpPr txBox="1"/>
          <p:nvPr/>
        </p:nvSpPr>
        <p:spPr>
          <a:xfrm>
            <a:off x="2676697" y="2893773"/>
            <a:ext cx="87999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/>
              <a:t>&lt;</a:t>
            </a:r>
            <a:r>
              <a:rPr lang="tr-TR" sz="2000" dirty="0" smtClean="0"/>
              <a:t>1→ </a:t>
            </a:r>
            <a:r>
              <a:rPr lang="el-GR" sz="2000" i="1" dirty="0" smtClean="0"/>
              <a:t>ψ(2</a:t>
            </a:r>
            <a:r>
              <a:rPr lang="tr-TR" sz="2000" i="1" dirty="0"/>
              <a:t>S)</a:t>
            </a:r>
            <a:r>
              <a:rPr lang="tr-TR" sz="2000" dirty="0" smtClean="0"/>
              <a:t>'</a:t>
            </a:r>
            <a:r>
              <a:rPr lang="tr-TR" sz="2000" dirty="0" err="1" smtClean="0"/>
              <a:t>nin</a:t>
            </a:r>
            <a:r>
              <a:rPr lang="tr-TR" sz="2000" dirty="0"/>
              <a:t> </a:t>
            </a:r>
            <a:r>
              <a:rPr lang="tr-TR" sz="2000" dirty="0" smtClean="0"/>
              <a:t>çarpışma sisteminde </a:t>
            </a:r>
            <a:r>
              <a:rPr lang="tr-TR" sz="2000" i="1" dirty="0" smtClean="0"/>
              <a:t>J/</a:t>
            </a:r>
            <a:r>
              <a:rPr lang="el-GR" sz="2000" i="1" dirty="0"/>
              <a:t>ψ</a:t>
            </a:r>
            <a:r>
              <a:rPr lang="el-GR" sz="2000" dirty="0"/>
              <a:t>'</a:t>
            </a:r>
            <a:r>
              <a:rPr lang="tr-TR" sz="2000" dirty="0"/>
              <a:t>ye kıyasla daha fazla </a:t>
            </a:r>
            <a:r>
              <a:rPr lang="tr-TR" sz="2000" dirty="0" smtClean="0"/>
              <a:t>baskılandığını </a:t>
            </a:r>
            <a:r>
              <a:rPr lang="tr-TR" sz="2000" dirty="0"/>
              <a:t>gösterir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r>
              <a:rPr lang="tr-TR" sz="2000" dirty="0" smtClean="0"/>
              <a:t>&gt;</a:t>
            </a:r>
            <a:r>
              <a:rPr lang="tr-TR" sz="2000" dirty="0"/>
              <a:t>1→ </a:t>
            </a:r>
            <a:r>
              <a:rPr lang="el-GR" sz="2000" i="1" dirty="0"/>
              <a:t>ψ(2</a:t>
            </a:r>
            <a:r>
              <a:rPr lang="tr-TR" sz="2000" i="1" dirty="0"/>
              <a:t>S)</a:t>
            </a:r>
            <a:r>
              <a:rPr lang="tr-TR" sz="2000" dirty="0"/>
              <a:t>'</a:t>
            </a:r>
            <a:r>
              <a:rPr lang="tr-TR" sz="2000" dirty="0" err="1"/>
              <a:t>nin</a:t>
            </a:r>
            <a:r>
              <a:rPr lang="tr-TR" sz="2000" dirty="0"/>
              <a:t> çarpışma sisteminde </a:t>
            </a:r>
            <a:r>
              <a:rPr lang="tr-TR" sz="2000" i="1" dirty="0"/>
              <a:t>J/</a:t>
            </a:r>
            <a:r>
              <a:rPr lang="el-GR" sz="2000" i="1" dirty="0"/>
              <a:t>ψ</a:t>
            </a:r>
            <a:r>
              <a:rPr lang="el-GR" sz="2000" dirty="0"/>
              <a:t>'</a:t>
            </a:r>
            <a:r>
              <a:rPr lang="tr-TR" sz="2000" dirty="0"/>
              <a:t>ye kıyasla daha fazla </a:t>
            </a:r>
            <a:r>
              <a:rPr lang="tr-TR" sz="2000" dirty="0" smtClean="0"/>
              <a:t>üretildiğini </a:t>
            </a:r>
            <a:r>
              <a:rPr lang="tr-TR" sz="2000" dirty="0"/>
              <a:t>gösterir</a:t>
            </a:r>
            <a:r>
              <a:rPr lang="tr-TR" sz="2000" dirty="0" smtClean="0"/>
              <a:t>.</a:t>
            </a:r>
            <a:endParaRPr lang="tr-TR" sz="2000" dirty="0"/>
          </a:p>
          <a:p>
            <a:endParaRPr lang="tr-TR" sz="2000" dirty="0"/>
          </a:p>
        </p:txBody>
      </p:sp>
      <p:pic>
        <p:nvPicPr>
          <p:cNvPr id="32" name="Resim 31"/>
          <p:cNvPicPr>
            <a:picLocks noChangeAspect="1"/>
          </p:cNvPicPr>
          <p:nvPr/>
        </p:nvPicPr>
        <p:blipFill rotWithShape="1">
          <a:blip r:embed="rId2"/>
          <a:srcRect l="17962" r="32800"/>
          <a:stretch/>
        </p:blipFill>
        <p:spPr>
          <a:xfrm>
            <a:off x="1413164" y="2823749"/>
            <a:ext cx="964276" cy="110591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grpSp>
        <p:nvGrpSpPr>
          <p:cNvPr id="35" name="Grup 34"/>
          <p:cNvGrpSpPr/>
          <p:nvPr/>
        </p:nvGrpSpPr>
        <p:grpSpPr>
          <a:xfrm>
            <a:off x="167640" y="3954282"/>
            <a:ext cx="5837136" cy="1169551"/>
            <a:chOff x="1082040" y="4043482"/>
            <a:chExt cx="5837136" cy="1169551"/>
          </a:xfrm>
        </p:grpSpPr>
        <p:sp>
          <p:nvSpPr>
            <p:cNvPr id="27" name="Dikdörtgen 26"/>
            <p:cNvSpPr/>
            <p:nvPr/>
          </p:nvSpPr>
          <p:spPr>
            <a:xfrm>
              <a:off x="1088967" y="4043482"/>
              <a:ext cx="583020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tr-TR" sz="2000" dirty="0"/>
            </a:p>
            <a:p>
              <a:r>
                <a:rPr lang="tr-TR" sz="2000" dirty="0"/>
                <a:t>	: </a:t>
              </a:r>
              <a:r>
                <a:rPr lang="el-GR" sz="2000" i="1" dirty="0"/>
                <a:t>ψ(2</a:t>
              </a:r>
              <a:r>
                <a:rPr lang="tr-TR" sz="2000" i="1" dirty="0"/>
                <a:t>S) </a:t>
              </a:r>
              <a:r>
                <a:rPr lang="tr-TR" sz="2000" dirty="0" smtClean="0"/>
                <a:t>durumunun üretim kesiti      </a:t>
              </a:r>
              <a:endParaRPr lang="tr-TR" sz="2000" dirty="0"/>
            </a:p>
            <a:p>
              <a:r>
                <a:rPr lang="tr-TR" sz="1000" dirty="0"/>
                <a:t>             </a:t>
              </a:r>
            </a:p>
            <a:p>
              <a:r>
                <a:rPr lang="tr-TR" sz="2000" dirty="0"/>
                <a:t>	: </a:t>
              </a:r>
              <a:r>
                <a:rPr lang="tr-TR" sz="2000" i="1" dirty="0" smtClean="0"/>
                <a:t>J/</a:t>
              </a:r>
              <a:r>
                <a:rPr lang="el-GR" sz="2000" i="1" dirty="0"/>
                <a:t>ψ </a:t>
              </a:r>
              <a:r>
                <a:rPr lang="tr-TR" sz="2000" dirty="0"/>
                <a:t>durumunun üretim kesiti </a:t>
              </a:r>
            </a:p>
          </p:txBody>
        </p:sp>
        <p:pic>
          <p:nvPicPr>
            <p:cNvPr id="33" name="Resim 32"/>
            <p:cNvPicPr>
              <a:picLocks noChangeAspect="1"/>
            </p:cNvPicPr>
            <p:nvPr/>
          </p:nvPicPr>
          <p:blipFill rotWithShape="1">
            <a:blip r:embed="rId2"/>
            <a:srcRect l="17962" t="15015" r="32800" b="53415"/>
            <a:stretch/>
          </p:blipFill>
          <p:spPr>
            <a:xfrm>
              <a:off x="1082040" y="4270486"/>
              <a:ext cx="964276" cy="349135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34" name="Resim 33"/>
            <p:cNvPicPr>
              <a:picLocks noChangeAspect="1"/>
            </p:cNvPicPr>
            <p:nvPr/>
          </p:nvPicPr>
          <p:blipFill rotWithShape="1">
            <a:blip r:embed="rId2"/>
            <a:srcRect l="20508" t="54102" r="30254" b="14328"/>
            <a:stretch/>
          </p:blipFill>
          <p:spPr>
            <a:xfrm>
              <a:off x="1088967" y="4836259"/>
              <a:ext cx="964276" cy="349135"/>
            </a:xfrm>
            <a:prstGeom prst="rect">
              <a:avLst/>
            </a:prstGeom>
            <a:ln w="1905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566380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b="1" dirty="0" smtClean="0">
                <a:solidFill>
                  <a:srgbClr val="800000"/>
                </a:solidFill>
              </a:rPr>
              <a:t>ALICE Güncel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18</a:t>
            </a:fld>
            <a:endParaRPr lang="tr-TR"/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90" y="1623112"/>
            <a:ext cx="5972710" cy="4410114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821" y="1655456"/>
            <a:ext cx="5909121" cy="4345426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694" y="6068626"/>
            <a:ext cx="2438611" cy="3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2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0" y="2293082"/>
            <a:ext cx="12192000" cy="13255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b="1" dirty="0" err="1">
                <a:solidFill>
                  <a:srgbClr val="800000"/>
                </a:solidFill>
              </a:rPr>
              <a:t>p</a:t>
            </a:r>
            <a:r>
              <a:rPr lang="tr-TR" b="1" dirty="0" err="1" smtClean="0">
                <a:solidFill>
                  <a:srgbClr val="800000"/>
                </a:solidFill>
              </a:rPr>
              <a:t>p</a:t>
            </a:r>
            <a:r>
              <a:rPr lang="tr-TR" b="1" dirty="0" smtClean="0">
                <a:solidFill>
                  <a:srgbClr val="800000"/>
                </a:solidFill>
              </a:rPr>
              <a:t> Çarpışmaları </a:t>
            </a:r>
            <a:r>
              <a:rPr lang="tr-TR" b="1" dirty="0" err="1" smtClean="0">
                <a:solidFill>
                  <a:srgbClr val="800000"/>
                </a:solidFill>
              </a:rPr>
              <a:t>Kuarkonyum</a:t>
            </a:r>
            <a:r>
              <a:rPr lang="tr-TR" b="1" dirty="0" smtClean="0">
                <a:solidFill>
                  <a:srgbClr val="800000"/>
                </a:solidFill>
              </a:rPr>
              <a:t> Ölçümleri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0286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İÇERİK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06432" y="1501428"/>
            <a:ext cx="11779135" cy="4616739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Motivasyon</a:t>
            </a:r>
          </a:p>
          <a:p>
            <a:pPr lvl="1"/>
            <a:r>
              <a:rPr lang="tr-TR" dirty="0" err="1" smtClean="0"/>
              <a:t>Kuarkonyum</a:t>
            </a:r>
            <a:r>
              <a:rPr lang="tr-TR" dirty="0" smtClean="0"/>
              <a:t> Bağlı Durumları</a:t>
            </a:r>
          </a:p>
          <a:p>
            <a:pPr lvl="2"/>
            <a:r>
              <a:rPr lang="tr-TR" dirty="0" err="1" smtClean="0"/>
              <a:t>Çarmonyum</a:t>
            </a:r>
            <a:r>
              <a:rPr lang="tr-TR" dirty="0" smtClean="0"/>
              <a:t> ve </a:t>
            </a:r>
            <a:r>
              <a:rPr lang="tr-TR" dirty="0" err="1" smtClean="0"/>
              <a:t>Bottomonyum</a:t>
            </a:r>
            <a:endParaRPr lang="tr-TR" dirty="0" smtClean="0"/>
          </a:p>
          <a:p>
            <a:pPr lvl="1"/>
            <a:r>
              <a:rPr lang="tr-TR" dirty="0" smtClean="0"/>
              <a:t>KGP Termometresi</a:t>
            </a:r>
          </a:p>
          <a:p>
            <a:r>
              <a:rPr lang="tr-TR" dirty="0" smtClean="0"/>
              <a:t>Büyük İyon Çarpıştırıcısı Deneyi: ALICE</a:t>
            </a:r>
          </a:p>
          <a:p>
            <a:r>
              <a:rPr lang="tr-TR" dirty="0" err="1"/>
              <a:t>Kuarkonyum</a:t>
            </a:r>
            <a:r>
              <a:rPr lang="tr-TR" dirty="0"/>
              <a:t> Çalışmalarında Kullanılan Temel </a:t>
            </a:r>
            <a:r>
              <a:rPr lang="tr-TR" dirty="0" smtClean="0"/>
              <a:t>Parametreler</a:t>
            </a:r>
          </a:p>
          <a:p>
            <a:pPr lvl="1"/>
            <a:r>
              <a:rPr lang="tr-TR" dirty="0"/>
              <a:t>Nükleer Modifikasyon Faktörü </a:t>
            </a:r>
            <a:endParaRPr lang="tr-TR" dirty="0" smtClean="0"/>
          </a:p>
          <a:p>
            <a:pPr lvl="1"/>
            <a:r>
              <a:rPr lang="tr-TR" dirty="0" smtClean="0"/>
              <a:t>Üretim Kesiti Oranı</a:t>
            </a:r>
            <a:endParaRPr lang="tr-TR" dirty="0" smtClean="0"/>
          </a:p>
          <a:p>
            <a:r>
              <a:rPr lang="tr-TR" dirty="0" smtClean="0"/>
              <a:t>ALICE Güncel </a:t>
            </a:r>
            <a:r>
              <a:rPr lang="tr-TR" dirty="0" err="1" smtClean="0"/>
              <a:t>Kuarkonyum</a:t>
            </a:r>
            <a:r>
              <a:rPr lang="tr-TR" dirty="0" smtClean="0"/>
              <a:t> </a:t>
            </a:r>
            <a:r>
              <a:rPr lang="tr-TR" dirty="0" smtClean="0"/>
              <a:t>Ölçümleri </a:t>
            </a:r>
          </a:p>
          <a:p>
            <a:pPr lvl="1"/>
            <a:r>
              <a:rPr lang="tr-TR" dirty="0" smtClean="0"/>
              <a:t>Proton-proton </a:t>
            </a:r>
            <a:r>
              <a:rPr lang="tr-TR" dirty="0" smtClean="0"/>
              <a:t>(</a:t>
            </a:r>
            <a:r>
              <a:rPr lang="tr-TR" dirty="0" err="1" smtClean="0"/>
              <a:t>pp</a:t>
            </a:r>
            <a:r>
              <a:rPr lang="tr-TR" dirty="0" smtClean="0"/>
              <a:t>) √s=13.6 </a:t>
            </a:r>
            <a:r>
              <a:rPr lang="tr-TR" dirty="0" err="1" smtClean="0"/>
              <a:t>TeV</a:t>
            </a:r>
            <a:r>
              <a:rPr lang="tr-TR" dirty="0"/>
              <a:t> Ölçümleri </a:t>
            </a:r>
            <a:endParaRPr lang="tr-TR" dirty="0" smtClean="0"/>
          </a:p>
          <a:p>
            <a:pPr lvl="1"/>
            <a:r>
              <a:rPr lang="tr-TR" dirty="0" smtClean="0"/>
              <a:t>Proton-Kurşun (p-Pb) √s=8.16 </a:t>
            </a:r>
            <a:r>
              <a:rPr lang="tr-TR" dirty="0" err="1" smtClean="0"/>
              <a:t>TeV</a:t>
            </a:r>
            <a:r>
              <a:rPr lang="tr-TR" dirty="0"/>
              <a:t> Ölçümleri </a:t>
            </a:r>
            <a:endParaRPr lang="tr-TR" dirty="0" smtClean="0"/>
          </a:p>
          <a:p>
            <a:pPr lvl="1"/>
            <a:r>
              <a:rPr lang="tr-TR" dirty="0" smtClean="0"/>
              <a:t>Kurşun-Kurşun (Pb-Pb) </a:t>
            </a:r>
            <a:r>
              <a:rPr lang="tr-TR" dirty="0" smtClean="0"/>
              <a:t>√s=5.02 </a:t>
            </a:r>
            <a:r>
              <a:rPr lang="tr-TR" dirty="0" err="1" smtClean="0"/>
              <a:t>TeV</a:t>
            </a:r>
            <a:r>
              <a:rPr lang="tr-TR" dirty="0"/>
              <a:t> Ölçümleri </a:t>
            </a:r>
            <a:endParaRPr lang="tr-TR" dirty="0" smtClean="0"/>
          </a:p>
          <a:p>
            <a:r>
              <a:rPr lang="tr-TR" dirty="0" smtClean="0"/>
              <a:t>Özet</a:t>
            </a:r>
          </a:p>
          <a:p>
            <a:pPr lvl="1"/>
            <a:endParaRPr lang="tr-TR" dirty="0" smtClean="0"/>
          </a:p>
          <a:p>
            <a:pPr lvl="1"/>
            <a:endParaRPr lang="tr-TR" dirty="0" smtClean="0"/>
          </a:p>
          <a:p>
            <a:endParaRPr lang="tr-TR" dirty="0" smtClean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smtClean="0"/>
              <a:t>S. </a:t>
            </a:r>
            <a:r>
              <a:rPr lang="tr-TR" dirty="0" err="1" smtClean="0"/>
              <a:t>Yalcin</a:t>
            </a:r>
            <a:r>
              <a:rPr lang="tr-TR" dirty="0" smtClean="0"/>
              <a:t> Kuzu - ALICE Deneyi Güncel </a:t>
            </a:r>
            <a:r>
              <a:rPr lang="tr-TR" dirty="0" err="1" smtClean="0"/>
              <a:t>Kuarkonyum</a:t>
            </a:r>
            <a:r>
              <a:rPr lang="tr-TR" dirty="0" smtClean="0"/>
              <a:t> Sonuçları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764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err="1">
                <a:solidFill>
                  <a:srgbClr val="800000"/>
                </a:solidFill>
              </a:rPr>
              <a:t>pp</a:t>
            </a:r>
            <a:r>
              <a:rPr lang="tr-TR" b="1" dirty="0">
                <a:solidFill>
                  <a:srgbClr val="800000"/>
                </a:solidFill>
              </a:rPr>
              <a:t> Çarpışmaları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Ölçümleri: </a:t>
            </a:r>
            <a:r>
              <a:rPr lang="tr-TR" b="1" i="1" dirty="0">
                <a:solidFill>
                  <a:srgbClr val="800000"/>
                </a:solidFill>
              </a:rPr>
              <a:t>J/</a:t>
            </a:r>
            <a:r>
              <a:rPr lang="el-GR" b="1" i="1" dirty="0" smtClean="0">
                <a:solidFill>
                  <a:srgbClr val="800000"/>
                </a:solidFill>
              </a:rPr>
              <a:t>ψ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20</a:t>
            </a:fld>
            <a:endParaRPr lang="tr-TR"/>
          </a:p>
        </p:txBody>
      </p:sp>
      <p:grpSp>
        <p:nvGrpSpPr>
          <p:cNvPr id="20" name="Grup 19"/>
          <p:cNvGrpSpPr/>
          <p:nvPr/>
        </p:nvGrpSpPr>
        <p:grpSpPr>
          <a:xfrm>
            <a:off x="838200" y="1201962"/>
            <a:ext cx="10192789" cy="4583696"/>
            <a:chOff x="440575" y="1171915"/>
            <a:chExt cx="11182003" cy="5487238"/>
          </a:xfrm>
        </p:grpSpPr>
        <p:pic>
          <p:nvPicPr>
            <p:cNvPr id="17" name="Resim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9422" y="1171915"/>
              <a:ext cx="11053156" cy="5479583"/>
            </a:xfrm>
            <a:prstGeom prst="rect">
              <a:avLst/>
            </a:prstGeom>
          </p:spPr>
        </p:pic>
        <p:sp>
          <p:nvSpPr>
            <p:cNvPr id="18" name="Dikdörtgen 17"/>
            <p:cNvSpPr/>
            <p:nvPr/>
          </p:nvSpPr>
          <p:spPr>
            <a:xfrm>
              <a:off x="440575" y="5339978"/>
              <a:ext cx="6675120" cy="1285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9" name="Dikdörtgen 18"/>
            <p:cNvSpPr/>
            <p:nvPr/>
          </p:nvSpPr>
          <p:spPr>
            <a:xfrm>
              <a:off x="2870663" y="6417557"/>
              <a:ext cx="6675120" cy="241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sp>
        <p:nvSpPr>
          <p:cNvPr id="21" name="Metin kutusu 20"/>
          <p:cNvSpPr txBox="1"/>
          <p:nvPr/>
        </p:nvSpPr>
        <p:spPr>
          <a:xfrm>
            <a:off x="0" y="5563715"/>
            <a:ext cx="8545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 smtClean="0"/>
              <a:t>J/</a:t>
            </a:r>
            <a:r>
              <a:rPr lang="el-GR" i="1" dirty="0"/>
              <a:t>ψ</a:t>
            </a:r>
            <a:r>
              <a:rPr lang="el-GR" dirty="0"/>
              <a:t> </a:t>
            </a:r>
            <a:r>
              <a:rPr lang="tr-TR" dirty="0"/>
              <a:t>üretimi </a:t>
            </a:r>
            <a:r>
              <a:rPr lang="tr-TR" dirty="0" err="1"/>
              <a:t>p</a:t>
            </a:r>
            <a:r>
              <a:rPr lang="tr-TR" baseline="-25000" dirty="0" err="1"/>
              <a:t>T</a:t>
            </a:r>
            <a:r>
              <a:rPr lang="tr-TR" dirty="0"/>
              <a:t> = 0'a kadar ölçüldü</a:t>
            </a:r>
            <a:r>
              <a:rPr lang="tr-TR" dirty="0" smtClean="0"/>
              <a:t>.</a:t>
            </a: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Hem </a:t>
            </a:r>
            <a:r>
              <a:rPr lang="tr-TR" dirty="0" err="1"/>
              <a:t>mid-rapidity</a:t>
            </a:r>
            <a:r>
              <a:rPr lang="tr-TR" dirty="0"/>
              <a:t> hem de </a:t>
            </a:r>
            <a:r>
              <a:rPr lang="tr-TR" dirty="0" err="1"/>
              <a:t>forward-rapidity</a:t>
            </a:r>
            <a:r>
              <a:rPr lang="tr-TR" dirty="0"/>
              <a:t> verileri, NRQCD ve FONLL </a:t>
            </a:r>
            <a:r>
              <a:rPr lang="tr-TR" dirty="0" smtClean="0"/>
              <a:t>ile </a:t>
            </a:r>
            <a:r>
              <a:rPr lang="tr-TR" dirty="0"/>
              <a:t>iyi uyumlu.</a:t>
            </a:r>
          </a:p>
        </p:txBody>
      </p:sp>
    </p:spTree>
    <p:extLst>
      <p:ext uri="{BB962C8B-B14F-4D97-AF65-F5344CB8AC3E}">
        <p14:creationId xmlns:p14="http://schemas.microsoft.com/office/powerpoint/2010/main" val="2513054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04" y="1198511"/>
            <a:ext cx="10569856" cy="3680779"/>
          </a:xfrm>
          <a:prstGeom prst="rect">
            <a:avLst/>
          </a:prstGeom>
        </p:spPr>
      </p:pic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err="1">
                <a:solidFill>
                  <a:srgbClr val="800000"/>
                </a:solidFill>
              </a:rPr>
              <a:t>pp</a:t>
            </a:r>
            <a:r>
              <a:rPr lang="tr-TR" b="1" dirty="0">
                <a:solidFill>
                  <a:srgbClr val="800000"/>
                </a:solidFill>
              </a:rPr>
              <a:t> Çarpışmaları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</a:t>
            </a:r>
            <a:r>
              <a:rPr lang="tr-TR" b="1" dirty="0">
                <a:solidFill>
                  <a:srgbClr val="800000"/>
                </a:solidFill>
              </a:rPr>
              <a:t>: </a:t>
            </a:r>
            <a:r>
              <a:rPr lang="tr-TR" b="1" i="1" dirty="0">
                <a:solidFill>
                  <a:srgbClr val="800000"/>
                </a:solidFill>
              </a:rPr>
              <a:t>J/</a:t>
            </a:r>
            <a:r>
              <a:rPr lang="el-GR" b="1" i="1" dirty="0" smtClean="0">
                <a:solidFill>
                  <a:srgbClr val="800000"/>
                </a:solidFill>
              </a:rPr>
              <a:t>ψ</a:t>
            </a:r>
            <a:r>
              <a:rPr lang="tr-TR" b="1" i="1" dirty="0" smtClean="0">
                <a:solidFill>
                  <a:srgbClr val="800000"/>
                </a:solidFill>
              </a:rPr>
              <a:t>,</a:t>
            </a:r>
            <a:r>
              <a:rPr lang="el-GR" b="1" i="1" dirty="0" smtClean="0">
                <a:solidFill>
                  <a:srgbClr val="800000"/>
                </a:solidFill>
              </a:rPr>
              <a:t> ϒ(1</a:t>
            </a:r>
            <a:r>
              <a:rPr lang="tr-TR" b="1" i="1" dirty="0" smtClean="0">
                <a:solidFill>
                  <a:srgbClr val="800000"/>
                </a:solidFill>
              </a:rPr>
              <a:t>S), </a:t>
            </a:r>
            <a:r>
              <a:rPr lang="el-GR" b="1" i="1" dirty="0" smtClean="0">
                <a:solidFill>
                  <a:srgbClr val="800000"/>
                </a:solidFill>
              </a:rPr>
              <a:t>ϒ(2</a:t>
            </a:r>
            <a:r>
              <a:rPr lang="tr-TR" b="1" i="1" dirty="0">
                <a:solidFill>
                  <a:srgbClr val="800000"/>
                </a:solidFill>
              </a:rPr>
              <a:t>S) 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21</a:t>
            </a:fld>
            <a:endParaRPr lang="tr-TR"/>
          </a:p>
        </p:txBody>
      </p:sp>
      <p:sp>
        <p:nvSpPr>
          <p:cNvPr id="21" name="Metin kutusu 20"/>
          <p:cNvSpPr txBox="1"/>
          <p:nvPr/>
        </p:nvSpPr>
        <p:spPr>
          <a:xfrm>
            <a:off x="-58189" y="4992405"/>
            <a:ext cx="101415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/>
              <a:t>ψ(2</a:t>
            </a:r>
            <a:r>
              <a:rPr lang="tr-TR" i="1" dirty="0"/>
              <a:t>S)/J/</a:t>
            </a:r>
            <a:r>
              <a:rPr lang="el-GR" i="1" dirty="0"/>
              <a:t>ψ </a:t>
            </a:r>
            <a:r>
              <a:rPr lang="tr-TR" dirty="0"/>
              <a:t>oranı NRQCD ile iyi açıklanabiliyor.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/>
              <a:t>ϒ(1</a:t>
            </a:r>
            <a:r>
              <a:rPr lang="tr-TR" i="1" dirty="0"/>
              <a:t>S) </a:t>
            </a:r>
            <a:r>
              <a:rPr lang="tr-TR" dirty="0"/>
              <a:t>ve</a:t>
            </a:r>
            <a:r>
              <a:rPr lang="tr-TR" i="1" dirty="0"/>
              <a:t> </a:t>
            </a:r>
            <a:r>
              <a:rPr lang="el-GR" i="1" dirty="0"/>
              <a:t>ϒ(2</a:t>
            </a:r>
            <a:r>
              <a:rPr lang="tr-TR" i="1" dirty="0"/>
              <a:t>S) </a:t>
            </a:r>
            <a:r>
              <a:rPr lang="tr-TR" dirty="0"/>
              <a:t>üretimleri </a:t>
            </a:r>
            <a:r>
              <a:rPr lang="tr-TR" dirty="0" err="1"/>
              <a:t>forward</a:t>
            </a:r>
            <a:r>
              <a:rPr lang="tr-TR" dirty="0"/>
              <a:t> </a:t>
            </a:r>
            <a:r>
              <a:rPr lang="tr-TR" dirty="0" err="1"/>
              <a:t>rapidity</a:t>
            </a:r>
            <a:r>
              <a:rPr lang="tr-TR" dirty="0"/>
              <a:t> bölgesinde </a:t>
            </a:r>
            <a:r>
              <a:rPr lang="tr-TR" dirty="0" err="1"/>
              <a:t>p</a:t>
            </a:r>
            <a:r>
              <a:rPr lang="tr-TR" baseline="-25000" dirty="0" err="1"/>
              <a:t>T</a:t>
            </a:r>
            <a:r>
              <a:rPr lang="tr-TR" dirty="0"/>
              <a:t> = 0'a kadar ölçüldü.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Modellerle </a:t>
            </a:r>
            <a:r>
              <a:rPr lang="tr-TR" dirty="0"/>
              <a:t>uyum yüksek.</a:t>
            </a:r>
          </a:p>
        </p:txBody>
      </p:sp>
    </p:spTree>
    <p:extLst>
      <p:ext uri="{BB962C8B-B14F-4D97-AF65-F5344CB8AC3E}">
        <p14:creationId xmlns:p14="http://schemas.microsoft.com/office/powerpoint/2010/main" val="33204404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0" y="2293082"/>
            <a:ext cx="12192000" cy="13255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b="1" dirty="0">
                <a:solidFill>
                  <a:srgbClr val="800000"/>
                </a:solidFill>
              </a:rPr>
              <a:t>p</a:t>
            </a:r>
            <a:r>
              <a:rPr lang="tr-TR" b="1" dirty="0" smtClean="0">
                <a:solidFill>
                  <a:srgbClr val="800000"/>
                </a:solidFill>
              </a:rPr>
              <a:t>-Pb Çarpışmaları </a:t>
            </a:r>
            <a:r>
              <a:rPr lang="tr-TR" b="1" dirty="0" err="1" smtClean="0">
                <a:solidFill>
                  <a:srgbClr val="800000"/>
                </a:solidFill>
              </a:rPr>
              <a:t>Kuarkonyum</a:t>
            </a:r>
            <a:r>
              <a:rPr lang="tr-TR" b="1" dirty="0" smtClean="0">
                <a:solidFill>
                  <a:srgbClr val="800000"/>
                </a:solidFill>
              </a:rPr>
              <a:t> Ölçümleri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5006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>
                <a:solidFill>
                  <a:srgbClr val="800000"/>
                </a:solidFill>
              </a:rPr>
              <a:t>p</a:t>
            </a:r>
            <a:r>
              <a:rPr lang="tr-TR" b="1" dirty="0" smtClean="0">
                <a:solidFill>
                  <a:srgbClr val="800000"/>
                </a:solidFill>
              </a:rPr>
              <a:t>-Pb </a:t>
            </a:r>
            <a:r>
              <a:rPr lang="tr-TR" b="1" dirty="0">
                <a:solidFill>
                  <a:srgbClr val="800000"/>
                </a:solidFill>
              </a:rPr>
              <a:t>Çarpışmaları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Ölçümleri: </a:t>
            </a:r>
            <a:r>
              <a:rPr lang="tr-TR" b="1" i="1" dirty="0">
                <a:solidFill>
                  <a:srgbClr val="800000"/>
                </a:solidFill>
              </a:rPr>
              <a:t>J/</a:t>
            </a:r>
            <a:r>
              <a:rPr lang="el-GR" b="1" i="1" dirty="0" smtClean="0">
                <a:solidFill>
                  <a:srgbClr val="800000"/>
                </a:solidFill>
              </a:rPr>
              <a:t>ψ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23</a:t>
            </a:fld>
            <a:endParaRPr lang="tr-TR"/>
          </a:p>
        </p:txBody>
      </p:sp>
      <p:sp>
        <p:nvSpPr>
          <p:cNvPr id="21" name="Metin kutusu 20"/>
          <p:cNvSpPr txBox="1"/>
          <p:nvPr/>
        </p:nvSpPr>
        <p:spPr>
          <a:xfrm>
            <a:off x="54033" y="5086841"/>
            <a:ext cx="12119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/>
              <a:t>J/</a:t>
            </a:r>
            <a:r>
              <a:rPr lang="el-GR" i="1" dirty="0"/>
              <a:t>ψ</a:t>
            </a:r>
            <a:r>
              <a:rPr lang="el-GR" dirty="0"/>
              <a:t> </a:t>
            </a:r>
            <a:r>
              <a:rPr lang="tr-TR" dirty="0"/>
              <a:t>üretiminde hafif bir bastırma </a:t>
            </a:r>
            <a:r>
              <a:rPr lang="tr-TR" dirty="0" smtClean="0"/>
              <a:t>gözlemlenmiştir.</a:t>
            </a:r>
            <a:endParaRPr lang="tr-TR" dirty="0"/>
          </a:p>
          <a:p>
            <a:endParaRPr lang="tr-T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 smtClean="0"/>
              <a:t>J/</a:t>
            </a:r>
            <a:r>
              <a:rPr lang="el-GR" i="1" dirty="0"/>
              <a:t>ψ</a:t>
            </a:r>
            <a:r>
              <a:rPr lang="el-GR" dirty="0"/>
              <a:t> </a:t>
            </a:r>
            <a:r>
              <a:rPr lang="tr-TR" dirty="0"/>
              <a:t>üretiminde </a:t>
            </a:r>
            <a:r>
              <a:rPr lang="tr-TR" dirty="0" err="1"/>
              <a:t>hadronizasyon</a:t>
            </a:r>
            <a:r>
              <a:rPr lang="tr-TR" dirty="0"/>
              <a:t> sonrası ortam etkileri (final-</a:t>
            </a:r>
            <a:r>
              <a:rPr lang="tr-TR" dirty="0" err="1"/>
              <a:t>state</a:t>
            </a:r>
            <a:r>
              <a:rPr lang="tr-TR" dirty="0"/>
              <a:t> </a:t>
            </a:r>
            <a:r>
              <a:rPr lang="tr-TR" dirty="0" err="1"/>
              <a:t>interactions</a:t>
            </a:r>
            <a:r>
              <a:rPr lang="tr-TR" dirty="0"/>
              <a:t>) çok azdır veya ihmal edilebilir düzeydedir.</a:t>
            </a:r>
          </a:p>
        </p:txBody>
      </p:sp>
      <p:grpSp>
        <p:nvGrpSpPr>
          <p:cNvPr id="12" name="Grup 11"/>
          <p:cNvGrpSpPr/>
          <p:nvPr/>
        </p:nvGrpSpPr>
        <p:grpSpPr>
          <a:xfrm>
            <a:off x="838200" y="1162201"/>
            <a:ext cx="9422312" cy="3924640"/>
            <a:chOff x="838200" y="1162201"/>
            <a:chExt cx="9422312" cy="3924640"/>
          </a:xfrm>
        </p:grpSpPr>
        <p:pic>
          <p:nvPicPr>
            <p:cNvPr id="10" name="Resim 9"/>
            <p:cNvPicPr>
              <a:picLocks noChangeAspect="1"/>
            </p:cNvPicPr>
            <p:nvPr/>
          </p:nvPicPr>
          <p:blipFill rotWithShape="1">
            <a:blip r:embed="rId2"/>
            <a:srcRect r="55118"/>
            <a:stretch/>
          </p:blipFill>
          <p:spPr>
            <a:xfrm>
              <a:off x="838200" y="1162201"/>
              <a:ext cx="4590011" cy="3924640"/>
            </a:xfrm>
            <a:prstGeom prst="rect">
              <a:avLst/>
            </a:prstGeom>
          </p:spPr>
        </p:pic>
        <p:pic>
          <p:nvPicPr>
            <p:cNvPr id="9" name="Resim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6287" y="1207925"/>
              <a:ext cx="4214225" cy="3833192"/>
            </a:xfrm>
            <a:prstGeom prst="rect">
              <a:avLst/>
            </a:prstGeom>
          </p:spPr>
        </p:pic>
        <p:sp>
          <p:nvSpPr>
            <p:cNvPr id="11" name="Dikdörtgen 10"/>
            <p:cNvSpPr/>
            <p:nvPr/>
          </p:nvSpPr>
          <p:spPr>
            <a:xfrm>
              <a:off x="5885411" y="2884516"/>
              <a:ext cx="573578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872204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>
                <a:solidFill>
                  <a:srgbClr val="800000"/>
                </a:solidFill>
              </a:rPr>
              <a:t>p</a:t>
            </a:r>
            <a:r>
              <a:rPr lang="tr-TR" b="1" dirty="0" smtClean="0">
                <a:solidFill>
                  <a:srgbClr val="800000"/>
                </a:solidFill>
              </a:rPr>
              <a:t>-Pb </a:t>
            </a:r>
            <a:r>
              <a:rPr lang="tr-TR" b="1" dirty="0">
                <a:solidFill>
                  <a:srgbClr val="800000"/>
                </a:solidFill>
              </a:rPr>
              <a:t>Çarpışmaları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Ölçümleri: </a:t>
            </a:r>
            <a:r>
              <a:rPr lang="tr-TR" b="1" i="1" dirty="0">
                <a:solidFill>
                  <a:srgbClr val="800000"/>
                </a:solidFill>
              </a:rPr>
              <a:t>J/</a:t>
            </a:r>
            <a:r>
              <a:rPr lang="el-GR" b="1" i="1" dirty="0">
                <a:solidFill>
                  <a:srgbClr val="800000"/>
                </a:solidFill>
              </a:rPr>
              <a:t>ψ</a:t>
            </a:r>
            <a:r>
              <a:rPr lang="tr-TR" b="1" i="1" dirty="0">
                <a:solidFill>
                  <a:srgbClr val="800000"/>
                </a:solidFill>
              </a:rPr>
              <a:t>, </a:t>
            </a:r>
            <a:r>
              <a:rPr lang="el-GR" b="1" i="1" dirty="0">
                <a:solidFill>
                  <a:srgbClr val="800000"/>
                </a:solidFill>
              </a:rPr>
              <a:t>ϒ</a:t>
            </a:r>
            <a:r>
              <a:rPr lang="tr-TR" b="1" i="1" dirty="0">
                <a:solidFill>
                  <a:srgbClr val="800000"/>
                </a:solidFill>
              </a:rPr>
              <a:t>(1S) 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24</a:t>
            </a:fld>
            <a:endParaRPr lang="tr-TR"/>
          </a:p>
        </p:txBody>
      </p:sp>
      <p:sp>
        <p:nvSpPr>
          <p:cNvPr id="21" name="Metin kutusu 20"/>
          <p:cNvSpPr txBox="1"/>
          <p:nvPr/>
        </p:nvSpPr>
        <p:spPr>
          <a:xfrm>
            <a:off x="54033" y="5086841"/>
            <a:ext cx="12119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/>
              <a:t>J/</a:t>
            </a:r>
            <a:r>
              <a:rPr lang="el-GR" i="1" dirty="0"/>
              <a:t>ψ </a:t>
            </a:r>
            <a:r>
              <a:rPr lang="tr-TR" dirty="0"/>
              <a:t>üretiminde hafif bir bastırma </a:t>
            </a:r>
            <a:r>
              <a:rPr lang="tr-TR" dirty="0" smtClean="0"/>
              <a:t>gözlemlenmiştir.</a:t>
            </a:r>
            <a:endParaRPr lang="tr-TR" dirty="0"/>
          </a:p>
          <a:p>
            <a:endParaRPr lang="tr-T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 smtClean="0"/>
              <a:t>J/</a:t>
            </a:r>
            <a:r>
              <a:rPr lang="el-GR" i="1" dirty="0"/>
              <a:t>ψ</a:t>
            </a:r>
            <a:r>
              <a:rPr lang="el-GR" dirty="0"/>
              <a:t> </a:t>
            </a:r>
            <a:r>
              <a:rPr lang="tr-TR" dirty="0"/>
              <a:t>üretiminde </a:t>
            </a:r>
            <a:r>
              <a:rPr lang="tr-TR" dirty="0" err="1"/>
              <a:t>hadronizasyon</a:t>
            </a:r>
            <a:r>
              <a:rPr lang="tr-TR" dirty="0"/>
              <a:t> sonrası ortam etkileri (final-</a:t>
            </a:r>
            <a:r>
              <a:rPr lang="tr-TR" dirty="0" err="1"/>
              <a:t>state</a:t>
            </a:r>
            <a:r>
              <a:rPr lang="tr-TR" dirty="0"/>
              <a:t> </a:t>
            </a:r>
            <a:r>
              <a:rPr lang="tr-TR" dirty="0" err="1"/>
              <a:t>interactions</a:t>
            </a:r>
            <a:r>
              <a:rPr lang="tr-TR" dirty="0"/>
              <a:t>) çok azdır veya ihmal edilebilir </a:t>
            </a:r>
            <a:r>
              <a:rPr lang="tr-TR" dirty="0" smtClean="0"/>
              <a:t>düzeydedir.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Benzer sonuçlar </a:t>
            </a:r>
            <a:r>
              <a:rPr lang="el-GR" i="1" dirty="0"/>
              <a:t>ϒ(1</a:t>
            </a:r>
            <a:r>
              <a:rPr lang="tr-TR" i="1" dirty="0"/>
              <a:t>S)</a:t>
            </a:r>
            <a:r>
              <a:rPr lang="tr-TR" dirty="0"/>
              <a:t> </a:t>
            </a:r>
            <a:r>
              <a:rPr lang="tr-TR" dirty="0" smtClean="0"/>
              <a:t>içinde geçerlidir.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62201"/>
            <a:ext cx="10226926" cy="392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275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>
                <a:solidFill>
                  <a:srgbClr val="800000"/>
                </a:solidFill>
              </a:rPr>
              <a:t>p</a:t>
            </a:r>
            <a:r>
              <a:rPr lang="tr-TR" b="1" dirty="0" smtClean="0">
                <a:solidFill>
                  <a:srgbClr val="800000"/>
                </a:solidFill>
              </a:rPr>
              <a:t>-Pb </a:t>
            </a:r>
            <a:r>
              <a:rPr lang="tr-TR" b="1" dirty="0">
                <a:solidFill>
                  <a:srgbClr val="800000"/>
                </a:solidFill>
              </a:rPr>
              <a:t>Çarpışmaları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Ölçümleri: </a:t>
            </a:r>
            <a:r>
              <a:rPr lang="tr-TR" b="1" i="1" dirty="0">
                <a:solidFill>
                  <a:srgbClr val="800000"/>
                </a:solidFill>
              </a:rPr>
              <a:t>J/</a:t>
            </a:r>
            <a:r>
              <a:rPr lang="el-GR" b="1" i="1" dirty="0" smtClean="0">
                <a:solidFill>
                  <a:srgbClr val="800000"/>
                </a:solidFill>
              </a:rPr>
              <a:t>ψ</a:t>
            </a:r>
            <a:r>
              <a:rPr lang="tr-TR" b="1" dirty="0" smtClean="0">
                <a:solidFill>
                  <a:srgbClr val="800000"/>
                </a:solidFill>
              </a:rPr>
              <a:t>, </a:t>
            </a:r>
            <a:r>
              <a:rPr lang="el-GR" b="1" i="1" dirty="0">
                <a:solidFill>
                  <a:srgbClr val="800000"/>
                </a:solidFill>
              </a:rPr>
              <a:t>ψ(2</a:t>
            </a:r>
            <a:r>
              <a:rPr lang="tr-TR" b="1" i="1" dirty="0">
                <a:solidFill>
                  <a:srgbClr val="800000"/>
                </a:solidFill>
              </a:rPr>
              <a:t>S)</a:t>
            </a:r>
            <a:r>
              <a:rPr lang="tr-TR" b="1" dirty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25</a:t>
            </a:fld>
            <a:endParaRPr lang="tr-TR"/>
          </a:p>
        </p:txBody>
      </p:sp>
      <p:sp>
        <p:nvSpPr>
          <p:cNvPr id="21" name="Metin kutusu 20"/>
          <p:cNvSpPr txBox="1"/>
          <p:nvPr/>
        </p:nvSpPr>
        <p:spPr>
          <a:xfrm>
            <a:off x="54033" y="5086841"/>
            <a:ext cx="12119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/>
              <a:t>J/</a:t>
            </a:r>
            <a:r>
              <a:rPr lang="el-GR" i="1" dirty="0"/>
              <a:t>ψ </a:t>
            </a:r>
            <a:r>
              <a:rPr lang="tr-TR" dirty="0"/>
              <a:t>üretiminde hafif bir bastırma </a:t>
            </a:r>
            <a:r>
              <a:rPr lang="tr-TR" dirty="0" smtClean="0"/>
              <a:t>gözlemlenmiştir.</a:t>
            </a:r>
            <a:endParaRPr lang="tr-TR" dirty="0"/>
          </a:p>
          <a:p>
            <a:endParaRPr lang="tr-T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 smtClean="0"/>
              <a:t>J/</a:t>
            </a:r>
            <a:r>
              <a:rPr lang="el-GR" i="1" dirty="0"/>
              <a:t>ψ </a:t>
            </a:r>
            <a:r>
              <a:rPr lang="tr-TR" dirty="0"/>
              <a:t>üretiminde </a:t>
            </a:r>
            <a:r>
              <a:rPr lang="tr-TR" dirty="0" err="1"/>
              <a:t>hadronizasyon</a:t>
            </a:r>
            <a:r>
              <a:rPr lang="tr-TR" dirty="0"/>
              <a:t> sonrası ortam etkileri (final-</a:t>
            </a:r>
            <a:r>
              <a:rPr lang="tr-TR" dirty="0" err="1"/>
              <a:t>state</a:t>
            </a:r>
            <a:r>
              <a:rPr lang="tr-TR" dirty="0"/>
              <a:t> </a:t>
            </a:r>
            <a:r>
              <a:rPr lang="tr-TR" dirty="0" err="1"/>
              <a:t>interactions</a:t>
            </a:r>
            <a:r>
              <a:rPr lang="tr-TR" dirty="0"/>
              <a:t>) çok azdır veya ihmal edilebilir </a:t>
            </a:r>
            <a:r>
              <a:rPr lang="tr-TR" dirty="0" smtClean="0"/>
              <a:t>düzeydedir.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/>
              <a:t>ψ(2</a:t>
            </a:r>
            <a:r>
              <a:rPr lang="tr-TR" i="1" dirty="0"/>
              <a:t>S), </a:t>
            </a:r>
            <a:r>
              <a:rPr lang="tr-TR" dirty="0"/>
              <a:t>p–Pb çarpışmalarında </a:t>
            </a:r>
            <a:r>
              <a:rPr lang="tr-TR" dirty="0" smtClean="0"/>
              <a:t>daha </a:t>
            </a:r>
            <a:r>
              <a:rPr lang="tr-TR" dirty="0"/>
              <a:t>fazla </a:t>
            </a:r>
            <a:r>
              <a:rPr lang="tr-TR" dirty="0" smtClean="0"/>
              <a:t>baskılanmıştır. </a:t>
            </a:r>
            <a:r>
              <a:rPr lang="tr-TR" dirty="0" err="1" smtClean="0"/>
              <a:t>Hadronizasyon</a:t>
            </a:r>
            <a:r>
              <a:rPr lang="tr-TR" dirty="0" smtClean="0"/>
              <a:t> </a:t>
            </a:r>
            <a:r>
              <a:rPr lang="tr-TR" dirty="0"/>
              <a:t>sonrası ortam etkileri </a:t>
            </a:r>
            <a:r>
              <a:rPr lang="tr-TR" dirty="0" smtClean="0"/>
              <a:t>ile açıklanabilir.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 rotWithShape="1">
          <a:blip r:embed="rId2"/>
          <a:srcRect r="53574"/>
          <a:stretch/>
        </p:blipFill>
        <p:spPr>
          <a:xfrm>
            <a:off x="838200" y="1162201"/>
            <a:ext cx="4747953" cy="392464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898" y="1162201"/>
            <a:ext cx="5394960" cy="386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207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0" y="2293082"/>
            <a:ext cx="12192000" cy="13255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b="1" dirty="0" smtClean="0">
                <a:solidFill>
                  <a:srgbClr val="800000"/>
                </a:solidFill>
              </a:rPr>
              <a:t>Pb-Pb Çarpışmaları </a:t>
            </a:r>
            <a:r>
              <a:rPr lang="tr-TR" b="1" dirty="0" err="1" smtClean="0">
                <a:solidFill>
                  <a:srgbClr val="800000"/>
                </a:solidFill>
              </a:rPr>
              <a:t>Kuarkonyum</a:t>
            </a:r>
            <a:r>
              <a:rPr lang="tr-TR" b="1" dirty="0" smtClean="0">
                <a:solidFill>
                  <a:srgbClr val="800000"/>
                </a:solidFill>
              </a:rPr>
              <a:t> Ölçümleri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26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67682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800000"/>
                </a:solidFill>
              </a:rPr>
              <a:t>Pb-Pb </a:t>
            </a:r>
            <a:r>
              <a:rPr lang="tr-TR" b="1" dirty="0">
                <a:solidFill>
                  <a:srgbClr val="800000"/>
                </a:solidFill>
              </a:rPr>
              <a:t>Çarpışmaları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Ölçümleri: </a:t>
            </a:r>
            <a:r>
              <a:rPr lang="tr-TR" b="1" i="1" dirty="0">
                <a:solidFill>
                  <a:srgbClr val="800000"/>
                </a:solidFill>
              </a:rPr>
              <a:t>J/</a:t>
            </a:r>
            <a:r>
              <a:rPr lang="el-GR" b="1" i="1" dirty="0" smtClean="0">
                <a:solidFill>
                  <a:srgbClr val="800000"/>
                </a:solidFill>
              </a:rPr>
              <a:t>ψ</a:t>
            </a:r>
            <a:r>
              <a:rPr lang="tr-TR" b="1" i="1" dirty="0" smtClean="0">
                <a:solidFill>
                  <a:srgbClr val="800000"/>
                </a:solidFill>
              </a:rPr>
              <a:t>, </a:t>
            </a:r>
            <a:r>
              <a:rPr lang="el-GR" b="1" i="1" dirty="0" smtClean="0">
                <a:solidFill>
                  <a:srgbClr val="800000"/>
                </a:solidFill>
              </a:rPr>
              <a:t>ϒ</a:t>
            </a:r>
            <a:r>
              <a:rPr lang="tr-TR" b="1" i="1" dirty="0" smtClean="0">
                <a:solidFill>
                  <a:srgbClr val="800000"/>
                </a:solidFill>
              </a:rPr>
              <a:t>(1S) </a:t>
            </a:r>
            <a:endParaRPr lang="tr-TR" b="1" i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27</a:t>
            </a:fld>
            <a:endParaRPr lang="tr-TR"/>
          </a:p>
        </p:txBody>
      </p:sp>
      <p:sp>
        <p:nvSpPr>
          <p:cNvPr id="21" name="Metin kutusu 20"/>
          <p:cNvSpPr txBox="1"/>
          <p:nvPr/>
        </p:nvSpPr>
        <p:spPr>
          <a:xfrm>
            <a:off x="54033" y="4172441"/>
            <a:ext cx="10569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Özellikle </a:t>
            </a:r>
            <a:r>
              <a:rPr lang="tr-TR" dirty="0"/>
              <a:t>J/</a:t>
            </a:r>
            <a:r>
              <a:rPr lang="el-GR" dirty="0"/>
              <a:t>ψ </a:t>
            </a:r>
            <a:r>
              <a:rPr lang="tr-TR" dirty="0"/>
              <a:t>için düşük </a:t>
            </a:r>
            <a:r>
              <a:rPr lang="tr-TR" dirty="0" err="1" smtClean="0"/>
              <a:t>p</a:t>
            </a:r>
            <a:r>
              <a:rPr lang="tr-TR" baseline="-25000" dirty="0" err="1" smtClean="0"/>
              <a:t>T</a:t>
            </a:r>
            <a:r>
              <a:rPr lang="tr-TR" dirty="0" smtClean="0"/>
              <a:t> bölgesinde </a:t>
            </a:r>
            <a:r>
              <a:rPr lang="tr-TR" dirty="0" err="1" smtClean="0"/>
              <a:t>R</a:t>
            </a:r>
            <a:r>
              <a:rPr lang="tr-TR" baseline="-25000" dirty="0" err="1" smtClean="0"/>
              <a:t>AA</a:t>
            </a:r>
            <a:r>
              <a:rPr lang="tr-TR" dirty="0" err="1" smtClean="0"/>
              <a:t>yükseliyor</a:t>
            </a:r>
            <a:r>
              <a:rPr lang="tr-TR" dirty="0" smtClean="0"/>
              <a:t> </a:t>
            </a:r>
            <a:r>
              <a:rPr lang="tr-TR" dirty="0"/>
              <a:t>→ yeniden üretim (</a:t>
            </a:r>
            <a:r>
              <a:rPr lang="tr-TR" dirty="0" err="1"/>
              <a:t>regeneration</a:t>
            </a:r>
            <a:r>
              <a:rPr lang="tr-TR" dirty="0"/>
              <a:t>) </a:t>
            </a:r>
            <a:r>
              <a:rPr lang="tr-TR" dirty="0" smtClean="0"/>
              <a:t>etkisi</a:t>
            </a:r>
          </a:p>
          <a:p>
            <a:endParaRPr lang="tr-TR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/>
          <a:srcRect l="48856"/>
          <a:stretch/>
        </p:blipFill>
        <p:spPr>
          <a:xfrm>
            <a:off x="0" y="1168838"/>
            <a:ext cx="3956824" cy="272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3517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800000"/>
                </a:solidFill>
              </a:rPr>
              <a:t>Pb-Pb </a:t>
            </a:r>
            <a:r>
              <a:rPr lang="tr-TR" b="1" dirty="0">
                <a:solidFill>
                  <a:srgbClr val="800000"/>
                </a:solidFill>
              </a:rPr>
              <a:t>Çarpışmaları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Ölçümleri: </a:t>
            </a:r>
            <a:r>
              <a:rPr lang="tr-TR" b="1" i="1" dirty="0" smtClean="0">
                <a:solidFill>
                  <a:srgbClr val="800000"/>
                </a:solidFill>
              </a:rPr>
              <a:t>J/</a:t>
            </a:r>
            <a:r>
              <a:rPr lang="el-GR" b="1" i="1" dirty="0" smtClean="0">
                <a:solidFill>
                  <a:srgbClr val="800000"/>
                </a:solidFill>
              </a:rPr>
              <a:t>ψ</a:t>
            </a:r>
            <a:endParaRPr lang="tr-TR" b="1" i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28</a:t>
            </a:fld>
            <a:endParaRPr lang="tr-TR"/>
          </a:p>
        </p:txBody>
      </p:sp>
      <p:sp>
        <p:nvSpPr>
          <p:cNvPr id="21" name="Metin kutusu 20"/>
          <p:cNvSpPr txBox="1"/>
          <p:nvPr/>
        </p:nvSpPr>
        <p:spPr>
          <a:xfrm>
            <a:off x="54033" y="4172441"/>
            <a:ext cx="121199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Özellikle </a:t>
            </a:r>
            <a:r>
              <a:rPr lang="tr-TR" i="1" dirty="0"/>
              <a:t>J/</a:t>
            </a:r>
            <a:r>
              <a:rPr lang="el-GR" i="1" dirty="0"/>
              <a:t>ψ</a:t>
            </a:r>
            <a:r>
              <a:rPr lang="el-GR" dirty="0"/>
              <a:t> </a:t>
            </a:r>
            <a:r>
              <a:rPr lang="tr-TR" dirty="0"/>
              <a:t>için düşük </a:t>
            </a:r>
            <a:r>
              <a:rPr lang="tr-TR" dirty="0" err="1" smtClean="0"/>
              <a:t>p</a:t>
            </a:r>
            <a:r>
              <a:rPr lang="tr-TR" baseline="-25000" dirty="0" err="1" smtClean="0"/>
              <a:t>T</a:t>
            </a:r>
            <a:r>
              <a:rPr lang="tr-TR" dirty="0" smtClean="0"/>
              <a:t> bölgesinde </a:t>
            </a:r>
            <a:r>
              <a:rPr lang="tr-TR" dirty="0" err="1" smtClean="0"/>
              <a:t>R</a:t>
            </a:r>
            <a:r>
              <a:rPr lang="tr-TR" baseline="-25000" dirty="0" err="1" smtClean="0"/>
              <a:t>AA</a:t>
            </a:r>
            <a:r>
              <a:rPr lang="tr-TR" dirty="0" err="1" smtClean="0"/>
              <a:t>yükseliyor</a:t>
            </a:r>
            <a:r>
              <a:rPr lang="tr-TR" dirty="0" smtClean="0"/>
              <a:t> </a:t>
            </a:r>
            <a:r>
              <a:rPr lang="tr-TR" dirty="0"/>
              <a:t>→ yeniden üretim (</a:t>
            </a:r>
            <a:r>
              <a:rPr lang="tr-TR" dirty="0" err="1"/>
              <a:t>regeneration</a:t>
            </a:r>
            <a:r>
              <a:rPr lang="tr-TR" dirty="0"/>
              <a:t>) </a:t>
            </a:r>
            <a:r>
              <a:rPr lang="tr-TR" dirty="0" smtClean="0"/>
              <a:t>etkisi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/>
              <a:t>N</a:t>
            </a:r>
            <a:r>
              <a:rPr lang="tr-TR" baseline="-25000" dirty="0" err="1"/>
              <a:t>part</a:t>
            </a:r>
            <a:r>
              <a:rPr lang="tr-TR" dirty="0"/>
              <a:t> &gt; 100 için </a:t>
            </a:r>
            <a:r>
              <a:rPr lang="tr-TR" i="1" dirty="0"/>
              <a:t>J/</a:t>
            </a:r>
            <a:r>
              <a:rPr lang="el-GR" i="1" dirty="0"/>
              <a:t>ψ</a:t>
            </a:r>
            <a:r>
              <a:rPr lang="el-GR" dirty="0"/>
              <a:t> </a:t>
            </a:r>
            <a:r>
              <a:rPr lang="tr-TR" dirty="0"/>
              <a:t>bastırması sabit kalıyor → Yeniden üretimin etkili olduğu bölge.</a:t>
            </a:r>
          </a:p>
          <a:p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Sonuçlar, taşıma (transport) modelleri ve istatistiksel </a:t>
            </a:r>
            <a:r>
              <a:rPr lang="tr-TR" dirty="0" err="1"/>
              <a:t>hadronizasyon</a:t>
            </a:r>
            <a:r>
              <a:rPr lang="tr-TR" dirty="0"/>
              <a:t> modelleri ile uyumlu.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/>
          <a:srcRect l="48856"/>
          <a:stretch/>
        </p:blipFill>
        <p:spPr>
          <a:xfrm>
            <a:off x="0" y="1168838"/>
            <a:ext cx="3956824" cy="2721518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1113778"/>
            <a:ext cx="7994857" cy="2831637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9081" y="5205898"/>
            <a:ext cx="3245037" cy="9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647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800000"/>
                </a:solidFill>
              </a:rPr>
              <a:t>Pb-Pb </a:t>
            </a:r>
            <a:r>
              <a:rPr lang="tr-TR" b="1" dirty="0">
                <a:solidFill>
                  <a:srgbClr val="800000"/>
                </a:solidFill>
              </a:rPr>
              <a:t>Çarpışmaları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smtClean="0">
                <a:solidFill>
                  <a:srgbClr val="800000"/>
                </a:solidFill>
              </a:rPr>
              <a:t>Ölçümleri: </a:t>
            </a:r>
            <a:r>
              <a:rPr lang="el-GR" b="1" i="1" dirty="0" smtClean="0">
                <a:solidFill>
                  <a:srgbClr val="800000"/>
                </a:solidFill>
              </a:rPr>
              <a:t>ψ(2</a:t>
            </a:r>
            <a:r>
              <a:rPr lang="tr-TR" b="1" i="1" dirty="0">
                <a:solidFill>
                  <a:srgbClr val="800000"/>
                </a:solidFill>
              </a:rPr>
              <a:t>S)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29</a:t>
            </a:fld>
            <a:endParaRPr lang="tr-TR"/>
          </a:p>
        </p:txBody>
      </p:sp>
      <p:sp>
        <p:nvSpPr>
          <p:cNvPr id="21" name="Metin kutusu 20"/>
          <p:cNvSpPr txBox="1"/>
          <p:nvPr/>
        </p:nvSpPr>
        <p:spPr>
          <a:xfrm>
            <a:off x="36022" y="5640839"/>
            <a:ext cx="12119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/>
              <a:t>ψ(2</a:t>
            </a:r>
            <a:r>
              <a:rPr lang="tr-TR" i="1" dirty="0"/>
              <a:t>S), J/</a:t>
            </a:r>
            <a:r>
              <a:rPr lang="el-GR" i="1" dirty="0"/>
              <a:t>ψ’</a:t>
            </a:r>
            <a:r>
              <a:rPr lang="tr-TR" dirty="0"/>
              <a:t>ye kıyasla daha fazla bastırılmış → </a:t>
            </a:r>
            <a:r>
              <a:rPr lang="tr-TR" dirty="0" smtClean="0"/>
              <a:t>sıralı bastırılma </a:t>
            </a:r>
            <a:r>
              <a:rPr lang="tr-TR" dirty="0"/>
              <a:t>(</a:t>
            </a:r>
            <a:r>
              <a:rPr lang="tr-TR" dirty="0" err="1"/>
              <a:t>sequential</a:t>
            </a:r>
            <a:r>
              <a:rPr lang="tr-TR" dirty="0"/>
              <a:t> </a:t>
            </a:r>
            <a:r>
              <a:rPr lang="tr-TR" dirty="0" err="1"/>
              <a:t>suppression</a:t>
            </a:r>
            <a:r>
              <a:rPr lang="tr-TR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/>
              <a:t>ψ(2</a:t>
            </a:r>
            <a:r>
              <a:rPr lang="tr-TR" i="1" dirty="0"/>
              <a:t>S)/J/</a:t>
            </a:r>
            <a:r>
              <a:rPr lang="el-GR" i="1" dirty="0"/>
              <a:t>ψ </a:t>
            </a:r>
            <a:r>
              <a:rPr lang="tr-TR" dirty="0"/>
              <a:t>oranı, farklı yeniden üretim modelleri arasında ayrım yapmada </a:t>
            </a:r>
            <a:r>
              <a:rPr lang="tr-TR" dirty="0" smtClean="0"/>
              <a:t>kullanılabilir!</a:t>
            </a:r>
            <a:endParaRPr lang="tr-TR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399" y="1156667"/>
            <a:ext cx="10181202" cy="432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315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299988"/>
            <a:ext cx="12192000" cy="5558012"/>
          </a:xfrm>
        </p:spPr>
        <p:txBody>
          <a:bodyPr>
            <a:normAutofit/>
          </a:bodyPr>
          <a:lstStyle/>
          <a:p>
            <a:r>
              <a:rPr lang="tr-TR" sz="2600" dirty="0" smtClean="0"/>
              <a:t>Kuarkonyum</a:t>
            </a:r>
            <a:r>
              <a:rPr lang="tr-TR" sz="2600" dirty="0"/>
              <a:t>, </a:t>
            </a:r>
            <a:r>
              <a:rPr lang="tr-TR" sz="2600" dirty="0" smtClean="0"/>
              <a:t>ağır bir </a:t>
            </a:r>
            <a:r>
              <a:rPr lang="tr-TR" sz="2600" dirty="0" err="1"/>
              <a:t>kuark</a:t>
            </a:r>
            <a:r>
              <a:rPr lang="tr-TR" sz="2600" dirty="0"/>
              <a:t> ile ona karşılık gelen </a:t>
            </a:r>
            <a:r>
              <a:rPr lang="tr-TR" sz="2600" dirty="0" err="1" smtClean="0"/>
              <a:t>antikuarkın</a:t>
            </a:r>
            <a:r>
              <a:rPr lang="tr-TR" sz="2600" dirty="0" smtClean="0"/>
              <a:t> </a:t>
            </a:r>
            <a:r>
              <a:rPr lang="tr-TR" sz="2600" dirty="0"/>
              <a:t>oluşturduğu </a:t>
            </a:r>
            <a:r>
              <a:rPr lang="tr-TR" sz="2600" dirty="0" smtClean="0"/>
              <a:t>yüksüz mezonlardır. </a:t>
            </a:r>
          </a:p>
          <a:p>
            <a:endParaRPr lang="tr-TR" sz="2600" dirty="0" smtClean="0"/>
          </a:p>
          <a:p>
            <a:endParaRPr lang="tr-TR" sz="2600" dirty="0" smtClean="0"/>
          </a:p>
          <a:p>
            <a:endParaRPr lang="tr-TR" sz="2600" dirty="0"/>
          </a:p>
          <a:p>
            <a:endParaRPr lang="tr-TR" sz="2600" dirty="0" smtClean="0"/>
          </a:p>
          <a:p>
            <a:endParaRPr lang="tr-TR" sz="2600" dirty="0" smtClean="0"/>
          </a:p>
          <a:p>
            <a:pPr marL="0" indent="0">
              <a:buNone/>
            </a:pPr>
            <a:endParaRPr lang="tr-TR" sz="2600" dirty="0" smtClean="0"/>
          </a:p>
          <a:p>
            <a:r>
              <a:rPr lang="tr-TR" sz="2600" dirty="0" smtClean="0"/>
              <a:t>Serbest </a:t>
            </a:r>
            <a:r>
              <a:rPr lang="tr-TR" sz="2600" dirty="0" err="1"/>
              <a:t>kuark</a:t>
            </a:r>
            <a:r>
              <a:rPr lang="tr-TR" sz="2600" dirty="0"/>
              <a:t> ve </a:t>
            </a:r>
            <a:r>
              <a:rPr lang="tr-TR" sz="2600" dirty="0" err="1"/>
              <a:t>gluonların</a:t>
            </a:r>
            <a:r>
              <a:rPr lang="tr-TR" sz="2600" dirty="0"/>
              <a:t> güçlü bir şekilde </a:t>
            </a:r>
            <a:r>
              <a:rPr lang="tr-TR" sz="2600" dirty="0" smtClean="0"/>
              <a:t>etkileştiği, yüksek sıcaklık ve yoğunluğa sahip </a:t>
            </a:r>
            <a:r>
              <a:rPr lang="tr-TR" sz="2600" dirty="0" err="1" smtClean="0"/>
              <a:t>Kuark</a:t>
            </a:r>
            <a:r>
              <a:rPr lang="tr-TR" sz="2600" dirty="0" smtClean="0"/>
              <a:t> </a:t>
            </a:r>
            <a:r>
              <a:rPr lang="tr-TR" sz="2600" dirty="0" err="1" smtClean="0"/>
              <a:t>Gluon</a:t>
            </a:r>
            <a:r>
              <a:rPr lang="tr-TR" sz="2600" dirty="0" smtClean="0"/>
              <a:t> Plazma (KGP-QGP) ortamının yapısını incelemek için önemli </a:t>
            </a:r>
            <a:r>
              <a:rPr lang="tr-TR" sz="2600" dirty="0"/>
              <a:t>bir </a:t>
            </a:r>
            <a:r>
              <a:rPr lang="tr-TR" sz="2600" dirty="0" smtClean="0"/>
              <a:t>araçtır.</a:t>
            </a:r>
          </a:p>
          <a:p>
            <a:pPr lvl="1"/>
            <a:endParaRPr lang="tr-TR" dirty="0"/>
          </a:p>
          <a:p>
            <a:pPr lvl="1"/>
            <a:endParaRPr lang="tr-TR" dirty="0" smtClean="0"/>
          </a:p>
          <a:p>
            <a:endParaRPr lang="tr-TR" dirty="0" smtClean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11"/>
          <a:stretch/>
        </p:blipFill>
        <p:spPr>
          <a:xfrm>
            <a:off x="1778923" y="2453183"/>
            <a:ext cx="7922029" cy="200355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Motivasyon: </a:t>
            </a:r>
            <a:r>
              <a:rPr lang="tr-TR" b="1" dirty="0" err="1" smtClean="0">
                <a:solidFill>
                  <a:srgbClr val="800000"/>
                </a:solidFill>
              </a:rPr>
              <a:t>Kuarkonyum</a:t>
            </a:r>
            <a:r>
              <a:rPr lang="tr-TR" b="1" dirty="0" smtClean="0">
                <a:solidFill>
                  <a:srgbClr val="800000"/>
                </a:solidFill>
              </a:rPr>
              <a:t> Bağlı Durumları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03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0" y="1"/>
            <a:ext cx="12192000" cy="10853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800000"/>
                </a:solidFill>
              </a:rPr>
              <a:t>Özet-  ALICE Deneyi Güncel </a:t>
            </a:r>
            <a:r>
              <a:rPr lang="tr-TR" b="1" dirty="0" err="1" smtClean="0">
                <a:solidFill>
                  <a:srgbClr val="800000"/>
                </a:solidFill>
              </a:rPr>
              <a:t>Kuarkonyum</a:t>
            </a:r>
            <a:r>
              <a:rPr lang="tr-TR" b="1" dirty="0" smtClean="0">
                <a:solidFill>
                  <a:srgbClr val="800000"/>
                </a:solidFill>
              </a:rPr>
              <a:t> Sonuçları</a:t>
            </a:r>
            <a:endParaRPr lang="tr-TR" b="1" dirty="0">
              <a:solidFill>
                <a:srgbClr val="80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838200" y="6564169"/>
            <a:ext cx="2743200" cy="365125"/>
          </a:xfrm>
        </p:spPr>
        <p:txBody>
          <a:bodyPr/>
          <a:lstStyle/>
          <a:p>
            <a:r>
              <a:rPr lang="tr-TR" dirty="0" smtClean="0"/>
              <a:t>25.05.2025</a:t>
            </a:r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>
          <a:xfrm>
            <a:off x="4038600" y="6564169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64169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30</a:t>
            </a:fld>
            <a:endParaRPr lang="tr-TR"/>
          </a:p>
        </p:txBody>
      </p:sp>
      <p:sp>
        <p:nvSpPr>
          <p:cNvPr id="21" name="Metin kutusu 20"/>
          <p:cNvSpPr txBox="1"/>
          <p:nvPr/>
        </p:nvSpPr>
        <p:spPr>
          <a:xfrm>
            <a:off x="36022" y="1085397"/>
            <a:ext cx="121199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dirty="0" err="1"/>
              <a:t>Kuarkonyumlar</a:t>
            </a:r>
            <a:r>
              <a:rPr lang="tr-TR" sz="2400" dirty="0"/>
              <a:t> (J/</a:t>
            </a:r>
            <a:r>
              <a:rPr lang="el-GR" sz="2400" dirty="0"/>
              <a:t>ψ, ψ(2</a:t>
            </a:r>
            <a:r>
              <a:rPr lang="tr-TR" sz="2400" dirty="0"/>
              <a:t>S), </a:t>
            </a:r>
            <a:r>
              <a:rPr lang="el-GR" sz="2400" dirty="0"/>
              <a:t>ϒ), </a:t>
            </a:r>
            <a:r>
              <a:rPr lang="tr-TR" sz="2400" dirty="0"/>
              <a:t>ağır </a:t>
            </a:r>
            <a:r>
              <a:rPr lang="tr-TR" sz="2400" dirty="0" err="1"/>
              <a:t>kuark-antikuark</a:t>
            </a:r>
            <a:r>
              <a:rPr lang="tr-TR" sz="2400" dirty="0"/>
              <a:t> çiftlerinden oluşan bağ durumlarıdır ve QGP ortamının termometresi olarak kullanılır</a:t>
            </a:r>
            <a:r>
              <a:rPr lang="tr-TR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400" dirty="0"/>
          </a:p>
          <a:p>
            <a:pPr lvl="1"/>
            <a:r>
              <a:rPr lang="tr-TR" sz="2400" b="1" i="1" dirty="0" err="1"/>
              <a:t>pp</a:t>
            </a:r>
            <a:r>
              <a:rPr lang="tr-TR" sz="2400" b="1" i="1" dirty="0"/>
              <a:t> çarpışmaları</a:t>
            </a:r>
            <a:r>
              <a:rPr lang="tr-TR" sz="2400" b="1" i="1" dirty="0" smtClean="0"/>
              <a:t>:</a:t>
            </a:r>
            <a:endParaRPr lang="tr-T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2400" i="1" dirty="0" smtClean="0"/>
              <a:t>J/</a:t>
            </a:r>
            <a:r>
              <a:rPr lang="el-GR" sz="2400" i="1" dirty="0"/>
              <a:t>ψ</a:t>
            </a:r>
            <a:r>
              <a:rPr lang="el-GR" sz="2400" dirty="0"/>
              <a:t> </a:t>
            </a:r>
            <a:r>
              <a:rPr lang="tr-TR" sz="2400" dirty="0"/>
              <a:t>ve </a:t>
            </a:r>
            <a:r>
              <a:rPr lang="el-GR" sz="2400" i="1" dirty="0"/>
              <a:t>ψ(2</a:t>
            </a:r>
            <a:r>
              <a:rPr lang="tr-TR" sz="2400" i="1" dirty="0"/>
              <a:t>S) </a:t>
            </a:r>
            <a:r>
              <a:rPr lang="tr-TR" sz="2400" dirty="0"/>
              <a:t>üretim kesitleri NRQCD ile uyumludur</a:t>
            </a:r>
            <a:r>
              <a:rPr lang="tr-TR" sz="2400" dirty="0" smtClean="0"/>
              <a:t>.</a:t>
            </a:r>
            <a:endParaRPr lang="tr-T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2400" i="1" dirty="0" smtClean="0"/>
              <a:t>ψ(2</a:t>
            </a:r>
            <a:r>
              <a:rPr lang="tr-TR" sz="2400" i="1" dirty="0"/>
              <a:t>S)/J/</a:t>
            </a:r>
            <a:r>
              <a:rPr lang="el-GR" sz="2400" i="1" dirty="0"/>
              <a:t>ψ </a:t>
            </a:r>
            <a:r>
              <a:rPr lang="tr-TR" sz="2400" dirty="0"/>
              <a:t>oranı, </a:t>
            </a:r>
            <a:r>
              <a:rPr lang="tr-TR" sz="2400" dirty="0" err="1" smtClean="0"/>
              <a:t>p</a:t>
            </a:r>
            <a:r>
              <a:rPr lang="tr-TR" sz="2400" baseline="-25000" dirty="0" err="1" smtClean="0"/>
              <a:t>T</a:t>
            </a:r>
            <a:r>
              <a:rPr lang="tr-TR" sz="2400" dirty="0" smtClean="0"/>
              <a:t> bağımlılığı </a:t>
            </a:r>
            <a:r>
              <a:rPr lang="tr-TR" sz="2400" dirty="0"/>
              <a:t>açısından iyi modellenmektedir.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tr-TR" sz="2400" dirty="0"/>
          </a:p>
          <a:p>
            <a:pPr lvl="1"/>
            <a:r>
              <a:rPr lang="tr-TR" sz="2400" b="1" i="1" dirty="0"/>
              <a:t>p–Pb çarpışmaları</a:t>
            </a:r>
            <a:r>
              <a:rPr lang="tr-TR" sz="2400" b="1" i="1" dirty="0" smtClean="0"/>
              <a:t>:</a:t>
            </a:r>
            <a:endParaRPr lang="tr-T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2400" i="1" dirty="0" smtClean="0"/>
              <a:t>J/</a:t>
            </a:r>
            <a:r>
              <a:rPr lang="el-GR" sz="2400" i="1" dirty="0"/>
              <a:t>ψ </a:t>
            </a:r>
            <a:r>
              <a:rPr lang="tr-TR" sz="2400" dirty="0"/>
              <a:t>için hafif bastırma </a:t>
            </a:r>
            <a:r>
              <a:rPr lang="tr-TR" sz="2400" dirty="0" smtClean="0"/>
              <a:t>gözlenmiştir.</a:t>
            </a:r>
            <a:endParaRPr lang="tr-T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2400" i="1" dirty="0" smtClean="0"/>
              <a:t>ψ(2</a:t>
            </a:r>
            <a:r>
              <a:rPr lang="tr-TR" sz="2400" i="1" dirty="0"/>
              <a:t>S) </a:t>
            </a:r>
            <a:r>
              <a:rPr lang="tr-TR" sz="2400" dirty="0"/>
              <a:t>için daha belirgin bastırma görülmekte → final-</a:t>
            </a:r>
            <a:r>
              <a:rPr lang="tr-TR" sz="2400" dirty="0" err="1"/>
              <a:t>state</a:t>
            </a:r>
            <a:r>
              <a:rPr lang="tr-TR" sz="2400" dirty="0"/>
              <a:t> etkileri önemli olabilir</a:t>
            </a:r>
            <a:r>
              <a:rPr lang="tr-TR" sz="24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tr-TR" sz="2400" dirty="0"/>
          </a:p>
          <a:p>
            <a:pPr lvl="1"/>
            <a:r>
              <a:rPr lang="tr-TR" sz="2400" b="1" i="1" dirty="0"/>
              <a:t>Pb–Pb çarpışmaları</a:t>
            </a:r>
            <a:r>
              <a:rPr lang="tr-TR" sz="2400" b="1" i="1" dirty="0" smtClean="0"/>
              <a:t>:</a:t>
            </a:r>
            <a:endParaRPr lang="tr-T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2400" i="1" dirty="0" smtClean="0"/>
              <a:t>J/</a:t>
            </a:r>
            <a:r>
              <a:rPr lang="el-GR" sz="2400" i="1" dirty="0"/>
              <a:t>ψ </a:t>
            </a:r>
            <a:r>
              <a:rPr lang="tr-TR" sz="2400" dirty="0"/>
              <a:t>ve </a:t>
            </a:r>
            <a:r>
              <a:rPr lang="el-GR" sz="2400" i="1" dirty="0"/>
              <a:t>ϒ</a:t>
            </a:r>
            <a:r>
              <a:rPr lang="el-GR" sz="2400" dirty="0"/>
              <a:t> </a:t>
            </a:r>
            <a:r>
              <a:rPr lang="tr-TR" sz="2400" dirty="0"/>
              <a:t>üretimi bastırılmıştır → QGP varlığına işaret eder</a:t>
            </a:r>
            <a:r>
              <a:rPr lang="tr-TR" sz="2400" dirty="0" smtClean="0"/>
              <a:t>.</a:t>
            </a:r>
            <a:endParaRPr lang="tr-T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2400" dirty="0" smtClean="0"/>
              <a:t>ψ(2</a:t>
            </a:r>
            <a:r>
              <a:rPr lang="tr-TR" sz="2400" dirty="0"/>
              <a:t>S), J/</a:t>
            </a:r>
            <a:r>
              <a:rPr lang="el-GR" sz="2400" dirty="0"/>
              <a:t>ψ’</a:t>
            </a:r>
            <a:r>
              <a:rPr lang="tr-TR" sz="2400" dirty="0"/>
              <a:t>ye göre daha fazla bastırılıyor → sıralı bastırma (</a:t>
            </a:r>
            <a:r>
              <a:rPr lang="tr-TR" sz="2400" dirty="0" err="1"/>
              <a:t>sequential</a:t>
            </a:r>
            <a:r>
              <a:rPr lang="tr-TR" sz="2400" dirty="0"/>
              <a:t> </a:t>
            </a:r>
            <a:r>
              <a:rPr lang="tr-TR" sz="2400" dirty="0" err="1"/>
              <a:t>suppression</a:t>
            </a:r>
            <a:r>
              <a:rPr lang="tr-TR" sz="2400" dirty="0"/>
              <a:t>)!</a:t>
            </a:r>
          </a:p>
        </p:txBody>
      </p:sp>
    </p:spTree>
    <p:extLst>
      <p:ext uri="{BB962C8B-B14F-4D97-AF65-F5344CB8AC3E}">
        <p14:creationId xmlns:p14="http://schemas.microsoft.com/office/powerpoint/2010/main" val="16036727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194560"/>
            <a:ext cx="10515600" cy="3309072"/>
          </a:xfrm>
        </p:spPr>
        <p:txBody>
          <a:bodyPr/>
          <a:lstStyle/>
          <a:p>
            <a:pPr marL="0" indent="0" algn="ctr">
              <a:buNone/>
            </a:pPr>
            <a:r>
              <a:rPr lang="tr-TR" i="1" dirty="0" smtClean="0"/>
              <a:t>Bu çalışmalar  </a:t>
            </a:r>
            <a:r>
              <a:rPr lang="tr-TR" b="1" i="1" dirty="0"/>
              <a:t>2025TENMAK(CERN) </a:t>
            </a:r>
            <a:r>
              <a:rPr lang="tr-TR" b="1" i="1" dirty="0" smtClean="0"/>
              <a:t>A5.H3.F2-03 </a:t>
            </a:r>
            <a:r>
              <a:rPr lang="tr-TR" i="1" dirty="0" smtClean="0"/>
              <a:t>ve </a:t>
            </a:r>
            <a:r>
              <a:rPr lang="tr-TR" b="1" i="1" dirty="0" smtClean="0"/>
              <a:t>Yıldız Teknik Üniversitesi </a:t>
            </a:r>
            <a:r>
              <a:rPr lang="en-US" b="1" i="1" dirty="0" smtClean="0"/>
              <a:t>FBA-2024-6089 </a:t>
            </a:r>
            <a:r>
              <a:rPr lang="tr-TR" i="1" dirty="0" smtClean="0"/>
              <a:t>projeleri kapsamında desteklenmektedir. </a:t>
            </a:r>
            <a:endParaRPr lang="tr-TR" i="1" dirty="0"/>
          </a:p>
          <a:p>
            <a:pPr marL="0" indent="0">
              <a:buNone/>
            </a:pP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smtClean="0"/>
              <a:t>S. </a:t>
            </a:r>
            <a:r>
              <a:rPr lang="tr-TR" dirty="0" err="1" smtClean="0"/>
              <a:t>Yalcin</a:t>
            </a:r>
            <a:r>
              <a:rPr lang="tr-TR" dirty="0" smtClean="0"/>
              <a:t> Kuzu - ALICE Deneyi Güncel </a:t>
            </a:r>
            <a:r>
              <a:rPr lang="tr-TR" dirty="0" err="1" smtClean="0"/>
              <a:t>Kuarkonyum</a:t>
            </a:r>
            <a:r>
              <a:rPr lang="tr-TR" dirty="0" smtClean="0"/>
              <a:t> Sonuçları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31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1525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32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817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/>
          <a:srcRect t="1147"/>
          <a:stretch/>
        </p:blipFill>
        <p:spPr>
          <a:xfrm>
            <a:off x="6282191" y="1421476"/>
            <a:ext cx="5768840" cy="21319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0" y="1299988"/>
                <a:ext cx="12192000" cy="5558012"/>
              </a:xfrm>
            </p:spPr>
            <p:txBody>
              <a:bodyPr>
                <a:normAutofit/>
              </a:bodyPr>
              <a:lstStyle/>
              <a:p>
                <a:r>
                  <a:rPr lang="tr-TR" dirty="0"/>
                  <a:t>Çarmonyum: </a:t>
                </a:r>
                <a:endParaRPr lang="tr-TR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tr-TR" i="1" dirty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tr-TR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tr-TR" dirty="0"/>
                  <a:t> bağlı </a:t>
                </a:r>
                <a:r>
                  <a:rPr lang="tr-TR" dirty="0" smtClean="0"/>
                  <a:t>durumlarıdır.</a:t>
                </a:r>
              </a:p>
              <a:p>
                <a:pPr lvl="1"/>
                <a:r>
                  <a:rPr lang="tr-TR" i="1" dirty="0" smtClean="0"/>
                  <a:t>J/</a:t>
                </a:r>
                <a:r>
                  <a:rPr lang="el-GR" i="1" dirty="0" smtClean="0"/>
                  <a:t>ψ</a:t>
                </a:r>
                <a:r>
                  <a:rPr lang="tr-TR" i="1" dirty="0" smtClean="0"/>
                  <a:t> (</a:t>
                </a:r>
                <a:r>
                  <a:rPr lang="tr-TR" i="1" dirty="0" err="1" smtClean="0"/>
                  <a:t>Jpsi</a:t>
                </a:r>
                <a:r>
                  <a:rPr lang="tr-TR" i="1" dirty="0" smtClean="0"/>
                  <a:t>) </a:t>
                </a:r>
                <a:r>
                  <a:rPr lang="tr-TR" dirty="0" smtClean="0"/>
                  <a:t>en </a:t>
                </a:r>
                <a:r>
                  <a:rPr lang="tr-TR" dirty="0"/>
                  <a:t>bilinen </a:t>
                </a:r>
                <a:r>
                  <a:rPr lang="tr-TR" dirty="0" err="1"/>
                  <a:t>çarmonyum</a:t>
                </a:r>
                <a:r>
                  <a:rPr lang="tr-TR" dirty="0"/>
                  <a:t> durumudur.</a:t>
                </a:r>
              </a:p>
              <a:p>
                <a:pPr lvl="1"/>
                <a:r>
                  <a:rPr lang="el-GR" i="1" dirty="0" smtClean="0"/>
                  <a:t>ψ(2</a:t>
                </a:r>
                <a:r>
                  <a:rPr lang="tr-TR" i="1" dirty="0"/>
                  <a:t>S), </a:t>
                </a:r>
                <a:r>
                  <a:rPr lang="el-GR" i="1" dirty="0"/>
                  <a:t>χ</a:t>
                </a:r>
                <a:r>
                  <a:rPr lang="tr-TR" i="1" baseline="-25000" dirty="0"/>
                  <a:t>c</a:t>
                </a:r>
                <a:r>
                  <a:rPr lang="tr-TR" i="1" dirty="0"/>
                  <a:t> </a:t>
                </a:r>
                <a:r>
                  <a:rPr lang="tr-TR" dirty="0"/>
                  <a:t>gibi diğer durumlar.        </a:t>
                </a:r>
                <a:endParaRPr lang="tr-TR" dirty="0" smtClean="0"/>
              </a:p>
              <a:p>
                <a:endParaRPr lang="tr-TR" dirty="0" smtClean="0"/>
              </a:p>
              <a:p>
                <a:endParaRPr lang="tr-TR" dirty="0"/>
              </a:p>
              <a:p>
                <a:r>
                  <a:rPr lang="tr-TR" dirty="0" err="1" smtClean="0"/>
                  <a:t>Bottomonyum</a:t>
                </a:r>
                <a:r>
                  <a:rPr lang="tr-TR" dirty="0"/>
                  <a:t>: </a:t>
                </a:r>
                <a:endParaRPr lang="tr-TR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tr-TR" i="1" dirty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tr-TR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i="1" dirty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tr-TR" dirty="0"/>
                  <a:t> bağlı </a:t>
                </a:r>
                <a:r>
                  <a:rPr lang="tr-TR" dirty="0" smtClean="0"/>
                  <a:t>durumlarıdır.</a:t>
                </a:r>
              </a:p>
              <a:p>
                <a:pPr lvl="1"/>
                <a:r>
                  <a:rPr lang="el-GR" i="1" dirty="0" smtClean="0"/>
                  <a:t>ϒ </a:t>
                </a:r>
                <a:r>
                  <a:rPr lang="el-GR" i="1" dirty="0"/>
                  <a:t>(</a:t>
                </a:r>
                <a:r>
                  <a:rPr lang="tr-TR" i="1" dirty="0" err="1"/>
                  <a:t>Upsilon</a:t>
                </a:r>
                <a:r>
                  <a:rPr lang="tr-TR" i="1" dirty="0"/>
                  <a:t>) </a:t>
                </a:r>
                <a:r>
                  <a:rPr lang="tr-TR" dirty="0"/>
                  <a:t>durumları: </a:t>
                </a:r>
                <a:r>
                  <a:rPr lang="el-GR" i="1" dirty="0"/>
                  <a:t>ϒ(1</a:t>
                </a:r>
                <a:r>
                  <a:rPr lang="tr-TR" i="1" dirty="0"/>
                  <a:t>S), </a:t>
                </a:r>
                <a:r>
                  <a:rPr lang="el-GR" i="1" dirty="0"/>
                  <a:t>ϒ(2</a:t>
                </a:r>
                <a:r>
                  <a:rPr lang="tr-TR" i="1" dirty="0"/>
                  <a:t>S), </a:t>
                </a:r>
                <a:r>
                  <a:rPr lang="el-GR" i="1" dirty="0"/>
                  <a:t>ϒ(3</a:t>
                </a:r>
                <a:r>
                  <a:rPr lang="tr-TR" i="1" dirty="0"/>
                  <a:t>S)</a:t>
                </a:r>
                <a:r>
                  <a:rPr lang="tr-TR" dirty="0"/>
                  <a:t>.</a:t>
                </a:r>
              </a:p>
              <a:p>
                <a:pPr lvl="1"/>
                <a:r>
                  <a:rPr lang="el-GR" i="1" dirty="0" smtClean="0"/>
                  <a:t>χ</a:t>
                </a:r>
                <a:r>
                  <a:rPr lang="tr-TR" i="1" baseline="-25000" dirty="0"/>
                  <a:t>b</a:t>
                </a:r>
                <a:r>
                  <a:rPr lang="tr-TR" i="1" dirty="0"/>
                  <a:t> </a:t>
                </a:r>
                <a:r>
                  <a:rPr lang="tr-TR" dirty="0"/>
                  <a:t>gibi durumlar.</a:t>
                </a:r>
              </a:p>
              <a:p>
                <a:pPr marL="0" indent="0">
                  <a:buNone/>
                </a:pPr>
                <a:endParaRPr lang="tr-TR" dirty="0"/>
              </a:p>
              <a:p>
                <a:pPr marL="457200" lvl="1" indent="0">
                  <a:buNone/>
                </a:pPr>
                <a:endParaRPr lang="tr-TR" dirty="0" smtClean="0"/>
              </a:p>
              <a:p>
                <a:endParaRPr lang="tr-TR" dirty="0" smtClean="0"/>
              </a:p>
            </p:txBody>
          </p:sp>
        </mc:Choice>
        <mc:Fallback xmlns="">
          <p:sp>
            <p:nvSpPr>
              <p:cNvPr id="3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99988"/>
                <a:ext cx="12192000" cy="5558012"/>
              </a:xfrm>
              <a:blipFill>
                <a:blip r:embed="rId3"/>
                <a:stretch>
                  <a:fillRect l="-900" t="-1754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Motivasyon: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Bağlı Durumları</a:t>
            </a: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485" y="1421476"/>
            <a:ext cx="1042354" cy="1042354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857" y="4069939"/>
            <a:ext cx="755610" cy="755610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6"/>
          <a:srcRect b="9530"/>
          <a:stretch/>
        </p:blipFill>
        <p:spPr>
          <a:xfrm>
            <a:off x="6409460" y="4069939"/>
            <a:ext cx="5641571" cy="2249807"/>
          </a:xfrm>
          <a:prstGeom prst="rect">
            <a:avLst/>
          </a:prstGeom>
        </p:spPr>
      </p:pic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894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299988"/>
            <a:ext cx="6758247" cy="5558012"/>
          </a:xfrm>
        </p:spPr>
        <p:txBody>
          <a:bodyPr>
            <a:normAutofit/>
          </a:bodyPr>
          <a:lstStyle/>
          <a:p>
            <a:r>
              <a:rPr lang="tr-TR" dirty="0" smtClean="0"/>
              <a:t>Sahip oldukları kütle sebebiyle c ve b </a:t>
            </a:r>
            <a:r>
              <a:rPr lang="tr-TR" dirty="0" err="1" smtClean="0"/>
              <a:t>kuarkları</a:t>
            </a:r>
            <a:r>
              <a:rPr lang="tr-TR" dirty="0" smtClean="0"/>
              <a:t> yüksek enerji çarpışmaların çoğunlukla ilk safhasında üretilir.</a:t>
            </a:r>
          </a:p>
          <a:p>
            <a:pPr marL="0" indent="0">
              <a:buNone/>
            </a:pPr>
            <a:endParaRPr lang="tr-TR" dirty="0" smtClean="0"/>
          </a:p>
          <a:p>
            <a:r>
              <a:rPr lang="tr-TR" dirty="0" err="1" smtClean="0"/>
              <a:t>Çarmonyum</a:t>
            </a:r>
            <a:r>
              <a:rPr lang="tr-TR" dirty="0" smtClean="0"/>
              <a:t> ve </a:t>
            </a:r>
            <a:r>
              <a:rPr lang="tr-TR" dirty="0" err="1" smtClean="0"/>
              <a:t>bottomonyum</a:t>
            </a:r>
            <a:r>
              <a:rPr lang="tr-TR" dirty="0" smtClean="0"/>
              <a:t> bağlı durumları güçlü etkileşim yapmaları sebebiyle çabuk </a:t>
            </a:r>
            <a:r>
              <a:rPr lang="tr-TR" dirty="0" err="1" smtClean="0"/>
              <a:t>bozunmazlar</a:t>
            </a:r>
            <a:r>
              <a:rPr lang="tr-TR" dirty="0" smtClean="0"/>
              <a:t>.</a:t>
            </a:r>
          </a:p>
          <a:p>
            <a:pPr lvl="1"/>
            <a:r>
              <a:rPr lang="tr-TR" dirty="0" err="1" smtClean="0"/>
              <a:t>Leptonik</a:t>
            </a:r>
            <a:r>
              <a:rPr lang="tr-TR" dirty="0" smtClean="0"/>
              <a:t> bozunum kanallarından kolaylıkla ölçülebilirler.</a:t>
            </a:r>
          </a:p>
          <a:p>
            <a:endParaRPr lang="tr-TR" dirty="0"/>
          </a:p>
          <a:p>
            <a:pPr marL="0" indent="0">
              <a:buNone/>
            </a:pPr>
            <a:endParaRPr lang="tr-TR" dirty="0"/>
          </a:p>
          <a:p>
            <a:pPr lvl="1"/>
            <a:endParaRPr lang="tr-TR" dirty="0" smtClean="0"/>
          </a:p>
          <a:p>
            <a:endParaRPr lang="tr-TR" dirty="0" smtClean="0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Motivasyon: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Bağlı Durumları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87884" y="2244436"/>
            <a:ext cx="5412439" cy="3923607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" t="27785" r="78909" b="21193"/>
          <a:stretch/>
        </p:blipFill>
        <p:spPr>
          <a:xfrm>
            <a:off x="7418555" y="5179424"/>
            <a:ext cx="748382" cy="61158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8" t="76969" r="49121" b="3515"/>
          <a:stretch/>
        </p:blipFill>
        <p:spPr>
          <a:xfrm>
            <a:off x="7380712" y="4312554"/>
            <a:ext cx="748382" cy="68073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4" t="76412" r="32185" b="4072"/>
          <a:stretch/>
        </p:blipFill>
        <p:spPr>
          <a:xfrm>
            <a:off x="7380712" y="3556054"/>
            <a:ext cx="748382" cy="68073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12" t="77127" r="13597" b="3357"/>
          <a:stretch/>
        </p:blipFill>
        <p:spPr>
          <a:xfrm>
            <a:off x="7380712" y="2799554"/>
            <a:ext cx="748382" cy="680732"/>
          </a:xfrm>
          <a:prstGeom prst="rect">
            <a:avLst/>
          </a:prstGeom>
        </p:spPr>
      </p:pic>
      <p:sp>
        <p:nvSpPr>
          <p:cNvPr id="6" name="Dikdörtgen 5"/>
          <p:cNvSpPr/>
          <p:nvPr/>
        </p:nvSpPr>
        <p:spPr>
          <a:xfrm>
            <a:off x="10316095" y="3931920"/>
            <a:ext cx="1612669" cy="2161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Dikdörtgen 17"/>
          <p:cNvSpPr/>
          <p:nvPr/>
        </p:nvSpPr>
        <p:spPr>
          <a:xfrm>
            <a:off x="9753600" y="4293224"/>
            <a:ext cx="1612669" cy="2161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092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0" y="1299988"/>
                <a:ext cx="6999316" cy="5558012"/>
              </a:xfrm>
            </p:spPr>
            <p:txBody>
              <a:bodyPr>
                <a:noAutofit/>
              </a:bodyPr>
              <a:lstStyle/>
              <a:p>
                <a:r>
                  <a:rPr lang="tr-TR" sz="2400" dirty="0" smtClean="0"/>
                  <a:t>Bir </a:t>
                </a:r>
                <a:r>
                  <a:rPr lang="tr-TR" sz="2400" dirty="0" err="1" smtClean="0"/>
                  <a:t>kuarkonyum</a:t>
                </a:r>
                <a:r>
                  <a:rPr lang="tr-TR" sz="2400" dirty="0" smtClean="0"/>
                  <a:t> durumu renk yüklerinin yoğun olduğu KGP varlığında</a:t>
                </a:r>
                <a:r>
                  <a:rPr lang="tr-TR" sz="2400" dirty="0"/>
                  <a:t>, </a:t>
                </a:r>
                <a:r>
                  <a:rPr lang="tr-TR" sz="2400" dirty="0" smtClean="0"/>
                  <a:t>çevredeki </a:t>
                </a:r>
                <a:r>
                  <a:rPr lang="tr-TR" sz="2400" dirty="0"/>
                  <a:t>renk yükleri tarafından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acc>
                          <m:accPr>
                            <m:chr m:val="̅"/>
                            <m:ctrlPr>
                              <a:rPr lang="tr-TR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tr-TR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sub>
                    </m:sSub>
                  </m:oMath>
                </a14:m>
                <a:r>
                  <a:rPr lang="tr-TR" sz="2400" dirty="0" smtClean="0"/>
                  <a:t> </a:t>
                </a:r>
                <a:r>
                  <a:rPr lang="tr-TR" sz="2400" dirty="0"/>
                  <a:t>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400" b="0" i="1" smtClean="0">
                            <a:latin typeface="Cambria Math" panose="02040503050406030204" pitchFamily="18" charset="0"/>
                          </a:rPr>
                          <m:t>𝐷𝑒𝑏𝑦𝑒</m:t>
                        </m:r>
                      </m:sub>
                    </m:sSub>
                  </m:oMath>
                </a14:m>
                <a:r>
                  <a:rPr lang="tr-TR" sz="2400" dirty="0" smtClean="0"/>
                  <a:t> </a:t>
                </a:r>
                <a:r>
                  <a:rPr lang="tr-TR" sz="2400" dirty="0"/>
                  <a:t>uzaklıklarında perdelenir (</a:t>
                </a:r>
                <a:r>
                  <a:rPr lang="tr-TR" sz="2400" dirty="0" err="1"/>
                  <a:t>ekranlanır</a:t>
                </a:r>
                <a:r>
                  <a:rPr lang="tr-TR" sz="2400" dirty="0" smtClean="0"/>
                  <a:t>).</a:t>
                </a:r>
              </a:p>
              <a:p>
                <a:pPr lvl="1"/>
                <a:r>
                  <a:rPr lang="tr-TR" sz="2200" dirty="0" smtClean="0"/>
                  <a:t>Sıcaklık arttıkça:</a:t>
                </a:r>
              </a:p>
              <a:p>
                <a:pPr lvl="2"/>
                <a:r>
                  <a:rPr lang="tr-TR" sz="2200" dirty="0" smtClean="0"/>
                  <a:t>Ortamın </a:t>
                </a:r>
                <a:r>
                  <a:rPr lang="tr-TR" sz="2200" dirty="0"/>
                  <a:t>yoğunluğu </a:t>
                </a:r>
                <a:r>
                  <a:rPr lang="tr-TR" sz="2200" dirty="0" smtClean="0"/>
                  <a:t>artar.</a:t>
                </a:r>
              </a:p>
              <a:p>
                <a:pPr lvl="2"/>
                <a:r>
                  <a:rPr lang="tr-TR" sz="2200" dirty="0" smtClean="0"/>
                  <a:t>Karakteristik </a:t>
                </a:r>
                <a:r>
                  <a:rPr lang="tr-TR" sz="2200" dirty="0"/>
                  <a:t>renk perdeleme yarıçapı </a:t>
                </a:r>
                <a:r>
                  <a:rPr lang="tr-TR" sz="22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2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200" b="0" i="1">
                            <a:latin typeface="Cambria Math" panose="02040503050406030204" pitchFamily="18" charset="0"/>
                          </a:rPr>
                          <m:t>𝐷𝑒𝑏𝑦𝑒</m:t>
                        </m:r>
                      </m:sub>
                    </m:sSub>
                  </m:oMath>
                </a14:m>
                <a:r>
                  <a:rPr lang="tr-TR" sz="2200" dirty="0" smtClean="0"/>
                  <a:t> azalır.</a:t>
                </a:r>
              </a:p>
              <a:p>
                <a:pPr lvl="1"/>
                <a:r>
                  <a:rPr lang="tr-TR" sz="2200" dirty="0" smtClean="0"/>
                  <a:t>Eğer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2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200" i="1">
                            <a:latin typeface="Cambria Math" panose="02040503050406030204" pitchFamily="18" charset="0"/>
                          </a:rPr>
                          <m:t>𝐷𝑒𝑏𝑦𝑒</m:t>
                        </m:r>
                      </m:sub>
                    </m:sSub>
                  </m:oMath>
                </a14:m>
                <a:r>
                  <a:rPr lang="tr-TR" sz="2200" b="1" dirty="0"/>
                  <a:t> ≪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2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200" i="1">
                            <a:latin typeface="Cambria Math" panose="02040503050406030204" pitchFamily="18" charset="0"/>
                          </a:rPr>
                          <m:t>𝑄</m:t>
                        </m:r>
                        <m:acc>
                          <m:accPr>
                            <m:chr m:val="̅"/>
                            <m:ctrlPr>
                              <a:rPr lang="tr-TR" sz="2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tr-TR" sz="22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sub>
                    </m:sSub>
                  </m:oMath>
                </a14:m>
                <a:r>
                  <a:rPr lang="tr-TR" sz="2200" dirty="0"/>
                  <a:t> </a:t>
                </a:r>
                <a:r>
                  <a:rPr lang="tr-TR" sz="2200" dirty="0" smtClean="0"/>
                  <a:t>ise:</a:t>
                </a:r>
              </a:p>
              <a:p>
                <a:pPr lvl="2"/>
                <a:r>
                  <a:rPr lang="tr-TR" sz="2200" dirty="0" smtClean="0"/>
                  <a:t>Ağır </a:t>
                </a:r>
                <a:r>
                  <a:rPr lang="tr-TR" sz="2200" dirty="0" err="1" smtClean="0"/>
                  <a:t>kuark</a:t>
                </a:r>
                <a:r>
                  <a:rPr lang="tr-TR" sz="2200" dirty="0" smtClean="0"/>
                  <a:t> anti </a:t>
                </a:r>
                <a:r>
                  <a:rPr lang="tr-TR" sz="2200" dirty="0" err="1" smtClean="0"/>
                  <a:t>kuark</a:t>
                </a:r>
                <a:r>
                  <a:rPr lang="tr-TR" sz="2200" dirty="0" smtClean="0"/>
                  <a:t> çifti birbirini </a:t>
                </a:r>
                <a:r>
                  <a:rPr lang="tr-TR" sz="2200" dirty="0"/>
                  <a:t>“göremez</a:t>
                </a:r>
                <a:r>
                  <a:rPr lang="tr-TR" sz="2200" dirty="0" smtClean="0"/>
                  <a:t>”, bu </a:t>
                </a:r>
                <a:r>
                  <a:rPr lang="tr-TR" sz="2200" dirty="0"/>
                  <a:t>nedenle bağlı hâl "erir</a:t>
                </a:r>
                <a:r>
                  <a:rPr lang="tr-TR" sz="2200" dirty="0" smtClean="0"/>
                  <a:t>".</a:t>
                </a:r>
              </a:p>
              <a:p>
                <a:pPr lvl="2"/>
                <a:r>
                  <a:rPr lang="tr-TR" sz="2200" dirty="0" smtClean="0"/>
                  <a:t>Çevresinde </a:t>
                </a:r>
                <a:r>
                  <a:rPr lang="tr-TR" sz="2200" dirty="0"/>
                  <a:t>birçok başka </a:t>
                </a:r>
                <a:r>
                  <a:rPr lang="tr-TR" sz="2200" dirty="0" err="1"/>
                  <a:t>kuark</a:t>
                </a:r>
                <a:r>
                  <a:rPr lang="tr-TR" sz="2200" dirty="0"/>
                  <a:t> ve </a:t>
                </a:r>
                <a:r>
                  <a:rPr lang="tr-TR" sz="2200" dirty="0" err="1"/>
                  <a:t>antikuark</a:t>
                </a:r>
                <a:r>
                  <a:rPr lang="tr-TR" sz="2200" dirty="0"/>
                  <a:t> </a:t>
                </a:r>
                <a:r>
                  <a:rPr lang="tr-TR" sz="2200" dirty="0" smtClean="0"/>
                  <a:t>görür ve </a:t>
                </a:r>
                <a:r>
                  <a:rPr lang="tr-TR" sz="2200" dirty="0"/>
                  <a:t>bu sayede ortamda </a:t>
                </a:r>
                <a:r>
                  <a:rPr lang="tr-TR" sz="2200" b="1" dirty="0"/>
                  <a:t>serbestçe hareket </a:t>
                </a:r>
                <a:r>
                  <a:rPr lang="tr-TR" sz="2200" b="1" dirty="0" smtClean="0"/>
                  <a:t>edebilir.</a:t>
                </a:r>
                <a:r>
                  <a:rPr lang="tr-TR" sz="2200" dirty="0" smtClean="0"/>
                  <a:t> </a:t>
                </a:r>
              </a:p>
              <a:p>
                <a:r>
                  <a:rPr lang="tr-TR" sz="2400" dirty="0" smtClean="0"/>
                  <a:t>Bu duruma “</a:t>
                </a:r>
                <a:r>
                  <a:rPr lang="tr-TR" sz="2400" dirty="0" err="1" smtClean="0"/>
                  <a:t>Debye</a:t>
                </a:r>
                <a:r>
                  <a:rPr lang="tr-TR" sz="2400" dirty="0" smtClean="0"/>
                  <a:t> perdesi” (</a:t>
                </a:r>
                <a:r>
                  <a:rPr lang="tr-TR" sz="2400" dirty="0" err="1" smtClean="0"/>
                  <a:t>Debye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screening</a:t>
                </a:r>
                <a:r>
                  <a:rPr lang="tr-TR" sz="2400" dirty="0" smtClean="0"/>
                  <a:t>) adı verilir.</a:t>
                </a:r>
              </a:p>
            </p:txBody>
          </p:sp>
        </mc:Choice>
        <mc:Fallback xmlns="">
          <p:sp>
            <p:nvSpPr>
              <p:cNvPr id="3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99988"/>
                <a:ext cx="6999316" cy="5558012"/>
              </a:xfrm>
              <a:blipFill>
                <a:blip r:embed="rId2"/>
                <a:stretch>
                  <a:fillRect l="-1132" t="-1535" r="-348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Motivasyon: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Bağlı Durumları</a:t>
            </a:r>
          </a:p>
        </p:txBody>
      </p:sp>
      <p:sp>
        <p:nvSpPr>
          <p:cNvPr id="22" name="Metin kutusu 21"/>
          <p:cNvSpPr txBox="1"/>
          <p:nvPr/>
        </p:nvSpPr>
        <p:spPr>
          <a:xfrm>
            <a:off x="6880738" y="4895578"/>
            <a:ext cx="2764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Erken Evrede Üretilen </a:t>
            </a:r>
            <a:r>
              <a:rPr lang="tr-TR" dirty="0" err="1" smtClean="0"/>
              <a:t>Kuarkonyum</a:t>
            </a:r>
            <a:r>
              <a:rPr lang="tr-TR" dirty="0" smtClean="0"/>
              <a:t> Durumu</a:t>
            </a:r>
            <a:endParaRPr lang="tr-TR" dirty="0"/>
          </a:p>
        </p:txBody>
      </p:sp>
      <p:sp>
        <p:nvSpPr>
          <p:cNvPr id="24" name="Metin kutusu 23"/>
          <p:cNvSpPr txBox="1"/>
          <p:nvPr/>
        </p:nvSpPr>
        <p:spPr>
          <a:xfrm>
            <a:off x="6880738" y="1821894"/>
            <a:ext cx="27647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KGP içinde </a:t>
            </a:r>
            <a:r>
              <a:rPr lang="tr-TR" dirty="0" err="1" smtClean="0"/>
              <a:t>Kuarkonyum</a:t>
            </a:r>
            <a:r>
              <a:rPr lang="tr-TR" dirty="0" smtClean="0"/>
              <a:t> Durumu: </a:t>
            </a:r>
            <a:r>
              <a:rPr lang="tr-TR" dirty="0" err="1" smtClean="0"/>
              <a:t>Debye</a:t>
            </a:r>
            <a:r>
              <a:rPr lang="tr-TR" dirty="0" smtClean="0"/>
              <a:t> perdelemesi</a:t>
            </a:r>
            <a:endParaRPr lang="tr-TR" dirty="0"/>
          </a:p>
        </p:txBody>
      </p:sp>
      <p:cxnSp>
        <p:nvCxnSpPr>
          <p:cNvPr id="30" name="Düz Ok Bağlayıcısı 29"/>
          <p:cNvCxnSpPr/>
          <p:nvPr/>
        </p:nvCxnSpPr>
        <p:spPr>
          <a:xfrm flipV="1">
            <a:off x="11790378" y="2289026"/>
            <a:ext cx="0" cy="35846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Metin kutusu 30"/>
          <p:cNvSpPr txBox="1"/>
          <p:nvPr/>
        </p:nvSpPr>
        <p:spPr>
          <a:xfrm>
            <a:off x="11790378" y="3765176"/>
            <a:ext cx="31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</a:t>
            </a:r>
            <a:endParaRPr lang="tr-TR" dirty="0"/>
          </a:p>
        </p:txBody>
      </p:sp>
      <p:sp>
        <p:nvSpPr>
          <p:cNvPr id="32" name="Metin kutusu 31"/>
          <p:cNvSpPr txBox="1"/>
          <p:nvPr/>
        </p:nvSpPr>
        <p:spPr>
          <a:xfrm>
            <a:off x="9767944" y="6185647"/>
            <a:ext cx="233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/>
              <a:t>Matsui</a:t>
            </a:r>
            <a:r>
              <a:rPr lang="tr-TR" sz="1200" dirty="0"/>
              <a:t> &amp; </a:t>
            </a:r>
            <a:r>
              <a:rPr lang="tr-TR" sz="1200" dirty="0" err="1"/>
              <a:t>Satz</a:t>
            </a:r>
            <a:r>
              <a:rPr lang="tr-TR" sz="1200" dirty="0"/>
              <a:t> (1986)</a:t>
            </a:r>
          </a:p>
          <a:p>
            <a:endParaRPr lang="tr-TR" sz="12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3"/>
          <a:srcRect l="-1207" t="434" r="1207" b="51536"/>
          <a:stretch/>
        </p:blipFill>
        <p:spPr>
          <a:xfrm>
            <a:off x="9334159" y="4133968"/>
            <a:ext cx="2235081" cy="1987976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3"/>
          <a:srcRect l="2252" t="52339" r="3218" b="-369"/>
          <a:stretch/>
        </p:blipFill>
        <p:spPr>
          <a:xfrm>
            <a:off x="9509546" y="1532440"/>
            <a:ext cx="1884305" cy="1772954"/>
          </a:xfrm>
          <a:prstGeom prst="rect">
            <a:avLst/>
          </a:prstGeom>
        </p:spPr>
      </p:pic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60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0" y="1299988"/>
                <a:ext cx="6999316" cy="5558012"/>
              </a:xfrm>
            </p:spPr>
            <p:txBody>
              <a:bodyPr>
                <a:noAutofit/>
              </a:bodyPr>
              <a:lstStyle/>
              <a:p>
                <a:r>
                  <a:rPr lang="tr-TR" sz="2400" dirty="0" smtClean="0"/>
                  <a:t>Bir </a:t>
                </a:r>
                <a:r>
                  <a:rPr lang="tr-TR" sz="2400" dirty="0" err="1" smtClean="0"/>
                  <a:t>kuarkonyum</a:t>
                </a:r>
                <a:r>
                  <a:rPr lang="tr-TR" sz="2400" dirty="0" smtClean="0"/>
                  <a:t> durumu renk yüklerinin yoğun olduğu KGP varlığında</a:t>
                </a:r>
                <a:r>
                  <a:rPr lang="tr-TR" sz="2400" dirty="0"/>
                  <a:t>, </a:t>
                </a:r>
                <a:r>
                  <a:rPr lang="tr-TR" sz="2400" dirty="0" smtClean="0"/>
                  <a:t>çevredeki </a:t>
                </a:r>
                <a:r>
                  <a:rPr lang="tr-TR" sz="2400" dirty="0"/>
                  <a:t>renk yükleri tarafından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acc>
                          <m:accPr>
                            <m:chr m:val="̅"/>
                            <m:ctrlPr>
                              <a:rPr lang="tr-TR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tr-TR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sub>
                    </m:sSub>
                  </m:oMath>
                </a14:m>
                <a:r>
                  <a:rPr lang="tr-TR" sz="2400" dirty="0" smtClean="0"/>
                  <a:t> </a:t>
                </a:r>
                <a:r>
                  <a:rPr lang="tr-TR" sz="2400" dirty="0"/>
                  <a:t>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400" b="0" i="1" smtClean="0">
                            <a:latin typeface="Cambria Math" panose="02040503050406030204" pitchFamily="18" charset="0"/>
                          </a:rPr>
                          <m:t>𝐷𝑒𝑏𝑦𝑒</m:t>
                        </m:r>
                      </m:sub>
                    </m:sSub>
                  </m:oMath>
                </a14:m>
                <a:r>
                  <a:rPr lang="tr-TR" sz="2400" dirty="0" smtClean="0"/>
                  <a:t> </a:t>
                </a:r>
                <a:r>
                  <a:rPr lang="tr-TR" sz="2400" dirty="0"/>
                  <a:t>uzaklıklarında perdelenir (</a:t>
                </a:r>
                <a:r>
                  <a:rPr lang="tr-TR" sz="2400" dirty="0" err="1"/>
                  <a:t>ekranlanır</a:t>
                </a:r>
                <a:r>
                  <a:rPr lang="tr-TR" sz="2400" dirty="0" smtClean="0"/>
                  <a:t>).</a:t>
                </a:r>
              </a:p>
              <a:p>
                <a:pPr lvl="1"/>
                <a:r>
                  <a:rPr lang="tr-TR" sz="2200" dirty="0" smtClean="0"/>
                  <a:t>Sıcaklık arttıkça:</a:t>
                </a:r>
              </a:p>
              <a:p>
                <a:pPr lvl="2"/>
                <a:r>
                  <a:rPr lang="tr-TR" sz="2200" dirty="0" smtClean="0"/>
                  <a:t>Ortamın </a:t>
                </a:r>
                <a:r>
                  <a:rPr lang="tr-TR" sz="2200" dirty="0"/>
                  <a:t>yoğunluğu </a:t>
                </a:r>
                <a:r>
                  <a:rPr lang="tr-TR" sz="2200" dirty="0" smtClean="0"/>
                  <a:t>artar.</a:t>
                </a:r>
              </a:p>
              <a:p>
                <a:pPr lvl="2"/>
                <a:r>
                  <a:rPr lang="tr-TR" sz="2200" dirty="0" smtClean="0"/>
                  <a:t>Karakteristik </a:t>
                </a:r>
                <a:r>
                  <a:rPr lang="tr-TR" sz="2200" dirty="0"/>
                  <a:t>renk </a:t>
                </a:r>
                <a:r>
                  <a:rPr lang="tr-TR" sz="2200" dirty="0">
                    <a:solidFill>
                      <a:srgbClr val="800000"/>
                    </a:solidFill>
                  </a:rPr>
                  <a:t>perdeleme yarıçapı </a:t>
                </a:r>
                <a:r>
                  <a:rPr lang="tr-TR" sz="2200" dirty="0" smtClean="0">
                    <a:solidFill>
                      <a:srgbClr val="8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2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200" b="0" i="1">
                            <a:latin typeface="Cambria Math" panose="02040503050406030204" pitchFamily="18" charset="0"/>
                          </a:rPr>
                          <m:t>𝐷𝑒𝑏𝑦𝑒</m:t>
                        </m:r>
                      </m:sub>
                    </m:sSub>
                  </m:oMath>
                </a14:m>
                <a:r>
                  <a:rPr lang="tr-TR" sz="2200" dirty="0" smtClean="0"/>
                  <a:t> azalır.</a:t>
                </a:r>
              </a:p>
              <a:p>
                <a:pPr lvl="1"/>
                <a:r>
                  <a:rPr lang="tr-TR" sz="2200" dirty="0" smtClean="0"/>
                  <a:t>Eğer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2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200" i="1">
                            <a:latin typeface="Cambria Math" panose="02040503050406030204" pitchFamily="18" charset="0"/>
                          </a:rPr>
                          <m:t>𝐷𝑒𝑏𝑦𝑒</m:t>
                        </m:r>
                      </m:sub>
                    </m:sSub>
                  </m:oMath>
                </a14:m>
                <a:r>
                  <a:rPr lang="tr-TR" sz="2200" b="1" dirty="0"/>
                  <a:t> ≪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22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tr-TR" sz="2200" i="1">
                            <a:latin typeface="Cambria Math" panose="02040503050406030204" pitchFamily="18" charset="0"/>
                          </a:rPr>
                          <m:t>𝑄</m:t>
                        </m:r>
                        <m:acc>
                          <m:accPr>
                            <m:chr m:val="̅"/>
                            <m:ctrlPr>
                              <a:rPr lang="tr-TR" sz="2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tr-TR" sz="22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sub>
                    </m:sSub>
                  </m:oMath>
                </a14:m>
                <a:r>
                  <a:rPr lang="tr-TR" sz="2200" dirty="0"/>
                  <a:t> </a:t>
                </a:r>
                <a:r>
                  <a:rPr lang="tr-TR" sz="2200" dirty="0" smtClean="0"/>
                  <a:t>ise:</a:t>
                </a:r>
              </a:p>
              <a:p>
                <a:pPr lvl="2"/>
                <a:r>
                  <a:rPr lang="tr-TR" sz="2200" dirty="0" smtClean="0"/>
                  <a:t>Ağır </a:t>
                </a:r>
                <a:r>
                  <a:rPr lang="tr-TR" sz="2200" dirty="0" err="1" smtClean="0"/>
                  <a:t>kuark</a:t>
                </a:r>
                <a:r>
                  <a:rPr lang="tr-TR" sz="2200" dirty="0" smtClean="0"/>
                  <a:t> anti </a:t>
                </a:r>
                <a:r>
                  <a:rPr lang="tr-TR" sz="2200" dirty="0" err="1" smtClean="0"/>
                  <a:t>kuark</a:t>
                </a:r>
                <a:r>
                  <a:rPr lang="tr-TR" sz="2200" dirty="0" smtClean="0"/>
                  <a:t> çifti birbirini </a:t>
                </a:r>
                <a:r>
                  <a:rPr lang="tr-TR" sz="2200" dirty="0"/>
                  <a:t>“göremez</a:t>
                </a:r>
                <a:r>
                  <a:rPr lang="tr-TR" sz="2200" dirty="0" smtClean="0"/>
                  <a:t>”, bu </a:t>
                </a:r>
                <a:r>
                  <a:rPr lang="tr-TR" sz="2200" dirty="0"/>
                  <a:t>nedenle bağlı hâl "erir</a:t>
                </a:r>
                <a:r>
                  <a:rPr lang="tr-TR" sz="2200" dirty="0" smtClean="0"/>
                  <a:t>".</a:t>
                </a:r>
              </a:p>
              <a:p>
                <a:pPr lvl="2"/>
                <a:r>
                  <a:rPr lang="tr-TR" sz="2200" dirty="0" smtClean="0"/>
                  <a:t>Çevresinde </a:t>
                </a:r>
                <a:r>
                  <a:rPr lang="tr-TR" sz="2200" dirty="0"/>
                  <a:t>birçok başka </a:t>
                </a:r>
                <a:r>
                  <a:rPr lang="tr-TR" sz="2200" dirty="0" err="1"/>
                  <a:t>kuark</a:t>
                </a:r>
                <a:r>
                  <a:rPr lang="tr-TR" sz="2200" dirty="0"/>
                  <a:t> ve </a:t>
                </a:r>
                <a:r>
                  <a:rPr lang="tr-TR" sz="2200" dirty="0" err="1"/>
                  <a:t>antikuark</a:t>
                </a:r>
                <a:r>
                  <a:rPr lang="tr-TR" sz="2200" dirty="0"/>
                  <a:t> </a:t>
                </a:r>
                <a:r>
                  <a:rPr lang="tr-TR" sz="2200" dirty="0" smtClean="0"/>
                  <a:t>görür ve </a:t>
                </a:r>
                <a:r>
                  <a:rPr lang="tr-TR" sz="2200" dirty="0"/>
                  <a:t>bu sayede ortamda </a:t>
                </a:r>
                <a:r>
                  <a:rPr lang="tr-TR" sz="2200" b="1" dirty="0"/>
                  <a:t>serbestçe hareket </a:t>
                </a:r>
                <a:r>
                  <a:rPr lang="tr-TR" sz="2200" b="1" dirty="0" smtClean="0"/>
                  <a:t>edebilir.</a:t>
                </a:r>
                <a:r>
                  <a:rPr lang="tr-TR" sz="2200" dirty="0" smtClean="0"/>
                  <a:t> </a:t>
                </a:r>
              </a:p>
              <a:p>
                <a:r>
                  <a:rPr lang="tr-TR" sz="2400" dirty="0" smtClean="0"/>
                  <a:t>Bu duruma “</a:t>
                </a:r>
                <a:r>
                  <a:rPr lang="tr-TR" sz="2400" dirty="0" err="1" smtClean="0"/>
                  <a:t>Debye</a:t>
                </a:r>
                <a:r>
                  <a:rPr lang="tr-TR" sz="2400" dirty="0" smtClean="0"/>
                  <a:t> perdesi” (</a:t>
                </a:r>
                <a:r>
                  <a:rPr lang="tr-TR" sz="2400" dirty="0" err="1" smtClean="0"/>
                  <a:t>Debye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screening</a:t>
                </a:r>
                <a:r>
                  <a:rPr lang="tr-TR" sz="2400" dirty="0" smtClean="0"/>
                  <a:t>) adı verilir. </a:t>
                </a:r>
                <a:r>
                  <a:rPr lang="tr-TR" sz="2400" i="1" dirty="0" smtClean="0">
                    <a:solidFill>
                      <a:srgbClr val="003366"/>
                    </a:solidFill>
                  </a:rPr>
                  <a:t>→</a:t>
                </a:r>
                <a:r>
                  <a:rPr lang="tr-TR" sz="2400" dirty="0" smtClean="0">
                    <a:solidFill>
                      <a:srgbClr val="003366"/>
                    </a:solidFill>
                  </a:rPr>
                  <a:t> </a:t>
                </a:r>
                <a:r>
                  <a:rPr lang="tr-TR" sz="2400" i="1" dirty="0" smtClean="0">
                    <a:solidFill>
                      <a:srgbClr val="003366"/>
                    </a:solidFill>
                  </a:rPr>
                  <a:t>KGP Baskılaması!</a:t>
                </a:r>
              </a:p>
            </p:txBody>
          </p:sp>
        </mc:Choice>
        <mc:Fallback xmlns="">
          <p:sp>
            <p:nvSpPr>
              <p:cNvPr id="3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99988"/>
                <a:ext cx="6999316" cy="5558012"/>
              </a:xfrm>
              <a:blipFill>
                <a:blip r:embed="rId2"/>
                <a:stretch>
                  <a:fillRect l="-1132" t="-1535" r="-348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Motivasyon: </a:t>
            </a:r>
            <a:r>
              <a:rPr lang="tr-TR" b="1" dirty="0" err="1">
                <a:solidFill>
                  <a:srgbClr val="800000"/>
                </a:solidFill>
              </a:rPr>
              <a:t>Kuarkonyum</a:t>
            </a:r>
            <a:r>
              <a:rPr lang="tr-TR" b="1" dirty="0">
                <a:solidFill>
                  <a:srgbClr val="800000"/>
                </a:solidFill>
              </a:rPr>
              <a:t> Bağlı Durumları</a:t>
            </a:r>
          </a:p>
        </p:txBody>
      </p:sp>
      <p:sp>
        <p:nvSpPr>
          <p:cNvPr id="22" name="Metin kutusu 21"/>
          <p:cNvSpPr txBox="1"/>
          <p:nvPr/>
        </p:nvSpPr>
        <p:spPr>
          <a:xfrm>
            <a:off x="6880738" y="4895578"/>
            <a:ext cx="2764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Erken Evrede Üretilen </a:t>
            </a:r>
            <a:r>
              <a:rPr lang="tr-TR" dirty="0" err="1" smtClean="0"/>
              <a:t>Kuarkonyum</a:t>
            </a:r>
            <a:r>
              <a:rPr lang="tr-TR" dirty="0" smtClean="0"/>
              <a:t> Durumu</a:t>
            </a:r>
            <a:endParaRPr lang="tr-TR" dirty="0"/>
          </a:p>
        </p:txBody>
      </p:sp>
      <p:sp>
        <p:nvSpPr>
          <p:cNvPr id="24" name="Metin kutusu 23"/>
          <p:cNvSpPr txBox="1"/>
          <p:nvPr/>
        </p:nvSpPr>
        <p:spPr>
          <a:xfrm>
            <a:off x="6880738" y="1821894"/>
            <a:ext cx="27647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KGP içinde </a:t>
            </a:r>
            <a:r>
              <a:rPr lang="tr-TR" dirty="0" err="1" smtClean="0"/>
              <a:t>Kuarkonyum</a:t>
            </a:r>
            <a:r>
              <a:rPr lang="tr-TR" dirty="0" smtClean="0"/>
              <a:t> Durumu: </a:t>
            </a:r>
            <a:r>
              <a:rPr lang="tr-TR" dirty="0" err="1" smtClean="0"/>
              <a:t>Debye</a:t>
            </a:r>
            <a:r>
              <a:rPr lang="tr-TR" dirty="0" smtClean="0"/>
              <a:t> perdelemesi</a:t>
            </a:r>
            <a:endParaRPr lang="tr-TR" dirty="0"/>
          </a:p>
        </p:txBody>
      </p:sp>
      <p:cxnSp>
        <p:nvCxnSpPr>
          <p:cNvPr id="30" name="Düz Ok Bağlayıcısı 29"/>
          <p:cNvCxnSpPr/>
          <p:nvPr/>
        </p:nvCxnSpPr>
        <p:spPr>
          <a:xfrm flipV="1">
            <a:off x="11790378" y="2289026"/>
            <a:ext cx="0" cy="35846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Metin kutusu 30"/>
          <p:cNvSpPr txBox="1"/>
          <p:nvPr/>
        </p:nvSpPr>
        <p:spPr>
          <a:xfrm>
            <a:off x="11790378" y="3765176"/>
            <a:ext cx="31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</a:t>
            </a:r>
            <a:endParaRPr lang="tr-TR" dirty="0"/>
          </a:p>
        </p:txBody>
      </p:sp>
      <p:sp>
        <p:nvSpPr>
          <p:cNvPr id="32" name="Metin kutusu 31"/>
          <p:cNvSpPr txBox="1"/>
          <p:nvPr/>
        </p:nvSpPr>
        <p:spPr>
          <a:xfrm>
            <a:off x="9767944" y="6185647"/>
            <a:ext cx="233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/>
              <a:t>Matsui</a:t>
            </a:r>
            <a:r>
              <a:rPr lang="tr-TR" sz="1200" dirty="0"/>
              <a:t> &amp; </a:t>
            </a:r>
            <a:r>
              <a:rPr lang="tr-TR" sz="1200" dirty="0" err="1"/>
              <a:t>Satz</a:t>
            </a:r>
            <a:r>
              <a:rPr lang="tr-TR" sz="1200" dirty="0"/>
              <a:t> (1986)</a:t>
            </a:r>
          </a:p>
          <a:p>
            <a:endParaRPr lang="tr-TR" sz="12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3"/>
          <a:srcRect l="-1207" t="434" r="1207" b="51536"/>
          <a:stretch/>
        </p:blipFill>
        <p:spPr>
          <a:xfrm>
            <a:off x="9334159" y="4133968"/>
            <a:ext cx="2235081" cy="1987976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3"/>
          <a:srcRect l="2252" t="52339" r="3218" b="-369"/>
          <a:stretch/>
        </p:blipFill>
        <p:spPr>
          <a:xfrm>
            <a:off x="9509546" y="1532440"/>
            <a:ext cx="1884305" cy="1772954"/>
          </a:xfrm>
          <a:prstGeom prst="rect">
            <a:avLst/>
          </a:prstGeom>
        </p:spPr>
      </p:pic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838200" y="6505984"/>
            <a:ext cx="2743200" cy="365125"/>
          </a:xfrm>
        </p:spPr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4038600" y="6505984"/>
            <a:ext cx="4114800" cy="365125"/>
          </a:xfrm>
        </p:spPr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610600" y="6505984"/>
            <a:ext cx="2743200" cy="365125"/>
          </a:xfrm>
        </p:spPr>
        <p:txBody>
          <a:bodyPr/>
          <a:lstStyle/>
          <a:p>
            <a:fld id="{77C6B443-F10C-4B90-A2BA-D7267B3C59F9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898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299988"/>
            <a:ext cx="9634451" cy="5558012"/>
          </a:xfrm>
        </p:spPr>
        <p:txBody>
          <a:bodyPr>
            <a:normAutofit/>
          </a:bodyPr>
          <a:lstStyle/>
          <a:p>
            <a:r>
              <a:rPr lang="tr-TR" sz="2400" dirty="0" smtClean="0"/>
              <a:t>Eğer </a:t>
            </a:r>
            <a:r>
              <a:rPr lang="tr-TR" sz="2400" dirty="0" smtClean="0">
                <a:solidFill>
                  <a:srgbClr val="800000"/>
                </a:solidFill>
              </a:rPr>
              <a:t>perdeleme yarıçapının (</a:t>
            </a:r>
            <a:r>
              <a:rPr lang="tr-TR" sz="2400" i="1" dirty="0" err="1" smtClean="0">
                <a:solidFill>
                  <a:srgbClr val="800000"/>
                </a:solidFill>
              </a:rPr>
              <a:t>r</a:t>
            </a:r>
            <a:r>
              <a:rPr lang="tr-TR" sz="2400" i="1" baseline="-25000" dirty="0" err="1" smtClean="0">
                <a:solidFill>
                  <a:srgbClr val="800000"/>
                </a:solidFill>
              </a:rPr>
              <a:t>Debye</a:t>
            </a:r>
            <a:r>
              <a:rPr lang="tr-TR" sz="2400" dirty="0" smtClean="0">
                <a:solidFill>
                  <a:srgbClr val="800000"/>
                </a:solidFill>
              </a:rPr>
              <a:t>) </a:t>
            </a:r>
            <a:r>
              <a:rPr lang="tr-TR" sz="2400" dirty="0" smtClean="0"/>
              <a:t>sıcaklığa </a:t>
            </a:r>
            <a:r>
              <a:rPr lang="tr-TR" sz="2400" dirty="0"/>
              <a:t>bağlılığı biliniyorsa, </a:t>
            </a:r>
            <a:r>
              <a:rPr lang="tr-TR" sz="2400" dirty="0" smtClean="0"/>
              <a:t>buna </a:t>
            </a:r>
            <a:r>
              <a:rPr lang="tr-TR" sz="2400" dirty="0"/>
              <a:t>karşılık </a:t>
            </a:r>
            <a:r>
              <a:rPr lang="tr-TR" sz="2400" dirty="0" smtClean="0"/>
              <a:t>gelen </a:t>
            </a:r>
            <a:r>
              <a:rPr lang="tr-TR" sz="2400" dirty="0"/>
              <a:t>ayrışma sıcaklığını </a:t>
            </a:r>
            <a:r>
              <a:rPr lang="tr-TR" sz="2400" dirty="0" smtClean="0"/>
              <a:t>(</a:t>
            </a:r>
            <a:r>
              <a:rPr lang="tr-TR" sz="2400" i="1" dirty="0" smtClean="0"/>
              <a:t>T</a:t>
            </a:r>
            <a:r>
              <a:rPr lang="tr-TR" sz="2400" dirty="0" smtClean="0"/>
              <a:t>) </a:t>
            </a:r>
            <a:r>
              <a:rPr lang="tr-TR" sz="2400" dirty="0"/>
              <a:t>belirler</a:t>
            </a:r>
            <a:r>
              <a:rPr lang="tr-TR" sz="2400" dirty="0" smtClean="0"/>
              <a:t>.</a:t>
            </a:r>
          </a:p>
          <a:p>
            <a:endParaRPr lang="tr-TR" sz="2400" dirty="0" smtClean="0"/>
          </a:p>
          <a:p>
            <a:r>
              <a:rPr lang="tr-TR" sz="2400" dirty="0"/>
              <a:t>Her bir </a:t>
            </a:r>
            <a:r>
              <a:rPr lang="tr-TR" sz="2400" dirty="0" err="1" smtClean="0"/>
              <a:t>kuarkonyum</a:t>
            </a:r>
            <a:r>
              <a:rPr lang="tr-TR" sz="2400" dirty="0" smtClean="0"/>
              <a:t> </a:t>
            </a:r>
            <a:r>
              <a:rPr lang="tr-TR" sz="2400" dirty="0"/>
              <a:t>durumu, </a:t>
            </a:r>
            <a:r>
              <a:rPr lang="tr-TR" sz="2400" dirty="0" smtClean="0"/>
              <a:t>bağlanma yarıçapına </a:t>
            </a:r>
            <a:r>
              <a:rPr lang="tr-TR" sz="2400" dirty="0"/>
              <a:t>bağlı olarak farklı bir sıcaklıkta ayrışır.</a:t>
            </a:r>
          </a:p>
          <a:p>
            <a:pPr marL="457200" lvl="1" indent="0">
              <a:buNone/>
            </a:pPr>
            <a:r>
              <a:rPr lang="tr-TR" i="1" dirty="0">
                <a:solidFill>
                  <a:srgbClr val="800000"/>
                </a:solidFill>
              </a:rPr>
              <a:t>→ Bu durum, </a:t>
            </a:r>
            <a:r>
              <a:rPr lang="tr-TR" i="1" dirty="0" smtClean="0">
                <a:solidFill>
                  <a:srgbClr val="800000"/>
                </a:solidFill>
              </a:rPr>
              <a:t>KGP için </a:t>
            </a:r>
            <a:r>
              <a:rPr lang="tr-TR" i="1" dirty="0">
                <a:solidFill>
                  <a:srgbClr val="800000"/>
                </a:solidFill>
              </a:rPr>
              <a:t>bir “termometre” işlevi görebilir</a:t>
            </a:r>
            <a:r>
              <a:rPr lang="tr-TR" i="1" dirty="0" smtClean="0">
                <a:solidFill>
                  <a:srgbClr val="800000"/>
                </a:solidFill>
              </a:rPr>
              <a:t>.</a:t>
            </a:r>
          </a:p>
          <a:p>
            <a:pPr marL="457200" lvl="1" indent="0">
              <a:buNone/>
            </a:pPr>
            <a:endParaRPr lang="tr-TR" i="1" dirty="0" smtClean="0">
              <a:solidFill>
                <a:srgbClr val="800000"/>
              </a:solidFill>
            </a:endParaRPr>
          </a:p>
          <a:p>
            <a:r>
              <a:rPr lang="tr-TR" sz="2400" dirty="0" err="1"/>
              <a:t>Kuarkonyum</a:t>
            </a:r>
            <a:r>
              <a:rPr lang="tr-TR" sz="2400" dirty="0"/>
              <a:t> bağlarının ne zaman eriyip ayrıştığını anlamak için, ayrışma sıcaklığı (</a:t>
            </a:r>
            <a:r>
              <a:rPr lang="tr-TR" sz="2400" i="1" dirty="0" smtClean="0"/>
              <a:t>T</a:t>
            </a:r>
            <a:r>
              <a:rPr lang="tr-TR" sz="2400" dirty="0" smtClean="0"/>
              <a:t>) </a:t>
            </a:r>
            <a:r>
              <a:rPr lang="tr-TR" sz="2400" dirty="0"/>
              <a:t>genellikle kritik sıcaklığa (</a:t>
            </a:r>
            <a:r>
              <a:rPr lang="tr-TR" sz="2400" i="1" dirty="0" smtClean="0"/>
              <a:t>T</a:t>
            </a:r>
            <a:r>
              <a:rPr lang="tr-TR" sz="2400" i="1" baseline="-25000" dirty="0" smtClean="0"/>
              <a:t>C</a:t>
            </a:r>
            <a:r>
              <a:rPr lang="tr-TR" sz="2400" dirty="0" smtClean="0"/>
              <a:t>) </a:t>
            </a:r>
            <a:r>
              <a:rPr lang="tr-TR" sz="2400" dirty="0"/>
              <a:t>oranıyla (</a:t>
            </a:r>
            <a:r>
              <a:rPr lang="tr-TR" sz="2400" i="1" dirty="0" smtClean="0"/>
              <a:t>T </a:t>
            </a:r>
            <a:r>
              <a:rPr lang="tr-TR" sz="2400" i="1" dirty="0"/>
              <a:t>/ </a:t>
            </a:r>
            <a:r>
              <a:rPr lang="tr-TR" sz="2400" i="1" dirty="0" smtClean="0"/>
              <a:t>T</a:t>
            </a:r>
            <a:r>
              <a:rPr lang="tr-TR" sz="2400" i="1" baseline="-25000" dirty="0" smtClean="0"/>
              <a:t>C</a:t>
            </a:r>
            <a:r>
              <a:rPr lang="tr-TR" sz="2400" dirty="0" smtClean="0"/>
              <a:t>) </a:t>
            </a:r>
            <a:r>
              <a:rPr lang="tr-TR" sz="2400" dirty="0"/>
              <a:t>verilir.</a:t>
            </a:r>
          </a:p>
          <a:p>
            <a:pPr marL="0" indent="0">
              <a:buNone/>
            </a:pPr>
            <a:endParaRPr lang="tr-TR" sz="2400" i="1" dirty="0" smtClean="0">
              <a:solidFill>
                <a:srgbClr val="800000"/>
              </a:solidFill>
            </a:endParaRPr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Motivasyon: KGP Termometresi</a:t>
            </a:r>
            <a:endParaRPr lang="tr-TR" b="1" dirty="0">
              <a:solidFill>
                <a:srgbClr val="800000"/>
              </a:solidFill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15796" y="1927755"/>
            <a:ext cx="2493812" cy="3807917"/>
          </a:xfrm>
          <a:prstGeom prst="rect">
            <a:avLst/>
          </a:prstGeom>
        </p:spPr>
      </p:pic>
      <p:grpSp>
        <p:nvGrpSpPr>
          <p:cNvPr id="8" name="Grup 7"/>
          <p:cNvGrpSpPr/>
          <p:nvPr/>
        </p:nvGrpSpPr>
        <p:grpSpPr>
          <a:xfrm>
            <a:off x="1011412" y="5045774"/>
            <a:ext cx="7292972" cy="1188823"/>
            <a:chOff x="1011412" y="5045774"/>
            <a:chExt cx="7292972" cy="1188823"/>
          </a:xfrm>
        </p:grpSpPr>
        <p:pic>
          <p:nvPicPr>
            <p:cNvPr id="6" name="Resim 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1412" y="5045774"/>
              <a:ext cx="7292972" cy="1188823"/>
            </a:xfrm>
            <a:prstGeom prst="rect">
              <a:avLst/>
            </a:prstGeom>
          </p:spPr>
        </p:pic>
        <p:sp>
          <p:nvSpPr>
            <p:cNvPr id="7" name="Dikdörtgen 6"/>
            <p:cNvSpPr/>
            <p:nvPr/>
          </p:nvSpPr>
          <p:spPr>
            <a:xfrm>
              <a:off x="1850315" y="5733826"/>
              <a:ext cx="118334" cy="1721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9" name="Altbilgi Yer Tutucusu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10" name="Slayt Numarası Yer Tutucus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275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299988"/>
            <a:ext cx="9634451" cy="5558012"/>
          </a:xfrm>
        </p:spPr>
        <p:txBody>
          <a:bodyPr>
            <a:normAutofit/>
          </a:bodyPr>
          <a:lstStyle/>
          <a:p>
            <a:r>
              <a:rPr lang="tr-TR" sz="2400" dirty="0" smtClean="0"/>
              <a:t>Eğer </a:t>
            </a:r>
            <a:r>
              <a:rPr lang="tr-TR" sz="2400" dirty="0" smtClean="0">
                <a:solidFill>
                  <a:srgbClr val="800000"/>
                </a:solidFill>
              </a:rPr>
              <a:t>perdeleme yarıçapının (</a:t>
            </a:r>
            <a:r>
              <a:rPr lang="tr-TR" sz="2400" i="1" dirty="0" err="1" smtClean="0">
                <a:solidFill>
                  <a:srgbClr val="800000"/>
                </a:solidFill>
              </a:rPr>
              <a:t>r</a:t>
            </a:r>
            <a:r>
              <a:rPr lang="tr-TR" sz="2400" i="1" baseline="-25000" dirty="0" err="1" smtClean="0">
                <a:solidFill>
                  <a:srgbClr val="800000"/>
                </a:solidFill>
              </a:rPr>
              <a:t>Debye</a:t>
            </a:r>
            <a:r>
              <a:rPr lang="tr-TR" sz="2400" dirty="0" smtClean="0">
                <a:solidFill>
                  <a:srgbClr val="800000"/>
                </a:solidFill>
              </a:rPr>
              <a:t>) </a:t>
            </a:r>
            <a:r>
              <a:rPr lang="tr-TR" sz="2400" dirty="0" smtClean="0"/>
              <a:t>sıcaklığa </a:t>
            </a:r>
            <a:r>
              <a:rPr lang="tr-TR" sz="2400" dirty="0"/>
              <a:t>bağlılığı biliniyorsa, </a:t>
            </a:r>
            <a:r>
              <a:rPr lang="tr-TR" sz="2400" dirty="0" smtClean="0"/>
              <a:t>buna </a:t>
            </a:r>
            <a:r>
              <a:rPr lang="tr-TR" sz="2400" dirty="0"/>
              <a:t>karşılık </a:t>
            </a:r>
            <a:r>
              <a:rPr lang="tr-TR" sz="2400" dirty="0" smtClean="0"/>
              <a:t>gelen </a:t>
            </a:r>
            <a:r>
              <a:rPr lang="tr-TR" sz="2400" dirty="0"/>
              <a:t>ayrışma sıcaklığını </a:t>
            </a:r>
            <a:r>
              <a:rPr lang="tr-TR" sz="2400" dirty="0" smtClean="0"/>
              <a:t>(</a:t>
            </a:r>
            <a:r>
              <a:rPr lang="tr-TR" sz="2400" i="1" dirty="0" smtClean="0"/>
              <a:t>T</a:t>
            </a:r>
            <a:r>
              <a:rPr lang="tr-TR" sz="2400" dirty="0" smtClean="0"/>
              <a:t>) </a:t>
            </a:r>
            <a:r>
              <a:rPr lang="tr-TR" sz="2400" dirty="0"/>
              <a:t>belirler</a:t>
            </a:r>
            <a:r>
              <a:rPr lang="tr-TR" sz="2400" dirty="0" smtClean="0"/>
              <a:t>.</a:t>
            </a:r>
          </a:p>
          <a:p>
            <a:endParaRPr lang="tr-TR" sz="2400" dirty="0" smtClean="0"/>
          </a:p>
          <a:p>
            <a:r>
              <a:rPr lang="tr-TR" sz="2400" dirty="0"/>
              <a:t>Her bir </a:t>
            </a:r>
            <a:r>
              <a:rPr lang="tr-TR" sz="2400" dirty="0" err="1" smtClean="0"/>
              <a:t>kuarkonyum</a:t>
            </a:r>
            <a:r>
              <a:rPr lang="tr-TR" sz="2400" dirty="0" smtClean="0"/>
              <a:t> </a:t>
            </a:r>
            <a:r>
              <a:rPr lang="tr-TR" sz="2400" dirty="0"/>
              <a:t>durumu, </a:t>
            </a:r>
            <a:r>
              <a:rPr lang="tr-TR" sz="2400" dirty="0" smtClean="0"/>
              <a:t>bağlanma yarıçapına </a:t>
            </a:r>
            <a:r>
              <a:rPr lang="tr-TR" sz="2400" dirty="0"/>
              <a:t>bağlı olarak farklı bir sıcaklıkta ayrışır.</a:t>
            </a:r>
          </a:p>
          <a:p>
            <a:pPr marL="457200" lvl="1" indent="0">
              <a:buNone/>
            </a:pPr>
            <a:r>
              <a:rPr lang="tr-TR" i="1" dirty="0">
                <a:solidFill>
                  <a:srgbClr val="800000"/>
                </a:solidFill>
              </a:rPr>
              <a:t>→ Bu durum, </a:t>
            </a:r>
            <a:r>
              <a:rPr lang="tr-TR" i="1" dirty="0" smtClean="0">
                <a:solidFill>
                  <a:srgbClr val="800000"/>
                </a:solidFill>
              </a:rPr>
              <a:t>KGP için </a:t>
            </a:r>
            <a:r>
              <a:rPr lang="tr-TR" i="1" dirty="0">
                <a:solidFill>
                  <a:srgbClr val="800000"/>
                </a:solidFill>
              </a:rPr>
              <a:t>bir “termometre” işlevi görebilir</a:t>
            </a:r>
            <a:r>
              <a:rPr lang="tr-TR" i="1" dirty="0" smtClean="0">
                <a:solidFill>
                  <a:srgbClr val="800000"/>
                </a:solidFill>
              </a:rPr>
              <a:t>.</a:t>
            </a:r>
          </a:p>
          <a:p>
            <a:pPr marL="457200" lvl="1" indent="0">
              <a:buNone/>
            </a:pPr>
            <a:endParaRPr lang="tr-TR" i="1" dirty="0" smtClean="0">
              <a:solidFill>
                <a:srgbClr val="800000"/>
              </a:solidFill>
            </a:endParaRPr>
          </a:p>
          <a:p>
            <a:r>
              <a:rPr lang="tr-TR" sz="2400" dirty="0" err="1"/>
              <a:t>Kuarkonyum</a:t>
            </a:r>
            <a:r>
              <a:rPr lang="tr-TR" sz="2400" dirty="0"/>
              <a:t> bağlarının ne zaman eriyip ayrıştığını anlamak için, ayrışma sıcaklığı (</a:t>
            </a:r>
            <a:r>
              <a:rPr lang="tr-TR" sz="2400" i="1" dirty="0" smtClean="0"/>
              <a:t>T</a:t>
            </a:r>
            <a:r>
              <a:rPr lang="tr-TR" sz="2400" dirty="0" smtClean="0"/>
              <a:t>) </a:t>
            </a:r>
            <a:r>
              <a:rPr lang="tr-TR" sz="2400" dirty="0"/>
              <a:t>genellikle kritik sıcaklığa (</a:t>
            </a:r>
            <a:r>
              <a:rPr lang="tr-TR" sz="2400" i="1" dirty="0" smtClean="0"/>
              <a:t>T</a:t>
            </a:r>
            <a:r>
              <a:rPr lang="tr-TR" sz="2400" i="1" baseline="-25000" dirty="0" smtClean="0"/>
              <a:t>C</a:t>
            </a:r>
            <a:r>
              <a:rPr lang="tr-TR" sz="2400" dirty="0" smtClean="0"/>
              <a:t>) </a:t>
            </a:r>
            <a:r>
              <a:rPr lang="tr-TR" sz="2400" dirty="0"/>
              <a:t>oranıyla (</a:t>
            </a:r>
            <a:r>
              <a:rPr lang="tr-TR" sz="2400" i="1" dirty="0" smtClean="0"/>
              <a:t>T </a:t>
            </a:r>
            <a:r>
              <a:rPr lang="tr-TR" sz="2400" i="1" dirty="0"/>
              <a:t>/ </a:t>
            </a:r>
            <a:r>
              <a:rPr lang="tr-TR" sz="2400" i="1" dirty="0" smtClean="0"/>
              <a:t>T</a:t>
            </a:r>
            <a:r>
              <a:rPr lang="tr-TR" sz="2400" i="1" baseline="-25000" dirty="0" smtClean="0"/>
              <a:t>C</a:t>
            </a:r>
            <a:r>
              <a:rPr lang="tr-TR" sz="2400" dirty="0" smtClean="0"/>
              <a:t>) </a:t>
            </a:r>
            <a:r>
              <a:rPr lang="tr-TR" sz="2400" dirty="0"/>
              <a:t>verilir.</a:t>
            </a:r>
          </a:p>
          <a:p>
            <a:pPr marL="0" indent="0">
              <a:buNone/>
            </a:pPr>
            <a:endParaRPr lang="tr-TR" sz="2400" i="1" dirty="0" smtClean="0">
              <a:solidFill>
                <a:srgbClr val="800000"/>
              </a:solidFill>
            </a:endParaRPr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-25575"/>
            <a:ext cx="12192000" cy="1325563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rgbClr val="800000"/>
                </a:solidFill>
              </a:rPr>
              <a:t>Motivasyon: </a:t>
            </a:r>
            <a:r>
              <a:rPr lang="tr-TR" b="1" dirty="0">
                <a:solidFill>
                  <a:srgbClr val="800000"/>
                </a:solidFill>
              </a:rPr>
              <a:t>KGP Termometresi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15796" y="1927755"/>
            <a:ext cx="2493812" cy="3807917"/>
          </a:xfrm>
          <a:prstGeom prst="rect">
            <a:avLst/>
          </a:prstGeom>
        </p:spPr>
      </p:pic>
      <p:grpSp>
        <p:nvGrpSpPr>
          <p:cNvPr id="8" name="Grup 7"/>
          <p:cNvGrpSpPr/>
          <p:nvPr/>
        </p:nvGrpSpPr>
        <p:grpSpPr>
          <a:xfrm>
            <a:off x="1011412" y="5045774"/>
            <a:ext cx="7292972" cy="1188823"/>
            <a:chOff x="1011412" y="5045774"/>
            <a:chExt cx="7292972" cy="1188823"/>
          </a:xfrm>
        </p:grpSpPr>
        <p:pic>
          <p:nvPicPr>
            <p:cNvPr id="6" name="Resim 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1412" y="5045774"/>
              <a:ext cx="7292972" cy="1188823"/>
            </a:xfrm>
            <a:prstGeom prst="rect">
              <a:avLst/>
            </a:prstGeom>
          </p:spPr>
        </p:pic>
        <p:sp>
          <p:nvSpPr>
            <p:cNvPr id="7" name="Dikdörtgen 6"/>
            <p:cNvSpPr/>
            <p:nvPr/>
          </p:nvSpPr>
          <p:spPr>
            <a:xfrm>
              <a:off x="1850315" y="5733826"/>
              <a:ext cx="118334" cy="1721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sp>
        <p:nvSpPr>
          <p:cNvPr id="4" name="Dikdörtgen 3"/>
          <p:cNvSpPr/>
          <p:nvPr/>
        </p:nvSpPr>
        <p:spPr>
          <a:xfrm>
            <a:off x="3743661" y="5045775"/>
            <a:ext cx="1624405" cy="8601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1" name="Düz Ok Bağlayıcısı 10"/>
          <p:cNvCxnSpPr/>
          <p:nvPr/>
        </p:nvCxnSpPr>
        <p:spPr>
          <a:xfrm flipH="1">
            <a:off x="8156859" y="4720489"/>
            <a:ext cx="1158937" cy="48621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kdörtgen 13"/>
          <p:cNvSpPr/>
          <p:nvPr/>
        </p:nvSpPr>
        <p:spPr>
          <a:xfrm>
            <a:off x="7387585" y="5041100"/>
            <a:ext cx="712730" cy="8601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6" name="Düz Ok Bağlayıcısı 15"/>
          <p:cNvCxnSpPr/>
          <p:nvPr/>
        </p:nvCxnSpPr>
        <p:spPr>
          <a:xfrm flipH="1">
            <a:off x="4805066" y="4512129"/>
            <a:ext cx="4510730" cy="42563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Veri Yer Tutucusu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25.05.2025</a:t>
            </a:r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S. Yalcin Kuzu - ALICE Deneyi Güncel Kuarkonyum Sonuçları</a:t>
            </a:r>
            <a:endParaRPr lang="tr-TR"/>
          </a:p>
        </p:txBody>
      </p:sp>
      <p:sp>
        <p:nvSpPr>
          <p:cNvPr id="12" name="Slayt Numarası Yer Tutucus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443-F10C-4B90-A2BA-D7267B3C59F9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105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1624</Words>
  <Application>Microsoft Office PowerPoint</Application>
  <PresentationFormat>Geniş ekran</PresentationFormat>
  <Paragraphs>334</Paragraphs>
  <Slides>32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Office Teması</vt:lpstr>
      <vt:lpstr>ALICE Deneyi Güncel Kuarkonyum Sonuçları </vt:lpstr>
      <vt:lpstr>İÇERİK</vt:lpstr>
      <vt:lpstr>Motivasyon: Kuarkonyum Bağlı Durumları</vt:lpstr>
      <vt:lpstr>Motivasyon: Kuarkonyum Bağlı Durumları</vt:lpstr>
      <vt:lpstr>Motivasyon: Kuarkonyum Bağlı Durumları</vt:lpstr>
      <vt:lpstr>Motivasyon: Kuarkonyum Bağlı Durumları</vt:lpstr>
      <vt:lpstr>Motivasyon: Kuarkonyum Bağlı Durumları</vt:lpstr>
      <vt:lpstr>Motivasyon: KGP Termometresi</vt:lpstr>
      <vt:lpstr>Motivasyon: KGP Termometresi</vt:lpstr>
      <vt:lpstr>Motivasyon: KGP Termometresi</vt:lpstr>
      <vt:lpstr>Büyük İyon Çarpıştırıcısı Deneyi: ALICE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ALICE Güncel Kuarkonyum Ölçümleri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Deneyi Güncel Kuarkonyum Sonuçları</dc:title>
  <dc:creator>Lenovo</dc:creator>
  <cp:lastModifiedBy>Lenovo</cp:lastModifiedBy>
  <cp:revision>64</cp:revision>
  <dcterms:created xsi:type="dcterms:W3CDTF">2025-05-21T10:02:29Z</dcterms:created>
  <dcterms:modified xsi:type="dcterms:W3CDTF">2025-05-23T12:28:25Z</dcterms:modified>
</cp:coreProperties>
</file>