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media/image65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7" r:id="rId2"/>
    <p:sldId id="2384" r:id="rId3"/>
    <p:sldId id="2379" r:id="rId4"/>
    <p:sldId id="295" r:id="rId5"/>
    <p:sldId id="2387" r:id="rId6"/>
    <p:sldId id="2378" r:id="rId7"/>
    <p:sldId id="2376" r:id="rId8"/>
    <p:sldId id="238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ABC"/>
    <a:srgbClr val="00539F"/>
    <a:srgbClr val="80DDDD"/>
    <a:srgbClr val="F39342"/>
    <a:srgbClr val="0088AE"/>
    <a:srgbClr val="0076E2"/>
    <a:srgbClr val="E97132"/>
    <a:srgbClr val="006ED2"/>
    <a:srgbClr val="99BBD9"/>
    <a:srgbClr val="04B9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98" autoAdjust="0"/>
    <p:restoredTop sz="93600" autoAdjust="0"/>
  </p:normalViewPr>
  <p:slideViewPr>
    <p:cSldViewPr snapToGrid="0">
      <p:cViewPr varScale="1">
        <p:scale>
          <a:sx n="104" d="100"/>
          <a:sy n="104" d="100"/>
        </p:scale>
        <p:origin x="1944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15656C-2644-4260-BD17-33E639ACCF95}" type="datetimeFigureOut">
              <a:rPr lang="en-GB" smtClean="0"/>
              <a:t>13/05/2025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01F4C4-AC76-49AE-9C30-170C9389D2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399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E0E0E5-F3D9-CCC7-CF74-5E83C85341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E7514E7-352D-E034-0D67-58EAA7F76C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1AED095-D570-9772-3EFF-CBDFBE61A3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D4869C-620C-ADFC-D4D9-D1F2FFD2DA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01F4C4-AC76-49AE-9C30-170C9389D2A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34010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E964D2-EA2E-E42E-3A0B-2119929D47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BB1E2D1-61DF-36A3-B0DB-937B8950ECF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5AF3F9B-19D5-F434-7726-81B0A7BED8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CDE2D7-08CF-4A6C-D85F-FB92936E7E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01F4C4-AC76-49AE-9C30-170C9389D2A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6842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1642F7-751F-3F5B-1B1B-2AFA3EE487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CC75FB8-08A1-C412-E895-47A1A2218F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9812981-CFC1-1FCA-9913-1AF1ABDCAD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EE2C9E-B8DA-0B02-547B-8F46EF32A6A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01F4C4-AC76-49AE-9C30-170C9389D2A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35899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DF04F0-AB5E-6800-8DEE-E946E8D5C8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9A2B265-AD1F-3BE7-F7D2-79B47ADD4EE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4E11A7-2722-96FF-DC57-B0807F6F55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3A3409-940D-7080-42D4-14FA5EBEE48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01F4C4-AC76-49AE-9C30-170C9389D2A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18831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2E70A2-70ED-0C1D-4218-4717BEE6DF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A1F51BD-C8B4-836E-E26E-9E56755FFE2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7FBAF80-A381-2155-07CD-02DCC2D2F7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23F4DC-BD41-6632-E124-78CFD08904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01F4C4-AC76-49AE-9C30-170C9389D2A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5846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009C5-8F2F-08F5-7E63-5D1BBCF4FCF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78662"/>
          </a:xfrm>
        </p:spPr>
        <p:txBody>
          <a:bodyPr anchor="b"/>
          <a:lstStyle>
            <a:lvl1pPr algn="ctr">
              <a:defRPr sz="6000" b="1">
                <a:solidFill>
                  <a:srgbClr val="00539F"/>
                </a:solidFill>
                <a:latin typeface="Barlow" panose="00000500000000000000" pitchFamily="2" charset="0"/>
              </a:defRPr>
            </a:lvl1pPr>
          </a:lstStyle>
          <a:p>
            <a:r>
              <a:rPr lang="en-US" dirty="0"/>
              <a:t>CERN Venture Connect</a:t>
            </a:r>
            <a:br>
              <a:rPr lang="en-US" dirty="0"/>
            </a:b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42A40F-82E0-6993-BE15-5F519D241D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00BABC"/>
                </a:solidFill>
                <a:latin typeface="Barlow SemiBold" panose="000007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2DB599-C122-3E9C-8C3D-ECDCD8E8C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arlow" panose="00000500000000000000" pitchFamily="2" charset="0"/>
              </a:defRPr>
            </a:lvl1pPr>
          </a:lstStyle>
          <a:p>
            <a:r>
              <a:rPr lang="en-US"/>
              <a:t>25/06/2024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4D6B26-3337-D86F-E414-A7C0CCB1F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arlow" panose="00000500000000000000" pitchFamily="2" charset="0"/>
              </a:defRPr>
            </a:lvl1pPr>
          </a:lstStyle>
          <a:p>
            <a:r>
              <a:rPr lang="en-US" dirty="0"/>
              <a:t>L. Kretzschmar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63666B-FB82-D01D-778A-D152C5DA2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arlow" panose="00000500000000000000" pitchFamily="2" charset="0"/>
              </a:defRPr>
            </a:lvl1pPr>
          </a:lstStyle>
          <a:p>
            <a:fld id="{C69957E8-0D47-45E4-B4BA-595E0F6A03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 descr="A close-up of a logo&#10;&#10;Description automatically generated">
            <a:extLst>
              <a:ext uri="{FF2B5EF4-FFF2-40B4-BE49-F238E27FC236}">
                <a16:creationId xmlns:a16="http://schemas.microsoft.com/office/drawing/2014/main" id="{5AD773A0-25CF-4CFB-CA1F-92FB50C42AB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1511" y="23813"/>
            <a:ext cx="1882473" cy="87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426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A366A-C945-3158-F8C2-A5F08573E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DAE253-DA2A-9EB3-E7D9-4F79390FF5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BB7A52-77D4-FF8B-32CF-69BB2FA293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FA74CC-5600-043F-E000-C1443EDB6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Kretzschmar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00DD3B-DCEC-1BBC-F006-3B7C8BF67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3817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3CE6EAC-F913-3E70-9331-B6A6A71BAA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B6C960-484E-D6CC-A483-4470AFEAD4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E0F139-2774-1B3A-97E0-FB0625E76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5E1D9B-3438-4DFE-3C27-FE101A54B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Kretzschmar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601E60-4EB2-95DB-F122-17E953C29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4938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BCCCF-EBB1-276B-D78E-6860E3D6F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71C2F7-D9D8-ED3B-B167-F8BD763DF0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796295-320E-C82F-1AD0-A571FD80C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5A5C10-106A-517C-E761-21627561B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Kretzschmar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9926BC-94ED-70C5-623E-D5C0FA3F6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6987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18381-6948-1A70-F115-42D99F88E6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685804-9DA4-1829-5A68-0DD241C7F4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445DF1-1A63-4A94-1E89-26322498FF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BF4934-F66D-C857-F132-424603D9D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Kretzschmar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12EECB-1E2C-9A2E-E2E4-0F2D0D801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1246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D628BD-D273-1125-B5E9-D03B325B9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1937DA-3934-F201-EDEB-C3F4B719FE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6DD50F-FB08-A3E5-405B-FAC80A7189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1739A5-3D16-1607-6B13-C7853BC672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25/06/2024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07035A-869D-EEDA-3E14-28686765E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Kretzschmar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3FFA1F-7D5C-8344-0A02-BFD7D0146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7651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F69CF-852C-CCCC-C077-2C332C9C1B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8D9F08-78D0-55FF-8B5C-C80408A5CC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BC9FC4-D53A-E9AF-1ECC-B40A6EC2F9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D47FF5-8A90-B186-CA3A-52BF796BE6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DD7016F-4E09-FE7B-47EF-906689DE57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C42FE7-9195-1A3B-4B0E-0DEED35CC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25/06/2024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F2A3FDB-3C4F-4ADA-D86A-7F836A481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Kretzschmar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D19C817-6301-F5E9-70AE-E2F6F7C82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0275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13A62-56E2-F48C-3896-6A92CBBE9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97BCF9-9187-E13E-AA86-F053433225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25/06/2024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6EE8BB-02A7-2647-0DC6-1A2BFC251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Kretzschmar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825A4D-EA61-A0D0-4DB7-5C7CDBD39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8298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0A07E0-4D55-24C7-0E54-F81F8442E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25/06/2024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2F60E6-DF35-5B45-E9ED-A496E2EEB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Kretzschmar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DAF1C1-B8DA-D882-B017-84B39F853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745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1A5D7-51BE-1393-DB63-FA91C74844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BA11F2-0343-05BE-4F17-162B9CEC50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27CD1F-2BC3-C282-0A9E-85D30D016B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28D3F9-9977-4ABE-1383-BF5DBEEE8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25/06/2024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E701E6-64DB-DF4E-36CF-F58EE9A32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Kretzschmar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1D9293-F08B-2F98-E984-7420E4BDE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7663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01752-ED20-D85D-47B3-2A7CF7A11F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84DC37-B1E3-171C-2EB7-3E9F9C2594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C138C7-78BA-6A5A-89C4-0D6018E381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0A54BC-462E-38FF-517C-929F37E33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25/06/2024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D5E9DC-72F7-3A3C-550E-2C7A23484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Kretzschmar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B8F4B5-B024-0E72-74D8-B10B5D513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5507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76F4F2-1214-0D77-276A-965DB1C8C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92640E-A491-9951-7B27-FA891A79E5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46FBAE-28C0-E39D-89EC-3B777E1C7E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25/06/2024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CAE470-D997-CC51-51B0-F3B3D1E9D4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L. Kretzschmar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AB39EE-2F47-C0B5-CF9B-DDBD12C5A2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4993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svg"/><Relationship Id="rId3" Type="http://schemas.openxmlformats.org/officeDocument/2006/relationships/image" Target="../media/image4.png"/><Relationship Id="rId7" Type="http://schemas.openxmlformats.org/officeDocument/2006/relationships/image" Target="../media/image8.svg"/><Relationship Id="rId12" Type="http://schemas.openxmlformats.org/officeDocument/2006/relationships/image" Target="../media/image13.png"/><Relationship Id="rId2" Type="http://schemas.openxmlformats.org/officeDocument/2006/relationships/hyperlink" Target="https://cernbox.cern.ch/s/J2jaD4sGe0lj9qv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svg"/><Relationship Id="rId5" Type="http://schemas.openxmlformats.org/officeDocument/2006/relationships/image" Target="../media/image6.sv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sv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reshape.systems/" TargetMode="External"/><Relationship Id="rId13" Type="http://schemas.openxmlformats.org/officeDocument/2006/relationships/image" Target="../media/image20.png"/><Relationship Id="rId18" Type="http://schemas.openxmlformats.org/officeDocument/2006/relationships/hyperlink" Target="https://www.littlebeastengineering.com/" TargetMode="External"/><Relationship Id="rId3" Type="http://schemas.openxmlformats.org/officeDocument/2006/relationships/hyperlink" Target="https://uap.engineering/" TargetMode="External"/><Relationship Id="rId7" Type="http://schemas.openxmlformats.org/officeDocument/2006/relationships/image" Target="../media/image17.png"/><Relationship Id="rId12" Type="http://schemas.openxmlformats.org/officeDocument/2006/relationships/hyperlink" Target="https://orbibarobotics.com/en/" TargetMode="External"/><Relationship Id="rId17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nphocal.com/" TargetMode="External"/><Relationship Id="rId11" Type="http://schemas.openxmlformats.org/officeDocument/2006/relationships/image" Target="../media/image19.jpg"/><Relationship Id="rId5" Type="http://schemas.openxmlformats.org/officeDocument/2006/relationships/image" Target="../media/image16.jpeg"/><Relationship Id="rId15" Type="http://schemas.openxmlformats.org/officeDocument/2006/relationships/image" Target="../media/image21.png"/><Relationship Id="rId10" Type="http://schemas.openxmlformats.org/officeDocument/2006/relationships/hyperlink" Target="http://muotech.io/" TargetMode="External"/><Relationship Id="rId19" Type="http://schemas.openxmlformats.org/officeDocument/2006/relationships/image" Target="../media/image23.png"/><Relationship Id="rId4" Type="http://schemas.openxmlformats.org/officeDocument/2006/relationships/image" Target="../media/image15.png"/><Relationship Id="rId9" Type="http://schemas.openxmlformats.org/officeDocument/2006/relationships/image" Target="../media/image18.jpeg"/><Relationship Id="rId14" Type="http://schemas.openxmlformats.org/officeDocument/2006/relationships/hyperlink" Target="https://www.unconventional.dev/" TargetMode="External"/></Relationships>
</file>

<file path=ppt/slides/_rels/slide7.xml.rels><?xml version="1.0" encoding="UTF-8" standalone="yes"?>
<Relationships xmlns="http://schemas.openxmlformats.org/package/2006/relationships"><Relationship Id="rId26" Type="http://schemas.openxmlformats.org/officeDocument/2006/relationships/image" Target="../media/image46.svg"/><Relationship Id="rId21" Type="http://schemas.openxmlformats.org/officeDocument/2006/relationships/image" Target="../media/image41.png"/><Relationship Id="rId34" Type="http://schemas.openxmlformats.org/officeDocument/2006/relationships/image" Target="../media/image54.png"/><Relationship Id="rId42" Type="http://schemas.openxmlformats.org/officeDocument/2006/relationships/image" Target="../media/image61.jpg"/><Relationship Id="rId47" Type="http://schemas.openxmlformats.org/officeDocument/2006/relationships/image" Target="../media/image66.jpg"/><Relationship Id="rId50" Type="http://schemas.openxmlformats.org/officeDocument/2006/relationships/image" Target="../media/image69.png"/><Relationship Id="rId55" Type="http://schemas.openxmlformats.org/officeDocument/2006/relationships/image" Target="../media/image74.png"/><Relationship Id="rId63" Type="http://schemas.openxmlformats.org/officeDocument/2006/relationships/image" Target="../media/image82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37.png"/><Relationship Id="rId29" Type="http://schemas.openxmlformats.org/officeDocument/2006/relationships/image" Target="../media/image49.png"/><Relationship Id="rId11" Type="http://schemas.openxmlformats.org/officeDocument/2006/relationships/image" Target="../media/image32.png"/><Relationship Id="rId24" Type="http://schemas.openxmlformats.org/officeDocument/2006/relationships/image" Target="../media/image44.jpg"/><Relationship Id="rId32" Type="http://schemas.openxmlformats.org/officeDocument/2006/relationships/image" Target="../media/image52.jpg"/><Relationship Id="rId37" Type="http://schemas.openxmlformats.org/officeDocument/2006/relationships/image" Target="../media/image56.jpg"/><Relationship Id="rId40" Type="http://schemas.openxmlformats.org/officeDocument/2006/relationships/image" Target="../media/image59.png"/><Relationship Id="rId45" Type="http://schemas.openxmlformats.org/officeDocument/2006/relationships/image" Target="../media/image64.png"/><Relationship Id="rId53" Type="http://schemas.openxmlformats.org/officeDocument/2006/relationships/image" Target="../media/image72.jpg"/><Relationship Id="rId58" Type="http://schemas.openxmlformats.org/officeDocument/2006/relationships/image" Target="../media/image77.jpeg"/><Relationship Id="rId66" Type="http://schemas.openxmlformats.org/officeDocument/2006/relationships/image" Target="../media/image85.png"/><Relationship Id="rId5" Type="http://schemas.openxmlformats.org/officeDocument/2006/relationships/image" Target="../media/image26.jpg"/><Relationship Id="rId61" Type="http://schemas.openxmlformats.org/officeDocument/2006/relationships/image" Target="../media/image80.png"/><Relationship Id="rId19" Type="http://schemas.microsoft.com/office/2007/relationships/hdphoto" Target="../media/hdphoto1.wdp"/><Relationship Id="rId14" Type="http://schemas.openxmlformats.org/officeDocument/2006/relationships/image" Target="../media/image35.png"/><Relationship Id="rId22" Type="http://schemas.openxmlformats.org/officeDocument/2006/relationships/image" Target="../media/image42.svg"/><Relationship Id="rId27" Type="http://schemas.openxmlformats.org/officeDocument/2006/relationships/image" Target="../media/image47.jpg"/><Relationship Id="rId30" Type="http://schemas.openxmlformats.org/officeDocument/2006/relationships/image" Target="../media/image50.png"/><Relationship Id="rId35" Type="http://schemas.openxmlformats.org/officeDocument/2006/relationships/image" Target="../media/image55.png"/><Relationship Id="rId43" Type="http://schemas.openxmlformats.org/officeDocument/2006/relationships/image" Target="../media/image62.png"/><Relationship Id="rId48" Type="http://schemas.openxmlformats.org/officeDocument/2006/relationships/image" Target="../media/image67.png"/><Relationship Id="rId56" Type="http://schemas.openxmlformats.org/officeDocument/2006/relationships/image" Target="../media/image75.png"/><Relationship Id="rId64" Type="http://schemas.openxmlformats.org/officeDocument/2006/relationships/image" Target="../media/image83.png"/><Relationship Id="rId8" Type="http://schemas.openxmlformats.org/officeDocument/2006/relationships/image" Target="../media/image29.jpeg"/><Relationship Id="rId51" Type="http://schemas.openxmlformats.org/officeDocument/2006/relationships/image" Target="../media/image70.jpg"/><Relationship Id="rId3" Type="http://schemas.openxmlformats.org/officeDocument/2006/relationships/image" Target="../media/image24.png"/><Relationship Id="rId12" Type="http://schemas.openxmlformats.org/officeDocument/2006/relationships/image" Target="../media/image33.png"/><Relationship Id="rId17" Type="http://schemas.openxmlformats.org/officeDocument/2006/relationships/image" Target="../media/image38.png"/><Relationship Id="rId25" Type="http://schemas.openxmlformats.org/officeDocument/2006/relationships/image" Target="../media/image45.png"/><Relationship Id="rId33" Type="http://schemas.openxmlformats.org/officeDocument/2006/relationships/image" Target="../media/image53.png"/><Relationship Id="rId38" Type="http://schemas.openxmlformats.org/officeDocument/2006/relationships/image" Target="../media/image57.png"/><Relationship Id="rId46" Type="http://schemas.openxmlformats.org/officeDocument/2006/relationships/image" Target="../media/image65.jpg"/><Relationship Id="rId59" Type="http://schemas.openxmlformats.org/officeDocument/2006/relationships/image" Target="../media/image78.png"/><Relationship Id="rId67" Type="http://schemas.openxmlformats.org/officeDocument/2006/relationships/image" Target="../media/image86.png"/><Relationship Id="rId20" Type="http://schemas.openxmlformats.org/officeDocument/2006/relationships/image" Target="../media/image40.jpg"/><Relationship Id="rId41" Type="http://schemas.openxmlformats.org/officeDocument/2006/relationships/image" Target="../media/image60.png"/><Relationship Id="rId54" Type="http://schemas.openxmlformats.org/officeDocument/2006/relationships/image" Target="../media/image73.png"/><Relationship Id="rId62" Type="http://schemas.openxmlformats.org/officeDocument/2006/relationships/image" Target="../media/image8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g"/><Relationship Id="rId15" Type="http://schemas.openxmlformats.org/officeDocument/2006/relationships/image" Target="../media/image36.png"/><Relationship Id="rId23" Type="http://schemas.openxmlformats.org/officeDocument/2006/relationships/image" Target="../media/image43.png"/><Relationship Id="rId28" Type="http://schemas.openxmlformats.org/officeDocument/2006/relationships/image" Target="../media/image48.png"/><Relationship Id="rId36" Type="http://schemas.microsoft.com/office/2007/relationships/hdphoto" Target="../media/hdphoto2.wdp"/><Relationship Id="rId49" Type="http://schemas.openxmlformats.org/officeDocument/2006/relationships/image" Target="../media/image68.png"/><Relationship Id="rId57" Type="http://schemas.openxmlformats.org/officeDocument/2006/relationships/image" Target="../media/image76.png"/><Relationship Id="rId10" Type="http://schemas.openxmlformats.org/officeDocument/2006/relationships/image" Target="../media/image31.png"/><Relationship Id="rId31" Type="http://schemas.openxmlformats.org/officeDocument/2006/relationships/image" Target="../media/image51.png"/><Relationship Id="rId44" Type="http://schemas.openxmlformats.org/officeDocument/2006/relationships/image" Target="../media/image63.png"/><Relationship Id="rId52" Type="http://schemas.openxmlformats.org/officeDocument/2006/relationships/image" Target="../media/image71.png"/><Relationship Id="rId60" Type="http://schemas.openxmlformats.org/officeDocument/2006/relationships/image" Target="../media/image79.png"/><Relationship Id="rId65" Type="http://schemas.openxmlformats.org/officeDocument/2006/relationships/image" Target="../media/image84.png"/><Relationship Id="rId4" Type="http://schemas.openxmlformats.org/officeDocument/2006/relationships/image" Target="../media/image25.jpeg"/><Relationship Id="rId9" Type="http://schemas.openxmlformats.org/officeDocument/2006/relationships/image" Target="../media/image30.png"/><Relationship Id="rId13" Type="http://schemas.openxmlformats.org/officeDocument/2006/relationships/image" Target="../media/image34.jpg"/><Relationship Id="rId18" Type="http://schemas.openxmlformats.org/officeDocument/2006/relationships/image" Target="../media/image39.png"/><Relationship Id="rId39" Type="http://schemas.openxmlformats.org/officeDocument/2006/relationships/image" Target="../media/image5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mailto:Linn.Kretzschmar@cern.ch" TargetMode="External"/><Relationship Id="rId3" Type="http://schemas.openxmlformats.org/officeDocument/2006/relationships/image" Target="../media/image88.jpg"/><Relationship Id="rId7" Type="http://schemas.openxmlformats.org/officeDocument/2006/relationships/image" Target="../media/image90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ventureconnect.cern/" TargetMode="External"/><Relationship Id="rId5" Type="http://schemas.openxmlformats.org/officeDocument/2006/relationships/image" Target="../media/image89.jpeg"/><Relationship Id="rId4" Type="http://schemas.openxmlformats.org/officeDocument/2006/relationships/hyperlink" Target="mailto:%20Hanae.Taxis@cern.ch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893DF4A3-4AB8-BA4F-4F79-9BD7B4F5F7F2}"/>
              </a:ext>
            </a:extLst>
          </p:cNvPr>
          <p:cNvGrpSpPr/>
          <p:nvPr/>
        </p:nvGrpSpPr>
        <p:grpSpPr>
          <a:xfrm>
            <a:off x="145964" y="83869"/>
            <a:ext cx="3166149" cy="2891244"/>
            <a:chOff x="8870138" y="2061380"/>
            <a:chExt cx="3166149" cy="2891244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E4E343BB-7D0F-886E-5848-836ECFD5DA3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7983" y="206138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3CD345FB-E61B-FEDD-96C4-C8991A5F68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5072" y="2676417"/>
              <a:ext cx="1796404" cy="1797615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985BF2E3-4BB6-3E23-4A5E-54864EA682D9}"/>
                </a:ext>
              </a:extLst>
            </p:cNvPr>
            <p:cNvSpPr>
              <a:spLocks/>
            </p:cNvSpPr>
            <p:nvPr/>
          </p:nvSpPr>
          <p:spPr>
            <a:xfrm>
              <a:off x="8870138" y="3454508"/>
              <a:ext cx="1536323" cy="1498116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7FA3E8E5-BEBE-F05A-A58E-037ABEF5E2A4}"/>
              </a:ext>
            </a:extLst>
          </p:cNvPr>
          <p:cNvSpPr/>
          <p:nvPr/>
        </p:nvSpPr>
        <p:spPr>
          <a:xfrm>
            <a:off x="-321219" y="4776836"/>
            <a:ext cx="9090991" cy="708769"/>
          </a:xfrm>
          <a:prstGeom prst="roundRect">
            <a:avLst>
              <a:gd name="adj" fmla="val 50000"/>
            </a:avLst>
          </a:prstGeom>
          <a:solidFill>
            <a:srgbClr val="0088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AB5921-401A-DD75-7822-37DED8E136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00912" y="4853042"/>
            <a:ext cx="7317225" cy="1012981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Deep Tech Startup </a:t>
            </a:r>
            <a:r>
              <a:rPr lang="en-US" sz="3200" dirty="0" err="1">
                <a:solidFill>
                  <a:schemeClr val="bg1"/>
                </a:solidFill>
              </a:rPr>
              <a:t>Programme</a:t>
            </a:r>
            <a:r>
              <a:rPr lang="en-US" sz="3200" dirty="0">
                <a:solidFill>
                  <a:schemeClr val="bg1"/>
                </a:solidFill>
              </a:rPr>
              <a:t> by CERN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9F35E368-2645-1CAC-8815-3CC5B48105E2}"/>
              </a:ext>
            </a:extLst>
          </p:cNvPr>
          <p:cNvSpPr/>
          <p:nvPr/>
        </p:nvSpPr>
        <p:spPr>
          <a:xfrm>
            <a:off x="-321220" y="5691011"/>
            <a:ext cx="6081939" cy="284921"/>
          </a:xfrm>
          <a:prstGeom prst="roundRect">
            <a:avLst>
              <a:gd name="adj" fmla="val 50000"/>
            </a:avLst>
          </a:prstGeom>
          <a:solidFill>
            <a:srgbClr val="80DDD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B84A25B-EF8D-AE34-A2A2-FAEBBAFF5371}"/>
              </a:ext>
            </a:extLst>
          </p:cNvPr>
          <p:cNvGrpSpPr>
            <a:grpSpLocks noChangeAspect="1"/>
          </p:cNvGrpSpPr>
          <p:nvPr/>
        </p:nvGrpSpPr>
        <p:grpSpPr>
          <a:xfrm>
            <a:off x="8992327" y="3648300"/>
            <a:ext cx="3014385" cy="2863731"/>
            <a:chOff x="9209584" y="3230929"/>
            <a:chExt cx="1915028" cy="1819318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B49CE836-21AF-FF07-D17F-A8DFA441673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09584" y="3435382"/>
              <a:ext cx="1613777" cy="1614865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AC57698-A9E3-06D8-E83C-00E3CE06DC7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19483" y="3230929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6" name="Footer Placeholder 13">
            <a:extLst>
              <a:ext uri="{FF2B5EF4-FFF2-40B4-BE49-F238E27FC236}">
                <a16:creationId xmlns:a16="http://schemas.microsoft.com/office/drawing/2014/main" id="{289501D7-4BC7-AFD0-3E9A-F9A75D77D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CERN Venture Connect</a:t>
            </a:r>
            <a:endParaRPr lang="en-GB" dirty="0"/>
          </a:p>
        </p:txBody>
      </p:sp>
      <p:sp>
        <p:nvSpPr>
          <p:cNvPr id="7" name="Date Placeholder 14">
            <a:extLst>
              <a:ext uri="{FF2B5EF4-FFF2-40B4-BE49-F238E27FC236}">
                <a16:creationId xmlns:a16="http://schemas.microsoft.com/office/drawing/2014/main" id="{933870A3-29BC-9605-CFE9-00BB71F946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May 2025</a:t>
            </a:r>
            <a:endParaRPr lang="en-GB" dirty="0"/>
          </a:p>
        </p:txBody>
      </p:sp>
      <p:pic>
        <p:nvPicPr>
          <p:cNvPr id="8" name="Picture 7" descr="A close-up of a logo&#10;&#10;Description automatically generated">
            <a:extLst>
              <a:ext uri="{FF2B5EF4-FFF2-40B4-BE49-F238E27FC236}">
                <a16:creationId xmlns:a16="http://schemas.microsoft.com/office/drawing/2014/main" id="{96A0888A-CA36-F8A1-339D-71039C5084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9202" y="624798"/>
            <a:ext cx="5251715" cy="242926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749E09-7E35-F022-C191-BDCFFF0080E7}"/>
              </a:ext>
            </a:extLst>
          </p:cNvPr>
          <p:cNvSpPr/>
          <p:nvPr/>
        </p:nvSpPr>
        <p:spPr>
          <a:xfrm>
            <a:off x="10210800" y="83869"/>
            <a:ext cx="1877568" cy="8488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C5422F-8467-F202-FABB-818E336D08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08652" y="3133006"/>
            <a:ext cx="9574696" cy="1196312"/>
          </a:xfrm>
        </p:spPr>
        <p:txBody>
          <a:bodyPr>
            <a:normAutofit/>
          </a:bodyPr>
          <a:lstStyle/>
          <a:p>
            <a:r>
              <a:rPr lang="en-US" sz="7200" dirty="0">
                <a:latin typeface="Barlow" panose="00000500000000000000" pitchFamily="2" charset="0"/>
              </a:rPr>
              <a:t>CERN Venture Connect</a:t>
            </a:r>
            <a:endParaRPr lang="en-GB" sz="7200" dirty="0">
              <a:latin typeface="Barlow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9122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DD2791-FD09-2A06-0FAE-6594B86393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444B0A-FE29-7F5F-3B7A-1770C124B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44FE4E1-93C9-EAB8-E608-42B8D0F665F8}"/>
              </a:ext>
            </a:extLst>
          </p:cNvPr>
          <p:cNvSpPr txBox="1">
            <a:spLocks/>
          </p:cNvSpPr>
          <p:nvPr/>
        </p:nvSpPr>
        <p:spPr>
          <a:xfrm>
            <a:off x="367236" y="214418"/>
            <a:ext cx="9809437" cy="10842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Who We Support.</a:t>
            </a:r>
          </a:p>
          <a:p>
            <a:pPr algn="l">
              <a:spcBef>
                <a:spcPts val="600"/>
              </a:spcBef>
            </a:pPr>
            <a:r>
              <a:rPr lang="en-US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CERN Venture Connect supports Deep Tech Startups</a:t>
            </a:r>
            <a:endParaRPr lang="en-GB" sz="2400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0F6FC38-2A31-4795-46FC-9B4703458594}"/>
              </a:ext>
            </a:extLst>
          </p:cNvPr>
          <p:cNvGrpSpPr>
            <a:grpSpLocks noChangeAspect="1"/>
          </p:cNvGrpSpPr>
          <p:nvPr/>
        </p:nvGrpSpPr>
        <p:grpSpPr>
          <a:xfrm>
            <a:off x="9697386" y="984070"/>
            <a:ext cx="2428080" cy="2217259"/>
            <a:chOff x="8870138" y="2061380"/>
            <a:chExt cx="3166149" cy="2891244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16F51206-0998-4A50-A0D3-ED2980312ED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7983" y="206138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41E3103-9922-B03D-6138-A3CEE34E2D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5072" y="2676417"/>
              <a:ext cx="1796404" cy="1797615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1240DC6-E952-F983-71AD-900ADC57E5E6}"/>
                </a:ext>
              </a:extLst>
            </p:cNvPr>
            <p:cNvSpPr>
              <a:spLocks/>
            </p:cNvSpPr>
            <p:nvPr/>
          </p:nvSpPr>
          <p:spPr>
            <a:xfrm>
              <a:off x="8870138" y="3454508"/>
              <a:ext cx="1536323" cy="1498116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7" name="Title 2">
            <a:extLst>
              <a:ext uri="{FF2B5EF4-FFF2-40B4-BE49-F238E27FC236}">
                <a16:creationId xmlns:a16="http://schemas.microsoft.com/office/drawing/2014/main" id="{D898439E-0859-8A4C-3180-1EB32BE6C69C}"/>
              </a:ext>
            </a:extLst>
          </p:cNvPr>
          <p:cNvSpPr txBox="1">
            <a:spLocks/>
          </p:cNvSpPr>
          <p:nvPr/>
        </p:nvSpPr>
        <p:spPr>
          <a:xfrm>
            <a:off x="303463" y="2019100"/>
            <a:ext cx="6957804" cy="353355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200" b="0" dirty="0"/>
              <a:t>Whether already part of the CERN community or an external entrepreneur, CVC provides valuable resources and connections to visionary founders.</a:t>
            </a:r>
            <a:endParaRPr lang="en-GB" sz="2200" b="0" dirty="0">
              <a:solidFill>
                <a:srgbClr val="00BABC"/>
              </a:solidFill>
              <a:latin typeface="Barlow SemiBold" panose="00000700000000000000" pitchFamily="2" charset="0"/>
            </a:endParaRPr>
          </a:p>
          <a:p>
            <a:pPr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GB" sz="2200" b="0" dirty="0">
              <a:solidFill>
                <a:srgbClr val="00BABC"/>
              </a:solidFill>
              <a:latin typeface="Barlow SemiBold" panose="00000700000000000000" pitchFamily="2" charset="0"/>
            </a:endParaRPr>
          </a:p>
          <a:p>
            <a:pPr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br>
              <a:rPr lang="en-GB" sz="2200" dirty="0">
                <a:solidFill>
                  <a:srgbClr val="00BABC"/>
                </a:solidFill>
                <a:latin typeface="Barlow SemiBold" panose="00000700000000000000" pitchFamily="2" charset="0"/>
              </a:rPr>
            </a:br>
            <a:r>
              <a:rPr lang="en-GB" sz="2200" b="0" dirty="0"/>
              <a:t>From a seed-stage idea to a thriving scale-up that aims to solve a technological challenge, we support every step of the startup journey.</a:t>
            </a:r>
            <a:endParaRPr lang="en-US" sz="2000" b="0" dirty="0"/>
          </a:p>
        </p:txBody>
      </p:sp>
      <p:sp>
        <p:nvSpPr>
          <p:cNvPr id="60" name="Footer Placeholder 13">
            <a:extLst>
              <a:ext uri="{FF2B5EF4-FFF2-40B4-BE49-F238E27FC236}">
                <a16:creationId xmlns:a16="http://schemas.microsoft.com/office/drawing/2014/main" id="{0B4B1F7C-9771-1CE3-C7A6-5F554B730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CERN Venture Connect</a:t>
            </a:r>
            <a:endParaRPr lang="en-GB" dirty="0"/>
          </a:p>
        </p:txBody>
      </p:sp>
      <p:sp>
        <p:nvSpPr>
          <p:cNvPr id="13" name="Freeform 364">
            <a:extLst>
              <a:ext uri="{FF2B5EF4-FFF2-40B4-BE49-F238E27FC236}">
                <a16:creationId xmlns:a16="http://schemas.microsoft.com/office/drawing/2014/main" id="{30EDE731-FB23-7A7F-6626-5E2A9D1367B8}"/>
              </a:ext>
            </a:extLst>
          </p:cNvPr>
          <p:cNvSpPr>
            <a:spLocks/>
          </p:cNvSpPr>
          <p:nvPr/>
        </p:nvSpPr>
        <p:spPr bwMode="auto">
          <a:xfrm>
            <a:off x="6691708" y="6095295"/>
            <a:ext cx="11692" cy="10392"/>
          </a:xfrm>
          <a:custGeom>
            <a:avLst/>
            <a:gdLst>
              <a:gd name="T0" fmla="*/ 2 w 8"/>
              <a:gd name="T1" fmla="*/ 6 h 6"/>
              <a:gd name="T2" fmla="*/ 1 w 8"/>
              <a:gd name="T3" fmla="*/ 6 h 6"/>
              <a:gd name="T4" fmla="*/ 1 w 8"/>
              <a:gd name="T5" fmla="*/ 4 h 6"/>
              <a:gd name="T6" fmla="*/ 6 w 8"/>
              <a:gd name="T7" fmla="*/ 0 h 6"/>
              <a:gd name="T8" fmla="*/ 8 w 8"/>
              <a:gd name="T9" fmla="*/ 0 h 6"/>
              <a:gd name="T10" fmla="*/ 7 w 8"/>
              <a:gd name="T11" fmla="*/ 2 h 6"/>
              <a:gd name="T12" fmla="*/ 3 w 8"/>
              <a:gd name="T13" fmla="*/ 6 h 6"/>
              <a:gd name="T14" fmla="*/ 2 w 8"/>
              <a:gd name="T1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" h="6">
                <a:moveTo>
                  <a:pt x="2" y="6"/>
                </a:moveTo>
                <a:cubicBezTo>
                  <a:pt x="1" y="6"/>
                  <a:pt x="1" y="6"/>
                  <a:pt x="1" y="6"/>
                </a:cubicBezTo>
                <a:cubicBezTo>
                  <a:pt x="0" y="5"/>
                  <a:pt x="0" y="4"/>
                  <a:pt x="1" y="4"/>
                </a:cubicBezTo>
                <a:cubicBezTo>
                  <a:pt x="3" y="3"/>
                  <a:pt x="4" y="1"/>
                  <a:pt x="6" y="0"/>
                </a:cubicBezTo>
                <a:cubicBezTo>
                  <a:pt x="6" y="0"/>
                  <a:pt x="7" y="0"/>
                  <a:pt x="8" y="0"/>
                </a:cubicBezTo>
                <a:cubicBezTo>
                  <a:pt x="8" y="1"/>
                  <a:pt x="8" y="2"/>
                  <a:pt x="7" y="2"/>
                </a:cubicBezTo>
                <a:cubicBezTo>
                  <a:pt x="6" y="4"/>
                  <a:pt x="4" y="5"/>
                  <a:pt x="3" y="6"/>
                </a:cubicBezTo>
                <a:lnTo>
                  <a:pt x="2" y="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F62965A-EBBF-BBD8-4CB5-D5815D2AD14E}"/>
              </a:ext>
            </a:extLst>
          </p:cNvPr>
          <p:cNvGrpSpPr>
            <a:grpSpLocks noChangeAspect="1"/>
          </p:cNvGrpSpPr>
          <p:nvPr/>
        </p:nvGrpSpPr>
        <p:grpSpPr>
          <a:xfrm rot="20971615">
            <a:off x="9003741" y="2154395"/>
            <a:ext cx="2264241" cy="1764000"/>
            <a:chOff x="6728081" y="5553594"/>
            <a:chExt cx="446872" cy="348144"/>
          </a:xfrm>
        </p:grpSpPr>
        <p:sp>
          <p:nvSpPr>
            <p:cNvPr id="11" name="Freeform 362">
              <a:extLst>
                <a:ext uri="{FF2B5EF4-FFF2-40B4-BE49-F238E27FC236}">
                  <a16:creationId xmlns:a16="http://schemas.microsoft.com/office/drawing/2014/main" id="{21A31620-C33A-2B54-8814-F39EF793A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1368" y="5884851"/>
              <a:ext cx="3898" cy="14290"/>
            </a:xfrm>
            <a:custGeom>
              <a:avLst/>
              <a:gdLst>
                <a:gd name="T0" fmla="*/ 2 w 3"/>
                <a:gd name="T1" fmla="*/ 9 h 9"/>
                <a:gd name="T2" fmla="*/ 2 w 3"/>
                <a:gd name="T3" fmla="*/ 9 h 9"/>
                <a:gd name="T4" fmla="*/ 1 w 3"/>
                <a:gd name="T5" fmla="*/ 7 h 9"/>
                <a:gd name="T6" fmla="*/ 1 w 3"/>
                <a:gd name="T7" fmla="*/ 1 h 9"/>
                <a:gd name="T8" fmla="*/ 2 w 3"/>
                <a:gd name="T9" fmla="*/ 0 h 9"/>
                <a:gd name="T10" fmla="*/ 3 w 3"/>
                <a:gd name="T11" fmla="*/ 1 h 9"/>
                <a:gd name="T12" fmla="*/ 3 w 3"/>
                <a:gd name="T13" fmla="*/ 7 h 9"/>
                <a:gd name="T14" fmla="*/ 2 w 3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9">
                  <a:moveTo>
                    <a:pt x="2" y="9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1" y="5"/>
                    <a:pt x="1" y="3"/>
                    <a:pt x="1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3"/>
                    <a:pt x="3" y="5"/>
                    <a:pt x="3" y="7"/>
                  </a:cubicBezTo>
                  <a:cubicBezTo>
                    <a:pt x="3" y="8"/>
                    <a:pt x="3" y="9"/>
                    <a:pt x="2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4" name="Freeform 365">
              <a:extLst>
                <a:ext uri="{FF2B5EF4-FFF2-40B4-BE49-F238E27FC236}">
                  <a16:creationId xmlns:a16="http://schemas.microsoft.com/office/drawing/2014/main" id="{B4B026C9-D721-80D0-F3F1-47A9584D7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5510" y="5553594"/>
              <a:ext cx="349443" cy="348143"/>
            </a:xfrm>
            <a:custGeom>
              <a:avLst/>
              <a:gdLst>
                <a:gd name="T0" fmla="*/ 0 w 269"/>
                <a:gd name="T1" fmla="*/ 171 h 268"/>
                <a:gd name="T2" fmla="*/ 44 w 269"/>
                <a:gd name="T3" fmla="*/ 268 h 268"/>
                <a:gd name="T4" fmla="*/ 269 w 269"/>
                <a:gd name="T5" fmla="*/ 0 h 268"/>
                <a:gd name="T6" fmla="*/ 0 w 269"/>
                <a:gd name="T7" fmla="*/ 171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268">
                  <a:moveTo>
                    <a:pt x="0" y="171"/>
                  </a:moveTo>
                  <a:lnTo>
                    <a:pt x="44" y="268"/>
                  </a:lnTo>
                  <a:lnTo>
                    <a:pt x="269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B8D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5" name="Freeform 366">
              <a:extLst>
                <a:ext uri="{FF2B5EF4-FFF2-40B4-BE49-F238E27FC236}">
                  <a16:creationId xmlns:a16="http://schemas.microsoft.com/office/drawing/2014/main" id="{BB2483DC-5E8F-B1D0-BB18-5415025003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5510" y="5709479"/>
              <a:ext cx="141596" cy="192258"/>
            </a:xfrm>
            <a:custGeom>
              <a:avLst/>
              <a:gdLst>
                <a:gd name="T0" fmla="*/ 78 w 109"/>
                <a:gd name="T1" fmla="*/ 0 h 148"/>
                <a:gd name="T2" fmla="*/ 0 w 109"/>
                <a:gd name="T3" fmla="*/ 51 h 148"/>
                <a:gd name="T4" fmla="*/ 44 w 109"/>
                <a:gd name="T5" fmla="*/ 148 h 148"/>
                <a:gd name="T6" fmla="*/ 109 w 109"/>
                <a:gd name="T7" fmla="*/ 70 h 148"/>
                <a:gd name="T8" fmla="*/ 78 w 109"/>
                <a:gd name="T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148">
                  <a:moveTo>
                    <a:pt x="78" y="0"/>
                  </a:moveTo>
                  <a:lnTo>
                    <a:pt x="0" y="51"/>
                  </a:lnTo>
                  <a:lnTo>
                    <a:pt x="44" y="148"/>
                  </a:lnTo>
                  <a:lnTo>
                    <a:pt x="109" y="7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053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 dirty="0"/>
            </a:p>
          </p:txBody>
        </p:sp>
        <p:sp>
          <p:nvSpPr>
            <p:cNvPr id="16" name="Freeform 367">
              <a:extLst>
                <a:ext uri="{FF2B5EF4-FFF2-40B4-BE49-F238E27FC236}">
                  <a16:creationId xmlns:a16="http://schemas.microsoft.com/office/drawing/2014/main" id="{24478B8E-8926-C19A-654C-C1DD5F3B3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8378" y="5553594"/>
              <a:ext cx="306574" cy="279294"/>
            </a:xfrm>
            <a:custGeom>
              <a:avLst/>
              <a:gdLst>
                <a:gd name="T0" fmla="*/ 0 w 236"/>
                <a:gd name="T1" fmla="*/ 180 h 215"/>
                <a:gd name="T2" fmla="*/ 121 w 236"/>
                <a:gd name="T3" fmla="*/ 215 h 215"/>
                <a:gd name="T4" fmla="*/ 236 w 236"/>
                <a:gd name="T5" fmla="*/ 0 h 215"/>
                <a:gd name="T6" fmla="*/ 0 w 236"/>
                <a:gd name="T7" fmla="*/ 18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6" h="215">
                  <a:moveTo>
                    <a:pt x="0" y="180"/>
                  </a:moveTo>
                  <a:lnTo>
                    <a:pt x="121" y="215"/>
                  </a:lnTo>
                  <a:lnTo>
                    <a:pt x="236" y="0"/>
                  </a:lnTo>
                  <a:lnTo>
                    <a:pt x="0" y="180"/>
                  </a:lnTo>
                  <a:close/>
                </a:path>
              </a:pathLst>
            </a:custGeom>
            <a:solidFill>
              <a:srgbClr val="F2F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8" name="Freeform 368">
              <a:extLst>
                <a:ext uri="{FF2B5EF4-FFF2-40B4-BE49-F238E27FC236}">
                  <a16:creationId xmlns:a16="http://schemas.microsoft.com/office/drawing/2014/main" id="{FD60FCC2-9786-B444-887B-AD0E8C3FD7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8081" y="5553594"/>
              <a:ext cx="446870" cy="222137"/>
            </a:xfrm>
            <a:custGeom>
              <a:avLst/>
              <a:gdLst>
                <a:gd name="T0" fmla="*/ 0 w 344"/>
                <a:gd name="T1" fmla="*/ 150 h 171"/>
                <a:gd name="T2" fmla="*/ 75 w 344"/>
                <a:gd name="T3" fmla="*/ 171 h 171"/>
                <a:gd name="T4" fmla="*/ 344 w 344"/>
                <a:gd name="T5" fmla="*/ 0 h 171"/>
                <a:gd name="T6" fmla="*/ 0 w 344"/>
                <a:gd name="T7" fmla="*/ 15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4" h="171">
                  <a:moveTo>
                    <a:pt x="0" y="150"/>
                  </a:moveTo>
                  <a:lnTo>
                    <a:pt x="75" y="171"/>
                  </a:lnTo>
                  <a:lnTo>
                    <a:pt x="344" y="0"/>
                  </a:lnTo>
                  <a:lnTo>
                    <a:pt x="0" y="150"/>
                  </a:lnTo>
                  <a:close/>
                </a:path>
              </a:pathLst>
            </a:custGeom>
            <a:solidFill>
              <a:srgbClr val="F2F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0" name="Freeform 369">
              <a:extLst>
                <a:ext uri="{FF2B5EF4-FFF2-40B4-BE49-F238E27FC236}">
                  <a16:creationId xmlns:a16="http://schemas.microsoft.com/office/drawing/2014/main" id="{F09B15CE-32E7-84D8-B47A-9220659342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8378" y="5787422"/>
              <a:ext cx="89634" cy="114316"/>
            </a:xfrm>
            <a:custGeom>
              <a:avLst/>
              <a:gdLst>
                <a:gd name="T0" fmla="*/ 11 w 69"/>
                <a:gd name="T1" fmla="*/ 88 h 88"/>
                <a:gd name="T2" fmla="*/ 0 w 69"/>
                <a:gd name="T3" fmla="*/ 0 h 88"/>
                <a:gd name="T4" fmla="*/ 69 w 69"/>
                <a:gd name="T5" fmla="*/ 20 h 88"/>
                <a:gd name="T6" fmla="*/ 11 w 69"/>
                <a:gd name="T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88">
                  <a:moveTo>
                    <a:pt x="11" y="88"/>
                  </a:moveTo>
                  <a:lnTo>
                    <a:pt x="0" y="0"/>
                  </a:lnTo>
                  <a:lnTo>
                    <a:pt x="69" y="20"/>
                  </a:lnTo>
                  <a:lnTo>
                    <a:pt x="11" y="88"/>
                  </a:lnTo>
                  <a:close/>
                </a:path>
              </a:pathLst>
            </a:custGeom>
            <a:solidFill>
              <a:srgbClr val="006E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1" name="Freeform 370">
              <a:extLst>
                <a:ext uri="{FF2B5EF4-FFF2-40B4-BE49-F238E27FC236}">
                  <a16:creationId xmlns:a16="http://schemas.microsoft.com/office/drawing/2014/main" id="{EC048E29-961C-42E0-86F8-60E754D338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8081" y="5709479"/>
              <a:ext cx="198754" cy="66252"/>
            </a:xfrm>
            <a:custGeom>
              <a:avLst/>
              <a:gdLst>
                <a:gd name="T0" fmla="*/ 0 w 153"/>
                <a:gd name="T1" fmla="*/ 30 h 51"/>
                <a:gd name="T2" fmla="*/ 153 w 153"/>
                <a:gd name="T3" fmla="*/ 0 h 51"/>
                <a:gd name="T4" fmla="*/ 75 w 153"/>
                <a:gd name="T5" fmla="*/ 51 h 51"/>
                <a:gd name="T6" fmla="*/ 0 w 153"/>
                <a:gd name="T7" fmla="*/ 3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3" h="51">
                  <a:moveTo>
                    <a:pt x="0" y="30"/>
                  </a:moveTo>
                  <a:lnTo>
                    <a:pt x="153" y="0"/>
                  </a:lnTo>
                  <a:lnTo>
                    <a:pt x="75" y="51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3" name="Freeform 371">
              <a:extLst>
                <a:ext uri="{FF2B5EF4-FFF2-40B4-BE49-F238E27FC236}">
                  <a16:creationId xmlns:a16="http://schemas.microsoft.com/office/drawing/2014/main" id="{5C62B916-3ED4-D260-BEEF-A03CFAE6C9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8378" y="5719872"/>
              <a:ext cx="157184" cy="113017"/>
            </a:xfrm>
            <a:custGeom>
              <a:avLst/>
              <a:gdLst>
                <a:gd name="T0" fmla="*/ 69 w 121"/>
                <a:gd name="T1" fmla="*/ 0 h 87"/>
                <a:gd name="T2" fmla="*/ 0 w 121"/>
                <a:gd name="T3" fmla="*/ 52 h 87"/>
                <a:gd name="T4" fmla="*/ 121 w 121"/>
                <a:gd name="T5" fmla="*/ 87 h 87"/>
                <a:gd name="T6" fmla="*/ 69 w 121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87">
                  <a:moveTo>
                    <a:pt x="69" y="0"/>
                  </a:moveTo>
                  <a:lnTo>
                    <a:pt x="0" y="52"/>
                  </a:lnTo>
                  <a:lnTo>
                    <a:pt x="121" y="87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</p:grp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94E38AFE-A432-145D-5AF4-CECF966CF2C4}"/>
              </a:ext>
            </a:extLst>
          </p:cNvPr>
          <p:cNvSpPr/>
          <p:nvPr/>
        </p:nvSpPr>
        <p:spPr>
          <a:xfrm>
            <a:off x="7112804" y="4012928"/>
            <a:ext cx="2730730" cy="2032440"/>
          </a:xfrm>
          <a:custGeom>
            <a:avLst/>
            <a:gdLst>
              <a:gd name="connsiteX0" fmla="*/ 0 w 5277916"/>
              <a:gd name="connsiteY0" fmla="*/ 2877132 h 2877132"/>
              <a:gd name="connsiteX1" fmla="*/ 2040340 w 5277916"/>
              <a:gd name="connsiteY1" fmla="*/ 2460876 h 2877132"/>
              <a:gd name="connsiteX2" fmla="*/ 2804615 w 5277916"/>
              <a:gd name="connsiteY2" fmla="*/ 1949085 h 2877132"/>
              <a:gd name="connsiteX3" fmla="*/ 3022979 w 5277916"/>
              <a:gd name="connsiteY3" fmla="*/ 1157514 h 2877132"/>
              <a:gd name="connsiteX4" fmla="*/ 2627194 w 5277916"/>
              <a:gd name="connsiteY4" fmla="*/ 359120 h 2877132"/>
              <a:gd name="connsiteX5" fmla="*/ 1576316 w 5277916"/>
              <a:gd name="connsiteY5" fmla="*/ 17926 h 2877132"/>
              <a:gd name="connsiteX6" fmla="*/ 832513 w 5277916"/>
              <a:gd name="connsiteY6" fmla="*/ 870911 h 2877132"/>
              <a:gd name="connsiteX7" fmla="*/ 1412543 w 5277916"/>
              <a:gd name="connsiteY7" fmla="*/ 1860374 h 2877132"/>
              <a:gd name="connsiteX8" fmla="*/ 3466531 w 5277916"/>
              <a:gd name="connsiteY8" fmla="*/ 1894494 h 2877132"/>
              <a:gd name="connsiteX9" fmla="*/ 4647062 w 5277916"/>
              <a:gd name="connsiteY9" fmla="*/ 1293992 h 2877132"/>
              <a:gd name="connsiteX10" fmla="*/ 5192973 w 5277916"/>
              <a:gd name="connsiteY10" fmla="*/ 468302 h 2877132"/>
              <a:gd name="connsiteX11" fmla="*/ 5268036 w 5277916"/>
              <a:gd name="connsiteY11" fmla="*/ 284058 h 287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77916" h="2877132">
                <a:moveTo>
                  <a:pt x="0" y="2877132"/>
                </a:moveTo>
                <a:cubicBezTo>
                  <a:pt x="786452" y="2746341"/>
                  <a:pt x="1572904" y="2615550"/>
                  <a:pt x="2040340" y="2460876"/>
                </a:cubicBezTo>
                <a:cubicBezTo>
                  <a:pt x="2507776" y="2306202"/>
                  <a:pt x="2640842" y="2166312"/>
                  <a:pt x="2804615" y="1949085"/>
                </a:cubicBezTo>
                <a:cubicBezTo>
                  <a:pt x="2968388" y="1731858"/>
                  <a:pt x="3052549" y="1422508"/>
                  <a:pt x="3022979" y="1157514"/>
                </a:cubicBezTo>
                <a:cubicBezTo>
                  <a:pt x="2993409" y="892520"/>
                  <a:pt x="2868304" y="549051"/>
                  <a:pt x="2627194" y="359120"/>
                </a:cubicBezTo>
                <a:cubicBezTo>
                  <a:pt x="2386084" y="169189"/>
                  <a:pt x="1875429" y="-67372"/>
                  <a:pt x="1576316" y="17926"/>
                </a:cubicBezTo>
                <a:cubicBezTo>
                  <a:pt x="1277203" y="103224"/>
                  <a:pt x="859809" y="563836"/>
                  <a:pt x="832513" y="870911"/>
                </a:cubicBezTo>
                <a:cubicBezTo>
                  <a:pt x="805218" y="1177986"/>
                  <a:pt x="973540" y="1689777"/>
                  <a:pt x="1412543" y="1860374"/>
                </a:cubicBezTo>
                <a:cubicBezTo>
                  <a:pt x="1851546" y="2030971"/>
                  <a:pt x="2927445" y="1988891"/>
                  <a:pt x="3466531" y="1894494"/>
                </a:cubicBezTo>
                <a:cubicBezTo>
                  <a:pt x="4005617" y="1800097"/>
                  <a:pt x="4359322" y="1531691"/>
                  <a:pt x="4647062" y="1293992"/>
                </a:cubicBezTo>
                <a:cubicBezTo>
                  <a:pt x="4934802" y="1056293"/>
                  <a:pt x="5089477" y="636624"/>
                  <a:pt x="5192973" y="468302"/>
                </a:cubicBezTo>
                <a:cubicBezTo>
                  <a:pt x="5296469" y="299980"/>
                  <a:pt x="5282252" y="292019"/>
                  <a:pt x="5268036" y="284058"/>
                </a:cubicBezTo>
              </a:path>
            </a:pathLst>
          </a:custGeom>
          <a:noFill/>
          <a:ln>
            <a:solidFill>
              <a:srgbClr val="00539F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E9176615-F353-2CB8-EAD6-67764058B95B}"/>
              </a:ext>
            </a:extLst>
          </p:cNvPr>
          <p:cNvSpPr/>
          <p:nvPr/>
        </p:nvSpPr>
        <p:spPr>
          <a:xfrm>
            <a:off x="208995" y="4019752"/>
            <a:ext cx="5111627" cy="411228"/>
          </a:xfrm>
          <a:prstGeom prst="roundRect">
            <a:avLst>
              <a:gd name="adj" fmla="val 50000"/>
            </a:avLst>
          </a:prstGeom>
          <a:solidFill>
            <a:srgbClr val="00539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400" b="1" dirty="0">
                <a:solidFill>
                  <a:schemeClr val="bg1"/>
                </a:solidFill>
                <a:latin typeface="Barlow SemiBold" panose="00000700000000000000" pitchFamily="2" charset="0"/>
              </a:rPr>
              <a:t>from ENTREPRENEUR to SCALE-UP</a:t>
            </a:r>
            <a:endParaRPr lang="en-GB" sz="2400" b="1" dirty="0">
              <a:solidFill>
                <a:schemeClr val="bg1"/>
              </a:solidFill>
              <a:latin typeface="Barlow SemiBold" panose="00000700000000000000" pitchFamily="2" charset="0"/>
            </a:endParaRP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E26F8593-376C-B2A7-5D69-5B04A08D09F4}"/>
              </a:ext>
            </a:extLst>
          </p:cNvPr>
          <p:cNvSpPr/>
          <p:nvPr/>
        </p:nvSpPr>
        <p:spPr>
          <a:xfrm>
            <a:off x="208995" y="2019100"/>
            <a:ext cx="6390619" cy="411228"/>
          </a:xfrm>
          <a:prstGeom prst="roundRect">
            <a:avLst>
              <a:gd name="adj" fmla="val 50000"/>
            </a:avLst>
          </a:prstGeom>
          <a:solidFill>
            <a:srgbClr val="00539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400" b="1" dirty="0">
                <a:solidFill>
                  <a:schemeClr val="bg1"/>
                </a:solidFill>
                <a:latin typeface="Barlow SemiBold" panose="00000700000000000000" pitchFamily="2" charset="0"/>
              </a:rPr>
              <a:t>CERNTREPRENEUR or EXTERNAL VISIONARY</a:t>
            </a:r>
            <a:endParaRPr lang="en-GB" sz="2400" b="1" dirty="0">
              <a:solidFill>
                <a:schemeClr val="bg1"/>
              </a:solidFill>
              <a:latin typeface="Barlow SemiBold" panose="00000700000000000000" pitchFamily="2" charset="0"/>
            </a:endParaRPr>
          </a:p>
        </p:txBody>
      </p:sp>
      <p:sp>
        <p:nvSpPr>
          <p:cNvPr id="2" name="Date Placeholder 14">
            <a:extLst>
              <a:ext uri="{FF2B5EF4-FFF2-40B4-BE49-F238E27FC236}">
                <a16:creationId xmlns:a16="http://schemas.microsoft.com/office/drawing/2014/main" id="{BC5A420C-9044-A4C1-0AAF-C20D56DA87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May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5562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B9E1EC-38D3-DB8B-D3D6-B43EA19009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Footer Placeholder 13">
            <a:extLst>
              <a:ext uri="{FF2B5EF4-FFF2-40B4-BE49-F238E27FC236}">
                <a16:creationId xmlns:a16="http://schemas.microsoft.com/office/drawing/2014/main" id="{94BBCE98-8361-9389-FC6A-FFCC15CEC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CERN Venture Connect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490FDA5-CB41-0B4C-FE20-6B61FBAA4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E0C94CF-C0C0-2957-289A-3C1EDD2733A8}"/>
              </a:ext>
            </a:extLst>
          </p:cNvPr>
          <p:cNvSpPr txBox="1">
            <a:spLocks/>
          </p:cNvSpPr>
          <p:nvPr/>
        </p:nvSpPr>
        <p:spPr>
          <a:xfrm>
            <a:off x="367236" y="214418"/>
            <a:ext cx="9809437" cy="10842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What We Offer.</a:t>
            </a:r>
          </a:p>
          <a:p>
            <a:pPr algn="l">
              <a:spcBef>
                <a:spcPts val="600"/>
              </a:spcBef>
            </a:pPr>
            <a:r>
              <a:rPr lang="en-US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Strategic partnership with CERN to advance your business </a:t>
            </a:r>
            <a:endParaRPr lang="en-GB" sz="24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827DC47-1B02-88D0-68EE-16BA50D6F677}"/>
              </a:ext>
            </a:extLst>
          </p:cNvPr>
          <p:cNvGrpSpPr/>
          <p:nvPr/>
        </p:nvGrpSpPr>
        <p:grpSpPr>
          <a:xfrm>
            <a:off x="77618" y="5067184"/>
            <a:ext cx="1915028" cy="1819318"/>
            <a:chOff x="9209584" y="3230929"/>
            <a:chExt cx="1915028" cy="1819318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436ED49-BB09-CF69-E8C8-59635144879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09584" y="3435382"/>
              <a:ext cx="1613777" cy="1614865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4BBC2296-F527-8B8C-6862-8996851DED2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19483" y="3230929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25D4E9F-80F8-5BDF-EB94-EE2A30C5AD6C}"/>
              </a:ext>
            </a:extLst>
          </p:cNvPr>
          <p:cNvGrpSpPr>
            <a:grpSpLocks noChangeAspect="1"/>
          </p:cNvGrpSpPr>
          <p:nvPr/>
        </p:nvGrpSpPr>
        <p:grpSpPr>
          <a:xfrm>
            <a:off x="9657709" y="914675"/>
            <a:ext cx="2428080" cy="2217261"/>
            <a:chOff x="16539306" y="1998770"/>
            <a:chExt cx="3166149" cy="2891246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F1652D14-3388-7B9F-66CC-FB08F5F80CB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127151" y="199877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8D0B6B6-40DD-63AF-BE1C-4AEFA80380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214240" y="2613807"/>
              <a:ext cx="1796404" cy="1797616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EA8AFF41-1BE0-51BC-78F4-5C35BD7DD5D2}"/>
                </a:ext>
              </a:extLst>
            </p:cNvPr>
            <p:cNvSpPr>
              <a:spLocks/>
            </p:cNvSpPr>
            <p:nvPr/>
          </p:nvSpPr>
          <p:spPr>
            <a:xfrm>
              <a:off x="16539306" y="3391899"/>
              <a:ext cx="1536323" cy="1498117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76" name="Group 275">
            <a:extLst>
              <a:ext uri="{FF2B5EF4-FFF2-40B4-BE49-F238E27FC236}">
                <a16:creationId xmlns:a16="http://schemas.microsoft.com/office/drawing/2014/main" id="{9CFC1FDB-C611-31E1-F6AD-55E81ADF6ECD}"/>
              </a:ext>
            </a:extLst>
          </p:cNvPr>
          <p:cNvGrpSpPr/>
          <p:nvPr/>
        </p:nvGrpSpPr>
        <p:grpSpPr>
          <a:xfrm>
            <a:off x="433852" y="1368012"/>
            <a:ext cx="10663302" cy="4962524"/>
            <a:chOff x="436464" y="1414422"/>
            <a:chExt cx="10663302" cy="4962524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01483EA-384C-EBC1-3CAE-828B05E9D6A5}"/>
                </a:ext>
              </a:extLst>
            </p:cNvPr>
            <p:cNvSpPr txBox="1"/>
            <p:nvPr/>
          </p:nvSpPr>
          <p:spPr>
            <a:xfrm>
              <a:off x="8747155" y="4905606"/>
              <a:ext cx="2352611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>
                <a:spcBef>
                  <a:spcPts val="600"/>
                </a:spcBef>
              </a:pPr>
              <a:r>
                <a:rPr lang="en-GB" sz="1400" dirty="0">
                  <a:solidFill>
                    <a:srgbClr val="00539F"/>
                  </a:solidFill>
                  <a:latin typeface="Barlow" panose="00000500000000000000" pitchFamily="2" charset="0"/>
                </a:rPr>
                <a:t>Connect with your next investor among our network of 20+ deep tech VCs.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D476D74E-FB27-2BB4-45DC-4E6351C488D6}"/>
                </a:ext>
              </a:extLst>
            </p:cNvPr>
            <p:cNvSpPr txBox="1"/>
            <p:nvPr/>
          </p:nvSpPr>
          <p:spPr>
            <a:xfrm>
              <a:off x="436464" y="2097454"/>
              <a:ext cx="3067340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spcBef>
                  <a:spcPts val="600"/>
                </a:spcBef>
              </a:pPr>
              <a:r>
                <a:rPr lang="en-GB" sz="1400" dirty="0">
                  <a:solidFill>
                    <a:srgbClr val="00539F"/>
                  </a:solidFill>
                  <a:latin typeface="Barlow" panose="00000500000000000000" pitchFamily="2" charset="0"/>
                </a:rPr>
                <a:t>Engage with our deep tech community &amp; expand your professional network.</a:t>
              </a:r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82902289-697A-2C46-59AE-123679CD20EA}"/>
                </a:ext>
              </a:extLst>
            </p:cNvPr>
            <p:cNvSpPr>
              <a:spLocks/>
            </p:cNvSpPr>
            <p:nvPr/>
          </p:nvSpPr>
          <p:spPr>
            <a:xfrm rot="3642975">
              <a:off x="1838595" y="2663948"/>
              <a:ext cx="1676" cy="3691"/>
            </a:xfrm>
            <a:custGeom>
              <a:avLst/>
              <a:gdLst>
                <a:gd name="connsiteX0" fmla="*/ 53 w 1733"/>
                <a:gd name="connsiteY0" fmla="*/ 0 h 3816"/>
                <a:gd name="connsiteX1" fmla="*/ 1733 w 1733"/>
                <a:gd name="connsiteY1" fmla="*/ 3408 h 3816"/>
                <a:gd name="connsiteX2" fmla="*/ 0 w 1733"/>
                <a:gd name="connsiteY2" fmla="*/ 3816 h 3816"/>
                <a:gd name="connsiteX3" fmla="*/ 53 w 1733"/>
                <a:gd name="connsiteY3" fmla="*/ 0 h 3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33" h="3816">
                  <a:moveTo>
                    <a:pt x="53" y="0"/>
                  </a:moveTo>
                  <a:lnTo>
                    <a:pt x="1733" y="3408"/>
                  </a:lnTo>
                  <a:lnTo>
                    <a:pt x="0" y="3816"/>
                  </a:lnTo>
                  <a:lnTo>
                    <a:pt x="53" y="0"/>
                  </a:lnTo>
                  <a:close/>
                </a:path>
              </a:pathLst>
            </a:custGeom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0D1588AA-C34A-72D5-B35B-EC56C454E6FC}"/>
                </a:ext>
              </a:extLst>
            </p:cNvPr>
            <p:cNvSpPr txBox="1"/>
            <p:nvPr/>
          </p:nvSpPr>
          <p:spPr>
            <a:xfrm>
              <a:off x="8264054" y="2011932"/>
              <a:ext cx="2282304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>
                <a:spcBef>
                  <a:spcPts val="600"/>
                </a:spcBef>
              </a:pPr>
              <a:r>
                <a:rPr lang="en-GB" sz="1400" dirty="0">
                  <a:solidFill>
                    <a:srgbClr val="00539F"/>
                  </a:solidFill>
                  <a:latin typeface="Barlow" panose="00000500000000000000" pitchFamily="2" charset="0"/>
                </a:rPr>
                <a:t>Receive a license for CERN’s cutting-edge tech &amp; unlock expert support.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CE04BC5-20C4-EAA4-7C49-60A443F1C148}"/>
                </a:ext>
              </a:extLst>
            </p:cNvPr>
            <p:cNvSpPr txBox="1"/>
            <p:nvPr/>
          </p:nvSpPr>
          <p:spPr>
            <a:xfrm>
              <a:off x="4226445" y="5853726"/>
              <a:ext cx="3130233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GB" sz="1400" dirty="0">
                  <a:solidFill>
                    <a:srgbClr val="00539F"/>
                  </a:solidFill>
                  <a:latin typeface="Barlow" panose="00000500000000000000" pitchFamily="2" charset="0"/>
                </a:rPr>
                <a:t>Leverage the CERN Alumni pool to recruit top-tier talent for your team.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FB1E7A8-E39D-90EE-8B14-D1F7984167D3}"/>
                </a:ext>
              </a:extLst>
            </p:cNvPr>
            <p:cNvSpPr txBox="1"/>
            <p:nvPr/>
          </p:nvSpPr>
          <p:spPr>
            <a:xfrm>
              <a:off x="2205101" y="4481307"/>
              <a:ext cx="1965487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spcBef>
                  <a:spcPts val="600"/>
                </a:spcBef>
              </a:pPr>
              <a:r>
                <a:rPr lang="en-GB" sz="1400" dirty="0">
                  <a:solidFill>
                    <a:srgbClr val="00539F"/>
                  </a:solidFill>
                  <a:latin typeface="Barlow" panose="00000500000000000000" pitchFamily="2" charset="0"/>
                </a:rPr>
                <a:t>Participate in expert-led workshops tailored to enhance your skills.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DF33E1F-ED9C-7F88-85AF-C401ECED0608}"/>
                </a:ext>
              </a:extLst>
            </p:cNvPr>
            <p:cNvSpPr/>
            <p:nvPr/>
          </p:nvSpPr>
          <p:spPr>
            <a:xfrm rot="20505033">
              <a:off x="5482785" y="1449961"/>
              <a:ext cx="79614" cy="23441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71557ABC-D76B-CD1D-2724-3BF3B3BD10EA}"/>
                </a:ext>
              </a:extLst>
            </p:cNvPr>
            <p:cNvGrpSpPr/>
            <p:nvPr/>
          </p:nvGrpSpPr>
          <p:grpSpPr>
            <a:xfrm rot="20504392">
              <a:off x="3994221" y="1414422"/>
              <a:ext cx="4402108" cy="4402108"/>
              <a:chOff x="1808159" y="514918"/>
              <a:chExt cx="4551680" cy="4551680"/>
            </a:xfrm>
          </p:grpSpPr>
          <p:sp>
            <p:nvSpPr>
              <p:cNvPr id="18" name="Partial Circle 17">
                <a:extLst>
                  <a:ext uri="{FF2B5EF4-FFF2-40B4-BE49-F238E27FC236}">
                    <a16:creationId xmlns:a16="http://schemas.microsoft.com/office/drawing/2014/main" id="{14BF4AAD-B827-0F0B-3F2E-B8D146904B75}"/>
                  </a:ext>
                </a:extLst>
              </p:cNvPr>
              <p:cNvSpPr/>
              <p:nvPr/>
            </p:nvSpPr>
            <p:spPr>
              <a:xfrm>
                <a:off x="1808159" y="514918"/>
                <a:ext cx="4551680" cy="4551680"/>
              </a:xfrm>
              <a:prstGeom prst="pie">
                <a:avLst>
                  <a:gd name="adj1" fmla="val 16200000"/>
                  <a:gd name="adj2" fmla="val 1800000"/>
                </a:avLst>
              </a:prstGeom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20" name="Partial Circle 4">
                <a:extLst>
                  <a:ext uri="{FF2B5EF4-FFF2-40B4-BE49-F238E27FC236}">
                    <a16:creationId xmlns:a16="http://schemas.microsoft.com/office/drawing/2014/main" id="{037E4F6F-29B8-5EA9-9846-399D3684B77B}"/>
                  </a:ext>
                </a:extLst>
              </p:cNvPr>
              <p:cNvSpPr txBox="1"/>
              <p:nvPr/>
            </p:nvSpPr>
            <p:spPr>
              <a:xfrm>
                <a:off x="4282864" y="1354811"/>
                <a:ext cx="1544320" cy="151722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82550" tIns="82550" rIns="82550" bIns="82550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en-GB" sz="6500" b="1" kern="1200" dirty="0">
                  <a:latin typeface="Barlow" panose="00000500000000000000" pitchFamily="2" charset="0"/>
                </a:endParaRPr>
              </a:p>
            </p:txBody>
          </p:sp>
        </p:grpSp>
        <p:pic>
          <p:nvPicPr>
            <p:cNvPr id="88" name="Picture 87" descr="A white line drawing of a gear with dots and lines&#10;&#10;Description automatically generated">
              <a:extLst>
                <a:ext uri="{FF2B5EF4-FFF2-40B4-BE49-F238E27FC236}">
                  <a16:creationId xmlns:a16="http://schemas.microsoft.com/office/drawing/2014/main" id="{BF674CD0-B432-CDD7-9E2E-BB8D30111AB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1430" y="2241328"/>
              <a:ext cx="1158779" cy="1158779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38E0028-6F83-49BA-ED07-F1425477E3D1}"/>
                </a:ext>
              </a:extLst>
            </p:cNvPr>
            <p:cNvSpPr txBox="1"/>
            <p:nvPr/>
          </p:nvSpPr>
          <p:spPr>
            <a:xfrm>
              <a:off x="6241610" y="1999069"/>
              <a:ext cx="2428781" cy="44649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n-US" sz="2400" b="1" dirty="0">
                  <a:solidFill>
                    <a:schemeClr val="bg1"/>
                  </a:solidFill>
                  <a:highlight>
                    <a:srgbClr val="00539F"/>
                  </a:highlight>
                  <a:latin typeface="Barlow SemiBold" panose="00000700000000000000" pitchFamily="2" charset="0"/>
                </a:rPr>
                <a:t>CERN Tech.</a:t>
              </a:r>
            </a:p>
          </p:txBody>
        </p:sp>
        <p:sp>
          <p:nvSpPr>
            <p:cNvPr id="26" name="Partial Circle 25">
              <a:extLst>
                <a:ext uri="{FF2B5EF4-FFF2-40B4-BE49-F238E27FC236}">
                  <a16:creationId xmlns:a16="http://schemas.microsoft.com/office/drawing/2014/main" id="{3E58D987-4391-5E3B-6403-24FD62738B4B}"/>
                </a:ext>
              </a:extLst>
            </p:cNvPr>
            <p:cNvSpPr>
              <a:spLocks noChangeAspect="1"/>
            </p:cNvSpPr>
            <p:nvPr/>
          </p:nvSpPr>
          <p:spPr>
            <a:xfrm rot="8689180">
              <a:off x="3979750" y="1470313"/>
              <a:ext cx="4301239" cy="4301240"/>
            </a:xfrm>
            <a:prstGeom prst="pie">
              <a:avLst>
                <a:gd name="adj1" fmla="val 2863339"/>
                <a:gd name="adj2" fmla="val 6388862"/>
              </a:avLst>
            </a:prstGeom>
            <a:solidFill>
              <a:srgbClr val="80DDDD"/>
            </a:solidFill>
            <a:ln>
              <a:solidFill>
                <a:srgbClr val="80DDD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0" name="Partial Circle 39">
              <a:extLst>
                <a:ext uri="{FF2B5EF4-FFF2-40B4-BE49-F238E27FC236}">
                  <a16:creationId xmlns:a16="http://schemas.microsoft.com/office/drawing/2014/main" id="{5E63C73F-5241-00A4-FC73-496991ACA77F}"/>
                </a:ext>
              </a:extLst>
            </p:cNvPr>
            <p:cNvSpPr>
              <a:spLocks noChangeAspect="1"/>
            </p:cNvSpPr>
            <p:nvPr/>
          </p:nvSpPr>
          <p:spPr>
            <a:xfrm rot="5111001">
              <a:off x="3945728" y="1539847"/>
              <a:ext cx="4301240" cy="4301239"/>
            </a:xfrm>
            <a:prstGeom prst="pie">
              <a:avLst>
                <a:gd name="adj1" fmla="val 2914830"/>
                <a:gd name="adj2" fmla="val 6413629"/>
              </a:avLst>
            </a:prstGeom>
            <a:solidFill>
              <a:srgbClr val="80DDDD"/>
            </a:solidFill>
            <a:ln>
              <a:solidFill>
                <a:srgbClr val="80DDD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1" name="Partial Circle 40">
              <a:extLst>
                <a:ext uri="{FF2B5EF4-FFF2-40B4-BE49-F238E27FC236}">
                  <a16:creationId xmlns:a16="http://schemas.microsoft.com/office/drawing/2014/main" id="{339467BB-9B30-1B52-8EAD-76D0255228EC}"/>
                </a:ext>
              </a:extLst>
            </p:cNvPr>
            <p:cNvSpPr>
              <a:spLocks noChangeAspect="1"/>
            </p:cNvSpPr>
            <p:nvPr/>
          </p:nvSpPr>
          <p:spPr>
            <a:xfrm rot="1435661">
              <a:off x="4004042" y="1566623"/>
              <a:ext cx="4301239" cy="4301240"/>
            </a:xfrm>
            <a:prstGeom prst="pie">
              <a:avLst>
                <a:gd name="adj1" fmla="val 2914830"/>
                <a:gd name="adj2" fmla="val 6544958"/>
              </a:avLst>
            </a:prstGeom>
            <a:solidFill>
              <a:srgbClr val="80DDDD"/>
            </a:solidFill>
            <a:ln>
              <a:solidFill>
                <a:srgbClr val="80DDD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2" name="Partial Circle 41">
              <a:extLst>
                <a:ext uri="{FF2B5EF4-FFF2-40B4-BE49-F238E27FC236}">
                  <a16:creationId xmlns:a16="http://schemas.microsoft.com/office/drawing/2014/main" id="{7CE468D9-AB26-5935-77FD-AEFB45A742C4}"/>
                </a:ext>
              </a:extLst>
            </p:cNvPr>
            <p:cNvSpPr>
              <a:spLocks noChangeAspect="1"/>
            </p:cNvSpPr>
            <p:nvPr/>
          </p:nvSpPr>
          <p:spPr>
            <a:xfrm rot="19555953">
              <a:off x="4077389" y="1540616"/>
              <a:ext cx="4301239" cy="4301240"/>
            </a:xfrm>
            <a:prstGeom prst="pie">
              <a:avLst>
                <a:gd name="adj1" fmla="val 2766799"/>
                <a:gd name="adj2" fmla="val 6393679"/>
              </a:avLst>
            </a:prstGeom>
            <a:solidFill>
              <a:srgbClr val="80DDDD"/>
            </a:solidFill>
            <a:ln>
              <a:solidFill>
                <a:srgbClr val="80DDD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789D7DF7-A2EF-87D0-CB5D-0C68E8476AF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145517" y="3825144"/>
              <a:ext cx="1446692" cy="1079327"/>
              <a:chOff x="8003218" y="4153327"/>
              <a:chExt cx="659913" cy="492337"/>
            </a:xfrm>
          </p:grpSpPr>
          <p:sp>
            <p:nvSpPr>
              <p:cNvPr id="53" name="Freeform 670">
                <a:extLst>
                  <a:ext uri="{FF2B5EF4-FFF2-40B4-BE49-F238E27FC236}">
                    <a16:creationId xmlns:a16="http://schemas.microsoft.com/office/drawing/2014/main" id="{574752AE-009C-C62A-3A0B-9306BF23AE8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663131" y="4400145"/>
                <a:ext cx="0" cy="24682"/>
              </a:xfrm>
              <a:custGeom>
                <a:avLst/>
                <a:gdLst>
                  <a:gd name="T0" fmla="*/ 16 h 16"/>
                  <a:gd name="T1" fmla="*/ 15 h 16"/>
                  <a:gd name="T2" fmla="*/ 15 h 16"/>
                  <a:gd name="T3" fmla="*/ 15 h 16"/>
                  <a:gd name="T4" fmla="*/ 14 h 16"/>
                  <a:gd name="T5" fmla="*/ 14 h 16"/>
                  <a:gd name="T6" fmla="*/ 14 h 16"/>
                  <a:gd name="T7" fmla="*/ 13 h 16"/>
                  <a:gd name="T8" fmla="*/ 13 h 16"/>
                  <a:gd name="T9" fmla="*/ 11 h 16"/>
                  <a:gd name="T10" fmla="*/ 11 h 16"/>
                  <a:gd name="T11" fmla="*/ 11 h 16"/>
                  <a:gd name="T12" fmla="*/ 11 h 16"/>
                  <a:gd name="T13" fmla="*/ 10 h 16"/>
                  <a:gd name="T14" fmla="*/ 10 h 16"/>
                  <a:gd name="T15" fmla="*/ 10 h 16"/>
                  <a:gd name="T16" fmla="*/ 9 h 16"/>
                  <a:gd name="T17" fmla="*/ 9 h 16"/>
                  <a:gd name="T18" fmla="*/ 9 h 16"/>
                  <a:gd name="T19" fmla="*/ 8 h 16"/>
                  <a:gd name="T20" fmla="*/ 8 h 16"/>
                  <a:gd name="T21" fmla="*/ 8 h 16"/>
                  <a:gd name="T22" fmla="*/ 7 h 16"/>
                  <a:gd name="T23" fmla="*/ 7 h 16"/>
                  <a:gd name="T24" fmla="*/ 7 h 16"/>
                  <a:gd name="T25" fmla="*/ 7 h 16"/>
                  <a:gd name="T26" fmla="*/ 7 h 16"/>
                  <a:gd name="T27" fmla="*/ 6 h 16"/>
                  <a:gd name="T28" fmla="*/ 5 h 16"/>
                  <a:gd name="T29" fmla="*/ 5 h 16"/>
                  <a:gd name="T30" fmla="*/ 5 h 16"/>
                  <a:gd name="T31" fmla="*/ 5 h 16"/>
                  <a:gd name="T32" fmla="*/ 5 h 16"/>
                  <a:gd name="T33" fmla="*/ 4 h 16"/>
                  <a:gd name="T34" fmla="*/ 4 h 16"/>
                  <a:gd name="T35" fmla="*/ 4 h 16"/>
                  <a:gd name="T36" fmla="*/ 4 h 16"/>
                  <a:gd name="T37" fmla="*/ 3 h 16"/>
                  <a:gd name="T38" fmla="*/ 3 h 16"/>
                  <a:gd name="T39" fmla="*/ 3 h 16"/>
                  <a:gd name="T40" fmla="*/ 2 h 16"/>
                  <a:gd name="T41" fmla="*/ 2 h 16"/>
                  <a:gd name="T42" fmla="*/ 2 h 16"/>
                  <a:gd name="T43" fmla="*/ 1 h 16"/>
                  <a:gd name="T44" fmla="*/ 1 h 16"/>
                  <a:gd name="T45" fmla="*/ 1 h 16"/>
                  <a:gd name="T46" fmla="*/ 0 h 16"/>
                  <a:gd name="T47" fmla="*/ 0 h 1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  <a:cxn ang="0">
                    <a:pos x="0" y="T9"/>
                  </a:cxn>
                  <a:cxn ang="0">
                    <a:pos x="0" y="T10"/>
                  </a:cxn>
                  <a:cxn ang="0">
                    <a:pos x="0" y="T11"/>
                  </a:cxn>
                  <a:cxn ang="0">
                    <a:pos x="0" y="T12"/>
                  </a:cxn>
                  <a:cxn ang="0">
                    <a:pos x="0" y="T13"/>
                  </a:cxn>
                  <a:cxn ang="0">
                    <a:pos x="0" y="T14"/>
                  </a:cxn>
                  <a:cxn ang="0">
                    <a:pos x="0" y="T15"/>
                  </a:cxn>
                  <a:cxn ang="0">
                    <a:pos x="0" y="T16"/>
                  </a:cxn>
                  <a:cxn ang="0">
                    <a:pos x="0" y="T17"/>
                  </a:cxn>
                  <a:cxn ang="0">
                    <a:pos x="0" y="T18"/>
                  </a:cxn>
                  <a:cxn ang="0">
                    <a:pos x="0" y="T19"/>
                  </a:cxn>
                  <a:cxn ang="0">
                    <a:pos x="0" y="T20"/>
                  </a:cxn>
                  <a:cxn ang="0">
                    <a:pos x="0" y="T21"/>
                  </a:cxn>
                  <a:cxn ang="0">
                    <a:pos x="0" y="T22"/>
                  </a:cxn>
                  <a:cxn ang="0">
                    <a:pos x="0" y="T23"/>
                  </a:cxn>
                  <a:cxn ang="0">
                    <a:pos x="0" y="T24"/>
                  </a:cxn>
                  <a:cxn ang="0">
                    <a:pos x="0" y="T25"/>
                  </a:cxn>
                  <a:cxn ang="0">
                    <a:pos x="0" y="T26"/>
                  </a:cxn>
                  <a:cxn ang="0">
                    <a:pos x="0" y="T27"/>
                  </a:cxn>
                  <a:cxn ang="0">
                    <a:pos x="0" y="T28"/>
                  </a:cxn>
                  <a:cxn ang="0">
                    <a:pos x="0" y="T29"/>
                  </a:cxn>
                  <a:cxn ang="0">
                    <a:pos x="0" y="T30"/>
                  </a:cxn>
                  <a:cxn ang="0">
                    <a:pos x="0" y="T31"/>
                  </a:cxn>
                  <a:cxn ang="0">
                    <a:pos x="0" y="T32"/>
                  </a:cxn>
                  <a:cxn ang="0">
                    <a:pos x="0" y="T33"/>
                  </a:cxn>
                  <a:cxn ang="0">
                    <a:pos x="0" y="T34"/>
                  </a:cxn>
                  <a:cxn ang="0">
                    <a:pos x="0" y="T35"/>
                  </a:cxn>
                  <a:cxn ang="0">
                    <a:pos x="0" y="T36"/>
                  </a:cxn>
                  <a:cxn ang="0">
                    <a:pos x="0" y="T37"/>
                  </a:cxn>
                  <a:cxn ang="0">
                    <a:pos x="0" y="T38"/>
                  </a:cxn>
                  <a:cxn ang="0">
                    <a:pos x="0" y="T39"/>
                  </a:cxn>
                  <a:cxn ang="0">
                    <a:pos x="0" y="T40"/>
                  </a:cxn>
                  <a:cxn ang="0">
                    <a:pos x="0" y="T41"/>
                  </a:cxn>
                  <a:cxn ang="0">
                    <a:pos x="0" y="T42"/>
                  </a:cxn>
                  <a:cxn ang="0">
                    <a:pos x="0" y="T43"/>
                  </a:cxn>
                  <a:cxn ang="0">
                    <a:pos x="0" y="T44"/>
                  </a:cxn>
                  <a:cxn ang="0">
                    <a:pos x="0" y="T45"/>
                  </a:cxn>
                  <a:cxn ang="0">
                    <a:pos x="0" y="T46"/>
                  </a:cxn>
                  <a:cxn ang="0">
                    <a:pos x="0" y="T47"/>
                  </a:cxn>
                </a:cxnLst>
                <a:rect l="0" t="0" r="r" b="b"/>
                <a:pathLst>
                  <a:path h="16">
                    <a:moveTo>
                      <a:pt x="0" y="16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moveTo>
                      <a:pt x="0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moveTo>
                      <a:pt x="0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moveTo>
                      <a:pt x="0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moveTo>
                      <a:pt x="0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moveTo>
                      <a:pt x="0" y="13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moveTo>
                      <a:pt x="0" y="11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moveTo>
                      <a:pt x="0" y="11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moveTo>
                      <a:pt x="0" y="10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0"/>
                    </a:cubicBezTo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0" y="7"/>
                    </a:moveTo>
                    <a:cubicBezTo>
                      <a:pt x="0" y="7"/>
                      <a:pt x="0" y="8"/>
                      <a:pt x="0" y="8"/>
                    </a:cubicBezTo>
                    <a:cubicBezTo>
                      <a:pt x="0" y="8"/>
                      <a:pt x="0" y="7"/>
                      <a:pt x="0" y="7"/>
                    </a:cubicBezTo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moveTo>
                      <a:pt x="0" y="5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5"/>
                    </a:cubicBezTo>
                    <a:moveTo>
                      <a:pt x="0" y="5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moveTo>
                      <a:pt x="0" y="5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moveTo>
                      <a:pt x="0" y="4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moveTo>
                      <a:pt x="0" y="4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moveTo>
                      <a:pt x="0" y="3"/>
                    </a:moveTo>
                    <a:cubicBezTo>
                      <a:pt x="0" y="3"/>
                      <a:pt x="0" y="3"/>
                      <a:pt x="0" y="4"/>
                    </a:cubicBezTo>
                    <a:cubicBezTo>
                      <a:pt x="0" y="3"/>
                      <a:pt x="0" y="3"/>
                      <a:pt x="0" y="3"/>
                    </a:cubicBezTo>
                    <a:moveTo>
                      <a:pt x="0" y="3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moveTo>
                      <a:pt x="0" y="2"/>
                    </a:moveTo>
                    <a:cubicBezTo>
                      <a:pt x="0" y="2"/>
                      <a:pt x="0" y="3"/>
                      <a:pt x="0" y="3"/>
                    </a:cubicBezTo>
                    <a:cubicBezTo>
                      <a:pt x="0" y="3"/>
                      <a:pt x="0" y="2"/>
                      <a:pt x="0" y="2"/>
                    </a:cubicBezTo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EDD1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54" name="Freeform 672">
                <a:extLst>
                  <a:ext uri="{FF2B5EF4-FFF2-40B4-BE49-F238E27FC236}">
                    <a16:creationId xmlns:a16="http://schemas.microsoft.com/office/drawing/2014/main" id="{ED36B829-8510-39EF-6DDB-6F63D913996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03218" y="4153327"/>
                <a:ext cx="427385" cy="487141"/>
              </a:xfrm>
              <a:custGeom>
                <a:avLst/>
                <a:gdLst>
                  <a:gd name="T0" fmla="*/ 38 w 268"/>
                  <a:gd name="T1" fmla="*/ 305 h 305"/>
                  <a:gd name="T2" fmla="*/ 38 w 268"/>
                  <a:gd name="T3" fmla="*/ 305 h 305"/>
                  <a:gd name="T4" fmla="*/ 38 w 268"/>
                  <a:gd name="T5" fmla="*/ 305 h 305"/>
                  <a:gd name="T6" fmla="*/ 38 w 268"/>
                  <a:gd name="T7" fmla="*/ 305 h 305"/>
                  <a:gd name="T8" fmla="*/ 66 w 268"/>
                  <a:gd name="T9" fmla="*/ 283 h 305"/>
                  <a:gd name="T10" fmla="*/ 48 w 268"/>
                  <a:gd name="T11" fmla="*/ 291 h 305"/>
                  <a:gd name="T12" fmla="*/ 45 w 268"/>
                  <a:gd name="T13" fmla="*/ 291 h 305"/>
                  <a:gd name="T14" fmla="*/ 36 w 268"/>
                  <a:gd name="T15" fmla="*/ 299 h 305"/>
                  <a:gd name="T16" fmla="*/ 36 w 268"/>
                  <a:gd name="T17" fmla="*/ 299 h 305"/>
                  <a:gd name="T18" fmla="*/ 45 w 268"/>
                  <a:gd name="T19" fmla="*/ 291 h 305"/>
                  <a:gd name="T20" fmla="*/ 48 w 268"/>
                  <a:gd name="T21" fmla="*/ 291 h 305"/>
                  <a:gd name="T22" fmla="*/ 66 w 268"/>
                  <a:gd name="T23" fmla="*/ 283 h 305"/>
                  <a:gd name="T24" fmla="*/ 7 w 268"/>
                  <a:gd name="T25" fmla="*/ 207 h 305"/>
                  <a:gd name="T26" fmla="*/ 0 w 268"/>
                  <a:gd name="T27" fmla="*/ 207 h 305"/>
                  <a:gd name="T28" fmla="*/ 7 w 268"/>
                  <a:gd name="T29" fmla="*/ 207 h 305"/>
                  <a:gd name="T30" fmla="*/ 7 w 268"/>
                  <a:gd name="T31" fmla="*/ 207 h 305"/>
                  <a:gd name="T32" fmla="*/ 8 w 268"/>
                  <a:gd name="T33" fmla="*/ 207 h 305"/>
                  <a:gd name="T34" fmla="*/ 7 w 268"/>
                  <a:gd name="T35" fmla="*/ 207 h 305"/>
                  <a:gd name="T36" fmla="*/ 7 w 268"/>
                  <a:gd name="T37" fmla="*/ 207 h 305"/>
                  <a:gd name="T38" fmla="*/ 7 w 268"/>
                  <a:gd name="T39" fmla="*/ 0 h 305"/>
                  <a:gd name="T40" fmla="*/ 0 w 268"/>
                  <a:gd name="T41" fmla="*/ 0 h 305"/>
                  <a:gd name="T42" fmla="*/ 7 w 268"/>
                  <a:gd name="T43" fmla="*/ 0 h 305"/>
                  <a:gd name="T44" fmla="*/ 7 w 268"/>
                  <a:gd name="T45" fmla="*/ 1 h 305"/>
                  <a:gd name="T46" fmla="*/ 261 w 268"/>
                  <a:gd name="T47" fmla="*/ 1 h 305"/>
                  <a:gd name="T48" fmla="*/ 7 w 268"/>
                  <a:gd name="T49" fmla="*/ 1 h 305"/>
                  <a:gd name="T50" fmla="*/ 7 w 268"/>
                  <a:gd name="T51" fmla="*/ 0 h 305"/>
                  <a:gd name="T52" fmla="*/ 268 w 268"/>
                  <a:gd name="T53" fmla="*/ 0 h 305"/>
                  <a:gd name="T54" fmla="*/ 261 w 268"/>
                  <a:gd name="T55" fmla="*/ 0 h 305"/>
                  <a:gd name="T56" fmla="*/ 268 w 268"/>
                  <a:gd name="T57" fmla="*/ 0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68" h="305">
                    <a:moveTo>
                      <a:pt x="38" y="305"/>
                    </a:moveTo>
                    <a:cubicBezTo>
                      <a:pt x="38" y="305"/>
                      <a:pt x="38" y="305"/>
                      <a:pt x="38" y="305"/>
                    </a:cubicBezTo>
                    <a:cubicBezTo>
                      <a:pt x="38" y="305"/>
                      <a:pt x="38" y="305"/>
                      <a:pt x="38" y="305"/>
                    </a:cubicBezTo>
                    <a:cubicBezTo>
                      <a:pt x="38" y="305"/>
                      <a:pt x="38" y="305"/>
                      <a:pt x="38" y="305"/>
                    </a:cubicBezTo>
                    <a:moveTo>
                      <a:pt x="66" y="283"/>
                    </a:moveTo>
                    <a:cubicBezTo>
                      <a:pt x="48" y="291"/>
                      <a:pt x="48" y="291"/>
                      <a:pt x="48" y="291"/>
                    </a:cubicBezTo>
                    <a:cubicBezTo>
                      <a:pt x="47" y="291"/>
                      <a:pt x="46" y="291"/>
                      <a:pt x="45" y="291"/>
                    </a:cubicBezTo>
                    <a:cubicBezTo>
                      <a:pt x="40" y="291"/>
                      <a:pt x="36" y="295"/>
                      <a:pt x="36" y="299"/>
                    </a:cubicBezTo>
                    <a:cubicBezTo>
                      <a:pt x="36" y="299"/>
                      <a:pt x="36" y="299"/>
                      <a:pt x="36" y="299"/>
                    </a:cubicBezTo>
                    <a:cubicBezTo>
                      <a:pt x="36" y="295"/>
                      <a:pt x="40" y="291"/>
                      <a:pt x="45" y="291"/>
                    </a:cubicBezTo>
                    <a:cubicBezTo>
                      <a:pt x="46" y="291"/>
                      <a:pt x="47" y="291"/>
                      <a:pt x="48" y="291"/>
                    </a:cubicBezTo>
                    <a:cubicBezTo>
                      <a:pt x="66" y="283"/>
                      <a:pt x="66" y="283"/>
                      <a:pt x="66" y="283"/>
                    </a:cubicBezTo>
                    <a:moveTo>
                      <a:pt x="7" y="207"/>
                    </a:moveTo>
                    <a:cubicBezTo>
                      <a:pt x="0" y="207"/>
                      <a:pt x="0" y="207"/>
                      <a:pt x="0" y="207"/>
                    </a:cubicBezTo>
                    <a:cubicBezTo>
                      <a:pt x="7" y="207"/>
                      <a:pt x="7" y="207"/>
                      <a:pt x="7" y="207"/>
                    </a:cubicBezTo>
                    <a:cubicBezTo>
                      <a:pt x="7" y="207"/>
                      <a:pt x="7" y="207"/>
                      <a:pt x="7" y="207"/>
                    </a:cubicBezTo>
                    <a:cubicBezTo>
                      <a:pt x="8" y="207"/>
                      <a:pt x="8" y="207"/>
                      <a:pt x="8" y="207"/>
                    </a:cubicBezTo>
                    <a:cubicBezTo>
                      <a:pt x="7" y="207"/>
                      <a:pt x="7" y="207"/>
                      <a:pt x="7" y="207"/>
                    </a:cubicBezTo>
                    <a:cubicBezTo>
                      <a:pt x="7" y="207"/>
                      <a:pt x="7" y="207"/>
                      <a:pt x="7" y="207"/>
                    </a:cubicBezTo>
                    <a:moveTo>
                      <a:pt x="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261" y="1"/>
                      <a:pt x="261" y="1"/>
                      <a:pt x="261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0"/>
                      <a:pt x="7" y="0"/>
                      <a:pt x="7" y="0"/>
                    </a:cubicBezTo>
                    <a:moveTo>
                      <a:pt x="268" y="0"/>
                    </a:moveTo>
                    <a:cubicBezTo>
                      <a:pt x="261" y="0"/>
                      <a:pt x="261" y="0"/>
                      <a:pt x="261" y="0"/>
                    </a:cubicBezTo>
                    <a:cubicBezTo>
                      <a:pt x="268" y="0"/>
                      <a:pt x="268" y="0"/>
                      <a:pt x="268" y="0"/>
                    </a:cubicBezTo>
                  </a:path>
                </a:pathLst>
              </a:custGeom>
              <a:solidFill>
                <a:srgbClr val="ED86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55" name="Freeform 673">
                <a:extLst>
                  <a:ext uri="{FF2B5EF4-FFF2-40B4-BE49-F238E27FC236}">
                    <a16:creationId xmlns:a16="http://schemas.microsoft.com/office/drawing/2014/main" id="{60EDEE4A-626C-1E28-466E-812C5CF649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74666" y="4554731"/>
                <a:ext cx="144194" cy="79242"/>
              </a:xfrm>
              <a:custGeom>
                <a:avLst/>
                <a:gdLst>
                  <a:gd name="T0" fmla="*/ 0 w 111"/>
                  <a:gd name="T1" fmla="*/ 51 h 61"/>
                  <a:gd name="T2" fmla="*/ 5 w 111"/>
                  <a:gd name="T3" fmla="*/ 61 h 61"/>
                  <a:gd name="T4" fmla="*/ 111 w 111"/>
                  <a:gd name="T5" fmla="*/ 11 h 61"/>
                  <a:gd name="T6" fmla="*/ 106 w 111"/>
                  <a:gd name="T7" fmla="*/ 0 h 61"/>
                  <a:gd name="T8" fmla="*/ 0 w 111"/>
                  <a:gd name="T9" fmla="*/ 5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61">
                    <a:moveTo>
                      <a:pt x="0" y="51"/>
                    </a:moveTo>
                    <a:lnTo>
                      <a:pt x="5" y="61"/>
                    </a:lnTo>
                    <a:lnTo>
                      <a:pt x="111" y="11"/>
                    </a:lnTo>
                    <a:lnTo>
                      <a:pt x="106" y="0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56" name="Freeform 674">
                <a:extLst>
                  <a:ext uri="{FF2B5EF4-FFF2-40B4-BE49-F238E27FC236}">
                    <a16:creationId xmlns:a16="http://schemas.microsoft.com/office/drawing/2014/main" id="{78E92EC5-31BD-9407-9009-A29F6D4341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14962" y="4554731"/>
                <a:ext cx="144194" cy="79242"/>
              </a:xfrm>
              <a:custGeom>
                <a:avLst/>
                <a:gdLst>
                  <a:gd name="T0" fmla="*/ 111 w 111"/>
                  <a:gd name="T1" fmla="*/ 51 h 61"/>
                  <a:gd name="T2" fmla="*/ 106 w 111"/>
                  <a:gd name="T3" fmla="*/ 61 h 61"/>
                  <a:gd name="T4" fmla="*/ 0 w 111"/>
                  <a:gd name="T5" fmla="*/ 11 h 61"/>
                  <a:gd name="T6" fmla="*/ 5 w 111"/>
                  <a:gd name="T7" fmla="*/ 0 h 61"/>
                  <a:gd name="T8" fmla="*/ 111 w 111"/>
                  <a:gd name="T9" fmla="*/ 5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61">
                    <a:moveTo>
                      <a:pt x="111" y="51"/>
                    </a:moveTo>
                    <a:lnTo>
                      <a:pt x="106" y="61"/>
                    </a:lnTo>
                    <a:lnTo>
                      <a:pt x="0" y="11"/>
                    </a:lnTo>
                    <a:lnTo>
                      <a:pt x="5" y="0"/>
                    </a:lnTo>
                    <a:lnTo>
                      <a:pt x="111" y="5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57" name="Rectangle 675">
                <a:extLst>
                  <a:ext uri="{FF2B5EF4-FFF2-40B4-BE49-F238E27FC236}">
                    <a16:creationId xmlns:a16="http://schemas.microsoft.com/office/drawing/2014/main" id="{9CE46EBD-0CEE-317C-6FA5-BF031B2A35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08467" y="4498872"/>
                <a:ext cx="16888" cy="1351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58" name="Oval 676">
                <a:extLst>
                  <a:ext uri="{FF2B5EF4-FFF2-40B4-BE49-F238E27FC236}">
                    <a16:creationId xmlns:a16="http://schemas.microsoft.com/office/drawing/2014/main" id="{A6038EB5-5C95-F145-2A12-07CBB22D86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03270" y="4618384"/>
                <a:ext cx="28579" cy="27280"/>
              </a:xfrm>
              <a:prstGeom prst="ellipse">
                <a:avLst/>
              </a:prstGeom>
              <a:solidFill>
                <a:srgbClr val="283A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59" name="Oval 677">
                <a:extLst>
                  <a:ext uri="{FF2B5EF4-FFF2-40B4-BE49-F238E27FC236}">
                    <a16:creationId xmlns:a16="http://schemas.microsoft.com/office/drawing/2014/main" id="{3AD161A1-E5B7-B7DE-C1DC-326F310A7C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60376" y="4618384"/>
                <a:ext cx="27280" cy="27280"/>
              </a:xfrm>
              <a:prstGeom prst="ellipse">
                <a:avLst/>
              </a:prstGeom>
              <a:solidFill>
                <a:srgbClr val="283A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60" name="Oval 678">
                <a:extLst>
                  <a:ext uri="{FF2B5EF4-FFF2-40B4-BE49-F238E27FC236}">
                    <a16:creationId xmlns:a16="http://schemas.microsoft.com/office/drawing/2014/main" id="{1ECF5443-9C0C-0DCE-7A01-2C2BDA47C2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46165" y="4618384"/>
                <a:ext cx="27280" cy="27280"/>
              </a:xfrm>
              <a:prstGeom prst="ellipse">
                <a:avLst/>
              </a:prstGeom>
              <a:solidFill>
                <a:srgbClr val="283A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61" name="Rectangle 679">
                <a:extLst>
                  <a:ext uri="{FF2B5EF4-FFF2-40B4-BE49-F238E27FC236}">
                    <a16:creationId xmlns:a16="http://schemas.microsoft.com/office/drawing/2014/main" id="{1C09E79E-ABF0-B69F-FF53-A548569616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17508" y="4190999"/>
                <a:ext cx="400105" cy="29358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62" name="Rectangle 680">
                <a:extLst>
                  <a:ext uri="{FF2B5EF4-FFF2-40B4-BE49-F238E27FC236}">
                    <a16:creationId xmlns:a16="http://schemas.microsoft.com/office/drawing/2014/main" id="{E88F1EEA-A24E-B227-4BBB-E4F46527AB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12312" y="4155925"/>
                <a:ext cx="409199" cy="35075"/>
              </a:xfrm>
              <a:prstGeom prst="rect">
                <a:avLst/>
              </a:prstGeom>
              <a:solidFill>
                <a:srgbClr val="5D6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63" name="Rectangle 681">
                <a:extLst>
                  <a:ext uri="{FF2B5EF4-FFF2-40B4-BE49-F238E27FC236}">
                    <a16:creationId xmlns:a16="http://schemas.microsoft.com/office/drawing/2014/main" id="{9E352BF7-DB52-CC9C-108A-DF0393D5BF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03218" y="4153327"/>
                <a:ext cx="11692" cy="38971"/>
              </a:xfrm>
              <a:prstGeom prst="rect">
                <a:avLst/>
              </a:prstGeom>
              <a:solidFill>
                <a:srgbClr val="283A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64" name="Rectangle 682">
                <a:extLst>
                  <a:ext uri="{FF2B5EF4-FFF2-40B4-BE49-F238E27FC236}">
                    <a16:creationId xmlns:a16="http://schemas.microsoft.com/office/drawing/2014/main" id="{E6320B6C-E4C0-14F9-BA46-26865AE776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20211" y="4153327"/>
                <a:ext cx="10392" cy="38971"/>
              </a:xfrm>
              <a:prstGeom prst="rect">
                <a:avLst/>
              </a:prstGeom>
              <a:solidFill>
                <a:srgbClr val="283A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66" name="Rectangle 683">
                <a:extLst>
                  <a:ext uri="{FF2B5EF4-FFF2-40B4-BE49-F238E27FC236}">
                    <a16:creationId xmlns:a16="http://schemas.microsoft.com/office/drawing/2014/main" id="{F691CB6E-5D80-39D6-84AB-83C2E60612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12312" y="4484583"/>
                <a:ext cx="409199" cy="14290"/>
              </a:xfrm>
              <a:prstGeom prst="rect">
                <a:avLst/>
              </a:prstGeom>
              <a:solidFill>
                <a:srgbClr val="5D6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67" name="Rectangle 684">
                <a:extLst>
                  <a:ext uri="{FF2B5EF4-FFF2-40B4-BE49-F238E27FC236}">
                    <a16:creationId xmlns:a16="http://schemas.microsoft.com/office/drawing/2014/main" id="{A0B0CE10-81D1-85C2-EB1A-7FFBED7CF7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03218" y="4484583"/>
                <a:ext cx="11692" cy="15588"/>
              </a:xfrm>
              <a:prstGeom prst="rect">
                <a:avLst/>
              </a:prstGeom>
              <a:solidFill>
                <a:srgbClr val="283A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68" name="Rectangle 685">
                <a:extLst>
                  <a:ext uri="{FF2B5EF4-FFF2-40B4-BE49-F238E27FC236}">
                    <a16:creationId xmlns:a16="http://schemas.microsoft.com/office/drawing/2014/main" id="{D7BD1681-3815-B5F2-013D-4F6D6E9A50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20211" y="4484583"/>
                <a:ext cx="10392" cy="15588"/>
              </a:xfrm>
              <a:prstGeom prst="rect">
                <a:avLst/>
              </a:prstGeom>
              <a:solidFill>
                <a:srgbClr val="283A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69" name="Freeform 686">
                <a:extLst>
                  <a:ext uri="{FF2B5EF4-FFF2-40B4-BE49-F238E27FC236}">
                    <a16:creationId xmlns:a16="http://schemas.microsoft.com/office/drawing/2014/main" id="{B91CBDA0-65A1-5EA5-D361-4C9E65F0CC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52582" y="4302717"/>
                <a:ext cx="129904" cy="63653"/>
              </a:xfrm>
              <a:custGeom>
                <a:avLst/>
                <a:gdLst>
                  <a:gd name="T0" fmla="*/ 49 w 100"/>
                  <a:gd name="T1" fmla="*/ 0 h 49"/>
                  <a:gd name="T2" fmla="*/ 0 w 100"/>
                  <a:gd name="T3" fmla="*/ 49 h 49"/>
                  <a:gd name="T4" fmla="*/ 100 w 100"/>
                  <a:gd name="T5" fmla="*/ 49 h 49"/>
                  <a:gd name="T6" fmla="*/ 49 w 100"/>
                  <a:gd name="T7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0" h="49">
                    <a:moveTo>
                      <a:pt x="49" y="0"/>
                    </a:moveTo>
                    <a:lnTo>
                      <a:pt x="0" y="49"/>
                    </a:lnTo>
                    <a:lnTo>
                      <a:pt x="100" y="49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C1D3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70" name="Freeform 687">
                <a:extLst>
                  <a:ext uri="{FF2B5EF4-FFF2-40B4-BE49-F238E27FC236}">
                    <a16:creationId xmlns:a16="http://schemas.microsoft.com/office/drawing/2014/main" id="{0ADF83F9-C8C2-9767-9A79-41329C0D5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70795" y="4278035"/>
                <a:ext cx="176670" cy="88335"/>
              </a:xfrm>
              <a:custGeom>
                <a:avLst/>
                <a:gdLst>
                  <a:gd name="T0" fmla="*/ 69 w 136"/>
                  <a:gd name="T1" fmla="*/ 0 h 68"/>
                  <a:gd name="T2" fmla="*/ 0 w 136"/>
                  <a:gd name="T3" fmla="*/ 68 h 68"/>
                  <a:gd name="T4" fmla="*/ 136 w 136"/>
                  <a:gd name="T5" fmla="*/ 68 h 68"/>
                  <a:gd name="T6" fmla="*/ 69 w 136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6" h="68">
                    <a:moveTo>
                      <a:pt x="69" y="0"/>
                    </a:moveTo>
                    <a:lnTo>
                      <a:pt x="0" y="68"/>
                    </a:lnTo>
                    <a:lnTo>
                      <a:pt x="136" y="68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FF8E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71" name="Freeform 688">
                <a:extLst>
                  <a:ext uri="{FF2B5EF4-FFF2-40B4-BE49-F238E27FC236}">
                    <a16:creationId xmlns:a16="http://schemas.microsoft.com/office/drawing/2014/main" id="{E80AE942-09C7-3828-6875-61ED27C51D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52634" y="4302717"/>
                <a:ext cx="128606" cy="63653"/>
              </a:xfrm>
              <a:custGeom>
                <a:avLst/>
                <a:gdLst>
                  <a:gd name="T0" fmla="*/ 50 w 99"/>
                  <a:gd name="T1" fmla="*/ 0 h 49"/>
                  <a:gd name="T2" fmla="*/ 0 w 99"/>
                  <a:gd name="T3" fmla="*/ 49 h 49"/>
                  <a:gd name="T4" fmla="*/ 99 w 99"/>
                  <a:gd name="T5" fmla="*/ 49 h 49"/>
                  <a:gd name="T6" fmla="*/ 50 w 99"/>
                  <a:gd name="T7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49">
                    <a:moveTo>
                      <a:pt x="50" y="0"/>
                    </a:moveTo>
                    <a:lnTo>
                      <a:pt x="0" y="49"/>
                    </a:lnTo>
                    <a:lnTo>
                      <a:pt x="99" y="49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0575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72" name="Freeform 689">
                <a:extLst>
                  <a:ext uri="{FF2B5EF4-FFF2-40B4-BE49-F238E27FC236}">
                    <a16:creationId xmlns:a16="http://schemas.microsoft.com/office/drawing/2014/main" id="{584973CF-97EF-BD91-8373-D37780DF08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4422" y="4319605"/>
                <a:ext cx="93531" cy="46765"/>
              </a:xfrm>
              <a:custGeom>
                <a:avLst/>
                <a:gdLst>
                  <a:gd name="T0" fmla="*/ 37 w 72"/>
                  <a:gd name="T1" fmla="*/ 0 h 36"/>
                  <a:gd name="T2" fmla="*/ 0 w 72"/>
                  <a:gd name="T3" fmla="*/ 36 h 36"/>
                  <a:gd name="T4" fmla="*/ 72 w 72"/>
                  <a:gd name="T5" fmla="*/ 36 h 36"/>
                  <a:gd name="T6" fmla="*/ 37 w 72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2" h="36">
                    <a:moveTo>
                      <a:pt x="37" y="0"/>
                    </a:moveTo>
                    <a:lnTo>
                      <a:pt x="0" y="36"/>
                    </a:lnTo>
                    <a:lnTo>
                      <a:pt x="72" y="36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3449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73" name="Rectangle 690">
                <a:extLst>
                  <a:ext uri="{FF2B5EF4-FFF2-40B4-BE49-F238E27FC236}">
                    <a16:creationId xmlns:a16="http://schemas.microsoft.com/office/drawing/2014/main" id="{EDCEB83E-BAD3-42C1-0159-203DC18753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9862" y="4228672"/>
                <a:ext cx="49364" cy="10392"/>
              </a:xfrm>
              <a:prstGeom prst="rect">
                <a:avLst/>
              </a:prstGeom>
              <a:solidFill>
                <a:srgbClr val="C1D3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74" name="Rectangle 691">
                <a:extLst>
                  <a:ext uri="{FF2B5EF4-FFF2-40B4-BE49-F238E27FC236}">
                    <a16:creationId xmlns:a16="http://schemas.microsoft.com/office/drawing/2014/main" id="{25ADC27A-2C28-86AB-9413-0040C98ED6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55206" y="4228672"/>
                <a:ext cx="49364" cy="10392"/>
              </a:xfrm>
              <a:prstGeom prst="rect">
                <a:avLst/>
              </a:prstGeom>
              <a:solidFill>
                <a:srgbClr val="3449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75" name="Rectangle 692">
                <a:extLst>
                  <a:ext uri="{FF2B5EF4-FFF2-40B4-BE49-F238E27FC236}">
                    <a16:creationId xmlns:a16="http://schemas.microsoft.com/office/drawing/2014/main" id="{3ACAC77B-FD14-E069-0DBB-ABBC5C0F51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29251" y="4228672"/>
                <a:ext cx="50663" cy="10392"/>
              </a:xfrm>
              <a:prstGeom prst="rect">
                <a:avLst/>
              </a:prstGeom>
              <a:solidFill>
                <a:srgbClr val="FF8E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76" name="Rectangle 693">
                <a:extLst>
                  <a:ext uri="{FF2B5EF4-FFF2-40B4-BE49-F238E27FC236}">
                    <a16:creationId xmlns:a16="http://schemas.microsoft.com/office/drawing/2014/main" id="{B255F3CF-7EDB-162F-1619-CA8E18132C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4596" y="4228672"/>
                <a:ext cx="49364" cy="10392"/>
              </a:xfrm>
              <a:prstGeom prst="rect">
                <a:avLst/>
              </a:prstGeom>
              <a:solidFill>
                <a:srgbClr val="0575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77" name="Rectangle 694">
                <a:extLst>
                  <a:ext uri="{FF2B5EF4-FFF2-40B4-BE49-F238E27FC236}">
                    <a16:creationId xmlns:a16="http://schemas.microsoft.com/office/drawing/2014/main" id="{18820764-01A1-CB65-319C-3FCA90F972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52582" y="4396248"/>
                <a:ext cx="71448" cy="35075"/>
              </a:xfrm>
              <a:prstGeom prst="rect">
                <a:avLst/>
              </a:prstGeom>
              <a:solidFill>
                <a:srgbClr val="5D6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78" name="Rectangle 695">
                <a:extLst>
                  <a:ext uri="{FF2B5EF4-FFF2-40B4-BE49-F238E27FC236}">
                    <a16:creationId xmlns:a16="http://schemas.microsoft.com/office/drawing/2014/main" id="{A12DC234-F1CD-529F-DEC8-5B91381F8A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34422" y="4396248"/>
                <a:ext cx="105223" cy="6496"/>
              </a:xfrm>
              <a:prstGeom prst="rect">
                <a:avLst/>
              </a:prstGeom>
              <a:solidFill>
                <a:srgbClr val="B8D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79" name="Rectangle 696">
                <a:extLst>
                  <a:ext uri="{FF2B5EF4-FFF2-40B4-BE49-F238E27FC236}">
                    <a16:creationId xmlns:a16="http://schemas.microsoft.com/office/drawing/2014/main" id="{52907B2E-F7C3-30DE-71D2-F4A1B32268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63026" y="4396248"/>
                <a:ext cx="118213" cy="6496"/>
              </a:xfrm>
              <a:prstGeom prst="rect">
                <a:avLst/>
              </a:prstGeom>
              <a:solidFill>
                <a:srgbClr val="B8D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80" name="Rectangle 697">
                <a:extLst>
                  <a:ext uri="{FF2B5EF4-FFF2-40B4-BE49-F238E27FC236}">
                    <a16:creationId xmlns:a16="http://schemas.microsoft.com/office/drawing/2014/main" id="{D6B3E5E1-D691-8AB5-89A0-002A1902E4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34422" y="4410538"/>
                <a:ext cx="51962" cy="6496"/>
              </a:xfrm>
              <a:prstGeom prst="rect">
                <a:avLst/>
              </a:prstGeom>
              <a:solidFill>
                <a:srgbClr val="B8D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81" name="Rectangle 698">
                <a:extLst>
                  <a:ext uri="{FF2B5EF4-FFF2-40B4-BE49-F238E27FC236}">
                    <a16:creationId xmlns:a16="http://schemas.microsoft.com/office/drawing/2014/main" id="{0DFCE0CC-20B8-5607-7DAD-9AE3673288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08467" y="4410538"/>
                <a:ext cx="31177" cy="6496"/>
              </a:xfrm>
              <a:prstGeom prst="rect">
                <a:avLst/>
              </a:prstGeom>
              <a:solidFill>
                <a:srgbClr val="B8D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83" name="Rectangle 699">
                <a:extLst>
                  <a:ext uri="{FF2B5EF4-FFF2-40B4-BE49-F238E27FC236}">
                    <a16:creationId xmlns:a16="http://schemas.microsoft.com/office/drawing/2014/main" id="{B3ABA3EB-F43C-0A50-345B-EC28C320CA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47438" y="4410538"/>
                <a:ext cx="29878" cy="6496"/>
              </a:xfrm>
              <a:prstGeom prst="rect">
                <a:avLst/>
              </a:prstGeom>
              <a:solidFill>
                <a:srgbClr val="B8D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84" name="Rectangle 700">
                <a:extLst>
                  <a:ext uri="{FF2B5EF4-FFF2-40B4-BE49-F238E27FC236}">
                    <a16:creationId xmlns:a16="http://schemas.microsoft.com/office/drawing/2014/main" id="{00ACFD5C-3EC9-0C10-3732-6F47681ACF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87709" y="4410538"/>
                <a:ext cx="93531" cy="6496"/>
              </a:xfrm>
              <a:prstGeom prst="rect">
                <a:avLst/>
              </a:prstGeom>
              <a:solidFill>
                <a:srgbClr val="B8D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85" name="Rectangle 701">
                <a:extLst>
                  <a:ext uri="{FF2B5EF4-FFF2-40B4-BE49-F238E27FC236}">
                    <a16:creationId xmlns:a16="http://schemas.microsoft.com/office/drawing/2014/main" id="{79239822-386D-8E1C-88A4-D525BACA75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34422" y="4424827"/>
                <a:ext cx="14290" cy="6496"/>
              </a:xfrm>
              <a:prstGeom prst="rect">
                <a:avLst/>
              </a:prstGeom>
              <a:solidFill>
                <a:srgbClr val="B8D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86" name="Rectangle 702">
                <a:extLst>
                  <a:ext uri="{FF2B5EF4-FFF2-40B4-BE49-F238E27FC236}">
                    <a16:creationId xmlns:a16="http://schemas.microsoft.com/office/drawing/2014/main" id="{656EB902-3F06-42E2-7712-2EB927A78B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77290" y="4424827"/>
                <a:ext cx="203950" cy="6496"/>
              </a:xfrm>
              <a:prstGeom prst="rect">
                <a:avLst/>
              </a:prstGeom>
              <a:solidFill>
                <a:srgbClr val="B8D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87" name="Rectangle 703">
                <a:extLst>
                  <a:ext uri="{FF2B5EF4-FFF2-40B4-BE49-F238E27FC236}">
                    <a16:creationId xmlns:a16="http://schemas.microsoft.com/office/drawing/2014/main" id="{CBA2E7C4-096D-1A9A-C0B9-82BE9A6550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65599" y="4440415"/>
                <a:ext cx="215641" cy="5196"/>
              </a:xfrm>
              <a:prstGeom prst="rect">
                <a:avLst/>
              </a:prstGeom>
              <a:solidFill>
                <a:srgbClr val="B8D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89" name="Rectangle 704">
                <a:extLst>
                  <a:ext uri="{FF2B5EF4-FFF2-40B4-BE49-F238E27FC236}">
                    <a16:creationId xmlns:a16="http://schemas.microsoft.com/office/drawing/2014/main" id="{1501E448-0354-E35E-063C-9CABFF6D05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52582" y="4440415"/>
                <a:ext cx="102625" cy="5196"/>
              </a:xfrm>
              <a:prstGeom prst="rect">
                <a:avLst/>
              </a:prstGeom>
              <a:solidFill>
                <a:srgbClr val="B8D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D030115C-6C68-9EA7-8F5D-B6ADD7D139F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370759" y="4802879"/>
              <a:ext cx="960712" cy="974876"/>
              <a:chOff x="3632832" y="4176710"/>
              <a:chExt cx="440376" cy="446870"/>
            </a:xfrm>
          </p:grpSpPr>
          <p:sp>
            <p:nvSpPr>
              <p:cNvPr id="91" name="Freeform 243">
                <a:extLst>
                  <a:ext uri="{FF2B5EF4-FFF2-40B4-BE49-F238E27FC236}">
                    <a16:creationId xmlns:a16="http://schemas.microsoft.com/office/drawing/2014/main" id="{C828315D-13BF-1149-480E-9EFE03B683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2832" y="4213083"/>
                <a:ext cx="440376" cy="349443"/>
              </a:xfrm>
              <a:custGeom>
                <a:avLst/>
                <a:gdLst>
                  <a:gd name="T0" fmla="*/ 339 w 339"/>
                  <a:gd name="T1" fmla="*/ 15 h 269"/>
                  <a:gd name="T2" fmla="*/ 268 w 339"/>
                  <a:gd name="T3" fmla="*/ 0 h 269"/>
                  <a:gd name="T4" fmla="*/ 71 w 339"/>
                  <a:gd name="T5" fmla="*/ 0 h 269"/>
                  <a:gd name="T6" fmla="*/ 0 w 339"/>
                  <a:gd name="T7" fmla="*/ 15 h 269"/>
                  <a:gd name="T8" fmla="*/ 0 w 339"/>
                  <a:gd name="T9" fmla="*/ 269 h 269"/>
                  <a:gd name="T10" fmla="*/ 339 w 339"/>
                  <a:gd name="T11" fmla="*/ 269 h 269"/>
                  <a:gd name="T12" fmla="*/ 339 w 339"/>
                  <a:gd name="T13" fmla="*/ 15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9" h="269">
                    <a:moveTo>
                      <a:pt x="339" y="15"/>
                    </a:moveTo>
                    <a:lnTo>
                      <a:pt x="268" y="0"/>
                    </a:lnTo>
                    <a:lnTo>
                      <a:pt x="71" y="0"/>
                    </a:lnTo>
                    <a:lnTo>
                      <a:pt x="0" y="15"/>
                    </a:lnTo>
                    <a:lnTo>
                      <a:pt x="0" y="269"/>
                    </a:lnTo>
                    <a:lnTo>
                      <a:pt x="339" y="269"/>
                    </a:lnTo>
                    <a:lnTo>
                      <a:pt x="339" y="15"/>
                    </a:lnTo>
                    <a:close/>
                  </a:path>
                </a:pathLst>
              </a:custGeom>
              <a:solidFill>
                <a:srgbClr val="F2F9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 dirty="0"/>
              </a:p>
            </p:txBody>
          </p:sp>
          <p:sp>
            <p:nvSpPr>
              <p:cNvPr id="92" name="Freeform 244">
                <a:extLst>
                  <a:ext uri="{FF2B5EF4-FFF2-40B4-BE49-F238E27FC236}">
                    <a16:creationId xmlns:a16="http://schemas.microsoft.com/office/drawing/2014/main" id="{E2EF109C-237F-E0B7-0F7F-F1C8CA006F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7174" y="4310512"/>
                <a:ext cx="80541" cy="215641"/>
              </a:xfrm>
              <a:custGeom>
                <a:avLst/>
                <a:gdLst>
                  <a:gd name="T0" fmla="*/ 62 w 62"/>
                  <a:gd name="T1" fmla="*/ 136 h 166"/>
                  <a:gd name="T2" fmla="*/ 53 w 62"/>
                  <a:gd name="T3" fmla="*/ 166 h 166"/>
                  <a:gd name="T4" fmla="*/ 28 w 62"/>
                  <a:gd name="T5" fmla="*/ 146 h 166"/>
                  <a:gd name="T6" fmla="*/ 0 w 62"/>
                  <a:gd name="T7" fmla="*/ 2 h 166"/>
                  <a:gd name="T8" fmla="*/ 10 w 62"/>
                  <a:gd name="T9" fmla="*/ 0 h 166"/>
                  <a:gd name="T10" fmla="*/ 62 w 62"/>
                  <a:gd name="T11" fmla="*/ 13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166">
                    <a:moveTo>
                      <a:pt x="62" y="136"/>
                    </a:moveTo>
                    <a:lnTo>
                      <a:pt x="53" y="166"/>
                    </a:lnTo>
                    <a:lnTo>
                      <a:pt x="28" y="146"/>
                    </a:lnTo>
                    <a:lnTo>
                      <a:pt x="0" y="2"/>
                    </a:lnTo>
                    <a:lnTo>
                      <a:pt x="10" y="0"/>
                    </a:lnTo>
                    <a:lnTo>
                      <a:pt x="62" y="136"/>
                    </a:lnTo>
                    <a:close/>
                  </a:path>
                </a:pathLst>
              </a:custGeom>
              <a:solidFill>
                <a:srgbClr val="036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93" name="Freeform 245">
                <a:extLst>
                  <a:ext uri="{FF2B5EF4-FFF2-40B4-BE49-F238E27FC236}">
                    <a16:creationId xmlns:a16="http://schemas.microsoft.com/office/drawing/2014/main" id="{4C77865C-BD66-632C-2DAF-52C2B66027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0408" y="4311810"/>
                <a:ext cx="105223" cy="311770"/>
              </a:xfrm>
              <a:custGeom>
                <a:avLst/>
                <a:gdLst>
                  <a:gd name="T0" fmla="*/ 81 w 81"/>
                  <a:gd name="T1" fmla="*/ 190 h 240"/>
                  <a:gd name="T2" fmla="*/ 41 w 81"/>
                  <a:gd name="T3" fmla="*/ 240 h 240"/>
                  <a:gd name="T4" fmla="*/ 0 w 81"/>
                  <a:gd name="T5" fmla="*/ 190 h 240"/>
                  <a:gd name="T6" fmla="*/ 28 w 81"/>
                  <a:gd name="T7" fmla="*/ 0 h 240"/>
                  <a:gd name="T8" fmla="*/ 53 w 81"/>
                  <a:gd name="T9" fmla="*/ 0 h 240"/>
                  <a:gd name="T10" fmla="*/ 81 w 81"/>
                  <a:gd name="T11" fmla="*/ 19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1" h="240">
                    <a:moveTo>
                      <a:pt x="81" y="190"/>
                    </a:moveTo>
                    <a:lnTo>
                      <a:pt x="41" y="240"/>
                    </a:lnTo>
                    <a:lnTo>
                      <a:pt x="0" y="190"/>
                    </a:lnTo>
                    <a:lnTo>
                      <a:pt x="28" y="0"/>
                    </a:lnTo>
                    <a:lnTo>
                      <a:pt x="53" y="0"/>
                    </a:lnTo>
                    <a:lnTo>
                      <a:pt x="81" y="190"/>
                    </a:lnTo>
                    <a:close/>
                  </a:path>
                </a:pathLst>
              </a:custGeom>
              <a:solidFill>
                <a:srgbClr val="0575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94" name="Freeform 246">
                <a:extLst>
                  <a:ext uri="{FF2B5EF4-FFF2-40B4-BE49-F238E27FC236}">
                    <a16:creationId xmlns:a16="http://schemas.microsoft.com/office/drawing/2014/main" id="{5F583858-AFC4-CD0C-4DA3-EF7AA0D612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1193" y="4259849"/>
                <a:ext cx="63653" cy="51962"/>
              </a:xfrm>
              <a:custGeom>
                <a:avLst/>
                <a:gdLst>
                  <a:gd name="T0" fmla="*/ 37 w 49"/>
                  <a:gd name="T1" fmla="*/ 40 h 40"/>
                  <a:gd name="T2" fmla="*/ 12 w 49"/>
                  <a:gd name="T3" fmla="*/ 40 h 40"/>
                  <a:gd name="T4" fmla="*/ 0 w 49"/>
                  <a:gd name="T5" fmla="*/ 14 h 40"/>
                  <a:gd name="T6" fmla="*/ 5 w 49"/>
                  <a:gd name="T7" fmla="*/ 0 h 40"/>
                  <a:gd name="T8" fmla="*/ 44 w 49"/>
                  <a:gd name="T9" fmla="*/ 0 h 40"/>
                  <a:gd name="T10" fmla="*/ 49 w 49"/>
                  <a:gd name="T11" fmla="*/ 14 h 40"/>
                  <a:gd name="T12" fmla="*/ 37 w 49"/>
                  <a:gd name="T13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40">
                    <a:moveTo>
                      <a:pt x="37" y="40"/>
                    </a:moveTo>
                    <a:lnTo>
                      <a:pt x="12" y="40"/>
                    </a:lnTo>
                    <a:lnTo>
                      <a:pt x="0" y="14"/>
                    </a:lnTo>
                    <a:lnTo>
                      <a:pt x="5" y="0"/>
                    </a:lnTo>
                    <a:lnTo>
                      <a:pt x="44" y="0"/>
                    </a:lnTo>
                    <a:lnTo>
                      <a:pt x="49" y="14"/>
                    </a:lnTo>
                    <a:lnTo>
                      <a:pt x="37" y="40"/>
                    </a:lnTo>
                    <a:close/>
                  </a:path>
                </a:pathLst>
              </a:custGeom>
              <a:solidFill>
                <a:srgbClr val="036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95" name="Freeform 247">
                <a:extLst>
                  <a:ext uri="{FF2B5EF4-FFF2-40B4-BE49-F238E27FC236}">
                    <a16:creationId xmlns:a16="http://schemas.microsoft.com/office/drawing/2014/main" id="{E5343C6C-ACE2-333A-859C-CCA199E67C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4671" y="4176710"/>
                <a:ext cx="276696" cy="36373"/>
              </a:xfrm>
              <a:custGeom>
                <a:avLst/>
                <a:gdLst>
                  <a:gd name="T0" fmla="*/ 12 w 213"/>
                  <a:gd name="T1" fmla="*/ 0 h 28"/>
                  <a:gd name="T2" fmla="*/ 201 w 213"/>
                  <a:gd name="T3" fmla="*/ 0 h 28"/>
                  <a:gd name="T4" fmla="*/ 213 w 213"/>
                  <a:gd name="T5" fmla="*/ 28 h 28"/>
                  <a:gd name="T6" fmla="*/ 0 w 213"/>
                  <a:gd name="T7" fmla="*/ 28 h 28"/>
                  <a:gd name="T8" fmla="*/ 12 w 213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28">
                    <a:moveTo>
                      <a:pt x="12" y="0"/>
                    </a:moveTo>
                    <a:lnTo>
                      <a:pt x="201" y="0"/>
                    </a:lnTo>
                    <a:lnTo>
                      <a:pt x="213" y="28"/>
                    </a:lnTo>
                    <a:lnTo>
                      <a:pt x="0" y="28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B8D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96" name="Freeform 248">
                <a:extLst>
                  <a:ext uri="{FF2B5EF4-FFF2-40B4-BE49-F238E27FC236}">
                    <a16:creationId xmlns:a16="http://schemas.microsoft.com/office/drawing/2014/main" id="{856CED9F-C374-5813-5A85-53ACBBED86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4671" y="4176710"/>
                <a:ext cx="138998" cy="170175"/>
              </a:xfrm>
              <a:custGeom>
                <a:avLst/>
                <a:gdLst>
                  <a:gd name="T0" fmla="*/ 0 w 107"/>
                  <a:gd name="T1" fmla="*/ 28 h 131"/>
                  <a:gd name="T2" fmla="*/ 51 w 107"/>
                  <a:gd name="T3" fmla="*/ 131 h 131"/>
                  <a:gd name="T4" fmla="*/ 107 w 107"/>
                  <a:gd name="T5" fmla="*/ 64 h 131"/>
                  <a:gd name="T6" fmla="*/ 12 w 107"/>
                  <a:gd name="T7" fmla="*/ 0 h 131"/>
                  <a:gd name="T8" fmla="*/ 0 w 107"/>
                  <a:gd name="T9" fmla="*/ 28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131">
                    <a:moveTo>
                      <a:pt x="0" y="28"/>
                    </a:moveTo>
                    <a:lnTo>
                      <a:pt x="51" y="131"/>
                    </a:lnTo>
                    <a:lnTo>
                      <a:pt x="107" y="64"/>
                    </a:lnTo>
                    <a:lnTo>
                      <a:pt x="12" y="0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CEE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97" name="Freeform 249">
                <a:extLst>
                  <a:ext uri="{FF2B5EF4-FFF2-40B4-BE49-F238E27FC236}">
                    <a16:creationId xmlns:a16="http://schemas.microsoft.com/office/drawing/2014/main" id="{E4B4A1CE-E4E5-1BB2-E08E-4E7745E4E9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3669" y="4176710"/>
                <a:ext cx="137698" cy="170175"/>
              </a:xfrm>
              <a:custGeom>
                <a:avLst/>
                <a:gdLst>
                  <a:gd name="T0" fmla="*/ 94 w 106"/>
                  <a:gd name="T1" fmla="*/ 0 h 131"/>
                  <a:gd name="T2" fmla="*/ 0 w 106"/>
                  <a:gd name="T3" fmla="*/ 64 h 131"/>
                  <a:gd name="T4" fmla="*/ 55 w 106"/>
                  <a:gd name="T5" fmla="*/ 131 h 131"/>
                  <a:gd name="T6" fmla="*/ 106 w 106"/>
                  <a:gd name="T7" fmla="*/ 28 h 131"/>
                  <a:gd name="T8" fmla="*/ 94 w 106"/>
                  <a:gd name="T9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131">
                    <a:moveTo>
                      <a:pt x="94" y="0"/>
                    </a:moveTo>
                    <a:lnTo>
                      <a:pt x="0" y="64"/>
                    </a:lnTo>
                    <a:lnTo>
                      <a:pt x="55" y="131"/>
                    </a:lnTo>
                    <a:lnTo>
                      <a:pt x="106" y="28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CEE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98" name="Rectangle 250">
                <a:extLst>
                  <a:ext uri="{FF2B5EF4-FFF2-40B4-BE49-F238E27FC236}">
                    <a16:creationId xmlns:a16="http://schemas.microsoft.com/office/drawing/2014/main" id="{538A6D41-4034-658F-9102-9ED791D234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322" y="4388454"/>
                <a:ext cx="113017" cy="14290"/>
              </a:xfrm>
              <a:prstGeom prst="rect">
                <a:avLst/>
              </a:prstGeom>
              <a:solidFill>
                <a:srgbClr val="CEE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99" name="Rectangle 251">
                <a:extLst>
                  <a:ext uri="{FF2B5EF4-FFF2-40B4-BE49-F238E27FC236}">
                    <a16:creationId xmlns:a16="http://schemas.microsoft.com/office/drawing/2014/main" id="{81199FB2-2395-C094-2B54-946DBB890E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2396" y="4355978"/>
                <a:ext cx="15588" cy="146792"/>
              </a:xfrm>
              <a:prstGeom prst="rect">
                <a:avLst/>
              </a:prstGeom>
              <a:solidFill>
                <a:srgbClr val="00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00" name="Rectangle 252">
                <a:extLst>
                  <a:ext uri="{FF2B5EF4-FFF2-40B4-BE49-F238E27FC236}">
                    <a16:creationId xmlns:a16="http://schemas.microsoft.com/office/drawing/2014/main" id="{10B52540-60C1-1C53-AC0D-A513F8A0B5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2396" y="4336493"/>
                <a:ext cx="15588" cy="14290"/>
              </a:xfrm>
              <a:prstGeom prst="rect">
                <a:avLst/>
              </a:prstGeom>
              <a:solidFill>
                <a:srgbClr val="00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01" name="Freeform 253">
                <a:extLst>
                  <a:ext uri="{FF2B5EF4-FFF2-40B4-BE49-F238E27FC236}">
                    <a16:creationId xmlns:a16="http://schemas.microsoft.com/office/drawing/2014/main" id="{B55D3BE0-0B89-2817-3FDB-B42BBF4A69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2396" y="4502770"/>
                <a:ext cx="15588" cy="16888"/>
              </a:xfrm>
              <a:custGeom>
                <a:avLst/>
                <a:gdLst>
                  <a:gd name="T0" fmla="*/ 7 w 12"/>
                  <a:gd name="T1" fmla="*/ 13 h 13"/>
                  <a:gd name="T2" fmla="*/ 5 w 12"/>
                  <a:gd name="T3" fmla="*/ 13 h 13"/>
                  <a:gd name="T4" fmla="*/ 0 w 12"/>
                  <a:gd name="T5" fmla="*/ 0 h 13"/>
                  <a:gd name="T6" fmla="*/ 12 w 12"/>
                  <a:gd name="T7" fmla="*/ 0 h 13"/>
                  <a:gd name="T8" fmla="*/ 7 w 12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3">
                    <a:moveTo>
                      <a:pt x="7" y="13"/>
                    </a:moveTo>
                    <a:lnTo>
                      <a:pt x="5" y="13"/>
                    </a:lnTo>
                    <a:lnTo>
                      <a:pt x="0" y="0"/>
                    </a:lnTo>
                    <a:lnTo>
                      <a:pt x="12" y="0"/>
                    </a:lnTo>
                    <a:lnTo>
                      <a:pt x="7" y="13"/>
                    </a:lnTo>
                    <a:close/>
                  </a:path>
                </a:pathLst>
              </a:custGeom>
              <a:solidFill>
                <a:srgbClr val="00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05" name="Freeform 254">
                <a:extLst>
                  <a:ext uri="{FF2B5EF4-FFF2-40B4-BE49-F238E27FC236}">
                    <a16:creationId xmlns:a16="http://schemas.microsoft.com/office/drawing/2014/main" id="{05FF24E4-EEA9-62B5-ED7C-7A73C470BF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8891" y="4519657"/>
                <a:ext cx="2598" cy="2598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2 h 2"/>
                  <a:gd name="T4" fmla="*/ 0 w 2"/>
                  <a:gd name="T5" fmla="*/ 0 h 2"/>
                  <a:gd name="T6" fmla="*/ 2 w 2"/>
                  <a:gd name="T7" fmla="*/ 0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06" name="Rectangle 255">
                <a:extLst>
                  <a:ext uri="{FF2B5EF4-FFF2-40B4-BE49-F238E27FC236}">
                    <a16:creationId xmlns:a16="http://schemas.microsoft.com/office/drawing/2014/main" id="{B4C5CA0C-F1C1-FAA3-00F9-5355FD174E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3695" y="4350782"/>
                <a:ext cx="12990" cy="5196"/>
              </a:xfrm>
              <a:prstGeom prst="rect">
                <a:avLst/>
              </a:prstGeom>
              <a:solidFill>
                <a:srgbClr val="CEE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07" name="Freeform 256">
                <a:extLst>
                  <a:ext uri="{FF2B5EF4-FFF2-40B4-BE49-F238E27FC236}">
                    <a16:creationId xmlns:a16="http://schemas.microsoft.com/office/drawing/2014/main" id="{2ACAF414-B6E9-17E4-307A-D19DBB9187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985" y="4358576"/>
                <a:ext cx="2598" cy="14290"/>
              </a:xfrm>
              <a:custGeom>
                <a:avLst/>
                <a:gdLst>
                  <a:gd name="T0" fmla="*/ 2 w 2"/>
                  <a:gd name="T1" fmla="*/ 8 h 11"/>
                  <a:gd name="T2" fmla="*/ 0 w 2"/>
                  <a:gd name="T3" fmla="*/ 11 h 11"/>
                  <a:gd name="T4" fmla="*/ 0 w 2"/>
                  <a:gd name="T5" fmla="*/ 0 h 11"/>
                  <a:gd name="T6" fmla="*/ 2 w 2"/>
                  <a:gd name="T7" fmla="*/ 0 h 11"/>
                  <a:gd name="T8" fmla="*/ 2 w 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1">
                    <a:moveTo>
                      <a:pt x="2" y="8"/>
                    </a:moveTo>
                    <a:lnTo>
                      <a:pt x="0" y="1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8"/>
                    </a:lnTo>
                    <a:close/>
                  </a:path>
                </a:pathLst>
              </a:custGeom>
              <a:solidFill>
                <a:srgbClr val="00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 dirty="0"/>
              </a:p>
            </p:txBody>
          </p:sp>
          <p:sp>
            <p:nvSpPr>
              <p:cNvPr id="108" name="Rectangle 257">
                <a:extLst>
                  <a:ext uri="{FF2B5EF4-FFF2-40B4-BE49-F238E27FC236}">
                    <a16:creationId xmlns:a16="http://schemas.microsoft.com/office/drawing/2014/main" id="{A4A24486-FFB5-E474-C577-5ECB887663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2396" y="4443014"/>
                <a:ext cx="15588" cy="129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09" name="Rectangle 258">
                <a:extLst>
                  <a:ext uri="{FF2B5EF4-FFF2-40B4-BE49-F238E27FC236}">
                    <a16:creationId xmlns:a16="http://schemas.microsoft.com/office/drawing/2014/main" id="{3BF28F7F-69CB-7F10-C014-A909297BBB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0583" y="4355978"/>
                <a:ext cx="2598" cy="66252"/>
              </a:xfrm>
              <a:prstGeom prst="rect">
                <a:avLst/>
              </a:prstGeom>
              <a:solidFill>
                <a:srgbClr val="00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10" name="Freeform 259">
                <a:extLst>
                  <a:ext uri="{FF2B5EF4-FFF2-40B4-BE49-F238E27FC236}">
                    <a16:creationId xmlns:a16="http://schemas.microsoft.com/office/drawing/2014/main" id="{2FDEF48E-0071-4BA8-4778-F8EDCBE7F1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9284" y="4411837"/>
                <a:ext cx="1299" cy="6496"/>
              </a:xfrm>
              <a:custGeom>
                <a:avLst/>
                <a:gdLst>
                  <a:gd name="T0" fmla="*/ 1 w 1"/>
                  <a:gd name="T1" fmla="*/ 0 h 4"/>
                  <a:gd name="T2" fmla="*/ 1 w 1"/>
                  <a:gd name="T3" fmla="*/ 4 h 4"/>
                  <a:gd name="T4" fmla="*/ 0 w 1"/>
                  <a:gd name="T5" fmla="*/ 2 h 4"/>
                  <a:gd name="T6" fmla="*/ 1 w 1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0" y="4"/>
                      <a:pt x="0" y="3"/>
                      <a:pt x="0" y="2"/>
                    </a:cubicBezTo>
                    <a:cubicBezTo>
                      <a:pt x="0" y="1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F9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</p:grpSp>
        <p:sp>
          <p:nvSpPr>
            <p:cNvPr id="226" name="Freeform 375">
              <a:extLst>
                <a:ext uri="{FF2B5EF4-FFF2-40B4-BE49-F238E27FC236}">
                  <a16:creationId xmlns:a16="http://schemas.microsoft.com/office/drawing/2014/main" id="{4532C8BF-15BC-4F32-8734-9AD46670B7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64720" y="2433692"/>
              <a:ext cx="318461" cy="946714"/>
            </a:xfrm>
            <a:custGeom>
              <a:avLst/>
              <a:gdLst>
                <a:gd name="T0" fmla="*/ 40 w 120"/>
                <a:gd name="T1" fmla="*/ 356 h 356"/>
                <a:gd name="T2" fmla="*/ 47 w 120"/>
                <a:gd name="T3" fmla="*/ 241 h 356"/>
                <a:gd name="T4" fmla="*/ 15 w 120"/>
                <a:gd name="T5" fmla="*/ 251 h 356"/>
                <a:gd name="T6" fmla="*/ 59 w 120"/>
                <a:gd name="T7" fmla="*/ 241 h 356"/>
                <a:gd name="T8" fmla="*/ 25 w 120"/>
                <a:gd name="T9" fmla="*/ 133 h 356"/>
                <a:gd name="T10" fmla="*/ 19 w 120"/>
                <a:gd name="T11" fmla="*/ 134 h 356"/>
                <a:gd name="T12" fmla="*/ 13 w 120"/>
                <a:gd name="T13" fmla="*/ 135 h 356"/>
                <a:gd name="T14" fmla="*/ 6 w 120"/>
                <a:gd name="T15" fmla="*/ 138 h 356"/>
                <a:gd name="T16" fmla="*/ 3 w 120"/>
                <a:gd name="T17" fmla="*/ 145 h 356"/>
                <a:gd name="T18" fmla="*/ 1 w 120"/>
                <a:gd name="T19" fmla="*/ 151 h 356"/>
                <a:gd name="T20" fmla="*/ 1 w 120"/>
                <a:gd name="T21" fmla="*/ 157 h 356"/>
                <a:gd name="T22" fmla="*/ 0 w 120"/>
                <a:gd name="T23" fmla="*/ 161 h 356"/>
                <a:gd name="T24" fmla="*/ 1 w 120"/>
                <a:gd name="T25" fmla="*/ 154 h 356"/>
                <a:gd name="T26" fmla="*/ 2 w 120"/>
                <a:gd name="T27" fmla="*/ 149 h 356"/>
                <a:gd name="T28" fmla="*/ 4 w 120"/>
                <a:gd name="T29" fmla="*/ 143 h 356"/>
                <a:gd name="T30" fmla="*/ 9 w 120"/>
                <a:gd name="T31" fmla="*/ 136 h 356"/>
                <a:gd name="T32" fmla="*/ 15 w 120"/>
                <a:gd name="T33" fmla="*/ 134 h 356"/>
                <a:gd name="T34" fmla="*/ 21 w 120"/>
                <a:gd name="T35" fmla="*/ 133 h 356"/>
                <a:gd name="T36" fmla="*/ 26 w 120"/>
                <a:gd name="T37" fmla="*/ 133 h 356"/>
                <a:gd name="T38" fmla="*/ 33 w 120"/>
                <a:gd name="T39" fmla="*/ 133 h 356"/>
                <a:gd name="T40" fmla="*/ 38 w 120"/>
                <a:gd name="T41" fmla="*/ 133 h 356"/>
                <a:gd name="T42" fmla="*/ 44 w 120"/>
                <a:gd name="T43" fmla="*/ 135 h 356"/>
                <a:gd name="T44" fmla="*/ 50 w 120"/>
                <a:gd name="T45" fmla="*/ 137 h 356"/>
                <a:gd name="T46" fmla="*/ 55 w 120"/>
                <a:gd name="T47" fmla="*/ 139 h 356"/>
                <a:gd name="T48" fmla="*/ 61 w 120"/>
                <a:gd name="T49" fmla="*/ 143 h 356"/>
                <a:gd name="T50" fmla="*/ 64 w 120"/>
                <a:gd name="T51" fmla="*/ 146 h 356"/>
                <a:gd name="T52" fmla="*/ 66 w 120"/>
                <a:gd name="T53" fmla="*/ 148 h 356"/>
                <a:gd name="T54" fmla="*/ 68 w 120"/>
                <a:gd name="T55" fmla="*/ 150 h 356"/>
                <a:gd name="T56" fmla="*/ 68 w 120"/>
                <a:gd name="T57" fmla="*/ 150 h 356"/>
                <a:gd name="T58" fmla="*/ 65 w 120"/>
                <a:gd name="T59" fmla="*/ 147 h 356"/>
                <a:gd name="T60" fmla="*/ 64 w 120"/>
                <a:gd name="T61" fmla="*/ 146 h 356"/>
                <a:gd name="T62" fmla="*/ 58 w 120"/>
                <a:gd name="T63" fmla="*/ 141 h 356"/>
                <a:gd name="T64" fmla="*/ 54 w 120"/>
                <a:gd name="T65" fmla="*/ 139 h 356"/>
                <a:gd name="T66" fmla="*/ 48 w 120"/>
                <a:gd name="T67" fmla="*/ 136 h 356"/>
                <a:gd name="T68" fmla="*/ 42 w 120"/>
                <a:gd name="T69" fmla="*/ 134 h 356"/>
                <a:gd name="T70" fmla="*/ 37 w 120"/>
                <a:gd name="T71" fmla="*/ 133 h 356"/>
                <a:gd name="T72" fmla="*/ 30 w 120"/>
                <a:gd name="T73" fmla="*/ 133 h 356"/>
                <a:gd name="T74" fmla="*/ 84 w 120"/>
                <a:gd name="T75" fmla="*/ 0 h 356"/>
                <a:gd name="T76" fmla="*/ 91 w 120"/>
                <a:gd name="T77" fmla="*/ 1 h 356"/>
                <a:gd name="T78" fmla="*/ 120 w 120"/>
                <a:gd name="T79" fmla="*/ 15 h 356"/>
                <a:gd name="T80" fmla="*/ 91 w 120"/>
                <a:gd name="T81" fmla="*/ 1 h 356"/>
                <a:gd name="T82" fmla="*/ 83 w 120"/>
                <a:gd name="T83" fmla="*/ 0 h 356"/>
                <a:gd name="T84" fmla="*/ 76 w 120"/>
                <a:gd name="T85" fmla="*/ 0 h 356"/>
                <a:gd name="T86" fmla="*/ 63 w 120"/>
                <a:gd name="T87" fmla="*/ 2 h 356"/>
                <a:gd name="T88" fmla="*/ 69 w 120"/>
                <a:gd name="T89" fmla="*/ 1 h 356"/>
                <a:gd name="T90" fmla="*/ 78 w 120"/>
                <a:gd name="T91" fmla="*/ 0 h 356"/>
                <a:gd name="T92" fmla="*/ 78 w 120"/>
                <a:gd name="T93" fmla="*/ 0 h 356"/>
                <a:gd name="T94" fmla="*/ 79 w 120"/>
                <a:gd name="T95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0" h="356">
                  <a:moveTo>
                    <a:pt x="39" y="356"/>
                  </a:moveTo>
                  <a:cubicBezTo>
                    <a:pt x="39" y="356"/>
                    <a:pt x="39" y="356"/>
                    <a:pt x="39" y="356"/>
                  </a:cubicBezTo>
                  <a:cubicBezTo>
                    <a:pt x="40" y="356"/>
                    <a:pt x="40" y="356"/>
                    <a:pt x="40" y="356"/>
                  </a:cubicBezTo>
                  <a:cubicBezTo>
                    <a:pt x="39" y="356"/>
                    <a:pt x="39" y="356"/>
                    <a:pt x="39" y="356"/>
                  </a:cubicBezTo>
                  <a:moveTo>
                    <a:pt x="59" y="241"/>
                  </a:moveTo>
                  <a:cubicBezTo>
                    <a:pt x="47" y="241"/>
                    <a:pt x="47" y="241"/>
                    <a:pt x="47" y="241"/>
                  </a:cubicBezTo>
                  <a:cubicBezTo>
                    <a:pt x="24" y="241"/>
                    <a:pt x="24" y="241"/>
                    <a:pt x="24" y="241"/>
                  </a:cubicBezTo>
                  <a:cubicBezTo>
                    <a:pt x="19" y="241"/>
                    <a:pt x="15" y="245"/>
                    <a:pt x="15" y="251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45"/>
                    <a:pt x="19" y="241"/>
                    <a:pt x="24" y="241"/>
                  </a:cubicBezTo>
                  <a:cubicBezTo>
                    <a:pt x="47" y="241"/>
                    <a:pt x="47" y="241"/>
                    <a:pt x="47" y="241"/>
                  </a:cubicBezTo>
                  <a:cubicBezTo>
                    <a:pt x="59" y="241"/>
                    <a:pt x="59" y="241"/>
                    <a:pt x="59" y="241"/>
                  </a:cubicBezTo>
                  <a:moveTo>
                    <a:pt x="29" y="133"/>
                  </a:moveTo>
                  <a:cubicBezTo>
                    <a:pt x="28" y="133"/>
                    <a:pt x="27" y="133"/>
                    <a:pt x="26" y="133"/>
                  </a:cubicBezTo>
                  <a:cubicBezTo>
                    <a:pt x="26" y="133"/>
                    <a:pt x="25" y="133"/>
                    <a:pt x="25" y="133"/>
                  </a:cubicBezTo>
                  <a:cubicBezTo>
                    <a:pt x="24" y="133"/>
                    <a:pt x="23" y="133"/>
                    <a:pt x="22" y="133"/>
                  </a:cubicBezTo>
                  <a:cubicBezTo>
                    <a:pt x="22" y="133"/>
                    <a:pt x="21" y="133"/>
                    <a:pt x="21" y="133"/>
                  </a:cubicBezTo>
                  <a:cubicBezTo>
                    <a:pt x="20" y="133"/>
                    <a:pt x="19" y="133"/>
                    <a:pt x="19" y="134"/>
                  </a:cubicBezTo>
                  <a:cubicBezTo>
                    <a:pt x="18" y="134"/>
                    <a:pt x="18" y="134"/>
                    <a:pt x="17" y="134"/>
                  </a:cubicBezTo>
                  <a:cubicBezTo>
                    <a:pt x="16" y="134"/>
                    <a:pt x="15" y="134"/>
                    <a:pt x="15" y="134"/>
                  </a:cubicBezTo>
                  <a:cubicBezTo>
                    <a:pt x="14" y="135"/>
                    <a:pt x="14" y="135"/>
                    <a:pt x="13" y="135"/>
                  </a:cubicBezTo>
                  <a:cubicBezTo>
                    <a:pt x="12" y="135"/>
                    <a:pt x="11" y="135"/>
                    <a:pt x="11" y="136"/>
                  </a:cubicBezTo>
                  <a:cubicBezTo>
                    <a:pt x="10" y="136"/>
                    <a:pt x="10" y="136"/>
                    <a:pt x="9" y="136"/>
                  </a:cubicBezTo>
                  <a:cubicBezTo>
                    <a:pt x="8" y="137"/>
                    <a:pt x="7" y="137"/>
                    <a:pt x="6" y="138"/>
                  </a:cubicBezTo>
                  <a:cubicBezTo>
                    <a:pt x="5" y="139"/>
                    <a:pt x="5" y="140"/>
                    <a:pt x="4" y="141"/>
                  </a:cubicBezTo>
                  <a:cubicBezTo>
                    <a:pt x="4" y="142"/>
                    <a:pt x="4" y="142"/>
                    <a:pt x="4" y="143"/>
                  </a:cubicBezTo>
                  <a:cubicBezTo>
                    <a:pt x="3" y="143"/>
                    <a:pt x="3" y="144"/>
                    <a:pt x="3" y="145"/>
                  </a:cubicBezTo>
                  <a:cubicBezTo>
                    <a:pt x="3" y="146"/>
                    <a:pt x="3" y="146"/>
                    <a:pt x="2" y="147"/>
                  </a:cubicBezTo>
                  <a:cubicBezTo>
                    <a:pt x="2" y="147"/>
                    <a:pt x="2" y="148"/>
                    <a:pt x="2" y="149"/>
                  </a:cubicBezTo>
                  <a:cubicBezTo>
                    <a:pt x="2" y="150"/>
                    <a:pt x="2" y="150"/>
                    <a:pt x="1" y="151"/>
                  </a:cubicBezTo>
                  <a:cubicBezTo>
                    <a:pt x="1" y="151"/>
                    <a:pt x="1" y="152"/>
                    <a:pt x="1" y="153"/>
                  </a:cubicBezTo>
                  <a:cubicBezTo>
                    <a:pt x="1" y="153"/>
                    <a:pt x="1" y="154"/>
                    <a:pt x="1" y="154"/>
                  </a:cubicBezTo>
                  <a:cubicBezTo>
                    <a:pt x="1" y="155"/>
                    <a:pt x="1" y="156"/>
                    <a:pt x="1" y="157"/>
                  </a:cubicBezTo>
                  <a:cubicBezTo>
                    <a:pt x="1" y="157"/>
                    <a:pt x="1" y="158"/>
                    <a:pt x="1" y="158"/>
                  </a:cubicBezTo>
                  <a:cubicBezTo>
                    <a:pt x="1" y="159"/>
                    <a:pt x="0" y="160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0"/>
                    <a:pt x="1" y="159"/>
                    <a:pt x="1" y="158"/>
                  </a:cubicBezTo>
                  <a:cubicBezTo>
                    <a:pt x="1" y="158"/>
                    <a:pt x="1" y="157"/>
                    <a:pt x="1" y="157"/>
                  </a:cubicBezTo>
                  <a:cubicBezTo>
                    <a:pt x="1" y="156"/>
                    <a:pt x="1" y="155"/>
                    <a:pt x="1" y="154"/>
                  </a:cubicBezTo>
                  <a:cubicBezTo>
                    <a:pt x="1" y="154"/>
                    <a:pt x="1" y="153"/>
                    <a:pt x="1" y="153"/>
                  </a:cubicBezTo>
                  <a:cubicBezTo>
                    <a:pt x="1" y="152"/>
                    <a:pt x="1" y="151"/>
                    <a:pt x="1" y="151"/>
                  </a:cubicBezTo>
                  <a:cubicBezTo>
                    <a:pt x="2" y="150"/>
                    <a:pt x="2" y="150"/>
                    <a:pt x="2" y="149"/>
                  </a:cubicBezTo>
                  <a:cubicBezTo>
                    <a:pt x="2" y="148"/>
                    <a:pt x="2" y="147"/>
                    <a:pt x="2" y="147"/>
                  </a:cubicBezTo>
                  <a:cubicBezTo>
                    <a:pt x="3" y="146"/>
                    <a:pt x="3" y="146"/>
                    <a:pt x="3" y="145"/>
                  </a:cubicBezTo>
                  <a:cubicBezTo>
                    <a:pt x="3" y="144"/>
                    <a:pt x="3" y="143"/>
                    <a:pt x="4" y="143"/>
                  </a:cubicBezTo>
                  <a:cubicBezTo>
                    <a:pt x="4" y="142"/>
                    <a:pt x="4" y="142"/>
                    <a:pt x="4" y="141"/>
                  </a:cubicBezTo>
                  <a:cubicBezTo>
                    <a:pt x="5" y="140"/>
                    <a:pt x="5" y="139"/>
                    <a:pt x="6" y="138"/>
                  </a:cubicBezTo>
                  <a:cubicBezTo>
                    <a:pt x="7" y="137"/>
                    <a:pt x="8" y="137"/>
                    <a:pt x="9" y="136"/>
                  </a:cubicBezTo>
                  <a:cubicBezTo>
                    <a:pt x="10" y="136"/>
                    <a:pt x="10" y="136"/>
                    <a:pt x="11" y="136"/>
                  </a:cubicBezTo>
                  <a:cubicBezTo>
                    <a:pt x="11" y="135"/>
                    <a:pt x="12" y="135"/>
                    <a:pt x="13" y="135"/>
                  </a:cubicBezTo>
                  <a:cubicBezTo>
                    <a:pt x="14" y="135"/>
                    <a:pt x="14" y="135"/>
                    <a:pt x="15" y="134"/>
                  </a:cubicBezTo>
                  <a:cubicBezTo>
                    <a:pt x="15" y="134"/>
                    <a:pt x="16" y="134"/>
                    <a:pt x="17" y="134"/>
                  </a:cubicBezTo>
                  <a:cubicBezTo>
                    <a:pt x="18" y="134"/>
                    <a:pt x="18" y="134"/>
                    <a:pt x="19" y="134"/>
                  </a:cubicBezTo>
                  <a:cubicBezTo>
                    <a:pt x="19" y="133"/>
                    <a:pt x="20" y="133"/>
                    <a:pt x="21" y="133"/>
                  </a:cubicBezTo>
                  <a:cubicBezTo>
                    <a:pt x="21" y="133"/>
                    <a:pt x="22" y="133"/>
                    <a:pt x="22" y="133"/>
                  </a:cubicBezTo>
                  <a:cubicBezTo>
                    <a:pt x="23" y="133"/>
                    <a:pt x="24" y="133"/>
                    <a:pt x="25" y="133"/>
                  </a:cubicBezTo>
                  <a:cubicBezTo>
                    <a:pt x="25" y="133"/>
                    <a:pt x="26" y="133"/>
                    <a:pt x="26" y="133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29" y="133"/>
                    <a:pt x="30" y="133"/>
                    <a:pt x="30" y="133"/>
                  </a:cubicBezTo>
                  <a:cubicBezTo>
                    <a:pt x="31" y="133"/>
                    <a:pt x="32" y="133"/>
                    <a:pt x="33" y="133"/>
                  </a:cubicBezTo>
                  <a:cubicBezTo>
                    <a:pt x="33" y="133"/>
                    <a:pt x="34" y="133"/>
                    <a:pt x="34" y="133"/>
                  </a:cubicBezTo>
                  <a:cubicBezTo>
                    <a:pt x="35" y="133"/>
                    <a:pt x="36" y="133"/>
                    <a:pt x="37" y="133"/>
                  </a:cubicBezTo>
                  <a:cubicBezTo>
                    <a:pt x="37" y="133"/>
                    <a:pt x="38" y="133"/>
                    <a:pt x="38" y="133"/>
                  </a:cubicBezTo>
                  <a:cubicBezTo>
                    <a:pt x="39" y="134"/>
                    <a:pt x="40" y="134"/>
                    <a:pt x="40" y="134"/>
                  </a:cubicBezTo>
                  <a:cubicBezTo>
                    <a:pt x="41" y="134"/>
                    <a:pt x="42" y="134"/>
                    <a:pt x="42" y="134"/>
                  </a:cubicBezTo>
                  <a:cubicBezTo>
                    <a:pt x="43" y="134"/>
                    <a:pt x="44" y="135"/>
                    <a:pt x="44" y="135"/>
                  </a:cubicBezTo>
                  <a:cubicBezTo>
                    <a:pt x="45" y="135"/>
                    <a:pt x="46" y="135"/>
                    <a:pt x="46" y="135"/>
                  </a:cubicBezTo>
                  <a:cubicBezTo>
                    <a:pt x="47" y="136"/>
                    <a:pt x="47" y="136"/>
                    <a:pt x="48" y="136"/>
                  </a:cubicBezTo>
                  <a:cubicBezTo>
                    <a:pt x="49" y="136"/>
                    <a:pt x="49" y="137"/>
                    <a:pt x="50" y="137"/>
                  </a:cubicBezTo>
                  <a:cubicBezTo>
                    <a:pt x="51" y="137"/>
                    <a:pt x="51" y="137"/>
                    <a:pt x="52" y="138"/>
                  </a:cubicBezTo>
                  <a:cubicBezTo>
                    <a:pt x="52" y="138"/>
                    <a:pt x="53" y="138"/>
                    <a:pt x="54" y="139"/>
                  </a:cubicBezTo>
                  <a:cubicBezTo>
                    <a:pt x="54" y="139"/>
                    <a:pt x="55" y="139"/>
                    <a:pt x="55" y="139"/>
                  </a:cubicBezTo>
                  <a:cubicBezTo>
                    <a:pt x="56" y="140"/>
                    <a:pt x="57" y="140"/>
                    <a:pt x="57" y="141"/>
                  </a:cubicBezTo>
                  <a:cubicBezTo>
                    <a:pt x="58" y="141"/>
                    <a:pt x="58" y="141"/>
                    <a:pt x="58" y="141"/>
                  </a:cubicBezTo>
                  <a:cubicBezTo>
                    <a:pt x="59" y="142"/>
                    <a:pt x="60" y="143"/>
                    <a:pt x="61" y="143"/>
                  </a:cubicBezTo>
                  <a:cubicBezTo>
                    <a:pt x="61" y="144"/>
                    <a:pt x="61" y="144"/>
                    <a:pt x="61" y="144"/>
                  </a:cubicBezTo>
                  <a:cubicBezTo>
                    <a:pt x="62" y="144"/>
                    <a:pt x="63" y="145"/>
                    <a:pt x="64" y="146"/>
                  </a:cubicBezTo>
                  <a:cubicBezTo>
                    <a:pt x="64" y="146"/>
                    <a:pt x="64" y="146"/>
                    <a:pt x="64" y="146"/>
                  </a:cubicBezTo>
                  <a:cubicBezTo>
                    <a:pt x="64" y="146"/>
                    <a:pt x="64" y="146"/>
                    <a:pt x="64" y="146"/>
                  </a:cubicBezTo>
                  <a:cubicBezTo>
                    <a:pt x="65" y="147"/>
                    <a:pt x="65" y="147"/>
                    <a:pt x="65" y="147"/>
                  </a:cubicBezTo>
                  <a:cubicBezTo>
                    <a:pt x="65" y="147"/>
                    <a:pt x="66" y="148"/>
                    <a:pt x="66" y="148"/>
                  </a:cubicBezTo>
                  <a:cubicBezTo>
                    <a:pt x="67" y="149"/>
                    <a:pt x="67" y="149"/>
                    <a:pt x="68" y="150"/>
                  </a:cubicBezTo>
                  <a:cubicBezTo>
                    <a:pt x="68" y="150"/>
                    <a:pt x="68" y="150"/>
                    <a:pt x="68" y="150"/>
                  </a:cubicBezTo>
                  <a:cubicBezTo>
                    <a:pt x="68" y="150"/>
                    <a:pt x="68" y="150"/>
                    <a:pt x="68" y="150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68" y="150"/>
                    <a:pt x="68" y="150"/>
                    <a:pt x="68" y="150"/>
                  </a:cubicBezTo>
                  <a:cubicBezTo>
                    <a:pt x="68" y="150"/>
                    <a:pt x="68" y="150"/>
                    <a:pt x="68" y="150"/>
                  </a:cubicBezTo>
                  <a:cubicBezTo>
                    <a:pt x="68" y="150"/>
                    <a:pt x="68" y="150"/>
                    <a:pt x="68" y="150"/>
                  </a:cubicBezTo>
                  <a:cubicBezTo>
                    <a:pt x="67" y="149"/>
                    <a:pt x="67" y="149"/>
                    <a:pt x="66" y="148"/>
                  </a:cubicBezTo>
                  <a:cubicBezTo>
                    <a:pt x="66" y="148"/>
                    <a:pt x="65" y="147"/>
                    <a:pt x="65" y="147"/>
                  </a:cubicBezTo>
                  <a:cubicBezTo>
                    <a:pt x="64" y="146"/>
                    <a:pt x="64" y="146"/>
                    <a:pt x="64" y="146"/>
                  </a:cubicBezTo>
                  <a:cubicBezTo>
                    <a:pt x="64" y="146"/>
                    <a:pt x="64" y="146"/>
                    <a:pt x="64" y="146"/>
                  </a:cubicBezTo>
                  <a:cubicBezTo>
                    <a:pt x="64" y="146"/>
                    <a:pt x="64" y="146"/>
                    <a:pt x="64" y="146"/>
                  </a:cubicBezTo>
                  <a:cubicBezTo>
                    <a:pt x="63" y="145"/>
                    <a:pt x="62" y="144"/>
                    <a:pt x="61" y="144"/>
                  </a:cubicBezTo>
                  <a:cubicBezTo>
                    <a:pt x="61" y="143"/>
                    <a:pt x="61" y="143"/>
                    <a:pt x="61" y="143"/>
                  </a:cubicBezTo>
                  <a:cubicBezTo>
                    <a:pt x="60" y="143"/>
                    <a:pt x="59" y="142"/>
                    <a:pt x="58" y="141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0"/>
                    <a:pt x="56" y="140"/>
                    <a:pt x="55" y="139"/>
                  </a:cubicBezTo>
                  <a:cubicBezTo>
                    <a:pt x="55" y="139"/>
                    <a:pt x="54" y="139"/>
                    <a:pt x="54" y="139"/>
                  </a:cubicBezTo>
                  <a:cubicBezTo>
                    <a:pt x="53" y="138"/>
                    <a:pt x="52" y="138"/>
                    <a:pt x="52" y="138"/>
                  </a:cubicBezTo>
                  <a:cubicBezTo>
                    <a:pt x="51" y="137"/>
                    <a:pt x="51" y="137"/>
                    <a:pt x="50" y="137"/>
                  </a:cubicBezTo>
                  <a:cubicBezTo>
                    <a:pt x="49" y="137"/>
                    <a:pt x="49" y="136"/>
                    <a:pt x="48" y="136"/>
                  </a:cubicBezTo>
                  <a:cubicBezTo>
                    <a:pt x="47" y="136"/>
                    <a:pt x="47" y="136"/>
                    <a:pt x="46" y="135"/>
                  </a:cubicBezTo>
                  <a:cubicBezTo>
                    <a:pt x="46" y="135"/>
                    <a:pt x="45" y="135"/>
                    <a:pt x="44" y="135"/>
                  </a:cubicBezTo>
                  <a:cubicBezTo>
                    <a:pt x="44" y="135"/>
                    <a:pt x="43" y="134"/>
                    <a:pt x="42" y="134"/>
                  </a:cubicBezTo>
                  <a:cubicBezTo>
                    <a:pt x="42" y="134"/>
                    <a:pt x="41" y="134"/>
                    <a:pt x="40" y="134"/>
                  </a:cubicBezTo>
                  <a:cubicBezTo>
                    <a:pt x="40" y="134"/>
                    <a:pt x="39" y="134"/>
                    <a:pt x="38" y="133"/>
                  </a:cubicBezTo>
                  <a:cubicBezTo>
                    <a:pt x="38" y="133"/>
                    <a:pt x="37" y="133"/>
                    <a:pt x="37" y="133"/>
                  </a:cubicBezTo>
                  <a:cubicBezTo>
                    <a:pt x="36" y="133"/>
                    <a:pt x="35" y="133"/>
                    <a:pt x="34" y="133"/>
                  </a:cubicBezTo>
                  <a:cubicBezTo>
                    <a:pt x="34" y="133"/>
                    <a:pt x="33" y="133"/>
                    <a:pt x="33" y="133"/>
                  </a:cubicBezTo>
                  <a:cubicBezTo>
                    <a:pt x="32" y="133"/>
                    <a:pt x="31" y="133"/>
                    <a:pt x="30" y="133"/>
                  </a:cubicBezTo>
                  <a:cubicBezTo>
                    <a:pt x="30" y="133"/>
                    <a:pt x="29" y="133"/>
                    <a:pt x="29" y="133"/>
                  </a:cubicBezTo>
                  <a:moveTo>
                    <a:pt x="83" y="0"/>
                  </a:moveTo>
                  <a:cubicBezTo>
                    <a:pt x="83" y="0"/>
                    <a:pt x="83" y="0"/>
                    <a:pt x="84" y="0"/>
                  </a:cubicBezTo>
                  <a:cubicBezTo>
                    <a:pt x="84" y="0"/>
                    <a:pt x="84" y="0"/>
                    <a:pt x="85" y="0"/>
                  </a:cubicBezTo>
                  <a:cubicBezTo>
                    <a:pt x="87" y="0"/>
                    <a:pt x="89" y="1"/>
                    <a:pt x="91" y="1"/>
                  </a:cubicBezTo>
                  <a:cubicBezTo>
                    <a:pt x="91" y="1"/>
                    <a:pt x="91" y="1"/>
                    <a:pt x="91" y="1"/>
                  </a:cubicBezTo>
                  <a:cubicBezTo>
                    <a:pt x="91" y="1"/>
                    <a:pt x="91" y="1"/>
                    <a:pt x="91" y="1"/>
                  </a:cubicBezTo>
                  <a:cubicBezTo>
                    <a:pt x="102" y="3"/>
                    <a:pt x="112" y="8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12" y="8"/>
                    <a:pt x="102" y="3"/>
                    <a:pt x="91" y="1"/>
                  </a:cubicBezTo>
                  <a:cubicBezTo>
                    <a:pt x="91" y="1"/>
                    <a:pt x="91" y="1"/>
                    <a:pt x="91" y="1"/>
                  </a:cubicBezTo>
                  <a:cubicBezTo>
                    <a:pt x="91" y="1"/>
                    <a:pt x="91" y="1"/>
                    <a:pt x="91" y="1"/>
                  </a:cubicBezTo>
                  <a:cubicBezTo>
                    <a:pt x="89" y="1"/>
                    <a:pt x="87" y="0"/>
                    <a:pt x="85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3" y="0"/>
                    <a:pt x="83" y="0"/>
                    <a:pt x="83" y="0"/>
                  </a:cubicBezTo>
                  <a:moveTo>
                    <a:pt x="78" y="0"/>
                  </a:moveTo>
                  <a:cubicBezTo>
                    <a:pt x="78" y="0"/>
                    <a:pt x="78" y="0"/>
                    <a:pt x="78" y="0"/>
                  </a:cubicBezTo>
                  <a:cubicBezTo>
                    <a:pt x="77" y="0"/>
                    <a:pt x="77" y="0"/>
                    <a:pt x="76" y="0"/>
                  </a:cubicBezTo>
                  <a:cubicBezTo>
                    <a:pt x="74" y="0"/>
                    <a:pt x="72" y="0"/>
                    <a:pt x="70" y="1"/>
                  </a:cubicBezTo>
                  <a:cubicBezTo>
                    <a:pt x="70" y="1"/>
                    <a:pt x="70" y="1"/>
                    <a:pt x="69" y="1"/>
                  </a:cubicBezTo>
                  <a:cubicBezTo>
                    <a:pt x="67" y="1"/>
                    <a:pt x="65" y="1"/>
                    <a:pt x="63" y="2"/>
                  </a:cubicBezTo>
                  <a:cubicBezTo>
                    <a:pt x="34" y="10"/>
                    <a:pt x="14" y="36"/>
                    <a:pt x="14" y="65"/>
                  </a:cubicBezTo>
                  <a:cubicBezTo>
                    <a:pt x="14" y="36"/>
                    <a:pt x="34" y="10"/>
                    <a:pt x="63" y="2"/>
                  </a:cubicBezTo>
                  <a:cubicBezTo>
                    <a:pt x="65" y="1"/>
                    <a:pt x="67" y="1"/>
                    <a:pt x="69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72" y="0"/>
                    <a:pt x="74" y="0"/>
                    <a:pt x="76" y="0"/>
                  </a:cubicBezTo>
                  <a:cubicBezTo>
                    <a:pt x="77" y="0"/>
                    <a:pt x="77" y="0"/>
                    <a:pt x="78" y="0"/>
                  </a:cubicBezTo>
                  <a:cubicBezTo>
                    <a:pt x="78" y="0"/>
                    <a:pt x="78" y="0"/>
                    <a:pt x="78" y="0"/>
                  </a:cubicBezTo>
                  <a:moveTo>
                    <a:pt x="79" y="0"/>
                  </a:moveTo>
                  <a:cubicBezTo>
                    <a:pt x="79" y="0"/>
                    <a:pt x="79" y="0"/>
                    <a:pt x="78" y="0"/>
                  </a:cubicBezTo>
                  <a:cubicBezTo>
                    <a:pt x="79" y="0"/>
                    <a:pt x="79" y="0"/>
                    <a:pt x="79" y="0"/>
                  </a:cubicBezTo>
                  <a:moveTo>
                    <a:pt x="79" y="0"/>
                  </a:moveTo>
                  <a:cubicBezTo>
                    <a:pt x="79" y="0"/>
                    <a:pt x="79" y="0"/>
                    <a:pt x="79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0"/>
                    <a:pt x="79" y="0"/>
                    <a:pt x="79" y="0"/>
                  </a:cubicBezTo>
                </a:path>
              </a:pathLst>
            </a:custGeom>
            <a:solidFill>
              <a:srgbClr val="CADD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27" name="Freeform 376">
              <a:extLst>
                <a:ext uri="{FF2B5EF4-FFF2-40B4-BE49-F238E27FC236}">
                  <a16:creationId xmlns:a16="http://schemas.microsoft.com/office/drawing/2014/main" id="{DC124E2C-A137-C709-8106-B02B398AB8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5232" y="2992351"/>
              <a:ext cx="555629" cy="373616"/>
            </a:xfrm>
            <a:custGeom>
              <a:avLst/>
              <a:gdLst>
                <a:gd name="T0" fmla="*/ 131 w 142"/>
                <a:gd name="T1" fmla="*/ 87 h 95"/>
                <a:gd name="T2" fmla="*/ 128 w 142"/>
                <a:gd name="T3" fmla="*/ 93 h 95"/>
                <a:gd name="T4" fmla="*/ 122 w 142"/>
                <a:gd name="T5" fmla="*/ 95 h 95"/>
                <a:gd name="T6" fmla="*/ 20 w 142"/>
                <a:gd name="T7" fmla="*/ 95 h 95"/>
                <a:gd name="T8" fmla="*/ 14 w 142"/>
                <a:gd name="T9" fmla="*/ 93 h 95"/>
                <a:gd name="T10" fmla="*/ 11 w 142"/>
                <a:gd name="T11" fmla="*/ 87 h 95"/>
                <a:gd name="T12" fmla="*/ 0 w 142"/>
                <a:gd name="T13" fmla="*/ 0 h 95"/>
                <a:gd name="T14" fmla="*/ 142 w 142"/>
                <a:gd name="T15" fmla="*/ 0 h 95"/>
                <a:gd name="T16" fmla="*/ 131 w 142"/>
                <a:gd name="T17" fmla="*/ 8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95">
                  <a:moveTo>
                    <a:pt x="131" y="87"/>
                  </a:moveTo>
                  <a:cubicBezTo>
                    <a:pt x="131" y="89"/>
                    <a:pt x="130" y="91"/>
                    <a:pt x="128" y="93"/>
                  </a:cubicBezTo>
                  <a:cubicBezTo>
                    <a:pt x="127" y="94"/>
                    <a:pt x="124" y="95"/>
                    <a:pt x="122" y="95"/>
                  </a:cubicBezTo>
                  <a:cubicBezTo>
                    <a:pt x="20" y="95"/>
                    <a:pt x="20" y="95"/>
                    <a:pt x="20" y="95"/>
                  </a:cubicBezTo>
                  <a:cubicBezTo>
                    <a:pt x="18" y="95"/>
                    <a:pt x="15" y="94"/>
                    <a:pt x="14" y="93"/>
                  </a:cubicBezTo>
                  <a:cubicBezTo>
                    <a:pt x="12" y="91"/>
                    <a:pt x="11" y="89"/>
                    <a:pt x="11" y="8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2" y="0"/>
                    <a:pt x="142" y="0"/>
                    <a:pt x="142" y="0"/>
                  </a:cubicBezTo>
                  <a:lnTo>
                    <a:pt x="131" y="87"/>
                  </a:lnTo>
                  <a:close/>
                </a:path>
              </a:pathLst>
            </a:custGeom>
            <a:solidFill>
              <a:srgbClr val="344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28" name="Freeform 377">
              <a:extLst>
                <a:ext uri="{FF2B5EF4-FFF2-40B4-BE49-F238E27FC236}">
                  <a16:creationId xmlns:a16="http://schemas.microsoft.com/office/drawing/2014/main" id="{4A33029B-D1AE-B6E6-33ED-58207415F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7331" y="2899746"/>
              <a:ext cx="651429" cy="92607"/>
            </a:xfrm>
            <a:custGeom>
              <a:avLst/>
              <a:gdLst>
                <a:gd name="T0" fmla="*/ 166 w 166"/>
                <a:gd name="T1" fmla="*/ 14 h 24"/>
                <a:gd name="T2" fmla="*/ 157 w 166"/>
                <a:gd name="T3" fmla="*/ 24 h 24"/>
                <a:gd name="T4" fmla="*/ 9 w 166"/>
                <a:gd name="T5" fmla="*/ 24 h 24"/>
                <a:gd name="T6" fmla="*/ 0 w 166"/>
                <a:gd name="T7" fmla="*/ 14 h 24"/>
                <a:gd name="T8" fmla="*/ 0 w 166"/>
                <a:gd name="T9" fmla="*/ 10 h 24"/>
                <a:gd name="T10" fmla="*/ 9 w 166"/>
                <a:gd name="T11" fmla="*/ 0 h 24"/>
                <a:gd name="T12" fmla="*/ 157 w 166"/>
                <a:gd name="T13" fmla="*/ 0 h 24"/>
                <a:gd name="T14" fmla="*/ 166 w 166"/>
                <a:gd name="T15" fmla="*/ 10 h 24"/>
                <a:gd name="T16" fmla="*/ 166 w 166"/>
                <a:gd name="T17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6" h="24">
                  <a:moveTo>
                    <a:pt x="166" y="14"/>
                  </a:moveTo>
                  <a:cubicBezTo>
                    <a:pt x="166" y="20"/>
                    <a:pt x="162" y="24"/>
                    <a:pt x="157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4" y="24"/>
                    <a:pt x="0" y="20"/>
                    <a:pt x="0" y="1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62" y="0"/>
                    <a:pt x="166" y="4"/>
                    <a:pt x="166" y="10"/>
                  </a:cubicBezTo>
                  <a:lnTo>
                    <a:pt x="166" y="14"/>
                  </a:lnTo>
                  <a:close/>
                </a:path>
              </a:pathLst>
            </a:custGeom>
            <a:solidFill>
              <a:srgbClr val="5D6D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29" name="Freeform 378">
              <a:extLst>
                <a:ext uri="{FF2B5EF4-FFF2-40B4-BE49-F238E27FC236}">
                  <a16:creationId xmlns:a16="http://schemas.microsoft.com/office/drawing/2014/main" id="{3743206B-5D7E-D181-014C-B5A89DEFF44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6659" y="2740081"/>
              <a:ext cx="124538" cy="124539"/>
            </a:xfrm>
            <a:custGeom>
              <a:avLst/>
              <a:gdLst>
                <a:gd name="T0" fmla="*/ 5 w 39"/>
                <a:gd name="T1" fmla="*/ 39 h 39"/>
                <a:gd name="T2" fmla="*/ 0 w 39"/>
                <a:gd name="T3" fmla="*/ 34 h 39"/>
                <a:gd name="T4" fmla="*/ 34 w 39"/>
                <a:gd name="T5" fmla="*/ 0 h 39"/>
                <a:gd name="T6" fmla="*/ 39 w 39"/>
                <a:gd name="T7" fmla="*/ 5 h 39"/>
                <a:gd name="T8" fmla="*/ 5 w 39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9">
                  <a:moveTo>
                    <a:pt x="5" y="39"/>
                  </a:moveTo>
                  <a:lnTo>
                    <a:pt x="0" y="34"/>
                  </a:lnTo>
                  <a:lnTo>
                    <a:pt x="34" y="0"/>
                  </a:lnTo>
                  <a:lnTo>
                    <a:pt x="39" y="5"/>
                  </a:lnTo>
                  <a:lnTo>
                    <a:pt x="5" y="39"/>
                  </a:lnTo>
                  <a:close/>
                </a:path>
              </a:pathLst>
            </a:custGeom>
            <a:solidFill>
              <a:srgbClr val="C1D3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30" name="Freeform 379">
              <a:extLst>
                <a:ext uri="{FF2B5EF4-FFF2-40B4-BE49-F238E27FC236}">
                  <a16:creationId xmlns:a16="http://schemas.microsoft.com/office/drawing/2014/main" id="{2410969B-03DB-9A55-AD98-E35A69A80E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0948" y="2455877"/>
              <a:ext cx="351261" cy="354457"/>
            </a:xfrm>
            <a:custGeom>
              <a:avLst/>
              <a:gdLst>
                <a:gd name="T0" fmla="*/ 80 w 90"/>
                <a:gd name="T1" fmla="*/ 10 h 90"/>
                <a:gd name="T2" fmla="*/ 20 w 90"/>
                <a:gd name="T3" fmla="*/ 20 h 90"/>
                <a:gd name="T4" fmla="*/ 9 w 90"/>
                <a:gd name="T5" fmla="*/ 81 h 90"/>
                <a:gd name="T6" fmla="*/ 70 w 90"/>
                <a:gd name="T7" fmla="*/ 70 h 90"/>
                <a:gd name="T8" fmla="*/ 80 w 90"/>
                <a:gd name="T9" fmla="*/ 1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80" y="10"/>
                  </a:moveTo>
                  <a:cubicBezTo>
                    <a:pt x="61" y="0"/>
                    <a:pt x="36" y="4"/>
                    <a:pt x="20" y="20"/>
                  </a:cubicBezTo>
                  <a:cubicBezTo>
                    <a:pt x="3" y="37"/>
                    <a:pt x="0" y="61"/>
                    <a:pt x="9" y="81"/>
                  </a:cubicBezTo>
                  <a:cubicBezTo>
                    <a:pt x="29" y="90"/>
                    <a:pt x="54" y="87"/>
                    <a:pt x="70" y="70"/>
                  </a:cubicBezTo>
                  <a:cubicBezTo>
                    <a:pt x="86" y="54"/>
                    <a:pt x="90" y="30"/>
                    <a:pt x="80" y="10"/>
                  </a:cubicBezTo>
                  <a:close/>
                </a:path>
              </a:pathLst>
            </a:custGeom>
            <a:solidFill>
              <a:srgbClr val="C1D3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31" name="Freeform 380">
              <a:extLst>
                <a:ext uri="{FF2B5EF4-FFF2-40B4-BE49-F238E27FC236}">
                  <a16:creationId xmlns:a16="http://schemas.microsoft.com/office/drawing/2014/main" id="{AE1BAB30-E11B-454F-2473-F6FDB7BCB8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0948" y="2455877"/>
              <a:ext cx="312940" cy="319330"/>
            </a:xfrm>
            <a:custGeom>
              <a:avLst/>
              <a:gdLst>
                <a:gd name="T0" fmla="*/ 80 w 80"/>
                <a:gd name="T1" fmla="*/ 10 h 81"/>
                <a:gd name="T2" fmla="*/ 20 w 80"/>
                <a:gd name="T3" fmla="*/ 20 h 81"/>
                <a:gd name="T4" fmla="*/ 9 w 80"/>
                <a:gd name="T5" fmla="*/ 81 h 81"/>
                <a:gd name="T6" fmla="*/ 80 w 80"/>
                <a:gd name="T7" fmla="*/ 1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81">
                  <a:moveTo>
                    <a:pt x="80" y="10"/>
                  </a:moveTo>
                  <a:cubicBezTo>
                    <a:pt x="61" y="0"/>
                    <a:pt x="36" y="4"/>
                    <a:pt x="20" y="20"/>
                  </a:cubicBezTo>
                  <a:cubicBezTo>
                    <a:pt x="3" y="37"/>
                    <a:pt x="0" y="61"/>
                    <a:pt x="9" y="81"/>
                  </a:cubicBezTo>
                  <a:lnTo>
                    <a:pt x="80" y="10"/>
                  </a:lnTo>
                  <a:close/>
                </a:path>
              </a:pathLst>
            </a:custGeom>
            <a:solidFill>
              <a:srgbClr val="A6B8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32" name="Freeform 381">
              <a:extLst>
                <a:ext uri="{FF2B5EF4-FFF2-40B4-BE49-F238E27FC236}">
                  <a16:creationId xmlns:a16="http://schemas.microsoft.com/office/drawing/2014/main" id="{F648531C-50CB-4551-FC90-FB49665F5A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4895" y="2740081"/>
              <a:ext cx="127731" cy="124539"/>
            </a:xfrm>
            <a:custGeom>
              <a:avLst/>
              <a:gdLst>
                <a:gd name="T0" fmla="*/ 35 w 40"/>
                <a:gd name="T1" fmla="*/ 39 h 39"/>
                <a:gd name="T2" fmla="*/ 0 w 40"/>
                <a:gd name="T3" fmla="*/ 5 h 39"/>
                <a:gd name="T4" fmla="*/ 5 w 40"/>
                <a:gd name="T5" fmla="*/ 0 h 39"/>
                <a:gd name="T6" fmla="*/ 40 w 40"/>
                <a:gd name="T7" fmla="*/ 34 h 39"/>
                <a:gd name="T8" fmla="*/ 35 w 40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9">
                  <a:moveTo>
                    <a:pt x="35" y="39"/>
                  </a:moveTo>
                  <a:lnTo>
                    <a:pt x="0" y="5"/>
                  </a:lnTo>
                  <a:lnTo>
                    <a:pt x="5" y="0"/>
                  </a:lnTo>
                  <a:lnTo>
                    <a:pt x="40" y="34"/>
                  </a:lnTo>
                  <a:lnTo>
                    <a:pt x="35" y="39"/>
                  </a:lnTo>
                  <a:close/>
                </a:path>
              </a:pathLst>
            </a:custGeom>
            <a:solidFill>
              <a:srgbClr val="C1D3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33" name="Freeform 382">
              <a:extLst>
                <a:ext uri="{FF2B5EF4-FFF2-40B4-BE49-F238E27FC236}">
                  <a16:creationId xmlns:a16="http://schemas.microsoft.com/office/drawing/2014/main" id="{B47B8EDB-B726-3084-7776-C425C5A300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3889" y="2455877"/>
              <a:ext cx="351261" cy="354457"/>
            </a:xfrm>
            <a:custGeom>
              <a:avLst/>
              <a:gdLst>
                <a:gd name="T0" fmla="*/ 10 w 90"/>
                <a:gd name="T1" fmla="*/ 10 h 90"/>
                <a:gd name="T2" fmla="*/ 70 w 90"/>
                <a:gd name="T3" fmla="*/ 20 h 90"/>
                <a:gd name="T4" fmla="*/ 81 w 90"/>
                <a:gd name="T5" fmla="*/ 81 h 90"/>
                <a:gd name="T6" fmla="*/ 20 w 90"/>
                <a:gd name="T7" fmla="*/ 70 h 90"/>
                <a:gd name="T8" fmla="*/ 10 w 90"/>
                <a:gd name="T9" fmla="*/ 1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10" y="10"/>
                  </a:moveTo>
                  <a:cubicBezTo>
                    <a:pt x="29" y="0"/>
                    <a:pt x="54" y="4"/>
                    <a:pt x="70" y="20"/>
                  </a:cubicBezTo>
                  <a:cubicBezTo>
                    <a:pt x="87" y="37"/>
                    <a:pt x="90" y="61"/>
                    <a:pt x="81" y="81"/>
                  </a:cubicBezTo>
                  <a:cubicBezTo>
                    <a:pt x="61" y="90"/>
                    <a:pt x="36" y="87"/>
                    <a:pt x="20" y="70"/>
                  </a:cubicBezTo>
                  <a:cubicBezTo>
                    <a:pt x="4" y="54"/>
                    <a:pt x="0" y="30"/>
                    <a:pt x="10" y="10"/>
                  </a:cubicBezTo>
                  <a:close/>
                </a:path>
              </a:pathLst>
            </a:custGeom>
            <a:solidFill>
              <a:srgbClr val="C1D3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34" name="Freeform 383">
              <a:extLst>
                <a:ext uri="{FF2B5EF4-FFF2-40B4-BE49-F238E27FC236}">
                  <a16:creationId xmlns:a16="http://schemas.microsoft.com/office/drawing/2014/main" id="{D5ED6F8A-CB18-9B3E-02EC-481B6664A9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2207" y="2455877"/>
              <a:ext cx="312940" cy="319330"/>
            </a:xfrm>
            <a:custGeom>
              <a:avLst/>
              <a:gdLst>
                <a:gd name="T0" fmla="*/ 0 w 80"/>
                <a:gd name="T1" fmla="*/ 10 h 81"/>
                <a:gd name="T2" fmla="*/ 60 w 80"/>
                <a:gd name="T3" fmla="*/ 20 h 81"/>
                <a:gd name="T4" fmla="*/ 71 w 80"/>
                <a:gd name="T5" fmla="*/ 81 h 81"/>
                <a:gd name="T6" fmla="*/ 0 w 80"/>
                <a:gd name="T7" fmla="*/ 1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81">
                  <a:moveTo>
                    <a:pt x="0" y="10"/>
                  </a:moveTo>
                  <a:cubicBezTo>
                    <a:pt x="19" y="0"/>
                    <a:pt x="44" y="4"/>
                    <a:pt x="60" y="20"/>
                  </a:cubicBezTo>
                  <a:cubicBezTo>
                    <a:pt x="77" y="37"/>
                    <a:pt x="80" y="61"/>
                    <a:pt x="71" y="81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A6B8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grpSp>
          <p:nvGrpSpPr>
            <p:cNvPr id="244" name="Group 243">
              <a:extLst>
                <a:ext uri="{FF2B5EF4-FFF2-40B4-BE49-F238E27FC236}">
                  <a16:creationId xmlns:a16="http://schemas.microsoft.com/office/drawing/2014/main" id="{BDD96C5C-1EC2-473C-8480-2FEA20EFADA1}"/>
                </a:ext>
              </a:extLst>
            </p:cNvPr>
            <p:cNvGrpSpPr/>
            <p:nvPr/>
          </p:nvGrpSpPr>
          <p:grpSpPr>
            <a:xfrm rot="3924110">
              <a:off x="5116610" y="2066997"/>
              <a:ext cx="329306" cy="342662"/>
              <a:chOff x="10592097" y="2428737"/>
              <a:chExt cx="276188" cy="311893"/>
            </a:xfrm>
          </p:grpSpPr>
          <p:sp>
            <p:nvSpPr>
              <p:cNvPr id="241" name="Freeform 381">
                <a:extLst>
                  <a:ext uri="{FF2B5EF4-FFF2-40B4-BE49-F238E27FC236}">
                    <a16:creationId xmlns:a16="http://schemas.microsoft.com/office/drawing/2014/main" id="{B2F0FCD9-0D45-5B17-73F5-AC63B1090086}"/>
                  </a:ext>
                </a:extLst>
              </p:cNvPr>
              <p:cNvSpPr>
                <a:spLocks/>
              </p:cNvSpPr>
              <p:nvPr/>
            </p:nvSpPr>
            <p:spPr bwMode="auto">
              <a:xfrm rot="506945">
                <a:off x="10778685" y="2653269"/>
                <a:ext cx="89600" cy="87361"/>
              </a:xfrm>
              <a:custGeom>
                <a:avLst/>
                <a:gdLst>
                  <a:gd name="T0" fmla="*/ 35 w 40"/>
                  <a:gd name="T1" fmla="*/ 39 h 39"/>
                  <a:gd name="T2" fmla="*/ 0 w 40"/>
                  <a:gd name="T3" fmla="*/ 5 h 39"/>
                  <a:gd name="T4" fmla="*/ 5 w 40"/>
                  <a:gd name="T5" fmla="*/ 0 h 39"/>
                  <a:gd name="T6" fmla="*/ 40 w 40"/>
                  <a:gd name="T7" fmla="*/ 34 h 39"/>
                  <a:gd name="T8" fmla="*/ 35 w 40"/>
                  <a:gd name="T9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9">
                    <a:moveTo>
                      <a:pt x="35" y="39"/>
                    </a:moveTo>
                    <a:lnTo>
                      <a:pt x="0" y="5"/>
                    </a:lnTo>
                    <a:lnTo>
                      <a:pt x="5" y="0"/>
                    </a:lnTo>
                    <a:lnTo>
                      <a:pt x="40" y="34"/>
                    </a:lnTo>
                    <a:lnTo>
                      <a:pt x="35" y="39"/>
                    </a:lnTo>
                    <a:close/>
                  </a:path>
                </a:pathLst>
              </a:custGeom>
              <a:solidFill>
                <a:srgbClr val="C1D3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42" name="Freeform 382">
                <a:extLst>
                  <a:ext uri="{FF2B5EF4-FFF2-40B4-BE49-F238E27FC236}">
                    <a16:creationId xmlns:a16="http://schemas.microsoft.com/office/drawing/2014/main" id="{72C76A0A-2E1A-7E81-F493-5BBAFEF4B44F}"/>
                  </a:ext>
                </a:extLst>
              </p:cNvPr>
              <p:cNvSpPr>
                <a:spLocks/>
              </p:cNvSpPr>
              <p:nvPr/>
            </p:nvSpPr>
            <p:spPr bwMode="auto">
              <a:xfrm rot="506945">
                <a:off x="10592097" y="2428737"/>
                <a:ext cx="246400" cy="248641"/>
              </a:xfrm>
              <a:custGeom>
                <a:avLst/>
                <a:gdLst>
                  <a:gd name="T0" fmla="*/ 10 w 90"/>
                  <a:gd name="T1" fmla="*/ 10 h 90"/>
                  <a:gd name="T2" fmla="*/ 70 w 90"/>
                  <a:gd name="T3" fmla="*/ 20 h 90"/>
                  <a:gd name="T4" fmla="*/ 81 w 90"/>
                  <a:gd name="T5" fmla="*/ 81 h 90"/>
                  <a:gd name="T6" fmla="*/ 20 w 90"/>
                  <a:gd name="T7" fmla="*/ 70 h 90"/>
                  <a:gd name="T8" fmla="*/ 10 w 90"/>
                  <a:gd name="T9" fmla="*/ 1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90">
                    <a:moveTo>
                      <a:pt x="10" y="10"/>
                    </a:moveTo>
                    <a:cubicBezTo>
                      <a:pt x="29" y="0"/>
                      <a:pt x="54" y="4"/>
                      <a:pt x="70" y="20"/>
                    </a:cubicBezTo>
                    <a:cubicBezTo>
                      <a:pt x="87" y="37"/>
                      <a:pt x="90" y="61"/>
                      <a:pt x="81" y="81"/>
                    </a:cubicBezTo>
                    <a:cubicBezTo>
                      <a:pt x="61" y="90"/>
                      <a:pt x="36" y="87"/>
                      <a:pt x="20" y="70"/>
                    </a:cubicBezTo>
                    <a:cubicBezTo>
                      <a:pt x="4" y="54"/>
                      <a:pt x="0" y="30"/>
                      <a:pt x="10" y="10"/>
                    </a:cubicBezTo>
                    <a:close/>
                  </a:path>
                </a:pathLst>
              </a:custGeom>
              <a:solidFill>
                <a:srgbClr val="C1D3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43" name="Freeform 383">
                <a:extLst>
                  <a:ext uri="{FF2B5EF4-FFF2-40B4-BE49-F238E27FC236}">
                    <a16:creationId xmlns:a16="http://schemas.microsoft.com/office/drawing/2014/main" id="{80AC0FBA-45DF-6668-8C85-9BA500024424}"/>
                  </a:ext>
                </a:extLst>
              </p:cNvPr>
              <p:cNvSpPr>
                <a:spLocks/>
              </p:cNvSpPr>
              <p:nvPr/>
            </p:nvSpPr>
            <p:spPr bwMode="auto">
              <a:xfrm rot="506945">
                <a:off x="10618976" y="2428737"/>
                <a:ext cx="219519" cy="224000"/>
              </a:xfrm>
              <a:custGeom>
                <a:avLst/>
                <a:gdLst>
                  <a:gd name="T0" fmla="*/ 0 w 80"/>
                  <a:gd name="T1" fmla="*/ 10 h 81"/>
                  <a:gd name="T2" fmla="*/ 60 w 80"/>
                  <a:gd name="T3" fmla="*/ 20 h 81"/>
                  <a:gd name="T4" fmla="*/ 71 w 80"/>
                  <a:gd name="T5" fmla="*/ 81 h 81"/>
                  <a:gd name="T6" fmla="*/ 0 w 80"/>
                  <a:gd name="T7" fmla="*/ 1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" h="81">
                    <a:moveTo>
                      <a:pt x="0" y="10"/>
                    </a:moveTo>
                    <a:cubicBezTo>
                      <a:pt x="19" y="0"/>
                      <a:pt x="44" y="4"/>
                      <a:pt x="60" y="20"/>
                    </a:cubicBezTo>
                    <a:cubicBezTo>
                      <a:pt x="77" y="37"/>
                      <a:pt x="80" y="61"/>
                      <a:pt x="71" y="81"/>
                    </a:cubicBez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A6B8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</p:grpSp>
        <p:sp>
          <p:nvSpPr>
            <p:cNvPr id="235" name="Freeform 384">
              <a:extLst>
                <a:ext uri="{FF2B5EF4-FFF2-40B4-BE49-F238E27FC236}">
                  <a16:creationId xmlns:a16="http://schemas.microsoft.com/office/drawing/2014/main" id="{8E1D5E02-8D66-5B9E-C65E-994446A4AF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5064" y="2008103"/>
              <a:ext cx="207564" cy="891643"/>
            </a:xfrm>
            <a:custGeom>
              <a:avLst/>
              <a:gdLst>
                <a:gd name="T0" fmla="*/ 53 w 53"/>
                <a:gd name="T1" fmla="*/ 206 h 206"/>
                <a:gd name="T2" fmla="*/ 49 w 53"/>
                <a:gd name="T3" fmla="*/ 206 h 206"/>
                <a:gd name="T4" fmla="*/ 49 w 53"/>
                <a:gd name="T5" fmla="*/ 122 h 206"/>
                <a:gd name="T6" fmla="*/ 0 w 53"/>
                <a:gd name="T7" fmla="*/ 4 h 206"/>
                <a:gd name="T8" fmla="*/ 3 w 53"/>
                <a:gd name="T9" fmla="*/ 0 h 206"/>
                <a:gd name="T10" fmla="*/ 53 w 53"/>
                <a:gd name="T11" fmla="*/ 122 h 206"/>
                <a:gd name="T12" fmla="*/ 53 w 53"/>
                <a:gd name="T13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206">
                  <a:moveTo>
                    <a:pt x="53" y="206"/>
                  </a:moveTo>
                  <a:cubicBezTo>
                    <a:pt x="49" y="206"/>
                    <a:pt x="49" y="206"/>
                    <a:pt x="49" y="206"/>
                  </a:cubicBezTo>
                  <a:cubicBezTo>
                    <a:pt x="49" y="122"/>
                    <a:pt x="49" y="122"/>
                    <a:pt x="49" y="122"/>
                  </a:cubicBezTo>
                  <a:cubicBezTo>
                    <a:pt x="49" y="77"/>
                    <a:pt x="31" y="35"/>
                    <a:pt x="0" y="4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5" y="33"/>
                    <a:pt x="53" y="76"/>
                    <a:pt x="53" y="122"/>
                  </a:cubicBezTo>
                  <a:lnTo>
                    <a:pt x="53" y="206"/>
                  </a:lnTo>
                  <a:close/>
                </a:path>
              </a:pathLst>
            </a:custGeom>
            <a:solidFill>
              <a:srgbClr val="A6B8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46" name="Freeform 381">
              <a:extLst>
                <a:ext uri="{FF2B5EF4-FFF2-40B4-BE49-F238E27FC236}">
                  <a16:creationId xmlns:a16="http://schemas.microsoft.com/office/drawing/2014/main" id="{A4FB4BF3-0FF6-3AC8-7567-44ECDB3B87FA}"/>
                </a:ext>
              </a:extLst>
            </p:cNvPr>
            <p:cNvSpPr>
              <a:spLocks/>
            </p:cNvSpPr>
            <p:nvPr/>
          </p:nvSpPr>
          <p:spPr bwMode="auto">
            <a:xfrm rot="20431471">
              <a:off x="5094103" y="2263135"/>
              <a:ext cx="67036" cy="74648"/>
            </a:xfrm>
            <a:custGeom>
              <a:avLst/>
              <a:gdLst>
                <a:gd name="T0" fmla="*/ 35 w 40"/>
                <a:gd name="T1" fmla="*/ 39 h 39"/>
                <a:gd name="T2" fmla="*/ 0 w 40"/>
                <a:gd name="T3" fmla="*/ 5 h 39"/>
                <a:gd name="T4" fmla="*/ 5 w 40"/>
                <a:gd name="T5" fmla="*/ 0 h 39"/>
                <a:gd name="T6" fmla="*/ 40 w 40"/>
                <a:gd name="T7" fmla="*/ 34 h 39"/>
                <a:gd name="T8" fmla="*/ 35 w 40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9">
                  <a:moveTo>
                    <a:pt x="35" y="39"/>
                  </a:moveTo>
                  <a:lnTo>
                    <a:pt x="0" y="5"/>
                  </a:lnTo>
                  <a:lnTo>
                    <a:pt x="5" y="0"/>
                  </a:lnTo>
                  <a:lnTo>
                    <a:pt x="40" y="34"/>
                  </a:lnTo>
                  <a:lnTo>
                    <a:pt x="35" y="39"/>
                  </a:lnTo>
                  <a:close/>
                </a:path>
              </a:pathLst>
            </a:custGeom>
            <a:solidFill>
              <a:srgbClr val="C1D3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E5939C4D-034E-0711-116D-1C737B54D6BD}"/>
                </a:ext>
              </a:extLst>
            </p:cNvPr>
            <p:cNvSpPr txBox="1"/>
            <p:nvPr/>
          </p:nvSpPr>
          <p:spPr>
            <a:xfrm>
              <a:off x="3416664" y="2096910"/>
              <a:ext cx="1712218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400" b="1" dirty="0">
                  <a:solidFill>
                    <a:schemeClr val="bg1"/>
                  </a:solidFill>
                  <a:highlight>
                    <a:srgbClr val="00539F"/>
                  </a:highlight>
                  <a:latin typeface="Barlow SemiBold" panose="00000700000000000000" pitchFamily="2" charset="0"/>
                </a:rPr>
                <a:t>Ecosystem</a:t>
              </a:r>
              <a:br>
                <a:rPr lang="en-US" sz="2400" b="1" dirty="0">
                  <a:solidFill>
                    <a:schemeClr val="bg1"/>
                  </a:solidFill>
                  <a:highlight>
                    <a:srgbClr val="00539F"/>
                  </a:highlight>
                  <a:latin typeface="Barlow SemiBold" panose="00000700000000000000" pitchFamily="2" charset="0"/>
                </a:rPr>
              </a:br>
              <a:r>
                <a:rPr lang="en-US" sz="2400" b="1" dirty="0">
                  <a:solidFill>
                    <a:schemeClr val="bg1"/>
                  </a:solidFill>
                  <a:highlight>
                    <a:srgbClr val="00539F"/>
                  </a:highlight>
                  <a:latin typeface="Barlow SemiBold" panose="00000700000000000000" pitchFamily="2" charset="0"/>
                </a:rPr>
                <a:t>Support.</a:t>
              </a:r>
            </a:p>
          </p:txBody>
        </p:sp>
        <p:sp>
          <p:nvSpPr>
            <p:cNvPr id="247" name="Freeform 382">
              <a:extLst>
                <a:ext uri="{FF2B5EF4-FFF2-40B4-BE49-F238E27FC236}">
                  <a16:creationId xmlns:a16="http://schemas.microsoft.com/office/drawing/2014/main" id="{E117DCB9-1814-F0F7-03AC-408C6B83E763}"/>
                </a:ext>
              </a:extLst>
            </p:cNvPr>
            <p:cNvSpPr>
              <a:spLocks/>
            </p:cNvSpPr>
            <p:nvPr/>
          </p:nvSpPr>
          <p:spPr bwMode="auto">
            <a:xfrm rot="20431471">
              <a:off x="4906348" y="2123499"/>
              <a:ext cx="184350" cy="212458"/>
            </a:xfrm>
            <a:custGeom>
              <a:avLst/>
              <a:gdLst>
                <a:gd name="T0" fmla="*/ 10 w 90"/>
                <a:gd name="T1" fmla="*/ 10 h 90"/>
                <a:gd name="T2" fmla="*/ 70 w 90"/>
                <a:gd name="T3" fmla="*/ 20 h 90"/>
                <a:gd name="T4" fmla="*/ 81 w 90"/>
                <a:gd name="T5" fmla="*/ 81 h 90"/>
                <a:gd name="T6" fmla="*/ 20 w 90"/>
                <a:gd name="T7" fmla="*/ 70 h 90"/>
                <a:gd name="T8" fmla="*/ 10 w 90"/>
                <a:gd name="T9" fmla="*/ 1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10" y="10"/>
                  </a:moveTo>
                  <a:cubicBezTo>
                    <a:pt x="29" y="0"/>
                    <a:pt x="54" y="4"/>
                    <a:pt x="70" y="20"/>
                  </a:cubicBezTo>
                  <a:cubicBezTo>
                    <a:pt x="87" y="37"/>
                    <a:pt x="90" y="61"/>
                    <a:pt x="81" y="81"/>
                  </a:cubicBezTo>
                  <a:cubicBezTo>
                    <a:pt x="61" y="90"/>
                    <a:pt x="36" y="87"/>
                    <a:pt x="20" y="70"/>
                  </a:cubicBezTo>
                  <a:cubicBezTo>
                    <a:pt x="4" y="54"/>
                    <a:pt x="0" y="30"/>
                    <a:pt x="10" y="10"/>
                  </a:cubicBezTo>
                  <a:close/>
                </a:path>
              </a:pathLst>
            </a:custGeom>
            <a:solidFill>
              <a:srgbClr val="C1D3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 dirty="0"/>
            </a:p>
          </p:txBody>
        </p:sp>
        <p:sp>
          <p:nvSpPr>
            <p:cNvPr id="248" name="Freeform 383">
              <a:extLst>
                <a:ext uri="{FF2B5EF4-FFF2-40B4-BE49-F238E27FC236}">
                  <a16:creationId xmlns:a16="http://schemas.microsoft.com/office/drawing/2014/main" id="{C91BA01F-8DA2-F1C8-9ACF-C38D15437B54}"/>
                </a:ext>
              </a:extLst>
            </p:cNvPr>
            <p:cNvSpPr>
              <a:spLocks/>
            </p:cNvSpPr>
            <p:nvPr/>
          </p:nvSpPr>
          <p:spPr bwMode="auto">
            <a:xfrm rot="20431471">
              <a:off x="4920357" y="2120017"/>
              <a:ext cx="164239" cy="191404"/>
            </a:xfrm>
            <a:custGeom>
              <a:avLst/>
              <a:gdLst>
                <a:gd name="T0" fmla="*/ 0 w 80"/>
                <a:gd name="T1" fmla="*/ 10 h 81"/>
                <a:gd name="T2" fmla="*/ 60 w 80"/>
                <a:gd name="T3" fmla="*/ 20 h 81"/>
                <a:gd name="T4" fmla="*/ 71 w 80"/>
                <a:gd name="T5" fmla="*/ 81 h 81"/>
                <a:gd name="T6" fmla="*/ 0 w 80"/>
                <a:gd name="T7" fmla="*/ 1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81">
                  <a:moveTo>
                    <a:pt x="0" y="10"/>
                  </a:moveTo>
                  <a:cubicBezTo>
                    <a:pt x="19" y="0"/>
                    <a:pt x="44" y="4"/>
                    <a:pt x="60" y="20"/>
                  </a:cubicBezTo>
                  <a:cubicBezTo>
                    <a:pt x="77" y="37"/>
                    <a:pt x="80" y="61"/>
                    <a:pt x="71" y="81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A6B8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045A935A-3D51-A24F-1703-162ACD04A253}"/>
                </a:ext>
              </a:extLst>
            </p:cNvPr>
            <p:cNvSpPr txBox="1"/>
            <p:nvPr/>
          </p:nvSpPr>
          <p:spPr>
            <a:xfrm>
              <a:off x="4034536" y="5414628"/>
              <a:ext cx="2428781" cy="44649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n-US" sz="2400" b="1" dirty="0">
                  <a:solidFill>
                    <a:schemeClr val="bg1"/>
                  </a:solidFill>
                  <a:highlight>
                    <a:srgbClr val="00539F"/>
                  </a:highlight>
                  <a:latin typeface="Barlow SemiBold" panose="00000700000000000000" pitchFamily="2" charset="0"/>
                </a:rPr>
                <a:t>Talent.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68D4A62F-536D-2AE8-652D-368DB50E7552}"/>
                </a:ext>
              </a:extLst>
            </p:cNvPr>
            <p:cNvSpPr txBox="1"/>
            <p:nvPr/>
          </p:nvSpPr>
          <p:spPr>
            <a:xfrm>
              <a:off x="2330287" y="4059201"/>
              <a:ext cx="2428781" cy="44649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n-US" sz="2400" b="1" dirty="0">
                  <a:solidFill>
                    <a:schemeClr val="bg1"/>
                  </a:solidFill>
                  <a:highlight>
                    <a:srgbClr val="00539F"/>
                  </a:highlight>
                  <a:latin typeface="Barlow SemiBold" panose="00000700000000000000" pitchFamily="2" charset="0"/>
                </a:rPr>
                <a:t>Workshops.</a:t>
              </a:r>
            </a:p>
          </p:txBody>
        </p:sp>
        <p:grpSp>
          <p:nvGrpSpPr>
            <p:cNvPr id="273" name="Group 272">
              <a:extLst>
                <a:ext uri="{FF2B5EF4-FFF2-40B4-BE49-F238E27FC236}">
                  <a16:creationId xmlns:a16="http://schemas.microsoft.com/office/drawing/2014/main" id="{C1BCE22A-35E2-DD02-92CC-9D0753772392}"/>
                </a:ext>
              </a:extLst>
            </p:cNvPr>
            <p:cNvGrpSpPr/>
            <p:nvPr/>
          </p:nvGrpSpPr>
          <p:grpSpPr>
            <a:xfrm>
              <a:off x="6423203" y="4376820"/>
              <a:ext cx="2428781" cy="966177"/>
              <a:chOff x="6164606" y="4329680"/>
              <a:chExt cx="2511305" cy="999005"/>
            </a:xfrm>
          </p:grpSpPr>
          <p:sp>
            <p:nvSpPr>
              <p:cNvPr id="135" name="Freeform 708">
                <a:extLst>
                  <a:ext uri="{FF2B5EF4-FFF2-40B4-BE49-F238E27FC236}">
                    <a16:creationId xmlns:a16="http://schemas.microsoft.com/office/drawing/2014/main" id="{05EF3548-1D6D-B95B-3424-C6B627E33B4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97205" y="4329680"/>
                <a:ext cx="1357428" cy="592720"/>
              </a:xfrm>
              <a:custGeom>
                <a:avLst/>
                <a:gdLst>
                  <a:gd name="T0" fmla="*/ 9 w 360"/>
                  <a:gd name="T1" fmla="*/ 157 h 157"/>
                  <a:gd name="T2" fmla="*/ 9 w 360"/>
                  <a:gd name="T3" fmla="*/ 157 h 157"/>
                  <a:gd name="T4" fmla="*/ 9 w 360"/>
                  <a:gd name="T5" fmla="*/ 157 h 157"/>
                  <a:gd name="T6" fmla="*/ 9 w 360"/>
                  <a:gd name="T7" fmla="*/ 157 h 157"/>
                  <a:gd name="T8" fmla="*/ 41 w 360"/>
                  <a:gd name="T9" fmla="*/ 89 h 157"/>
                  <a:gd name="T10" fmla="*/ 0 w 360"/>
                  <a:gd name="T11" fmla="*/ 130 h 157"/>
                  <a:gd name="T12" fmla="*/ 0 w 360"/>
                  <a:gd name="T13" fmla="*/ 130 h 157"/>
                  <a:gd name="T14" fmla="*/ 41 w 360"/>
                  <a:gd name="T15" fmla="*/ 89 h 157"/>
                  <a:gd name="T16" fmla="*/ 48 w 360"/>
                  <a:gd name="T17" fmla="*/ 89 h 157"/>
                  <a:gd name="T18" fmla="*/ 48 w 360"/>
                  <a:gd name="T19" fmla="*/ 89 h 157"/>
                  <a:gd name="T20" fmla="*/ 41 w 360"/>
                  <a:gd name="T21" fmla="*/ 89 h 157"/>
                  <a:gd name="T22" fmla="*/ 360 w 360"/>
                  <a:gd name="T23" fmla="*/ 0 h 157"/>
                  <a:gd name="T24" fmla="*/ 48 w 360"/>
                  <a:gd name="T25" fmla="*/ 0 h 157"/>
                  <a:gd name="T26" fmla="*/ 360 w 360"/>
                  <a:gd name="T27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60" h="157">
                    <a:moveTo>
                      <a:pt x="9" y="157"/>
                    </a:moveTo>
                    <a:cubicBezTo>
                      <a:pt x="9" y="157"/>
                      <a:pt x="9" y="157"/>
                      <a:pt x="9" y="157"/>
                    </a:cubicBezTo>
                    <a:cubicBezTo>
                      <a:pt x="9" y="157"/>
                      <a:pt x="9" y="157"/>
                      <a:pt x="9" y="157"/>
                    </a:cubicBezTo>
                    <a:cubicBezTo>
                      <a:pt x="9" y="157"/>
                      <a:pt x="9" y="157"/>
                      <a:pt x="9" y="157"/>
                    </a:cubicBezTo>
                    <a:moveTo>
                      <a:pt x="41" y="89"/>
                    </a:moveTo>
                    <a:cubicBezTo>
                      <a:pt x="18" y="89"/>
                      <a:pt x="0" y="107"/>
                      <a:pt x="0" y="130"/>
                    </a:cubicBezTo>
                    <a:cubicBezTo>
                      <a:pt x="0" y="130"/>
                      <a:pt x="0" y="130"/>
                      <a:pt x="0" y="130"/>
                    </a:cubicBezTo>
                    <a:cubicBezTo>
                      <a:pt x="0" y="107"/>
                      <a:pt x="18" y="89"/>
                      <a:pt x="41" y="89"/>
                    </a:cubicBezTo>
                    <a:cubicBezTo>
                      <a:pt x="43" y="89"/>
                      <a:pt x="45" y="89"/>
                      <a:pt x="48" y="89"/>
                    </a:cubicBezTo>
                    <a:cubicBezTo>
                      <a:pt x="48" y="89"/>
                      <a:pt x="48" y="89"/>
                      <a:pt x="48" y="89"/>
                    </a:cubicBezTo>
                    <a:cubicBezTo>
                      <a:pt x="45" y="89"/>
                      <a:pt x="43" y="89"/>
                      <a:pt x="41" y="89"/>
                    </a:cubicBezTo>
                    <a:moveTo>
                      <a:pt x="360" y="0"/>
                    </a:moveTo>
                    <a:cubicBezTo>
                      <a:pt x="48" y="0"/>
                      <a:pt x="48" y="0"/>
                      <a:pt x="48" y="0"/>
                    </a:cubicBezTo>
                    <a:cubicBezTo>
                      <a:pt x="360" y="0"/>
                      <a:pt x="360" y="0"/>
                      <a:pt x="360" y="0"/>
                    </a:cubicBezTo>
                  </a:path>
                </a:pathLst>
              </a:custGeom>
              <a:solidFill>
                <a:srgbClr val="0D6E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36" name="Rectangle 709">
                <a:extLst>
                  <a:ext uri="{FF2B5EF4-FFF2-40B4-BE49-F238E27FC236}">
                    <a16:creationId xmlns:a16="http://schemas.microsoft.com/office/drawing/2014/main" id="{2E3FFCA0-40CC-0909-5D73-9661B8F0C6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78401" y="4329680"/>
                <a:ext cx="1176234" cy="6480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37" name="Rectangle 710">
                <a:extLst>
                  <a:ext uri="{FF2B5EF4-FFF2-40B4-BE49-F238E27FC236}">
                    <a16:creationId xmlns:a16="http://schemas.microsoft.com/office/drawing/2014/main" id="{06F064C1-233E-A348-E623-71A279F433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78401" y="4329680"/>
                <a:ext cx="1176234" cy="64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38" name="Rectangle 711">
                <a:extLst>
                  <a:ext uri="{FF2B5EF4-FFF2-40B4-BE49-F238E27FC236}">
                    <a16:creationId xmlns:a16="http://schemas.microsoft.com/office/drawing/2014/main" id="{ABCF49DB-9E6F-9A62-C0D8-04FF3E416B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09111" y="4360390"/>
                <a:ext cx="1114811" cy="586578"/>
              </a:xfrm>
              <a:prstGeom prst="rect">
                <a:avLst/>
              </a:prstGeom>
              <a:solidFill>
                <a:srgbClr val="CEE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39" name="Rectangle 712">
                <a:extLst>
                  <a:ext uri="{FF2B5EF4-FFF2-40B4-BE49-F238E27FC236}">
                    <a16:creationId xmlns:a16="http://schemas.microsoft.com/office/drawing/2014/main" id="{2274D658-14A6-6156-24A0-3650A3B459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09111" y="4360390"/>
                <a:ext cx="1114811" cy="5865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40" name="Rectangle 713">
                <a:extLst>
                  <a:ext uri="{FF2B5EF4-FFF2-40B4-BE49-F238E27FC236}">
                    <a16:creationId xmlns:a16="http://schemas.microsoft.com/office/drawing/2014/main" id="{F851E532-E568-D61A-26C9-0CCAD2FFB9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09111" y="4477092"/>
                <a:ext cx="1114811" cy="353176"/>
              </a:xfrm>
              <a:prstGeom prst="rect">
                <a:avLst/>
              </a:prstGeom>
              <a:solidFill>
                <a:srgbClr val="B8D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41" name="Rectangle 714">
                <a:extLst>
                  <a:ext uri="{FF2B5EF4-FFF2-40B4-BE49-F238E27FC236}">
                    <a16:creationId xmlns:a16="http://schemas.microsoft.com/office/drawing/2014/main" id="{6EC38199-1301-85CA-45DE-3775D78D15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09111" y="4477092"/>
                <a:ext cx="1114811" cy="3531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42" name="Rectangle 715">
                <a:extLst>
                  <a:ext uri="{FF2B5EF4-FFF2-40B4-BE49-F238E27FC236}">
                    <a16:creationId xmlns:a16="http://schemas.microsoft.com/office/drawing/2014/main" id="{AC88C24D-BEA2-C0FD-5CD9-3AD42E4C51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406457"/>
                <a:ext cx="165839" cy="2456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43" name="Rectangle 716">
                <a:extLst>
                  <a:ext uri="{FF2B5EF4-FFF2-40B4-BE49-F238E27FC236}">
                    <a16:creationId xmlns:a16="http://schemas.microsoft.com/office/drawing/2014/main" id="{BC5866D7-8537-FFBA-5A82-B81E941826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879404"/>
                <a:ext cx="110561" cy="2456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44" name="Rectangle 717">
                <a:extLst>
                  <a:ext uri="{FF2B5EF4-FFF2-40B4-BE49-F238E27FC236}">
                    <a16:creationId xmlns:a16="http://schemas.microsoft.com/office/drawing/2014/main" id="{3EFEE5B9-4548-8583-4090-8F2DD6AD49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879404"/>
                <a:ext cx="110561" cy="245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45" name="Rectangle 718">
                <a:extLst>
                  <a:ext uri="{FF2B5EF4-FFF2-40B4-BE49-F238E27FC236}">
                    <a16:creationId xmlns:a16="http://schemas.microsoft.com/office/drawing/2014/main" id="{57C8C264-ECB3-A59A-15B6-210C3C9807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96447" y="4879404"/>
                <a:ext cx="113632" cy="2456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46" name="Rectangle 719">
                <a:extLst>
                  <a:ext uri="{FF2B5EF4-FFF2-40B4-BE49-F238E27FC236}">
                    <a16:creationId xmlns:a16="http://schemas.microsoft.com/office/drawing/2014/main" id="{3DAC0589-1328-9200-A2E9-D3CD8A5F76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96447" y="4879404"/>
                <a:ext cx="113632" cy="245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47" name="Rectangle 720">
                <a:extLst>
                  <a:ext uri="{FF2B5EF4-FFF2-40B4-BE49-F238E27FC236}">
                    <a16:creationId xmlns:a16="http://schemas.microsoft.com/office/drawing/2014/main" id="{A70F4523-8606-C0A7-802E-CB25757A54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7718" y="4879404"/>
                <a:ext cx="116703" cy="2456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48" name="Rectangle 721">
                <a:extLst>
                  <a:ext uri="{FF2B5EF4-FFF2-40B4-BE49-F238E27FC236}">
                    <a16:creationId xmlns:a16="http://schemas.microsoft.com/office/drawing/2014/main" id="{3EF95CD0-68FF-7E8A-28D5-C71897A80E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7718" y="4879404"/>
                <a:ext cx="116703" cy="245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49" name="Rectangle 722">
                <a:extLst>
                  <a:ext uri="{FF2B5EF4-FFF2-40B4-BE49-F238E27FC236}">
                    <a16:creationId xmlns:a16="http://schemas.microsoft.com/office/drawing/2014/main" id="{CCEB68DB-3AD9-249B-9362-288C82DF85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78989" y="4879404"/>
                <a:ext cx="116703" cy="2456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50" name="Rectangle 723">
                <a:extLst>
                  <a:ext uri="{FF2B5EF4-FFF2-40B4-BE49-F238E27FC236}">
                    <a16:creationId xmlns:a16="http://schemas.microsoft.com/office/drawing/2014/main" id="{08C66CCA-6322-F07A-8399-4EC3476931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78989" y="4879404"/>
                <a:ext cx="116703" cy="245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51" name="Rectangle 724">
                <a:extLst>
                  <a:ext uri="{FF2B5EF4-FFF2-40B4-BE49-F238E27FC236}">
                    <a16:creationId xmlns:a16="http://schemas.microsoft.com/office/drawing/2014/main" id="{DD9BBA14-181C-5A33-6FC5-532C0179B2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5585" y="4406457"/>
                <a:ext cx="82922" cy="2456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52" name="Rectangle 725">
                <a:extLst>
                  <a:ext uri="{FF2B5EF4-FFF2-40B4-BE49-F238E27FC236}">
                    <a16:creationId xmlns:a16="http://schemas.microsoft.com/office/drawing/2014/main" id="{D9FF17C7-EF8C-28FD-FC0B-BC07268ED7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20259" y="4526230"/>
                <a:ext cx="454522" cy="5835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53" name="Rectangle 726">
                <a:extLst>
                  <a:ext uri="{FF2B5EF4-FFF2-40B4-BE49-F238E27FC236}">
                    <a16:creationId xmlns:a16="http://schemas.microsoft.com/office/drawing/2014/main" id="{63773512-2B5B-68AC-477A-1AF339D77C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578437"/>
                <a:ext cx="522087" cy="6142"/>
              </a:xfrm>
              <a:prstGeom prst="rect">
                <a:avLst/>
              </a:prstGeom>
              <a:solidFill>
                <a:srgbClr val="5D6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54" name="Rectangle 727">
                <a:extLst>
                  <a:ext uri="{FF2B5EF4-FFF2-40B4-BE49-F238E27FC236}">
                    <a16:creationId xmlns:a16="http://schemas.microsoft.com/office/drawing/2014/main" id="{20E8B71F-D020-74B2-0032-10E239CB55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578437"/>
                <a:ext cx="522087" cy="61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55" name="Rectangle 728">
                <a:extLst>
                  <a:ext uri="{FF2B5EF4-FFF2-40B4-BE49-F238E27FC236}">
                    <a16:creationId xmlns:a16="http://schemas.microsoft.com/office/drawing/2014/main" id="{6265F952-39BB-341F-63EC-18C81879C2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649072"/>
                <a:ext cx="1019606" cy="9215"/>
              </a:xfrm>
              <a:prstGeom prst="rect">
                <a:avLst/>
              </a:prstGeom>
              <a:solidFill>
                <a:srgbClr val="5D6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56" name="Rectangle 729">
                <a:extLst>
                  <a:ext uri="{FF2B5EF4-FFF2-40B4-BE49-F238E27FC236}">
                    <a16:creationId xmlns:a16="http://schemas.microsoft.com/office/drawing/2014/main" id="{2925C579-656A-539B-DB85-2A57908A92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649072"/>
                <a:ext cx="1019606" cy="9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57" name="Rectangle 730">
                <a:extLst>
                  <a:ext uri="{FF2B5EF4-FFF2-40B4-BE49-F238E27FC236}">
                    <a16:creationId xmlns:a16="http://schemas.microsoft.com/office/drawing/2014/main" id="{73CAAF4F-241B-31A4-F871-EE7DED0233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722778"/>
                <a:ext cx="1019606" cy="6142"/>
              </a:xfrm>
              <a:prstGeom prst="rect">
                <a:avLst/>
              </a:prstGeom>
              <a:solidFill>
                <a:srgbClr val="5D6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58" name="Rectangle 731">
                <a:extLst>
                  <a:ext uri="{FF2B5EF4-FFF2-40B4-BE49-F238E27FC236}">
                    <a16:creationId xmlns:a16="http://schemas.microsoft.com/office/drawing/2014/main" id="{212D3FEE-954A-751F-7757-184BDC09B1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722778"/>
                <a:ext cx="1019606" cy="61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59" name="Rectangle 732">
                <a:extLst>
                  <a:ext uri="{FF2B5EF4-FFF2-40B4-BE49-F238E27FC236}">
                    <a16:creationId xmlns:a16="http://schemas.microsoft.com/office/drawing/2014/main" id="{CC8522EE-0C64-2350-38F1-48214E2BFB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793414"/>
                <a:ext cx="1019606" cy="6142"/>
              </a:xfrm>
              <a:prstGeom prst="rect">
                <a:avLst/>
              </a:prstGeom>
              <a:solidFill>
                <a:srgbClr val="5D6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60" name="Rectangle 733">
                <a:extLst>
                  <a:ext uri="{FF2B5EF4-FFF2-40B4-BE49-F238E27FC236}">
                    <a16:creationId xmlns:a16="http://schemas.microsoft.com/office/drawing/2014/main" id="{1B1A7DCB-9C76-D160-58E6-DD10C05E8C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793414"/>
                <a:ext cx="1019606" cy="61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61" name="Rectangle 734">
                <a:extLst>
                  <a:ext uri="{FF2B5EF4-FFF2-40B4-BE49-F238E27FC236}">
                    <a16:creationId xmlns:a16="http://schemas.microsoft.com/office/drawing/2014/main" id="{176D2AB4-30BB-E9E2-AC0B-FD0FA0ADEB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44827" y="4897830"/>
                <a:ext cx="429954" cy="6142"/>
              </a:xfrm>
              <a:prstGeom prst="rect">
                <a:avLst/>
              </a:prstGeom>
              <a:solidFill>
                <a:srgbClr val="5D6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62" name="Rectangle 735">
                <a:extLst>
                  <a:ext uri="{FF2B5EF4-FFF2-40B4-BE49-F238E27FC236}">
                    <a16:creationId xmlns:a16="http://schemas.microsoft.com/office/drawing/2014/main" id="{E794CAC7-B243-DA39-8C45-C5AAC9C193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44827" y="4897830"/>
                <a:ext cx="429954" cy="61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63" name="Freeform 736">
                <a:extLst>
                  <a:ext uri="{FF2B5EF4-FFF2-40B4-BE49-F238E27FC236}">
                    <a16:creationId xmlns:a16="http://schemas.microsoft.com/office/drawing/2014/main" id="{294EF706-E29E-3671-D638-BC1DC15958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92240" y="4762701"/>
                <a:ext cx="125916" cy="165838"/>
              </a:xfrm>
              <a:custGeom>
                <a:avLst/>
                <a:gdLst>
                  <a:gd name="T0" fmla="*/ 16 w 33"/>
                  <a:gd name="T1" fmla="*/ 15 h 44"/>
                  <a:gd name="T2" fmla="*/ 26 w 33"/>
                  <a:gd name="T3" fmla="*/ 10 h 44"/>
                  <a:gd name="T4" fmla="*/ 33 w 33"/>
                  <a:gd name="T5" fmla="*/ 3 h 44"/>
                  <a:gd name="T6" fmla="*/ 32 w 33"/>
                  <a:gd name="T7" fmla="*/ 0 h 44"/>
                  <a:gd name="T8" fmla="*/ 28 w 33"/>
                  <a:gd name="T9" fmla="*/ 2 h 44"/>
                  <a:gd name="T10" fmla="*/ 22 w 33"/>
                  <a:gd name="T11" fmla="*/ 12 h 44"/>
                  <a:gd name="T12" fmla="*/ 18 w 33"/>
                  <a:gd name="T13" fmla="*/ 23 h 44"/>
                  <a:gd name="T14" fmla="*/ 11 w 33"/>
                  <a:gd name="T15" fmla="*/ 35 h 44"/>
                  <a:gd name="T16" fmla="*/ 5 w 33"/>
                  <a:gd name="T17" fmla="*/ 41 h 44"/>
                  <a:gd name="T18" fmla="*/ 0 w 33"/>
                  <a:gd name="T19" fmla="*/ 41 h 44"/>
                  <a:gd name="T20" fmla="*/ 12 w 33"/>
                  <a:gd name="T21" fmla="*/ 36 h 44"/>
                  <a:gd name="T22" fmla="*/ 18 w 33"/>
                  <a:gd name="T23" fmla="*/ 24 h 44"/>
                  <a:gd name="T24" fmla="*/ 22 w 33"/>
                  <a:gd name="T25" fmla="*/ 13 h 44"/>
                  <a:gd name="T26" fmla="*/ 29 w 33"/>
                  <a:gd name="T27" fmla="*/ 2 h 44"/>
                  <a:gd name="T28" fmla="*/ 32 w 33"/>
                  <a:gd name="T29" fmla="*/ 1 h 44"/>
                  <a:gd name="T30" fmla="*/ 32 w 33"/>
                  <a:gd name="T31" fmla="*/ 3 h 44"/>
                  <a:gd name="T32" fmla="*/ 29 w 33"/>
                  <a:gd name="T33" fmla="*/ 7 h 44"/>
                  <a:gd name="T34" fmla="*/ 21 w 33"/>
                  <a:gd name="T35" fmla="*/ 13 h 44"/>
                  <a:gd name="T36" fmla="*/ 8 w 33"/>
                  <a:gd name="T37" fmla="*/ 17 h 44"/>
                  <a:gd name="T38" fmla="*/ 3 w 33"/>
                  <a:gd name="T39" fmla="*/ 18 h 44"/>
                  <a:gd name="T40" fmla="*/ 16 w 33"/>
                  <a:gd name="T41" fmla="*/ 15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3" h="44">
                    <a:moveTo>
                      <a:pt x="16" y="15"/>
                    </a:moveTo>
                    <a:cubicBezTo>
                      <a:pt x="19" y="14"/>
                      <a:pt x="23" y="12"/>
                      <a:pt x="26" y="10"/>
                    </a:cubicBezTo>
                    <a:cubicBezTo>
                      <a:pt x="29" y="9"/>
                      <a:pt x="31" y="6"/>
                      <a:pt x="33" y="3"/>
                    </a:cubicBezTo>
                    <a:cubicBezTo>
                      <a:pt x="33" y="2"/>
                      <a:pt x="33" y="1"/>
                      <a:pt x="32" y="0"/>
                    </a:cubicBezTo>
                    <a:cubicBezTo>
                      <a:pt x="31" y="0"/>
                      <a:pt x="29" y="1"/>
                      <a:pt x="28" y="2"/>
                    </a:cubicBezTo>
                    <a:cubicBezTo>
                      <a:pt x="25" y="4"/>
                      <a:pt x="23" y="8"/>
                      <a:pt x="22" y="12"/>
                    </a:cubicBezTo>
                    <a:cubicBezTo>
                      <a:pt x="21" y="16"/>
                      <a:pt x="20" y="20"/>
                      <a:pt x="18" y="23"/>
                    </a:cubicBezTo>
                    <a:cubicBezTo>
                      <a:pt x="16" y="27"/>
                      <a:pt x="14" y="32"/>
                      <a:pt x="11" y="35"/>
                    </a:cubicBezTo>
                    <a:cubicBezTo>
                      <a:pt x="9" y="37"/>
                      <a:pt x="8" y="40"/>
                      <a:pt x="5" y="41"/>
                    </a:cubicBezTo>
                    <a:cubicBezTo>
                      <a:pt x="1" y="42"/>
                      <a:pt x="0" y="41"/>
                      <a:pt x="0" y="41"/>
                    </a:cubicBezTo>
                    <a:cubicBezTo>
                      <a:pt x="4" y="44"/>
                      <a:pt x="9" y="39"/>
                      <a:pt x="12" y="36"/>
                    </a:cubicBezTo>
                    <a:cubicBezTo>
                      <a:pt x="14" y="32"/>
                      <a:pt x="16" y="28"/>
                      <a:pt x="18" y="24"/>
                    </a:cubicBezTo>
                    <a:cubicBezTo>
                      <a:pt x="20" y="20"/>
                      <a:pt x="21" y="16"/>
                      <a:pt x="22" y="13"/>
                    </a:cubicBezTo>
                    <a:cubicBezTo>
                      <a:pt x="24" y="9"/>
                      <a:pt x="26" y="5"/>
                      <a:pt x="29" y="2"/>
                    </a:cubicBezTo>
                    <a:cubicBezTo>
                      <a:pt x="30" y="1"/>
                      <a:pt x="31" y="1"/>
                      <a:pt x="32" y="1"/>
                    </a:cubicBezTo>
                    <a:cubicBezTo>
                      <a:pt x="33" y="1"/>
                      <a:pt x="33" y="2"/>
                      <a:pt x="32" y="3"/>
                    </a:cubicBezTo>
                    <a:cubicBezTo>
                      <a:pt x="32" y="4"/>
                      <a:pt x="30" y="6"/>
                      <a:pt x="29" y="7"/>
                    </a:cubicBezTo>
                    <a:cubicBezTo>
                      <a:pt x="27" y="10"/>
                      <a:pt x="24" y="11"/>
                      <a:pt x="21" y="13"/>
                    </a:cubicBezTo>
                    <a:cubicBezTo>
                      <a:pt x="17" y="15"/>
                      <a:pt x="12" y="16"/>
                      <a:pt x="8" y="17"/>
                    </a:cubicBezTo>
                    <a:cubicBezTo>
                      <a:pt x="4" y="18"/>
                      <a:pt x="3" y="18"/>
                      <a:pt x="3" y="18"/>
                    </a:cubicBezTo>
                    <a:cubicBezTo>
                      <a:pt x="4" y="18"/>
                      <a:pt x="12" y="17"/>
                      <a:pt x="16" y="15"/>
                    </a:cubicBezTo>
                    <a:close/>
                  </a:path>
                </a:pathLst>
              </a:custGeom>
              <a:solidFill>
                <a:srgbClr val="283A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64" name="Freeform 737">
                <a:extLst>
                  <a:ext uri="{FF2B5EF4-FFF2-40B4-BE49-F238E27FC236}">
                    <a16:creationId xmlns:a16="http://schemas.microsoft.com/office/drawing/2014/main" id="{6800309B-05E2-8CE2-4F9F-A107AAF4C1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16811" y="4799556"/>
                <a:ext cx="214977" cy="138199"/>
              </a:xfrm>
              <a:custGeom>
                <a:avLst/>
                <a:gdLst>
                  <a:gd name="T0" fmla="*/ 14 w 57"/>
                  <a:gd name="T1" fmla="*/ 25 h 36"/>
                  <a:gd name="T2" fmla="*/ 2 w 57"/>
                  <a:gd name="T3" fmla="*/ 25 h 36"/>
                  <a:gd name="T4" fmla="*/ 9 w 57"/>
                  <a:gd name="T5" fmla="*/ 16 h 36"/>
                  <a:gd name="T6" fmla="*/ 28 w 57"/>
                  <a:gd name="T7" fmla="*/ 7 h 36"/>
                  <a:gd name="T8" fmla="*/ 32 w 57"/>
                  <a:gd name="T9" fmla="*/ 0 h 36"/>
                  <a:gd name="T10" fmla="*/ 26 w 57"/>
                  <a:gd name="T11" fmla="*/ 3 h 36"/>
                  <a:gd name="T12" fmla="*/ 13 w 57"/>
                  <a:gd name="T13" fmla="*/ 29 h 36"/>
                  <a:gd name="T14" fmla="*/ 7 w 57"/>
                  <a:gd name="T15" fmla="*/ 34 h 36"/>
                  <a:gd name="T16" fmla="*/ 7 w 57"/>
                  <a:gd name="T17" fmla="*/ 29 h 36"/>
                  <a:gd name="T18" fmla="*/ 15 w 57"/>
                  <a:gd name="T19" fmla="*/ 27 h 36"/>
                  <a:gd name="T20" fmla="*/ 16 w 57"/>
                  <a:gd name="T21" fmla="*/ 30 h 36"/>
                  <a:gd name="T22" fmla="*/ 20 w 57"/>
                  <a:gd name="T23" fmla="*/ 28 h 36"/>
                  <a:gd name="T24" fmla="*/ 20 w 57"/>
                  <a:gd name="T25" fmla="*/ 29 h 36"/>
                  <a:gd name="T26" fmla="*/ 24 w 57"/>
                  <a:gd name="T27" fmla="*/ 27 h 36"/>
                  <a:gd name="T28" fmla="*/ 26 w 57"/>
                  <a:gd name="T29" fmla="*/ 28 h 36"/>
                  <a:gd name="T30" fmla="*/ 30 w 57"/>
                  <a:gd name="T31" fmla="*/ 27 h 36"/>
                  <a:gd name="T32" fmla="*/ 36 w 57"/>
                  <a:gd name="T33" fmla="*/ 27 h 36"/>
                  <a:gd name="T34" fmla="*/ 40 w 57"/>
                  <a:gd name="T35" fmla="*/ 27 h 36"/>
                  <a:gd name="T36" fmla="*/ 47 w 57"/>
                  <a:gd name="T37" fmla="*/ 25 h 36"/>
                  <a:gd name="T38" fmla="*/ 57 w 57"/>
                  <a:gd name="T39" fmla="*/ 24 h 36"/>
                  <a:gd name="T40" fmla="*/ 49 w 57"/>
                  <a:gd name="T41" fmla="*/ 25 h 36"/>
                  <a:gd name="T42" fmla="*/ 42 w 57"/>
                  <a:gd name="T43" fmla="*/ 26 h 36"/>
                  <a:gd name="T44" fmla="*/ 36 w 57"/>
                  <a:gd name="T45" fmla="*/ 26 h 36"/>
                  <a:gd name="T46" fmla="*/ 34 w 57"/>
                  <a:gd name="T47" fmla="*/ 25 h 36"/>
                  <a:gd name="T48" fmla="*/ 32 w 57"/>
                  <a:gd name="T49" fmla="*/ 26 h 36"/>
                  <a:gd name="T50" fmla="*/ 26 w 57"/>
                  <a:gd name="T51" fmla="*/ 27 h 36"/>
                  <a:gd name="T52" fmla="*/ 25 w 57"/>
                  <a:gd name="T53" fmla="*/ 27 h 36"/>
                  <a:gd name="T54" fmla="*/ 20 w 57"/>
                  <a:gd name="T55" fmla="*/ 30 h 36"/>
                  <a:gd name="T56" fmla="*/ 16 w 57"/>
                  <a:gd name="T57" fmla="*/ 30 h 36"/>
                  <a:gd name="T58" fmla="*/ 15 w 57"/>
                  <a:gd name="T59" fmla="*/ 27 h 36"/>
                  <a:gd name="T60" fmla="*/ 6 w 57"/>
                  <a:gd name="T61" fmla="*/ 34 h 36"/>
                  <a:gd name="T62" fmla="*/ 16 w 57"/>
                  <a:gd name="T63" fmla="*/ 25 h 36"/>
                  <a:gd name="T64" fmla="*/ 25 w 57"/>
                  <a:gd name="T65" fmla="*/ 7 h 36"/>
                  <a:gd name="T66" fmla="*/ 32 w 57"/>
                  <a:gd name="T67" fmla="*/ 0 h 36"/>
                  <a:gd name="T68" fmla="*/ 30 w 57"/>
                  <a:gd name="T69" fmla="*/ 5 h 36"/>
                  <a:gd name="T70" fmla="*/ 13 w 57"/>
                  <a:gd name="T71" fmla="*/ 14 h 36"/>
                  <a:gd name="T72" fmla="*/ 5 w 57"/>
                  <a:gd name="T73" fmla="*/ 28 h 36"/>
                  <a:gd name="T74" fmla="*/ 15 w 57"/>
                  <a:gd name="T75" fmla="*/ 21 h 36"/>
                  <a:gd name="T76" fmla="*/ 13 w 57"/>
                  <a:gd name="T77" fmla="*/ 2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7" h="36">
                    <a:moveTo>
                      <a:pt x="13" y="20"/>
                    </a:moveTo>
                    <a:cubicBezTo>
                      <a:pt x="15" y="21"/>
                      <a:pt x="15" y="23"/>
                      <a:pt x="14" y="25"/>
                    </a:cubicBezTo>
                    <a:cubicBezTo>
                      <a:pt x="13" y="27"/>
                      <a:pt x="9" y="28"/>
                      <a:pt x="7" y="28"/>
                    </a:cubicBezTo>
                    <a:cubicBezTo>
                      <a:pt x="5" y="28"/>
                      <a:pt x="3" y="27"/>
                      <a:pt x="2" y="25"/>
                    </a:cubicBezTo>
                    <a:cubicBezTo>
                      <a:pt x="1" y="23"/>
                      <a:pt x="2" y="21"/>
                      <a:pt x="3" y="20"/>
                    </a:cubicBezTo>
                    <a:cubicBezTo>
                      <a:pt x="5" y="18"/>
                      <a:pt x="7" y="17"/>
                      <a:pt x="9" y="16"/>
                    </a:cubicBezTo>
                    <a:cubicBezTo>
                      <a:pt x="11" y="15"/>
                      <a:pt x="14" y="14"/>
                      <a:pt x="16" y="13"/>
                    </a:cubicBezTo>
                    <a:cubicBezTo>
                      <a:pt x="20" y="11"/>
                      <a:pt x="24" y="10"/>
                      <a:pt x="28" y="7"/>
                    </a:cubicBezTo>
                    <a:cubicBezTo>
                      <a:pt x="29" y="6"/>
                      <a:pt x="31" y="5"/>
                      <a:pt x="32" y="4"/>
                    </a:cubicBezTo>
                    <a:cubicBezTo>
                      <a:pt x="32" y="3"/>
                      <a:pt x="33" y="1"/>
                      <a:pt x="32" y="0"/>
                    </a:cubicBezTo>
                    <a:cubicBezTo>
                      <a:pt x="32" y="0"/>
                      <a:pt x="31" y="0"/>
                      <a:pt x="30" y="0"/>
                    </a:cubicBezTo>
                    <a:cubicBezTo>
                      <a:pt x="29" y="1"/>
                      <a:pt x="27" y="2"/>
                      <a:pt x="26" y="3"/>
                    </a:cubicBezTo>
                    <a:cubicBezTo>
                      <a:pt x="24" y="6"/>
                      <a:pt x="23" y="8"/>
                      <a:pt x="22" y="11"/>
                    </a:cubicBezTo>
                    <a:cubicBezTo>
                      <a:pt x="19" y="18"/>
                      <a:pt x="17" y="24"/>
                      <a:pt x="13" y="29"/>
                    </a:cubicBezTo>
                    <a:cubicBezTo>
                      <a:pt x="12" y="31"/>
                      <a:pt x="11" y="32"/>
                      <a:pt x="10" y="33"/>
                    </a:cubicBezTo>
                    <a:cubicBezTo>
                      <a:pt x="9" y="33"/>
                      <a:pt x="8" y="34"/>
                      <a:pt x="7" y="34"/>
                    </a:cubicBezTo>
                    <a:cubicBezTo>
                      <a:pt x="6" y="34"/>
                      <a:pt x="6" y="33"/>
                      <a:pt x="6" y="32"/>
                    </a:cubicBezTo>
                    <a:cubicBezTo>
                      <a:pt x="6" y="31"/>
                      <a:pt x="6" y="30"/>
                      <a:pt x="7" y="29"/>
                    </a:cubicBezTo>
                    <a:cubicBezTo>
                      <a:pt x="8" y="27"/>
                      <a:pt x="10" y="27"/>
                      <a:pt x="13" y="27"/>
                    </a:cubicBezTo>
                    <a:cubicBezTo>
                      <a:pt x="13" y="27"/>
                      <a:pt x="14" y="27"/>
                      <a:pt x="15" y="27"/>
                    </a:cubicBezTo>
                    <a:cubicBezTo>
                      <a:pt x="16" y="28"/>
                      <a:pt x="17" y="29"/>
                      <a:pt x="16" y="30"/>
                    </a:cubicBezTo>
                    <a:cubicBezTo>
                      <a:pt x="16" y="30"/>
                      <a:pt x="16" y="30"/>
                      <a:pt x="16" y="30"/>
                    </a:cubicBezTo>
                    <a:cubicBezTo>
                      <a:pt x="15" y="29"/>
                      <a:pt x="18" y="28"/>
                      <a:pt x="19" y="28"/>
                    </a:cubicBezTo>
                    <a:cubicBezTo>
                      <a:pt x="19" y="28"/>
                      <a:pt x="20" y="28"/>
                      <a:pt x="20" y="28"/>
                    </a:cubicBezTo>
                    <a:cubicBezTo>
                      <a:pt x="21" y="29"/>
                      <a:pt x="21" y="30"/>
                      <a:pt x="20" y="30"/>
                    </a:cubicBezTo>
                    <a:cubicBezTo>
                      <a:pt x="20" y="30"/>
                      <a:pt x="20" y="29"/>
                      <a:pt x="20" y="29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2" y="28"/>
                      <a:pt x="23" y="27"/>
                      <a:pt x="24" y="27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6" y="28"/>
                      <a:pt x="26" y="28"/>
                      <a:pt x="26" y="28"/>
                    </a:cubicBezTo>
                    <a:cubicBezTo>
                      <a:pt x="26" y="28"/>
                      <a:pt x="27" y="27"/>
                      <a:pt x="28" y="27"/>
                    </a:cubicBezTo>
                    <a:cubicBezTo>
                      <a:pt x="29" y="27"/>
                      <a:pt x="29" y="27"/>
                      <a:pt x="30" y="27"/>
                    </a:cubicBezTo>
                    <a:cubicBezTo>
                      <a:pt x="31" y="27"/>
                      <a:pt x="32" y="26"/>
                      <a:pt x="33" y="26"/>
                    </a:cubicBezTo>
                    <a:cubicBezTo>
                      <a:pt x="34" y="25"/>
                      <a:pt x="35" y="27"/>
                      <a:pt x="36" y="27"/>
                    </a:cubicBezTo>
                    <a:cubicBezTo>
                      <a:pt x="36" y="27"/>
                      <a:pt x="37" y="27"/>
                      <a:pt x="38" y="27"/>
                    </a:cubicBezTo>
                    <a:cubicBezTo>
                      <a:pt x="38" y="27"/>
                      <a:pt x="39" y="27"/>
                      <a:pt x="40" y="27"/>
                    </a:cubicBezTo>
                    <a:cubicBezTo>
                      <a:pt x="41" y="27"/>
                      <a:pt x="42" y="27"/>
                      <a:pt x="43" y="26"/>
                    </a:cubicBezTo>
                    <a:cubicBezTo>
                      <a:pt x="44" y="26"/>
                      <a:pt x="45" y="25"/>
                      <a:pt x="47" y="25"/>
                    </a:cubicBezTo>
                    <a:cubicBezTo>
                      <a:pt x="49" y="25"/>
                      <a:pt x="52" y="25"/>
                      <a:pt x="54" y="24"/>
                    </a:cubicBezTo>
                    <a:cubicBezTo>
                      <a:pt x="55" y="24"/>
                      <a:pt x="56" y="24"/>
                      <a:pt x="57" y="24"/>
                    </a:cubicBezTo>
                    <a:cubicBezTo>
                      <a:pt x="57" y="23"/>
                      <a:pt x="57" y="23"/>
                      <a:pt x="57" y="23"/>
                    </a:cubicBezTo>
                    <a:cubicBezTo>
                      <a:pt x="54" y="24"/>
                      <a:pt x="52" y="24"/>
                      <a:pt x="49" y="25"/>
                    </a:cubicBezTo>
                    <a:cubicBezTo>
                      <a:pt x="48" y="25"/>
                      <a:pt x="47" y="25"/>
                      <a:pt x="45" y="25"/>
                    </a:cubicBezTo>
                    <a:cubicBezTo>
                      <a:pt x="44" y="25"/>
                      <a:pt x="43" y="26"/>
                      <a:pt x="42" y="26"/>
                    </a:cubicBezTo>
                    <a:cubicBezTo>
                      <a:pt x="41" y="26"/>
                      <a:pt x="39" y="26"/>
                      <a:pt x="38" y="26"/>
                    </a:cubicBezTo>
                    <a:cubicBezTo>
                      <a:pt x="38" y="26"/>
                      <a:pt x="37" y="26"/>
                      <a:pt x="36" y="26"/>
                    </a:cubicBezTo>
                    <a:cubicBezTo>
                      <a:pt x="36" y="26"/>
                      <a:pt x="35" y="26"/>
                      <a:pt x="35" y="25"/>
                    </a:cubicBezTo>
                    <a:cubicBezTo>
                      <a:pt x="34" y="25"/>
                      <a:pt x="34" y="25"/>
                      <a:pt x="34" y="2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2" y="26"/>
                      <a:pt x="32" y="26"/>
                      <a:pt x="32" y="26"/>
                    </a:cubicBezTo>
                    <a:cubicBezTo>
                      <a:pt x="31" y="26"/>
                      <a:pt x="30" y="27"/>
                      <a:pt x="29" y="27"/>
                    </a:cubicBezTo>
                    <a:cubicBezTo>
                      <a:pt x="28" y="27"/>
                      <a:pt x="27" y="27"/>
                      <a:pt x="26" y="27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5" y="27"/>
                      <a:pt x="25" y="27"/>
                      <a:pt x="25" y="27"/>
                    </a:cubicBezTo>
                    <a:cubicBezTo>
                      <a:pt x="24" y="26"/>
                      <a:pt x="22" y="27"/>
                      <a:pt x="21" y="28"/>
                    </a:cubicBezTo>
                    <a:cubicBezTo>
                      <a:pt x="20" y="28"/>
                      <a:pt x="19" y="30"/>
                      <a:pt x="20" y="30"/>
                    </a:cubicBezTo>
                    <a:cubicBezTo>
                      <a:pt x="21" y="31"/>
                      <a:pt x="21" y="30"/>
                      <a:pt x="21" y="29"/>
                    </a:cubicBezTo>
                    <a:cubicBezTo>
                      <a:pt x="21" y="26"/>
                      <a:pt x="14" y="27"/>
                      <a:pt x="16" y="30"/>
                    </a:cubicBezTo>
                    <a:cubicBezTo>
                      <a:pt x="16" y="30"/>
                      <a:pt x="16" y="30"/>
                      <a:pt x="16" y="30"/>
                    </a:cubicBezTo>
                    <a:cubicBezTo>
                      <a:pt x="17" y="29"/>
                      <a:pt x="16" y="28"/>
                      <a:pt x="15" y="27"/>
                    </a:cubicBezTo>
                    <a:cubicBezTo>
                      <a:pt x="14" y="26"/>
                      <a:pt x="11" y="26"/>
                      <a:pt x="10" y="27"/>
                    </a:cubicBezTo>
                    <a:cubicBezTo>
                      <a:pt x="7" y="28"/>
                      <a:pt x="4" y="31"/>
                      <a:pt x="6" y="34"/>
                    </a:cubicBezTo>
                    <a:cubicBezTo>
                      <a:pt x="7" y="36"/>
                      <a:pt x="10" y="33"/>
                      <a:pt x="11" y="32"/>
                    </a:cubicBezTo>
                    <a:cubicBezTo>
                      <a:pt x="13" y="30"/>
                      <a:pt x="15" y="27"/>
                      <a:pt x="16" y="25"/>
                    </a:cubicBezTo>
                    <a:cubicBezTo>
                      <a:pt x="18" y="22"/>
                      <a:pt x="19" y="19"/>
                      <a:pt x="21" y="15"/>
                    </a:cubicBezTo>
                    <a:cubicBezTo>
                      <a:pt x="22" y="13"/>
                      <a:pt x="23" y="10"/>
                      <a:pt x="25" y="7"/>
                    </a:cubicBezTo>
                    <a:cubicBezTo>
                      <a:pt x="25" y="5"/>
                      <a:pt x="27" y="3"/>
                      <a:pt x="28" y="2"/>
                    </a:cubicBezTo>
                    <a:cubicBezTo>
                      <a:pt x="29" y="1"/>
                      <a:pt x="30" y="0"/>
                      <a:pt x="32" y="0"/>
                    </a:cubicBezTo>
                    <a:cubicBezTo>
                      <a:pt x="32" y="1"/>
                      <a:pt x="32" y="2"/>
                      <a:pt x="32" y="2"/>
                    </a:cubicBezTo>
                    <a:cubicBezTo>
                      <a:pt x="32" y="3"/>
                      <a:pt x="31" y="4"/>
                      <a:pt x="30" y="5"/>
                    </a:cubicBezTo>
                    <a:cubicBezTo>
                      <a:pt x="29" y="6"/>
                      <a:pt x="27" y="7"/>
                      <a:pt x="26" y="8"/>
                    </a:cubicBezTo>
                    <a:cubicBezTo>
                      <a:pt x="22" y="10"/>
                      <a:pt x="17" y="12"/>
                      <a:pt x="13" y="14"/>
                    </a:cubicBezTo>
                    <a:cubicBezTo>
                      <a:pt x="9" y="15"/>
                      <a:pt x="5" y="17"/>
                      <a:pt x="2" y="20"/>
                    </a:cubicBezTo>
                    <a:cubicBezTo>
                      <a:pt x="0" y="24"/>
                      <a:pt x="2" y="27"/>
                      <a:pt x="5" y="28"/>
                    </a:cubicBezTo>
                    <a:cubicBezTo>
                      <a:pt x="8" y="29"/>
                      <a:pt x="11" y="28"/>
                      <a:pt x="13" y="27"/>
                    </a:cubicBezTo>
                    <a:cubicBezTo>
                      <a:pt x="15" y="26"/>
                      <a:pt x="16" y="23"/>
                      <a:pt x="15" y="21"/>
                    </a:cubicBezTo>
                    <a:cubicBezTo>
                      <a:pt x="13" y="18"/>
                      <a:pt x="9" y="18"/>
                      <a:pt x="7" y="20"/>
                    </a:cubicBezTo>
                    <a:cubicBezTo>
                      <a:pt x="7" y="20"/>
                      <a:pt x="10" y="18"/>
                      <a:pt x="13" y="20"/>
                    </a:cubicBezTo>
                    <a:close/>
                  </a:path>
                </a:pathLst>
              </a:custGeom>
              <a:solidFill>
                <a:srgbClr val="283A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65" name="Freeform 738">
                <a:extLst>
                  <a:ext uri="{FF2B5EF4-FFF2-40B4-BE49-F238E27FC236}">
                    <a16:creationId xmlns:a16="http://schemas.microsoft.com/office/drawing/2014/main" id="{8CDB08B7-BD37-362A-34D5-42486DD4A9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8401" y="4664427"/>
                <a:ext cx="776989" cy="313250"/>
              </a:xfrm>
              <a:custGeom>
                <a:avLst/>
                <a:gdLst>
                  <a:gd name="T0" fmla="*/ 0 w 206"/>
                  <a:gd name="T1" fmla="*/ 0 h 83"/>
                  <a:gd name="T2" fmla="*/ 0 w 206"/>
                  <a:gd name="T3" fmla="*/ 83 h 83"/>
                  <a:gd name="T4" fmla="*/ 206 w 206"/>
                  <a:gd name="T5" fmla="*/ 83 h 83"/>
                  <a:gd name="T6" fmla="*/ 198 w 206"/>
                  <a:gd name="T7" fmla="*/ 75 h 83"/>
                  <a:gd name="T8" fmla="*/ 91 w 206"/>
                  <a:gd name="T9" fmla="*/ 75 h 83"/>
                  <a:gd name="T10" fmla="*/ 91 w 206"/>
                  <a:gd name="T11" fmla="*/ 81 h 83"/>
                  <a:gd name="T12" fmla="*/ 91 w 206"/>
                  <a:gd name="T13" fmla="*/ 82 h 83"/>
                  <a:gd name="T14" fmla="*/ 91 w 206"/>
                  <a:gd name="T15" fmla="*/ 83 h 83"/>
                  <a:gd name="T16" fmla="*/ 9 w 206"/>
                  <a:gd name="T17" fmla="*/ 83 h 83"/>
                  <a:gd name="T18" fmla="*/ 9 w 206"/>
                  <a:gd name="T19" fmla="*/ 75 h 83"/>
                  <a:gd name="T20" fmla="*/ 8 w 206"/>
                  <a:gd name="T21" fmla="*/ 75 h 83"/>
                  <a:gd name="T22" fmla="*/ 8 w 206"/>
                  <a:gd name="T23" fmla="*/ 64 h 83"/>
                  <a:gd name="T24" fmla="*/ 3 w 206"/>
                  <a:gd name="T25" fmla="*/ 64 h 83"/>
                  <a:gd name="T26" fmla="*/ 3 w 206"/>
                  <a:gd name="T27" fmla="*/ 47 h 83"/>
                  <a:gd name="T28" fmla="*/ 3 w 206"/>
                  <a:gd name="T29" fmla="*/ 46 h 83"/>
                  <a:gd name="T30" fmla="*/ 8 w 206"/>
                  <a:gd name="T31" fmla="*/ 46 h 83"/>
                  <a:gd name="T32" fmla="*/ 8 w 206"/>
                  <a:gd name="T33" fmla="*/ 3 h 83"/>
                  <a:gd name="T34" fmla="*/ 0 w 206"/>
                  <a:gd name="T35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6" h="83">
                    <a:moveTo>
                      <a:pt x="0" y="0"/>
                    </a:moveTo>
                    <a:cubicBezTo>
                      <a:pt x="0" y="83"/>
                      <a:pt x="0" y="83"/>
                      <a:pt x="0" y="83"/>
                    </a:cubicBezTo>
                    <a:cubicBezTo>
                      <a:pt x="206" y="83"/>
                      <a:pt x="206" y="83"/>
                      <a:pt x="206" y="83"/>
                    </a:cubicBezTo>
                    <a:cubicBezTo>
                      <a:pt x="198" y="75"/>
                      <a:pt x="198" y="75"/>
                      <a:pt x="198" y="75"/>
                    </a:cubicBezTo>
                    <a:cubicBezTo>
                      <a:pt x="91" y="75"/>
                      <a:pt x="91" y="75"/>
                      <a:pt x="91" y="75"/>
                    </a:cubicBezTo>
                    <a:cubicBezTo>
                      <a:pt x="91" y="81"/>
                      <a:pt x="91" y="81"/>
                      <a:pt x="91" y="81"/>
                    </a:cubicBezTo>
                    <a:cubicBezTo>
                      <a:pt x="91" y="82"/>
                      <a:pt x="91" y="82"/>
                      <a:pt x="91" y="82"/>
                    </a:cubicBezTo>
                    <a:cubicBezTo>
                      <a:pt x="91" y="83"/>
                      <a:pt x="91" y="83"/>
                      <a:pt x="91" y="83"/>
                    </a:cubicBezTo>
                    <a:cubicBezTo>
                      <a:pt x="9" y="83"/>
                      <a:pt x="9" y="83"/>
                      <a:pt x="9" y="83"/>
                    </a:cubicBezTo>
                    <a:cubicBezTo>
                      <a:pt x="9" y="75"/>
                      <a:pt x="9" y="75"/>
                      <a:pt x="9" y="75"/>
                    </a:cubicBezTo>
                    <a:cubicBezTo>
                      <a:pt x="8" y="75"/>
                      <a:pt x="8" y="75"/>
                      <a:pt x="8" y="75"/>
                    </a:cubicBezTo>
                    <a:cubicBezTo>
                      <a:pt x="8" y="64"/>
                      <a:pt x="8" y="64"/>
                      <a:pt x="8" y="64"/>
                    </a:cubicBezTo>
                    <a:cubicBezTo>
                      <a:pt x="3" y="64"/>
                      <a:pt x="3" y="64"/>
                      <a:pt x="3" y="64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3" y="46"/>
                      <a:pt x="3" y="46"/>
                      <a:pt x="3" y="46"/>
                    </a:cubicBezTo>
                    <a:cubicBezTo>
                      <a:pt x="8" y="46"/>
                      <a:pt x="8" y="46"/>
                      <a:pt x="8" y="46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5" y="2"/>
                      <a:pt x="2" y="1"/>
                      <a:pt x="0" y="0"/>
                    </a:cubicBezTo>
                  </a:path>
                </a:pathLst>
              </a:custGeom>
              <a:solidFill>
                <a:srgbClr val="CE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66" name="Freeform 739">
                <a:extLst>
                  <a:ext uri="{FF2B5EF4-FFF2-40B4-BE49-F238E27FC236}">
                    <a16:creationId xmlns:a16="http://schemas.microsoft.com/office/drawing/2014/main" id="{AE308A40-FD3A-4270-4058-E29CCCA3628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09111" y="4676711"/>
                <a:ext cx="715567" cy="270257"/>
              </a:xfrm>
              <a:custGeom>
                <a:avLst/>
                <a:gdLst>
                  <a:gd name="T0" fmla="*/ 1 w 233"/>
                  <a:gd name="T1" fmla="*/ 75 h 88"/>
                  <a:gd name="T2" fmla="*/ 0 w 233"/>
                  <a:gd name="T3" fmla="*/ 75 h 88"/>
                  <a:gd name="T4" fmla="*/ 0 w 233"/>
                  <a:gd name="T5" fmla="*/ 88 h 88"/>
                  <a:gd name="T6" fmla="*/ 1 w 233"/>
                  <a:gd name="T7" fmla="*/ 88 h 88"/>
                  <a:gd name="T8" fmla="*/ 1 w 233"/>
                  <a:gd name="T9" fmla="*/ 77 h 88"/>
                  <a:gd name="T10" fmla="*/ 1 w 233"/>
                  <a:gd name="T11" fmla="*/ 75 h 88"/>
                  <a:gd name="T12" fmla="*/ 107 w 233"/>
                  <a:gd name="T13" fmla="*/ 74 h 88"/>
                  <a:gd name="T14" fmla="*/ 107 w 233"/>
                  <a:gd name="T15" fmla="*/ 66 h 88"/>
                  <a:gd name="T16" fmla="*/ 145 w 233"/>
                  <a:gd name="T17" fmla="*/ 66 h 88"/>
                  <a:gd name="T18" fmla="*/ 145 w 233"/>
                  <a:gd name="T19" fmla="*/ 74 h 88"/>
                  <a:gd name="T20" fmla="*/ 107 w 233"/>
                  <a:gd name="T21" fmla="*/ 74 h 88"/>
                  <a:gd name="T22" fmla="*/ 153 w 233"/>
                  <a:gd name="T23" fmla="*/ 74 h 88"/>
                  <a:gd name="T24" fmla="*/ 153 w 233"/>
                  <a:gd name="T25" fmla="*/ 66 h 88"/>
                  <a:gd name="T26" fmla="*/ 191 w 233"/>
                  <a:gd name="T27" fmla="*/ 66 h 88"/>
                  <a:gd name="T28" fmla="*/ 191 w 233"/>
                  <a:gd name="T29" fmla="*/ 74 h 88"/>
                  <a:gd name="T30" fmla="*/ 153 w 233"/>
                  <a:gd name="T31" fmla="*/ 74 h 88"/>
                  <a:gd name="T32" fmla="*/ 195 w 233"/>
                  <a:gd name="T33" fmla="*/ 50 h 88"/>
                  <a:gd name="T34" fmla="*/ 115 w 233"/>
                  <a:gd name="T35" fmla="*/ 50 h 88"/>
                  <a:gd name="T36" fmla="*/ 115 w 233"/>
                  <a:gd name="T37" fmla="*/ 53 h 88"/>
                  <a:gd name="T38" fmla="*/ 59 w 233"/>
                  <a:gd name="T39" fmla="*/ 53 h 88"/>
                  <a:gd name="T40" fmla="*/ 94 w 233"/>
                  <a:gd name="T41" fmla="*/ 53 h 88"/>
                  <a:gd name="T42" fmla="*/ 94 w 233"/>
                  <a:gd name="T43" fmla="*/ 66 h 88"/>
                  <a:gd name="T44" fmla="*/ 98 w 233"/>
                  <a:gd name="T45" fmla="*/ 66 h 88"/>
                  <a:gd name="T46" fmla="*/ 98 w 233"/>
                  <a:gd name="T47" fmla="*/ 74 h 88"/>
                  <a:gd name="T48" fmla="*/ 94 w 233"/>
                  <a:gd name="T49" fmla="*/ 74 h 88"/>
                  <a:gd name="T50" fmla="*/ 94 w 233"/>
                  <a:gd name="T51" fmla="*/ 75 h 88"/>
                  <a:gd name="T52" fmla="*/ 81 w 233"/>
                  <a:gd name="T53" fmla="*/ 75 h 88"/>
                  <a:gd name="T54" fmla="*/ 102 w 233"/>
                  <a:gd name="T55" fmla="*/ 75 h 88"/>
                  <a:gd name="T56" fmla="*/ 102 w 233"/>
                  <a:gd name="T57" fmla="*/ 88 h 88"/>
                  <a:gd name="T58" fmla="*/ 233 w 233"/>
                  <a:gd name="T59" fmla="*/ 88 h 88"/>
                  <a:gd name="T60" fmla="*/ 218 w 233"/>
                  <a:gd name="T61" fmla="*/ 74 h 88"/>
                  <a:gd name="T62" fmla="*/ 207 w 233"/>
                  <a:gd name="T63" fmla="*/ 74 h 88"/>
                  <a:gd name="T64" fmla="*/ 207 w 233"/>
                  <a:gd name="T65" fmla="*/ 72 h 88"/>
                  <a:gd name="T66" fmla="*/ 216 w 233"/>
                  <a:gd name="T67" fmla="*/ 72 h 88"/>
                  <a:gd name="T68" fmla="*/ 195 w 233"/>
                  <a:gd name="T69" fmla="*/ 50 h 88"/>
                  <a:gd name="T70" fmla="*/ 0 w 233"/>
                  <a:gd name="T71" fmla="*/ 0 h 88"/>
                  <a:gd name="T72" fmla="*/ 0 w 233"/>
                  <a:gd name="T73" fmla="*/ 53 h 88"/>
                  <a:gd name="T74" fmla="*/ 15 w 233"/>
                  <a:gd name="T75" fmla="*/ 53 h 88"/>
                  <a:gd name="T76" fmla="*/ 15 w 233"/>
                  <a:gd name="T77" fmla="*/ 50 h 88"/>
                  <a:gd name="T78" fmla="*/ 0 w 233"/>
                  <a:gd name="T79" fmla="*/ 50 h 88"/>
                  <a:gd name="T80" fmla="*/ 0 w 233"/>
                  <a:gd name="T81" fmla="*/ 0 h 88"/>
                  <a:gd name="T82" fmla="*/ 0 w 233"/>
                  <a:gd name="T83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33" h="88">
                    <a:moveTo>
                      <a:pt x="1" y="75"/>
                    </a:moveTo>
                    <a:lnTo>
                      <a:pt x="0" y="75"/>
                    </a:lnTo>
                    <a:lnTo>
                      <a:pt x="0" y="88"/>
                    </a:lnTo>
                    <a:lnTo>
                      <a:pt x="1" y="88"/>
                    </a:lnTo>
                    <a:lnTo>
                      <a:pt x="1" y="77"/>
                    </a:lnTo>
                    <a:lnTo>
                      <a:pt x="1" y="75"/>
                    </a:lnTo>
                    <a:close/>
                    <a:moveTo>
                      <a:pt x="107" y="74"/>
                    </a:moveTo>
                    <a:lnTo>
                      <a:pt x="107" y="66"/>
                    </a:lnTo>
                    <a:lnTo>
                      <a:pt x="145" y="66"/>
                    </a:lnTo>
                    <a:lnTo>
                      <a:pt x="145" y="74"/>
                    </a:lnTo>
                    <a:lnTo>
                      <a:pt x="107" y="74"/>
                    </a:lnTo>
                    <a:close/>
                    <a:moveTo>
                      <a:pt x="153" y="74"/>
                    </a:moveTo>
                    <a:lnTo>
                      <a:pt x="153" y="66"/>
                    </a:lnTo>
                    <a:lnTo>
                      <a:pt x="191" y="66"/>
                    </a:lnTo>
                    <a:lnTo>
                      <a:pt x="191" y="74"/>
                    </a:lnTo>
                    <a:lnTo>
                      <a:pt x="153" y="74"/>
                    </a:lnTo>
                    <a:close/>
                    <a:moveTo>
                      <a:pt x="195" y="50"/>
                    </a:moveTo>
                    <a:lnTo>
                      <a:pt x="115" y="50"/>
                    </a:lnTo>
                    <a:lnTo>
                      <a:pt x="115" y="53"/>
                    </a:lnTo>
                    <a:lnTo>
                      <a:pt x="59" y="53"/>
                    </a:lnTo>
                    <a:lnTo>
                      <a:pt x="94" y="53"/>
                    </a:lnTo>
                    <a:lnTo>
                      <a:pt x="94" y="66"/>
                    </a:lnTo>
                    <a:lnTo>
                      <a:pt x="98" y="66"/>
                    </a:lnTo>
                    <a:lnTo>
                      <a:pt x="98" y="74"/>
                    </a:lnTo>
                    <a:lnTo>
                      <a:pt x="94" y="74"/>
                    </a:lnTo>
                    <a:lnTo>
                      <a:pt x="94" y="75"/>
                    </a:lnTo>
                    <a:lnTo>
                      <a:pt x="81" y="75"/>
                    </a:lnTo>
                    <a:lnTo>
                      <a:pt x="102" y="75"/>
                    </a:lnTo>
                    <a:lnTo>
                      <a:pt x="102" y="88"/>
                    </a:lnTo>
                    <a:lnTo>
                      <a:pt x="233" y="88"/>
                    </a:lnTo>
                    <a:lnTo>
                      <a:pt x="218" y="74"/>
                    </a:lnTo>
                    <a:lnTo>
                      <a:pt x="207" y="74"/>
                    </a:lnTo>
                    <a:lnTo>
                      <a:pt x="207" y="72"/>
                    </a:lnTo>
                    <a:lnTo>
                      <a:pt x="216" y="72"/>
                    </a:lnTo>
                    <a:lnTo>
                      <a:pt x="195" y="50"/>
                    </a:lnTo>
                    <a:close/>
                    <a:moveTo>
                      <a:pt x="0" y="0"/>
                    </a:moveTo>
                    <a:lnTo>
                      <a:pt x="0" y="53"/>
                    </a:lnTo>
                    <a:lnTo>
                      <a:pt x="15" y="53"/>
                    </a:lnTo>
                    <a:lnTo>
                      <a:pt x="15" y="50"/>
                    </a:lnTo>
                    <a:lnTo>
                      <a:pt x="0" y="5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6C5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67" name="Freeform 740">
                <a:extLst>
                  <a:ext uri="{FF2B5EF4-FFF2-40B4-BE49-F238E27FC236}">
                    <a16:creationId xmlns:a16="http://schemas.microsoft.com/office/drawing/2014/main" id="{6E58C4D6-8691-4E6A-99FA-FB897F4DC4C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09111" y="4676711"/>
                <a:ext cx="715567" cy="270257"/>
              </a:xfrm>
              <a:custGeom>
                <a:avLst/>
                <a:gdLst>
                  <a:gd name="T0" fmla="*/ 1 w 233"/>
                  <a:gd name="T1" fmla="*/ 75 h 88"/>
                  <a:gd name="T2" fmla="*/ 0 w 233"/>
                  <a:gd name="T3" fmla="*/ 75 h 88"/>
                  <a:gd name="T4" fmla="*/ 0 w 233"/>
                  <a:gd name="T5" fmla="*/ 88 h 88"/>
                  <a:gd name="T6" fmla="*/ 1 w 233"/>
                  <a:gd name="T7" fmla="*/ 88 h 88"/>
                  <a:gd name="T8" fmla="*/ 1 w 233"/>
                  <a:gd name="T9" fmla="*/ 77 h 88"/>
                  <a:gd name="T10" fmla="*/ 1 w 233"/>
                  <a:gd name="T11" fmla="*/ 75 h 88"/>
                  <a:gd name="T12" fmla="*/ 107 w 233"/>
                  <a:gd name="T13" fmla="*/ 74 h 88"/>
                  <a:gd name="T14" fmla="*/ 107 w 233"/>
                  <a:gd name="T15" fmla="*/ 66 h 88"/>
                  <a:gd name="T16" fmla="*/ 145 w 233"/>
                  <a:gd name="T17" fmla="*/ 66 h 88"/>
                  <a:gd name="T18" fmla="*/ 145 w 233"/>
                  <a:gd name="T19" fmla="*/ 74 h 88"/>
                  <a:gd name="T20" fmla="*/ 107 w 233"/>
                  <a:gd name="T21" fmla="*/ 74 h 88"/>
                  <a:gd name="T22" fmla="*/ 153 w 233"/>
                  <a:gd name="T23" fmla="*/ 74 h 88"/>
                  <a:gd name="T24" fmla="*/ 153 w 233"/>
                  <a:gd name="T25" fmla="*/ 66 h 88"/>
                  <a:gd name="T26" fmla="*/ 191 w 233"/>
                  <a:gd name="T27" fmla="*/ 66 h 88"/>
                  <a:gd name="T28" fmla="*/ 191 w 233"/>
                  <a:gd name="T29" fmla="*/ 74 h 88"/>
                  <a:gd name="T30" fmla="*/ 153 w 233"/>
                  <a:gd name="T31" fmla="*/ 74 h 88"/>
                  <a:gd name="T32" fmla="*/ 195 w 233"/>
                  <a:gd name="T33" fmla="*/ 50 h 88"/>
                  <a:gd name="T34" fmla="*/ 115 w 233"/>
                  <a:gd name="T35" fmla="*/ 50 h 88"/>
                  <a:gd name="T36" fmla="*/ 115 w 233"/>
                  <a:gd name="T37" fmla="*/ 53 h 88"/>
                  <a:gd name="T38" fmla="*/ 59 w 233"/>
                  <a:gd name="T39" fmla="*/ 53 h 88"/>
                  <a:gd name="T40" fmla="*/ 94 w 233"/>
                  <a:gd name="T41" fmla="*/ 53 h 88"/>
                  <a:gd name="T42" fmla="*/ 94 w 233"/>
                  <a:gd name="T43" fmla="*/ 66 h 88"/>
                  <a:gd name="T44" fmla="*/ 98 w 233"/>
                  <a:gd name="T45" fmla="*/ 66 h 88"/>
                  <a:gd name="T46" fmla="*/ 98 w 233"/>
                  <a:gd name="T47" fmla="*/ 74 h 88"/>
                  <a:gd name="T48" fmla="*/ 94 w 233"/>
                  <a:gd name="T49" fmla="*/ 74 h 88"/>
                  <a:gd name="T50" fmla="*/ 94 w 233"/>
                  <a:gd name="T51" fmla="*/ 75 h 88"/>
                  <a:gd name="T52" fmla="*/ 81 w 233"/>
                  <a:gd name="T53" fmla="*/ 75 h 88"/>
                  <a:gd name="T54" fmla="*/ 102 w 233"/>
                  <a:gd name="T55" fmla="*/ 75 h 88"/>
                  <a:gd name="T56" fmla="*/ 102 w 233"/>
                  <a:gd name="T57" fmla="*/ 88 h 88"/>
                  <a:gd name="T58" fmla="*/ 233 w 233"/>
                  <a:gd name="T59" fmla="*/ 88 h 88"/>
                  <a:gd name="T60" fmla="*/ 218 w 233"/>
                  <a:gd name="T61" fmla="*/ 74 h 88"/>
                  <a:gd name="T62" fmla="*/ 207 w 233"/>
                  <a:gd name="T63" fmla="*/ 74 h 88"/>
                  <a:gd name="T64" fmla="*/ 207 w 233"/>
                  <a:gd name="T65" fmla="*/ 72 h 88"/>
                  <a:gd name="T66" fmla="*/ 216 w 233"/>
                  <a:gd name="T67" fmla="*/ 72 h 88"/>
                  <a:gd name="T68" fmla="*/ 195 w 233"/>
                  <a:gd name="T69" fmla="*/ 50 h 88"/>
                  <a:gd name="T70" fmla="*/ 0 w 233"/>
                  <a:gd name="T71" fmla="*/ 0 h 88"/>
                  <a:gd name="T72" fmla="*/ 0 w 233"/>
                  <a:gd name="T73" fmla="*/ 53 h 88"/>
                  <a:gd name="T74" fmla="*/ 15 w 233"/>
                  <a:gd name="T75" fmla="*/ 53 h 88"/>
                  <a:gd name="T76" fmla="*/ 15 w 233"/>
                  <a:gd name="T77" fmla="*/ 50 h 88"/>
                  <a:gd name="T78" fmla="*/ 0 w 233"/>
                  <a:gd name="T79" fmla="*/ 50 h 88"/>
                  <a:gd name="T80" fmla="*/ 0 w 233"/>
                  <a:gd name="T81" fmla="*/ 0 h 88"/>
                  <a:gd name="T82" fmla="*/ 0 w 233"/>
                  <a:gd name="T83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33" h="88">
                    <a:moveTo>
                      <a:pt x="1" y="75"/>
                    </a:moveTo>
                    <a:lnTo>
                      <a:pt x="0" y="75"/>
                    </a:lnTo>
                    <a:lnTo>
                      <a:pt x="0" y="88"/>
                    </a:lnTo>
                    <a:lnTo>
                      <a:pt x="1" y="88"/>
                    </a:lnTo>
                    <a:lnTo>
                      <a:pt x="1" y="77"/>
                    </a:lnTo>
                    <a:lnTo>
                      <a:pt x="1" y="75"/>
                    </a:lnTo>
                    <a:moveTo>
                      <a:pt x="107" y="74"/>
                    </a:moveTo>
                    <a:lnTo>
                      <a:pt x="107" y="66"/>
                    </a:lnTo>
                    <a:lnTo>
                      <a:pt x="145" y="66"/>
                    </a:lnTo>
                    <a:lnTo>
                      <a:pt x="145" y="74"/>
                    </a:lnTo>
                    <a:lnTo>
                      <a:pt x="107" y="74"/>
                    </a:lnTo>
                    <a:moveTo>
                      <a:pt x="153" y="74"/>
                    </a:moveTo>
                    <a:lnTo>
                      <a:pt x="153" y="66"/>
                    </a:lnTo>
                    <a:lnTo>
                      <a:pt x="191" y="66"/>
                    </a:lnTo>
                    <a:lnTo>
                      <a:pt x="191" y="74"/>
                    </a:lnTo>
                    <a:lnTo>
                      <a:pt x="153" y="74"/>
                    </a:lnTo>
                    <a:moveTo>
                      <a:pt x="195" y="50"/>
                    </a:moveTo>
                    <a:lnTo>
                      <a:pt x="115" y="50"/>
                    </a:lnTo>
                    <a:lnTo>
                      <a:pt x="115" y="53"/>
                    </a:lnTo>
                    <a:lnTo>
                      <a:pt x="59" y="53"/>
                    </a:lnTo>
                    <a:lnTo>
                      <a:pt x="94" y="53"/>
                    </a:lnTo>
                    <a:lnTo>
                      <a:pt x="94" y="66"/>
                    </a:lnTo>
                    <a:lnTo>
                      <a:pt x="98" y="66"/>
                    </a:lnTo>
                    <a:lnTo>
                      <a:pt x="98" y="74"/>
                    </a:lnTo>
                    <a:lnTo>
                      <a:pt x="94" y="74"/>
                    </a:lnTo>
                    <a:lnTo>
                      <a:pt x="94" y="75"/>
                    </a:lnTo>
                    <a:lnTo>
                      <a:pt x="81" y="75"/>
                    </a:lnTo>
                    <a:lnTo>
                      <a:pt x="102" y="75"/>
                    </a:lnTo>
                    <a:lnTo>
                      <a:pt x="102" y="88"/>
                    </a:lnTo>
                    <a:lnTo>
                      <a:pt x="233" y="88"/>
                    </a:lnTo>
                    <a:lnTo>
                      <a:pt x="218" y="74"/>
                    </a:lnTo>
                    <a:lnTo>
                      <a:pt x="207" y="74"/>
                    </a:lnTo>
                    <a:lnTo>
                      <a:pt x="207" y="72"/>
                    </a:lnTo>
                    <a:lnTo>
                      <a:pt x="216" y="72"/>
                    </a:lnTo>
                    <a:lnTo>
                      <a:pt x="195" y="50"/>
                    </a:lnTo>
                    <a:moveTo>
                      <a:pt x="0" y="0"/>
                    </a:moveTo>
                    <a:lnTo>
                      <a:pt x="0" y="53"/>
                    </a:lnTo>
                    <a:lnTo>
                      <a:pt x="15" y="53"/>
                    </a:lnTo>
                    <a:lnTo>
                      <a:pt x="15" y="50"/>
                    </a:lnTo>
                    <a:lnTo>
                      <a:pt x="0" y="5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68" name="Freeform 741">
                <a:extLst>
                  <a:ext uri="{FF2B5EF4-FFF2-40B4-BE49-F238E27FC236}">
                    <a16:creationId xmlns:a16="http://schemas.microsoft.com/office/drawing/2014/main" id="{A2BB0D91-8075-9719-F811-D4D635F3185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09111" y="4550798"/>
                <a:ext cx="598867" cy="279469"/>
              </a:xfrm>
              <a:custGeom>
                <a:avLst/>
                <a:gdLst>
                  <a:gd name="T0" fmla="*/ 150 w 159"/>
                  <a:gd name="T1" fmla="*/ 66 h 74"/>
                  <a:gd name="T2" fmla="*/ 94 w 159"/>
                  <a:gd name="T3" fmla="*/ 66 h 74"/>
                  <a:gd name="T4" fmla="*/ 94 w 159"/>
                  <a:gd name="T5" fmla="*/ 74 h 74"/>
                  <a:gd name="T6" fmla="*/ 94 w 159"/>
                  <a:gd name="T7" fmla="*/ 74 h 74"/>
                  <a:gd name="T8" fmla="*/ 159 w 159"/>
                  <a:gd name="T9" fmla="*/ 74 h 74"/>
                  <a:gd name="T10" fmla="*/ 150 w 159"/>
                  <a:gd name="T11" fmla="*/ 66 h 74"/>
                  <a:gd name="T12" fmla="*/ 131 w 159"/>
                  <a:gd name="T13" fmla="*/ 47 h 74"/>
                  <a:gd name="T14" fmla="*/ 86 w 159"/>
                  <a:gd name="T15" fmla="*/ 47 h 74"/>
                  <a:gd name="T16" fmla="*/ 86 w 159"/>
                  <a:gd name="T17" fmla="*/ 55 h 74"/>
                  <a:gd name="T18" fmla="*/ 86 w 159"/>
                  <a:gd name="T19" fmla="*/ 57 h 74"/>
                  <a:gd name="T20" fmla="*/ 29 w 159"/>
                  <a:gd name="T21" fmla="*/ 57 h 74"/>
                  <a:gd name="T22" fmla="*/ 94 w 159"/>
                  <a:gd name="T23" fmla="*/ 57 h 74"/>
                  <a:gd name="T24" fmla="*/ 94 w 159"/>
                  <a:gd name="T25" fmla="*/ 64 h 74"/>
                  <a:gd name="T26" fmla="*/ 149 w 159"/>
                  <a:gd name="T27" fmla="*/ 64 h 74"/>
                  <a:gd name="T28" fmla="*/ 131 w 159"/>
                  <a:gd name="T29" fmla="*/ 47 h 74"/>
                  <a:gd name="T30" fmla="*/ 0 w 159"/>
                  <a:gd name="T31" fmla="*/ 33 h 74"/>
                  <a:gd name="T32" fmla="*/ 0 w 159"/>
                  <a:gd name="T33" fmla="*/ 74 h 74"/>
                  <a:gd name="T34" fmla="*/ 12 w 159"/>
                  <a:gd name="T35" fmla="*/ 74 h 74"/>
                  <a:gd name="T36" fmla="*/ 12 w 159"/>
                  <a:gd name="T37" fmla="*/ 59 h 74"/>
                  <a:gd name="T38" fmla="*/ 12 w 159"/>
                  <a:gd name="T39" fmla="*/ 57 h 74"/>
                  <a:gd name="T40" fmla="*/ 4 w 159"/>
                  <a:gd name="T41" fmla="*/ 57 h 74"/>
                  <a:gd name="T42" fmla="*/ 4 w 159"/>
                  <a:gd name="T43" fmla="*/ 40 h 74"/>
                  <a:gd name="T44" fmla="*/ 4 w 159"/>
                  <a:gd name="T45" fmla="*/ 38 h 74"/>
                  <a:gd name="T46" fmla="*/ 10 w 159"/>
                  <a:gd name="T47" fmla="*/ 38 h 74"/>
                  <a:gd name="T48" fmla="*/ 0 w 159"/>
                  <a:gd name="T49" fmla="*/ 33 h 74"/>
                  <a:gd name="T50" fmla="*/ 85 w 159"/>
                  <a:gd name="T51" fmla="*/ 0 h 74"/>
                  <a:gd name="T52" fmla="*/ 4 w 159"/>
                  <a:gd name="T53" fmla="*/ 0 h 74"/>
                  <a:gd name="T54" fmla="*/ 4 w 159"/>
                  <a:gd name="T55" fmla="*/ 19 h 74"/>
                  <a:gd name="T56" fmla="*/ 15 w 159"/>
                  <a:gd name="T57" fmla="*/ 31 h 74"/>
                  <a:gd name="T58" fmla="*/ 15 w 159"/>
                  <a:gd name="T59" fmla="*/ 38 h 74"/>
                  <a:gd name="T60" fmla="*/ 86 w 159"/>
                  <a:gd name="T61" fmla="*/ 38 h 74"/>
                  <a:gd name="T62" fmla="*/ 86 w 159"/>
                  <a:gd name="T63" fmla="*/ 45 h 74"/>
                  <a:gd name="T64" fmla="*/ 130 w 159"/>
                  <a:gd name="T65" fmla="*/ 45 h 74"/>
                  <a:gd name="T66" fmla="*/ 112 w 159"/>
                  <a:gd name="T67" fmla="*/ 28 h 74"/>
                  <a:gd name="T68" fmla="*/ 12 w 159"/>
                  <a:gd name="T69" fmla="*/ 28 h 74"/>
                  <a:gd name="T70" fmla="*/ 12 w 159"/>
                  <a:gd name="T71" fmla="*/ 26 h 74"/>
                  <a:gd name="T72" fmla="*/ 111 w 159"/>
                  <a:gd name="T73" fmla="*/ 26 h 74"/>
                  <a:gd name="T74" fmla="*/ 94 w 159"/>
                  <a:gd name="T75" fmla="*/ 9 h 74"/>
                  <a:gd name="T76" fmla="*/ 12 w 159"/>
                  <a:gd name="T77" fmla="*/ 9 h 74"/>
                  <a:gd name="T78" fmla="*/ 12 w 159"/>
                  <a:gd name="T79" fmla="*/ 7 h 74"/>
                  <a:gd name="T80" fmla="*/ 92 w 159"/>
                  <a:gd name="T81" fmla="*/ 7 h 74"/>
                  <a:gd name="T82" fmla="*/ 85 w 159"/>
                  <a:gd name="T83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9" h="74">
                    <a:moveTo>
                      <a:pt x="150" y="66"/>
                    </a:moveTo>
                    <a:cubicBezTo>
                      <a:pt x="94" y="66"/>
                      <a:pt x="94" y="66"/>
                      <a:pt x="94" y="66"/>
                    </a:cubicBezTo>
                    <a:cubicBezTo>
                      <a:pt x="94" y="74"/>
                      <a:pt x="94" y="74"/>
                      <a:pt x="94" y="74"/>
                    </a:cubicBezTo>
                    <a:cubicBezTo>
                      <a:pt x="94" y="74"/>
                      <a:pt x="94" y="74"/>
                      <a:pt x="94" y="74"/>
                    </a:cubicBezTo>
                    <a:cubicBezTo>
                      <a:pt x="159" y="74"/>
                      <a:pt x="159" y="74"/>
                      <a:pt x="159" y="74"/>
                    </a:cubicBezTo>
                    <a:cubicBezTo>
                      <a:pt x="150" y="66"/>
                      <a:pt x="150" y="66"/>
                      <a:pt x="150" y="66"/>
                    </a:cubicBezTo>
                    <a:moveTo>
                      <a:pt x="131" y="47"/>
                    </a:moveTo>
                    <a:cubicBezTo>
                      <a:pt x="86" y="47"/>
                      <a:pt x="86" y="47"/>
                      <a:pt x="86" y="47"/>
                    </a:cubicBezTo>
                    <a:cubicBezTo>
                      <a:pt x="86" y="55"/>
                      <a:pt x="86" y="55"/>
                      <a:pt x="86" y="55"/>
                    </a:cubicBezTo>
                    <a:cubicBezTo>
                      <a:pt x="86" y="57"/>
                      <a:pt x="86" y="57"/>
                      <a:pt x="86" y="57"/>
                    </a:cubicBezTo>
                    <a:cubicBezTo>
                      <a:pt x="29" y="57"/>
                      <a:pt x="29" y="57"/>
                      <a:pt x="29" y="57"/>
                    </a:cubicBezTo>
                    <a:cubicBezTo>
                      <a:pt x="94" y="57"/>
                      <a:pt x="94" y="57"/>
                      <a:pt x="94" y="57"/>
                    </a:cubicBezTo>
                    <a:cubicBezTo>
                      <a:pt x="94" y="64"/>
                      <a:pt x="94" y="64"/>
                      <a:pt x="94" y="64"/>
                    </a:cubicBezTo>
                    <a:cubicBezTo>
                      <a:pt x="149" y="64"/>
                      <a:pt x="149" y="64"/>
                      <a:pt x="149" y="64"/>
                    </a:cubicBezTo>
                    <a:cubicBezTo>
                      <a:pt x="131" y="47"/>
                      <a:pt x="131" y="47"/>
                      <a:pt x="131" y="47"/>
                    </a:cubicBezTo>
                    <a:moveTo>
                      <a:pt x="0" y="33"/>
                    </a:moveTo>
                    <a:cubicBezTo>
                      <a:pt x="0" y="74"/>
                      <a:pt x="0" y="74"/>
                      <a:pt x="0" y="74"/>
                    </a:cubicBezTo>
                    <a:cubicBezTo>
                      <a:pt x="12" y="74"/>
                      <a:pt x="12" y="74"/>
                      <a:pt x="12" y="74"/>
                    </a:cubicBezTo>
                    <a:cubicBezTo>
                      <a:pt x="12" y="59"/>
                      <a:pt x="12" y="59"/>
                      <a:pt x="12" y="59"/>
                    </a:cubicBezTo>
                    <a:cubicBezTo>
                      <a:pt x="12" y="57"/>
                      <a:pt x="12" y="57"/>
                      <a:pt x="12" y="57"/>
                    </a:cubicBezTo>
                    <a:cubicBezTo>
                      <a:pt x="4" y="57"/>
                      <a:pt x="4" y="57"/>
                      <a:pt x="4" y="57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4" y="38"/>
                      <a:pt x="4" y="38"/>
                      <a:pt x="4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7" y="36"/>
                      <a:pt x="3" y="34"/>
                      <a:pt x="0" y="33"/>
                    </a:cubicBezTo>
                    <a:moveTo>
                      <a:pt x="85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86" y="38"/>
                      <a:pt x="86" y="38"/>
                      <a:pt x="86" y="38"/>
                    </a:cubicBezTo>
                    <a:cubicBezTo>
                      <a:pt x="86" y="45"/>
                      <a:pt x="86" y="45"/>
                      <a:pt x="86" y="45"/>
                    </a:cubicBezTo>
                    <a:cubicBezTo>
                      <a:pt x="130" y="45"/>
                      <a:pt x="130" y="45"/>
                      <a:pt x="130" y="45"/>
                    </a:cubicBezTo>
                    <a:cubicBezTo>
                      <a:pt x="112" y="28"/>
                      <a:pt x="112" y="28"/>
                      <a:pt x="112" y="28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11" y="26"/>
                      <a:pt x="111" y="26"/>
                      <a:pt x="111" y="26"/>
                    </a:cubicBezTo>
                    <a:cubicBezTo>
                      <a:pt x="94" y="9"/>
                      <a:pt x="94" y="9"/>
                      <a:pt x="94" y="9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92" y="7"/>
                      <a:pt x="92" y="7"/>
                      <a:pt x="92" y="7"/>
                    </a:cubicBezTo>
                    <a:cubicBezTo>
                      <a:pt x="85" y="0"/>
                      <a:pt x="85" y="0"/>
                      <a:pt x="85" y="0"/>
                    </a:cubicBezTo>
                  </a:path>
                </a:pathLst>
              </a:custGeom>
              <a:solidFill>
                <a:srgbClr val="95B6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69" name="Freeform 742">
                <a:extLst>
                  <a:ext uri="{FF2B5EF4-FFF2-40B4-BE49-F238E27FC236}">
                    <a16:creationId xmlns:a16="http://schemas.microsoft.com/office/drawing/2014/main" id="{23B902AF-296C-37C0-1BA2-753F5FCDC5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7795" y="4879404"/>
                <a:ext cx="12284" cy="24568"/>
              </a:xfrm>
              <a:custGeom>
                <a:avLst/>
                <a:gdLst>
                  <a:gd name="T0" fmla="*/ 4 w 4"/>
                  <a:gd name="T1" fmla="*/ 0 h 8"/>
                  <a:gd name="T2" fmla="*/ 0 w 4"/>
                  <a:gd name="T3" fmla="*/ 0 h 8"/>
                  <a:gd name="T4" fmla="*/ 0 w 4"/>
                  <a:gd name="T5" fmla="*/ 8 h 8"/>
                  <a:gd name="T6" fmla="*/ 0 w 4"/>
                  <a:gd name="T7" fmla="*/ 8 h 8"/>
                  <a:gd name="T8" fmla="*/ 4 w 4"/>
                  <a:gd name="T9" fmla="*/ 8 h 8"/>
                  <a:gd name="T10" fmla="*/ 4 w 4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8">
                    <a:moveTo>
                      <a:pt x="4" y="0"/>
                    </a:moveTo>
                    <a:lnTo>
                      <a:pt x="0" y="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8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CE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70" name="Freeform 743">
                <a:extLst>
                  <a:ext uri="{FF2B5EF4-FFF2-40B4-BE49-F238E27FC236}">
                    <a16:creationId xmlns:a16="http://schemas.microsoft.com/office/drawing/2014/main" id="{6B24D108-B6FA-4A5F-5F4D-CA4AA78C04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7795" y="4879404"/>
                <a:ext cx="12284" cy="24568"/>
              </a:xfrm>
              <a:custGeom>
                <a:avLst/>
                <a:gdLst>
                  <a:gd name="T0" fmla="*/ 4 w 4"/>
                  <a:gd name="T1" fmla="*/ 0 h 8"/>
                  <a:gd name="T2" fmla="*/ 0 w 4"/>
                  <a:gd name="T3" fmla="*/ 0 h 8"/>
                  <a:gd name="T4" fmla="*/ 0 w 4"/>
                  <a:gd name="T5" fmla="*/ 8 h 8"/>
                  <a:gd name="T6" fmla="*/ 0 w 4"/>
                  <a:gd name="T7" fmla="*/ 8 h 8"/>
                  <a:gd name="T8" fmla="*/ 4 w 4"/>
                  <a:gd name="T9" fmla="*/ 8 h 8"/>
                  <a:gd name="T10" fmla="*/ 4 w 4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8">
                    <a:moveTo>
                      <a:pt x="4" y="0"/>
                    </a:moveTo>
                    <a:lnTo>
                      <a:pt x="0" y="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8"/>
                    </a:lnTo>
                    <a:lnTo>
                      <a:pt x="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71" name="Rectangle 744">
                <a:extLst>
                  <a:ext uri="{FF2B5EF4-FFF2-40B4-BE49-F238E27FC236}">
                    <a16:creationId xmlns:a16="http://schemas.microsoft.com/office/drawing/2014/main" id="{7225C03E-B420-AFA2-F0E8-9C35BC6F98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7718" y="4879404"/>
                <a:ext cx="116703" cy="24568"/>
              </a:xfrm>
              <a:prstGeom prst="rect">
                <a:avLst/>
              </a:prstGeom>
              <a:solidFill>
                <a:srgbClr val="CE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72" name="Rectangle 745">
                <a:extLst>
                  <a:ext uri="{FF2B5EF4-FFF2-40B4-BE49-F238E27FC236}">
                    <a16:creationId xmlns:a16="http://schemas.microsoft.com/office/drawing/2014/main" id="{525D4072-B249-AD29-437E-EBC1125CEB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7718" y="4879404"/>
                <a:ext cx="116703" cy="245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73" name="Rectangle 746">
                <a:extLst>
                  <a:ext uri="{FF2B5EF4-FFF2-40B4-BE49-F238E27FC236}">
                    <a16:creationId xmlns:a16="http://schemas.microsoft.com/office/drawing/2014/main" id="{9FB9CC83-2939-C455-B341-4DFFDBBC44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78989" y="4879404"/>
                <a:ext cx="116703" cy="24568"/>
              </a:xfrm>
              <a:prstGeom prst="rect">
                <a:avLst/>
              </a:prstGeom>
              <a:solidFill>
                <a:srgbClr val="CE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74" name="Rectangle 747">
                <a:extLst>
                  <a:ext uri="{FF2B5EF4-FFF2-40B4-BE49-F238E27FC236}">
                    <a16:creationId xmlns:a16="http://schemas.microsoft.com/office/drawing/2014/main" id="{725D45A4-5A7B-77E5-EB4E-D34B5B0349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78989" y="4879404"/>
                <a:ext cx="116703" cy="245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75" name="Freeform 748">
                <a:extLst>
                  <a:ext uri="{FF2B5EF4-FFF2-40B4-BE49-F238E27FC236}">
                    <a16:creationId xmlns:a16="http://schemas.microsoft.com/office/drawing/2014/main" id="{596A51E1-54D7-5493-3422-546F25230A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5176" y="4578437"/>
                <a:ext cx="307110" cy="6142"/>
              </a:xfrm>
              <a:custGeom>
                <a:avLst/>
                <a:gdLst>
                  <a:gd name="T0" fmla="*/ 98 w 100"/>
                  <a:gd name="T1" fmla="*/ 0 h 2"/>
                  <a:gd name="T2" fmla="*/ 0 w 100"/>
                  <a:gd name="T3" fmla="*/ 0 h 2"/>
                  <a:gd name="T4" fmla="*/ 0 w 100"/>
                  <a:gd name="T5" fmla="*/ 2 h 2"/>
                  <a:gd name="T6" fmla="*/ 100 w 100"/>
                  <a:gd name="T7" fmla="*/ 2 h 2"/>
                  <a:gd name="T8" fmla="*/ 98 w 100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2">
                    <a:moveTo>
                      <a:pt x="98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00" y="2"/>
                    </a:lnTo>
                    <a:lnTo>
                      <a:pt x="98" y="0"/>
                    </a:lnTo>
                    <a:close/>
                  </a:path>
                </a:pathLst>
              </a:custGeom>
              <a:solidFill>
                <a:srgbClr val="4B5F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76" name="Freeform 749">
                <a:extLst>
                  <a:ext uri="{FF2B5EF4-FFF2-40B4-BE49-F238E27FC236}">
                    <a16:creationId xmlns:a16="http://schemas.microsoft.com/office/drawing/2014/main" id="{7EA5DE71-1016-57CB-4D9A-3E953C3D46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5176" y="4578437"/>
                <a:ext cx="307110" cy="6142"/>
              </a:xfrm>
              <a:custGeom>
                <a:avLst/>
                <a:gdLst>
                  <a:gd name="T0" fmla="*/ 98 w 100"/>
                  <a:gd name="T1" fmla="*/ 0 h 2"/>
                  <a:gd name="T2" fmla="*/ 0 w 100"/>
                  <a:gd name="T3" fmla="*/ 0 h 2"/>
                  <a:gd name="T4" fmla="*/ 0 w 100"/>
                  <a:gd name="T5" fmla="*/ 2 h 2"/>
                  <a:gd name="T6" fmla="*/ 100 w 100"/>
                  <a:gd name="T7" fmla="*/ 2 h 2"/>
                  <a:gd name="T8" fmla="*/ 98 w 100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2">
                    <a:moveTo>
                      <a:pt x="98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00" y="2"/>
                    </a:lnTo>
                    <a:lnTo>
                      <a:pt x="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77" name="Freeform 750">
                <a:extLst>
                  <a:ext uri="{FF2B5EF4-FFF2-40B4-BE49-F238E27FC236}">
                    <a16:creationId xmlns:a16="http://schemas.microsoft.com/office/drawing/2014/main" id="{8F0D2605-5CBD-BFCA-BB83-3B5AC38509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5176" y="4649072"/>
                <a:ext cx="374674" cy="9215"/>
              </a:xfrm>
              <a:custGeom>
                <a:avLst/>
                <a:gdLst>
                  <a:gd name="T0" fmla="*/ 121 w 122"/>
                  <a:gd name="T1" fmla="*/ 0 h 3"/>
                  <a:gd name="T2" fmla="*/ 0 w 122"/>
                  <a:gd name="T3" fmla="*/ 0 h 3"/>
                  <a:gd name="T4" fmla="*/ 0 w 122"/>
                  <a:gd name="T5" fmla="*/ 3 h 3"/>
                  <a:gd name="T6" fmla="*/ 122 w 122"/>
                  <a:gd name="T7" fmla="*/ 3 h 3"/>
                  <a:gd name="T8" fmla="*/ 121 w 12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" h="3">
                    <a:moveTo>
                      <a:pt x="121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122" y="3"/>
                    </a:lnTo>
                    <a:lnTo>
                      <a:pt x="121" y="0"/>
                    </a:lnTo>
                    <a:close/>
                  </a:path>
                </a:pathLst>
              </a:custGeom>
              <a:solidFill>
                <a:srgbClr val="4B5F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78" name="Freeform 751">
                <a:extLst>
                  <a:ext uri="{FF2B5EF4-FFF2-40B4-BE49-F238E27FC236}">
                    <a16:creationId xmlns:a16="http://schemas.microsoft.com/office/drawing/2014/main" id="{0AB2997A-2EB2-2741-630F-240185A5E7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5176" y="4649072"/>
                <a:ext cx="374674" cy="9215"/>
              </a:xfrm>
              <a:custGeom>
                <a:avLst/>
                <a:gdLst>
                  <a:gd name="T0" fmla="*/ 121 w 122"/>
                  <a:gd name="T1" fmla="*/ 0 h 3"/>
                  <a:gd name="T2" fmla="*/ 0 w 122"/>
                  <a:gd name="T3" fmla="*/ 0 h 3"/>
                  <a:gd name="T4" fmla="*/ 0 w 122"/>
                  <a:gd name="T5" fmla="*/ 3 h 3"/>
                  <a:gd name="T6" fmla="*/ 122 w 122"/>
                  <a:gd name="T7" fmla="*/ 3 h 3"/>
                  <a:gd name="T8" fmla="*/ 121 w 12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" h="3">
                    <a:moveTo>
                      <a:pt x="121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122" y="3"/>
                    </a:lnTo>
                    <a:lnTo>
                      <a:pt x="12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79" name="Freeform 752">
                <a:extLst>
                  <a:ext uri="{FF2B5EF4-FFF2-40B4-BE49-F238E27FC236}">
                    <a16:creationId xmlns:a16="http://schemas.microsoft.com/office/drawing/2014/main" id="{D39C87F7-8900-0FC6-6EC9-D93AACA440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1576" y="4722778"/>
                <a:ext cx="171981" cy="6142"/>
              </a:xfrm>
              <a:custGeom>
                <a:avLst/>
                <a:gdLst>
                  <a:gd name="T0" fmla="*/ 54 w 56"/>
                  <a:gd name="T1" fmla="*/ 0 h 2"/>
                  <a:gd name="T2" fmla="*/ 0 w 56"/>
                  <a:gd name="T3" fmla="*/ 0 h 2"/>
                  <a:gd name="T4" fmla="*/ 0 w 56"/>
                  <a:gd name="T5" fmla="*/ 2 h 2"/>
                  <a:gd name="T6" fmla="*/ 56 w 56"/>
                  <a:gd name="T7" fmla="*/ 2 h 2"/>
                  <a:gd name="T8" fmla="*/ 54 w 56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">
                    <a:moveTo>
                      <a:pt x="54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56" y="2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4B5F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80" name="Freeform 753">
                <a:extLst>
                  <a:ext uri="{FF2B5EF4-FFF2-40B4-BE49-F238E27FC236}">
                    <a16:creationId xmlns:a16="http://schemas.microsoft.com/office/drawing/2014/main" id="{085C5E1E-62B8-A2C0-9AB3-05374F9B6D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1576" y="4722778"/>
                <a:ext cx="171981" cy="6142"/>
              </a:xfrm>
              <a:custGeom>
                <a:avLst/>
                <a:gdLst>
                  <a:gd name="T0" fmla="*/ 54 w 56"/>
                  <a:gd name="T1" fmla="*/ 0 h 2"/>
                  <a:gd name="T2" fmla="*/ 0 w 56"/>
                  <a:gd name="T3" fmla="*/ 0 h 2"/>
                  <a:gd name="T4" fmla="*/ 0 w 56"/>
                  <a:gd name="T5" fmla="*/ 2 h 2"/>
                  <a:gd name="T6" fmla="*/ 56 w 56"/>
                  <a:gd name="T7" fmla="*/ 2 h 2"/>
                  <a:gd name="T8" fmla="*/ 54 w 56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">
                    <a:moveTo>
                      <a:pt x="54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56" y="2"/>
                    </a:lnTo>
                    <a:lnTo>
                      <a:pt x="5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81" name="Freeform 754">
                <a:extLst>
                  <a:ext uri="{FF2B5EF4-FFF2-40B4-BE49-F238E27FC236}">
                    <a16:creationId xmlns:a16="http://schemas.microsoft.com/office/drawing/2014/main" id="{A830571C-7914-ED96-DEF5-9A97F6A016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2288" y="4793414"/>
                <a:ext cx="211906" cy="6142"/>
              </a:xfrm>
              <a:custGeom>
                <a:avLst/>
                <a:gdLst>
                  <a:gd name="T0" fmla="*/ 68 w 69"/>
                  <a:gd name="T1" fmla="*/ 0 h 2"/>
                  <a:gd name="T2" fmla="*/ 0 w 69"/>
                  <a:gd name="T3" fmla="*/ 0 h 2"/>
                  <a:gd name="T4" fmla="*/ 0 w 69"/>
                  <a:gd name="T5" fmla="*/ 2 h 2"/>
                  <a:gd name="T6" fmla="*/ 69 w 69"/>
                  <a:gd name="T7" fmla="*/ 2 h 2"/>
                  <a:gd name="T8" fmla="*/ 68 w 69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2">
                    <a:moveTo>
                      <a:pt x="68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69" y="2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4B5F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82" name="Freeform 755">
                <a:extLst>
                  <a:ext uri="{FF2B5EF4-FFF2-40B4-BE49-F238E27FC236}">
                    <a16:creationId xmlns:a16="http://schemas.microsoft.com/office/drawing/2014/main" id="{0ECC3D71-7912-44D8-1BDA-00EA742C9C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2288" y="4793414"/>
                <a:ext cx="211906" cy="6142"/>
              </a:xfrm>
              <a:custGeom>
                <a:avLst/>
                <a:gdLst>
                  <a:gd name="T0" fmla="*/ 68 w 69"/>
                  <a:gd name="T1" fmla="*/ 0 h 2"/>
                  <a:gd name="T2" fmla="*/ 0 w 69"/>
                  <a:gd name="T3" fmla="*/ 0 h 2"/>
                  <a:gd name="T4" fmla="*/ 0 w 69"/>
                  <a:gd name="T5" fmla="*/ 2 h 2"/>
                  <a:gd name="T6" fmla="*/ 69 w 69"/>
                  <a:gd name="T7" fmla="*/ 2 h 2"/>
                  <a:gd name="T8" fmla="*/ 68 w 69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2">
                    <a:moveTo>
                      <a:pt x="68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69" y="2"/>
                    </a:lnTo>
                    <a:lnTo>
                      <a:pt x="6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83" name="Freeform 756">
                <a:extLst>
                  <a:ext uri="{FF2B5EF4-FFF2-40B4-BE49-F238E27FC236}">
                    <a16:creationId xmlns:a16="http://schemas.microsoft.com/office/drawing/2014/main" id="{1F3F6FAF-A6A5-870E-B9A6-1C7034273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4827" y="4897830"/>
                <a:ext cx="33783" cy="6142"/>
              </a:xfrm>
              <a:custGeom>
                <a:avLst/>
                <a:gdLst>
                  <a:gd name="T0" fmla="*/ 9 w 11"/>
                  <a:gd name="T1" fmla="*/ 0 h 2"/>
                  <a:gd name="T2" fmla="*/ 0 w 11"/>
                  <a:gd name="T3" fmla="*/ 0 h 2"/>
                  <a:gd name="T4" fmla="*/ 0 w 11"/>
                  <a:gd name="T5" fmla="*/ 2 h 2"/>
                  <a:gd name="T6" fmla="*/ 11 w 11"/>
                  <a:gd name="T7" fmla="*/ 2 h 2"/>
                  <a:gd name="T8" fmla="*/ 9 w 1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2">
                    <a:moveTo>
                      <a:pt x="9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1" y="2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4B5F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84" name="Freeform 757">
                <a:extLst>
                  <a:ext uri="{FF2B5EF4-FFF2-40B4-BE49-F238E27FC236}">
                    <a16:creationId xmlns:a16="http://schemas.microsoft.com/office/drawing/2014/main" id="{BE06C8C3-1754-F895-8EEA-8AD579656F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4827" y="4897830"/>
                <a:ext cx="33783" cy="6142"/>
              </a:xfrm>
              <a:custGeom>
                <a:avLst/>
                <a:gdLst>
                  <a:gd name="T0" fmla="*/ 9 w 11"/>
                  <a:gd name="T1" fmla="*/ 0 h 2"/>
                  <a:gd name="T2" fmla="*/ 0 w 11"/>
                  <a:gd name="T3" fmla="*/ 0 h 2"/>
                  <a:gd name="T4" fmla="*/ 0 w 11"/>
                  <a:gd name="T5" fmla="*/ 2 h 2"/>
                  <a:gd name="T6" fmla="*/ 11 w 11"/>
                  <a:gd name="T7" fmla="*/ 2 h 2"/>
                  <a:gd name="T8" fmla="*/ 9 w 1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2">
                    <a:moveTo>
                      <a:pt x="9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1" y="2"/>
                    </a:lnTo>
                    <a:lnTo>
                      <a:pt x="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85" name="Rectangle 758">
                <a:extLst>
                  <a:ext uri="{FF2B5EF4-FFF2-40B4-BE49-F238E27FC236}">
                    <a16:creationId xmlns:a16="http://schemas.microsoft.com/office/drawing/2014/main" id="{48C3FFCD-7393-6422-B3BA-3042C3C6C0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12182" y="4913187"/>
                <a:ext cx="310183" cy="64493"/>
              </a:xfrm>
              <a:prstGeom prst="rect">
                <a:avLst/>
              </a:prstGeom>
              <a:solidFill>
                <a:srgbClr val="FF8E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86" name="Rectangle 759">
                <a:extLst>
                  <a:ext uri="{FF2B5EF4-FFF2-40B4-BE49-F238E27FC236}">
                    <a16:creationId xmlns:a16="http://schemas.microsoft.com/office/drawing/2014/main" id="{BF72BDEB-33CA-AB80-C580-AAE905524D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12182" y="4913187"/>
                <a:ext cx="310183" cy="644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87" name="Rectangle 760">
                <a:extLst>
                  <a:ext uri="{FF2B5EF4-FFF2-40B4-BE49-F238E27FC236}">
                    <a16:creationId xmlns:a16="http://schemas.microsoft.com/office/drawing/2014/main" id="{2B8BA61A-AEC0-8CB9-35F3-1AE52528EB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12182" y="4907045"/>
                <a:ext cx="310183" cy="67564"/>
              </a:xfrm>
              <a:prstGeom prst="rect">
                <a:avLst/>
              </a:prstGeom>
              <a:solidFill>
                <a:srgbClr val="F281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88" name="Rectangle 761">
                <a:extLst>
                  <a:ext uri="{FF2B5EF4-FFF2-40B4-BE49-F238E27FC236}">
                    <a16:creationId xmlns:a16="http://schemas.microsoft.com/office/drawing/2014/main" id="{47F1375C-4280-C9C4-6BFD-F86E748696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12182" y="4907045"/>
                <a:ext cx="310183" cy="675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89" name="Rectangle 762">
                <a:extLst>
                  <a:ext uri="{FF2B5EF4-FFF2-40B4-BE49-F238E27FC236}">
                    <a16:creationId xmlns:a16="http://schemas.microsoft.com/office/drawing/2014/main" id="{0F9CFFA8-ABE7-9C7E-8188-7719DD645B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0685" y="4842549"/>
                <a:ext cx="307110" cy="64493"/>
              </a:xfrm>
              <a:prstGeom prst="rect">
                <a:avLst/>
              </a:prstGeom>
              <a:solidFill>
                <a:srgbClr val="FF8E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90" name="Rectangle 763">
                <a:extLst>
                  <a:ext uri="{FF2B5EF4-FFF2-40B4-BE49-F238E27FC236}">
                    <a16:creationId xmlns:a16="http://schemas.microsoft.com/office/drawing/2014/main" id="{1B654B5F-71F7-E7E7-9DE7-B420BB0AE8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0685" y="4842549"/>
                <a:ext cx="307110" cy="644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91" name="Rectangle 764">
                <a:extLst>
                  <a:ext uri="{FF2B5EF4-FFF2-40B4-BE49-F238E27FC236}">
                    <a16:creationId xmlns:a16="http://schemas.microsoft.com/office/drawing/2014/main" id="{F3409CAC-2224-DF91-694A-683E341AA1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0685" y="4839481"/>
                <a:ext cx="307110" cy="64493"/>
              </a:xfrm>
              <a:prstGeom prst="rect">
                <a:avLst/>
              </a:prstGeom>
              <a:solidFill>
                <a:srgbClr val="FF8E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92" name="Rectangle 765">
                <a:extLst>
                  <a:ext uri="{FF2B5EF4-FFF2-40B4-BE49-F238E27FC236}">
                    <a16:creationId xmlns:a16="http://schemas.microsoft.com/office/drawing/2014/main" id="{8B33E143-6A8D-505D-C212-DFEFAD66D6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0685" y="4839481"/>
                <a:ext cx="307110" cy="644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93" name="Rectangle 766">
                <a:extLst>
                  <a:ext uri="{FF2B5EF4-FFF2-40B4-BE49-F238E27FC236}">
                    <a16:creationId xmlns:a16="http://schemas.microsoft.com/office/drawing/2014/main" id="{B47B0EE7-6C5E-6EAE-25A5-D4FA641FFA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774988"/>
                <a:ext cx="307110" cy="64493"/>
              </a:xfrm>
              <a:prstGeom prst="rect">
                <a:avLst/>
              </a:prstGeom>
              <a:solidFill>
                <a:srgbClr val="FF8E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94" name="Rectangle 767">
                <a:extLst>
                  <a:ext uri="{FF2B5EF4-FFF2-40B4-BE49-F238E27FC236}">
                    <a16:creationId xmlns:a16="http://schemas.microsoft.com/office/drawing/2014/main" id="{9F34C2EC-C806-6F41-3650-CD398E330A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774988"/>
                <a:ext cx="307110" cy="644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95" name="Rectangle 768">
                <a:extLst>
                  <a:ext uri="{FF2B5EF4-FFF2-40B4-BE49-F238E27FC236}">
                    <a16:creationId xmlns:a16="http://schemas.microsoft.com/office/drawing/2014/main" id="{62BC390C-E7CD-3494-0043-DC71CD92BA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765775"/>
                <a:ext cx="307110" cy="64493"/>
              </a:xfrm>
              <a:prstGeom prst="rect">
                <a:avLst/>
              </a:prstGeom>
              <a:solidFill>
                <a:srgbClr val="FF9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96" name="Rectangle 769">
                <a:extLst>
                  <a:ext uri="{FF2B5EF4-FFF2-40B4-BE49-F238E27FC236}">
                    <a16:creationId xmlns:a16="http://schemas.microsoft.com/office/drawing/2014/main" id="{9C0A9BEA-D65A-90E9-E761-3684EB4072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765775"/>
                <a:ext cx="307110" cy="644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97" name="Rectangle 770">
                <a:extLst>
                  <a:ext uri="{FF2B5EF4-FFF2-40B4-BE49-F238E27FC236}">
                    <a16:creationId xmlns:a16="http://schemas.microsoft.com/office/drawing/2014/main" id="{475A807F-DE11-B299-F830-B52A5E2F10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4466" y="4701282"/>
                <a:ext cx="307110" cy="64493"/>
              </a:xfrm>
              <a:prstGeom prst="rect">
                <a:avLst/>
              </a:prstGeom>
              <a:solidFill>
                <a:srgbClr val="F281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98" name="Rectangle 771">
                <a:extLst>
                  <a:ext uri="{FF2B5EF4-FFF2-40B4-BE49-F238E27FC236}">
                    <a16:creationId xmlns:a16="http://schemas.microsoft.com/office/drawing/2014/main" id="{6A3B1C84-C6D4-F95F-DD28-5795968DCB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4466" y="4701282"/>
                <a:ext cx="307110" cy="644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99" name="Rectangle 772">
                <a:extLst>
                  <a:ext uri="{FF2B5EF4-FFF2-40B4-BE49-F238E27FC236}">
                    <a16:creationId xmlns:a16="http://schemas.microsoft.com/office/drawing/2014/main" id="{71B9516C-376A-4705-FA76-F04FE88B71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4466" y="4695137"/>
                <a:ext cx="307110" cy="64493"/>
              </a:xfrm>
              <a:prstGeom prst="rect">
                <a:avLst/>
              </a:prstGeom>
              <a:solidFill>
                <a:srgbClr val="FF8E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00" name="Rectangle 773">
                <a:extLst>
                  <a:ext uri="{FF2B5EF4-FFF2-40B4-BE49-F238E27FC236}">
                    <a16:creationId xmlns:a16="http://schemas.microsoft.com/office/drawing/2014/main" id="{E04A1FED-01D8-ED30-F0DB-03F16DF3B5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4466" y="4695137"/>
                <a:ext cx="307110" cy="644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01" name="Rectangle 774">
                <a:extLst>
                  <a:ext uri="{FF2B5EF4-FFF2-40B4-BE49-F238E27FC236}">
                    <a16:creationId xmlns:a16="http://schemas.microsoft.com/office/drawing/2014/main" id="{12F56C89-9E30-BF98-1315-BF52CA966D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4392" y="4630646"/>
                <a:ext cx="310183" cy="64493"/>
              </a:xfrm>
              <a:prstGeom prst="rect">
                <a:avLst/>
              </a:prstGeom>
              <a:solidFill>
                <a:srgbClr val="FF8E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02" name="Rectangle 775">
                <a:extLst>
                  <a:ext uri="{FF2B5EF4-FFF2-40B4-BE49-F238E27FC236}">
                    <a16:creationId xmlns:a16="http://schemas.microsoft.com/office/drawing/2014/main" id="{FDDC6B03-415C-2B93-09A3-51AB86AA75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4392" y="4624504"/>
                <a:ext cx="310183" cy="64493"/>
              </a:xfrm>
              <a:prstGeom prst="rect">
                <a:avLst/>
              </a:prstGeom>
              <a:solidFill>
                <a:srgbClr val="FF9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03" name="Rectangle 776">
                <a:extLst>
                  <a:ext uri="{FF2B5EF4-FFF2-40B4-BE49-F238E27FC236}">
                    <a16:creationId xmlns:a16="http://schemas.microsoft.com/office/drawing/2014/main" id="{B0150BF9-1A9D-DB2E-4CB8-DD091DF007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4466" y="4560011"/>
                <a:ext cx="304041" cy="64493"/>
              </a:xfrm>
              <a:prstGeom prst="rect">
                <a:avLst/>
              </a:prstGeom>
              <a:solidFill>
                <a:srgbClr val="F281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04" name="Rectangle 777">
                <a:extLst>
                  <a:ext uri="{FF2B5EF4-FFF2-40B4-BE49-F238E27FC236}">
                    <a16:creationId xmlns:a16="http://schemas.microsoft.com/office/drawing/2014/main" id="{5AF1AF9E-6571-D3BC-2D7F-F18044FD24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4466" y="4550798"/>
                <a:ext cx="304041" cy="67564"/>
              </a:xfrm>
              <a:prstGeom prst="rect">
                <a:avLst/>
              </a:prstGeom>
              <a:solidFill>
                <a:srgbClr val="FF8E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05" name="Rectangle 778">
                <a:extLst>
                  <a:ext uri="{FF2B5EF4-FFF2-40B4-BE49-F238E27FC236}">
                    <a16:creationId xmlns:a16="http://schemas.microsoft.com/office/drawing/2014/main" id="{6676410A-AE14-F6C2-928C-0DDFBC94B1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12182" y="4974609"/>
                <a:ext cx="310183" cy="3071"/>
              </a:xfrm>
              <a:prstGeom prst="rect">
                <a:avLst/>
              </a:prstGeom>
              <a:solidFill>
                <a:srgbClr val="ED74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06" name="Rectangle 779">
                <a:extLst>
                  <a:ext uri="{FF2B5EF4-FFF2-40B4-BE49-F238E27FC236}">
                    <a16:creationId xmlns:a16="http://schemas.microsoft.com/office/drawing/2014/main" id="{AB38DE7C-532E-DA27-818F-E2EA4F9A85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12182" y="4974609"/>
                <a:ext cx="310183" cy="30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07" name="Freeform 780">
                <a:extLst>
                  <a:ext uri="{FF2B5EF4-FFF2-40B4-BE49-F238E27FC236}">
                    <a16:creationId xmlns:a16="http://schemas.microsoft.com/office/drawing/2014/main" id="{6DC9C53D-088F-A94E-F81B-A5D02768E8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2182" y="4907045"/>
                <a:ext cx="310183" cy="67564"/>
              </a:xfrm>
              <a:custGeom>
                <a:avLst/>
                <a:gdLst>
                  <a:gd name="T0" fmla="*/ 80 w 101"/>
                  <a:gd name="T1" fmla="*/ 0 h 22"/>
                  <a:gd name="T2" fmla="*/ 0 w 101"/>
                  <a:gd name="T3" fmla="*/ 0 h 22"/>
                  <a:gd name="T4" fmla="*/ 0 w 101"/>
                  <a:gd name="T5" fmla="*/ 2 h 22"/>
                  <a:gd name="T6" fmla="*/ 0 w 101"/>
                  <a:gd name="T7" fmla="*/ 22 h 22"/>
                  <a:gd name="T8" fmla="*/ 101 w 101"/>
                  <a:gd name="T9" fmla="*/ 22 h 22"/>
                  <a:gd name="T10" fmla="*/ 101 w 101"/>
                  <a:gd name="T11" fmla="*/ 21 h 22"/>
                  <a:gd name="T12" fmla="*/ 80 w 101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1" h="22">
                    <a:moveTo>
                      <a:pt x="8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101" y="22"/>
                    </a:lnTo>
                    <a:lnTo>
                      <a:pt x="101" y="21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E16A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08" name="Freeform 781">
                <a:extLst>
                  <a:ext uri="{FF2B5EF4-FFF2-40B4-BE49-F238E27FC236}">
                    <a16:creationId xmlns:a16="http://schemas.microsoft.com/office/drawing/2014/main" id="{C1ADD36F-BB9B-463E-A96B-A92E541ECE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2182" y="4907045"/>
                <a:ext cx="310183" cy="67564"/>
              </a:xfrm>
              <a:custGeom>
                <a:avLst/>
                <a:gdLst>
                  <a:gd name="T0" fmla="*/ 80 w 101"/>
                  <a:gd name="T1" fmla="*/ 0 h 22"/>
                  <a:gd name="T2" fmla="*/ 0 w 101"/>
                  <a:gd name="T3" fmla="*/ 0 h 22"/>
                  <a:gd name="T4" fmla="*/ 0 w 101"/>
                  <a:gd name="T5" fmla="*/ 2 h 22"/>
                  <a:gd name="T6" fmla="*/ 0 w 101"/>
                  <a:gd name="T7" fmla="*/ 22 h 22"/>
                  <a:gd name="T8" fmla="*/ 101 w 101"/>
                  <a:gd name="T9" fmla="*/ 22 h 22"/>
                  <a:gd name="T10" fmla="*/ 101 w 101"/>
                  <a:gd name="T11" fmla="*/ 21 h 22"/>
                  <a:gd name="T12" fmla="*/ 80 w 101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1" h="22">
                    <a:moveTo>
                      <a:pt x="8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101" y="22"/>
                    </a:lnTo>
                    <a:lnTo>
                      <a:pt x="101" y="21"/>
                    </a:lnTo>
                    <a:lnTo>
                      <a:pt x="8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09" name="Freeform 782">
                <a:extLst>
                  <a:ext uri="{FF2B5EF4-FFF2-40B4-BE49-F238E27FC236}">
                    <a16:creationId xmlns:a16="http://schemas.microsoft.com/office/drawing/2014/main" id="{500CDBE1-D073-2BA6-4D19-CE7EAE924E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0685" y="4903972"/>
                <a:ext cx="267187" cy="3071"/>
              </a:xfrm>
              <a:custGeom>
                <a:avLst/>
                <a:gdLst>
                  <a:gd name="T0" fmla="*/ 86 w 87"/>
                  <a:gd name="T1" fmla="*/ 0 h 1"/>
                  <a:gd name="T2" fmla="*/ 0 w 87"/>
                  <a:gd name="T3" fmla="*/ 0 h 1"/>
                  <a:gd name="T4" fmla="*/ 0 w 87"/>
                  <a:gd name="T5" fmla="*/ 1 h 1"/>
                  <a:gd name="T6" fmla="*/ 7 w 87"/>
                  <a:gd name="T7" fmla="*/ 1 h 1"/>
                  <a:gd name="T8" fmla="*/ 87 w 87"/>
                  <a:gd name="T9" fmla="*/ 1 h 1"/>
                  <a:gd name="T10" fmla="*/ 86 w 87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7" h="1">
                    <a:moveTo>
                      <a:pt x="86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7" y="1"/>
                    </a:lnTo>
                    <a:lnTo>
                      <a:pt x="87" y="1"/>
                    </a:lnTo>
                    <a:lnTo>
                      <a:pt x="86" y="0"/>
                    </a:lnTo>
                    <a:close/>
                  </a:path>
                </a:pathLst>
              </a:custGeom>
              <a:solidFill>
                <a:srgbClr val="ED74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10" name="Freeform 783">
                <a:extLst>
                  <a:ext uri="{FF2B5EF4-FFF2-40B4-BE49-F238E27FC236}">
                    <a16:creationId xmlns:a16="http://schemas.microsoft.com/office/drawing/2014/main" id="{B0B2B8F5-5E88-D81C-EDE1-D911213DF5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0685" y="4903972"/>
                <a:ext cx="267187" cy="3071"/>
              </a:xfrm>
              <a:custGeom>
                <a:avLst/>
                <a:gdLst>
                  <a:gd name="T0" fmla="*/ 86 w 87"/>
                  <a:gd name="T1" fmla="*/ 0 h 1"/>
                  <a:gd name="T2" fmla="*/ 0 w 87"/>
                  <a:gd name="T3" fmla="*/ 0 h 1"/>
                  <a:gd name="T4" fmla="*/ 0 w 87"/>
                  <a:gd name="T5" fmla="*/ 1 h 1"/>
                  <a:gd name="T6" fmla="*/ 7 w 87"/>
                  <a:gd name="T7" fmla="*/ 1 h 1"/>
                  <a:gd name="T8" fmla="*/ 87 w 87"/>
                  <a:gd name="T9" fmla="*/ 1 h 1"/>
                  <a:gd name="T10" fmla="*/ 86 w 87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7" h="1">
                    <a:moveTo>
                      <a:pt x="86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7" y="1"/>
                    </a:lnTo>
                    <a:lnTo>
                      <a:pt x="87" y="1"/>
                    </a:lnTo>
                    <a:lnTo>
                      <a:pt x="8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11" name="Freeform 784">
                <a:extLst>
                  <a:ext uri="{FF2B5EF4-FFF2-40B4-BE49-F238E27FC236}">
                    <a16:creationId xmlns:a16="http://schemas.microsoft.com/office/drawing/2014/main" id="{1606C4E2-F960-1802-4D47-971951A0B1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0685" y="4839481"/>
                <a:ext cx="264116" cy="64493"/>
              </a:xfrm>
              <a:custGeom>
                <a:avLst/>
                <a:gdLst>
                  <a:gd name="T0" fmla="*/ 65 w 86"/>
                  <a:gd name="T1" fmla="*/ 0 h 21"/>
                  <a:gd name="T2" fmla="*/ 0 w 86"/>
                  <a:gd name="T3" fmla="*/ 0 h 21"/>
                  <a:gd name="T4" fmla="*/ 0 w 86"/>
                  <a:gd name="T5" fmla="*/ 1 h 21"/>
                  <a:gd name="T6" fmla="*/ 0 w 86"/>
                  <a:gd name="T7" fmla="*/ 21 h 21"/>
                  <a:gd name="T8" fmla="*/ 86 w 86"/>
                  <a:gd name="T9" fmla="*/ 21 h 21"/>
                  <a:gd name="T10" fmla="*/ 65 w 86"/>
                  <a:gd name="T1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6" h="21">
                    <a:moveTo>
                      <a:pt x="65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86" y="21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ED74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12" name="Freeform 785">
                <a:extLst>
                  <a:ext uri="{FF2B5EF4-FFF2-40B4-BE49-F238E27FC236}">
                    <a16:creationId xmlns:a16="http://schemas.microsoft.com/office/drawing/2014/main" id="{650A739F-069C-07F9-6481-9FCEC606D4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0685" y="4839481"/>
                <a:ext cx="264116" cy="64493"/>
              </a:xfrm>
              <a:custGeom>
                <a:avLst/>
                <a:gdLst>
                  <a:gd name="T0" fmla="*/ 65 w 86"/>
                  <a:gd name="T1" fmla="*/ 0 h 21"/>
                  <a:gd name="T2" fmla="*/ 0 w 86"/>
                  <a:gd name="T3" fmla="*/ 0 h 21"/>
                  <a:gd name="T4" fmla="*/ 0 w 86"/>
                  <a:gd name="T5" fmla="*/ 1 h 21"/>
                  <a:gd name="T6" fmla="*/ 0 w 86"/>
                  <a:gd name="T7" fmla="*/ 21 h 21"/>
                  <a:gd name="T8" fmla="*/ 86 w 86"/>
                  <a:gd name="T9" fmla="*/ 21 h 21"/>
                  <a:gd name="T10" fmla="*/ 65 w 86"/>
                  <a:gd name="T1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6" h="21">
                    <a:moveTo>
                      <a:pt x="65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86" y="21"/>
                    </a:lnTo>
                    <a:lnTo>
                      <a:pt x="6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13" name="Freeform 786">
                <a:extLst>
                  <a:ext uri="{FF2B5EF4-FFF2-40B4-BE49-F238E27FC236}">
                    <a16:creationId xmlns:a16="http://schemas.microsoft.com/office/drawing/2014/main" id="{C4DE5C5C-1E1F-0E49-CA0E-9199AD5D16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5176" y="4830265"/>
                <a:ext cx="135129" cy="9215"/>
              </a:xfrm>
              <a:custGeom>
                <a:avLst/>
                <a:gdLst>
                  <a:gd name="T0" fmla="*/ 41 w 44"/>
                  <a:gd name="T1" fmla="*/ 0 h 3"/>
                  <a:gd name="T2" fmla="*/ 0 w 44"/>
                  <a:gd name="T3" fmla="*/ 0 h 3"/>
                  <a:gd name="T4" fmla="*/ 0 w 44"/>
                  <a:gd name="T5" fmla="*/ 3 h 3"/>
                  <a:gd name="T6" fmla="*/ 44 w 44"/>
                  <a:gd name="T7" fmla="*/ 3 h 3"/>
                  <a:gd name="T8" fmla="*/ 41 w 4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3">
                    <a:moveTo>
                      <a:pt x="41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44" y="3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ED74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14" name="Freeform 787">
                <a:extLst>
                  <a:ext uri="{FF2B5EF4-FFF2-40B4-BE49-F238E27FC236}">
                    <a16:creationId xmlns:a16="http://schemas.microsoft.com/office/drawing/2014/main" id="{F54BE4A8-5879-575B-7C85-75341D8870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5176" y="4830265"/>
                <a:ext cx="135129" cy="9215"/>
              </a:xfrm>
              <a:custGeom>
                <a:avLst/>
                <a:gdLst>
                  <a:gd name="T0" fmla="*/ 41 w 44"/>
                  <a:gd name="T1" fmla="*/ 0 h 3"/>
                  <a:gd name="T2" fmla="*/ 0 w 44"/>
                  <a:gd name="T3" fmla="*/ 0 h 3"/>
                  <a:gd name="T4" fmla="*/ 0 w 44"/>
                  <a:gd name="T5" fmla="*/ 3 h 3"/>
                  <a:gd name="T6" fmla="*/ 44 w 44"/>
                  <a:gd name="T7" fmla="*/ 3 h 3"/>
                  <a:gd name="T8" fmla="*/ 41 w 4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3">
                    <a:moveTo>
                      <a:pt x="41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44" y="3"/>
                    </a:lnTo>
                    <a:lnTo>
                      <a:pt x="4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15" name="Freeform 788">
                <a:extLst>
                  <a:ext uri="{FF2B5EF4-FFF2-40B4-BE49-F238E27FC236}">
                    <a16:creationId xmlns:a16="http://schemas.microsoft.com/office/drawing/2014/main" id="{A62182AE-D1A0-372D-4FC1-D8DB9317FF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5176" y="4765775"/>
                <a:ext cx="125916" cy="64493"/>
              </a:xfrm>
              <a:custGeom>
                <a:avLst/>
                <a:gdLst>
                  <a:gd name="T0" fmla="*/ 20 w 41"/>
                  <a:gd name="T1" fmla="*/ 0 h 21"/>
                  <a:gd name="T2" fmla="*/ 0 w 41"/>
                  <a:gd name="T3" fmla="*/ 0 h 21"/>
                  <a:gd name="T4" fmla="*/ 0 w 41"/>
                  <a:gd name="T5" fmla="*/ 3 h 21"/>
                  <a:gd name="T6" fmla="*/ 0 w 41"/>
                  <a:gd name="T7" fmla="*/ 21 h 21"/>
                  <a:gd name="T8" fmla="*/ 41 w 41"/>
                  <a:gd name="T9" fmla="*/ 21 h 21"/>
                  <a:gd name="T10" fmla="*/ 20 w 41"/>
                  <a:gd name="T1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21">
                    <a:moveTo>
                      <a:pt x="2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21"/>
                    </a:lnTo>
                    <a:lnTo>
                      <a:pt x="41" y="21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ED81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16" name="Freeform 789">
                <a:extLst>
                  <a:ext uri="{FF2B5EF4-FFF2-40B4-BE49-F238E27FC236}">
                    <a16:creationId xmlns:a16="http://schemas.microsoft.com/office/drawing/2014/main" id="{5042F8CF-0397-8B0F-C3E3-EC1F16472D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5176" y="4765775"/>
                <a:ext cx="125916" cy="64493"/>
              </a:xfrm>
              <a:custGeom>
                <a:avLst/>
                <a:gdLst>
                  <a:gd name="T0" fmla="*/ 20 w 41"/>
                  <a:gd name="T1" fmla="*/ 0 h 21"/>
                  <a:gd name="T2" fmla="*/ 0 w 41"/>
                  <a:gd name="T3" fmla="*/ 0 h 21"/>
                  <a:gd name="T4" fmla="*/ 0 w 41"/>
                  <a:gd name="T5" fmla="*/ 3 h 21"/>
                  <a:gd name="T6" fmla="*/ 0 w 41"/>
                  <a:gd name="T7" fmla="*/ 21 h 21"/>
                  <a:gd name="T8" fmla="*/ 41 w 41"/>
                  <a:gd name="T9" fmla="*/ 21 h 21"/>
                  <a:gd name="T10" fmla="*/ 20 w 41"/>
                  <a:gd name="T1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21">
                    <a:moveTo>
                      <a:pt x="2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21"/>
                    </a:lnTo>
                    <a:lnTo>
                      <a:pt x="41" y="21"/>
                    </a:lnTo>
                    <a:lnTo>
                      <a:pt x="2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17" name="Freeform 790">
                <a:extLst>
                  <a:ext uri="{FF2B5EF4-FFF2-40B4-BE49-F238E27FC236}">
                    <a16:creationId xmlns:a16="http://schemas.microsoft.com/office/drawing/2014/main" id="{EA379D6D-3415-9E7F-4F4A-C56FCCD07C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4466" y="4759633"/>
                <a:ext cx="92132" cy="6142"/>
              </a:xfrm>
              <a:custGeom>
                <a:avLst/>
                <a:gdLst>
                  <a:gd name="T0" fmla="*/ 28 w 30"/>
                  <a:gd name="T1" fmla="*/ 0 h 2"/>
                  <a:gd name="T2" fmla="*/ 0 w 30"/>
                  <a:gd name="T3" fmla="*/ 0 h 2"/>
                  <a:gd name="T4" fmla="*/ 0 w 30"/>
                  <a:gd name="T5" fmla="*/ 2 h 2"/>
                  <a:gd name="T6" fmla="*/ 10 w 30"/>
                  <a:gd name="T7" fmla="*/ 2 h 2"/>
                  <a:gd name="T8" fmla="*/ 30 w 30"/>
                  <a:gd name="T9" fmla="*/ 2 h 2"/>
                  <a:gd name="T10" fmla="*/ 28 w 30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2">
                    <a:moveTo>
                      <a:pt x="28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0" y="2"/>
                    </a:lnTo>
                    <a:lnTo>
                      <a:pt x="30" y="2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E16A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18" name="Freeform 791">
                <a:extLst>
                  <a:ext uri="{FF2B5EF4-FFF2-40B4-BE49-F238E27FC236}">
                    <a16:creationId xmlns:a16="http://schemas.microsoft.com/office/drawing/2014/main" id="{3CA08B0C-F04B-8479-4909-6233E7CBD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4466" y="4759633"/>
                <a:ext cx="92132" cy="6142"/>
              </a:xfrm>
              <a:custGeom>
                <a:avLst/>
                <a:gdLst>
                  <a:gd name="T0" fmla="*/ 28 w 30"/>
                  <a:gd name="T1" fmla="*/ 0 h 2"/>
                  <a:gd name="T2" fmla="*/ 0 w 30"/>
                  <a:gd name="T3" fmla="*/ 0 h 2"/>
                  <a:gd name="T4" fmla="*/ 0 w 30"/>
                  <a:gd name="T5" fmla="*/ 2 h 2"/>
                  <a:gd name="T6" fmla="*/ 10 w 30"/>
                  <a:gd name="T7" fmla="*/ 2 h 2"/>
                  <a:gd name="T8" fmla="*/ 30 w 30"/>
                  <a:gd name="T9" fmla="*/ 2 h 2"/>
                  <a:gd name="T10" fmla="*/ 28 w 30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2">
                    <a:moveTo>
                      <a:pt x="28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0" y="2"/>
                    </a:lnTo>
                    <a:lnTo>
                      <a:pt x="30" y="2"/>
                    </a:lnTo>
                    <a:lnTo>
                      <a:pt x="2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19" name="Freeform 792">
                <a:extLst>
                  <a:ext uri="{FF2B5EF4-FFF2-40B4-BE49-F238E27FC236}">
                    <a16:creationId xmlns:a16="http://schemas.microsoft.com/office/drawing/2014/main" id="{6833B80D-16A1-4EA7-08C2-AB43A23653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4466" y="4695137"/>
                <a:ext cx="85990" cy="64493"/>
              </a:xfrm>
              <a:custGeom>
                <a:avLst/>
                <a:gdLst>
                  <a:gd name="T0" fmla="*/ 6 w 23"/>
                  <a:gd name="T1" fmla="*/ 0 h 17"/>
                  <a:gd name="T2" fmla="*/ 6 w 23"/>
                  <a:gd name="T3" fmla="*/ 0 h 17"/>
                  <a:gd name="T4" fmla="*/ 0 w 23"/>
                  <a:gd name="T5" fmla="*/ 0 h 17"/>
                  <a:gd name="T6" fmla="*/ 0 w 23"/>
                  <a:gd name="T7" fmla="*/ 2 h 17"/>
                  <a:gd name="T8" fmla="*/ 0 w 23"/>
                  <a:gd name="T9" fmla="*/ 17 h 17"/>
                  <a:gd name="T10" fmla="*/ 23 w 23"/>
                  <a:gd name="T11" fmla="*/ 17 h 17"/>
                  <a:gd name="T12" fmla="*/ 11 w 23"/>
                  <a:gd name="T13" fmla="*/ 5 h 17"/>
                  <a:gd name="T14" fmla="*/ 11 w 23"/>
                  <a:gd name="T15" fmla="*/ 5 h 17"/>
                  <a:gd name="T16" fmla="*/ 9 w 23"/>
                  <a:gd name="T17" fmla="*/ 3 h 17"/>
                  <a:gd name="T18" fmla="*/ 8 w 23"/>
                  <a:gd name="T19" fmla="*/ 2 h 17"/>
                  <a:gd name="T20" fmla="*/ 6 w 23"/>
                  <a:gd name="T2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17">
                    <a:moveTo>
                      <a:pt x="6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7" y="2"/>
                      <a:pt x="7" y="1"/>
                      <a:pt x="6" y="0"/>
                    </a:cubicBezTo>
                  </a:path>
                </a:pathLst>
              </a:custGeom>
              <a:solidFill>
                <a:srgbClr val="ED74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20" name="Oval 793">
                <a:extLst>
                  <a:ext uri="{FF2B5EF4-FFF2-40B4-BE49-F238E27FC236}">
                    <a16:creationId xmlns:a16="http://schemas.microsoft.com/office/drawing/2014/main" id="{770D9FCE-CDE1-EB87-B62D-1BC9D2AD9D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97205" y="4667498"/>
                <a:ext cx="310183" cy="310182"/>
              </a:xfrm>
              <a:prstGeom prst="ellipse">
                <a:avLst/>
              </a:prstGeom>
              <a:solidFill>
                <a:srgbClr val="FF8E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53C7ABDA-04B4-8EA2-41E9-BD1129BBF7F1}"/>
                  </a:ext>
                </a:extLst>
              </p:cNvPr>
              <p:cNvSpPr txBox="1"/>
              <p:nvPr/>
            </p:nvSpPr>
            <p:spPr>
              <a:xfrm>
                <a:off x="6164606" y="4497688"/>
                <a:ext cx="2511305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ts val="600"/>
                  </a:spcBef>
                </a:pPr>
                <a:r>
                  <a:rPr lang="en-US" sz="2400" b="1" dirty="0">
                    <a:solidFill>
                      <a:schemeClr val="bg1"/>
                    </a:solidFill>
                    <a:highlight>
                      <a:srgbClr val="00539F"/>
                    </a:highlight>
                    <a:latin typeface="Barlow SemiBold" panose="00000700000000000000" pitchFamily="2" charset="0"/>
                  </a:rPr>
                  <a:t>Funding Opportunities.</a:t>
                </a:r>
              </a:p>
            </p:txBody>
          </p:sp>
          <p:sp>
            <p:nvSpPr>
              <p:cNvPr id="221" name="Oval 794">
                <a:extLst>
                  <a:ext uri="{FF2B5EF4-FFF2-40B4-BE49-F238E27FC236}">
                    <a16:creationId xmlns:a16="http://schemas.microsoft.com/office/drawing/2014/main" id="{647BA3B7-9E72-A170-29F2-477DDAD2C0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97205" y="4664427"/>
                <a:ext cx="310183" cy="310182"/>
              </a:xfrm>
              <a:prstGeom prst="ellipse">
                <a:avLst/>
              </a:prstGeom>
              <a:solidFill>
                <a:srgbClr val="FF9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22" name="Oval 795">
                <a:extLst>
                  <a:ext uri="{FF2B5EF4-FFF2-40B4-BE49-F238E27FC236}">
                    <a16:creationId xmlns:a16="http://schemas.microsoft.com/office/drawing/2014/main" id="{C2DD00EC-C350-E386-35ED-10106F2105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34057" y="4701282"/>
                <a:ext cx="233403" cy="230334"/>
              </a:xfrm>
              <a:prstGeom prst="ellipse">
                <a:avLst/>
              </a:prstGeom>
              <a:solidFill>
                <a:srgbClr val="FF8E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23" name="Freeform 796">
                <a:extLst>
                  <a:ext uri="{FF2B5EF4-FFF2-40B4-BE49-F238E27FC236}">
                    <a16:creationId xmlns:a16="http://schemas.microsoft.com/office/drawing/2014/main" id="{D19C5EA2-F401-FD89-4EA6-90D9460C9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4057" y="4701282"/>
                <a:ext cx="205764" cy="205763"/>
              </a:xfrm>
              <a:custGeom>
                <a:avLst/>
                <a:gdLst>
                  <a:gd name="T0" fmla="*/ 4 w 54"/>
                  <a:gd name="T1" fmla="*/ 34 h 54"/>
                  <a:gd name="T2" fmla="*/ 34 w 54"/>
                  <a:gd name="T3" fmla="*/ 3 h 54"/>
                  <a:gd name="T4" fmla="*/ 54 w 54"/>
                  <a:gd name="T5" fmla="*/ 11 h 54"/>
                  <a:gd name="T6" fmla="*/ 31 w 54"/>
                  <a:gd name="T7" fmla="*/ 0 h 54"/>
                  <a:gd name="T8" fmla="*/ 0 w 54"/>
                  <a:gd name="T9" fmla="*/ 31 h 54"/>
                  <a:gd name="T10" fmla="*/ 11 w 54"/>
                  <a:gd name="T11" fmla="*/ 54 h 54"/>
                  <a:gd name="T12" fmla="*/ 4 w 54"/>
                  <a:gd name="T13" fmla="*/ 3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" h="54">
                    <a:moveTo>
                      <a:pt x="4" y="34"/>
                    </a:moveTo>
                    <a:cubicBezTo>
                      <a:pt x="4" y="17"/>
                      <a:pt x="17" y="3"/>
                      <a:pt x="34" y="3"/>
                    </a:cubicBezTo>
                    <a:cubicBezTo>
                      <a:pt x="42" y="3"/>
                      <a:pt x="49" y="6"/>
                      <a:pt x="54" y="11"/>
                    </a:cubicBezTo>
                    <a:cubicBezTo>
                      <a:pt x="48" y="4"/>
                      <a:pt x="40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40"/>
                      <a:pt x="4" y="48"/>
                      <a:pt x="11" y="54"/>
                    </a:cubicBezTo>
                    <a:cubicBezTo>
                      <a:pt x="6" y="48"/>
                      <a:pt x="4" y="42"/>
                      <a:pt x="4" y="34"/>
                    </a:cubicBezTo>
                    <a:close/>
                  </a:path>
                </a:pathLst>
              </a:custGeom>
              <a:solidFill>
                <a:srgbClr val="F281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</p:grpSp>
      </p:grpSp>
      <p:sp>
        <p:nvSpPr>
          <p:cNvPr id="2" name="Date Placeholder 14">
            <a:extLst>
              <a:ext uri="{FF2B5EF4-FFF2-40B4-BE49-F238E27FC236}">
                <a16:creationId xmlns:a16="http://schemas.microsoft.com/office/drawing/2014/main" id="{B7013E8D-5142-7FDA-8312-03D4CC72AC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May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0507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07C0FA4-8B78-18D9-438C-9137EB7320A4}"/>
              </a:ext>
            </a:extLst>
          </p:cNvPr>
          <p:cNvSpPr txBox="1">
            <a:spLocks/>
          </p:cNvSpPr>
          <p:nvPr/>
        </p:nvSpPr>
        <p:spPr>
          <a:xfrm>
            <a:off x="367236" y="214418"/>
            <a:ext cx="9809437" cy="10842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fr-CH" sz="3600" dirty="0"/>
              <a:t>Our </a:t>
            </a:r>
            <a:r>
              <a:rPr lang="en-US" sz="3600" dirty="0"/>
              <a:t>Technology Portfolio.</a:t>
            </a:r>
          </a:p>
          <a:p>
            <a:pPr algn="l">
              <a:spcBef>
                <a:spcPts val="600"/>
              </a:spcBef>
            </a:pPr>
            <a:r>
              <a:rPr lang="en-US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Seven startup-friendly technologies ready to use</a:t>
            </a:r>
            <a:endParaRPr lang="en-GB" sz="2400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BF78ED00-1112-B918-62B0-CB9D521DF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13">
            <a:extLst>
              <a:ext uri="{FF2B5EF4-FFF2-40B4-BE49-F238E27FC236}">
                <a16:creationId xmlns:a16="http://schemas.microsoft.com/office/drawing/2014/main" id="{24E19711-8CB5-40DC-D762-8E31A9F8E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CERN Venture Connect</a:t>
            </a:r>
            <a:endParaRPr lang="en-GB" dirty="0"/>
          </a:p>
        </p:txBody>
      </p:sp>
      <p:pic>
        <p:nvPicPr>
          <p:cNvPr id="56" name="Image 14" descr="Une image contenant texte, Appareils électroniques, ordinateur, capture d’écran&#10;&#10;Description générée automatiquement">
            <a:hlinkClick r:id="rId2"/>
            <a:extLst>
              <a:ext uri="{FF2B5EF4-FFF2-40B4-BE49-F238E27FC236}">
                <a16:creationId xmlns:a16="http://schemas.microsoft.com/office/drawing/2014/main" id="{0138AFFF-8124-9092-10B1-4AD0E9387A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3058" y="3982254"/>
            <a:ext cx="1065139" cy="15115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685B07C3-1FF3-1F27-EF02-ABB9FD6F176F}"/>
              </a:ext>
            </a:extLst>
          </p:cNvPr>
          <p:cNvSpPr/>
          <p:nvPr/>
        </p:nvSpPr>
        <p:spPr>
          <a:xfrm rot="10800000">
            <a:off x="8900160" y="5072289"/>
            <a:ext cx="1917596" cy="324963"/>
          </a:xfrm>
          <a:prstGeom prst="roundRect">
            <a:avLst>
              <a:gd name="adj" fmla="val 33207"/>
            </a:avLst>
          </a:prstGeom>
          <a:solidFill>
            <a:srgbClr val="00BAB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6B0382B3-1784-9C38-4889-E2D18C2BAB38}"/>
              </a:ext>
            </a:extLst>
          </p:cNvPr>
          <p:cNvGrpSpPr/>
          <p:nvPr/>
        </p:nvGrpSpPr>
        <p:grpSpPr>
          <a:xfrm>
            <a:off x="9000015" y="5344024"/>
            <a:ext cx="1817745" cy="342859"/>
            <a:chOff x="7483744" y="5124170"/>
            <a:chExt cx="1274398" cy="342859"/>
          </a:xfrm>
        </p:grpSpPr>
        <p:sp>
          <p:nvSpPr>
            <p:cNvPr id="63" name="Rectangle: Rounded Corners 62">
              <a:extLst>
                <a:ext uri="{FF2B5EF4-FFF2-40B4-BE49-F238E27FC236}">
                  <a16:creationId xmlns:a16="http://schemas.microsoft.com/office/drawing/2014/main" id="{C7F1F4E2-2384-F280-1703-81E7727BB91F}"/>
                </a:ext>
              </a:extLst>
            </p:cNvPr>
            <p:cNvSpPr/>
            <p:nvPr/>
          </p:nvSpPr>
          <p:spPr>
            <a:xfrm rot="10800000">
              <a:off x="7545664" y="5142066"/>
              <a:ext cx="1212478" cy="324963"/>
            </a:xfrm>
            <a:prstGeom prst="roundRect">
              <a:avLst>
                <a:gd name="adj" fmla="val 32683"/>
              </a:avLst>
            </a:prstGeom>
            <a:solidFill>
              <a:srgbClr val="00BAB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6DBCC1BA-CB8D-1877-AA38-0278F241FE9D}"/>
                </a:ext>
              </a:extLst>
            </p:cNvPr>
            <p:cNvSpPr/>
            <p:nvPr/>
          </p:nvSpPr>
          <p:spPr>
            <a:xfrm flipH="1">
              <a:off x="7483744" y="5124170"/>
              <a:ext cx="181193" cy="121875"/>
            </a:xfrm>
            <a:custGeom>
              <a:avLst/>
              <a:gdLst>
                <a:gd name="connsiteX0" fmla="*/ 0 w 528320"/>
                <a:gd name="connsiteY0" fmla="*/ 0 h 311237"/>
                <a:gd name="connsiteX1" fmla="*/ 528320 w 528320"/>
                <a:gd name="connsiteY1" fmla="*/ 0 h 311237"/>
                <a:gd name="connsiteX2" fmla="*/ 528320 w 528320"/>
                <a:gd name="connsiteY2" fmla="*/ 147596 h 311237"/>
                <a:gd name="connsiteX3" fmla="*/ 507555 w 528320"/>
                <a:gd name="connsiteY3" fmla="*/ 149529 h 311237"/>
                <a:gd name="connsiteX4" fmla="*/ 343945 w 528320"/>
                <a:gd name="connsiteY4" fmla="*/ 300576 h 311237"/>
                <a:gd name="connsiteX5" fmla="*/ 342781 w 528320"/>
                <a:gd name="connsiteY5" fmla="*/ 311237 h 311237"/>
                <a:gd name="connsiteX6" fmla="*/ 0 w 528320"/>
                <a:gd name="connsiteY6" fmla="*/ 311237 h 311237"/>
                <a:gd name="connsiteX7" fmla="*/ 0 w 528320"/>
                <a:gd name="connsiteY7" fmla="*/ 0 h 311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8320" h="311237">
                  <a:moveTo>
                    <a:pt x="0" y="0"/>
                  </a:moveTo>
                  <a:lnTo>
                    <a:pt x="528320" y="0"/>
                  </a:lnTo>
                  <a:lnTo>
                    <a:pt x="528320" y="147596"/>
                  </a:lnTo>
                  <a:lnTo>
                    <a:pt x="507555" y="149529"/>
                  </a:lnTo>
                  <a:cubicBezTo>
                    <a:pt x="425432" y="165043"/>
                    <a:pt x="360750" y="224759"/>
                    <a:pt x="343945" y="300576"/>
                  </a:cubicBezTo>
                  <a:lnTo>
                    <a:pt x="342781" y="311237"/>
                  </a:lnTo>
                  <a:lnTo>
                    <a:pt x="0" y="3112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AB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/>
            </a:p>
          </p:txBody>
        </p:sp>
      </p:grpSp>
      <p:sp>
        <p:nvSpPr>
          <p:cNvPr id="62" name="ZoneTexte 28">
            <a:hlinkClick r:id="rId2"/>
            <a:extLst>
              <a:ext uri="{FF2B5EF4-FFF2-40B4-BE49-F238E27FC236}">
                <a16:creationId xmlns:a16="http://schemas.microsoft.com/office/drawing/2014/main" id="{634E4A49-9CD5-E602-E20C-159BFCF9BD56}"/>
              </a:ext>
            </a:extLst>
          </p:cNvPr>
          <p:cNvSpPr txBox="1"/>
          <p:nvPr/>
        </p:nvSpPr>
        <p:spPr>
          <a:xfrm>
            <a:off x="8631548" y="5010145"/>
            <a:ext cx="220591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r"/>
            <a:r>
              <a:rPr lang="fr-FR" sz="2000" b="1" dirty="0" err="1">
                <a:solidFill>
                  <a:schemeClr val="bg1"/>
                </a:solidFill>
                <a:latin typeface="Barlow SemiBold" panose="00000700000000000000" pitchFamily="2" charset="0"/>
              </a:rPr>
              <a:t>Learn</a:t>
            </a:r>
            <a:r>
              <a:rPr lang="fr-FR" sz="2000" b="1" dirty="0">
                <a:solidFill>
                  <a:schemeClr val="bg1"/>
                </a:solidFill>
                <a:latin typeface="Barlow SemiBold" panose="00000700000000000000" pitchFamily="2" charset="0"/>
              </a:rPr>
              <a:t> about </a:t>
            </a:r>
            <a:r>
              <a:rPr lang="fr-FR" sz="2000" b="1" dirty="0" err="1">
                <a:solidFill>
                  <a:schemeClr val="bg1"/>
                </a:solidFill>
                <a:latin typeface="Barlow SemiBold" panose="00000700000000000000" pitchFamily="2" charset="0"/>
              </a:rPr>
              <a:t>our</a:t>
            </a:r>
            <a:r>
              <a:rPr lang="fr-FR" sz="2000" b="1" dirty="0">
                <a:solidFill>
                  <a:schemeClr val="bg1"/>
                </a:solidFill>
                <a:latin typeface="Barlow SemiBold" panose="00000700000000000000" pitchFamily="2" charset="0"/>
              </a:rPr>
              <a:t> CVC Tech </a:t>
            </a:r>
            <a:r>
              <a:rPr lang="fr-FR" sz="2000" b="1" dirty="0" err="1">
                <a:solidFill>
                  <a:schemeClr val="bg1"/>
                </a:solidFill>
                <a:latin typeface="Barlow SemiBold" panose="00000700000000000000" pitchFamily="2" charset="0"/>
              </a:rPr>
              <a:t>here</a:t>
            </a:r>
            <a:endParaRPr lang="fr-FR" sz="2000" dirty="0">
              <a:solidFill>
                <a:schemeClr val="bg1"/>
              </a:solidFill>
              <a:latin typeface="Barlow SemiBold" panose="00000700000000000000" pitchFamily="2" charset="0"/>
            </a:endParaRPr>
          </a:p>
        </p:txBody>
      </p:sp>
      <p:sp>
        <p:nvSpPr>
          <p:cNvPr id="57" name="TextBox 56">
            <a:hlinkClick r:id="rId2"/>
            <a:extLst>
              <a:ext uri="{FF2B5EF4-FFF2-40B4-BE49-F238E27FC236}">
                <a16:creationId xmlns:a16="http://schemas.microsoft.com/office/drawing/2014/main" id="{A0D59E68-0EED-16FC-8F04-FFDE205DEDF9}"/>
              </a:ext>
            </a:extLst>
          </p:cNvPr>
          <p:cNvSpPr txBox="1"/>
          <p:nvPr/>
        </p:nvSpPr>
        <p:spPr>
          <a:xfrm>
            <a:off x="9194214" y="3897952"/>
            <a:ext cx="104884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F39342"/>
                </a:solidFill>
                <a:latin typeface="Barlow" panose="00000500000000000000" pitchFamily="2" charset="0"/>
              </a:rPr>
              <a:t>CVC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F39342"/>
                </a:solidFill>
                <a:latin typeface="Barlow" panose="00000500000000000000" pitchFamily="2" charset="0"/>
              </a:rPr>
              <a:t>Tech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F39342"/>
                </a:solidFill>
                <a:latin typeface="Barlow" panose="00000500000000000000" pitchFamily="2" charset="0"/>
              </a:rPr>
              <a:t>Briefs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F39342"/>
              </a:solidFill>
              <a:effectLst/>
              <a:uLnTx/>
              <a:uFillTx/>
              <a:latin typeface="Barlow" panose="00000500000000000000" pitchFamily="2" charset="0"/>
            </a:endParaRPr>
          </a:p>
        </p:txBody>
      </p:sp>
      <p:grpSp>
        <p:nvGrpSpPr>
          <p:cNvPr id="282" name="Group 281">
            <a:extLst>
              <a:ext uri="{FF2B5EF4-FFF2-40B4-BE49-F238E27FC236}">
                <a16:creationId xmlns:a16="http://schemas.microsoft.com/office/drawing/2014/main" id="{86BF10F3-49FF-56B4-2CF8-8639D1BF7CE2}"/>
              </a:ext>
            </a:extLst>
          </p:cNvPr>
          <p:cNvGrpSpPr/>
          <p:nvPr/>
        </p:nvGrpSpPr>
        <p:grpSpPr>
          <a:xfrm>
            <a:off x="245499" y="1598327"/>
            <a:ext cx="2948485" cy="1779960"/>
            <a:chOff x="316619" y="1598327"/>
            <a:chExt cx="2948485" cy="1779960"/>
          </a:xfrm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3747ECE4-DA16-710B-997D-7AA854DD04DD}"/>
                </a:ext>
              </a:extLst>
            </p:cNvPr>
            <p:cNvGrpSpPr/>
            <p:nvPr/>
          </p:nvGrpSpPr>
          <p:grpSpPr>
            <a:xfrm>
              <a:off x="1059002" y="1598327"/>
              <a:ext cx="1809818" cy="1779960"/>
              <a:chOff x="9209584" y="3270287"/>
              <a:chExt cx="1809818" cy="1779960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13D7B5A4-D405-6EA0-BE24-5D3FECD2DC3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209584" y="3435382"/>
                <a:ext cx="1613777" cy="1614865"/>
              </a:xfrm>
              <a:prstGeom prst="ellipse">
                <a:avLst/>
              </a:prstGeom>
              <a:solidFill>
                <a:srgbClr val="0055A0">
                  <a:alpha val="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01C7EA0A-F99F-30E5-0D5E-8B15786D02D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14273" y="3270287"/>
                <a:ext cx="905129" cy="905740"/>
              </a:xfrm>
              <a:prstGeom prst="ellipse">
                <a:avLst/>
              </a:prstGeom>
              <a:solidFill>
                <a:srgbClr val="80DDDD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182EE1BF-10C0-ACE7-6380-EBCDB59AC0B5}"/>
                </a:ext>
              </a:extLst>
            </p:cNvPr>
            <p:cNvGrpSpPr/>
            <p:nvPr/>
          </p:nvGrpSpPr>
          <p:grpSpPr>
            <a:xfrm>
              <a:off x="643278" y="1838704"/>
              <a:ext cx="2177663" cy="400110"/>
              <a:chOff x="6873722" y="4814541"/>
              <a:chExt cx="3137734" cy="400110"/>
            </a:xfrm>
          </p:grpSpPr>
          <p:sp>
            <p:nvSpPr>
              <p:cNvPr id="76" name="Rectangle: Rounded Corners 75">
                <a:extLst>
                  <a:ext uri="{FF2B5EF4-FFF2-40B4-BE49-F238E27FC236}">
                    <a16:creationId xmlns:a16="http://schemas.microsoft.com/office/drawing/2014/main" id="{79972461-1E91-5CF9-3BD9-2397CB5AEA2D}"/>
                  </a:ext>
                </a:extLst>
              </p:cNvPr>
              <p:cNvSpPr/>
              <p:nvPr/>
            </p:nvSpPr>
            <p:spPr>
              <a:xfrm rot="10800000">
                <a:off x="7042112" y="4855029"/>
                <a:ext cx="2802929" cy="324963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9" name="ZoneTexte 28">
                <a:extLst>
                  <a:ext uri="{FF2B5EF4-FFF2-40B4-BE49-F238E27FC236}">
                    <a16:creationId xmlns:a16="http://schemas.microsoft.com/office/drawing/2014/main" id="{9E00C782-4395-9896-66A9-5EAE84495BA7}"/>
                  </a:ext>
                </a:extLst>
              </p:cNvPr>
              <p:cNvSpPr txBox="1"/>
              <p:nvPr/>
            </p:nvSpPr>
            <p:spPr>
              <a:xfrm>
                <a:off x="6873722" y="4814541"/>
                <a:ext cx="3137734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ACCURATE 2A</a:t>
                </a:r>
              </a:p>
            </p:txBody>
          </p:sp>
        </p:grpSp>
        <p:pic>
          <p:nvPicPr>
            <p:cNvPr id="217" name="Graphic 216" descr="Processor with solid fill">
              <a:extLst>
                <a:ext uri="{FF2B5EF4-FFF2-40B4-BE49-F238E27FC236}">
                  <a16:creationId xmlns:a16="http://schemas.microsoft.com/office/drawing/2014/main" id="{550074C5-E5EB-4E57-78FB-98632E857DC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380498" y="2218528"/>
              <a:ext cx="972000" cy="972000"/>
            </a:xfrm>
            <a:prstGeom prst="rect">
              <a:avLst/>
            </a:prstGeom>
          </p:spPr>
        </p:pic>
        <p:sp>
          <p:nvSpPr>
            <p:cNvPr id="266" name="TextBox 265">
              <a:extLst>
                <a:ext uri="{FF2B5EF4-FFF2-40B4-BE49-F238E27FC236}">
                  <a16:creationId xmlns:a16="http://schemas.microsoft.com/office/drawing/2014/main" id="{D3F9CBE7-2DB1-E32A-A3DF-D54C412121C7}"/>
                </a:ext>
              </a:extLst>
            </p:cNvPr>
            <p:cNvSpPr txBox="1"/>
            <p:nvPr/>
          </p:nvSpPr>
          <p:spPr>
            <a:xfrm>
              <a:off x="316619" y="2274825"/>
              <a:ext cx="294848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539F"/>
                  </a:solidFill>
                  <a:latin typeface="Barlow" panose="00000500000000000000" pitchFamily="2" charset="0"/>
                </a:rPr>
                <a:t>High-Precision ASIC measuring current at femtoampere levels</a:t>
              </a:r>
            </a:p>
          </p:txBody>
        </p:sp>
      </p:grpSp>
      <p:grpSp>
        <p:nvGrpSpPr>
          <p:cNvPr id="283" name="Group 282">
            <a:extLst>
              <a:ext uri="{FF2B5EF4-FFF2-40B4-BE49-F238E27FC236}">
                <a16:creationId xmlns:a16="http://schemas.microsoft.com/office/drawing/2014/main" id="{92AD8903-DBAF-9BFC-F64B-391BB40371CA}"/>
              </a:ext>
            </a:extLst>
          </p:cNvPr>
          <p:cNvGrpSpPr/>
          <p:nvPr/>
        </p:nvGrpSpPr>
        <p:grpSpPr>
          <a:xfrm>
            <a:off x="2975091" y="1598327"/>
            <a:ext cx="3306056" cy="1779960"/>
            <a:chOff x="3015731" y="1598327"/>
            <a:chExt cx="3306056" cy="1779960"/>
          </a:xfrm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BE6F58A1-8394-ED02-C187-83A7482ADF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52303" y="1763422"/>
              <a:ext cx="1613777" cy="1614865"/>
            </a:xfrm>
            <a:prstGeom prst="ellipse">
              <a:avLst/>
            </a:prstGeom>
            <a:solidFill>
              <a:srgbClr val="0055A0">
                <a:alpha val="6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4EF30F29-877A-691E-81FA-6135E86A1EC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56992" y="1598327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246" name="Group 245">
              <a:extLst>
                <a:ext uri="{FF2B5EF4-FFF2-40B4-BE49-F238E27FC236}">
                  <a16:creationId xmlns:a16="http://schemas.microsoft.com/office/drawing/2014/main" id="{AF615340-6227-33CC-E444-22B54AA14D2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047011" y="2194542"/>
              <a:ext cx="1339317" cy="1008000"/>
              <a:chOff x="5205671" y="2651894"/>
              <a:chExt cx="1548007" cy="1165064"/>
            </a:xfrm>
          </p:grpSpPr>
          <p:sp>
            <p:nvSpPr>
              <p:cNvPr id="225" name="Rectangle: Rounded Corners 224">
                <a:extLst>
                  <a:ext uri="{FF2B5EF4-FFF2-40B4-BE49-F238E27FC236}">
                    <a16:creationId xmlns:a16="http://schemas.microsoft.com/office/drawing/2014/main" id="{C6993C99-3680-A483-B371-9F1DD4E708EF}"/>
                  </a:ext>
                </a:extLst>
              </p:cNvPr>
              <p:cNvSpPr/>
              <p:nvPr/>
            </p:nvSpPr>
            <p:spPr>
              <a:xfrm flipV="1">
                <a:off x="5205671" y="3205763"/>
                <a:ext cx="934144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6" name="Rectangle: Rounded Corners 225">
                <a:extLst>
                  <a:ext uri="{FF2B5EF4-FFF2-40B4-BE49-F238E27FC236}">
                    <a16:creationId xmlns:a16="http://schemas.microsoft.com/office/drawing/2014/main" id="{6B8D44C8-2EBE-9907-54DC-67EC53D38047}"/>
                  </a:ext>
                </a:extLst>
              </p:cNvPr>
              <p:cNvSpPr/>
              <p:nvPr/>
            </p:nvSpPr>
            <p:spPr>
              <a:xfrm flipV="1">
                <a:off x="6290310" y="3204264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7" name="Rectangle: Rounded Corners 226">
                <a:extLst>
                  <a:ext uri="{FF2B5EF4-FFF2-40B4-BE49-F238E27FC236}">
                    <a16:creationId xmlns:a16="http://schemas.microsoft.com/office/drawing/2014/main" id="{851598C1-8CF6-1C34-95CB-33D2B5BD8859}"/>
                  </a:ext>
                </a:extLst>
              </p:cNvPr>
              <p:cNvSpPr/>
              <p:nvPr/>
            </p:nvSpPr>
            <p:spPr>
              <a:xfrm rot="18915920" flipV="1">
                <a:off x="6188290" y="2962161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8" name="Oval 227">
                <a:extLst>
                  <a:ext uri="{FF2B5EF4-FFF2-40B4-BE49-F238E27FC236}">
                    <a16:creationId xmlns:a16="http://schemas.microsoft.com/office/drawing/2014/main" id="{F39D7E33-B6FE-4A21-73E7-3975FFC220D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116695" y="3179867"/>
                <a:ext cx="115749" cy="11650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9" name="Rectangle: Rounded Corners 228">
                <a:extLst>
                  <a:ext uri="{FF2B5EF4-FFF2-40B4-BE49-F238E27FC236}">
                    <a16:creationId xmlns:a16="http://schemas.microsoft.com/office/drawing/2014/main" id="{26EC722A-152E-1AB4-1509-26863E6C68ED}"/>
                  </a:ext>
                </a:extLst>
              </p:cNvPr>
              <p:cNvSpPr/>
              <p:nvPr/>
            </p:nvSpPr>
            <p:spPr>
              <a:xfrm rot="16200000" flipV="1">
                <a:off x="5943238" y="2851388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0" name="Rectangle: Rounded Corners 229">
                <a:extLst>
                  <a:ext uri="{FF2B5EF4-FFF2-40B4-BE49-F238E27FC236}">
                    <a16:creationId xmlns:a16="http://schemas.microsoft.com/office/drawing/2014/main" id="{CFA83DC0-574B-8D88-5F07-367306EA5634}"/>
                  </a:ext>
                </a:extLst>
              </p:cNvPr>
              <p:cNvSpPr/>
              <p:nvPr/>
            </p:nvSpPr>
            <p:spPr>
              <a:xfrm rot="16200000" flipV="1">
                <a:off x="5940321" y="3553084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2" name="Rectangle: Rounded Corners 231">
                <a:extLst>
                  <a:ext uri="{FF2B5EF4-FFF2-40B4-BE49-F238E27FC236}">
                    <a16:creationId xmlns:a16="http://schemas.microsoft.com/office/drawing/2014/main" id="{B546DA86-A74B-5BAB-0D49-BD31658E1455}"/>
                  </a:ext>
                </a:extLst>
              </p:cNvPr>
              <p:cNvSpPr/>
              <p:nvPr/>
            </p:nvSpPr>
            <p:spPr>
              <a:xfrm rot="18915920" flipV="1">
                <a:off x="5693970" y="3448479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3" name="Rectangle: Rounded Corners 232">
                <a:extLst>
                  <a:ext uri="{FF2B5EF4-FFF2-40B4-BE49-F238E27FC236}">
                    <a16:creationId xmlns:a16="http://schemas.microsoft.com/office/drawing/2014/main" id="{AA0A826C-32F2-511E-64BB-88E236484618}"/>
                  </a:ext>
                </a:extLst>
              </p:cNvPr>
              <p:cNvSpPr/>
              <p:nvPr/>
            </p:nvSpPr>
            <p:spPr>
              <a:xfrm rot="13515920" flipV="1">
                <a:off x="5694608" y="2958762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5" name="Rectangle: Rounded Corners 234">
                <a:extLst>
                  <a:ext uri="{FF2B5EF4-FFF2-40B4-BE49-F238E27FC236}">
                    <a16:creationId xmlns:a16="http://schemas.microsoft.com/office/drawing/2014/main" id="{13B10755-722B-776C-B539-8E33236F6A59}"/>
                  </a:ext>
                </a:extLst>
              </p:cNvPr>
              <p:cNvSpPr/>
              <p:nvPr/>
            </p:nvSpPr>
            <p:spPr>
              <a:xfrm rot="13515920" flipV="1">
                <a:off x="6188289" y="3448478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6" name="Rectangle: Rounded Corners 235">
                <a:extLst>
                  <a:ext uri="{FF2B5EF4-FFF2-40B4-BE49-F238E27FC236}">
                    <a16:creationId xmlns:a16="http://schemas.microsoft.com/office/drawing/2014/main" id="{9911273E-B4DB-AAF4-5235-C312869F581F}"/>
                  </a:ext>
                </a:extLst>
              </p:cNvPr>
              <p:cNvSpPr/>
              <p:nvPr/>
            </p:nvSpPr>
            <p:spPr>
              <a:xfrm rot="14825833" flipV="1">
                <a:off x="6128484" y="3437500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7" name="Rectangle: Rounded Corners 236">
                <a:extLst>
                  <a:ext uri="{FF2B5EF4-FFF2-40B4-BE49-F238E27FC236}">
                    <a16:creationId xmlns:a16="http://schemas.microsoft.com/office/drawing/2014/main" id="{DE8887B8-AB15-CF19-10E5-E1AE86CCD415}"/>
                  </a:ext>
                </a:extLst>
              </p:cNvPr>
              <p:cNvSpPr/>
              <p:nvPr/>
            </p:nvSpPr>
            <p:spPr>
              <a:xfrm rot="14825833" flipV="1">
                <a:off x="5936577" y="2972826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8" name="Oval 237">
                <a:extLst>
                  <a:ext uri="{FF2B5EF4-FFF2-40B4-BE49-F238E27FC236}">
                    <a16:creationId xmlns:a16="http://schemas.microsoft.com/office/drawing/2014/main" id="{677FB9E7-A24E-E39D-DB8D-E5C35C4DD83A}"/>
                  </a:ext>
                </a:extLst>
              </p:cNvPr>
              <p:cNvSpPr/>
              <p:nvPr/>
            </p:nvSpPr>
            <p:spPr>
              <a:xfrm>
                <a:off x="6047039" y="3111665"/>
                <a:ext cx="251849" cy="252000"/>
              </a:xfrm>
              <a:prstGeom prst="ellipse">
                <a:avLst/>
              </a:prstGeom>
              <a:noFill/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9" name="Rectangle: Rounded Corners 238">
                <a:extLst>
                  <a:ext uri="{FF2B5EF4-FFF2-40B4-BE49-F238E27FC236}">
                    <a16:creationId xmlns:a16="http://schemas.microsoft.com/office/drawing/2014/main" id="{2369F51A-CC8B-03EA-18D3-1B1F300CFF40}"/>
                  </a:ext>
                </a:extLst>
              </p:cNvPr>
              <p:cNvSpPr/>
              <p:nvPr/>
            </p:nvSpPr>
            <p:spPr>
              <a:xfrm rot="12174087" flipV="1">
                <a:off x="5801158" y="3110924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0" name="Rectangle: Rounded Corners 239">
                <a:extLst>
                  <a:ext uri="{FF2B5EF4-FFF2-40B4-BE49-F238E27FC236}">
                    <a16:creationId xmlns:a16="http://schemas.microsoft.com/office/drawing/2014/main" id="{50C5C774-93D3-0493-E115-81A63FD79D7D}"/>
                  </a:ext>
                </a:extLst>
              </p:cNvPr>
              <p:cNvSpPr/>
              <p:nvPr/>
            </p:nvSpPr>
            <p:spPr>
              <a:xfrm rot="12174087" flipV="1">
                <a:off x="6262490" y="3299561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1" name="Rectangle: Rounded Corners 240">
                <a:extLst>
                  <a:ext uri="{FF2B5EF4-FFF2-40B4-BE49-F238E27FC236}">
                    <a16:creationId xmlns:a16="http://schemas.microsoft.com/office/drawing/2014/main" id="{B40AA021-F189-643F-FDCB-F6A844125E1B}"/>
                  </a:ext>
                </a:extLst>
              </p:cNvPr>
              <p:cNvSpPr/>
              <p:nvPr/>
            </p:nvSpPr>
            <p:spPr>
              <a:xfrm rot="9384873" flipV="1">
                <a:off x="5803177" y="3299458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3" name="Rectangle: Rounded Corners 242">
                <a:extLst>
                  <a:ext uri="{FF2B5EF4-FFF2-40B4-BE49-F238E27FC236}">
                    <a16:creationId xmlns:a16="http://schemas.microsoft.com/office/drawing/2014/main" id="{98B50112-FB45-4AA3-FEAD-A451D254CF27}"/>
                  </a:ext>
                </a:extLst>
              </p:cNvPr>
              <p:cNvSpPr/>
              <p:nvPr/>
            </p:nvSpPr>
            <p:spPr>
              <a:xfrm rot="9384873" flipV="1">
                <a:off x="6263322" y="3106882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4" name="Rectangle: Rounded Corners 243">
                <a:extLst>
                  <a:ext uri="{FF2B5EF4-FFF2-40B4-BE49-F238E27FC236}">
                    <a16:creationId xmlns:a16="http://schemas.microsoft.com/office/drawing/2014/main" id="{72F28D91-932A-9EC9-4BC5-315F1FF72828}"/>
                  </a:ext>
                </a:extLst>
              </p:cNvPr>
              <p:cNvSpPr/>
              <p:nvPr/>
            </p:nvSpPr>
            <p:spPr>
              <a:xfrm rot="6769097" flipV="1">
                <a:off x="5939516" y="3435318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5" name="Rectangle: Rounded Corners 244">
                <a:extLst>
                  <a:ext uri="{FF2B5EF4-FFF2-40B4-BE49-F238E27FC236}">
                    <a16:creationId xmlns:a16="http://schemas.microsoft.com/office/drawing/2014/main" id="{95142F01-A54D-CA2F-EC6B-F40111C55EF2}"/>
                  </a:ext>
                </a:extLst>
              </p:cNvPr>
              <p:cNvSpPr/>
              <p:nvPr/>
            </p:nvSpPr>
            <p:spPr>
              <a:xfrm rot="6769097" flipV="1">
                <a:off x="6129285" y="2970525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A2838F3A-4BA7-568B-A9FF-378BF346C10E}"/>
                </a:ext>
              </a:extLst>
            </p:cNvPr>
            <p:cNvGrpSpPr/>
            <p:nvPr/>
          </p:nvGrpSpPr>
          <p:grpSpPr>
            <a:xfrm>
              <a:off x="3512098" y="1879348"/>
              <a:ext cx="2177663" cy="707886"/>
              <a:chOff x="3851798" y="3883202"/>
              <a:chExt cx="2177663" cy="707886"/>
            </a:xfrm>
          </p:grpSpPr>
          <p:sp>
            <p:nvSpPr>
              <p:cNvPr id="96" name="Rectangle: Rounded Corners 95">
                <a:extLst>
                  <a:ext uri="{FF2B5EF4-FFF2-40B4-BE49-F238E27FC236}">
                    <a16:creationId xmlns:a16="http://schemas.microsoft.com/office/drawing/2014/main" id="{DF461CA2-D8A1-5151-7FF9-CD718C283FE7}"/>
                  </a:ext>
                </a:extLst>
              </p:cNvPr>
              <p:cNvSpPr/>
              <p:nvPr/>
            </p:nvSpPr>
            <p:spPr>
              <a:xfrm rot="10800000">
                <a:off x="3905248" y="3920178"/>
                <a:ext cx="2051988" cy="365127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B9E931B6-3AB3-5623-ABF3-7D123D81629D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4422454" y="4210723"/>
                <a:ext cx="1003665" cy="351385"/>
                <a:chOff x="7481202" y="5115644"/>
                <a:chExt cx="1338577" cy="351385"/>
              </a:xfrm>
            </p:grpSpPr>
            <p:sp>
              <p:nvSpPr>
                <p:cNvPr id="100" name="Rectangle: Rounded Corners 99">
                  <a:extLst>
                    <a:ext uri="{FF2B5EF4-FFF2-40B4-BE49-F238E27FC236}">
                      <a16:creationId xmlns:a16="http://schemas.microsoft.com/office/drawing/2014/main" id="{C7D8F22E-26EF-3EB2-41DC-5485ECCD94EF}"/>
                    </a:ext>
                  </a:extLst>
                </p:cNvPr>
                <p:cNvSpPr/>
                <p:nvPr/>
              </p:nvSpPr>
              <p:spPr>
                <a:xfrm rot="10800000">
                  <a:off x="7545664" y="5142066"/>
                  <a:ext cx="1212478" cy="324963"/>
                </a:xfrm>
                <a:prstGeom prst="roundRect">
                  <a:avLst>
                    <a:gd name="adj" fmla="val 32683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1" name="Freeform: Shape 100">
                  <a:extLst>
                    <a:ext uri="{FF2B5EF4-FFF2-40B4-BE49-F238E27FC236}">
                      <a16:creationId xmlns:a16="http://schemas.microsoft.com/office/drawing/2014/main" id="{46F3F7B6-22AB-9581-153E-98FD13F4A51A}"/>
                    </a:ext>
                  </a:extLst>
                </p:cNvPr>
                <p:cNvSpPr/>
                <p:nvPr/>
              </p:nvSpPr>
              <p:spPr>
                <a:xfrm>
                  <a:off x="8638586" y="5115644"/>
                  <a:ext cx="181193" cy="121875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2" name="Freeform: Shape 101">
                  <a:extLst>
                    <a:ext uri="{FF2B5EF4-FFF2-40B4-BE49-F238E27FC236}">
                      <a16:creationId xmlns:a16="http://schemas.microsoft.com/office/drawing/2014/main" id="{28F6DE4F-99FF-B931-0162-6D15B38F1993}"/>
                    </a:ext>
                  </a:extLst>
                </p:cNvPr>
                <p:cNvSpPr/>
                <p:nvPr/>
              </p:nvSpPr>
              <p:spPr>
                <a:xfrm flipH="1">
                  <a:off x="7481202" y="5133695"/>
                  <a:ext cx="181194" cy="121875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91" name="ZoneTexte 28">
                <a:extLst>
                  <a:ext uri="{FF2B5EF4-FFF2-40B4-BE49-F238E27FC236}">
                    <a16:creationId xmlns:a16="http://schemas.microsoft.com/office/drawing/2014/main" id="{A4156B67-8311-99DA-3E02-E6D84E76778D}"/>
                  </a:ext>
                </a:extLst>
              </p:cNvPr>
              <p:cNvSpPr txBox="1"/>
              <p:nvPr/>
            </p:nvSpPr>
            <p:spPr>
              <a:xfrm>
                <a:off x="3851798" y="3883202"/>
                <a:ext cx="2177663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2000" b="1" dirty="0" err="1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Structured</a:t>
                </a:r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 Laser</a:t>
                </a:r>
              </a:p>
              <a:p>
                <a:pPr lvl="0" algn="ctr"/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Beam</a:t>
                </a:r>
              </a:p>
            </p:txBody>
          </p:sp>
        </p:grpSp>
        <p:sp>
          <p:nvSpPr>
            <p:cNvPr id="267" name="TextBox 266">
              <a:extLst>
                <a:ext uri="{FF2B5EF4-FFF2-40B4-BE49-F238E27FC236}">
                  <a16:creationId xmlns:a16="http://schemas.microsoft.com/office/drawing/2014/main" id="{BEA47986-C97A-C7CE-4945-033830A7CE3E}"/>
                </a:ext>
              </a:extLst>
            </p:cNvPr>
            <p:cNvSpPr txBox="1"/>
            <p:nvPr/>
          </p:nvSpPr>
          <p:spPr>
            <a:xfrm>
              <a:off x="3015731" y="2559670"/>
              <a:ext cx="330605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539F"/>
                  </a:solidFill>
                  <a:latin typeface="Barlow" panose="00000500000000000000" pitchFamily="2" charset="0"/>
                </a:rPr>
                <a:t>Collimation system for focused laser beams</a:t>
              </a:r>
            </a:p>
          </p:txBody>
        </p:sp>
      </p:grpSp>
      <p:grpSp>
        <p:nvGrpSpPr>
          <p:cNvPr id="284" name="Group 283">
            <a:extLst>
              <a:ext uri="{FF2B5EF4-FFF2-40B4-BE49-F238E27FC236}">
                <a16:creationId xmlns:a16="http://schemas.microsoft.com/office/drawing/2014/main" id="{7FF415E3-9C81-852D-6F72-88F7358D1D73}"/>
              </a:ext>
            </a:extLst>
          </p:cNvPr>
          <p:cNvGrpSpPr/>
          <p:nvPr/>
        </p:nvGrpSpPr>
        <p:grpSpPr>
          <a:xfrm>
            <a:off x="6037673" y="1598327"/>
            <a:ext cx="3306056" cy="1779960"/>
            <a:chOff x="6057993" y="1598327"/>
            <a:chExt cx="3306056" cy="1779960"/>
          </a:xfrm>
        </p:grpSpPr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A6AD7DBF-9A44-0CDE-ACB4-B6B71EE86552}"/>
                </a:ext>
              </a:extLst>
            </p:cNvPr>
            <p:cNvGrpSpPr/>
            <p:nvPr/>
          </p:nvGrpSpPr>
          <p:grpSpPr>
            <a:xfrm>
              <a:off x="6845604" y="1598327"/>
              <a:ext cx="1809818" cy="1779960"/>
              <a:chOff x="9209584" y="3270287"/>
              <a:chExt cx="1809818" cy="1779960"/>
            </a:xfrm>
          </p:grpSpPr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308CBC2C-14A3-8340-3BB4-5A6A53E9C05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209584" y="3435382"/>
                <a:ext cx="1613777" cy="1614865"/>
              </a:xfrm>
              <a:prstGeom prst="ellipse">
                <a:avLst/>
              </a:prstGeom>
              <a:solidFill>
                <a:srgbClr val="0055A0">
                  <a:alpha val="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C171ED84-777B-8ACC-F964-E882267FA47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14273" y="3270287"/>
                <a:ext cx="905129" cy="905740"/>
              </a:xfrm>
              <a:prstGeom prst="ellipse">
                <a:avLst/>
              </a:prstGeom>
              <a:solidFill>
                <a:srgbClr val="80DDDD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247" name="Group 246">
              <a:extLst>
                <a:ext uri="{FF2B5EF4-FFF2-40B4-BE49-F238E27FC236}">
                  <a16:creationId xmlns:a16="http://schemas.microsoft.com/office/drawing/2014/main" id="{A622F167-10F3-FF9C-27A5-16DAC7C0605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902811" y="2242192"/>
              <a:ext cx="1339317" cy="1008000"/>
              <a:chOff x="5205671" y="2651894"/>
              <a:chExt cx="1548007" cy="1165064"/>
            </a:xfrm>
          </p:grpSpPr>
          <p:sp>
            <p:nvSpPr>
              <p:cNvPr id="248" name="Rectangle: Rounded Corners 247">
                <a:extLst>
                  <a:ext uri="{FF2B5EF4-FFF2-40B4-BE49-F238E27FC236}">
                    <a16:creationId xmlns:a16="http://schemas.microsoft.com/office/drawing/2014/main" id="{BF585A2C-99D2-4EAA-7948-9021795EF00D}"/>
                  </a:ext>
                </a:extLst>
              </p:cNvPr>
              <p:cNvSpPr/>
              <p:nvPr/>
            </p:nvSpPr>
            <p:spPr>
              <a:xfrm flipV="1">
                <a:off x="5205671" y="3205763"/>
                <a:ext cx="934144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9" name="Rectangle: Rounded Corners 248">
                <a:extLst>
                  <a:ext uri="{FF2B5EF4-FFF2-40B4-BE49-F238E27FC236}">
                    <a16:creationId xmlns:a16="http://schemas.microsoft.com/office/drawing/2014/main" id="{41A0611D-CC57-DF70-AA1C-697664B079B3}"/>
                  </a:ext>
                </a:extLst>
              </p:cNvPr>
              <p:cNvSpPr/>
              <p:nvPr/>
            </p:nvSpPr>
            <p:spPr>
              <a:xfrm flipV="1">
                <a:off x="6290310" y="3204264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0" name="Rectangle: Rounded Corners 249">
                <a:extLst>
                  <a:ext uri="{FF2B5EF4-FFF2-40B4-BE49-F238E27FC236}">
                    <a16:creationId xmlns:a16="http://schemas.microsoft.com/office/drawing/2014/main" id="{6BB3CF9D-F326-3BD0-850C-74F04ADED26A}"/>
                  </a:ext>
                </a:extLst>
              </p:cNvPr>
              <p:cNvSpPr/>
              <p:nvPr/>
            </p:nvSpPr>
            <p:spPr>
              <a:xfrm rot="18915920" flipV="1">
                <a:off x="6188290" y="2962161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1" name="Oval 250">
                <a:extLst>
                  <a:ext uri="{FF2B5EF4-FFF2-40B4-BE49-F238E27FC236}">
                    <a16:creationId xmlns:a16="http://schemas.microsoft.com/office/drawing/2014/main" id="{CDA0D8C7-4D4C-7A53-6E5B-6156D24EAC3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116695" y="3179867"/>
                <a:ext cx="115749" cy="11650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2" name="Rectangle: Rounded Corners 251">
                <a:extLst>
                  <a:ext uri="{FF2B5EF4-FFF2-40B4-BE49-F238E27FC236}">
                    <a16:creationId xmlns:a16="http://schemas.microsoft.com/office/drawing/2014/main" id="{47876F8A-2FCF-0A58-65FC-DBE6E7F22485}"/>
                  </a:ext>
                </a:extLst>
              </p:cNvPr>
              <p:cNvSpPr/>
              <p:nvPr/>
            </p:nvSpPr>
            <p:spPr>
              <a:xfrm rot="16200000" flipV="1">
                <a:off x="5943238" y="2851388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3" name="Rectangle: Rounded Corners 252">
                <a:extLst>
                  <a:ext uri="{FF2B5EF4-FFF2-40B4-BE49-F238E27FC236}">
                    <a16:creationId xmlns:a16="http://schemas.microsoft.com/office/drawing/2014/main" id="{6DB0358C-8623-7478-0C97-BCB2AD0FD220}"/>
                  </a:ext>
                </a:extLst>
              </p:cNvPr>
              <p:cNvSpPr/>
              <p:nvPr/>
            </p:nvSpPr>
            <p:spPr>
              <a:xfrm rot="16200000" flipV="1">
                <a:off x="5940321" y="3553084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4" name="Rectangle: Rounded Corners 253">
                <a:extLst>
                  <a:ext uri="{FF2B5EF4-FFF2-40B4-BE49-F238E27FC236}">
                    <a16:creationId xmlns:a16="http://schemas.microsoft.com/office/drawing/2014/main" id="{7C86BCAE-60B0-D1A2-F1FF-0EB716E68401}"/>
                  </a:ext>
                </a:extLst>
              </p:cNvPr>
              <p:cNvSpPr/>
              <p:nvPr/>
            </p:nvSpPr>
            <p:spPr>
              <a:xfrm rot="18915920" flipV="1">
                <a:off x="5693970" y="3448479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5" name="Rectangle: Rounded Corners 254">
                <a:extLst>
                  <a:ext uri="{FF2B5EF4-FFF2-40B4-BE49-F238E27FC236}">
                    <a16:creationId xmlns:a16="http://schemas.microsoft.com/office/drawing/2014/main" id="{22F5CF70-95AA-0BC4-9B52-613EF0AF2FF2}"/>
                  </a:ext>
                </a:extLst>
              </p:cNvPr>
              <p:cNvSpPr/>
              <p:nvPr/>
            </p:nvSpPr>
            <p:spPr>
              <a:xfrm rot="13515920" flipV="1">
                <a:off x="5694608" y="2958762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6" name="Rectangle: Rounded Corners 255">
                <a:extLst>
                  <a:ext uri="{FF2B5EF4-FFF2-40B4-BE49-F238E27FC236}">
                    <a16:creationId xmlns:a16="http://schemas.microsoft.com/office/drawing/2014/main" id="{D6D5C58E-3438-95CB-40ED-426A5F701E83}"/>
                  </a:ext>
                </a:extLst>
              </p:cNvPr>
              <p:cNvSpPr/>
              <p:nvPr/>
            </p:nvSpPr>
            <p:spPr>
              <a:xfrm rot="13515920" flipV="1">
                <a:off x="6188289" y="3448478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7" name="Rectangle: Rounded Corners 256">
                <a:extLst>
                  <a:ext uri="{FF2B5EF4-FFF2-40B4-BE49-F238E27FC236}">
                    <a16:creationId xmlns:a16="http://schemas.microsoft.com/office/drawing/2014/main" id="{ECBA97EC-696F-D980-4F2A-E278F406BB5F}"/>
                  </a:ext>
                </a:extLst>
              </p:cNvPr>
              <p:cNvSpPr/>
              <p:nvPr/>
            </p:nvSpPr>
            <p:spPr>
              <a:xfrm rot="14825833" flipV="1">
                <a:off x="6128484" y="3437500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8" name="Rectangle: Rounded Corners 257">
                <a:extLst>
                  <a:ext uri="{FF2B5EF4-FFF2-40B4-BE49-F238E27FC236}">
                    <a16:creationId xmlns:a16="http://schemas.microsoft.com/office/drawing/2014/main" id="{964ECEBB-C8E2-1DB0-2BE2-B8F344B5E60D}"/>
                  </a:ext>
                </a:extLst>
              </p:cNvPr>
              <p:cNvSpPr/>
              <p:nvPr/>
            </p:nvSpPr>
            <p:spPr>
              <a:xfrm rot="14825833" flipV="1">
                <a:off x="5936577" y="2972826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9" name="Oval 258">
                <a:extLst>
                  <a:ext uri="{FF2B5EF4-FFF2-40B4-BE49-F238E27FC236}">
                    <a16:creationId xmlns:a16="http://schemas.microsoft.com/office/drawing/2014/main" id="{BCCAEEF2-CA31-A335-65C7-871644917761}"/>
                  </a:ext>
                </a:extLst>
              </p:cNvPr>
              <p:cNvSpPr/>
              <p:nvPr/>
            </p:nvSpPr>
            <p:spPr>
              <a:xfrm>
                <a:off x="6047039" y="3111665"/>
                <a:ext cx="251849" cy="252000"/>
              </a:xfrm>
              <a:prstGeom prst="ellipse">
                <a:avLst/>
              </a:prstGeom>
              <a:noFill/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0" name="Rectangle: Rounded Corners 259">
                <a:extLst>
                  <a:ext uri="{FF2B5EF4-FFF2-40B4-BE49-F238E27FC236}">
                    <a16:creationId xmlns:a16="http://schemas.microsoft.com/office/drawing/2014/main" id="{EBC76E35-8FB4-CD85-E0EA-63E83203DD53}"/>
                  </a:ext>
                </a:extLst>
              </p:cNvPr>
              <p:cNvSpPr/>
              <p:nvPr/>
            </p:nvSpPr>
            <p:spPr>
              <a:xfrm rot="12174087" flipV="1">
                <a:off x="5801158" y="3110924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1" name="Rectangle: Rounded Corners 260">
                <a:extLst>
                  <a:ext uri="{FF2B5EF4-FFF2-40B4-BE49-F238E27FC236}">
                    <a16:creationId xmlns:a16="http://schemas.microsoft.com/office/drawing/2014/main" id="{94DD83A7-8B45-9D11-2B11-F9FD61444D0C}"/>
                  </a:ext>
                </a:extLst>
              </p:cNvPr>
              <p:cNvSpPr/>
              <p:nvPr/>
            </p:nvSpPr>
            <p:spPr>
              <a:xfrm rot="12174087" flipV="1">
                <a:off x="6262490" y="3299561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2" name="Rectangle: Rounded Corners 261">
                <a:extLst>
                  <a:ext uri="{FF2B5EF4-FFF2-40B4-BE49-F238E27FC236}">
                    <a16:creationId xmlns:a16="http://schemas.microsoft.com/office/drawing/2014/main" id="{E5C9561D-D9DE-C156-A6D6-131F58553BF3}"/>
                  </a:ext>
                </a:extLst>
              </p:cNvPr>
              <p:cNvSpPr/>
              <p:nvPr/>
            </p:nvSpPr>
            <p:spPr>
              <a:xfrm rot="9384873" flipV="1">
                <a:off x="5803177" y="3299458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3" name="Rectangle: Rounded Corners 262">
                <a:extLst>
                  <a:ext uri="{FF2B5EF4-FFF2-40B4-BE49-F238E27FC236}">
                    <a16:creationId xmlns:a16="http://schemas.microsoft.com/office/drawing/2014/main" id="{E74E227C-CD87-08D3-7F60-A2019FCBA10C}"/>
                  </a:ext>
                </a:extLst>
              </p:cNvPr>
              <p:cNvSpPr/>
              <p:nvPr/>
            </p:nvSpPr>
            <p:spPr>
              <a:xfrm rot="9384873" flipV="1">
                <a:off x="6263322" y="3106882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4" name="Rectangle: Rounded Corners 263">
                <a:extLst>
                  <a:ext uri="{FF2B5EF4-FFF2-40B4-BE49-F238E27FC236}">
                    <a16:creationId xmlns:a16="http://schemas.microsoft.com/office/drawing/2014/main" id="{35B9234D-76AA-02BB-3578-2895B10480E2}"/>
                  </a:ext>
                </a:extLst>
              </p:cNvPr>
              <p:cNvSpPr/>
              <p:nvPr/>
            </p:nvSpPr>
            <p:spPr>
              <a:xfrm rot="6769097" flipV="1">
                <a:off x="5939516" y="3435318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5" name="Rectangle: Rounded Corners 264">
                <a:extLst>
                  <a:ext uri="{FF2B5EF4-FFF2-40B4-BE49-F238E27FC236}">
                    <a16:creationId xmlns:a16="http://schemas.microsoft.com/office/drawing/2014/main" id="{5A15C3ED-80FE-48E3-3FC2-7C5E267C83E7}"/>
                  </a:ext>
                </a:extLst>
              </p:cNvPr>
              <p:cNvSpPr/>
              <p:nvPr/>
            </p:nvSpPr>
            <p:spPr>
              <a:xfrm rot="6769097" flipV="1">
                <a:off x="6129285" y="2970525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B54F4036-CAD7-383F-83A0-3AA8BC6E9369}"/>
                </a:ext>
              </a:extLst>
            </p:cNvPr>
            <p:cNvGrpSpPr/>
            <p:nvPr/>
          </p:nvGrpSpPr>
          <p:grpSpPr>
            <a:xfrm>
              <a:off x="6405399" y="1879348"/>
              <a:ext cx="2177663" cy="707886"/>
              <a:chOff x="3851798" y="3883202"/>
              <a:chExt cx="2177663" cy="707886"/>
            </a:xfrm>
          </p:grpSpPr>
          <p:sp>
            <p:nvSpPr>
              <p:cNvPr id="108" name="Rectangle: Rounded Corners 107">
                <a:extLst>
                  <a:ext uri="{FF2B5EF4-FFF2-40B4-BE49-F238E27FC236}">
                    <a16:creationId xmlns:a16="http://schemas.microsoft.com/office/drawing/2014/main" id="{137D4511-6304-209F-0537-EDC918206B5E}"/>
                  </a:ext>
                </a:extLst>
              </p:cNvPr>
              <p:cNvSpPr/>
              <p:nvPr/>
            </p:nvSpPr>
            <p:spPr>
              <a:xfrm rot="10800000">
                <a:off x="3905248" y="3920178"/>
                <a:ext cx="2051988" cy="365127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C4B815AE-A4A2-7B51-54FA-C0444EB6D537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4422454" y="4210723"/>
                <a:ext cx="1003665" cy="351385"/>
                <a:chOff x="7481202" y="5115644"/>
                <a:chExt cx="1338577" cy="351385"/>
              </a:xfrm>
            </p:grpSpPr>
            <p:sp>
              <p:nvSpPr>
                <p:cNvPr id="111" name="Rectangle: Rounded Corners 110">
                  <a:extLst>
                    <a:ext uri="{FF2B5EF4-FFF2-40B4-BE49-F238E27FC236}">
                      <a16:creationId xmlns:a16="http://schemas.microsoft.com/office/drawing/2014/main" id="{B65846E7-FEF1-67EC-A998-691D6DE5BA71}"/>
                    </a:ext>
                  </a:extLst>
                </p:cNvPr>
                <p:cNvSpPr/>
                <p:nvPr/>
              </p:nvSpPr>
              <p:spPr>
                <a:xfrm rot="10800000">
                  <a:off x="7545664" y="5142066"/>
                  <a:ext cx="1212478" cy="324963"/>
                </a:xfrm>
                <a:prstGeom prst="roundRect">
                  <a:avLst>
                    <a:gd name="adj" fmla="val 32683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2" name="Freeform: Shape 111">
                  <a:extLst>
                    <a:ext uri="{FF2B5EF4-FFF2-40B4-BE49-F238E27FC236}">
                      <a16:creationId xmlns:a16="http://schemas.microsoft.com/office/drawing/2014/main" id="{7F121ED1-E14B-21CF-014B-EADB8EB4A4F8}"/>
                    </a:ext>
                  </a:extLst>
                </p:cNvPr>
                <p:cNvSpPr/>
                <p:nvPr/>
              </p:nvSpPr>
              <p:spPr>
                <a:xfrm>
                  <a:off x="8638586" y="5115644"/>
                  <a:ext cx="181193" cy="121875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3" name="Freeform: Shape 112">
                  <a:extLst>
                    <a:ext uri="{FF2B5EF4-FFF2-40B4-BE49-F238E27FC236}">
                      <a16:creationId xmlns:a16="http://schemas.microsoft.com/office/drawing/2014/main" id="{2BAB9C85-97D9-5F9F-BD51-D689FFD68DA1}"/>
                    </a:ext>
                  </a:extLst>
                </p:cNvPr>
                <p:cNvSpPr/>
                <p:nvPr/>
              </p:nvSpPr>
              <p:spPr>
                <a:xfrm flipH="1">
                  <a:off x="7481202" y="5133695"/>
                  <a:ext cx="181194" cy="121875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10" name="ZoneTexte 28">
                <a:extLst>
                  <a:ext uri="{FF2B5EF4-FFF2-40B4-BE49-F238E27FC236}">
                    <a16:creationId xmlns:a16="http://schemas.microsoft.com/office/drawing/2014/main" id="{4B534DD3-14BD-55DF-0ED3-036B7DCEF7B1}"/>
                  </a:ext>
                </a:extLst>
              </p:cNvPr>
              <p:cNvSpPr txBox="1"/>
              <p:nvPr/>
            </p:nvSpPr>
            <p:spPr>
              <a:xfrm>
                <a:off x="3851798" y="3883202"/>
                <a:ext cx="2177663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Single Frequency</a:t>
                </a:r>
              </a:p>
              <a:p>
                <a:pPr lvl="0" algn="ctr"/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Laser</a:t>
                </a:r>
              </a:p>
            </p:txBody>
          </p:sp>
        </p:grpSp>
        <p:sp>
          <p:nvSpPr>
            <p:cNvPr id="268" name="TextBox 267">
              <a:extLst>
                <a:ext uri="{FF2B5EF4-FFF2-40B4-BE49-F238E27FC236}">
                  <a16:creationId xmlns:a16="http://schemas.microsoft.com/office/drawing/2014/main" id="{15EAF7BD-5262-1D4C-107F-E2EF03DF5E97}"/>
                </a:ext>
              </a:extLst>
            </p:cNvPr>
            <p:cNvSpPr txBox="1"/>
            <p:nvPr/>
          </p:nvSpPr>
          <p:spPr>
            <a:xfrm>
              <a:off x="6057993" y="2548082"/>
              <a:ext cx="330605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539F"/>
                  </a:solidFill>
                  <a:latin typeface="Barlow" panose="00000500000000000000" pitchFamily="2" charset="0"/>
                </a:rPr>
                <a:t>Ultra-narrow, multi-wavelength laser system</a:t>
              </a:r>
            </a:p>
          </p:txBody>
        </p:sp>
      </p:grpSp>
      <p:grpSp>
        <p:nvGrpSpPr>
          <p:cNvPr id="285" name="Group 284">
            <a:extLst>
              <a:ext uri="{FF2B5EF4-FFF2-40B4-BE49-F238E27FC236}">
                <a16:creationId xmlns:a16="http://schemas.microsoft.com/office/drawing/2014/main" id="{21903CF1-99A3-0C26-1F2E-4F56E449E6B0}"/>
              </a:ext>
            </a:extLst>
          </p:cNvPr>
          <p:cNvGrpSpPr/>
          <p:nvPr/>
        </p:nvGrpSpPr>
        <p:grpSpPr>
          <a:xfrm>
            <a:off x="9000015" y="1598327"/>
            <a:ext cx="2948485" cy="1779960"/>
            <a:chOff x="9000015" y="1598327"/>
            <a:chExt cx="2948485" cy="1779960"/>
          </a:xfrm>
        </p:grpSpPr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609D0A67-73BE-E19C-45CC-6BB0B2D1E5EB}"/>
                </a:ext>
              </a:extLst>
            </p:cNvPr>
            <p:cNvGrpSpPr/>
            <p:nvPr/>
          </p:nvGrpSpPr>
          <p:grpSpPr>
            <a:xfrm>
              <a:off x="9647465" y="1598327"/>
              <a:ext cx="1809818" cy="1779960"/>
              <a:chOff x="9209584" y="3270287"/>
              <a:chExt cx="1809818" cy="1779960"/>
            </a:xfrm>
          </p:grpSpPr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A61ECC4D-3961-4815-E681-E954F6D505D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209584" y="3435382"/>
                <a:ext cx="1613777" cy="1614865"/>
              </a:xfrm>
              <a:prstGeom prst="ellipse">
                <a:avLst/>
              </a:prstGeom>
              <a:solidFill>
                <a:srgbClr val="0055A0">
                  <a:alpha val="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6" name="Oval 125">
                <a:extLst>
                  <a:ext uri="{FF2B5EF4-FFF2-40B4-BE49-F238E27FC236}">
                    <a16:creationId xmlns:a16="http://schemas.microsoft.com/office/drawing/2014/main" id="{3E3D96E9-26EF-7972-F607-72C62F9C11D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14273" y="3270287"/>
                <a:ext cx="905129" cy="905740"/>
              </a:xfrm>
              <a:prstGeom prst="ellipse">
                <a:avLst/>
              </a:prstGeom>
              <a:solidFill>
                <a:srgbClr val="80DDDD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207" name="Group 206">
              <a:extLst>
                <a:ext uri="{FF2B5EF4-FFF2-40B4-BE49-F238E27FC236}">
                  <a16:creationId xmlns:a16="http://schemas.microsoft.com/office/drawing/2014/main" id="{DD0A3498-81FC-60FD-8E3C-7410EB0CF7B6}"/>
                </a:ext>
              </a:extLst>
            </p:cNvPr>
            <p:cNvGrpSpPr/>
            <p:nvPr/>
          </p:nvGrpSpPr>
          <p:grpSpPr>
            <a:xfrm>
              <a:off x="9554826" y="1885747"/>
              <a:ext cx="1692492" cy="400110"/>
              <a:chOff x="6873722" y="4814541"/>
              <a:chExt cx="3137734" cy="400110"/>
            </a:xfrm>
          </p:grpSpPr>
          <p:sp>
            <p:nvSpPr>
              <p:cNvPr id="208" name="Rectangle: Rounded Corners 207">
                <a:extLst>
                  <a:ext uri="{FF2B5EF4-FFF2-40B4-BE49-F238E27FC236}">
                    <a16:creationId xmlns:a16="http://schemas.microsoft.com/office/drawing/2014/main" id="{06DBE0BB-F25B-8D91-7CCE-6D3FEA0EEDF1}"/>
                  </a:ext>
                </a:extLst>
              </p:cNvPr>
              <p:cNvSpPr/>
              <p:nvPr/>
            </p:nvSpPr>
            <p:spPr>
              <a:xfrm rot="10800000">
                <a:off x="7042112" y="4855029"/>
                <a:ext cx="2802929" cy="324963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9" name="ZoneTexte 28">
                <a:extLst>
                  <a:ext uri="{FF2B5EF4-FFF2-40B4-BE49-F238E27FC236}">
                    <a16:creationId xmlns:a16="http://schemas.microsoft.com/office/drawing/2014/main" id="{D5EBE0C7-9FA4-5692-EE40-B5BC8975F13D}"/>
                  </a:ext>
                </a:extLst>
              </p:cNvPr>
              <p:cNvSpPr txBox="1"/>
              <p:nvPr/>
            </p:nvSpPr>
            <p:spPr>
              <a:xfrm>
                <a:off x="6873722" y="4814541"/>
                <a:ext cx="3137734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2000" b="1" dirty="0" err="1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AstroMesh</a:t>
                </a:r>
                <a:endParaRPr lang="fr-FR" sz="2000" b="1" dirty="0">
                  <a:solidFill>
                    <a:schemeClr val="bg1"/>
                  </a:solidFill>
                  <a:latin typeface="Barlow SemiBold" panose="00000700000000000000" pitchFamily="2" charset="0"/>
                </a:endParaRPr>
              </a:p>
            </p:txBody>
          </p:sp>
        </p:grpSp>
        <p:pic>
          <p:nvPicPr>
            <p:cNvPr id="219" name="Graphic 218" descr="Satellite with solid fill">
              <a:extLst>
                <a:ext uri="{FF2B5EF4-FFF2-40B4-BE49-F238E27FC236}">
                  <a16:creationId xmlns:a16="http://schemas.microsoft.com/office/drawing/2014/main" id="{3C74B396-0C2B-555C-D202-7937D0F0960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0042261" y="2285857"/>
              <a:ext cx="863994" cy="864000"/>
            </a:xfrm>
            <a:prstGeom prst="rect">
              <a:avLst/>
            </a:prstGeom>
          </p:spPr>
        </p:pic>
        <p:sp>
          <p:nvSpPr>
            <p:cNvPr id="271" name="TextBox 270">
              <a:extLst>
                <a:ext uri="{FF2B5EF4-FFF2-40B4-BE49-F238E27FC236}">
                  <a16:creationId xmlns:a16="http://schemas.microsoft.com/office/drawing/2014/main" id="{4D1FD8A7-4350-7C79-3B10-43EB960C7190}"/>
                </a:ext>
              </a:extLst>
            </p:cNvPr>
            <p:cNvSpPr txBox="1"/>
            <p:nvPr/>
          </p:nvSpPr>
          <p:spPr>
            <a:xfrm>
              <a:off x="9000015" y="2246099"/>
              <a:ext cx="294848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539F"/>
                  </a:solidFill>
                  <a:latin typeface="Barlow" panose="00000500000000000000" pitchFamily="2" charset="0"/>
                </a:rPr>
                <a:t>Satellite mesh networking with radiation monitoring</a:t>
              </a:r>
            </a:p>
          </p:txBody>
        </p:sp>
      </p:grpSp>
      <p:grpSp>
        <p:nvGrpSpPr>
          <p:cNvPr id="279" name="Group 278">
            <a:extLst>
              <a:ext uri="{FF2B5EF4-FFF2-40B4-BE49-F238E27FC236}">
                <a16:creationId xmlns:a16="http://schemas.microsoft.com/office/drawing/2014/main" id="{546BD49F-8C93-F1F4-1943-19B38BEC54C4}"/>
              </a:ext>
            </a:extLst>
          </p:cNvPr>
          <p:cNvGrpSpPr/>
          <p:nvPr/>
        </p:nvGrpSpPr>
        <p:grpSpPr>
          <a:xfrm>
            <a:off x="316619" y="4132407"/>
            <a:ext cx="2626920" cy="1779960"/>
            <a:chOff x="502178" y="3990167"/>
            <a:chExt cx="2626920" cy="1779960"/>
          </a:xfrm>
        </p:grpSpPr>
        <p:grpSp>
          <p:nvGrpSpPr>
            <p:cNvPr id="168" name="Group 167">
              <a:extLst>
                <a:ext uri="{FF2B5EF4-FFF2-40B4-BE49-F238E27FC236}">
                  <a16:creationId xmlns:a16="http://schemas.microsoft.com/office/drawing/2014/main" id="{1F492C85-DE97-E78B-6D8C-ABEF716A074C}"/>
                </a:ext>
              </a:extLst>
            </p:cNvPr>
            <p:cNvGrpSpPr/>
            <p:nvPr/>
          </p:nvGrpSpPr>
          <p:grpSpPr>
            <a:xfrm>
              <a:off x="1011123" y="3990167"/>
              <a:ext cx="1809818" cy="1779960"/>
              <a:chOff x="9209584" y="3270287"/>
              <a:chExt cx="1809818" cy="1779960"/>
            </a:xfrm>
          </p:grpSpPr>
          <p:sp>
            <p:nvSpPr>
              <p:cNvPr id="176" name="Oval 175">
                <a:extLst>
                  <a:ext uri="{FF2B5EF4-FFF2-40B4-BE49-F238E27FC236}">
                    <a16:creationId xmlns:a16="http://schemas.microsoft.com/office/drawing/2014/main" id="{8D1F2CFA-4DA9-A67C-B4C2-F3D674A026B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209584" y="3435382"/>
                <a:ext cx="1613777" cy="1614865"/>
              </a:xfrm>
              <a:prstGeom prst="ellipse">
                <a:avLst/>
              </a:prstGeom>
              <a:solidFill>
                <a:srgbClr val="0055A0">
                  <a:alpha val="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02432DB9-A289-1DB5-84AF-1996E3BC447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14273" y="3270287"/>
                <a:ext cx="905129" cy="905740"/>
              </a:xfrm>
              <a:prstGeom prst="ellipse">
                <a:avLst/>
              </a:prstGeom>
              <a:solidFill>
                <a:srgbClr val="80DDDD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201" name="Group 200">
              <a:extLst>
                <a:ext uri="{FF2B5EF4-FFF2-40B4-BE49-F238E27FC236}">
                  <a16:creationId xmlns:a16="http://schemas.microsoft.com/office/drawing/2014/main" id="{54A8D65E-A262-BB27-01D8-74EE69C75D26}"/>
                </a:ext>
              </a:extLst>
            </p:cNvPr>
            <p:cNvGrpSpPr/>
            <p:nvPr/>
          </p:nvGrpSpPr>
          <p:grpSpPr>
            <a:xfrm>
              <a:off x="804116" y="4178653"/>
              <a:ext cx="1976030" cy="400110"/>
              <a:chOff x="6873722" y="4814541"/>
              <a:chExt cx="3111225" cy="400110"/>
            </a:xfrm>
          </p:grpSpPr>
          <p:sp>
            <p:nvSpPr>
              <p:cNvPr id="202" name="Rectangle: Rounded Corners 201">
                <a:extLst>
                  <a:ext uri="{FF2B5EF4-FFF2-40B4-BE49-F238E27FC236}">
                    <a16:creationId xmlns:a16="http://schemas.microsoft.com/office/drawing/2014/main" id="{DB095068-611C-D27D-69CA-2CE1201E1DC6}"/>
                  </a:ext>
                </a:extLst>
              </p:cNvPr>
              <p:cNvSpPr/>
              <p:nvPr/>
            </p:nvSpPr>
            <p:spPr>
              <a:xfrm rot="10800000">
                <a:off x="7042112" y="4855029"/>
                <a:ext cx="2802929" cy="324963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3" name="ZoneTexte 28">
                <a:extLst>
                  <a:ext uri="{FF2B5EF4-FFF2-40B4-BE49-F238E27FC236}">
                    <a16:creationId xmlns:a16="http://schemas.microsoft.com/office/drawing/2014/main" id="{C46C4B86-091B-00CB-56F0-239345A1EE72}"/>
                  </a:ext>
                </a:extLst>
              </p:cNvPr>
              <p:cNvSpPr txBox="1"/>
              <p:nvPr/>
            </p:nvSpPr>
            <p:spPr>
              <a:xfrm>
                <a:off x="6873722" y="4814541"/>
                <a:ext cx="3111225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White Rabbit</a:t>
                </a:r>
              </a:p>
            </p:txBody>
          </p:sp>
        </p:grpSp>
        <p:pic>
          <p:nvPicPr>
            <p:cNvPr id="220" name="Graphic 219" descr="Stopwatch with solid fill">
              <a:extLst>
                <a:ext uri="{FF2B5EF4-FFF2-40B4-BE49-F238E27FC236}">
                  <a16:creationId xmlns:a16="http://schemas.microsoft.com/office/drawing/2014/main" id="{2BEE6965-3AC5-DC6C-5562-B9C3B8CA8EB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1311637" y="4525831"/>
              <a:ext cx="1008002" cy="1008000"/>
            </a:xfrm>
            <a:prstGeom prst="rect">
              <a:avLst/>
            </a:prstGeom>
          </p:spPr>
        </p:pic>
        <p:sp>
          <p:nvSpPr>
            <p:cNvPr id="272" name="TextBox 271">
              <a:extLst>
                <a:ext uri="{FF2B5EF4-FFF2-40B4-BE49-F238E27FC236}">
                  <a16:creationId xmlns:a16="http://schemas.microsoft.com/office/drawing/2014/main" id="{8EA9D7F4-957C-A225-539D-16C30F7B0B78}"/>
                </a:ext>
              </a:extLst>
            </p:cNvPr>
            <p:cNvSpPr txBox="1"/>
            <p:nvPr/>
          </p:nvSpPr>
          <p:spPr>
            <a:xfrm>
              <a:off x="502178" y="4656202"/>
              <a:ext cx="262692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539F"/>
                  </a:solidFill>
                  <a:latin typeface="Barlow" panose="00000500000000000000" pitchFamily="2" charset="0"/>
                </a:rPr>
                <a:t>Sub-nano second time synchronization</a:t>
              </a:r>
            </a:p>
          </p:txBody>
        </p:sp>
      </p:grpSp>
      <p:grpSp>
        <p:nvGrpSpPr>
          <p:cNvPr id="280" name="Group 279">
            <a:extLst>
              <a:ext uri="{FF2B5EF4-FFF2-40B4-BE49-F238E27FC236}">
                <a16:creationId xmlns:a16="http://schemas.microsoft.com/office/drawing/2014/main" id="{A126E96B-B931-DD94-6D5C-27C53CC318B9}"/>
              </a:ext>
            </a:extLst>
          </p:cNvPr>
          <p:cNvGrpSpPr/>
          <p:nvPr/>
        </p:nvGrpSpPr>
        <p:grpSpPr>
          <a:xfrm>
            <a:off x="2968369" y="4039872"/>
            <a:ext cx="2626920" cy="1779960"/>
            <a:chOff x="3187825" y="3897632"/>
            <a:chExt cx="2626920" cy="1779960"/>
          </a:xfrm>
        </p:grpSpPr>
        <p:grpSp>
          <p:nvGrpSpPr>
            <p:cNvPr id="179" name="Group 178">
              <a:extLst>
                <a:ext uri="{FF2B5EF4-FFF2-40B4-BE49-F238E27FC236}">
                  <a16:creationId xmlns:a16="http://schemas.microsoft.com/office/drawing/2014/main" id="{8F7149BE-D997-47C5-7A1E-D8202374F346}"/>
                </a:ext>
              </a:extLst>
            </p:cNvPr>
            <p:cNvGrpSpPr/>
            <p:nvPr/>
          </p:nvGrpSpPr>
          <p:grpSpPr>
            <a:xfrm>
              <a:off x="3695695" y="3897632"/>
              <a:ext cx="1809818" cy="1779960"/>
              <a:chOff x="9209584" y="3270287"/>
              <a:chExt cx="1809818" cy="1779960"/>
            </a:xfrm>
          </p:grpSpPr>
          <p:sp>
            <p:nvSpPr>
              <p:cNvPr id="187" name="Oval 186">
                <a:extLst>
                  <a:ext uri="{FF2B5EF4-FFF2-40B4-BE49-F238E27FC236}">
                    <a16:creationId xmlns:a16="http://schemas.microsoft.com/office/drawing/2014/main" id="{6780AC37-CBE7-E565-C1ED-EF4CDF62FCE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209584" y="3435382"/>
                <a:ext cx="1613777" cy="1614865"/>
              </a:xfrm>
              <a:prstGeom prst="ellipse">
                <a:avLst/>
              </a:prstGeom>
              <a:solidFill>
                <a:srgbClr val="0055A0">
                  <a:alpha val="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8" name="Oval 187">
                <a:extLst>
                  <a:ext uri="{FF2B5EF4-FFF2-40B4-BE49-F238E27FC236}">
                    <a16:creationId xmlns:a16="http://schemas.microsoft.com/office/drawing/2014/main" id="{D73B7722-FA0A-72B9-3ADD-C85EC170222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14273" y="3270287"/>
                <a:ext cx="905129" cy="905740"/>
              </a:xfrm>
              <a:prstGeom prst="ellipse">
                <a:avLst/>
              </a:prstGeom>
              <a:solidFill>
                <a:srgbClr val="80DDDD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204" name="Group 203">
              <a:extLst>
                <a:ext uri="{FF2B5EF4-FFF2-40B4-BE49-F238E27FC236}">
                  <a16:creationId xmlns:a16="http://schemas.microsoft.com/office/drawing/2014/main" id="{4F46AE39-4FF0-8532-E4AC-5BD08C390312}"/>
                </a:ext>
              </a:extLst>
            </p:cNvPr>
            <p:cNvGrpSpPr/>
            <p:nvPr/>
          </p:nvGrpSpPr>
          <p:grpSpPr>
            <a:xfrm>
              <a:off x="3741209" y="4178653"/>
              <a:ext cx="1170784" cy="400110"/>
              <a:chOff x="6873722" y="4814541"/>
              <a:chExt cx="3137734" cy="400110"/>
            </a:xfrm>
          </p:grpSpPr>
          <p:sp>
            <p:nvSpPr>
              <p:cNvPr id="205" name="Rectangle: Rounded Corners 204">
                <a:extLst>
                  <a:ext uri="{FF2B5EF4-FFF2-40B4-BE49-F238E27FC236}">
                    <a16:creationId xmlns:a16="http://schemas.microsoft.com/office/drawing/2014/main" id="{E773CDD7-F386-B25B-C961-D92A8733FF69}"/>
                  </a:ext>
                </a:extLst>
              </p:cNvPr>
              <p:cNvSpPr/>
              <p:nvPr/>
            </p:nvSpPr>
            <p:spPr>
              <a:xfrm rot="10800000">
                <a:off x="7042112" y="4855029"/>
                <a:ext cx="2802929" cy="324963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6" name="ZoneTexte 28">
                <a:extLst>
                  <a:ext uri="{FF2B5EF4-FFF2-40B4-BE49-F238E27FC236}">
                    <a16:creationId xmlns:a16="http://schemas.microsoft.com/office/drawing/2014/main" id="{EFF5257E-4460-58B4-4CAA-696BCA0500FE}"/>
                  </a:ext>
                </a:extLst>
              </p:cNvPr>
              <p:cNvSpPr txBox="1"/>
              <p:nvPr/>
            </p:nvSpPr>
            <p:spPr>
              <a:xfrm>
                <a:off x="6873722" y="4814541"/>
                <a:ext cx="3137734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Rucio</a:t>
                </a:r>
              </a:p>
            </p:txBody>
          </p:sp>
        </p:grpSp>
        <p:pic>
          <p:nvPicPr>
            <p:cNvPr id="221" name="Graphic 220" descr="Internet Of Things with solid fill">
              <a:extLst>
                <a:ext uri="{FF2B5EF4-FFF2-40B4-BE49-F238E27FC236}">
                  <a16:creationId xmlns:a16="http://schemas.microsoft.com/office/drawing/2014/main" id="{01380271-E87C-DD49-2405-23A0F32AB09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4085731" y="4618130"/>
              <a:ext cx="864001" cy="864000"/>
            </a:xfrm>
            <a:prstGeom prst="rect">
              <a:avLst/>
            </a:prstGeom>
          </p:spPr>
        </p:pic>
        <p:sp>
          <p:nvSpPr>
            <p:cNvPr id="273" name="TextBox 272">
              <a:extLst>
                <a:ext uri="{FF2B5EF4-FFF2-40B4-BE49-F238E27FC236}">
                  <a16:creationId xmlns:a16="http://schemas.microsoft.com/office/drawing/2014/main" id="{E1993B8C-E801-85B0-62FE-E04877EB7729}"/>
                </a:ext>
              </a:extLst>
            </p:cNvPr>
            <p:cNvSpPr txBox="1"/>
            <p:nvPr/>
          </p:nvSpPr>
          <p:spPr>
            <a:xfrm>
              <a:off x="3187825" y="4532596"/>
              <a:ext cx="262692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539F"/>
                  </a:solidFill>
                  <a:latin typeface="Barlow" panose="00000500000000000000" pitchFamily="2" charset="0"/>
                </a:rPr>
                <a:t>Management of very large, distributed datasets</a:t>
              </a:r>
            </a:p>
          </p:txBody>
        </p:sp>
      </p:grpSp>
      <p:grpSp>
        <p:nvGrpSpPr>
          <p:cNvPr id="281" name="Group 280">
            <a:extLst>
              <a:ext uri="{FF2B5EF4-FFF2-40B4-BE49-F238E27FC236}">
                <a16:creationId xmlns:a16="http://schemas.microsoft.com/office/drawing/2014/main" id="{495A9A75-8EF6-E77D-74CF-DC0F69EAB3CA}"/>
              </a:ext>
            </a:extLst>
          </p:cNvPr>
          <p:cNvGrpSpPr/>
          <p:nvPr/>
        </p:nvGrpSpPr>
        <p:grpSpPr>
          <a:xfrm>
            <a:off x="5825503" y="4039872"/>
            <a:ext cx="2626920" cy="1779960"/>
            <a:chOff x="6044959" y="3897632"/>
            <a:chExt cx="2626920" cy="1779960"/>
          </a:xfrm>
        </p:grpSpPr>
        <p:grpSp>
          <p:nvGrpSpPr>
            <p:cNvPr id="190" name="Group 189">
              <a:extLst>
                <a:ext uri="{FF2B5EF4-FFF2-40B4-BE49-F238E27FC236}">
                  <a16:creationId xmlns:a16="http://schemas.microsoft.com/office/drawing/2014/main" id="{1DD0D5C6-2274-DE0D-C782-9FF8DDA8436A}"/>
                </a:ext>
              </a:extLst>
            </p:cNvPr>
            <p:cNvGrpSpPr/>
            <p:nvPr/>
          </p:nvGrpSpPr>
          <p:grpSpPr>
            <a:xfrm>
              <a:off x="6569060" y="3897632"/>
              <a:ext cx="1809818" cy="1779960"/>
              <a:chOff x="9209584" y="3270287"/>
              <a:chExt cx="1809818" cy="1779960"/>
            </a:xfrm>
          </p:grpSpPr>
          <p:sp>
            <p:nvSpPr>
              <p:cNvPr id="198" name="Oval 197">
                <a:extLst>
                  <a:ext uri="{FF2B5EF4-FFF2-40B4-BE49-F238E27FC236}">
                    <a16:creationId xmlns:a16="http://schemas.microsoft.com/office/drawing/2014/main" id="{434219DD-45CE-7703-19D7-88C7467B555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209584" y="3435382"/>
                <a:ext cx="1613777" cy="1614865"/>
              </a:xfrm>
              <a:prstGeom prst="ellipse">
                <a:avLst/>
              </a:prstGeom>
              <a:solidFill>
                <a:srgbClr val="0055A0">
                  <a:alpha val="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9" name="Oval 198">
                <a:extLst>
                  <a:ext uri="{FF2B5EF4-FFF2-40B4-BE49-F238E27FC236}">
                    <a16:creationId xmlns:a16="http://schemas.microsoft.com/office/drawing/2014/main" id="{DFCF8D2B-1D2A-8DAB-822E-8AB381EFF7A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14273" y="3270287"/>
                <a:ext cx="905129" cy="905740"/>
              </a:xfrm>
              <a:prstGeom prst="ellipse">
                <a:avLst/>
              </a:prstGeom>
              <a:solidFill>
                <a:srgbClr val="80DDDD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pic>
          <p:nvPicPr>
            <p:cNvPr id="222" name="Graphic 221" descr="Snowflake with solid fill">
              <a:extLst>
                <a:ext uri="{FF2B5EF4-FFF2-40B4-BE49-F238E27FC236}">
                  <a16:creationId xmlns:a16="http://schemas.microsoft.com/office/drawing/2014/main" id="{C70B0628-5A12-92CB-FA1B-2E079FD1F46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6767514" y="4481122"/>
              <a:ext cx="1188000" cy="1188000"/>
            </a:xfrm>
            <a:prstGeom prst="rect">
              <a:avLst/>
            </a:prstGeom>
          </p:spPr>
        </p:pic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50A79CD9-5176-24D9-4999-C297A7398CDC}"/>
                </a:ext>
              </a:extLst>
            </p:cNvPr>
            <p:cNvGrpSpPr/>
            <p:nvPr/>
          </p:nvGrpSpPr>
          <p:grpSpPr>
            <a:xfrm>
              <a:off x="6182305" y="4215629"/>
              <a:ext cx="2051988" cy="641930"/>
              <a:chOff x="6560257" y="4215629"/>
              <a:chExt cx="2051988" cy="641930"/>
            </a:xfrm>
          </p:grpSpPr>
          <p:sp>
            <p:nvSpPr>
              <p:cNvPr id="192" name="Rectangle: Rounded Corners 191">
                <a:extLst>
                  <a:ext uri="{FF2B5EF4-FFF2-40B4-BE49-F238E27FC236}">
                    <a16:creationId xmlns:a16="http://schemas.microsoft.com/office/drawing/2014/main" id="{FCD87151-30A5-B293-C776-B60ABF2B1043}"/>
                  </a:ext>
                </a:extLst>
              </p:cNvPr>
              <p:cNvSpPr/>
              <p:nvPr/>
            </p:nvSpPr>
            <p:spPr>
              <a:xfrm rot="10800000">
                <a:off x="6560257" y="4215629"/>
                <a:ext cx="2051988" cy="365127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193" name="Group 192">
                <a:extLst>
                  <a:ext uri="{FF2B5EF4-FFF2-40B4-BE49-F238E27FC236}">
                    <a16:creationId xmlns:a16="http://schemas.microsoft.com/office/drawing/2014/main" id="{CF3B97BA-BE3F-2CE4-3DE3-BD49ECE77E87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938637" y="4506174"/>
                <a:ext cx="1295228" cy="351385"/>
                <a:chOff x="7481202" y="5115644"/>
                <a:chExt cx="1338577" cy="351385"/>
              </a:xfrm>
            </p:grpSpPr>
            <p:sp>
              <p:nvSpPr>
                <p:cNvPr id="195" name="Rectangle: Rounded Corners 194">
                  <a:extLst>
                    <a:ext uri="{FF2B5EF4-FFF2-40B4-BE49-F238E27FC236}">
                      <a16:creationId xmlns:a16="http://schemas.microsoft.com/office/drawing/2014/main" id="{EA31CF4C-0DCD-82DA-628E-9DBCADDB5E0E}"/>
                    </a:ext>
                  </a:extLst>
                </p:cNvPr>
                <p:cNvSpPr/>
                <p:nvPr/>
              </p:nvSpPr>
              <p:spPr>
                <a:xfrm rot="10800000">
                  <a:off x="7545664" y="5142066"/>
                  <a:ext cx="1212478" cy="324963"/>
                </a:xfrm>
                <a:prstGeom prst="roundRect">
                  <a:avLst>
                    <a:gd name="adj" fmla="val 32683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6" name="Freeform: Shape 195">
                  <a:extLst>
                    <a:ext uri="{FF2B5EF4-FFF2-40B4-BE49-F238E27FC236}">
                      <a16:creationId xmlns:a16="http://schemas.microsoft.com/office/drawing/2014/main" id="{DA7B27A5-3B64-11F9-340A-FCAEEC1742F1}"/>
                    </a:ext>
                  </a:extLst>
                </p:cNvPr>
                <p:cNvSpPr/>
                <p:nvPr/>
              </p:nvSpPr>
              <p:spPr>
                <a:xfrm>
                  <a:off x="8638586" y="5115644"/>
                  <a:ext cx="181193" cy="121875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7" name="Freeform: Shape 196">
                  <a:extLst>
                    <a:ext uri="{FF2B5EF4-FFF2-40B4-BE49-F238E27FC236}">
                      <a16:creationId xmlns:a16="http://schemas.microsoft.com/office/drawing/2014/main" id="{3C986BD1-E208-0616-99B5-0863B1146575}"/>
                    </a:ext>
                  </a:extLst>
                </p:cNvPr>
                <p:cNvSpPr/>
                <p:nvPr/>
              </p:nvSpPr>
              <p:spPr>
                <a:xfrm flipH="1">
                  <a:off x="7481202" y="5133695"/>
                  <a:ext cx="181194" cy="121875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194" name="ZoneTexte 28">
              <a:extLst>
                <a:ext uri="{FF2B5EF4-FFF2-40B4-BE49-F238E27FC236}">
                  <a16:creationId xmlns:a16="http://schemas.microsoft.com/office/drawing/2014/main" id="{6133A62B-77C1-0AC2-F749-79C515C8E77B}"/>
                </a:ext>
              </a:extLst>
            </p:cNvPr>
            <p:cNvSpPr txBox="1"/>
            <p:nvPr/>
          </p:nvSpPr>
          <p:spPr>
            <a:xfrm>
              <a:off x="6128114" y="4178653"/>
              <a:ext cx="2177663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ctr"/>
              <a:r>
                <a:rPr lang="fr-FR" sz="2000" b="1" dirty="0" err="1">
                  <a:solidFill>
                    <a:schemeClr val="bg1"/>
                  </a:solidFill>
                  <a:latin typeface="Barlow SemiBold" panose="00000700000000000000" pitchFamily="2" charset="0"/>
                </a:rPr>
                <a:t>Ultralight</a:t>
              </a:r>
              <a:r>
                <a:rPr lang="fr-FR" sz="2000" b="1" dirty="0">
                  <a:solidFill>
                    <a:schemeClr val="bg1"/>
                  </a:solidFill>
                  <a:latin typeface="Barlow SemiBold" panose="00000700000000000000" pitchFamily="2" charset="0"/>
                </a:rPr>
                <a:t> Carbon</a:t>
              </a:r>
            </a:p>
            <a:p>
              <a:pPr lvl="0" algn="ctr"/>
              <a:r>
                <a:rPr lang="fr-FR" sz="2000" b="1" dirty="0" err="1">
                  <a:solidFill>
                    <a:schemeClr val="bg1"/>
                  </a:solidFill>
                  <a:latin typeface="Barlow SemiBold" panose="00000700000000000000" pitchFamily="2" charset="0"/>
                </a:rPr>
                <a:t>Coldplate</a:t>
              </a:r>
              <a:endParaRPr lang="fr-FR" sz="2000" b="1" dirty="0">
                <a:solidFill>
                  <a:schemeClr val="bg1"/>
                </a:solidFill>
                <a:latin typeface="Barlow SemiBold" panose="00000700000000000000" pitchFamily="2" charset="0"/>
              </a:endParaRPr>
            </a:p>
          </p:txBody>
        </p:sp>
        <p:sp>
          <p:nvSpPr>
            <p:cNvPr id="274" name="TextBox 273">
              <a:extLst>
                <a:ext uri="{FF2B5EF4-FFF2-40B4-BE49-F238E27FC236}">
                  <a16:creationId xmlns:a16="http://schemas.microsoft.com/office/drawing/2014/main" id="{5E349651-A962-C568-F9DE-13C2DFE72176}"/>
                </a:ext>
              </a:extLst>
            </p:cNvPr>
            <p:cNvSpPr txBox="1"/>
            <p:nvPr/>
          </p:nvSpPr>
          <p:spPr>
            <a:xfrm>
              <a:off x="6044959" y="4825945"/>
              <a:ext cx="262692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539F"/>
                  </a:solidFill>
                  <a:latin typeface="Barlow" panose="00000500000000000000" pitchFamily="2" charset="0"/>
                </a:rPr>
                <a:t>Lightweight thermal management</a:t>
              </a:r>
            </a:p>
          </p:txBody>
        </p:sp>
      </p:grpSp>
      <p:sp>
        <p:nvSpPr>
          <p:cNvPr id="2" name="Date Placeholder 14">
            <a:extLst>
              <a:ext uri="{FF2B5EF4-FFF2-40B4-BE49-F238E27FC236}">
                <a16:creationId xmlns:a16="http://schemas.microsoft.com/office/drawing/2014/main" id="{86E939AD-7E84-7D52-6D4F-2B8D4EA449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May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14689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0286EC-B6D1-CD12-7F7C-1DC9082C2F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0" name="Group 139">
            <a:extLst>
              <a:ext uri="{FF2B5EF4-FFF2-40B4-BE49-F238E27FC236}">
                <a16:creationId xmlns:a16="http://schemas.microsoft.com/office/drawing/2014/main" id="{764FE2DA-BA84-0057-6344-F0D0D5DB89FB}"/>
              </a:ext>
            </a:extLst>
          </p:cNvPr>
          <p:cNvGrpSpPr>
            <a:grpSpLocks noChangeAspect="1"/>
          </p:cNvGrpSpPr>
          <p:nvPr/>
        </p:nvGrpSpPr>
        <p:grpSpPr>
          <a:xfrm rot="21159827">
            <a:off x="803126" y="2836227"/>
            <a:ext cx="2428080" cy="2217261"/>
            <a:chOff x="16539306" y="1998770"/>
            <a:chExt cx="3166149" cy="2891246"/>
          </a:xfrm>
        </p:grpSpPr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F8DC11EE-76C0-E058-8DAF-AD97D412B77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127151" y="199877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6C6440E6-E2FF-CB1A-59F6-01175E776FD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214240" y="2613807"/>
              <a:ext cx="1796404" cy="1797616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4077E0E7-C99A-E86C-D939-4C3033241E5D}"/>
                </a:ext>
              </a:extLst>
            </p:cNvPr>
            <p:cNvSpPr>
              <a:spLocks/>
            </p:cNvSpPr>
            <p:nvPr/>
          </p:nvSpPr>
          <p:spPr>
            <a:xfrm>
              <a:off x="16539306" y="3391899"/>
              <a:ext cx="1536323" cy="1498117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14D9447-6A10-B5F2-E801-71EFFCBEC21F}"/>
              </a:ext>
            </a:extLst>
          </p:cNvPr>
          <p:cNvGrpSpPr>
            <a:grpSpLocks noChangeAspect="1"/>
          </p:cNvGrpSpPr>
          <p:nvPr/>
        </p:nvGrpSpPr>
        <p:grpSpPr>
          <a:xfrm>
            <a:off x="3012622" y="1444145"/>
            <a:ext cx="2008376" cy="1908000"/>
            <a:chOff x="9209584" y="3230929"/>
            <a:chExt cx="1915028" cy="1819318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55EB174C-75F7-CFF9-6BD6-8725F8274E8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09584" y="3435382"/>
              <a:ext cx="1613777" cy="1614865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07C4BA45-7840-0E62-F4FD-F4ADE3CF444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19483" y="3230929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29" name="Title 2">
            <a:extLst>
              <a:ext uri="{FF2B5EF4-FFF2-40B4-BE49-F238E27FC236}">
                <a16:creationId xmlns:a16="http://schemas.microsoft.com/office/drawing/2014/main" id="{9099AAB2-E7B0-1537-800F-9CC270F18F0B}"/>
              </a:ext>
            </a:extLst>
          </p:cNvPr>
          <p:cNvSpPr txBox="1">
            <a:spLocks/>
          </p:cNvSpPr>
          <p:nvPr/>
        </p:nvSpPr>
        <p:spPr>
          <a:xfrm>
            <a:off x="367236" y="214419"/>
            <a:ext cx="12078764" cy="98358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Our Terms And Conditions.</a:t>
            </a:r>
          </a:p>
          <a:p>
            <a:pPr algn="l"/>
            <a:r>
              <a:rPr lang="en-GB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No-fuss express agreement with founder-friendly terms</a:t>
            </a:r>
            <a:endParaRPr lang="en-GB" sz="2400" dirty="0"/>
          </a:p>
        </p:txBody>
      </p:sp>
      <p:sp>
        <p:nvSpPr>
          <p:cNvPr id="131" name="Slide Number Placeholder 7">
            <a:extLst>
              <a:ext uri="{FF2B5EF4-FFF2-40B4-BE49-F238E27FC236}">
                <a16:creationId xmlns:a16="http://schemas.microsoft.com/office/drawing/2014/main" id="{8EC8B26A-EBD1-ABE4-311B-738981AF0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C69957E8-0D47-45E4-B4BA-595E0F6A0366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133" name="Footer Placeholder 13">
            <a:extLst>
              <a:ext uri="{FF2B5EF4-FFF2-40B4-BE49-F238E27FC236}">
                <a16:creationId xmlns:a16="http://schemas.microsoft.com/office/drawing/2014/main" id="{CBD02E47-E4A3-3695-FE06-63F78A7E0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CERN Venture Connect</a:t>
            </a:r>
            <a:endParaRPr lang="en-GB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79C0539-3E28-EAB3-86EA-84268DA46F90}"/>
              </a:ext>
            </a:extLst>
          </p:cNvPr>
          <p:cNvSpPr/>
          <p:nvPr/>
        </p:nvSpPr>
        <p:spPr>
          <a:xfrm>
            <a:off x="3118608" y="2764826"/>
            <a:ext cx="3124894" cy="514958"/>
          </a:xfrm>
          <a:prstGeom prst="roundRect">
            <a:avLst>
              <a:gd name="adj" fmla="val 50000"/>
            </a:avLst>
          </a:prstGeom>
          <a:solidFill>
            <a:srgbClr val="00539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800" b="1" dirty="0">
                <a:solidFill>
                  <a:schemeClr val="bg1"/>
                </a:solidFill>
                <a:latin typeface="Barlow SemiBold" panose="00000700000000000000" pitchFamily="2" charset="0"/>
              </a:rPr>
              <a:t>PROGRAMME FEE</a:t>
            </a:r>
            <a:endParaRPr lang="en-GB" sz="2800" b="1" dirty="0">
              <a:solidFill>
                <a:schemeClr val="bg1"/>
              </a:solidFill>
              <a:latin typeface="Barlow SemiBold" panose="00000700000000000000" pitchFamily="2" charset="0"/>
            </a:endParaRPr>
          </a:p>
        </p:txBody>
      </p:sp>
      <p:sp>
        <p:nvSpPr>
          <p:cNvPr id="63" name="Title 2">
            <a:extLst>
              <a:ext uri="{FF2B5EF4-FFF2-40B4-BE49-F238E27FC236}">
                <a16:creationId xmlns:a16="http://schemas.microsoft.com/office/drawing/2014/main" id="{38FCE5BB-2F66-1B3A-5A13-1534F49A8CB6}"/>
              </a:ext>
            </a:extLst>
          </p:cNvPr>
          <p:cNvSpPr txBox="1">
            <a:spLocks/>
          </p:cNvSpPr>
          <p:nvPr/>
        </p:nvSpPr>
        <p:spPr>
          <a:xfrm>
            <a:off x="3224918" y="3718254"/>
            <a:ext cx="7848461" cy="237165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>
              <a:spcBef>
                <a:spcPts val="600"/>
              </a:spcBef>
            </a:pPr>
            <a:r>
              <a:rPr lang="en-GB" sz="2200" dirty="0"/>
              <a:t>Royalty fee on revenue generated with CERN Tech</a:t>
            </a:r>
            <a:br>
              <a:rPr lang="en-GB" sz="2200" dirty="0"/>
            </a:br>
            <a:r>
              <a:rPr lang="en-GB" sz="2200" dirty="0"/>
              <a:t>applicable after exceeding CHF 1 million in annual sales.</a:t>
            </a:r>
          </a:p>
          <a:p>
            <a:pPr marL="342900" indent="-342900" algn="l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2200" b="0" dirty="0"/>
              <a:t>Equity-free, non-exclusive worldwide license to commercialize the tech for 10 years</a:t>
            </a:r>
          </a:p>
          <a:p>
            <a:pPr marL="342900" indent="-342900" algn="l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2200" b="0" dirty="0"/>
              <a:t>Exclusive access to technical support, resources, and activities to network and gain visibility</a:t>
            </a:r>
          </a:p>
          <a:p>
            <a:pPr marL="342900" indent="-342900" algn="l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2200" b="0" dirty="0"/>
              <a:t>Official endorsement from CERN (use of CVC Logo)</a:t>
            </a:r>
          </a:p>
          <a:p>
            <a:pPr marL="342900" indent="-342900" algn="l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2200" b="0" dirty="0"/>
              <a:t>Possibility for material transfer (where applicable) 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A427700-9C3F-755B-8FFF-A88DF2B8C9B0}"/>
              </a:ext>
            </a:extLst>
          </p:cNvPr>
          <p:cNvSpPr txBox="1"/>
          <p:nvPr/>
        </p:nvSpPr>
        <p:spPr>
          <a:xfrm>
            <a:off x="3236367" y="1830898"/>
            <a:ext cx="20116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rgbClr val="00539F"/>
                </a:solidFill>
                <a:latin typeface="Barlow" panose="00000500000000000000" pitchFamily="2" charset="0"/>
              </a:rPr>
              <a:t>2%</a:t>
            </a:r>
            <a:endParaRPr lang="en-GB" sz="6000" b="1" dirty="0">
              <a:solidFill>
                <a:srgbClr val="00539F"/>
              </a:solidFill>
              <a:latin typeface="Barlow" panose="00000500000000000000" pitchFamily="2" charset="0"/>
            </a:endParaRPr>
          </a:p>
        </p:txBody>
      </p:sp>
      <p:sp>
        <p:nvSpPr>
          <p:cNvPr id="2" name="Date Placeholder 14">
            <a:extLst>
              <a:ext uri="{FF2B5EF4-FFF2-40B4-BE49-F238E27FC236}">
                <a16:creationId xmlns:a16="http://schemas.microsoft.com/office/drawing/2014/main" id="{2EAF3141-CD71-B64A-7FB6-CADE0F0D48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May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35010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782DF9-E793-740F-224B-A4FAACA7AB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 descr="A logo for a company&#10;&#10;AI-generated content may be incorrect.">
            <a:hlinkClick r:id="rId3"/>
            <a:extLst>
              <a:ext uri="{FF2B5EF4-FFF2-40B4-BE49-F238E27FC236}">
                <a16:creationId xmlns:a16="http://schemas.microsoft.com/office/drawing/2014/main" id="{E66230CA-8B81-64C3-DD6E-C3B3E996B0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7619" y="3745883"/>
            <a:ext cx="1971876" cy="985938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43F71CE-0F21-E7BB-E1D6-90290B35A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7C60075-392D-29B5-BDA0-587B35BBCBA2}"/>
              </a:ext>
            </a:extLst>
          </p:cNvPr>
          <p:cNvSpPr txBox="1">
            <a:spLocks/>
          </p:cNvSpPr>
          <p:nvPr/>
        </p:nvSpPr>
        <p:spPr>
          <a:xfrm>
            <a:off x="364069" y="85211"/>
            <a:ext cx="9809437" cy="114587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CVC Startups.</a:t>
            </a:r>
          </a:p>
          <a:p>
            <a:pPr algn="l"/>
            <a:r>
              <a:rPr lang="en-US" sz="2400" dirty="0">
                <a:solidFill>
                  <a:srgbClr val="00BABC"/>
                </a:solidFill>
              </a:rPr>
              <a:t>8 CVC Startups within the first 18 months</a:t>
            </a:r>
            <a:endParaRPr lang="en-GB" sz="24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7B6847B-2637-2740-1A7C-CD5BBD11A650}"/>
              </a:ext>
            </a:extLst>
          </p:cNvPr>
          <p:cNvGrpSpPr/>
          <p:nvPr/>
        </p:nvGrpSpPr>
        <p:grpSpPr>
          <a:xfrm>
            <a:off x="77618" y="5067184"/>
            <a:ext cx="1915028" cy="1819318"/>
            <a:chOff x="9209584" y="3230929"/>
            <a:chExt cx="1915028" cy="1819318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6FF693EA-DE2F-8C10-5089-3EB7E0DC47A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09584" y="3435382"/>
              <a:ext cx="1613777" cy="1614865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27A94BED-7661-0811-EBDD-7C9061C7376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19483" y="3230929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E957B3F-C2CE-227A-3BEC-7B77F4F790B4}"/>
              </a:ext>
            </a:extLst>
          </p:cNvPr>
          <p:cNvGrpSpPr>
            <a:grpSpLocks noChangeAspect="1"/>
          </p:cNvGrpSpPr>
          <p:nvPr/>
        </p:nvGrpSpPr>
        <p:grpSpPr>
          <a:xfrm>
            <a:off x="9584413" y="1076206"/>
            <a:ext cx="2428080" cy="2217259"/>
            <a:chOff x="8870138" y="2061380"/>
            <a:chExt cx="3166149" cy="2891244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E6801CEC-AD35-D729-D338-905BCF5E403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7983" y="206138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12DAD17-C152-1DD0-A411-E745C8D7321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5072" y="2676417"/>
              <a:ext cx="1796404" cy="1797615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623A794D-B0DE-C0CE-6B61-B0C2F52B23F0}"/>
                </a:ext>
              </a:extLst>
            </p:cNvPr>
            <p:cNvSpPr>
              <a:spLocks/>
            </p:cNvSpPr>
            <p:nvPr/>
          </p:nvSpPr>
          <p:spPr>
            <a:xfrm>
              <a:off x="8870138" y="3454508"/>
              <a:ext cx="1536323" cy="1498116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7" name="Freeform 9">
            <a:extLst>
              <a:ext uri="{FF2B5EF4-FFF2-40B4-BE49-F238E27FC236}">
                <a16:creationId xmlns:a16="http://schemas.microsoft.com/office/drawing/2014/main" id="{2CD29FCC-505A-8C95-85BA-CBAE866B6B82}"/>
              </a:ext>
            </a:extLst>
          </p:cNvPr>
          <p:cNvSpPr/>
          <p:nvPr/>
        </p:nvSpPr>
        <p:spPr>
          <a:xfrm>
            <a:off x="9422177" y="4006347"/>
            <a:ext cx="4953120" cy="4953099"/>
          </a:xfrm>
          <a:custGeom>
            <a:avLst/>
            <a:gdLst/>
            <a:ahLst/>
            <a:cxnLst/>
            <a:rect l="l" t="t" r="r" b="b"/>
            <a:pathLst>
              <a:path w="6350000" h="6349974">
                <a:moveTo>
                  <a:pt x="6350000" y="3175025"/>
                </a:moveTo>
                <a:cubicBezTo>
                  <a:pt x="6350000" y="4928451"/>
                  <a:pt x="4928476" y="6349974"/>
                  <a:pt x="3175000" y="6349974"/>
                </a:cubicBezTo>
                <a:cubicBezTo>
                  <a:pt x="1421498" y="6349974"/>
                  <a:pt x="0" y="4928451"/>
                  <a:pt x="0" y="3175025"/>
                </a:cubicBezTo>
                <a:cubicBezTo>
                  <a:pt x="0" y="1421511"/>
                  <a:pt x="1421498" y="0"/>
                  <a:pt x="3175000" y="0"/>
                </a:cubicBezTo>
                <a:cubicBezTo>
                  <a:pt x="4928501" y="0"/>
                  <a:pt x="6350000" y="1421511"/>
                  <a:pt x="6350000" y="3175025"/>
                </a:cubicBezTo>
                <a:close/>
              </a:path>
            </a:pathLst>
          </a:custGeom>
          <a:blipFill>
            <a:blip r:embed="rId5"/>
            <a:stretch>
              <a:fillRect l="-25046" r="-25046"/>
            </a:stretch>
          </a:blipFill>
        </p:spPr>
        <p:txBody>
          <a:bodyPr/>
          <a:lstStyle/>
          <a:p>
            <a:endParaRPr lang="en-GB" sz="1200"/>
          </a:p>
        </p:txBody>
      </p:sp>
      <p:pic>
        <p:nvPicPr>
          <p:cNvPr id="13" name="Picture 12" descr="A red circle with black text&#10;&#10;Description automatically generated">
            <a:hlinkClick r:id="rId6"/>
            <a:extLst>
              <a:ext uri="{FF2B5EF4-FFF2-40B4-BE49-F238E27FC236}">
                <a16:creationId xmlns:a16="http://schemas.microsoft.com/office/drawing/2014/main" id="{9285220B-5BBA-2CCC-02AD-B0CC2FB9188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773" y="1718973"/>
            <a:ext cx="1496919" cy="453169"/>
          </a:xfrm>
          <a:prstGeom prst="rect">
            <a:avLst/>
          </a:prstGeom>
        </p:spPr>
      </p:pic>
      <p:pic>
        <p:nvPicPr>
          <p:cNvPr id="15" name="Picture 14" descr="A close-up of a logo&#10;&#10;Description automatically generated">
            <a:hlinkClick r:id="rId8"/>
            <a:extLst>
              <a:ext uri="{FF2B5EF4-FFF2-40B4-BE49-F238E27FC236}">
                <a16:creationId xmlns:a16="http://schemas.microsoft.com/office/drawing/2014/main" id="{3A7FA8CB-348A-6986-0B52-27A4DCA35C5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7060" y="1588373"/>
            <a:ext cx="1556716" cy="583769"/>
          </a:xfrm>
          <a:prstGeom prst="rect">
            <a:avLst/>
          </a:prstGeom>
        </p:spPr>
      </p:pic>
      <p:pic>
        <p:nvPicPr>
          <p:cNvPr id="18" name="Picture 17" descr="A close up of a sign&#10;&#10;Description automatically generated">
            <a:hlinkClick r:id="rId10"/>
            <a:extLst>
              <a:ext uri="{FF2B5EF4-FFF2-40B4-BE49-F238E27FC236}">
                <a16:creationId xmlns:a16="http://schemas.microsoft.com/office/drawing/2014/main" id="{14E3B13A-21A1-434A-F7F3-FC26CF10804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67" r="26034"/>
          <a:stretch/>
        </p:blipFill>
        <p:spPr>
          <a:xfrm>
            <a:off x="886556" y="3936389"/>
            <a:ext cx="1409734" cy="510756"/>
          </a:xfrm>
          <a:prstGeom prst="rect">
            <a:avLst/>
          </a:prstGeom>
        </p:spPr>
      </p:pic>
      <p:pic>
        <p:nvPicPr>
          <p:cNvPr id="20" name="Picture 19" descr="A logo of a robot&#10;&#10;Description automatically generated">
            <a:hlinkClick r:id="rId12"/>
            <a:extLst>
              <a:ext uri="{FF2B5EF4-FFF2-40B4-BE49-F238E27FC236}">
                <a16:creationId xmlns:a16="http://schemas.microsoft.com/office/drawing/2014/main" id="{59CA66B7-3F6C-9CFE-920C-068F4D68B6CE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0777" y="1434406"/>
            <a:ext cx="737215" cy="737736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8AD985C-7CA7-ABEC-A99D-C858984D7F19}"/>
              </a:ext>
            </a:extLst>
          </p:cNvPr>
          <p:cNvSpPr txBox="1"/>
          <p:nvPr/>
        </p:nvSpPr>
        <p:spPr>
          <a:xfrm>
            <a:off x="3159069" y="2183962"/>
            <a:ext cx="251130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GB" dirty="0">
                <a:solidFill>
                  <a:srgbClr val="00539F"/>
                </a:solidFill>
                <a:latin typeface="Barlow" panose="00000500000000000000" pitchFamily="2" charset="0"/>
              </a:rPr>
              <a:t>A</a:t>
            </a:r>
            <a:r>
              <a:rPr lang="en-GB" sz="1800" dirty="0">
                <a:solidFill>
                  <a:srgbClr val="00539F"/>
                </a:solidFill>
                <a:latin typeface="Barlow" panose="00000500000000000000" pitchFamily="2" charset="0"/>
              </a:rPr>
              <a:t>utomating risk analysis of complex engineering systems with Gen AI.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21E6E21-9236-0538-1FD3-E7872B091C32}"/>
              </a:ext>
            </a:extLst>
          </p:cNvPr>
          <p:cNvSpPr txBox="1"/>
          <p:nvPr/>
        </p:nvSpPr>
        <p:spPr>
          <a:xfrm>
            <a:off x="793563" y="2183962"/>
            <a:ext cx="251130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US" sz="1800" dirty="0">
                <a:solidFill>
                  <a:srgbClr val="00539F"/>
                </a:solidFill>
                <a:latin typeface="Barlow" panose="00000500000000000000" pitchFamily="2" charset="0"/>
              </a:rPr>
              <a:t>Revolutionizing product marking with structured laser beams.</a:t>
            </a:r>
            <a:endParaRPr lang="en-GB" sz="1800" dirty="0">
              <a:solidFill>
                <a:srgbClr val="00539F"/>
              </a:solidFill>
              <a:latin typeface="Barlow" panose="00000500000000000000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ABAEEF0-0943-8577-CA7E-3FD1643ABBDD}"/>
              </a:ext>
            </a:extLst>
          </p:cNvPr>
          <p:cNvSpPr txBox="1"/>
          <p:nvPr/>
        </p:nvSpPr>
        <p:spPr>
          <a:xfrm>
            <a:off x="793564" y="4519531"/>
            <a:ext cx="221227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GB" dirty="0">
                <a:solidFill>
                  <a:srgbClr val="00539F"/>
                </a:solidFill>
                <a:latin typeface="Barlow" panose="00000500000000000000" pitchFamily="2" charset="0"/>
              </a:rPr>
              <a:t>Imaging technology using cosmic particles.</a:t>
            </a:r>
          </a:p>
        </p:txBody>
      </p:sp>
      <p:pic>
        <p:nvPicPr>
          <p:cNvPr id="25" name="Picture 24" descr="A black and red logo&#10;&#10;Description automatically generated">
            <a:hlinkClick r:id="rId14"/>
            <a:extLst>
              <a:ext uri="{FF2B5EF4-FFF2-40B4-BE49-F238E27FC236}">
                <a16:creationId xmlns:a16="http://schemas.microsoft.com/office/drawing/2014/main" id="{91821899-1760-200F-F15C-BB3AFC4F1F60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2680" y="3732312"/>
            <a:ext cx="1111703" cy="714833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284FCF2B-F9B8-6E2A-23D4-68AB5EE3C3F9}"/>
              </a:ext>
            </a:extLst>
          </p:cNvPr>
          <p:cNvSpPr txBox="1"/>
          <p:nvPr/>
        </p:nvSpPr>
        <p:spPr>
          <a:xfrm>
            <a:off x="5529817" y="2183962"/>
            <a:ext cx="251130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US" dirty="0">
                <a:solidFill>
                  <a:srgbClr val="00539F"/>
                </a:solidFill>
                <a:latin typeface="Barlow" panose="00000500000000000000" pitchFamily="2" charset="0"/>
              </a:rPr>
              <a:t>R</a:t>
            </a:r>
            <a:r>
              <a:rPr lang="en-US" sz="1800" dirty="0">
                <a:solidFill>
                  <a:srgbClr val="00539F"/>
                </a:solidFill>
                <a:latin typeface="Barlow" panose="00000500000000000000" pitchFamily="2" charset="0"/>
              </a:rPr>
              <a:t>egenerative farming using weed control robots.</a:t>
            </a:r>
            <a:endParaRPr lang="en-GB" sz="1800" dirty="0">
              <a:solidFill>
                <a:srgbClr val="00539F"/>
              </a:solidFill>
              <a:latin typeface="Barlow" panose="000005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3350B27-C672-574F-1FDE-EFF93A360FA5}"/>
              </a:ext>
            </a:extLst>
          </p:cNvPr>
          <p:cNvSpPr txBox="1"/>
          <p:nvPr/>
        </p:nvSpPr>
        <p:spPr>
          <a:xfrm>
            <a:off x="3124688" y="4519531"/>
            <a:ext cx="2511305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GB" sz="1800" dirty="0">
                <a:solidFill>
                  <a:srgbClr val="00539F"/>
                </a:solidFill>
                <a:latin typeface="Barlow" panose="00000500000000000000" pitchFamily="2" charset="0"/>
              </a:rPr>
              <a:t>Open-source </a:t>
            </a:r>
            <a:r>
              <a:rPr lang="en-GB" dirty="0">
                <a:solidFill>
                  <a:srgbClr val="00539F"/>
                </a:solidFill>
                <a:latin typeface="Barlow" panose="00000500000000000000" pitchFamily="2" charset="0"/>
              </a:rPr>
              <a:t>e</a:t>
            </a:r>
            <a:r>
              <a:rPr lang="en-GB" sz="1800" dirty="0">
                <a:solidFill>
                  <a:srgbClr val="00539F"/>
                </a:solidFill>
                <a:latin typeface="Barlow" panose="00000500000000000000" pitchFamily="2" charset="0"/>
              </a:rPr>
              <a:t>vent management from CERN to the World.</a:t>
            </a:r>
          </a:p>
          <a:p>
            <a:pPr algn="l">
              <a:spcBef>
                <a:spcPts val="600"/>
              </a:spcBef>
            </a:pPr>
            <a:endParaRPr lang="en-GB" sz="1800" dirty="0">
              <a:solidFill>
                <a:srgbClr val="00539F"/>
              </a:solidFill>
              <a:latin typeface="Barlow SemiBold" panose="00000700000000000000" pitchFamily="2" charset="0"/>
            </a:endParaRPr>
          </a:p>
        </p:txBody>
      </p:sp>
      <p:pic>
        <p:nvPicPr>
          <p:cNvPr id="2" name="Picture 1" descr="A blue text on a white background&#10;&#10;AI-generated content may be incorrect.">
            <a:extLst>
              <a:ext uri="{FF2B5EF4-FFF2-40B4-BE49-F238E27FC236}">
                <a16:creationId xmlns:a16="http://schemas.microsoft.com/office/drawing/2014/main" id="{F0C8858A-F0B5-EC35-B187-40E7D47993B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21" t="36821" r="26415" b="34289"/>
          <a:stretch/>
        </p:blipFill>
        <p:spPr>
          <a:xfrm>
            <a:off x="5477073" y="3895051"/>
            <a:ext cx="1794987" cy="612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8A77A61-7B16-917B-CA02-68334D6AD0EE}"/>
              </a:ext>
            </a:extLst>
          </p:cNvPr>
          <p:cNvSpPr txBox="1"/>
          <p:nvPr/>
        </p:nvSpPr>
        <p:spPr>
          <a:xfrm>
            <a:off x="5465800" y="4498193"/>
            <a:ext cx="2511305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GB" sz="1800" dirty="0">
                <a:solidFill>
                  <a:srgbClr val="00539F"/>
                </a:solidFill>
                <a:latin typeface="Barlow" panose="00000500000000000000" pitchFamily="2" charset="0"/>
              </a:rPr>
              <a:t>Long-range </a:t>
            </a:r>
            <a:r>
              <a:rPr lang="en-GB" sz="1800" dirty="0" err="1">
                <a:solidFill>
                  <a:srgbClr val="00539F"/>
                </a:solidFill>
                <a:latin typeface="Barlow" panose="00000500000000000000" pitchFamily="2" charset="0"/>
              </a:rPr>
              <a:t>fiber</a:t>
            </a:r>
            <a:r>
              <a:rPr lang="en-GB" sz="1800" dirty="0">
                <a:solidFill>
                  <a:srgbClr val="00539F"/>
                </a:solidFill>
                <a:latin typeface="Barlow" panose="00000500000000000000" pitchFamily="2" charset="0"/>
              </a:rPr>
              <a:t> optic thermo-hygrometer sensors.</a:t>
            </a:r>
          </a:p>
          <a:p>
            <a:pPr algn="l">
              <a:spcBef>
                <a:spcPts val="600"/>
              </a:spcBef>
            </a:pPr>
            <a:endParaRPr lang="en-GB" sz="1800" dirty="0">
              <a:solidFill>
                <a:srgbClr val="00539F"/>
              </a:solidFill>
              <a:latin typeface="Barlow SemiBold" panose="00000700000000000000" pitchFamily="2" charset="0"/>
            </a:endParaRPr>
          </a:p>
        </p:txBody>
      </p:sp>
      <p:sp>
        <p:nvSpPr>
          <p:cNvPr id="4" name="Footer Placeholder 13">
            <a:extLst>
              <a:ext uri="{FF2B5EF4-FFF2-40B4-BE49-F238E27FC236}">
                <a16:creationId xmlns:a16="http://schemas.microsoft.com/office/drawing/2014/main" id="{0C71AF02-867E-A7D9-EEE4-DC121166EDC6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CERN Venture Connect</a:t>
            </a:r>
            <a:endParaRPr lang="en-GB" dirty="0"/>
          </a:p>
        </p:txBody>
      </p:sp>
      <p:pic>
        <p:nvPicPr>
          <p:cNvPr id="14" name="Picture 13" descr="A close-up of a logo&#10;&#10;Description automatically generated">
            <a:extLst>
              <a:ext uri="{FF2B5EF4-FFF2-40B4-BE49-F238E27FC236}">
                <a16:creationId xmlns:a16="http://schemas.microsoft.com/office/drawing/2014/main" id="{6FBF92E6-5136-4B17-0524-AA9F6F081403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0364" y="87382"/>
            <a:ext cx="1735102" cy="802598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52C39C5B-79F7-986E-76E5-33EC15060D29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8176449" y="1505675"/>
            <a:ext cx="881346" cy="655826"/>
            <a:chOff x="8436681" y="1432015"/>
            <a:chExt cx="881346" cy="655826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C5D03A5-8075-DA11-2290-F21D08D6D7F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436681" y="1432015"/>
              <a:ext cx="881346" cy="655826"/>
            </a:xfrm>
            <a:prstGeom prst="rect">
              <a:avLst/>
            </a:prstGeom>
            <a:solidFill>
              <a:srgbClr val="1A262B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" name="Picture 8" descr="A logo of a dinosaur&#10;&#10;AI-generated content may be incorrect.">
              <a:hlinkClick r:id="rId18"/>
              <a:extLst>
                <a:ext uri="{FF2B5EF4-FFF2-40B4-BE49-F238E27FC236}">
                  <a16:creationId xmlns:a16="http://schemas.microsoft.com/office/drawing/2014/main" id="{ED67D233-82D9-A3D1-34F3-2BC233CBEFBA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3866" y="1448973"/>
              <a:ext cx="834874" cy="540000"/>
            </a:xfrm>
            <a:prstGeom prst="rect">
              <a:avLst/>
            </a:prstGeom>
          </p:spPr>
        </p:pic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0EB00B39-9B98-1FDA-602D-C9F6A5A7E6FF}"/>
              </a:ext>
            </a:extLst>
          </p:cNvPr>
          <p:cNvSpPr txBox="1"/>
          <p:nvPr/>
        </p:nvSpPr>
        <p:spPr>
          <a:xfrm>
            <a:off x="8087013" y="2206517"/>
            <a:ext cx="202934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US" dirty="0">
                <a:solidFill>
                  <a:srgbClr val="00539F"/>
                </a:solidFill>
                <a:latin typeface="Barlow" panose="00000500000000000000" pitchFamily="2" charset="0"/>
              </a:rPr>
              <a:t>Magnet Simulation Tools</a:t>
            </a:r>
            <a:r>
              <a:rPr lang="en-US" sz="1800" dirty="0">
                <a:solidFill>
                  <a:srgbClr val="00539F"/>
                </a:solidFill>
                <a:latin typeface="Barlow" panose="00000500000000000000" pitchFamily="2" charset="0"/>
              </a:rPr>
              <a:t>.</a:t>
            </a:r>
            <a:endParaRPr lang="en-GB" sz="1800" dirty="0">
              <a:solidFill>
                <a:srgbClr val="00539F"/>
              </a:solidFill>
              <a:latin typeface="Barlow" panose="000005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1948FE5-6595-09A2-2539-EBB95D236BD8}"/>
              </a:ext>
            </a:extLst>
          </p:cNvPr>
          <p:cNvSpPr txBox="1"/>
          <p:nvPr/>
        </p:nvSpPr>
        <p:spPr>
          <a:xfrm>
            <a:off x="7988378" y="4481628"/>
            <a:ext cx="202934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US" dirty="0">
                <a:solidFill>
                  <a:srgbClr val="00539F"/>
                </a:solidFill>
                <a:latin typeface="Barlow" panose="00000500000000000000" pitchFamily="2" charset="0"/>
              </a:rPr>
              <a:t>Carbon capture for atmospheric gas</a:t>
            </a:r>
            <a:r>
              <a:rPr lang="en-US" sz="1800" dirty="0">
                <a:solidFill>
                  <a:srgbClr val="00539F"/>
                </a:solidFill>
                <a:latin typeface="Barlow" panose="00000500000000000000" pitchFamily="2" charset="0"/>
              </a:rPr>
              <a:t>.</a:t>
            </a:r>
            <a:endParaRPr lang="en-GB" sz="1800" dirty="0">
              <a:solidFill>
                <a:srgbClr val="00539F"/>
              </a:solidFill>
              <a:latin typeface="Barlow" panose="000005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8C8BC1F-FE92-66F7-CE99-A8F2DADF1045}"/>
              </a:ext>
            </a:extLst>
          </p:cNvPr>
          <p:cNvSpPr txBox="1"/>
          <p:nvPr/>
        </p:nvSpPr>
        <p:spPr>
          <a:xfrm>
            <a:off x="8617122" y="1253902"/>
            <a:ext cx="124940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Barlow" panose="00000500000000000000" pitchFamily="2" charset="0"/>
              </a:rPr>
              <a:t>SIGNING</a:t>
            </a:r>
            <a:endParaRPr lang="en-GB" sz="1200" b="1" dirty="0">
              <a:solidFill>
                <a:schemeClr val="bg1"/>
              </a:solidFill>
              <a:latin typeface="Barlow" panose="00000500000000000000" pitchFamily="2" charset="0"/>
            </a:endParaRPr>
          </a:p>
        </p:txBody>
      </p:sp>
      <p:sp>
        <p:nvSpPr>
          <p:cNvPr id="21" name="Date Placeholder 14">
            <a:extLst>
              <a:ext uri="{FF2B5EF4-FFF2-40B4-BE49-F238E27FC236}">
                <a16:creationId xmlns:a16="http://schemas.microsoft.com/office/drawing/2014/main" id="{14FED170-15E2-D01A-C845-E0E4C74CA3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May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75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0FD6C6-8B5A-0A37-54A8-9BCC93907B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E396B6B-4A4E-318A-45C4-F026C25D4AE4}"/>
              </a:ext>
            </a:extLst>
          </p:cNvPr>
          <p:cNvSpPr txBox="1">
            <a:spLocks/>
          </p:cNvSpPr>
          <p:nvPr/>
        </p:nvSpPr>
        <p:spPr>
          <a:xfrm>
            <a:off x="367236" y="214418"/>
            <a:ext cx="9809437" cy="10842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Become Part Of Our Community.</a:t>
            </a:r>
          </a:p>
          <a:p>
            <a:pPr algn="l">
              <a:spcBef>
                <a:spcPts val="600"/>
              </a:spcBef>
            </a:pPr>
            <a:r>
              <a:rPr lang="en-US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Benefit from our regular networking events</a:t>
            </a:r>
            <a:endParaRPr lang="en-GB" sz="24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12234BB-A34B-BC5B-8B57-3ADA5536ED96}"/>
              </a:ext>
            </a:extLst>
          </p:cNvPr>
          <p:cNvGrpSpPr/>
          <p:nvPr/>
        </p:nvGrpSpPr>
        <p:grpSpPr>
          <a:xfrm>
            <a:off x="77618" y="5067184"/>
            <a:ext cx="1915028" cy="1819318"/>
            <a:chOff x="9209584" y="3230929"/>
            <a:chExt cx="1915028" cy="1819318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438C7EB-63C6-B6BB-532F-FE5576D92AF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09584" y="3435382"/>
              <a:ext cx="1613777" cy="1614865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1D92571E-24CC-B809-72A4-C70778457C6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19483" y="3230929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0" name="Footer Placeholder 13">
            <a:extLst>
              <a:ext uri="{FF2B5EF4-FFF2-40B4-BE49-F238E27FC236}">
                <a16:creationId xmlns:a16="http://schemas.microsoft.com/office/drawing/2014/main" id="{CCA545BD-8699-4DCB-3F68-BCD23E489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CERN Venture Connect</a:t>
            </a: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473627A-1425-71A1-4023-0ABD6541476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26653"/>
          <a:stretch/>
        </p:blipFill>
        <p:spPr>
          <a:xfrm>
            <a:off x="7461564" y="1809045"/>
            <a:ext cx="4730436" cy="5048955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0122116-0F5D-1B57-57AE-2940AB6DE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12" name="Picture 11" descr="A group of people sitting on a stage&#10;&#10;Description automatically generated">
            <a:extLst>
              <a:ext uri="{FF2B5EF4-FFF2-40B4-BE49-F238E27FC236}">
                <a16:creationId xmlns:a16="http://schemas.microsoft.com/office/drawing/2014/main" id="{D56DFA1A-9F44-8A2C-470D-0CA51FB410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" t="32621" r="38512" b="21499"/>
          <a:stretch/>
        </p:blipFill>
        <p:spPr>
          <a:xfrm>
            <a:off x="8686200" y="929245"/>
            <a:ext cx="1296000" cy="1296000"/>
          </a:xfrm>
          <a:custGeom>
            <a:avLst/>
            <a:gdLst>
              <a:gd name="connsiteX0" fmla="*/ 1572154 w 3144308"/>
              <a:gd name="connsiteY0" fmla="*/ 0 h 3146428"/>
              <a:gd name="connsiteX1" fmla="*/ 3144308 w 3144308"/>
              <a:gd name="connsiteY1" fmla="*/ 1573214 h 3146428"/>
              <a:gd name="connsiteX2" fmla="*/ 1572154 w 3144308"/>
              <a:gd name="connsiteY2" fmla="*/ 3146428 h 3146428"/>
              <a:gd name="connsiteX3" fmla="*/ 0 w 3144308"/>
              <a:gd name="connsiteY3" fmla="*/ 1573214 h 3146428"/>
              <a:gd name="connsiteX4" fmla="*/ 1572154 w 3144308"/>
              <a:gd name="connsiteY4" fmla="*/ 0 h 3146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4308" h="3146428">
                <a:moveTo>
                  <a:pt x="1572154" y="0"/>
                </a:moveTo>
                <a:cubicBezTo>
                  <a:pt x="2440431" y="0"/>
                  <a:pt x="3144308" y="704352"/>
                  <a:pt x="3144308" y="1573214"/>
                </a:cubicBezTo>
                <a:cubicBezTo>
                  <a:pt x="3144308" y="2442076"/>
                  <a:pt x="2440431" y="3146428"/>
                  <a:pt x="1572154" y="3146428"/>
                </a:cubicBezTo>
                <a:cubicBezTo>
                  <a:pt x="703877" y="3146428"/>
                  <a:pt x="0" y="2442076"/>
                  <a:pt x="0" y="1573214"/>
                </a:cubicBezTo>
                <a:cubicBezTo>
                  <a:pt x="0" y="704352"/>
                  <a:pt x="703877" y="0"/>
                  <a:pt x="1572154" y="0"/>
                </a:cubicBezTo>
                <a:close/>
              </a:path>
            </a:pathLst>
          </a:custGeom>
          <a:ln w="53975">
            <a:solidFill>
              <a:srgbClr val="0088AE"/>
            </a:solidFill>
          </a:ln>
          <a:effectLst/>
        </p:spPr>
      </p:pic>
      <p:pic>
        <p:nvPicPr>
          <p:cNvPr id="13" name="Picture 12" descr="A group of people sitting on a stage&#10;&#10;Description automatically generated">
            <a:extLst>
              <a:ext uri="{FF2B5EF4-FFF2-40B4-BE49-F238E27FC236}">
                <a16:creationId xmlns:a16="http://schemas.microsoft.com/office/drawing/2014/main" id="{7C981CF0-8DDA-989A-5D6F-C6343810E4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38" t="11316" r="29437" b="11399"/>
          <a:stretch>
            <a:fillRect/>
          </a:stretch>
        </p:blipFill>
        <p:spPr>
          <a:xfrm>
            <a:off x="9484740" y="4377651"/>
            <a:ext cx="1870735" cy="1872000"/>
          </a:xfrm>
          <a:custGeom>
            <a:avLst/>
            <a:gdLst>
              <a:gd name="connsiteX0" fmla="*/ 1259853 w 2519706"/>
              <a:gd name="connsiteY0" fmla="*/ 0 h 2521404"/>
              <a:gd name="connsiteX1" fmla="*/ 2519706 w 2519706"/>
              <a:gd name="connsiteY1" fmla="*/ 1260702 h 2521404"/>
              <a:gd name="connsiteX2" fmla="*/ 1259853 w 2519706"/>
              <a:gd name="connsiteY2" fmla="*/ 2521404 h 2521404"/>
              <a:gd name="connsiteX3" fmla="*/ 0 w 2519706"/>
              <a:gd name="connsiteY3" fmla="*/ 1260702 h 2521404"/>
              <a:gd name="connsiteX4" fmla="*/ 1259853 w 2519706"/>
              <a:gd name="connsiteY4" fmla="*/ 0 h 2521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19706" h="2521404">
                <a:moveTo>
                  <a:pt x="1259853" y="0"/>
                </a:moveTo>
                <a:cubicBezTo>
                  <a:pt x="1955651" y="0"/>
                  <a:pt x="2519706" y="564436"/>
                  <a:pt x="2519706" y="1260702"/>
                </a:cubicBezTo>
                <a:cubicBezTo>
                  <a:pt x="2519706" y="1956968"/>
                  <a:pt x="1955651" y="2521404"/>
                  <a:pt x="1259853" y="2521404"/>
                </a:cubicBezTo>
                <a:cubicBezTo>
                  <a:pt x="564055" y="2521404"/>
                  <a:pt x="0" y="1956968"/>
                  <a:pt x="0" y="1260702"/>
                </a:cubicBezTo>
                <a:cubicBezTo>
                  <a:pt x="0" y="564436"/>
                  <a:pt x="564055" y="0"/>
                  <a:pt x="1259853" y="0"/>
                </a:cubicBezTo>
                <a:close/>
              </a:path>
            </a:pathLst>
          </a:custGeom>
          <a:ln w="50800">
            <a:solidFill>
              <a:srgbClr val="0088AE"/>
            </a:solidFill>
          </a:ln>
          <a:effectLst/>
        </p:spPr>
      </p:pic>
      <p:pic>
        <p:nvPicPr>
          <p:cNvPr id="4" name="Picture 3" descr="A group of people standing in a room&#10;&#10;Description automatically generated">
            <a:extLst>
              <a:ext uri="{FF2B5EF4-FFF2-40B4-BE49-F238E27FC236}">
                <a16:creationId xmlns:a16="http://schemas.microsoft.com/office/drawing/2014/main" id="{678525D9-012C-55A9-80B2-9E968ECAC92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04" r="24942" b="12752"/>
          <a:stretch>
            <a:fillRect/>
          </a:stretch>
        </p:blipFill>
        <p:spPr>
          <a:xfrm>
            <a:off x="7098709" y="2854135"/>
            <a:ext cx="1582930" cy="1584000"/>
          </a:xfrm>
          <a:custGeom>
            <a:avLst/>
            <a:gdLst>
              <a:gd name="connsiteX0" fmla="*/ 1035428 w 2070856"/>
              <a:gd name="connsiteY0" fmla="*/ 0 h 2072252"/>
              <a:gd name="connsiteX1" fmla="*/ 2070856 w 2070856"/>
              <a:gd name="connsiteY1" fmla="*/ 1036126 h 2072252"/>
              <a:gd name="connsiteX2" fmla="*/ 1035428 w 2070856"/>
              <a:gd name="connsiteY2" fmla="*/ 2072252 h 2072252"/>
              <a:gd name="connsiteX3" fmla="*/ 0 w 2070856"/>
              <a:gd name="connsiteY3" fmla="*/ 1036126 h 2072252"/>
              <a:gd name="connsiteX4" fmla="*/ 1035428 w 2070856"/>
              <a:gd name="connsiteY4" fmla="*/ 0 h 2072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0856" h="2072252">
                <a:moveTo>
                  <a:pt x="1035428" y="0"/>
                </a:moveTo>
                <a:cubicBezTo>
                  <a:pt x="1607279" y="0"/>
                  <a:pt x="2070856" y="463889"/>
                  <a:pt x="2070856" y="1036126"/>
                </a:cubicBezTo>
                <a:cubicBezTo>
                  <a:pt x="2070856" y="1608363"/>
                  <a:pt x="1607279" y="2072252"/>
                  <a:pt x="1035428" y="2072252"/>
                </a:cubicBezTo>
                <a:cubicBezTo>
                  <a:pt x="463577" y="2072252"/>
                  <a:pt x="0" y="1608363"/>
                  <a:pt x="0" y="1036126"/>
                </a:cubicBezTo>
                <a:cubicBezTo>
                  <a:pt x="0" y="463889"/>
                  <a:pt x="463577" y="0"/>
                  <a:pt x="1035428" y="0"/>
                </a:cubicBezTo>
                <a:close/>
              </a:path>
            </a:pathLst>
          </a:custGeom>
          <a:ln w="50800">
            <a:solidFill>
              <a:srgbClr val="0088AE"/>
            </a:solidFill>
          </a:ln>
          <a:effectLst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0A15F66-7BC2-513C-9F97-FC4B213BAEA6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22135" t="20692" r="39541" b="20491"/>
          <a:stretch/>
        </p:blipFill>
        <p:spPr>
          <a:xfrm>
            <a:off x="9184597" y="3022195"/>
            <a:ext cx="1007316" cy="1008000"/>
          </a:xfrm>
          <a:custGeom>
            <a:avLst/>
            <a:gdLst>
              <a:gd name="connsiteX0" fmla="*/ 806889 w 1613778"/>
              <a:gd name="connsiteY0" fmla="*/ 0 h 1614866"/>
              <a:gd name="connsiteX1" fmla="*/ 1613778 w 1613778"/>
              <a:gd name="connsiteY1" fmla="*/ 807433 h 1614866"/>
              <a:gd name="connsiteX2" fmla="*/ 806889 w 1613778"/>
              <a:gd name="connsiteY2" fmla="*/ 1614866 h 1614866"/>
              <a:gd name="connsiteX3" fmla="*/ 0 w 1613778"/>
              <a:gd name="connsiteY3" fmla="*/ 807433 h 1614866"/>
              <a:gd name="connsiteX4" fmla="*/ 806889 w 1613778"/>
              <a:gd name="connsiteY4" fmla="*/ 0 h 1614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3778" h="1614866">
                <a:moveTo>
                  <a:pt x="806889" y="0"/>
                </a:moveTo>
                <a:cubicBezTo>
                  <a:pt x="1252521" y="0"/>
                  <a:pt x="1613778" y="361500"/>
                  <a:pt x="1613778" y="807433"/>
                </a:cubicBezTo>
                <a:cubicBezTo>
                  <a:pt x="1613778" y="1253366"/>
                  <a:pt x="1252521" y="1614866"/>
                  <a:pt x="806889" y="1614866"/>
                </a:cubicBezTo>
                <a:cubicBezTo>
                  <a:pt x="361257" y="1614866"/>
                  <a:pt x="0" y="1253366"/>
                  <a:pt x="0" y="807433"/>
                </a:cubicBezTo>
                <a:cubicBezTo>
                  <a:pt x="0" y="361500"/>
                  <a:pt x="361257" y="0"/>
                  <a:pt x="806889" y="0"/>
                </a:cubicBezTo>
                <a:close/>
              </a:path>
            </a:pathLst>
          </a:custGeom>
          <a:ln w="50800">
            <a:solidFill>
              <a:srgbClr val="0088AE"/>
            </a:solidFill>
          </a:ln>
          <a:effectLst/>
        </p:spPr>
      </p:pic>
      <p:pic>
        <p:nvPicPr>
          <p:cNvPr id="7" name="Picture 6" descr="A group of people in a dome&#10;&#10;Description automatically generated">
            <a:extLst>
              <a:ext uri="{FF2B5EF4-FFF2-40B4-BE49-F238E27FC236}">
                <a16:creationId xmlns:a16="http://schemas.microsoft.com/office/drawing/2014/main" id="{7424C6EF-E13A-361A-CF84-81C920DDAEC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55" r="6353" b="12063"/>
          <a:stretch>
            <a:fillRect/>
          </a:stretch>
        </p:blipFill>
        <p:spPr>
          <a:xfrm>
            <a:off x="10420107" y="1688349"/>
            <a:ext cx="1578450" cy="1584000"/>
          </a:xfrm>
          <a:custGeom>
            <a:avLst/>
            <a:gdLst>
              <a:gd name="connsiteX0" fmla="*/ 1019884 w 2045575"/>
              <a:gd name="connsiteY0" fmla="*/ 0 h 2052766"/>
              <a:gd name="connsiteX1" fmla="*/ 2045575 w 2045575"/>
              <a:gd name="connsiteY1" fmla="*/ 1026383 h 2052766"/>
              <a:gd name="connsiteX2" fmla="*/ 1019884 w 2045575"/>
              <a:gd name="connsiteY2" fmla="*/ 2052766 h 2052766"/>
              <a:gd name="connsiteX3" fmla="*/ 15032 w 2045575"/>
              <a:gd name="connsiteY3" fmla="*/ 1233235 h 2052766"/>
              <a:gd name="connsiteX4" fmla="*/ 0 w 2045575"/>
              <a:gd name="connsiteY4" fmla="*/ 1134678 h 2052766"/>
              <a:gd name="connsiteX5" fmla="*/ 0 w 2045575"/>
              <a:gd name="connsiteY5" fmla="*/ 918088 h 2052766"/>
              <a:gd name="connsiteX6" fmla="*/ 15032 w 2045575"/>
              <a:gd name="connsiteY6" fmla="*/ 819531 h 2052766"/>
              <a:gd name="connsiteX7" fmla="*/ 1019884 w 2045575"/>
              <a:gd name="connsiteY7" fmla="*/ 0 h 2052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45575" h="2052766">
                <a:moveTo>
                  <a:pt x="1019884" y="0"/>
                </a:moveTo>
                <a:cubicBezTo>
                  <a:pt x="1586357" y="0"/>
                  <a:pt x="2045575" y="459527"/>
                  <a:pt x="2045575" y="1026383"/>
                </a:cubicBezTo>
                <a:cubicBezTo>
                  <a:pt x="2045575" y="1593239"/>
                  <a:pt x="1586357" y="2052766"/>
                  <a:pt x="1019884" y="2052766"/>
                </a:cubicBezTo>
                <a:cubicBezTo>
                  <a:pt x="524220" y="2052766"/>
                  <a:pt x="110674" y="1700941"/>
                  <a:pt x="15032" y="1233235"/>
                </a:cubicBezTo>
                <a:lnTo>
                  <a:pt x="0" y="1134678"/>
                </a:lnTo>
                <a:lnTo>
                  <a:pt x="0" y="918088"/>
                </a:lnTo>
                <a:lnTo>
                  <a:pt x="15032" y="819531"/>
                </a:lnTo>
                <a:cubicBezTo>
                  <a:pt x="110674" y="351826"/>
                  <a:pt x="524220" y="0"/>
                  <a:pt x="1019884" y="0"/>
                </a:cubicBezTo>
                <a:close/>
              </a:path>
            </a:pathLst>
          </a:custGeom>
          <a:ln w="50800">
            <a:solidFill>
              <a:srgbClr val="0088AE"/>
            </a:solidFill>
          </a:ln>
          <a:effectLst/>
        </p:spPr>
      </p:pic>
      <p:sp>
        <p:nvSpPr>
          <p:cNvPr id="9" name="Title 2">
            <a:extLst>
              <a:ext uri="{FF2B5EF4-FFF2-40B4-BE49-F238E27FC236}">
                <a16:creationId xmlns:a16="http://schemas.microsoft.com/office/drawing/2014/main" id="{D39D4A71-5BC3-AF12-988F-0D086CA30DBA}"/>
              </a:ext>
            </a:extLst>
          </p:cNvPr>
          <p:cNvSpPr txBox="1">
            <a:spLocks/>
          </p:cNvSpPr>
          <p:nvPr/>
        </p:nvSpPr>
        <p:spPr>
          <a:xfrm>
            <a:off x="276507" y="1560440"/>
            <a:ext cx="6875106" cy="14251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200" b="0" dirty="0"/>
              <a:t>Join us and connect with our 50 partners globally. Whether you look for funding, lab space, legal advice, your first customers or industry expertise, our network has got you covered. </a:t>
            </a:r>
            <a:endParaRPr lang="en-US" sz="2000" b="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1A3D780-970F-C617-4A55-F01CD3B4CAF2}"/>
              </a:ext>
            </a:extLst>
          </p:cNvPr>
          <p:cNvGrpSpPr>
            <a:grpSpLocks noChangeAspect="1"/>
          </p:cNvGrpSpPr>
          <p:nvPr/>
        </p:nvGrpSpPr>
        <p:grpSpPr>
          <a:xfrm>
            <a:off x="285124" y="3230984"/>
            <a:ext cx="6620142" cy="2984744"/>
            <a:chOff x="-81963" y="1104715"/>
            <a:chExt cx="11094804" cy="5002189"/>
          </a:xfrm>
        </p:grpSpPr>
        <p:pic>
          <p:nvPicPr>
            <p:cNvPr id="15" name="Picture 14" descr="A black and grey letter c&#10;&#10;Description automatically generated">
              <a:extLst>
                <a:ext uri="{FF2B5EF4-FFF2-40B4-BE49-F238E27FC236}">
                  <a16:creationId xmlns:a16="http://schemas.microsoft.com/office/drawing/2014/main" id="{99FD6849-059F-AA68-F569-D4A187FE138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67753" y="5174193"/>
              <a:ext cx="1518736" cy="234929"/>
            </a:xfrm>
            <a:prstGeom prst="rect">
              <a:avLst/>
            </a:prstGeom>
          </p:spPr>
        </p:pic>
        <p:pic>
          <p:nvPicPr>
            <p:cNvPr id="17" name="Picture 16" descr="A black background with a black square&#10;&#10;Description automatically generated with medium confidence">
              <a:extLst>
                <a:ext uri="{FF2B5EF4-FFF2-40B4-BE49-F238E27FC236}">
                  <a16:creationId xmlns:a16="http://schemas.microsoft.com/office/drawing/2014/main" id="{4F647E72-FD26-CF47-25C2-6E101DF9680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39031" y="1975400"/>
              <a:ext cx="2127919" cy="583050"/>
            </a:xfrm>
            <a:prstGeom prst="rect">
              <a:avLst/>
            </a:prstGeom>
          </p:spPr>
        </p:pic>
        <p:pic>
          <p:nvPicPr>
            <p:cNvPr id="18" name="Picture 17" descr="A black background with a black square&#10;&#10;Description automatically generated with medium confidence">
              <a:extLst>
                <a:ext uri="{FF2B5EF4-FFF2-40B4-BE49-F238E27FC236}">
                  <a16:creationId xmlns:a16="http://schemas.microsoft.com/office/drawing/2014/main" id="{03F4368B-A000-CFFF-F866-1A11D719198D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38864" y="5197166"/>
              <a:ext cx="1993279" cy="279516"/>
            </a:xfrm>
            <a:prstGeom prst="rect">
              <a:avLst/>
            </a:prstGeom>
          </p:spPr>
        </p:pic>
        <p:pic>
          <p:nvPicPr>
            <p:cNvPr id="20" name="Picture 19" descr="A logo of a kitchen&#10;&#10;Description automatically generated">
              <a:extLst>
                <a:ext uri="{FF2B5EF4-FFF2-40B4-BE49-F238E27FC236}">
                  <a16:creationId xmlns:a16="http://schemas.microsoft.com/office/drawing/2014/main" id="{EB1752E5-B8A6-9682-DC21-380942045E17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88933" y="1104715"/>
              <a:ext cx="831777" cy="831779"/>
            </a:xfrm>
            <a:prstGeom prst="rect">
              <a:avLst/>
            </a:prstGeom>
          </p:spPr>
        </p:pic>
        <p:pic>
          <p:nvPicPr>
            <p:cNvPr id="21" name="Picture 20" descr="A blue and white logo&#10;&#10;Description automatically generated">
              <a:extLst>
                <a:ext uri="{FF2B5EF4-FFF2-40B4-BE49-F238E27FC236}">
                  <a16:creationId xmlns:a16="http://schemas.microsoft.com/office/drawing/2014/main" id="{7EC858A0-00EF-7D28-01C6-E1C69C307477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67884" y="3398040"/>
              <a:ext cx="2265437" cy="470786"/>
            </a:xfrm>
            <a:prstGeom prst="rect">
              <a:avLst/>
            </a:prstGeom>
          </p:spPr>
        </p:pic>
        <p:pic>
          <p:nvPicPr>
            <p:cNvPr id="22" name="Picture 21" descr="A blue and red text on a black background&#10;&#10;Description automatically generated">
              <a:extLst>
                <a:ext uri="{FF2B5EF4-FFF2-40B4-BE49-F238E27FC236}">
                  <a16:creationId xmlns:a16="http://schemas.microsoft.com/office/drawing/2014/main" id="{93135B9A-F21F-13E3-278E-6B461CA400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45" t="10369" r="11463" b="17292"/>
            <a:stretch/>
          </p:blipFill>
          <p:spPr>
            <a:xfrm>
              <a:off x="4138618" y="2722417"/>
              <a:ext cx="2207382" cy="617526"/>
            </a:xfrm>
            <a:prstGeom prst="rect">
              <a:avLst/>
            </a:prstGeom>
          </p:spPr>
        </p:pic>
        <p:pic>
          <p:nvPicPr>
            <p:cNvPr id="23" name="Picture 22" descr="A black and grey logo&#10;&#10;Description automatically generated">
              <a:extLst>
                <a:ext uri="{FF2B5EF4-FFF2-40B4-BE49-F238E27FC236}">
                  <a16:creationId xmlns:a16="http://schemas.microsoft.com/office/drawing/2014/main" id="{074770A8-4CF5-15E0-18A7-EEFF165249E2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54571" y="1241411"/>
              <a:ext cx="1483075" cy="631680"/>
            </a:xfrm>
            <a:prstGeom prst="rect">
              <a:avLst/>
            </a:prstGeom>
          </p:spPr>
        </p:pic>
        <p:pic>
          <p:nvPicPr>
            <p:cNvPr id="24" name="Picture 23" descr="A purple and blue text on a black background&#10;&#10;Description automatically generated">
              <a:extLst>
                <a:ext uri="{FF2B5EF4-FFF2-40B4-BE49-F238E27FC236}">
                  <a16:creationId xmlns:a16="http://schemas.microsoft.com/office/drawing/2014/main" id="{670A7D34-7E08-ED0A-DD80-50103A16B9AF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66984" y="3097171"/>
              <a:ext cx="1702620" cy="616783"/>
            </a:xfrm>
            <a:prstGeom prst="rect">
              <a:avLst/>
            </a:prstGeom>
          </p:spPr>
        </p:pic>
        <p:pic>
          <p:nvPicPr>
            <p:cNvPr id="25" name="Picture 24" descr="A red and black logo&#10;&#10;Description automatically generated">
              <a:extLst>
                <a:ext uri="{FF2B5EF4-FFF2-40B4-BE49-F238E27FC236}">
                  <a16:creationId xmlns:a16="http://schemas.microsoft.com/office/drawing/2014/main" id="{E0547BAE-EDD4-E81A-E199-248BEF7F72BA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41591" y="1238203"/>
              <a:ext cx="1450611" cy="427931"/>
            </a:xfrm>
            <a:prstGeom prst="rect">
              <a:avLst/>
            </a:prstGeom>
          </p:spPr>
        </p:pic>
        <p:pic>
          <p:nvPicPr>
            <p:cNvPr id="26" name="Picture 25" descr="A black and white logo&#10;&#10;Description automatically generated">
              <a:extLst>
                <a:ext uri="{FF2B5EF4-FFF2-40B4-BE49-F238E27FC236}">
                  <a16:creationId xmlns:a16="http://schemas.microsoft.com/office/drawing/2014/main" id="{7251DFE2-47CA-8803-513D-746717249598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ackgroundRemoval t="10000" b="90000" l="7097" r="92581">
                          <a14:foregroundMark x1="15968" y1="34333" x2="15968" y2="34333"/>
                          <a14:foregroundMark x1="25161" y1="35667" x2="25161" y2="35667"/>
                          <a14:foregroundMark x1="7097" y1="54000" x2="7097" y2="54000"/>
                          <a14:foregroundMark x1="38548" y1="47000" x2="38548" y2="47000"/>
                          <a14:foregroundMark x1="52097" y1="43333" x2="52097" y2="43333"/>
                          <a14:foregroundMark x1="57258" y1="43667" x2="57258" y2="43667"/>
                          <a14:foregroundMark x1="68387" y1="42667" x2="68387" y2="42667"/>
                          <a14:foregroundMark x1="74677" y1="44000" x2="74677" y2="44000"/>
                          <a14:foregroundMark x1="92581" y1="41667" x2="92581" y2="416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68277" y="4537444"/>
              <a:ext cx="1651802" cy="799259"/>
            </a:xfrm>
            <a:prstGeom prst="rect">
              <a:avLst/>
            </a:prstGeom>
          </p:spPr>
        </p:pic>
        <p:pic>
          <p:nvPicPr>
            <p:cNvPr id="27" name="Picture 26" descr="A logo with black text&#10;&#10;Description automatically generated">
              <a:extLst>
                <a:ext uri="{FF2B5EF4-FFF2-40B4-BE49-F238E27FC236}">
                  <a16:creationId xmlns:a16="http://schemas.microsoft.com/office/drawing/2014/main" id="{8D2E7526-19E0-2311-5AF7-27233C9D18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4549" b="34628"/>
            <a:stretch/>
          </p:blipFill>
          <p:spPr>
            <a:xfrm>
              <a:off x="3234821" y="2099824"/>
              <a:ext cx="1633538" cy="503521"/>
            </a:xfrm>
            <a:prstGeom prst="rect">
              <a:avLst/>
            </a:prstGeom>
          </p:spPr>
        </p:pic>
        <p:pic>
          <p:nvPicPr>
            <p:cNvPr id="29" name="Graphic 28">
              <a:extLst>
                <a:ext uri="{FF2B5EF4-FFF2-40B4-BE49-F238E27FC236}">
                  <a16:creationId xmlns:a16="http://schemas.microsoft.com/office/drawing/2014/main" id="{FA62AC9F-A0F3-E529-F45B-9321E787ABF2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p:blipFill>
          <p:spPr>
            <a:xfrm>
              <a:off x="4169343" y="1193705"/>
              <a:ext cx="1565097" cy="626038"/>
            </a:xfrm>
            <a:prstGeom prst="rect">
              <a:avLst/>
            </a:prstGeom>
          </p:spPr>
        </p:pic>
        <p:pic>
          <p:nvPicPr>
            <p:cNvPr id="30" name="Picture 29" descr="A black background with orange text&#10;&#10;Description automatically generated">
              <a:extLst>
                <a:ext uri="{FF2B5EF4-FFF2-40B4-BE49-F238E27FC236}">
                  <a16:creationId xmlns:a16="http://schemas.microsoft.com/office/drawing/2014/main" id="{758ECCB9-1A57-052C-F5D2-0861C98798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82" t="40338" r="7647" b="40862"/>
            <a:stretch/>
          </p:blipFill>
          <p:spPr>
            <a:xfrm>
              <a:off x="7242675" y="2730375"/>
              <a:ext cx="2819399" cy="249161"/>
            </a:xfrm>
            <a:prstGeom prst="rect">
              <a:avLst/>
            </a:prstGeom>
          </p:spPr>
        </p:pic>
        <p:pic>
          <p:nvPicPr>
            <p:cNvPr id="31" name="Picture 30" descr="A logo for a company&#10;&#10;Description automatically generated">
              <a:extLst>
                <a:ext uri="{FF2B5EF4-FFF2-40B4-BE49-F238E27FC236}">
                  <a16:creationId xmlns:a16="http://schemas.microsoft.com/office/drawing/2014/main" id="{F0742EE2-1B58-CA3E-BDFB-2B13BD092A1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600" b="33241"/>
            <a:stretch/>
          </p:blipFill>
          <p:spPr>
            <a:xfrm>
              <a:off x="4579577" y="4036968"/>
              <a:ext cx="1341472" cy="444821"/>
            </a:xfrm>
            <a:prstGeom prst="rect">
              <a:avLst/>
            </a:prstGeom>
          </p:spPr>
        </p:pic>
        <p:pic>
          <p:nvPicPr>
            <p:cNvPr id="32" name="Graphic 31">
              <a:extLst>
                <a:ext uri="{FF2B5EF4-FFF2-40B4-BE49-F238E27FC236}">
                  <a16:creationId xmlns:a16="http://schemas.microsoft.com/office/drawing/2014/main" id="{4478BFF1-19B8-C89C-25B2-E8AEC30A87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6"/>
                </a:ext>
              </a:extLst>
            </a:blip>
            <a:stretch>
              <a:fillRect/>
            </a:stretch>
          </p:blipFill>
          <p:spPr>
            <a:xfrm>
              <a:off x="1724109" y="4034985"/>
              <a:ext cx="1160490" cy="490298"/>
            </a:xfrm>
            <a:prstGeom prst="rect">
              <a:avLst/>
            </a:prstGeom>
          </p:spPr>
        </p:pic>
        <p:pic>
          <p:nvPicPr>
            <p:cNvPr id="33" name="Picture 32" descr="A logo with blue cubes&#10;&#10;Description automatically generated">
              <a:extLst>
                <a:ext uri="{FF2B5EF4-FFF2-40B4-BE49-F238E27FC236}">
                  <a16:creationId xmlns:a16="http://schemas.microsoft.com/office/drawing/2014/main" id="{641B5578-1734-FD34-E913-7754EBAC98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67" t="43254" r="41155" b="41833"/>
            <a:stretch/>
          </p:blipFill>
          <p:spPr>
            <a:xfrm>
              <a:off x="-81963" y="2794085"/>
              <a:ext cx="2304791" cy="339333"/>
            </a:xfrm>
            <a:prstGeom prst="rect">
              <a:avLst/>
            </a:prstGeom>
          </p:spPr>
        </p:pic>
        <p:pic>
          <p:nvPicPr>
            <p:cNvPr id="34" name="Picture 33" descr="A logo with a star&#10;&#10;Description automatically generated">
              <a:extLst>
                <a:ext uri="{FF2B5EF4-FFF2-40B4-BE49-F238E27FC236}">
                  <a16:creationId xmlns:a16="http://schemas.microsoft.com/office/drawing/2014/main" id="{F6B146D4-7C77-A2F4-D2ED-FE09BB9F4855}"/>
                </a:ext>
              </a:extLst>
            </p:cNvPr>
            <p:cNvPicPr>
              <a:picLocks noChangeAspect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72210" y="5023626"/>
              <a:ext cx="1064302" cy="1064304"/>
            </a:xfrm>
            <a:prstGeom prst="rect">
              <a:avLst/>
            </a:prstGeom>
          </p:spPr>
        </p:pic>
        <p:pic>
          <p:nvPicPr>
            <p:cNvPr id="38" name="Picture 37" descr="A blue sign with white letters&#10;&#10;Description automatically generated">
              <a:extLst>
                <a:ext uri="{FF2B5EF4-FFF2-40B4-BE49-F238E27FC236}">
                  <a16:creationId xmlns:a16="http://schemas.microsoft.com/office/drawing/2014/main" id="{1FC53AD3-E962-9E72-8B5F-E8FD21BB95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68280" y="4047532"/>
              <a:ext cx="575268" cy="575269"/>
            </a:xfrm>
            <a:prstGeom prst="rect">
              <a:avLst/>
            </a:prstGeom>
          </p:spPr>
        </p:pic>
        <p:pic>
          <p:nvPicPr>
            <p:cNvPr id="39" name="Picture 38" descr="A purple text on a black background&#10;&#10;Description automatically generated">
              <a:extLst>
                <a:ext uri="{FF2B5EF4-FFF2-40B4-BE49-F238E27FC236}">
                  <a16:creationId xmlns:a16="http://schemas.microsoft.com/office/drawing/2014/main" id="{63298B6F-9478-57E7-4482-7E4640767969}"/>
                </a:ext>
              </a:extLst>
            </p:cNvPr>
            <p:cNvPicPr>
              <a:picLocks noChangeAspect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4247" y="1121300"/>
              <a:ext cx="2202179" cy="857093"/>
            </a:xfrm>
            <a:prstGeom prst="rect">
              <a:avLst/>
            </a:prstGeom>
          </p:spPr>
        </p:pic>
        <p:pic>
          <p:nvPicPr>
            <p:cNvPr id="40" name="Picture 39" descr="A yellow and blue text on a black background&#10;&#10;Description automatically generated">
              <a:extLst>
                <a:ext uri="{FF2B5EF4-FFF2-40B4-BE49-F238E27FC236}">
                  <a16:creationId xmlns:a16="http://schemas.microsoft.com/office/drawing/2014/main" id="{DBE3808C-971E-749E-702B-737794401E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27376" y="4298859"/>
              <a:ext cx="1342337" cy="634053"/>
            </a:xfrm>
            <a:prstGeom prst="rect">
              <a:avLst/>
            </a:prstGeom>
          </p:spPr>
        </p:pic>
        <p:pic>
          <p:nvPicPr>
            <p:cNvPr id="41" name="Picture 40" descr="A logo for a company&#10;&#10;Description automatically generated">
              <a:extLst>
                <a:ext uri="{FF2B5EF4-FFF2-40B4-BE49-F238E27FC236}">
                  <a16:creationId xmlns:a16="http://schemas.microsoft.com/office/drawing/2014/main" id="{8EFD2FD1-DB54-4DE7-7911-E0C77E278EC6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04406" y="2555562"/>
              <a:ext cx="890395" cy="890395"/>
            </a:xfrm>
            <a:prstGeom prst="rect">
              <a:avLst/>
            </a:prstGeom>
          </p:spPr>
        </p:pic>
        <p:pic>
          <p:nvPicPr>
            <p:cNvPr id="42" name="Picture 41" descr="A close up of a logo&#10;&#10;Description automatically generated">
              <a:extLst>
                <a:ext uri="{FF2B5EF4-FFF2-40B4-BE49-F238E27FC236}">
                  <a16:creationId xmlns:a16="http://schemas.microsoft.com/office/drawing/2014/main" id="{64564B8A-D92B-CE5D-0C3C-EFDCB3C6227F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06733" y="2811302"/>
              <a:ext cx="1531660" cy="311784"/>
            </a:xfrm>
            <a:prstGeom prst="rect">
              <a:avLst/>
            </a:prstGeom>
          </p:spPr>
        </p:pic>
        <p:pic>
          <p:nvPicPr>
            <p:cNvPr id="43" name="Picture 42" descr="A blue and black logo&#10;&#10;Description automatically generated">
              <a:extLst>
                <a:ext uri="{FF2B5EF4-FFF2-40B4-BE49-F238E27FC236}">
                  <a16:creationId xmlns:a16="http://schemas.microsoft.com/office/drawing/2014/main" id="{BECEA61C-5A0E-F47D-CA2D-E268F2BF80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78529" y="5490900"/>
              <a:ext cx="1104439" cy="460186"/>
            </a:xfrm>
            <a:prstGeom prst="rect">
              <a:avLst/>
            </a:prstGeom>
          </p:spPr>
        </p:pic>
        <p:pic>
          <p:nvPicPr>
            <p:cNvPr id="44" name="Picture 43" descr="A blue square with white text&#10;&#10;Description automatically generated">
              <a:extLst>
                <a:ext uri="{FF2B5EF4-FFF2-40B4-BE49-F238E27FC236}">
                  <a16:creationId xmlns:a16="http://schemas.microsoft.com/office/drawing/2014/main" id="{A3C4DEF2-947A-7542-7899-12366BD31B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5">
              <a:extLst>
                <a:ext uri="{BEBA8EAE-BF5A-486C-A8C5-ECC9F3942E4B}">
                  <a14:imgProps xmlns:a14="http://schemas.microsoft.com/office/drawing/2010/main">
                    <a14:imgLayer r:embed="rId36">
                      <a14:imgEffect>
                        <a14:backgroundRemoval t="18413" b="81429" l="32500" r="66667">
                          <a14:foregroundMark x1="50417" y1="31746" x2="42250" y2="32698"/>
                          <a14:foregroundMark x1="42250" y1="32698" x2="36667" y2="39524"/>
                          <a14:foregroundMark x1="36667" y1="39524" x2="35250" y2="47460"/>
                          <a14:foregroundMark x1="35250" y1="47460" x2="35333" y2="57302"/>
                          <a14:foregroundMark x1="35333" y1="57302" x2="45667" y2="63810"/>
                          <a14:foregroundMark x1="45667" y1="63810" x2="58583" y2="59524"/>
                          <a14:foregroundMark x1="58583" y1="59524" x2="64250" y2="52063"/>
                          <a14:foregroundMark x1="64250" y1="52063" x2="59750" y2="35714"/>
                          <a14:foregroundMark x1="59750" y1="35714" x2="47750" y2="33810"/>
                          <a14:foregroundMark x1="50333" y1="24127" x2="46167" y2="23175"/>
                          <a14:foregroundMark x1="46167" y1="23175" x2="37917" y2="26825"/>
                          <a14:foregroundMark x1="37917" y1="26825" x2="33750" y2="60952"/>
                          <a14:foregroundMark x1="33750" y1="60952" x2="35583" y2="72857"/>
                          <a14:foregroundMark x1="35583" y1="72857" x2="42250" y2="78571"/>
                          <a14:foregroundMark x1="42250" y1="78571" x2="59750" y2="74444"/>
                          <a14:foregroundMark x1="59750" y1="74444" x2="63417" y2="65397"/>
                          <a14:foregroundMark x1="63417" y1="65397" x2="66333" y2="43016"/>
                          <a14:foregroundMark x1="66333" y1="43016" x2="65167" y2="33333"/>
                          <a14:foregroundMark x1="65167" y1="33333" x2="49583" y2="22698"/>
                          <a14:foregroundMark x1="49583" y1="22698" x2="48417" y2="23175"/>
                          <a14:foregroundMark x1="40667" y1="17937" x2="35000" y2="24444"/>
                          <a14:foregroundMark x1="35000" y1="24444" x2="33500" y2="59365"/>
                          <a14:foregroundMark x1="33500" y1="59365" x2="35167" y2="74762"/>
                          <a14:foregroundMark x1="35167" y1="74762" x2="39917" y2="80317"/>
                          <a14:foregroundMark x1="39917" y1="80317" x2="54333" y2="80476"/>
                          <a14:foregroundMark x1="54333" y1="80476" x2="61833" y2="79048"/>
                          <a14:foregroundMark x1="61833" y1="79048" x2="65333" y2="69841"/>
                          <a14:foregroundMark x1="65333" y1="69841" x2="66667" y2="56032"/>
                          <a14:foregroundMark x1="44583" y1="41111" x2="38333" y2="40635"/>
                          <a14:foregroundMark x1="38333" y1="40635" x2="45333" y2="49048"/>
                          <a14:foregroundMark x1="45333" y1="49048" x2="58250" y2="40635"/>
                          <a14:foregroundMark x1="58250" y1="40635" x2="45333" y2="37937"/>
                          <a14:foregroundMark x1="45333" y1="37937" x2="43167" y2="39206"/>
                          <a14:foregroundMark x1="59083" y1="37937" x2="38667" y2="40159"/>
                          <a14:foregroundMark x1="38667" y1="40159" x2="39500" y2="51746"/>
                          <a14:foregroundMark x1="39500" y1="51746" x2="58750" y2="54127"/>
                          <a14:foregroundMark x1="58750" y1="54127" x2="64333" y2="49683"/>
                          <a14:foregroundMark x1="64333" y1="49683" x2="64000" y2="40476"/>
                          <a14:foregroundMark x1="64000" y1="40476" x2="57583" y2="37143"/>
                          <a14:foregroundMark x1="57583" y1="37143" x2="55917" y2="37619"/>
                          <a14:foregroundMark x1="45500" y1="49683" x2="34917" y2="49206"/>
                          <a14:foregroundMark x1="34917" y1="49206" x2="40167" y2="60159"/>
                          <a14:foregroundMark x1="40167" y1="60159" x2="54833" y2="63175"/>
                          <a14:foregroundMark x1="54833" y1="63175" x2="61750" y2="59206"/>
                          <a14:foregroundMark x1="61750" y1="59206" x2="40583" y2="50000"/>
                          <a14:foregroundMark x1="40583" y1="50000" x2="40500" y2="50000"/>
                          <a14:foregroundMark x1="42500" y1="54444" x2="45250" y2="58571"/>
                          <a14:foregroundMark x1="46667" y1="56190" x2="46667" y2="56190"/>
                          <a14:foregroundMark x1="51750" y1="57619" x2="51750" y2="57619"/>
                          <a14:foregroundMark x1="50500" y1="57778" x2="50500" y2="57778"/>
                          <a14:foregroundMark x1="49250" y1="42540" x2="49250" y2="42540"/>
                          <a14:foregroundMark x1="51417" y1="42381" x2="51417" y2="42381"/>
                          <a14:foregroundMark x1="46250" y1="41746" x2="46250" y2="41746"/>
                          <a14:foregroundMark x1="55417" y1="46667" x2="55417" y2="46667"/>
                          <a14:foregroundMark x1="57917" y1="43175" x2="57917" y2="43175"/>
                          <a14:foregroundMark x1="59833" y1="44444" x2="59833" y2="44444"/>
                          <a14:foregroundMark x1="58417" y1="46349" x2="59417" y2="46508"/>
                          <a14:foregroundMark x1="60417" y1="41905" x2="60417" y2="45079"/>
                          <a14:foregroundMark x1="42000" y1="18095" x2="52333" y2="19206"/>
                          <a14:foregroundMark x1="52333" y1="19206" x2="42750" y2="18730"/>
                          <a14:foregroundMark x1="33417" y1="32063" x2="34000" y2="45397"/>
                          <a14:foregroundMark x1="34000" y1="45397" x2="32583" y2="60635"/>
                          <a14:foregroundMark x1="39750" y1="82540" x2="53750" y2="80635"/>
                          <a14:foregroundMark x1="53750" y1="80635" x2="58667" y2="81429"/>
                          <a14:foregroundMark x1="40167" y1="52698" x2="40083" y2="58095"/>
                          <a14:foregroundMark x1="48000" y1="42381" x2="47917" y2="43175"/>
                          <a14:foregroundMark x1="46000" y1="46032" x2="47917" y2="45556"/>
                          <a14:foregroundMark x1="54667" y1="45079" x2="54667" y2="45873"/>
                          <a14:foregroundMark x1="46333" y1="57937" x2="46333" y2="57937"/>
                          <a14:foregroundMark x1="42750" y1="58254" x2="42750" y2="5825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94" t="13643" r="30789" b="14141"/>
            <a:stretch/>
          </p:blipFill>
          <p:spPr>
            <a:xfrm>
              <a:off x="9869365" y="1229058"/>
              <a:ext cx="687287" cy="681836"/>
            </a:xfrm>
            <a:prstGeom prst="rect">
              <a:avLst/>
            </a:prstGeom>
          </p:spPr>
        </p:pic>
        <p:pic>
          <p:nvPicPr>
            <p:cNvPr id="45" name="Picture 44" descr="A black text on a white background&#10;&#10;Description automatically generated">
              <a:extLst>
                <a:ext uri="{FF2B5EF4-FFF2-40B4-BE49-F238E27FC236}">
                  <a16:creationId xmlns:a16="http://schemas.microsoft.com/office/drawing/2014/main" id="{4EA6FC28-4EDA-3939-639B-AF531F7DDE45}"/>
                </a:ext>
              </a:extLst>
            </p:cNvPr>
            <p:cNvPicPr>
              <a:picLocks noChangeAspect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79845" y="4034414"/>
              <a:ext cx="1104437" cy="554519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1FBC16E7-B8EE-9E53-66F5-8759E1062F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8"/>
            <a:stretch>
              <a:fillRect/>
            </a:stretch>
          </p:blipFill>
          <p:spPr>
            <a:xfrm>
              <a:off x="6777474" y="4561926"/>
              <a:ext cx="1132303" cy="400570"/>
            </a:xfrm>
            <a:prstGeom prst="rect">
              <a:avLst/>
            </a:prstGeom>
          </p:spPr>
        </p:pic>
        <p:pic>
          <p:nvPicPr>
            <p:cNvPr id="47" name="Picture 46" descr="A logo with text on it&#10;&#10;Description automatically generated">
              <a:extLst>
                <a:ext uri="{FF2B5EF4-FFF2-40B4-BE49-F238E27FC236}">
                  <a16:creationId xmlns:a16="http://schemas.microsoft.com/office/drawing/2014/main" id="{D9B8A759-CA1B-A51E-B7FC-C86F8D6404F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000" t="10894" r="19877" b="13176"/>
            <a:stretch/>
          </p:blipFill>
          <p:spPr>
            <a:xfrm>
              <a:off x="6869899" y="3618161"/>
              <a:ext cx="1598958" cy="685264"/>
            </a:xfrm>
            <a:prstGeom prst="rect">
              <a:avLst/>
            </a:prstGeom>
          </p:spPr>
        </p:pic>
        <p:pic>
          <p:nvPicPr>
            <p:cNvPr id="48" name="Picture 47" descr="A black background with white text&#10;&#10;Description automatically generated">
              <a:extLst>
                <a:ext uri="{FF2B5EF4-FFF2-40B4-BE49-F238E27FC236}">
                  <a16:creationId xmlns:a16="http://schemas.microsoft.com/office/drawing/2014/main" id="{AD42DC1F-6B78-9F7C-B7A4-9D21BFE2E182}"/>
                </a:ext>
              </a:extLst>
            </p:cNvPr>
            <p:cNvPicPr>
              <a:picLocks noChangeAspect="1"/>
            </p:cNvPicPr>
            <p:nvPr/>
          </p:nvPicPr>
          <p:blipFill>
            <a:blip r:embed="rId4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1431" y="2111169"/>
              <a:ext cx="1444028" cy="507143"/>
            </a:xfrm>
            <a:prstGeom prst="rect">
              <a:avLst/>
            </a:prstGeom>
          </p:spPr>
        </p:pic>
        <p:pic>
          <p:nvPicPr>
            <p:cNvPr id="49" name="Picture 48" descr="A blue and black logo&#10;&#10;Description automatically generated">
              <a:extLst>
                <a:ext uri="{FF2B5EF4-FFF2-40B4-BE49-F238E27FC236}">
                  <a16:creationId xmlns:a16="http://schemas.microsoft.com/office/drawing/2014/main" id="{B03CEF6A-9DD3-F14D-8DDE-EDD4D73ED873}"/>
                </a:ext>
              </a:extLst>
            </p:cNvPr>
            <p:cNvPicPr>
              <a:picLocks noChangeAspect="1"/>
            </p:cNvPicPr>
            <p:nvPr/>
          </p:nvPicPr>
          <p:blipFill>
            <a:blip r:embed="rId4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250" y="5419379"/>
              <a:ext cx="2067008" cy="531707"/>
            </a:xfrm>
            <a:prstGeom prst="rect">
              <a:avLst/>
            </a:prstGeom>
          </p:spPr>
        </p:pic>
        <p:pic>
          <p:nvPicPr>
            <p:cNvPr id="50" name="Picture 49" descr="A black text on a white background&#10;&#10;Description automatically generated">
              <a:extLst>
                <a:ext uri="{FF2B5EF4-FFF2-40B4-BE49-F238E27FC236}">
                  <a16:creationId xmlns:a16="http://schemas.microsoft.com/office/drawing/2014/main" id="{61C736BB-AD6E-217B-2D91-1F06F7185D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693" b="3341"/>
            <a:stretch/>
          </p:blipFill>
          <p:spPr>
            <a:xfrm>
              <a:off x="7152540" y="2020883"/>
              <a:ext cx="2040361" cy="450286"/>
            </a:xfrm>
            <a:prstGeom prst="rect">
              <a:avLst/>
            </a:prstGeom>
          </p:spPr>
        </p:pic>
        <p:pic>
          <p:nvPicPr>
            <p:cNvPr id="51" name="Picture 50" descr="A black and yellow logo&#10;&#10;Description automatically generated">
              <a:extLst>
                <a:ext uri="{FF2B5EF4-FFF2-40B4-BE49-F238E27FC236}">
                  <a16:creationId xmlns:a16="http://schemas.microsoft.com/office/drawing/2014/main" id="{954D9620-A608-C99D-650E-B19829E693E0}"/>
                </a:ext>
              </a:extLst>
            </p:cNvPr>
            <p:cNvPicPr>
              <a:picLocks noChangeAspect="1"/>
            </p:cNvPicPr>
            <p:nvPr/>
          </p:nvPicPr>
          <p:blipFill>
            <a:blip r:embed="rId4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8463" y="3360656"/>
              <a:ext cx="1256864" cy="504166"/>
            </a:xfrm>
            <a:prstGeom prst="rect">
              <a:avLst/>
            </a:prstGeom>
          </p:spPr>
        </p:pic>
        <p:pic>
          <p:nvPicPr>
            <p:cNvPr id="52" name="Picture 51" descr="A black and white logo&#10;&#10;Description automatically generated">
              <a:extLst>
                <a:ext uri="{FF2B5EF4-FFF2-40B4-BE49-F238E27FC236}">
                  <a16:creationId xmlns:a16="http://schemas.microsoft.com/office/drawing/2014/main" id="{BAC15C89-8E6C-BA97-F610-BD414D6B04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163" b="29870"/>
            <a:stretch/>
          </p:blipFill>
          <p:spPr>
            <a:xfrm>
              <a:off x="-73372" y="2176644"/>
              <a:ext cx="1805941" cy="349877"/>
            </a:xfrm>
            <a:prstGeom prst="rect">
              <a:avLst/>
            </a:prstGeom>
          </p:spPr>
        </p:pic>
        <p:pic>
          <p:nvPicPr>
            <p:cNvPr id="53" name="Picture 52" descr="A black background with a black square&#10;&#10;Description automatically generated with medium confidence">
              <a:extLst>
                <a:ext uri="{FF2B5EF4-FFF2-40B4-BE49-F238E27FC236}">
                  <a16:creationId xmlns:a16="http://schemas.microsoft.com/office/drawing/2014/main" id="{1E8398CB-D2BA-4A24-7498-E119B49875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653" b="20981"/>
            <a:stretch/>
          </p:blipFill>
          <p:spPr>
            <a:xfrm>
              <a:off x="28435" y="4127647"/>
              <a:ext cx="1518736" cy="524241"/>
            </a:xfrm>
            <a:prstGeom prst="rect">
              <a:avLst/>
            </a:prstGeom>
          </p:spPr>
        </p:pic>
        <p:pic>
          <p:nvPicPr>
            <p:cNvPr id="54" name="Picture 53" descr="A black and white symbol&#10;&#10;Description automatically generated">
              <a:extLst>
                <a:ext uri="{FF2B5EF4-FFF2-40B4-BE49-F238E27FC236}">
                  <a16:creationId xmlns:a16="http://schemas.microsoft.com/office/drawing/2014/main" id="{E1FD6963-0FC8-F986-A41E-A3F092F688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66984" y="3773735"/>
              <a:ext cx="505627" cy="381749"/>
            </a:xfrm>
            <a:prstGeom prst="rect">
              <a:avLst/>
            </a:prstGeom>
          </p:spPr>
        </p:pic>
        <p:pic>
          <p:nvPicPr>
            <p:cNvPr id="55" name="Picture 54" descr="A logo for a company&#10;&#10;Description automatically generated">
              <a:extLst>
                <a:ext uri="{FF2B5EF4-FFF2-40B4-BE49-F238E27FC236}">
                  <a16:creationId xmlns:a16="http://schemas.microsoft.com/office/drawing/2014/main" id="{32A49028-56F7-CBE1-70D1-7572415E90E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59" t="21922" r="2443" b="20992"/>
            <a:stretch/>
          </p:blipFill>
          <p:spPr>
            <a:xfrm>
              <a:off x="3075237" y="5145917"/>
              <a:ext cx="1598958" cy="480419"/>
            </a:xfrm>
            <a:prstGeom prst="rect">
              <a:avLst/>
            </a:prstGeom>
          </p:spPr>
        </p:pic>
        <p:pic>
          <p:nvPicPr>
            <p:cNvPr id="56" name="Picture 55" descr="A black background with blue text&#10;&#10;Description automatically generated">
              <a:extLst>
                <a:ext uri="{FF2B5EF4-FFF2-40B4-BE49-F238E27FC236}">
                  <a16:creationId xmlns:a16="http://schemas.microsoft.com/office/drawing/2014/main" id="{8513953E-7987-0EBF-3D33-7ED9688092E0}"/>
                </a:ext>
              </a:extLst>
            </p:cNvPr>
            <p:cNvPicPr>
              <a:picLocks noChangeAspect="1"/>
            </p:cNvPicPr>
            <p:nvPr/>
          </p:nvPicPr>
          <p:blipFill>
            <a:blip r:embed="rId4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9884" y="4556648"/>
              <a:ext cx="1598960" cy="508005"/>
            </a:xfrm>
            <a:prstGeom prst="rect">
              <a:avLst/>
            </a:prstGeom>
          </p:spPr>
        </p:pic>
        <p:pic>
          <p:nvPicPr>
            <p:cNvPr id="57" name="Picture 56" descr="Blue text on a black background&#10;&#10;Description automatically generated">
              <a:extLst>
                <a:ext uri="{FF2B5EF4-FFF2-40B4-BE49-F238E27FC236}">
                  <a16:creationId xmlns:a16="http://schemas.microsoft.com/office/drawing/2014/main" id="{593CC51F-38D2-3295-AEC2-DA10FEBF3DDF}"/>
                </a:ext>
              </a:extLst>
            </p:cNvPr>
            <p:cNvPicPr>
              <a:picLocks noChangeAspect="1"/>
            </p:cNvPicPr>
            <p:nvPr/>
          </p:nvPicPr>
          <p:blipFill>
            <a:blip r:embed="rId4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8524" y="3260778"/>
              <a:ext cx="1277704" cy="319426"/>
            </a:xfrm>
            <a:prstGeom prst="rect">
              <a:avLst/>
            </a:prstGeom>
          </p:spPr>
        </p:pic>
        <p:pic>
          <p:nvPicPr>
            <p:cNvPr id="58" name="Picture 57" descr="A black background with a black square&#10;&#10;Description automatically generated with medium confidence">
              <a:extLst>
                <a:ext uri="{FF2B5EF4-FFF2-40B4-BE49-F238E27FC236}">
                  <a16:creationId xmlns:a16="http://schemas.microsoft.com/office/drawing/2014/main" id="{BE1202DE-F413-D3F6-F45F-BE2A46EE3D0D}"/>
                </a:ext>
              </a:extLst>
            </p:cNvPr>
            <p:cNvPicPr>
              <a:picLocks noChangeAspect="1"/>
            </p:cNvPicPr>
            <p:nvPr/>
          </p:nvPicPr>
          <p:blipFill>
            <a:blip r:embed="rId5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89" y="1208991"/>
              <a:ext cx="1930656" cy="723997"/>
            </a:xfrm>
            <a:prstGeom prst="rect">
              <a:avLst/>
            </a:prstGeom>
          </p:spPr>
        </p:pic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7077D54D-CFF3-AE81-B075-B78D9EAD66F2}"/>
                </a:ext>
              </a:extLst>
            </p:cNvPr>
            <p:cNvPicPr>
              <a:picLocks noChangeAspect="1"/>
            </p:cNvPicPr>
            <p:nvPr/>
          </p:nvPicPr>
          <p:blipFill>
            <a:blip r:embed="rId5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02890" y="5779229"/>
              <a:ext cx="2067008" cy="241151"/>
            </a:xfrm>
            <a:prstGeom prst="rect">
              <a:avLst/>
            </a:prstGeom>
          </p:spPr>
        </p:pic>
        <p:pic>
          <p:nvPicPr>
            <p:cNvPr id="60" name="Image 11" descr="Une image contenant Graphique, conception&#10;&#10;Description générée automatiquement">
              <a:extLst>
                <a:ext uri="{FF2B5EF4-FFF2-40B4-BE49-F238E27FC236}">
                  <a16:creationId xmlns:a16="http://schemas.microsoft.com/office/drawing/2014/main" id="{923982A7-4F06-89F2-C791-6F8B430AEEA2}"/>
                </a:ext>
              </a:extLst>
            </p:cNvPr>
            <p:cNvPicPr>
              <a:picLocks noChangeAspect="1"/>
            </p:cNvPicPr>
            <p:nvPr/>
          </p:nvPicPr>
          <p:blipFill>
            <a:blip r:embed="rId5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341" t="19487" r="8770" b="15704"/>
            <a:stretch/>
          </p:blipFill>
          <p:spPr>
            <a:xfrm>
              <a:off x="9443468" y="4972300"/>
              <a:ext cx="1569373" cy="508005"/>
            </a:xfrm>
            <a:prstGeom prst="rect">
              <a:avLst/>
            </a:prstGeom>
          </p:spPr>
        </p:pic>
        <p:pic>
          <p:nvPicPr>
            <p:cNvPr id="61" name="Picture 60" descr="A black and white logo&#10;&#10;Description automatically generated">
              <a:extLst>
                <a:ext uri="{FF2B5EF4-FFF2-40B4-BE49-F238E27FC236}">
                  <a16:creationId xmlns:a16="http://schemas.microsoft.com/office/drawing/2014/main" id="{4585352D-DC5B-56EB-0C8A-BE1708AFEBAF}"/>
                </a:ext>
              </a:extLst>
            </p:cNvPr>
            <p:cNvPicPr>
              <a:picLocks noChangeAspect="1"/>
            </p:cNvPicPr>
            <p:nvPr/>
          </p:nvPicPr>
          <p:blipFill>
            <a:blip r:embed="rId5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89509" y="5128815"/>
              <a:ext cx="681543" cy="681543"/>
            </a:xfrm>
            <a:prstGeom prst="rect">
              <a:avLst/>
            </a:prstGeom>
          </p:spPr>
        </p:pic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DB362114-3817-A623-A1B5-B7EB2A95C514}"/>
                </a:ext>
              </a:extLst>
            </p:cNvPr>
            <p:cNvPicPr>
              <a:picLocks noChangeAspect="1"/>
            </p:cNvPicPr>
            <p:nvPr/>
          </p:nvPicPr>
          <p:blipFill>
            <a:blip r:embed="rId54"/>
            <a:stretch>
              <a:fillRect/>
            </a:stretch>
          </p:blipFill>
          <p:spPr>
            <a:xfrm>
              <a:off x="6999351" y="5734360"/>
              <a:ext cx="1010105" cy="260525"/>
            </a:xfrm>
            <a:prstGeom prst="rect">
              <a:avLst/>
            </a:prstGeom>
          </p:spPr>
        </p:pic>
        <p:pic>
          <p:nvPicPr>
            <p:cNvPr id="63" name="Picture 62" descr="A black text on a white background&#10;&#10;Description automatically generated">
              <a:extLst>
                <a:ext uri="{FF2B5EF4-FFF2-40B4-BE49-F238E27FC236}">
                  <a16:creationId xmlns:a16="http://schemas.microsoft.com/office/drawing/2014/main" id="{06FC7B9A-B0AD-0B79-C176-DA25B8F0A8D7}"/>
                </a:ext>
              </a:extLst>
            </p:cNvPr>
            <p:cNvPicPr>
              <a:picLocks noChangeAspect="1"/>
            </p:cNvPicPr>
            <p:nvPr/>
          </p:nvPicPr>
          <p:blipFill>
            <a:blip r:embed="rId5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08017" y="5658381"/>
              <a:ext cx="756695" cy="361998"/>
            </a:xfrm>
            <a:prstGeom prst="rect">
              <a:avLst/>
            </a:prstGeom>
          </p:spPr>
        </p:pic>
        <p:pic>
          <p:nvPicPr>
            <p:cNvPr id="64" name="Picture 63" descr="A black background with white text&#10;&#10;Description automatically generated">
              <a:extLst>
                <a:ext uri="{FF2B5EF4-FFF2-40B4-BE49-F238E27FC236}">
                  <a16:creationId xmlns:a16="http://schemas.microsoft.com/office/drawing/2014/main" id="{4D467276-9057-25BF-B030-CFC3C549710A}"/>
                </a:ext>
              </a:extLst>
            </p:cNvPr>
            <p:cNvPicPr>
              <a:picLocks noChangeAspect="1"/>
            </p:cNvPicPr>
            <p:nvPr/>
          </p:nvPicPr>
          <p:blipFill>
            <a:blip r:embed="rId5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68795" y="5724744"/>
              <a:ext cx="1414148" cy="382160"/>
            </a:xfrm>
            <a:prstGeom prst="rect">
              <a:avLst/>
            </a:prstGeom>
          </p:spPr>
        </p:pic>
        <p:pic>
          <p:nvPicPr>
            <p:cNvPr id="65" name="Picture 2" descr="Qubits Ventures to Host Inaugural $100,000 Quantum Startup Pitch  Competition at Q2B 2023 Silicon Valley">
              <a:extLst>
                <a:ext uri="{FF2B5EF4-FFF2-40B4-BE49-F238E27FC236}">
                  <a16:creationId xmlns:a16="http://schemas.microsoft.com/office/drawing/2014/main" id="{98525E64-D024-B931-19FD-D9CDBE1A84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04822" y="2126152"/>
              <a:ext cx="1634828" cy="4223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6" name="Picture 4" descr="Our Industry Partners – ETH AI Center | ETH Zurich">
              <a:extLst>
                <a:ext uri="{FF2B5EF4-FFF2-40B4-BE49-F238E27FC236}">
                  <a16:creationId xmlns:a16="http://schemas.microsoft.com/office/drawing/2014/main" id="{BEB559C8-849E-7E27-CEED-63325C7B39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474" y="3397501"/>
              <a:ext cx="906522" cy="5082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7" name="Image 5" descr="Une image contenant Graphique, graphisme, Police, conception&#10;&#10;Description générée automatiquement">
              <a:extLst>
                <a:ext uri="{FF2B5EF4-FFF2-40B4-BE49-F238E27FC236}">
                  <a16:creationId xmlns:a16="http://schemas.microsoft.com/office/drawing/2014/main" id="{C0BF2F63-CAE8-C4EE-9FBF-F337FB25C08C}"/>
                </a:ext>
              </a:extLst>
            </p:cNvPr>
            <p:cNvPicPr>
              <a:picLocks noChangeAspect="1"/>
            </p:cNvPicPr>
            <p:nvPr/>
          </p:nvPicPr>
          <p:blipFill>
            <a:blip r:embed="rId5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80362" y="3290090"/>
              <a:ext cx="1752384" cy="634053"/>
            </a:xfrm>
            <a:prstGeom prst="rect">
              <a:avLst/>
            </a:prstGeom>
          </p:spPr>
        </p:pic>
        <p:pic>
          <p:nvPicPr>
            <p:cNvPr id="68" name="Picture 10" descr="Swiss ICT Investor Club (SICTIC) - BioAlps">
              <a:extLst>
                <a:ext uri="{FF2B5EF4-FFF2-40B4-BE49-F238E27FC236}">
                  <a16:creationId xmlns:a16="http://schemas.microsoft.com/office/drawing/2014/main" id="{F3309B13-4E0C-4B05-11ED-8418B40777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510" y="4839004"/>
              <a:ext cx="1350583" cy="2898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8" name="Picture 27" descr="A black and white logo&#10;&#10;Description automatically generated">
            <a:extLst>
              <a:ext uri="{FF2B5EF4-FFF2-40B4-BE49-F238E27FC236}">
                <a16:creationId xmlns:a16="http://schemas.microsoft.com/office/drawing/2014/main" id="{9B8FE166-5455-39F8-455F-F5FDA0579009}"/>
              </a:ext>
            </a:extLst>
          </p:cNvPr>
          <p:cNvPicPr>
            <a:picLocks noChangeAspect="1"/>
          </p:cNvPicPr>
          <p:nvPr/>
        </p:nvPicPr>
        <p:blipFill>
          <a:blip r:embed="rId6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7719" y="4957724"/>
            <a:ext cx="1038001" cy="133210"/>
          </a:xfrm>
          <a:prstGeom prst="rect">
            <a:avLst/>
          </a:prstGeom>
        </p:spPr>
      </p:pic>
      <p:pic>
        <p:nvPicPr>
          <p:cNvPr id="35" name="Picture 34" descr="A red text on a black background&#10;&#10;Description automatically generated">
            <a:extLst>
              <a:ext uri="{FF2B5EF4-FFF2-40B4-BE49-F238E27FC236}">
                <a16:creationId xmlns:a16="http://schemas.microsoft.com/office/drawing/2014/main" id="{7C1FFF82-7A97-2A5A-52B7-8E46C02CA2B3}"/>
              </a:ext>
            </a:extLst>
          </p:cNvPr>
          <p:cNvPicPr>
            <a:picLocks noChangeAspect="1"/>
          </p:cNvPicPr>
          <p:nvPr/>
        </p:nvPicPr>
        <p:blipFill>
          <a:blip r:embed="rId6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4049" y="5153243"/>
            <a:ext cx="888411" cy="437576"/>
          </a:xfrm>
          <a:prstGeom prst="rect">
            <a:avLst/>
          </a:prstGeom>
        </p:spPr>
      </p:pic>
      <p:pic>
        <p:nvPicPr>
          <p:cNvPr id="37" name="Picture 36" descr="A red and black logo&#10;&#10;AI-generated content may be incorrect.">
            <a:extLst>
              <a:ext uri="{FF2B5EF4-FFF2-40B4-BE49-F238E27FC236}">
                <a16:creationId xmlns:a16="http://schemas.microsoft.com/office/drawing/2014/main" id="{DAC2A365-7AC9-B1F6-6984-30B1A4103DB1}"/>
              </a:ext>
            </a:extLst>
          </p:cNvPr>
          <p:cNvPicPr>
            <a:picLocks noChangeAspect="1"/>
          </p:cNvPicPr>
          <p:nvPr/>
        </p:nvPicPr>
        <p:blipFill>
          <a:blip r:embed="rId63"/>
          <a:stretch>
            <a:fillRect/>
          </a:stretch>
        </p:blipFill>
        <p:spPr>
          <a:xfrm>
            <a:off x="6657247" y="4358648"/>
            <a:ext cx="602718" cy="451948"/>
          </a:xfrm>
          <a:prstGeom prst="rect">
            <a:avLst/>
          </a:prstGeom>
        </p:spPr>
      </p:pic>
      <p:pic>
        <p:nvPicPr>
          <p:cNvPr id="70" name="Picture 69" descr="A blue and black sign&#10;&#10;AI-generated content may be incorrect.">
            <a:extLst>
              <a:ext uri="{FF2B5EF4-FFF2-40B4-BE49-F238E27FC236}">
                <a16:creationId xmlns:a16="http://schemas.microsoft.com/office/drawing/2014/main" id="{53421A17-7E2C-DB87-2F0E-C5AC32D1065D}"/>
              </a:ext>
            </a:extLst>
          </p:cNvPr>
          <p:cNvPicPr>
            <a:picLocks noChangeAspect="1"/>
          </p:cNvPicPr>
          <p:nvPr/>
        </p:nvPicPr>
        <p:blipFill>
          <a:blip r:embed="rId64"/>
          <a:stretch>
            <a:fillRect/>
          </a:stretch>
        </p:blipFill>
        <p:spPr>
          <a:xfrm>
            <a:off x="3013407" y="6284497"/>
            <a:ext cx="729045" cy="216526"/>
          </a:xfrm>
          <a:prstGeom prst="rect">
            <a:avLst/>
          </a:prstGeom>
        </p:spPr>
      </p:pic>
      <p:pic>
        <p:nvPicPr>
          <p:cNvPr id="69" name="Picture 68" descr="A purple and black logo&#10;&#10;AI-generated content may be incorrect.">
            <a:extLst>
              <a:ext uri="{FF2B5EF4-FFF2-40B4-BE49-F238E27FC236}">
                <a16:creationId xmlns:a16="http://schemas.microsoft.com/office/drawing/2014/main" id="{542431D0-4EE1-36CC-D968-19609EA742CD}"/>
              </a:ext>
            </a:extLst>
          </p:cNvPr>
          <p:cNvPicPr>
            <a:picLocks noChangeAspect="1"/>
          </p:cNvPicPr>
          <p:nvPr/>
        </p:nvPicPr>
        <p:blipFill>
          <a:blip r:embed="rId65"/>
          <a:stretch>
            <a:fillRect/>
          </a:stretch>
        </p:blipFill>
        <p:spPr>
          <a:xfrm>
            <a:off x="1978048" y="6305982"/>
            <a:ext cx="839046" cy="175532"/>
          </a:xfrm>
          <a:prstGeom prst="rect">
            <a:avLst/>
          </a:prstGeom>
        </p:spPr>
      </p:pic>
      <p:pic>
        <p:nvPicPr>
          <p:cNvPr id="72" name="Picture 71" descr="A black background with blue text&#10;&#10;AI-generated content may be incorrect.">
            <a:extLst>
              <a:ext uri="{FF2B5EF4-FFF2-40B4-BE49-F238E27FC236}">
                <a16:creationId xmlns:a16="http://schemas.microsoft.com/office/drawing/2014/main" id="{6093BEC2-B1D5-7EFB-5718-D6B6CEE29F5E}"/>
              </a:ext>
            </a:extLst>
          </p:cNvPr>
          <p:cNvPicPr>
            <a:picLocks noChangeAspect="1"/>
          </p:cNvPicPr>
          <p:nvPr/>
        </p:nvPicPr>
        <p:blipFill>
          <a:blip r:embed="rId66"/>
          <a:stretch>
            <a:fillRect/>
          </a:stretch>
        </p:blipFill>
        <p:spPr>
          <a:xfrm>
            <a:off x="3868053" y="6263134"/>
            <a:ext cx="971000" cy="252459"/>
          </a:xfrm>
          <a:prstGeom prst="rect">
            <a:avLst/>
          </a:prstGeom>
        </p:spPr>
      </p:pic>
      <p:sp>
        <p:nvSpPr>
          <p:cNvPr id="19" name="Date Placeholder 14">
            <a:extLst>
              <a:ext uri="{FF2B5EF4-FFF2-40B4-BE49-F238E27FC236}">
                <a16:creationId xmlns:a16="http://schemas.microsoft.com/office/drawing/2014/main" id="{C42882DF-2221-1FA3-FAA0-37E6F3CBF1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May 2025</a:t>
            </a:r>
            <a:endParaRPr lang="en-GB" dirty="0"/>
          </a:p>
        </p:txBody>
      </p:sp>
      <p:pic>
        <p:nvPicPr>
          <p:cNvPr id="36" name="Picture 35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502FA5ED-9B88-559A-F5CA-28C912E7556D}"/>
              </a:ext>
            </a:extLst>
          </p:cNvPr>
          <p:cNvPicPr>
            <a:picLocks noChangeAspect="1"/>
          </p:cNvPicPr>
          <p:nvPr/>
        </p:nvPicPr>
        <p:blipFill>
          <a:blip r:embed="rId6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1336" y="5966204"/>
            <a:ext cx="664377" cy="286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5019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1EDD389F-1034-968C-AAC4-8B6D0FCA6794}"/>
              </a:ext>
            </a:extLst>
          </p:cNvPr>
          <p:cNvSpPr/>
          <p:nvPr/>
        </p:nvSpPr>
        <p:spPr>
          <a:xfrm>
            <a:off x="7226029" y="1865479"/>
            <a:ext cx="2031419" cy="3066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spcAft>
                <a:spcPts val="300"/>
              </a:spcAft>
            </a:pPr>
            <a:r>
              <a:rPr lang="en-US" b="1" dirty="0">
                <a:solidFill>
                  <a:srgbClr val="0055A0"/>
                </a:solidFill>
                <a:latin typeface="Barlow" panose="00000500000000000000" pitchFamily="2" charset="0"/>
                <a:cs typeface="Arial" panose="020B0604020202020204" pitchFamily="34" charset="0"/>
              </a:rPr>
              <a:t>Linn Kretzschmar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FBCC38F-2249-FE95-B302-8D8A736A5AEB}"/>
              </a:ext>
            </a:extLst>
          </p:cNvPr>
          <p:cNvGrpSpPr>
            <a:grpSpLocks noChangeAspect="1"/>
          </p:cNvGrpSpPr>
          <p:nvPr/>
        </p:nvGrpSpPr>
        <p:grpSpPr>
          <a:xfrm>
            <a:off x="5587150" y="2244720"/>
            <a:ext cx="1824136" cy="1800000"/>
            <a:chOff x="4435742" y="3461214"/>
            <a:chExt cx="1732797" cy="170987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8139CB6-66EA-8126-958D-5C65A25B72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87" b="387"/>
            <a:stretch/>
          </p:blipFill>
          <p:spPr>
            <a:xfrm>
              <a:off x="4451347" y="3482689"/>
              <a:ext cx="1701586" cy="1688399"/>
            </a:xfrm>
            <a:custGeom>
              <a:avLst/>
              <a:gdLst>
                <a:gd name="connsiteX0" fmla="*/ 1188724 w 2377448"/>
                <a:gd name="connsiteY0" fmla="*/ 0 h 2359021"/>
                <a:gd name="connsiteX1" fmla="*/ 2377448 w 2377448"/>
                <a:gd name="connsiteY1" fmla="*/ 1188000 h 2359021"/>
                <a:gd name="connsiteX2" fmla="*/ 1428293 w 2377448"/>
                <a:gd name="connsiteY2" fmla="*/ 2351864 h 2359021"/>
                <a:gd name="connsiteX3" fmla="*/ 1381371 w 2377448"/>
                <a:gd name="connsiteY3" fmla="*/ 2359021 h 2359021"/>
                <a:gd name="connsiteX4" fmla="*/ 996078 w 2377448"/>
                <a:gd name="connsiteY4" fmla="*/ 2359021 h 2359021"/>
                <a:gd name="connsiteX5" fmla="*/ 949155 w 2377448"/>
                <a:gd name="connsiteY5" fmla="*/ 2351864 h 2359021"/>
                <a:gd name="connsiteX6" fmla="*/ 0 w 2377448"/>
                <a:gd name="connsiteY6" fmla="*/ 1188000 h 2359021"/>
                <a:gd name="connsiteX7" fmla="*/ 1188724 w 2377448"/>
                <a:gd name="connsiteY7" fmla="*/ 0 h 2359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77448" h="2359021">
                  <a:moveTo>
                    <a:pt x="1188724" y="0"/>
                  </a:moveTo>
                  <a:cubicBezTo>
                    <a:pt x="1845238" y="0"/>
                    <a:pt x="2377448" y="531886"/>
                    <a:pt x="2377448" y="1188000"/>
                  </a:cubicBezTo>
                  <a:cubicBezTo>
                    <a:pt x="2377448" y="1762100"/>
                    <a:pt x="1969975" y="2241088"/>
                    <a:pt x="1428293" y="2351864"/>
                  </a:cubicBezTo>
                  <a:lnTo>
                    <a:pt x="1381371" y="2359021"/>
                  </a:lnTo>
                  <a:lnTo>
                    <a:pt x="996078" y="2359021"/>
                  </a:lnTo>
                  <a:lnTo>
                    <a:pt x="949155" y="2351864"/>
                  </a:lnTo>
                  <a:cubicBezTo>
                    <a:pt x="407473" y="2241088"/>
                    <a:pt x="0" y="1762100"/>
                    <a:pt x="0" y="1188000"/>
                  </a:cubicBezTo>
                  <a:cubicBezTo>
                    <a:pt x="0" y="531886"/>
                    <a:pt x="532210" y="0"/>
                    <a:pt x="1188724" y="0"/>
                  </a:cubicBezTo>
                  <a:close/>
                </a:path>
              </a:pathLst>
            </a:custGeom>
          </p:spPr>
        </p:pic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1BC862AE-B55F-265A-AD21-85A69E39070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35742" y="3461214"/>
              <a:ext cx="1732797" cy="1689705"/>
            </a:xfrm>
            <a:prstGeom prst="ellipse">
              <a:avLst/>
            </a:prstGeom>
            <a:noFill/>
            <a:ln w="76200">
              <a:solidFill>
                <a:srgbClr val="0088AE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CF1BEB5A-18F2-DB6A-C807-35684CD716D0}"/>
              </a:ext>
            </a:extLst>
          </p:cNvPr>
          <p:cNvGrpSpPr/>
          <p:nvPr/>
        </p:nvGrpSpPr>
        <p:grpSpPr>
          <a:xfrm>
            <a:off x="77618" y="5067184"/>
            <a:ext cx="1915028" cy="1819318"/>
            <a:chOff x="9209584" y="3230929"/>
            <a:chExt cx="1915028" cy="1819318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A65D8864-5F68-D4D1-C8C8-194CEDF6FAD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09584" y="3435382"/>
              <a:ext cx="1613777" cy="1614865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06C5715-1F9B-2BE1-378C-754ABB461AB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19483" y="3230929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E695D46-D118-667F-610D-9AD895B7DE48}"/>
              </a:ext>
            </a:extLst>
          </p:cNvPr>
          <p:cNvGrpSpPr>
            <a:grpSpLocks noChangeAspect="1"/>
          </p:cNvGrpSpPr>
          <p:nvPr/>
        </p:nvGrpSpPr>
        <p:grpSpPr>
          <a:xfrm>
            <a:off x="9636925" y="43495"/>
            <a:ext cx="2428080" cy="2217259"/>
            <a:chOff x="8870138" y="2061380"/>
            <a:chExt cx="3166149" cy="2891244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AA0194F-2DF0-DED8-32AF-63B604426EF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7983" y="206138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061CF0D-F24F-ED1A-A4AC-639733C9277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5072" y="2676417"/>
              <a:ext cx="1796404" cy="1797615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0BDEB35E-863F-D808-D26C-CA20D2F1027C}"/>
                </a:ext>
              </a:extLst>
            </p:cNvPr>
            <p:cNvSpPr>
              <a:spLocks/>
            </p:cNvSpPr>
            <p:nvPr/>
          </p:nvSpPr>
          <p:spPr>
            <a:xfrm>
              <a:off x="8870138" y="3454508"/>
              <a:ext cx="1536323" cy="1498116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AB63C3C-2D20-CA35-8CCB-6F3118827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3B84222-69E4-9C81-2FF4-E832699C860D}"/>
              </a:ext>
            </a:extLst>
          </p:cNvPr>
          <p:cNvSpPr/>
          <p:nvPr/>
        </p:nvSpPr>
        <p:spPr>
          <a:xfrm>
            <a:off x="7241434" y="4037022"/>
            <a:ext cx="2031419" cy="5551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300"/>
              </a:spcAft>
            </a:pPr>
            <a:r>
              <a:rPr lang="en-US" sz="1400" b="1" dirty="0">
                <a:solidFill>
                  <a:srgbClr val="00BABC"/>
                </a:solidFill>
                <a:latin typeface="Barlow SemiBold" panose="00000700000000000000" pitchFamily="2" charset="0"/>
                <a:cs typeface="Arial" panose="020B0604020202020204" pitchFamily="34" charset="0"/>
              </a:rPr>
              <a:t>CVC</a:t>
            </a:r>
            <a:br>
              <a:rPr lang="en-US" sz="1400" b="1" dirty="0">
                <a:solidFill>
                  <a:srgbClr val="00BABC"/>
                </a:solidFill>
                <a:latin typeface="Barlow SemiBold" panose="00000700000000000000" pitchFamily="2" charset="0"/>
                <a:cs typeface="Arial" panose="020B0604020202020204" pitchFamily="34" charset="0"/>
              </a:rPr>
            </a:br>
            <a:r>
              <a:rPr lang="en-US" sz="1400" b="1" dirty="0" err="1">
                <a:solidFill>
                  <a:srgbClr val="00BABC"/>
                </a:solidFill>
                <a:latin typeface="Barlow SemiBold" panose="00000700000000000000" pitchFamily="2" charset="0"/>
                <a:cs typeface="Arial" panose="020B0604020202020204" pitchFamily="34" charset="0"/>
              </a:rPr>
              <a:t>Programme</a:t>
            </a:r>
            <a:r>
              <a:rPr lang="en-US" sz="1400" b="1" dirty="0">
                <a:solidFill>
                  <a:srgbClr val="00BABC"/>
                </a:solidFill>
                <a:latin typeface="Barlow SemiBold" panose="00000700000000000000" pitchFamily="2" charset="0"/>
                <a:cs typeface="Arial" panose="020B0604020202020204" pitchFamily="34" charset="0"/>
              </a:rPr>
              <a:t> Lead</a:t>
            </a:r>
            <a:endParaRPr lang="en-GB" sz="900" b="1" dirty="0">
              <a:solidFill>
                <a:srgbClr val="00BABC"/>
              </a:solidFill>
              <a:latin typeface="Barlow SemiBold" panose="00000700000000000000" pitchFamily="2" charset="0"/>
              <a:cs typeface="Arial" panose="020B060402020202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759ABDB-B5D5-A00F-E074-E3E9C47BFAF2}"/>
              </a:ext>
            </a:extLst>
          </p:cNvPr>
          <p:cNvGrpSpPr>
            <a:grpSpLocks noChangeAspect="1"/>
          </p:cNvGrpSpPr>
          <p:nvPr/>
        </p:nvGrpSpPr>
        <p:grpSpPr>
          <a:xfrm>
            <a:off x="7327525" y="2244720"/>
            <a:ext cx="1824139" cy="1800000"/>
            <a:chOff x="4435742" y="3461214"/>
            <a:chExt cx="1732797" cy="1709874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114BEA2-A2C7-474C-450E-70948C4AD05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8" b="418"/>
            <a:stretch/>
          </p:blipFill>
          <p:spPr>
            <a:xfrm>
              <a:off x="4451347" y="3482689"/>
              <a:ext cx="1701586" cy="1688399"/>
            </a:xfrm>
            <a:custGeom>
              <a:avLst/>
              <a:gdLst>
                <a:gd name="connsiteX0" fmla="*/ 1188724 w 2377448"/>
                <a:gd name="connsiteY0" fmla="*/ 0 h 2359021"/>
                <a:gd name="connsiteX1" fmla="*/ 2377448 w 2377448"/>
                <a:gd name="connsiteY1" fmla="*/ 1188000 h 2359021"/>
                <a:gd name="connsiteX2" fmla="*/ 1428293 w 2377448"/>
                <a:gd name="connsiteY2" fmla="*/ 2351864 h 2359021"/>
                <a:gd name="connsiteX3" fmla="*/ 1381371 w 2377448"/>
                <a:gd name="connsiteY3" fmla="*/ 2359021 h 2359021"/>
                <a:gd name="connsiteX4" fmla="*/ 996078 w 2377448"/>
                <a:gd name="connsiteY4" fmla="*/ 2359021 h 2359021"/>
                <a:gd name="connsiteX5" fmla="*/ 949155 w 2377448"/>
                <a:gd name="connsiteY5" fmla="*/ 2351864 h 2359021"/>
                <a:gd name="connsiteX6" fmla="*/ 0 w 2377448"/>
                <a:gd name="connsiteY6" fmla="*/ 1188000 h 2359021"/>
                <a:gd name="connsiteX7" fmla="*/ 1188724 w 2377448"/>
                <a:gd name="connsiteY7" fmla="*/ 0 h 2359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77448" h="2359021">
                  <a:moveTo>
                    <a:pt x="1188724" y="0"/>
                  </a:moveTo>
                  <a:cubicBezTo>
                    <a:pt x="1845238" y="0"/>
                    <a:pt x="2377448" y="531886"/>
                    <a:pt x="2377448" y="1188000"/>
                  </a:cubicBezTo>
                  <a:cubicBezTo>
                    <a:pt x="2377448" y="1762100"/>
                    <a:pt x="1969975" y="2241088"/>
                    <a:pt x="1428293" y="2351864"/>
                  </a:cubicBezTo>
                  <a:lnTo>
                    <a:pt x="1381371" y="2359021"/>
                  </a:lnTo>
                  <a:lnTo>
                    <a:pt x="996078" y="2359021"/>
                  </a:lnTo>
                  <a:lnTo>
                    <a:pt x="949155" y="2351864"/>
                  </a:lnTo>
                  <a:cubicBezTo>
                    <a:pt x="407473" y="2241088"/>
                    <a:pt x="0" y="1762100"/>
                    <a:pt x="0" y="1188000"/>
                  </a:cubicBezTo>
                  <a:cubicBezTo>
                    <a:pt x="0" y="531886"/>
                    <a:pt x="532210" y="0"/>
                    <a:pt x="1188724" y="0"/>
                  </a:cubicBezTo>
                  <a:close/>
                </a:path>
              </a:pathLst>
            </a:custGeom>
          </p:spPr>
        </p:pic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336048F-B06F-DE5F-8B4A-DEB64DDDE44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35742" y="3461214"/>
              <a:ext cx="1732797" cy="1689705"/>
            </a:xfrm>
            <a:prstGeom prst="ellipse">
              <a:avLst/>
            </a:prstGeom>
            <a:noFill/>
            <a:ln w="76200">
              <a:solidFill>
                <a:srgbClr val="0088AE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8" name="Google Shape;1168;p27">
            <a:extLst>
              <a:ext uri="{FF2B5EF4-FFF2-40B4-BE49-F238E27FC236}">
                <a16:creationId xmlns:a16="http://schemas.microsoft.com/office/drawing/2014/main" id="{F26FFCEA-C8C2-E3DF-3A9F-0416B00B72BF}"/>
              </a:ext>
            </a:extLst>
          </p:cNvPr>
          <p:cNvSpPr txBox="1">
            <a:spLocks/>
          </p:cNvSpPr>
          <p:nvPr/>
        </p:nvSpPr>
        <p:spPr>
          <a:xfrm>
            <a:off x="9272853" y="4591519"/>
            <a:ext cx="1709302" cy="181124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GB" sz="1200" dirty="0">
                <a:solidFill>
                  <a:srgbClr val="E97132"/>
                </a:solidFill>
                <a:latin typeface="Barlow" panose="00000500000000000000" pitchFamily="2" charset="0"/>
                <a:ea typeface="Barlow SemiBold"/>
                <a:cs typeface="Barlow SemiBold"/>
                <a:sym typeface="Barlow SemiBold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Hanae.Taxis@cern.ch  </a:t>
            </a:r>
            <a:endParaRPr lang="en-GB" sz="1200" dirty="0">
              <a:solidFill>
                <a:srgbClr val="E97132"/>
              </a:solidFill>
              <a:latin typeface="Barlow" panose="00000500000000000000" pitchFamily="2" charset="0"/>
              <a:ea typeface="Barlow SemiBold"/>
              <a:cs typeface="Barlow SemiBold"/>
              <a:sym typeface="Barlow SemiBold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4C96E4C0-FA4C-24DE-AB53-D83600BB6540}"/>
              </a:ext>
            </a:extLst>
          </p:cNvPr>
          <p:cNvSpPr/>
          <p:nvPr/>
        </p:nvSpPr>
        <p:spPr>
          <a:xfrm>
            <a:off x="8802151" y="4037022"/>
            <a:ext cx="2294165" cy="570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spcAft>
                <a:spcPts val="300"/>
              </a:spcAft>
            </a:pPr>
            <a:r>
              <a:rPr lang="en-US" sz="1400" b="1" dirty="0">
                <a:solidFill>
                  <a:srgbClr val="00BABC"/>
                </a:solidFill>
                <a:latin typeface="Barlow SemiBold" panose="00000700000000000000" pitchFamily="2" charset="0"/>
                <a:cs typeface="Arial" panose="020B0604020202020204" pitchFamily="34" charset="0"/>
              </a:rPr>
              <a:t>Communications &amp; Partnerships</a:t>
            </a:r>
            <a:endParaRPr lang="en-GB" sz="900" b="1" dirty="0">
              <a:solidFill>
                <a:srgbClr val="00BABC"/>
              </a:solidFill>
              <a:latin typeface="Barlow SemiBold" panose="00000700000000000000" pitchFamily="2" charset="0"/>
              <a:cs typeface="Arial" panose="020B0604020202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07CE060-AC7A-2797-28ED-0BF2ED7B18CC}"/>
              </a:ext>
            </a:extLst>
          </p:cNvPr>
          <p:cNvGrpSpPr>
            <a:grpSpLocks noChangeAspect="1"/>
          </p:cNvGrpSpPr>
          <p:nvPr/>
        </p:nvGrpSpPr>
        <p:grpSpPr>
          <a:xfrm>
            <a:off x="9037164" y="2244720"/>
            <a:ext cx="1824138" cy="1800000"/>
            <a:chOff x="4435742" y="3461214"/>
            <a:chExt cx="1732797" cy="170987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87646BA-BD18-94DB-7F18-DC39C409F71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801" b="12801"/>
            <a:stretch/>
          </p:blipFill>
          <p:spPr>
            <a:xfrm>
              <a:off x="4451347" y="3482689"/>
              <a:ext cx="1701586" cy="1688399"/>
            </a:xfrm>
            <a:custGeom>
              <a:avLst/>
              <a:gdLst>
                <a:gd name="connsiteX0" fmla="*/ 1188724 w 2377448"/>
                <a:gd name="connsiteY0" fmla="*/ 0 h 2359021"/>
                <a:gd name="connsiteX1" fmla="*/ 2377448 w 2377448"/>
                <a:gd name="connsiteY1" fmla="*/ 1188000 h 2359021"/>
                <a:gd name="connsiteX2" fmla="*/ 1428293 w 2377448"/>
                <a:gd name="connsiteY2" fmla="*/ 2351864 h 2359021"/>
                <a:gd name="connsiteX3" fmla="*/ 1381371 w 2377448"/>
                <a:gd name="connsiteY3" fmla="*/ 2359021 h 2359021"/>
                <a:gd name="connsiteX4" fmla="*/ 996078 w 2377448"/>
                <a:gd name="connsiteY4" fmla="*/ 2359021 h 2359021"/>
                <a:gd name="connsiteX5" fmla="*/ 949155 w 2377448"/>
                <a:gd name="connsiteY5" fmla="*/ 2351864 h 2359021"/>
                <a:gd name="connsiteX6" fmla="*/ 0 w 2377448"/>
                <a:gd name="connsiteY6" fmla="*/ 1188000 h 2359021"/>
                <a:gd name="connsiteX7" fmla="*/ 1188724 w 2377448"/>
                <a:gd name="connsiteY7" fmla="*/ 0 h 2359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77448" h="2359021">
                  <a:moveTo>
                    <a:pt x="1188724" y="0"/>
                  </a:moveTo>
                  <a:cubicBezTo>
                    <a:pt x="1845238" y="0"/>
                    <a:pt x="2377448" y="531886"/>
                    <a:pt x="2377448" y="1188000"/>
                  </a:cubicBezTo>
                  <a:cubicBezTo>
                    <a:pt x="2377448" y="1762100"/>
                    <a:pt x="1969975" y="2241088"/>
                    <a:pt x="1428293" y="2351864"/>
                  </a:cubicBezTo>
                  <a:lnTo>
                    <a:pt x="1381371" y="2359021"/>
                  </a:lnTo>
                  <a:lnTo>
                    <a:pt x="996078" y="2359021"/>
                  </a:lnTo>
                  <a:lnTo>
                    <a:pt x="949155" y="2351864"/>
                  </a:lnTo>
                  <a:cubicBezTo>
                    <a:pt x="407473" y="2241088"/>
                    <a:pt x="0" y="1762100"/>
                    <a:pt x="0" y="1188000"/>
                  </a:cubicBezTo>
                  <a:cubicBezTo>
                    <a:pt x="0" y="531886"/>
                    <a:pt x="532210" y="0"/>
                    <a:pt x="1188724" y="0"/>
                  </a:cubicBezTo>
                  <a:close/>
                </a:path>
              </a:pathLst>
            </a:custGeom>
            <a:ln>
              <a:solidFill>
                <a:srgbClr val="00BABC"/>
              </a:solidFill>
            </a:ln>
          </p:spPr>
        </p:pic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FCD463E-C0A3-5C96-2E3B-E8654F138C2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35742" y="3461214"/>
              <a:ext cx="1732797" cy="1689705"/>
            </a:xfrm>
            <a:prstGeom prst="ellipse">
              <a:avLst/>
            </a:prstGeom>
            <a:noFill/>
            <a:ln w="76200">
              <a:solidFill>
                <a:srgbClr val="0088AE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ACC6D24-DA04-F517-9581-FD683731B349}"/>
              </a:ext>
            </a:extLst>
          </p:cNvPr>
          <p:cNvGrpSpPr/>
          <p:nvPr/>
        </p:nvGrpSpPr>
        <p:grpSpPr>
          <a:xfrm>
            <a:off x="1031215" y="1933800"/>
            <a:ext cx="3467843" cy="2700000"/>
            <a:chOff x="1802107" y="3219700"/>
            <a:chExt cx="3467843" cy="2700000"/>
          </a:xfrm>
        </p:grpSpPr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70093245-20C2-43AD-A547-4C2845B317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2107" y="3219700"/>
              <a:ext cx="3467843" cy="1932190"/>
            </a:xfrm>
            <a:custGeom>
              <a:avLst/>
              <a:gdLst>
                <a:gd name="T0" fmla="*/ 380 w 380"/>
                <a:gd name="T1" fmla="*/ 11 h 212"/>
                <a:gd name="T2" fmla="*/ 369 w 380"/>
                <a:gd name="T3" fmla="*/ 0 h 212"/>
                <a:gd name="T4" fmla="*/ 11 w 380"/>
                <a:gd name="T5" fmla="*/ 0 h 212"/>
                <a:gd name="T6" fmla="*/ 0 w 380"/>
                <a:gd name="T7" fmla="*/ 11 h 212"/>
                <a:gd name="T8" fmla="*/ 0 w 380"/>
                <a:gd name="T9" fmla="*/ 212 h 212"/>
                <a:gd name="T10" fmla="*/ 380 w 380"/>
                <a:gd name="T11" fmla="*/ 212 h 212"/>
                <a:gd name="T12" fmla="*/ 380 w 380"/>
                <a:gd name="T13" fmla="*/ 11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0" h="212">
                  <a:moveTo>
                    <a:pt x="380" y="11"/>
                  </a:moveTo>
                  <a:cubicBezTo>
                    <a:pt x="380" y="5"/>
                    <a:pt x="375" y="0"/>
                    <a:pt x="369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12"/>
                    <a:pt x="0" y="212"/>
                    <a:pt x="0" y="212"/>
                  </a:cubicBezTo>
                  <a:cubicBezTo>
                    <a:pt x="380" y="212"/>
                    <a:pt x="380" y="212"/>
                    <a:pt x="380" y="212"/>
                  </a:cubicBezTo>
                  <a:lnTo>
                    <a:pt x="380" y="11"/>
                  </a:lnTo>
                  <a:close/>
                </a:path>
              </a:pathLst>
            </a:custGeom>
            <a:solidFill>
              <a:srgbClr val="3C4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2" name="Rectangle 18">
              <a:extLst>
                <a:ext uri="{FF2B5EF4-FFF2-40B4-BE49-F238E27FC236}">
                  <a16:creationId xmlns:a16="http://schemas.microsoft.com/office/drawing/2014/main" id="{BE7C759F-F9F4-6F89-BA2B-5753128C5E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6802" y="5565325"/>
              <a:ext cx="818447" cy="253125"/>
            </a:xfrm>
            <a:prstGeom prst="rect">
              <a:avLst/>
            </a:prstGeom>
            <a:solidFill>
              <a:srgbClr val="EFED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3" name="Rectangle 19">
              <a:extLst>
                <a:ext uri="{FF2B5EF4-FFF2-40B4-BE49-F238E27FC236}">
                  <a16:creationId xmlns:a16="http://schemas.microsoft.com/office/drawing/2014/main" id="{863D8ECA-2D8B-9C9D-D3C1-C3828D0EA2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4615" y="5818450"/>
              <a:ext cx="1434387" cy="101250"/>
            </a:xfrm>
            <a:prstGeom prst="rect">
              <a:avLst/>
            </a:prstGeom>
            <a:solidFill>
              <a:srgbClr val="0088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id="{DA83945D-BE6F-7449-E447-B2011085CB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2107" y="5151890"/>
              <a:ext cx="3467843" cy="413440"/>
            </a:xfrm>
            <a:custGeom>
              <a:avLst/>
              <a:gdLst>
                <a:gd name="T0" fmla="*/ 0 w 380"/>
                <a:gd name="T1" fmla="*/ 0 h 45"/>
                <a:gd name="T2" fmla="*/ 0 w 380"/>
                <a:gd name="T3" fmla="*/ 34 h 45"/>
                <a:gd name="T4" fmla="*/ 11 w 380"/>
                <a:gd name="T5" fmla="*/ 45 h 45"/>
                <a:gd name="T6" fmla="*/ 369 w 380"/>
                <a:gd name="T7" fmla="*/ 45 h 45"/>
                <a:gd name="T8" fmla="*/ 380 w 380"/>
                <a:gd name="T9" fmla="*/ 34 h 45"/>
                <a:gd name="T10" fmla="*/ 380 w 380"/>
                <a:gd name="T11" fmla="*/ 0 h 45"/>
                <a:gd name="T12" fmla="*/ 0 w 380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0" h="45">
                  <a:moveTo>
                    <a:pt x="0" y="0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40"/>
                    <a:pt x="5" y="45"/>
                    <a:pt x="11" y="45"/>
                  </a:cubicBezTo>
                  <a:cubicBezTo>
                    <a:pt x="369" y="45"/>
                    <a:pt x="369" y="45"/>
                    <a:pt x="369" y="45"/>
                  </a:cubicBezTo>
                  <a:cubicBezTo>
                    <a:pt x="375" y="45"/>
                    <a:pt x="380" y="40"/>
                    <a:pt x="380" y="34"/>
                  </a:cubicBezTo>
                  <a:cubicBezTo>
                    <a:pt x="380" y="0"/>
                    <a:pt x="380" y="0"/>
                    <a:pt x="38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88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6" name="Rectangle 22">
              <a:extLst>
                <a:ext uri="{FF2B5EF4-FFF2-40B4-BE49-F238E27FC236}">
                  <a16:creationId xmlns:a16="http://schemas.microsoft.com/office/drawing/2014/main" id="{C504DC62-049C-F5F8-6F51-BED727CA85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9930" y="5312200"/>
              <a:ext cx="312193" cy="92815"/>
            </a:xfrm>
            <a:prstGeom prst="rect">
              <a:avLst/>
            </a:prstGeom>
            <a:solidFill>
              <a:srgbClr val="242C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7" name="Rectangle 23">
              <a:extLst>
                <a:ext uri="{FF2B5EF4-FFF2-40B4-BE49-F238E27FC236}">
                  <a16:creationId xmlns:a16="http://schemas.microsoft.com/office/drawing/2014/main" id="{CB6E52D7-3789-4573-4A3B-0640071C4F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6802" y="5565325"/>
              <a:ext cx="818447" cy="50625"/>
            </a:xfrm>
            <a:prstGeom prst="rect">
              <a:avLst/>
            </a:prstGeom>
            <a:solidFill>
              <a:srgbClr val="D7D7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pic>
          <p:nvPicPr>
            <p:cNvPr id="5" name="Picture 4">
              <a:hlinkClick r:id="rId6"/>
              <a:extLst>
                <a:ext uri="{FF2B5EF4-FFF2-40B4-BE49-F238E27FC236}">
                  <a16:creationId xmlns:a16="http://schemas.microsoft.com/office/drawing/2014/main" id="{5D16314B-8EE7-6186-0105-01E073E6D38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3752" r="3648" b="3024"/>
            <a:stretch/>
          </p:blipFill>
          <p:spPr>
            <a:xfrm>
              <a:off x="1859670" y="3235653"/>
              <a:ext cx="3340127" cy="1916237"/>
            </a:xfrm>
            <a:prstGeom prst="rect">
              <a:avLst/>
            </a:prstGeom>
          </p:spPr>
        </p:pic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50AA76DE-8B5A-641F-AA13-556ADD5D1C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2107" y="3219700"/>
              <a:ext cx="3467843" cy="1932190"/>
            </a:xfrm>
            <a:custGeom>
              <a:avLst/>
              <a:gdLst>
                <a:gd name="T0" fmla="*/ 369 w 380"/>
                <a:gd name="T1" fmla="*/ 11 h 212"/>
                <a:gd name="T2" fmla="*/ 369 w 380"/>
                <a:gd name="T3" fmla="*/ 11 h 212"/>
                <a:gd name="T4" fmla="*/ 369 w 380"/>
                <a:gd name="T5" fmla="*/ 201 h 212"/>
                <a:gd name="T6" fmla="*/ 11 w 380"/>
                <a:gd name="T7" fmla="*/ 201 h 212"/>
                <a:gd name="T8" fmla="*/ 11 w 380"/>
                <a:gd name="T9" fmla="*/ 11 h 212"/>
                <a:gd name="T10" fmla="*/ 11 w 380"/>
                <a:gd name="T11" fmla="*/ 11 h 212"/>
                <a:gd name="T12" fmla="*/ 369 w 380"/>
                <a:gd name="T13" fmla="*/ 11 h 212"/>
                <a:gd name="T14" fmla="*/ 369 w 380"/>
                <a:gd name="T15" fmla="*/ 0 h 212"/>
                <a:gd name="T16" fmla="*/ 11 w 380"/>
                <a:gd name="T17" fmla="*/ 0 h 212"/>
                <a:gd name="T18" fmla="*/ 0 w 380"/>
                <a:gd name="T19" fmla="*/ 11 h 212"/>
                <a:gd name="T20" fmla="*/ 0 w 380"/>
                <a:gd name="T21" fmla="*/ 212 h 212"/>
                <a:gd name="T22" fmla="*/ 380 w 380"/>
                <a:gd name="T23" fmla="*/ 212 h 212"/>
                <a:gd name="T24" fmla="*/ 380 w 380"/>
                <a:gd name="T25" fmla="*/ 11 h 212"/>
                <a:gd name="T26" fmla="*/ 369 w 380"/>
                <a:gd name="T27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0" h="212">
                  <a:moveTo>
                    <a:pt x="369" y="11"/>
                  </a:moveTo>
                  <a:cubicBezTo>
                    <a:pt x="369" y="11"/>
                    <a:pt x="369" y="11"/>
                    <a:pt x="369" y="11"/>
                  </a:cubicBezTo>
                  <a:cubicBezTo>
                    <a:pt x="369" y="201"/>
                    <a:pt x="369" y="201"/>
                    <a:pt x="369" y="201"/>
                  </a:cubicBezTo>
                  <a:cubicBezTo>
                    <a:pt x="11" y="201"/>
                    <a:pt x="11" y="201"/>
                    <a:pt x="11" y="20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369" y="11"/>
                  </a:lnTo>
                  <a:close/>
                  <a:moveTo>
                    <a:pt x="369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12"/>
                    <a:pt x="0" y="212"/>
                    <a:pt x="0" y="212"/>
                  </a:cubicBezTo>
                  <a:cubicBezTo>
                    <a:pt x="380" y="212"/>
                    <a:pt x="380" y="212"/>
                    <a:pt x="380" y="212"/>
                  </a:cubicBezTo>
                  <a:cubicBezTo>
                    <a:pt x="380" y="11"/>
                    <a:pt x="380" y="11"/>
                    <a:pt x="380" y="11"/>
                  </a:cubicBezTo>
                  <a:cubicBezTo>
                    <a:pt x="380" y="5"/>
                    <a:pt x="375" y="0"/>
                    <a:pt x="369" y="0"/>
                  </a:cubicBezTo>
                  <a:close/>
                </a:path>
              </a:pathLst>
            </a:custGeom>
            <a:solidFill>
              <a:srgbClr val="242C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</p:grpSp>
      <p:sp>
        <p:nvSpPr>
          <p:cNvPr id="29" name="Google Shape;1168;p27">
            <a:extLst>
              <a:ext uri="{FF2B5EF4-FFF2-40B4-BE49-F238E27FC236}">
                <a16:creationId xmlns:a16="http://schemas.microsoft.com/office/drawing/2014/main" id="{D9A6633C-4041-8805-BCDD-FADB55AC1406}"/>
              </a:ext>
            </a:extLst>
          </p:cNvPr>
          <p:cNvSpPr txBox="1">
            <a:spLocks/>
          </p:cNvSpPr>
          <p:nvPr/>
        </p:nvSpPr>
        <p:spPr>
          <a:xfrm>
            <a:off x="1650275" y="5142730"/>
            <a:ext cx="2541911" cy="562325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GB" sz="3600" b="1" dirty="0">
                <a:solidFill>
                  <a:srgbClr val="0055A0"/>
                </a:solidFill>
                <a:latin typeface="Barlow" panose="00000500000000000000" pitchFamily="2" charset="0"/>
                <a:ea typeface="Barlow SemiBold"/>
                <a:cs typeface="Barlow SemiBold"/>
                <a:sym typeface="Barlow SemiBold"/>
              </a:rPr>
              <a:t>Learn More.</a:t>
            </a:r>
          </a:p>
        </p:txBody>
      </p:sp>
      <p:sp>
        <p:nvSpPr>
          <p:cNvPr id="30" name="Google Shape;1168;p27">
            <a:extLst>
              <a:ext uri="{FF2B5EF4-FFF2-40B4-BE49-F238E27FC236}">
                <a16:creationId xmlns:a16="http://schemas.microsoft.com/office/drawing/2014/main" id="{4F218D74-0263-288C-F836-ABA38264510E}"/>
              </a:ext>
            </a:extLst>
          </p:cNvPr>
          <p:cNvSpPr txBox="1">
            <a:spLocks/>
          </p:cNvSpPr>
          <p:nvPr/>
        </p:nvSpPr>
        <p:spPr>
          <a:xfrm>
            <a:off x="6886390" y="5142730"/>
            <a:ext cx="2743200" cy="498589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GB" sz="3600" b="1" dirty="0">
                <a:solidFill>
                  <a:srgbClr val="0055A0"/>
                </a:solidFill>
                <a:latin typeface="Barlow" panose="00000500000000000000" pitchFamily="2" charset="0"/>
                <a:ea typeface="Barlow SemiBold"/>
                <a:cs typeface="Barlow SemiBold"/>
                <a:sym typeface="Barlow SemiBold"/>
              </a:rPr>
              <a:t>Get In Touch.</a:t>
            </a:r>
          </a:p>
        </p:txBody>
      </p:sp>
      <p:sp>
        <p:nvSpPr>
          <p:cNvPr id="43" name="Title 2">
            <a:extLst>
              <a:ext uri="{FF2B5EF4-FFF2-40B4-BE49-F238E27FC236}">
                <a16:creationId xmlns:a16="http://schemas.microsoft.com/office/drawing/2014/main" id="{2E2CFADE-F228-5725-B03B-A180EDA28B27}"/>
              </a:ext>
            </a:extLst>
          </p:cNvPr>
          <p:cNvSpPr txBox="1">
            <a:spLocks/>
          </p:cNvSpPr>
          <p:nvPr/>
        </p:nvSpPr>
        <p:spPr>
          <a:xfrm>
            <a:off x="621236" y="659129"/>
            <a:ext cx="10300764" cy="59413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4000" dirty="0"/>
              <a:t>Thank you!</a:t>
            </a:r>
          </a:p>
        </p:txBody>
      </p:sp>
      <p:sp>
        <p:nvSpPr>
          <p:cNvPr id="3" name="Footer Placeholder 13">
            <a:extLst>
              <a:ext uri="{FF2B5EF4-FFF2-40B4-BE49-F238E27FC236}">
                <a16:creationId xmlns:a16="http://schemas.microsoft.com/office/drawing/2014/main" id="{691AB286-83BD-4912-2396-EF5203A1E8A1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CERN Venture Connect</a:t>
            </a:r>
            <a:endParaRPr lang="en-GB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A738B7E-09A9-1D8F-C26D-C77EA3040D66}"/>
              </a:ext>
            </a:extLst>
          </p:cNvPr>
          <p:cNvSpPr/>
          <p:nvPr/>
        </p:nvSpPr>
        <p:spPr>
          <a:xfrm>
            <a:off x="5483509" y="4037022"/>
            <a:ext cx="2031419" cy="7771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300"/>
              </a:spcAft>
            </a:pPr>
            <a:r>
              <a:rPr lang="en-US" sz="1400" b="1" dirty="0">
                <a:solidFill>
                  <a:srgbClr val="00BABC"/>
                </a:solidFill>
                <a:latin typeface="Barlow SemiBold" panose="00000700000000000000" pitchFamily="2" charset="0"/>
                <a:cs typeface="Arial" panose="020B0604020202020204" pitchFamily="34" charset="0"/>
              </a:rPr>
              <a:t>Entrepreneurship &amp; Innovation Networks Section Leader</a:t>
            </a:r>
            <a:endParaRPr lang="en-GB" sz="1400" b="1" dirty="0">
              <a:solidFill>
                <a:srgbClr val="00BABC"/>
              </a:solidFill>
              <a:latin typeface="Barlow SemiBold" panose="00000700000000000000" pitchFamily="2" charset="0"/>
              <a:cs typeface="Arial" panose="020B0604020202020204" pitchFamily="34" charset="0"/>
            </a:endParaRPr>
          </a:p>
        </p:txBody>
      </p:sp>
      <p:sp>
        <p:nvSpPr>
          <p:cNvPr id="18" name="Google Shape;1168;p27">
            <a:extLst>
              <a:ext uri="{FF2B5EF4-FFF2-40B4-BE49-F238E27FC236}">
                <a16:creationId xmlns:a16="http://schemas.microsoft.com/office/drawing/2014/main" id="{1B22F5EA-F46D-9EBA-8196-6F08C8DAF139}"/>
              </a:ext>
            </a:extLst>
          </p:cNvPr>
          <p:cNvSpPr txBox="1">
            <a:spLocks/>
          </p:cNvSpPr>
          <p:nvPr/>
        </p:nvSpPr>
        <p:spPr>
          <a:xfrm>
            <a:off x="5928047" y="4772967"/>
            <a:ext cx="2152062" cy="324610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GB" sz="1200" dirty="0">
                <a:solidFill>
                  <a:srgbClr val="E97132"/>
                </a:solidFill>
                <a:latin typeface="Barlow" panose="00000500000000000000" pitchFamily="2" charset="0"/>
                <a:ea typeface="Barlow SemiBold"/>
                <a:cs typeface="Barlow SemiBold"/>
                <a:sym typeface="Barlow SemiBold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Han.Dols@cern.ch  </a:t>
            </a:r>
            <a:endParaRPr lang="en-GB" sz="1200" dirty="0">
              <a:solidFill>
                <a:srgbClr val="E97132"/>
              </a:solidFill>
              <a:latin typeface="Barlow" panose="00000500000000000000" pitchFamily="2" charset="0"/>
              <a:ea typeface="Barlow SemiBold"/>
              <a:cs typeface="Barlow SemiBold"/>
              <a:sym typeface="Barlow SemiBold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DE0F19B-998C-5B23-4723-42D222864D1E}"/>
              </a:ext>
            </a:extLst>
          </p:cNvPr>
          <p:cNvSpPr/>
          <p:nvPr/>
        </p:nvSpPr>
        <p:spPr>
          <a:xfrm>
            <a:off x="5958223" y="1849854"/>
            <a:ext cx="1078690" cy="3270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spcAft>
                <a:spcPts val="300"/>
              </a:spcAft>
            </a:pPr>
            <a:r>
              <a:rPr lang="en-US" b="1" dirty="0">
                <a:solidFill>
                  <a:srgbClr val="0055A0"/>
                </a:solidFill>
                <a:latin typeface="Barlow" panose="00000500000000000000" pitchFamily="2" charset="0"/>
                <a:cs typeface="Arial" panose="020B0604020202020204" pitchFamily="34" charset="0"/>
              </a:rPr>
              <a:t>Han Dols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DF0F5A5-5B42-AFF3-D5F6-9BE86BF6A2D6}"/>
              </a:ext>
            </a:extLst>
          </p:cNvPr>
          <p:cNvSpPr/>
          <p:nvPr/>
        </p:nvSpPr>
        <p:spPr>
          <a:xfrm>
            <a:off x="9225364" y="1884465"/>
            <a:ext cx="1448757" cy="2892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spcAft>
                <a:spcPts val="300"/>
              </a:spcAft>
            </a:pPr>
            <a:r>
              <a:rPr lang="en-US" b="1" dirty="0">
                <a:solidFill>
                  <a:srgbClr val="0055A0"/>
                </a:solidFill>
                <a:latin typeface="Barlow" panose="00000500000000000000" pitchFamily="2" charset="0"/>
                <a:cs typeface="Arial" panose="020B0604020202020204" pitchFamily="34" charset="0"/>
              </a:rPr>
              <a:t>Hanaé Taxis</a:t>
            </a:r>
          </a:p>
        </p:txBody>
      </p:sp>
      <p:sp>
        <p:nvSpPr>
          <p:cNvPr id="16" name="Google Shape;1168;p27">
            <a:extLst>
              <a:ext uri="{FF2B5EF4-FFF2-40B4-BE49-F238E27FC236}">
                <a16:creationId xmlns:a16="http://schemas.microsoft.com/office/drawing/2014/main" id="{46C33FCC-8858-AB41-F5EA-C13861CA0A62}"/>
              </a:ext>
            </a:extLst>
          </p:cNvPr>
          <p:cNvSpPr txBox="1">
            <a:spLocks/>
          </p:cNvSpPr>
          <p:nvPr/>
        </p:nvSpPr>
        <p:spPr>
          <a:xfrm>
            <a:off x="7368265" y="4592184"/>
            <a:ext cx="2152062" cy="324610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GB" sz="1200" dirty="0">
                <a:solidFill>
                  <a:srgbClr val="E97132"/>
                </a:solidFill>
                <a:latin typeface="Barlow" panose="00000500000000000000" pitchFamily="2" charset="0"/>
                <a:ea typeface="Barlow SemiBold"/>
                <a:cs typeface="Barlow SemiBold"/>
                <a:sym typeface="Barlow SemiBold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Linn.Kretzschmar@cern.ch  </a:t>
            </a:r>
            <a:endParaRPr lang="en-GB" sz="1200" dirty="0">
              <a:solidFill>
                <a:srgbClr val="E97132"/>
              </a:solidFill>
              <a:latin typeface="Barlow" panose="00000500000000000000" pitchFamily="2" charset="0"/>
              <a:ea typeface="Barlow SemiBold"/>
              <a:cs typeface="Barlow SemiBold"/>
              <a:sym typeface="Barlow SemiBold"/>
            </a:endParaRPr>
          </a:p>
        </p:txBody>
      </p:sp>
      <p:sp>
        <p:nvSpPr>
          <p:cNvPr id="7" name="Date Placeholder 14">
            <a:extLst>
              <a:ext uri="{FF2B5EF4-FFF2-40B4-BE49-F238E27FC236}">
                <a16:creationId xmlns:a16="http://schemas.microsoft.com/office/drawing/2014/main" id="{2AF37EBC-D2AE-FBC5-5D61-FC5B64E98E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May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40193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52284</TotalTime>
  <Words>534</Words>
  <Application>Microsoft Office PowerPoint</Application>
  <PresentationFormat>Widescreen</PresentationFormat>
  <Paragraphs>107</Paragraphs>
  <Slides>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Aptos</vt:lpstr>
      <vt:lpstr>Aptos Display</vt:lpstr>
      <vt:lpstr>Arial</vt:lpstr>
      <vt:lpstr>Barlow</vt:lpstr>
      <vt:lpstr>Barlow SemiBold</vt:lpstr>
      <vt:lpstr>Wingdings</vt:lpstr>
      <vt:lpstr>Office Theme</vt:lpstr>
      <vt:lpstr>CERN Venture Connect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Linn Kretzschmar</dc:creator>
  <cp:lastModifiedBy>Linn Kretzschmar</cp:lastModifiedBy>
  <cp:revision>88</cp:revision>
  <dcterms:created xsi:type="dcterms:W3CDTF">2024-06-14T10:53:17Z</dcterms:created>
  <dcterms:modified xsi:type="dcterms:W3CDTF">2025-05-13T07:38:39Z</dcterms:modified>
</cp:coreProperties>
</file>