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3" r:id="rId2"/>
    <p:sldId id="28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2891F5"/>
    <a:srgbClr val="B5CF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6395"/>
  </p:normalViewPr>
  <p:slideViewPr>
    <p:cSldViewPr snapToGrid="0" snapToObjects="1">
      <p:cViewPr>
        <p:scale>
          <a:sx n="155" d="100"/>
          <a:sy n="155" d="100"/>
        </p:scale>
        <p:origin x="464" y="-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8DBD4-D544-434B-B0A8-B5352579F07A}" type="datetimeFigureOut">
              <a:rPr lang="en-US" smtClean="0"/>
              <a:t>4/10/25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BF82A-EB5F-E544-928A-9142BBF7F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765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7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4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3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11114" y="6356350"/>
            <a:ext cx="2743200" cy="365125"/>
          </a:xfrm>
        </p:spPr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54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16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8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31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0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11.Apr.2025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1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RADiCAL 11.Apr.2025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AD130-2B9B-A644-94FB-7C198BFB0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5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jclab.in2p3.fr/event/11400/overview" TargetMode="External"/><Relationship Id="rId2" Type="http://schemas.openxmlformats.org/officeDocument/2006/relationships/hyperlink" Target="https://indico.cern.ch/event/1528762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ssmic.ieee.org/2025/abstract/" TargetMode="External"/><Relationship Id="rId4" Type="http://schemas.openxmlformats.org/officeDocument/2006/relationships/hyperlink" Target="https://nssmic.ieee.org/2025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sm.app.cern.ch/experimental-area/experiments?startTime=1757484000000&amp;area=Al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5383"/>
            <a:ext cx="10515600" cy="283569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dirty="0"/>
            </a:br>
            <a:r>
              <a:rPr lang="en-US" sz="2700" dirty="0" err="1"/>
              <a:t>RADiCAL</a:t>
            </a:r>
            <a:r>
              <a:rPr lang="en-US" sz="2700" dirty="0"/>
              <a:t> Meeting - 11.Apr.2025</a:t>
            </a:r>
            <a:br>
              <a:rPr lang="en-US" sz="3200" dirty="0"/>
            </a:b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738660"/>
            <a:ext cx="10515600" cy="4984650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Update - Funding and Support: No News as of 10.Apr.2025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DOE Comparative Review: DOE-FOA-0003177</a:t>
            </a:r>
          </a:p>
          <a:p>
            <a:pPr marL="1257300" lvl="2" indent="-342900">
              <a:buFont typeface="+mj-lt"/>
              <a:buAutoNum type="romanLcPeriod"/>
            </a:pPr>
            <a:r>
              <a:rPr lang="en-US" sz="1400" dirty="0"/>
              <a:t>Proposal submitted to DOE - by Randy - would support Caltech, Coe, Iowa, Notre Dame, Virginia</a:t>
            </a:r>
          </a:p>
          <a:p>
            <a:pPr marL="1257300" lvl="2" indent="-342900">
              <a:buFont typeface="+mj-lt"/>
              <a:buAutoNum type="romanLcPeriod"/>
            </a:pPr>
            <a:r>
              <a:rPr lang="en-US" sz="1400" dirty="0"/>
              <a:t>DOE review completion still a number of weeks away due to Government funding issues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DOE </a:t>
            </a:r>
            <a:r>
              <a:rPr lang="en-US" sz="1400" dirty="0" err="1"/>
              <a:t>EPSCoR</a:t>
            </a:r>
            <a:r>
              <a:rPr lang="en-US" sz="1400" dirty="0"/>
              <a:t> :  DOE-FOA-0003444</a:t>
            </a:r>
          </a:p>
          <a:p>
            <a:pPr marL="1257300" lvl="2" indent="-342900">
              <a:buFont typeface="+mj-lt"/>
              <a:buAutoNum type="romanLcPeriod"/>
            </a:pPr>
            <a:r>
              <a:rPr lang="en-US" sz="1400" dirty="0"/>
              <a:t>Proposal submitted to DOE - by James - would support Coe, Iowa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DOE funding opportunity related to FCC-</a:t>
            </a:r>
            <a:r>
              <a:rPr lang="en-US" sz="1400" dirty="0" err="1"/>
              <a:t>ee</a:t>
            </a:r>
            <a:r>
              <a:rPr lang="en-US" sz="1400" dirty="0"/>
              <a:t> issues (not detector R&amp;D)</a:t>
            </a:r>
          </a:p>
          <a:p>
            <a:pPr marL="1257300" lvl="2" indent="-342900">
              <a:buFont typeface="+mj-lt"/>
              <a:buAutoNum type="romanLcPeriod"/>
            </a:pPr>
            <a:r>
              <a:rPr lang="en-US" sz="1400" dirty="0"/>
              <a:t>Submitted - by James -  in November 2024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Recent and Upcoming Meetings of Interest: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CPAD Whitepaper submitted to ESPP - draft attached to this indico agenda - submission date ~ 31 March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North Area H6 Beamline Meeting. 2 April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/>
              <a:t>Meeting Agenda here: </a:t>
            </a:r>
            <a:r>
              <a:rPr lang="en-US" sz="1400" dirty="0">
                <a:hlinkClick r:id="rId2"/>
              </a:rPr>
              <a:t>https://indico.cern.ch/event/1528762/</a:t>
            </a:r>
            <a:endParaRPr lang="en-US" sz="1400" dirty="0"/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/>
              <a:t>Links to Safety Video, Infrastructure Video, Access and CESAR Video  at the header of the meeting.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 err="1"/>
              <a:t>RADiCAL</a:t>
            </a:r>
            <a:r>
              <a:rPr lang="en-US" sz="1400" dirty="0"/>
              <a:t> slides presented at the sessions are attached to the meeting Agenda and are also attached to this Indico.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DRD6 Spring Meeting: 2-4 April in Orsay, France.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/>
              <a:t>Meeting Agenda here:  </a:t>
            </a:r>
            <a:r>
              <a:rPr lang="en-US" sz="1400" dirty="0">
                <a:hlinkClick r:id="rId3"/>
              </a:rPr>
              <a:t>https://indico.ijclab.in2p3.fr/event/11400/overview</a:t>
            </a:r>
            <a:endParaRPr lang="en-US" sz="1400" dirty="0"/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/>
              <a:t>Discussion.  DRD6 ESPP submission with MOUs planned to be finalized by June 2025.   Potentially problematic for US groups given no DOE information on funding situation.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IEEE NSS/MIC 2025: 1-8 November, Yokohama, Japan, </a:t>
            </a:r>
            <a:r>
              <a:rPr lang="en-US" sz="1400" dirty="0">
                <a:solidFill>
                  <a:srgbClr val="3E3E3E"/>
                </a:solidFill>
                <a:hlinkClick r:id="rId4"/>
              </a:rPr>
              <a:t>https://nssmic.ieee.org/2025/</a:t>
            </a:r>
            <a:r>
              <a:rPr lang="en-US" sz="1400" dirty="0">
                <a:solidFill>
                  <a:srgbClr val="3E3E3E"/>
                </a:solidFill>
              </a:rPr>
              <a:t>.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>
                <a:solidFill>
                  <a:srgbClr val="3E3E3E"/>
                </a:solidFill>
              </a:rPr>
              <a:t>Abstract and Summary Submission:  Due 8 May 2025. </a:t>
            </a:r>
            <a:r>
              <a:rPr lang="en-US" sz="1400" dirty="0">
                <a:solidFill>
                  <a:srgbClr val="3E3E3E"/>
                </a:solidFill>
                <a:hlinkClick r:id="rId5"/>
              </a:rPr>
              <a:t>https://nssmic.ieee.org/2025/abstract/</a:t>
            </a:r>
            <a:endParaRPr lang="en-US" sz="1400" dirty="0">
              <a:solidFill>
                <a:srgbClr val="3E3E3E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/>
              <a:t>DRD6 Autumn Meeting: Week on 15 September in Ancona, Italy.   No details as yet.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400" dirty="0"/>
              <a:t>A </a:t>
            </a:r>
            <a:r>
              <a:rPr lang="en-US" sz="1400" dirty="0" err="1"/>
              <a:t>RADiCAL</a:t>
            </a:r>
            <a:r>
              <a:rPr lang="en-US" sz="1400" dirty="0"/>
              <a:t> presentation should be planned for this meeting.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1400" b="0" i="0" u="none" strike="noStrike" dirty="0">
              <a:effectLst/>
            </a:endParaRP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marL="1428750" lvl="2" indent="-514350">
              <a:buFont typeface="+mj-lt"/>
              <a:buAutoNum type="alphaLcPeriod"/>
            </a:pPr>
            <a:endParaRPr lang="en-US" sz="100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003B-B238-7BCC-8B47-C21CBE1B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F0D90-3199-36E4-674D-342F8BF3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11.Apr.2025</a:t>
            </a:r>
          </a:p>
        </p:txBody>
      </p:sp>
    </p:spTree>
    <p:extLst>
      <p:ext uri="{BB962C8B-B14F-4D97-AF65-F5344CB8AC3E}">
        <p14:creationId xmlns:p14="http://schemas.microsoft.com/office/powerpoint/2010/main" val="1380066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A6B71-8499-CB0F-1E72-3987699C3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85"/>
            <a:ext cx="10515600" cy="283569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3200" dirty="0"/>
            </a:br>
            <a:r>
              <a:rPr lang="en-US" sz="2700" dirty="0" err="1"/>
              <a:t>RADiCAL</a:t>
            </a:r>
            <a:r>
              <a:rPr lang="en-US" sz="2700" dirty="0"/>
              <a:t> Meeting - 11.Apr.2025</a:t>
            </a:r>
            <a:br>
              <a:rPr lang="en-US" sz="3200" dirty="0"/>
            </a:b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A38F2-EDB0-3C07-8937-B86793BD0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1" y="476812"/>
            <a:ext cx="10515600" cy="5904375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sz="1400" dirty="0">
                <a:solidFill>
                  <a:srgbClr val="3E3E3E"/>
                </a:solidFill>
              </a:rPr>
              <a:t>Topics of Group Interest: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Summer Test Beam Planning.   </a:t>
            </a:r>
            <a:r>
              <a:rPr lang="en-US" sz="1400" dirty="0" err="1">
                <a:solidFill>
                  <a:srgbClr val="3E3E3E"/>
                </a:solidFill>
              </a:rPr>
              <a:t>RADiCAL</a:t>
            </a:r>
            <a:r>
              <a:rPr lang="en-US" sz="1400" dirty="0">
                <a:solidFill>
                  <a:srgbClr val="3E3E3E"/>
                </a:solidFill>
              </a:rPr>
              <a:t> currently in September. Week 37,  In H6.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Nominally  Tue 9 September to Tue 16 September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  <a:hlinkClick r:id="rId2"/>
              </a:rPr>
              <a:t>https://asm.app.cern.ch/experimental-area/experiments?startTime=1757484000000&amp;area=All</a:t>
            </a:r>
            <a:endParaRPr lang="en-US" sz="1400" dirty="0">
              <a:solidFill>
                <a:srgbClr val="3E3E3E"/>
              </a:solidFill>
            </a:endParaRP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Objectives:   </a:t>
            </a:r>
            <a:r>
              <a:rPr lang="en-US" sz="1400" dirty="0" err="1">
                <a:solidFill>
                  <a:srgbClr val="3E3E3E"/>
                </a:solidFill>
              </a:rPr>
              <a:t>LuO:Yb</a:t>
            </a:r>
            <a:r>
              <a:rPr lang="en-US" sz="1400" dirty="0">
                <a:solidFill>
                  <a:srgbClr val="3E3E3E"/>
                </a:solidFill>
              </a:rPr>
              <a:t> with </a:t>
            </a:r>
            <a:r>
              <a:rPr lang="en-US" sz="1400" dirty="0" err="1">
                <a:solidFill>
                  <a:srgbClr val="3E3E3E"/>
                </a:solidFill>
              </a:rPr>
              <a:t>Flavonol</a:t>
            </a:r>
            <a:r>
              <a:rPr lang="en-US" sz="1400" dirty="0">
                <a:solidFill>
                  <a:srgbClr val="3E3E3E"/>
                </a:solidFill>
              </a:rPr>
              <a:t> WLS variants.  Compare with Double </a:t>
            </a:r>
            <a:r>
              <a:rPr lang="en-US" sz="1400" dirty="0" err="1">
                <a:solidFill>
                  <a:srgbClr val="3E3E3E"/>
                </a:solidFill>
              </a:rPr>
              <a:t>LYSO:Ce</a:t>
            </a:r>
            <a:r>
              <a:rPr lang="en-US" sz="1400" dirty="0">
                <a:solidFill>
                  <a:srgbClr val="3E3E3E"/>
                </a:solidFill>
              </a:rPr>
              <a:t> with </a:t>
            </a:r>
            <a:r>
              <a:rPr lang="en-US" sz="1400" dirty="0" err="1">
                <a:solidFill>
                  <a:srgbClr val="3E3E3E"/>
                </a:solidFill>
              </a:rPr>
              <a:t>LuAG:Ce</a:t>
            </a:r>
            <a:r>
              <a:rPr lang="en-US" sz="1400" dirty="0">
                <a:solidFill>
                  <a:srgbClr val="3E3E3E"/>
                </a:solidFill>
              </a:rPr>
              <a:t> WLS and DSB1 WLS.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Does Caltech have a </a:t>
            </a:r>
            <a:r>
              <a:rPr lang="en-US" sz="1400" dirty="0" err="1">
                <a:solidFill>
                  <a:srgbClr val="3E3E3E"/>
                </a:solidFill>
              </a:rPr>
              <a:t>LuO:Yb</a:t>
            </a:r>
            <a:r>
              <a:rPr lang="en-US" sz="1400" dirty="0">
                <a:solidFill>
                  <a:srgbClr val="3E3E3E"/>
                </a:solidFill>
              </a:rPr>
              <a:t> tile available for test at Notre Dame with </a:t>
            </a:r>
            <a:r>
              <a:rPr lang="en-US" sz="1400" dirty="0" err="1">
                <a:solidFill>
                  <a:srgbClr val="3E3E3E"/>
                </a:solidFill>
              </a:rPr>
              <a:t>Flavonol</a:t>
            </a:r>
            <a:r>
              <a:rPr lang="en-US" sz="1400" dirty="0">
                <a:solidFill>
                  <a:srgbClr val="3E3E3E"/>
                </a:solidFill>
              </a:rPr>
              <a:t> WLS materials?   Does not need holes drilled in it.  Would allow studies of WLS efficiency.</a:t>
            </a:r>
          </a:p>
          <a:p>
            <a:pPr marL="800100" lvl="1" indent="-342900">
              <a:buFont typeface="+mj-lt"/>
              <a:buAutoNum type="alphaLcPeriod"/>
            </a:pPr>
            <a:endParaRPr lang="en-US" sz="1400" dirty="0">
              <a:solidFill>
                <a:srgbClr val="3E3E3E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Status and planning for analysis for </a:t>
            </a:r>
            <a:r>
              <a:rPr lang="en-US" sz="1400" dirty="0" err="1">
                <a:solidFill>
                  <a:srgbClr val="3E3E3E"/>
                </a:solidFill>
              </a:rPr>
              <a:t>RADiCAL</a:t>
            </a:r>
            <a:r>
              <a:rPr lang="en-US" sz="1400" dirty="0">
                <a:solidFill>
                  <a:srgbClr val="3E3E3E"/>
                </a:solidFill>
              </a:rPr>
              <a:t>, October 2024 Data Run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Status and preparations needed.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Important for Abstract and Summary preparation for IEEE NSS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Publication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400" dirty="0">
                <a:solidFill>
                  <a:srgbClr val="3E3E3E"/>
                </a:solidFill>
              </a:rPr>
              <a:t>Simulations</a:t>
            </a:r>
          </a:p>
          <a:p>
            <a:pPr marL="800100" lvl="1" indent="-342900">
              <a:buFont typeface="+mj-lt"/>
              <a:buAutoNum type="alphaLcPeriod"/>
            </a:pPr>
            <a:endParaRPr lang="en-US" sz="1000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1400" b="0" i="0" u="none" strike="noStrike" dirty="0">
              <a:effectLst/>
            </a:endParaRPr>
          </a:p>
          <a:p>
            <a:pPr marL="457200" lvl="1" indent="0">
              <a:buNone/>
            </a:pPr>
            <a:r>
              <a:rPr lang="en-US" sz="1800" dirty="0"/>
              <a:t>	</a:t>
            </a:r>
          </a:p>
          <a:p>
            <a:pPr marL="1428750" lvl="2" indent="-514350">
              <a:buFont typeface="+mj-lt"/>
              <a:buAutoNum type="alphaLcPeriod"/>
            </a:pPr>
            <a:endParaRPr lang="en-US" sz="1000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74D76B2-AAA8-BF33-4F71-FEC9EA7019C2}"/>
              </a:ext>
            </a:extLst>
          </p:cNvPr>
          <p:cNvSpPr txBox="1">
            <a:spLocks/>
          </p:cNvSpPr>
          <p:nvPr/>
        </p:nvSpPr>
        <p:spPr>
          <a:xfrm>
            <a:off x="6172201" y="969591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5003B-B238-7BCC-8B47-C21CBE1B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AD130-2B9B-A644-94FB-7C198BFB0C4F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DF0D90-3199-36E4-674D-342F8BF3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RADiCAL</a:t>
            </a:r>
            <a:r>
              <a:rPr lang="en-US" dirty="0"/>
              <a:t> 11.Apr.2025</a:t>
            </a:r>
          </a:p>
        </p:txBody>
      </p:sp>
    </p:spTree>
    <p:extLst>
      <p:ext uri="{BB962C8B-B14F-4D97-AF65-F5344CB8AC3E}">
        <p14:creationId xmlns:p14="http://schemas.microsoft.com/office/powerpoint/2010/main" val="2422007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93106</TotalTime>
  <Words>485</Words>
  <Application>Microsoft Macintosh PowerPoint</Application>
  <PresentationFormat>Widescreen</PresentationFormat>
  <Paragraphs>44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RADiCAL Meeting - 11.Apr.2025 </vt:lpstr>
      <vt:lpstr> RADiCAL Meeting - 11.Apr.2025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Optical Instrumentation for Ultra-compact, Radiation Hard EM Calorimetry</dc:title>
  <dc:subject/>
  <dc:creator>Microsoft Office User</dc:creator>
  <cp:keywords/>
  <dc:description/>
  <cp:lastModifiedBy>Microsoft Office User</cp:lastModifiedBy>
  <cp:revision>396</cp:revision>
  <cp:lastPrinted>2024-06-14T04:03:55Z</cp:lastPrinted>
  <dcterms:created xsi:type="dcterms:W3CDTF">2020-11-16T21:17:41Z</dcterms:created>
  <dcterms:modified xsi:type="dcterms:W3CDTF">2025-04-10T23:43:27Z</dcterms:modified>
  <cp:category/>
</cp:coreProperties>
</file>