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18"/>
    <p:restoredTop sz="94657"/>
  </p:normalViewPr>
  <p:slideViewPr>
    <p:cSldViewPr snapToGrid="0" showGuides="1">
      <p:cViewPr varScale="1">
        <p:scale>
          <a:sx n="143" d="100"/>
          <a:sy n="143" d="100"/>
        </p:scale>
        <p:origin x="776" y="2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3FFF17-C705-E948-BD4F-7BEDCA029F86}" type="datetimeFigureOut">
              <a:rPr lang="en-US" smtClean="0"/>
              <a:t>4/1/25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293028-0DE8-2349-AAA8-085A21A82C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211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99290-0DDC-0198-0DFB-E77FDC6006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A07D86-F61E-8C8D-DD95-319660246F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4B2A5-5A81-E338-24E9-6A2C31F05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077FD-839D-B248-8798-0ED1AB09D21E}" type="datetime1">
              <a:rPr lang="en-US" smtClean="0"/>
              <a:t>4/1/25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0E340C-B9F4-E960-42CB-0E137962D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A0316-A7A7-6342-E46C-9AC88DD0B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525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E1B4D-0F88-30B0-E377-68D1489D3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D73457-545C-19F3-6308-803FCD9194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C8FA1-4462-6CDA-990D-364904776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9F3417-36DC-A64F-99EB-B08A1CA8B35C}" type="datetime1">
              <a:rPr lang="en-US" smtClean="0"/>
              <a:t>4/1/25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6E457-CBBF-C263-6BD7-4652E372A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9C4FF6-A712-BDAD-ECB3-F7CB6487A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797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A242F9-CE61-D63C-B210-50087CFB65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0C96F0-33D4-C0A5-84AC-0D2C544AF7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E85376-AF5B-26D7-7F71-DB8BF8260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2729C-B179-3A4C-AEC0-792963E136FD}" type="datetime1">
              <a:rPr lang="en-US" smtClean="0"/>
              <a:t>4/1/25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2915D-9440-6E27-84AF-EBDD8F019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AD386-C8AC-5C17-2DCE-8B4AD5481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144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1841B-E14D-7336-370F-52318A12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11BF77-A34B-201A-8220-F7E02D13F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8F01DF-B563-4933-7F21-CEEA725F7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21EB0-F2C5-F543-8F39-905BFA336613}" type="datetime1">
              <a:rPr lang="en-US" smtClean="0"/>
              <a:t>4/1/25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2F4FCC-411C-3A0F-04ED-7D7113B92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A12CB-DECD-F978-7992-67DF72DE1F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517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C1B1D-7741-0CF5-ED27-C0335C43E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0DF5B7-BD75-EC7E-622F-063CEDAA5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ED249-9C1A-7455-EAF5-32D1DBE36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E0014-8E92-3040-BCEE-8D4BFFEDD811}" type="datetime1">
              <a:rPr lang="en-US" smtClean="0"/>
              <a:t>4/1/25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49CEC-1261-FD0D-2222-73679B6D2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52147-BBDD-686E-FA77-681AF9873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37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6C86F1-0422-7B07-FBFE-5C4637C61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4C4F8-B33E-F30A-EFA2-43992B8E0D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6E2937-65E1-EEC3-5750-4570EE0A80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6190F3-F44A-1031-74FE-8333E1375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68CA3-E179-7A4F-BC86-37AF06117E59}" type="datetime1">
              <a:rPr lang="en-US" smtClean="0"/>
              <a:t>4/1/25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C61071-B4EC-C8D0-6C3C-ADCB9CDD9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41FFB2-6D77-C8FE-ADFA-0A30FEF87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11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1D7FA-FD87-1658-C4E1-ECA3493C1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DF04A-2F21-7A49-8967-D428451B2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746BFF-3D67-68A3-13F3-4D6194713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7DC1EB-F218-4070-A54D-B72E09687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050746-9A87-30F2-17EE-98FDE71460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6B2ED7-7BFA-4F38-D8B4-2B96208C3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E19585-6BBC-5443-BC2E-383225CB4E30}" type="datetime1">
              <a:rPr lang="en-US" smtClean="0"/>
              <a:t>4/1/25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EBA70D-6251-C1F0-A7B1-4F08015D5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7A90EE-8486-EB9A-F70D-E4C1B27E4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330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B2EED-8103-45D5-431C-5BAC73496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69E422-2AEE-BACD-FCD3-9CA4BDF2A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7141F-580A-F346-B871-75D6C79A6B13}" type="datetime1">
              <a:rPr lang="en-US" smtClean="0"/>
              <a:t>4/1/25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901302-1825-ECD4-F794-5054725A8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37ECA7-BBD3-8521-7B40-36A54C29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796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26EBAC-1DA0-3E97-64F3-8D5E82E63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7C27-0BDD-C441-BA1C-38EE14489BC0}" type="datetime1">
              <a:rPr lang="en-US" smtClean="0"/>
              <a:t>4/1/25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03AD57-5D57-2CD1-A2CA-579D516A9A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7DA2D9-6E8C-9F70-481F-28F8F7DCE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294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0F5694-4C4B-3F18-4879-E353D6644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AEE3F8-07E3-FF67-1FC0-9829014D3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91917A-64CD-0A3A-BE15-B54B28C40A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21FCB2-1F62-1D50-5930-330CC0F58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E2EB8-C169-604C-8727-C047F65BFF0B}" type="datetime1">
              <a:rPr lang="en-US" smtClean="0"/>
              <a:t>4/1/25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DFC6AD-A4BD-6495-4C2C-581BB2219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CE662D-12EF-5538-FCA1-9A94AB438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133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0D910-C0DE-C14C-40D3-CA0CF79DF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055DDA-8607-EC00-1A2E-2F0042EBD8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EA72E9-B14A-2944-70A8-10AFE8F92E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1B5EDF-64E4-58EE-39E5-FC00756C6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2D8DC-318C-9147-9C3E-A1315D333722}" type="datetime1">
              <a:rPr lang="en-US" smtClean="0"/>
              <a:t>4/1/25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E6C1F-0DA2-466B-A6C6-9D577A563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1370D3-5B79-5733-02E4-6077A0DD5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42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1B553A-643A-1963-6446-33F936C88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270588-8286-5D4C-54E4-68EE8C93D3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5008D-F25D-1AFE-BBFD-CD5624B0FE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0CDC9-D3E3-6C49-9A8F-D1336DE4D2E6}" type="datetime1">
              <a:rPr lang="en-US" smtClean="0"/>
              <a:t>4/1/25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E3E5F-4E10-D019-5EE7-BB176F6307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RADiCAL notes. H6 Meeting 2.Apr.25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A95443-3D73-19F8-A014-32FF7209A8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8CBDB-34A5-5346-9F50-01AE4BC3E2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63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396FA8-99B6-E609-34F6-374BD23CD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0940"/>
            <a:ext cx="10515600" cy="580097"/>
          </a:xfrm>
        </p:spPr>
        <p:txBody>
          <a:bodyPr>
            <a:noAutofit/>
          </a:bodyPr>
          <a:lstStyle/>
          <a:p>
            <a:r>
              <a:rPr lang="en-US" sz="3200" dirty="0"/>
              <a:t>DRD6-RADiCAL Beam Test Planning - for Sept. 2025, H6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D91415-883B-921D-6A82-1073C4C48E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890677"/>
            <a:ext cx="5181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/>
              <a:t>Needs from CERN</a:t>
            </a:r>
          </a:p>
          <a:p>
            <a:pPr lvl="1"/>
            <a:r>
              <a:rPr lang="en-US" dirty="0"/>
              <a:t>Beam Electrons</a:t>
            </a:r>
          </a:p>
          <a:p>
            <a:pPr lvl="2"/>
            <a:r>
              <a:rPr lang="en-US" dirty="0"/>
              <a:t>E = 5, 10, 15, 25, 50, 75, 100, 125, 150 GeV</a:t>
            </a:r>
          </a:p>
          <a:p>
            <a:pPr lvl="2"/>
            <a:r>
              <a:rPr lang="en-US" dirty="0"/>
              <a:t>Spot 2 x 2 cm</a:t>
            </a:r>
            <a:r>
              <a:rPr lang="en-US" baseline="30000" dirty="0"/>
              <a:t>2</a:t>
            </a:r>
            <a:endParaRPr lang="en-US" dirty="0"/>
          </a:p>
          <a:p>
            <a:pPr lvl="2"/>
            <a:r>
              <a:rPr lang="en-US" dirty="0"/>
              <a:t>Flux 10k per spill</a:t>
            </a:r>
          </a:p>
          <a:p>
            <a:pPr lvl="1"/>
            <a:r>
              <a:rPr lang="en-US" dirty="0"/>
              <a:t>DESY Table</a:t>
            </a:r>
          </a:p>
          <a:p>
            <a:pPr lvl="1"/>
            <a:r>
              <a:rPr lang="en-US" dirty="0"/>
              <a:t>Beam Chamber for (</a:t>
            </a:r>
            <a:r>
              <a:rPr lang="en-US" dirty="0" err="1"/>
              <a:t>x,y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One week of running</a:t>
            </a:r>
          </a:p>
          <a:p>
            <a:pPr lvl="1"/>
            <a:r>
              <a:rPr lang="en-US" dirty="0"/>
              <a:t>Access to counting room prior and during run</a:t>
            </a:r>
          </a:p>
          <a:p>
            <a:pPr lvl="1"/>
            <a:r>
              <a:rPr lang="en-US" dirty="0"/>
              <a:t>Possible crane access to table placement</a:t>
            </a:r>
          </a:p>
          <a:p>
            <a:pPr lvl="1"/>
            <a:r>
              <a:rPr lang="en-US" dirty="0"/>
              <a:t>Not needed: no </a:t>
            </a:r>
            <a:r>
              <a:rPr lang="en-US" dirty="0" err="1"/>
              <a:t>cryo</a:t>
            </a:r>
            <a:r>
              <a:rPr lang="en-US" dirty="0"/>
              <a:t>, no gases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2A21A6-3FA4-E3F0-B96E-43638B48B9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2" y="918324"/>
            <a:ext cx="51816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u="sng" dirty="0" err="1"/>
              <a:t>RADiCAL</a:t>
            </a:r>
            <a:r>
              <a:rPr lang="en-US" u="sng" dirty="0"/>
              <a:t>  will provide</a:t>
            </a:r>
          </a:p>
          <a:p>
            <a:pPr lvl="1"/>
            <a:r>
              <a:rPr lang="en-US" dirty="0" err="1"/>
              <a:t>RADiCAL</a:t>
            </a:r>
            <a:r>
              <a:rPr lang="en-US" dirty="0"/>
              <a:t> module for testing various scintillator and </a:t>
            </a:r>
            <a:r>
              <a:rPr lang="en-US" dirty="0" err="1"/>
              <a:t>waveshifter</a:t>
            </a:r>
            <a:r>
              <a:rPr lang="en-US" dirty="0"/>
              <a:t> combinations.</a:t>
            </a:r>
          </a:p>
          <a:p>
            <a:pPr lvl="1"/>
            <a:r>
              <a:rPr lang="en-US" dirty="0"/>
              <a:t>Trigger and DAQ</a:t>
            </a:r>
          </a:p>
          <a:p>
            <a:pPr lvl="1"/>
            <a:r>
              <a:rPr lang="en-US" dirty="0"/>
              <a:t>MCP for timing reference</a:t>
            </a:r>
          </a:p>
          <a:p>
            <a:pPr lvl="1"/>
            <a:r>
              <a:rPr lang="en-US" dirty="0"/>
              <a:t>Scintillation Counters for trigger</a:t>
            </a:r>
          </a:p>
          <a:p>
            <a:pPr lvl="1"/>
            <a:r>
              <a:rPr lang="en-US" dirty="0"/>
              <a:t>Pb glass 2x2 array for downstream energy measurement of beam albedo, and hadron and muon ID.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283E2B-8E18-D1B5-E3FD-5FA851074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0DEB2F-257A-0DEE-C8BC-523A5C62E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6B1508-ED70-5FE6-51EE-4FA40683CC0C}"/>
              </a:ext>
            </a:extLst>
          </p:cNvPr>
          <p:cNvSpPr txBox="1"/>
          <p:nvPr/>
        </p:nvSpPr>
        <p:spPr>
          <a:xfrm>
            <a:off x="1024418" y="5457339"/>
            <a:ext cx="48091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u="sng" dirty="0"/>
              <a:t>Note for Reference</a:t>
            </a:r>
            <a:r>
              <a:rPr lang="en-US" dirty="0"/>
              <a:t>:</a:t>
            </a:r>
          </a:p>
          <a:p>
            <a:r>
              <a:rPr lang="en-US" dirty="0"/>
              <a:t>Talk by James Wetzel summarizing </a:t>
            </a:r>
            <a:r>
              <a:rPr lang="en-US" dirty="0" err="1"/>
              <a:t>RADiCAL</a:t>
            </a:r>
            <a:r>
              <a:rPr lang="en-US" dirty="0"/>
              <a:t> beam test, from October 2024, attached to the Indico.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A4B72D-B9C3-C928-D36C-EB3326267B0F}"/>
              </a:ext>
            </a:extLst>
          </p:cNvPr>
          <p:cNvSpPr txBox="1"/>
          <p:nvPr/>
        </p:nvSpPr>
        <p:spPr>
          <a:xfrm>
            <a:off x="6358421" y="4971355"/>
            <a:ext cx="52588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Contact Persons</a:t>
            </a:r>
            <a:r>
              <a:rPr lang="en-US" dirty="0"/>
              <a:t>: </a:t>
            </a:r>
          </a:p>
          <a:p>
            <a:r>
              <a:rPr lang="en-US" dirty="0"/>
              <a:t>J. Wetzel, A. </a:t>
            </a:r>
            <a:r>
              <a:rPr lang="en-US" dirty="0" err="1"/>
              <a:t>Mestvirishvili</a:t>
            </a:r>
            <a:r>
              <a:rPr lang="en-US" dirty="0"/>
              <a:t>, R. </a:t>
            </a:r>
            <a:r>
              <a:rPr lang="en-US" dirty="0" err="1"/>
              <a:t>Ruchti</a:t>
            </a:r>
            <a:r>
              <a:rPr lang="en-US" dirty="0"/>
              <a:t> </a:t>
            </a:r>
          </a:p>
          <a:p>
            <a:r>
              <a:rPr lang="en-US" u="sng" dirty="0"/>
              <a:t>Groups</a:t>
            </a:r>
            <a:r>
              <a:rPr lang="en-US" dirty="0"/>
              <a:t>: </a:t>
            </a:r>
          </a:p>
          <a:p>
            <a:r>
              <a:rPr lang="en-US" dirty="0"/>
              <a:t>USA - Caltech, Coe, Iowa, Notre Dame, Virginia</a:t>
            </a:r>
          </a:p>
          <a:p>
            <a:r>
              <a:rPr lang="en-US" dirty="0" err="1"/>
              <a:t>Turkiye</a:t>
            </a:r>
            <a:r>
              <a:rPr lang="en-US" dirty="0"/>
              <a:t> - Istanbul, Istanbul </a:t>
            </a:r>
            <a:r>
              <a:rPr lang="en-US" dirty="0" err="1"/>
              <a:t>Cerrahpasa</a:t>
            </a:r>
            <a:r>
              <a:rPr lang="en-US" dirty="0"/>
              <a:t>, </a:t>
            </a:r>
            <a:r>
              <a:rPr lang="en-US" dirty="0" err="1"/>
              <a:t>Yildiz</a:t>
            </a:r>
            <a:r>
              <a:rPr lang="en-US" dirty="0"/>
              <a:t> Technical</a:t>
            </a:r>
          </a:p>
        </p:txBody>
      </p:sp>
    </p:spTree>
    <p:extLst>
      <p:ext uri="{BB962C8B-B14F-4D97-AF65-F5344CB8AC3E}">
        <p14:creationId xmlns:p14="http://schemas.microsoft.com/office/powerpoint/2010/main" val="1471311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F035198A-E1DA-81CD-B62F-97EC88A21AE2}"/>
              </a:ext>
            </a:extLst>
          </p:cNvPr>
          <p:cNvGrpSpPr/>
          <p:nvPr/>
        </p:nvGrpSpPr>
        <p:grpSpPr>
          <a:xfrm>
            <a:off x="456398" y="177800"/>
            <a:ext cx="10701336" cy="6502400"/>
            <a:chOff x="-4185" y="177800"/>
            <a:chExt cx="10701336" cy="65024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1F4DB09-66CC-8EA0-A289-7C1915655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91542" y="177800"/>
              <a:ext cx="4876800" cy="65024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826D54E-AD2E-2746-E763-4C685FE8CFD0}"/>
                </a:ext>
              </a:extLst>
            </p:cNvPr>
            <p:cNvSpPr txBox="1"/>
            <p:nvPr/>
          </p:nvSpPr>
          <p:spPr>
            <a:xfrm>
              <a:off x="812680" y="5279570"/>
              <a:ext cx="16266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1 </a:t>
              </a:r>
              <a:r>
                <a:rPr lang="en-US" sz="2400" dirty="0" err="1"/>
                <a:t>Scint</a:t>
              </a:r>
              <a:r>
                <a:rPr lang="en-US" sz="2400" dirty="0"/>
                <a:t> Ctr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9D212D3-3E29-921E-C44A-CA4879DFFA42}"/>
                </a:ext>
              </a:extLst>
            </p:cNvPr>
            <p:cNvSpPr txBox="1"/>
            <p:nvPr/>
          </p:nvSpPr>
          <p:spPr>
            <a:xfrm>
              <a:off x="769175" y="4360705"/>
              <a:ext cx="20828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2 </a:t>
              </a:r>
              <a:r>
                <a:rPr lang="en-US" sz="2400" dirty="0" err="1"/>
                <a:t>Scint</a:t>
              </a:r>
              <a:r>
                <a:rPr lang="en-US" sz="2400" dirty="0"/>
                <a:t> Ctr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9480EAB-0F13-48CA-82C5-1A86F954960C}"/>
                </a:ext>
              </a:extLst>
            </p:cNvPr>
            <p:cNvSpPr txBox="1"/>
            <p:nvPr/>
          </p:nvSpPr>
          <p:spPr>
            <a:xfrm>
              <a:off x="158639" y="2834851"/>
              <a:ext cx="24062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3 MCP Timing Ref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FE89F3C-1644-0B21-99DD-F25FAB7683C2}"/>
                </a:ext>
              </a:extLst>
            </p:cNvPr>
            <p:cNvSpPr txBox="1"/>
            <p:nvPr/>
          </p:nvSpPr>
          <p:spPr>
            <a:xfrm>
              <a:off x="8494976" y="2302614"/>
              <a:ext cx="22021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4 </a:t>
              </a:r>
              <a:r>
                <a:rPr lang="en-US" sz="2400" dirty="0" err="1"/>
                <a:t>Scint</a:t>
              </a:r>
              <a:r>
                <a:rPr lang="en-US" sz="2400" dirty="0"/>
                <a:t> Ctr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8118127-E1C4-DECD-86EC-42F38CDC5F9E}"/>
                </a:ext>
              </a:extLst>
            </p:cNvPr>
            <p:cNvSpPr txBox="1"/>
            <p:nvPr/>
          </p:nvSpPr>
          <p:spPr>
            <a:xfrm>
              <a:off x="-4185" y="1928623"/>
              <a:ext cx="28621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5 </a:t>
              </a:r>
              <a:r>
                <a:rPr lang="en-US" sz="2400" dirty="0" err="1"/>
                <a:t>RADiCAL</a:t>
              </a:r>
              <a:r>
                <a:rPr lang="en-US" sz="2400" dirty="0"/>
                <a:t> Module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DA10548-58A6-CBDD-4593-DA7486F072B6}"/>
                </a:ext>
              </a:extLst>
            </p:cNvPr>
            <p:cNvSpPr txBox="1"/>
            <p:nvPr/>
          </p:nvSpPr>
          <p:spPr>
            <a:xfrm>
              <a:off x="8494976" y="1097626"/>
              <a:ext cx="20957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6 Pb Glass Backing Cal. 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7DF8B4B-5397-B9E1-115F-06A3DB4D5666}"/>
                </a:ext>
              </a:extLst>
            </p:cNvPr>
            <p:cNvCxnSpPr>
              <a:cxnSpLocks/>
            </p:cNvCxnSpPr>
            <p:nvPr/>
          </p:nvCxnSpPr>
          <p:spPr>
            <a:xfrm>
              <a:off x="2612571" y="4596003"/>
              <a:ext cx="1809970" cy="0"/>
            </a:xfrm>
            <a:prstGeom prst="straightConnector1">
              <a:avLst/>
            </a:prstGeom>
            <a:ln w="857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E29876C-AC69-F609-B93A-E912FF077570}"/>
                </a:ext>
              </a:extLst>
            </p:cNvPr>
            <p:cNvCxnSpPr>
              <a:cxnSpLocks/>
            </p:cNvCxnSpPr>
            <p:nvPr/>
          </p:nvCxnSpPr>
          <p:spPr>
            <a:xfrm>
              <a:off x="2656703" y="5510403"/>
              <a:ext cx="1136821" cy="0"/>
            </a:xfrm>
            <a:prstGeom prst="straightConnector1">
              <a:avLst/>
            </a:prstGeom>
            <a:ln w="857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3EE4027-CE6E-EC33-7E31-5AEBCCE98B41}"/>
                </a:ext>
              </a:extLst>
            </p:cNvPr>
            <p:cNvCxnSpPr>
              <a:cxnSpLocks/>
            </p:cNvCxnSpPr>
            <p:nvPr/>
          </p:nvCxnSpPr>
          <p:spPr>
            <a:xfrm>
              <a:off x="2612571" y="3065684"/>
              <a:ext cx="2688478" cy="29065"/>
            </a:xfrm>
            <a:prstGeom prst="straightConnector1">
              <a:avLst/>
            </a:prstGeom>
            <a:ln w="857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1AAFD30-8FDD-D5C1-1FD1-7C51EA8E49FA}"/>
                </a:ext>
              </a:extLst>
            </p:cNvPr>
            <p:cNvCxnSpPr>
              <a:cxnSpLocks/>
            </p:cNvCxnSpPr>
            <p:nvPr/>
          </p:nvCxnSpPr>
          <p:spPr>
            <a:xfrm>
              <a:off x="2656703" y="2206847"/>
              <a:ext cx="2990335" cy="0"/>
            </a:xfrm>
            <a:prstGeom prst="straightConnector1">
              <a:avLst/>
            </a:prstGeom>
            <a:ln w="857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F0F3684-B3BA-CAB7-27C9-F00885D0E5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76999" y="2533447"/>
              <a:ext cx="1970314" cy="0"/>
            </a:xfrm>
            <a:prstGeom prst="straightConnector1">
              <a:avLst/>
            </a:prstGeom>
            <a:ln w="857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6500573-834B-893F-D89D-27D4EB9EE2FA}"/>
                </a:ext>
              </a:extLst>
            </p:cNvPr>
            <p:cNvCxnSpPr/>
            <p:nvPr/>
          </p:nvCxnSpPr>
          <p:spPr>
            <a:xfrm flipH="1">
              <a:off x="6955970" y="1472511"/>
              <a:ext cx="1491343" cy="0"/>
            </a:xfrm>
            <a:prstGeom prst="straightConnector1">
              <a:avLst/>
            </a:prstGeom>
            <a:ln w="85725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F245CCF-20B3-94AB-69A0-9A7FA774A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B20551-B79D-6691-9EC2-D27FAE9A9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BAF110-BE24-CD2E-35B1-DA14D06C34B6}"/>
              </a:ext>
            </a:extLst>
          </p:cNvPr>
          <p:cNvSpPr txBox="1"/>
          <p:nvPr/>
        </p:nvSpPr>
        <p:spPr>
          <a:xfrm>
            <a:off x="304800" y="177800"/>
            <a:ext cx="3007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RADiCAL</a:t>
            </a:r>
            <a:r>
              <a:rPr lang="en-US" dirty="0"/>
              <a:t> Setup in H6</a:t>
            </a:r>
          </a:p>
          <a:p>
            <a:r>
              <a:rPr lang="en-US" dirty="0"/>
              <a:t>2-9 October 2024</a:t>
            </a:r>
          </a:p>
        </p:txBody>
      </p:sp>
    </p:spTree>
    <p:extLst>
      <p:ext uri="{BB962C8B-B14F-4D97-AF65-F5344CB8AC3E}">
        <p14:creationId xmlns:p14="http://schemas.microsoft.com/office/powerpoint/2010/main" val="4258769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EE060F-A72E-60FB-E9C8-E1FB72B87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RADiCAL notes. H6 Meeting 2.Apr.25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6FEE33-2822-9CFF-C13E-60C0D0441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8CBDB-34A5-5346-9F50-01AE4BC3E2CD}" type="slidenum">
              <a:rPr lang="en-US" smtClean="0"/>
              <a:t>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F1F699-1290-9276-7564-02467CE24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670" y="526087"/>
            <a:ext cx="10342212" cy="385544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A60BCC-9785-4A5D-CEC6-AD0E96805A96}"/>
              </a:ext>
            </a:extLst>
          </p:cNvPr>
          <p:cNvSpPr txBox="1"/>
          <p:nvPr/>
        </p:nvSpPr>
        <p:spPr>
          <a:xfrm>
            <a:off x="11362452" y="1557506"/>
            <a:ext cx="718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C092D46-2FF7-63F7-3EE7-6647AA8E3041}"/>
              </a:ext>
            </a:extLst>
          </p:cNvPr>
          <p:cNvCxnSpPr/>
          <p:nvPr/>
        </p:nvCxnSpPr>
        <p:spPr>
          <a:xfrm flipH="1">
            <a:off x="11034445" y="1736333"/>
            <a:ext cx="319355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4C35EB1-644F-7888-F93C-4F2278E73FC3}"/>
              </a:ext>
            </a:extLst>
          </p:cNvPr>
          <p:cNvSpPr txBox="1"/>
          <p:nvPr/>
        </p:nvSpPr>
        <p:spPr>
          <a:xfrm>
            <a:off x="3476368" y="165469"/>
            <a:ext cx="2706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RADiCAL</a:t>
            </a:r>
            <a:r>
              <a:rPr lang="en-US" dirty="0"/>
              <a:t> Module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C199C21-0330-0436-2A6F-AC2CA4580508}"/>
              </a:ext>
            </a:extLst>
          </p:cNvPr>
          <p:cNvSpPr txBox="1"/>
          <p:nvPr/>
        </p:nvSpPr>
        <p:spPr>
          <a:xfrm>
            <a:off x="8610600" y="136525"/>
            <a:ext cx="2546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MCP for timing reference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56042A-EA1D-3037-AF3B-42418B7F8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219" y="4401765"/>
            <a:ext cx="3668562" cy="247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8232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252</Words>
  <Application>Microsoft Macintosh PowerPoint</Application>
  <PresentationFormat>Widescreen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DRD6-RADiCAL Beam Test Planning - for Sept. 2025, H6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</cp:revision>
  <dcterms:created xsi:type="dcterms:W3CDTF">2024-10-19T23:47:27Z</dcterms:created>
  <dcterms:modified xsi:type="dcterms:W3CDTF">2025-04-02T04:33:28Z</dcterms:modified>
</cp:coreProperties>
</file>