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303" r:id="rId4"/>
    <p:sldId id="305" r:id="rId5"/>
    <p:sldId id="304" r:id="rId6"/>
    <p:sldId id="310" r:id="rId7"/>
    <p:sldId id="311" r:id="rId8"/>
    <p:sldId id="306" r:id="rId9"/>
    <p:sldId id="287" r:id="rId10"/>
    <p:sldId id="288" r:id="rId11"/>
    <p:sldId id="286" r:id="rId12"/>
    <p:sldId id="262" r:id="rId13"/>
    <p:sldId id="289" r:id="rId14"/>
    <p:sldId id="273" r:id="rId15"/>
    <p:sldId id="274" r:id="rId16"/>
    <p:sldId id="290" r:id="rId17"/>
    <p:sldId id="291" r:id="rId18"/>
    <p:sldId id="308" r:id="rId19"/>
    <p:sldId id="309" r:id="rId20"/>
    <p:sldId id="307" r:id="rId21"/>
  </p:sldIdLst>
  <p:sldSz cx="12192000" cy="6858000"/>
  <p:notesSz cx="6858000" cy="9144000"/>
  <p:embeddedFontLst>
    <p:embeddedFont>
      <p:font typeface="Cambria Math" panose="02040503050406030204" pitchFamily="18" charset="0"/>
      <p:regular r:id="rId23"/>
    </p:embeddedFont>
    <p:embeddedFont>
      <p:font typeface="Pacifico" pitchFamily="2" charset="77"/>
      <p:regular r:id="rId24"/>
    </p:embeddedFont>
    <p:embeddedFont>
      <p:font typeface="Space Grotesk Medium" pitchFamily="2" charset="77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747775"/>
          </p15:clr>
        </p15:guide>
        <p15:guide id="2" pos="38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06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088126bf8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088126bf8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d088126bf8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60928655-5FE6-6BD8-6234-53D24AA47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088126bf8_0_38:notes">
            <a:extLst>
              <a:ext uri="{FF2B5EF4-FFF2-40B4-BE49-F238E27FC236}">
                <a16:creationId xmlns:a16="http://schemas.microsoft.com/office/drawing/2014/main" id="{119F8A19-944A-32BF-8823-B06D2C9075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088126bf8_0_38:notes">
            <a:extLst>
              <a:ext uri="{FF2B5EF4-FFF2-40B4-BE49-F238E27FC236}">
                <a16:creationId xmlns:a16="http://schemas.microsoft.com/office/drawing/2014/main" id="{14457F53-7E04-AAC3-0875-772D90AB23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d088126bf8_0_38:notes">
            <a:extLst>
              <a:ext uri="{FF2B5EF4-FFF2-40B4-BE49-F238E27FC236}">
                <a16:creationId xmlns:a16="http://schemas.microsoft.com/office/drawing/2014/main" id="{68431523-4E1D-BB8C-49EF-4643656196F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2464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E4886F45-581A-FC47-F501-B7D873FC2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088126bf8_0_38:notes">
            <a:extLst>
              <a:ext uri="{FF2B5EF4-FFF2-40B4-BE49-F238E27FC236}">
                <a16:creationId xmlns:a16="http://schemas.microsoft.com/office/drawing/2014/main" id="{9F2F7638-D31F-FA90-FA18-65F980D0A1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088126bf8_0_38:notes">
            <a:extLst>
              <a:ext uri="{FF2B5EF4-FFF2-40B4-BE49-F238E27FC236}">
                <a16:creationId xmlns:a16="http://schemas.microsoft.com/office/drawing/2014/main" id="{2D077EC5-0915-9D25-6708-0E35A84BA4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d088126bf8_0_38:notes">
            <a:extLst>
              <a:ext uri="{FF2B5EF4-FFF2-40B4-BE49-F238E27FC236}">
                <a16:creationId xmlns:a16="http://schemas.microsoft.com/office/drawing/2014/main" id="{B31A6162-C981-D0FA-A4D3-3F0C816B5C6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5075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CFFBC965-FAB4-E9F1-7F58-E22D4A04A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088126bf8_0_38:notes">
            <a:extLst>
              <a:ext uri="{FF2B5EF4-FFF2-40B4-BE49-F238E27FC236}">
                <a16:creationId xmlns:a16="http://schemas.microsoft.com/office/drawing/2014/main" id="{2E0564D3-9166-2B8E-3316-3C873E9944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088126bf8_0_38:notes">
            <a:extLst>
              <a:ext uri="{FF2B5EF4-FFF2-40B4-BE49-F238E27FC236}">
                <a16:creationId xmlns:a16="http://schemas.microsoft.com/office/drawing/2014/main" id="{86E0352B-8D9B-1C10-F82B-42CC6833C8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d088126bf8_0_38:notes">
            <a:extLst>
              <a:ext uri="{FF2B5EF4-FFF2-40B4-BE49-F238E27FC236}">
                <a16:creationId xmlns:a16="http://schemas.microsoft.com/office/drawing/2014/main" id="{FD44DEBF-B7BA-0C90-B097-960E7572F4B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595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3a7954740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3a7954740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3c3ce8cc4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3c3ce8cc4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>
          <a:extLst>
            <a:ext uri="{FF2B5EF4-FFF2-40B4-BE49-F238E27FC236}">
              <a16:creationId xmlns:a16="http://schemas.microsoft.com/office/drawing/2014/main" id="{5F668F1F-C9FD-E823-4C02-6F4DE2C95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dd31203799_0_31:notes">
            <a:extLst>
              <a:ext uri="{FF2B5EF4-FFF2-40B4-BE49-F238E27FC236}">
                <a16:creationId xmlns:a16="http://schemas.microsoft.com/office/drawing/2014/main" id="{E4255456-5F50-81F0-93C3-BCEFDC69C4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dd31203799_0_31:notes">
            <a:extLst>
              <a:ext uri="{FF2B5EF4-FFF2-40B4-BE49-F238E27FC236}">
                <a16:creationId xmlns:a16="http://schemas.microsoft.com/office/drawing/2014/main" id="{56ADAB1C-E0BF-68A4-D173-7FE1218692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581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5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indico.cern.ch/event/1439855/contributions/6461580/attachments/3045954/5381912/ESU2025_ATLAS_CMS.pdf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6572/#6-update-on-di-higgs-studies-i" TargetMode="External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g"/><Relationship Id="rId10" Type="http://schemas.openxmlformats.org/officeDocument/2006/relationships/image" Target="../media/image22.jpg"/><Relationship Id="rId4" Type="http://schemas.openxmlformats.org/officeDocument/2006/relationships/image" Target="../media/image16.jpg"/><Relationship Id="rId9" Type="http://schemas.openxmlformats.org/officeDocument/2006/relationships/image" Target="../media/image21.jpg"/><Relationship Id="rId1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13" Type="http://schemas.openxmlformats.org/officeDocument/2006/relationships/image" Target="../media/image30.png"/><Relationship Id="rId3" Type="http://schemas.openxmlformats.org/officeDocument/2006/relationships/image" Target="../media/image15.jpg"/><Relationship Id="rId7" Type="http://schemas.openxmlformats.org/officeDocument/2006/relationships/image" Target="../media/image22.jp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jpg"/><Relationship Id="rId11" Type="http://schemas.openxmlformats.org/officeDocument/2006/relationships/image" Target="../media/image28.png"/><Relationship Id="rId5" Type="http://schemas.openxmlformats.org/officeDocument/2006/relationships/image" Target="../media/image17.jpg"/><Relationship Id="rId10" Type="http://schemas.openxmlformats.org/officeDocument/2006/relationships/image" Target="../media/image27.png"/><Relationship Id="rId4" Type="http://schemas.openxmlformats.org/officeDocument/2006/relationships/image" Target="../media/image16.jpg"/><Relationship Id="rId9" Type="http://schemas.openxmlformats.org/officeDocument/2006/relationships/image" Target="../media/image26.jpg"/><Relationship Id="rId1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1.03432" TargetMode="External"/><Relationship Id="rId7" Type="http://schemas.openxmlformats.org/officeDocument/2006/relationships/hyperlink" Target="https://indico.cern.ch/event/1439855/contributions/6461632/attachments/3046009/5390384/FCC_PED_ESPPU_FCC_hh_v02.pdf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repository.cern/records/p8y5f-23w42" TargetMode="Externa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bristle-sleet-bfa.notion.site/Additional-Test-for-MoE-Graph-Transformer-19dcb86031e4802ca275d8fc85050304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link.springer.com/article/10.1007/JHEP06(2023)153" TargetMode="External"/><Relationship Id="rId7" Type="http://schemas.openxmlformats.org/officeDocument/2006/relationships/hyperlink" Target="https://opendata.cern.ch/record/2810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ink.springer.com/article/10.1007/JHEP12(2023)167" TargetMode="External"/><Relationship Id="rId5" Type="http://schemas.openxmlformats.org/officeDocument/2006/relationships/hyperlink" Target="https://www.hepdata.net/record/145164" TargetMode="External"/><Relationship Id="rId4" Type="http://schemas.openxmlformats.org/officeDocument/2006/relationships/hyperlink" Target="https://link.springer.com/article/10.1140/epjc/s10052-024-12902-7?utm_source=rct_congratemailt&amp;utm_medium=email&amp;utm_campaign=oa_20240722&amp;utm_content=10.1140/epjc/s10052-024-12902-7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7.1485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nikhef.nl/event/4875/contributions/20273/" TargetMode="External"/><Relationship Id="rId5" Type="http://schemas.openxmlformats.org/officeDocument/2006/relationships/hyperlink" Target="https://bristle-sleet-bfa.notion.site/Additional-Test-for-MoE-Graph-Transformer-19dcb86031e4802ca275d8fc85050304" TargetMode="External"/><Relationship Id="rId4" Type="http://schemas.openxmlformats.org/officeDocument/2006/relationships/hyperlink" Target="https://arxiv.org/abs/2501.0343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sitory.cern/records/p8y5f-23w4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global/event/5646/contributions/12211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760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-en.fisica.uniroma2.it/events/colloquia-hunting-dark-matter-at-atlas-and-beyond/" TargetMode="External"/><Relationship Id="rId4" Type="http://schemas.openxmlformats.org/officeDocument/2006/relationships/hyperlink" Target="https://arxiv.org/abs/2503.1419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seminars/special/seminars_past.html" TargetMode="External"/><Relationship Id="rId2" Type="http://schemas.openxmlformats.org/officeDocument/2006/relationships/hyperlink" Target="https://rpm.physics.lbl.gov/event/speaker-cristiano-sebastiani-title-search-for-exotic-physics-with-long-lived-particles-at-atlas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ph.ed.ac.uk/particle-physics-experiment/seminars/archiv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onatellaGenovese/diHiggsDataset" TargetMode="External"/><Relationship Id="rId2" Type="http://schemas.openxmlformats.org/officeDocument/2006/relationships/hyperlink" Target="https://github.com/alessiodevoto/sparticle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DonatellaGenovese/Mixture-of-Expert-Graph-Transformer" TargetMode="External"/><Relationship Id="rId4" Type="http://schemas.openxmlformats.org/officeDocument/2006/relationships/hyperlink" Target="https://github.com/alessiodevoto/darkphoton/tree/mai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68475" y="144200"/>
            <a:ext cx="11703900" cy="16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 sz="3933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WP1</a:t>
            </a:r>
            <a:br>
              <a:rPr lang="en-IT" b="1">
                <a:latin typeface="Arial"/>
                <a:ea typeface="Arial"/>
                <a:cs typeface="Arial"/>
                <a:sym typeface="Arial"/>
              </a:rPr>
            </a:br>
            <a:endParaRPr sz="3000" dirty="0"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81650" y="1253400"/>
            <a:ext cx="11228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IT">
                <a:latin typeface="Arial"/>
                <a:ea typeface="Arial"/>
                <a:cs typeface="Arial"/>
                <a:sym typeface="Arial"/>
              </a:rPr>
              <a:t>Monica D’Onofrio, Cristiano Sebastiani, </a:t>
            </a:r>
            <a:r>
              <a:rPr lang="en-IT" b="1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Joseph Carmignani</a:t>
            </a:r>
            <a:endParaRPr b="1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IT" sz="2200" b="1">
                <a:solidFill>
                  <a:srgbClr val="0F4098"/>
                </a:solidFill>
                <a:latin typeface="Arial"/>
                <a:ea typeface="Arial"/>
                <a:cs typeface="Arial"/>
                <a:sym typeface="Arial"/>
              </a:rPr>
              <a:t>University of Liverpool</a:t>
            </a:r>
            <a:r>
              <a:rPr lang="en-IT" sz="2200">
                <a:latin typeface="Arial"/>
                <a:ea typeface="Arial"/>
                <a:cs typeface="Arial"/>
                <a:sym typeface="Arial"/>
              </a:rPr>
              <a:t> 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3657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C1E58-E884-9645-A120-D1C8929D8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A34375-11C1-EA8B-1551-508C735B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Di-Higgs studies at the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9D94AC-1BFD-BF18-64C5-A5A9E28DC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1" y="1536633"/>
            <a:ext cx="8471727" cy="4555200"/>
          </a:xfrm>
        </p:spPr>
        <p:txBody>
          <a:bodyPr>
            <a:normAutofit/>
          </a:bodyPr>
          <a:lstStyle/>
          <a:p>
            <a:r>
              <a:rPr lang="en-US" sz="2133" dirty="0">
                <a:latin typeface="+mn-lt"/>
              </a:rPr>
              <a:t>Measurements </a:t>
            </a:r>
            <a:r>
              <a:rPr lang="en-GB" sz="2133" dirty="0">
                <a:latin typeface="+mn-lt"/>
              </a:rPr>
              <a:t>of HH production, sensitive to modifications to BEH potential and therefore crucial for our understanding of EWSB, remains one of the main targets of the LHC, the HL-LHC and the FCC.</a:t>
            </a:r>
          </a:p>
          <a:p>
            <a:pPr lvl="1"/>
            <a:r>
              <a:rPr lang="en-GB" sz="1600" dirty="0">
                <a:latin typeface="+mn-lt"/>
              </a:rPr>
              <a:t>New feasibility studies HL-LHC </a:t>
            </a:r>
            <a:r>
              <a:rPr lang="en-GB" sz="1600" dirty="0">
                <a:latin typeface="+mn-lt"/>
                <a:sym typeface="Wingdings" pitchFamily="2" charset="2"/>
              </a:rPr>
              <a:t> reach </a:t>
            </a:r>
            <a:r>
              <a:rPr lang="en-GB" sz="1600" b="1" dirty="0">
                <a:latin typeface="+mn-lt"/>
                <a:sym typeface="Wingdings" pitchFamily="2" charset="2"/>
              </a:rPr>
              <a:t>7</a:t>
            </a:r>
            <a:r>
              <a:rPr lang="en-GB" sz="1600" b="1" dirty="0">
                <a:latin typeface="Symbol" pitchFamily="2" charset="2"/>
                <a:sym typeface="Wingdings" pitchFamily="2" charset="2"/>
              </a:rPr>
              <a:t>s</a:t>
            </a:r>
            <a:r>
              <a:rPr lang="en-GB" sz="1600" dirty="0">
                <a:latin typeface="+mn-lt"/>
                <a:sym typeface="Wingdings" pitchFamily="2" charset="2"/>
              </a:rPr>
              <a:t>, uncertainties on k</a:t>
            </a:r>
            <a:r>
              <a:rPr lang="en-GB" sz="1600" baseline="-25000" dirty="0">
                <a:latin typeface="Symbol" pitchFamily="2" charset="2"/>
                <a:sym typeface="Wingdings" pitchFamily="2" charset="2"/>
              </a:rPr>
              <a:t>l </a:t>
            </a:r>
            <a:r>
              <a:rPr lang="en-GB" sz="1600" dirty="0">
                <a:latin typeface="+mn-lt"/>
                <a:sym typeface="Wingdings" pitchFamily="2" charset="2"/>
              </a:rPr>
              <a:t>below +/-30% </a:t>
            </a:r>
          </a:p>
          <a:p>
            <a:pPr lvl="1"/>
            <a:r>
              <a:rPr lang="en-GB" sz="1600" dirty="0">
                <a:latin typeface="+mn-lt"/>
                <a:sym typeface="Wingdings" pitchFamily="2" charset="2"/>
              </a:rPr>
              <a:t>At </a:t>
            </a:r>
            <a:r>
              <a:rPr lang="en-GB" sz="1600" b="1" dirty="0">
                <a:latin typeface="+mn-lt"/>
                <a:sym typeface="Wingdings" pitchFamily="2" charset="2"/>
              </a:rPr>
              <a:t>FCC-</a:t>
            </a:r>
            <a:r>
              <a:rPr lang="en-GB" sz="1600" b="1" dirty="0" err="1">
                <a:latin typeface="+mn-lt"/>
                <a:sym typeface="Wingdings" pitchFamily="2" charset="2"/>
              </a:rPr>
              <a:t>hh</a:t>
            </a:r>
            <a:r>
              <a:rPr lang="en-GB" sz="1600" dirty="0">
                <a:latin typeface="+mn-lt"/>
                <a:sym typeface="Wingdings" pitchFamily="2" charset="2"/>
              </a:rPr>
              <a:t>, more precise measurements will be possible!  </a:t>
            </a:r>
            <a:endParaRPr lang="en-GB" sz="1600" dirty="0">
              <a:latin typeface="+mn-lt"/>
            </a:endParaRPr>
          </a:p>
          <a:p>
            <a:endParaRPr lang="en-US" sz="2133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1699F7-B964-9373-4411-2AE0BB5B17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1026" name="Picture 2" descr="Search for di-Higgs production at 13 TeV and prospects for HL-LHC">
            <a:extLst>
              <a:ext uri="{FF2B5EF4-FFF2-40B4-BE49-F238E27FC236}">
                <a16:creationId xmlns:a16="http://schemas.microsoft.com/office/drawing/2014/main" id="{7526DB02-30B5-EF76-BBF7-1CEB32648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150" y="1421471"/>
            <a:ext cx="2455660" cy="211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21377E-1AF7-8124-5381-1EE1978BFA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631"/>
          <a:stretch>
            <a:fillRect/>
          </a:stretch>
        </p:blipFill>
        <p:spPr>
          <a:xfrm>
            <a:off x="6363370" y="3814234"/>
            <a:ext cx="3755889" cy="2779917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741618E1-EF6C-3ADF-62D7-9939CF362441}"/>
              </a:ext>
            </a:extLst>
          </p:cNvPr>
          <p:cNvSpPr/>
          <p:nvPr/>
        </p:nvSpPr>
        <p:spPr>
          <a:xfrm>
            <a:off x="5402237" y="4675191"/>
            <a:ext cx="597976" cy="6461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5001B5-EF27-39F3-7494-826366B375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620" t="89880" r="31092" b="748"/>
          <a:stretch>
            <a:fillRect/>
          </a:stretch>
        </p:blipFill>
        <p:spPr>
          <a:xfrm>
            <a:off x="10225072" y="4432630"/>
            <a:ext cx="1699560" cy="29482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CBAD57-D12E-9B50-FA69-EF4EFEAA1329}"/>
              </a:ext>
            </a:extLst>
          </p:cNvPr>
          <p:cNvSpPr txBox="1"/>
          <p:nvPr/>
        </p:nvSpPr>
        <p:spPr>
          <a:xfrm>
            <a:off x="10322230" y="5022287"/>
            <a:ext cx="1625753" cy="99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solidFill>
                  <a:schemeClr val="accent6">
                    <a:lumMod val="50000"/>
                  </a:schemeClr>
                </a:solidFill>
              </a:rPr>
              <a:t>Briefing book from previous ES updated in this study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29B4A9-5480-4C13-3EC8-B9436135EB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144"/>
          <a:stretch>
            <a:fillRect/>
          </a:stretch>
        </p:blipFill>
        <p:spPr>
          <a:xfrm>
            <a:off x="1448967" y="3881498"/>
            <a:ext cx="3771692" cy="26453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18F649-270A-A01E-8F83-22497F8DA16A}"/>
              </a:ext>
            </a:extLst>
          </p:cNvPr>
          <p:cNvSpPr txBox="1"/>
          <p:nvPr/>
        </p:nvSpPr>
        <p:spPr>
          <a:xfrm>
            <a:off x="267368" y="4675191"/>
            <a:ext cx="105028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hlinkClick r:id="rId5"/>
              </a:rPr>
              <a:t>HL-LHC</a:t>
            </a:r>
            <a:endParaRPr lang="en-US" sz="1867" dirty="0"/>
          </a:p>
        </p:txBody>
      </p:sp>
    </p:spTree>
    <p:extLst>
      <p:ext uri="{BB962C8B-B14F-4D97-AF65-F5344CB8AC3E}">
        <p14:creationId xmlns:p14="http://schemas.microsoft.com/office/powerpoint/2010/main" val="286827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729F4C-EFB6-8F46-4B49-CBDEB9B0F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Di-Higgs studies at the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B426D9-8AA6-5E9E-8983-22635973D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0578" y="1439814"/>
            <a:ext cx="6080222" cy="5205791"/>
          </a:xfrm>
        </p:spPr>
        <p:txBody>
          <a:bodyPr>
            <a:normAutofit/>
          </a:bodyPr>
          <a:lstStyle/>
          <a:p>
            <a:r>
              <a:rPr lang="en-GB" sz="1600" dirty="0">
                <a:latin typeface="+mn-lt"/>
              </a:rPr>
              <a:t>Consider </a:t>
            </a:r>
            <a:r>
              <a:rPr lang="en-GB" sz="16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bb</a:t>
            </a:r>
            <a:r>
              <a:rPr lang="en-GB" sz="1600" b="1" dirty="0" err="1">
                <a:solidFill>
                  <a:schemeClr val="accent1">
                    <a:lumMod val="50000"/>
                  </a:schemeClr>
                </a:solidFill>
                <a:latin typeface="Symbol" pitchFamily="2" charset="2"/>
              </a:rPr>
              <a:t>tt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Symbol" pitchFamily="2" charset="2"/>
              </a:rPr>
              <a:t>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channel</a:t>
            </a:r>
          </a:p>
          <a:p>
            <a:pPr lvl="1"/>
            <a:r>
              <a:rPr lang="en-GB" sz="1600" dirty="0">
                <a:latin typeface="+mn-lt"/>
              </a:rPr>
              <a:t>Good compromise between signal yield and background rejection</a:t>
            </a:r>
          </a:p>
          <a:p>
            <a:pPr lvl="1"/>
            <a:r>
              <a:rPr lang="en-GB" sz="1600" dirty="0">
                <a:latin typeface="+mn-lt"/>
              </a:rPr>
              <a:t>Two set of studies depending on tau decays </a:t>
            </a:r>
          </a:p>
          <a:p>
            <a:pPr lvl="2"/>
            <a:r>
              <a:rPr lang="el-GR" sz="1600" dirty="0"/>
              <a:t>Ο</a:t>
            </a:r>
            <a:r>
              <a:rPr lang="en-GB" sz="1600" dirty="0"/>
              <a:t>ne tau decaying leptonically and one hadronically (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</a:rPr>
              <a:t>lephad</a:t>
            </a:r>
            <a:r>
              <a:rPr lang="en-GB" sz="1600" dirty="0"/>
              <a:t>)</a:t>
            </a:r>
          </a:p>
          <a:p>
            <a:pPr lvl="2"/>
            <a:r>
              <a:rPr lang="en-GB" sz="1600" dirty="0"/>
              <a:t>Both </a:t>
            </a:r>
            <a:r>
              <a:rPr lang="en-GB" sz="1600" dirty="0" err="1"/>
              <a:t>taus</a:t>
            </a:r>
            <a:r>
              <a:rPr lang="en-GB" sz="1600" dirty="0"/>
              <a:t> decaying hadronically (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</a:rPr>
              <a:t>hadhad</a:t>
            </a:r>
            <a:r>
              <a:rPr lang="en-GB" sz="1600" dirty="0"/>
              <a:t>)</a:t>
            </a:r>
          </a:p>
          <a:p>
            <a:pPr lvl="1"/>
            <a:endParaRPr lang="en-GB" sz="1600" dirty="0">
              <a:latin typeface="+mn-lt"/>
            </a:endParaRPr>
          </a:p>
          <a:p>
            <a:pPr>
              <a:spcBef>
                <a:spcPts val="533"/>
              </a:spcBef>
            </a:pPr>
            <a:r>
              <a:rPr lang="en-GB" sz="1600" dirty="0"/>
              <a:t>Use Graph Neural Network architecture to attempt better significance.</a:t>
            </a:r>
          </a:p>
          <a:p>
            <a:pPr lvl="1">
              <a:lnSpc>
                <a:spcPct val="120000"/>
              </a:lnSpc>
              <a:spcBef>
                <a:spcPts val="533"/>
              </a:spcBef>
            </a:pPr>
            <a:r>
              <a:rPr lang="en-GB" sz="1600" dirty="0"/>
              <a:t>GNN pipelines originally from Alessio Devoto and Donatella Genovese </a:t>
            </a:r>
          </a:p>
          <a:p>
            <a:pPr lvl="1">
              <a:lnSpc>
                <a:spcPct val="120000"/>
              </a:lnSpc>
              <a:spcBef>
                <a:spcPts val="533"/>
              </a:spcBef>
            </a:pPr>
            <a:r>
              <a:rPr lang="en-GB" sz="1600" dirty="0"/>
              <a:t>Fully connected graphs used with kinematic features.</a:t>
            </a:r>
          </a:p>
          <a:p>
            <a:pPr lvl="1">
              <a:lnSpc>
                <a:spcPct val="120000"/>
              </a:lnSpc>
              <a:spcBef>
                <a:spcPts val="533"/>
              </a:spcBef>
            </a:pPr>
            <a:r>
              <a:rPr lang="en-GB" sz="1600" dirty="0"/>
              <a:t>Systematic evaluation of performance based on relevant metrics (S vs B separation, AUC, significance).</a:t>
            </a:r>
          </a:p>
          <a:p>
            <a:pPr lvl="1">
              <a:lnSpc>
                <a:spcPct val="120000"/>
              </a:lnSpc>
              <a:spcBef>
                <a:spcPts val="533"/>
              </a:spcBef>
            </a:pPr>
            <a:r>
              <a:rPr lang="en-GB" sz="1600" dirty="0"/>
              <a:t>See back-up for details on architecture </a:t>
            </a:r>
          </a:p>
          <a:p>
            <a:pPr lvl="1"/>
            <a:endParaRPr lang="en-GB" sz="1600" dirty="0">
              <a:latin typeface="+mn-lt"/>
            </a:endParaRPr>
          </a:p>
          <a:p>
            <a:endParaRPr lang="en-GB" sz="1600" dirty="0">
              <a:latin typeface="+mn-lt"/>
            </a:endParaRPr>
          </a:p>
          <a:p>
            <a:pPr marL="152396" indent="0">
              <a:buNone/>
            </a:pPr>
            <a:endParaRPr lang="en-US" sz="16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9B6BAC-90B8-BA6B-0F42-CB9DE7017D3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DB42AC-BA82-4DD4-CD3F-CD16E9D83604}"/>
              </a:ext>
            </a:extLst>
          </p:cNvPr>
          <p:cNvSpPr txBox="1"/>
          <p:nvPr/>
        </p:nvSpPr>
        <p:spPr>
          <a:xfrm>
            <a:off x="5956970" y="51065"/>
            <a:ext cx="6331284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Monica D’Onofrio, Carl Gwilliam, Jordy </a:t>
            </a:r>
            <a:r>
              <a:rPr lang="en-GB" sz="1600" i="1" dirty="0" err="1">
                <a:solidFill>
                  <a:schemeClr val="accent1">
                    <a:lumMod val="50000"/>
                  </a:schemeClr>
                </a:solidFill>
              </a:rPr>
              <a:t>Degens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, Cristiano Sebastiani, Lennox Wood (</a:t>
            </a:r>
            <a:r>
              <a:rPr lang="en-GB" sz="1600" i="1" dirty="0" err="1">
                <a:solidFill>
                  <a:schemeClr val="accent1">
                    <a:lumMod val="50000"/>
                  </a:schemeClr>
                </a:solidFill>
              </a:rPr>
              <a:t>MPhys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), Sam Valentine (</a:t>
            </a:r>
            <a:r>
              <a:rPr lang="en-GB" sz="1600" i="1" dirty="0" err="1">
                <a:solidFill>
                  <a:schemeClr val="accent1">
                    <a:lumMod val="50000"/>
                  </a:schemeClr>
                </a:solidFill>
              </a:rPr>
              <a:t>fMPhys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16" name="Google Shape;83;p16">
            <a:extLst>
              <a:ext uri="{FF2B5EF4-FFF2-40B4-BE49-F238E27FC236}">
                <a16:creationId xmlns:a16="http://schemas.microsoft.com/office/drawing/2014/main" id="{40912807-5E8B-9F87-4D69-D58F096D286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0854" t="14628" r="10374" b="14494"/>
          <a:stretch/>
        </p:blipFill>
        <p:spPr>
          <a:xfrm>
            <a:off x="9327790" y="1229856"/>
            <a:ext cx="2700421" cy="2179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29;p20">
            <a:extLst>
              <a:ext uri="{FF2B5EF4-FFF2-40B4-BE49-F238E27FC236}">
                <a16:creationId xmlns:a16="http://schemas.microsoft.com/office/drawing/2014/main" id="{813B86A6-594D-F3A4-9252-6F7F7FF299A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2082" y="3866069"/>
            <a:ext cx="2119497" cy="1950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30;p20">
            <a:extLst>
              <a:ext uri="{FF2B5EF4-FFF2-40B4-BE49-F238E27FC236}">
                <a16:creationId xmlns:a16="http://schemas.microsoft.com/office/drawing/2014/main" id="{FB5DB198-BC24-BD93-D9FD-2EB0D8B90E0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9249" y="3866069"/>
            <a:ext cx="2221193" cy="195076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132;p20">
            <a:extLst>
              <a:ext uri="{FF2B5EF4-FFF2-40B4-BE49-F238E27FC236}">
                <a16:creationId xmlns:a16="http://schemas.microsoft.com/office/drawing/2014/main" id="{B4219385-F912-43DC-8074-1EBA799336D0}"/>
              </a:ext>
            </a:extLst>
          </p:cNvPr>
          <p:cNvSpPr txBox="1"/>
          <p:nvPr/>
        </p:nvSpPr>
        <p:spPr>
          <a:xfrm>
            <a:off x="7978272" y="5865450"/>
            <a:ext cx="15172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867" dirty="0" err="1">
                <a:solidFill>
                  <a:schemeClr val="dk2"/>
                </a:solidFill>
              </a:rPr>
              <a:t>tauH,tauL</a:t>
            </a:r>
            <a:endParaRPr sz="1867" dirty="0">
              <a:solidFill>
                <a:schemeClr val="dk2"/>
              </a:solidFill>
            </a:endParaRPr>
          </a:p>
        </p:txBody>
      </p:sp>
      <p:sp>
        <p:nvSpPr>
          <p:cNvPr id="21" name="Google Shape;133;p20">
            <a:extLst>
              <a:ext uri="{FF2B5EF4-FFF2-40B4-BE49-F238E27FC236}">
                <a16:creationId xmlns:a16="http://schemas.microsoft.com/office/drawing/2014/main" id="{287B1FC7-7B2A-E197-9D21-3AB1DE693697}"/>
              </a:ext>
            </a:extLst>
          </p:cNvPr>
          <p:cNvSpPr txBox="1"/>
          <p:nvPr/>
        </p:nvSpPr>
        <p:spPr>
          <a:xfrm>
            <a:off x="10145211" y="5850535"/>
            <a:ext cx="15172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867">
                <a:solidFill>
                  <a:schemeClr val="dk2"/>
                </a:solidFill>
              </a:rPr>
              <a:t>tauH,tauH</a:t>
            </a:r>
            <a:endParaRPr sz="1867">
              <a:solidFill>
                <a:schemeClr val="dk2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BB9D39A-5B69-F59C-D947-3AE11FEB3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0957" y="1041168"/>
            <a:ext cx="3048000" cy="1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684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en-GB">
                <a:latin typeface="Space Grotesk Medium"/>
                <a:ea typeface="Space Grotesk Medium"/>
                <a:cs typeface="Space Grotesk Medium"/>
                <a:sym typeface="Space Grotesk Medium"/>
              </a:rPr>
              <a:t>Graph Neural Network architecture</a:t>
            </a:r>
            <a:endParaRPr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230090" y="1607967"/>
            <a:ext cx="6342567" cy="435087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85000" lnSpcReduction="10000"/>
          </a:bodyPr>
          <a:lstStyle/>
          <a:p>
            <a:pPr indent="-409776">
              <a:buSzPct val="100000"/>
            </a:pPr>
            <a:r>
              <a:rPr lang="en-GB" sz="2133" dirty="0">
                <a:latin typeface="+mn-lt"/>
              </a:rPr>
              <a:t>Graphs are “created” from individual particle physics events.</a:t>
            </a:r>
            <a:endParaRPr sz="2133" dirty="0">
              <a:latin typeface="+mn-lt"/>
            </a:endParaRPr>
          </a:p>
          <a:p>
            <a:pPr indent="-409776">
              <a:buSzPct val="100000"/>
            </a:pPr>
            <a:r>
              <a:rPr lang="en-GB" sz="2133" dirty="0">
                <a:latin typeface="+mn-lt"/>
              </a:rPr>
              <a:t>Each node contains information for the features of that object,     , 𝜂, 𝜙 etc.</a:t>
            </a:r>
            <a:endParaRPr sz="2133" dirty="0">
              <a:latin typeface="+mn-lt"/>
            </a:endParaRPr>
          </a:p>
          <a:p>
            <a:pPr lvl="1" indent="-409776">
              <a:buSzPct val="100000"/>
            </a:pPr>
            <a:r>
              <a:rPr lang="en-GB" sz="2133" dirty="0">
                <a:latin typeface="+mn-lt"/>
              </a:rPr>
              <a:t>Objects include b-jets, tau objects, as well as Missing ET and a possible extra jet in the event </a:t>
            </a:r>
            <a:endParaRPr sz="2133" dirty="0">
              <a:latin typeface="+mn-lt"/>
            </a:endParaRPr>
          </a:p>
          <a:p>
            <a:pPr indent="-409776">
              <a:buSzPct val="100000"/>
            </a:pPr>
            <a:r>
              <a:rPr lang="en-GB" sz="2133" dirty="0">
                <a:latin typeface="+mn-lt"/>
              </a:rPr>
              <a:t>Information is passed between nodes through layers of the NN:</a:t>
            </a:r>
            <a:endParaRPr sz="2133" dirty="0">
              <a:latin typeface="+mn-lt"/>
            </a:endParaRPr>
          </a:p>
          <a:p>
            <a:pPr lvl="1" indent="-409776">
              <a:buSzPct val="100000"/>
            </a:pPr>
            <a:r>
              <a:rPr lang="en-GB" sz="2133" dirty="0">
                <a:latin typeface="+mn-lt"/>
              </a:rPr>
              <a:t>Fully-connected graph, including particle momenta and relevant kinematic correlations as features (</a:t>
            </a:r>
            <a:r>
              <a:rPr lang="en-GB" sz="2133" dirty="0" err="1">
                <a:latin typeface="+mn-lt"/>
              </a:rPr>
              <a:t>mbb.mtautau,dRbb</a:t>
            </a:r>
            <a:r>
              <a:rPr lang="en-GB" sz="2133" dirty="0">
                <a:latin typeface="+mn-lt"/>
              </a:rPr>
              <a:t>,…)</a:t>
            </a:r>
            <a:endParaRPr sz="2133" dirty="0">
              <a:latin typeface="+mn-lt"/>
            </a:endParaRPr>
          </a:p>
          <a:p>
            <a:pPr indent="-409776">
              <a:buSzPct val="100000"/>
            </a:pPr>
            <a:r>
              <a:rPr lang="en-GB" sz="2133" dirty="0">
                <a:latin typeface="+mn-lt"/>
              </a:rPr>
              <a:t>Different GNN models tested (GCN, GAT)</a:t>
            </a:r>
            <a:endParaRPr sz="2133" dirty="0">
              <a:latin typeface="+mn-lt"/>
            </a:endParaRPr>
          </a:p>
          <a:p>
            <a:pPr lvl="1" indent="-409776">
              <a:buSzPct val="100000"/>
            </a:pPr>
            <a:r>
              <a:rPr lang="en-GB" sz="2133" b="1" dirty="0">
                <a:solidFill>
                  <a:srgbClr val="0000FF"/>
                </a:solidFill>
                <a:latin typeface="+mn-lt"/>
              </a:rPr>
              <a:t>GAT</a:t>
            </a:r>
            <a:r>
              <a:rPr lang="en-GB" sz="2133" dirty="0">
                <a:latin typeface="+mn-lt"/>
              </a:rPr>
              <a:t> best performing </a:t>
            </a:r>
            <a:endParaRPr sz="2133" dirty="0">
              <a:latin typeface="+mn-lt"/>
            </a:endParaRPr>
          </a:p>
          <a:p>
            <a:pPr indent="-409776">
              <a:buSzPct val="100000"/>
            </a:pPr>
            <a:r>
              <a:rPr lang="en-GB" sz="2133" dirty="0">
                <a:latin typeface="+mn-lt"/>
              </a:rPr>
              <a:t>Other hyperparameters tested.</a:t>
            </a:r>
            <a:endParaRPr sz="2133" dirty="0">
              <a:latin typeface="+mn-lt"/>
            </a:endParaRPr>
          </a:p>
          <a:p>
            <a:pPr lvl="1" indent="-409776">
              <a:buSzPct val="100000"/>
            </a:pPr>
            <a:r>
              <a:rPr lang="en-GB" sz="2133" dirty="0">
                <a:latin typeface="+mn-lt"/>
              </a:rPr>
              <a:t>Optimisation of performance done</a:t>
            </a:r>
            <a:endParaRPr sz="2133" dirty="0">
              <a:latin typeface="+mn-lt"/>
            </a:endParaRPr>
          </a:p>
          <a:p>
            <a:pPr indent="-409776">
              <a:buSzPct val="100000"/>
            </a:pPr>
            <a:r>
              <a:rPr lang="en-GB" sz="2133" dirty="0">
                <a:latin typeface="+mn-lt"/>
              </a:rPr>
              <a:t>Of course, separate GNN for had-</a:t>
            </a:r>
            <a:r>
              <a:rPr lang="en-GB" sz="2133" dirty="0" err="1">
                <a:latin typeface="+mn-lt"/>
              </a:rPr>
              <a:t>lep</a:t>
            </a:r>
            <a:r>
              <a:rPr lang="en-GB" sz="2133" dirty="0">
                <a:latin typeface="+mn-lt"/>
              </a:rPr>
              <a:t> and had-had </a:t>
            </a:r>
            <a:endParaRPr sz="2133" dirty="0">
              <a:latin typeface="+mn-lt"/>
            </a:endParaRPr>
          </a:p>
          <a:p>
            <a:pPr marL="0" indent="0">
              <a:buNone/>
            </a:pPr>
            <a:endParaRPr sz="2133" dirty="0">
              <a:latin typeface="+mn-lt"/>
            </a:endParaRPr>
          </a:p>
          <a:p>
            <a:pPr marL="0" indent="0">
              <a:buNone/>
            </a:pPr>
            <a:r>
              <a:rPr lang="en-GB" sz="2133" dirty="0">
                <a:latin typeface="+mn-lt"/>
              </a:rPr>
              <a:t>More info see: </a:t>
            </a:r>
            <a:r>
              <a:rPr lang="en-GB" sz="2000" u="sng" dirty="0">
                <a:solidFill>
                  <a:schemeClr val="hlink"/>
                </a:solidFill>
                <a:latin typeface="+mn-lt"/>
                <a:hlinkClick r:id="rId3"/>
              </a:rPr>
              <a:t>link</a:t>
            </a:r>
            <a:endParaRPr sz="2000" dirty="0">
              <a:latin typeface="+mn-lt"/>
            </a:endParaRPr>
          </a:p>
          <a:p>
            <a:pPr marL="1219170" indent="0">
              <a:buNone/>
            </a:pPr>
            <a:endParaRPr sz="2133" dirty="0">
              <a:latin typeface="+mn-lt"/>
            </a:endParaRPr>
          </a:p>
        </p:txBody>
      </p:sp>
      <p:pic>
        <p:nvPicPr>
          <p:cNvPr id="128" name="Google Shape;128;p20" descr="{&quot;type&quot;:&quot;$$&quot;,&quot;backgroundColorModified&quot;:false,&quot;font&quot;:{&quot;color&quot;:&quot;#000000&quot;,&quot;family&quot;:&quot;Arial&quot;,&quot;size&quot;:16},&quot;code&quot;:&quot;$$p_{T}$$&quot;,&quot;id&quot;:&quot;3&quot;,&quot;aid&quot;:null,&quot;backgroundColor&quot;:&quot;#FFFFFF&quot;,&quot;ts&quot;:1740737988289,&quot;cs&quot;:&quot;+1U853R9NoGwXOpK5aGagQ==&quot;,&quot;size&quot;:{&quot;width&quot;:26,&quot;height&quot;:16.166666666666668}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0716" y="2417667"/>
            <a:ext cx="263567" cy="163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53367" y="1607967"/>
            <a:ext cx="2718699" cy="2428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88333" y="1536618"/>
            <a:ext cx="2718699" cy="242873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>
            <a:spLocks noGrp="1"/>
          </p:cNvSpPr>
          <p:nvPr>
            <p:ph type="sldNum" idx="12"/>
          </p:nvPr>
        </p:nvSpPr>
        <p:spPr>
          <a:xfrm>
            <a:off x="11" y="-11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algn="l"/>
            <a:fld id="{00000000-1234-1234-1234-123412341234}" type="slidenum">
              <a:rPr lang="en-GB"/>
              <a:pPr algn="l"/>
              <a:t>12</a:t>
            </a:fld>
            <a:endParaRPr/>
          </a:p>
        </p:txBody>
      </p:sp>
      <p:sp>
        <p:nvSpPr>
          <p:cNvPr id="132" name="Google Shape;132;p20"/>
          <p:cNvSpPr txBox="1"/>
          <p:nvPr/>
        </p:nvSpPr>
        <p:spPr>
          <a:xfrm>
            <a:off x="7205733" y="4109534"/>
            <a:ext cx="15172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867">
                <a:solidFill>
                  <a:schemeClr val="dk2"/>
                </a:solidFill>
              </a:rPr>
              <a:t>tauH,tauL</a:t>
            </a:r>
            <a:endParaRPr sz="1867">
              <a:solidFill>
                <a:schemeClr val="dk2"/>
              </a:solidFill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9989084" y="4109534"/>
            <a:ext cx="15172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867">
                <a:solidFill>
                  <a:schemeClr val="dk2"/>
                </a:solidFill>
              </a:rPr>
              <a:t>tauH,tauH</a:t>
            </a:r>
            <a:endParaRPr sz="1867">
              <a:solidFill>
                <a:schemeClr val="dk2"/>
              </a:solidFill>
            </a:endParaRPr>
          </a:p>
        </p:txBody>
      </p:sp>
      <p:pic>
        <p:nvPicPr>
          <p:cNvPr id="134" name="Google Shape;134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01868" y="4730101"/>
            <a:ext cx="3652233" cy="1901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091A1-1C19-8BB4-4718-B981BE3D4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Analysis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3BF2A-4BBB-E349-5BD2-505E907D3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8653" y="1356967"/>
            <a:ext cx="4533835" cy="4765115"/>
          </a:xfrm>
        </p:spPr>
        <p:txBody>
          <a:bodyPr>
            <a:noAutofit/>
          </a:bodyPr>
          <a:lstStyle/>
          <a:p>
            <a:pPr indent="-409776">
              <a:lnSpc>
                <a:spcPct val="100000"/>
              </a:lnSpc>
              <a:buSzPct val="100000"/>
            </a:pPr>
            <a:r>
              <a:rPr lang="en-GB" sz="1867" dirty="0">
                <a:latin typeface="Arial" panose="020B0604020202020204" pitchFamily="34" charset="0"/>
                <a:cs typeface="Arial" panose="020B0604020202020204" pitchFamily="34" charset="0"/>
              </a:rPr>
              <a:t>Graphs are “created” from individual selected events.</a:t>
            </a:r>
          </a:p>
          <a:p>
            <a:pPr lvl="1" indent="-409776">
              <a:lnSpc>
                <a:spcPct val="100000"/>
              </a:lnSpc>
              <a:buSzPct val="1000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Each node contains information for the features of that object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indent="-409776">
              <a:lnSpc>
                <a:spcPct val="100000"/>
              </a:lnSpc>
              <a:buSzPct val="100000"/>
            </a:pPr>
            <a:r>
              <a:rPr lang="en-GB" sz="1867" dirty="0">
                <a:latin typeface="Arial" panose="020B0604020202020204" pitchFamily="34" charset="0"/>
                <a:cs typeface="Arial" panose="020B0604020202020204" pitchFamily="34" charset="0"/>
              </a:rPr>
              <a:t>Objects include b-jets, tau objects, as well as Missing ET and a possible extra jet in the event </a:t>
            </a:r>
          </a:p>
          <a:p>
            <a:pPr indent="-409776">
              <a:lnSpc>
                <a:spcPct val="100000"/>
              </a:lnSpc>
              <a:buSzPct val="100000"/>
            </a:pPr>
            <a:r>
              <a:rPr lang="en-GB" sz="1867" dirty="0">
                <a:latin typeface="Arial" panose="020B0604020202020204" pitchFamily="34" charset="0"/>
                <a:cs typeface="Arial" panose="020B0604020202020204" pitchFamily="34" charset="0"/>
              </a:rPr>
              <a:t>Information is passed between nodes through layers of the NN:</a:t>
            </a:r>
          </a:p>
          <a:p>
            <a:pPr lvl="1" indent="-409776">
              <a:lnSpc>
                <a:spcPct val="100000"/>
              </a:lnSpc>
              <a:buSzPct val="1000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Fully-connected graph, including particle momenta and relevant kinematic correlations as features (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mtautau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dRbb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,…)</a:t>
            </a:r>
          </a:p>
          <a:p>
            <a:pPr indent="-409776">
              <a:lnSpc>
                <a:spcPct val="100000"/>
              </a:lnSpc>
              <a:buSzPct val="100000"/>
            </a:pPr>
            <a:r>
              <a:rPr lang="en-GB" sz="1867" dirty="0">
                <a:latin typeface="Arial" panose="020B0604020202020204" pitchFamily="34" charset="0"/>
                <a:cs typeface="Arial" panose="020B0604020202020204" pitchFamily="34" charset="0"/>
              </a:rPr>
              <a:t>Two separate GNN for </a:t>
            </a:r>
            <a:r>
              <a:rPr lang="en-GB" sz="1867" dirty="0" err="1">
                <a:latin typeface="Arial" panose="020B0604020202020204" pitchFamily="34" charset="0"/>
                <a:cs typeface="Arial" panose="020B0604020202020204" pitchFamily="34" charset="0"/>
              </a:rPr>
              <a:t>lep</a:t>
            </a:r>
            <a:r>
              <a:rPr lang="en-GB" sz="1867" dirty="0">
                <a:latin typeface="Arial" panose="020B0604020202020204" pitchFamily="34" charset="0"/>
                <a:cs typeface="Arial" panose="020B0604020202020204" pitchFamily="34" charset="0"/>
              </a:rPr>
              <a:t>-had and had-had</a:t>
            </a:r>
          </a:p>
          <a:p>
            <a:pPr lvl="1" indent="-409776">
              <a:lnSpc>
                <a:spcPct val="100000"/>
              </a:lnSpc>
              <a:buSzPct val="1000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Top pair events (dominant) used to evaluate the SM background </a:t>
            </a:r>
          </a:p>
          <a:p>
            <a:pPr indent="-409776">
              <a:lnSpc>
                <a:spcPct val="100000"/>
              </a:lnSpc>
              <a:buSzPct val="100000"/>
            </a:pPr>
            <a:endParaRPr lang="en-US" sz="186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31522-D8F2-3957-4AB1-546B8C3A3A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607E0-E841-61A6-C0D7-805066CE7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766" y="309821"/>
            <a:ext cx="3979333" cy="13038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659700-7196-3EB3-5BEC-E77D54976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880" y="2213246"/>
            <a:ext cx="6485467" cy="43349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7AD5C1-6C76-7F22-E4BE-4E6B5BACC755}"/>
              </a:ext>
            </a:extLst>
          </p:cNvPr>
          <p:cNvSpPr txBox="1"/>
          <p:nvPr/>
        </p:nvSpPr>
        <p:spPr>
          <a:xfrm>
            <a:off x="6673124" y="1956524"/>
            <a:ext cx="3842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Example distribution for </a:t>
            </a:r>
            <a:r>
              <a:rPr lang="en-US" sz="1600" i="1" dirty="0" err="1"/>
              <a:t>lep</a:t>
            </a:r>
            <a:r>
              <a:rPr lang="en-US" sz="1600" i="1" dirty="0"/>
              <a:t>-had channel</a:t>
            </a:r>
          </a:p>
        </p:txBody>
      </p:sp>
    </p:spTree>
    <p:extLst>
      <p:ext uri="{BB962C8B-B14F-4D97-AF65-F5344CB8AC3E}">
        <p14:creationId xmlns:p14="http://schemas.microsoft.com/office/powerpoint/2010/main" val="222553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en-GB">
                <a:latin typeface="Space Grotesk Medium"/>
                <a:ea typeface="Space Grotesk Medium"/>
                <a:cs typeface="Space Grotesk Medium"/>
                <a:sym typeface="Space Grotesk Medium"/>
              </a:rPr>
              <a:t>Features</a:t>
            </a:r>
            <a:endParaRPr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218" name="Google Shape;218;p31"/>
          <p:cNvSpPr txBox="1">
            <a:spLocks noGrp="1"/>
          </p:cNvSpPr>
          <p:nvPr>
            <p:ph type="body" idx="1"/>
          </p:nvPr>
        </p:nvSpPr>
        <p:spPr>
          <a:xfrm>
            <a:off x="415600" y="1130233"/>
            <a:ext cx="8163600" cy="189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/>
          </a:bodyPr>
          <a:lstStyle/>
          <a:p>
            <a:pPr indent="-438506">
              <a:buSzPct val="100000"/>
            </a:pPr>
            <a:r>
              <a:rPr lang="en-GB" sz="2477"/>
              <a:t>Relational features added to give extra discriminating power.</a:t>
            </a:r>
            <a:endParaRPr sz="2477"/>
          </a:p>
          <a:p>
            <a:pPr indent="0">
              <a:spcBef>
                <a:spcPts val="1600"/>
              </a:spcBef>
              <a:buNone/>
            </a:pPr>
            <a:endParaRPr sz="2133"/>
          </a:p>
          <a:p>
            <a:pPr indent="-438506">
              <a:spcBef>
                <a:spcPts val="1600"/>
              </a:spcBef>
              <a:buSzPct val="100000"/>
            </a:pPr>
            <a:r>
              <a:rPr lang="en-GB" sz="2477"/>
              <a:t>Variables normalised to improve performance.</a:t>
            </a:r>
            <a:endParaRPr sz="2477"/>
          </a:p>
          <a:p>
            <a:pPr indent="-438506">
              <a:buClr>
                <a:srgbClr val="980000"/>
              </a:buClr>
              <a:buSzPct val="100000"/>
            </a:pPr>
            <a:r>
              <a:rPr lang="en-GB" sz="2477" b="1">
                <a:solidFill>
                  <a:srgbClr val="980000"/>
                </a:solidFill>
              </a:rPr>
              <a:t>lep-had:</a:t>
            </a:r>
            <a:endParaRPr sz="2477" b="1">
              <a:solidFill>
                <a:srgbClr val="980000"/>
              </a:solidFill>
            </a:endParaRPr>
          </a:p>
        </p:txBody>
      </p:sp>
      <p:sp>
        <p:nvSpPr>
          <p:cNvPr id="219" name="Google Shape;219;p31"/>
          <p:cNvSpPr txBox="1">
            <a:spLocks noGrp="1"/>
          </p:cNvSpPr>
          <p:nvPr>
            <p:ph type="sldNum" idx="12"/>
          </p:nvPr>
        </p:nvSpPr>
        <p:spPr>
          <a:xfrm>
            <a:off x="11" y="-11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algn="l"/>
            <a:fld id="{00000000-1234-1234-1234-123412341234}" type="slidenum">
              <a:rPr lang="en-GB"/>
              <a:pPr algn="l"/>
              <a:t>14</a:t>
            </a:fld>
            <a:endParaRPr/>
          </a:p>
        </p:txBody>
      </p:sp>
      <p:pic>
        <p:nvPicPr>
          <p:cNvPr id="220" name="Google Shape;22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2400" y="1546867"/>
            <a:ext cx="9242301" cy="43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4983" y="5022380"/>
            <a:ext cx="1503851" cy="956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18" y="5198618"/>
            <a:ext cx="2551133" cy="60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77134" y="4657400"/>
            <a:ext cx="2810317" cy="168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4799" y="2894201"/>
            <a:ext cx="3154027" cy="189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67885" y="2920615"/>
            <a:ext cx="3066100" cy="183963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1"/>
          <p:cNvSpPr txBox="1"/>
          <p:nvPr/>
        </p:nvSpPr>
        <p:spPr>
          <a:xfrm>
            <a:off x="269767" y="6187967"/>
            <a:ext cx="12003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000">
                <a:solidFill>
                  <a:schemeClr val="dk2"/>
                </a:solidFill>
              </a:rPr>
              <a:t>Without complex features, poor performance. Increase at each correlation included (</a:t>
            </a:r>
            <a:r>
              <a:rPr lang="en-GB" sz="2000" b="1">
                <a:solidFill>
                  <a:schemeClr val="dk2"/>
                </a:solidFill>
              </a:rPr>
              <a:t>AUC: 0.6 → 0.99</a:t>
            </a:r>
            <a:r>
              <a:rPr lang="en-GB" sz="2000">
                <a:solidFill>
                  <a:schemeClr val="dk2"/>
                </a:solidFill>
              </a:rPr>
              <a:t>) 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469467" y="1865167"/>
            <a:ext cx="6549600" cy="710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>
              <a:lnSpc>
                <a:spcPct val="115000"/>
              </a:lnSpc>
              <a:spcAft>
                <a:spcPts val="1600"/>
              </a:spcAft>
            </a:pPr>
            <a:r>
              <a:rPr lang="en-GB" sz="1467">
                <a:solidFill>
                  <a:schemeClr val="dk2"/>
                </a:solidFill>
              </a:rPr>
              <a:t>where </a:t>
            </a:r>
            <a:r>
              <a:rPr lang="en-GB" sz="1467" b="1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l </a:t>
            </a:r>
            <a:r>
              <a:rPr lang="en-GB" sz="1467" b="1">
                <a:solidFill>
                  <a:srgbClr val="0000FF"/>
                </a:solidFill>
              </a:rPr>
              <a:t>= tau_lep or tau_had</a:t>
            </a:r>
            <a:r>
              <a:rPr lang="en-GB" sz="1467">
                <a:solidFill>
                  <a:schemeClr val="dk2"/>
                </a:solidFill>
              </a:rPr>
              <a:t> depending on channel </a:t>
            </a:r>
            <a:endParaRPr sz="1467">
              <a:solidFill>
                <a:schemeClr val="dk2"/>
              </a:solidFill>
            </a:endParaRPr>
          </a:p>
        </p:txBody>
      </p:sp>
      <p:pic>
        <p:nvPicPr>
          <p:cNvPr id="228" name="Google Shape;228;p3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3267" y="2845365"/>
            <a:ext cx="2489800" cy="27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602800" y="2706234"/>
            <a:ext cx="2396301" cy="328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778833" y="2577460"/>
            <a:ext cx="3066100" cy="183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105218" y="4384294"/>
            <a:ext cx="2994633" cy="179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9289534" y="4097969"/>
            <a:ext cx="2810333" cy="37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218169" y="2265502"/>
            <a:ext cx="2396300" cy="369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>
          <a:extLst>
            <a:ext uri="{FF2B5EF4-FFF2-40B4-BE49-F238E27FC236}">
              <a16:creationId xmlns:a16="http://schemas.microsoft.com/office/drawing/2014/main" id="{70DC0AFA-8C54-B143-0524-068CDBD81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2">
            <a:extLst>
              <a:ext uri="{FF2B5EF4-FFF2-40B4-BE49-F238E27FC236}">
                <a16:creationId xmlns:a16="http://schemas.microsoft.com/office/drawing/2014/main" id="{413708A9-2C2B-D1B2-CED9-B46FBD42EF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en-GB">
                <a:latin typeface="Space Grotesk Medium"/>
                <a:ea typeface="Space Grotesk Medium"/>
                <a:cs typeface="Space Grotesk Medium"/>
                <a:sym typeface="Space Grotesk Medium"/>
              </a:rPr>
              <a:t>Features</a:t>
            </a:r>
            <a:endParaRPr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239" name="Google Shape;239;p32">
            <a:extLst>
              <a:ext uri="{FF2B5EF4-FFF2-40B4-BE49-F238E27FC236}">
                <a16:creationId xmlns:a16="http://schemas.microsoft.com/office/drawing/2014/main" id="{28C2F91A-4D32-58D0-A498-B0F8AB33BA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130233"/>
            <a:ext cx="8163600" cy="189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/>
          </a:bodyPr>
          <a:lstStyle/>
          <a:p>
            <a:pPr indent="-438506">
              <a:buSzPct val="100000"/>
            </a:pPr>
            <a:r>
              <a:rPr lang="en-GB" sz="2477"/>
              <a:t>Relational features added to give extra discriminating power.</a:t>
            </a:r>
            <a:endParaRPr sz="2477"/>
          </a:p>
          <a:p>
            <a:pPr indent="0">
              <a:spcBef>
                <a:spcPts val="1600"/>
              </a:spcBef>
              <a:buNone/>
            </a:pPr>
            <a:endParaRPr sz="2133"/>
          </a:p>
          <a:p>
            <a:pPr indent="-438506">
              <a:spcBef>
                <a:spcPts val="1600"/>
              </a:spcBef>
              <a:buSzPct val="100000"/>
            </a:pPr>
            <a:r>
              <a:rPr lang="en-GB" sz="2477"/>
              <a:t>Variables later “normalised” to improve performance.</a:t>
            </a:r>
            <a:endParaRPr sz="2477"/>
          </a:p>
          <a:p>
            <a:pPr indent="-438506">
              <a:buClr>
                <a:srgbClr val="980000"/>
              </a:buClr>
              <a:buSzPct val="100000"/>
            </a:pPr>
            <a:r>
              <a:rPr lang="en-GB" sz="2477" b="1">
                <a:solidFill>
                  <a:srgbClr val="980000"/>
                </a:solidFill>
              </a:rPr>
              <a:t>had-had:</a:t>
            </a:r>
            <a:endParaRPr sz="2477" b="1">
              <a:solidFill>
                <a:srgbClr val="980000"/>
              </a:solidFill>
            </a:endParaRPr>
          </a:p>
        </p:txBody>
      </p:sp>
      <p:sp>
        <p:nvSpPr>
          <p:cNvPr id="240" name="Google Shape;240;p32">
            <a:extLst>
              <a:ext uri="{FF2B5EF4-FFF2-40B4-BE49-F238E27FC236}">
                <a16:creationId xmlns:a16="http://schemas.microsoft.com/office/drawing/2014/main" id="{60655622-7F44-E00A-DA75-AC8AE2465A6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" y="-11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algn="l"/>
            <a:fld id="{00000000-1234-1234-1234-123412341234}" type="slidenum">
              <a:rPr lang="en-GB"/>
              <a:pPr algn="l"/>
              <a:t>15</a:t>
            </a:fld>
            <a:endParaRPr/>
          </a:p>
        </p:txBody>
      </p:sp>
      <p:pic>
        <p:nvPicPr>
          <p:cNvPr id="241" name="Google Shape;241;p32">
            <a:extLst>
              <a:ext uri="{FF2B5EF4-FFF2-40B4-BE49-F238E27FC236}">
                <a16:creationId xmlns:a16="http://schemas.microsoft.com/office/drawing/2014/main" id="{8347BB6B-A371-EFAE-6572-ED90B263B1A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2400" y="1546867"/>
            <a:ext cx="9242301" cy="43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2">
            <a:extLst>
              <a:ext uri="{FF2B5EF4-FFF2-40B4-BE49-F238E27FC236}">
                <a16:creationId xmlns:a16="http://schemas.microsoft.com/office/drawing/2014/main" id="{B7346543-C0DE-4A22-340D-BD129F9D450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4983" y="5022380"/>
            <a:ext cx="1503851" cy="956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2">
            <a:extLst>
              <a:ext uri="{FF2B5EF4-FFF2-40B4-BE49-F238E27FC236}">
                <a16:creationId xmlns:a16="http://schemas.microsoft.com/office/drawing/2014/main" id="{C73FB224-71B8-314E-EF13-1AEBE1BABDA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18" y="5198618"/>
            <a:ext cx="2551133" cy="60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>
            <a:extLst>
              <a:ext uri="{FF2B5EF4-FFF2-40B4-BE49-F238E27FC236}">
                <a16:creationId xmlns:a16="http://schemas.microsoft.com/office/drawing/2014/main" id="{61C7FE31-BE3C-C67A-BD13-39ED3F1E09DD}"/>
              </a:ext>
            </a:extLst>
          </p:cNvPr>
          <p:cNvSpPr txBox="1"/>
          <p:nvPr/>
        </p:nvSpPr>
        <p:spPr>
          <a:xfrm>
            <a:off x="469467" y="1865167"/>
            <a:ext cx="6549600" cy="710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>
              <a:lnSpc>
                <a:spcPct val="115000"/>
              </a:lnSpc>
              <a:spcAft>
                <a:spcPts val="1600"/>
              </a:spcAft>
            </a:pPr>
            <a:r>
              <a:rPr lang="en-GB" sz="1467">
                <a:solidFill>
                  <a:schemeClr val="dk2"/>
                </a:solidFill>
              </a:rPr>
              <a:t>where </a:t>
            </a:r>
            <a:r>
              <a:rPr lang="en-GB" sz="1467" b="1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l </a:t>
            </a:r>
            <a:r>
              <a:rPr lang="en-GB" sz="1467" b="1">
                <a:solidFill>
                  <a:srgbClr val="0000FF"/>
                </a:solidFill>
              </a:rPr>
              <a:t>= tau_lep or tau_had</a:t>
            </a:r>
            <a:r>
              <a:rPr lang="en-GB" sz="1467">
                <a:solidFill>
                  <a:schemeClr val="dk2"/>
                </a:solidFill>
              </a:rPr>
              <a:t> depending on channel </a:t>
            </a:r>
            <a:endParaRPr sz="1467">
              <a:solidFill>
                <a:schemeClr val="dk2"/>
              </a:solidFill>
            </a:endParaRPr>
          </a:p>
        </p:txBody>
      </p:sp>
      <p:pic>
        <p:nvPicPr>
          <p:cNvPr id="245" name="Google Shape;245;p32">
            <a:extLst>
              <a:ext uri="{FF2B5EF4-FFF2-40B4-BE49-F238E27FC236}">
                <a16:creationId xmlns:a16="http://schemas.microsoft.com/office/drawing/2014/main" id="{32C2C425-2610-7AA8-69C3-989DF77E198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9967" y="2944815"/>
            <a:ext cx="2489800" cy="27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2">
            <a:extLst>
              <a:ext uri="{FF2B5EF4-FFF2-40B4-BE49-F238E27FC236}">
                <a16:creationId xmlns:a16="http://schemas.microsoft.com/office/drawing/2014/main" id="{30DDD126-1275-F39D-595B-45329D40716D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12584" y="2617918"/>
            <a:ext cx="2396301" cy="328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2">
            <a:extLst>
              <a:ext uri="{FF2B5EF4-FFF2-40B4-BE49-F238E27FC236}">
                <a16:creationId xmlns:a16="http://schemas.microsoft.com/office/drawing/2014/main" id="{4D00C518-F4FC-EFD9-AA97-F4EFF71546F7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257067" y="3532620"/>
            <a:ext cx="2810333" cy="37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2">
            <a:extLst>
              <a:ext uri="{FF2B5EF4-FFF2-40B4-BE49-F238E27FC236}">
                <a16:creationId xmlns:a16="http://schemas.microsoft.com/office/drawing/2014/main" id="{BC90794C-DE96-7F38-AD3A-FC1C9E83FE72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22702" y="2562653"/>
            <a:ext cx="2396300" cy="369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>
            <a:extLst>
              <a:ext uri="{FF2B5EF4-FFF2-40B4-BE49-F238E27FC236}">
                <a16:creationId xmlns:a16="http://schemas.microsoft.com/office/drawing/2014/main" id="{E0EE4ECD-5FD9-7C86-2EE4-9C1D098F46DD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33433" y="3208700"/>
            <a:ext cx="2396299" cy="1797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2">
            <a:extLst>
              <a:ext uri="{FF2B5EF4-FFF2-40B4-BE49-F238E27FC236}">
                <a16:creationId xmlns:a16="http://schemas.microsoft.com/office/drawing/2014/main" id="{BFAE8788-FB2D-BC7A-D52B-B48898293629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565851" y="2874251"/>
            <a:ext cx="2489800" cy="1867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2">
            <a:extLst>
              <a:ext uri="{FF2B5EF4-FFF2-40B4-BE49-F238E27FC236}">
                <a16:creationId xmlns:a16="http://schemas.microsoft.com/office/drawing/2014/main" id="{4E3E6235-34DB-8980-262D-48F27AC2B1C0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627167" y="2874267"/>
            <a:ext cx="2489800" cy="1867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2">
            <a:extLst>
              <a:ext uri="{FF2B5EF4-FFF2-40B4-BE49-F238E27FC236}">
                <a16:creationId xmlns:a16="http://schemas.microsoft.com/office/drawing/2014/main" id="{1608707C-D8C8-54F9-9B1A-1321203B6074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9487067" y="3934985"/>
            <a:ext cx="2489800" cy="1867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2">
            <a:extLst>
              <a:ext uri="{FF2B5EF4-FFF2-40B4-BE49-F238E27FC236}">
                <a16:creationId xmlns:a16="http://schemas.microsoft.com/office/drawing/2014/main" id="{C69B8D28-ACF2-DC41-0A5D-3668D19F66C5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862867" y="4684481"/>
            <a:ext cx="2396301" cy="179721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2">
            <a:extLst>
              <a:ext uri="{FF2B5EF4-FFF2-40B4-BE49-F238E27FC236}">
                <a16:creationId xmlns:a16="http://schemas.microsoft.com/office/drawing/2014/main" id="{C57EFEC4-5316-CED2-FB4E-E16DB1FD29FD}"/>
              </a:ext>
            </a:extLst>
          </p:cNvPr>
          <p:cNvSpPr txBox="1"/>
          <p:nvPr/>
        </p:nvSpPr>
        <p:spPr>
          <a:xfrm>
            <a:off x="269767" y="6187967"/>
            <a:ext cx="119224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000">
                <a:solidFill>
                  <a:schemeClr val="dk2"/>
                </a:solidFill>
              </a:rPr>
              <a:t>Without complex features, poor performance. Increase at each correlation included (</a:t>
            </a:r>
            <a:r>
              <a:rPr lang="en-GB" sz="2000" b="1">
                <a:solidFill>
                  <a:schemeClr val="dk2"/>
                </a:solidFill>
              </a:rPr>
              <a:t>AUC: 0.6 → 0.98</a:t>
            </a:r>
            <a:r>
              <a:rPr lang="en-GB" sz="2000">
                <a:solidFill>
                  <a:schemeClr val="dk2"/>
                </a:solidFill>
              </a:rPr>
              <a:t>) </a:t>
            </a:r>
            <a:endParaRPr sz="2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65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534E4-8DE1-A2E3-C14E-5593C0A00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1C3A0-1EAA-C532-5822-E47F2E306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400" y="1151400"/>
            <a:ext cx="5883600" cy="5706600"/>
          </a:xfrm>
        </p:spPr>
        <p:txBody>
          <a:bodyPr>
            <a:normAutofit/>
          </a:bodyPr>
          <a:lstStyle/>
          <a:p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separation signal-</a:t>
            </a:r>
            <a:r>
              <a:rPr lang="en-US" sz="1867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bkg</a:t>
            </a:r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significance to be calculated for </a:t>
            </a:r>
            <a:r>
              <a:rPr lang="en-GB" sz="1867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score (s) above a given thresholds &gt; 0.99X </a:t>
            </a:r>
            <a:r>
              <a:rPr lang="en-GB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following</a:t>
            </a:r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sensitivity achieved with had-had channel </a:t>
            </a:r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diverse hypotheses made for score threshold and systematic uncertainties </a:t>
            </a:r>
          </a:p>
          <a:p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Examples of </a:t>
            </a:r>
            <a:r>
              <a:rPr lang="en-US" sz="1867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m_HH</a:t>
            </a:r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distribution signal and </a:t>
            </a:r>
            <a:r>
              <a:rPr lang="en-US" sz="1867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bkg</a:t>
            </a:r>
            <a:r>
              <a:rPr lang="en-US" sz="18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4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(depending on score value) </a:t>
            </a:r>
            <a:endParaRPr lang="en-US" sz="1867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398B5-E401-4F63-2C54-5AD817FAA0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1CBF8B-9D42-39A2-FBF6-72308CE80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889" y="2021186"/>
            <a:ext cx="4621619" cy="2111473"/>
          </a:xfrm>
          <a:prstGeom prst="rect">
            <a:avLst/>
          </a:prstGeom>
        </p:spPr>
      </p:pic>
      <p:pic>
        <p:nvPicPr>
          <p:cNvPr id="6" name="Google Shape;151;p22">
            <a:extLst>
              <a:ext uri="{FF2B5EF4-FFF2-40B4-BE49-F238E27FC236}">
                <a16:creationId xmlns:a16="http://schemas.microsoft.com/office/drawing/2014/main" id="{A02CEDC7-0E7A-1885-9197-340C7FAB512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076" y="3117913"/>
            <a:ext cx="3349200" cy="394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684016-EFBF-B559-893B-9919711D8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109" y="1"/>
            <a:ext cx="5248303" cy="20213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4CF567-E917-EE02-3ED6-46670846F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73" y="4905548"/>
            <a:ext cx="6061243" cy="1154523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BB9D491-6F1A-5C38-9473-B015808BF25A}"/>
              </a:ext>
            </a:extLst>
          </p:cNvPr>
          <p:cNvSpPr/>
          <p:nvPr/>
        </p:nvSpPr>
        <p:spPr>
          <a:xfrm>
            <a:off x="469073" y="5553537"/>
            <a:ext cx="6061243" cy="2138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7DC6084-CC63-AD00-2B2E-D2B06EB9FD0C}"/>
              </a:ext>
            </a:extLst>
          </p:cNvPr>
          <p:cNvSpPr/>
          <p:nvPr/>
        </p:nvSpPr>
        <p:spPr>
          <a:xfrm>
            <a:off x="4727074" y="4772754"/>
            <a:ext cx="973221" cy="14214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FA1044-BF0A-7EE6-B0C2-891AE93F8C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5495" y="4166110"/>
            <a:ext cx="3590611" cy="257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14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583D0-D100-529C-9566-329B8825E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2B90C-57D0-605B-BC05-4D12D40ED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(2)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F6F13-253E-8FD3-7B77-141C6B15B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400" y="1151400"/>
            <a:ext cx="10760400" cy="5706600"/>
          </a:xfrm>
        </p:spPr>
        <p:txBody>
          <a:bodyPr>
            <a:normAutofit/>
          </a:bodyPr>
          <a:lstStyle/>
          <a:p>
            <a:r>
              <a:rPr lang="en-GB" sz="1867" dirty="0">
                <a:solidFill>
                  <a:schemeClr val="tx1"/>
                </a:solidFill>
              </a:rPr>
              <a:t>Translating this in terms of </a:t>
            </a:r>
            <a:r>
              <a:rPr lang="en-GB" sz="1867" dirty="0" err="1">
                <a:solidFill>
                  <a:schemeClr val="tx1"/>
                </a:solidFill>
              </a:rPr>
              <a:t>k_lambda</a:t>
            </a:r>
            <a:r>
              <a:rPr lang="en-GB" sz="1867" dirty="0">
                <a:solidFill>
                  <a:schemeClr val="tx1"/>
                </a:solidFill>
              </a:rPr>
              <a:t> constraints </a:t>
            </a:r>
            <a:r>
              <a:rPr lang="en-GB" sz="1867" dirty="0">
                <a:solidFill>
                  <a:schemeClr val="tx1"/>
                </a:solidFill>
                <a:sym typeface="Wingdings" pitchFamily="2" charset="2"/>
              </a:rPr>
              <a:t> final results in progress</a:t>
            </a:r>
          </a:p>
          <a:p>
            <a:r>
              <a:rPr lang="en-GB" sz="1867" dirty="0">
                <a:solidFill>
                  <a:schemeClr val="tx1"/>
                </a:solidFill>
                <a:sym typeface="Wingdings" pitchFamily="2" charset="2"/>
              </a:rPr>
              <a:t>Preliminary results show precision below 3%  </a:t>
            </a:r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67" dirty="0">
              <a:solidFill>
                <a:schemeClr val="tx1"/>
              </a:solidFill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DCA5F3-2E01-D8A2-08CD-9369F511C6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17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0A7353-554E-B4E8-E580-50828BA95C30}"/>
              </a:ext>
            </a:extLst>
          </p:cNvPr>
          <p:cNvGrpSpPr/>
          <p:nvPr/>
        </p:nvGrpSpPr>
        <p:grpSpPr>
          <a:xfrm>
            <a:off x="912150" y="2135580"/>
            <a:ext cx="4135767" cy="3297347"/>
            <a:chOff x="684112" y="1601685"/>
            <a:chExt cx="3887888" cy="318233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F119AAF-540A-49DA-E9B2-4CC380F82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112" y="1601685"/>
              <a:ext cx="3887888" cy="318233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03E8D6-1960-37DB-3457-AAD15BBC9356}"/>
                </a:ext>
              </a:extLst>
            </p:cNvPr>
            <p:cNvSpPr/>
            <p:nvPr/>
          </p:nvSpPr>
          <p:spPr>
            <a:xfrm>
              <a:off x="1203158" y="1796716"/>
              <a:ext cx="1026695" cy="4251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7" dirty="0"/>
                <a:t>FCC-</a:t>
              </a:r>
              <a:r>
                <a:rPr lang="en-US" sz="1867" dirty="0" err="1"/>
                <a:t>hh</a:t>
              </a:r>
              <a:endParaRPr lang="en-US" sz="1867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F504358-103C-8431-9BBC-2E4E350637BE}"/>
              </a:ext>
            </a:extLst>
          </p:cNvPr>
          <p:cNvSpPr txBox="1"/>
          <p:nvPr/>
        </p:nvSpPr>
        <p:spPr>
          <a:xfrm>
            <a:off x="6206045" y="1796843"/>
            <a:ext cx="5773556" cy="38275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rgbClr val="C00000"/>
                </a:solidFill>
              </a:rPr>
              <a:t>Future progress: </a:t>
            </a:r>
          </a:p>
          <a:p>
            <a:pPr marL="380990" indent="-380990">
              <a:buFontTx/>
              <a:buChar char="-"/>
            </a:pPr>
            <a:r>
              <a:rPr lang="en-US" sz="1867" dirty="0">
                <a:latin typeface="Symbol" pitchFamily="2" charset="2"/>
              </a:rPr>
              <a:t>D</a:t>
            </a:r>
            <a:r>
              <a:rPr lang="en-US" sz="1867" dirty="0"/>
              <a:t>R show that residual discriminating power is possibly achievable i.e. using separate </a:t>
            </a:r>
            <a:r>
              <a:rPr lang="en-US" sz="1867" dirty="0" err="1">
                <a:latin typeface="Symbol" pitchFamily="2" charset="2"/>
              </a:rPr>
              <a:t>Df</a:t>
            </a:r>
            <a:r>
              <a:rPr lang="en-US" sz="1867" dirty="0">
                <a:latin typeface="Symbol" pitchFamily="2" charset="2"/>
              </a:rPr>
              <a:t>, Dh</a:t>
            </a:r>
            <a:r>
              <a:rPr lang="en-US" sz="1867" dirty="0"/>
              <a:t> </a:t>
            </a:r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endParaRPr lang="en-US" sz="1867" dirty="0"/>
          </a:p>
          <a:p>
            <a:pPr marL="380990" indent="-380990">
              <a:buFontTx/>
              <a:buChar char="-"/>
            </a:pPr>
            <a:r>
              <a:rPr lang="en-US" sz="1867" dirty="0"/>
              <a:t>*** Use Graph transformers (</a:t>
            </a:r>
            <a:r>
              <a:rPr lang="en-US" sz="1867" dirty="0">
                <a:hlinkClick r:id="rId3"/>
              </a:rPr>
              <a:t>Mixture-of-Expert</a:t>
            </a:r>
            <a:r>
              <a:rPr lang="en-US" sz="1867" dirty="0"/>
              <a:t>) as done with another dataset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6E6117-2050-46BA-0575-3CAB47737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112" y="2759787"/>
            <a:ext cx="2912533" cy="20489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954DBC-59D4-FF13-C152-C95B6D211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2822" y="2717453"/>
            <a:ext cx="2912533" cy="2133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65AC00-4E88-276E-AED2-93F434B699E5}"/>
              </a:ext>
            </a:extLst>
          </p:cNvPr>
          <p:cNvSpPr txBox="1"/>
          <p:nvPr/>
        </p:nvSpPr>
        <p:spPr>
          <a:xfrm>
            <a:off x="604355" y="5767398"/>
            <a:ext cx="11042213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Results have been published in </a:t>
            </a:r>
            <a:r>
              <a:rPr lang="en-US" sz="1867" b="1" dirty="0">
                <a:hlinkClick r:id="rId6"/>
              </a:rPr>
              <a:t>preliminary form</a:t>
            </a:r>
            <a:r>
              <a:rPr lang="en-US" sz="1867" dirty="0"/>
              <a:t> for the ES 2026 submission and have contributed to inform the </a:t>
            </a:r>
            <a:r>
              <a:rPr lang="en-US" sz="1867" b="1" dirty="0">
                <a:hlinkClick r:id="rId7"/>
              </a:rPr>
              <a:t>FCC-</a:t>
            </a:r>
            <a:r>
              <a:rPr lang="en-US" sz="1867" b="1" dirty="0" err="1">
                <a:hlinkClick r:id="rId7"/>
              </a:rPr>
              <a:t>hh</a:t>
            </a:r>
            <a:r>
              <a:rPr lang="en-US" sz="1867" b="1" dirty="0">
                <a:hlinkClick r:id="rId7"/>
              </a:rPr>
              <a:t> physics submission</a:t>
            </a:r>
            <a:endParaRPr lang="en-US" sz="1867" b="1" dirty="0"/>
          </a:p>
        </p:txBody>
      </p:sp>
    </p:spTree>
    <p:extLst>
      <p:ext uri="{BB962C8B-B14F-4D97-AF65-F5344CB8AC3E}">
        <p14:creationId xmlns:p14="http://schemas.microsoft.com/office/powerpoint/2010/main" val="3060880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E6421-E185-BAC1-8DE1-2E087FDFF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30331-0D49-49A4-0A26-824CE59DC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MoE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E7C75-65E5-4170-C84C-210CBF739D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https://bristle-sleet-bfa.notion.site/Additional-Test-for-MoE-Graph-Transformer-19dcb86031e4802ca275d8fc85050304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3DFA8-911E-48D8-86D1-00712D5184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8A19BA-7A42-2A88-56ED-6E73D9D0A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89" y="2654855"/>
            <a:ext cx="5818257" cy="34369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61338F-B596-C63D-61B2-2ADC0E522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517" y="2009396"/>
            <a:ext cx="5951517" cy="22308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3DEA9C-8560-6001-6110-3748A14A8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192" y="4333784"/>
            <a:ext cx="4052513" cy="223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47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F42E1-B609-4F4B-16A1-C25CF479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CCC52-E0B1-6049-0D18-E04ADF68E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60811" y="253557"/>
            <a:ext cx="3818690" cy="149993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+mn-lt"/>
              </a:rPr>
              <a:t>To be compared with what we got with the GAT model using all complex variables</a:t>
            </a:r>
          </a:p>
          <a:p>
            <a:r>
              <a:rPr lang="en-US" b="1" dirty="0" err="1">
                <a:latin typeface="+mn-lt"/>
              </a:rPr>
              <a:t>Lep</a:t>
            </a:r>
            <a:r>
              <a:rPr lang="en-US" b="1" dirty="0">
                <a:latin typeface="+mn-lt"/>
              </a:rPr>
              <a:t>-had studied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7151A-F66A-3C56-AD0B-E6E2692B1B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77DDB-6423-D635-4EB6-2AB5E176F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90" y="-54684"/>
            <a:ext cx="4121954" cy="35968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6D79CC-00B5-C924-7765-8AA08A49A5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418" b="-7989"/>
          <a:stretch>
            <a:fillRect/>
          </a:stretch>
        </p:blipFill>
        <p:spPr>
          <a:xfrm>
            <a:off x="8179501" y="-256283"/>
            <a:ext cx="3692785" cy="36745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7CDAA4-2A7F-A595-CBE7-71169CBA4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374" y="3542180"/>
            <a:ext cx="3692785" cy="3086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E73CDE-5C14-4D11-2E4F-8186198C22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512" y="2805496"/>
            <a:ext cx="4589033" cy="404697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151449-57CE-B5E5-3B7D-3F9AD1618C5C}"/>
              </a:ext>
            </a:extLst>
          </p:cNvPr>
          <p:cNvSpPr txBox="1">
            <a:spLocks/>
          </p:cNvSpPr>
          <p:nvPr/>
        </p:nvSpPr>
        <p:spPr>
          <a:xfrm>
            <a:off x="9128241" y="3993419"/>
            <a:ext cx="2899970" cy="1499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57189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>
                <a:latin typeface="+mn-lt"/>
              </a:rPr>
              <a:t>Similar to physics observations made for SUSY</a:t>
            </a:r>
          </a:p>
        </p:txBody>
      </p:sp>
    </p:spTree>
    <p:extLst>
      <p:ext uri="{BB962C8B-B14F-4D97-AF65-F5344CB8AC3E}">
        <p14:creationId xmlns:p14="http://schemas.microsoft.com/office/powerpoint/2010/main" val="399006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2</a:t>
            </a:fld>
            <a:endParaRPr/>
          </a:p>
        </p:txBody>
      </p:sp>
      <p:sp>
        <p:nvSpPr>
          <p:cNvPr id="147" name="Google Shape;147;p16"/>
          <p:cNvSpPr txBox="1"/>
          <p:nvPr/>
        </p:nvSpPr>
        <p:spPr>
          <a:xfrm>
            <a:off x="0" y="638175"/>
            <a:ext cx="12138600" cy="1812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</a:rPr>
              <a:t>WP1: </a:t>
            </a:r>
            <a:r>
              <a:rPr lang="en-IT" sz="2000" b="1">
                <a:solidFill>
                  <a:srgbClr val="1F4E79"/>
                </a:solidFill>
              </a:rPr>
              <a:t>Searches for new physics at the ATLAS experiment </a:t>
            </a:r>
            <a:endParaRPr sz="2000" b="1" dirty="0">
              <a:solidFill>
                <a:srgbClr val="1F4E79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IT" sz="1800" b="1">
                <a:solidFill>
                  <a:schemeClr val="dk1"/>
                </a:solidFill>
              </a:rPr>
              <a:t>DARK PHOTON</a:t>
            </a:r>
            <a:r>
              <a:rPr lang="en-IT" sz="1800">
                <a:solidFill>
                  <a:schemeClr val="dk1"/>
                </a:solidFill>
              </a:rPr>
              <a:t>: light long-lived particles belonging to a new hidden sector not yet discovered because too feebly interacting with ordinary matter.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IT" sz="1800" b="1">
                <a:solidFill>
                  <a:schemeClr val="dk1"/>
                </a:solidFill>
              </a:rPr>
              <a:t>SUSY</a:t>
            </a:r>
            <a:r>
              <a:rPr lang="en-IT" sz="1800">
                <a:solidFill>
                  <a:schemeClr val="dk1"/>
                </a:solidFill>
              </a:rPr>
              <a:t>: search for dark matter candidates resulting from the decay of new particles predicted by Supersymmetry.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B0FED8-1FA8-7B71-73C6-8B3FC13B1155}"/>
                  </a:ext>
                </a:extLst>
              </p:cNvPr>
              <p:cNvSpPr txBox="1"/>
              <p:nvPr/>
            </p:nvSpPr>
            <p:spPr>
              <a:xfrm>
                <a:off x="462580" y="2528461"/>
                <a:ext cx="11048102" cy="40034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i="1" dirty="0">
                    <a:solidFill>
                      <a:srgbClr val="C00000"/>
                    </a:solidFill>
                  </a:rPr>
                  <a:t>Project objectives</a:t>
                </a:r>
                <a:r>
                  <a:rPr lang="en-GB" sz="1600" dirty="0">
                    <a:solidFill>
                      <a:srgbClr val="C00000"/>
                    </a:solidFill>
                  </a:rPr>
                  <a:t> </a:t>
                </a:r>
                <a:r>
                  <a:rPr lang="en-GB" sz="1600" b="1" i="1" dirty="0">
                    <a:solidFill>
                      <a:srgbClr val="C00000"/>
                    </a:solidFill>
                  </a:rPr>
                  <a:t>and activities implemented</a:t>
                </a:r>
                <a:r>
                  <a:rPr lang="en-GB" sz="1600" b="0" i="0" u="none" strike="noStrike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</a:rPr>
                  <a:t>: </a:t>
                </a:r>
              </a:p>
              <a:p>
                <a:pPr rtl="0">
                  <a:buNone/>
                </a:pPr>
                <a:endParaRPr lang="en-GB" dirty="0">
                  <a:latin typeface="Arial" panose="020B0604020202020204" pitchFamily="34" charset="0"/>
                </a:endParaRPr>
              </a:p>
              <a:p>
                <a:pPr rtl="0">
                  <a:buNone/>
                </a:pPr>
                <a:r>
                  <a:rPr lang="en-GB" b="1" dirty="0">
                    <a:latin typeface="Arial" panose="020B0604020202020204" pitchFamily="34" charset="0"/>
                  </a:rPr>
                  <a:t>3</a:t>
                </a:r>
                <a:r>
                  <a:rPr lang="en-GB" sz="1400" b="1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ATLAS papers on preliminary ML methodologies, also relevant for the publication of the datasets:</a:t>
                </a:r>
              </a:p>
              <a:p>
                <a:endParaRPr lang="en-US" dirty="0"/>
              </a:p>
              <a:p>
                <a:r>
                  <a:rPr lang="en-US" b="1" dirty="0">
                    <a:solidFill>
                      <a:srgbClr val="C00000"/>
                    </a:solidFill>
                  </a:rPr>
                  <a:t>T1.2 (and D1.2): </a:t>
                </a:r>
                <a:r>
                  <a:rPr lang="en-US" dirty="0"/>
                  <a:t>ATLAS Collaboration, </a:t>
                </a:r>
                <a:r>
                  <a:rPr lang="en-US" i="1" dirty="0"/>
                  <a:t>Search for light long-lived neutral particles that decay to collimated pairs of leptons or light hadrons in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i="1" dirty="0"/>
                  <a:t>=13 TeV with the ATLAS detector, </a:t>
                </a:r>
                <a:r>
                  <a:rPr lang="en-US" dirty="0"/>
                  <a:t>JHEP 06 (2023) 153 </a:t>
                </a:r>
                <a:r>
                  <a:rPr lang="en-US" u="sng" dirty="0">
                    <a:hlinkClick r:id="rId3"/>
                  </a:rPr>
                  <a:t>JHEP06(2023)153</a:t>
                </a:r>
                <a:r>
                  <a:rPr lang="en-US" dirty="0"/>
                  <a:t> </a:t>
                </a:r>
              </a:p>
              <a:p>
                <a:endParaRPr lang="en-US" b="1" dirty="0"/>
              </a:p>
              <a:p>
                <a:r>
                  <a:rPr lang="en-US" b="1" dirty="0"/>
                  <a:t>This is the first search where 3D-image calorimeter objects information are used in a neural network to reconstruct unconventional signatures from dark photon candidates and to reject non-collision backgrounds.</a:t>
                </a:r>
                <a:r>
                  <a:rPr lang="en-GB" dirty="0">
                    <a:effectLst/>
                  </a:rPr>
                  <a:t> Inspired the MUCCA projects and was finalised during the project</a:t>
                </a:r>
              </a:p>
              <a:p>
                <a:endParaRPr lang="en-GB" i="1" dirty="0"/>
              </a:p>
              <a:p>
                <a:r>
                  <a:rPr lang="en-US" b="1" dirty="0">
                    <a:solidFill>
                      <a:srgbClr val="C00000"/>
                    </a:solidFill>
                  </a:rPr>
                  <a:t>T1.2 (and D1.2): </a:t>
                </a:r>
                <a:r>
                  <a:rPr lang="en-US" i="1" dirty="0"/>
                  <a:t>Search for light long-lived neutral particles from Higgs boson decays via vector-boson-fusion production from pp collisions at s=13 TeV with the ATLAS detector</a:t>
                </a:r>
                <a:r>
                  <a:rPr lang="en-GB" dirty="0">
                    <a:latin typeface="Arial" panose="020B0604020202020204" pitchFamily="34" charset="0"/>
                  </a:rPr>
                  <a:t> </a:t>
                </a:r>
                <a:r>
                  <a:rPr lang="en-GB" b="0" i="0" u="none" strike="noStrike" dirty="0">
                    <a:solidFill>
                      <a:srgbClr val="063F70"/>
                    </a:solidFill>
                    <a:effectLst/>
                    <a:latin typeface="Arial" panose="020B0604020202020204" pitchFamily="34" charset="0"/>
                    <a:hlinkClick r:id="rId4"/>
                  </a:rPr>
                  <a:t>Eur. Phys. J. C 84 (2024) 719</a:t>
                </a:r>
                <a:endParaRPr lang="en-GB" b="0" i="0" u="none" strike="noStrike" dirty="0">
                  <a:solidFill>
                    <a:srgbClr val="063F70"/>
                  </a:solidFill>
                  <a:effectLst/>
                  <a:latin typeface="Arial" panose="020B0604020202020204" pitchFamily="34" charset="0"/>
                </a:endParaRPr>
              </a:p>
              <a:p>
                <a:r>
                  <a:rPr lang="en-GB" dirty="0">
                    <a:solidFill>
                      <a:srgbClr val="063F70"/>
                    </a:solidFill>
                    <a:latin typeface="Arial" panose="020B0604020202020204" pitchFamily="34" charset="0"/>
                  </a:rPr>
                  <a:t>Link to open </a:t>
                </a:r>
                <a:r>
                  <a:rPr lang="en-GB" dirty="0" err="1">
                    <a:solidFill>
                      <a:srgbClr val="063F70"/>
                    </a:solidFill>
                    <a:latin typeface="Arial" panose="020B0604020202020204" pitchFamily="34" charset="0"/>
                  </a:rPr>
                  <a:t>data:</a:t>
                </a:r>
                <a:r>
                  <a:rPr lang="en-GB" u="sng" dirty="0" err="1">
                    <a:hlinkClick r:id="rId5"/>
                  </a:rPr>
                  <a:t>https</a:t>
                </a:r>
                <a:r>
                  <a:rPr lang="en-GB" u="sng" dirty="0">
                    <a:hlinkClick r:id="rId5"/>
                  </a:rPr>
                  <a:t>://www.hepdata.net/record/145164</a:t>
                </a:r>
                <a:r>
                  <a:rPr lang="en-GB" u="sng" dirty="0"/>
                  <a:t> </a:t>
                </a:r>
                <a:endParaRPr lang="en-GB" dirty="0">
                  <a:latin typeface="Arial" panose="020B0604020202020204" pitchFamily="34" charset="0"/>
                </a:endParaRPr>
              </a:p>
              <a:p>
                <a:endParaRPr lang="en-GB" sz="14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rgbClr val="C00000"/>
                    </a:solidFill>
                  </a:rPr>
                  <a:t>T1.1 (and D1.1): </a:t>
                </a:r>
                <a:r>
                  <a:rPr lang="en-US" dirty="0"/>
                  <a:t>ATLAS Collaboration, </a:t>
                </a:r>
                <a:r>
                  <a:rPr lang="en-US" i="1" dirty="0"/>
                  <a:t>Search for direct production of electroweakinos in final states with one lepton, jets and missing transverse momentum in pp collisions at √s=13 TeV with the ATLAS detector,</a:t>
                </a:r>
                <a:r>
                  <a:rPr lang="en-US" dirty="0"/>
                  <a:t> </a:t>
                </a:r>
                <a:r>
                  <a:rPr lang="en-US" u="sng" dirty="0">
                    <a:hlinkClick r:id="rId6"/>
                  </a:rPr>
                  <a:t>JHEP12(2023)167</a:t>
                </a:r>
                <a:endParaRPr lang="en-GB" sz="14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r>
                  <a:rPr lang="en-GB" sz="14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Link to open data: </a:t>
                </a:r>
                <a:r>
                  <a:rPr lang="en-GB" dirty="0">
                    <a:hlinkClick r:id="rId7" tooltip="https://opendata.cern.ch/record/28100"/>
                  </a:rPr>
                  <a:t>https://opendata.cern.ch/record/28100</a:t>
                </a:r>
                <a:r>
                  <a:rPr lang="en-GB" dirty="0"/>
                  <a:t> </a:t>
                </a:r>
                <a:r>
                  <a:rPr lang="en-GB" sz="14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endParaRPr lang="en-GB" sz="1400" b="1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B0FED8-1FA8-7B71-73C6-8B3FC13B1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80" y="2528461"/>
                <a:ext cx="11048102" cy="4003404"/>
              </a:xfrm>
              <a:prstGeom prst="rect">
                <a:avLst/>
              </a:prstGeom>
              <a:blipFill>
                <a:blip r:embed="rId8"/>
                <a:stretch>
                  <a:fillRect l="-230" t="-633" r="-574" b="-6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2CD8B-0ACE-6782-D8BD-74171EA85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MoE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2B0DB-47A2-BD20-99FA-C664D796B1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From Sam – studies of the significance for had-had, the most sensitive channel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D09AAB-2EB9-0D82-4D76-8CAC269924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BAB48D-2D5C-38EF-EC12-A90DD351C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39" y="2231646"/>
            <a:ext cx="7772400" cy="3860187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5AC7E72-CE61-2166-A768-61ED2E613724}"/>
              </a:ext>
            </a:extLst>
          </p:cNvPr>
          <p:cNvSpPr/>
          <p:nvPr/>
        </p:nvSpPr>
        <p:spPr>
          <a:xfrm>
            <a:off x="3636085" y="4873214"/>
            <a:ext cx="4551915" cy="6884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230830-3325-C3D4-1AD5-CB481611AC92}"/>
              </a:ext>
            </a:extLst>
          </p:cNvPr>
          <p:cNvSpPr txBox="1"/>
          <p:nvPr/>
        </p:nvSpPr>
        <p:spPr>
          <a:xfrm>
            <a:off x="8605221" y="4798147"/>
            <a:ext cx="3291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results are slightly worst than using directly all complex variables</a:t>
            </a:r>
          </a:p>
          <a:p>
            <a:endParaRPr lang="en-US" dirty="0"/>
          </a:p>
          <a:p>
            <a:r>
              <a:rPr lang="en-US" dirty="0"/>
              <a:t>Can we learn something more? Is it due to MC samples low stats limitations? </a:t>
            </a:r>
          </a:p>
        </p:txBody>
      </p:sp>
    </p:spTree>
    <p:extLst>
      <p:ext uri="{BB962C8B-B14F-4D97-AF65-F5344CB8AC3E}">
        <p14:creationId xmlns:p14="http://schemas.microsoft.com/office/powerpoint/2010/main" val="1563563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2A79FAE0-A3CD-4057-142E-481D127B3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>
            <a:extLst>
              <a:ext uri="{FF2B5EF4-FFF2-40B4-BE49-F238E27FC236}">
                <a16:creationId xmlns:a16="http://schemas.microsoft.com/office/drawing/2014/main" id="{8E651A7B-5F25-3218-6044-0270B821CC6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3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4C1E7E-E308-2468-AFF2-9AEAD099F655}"/>
              </a:ext>
            </a:extLst>
          </p:cNvPr>
          <p:cNvSpPr txBox="1"/>
          <p:nvPr/>
        </p:nvSpPr>
        <p:spPr>
          <a:xfrm>
            <a:off x="441065" y="737543"/>
            <a:ext cx="1104810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Project objectives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GB" sz="1600" b="1" i="1" dirty="0">
                <a:solidFill>
                  <a:srgbClr val="C00000"/>
                </a:solidFill>
              </a:rPr>
              <a:t>and activities implemented (</a:t>
            </a:r>
            <a:r>
              <a:rPr lang="en-GB" sz="1600" b="1" i="1" dirty="0" err="1">
                <a:solidFill>
                  <a:srgbClr val="C00000"/>
                </a:solidFill>
              </a:rPr>
              <a:t>cont.d</a:t>
            </a:r>
            <a:r>
              <a:rPr lang="en-GB" sz="1600" b="1" i="1" dirty="0">
                <a:solidFill>
                  <a:srgbClr val="C00000"/>
                </a:solidFill>
              </a:rPr>
              <a:t>)</a:t>
            </a:r>
            <a:r>
              <a:rPr lang="en-GB" sz="1600" b="0" i="0" u="none" strike="noStrike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: </a:t>
            </a:r>
          </a:p>
          <a:p>
            <a:pPr rtl="0"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Explainability papers: </a:t>
            </a:r>
          </a:p>
          <a:p>
            <a:pPr rtl="0">
              <a:buNone/>
            </a:pPr>
            <a:endParaRPr lang="en-GB" b="1" dirty="0">
              <a:latin typeface="Arial" panose="020B0604020202020204" pitchFamily="34" charset="0"/>
            </a:endParaRP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WIRN (DA for anomaly detection) </a:t>
            </a: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lang="en-GB" sz="1400" b="1" i="0" u="none" strike="noStrike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T1.1 and T1.3 (and D1.3)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US" dirty="0"/>
              <a:t>A. Verdone, M. D’Onofrio, et. al.</a:t>
            </a:r>
            <a:r>
              <a:rPr lang="en-US" i="1" dirty="0"/>
              <a:t> Enhancing High-Energy Particle Physics Collision Analysis through Graph Data Attribution Techniques</a:t>
            </a:r>
            <a:r>
              <a:rPr lang="en-US" dirty="0"/>
              <a:t>, June 2024,  </a:t>
            </a:r>
            <a:r>
              <a:rPr lang="en-US" u="sng" dirty="0">
                <a:hlinkClick r:id="rId3"/>
              </a:rPr>
              <a:t>https://arxiv.org/abs/2407.14859</a:t>
            </a:r>
            <a:r>
              <a:rPr lang="en-GB" dirty="0"/>
              <a:t> 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buNone/>
            </a:pPr>
            <a:endParaRPr lang="en-GB" dirty="0">
              <a:latin typeface="Arial" panose="020B0604020202020204" pitchFamily="34" charset="0"/>
            </a:endParaRPr>
          </a:p>
          <a:p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MoE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(design and interpretable architecture</a:t>
            </a:r>
            <a:r>
              <a:rPr lang="en-GB" dirty="0">
                <a:latin typeface="Arial" panose="020B0604020202020204" pitchFamily="34" charset="0"/>
              </a:rPr>
              <a:t>) –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</a:rPr>
              <a:t>T1.1 and T.1.3 (and D1.3)</a:t>
            </a:r>
            <a:r>
              <a:rPr lang="en-GB" dirty="0">
                <a:latin typeface="Arial" panose="020B0604020202020204" pitchFamily="34" charset="0"/>
              </a:rPr>
              <a:t>: </a:t>
            </a:r>
            <a:r>
              <a:rPr lang="en-GB" dirty="0"/>
              <a:t>Mixture-of-Experts Graph Transformers for Interpretable Particle Collision Detection</a:t>
            </a:r>
          </a:p>
          <a:p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hlinkClick r:id="rId4"/>
              </a:rPr>
              <a:t>https://arxiv.org/abs/2501.03432</a:t>
            </a:r>
            <a:r>
              <a:rPr lang="en-GB" dirty="0">
                <a:latin typeface="Arial" panose="020B0604020202020204" pitchFamily="34" charset="0"/>
              </a:rPr>
              <a:t> - answering questions from referees </a:t>
            </a:r>
          </a:p>
          <a:p>
            <a:r>
              <a:rPr lang="en-GB" dirty="0">
                <a:latin typeface="Arial" panose="020B0604020202020204" pitchFamily="34" charset="0"/>
              </a:rPr>
              <a:t> Additional studies and tests made by Donatella: </a:t>
            </a:r>
            <a:r>
              <a:rPr lang="en-US" dirty="0">
                <a:hlinkClick r:id="rId5"/>
              </a:rPr>
              <a:t>https://bristle-sleet-bfa.notion.site/Additional-Test-for-MoE-Graph-Transformer-19dcb86031e4802ca275d8fc85050304</a:t>
            </a:r>
            <a:r>
              <a:rPr lang="en-US" dirty="0"/>
              <a:t>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endParaRPr lang="en-GB" b="0" dirty="0">
              <a:effectLst/>
              <a:latin typeface="Arial" panose="020B0604020202020204" pitchFamily="34" charset="0"/>
            </a:endParaRPr>
          </a:p>
          <a:p>
            <a:r>
              <a:rPr lang="en-GB" b="1" dirty="0">
                <a:effectLst/>
              </a:rPr>
              <a:t>T1.2 and T1.3 (and D1.3)</a:t>
            </a:r>
            <a:r>
              <a:rPr lang="en-GB" b="0" dirty="0">
                <a:effectLst/>
              </a:rPr>
              <a:t>: paper in preparation (see later for status) – initial work done using </a:t>
            </a:r>
            <a:r>
              <a:rPr lang="en-GB" b="0" dirty="0" err="1">
                <a:effectLst/>
              </a:rPr>
              <a:t>TracIn</a:t>
            </a:r>
            <a:r>
              <a:rPr lang="en-GB" b="0" dirty="0">
                <a:effectLst/>
              </a:rPr>
              <a:t> and saliency maps, presented at </a:t>
            </a:r>
            <a:r>
              <a:rPr lang="en-GB" b="0" dirty="0" err="1">
                <a:effectLst/>
              </a:rPr>
              <a:t>EUCaiF</a:t>
            </a:r>
            <a:r>
              <a:rPr lang="en-GB" b="0" dirty="0">
                <a:effectLst/>
              </a:rPr>
              <a:t> 2024 by Joe Carmignani: </a:t>
            </a:r>
            <a:r>
              <a:rPr lang="en-GB" b="1" dirty="0"/>
              <a:t>Integrating Explainable AI in Modern High-Energy Physics </a:t>
            </a:r>
            <a:r>
              <a:rPr lang="en-GB" b="0" dirty="0">
                <a:effectLst/>
              </a:rPr>
              <a:t> </a:t>
            </a:r>
          </a:p>
          <a:p>
            <a:r>
              <a:rPr lang="en-GB" dirty="0">
                <a:hlinkClick r:id="rId6"/>
              </a:rPr>
              <a:t>https://indico.nikhef.nl/event/4875/contributions/20273/</a:t>
            </a:r>
            <a:r>
              <a:rPr lang="en-GB" dirty="0"/>
              <a:t> </a:t>
            </a:r>
          </a:p>
          <a:p>
            <a:r>
              <a:rPr lang="en-GB" b="0" dirty="0">
                <a:effectLst/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19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E4C1E604-F79C-37F6-562A-B33EA1DC5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>
            <a:extLst>
              <a:ext uri="{FF2B5EF4-FFF2-40B4-BE49-F238E27FC236}">
                <a16:creationId xmlns:a16="http://schemas.microsoft.com/office/drawing/2014/main" id="{ADF7C591-85F2-BA59-10A2-C665800A945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4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413C10-EB77-3FCF-CC17-FDC151D4C7EC}"/>
              </a:ext>
            </a:extLst>
          </p:cNvPr>
          <p:cNvSpPr txBox="1"/>
          <p:nvPr/>
        </p:nvSpPr>
        <p:spPr>
          <a:xfrm>
            <a:off x="441065" y="737543"/>
            <a:ext cx="11048102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Project objectives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GB" sz="1600" b="1" i="1" dirty="0">
                <a:solidFill>
                  <a:srgbClr val="C00000"/>
                </a:solidFill>
              </a:rPr>
              <a:t>and activities implemented (</a:t>
            </a:r>
            <a:r>
              <a:rPr lang="en-GB" sz="1600" b="1" i="1" dirty="0" err="1">
                <a:solidFill>
                  <a:srgbClr val="C00000"/>
                </a:solidFill>
              </a:rPr>
              <a:t>cont.d</a:t>
            </a:r>
            <a:r>
              <a:rPr lang="en-GB" sz="1600" b="1" i="1" dirty="0">
                <a:solidFill>
                  <a:srgbClr val="C00000"/>
                </a:solidFill>
              </a:rPr>
              <a:t>)</a:t>
            </a:r>
            <a:r>
              <a:rPr lang="en-GB" sz="1600" b="0" i="0" u="none" strike="noStrike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: </a:t>
            </a:r>
          </a:p>
          <a:p>
            <a:pPr rtl="0"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rtl="0">
              <a:buNone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lang="en-GB" dirty="0"/>
          </a:p>
          <a:p>
            <a:r>
              <a:rPr lang="en-GB" b="1" dirty="0">
                <a:effectLst/>
              </a:rPr>
              <a:t>Further outcomes of T1.3 (from T1.1): </a:t>
            </a:r>
          </a:p>
          <a:p>
            <a:pPr rtl="0">
              <a:buNone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FCC-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hh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di-Higgs studies: feasibility studies for di-Higgs in the 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bbtautau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channel </a:t>
            </a:r>
            <a:r>
              <a:rPr lang="en-GB" dirty="0">
                <a:latin typeface="Arial" panose="020B0604020202020204" pitchFamily="34" charset="0"/>
              </a:rPr>
              <a:t>using GNN initially developed for SUSY </a:t>
            </a:r>
            <a:r>
              <a:rPr lang="en-GB" dirty="0">
                <a:latin typeface="Arial" panose="020B0604020202020204" pitchFamily="34" charset="0"/>
                <a:hlinkClick r:id="rId3"/>
              </a:rPr>
              <a:t>https://repository.cern/records/p8y5f-23w42</a:t>
            </a:r>
            <a:r>
              <a:rPr lang="en-GB" dirty="0">
                <a:latin typeface="Arial" panose="020B0604020202020204" pitchFamily="34" charset="0"/>
              </a:rPr>
              <a:t> </a:t>
            </a:r>
          </a:p>
          <a:p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Additional studies done by </a:t>
            </a:r>
            <a:r>
              <a:rPr lang="en-GB" dirty="0">
                <a:latin typeface="Arial" panose="020B0604020202020204" pitchFamily="34" charset="0"/>
              </a:rPr>
              <a:t>Donatella and Sam on </a:t>
            </a:r>
            <a:r>
              <a:rPr lang="en-GB" dirty="0" err="1">
                <a:latin typeface="Arial" panose="020B0604020202020204" pitchFamily="34" charset="0"/>
              </a:rPr>
              <a:t>MoE</a:t>
            </a:r>
            <a:r>
              <a:rPr lang="en-GB" dirty="0">
                <a:latin typeface="Arial" panose="020B0604020202020204" pitchFamily="34" charset="0"/>
              </a:rPr>
              <a:t> applied to the </a:t>
            </a:r>
            <a:r>
              <a:rPr lang="en-GB" dirty="0" err="1">
                <a:latin typeface="Arial" panose="020B0604020202020204" pitchFamily="34" charset="0"/>
              </a:rPr>
              <a:t>diHiggs</a:t>
            </a:r>
            <a:r>
              <a:rPr lang="en-GB" dirty="0">
                <a:latin typeface="Arial" panose="020B0604020202020204" pitchFamily="34" charset="0"/>
              </a:rPr>
              <a:t> case (see later) </a:t>
            </a:r>
          </a:p>
          <a:p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</a:rPr>
              <a:t>Plan:</a:t>
            </a:r>
            <a:r>
              <a:rPr lang="en-GB" dirty="0">
                <a:latin typeface="Arial" panose="020B0604020202020204" pitchFamily="34" charset="0"/>
              </a:rPr>
              <a:t> paper using baseline GNN with </a:t>
            </a:r>
            <a:r>
              <a:rPr lang="en-GB" dirty="0" err="1">
                <a:latin typeface="Arial" panose="020B0604020202020204" pitchFamily="34" charset="0"/>
              </a:rPr>
              <a:t>MoE</a:t>
            </a:r>
            <a:r>
              <a:rPr lang="en-GB" dirty="0">
                <a:latin typeface="Arial" panose="020B0604020202020204" pitchFamily="34" charset="0"/>
              </a:rPr>
              <a:t> in appendix (results are slightly worse – dependence on statistics of the samples?)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endParaRPr lang="en-GB" b="1" dirty="0"/>
          </a:p>
          <a:p>
            <a:r>
              <a:rPr lang="en-GB" b="1" dirty="0"/>
              <a:t>Further outcomes of T1.3 (from T1.2):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Axion-like particle analysis at ATLAS in Run 3: use GNN as from Dark Photon jets in the analysis for ALPs from Higgs decay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latin typeface="Arial" panose="020B0604020202020204" pitchFamily="34" charset="0"/>
                <a:sym typeface="Wingdings" pitchFamily="2" charset="2"/>
              </a:rPr>
              <a:t>Expected publication end of 2025. Work with MDO and Cristiano Sebastiani, results are still internal 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</a:rPr>
              <a:t>TauJetGraph</a:t>
            </a:r>
            <a:r>
              <a:rPr lang="en-GB" dirty="0">
                <a:latin typeface="Arial" panose="020B0604020202020204" pitchFamily="34" charset="0"/>
              </a:rPr>
              <a:t> – for reconstruction of hadronic </a:t>
            </a:r>
            <a:r>
              <a:rPr lang="en-GB" dirty="0" err="1">
                <a:latin typeface="Arial" panose="020B0604020202020204" pitchFamily="34" charset="0"/>
              </a:rPr>
              <a:t>taus</a:t>
            </a:r>
            <a:r>
              <a:rPr lang="en-GB" dirty="0">
                <a:latin typeface="Arial" panose="020B0604020202020204" pitchFamily="34" charset="0"/>
              </a:rPr>
              <a:t> as alternative to the currently in-development </a:t>
            </a:r>
            <a:r>
              <a:rPr lang="en-GB" dirty="0" err="1">
                <a:latin typeface="Arial" panose="020B0604020202020204" pitchFamily="34" charset="0"/>
              </a:rPr>
              <a:t>GNTau</a:t>
            </a:r>
            <a:r>
              <a:rPr lang="en-GB" dirty="0">
                <a:latin typeface="Arial" panose="020B0604020202020204" pitchFamily="34" charset="0"/>
              </a:rPr>
              <a:t> algorithm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latin typeface="Arial" panose="020B0604020202020204" pitchFamily="34" charset="0"/>
                <a:sym typeface="Wingdings" pitchFamily="2" charset="2"/>
              </a:rPr>
              <a:t>Documenting the progress internally to ATLAS – Joe Carmignani qualification task to become ATLAS author; pub note in preparation for end of 2025 with contributions from 2 Liverpool students co-supervised by the UK PI (MDO)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Report on results, i.e. in Institute of Physics conference by </a:t>
            </a:r>
            <a:r>
              <a:rPr lang="en-GB" dirty="0">
                <a:latin typeface="Arial" panose="020B0604020202020204" pitchFamily="34" charset="0"/>
                <a:sym typeface="Wingdings" pitchFamily="2" charset="2"/>
              </a:rPr>
              <a:t>PhD student: </a:t>
            </a:r>
            <a:r>
              <a:rPr lang="en-GB" dirty="0">
                <a:latin typeface="Arial" panose="020B0604020202020204" pitchFamily="34" charset="0"/>
                <a:sym typeface="Wingdings" pitchFamily="2" charset="2"/>
                <a:hlinkClick r:id="rId4"/>
              </a:rPr>
              <a:t>https://indico.global/event/5646/contributions/122117/</a:t>
            </a:r>
            <a:endParaRPr lang="en-GB" dirty="0">
              <a:latin typeface="Arial" panose="020B0604020202020204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Knowledge developed in MUCCA utilised now for healthcare related project</a:t>
            </a:r>
            <a:r>
              <a:rPr lang="en-GB" dirty="0">
                <a:latin typeface="Arial" panose="020B0604020202020204" pitchFamily="34" charset="0"/>
                <a:sym typeface="Wingdings" pitchFamily="2" charset="2"/>
              </a:rPr>
              <a:t> (ML </a:t>
            </a:r>
            <a:r>
              <a:rPr lang="en-GB" dirty="0"/>
              <a:t>predicting eye disease progression) 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433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445F079A-3D5D-59E0-E072-CCED047DB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>
            <a:extLst>
              <a:ext uri="{FF2B5EF4-FFF2-40B4-BE49-F238E27FC236}">
                <a16:creationId xmlns:a16="http://schemas.microsoft.com/office/drawing/2014/main" id="{EE932050-BDF1-60AB-D694-9A682BD4E6B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T"/>
              <a:t>5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B0EE65-EACC-9D74-8CEC-9A5B96791DF6}"/>
              </a:ext>
            </a:extLst>
          </p:cNvPr>
          <p:cNvSpPr txBox="1"/>
          <p:nvPr/>
        </p:nvSpPr>
        <p:spPr>
          <a:xfrm>
            <a:off x="408793" y="18212"/>
            <a:ext cx="11048102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C00000"/>
                </a:solidFill>
              </a:rPr>
              <a:t>Transnational collaboration</a:t>
            </a:r>
          </a:p>
          <a:p>
            <a:endParaRPr lang="en-GB" b="1" i="1" dirty="0"/>
          </a:p>
          <a:p>
            <a:r>
              <a:rPr lang="en-GB" dirty="0"/>
              <a:t>Work closely done with WP7 members </a:t>
            </a:r>
          </a:p>
          <a:p>
            <a:endParaRPr lang="en-GB" dirty="0"/>
          </a:p>
          <a:p>
            <a:r>
              <a:rPr lang="en-GB" dirty="0"/>
              <a:t>Impact on global policy: AI for Particle Physics in the UK – </a:t>
            </a:r>
            <a:r>
              <a:rPr lang="en-GB" dirty="0">
                <a:hlinkClick r:id="rId3"/>
              </a:rPr>
              <a:t>https://cds.cern.ch/record/2927605</a:t>
            </a:r>
            <a:r>
              <a:rPr lang="en-GB" dirty="0"/>
              <a:t> </a:t>
            </a:r>
          </a:p>
          <a:p>
            <a:r>
              <a:rPr lang="en-GB" b="1" dirty="0"/>
              <a:t>Enabling AI in HEP experiment and theory: software/tools, operations, wider engagement and skills capacity</a:t>
            </a:r>
            <a:endParaRPr lang="en-GB" dirty="0"/>
          </a:p>
          <a:p>
            <a:endParaRPr lang="en-GB" dirty="0"/>
          </a:p>
          <a:p>
            <a:r>
              <a:rPr lang="en-GB" dirty="0"/>
              <a:t>(We should make sure to also cite this from Stefano: </a:t>
            </a:r>
            <a:r>
              <a:rPr lang="en-GB" dirty="0">
                <a:hlinkClick r:id="rId4"/>
              </a:rPr>
              <a:t>https://arxiv.org/abs/2503.14192</a:t>
            </a:r>
            <a:r>
              <a:rPr lang="en-GB" dirty="0"/>
              <a:t> </a:t>
            </a:r>
            <a:r>
              <a:rPr lang="en-GB" b="1" dirty="0"/>
              <a:t>Strategic White Paper on AI Infrastructure for Particle, Nuclear, and </a:t>
            </a:r>
            <a:r>
              <a:rPr lang="en-GB" b="1" dirty="0" err="1"/>
              <a:t>Astroparticle</a:t>
            </a:r>
            <a:r>
              <a:rPr lang="en-GB" b="1" dirty="0"/>
              <a:t> Physics: Insights from JENA and </a:t>
            </a:r>
            <a:r>
              <a:rPr lang="en-GB" b="1" dirty="0" err="1"/>
              <a:t>EuCAIF</a:t>
            </a:r>
            <a:r>
              <a:rPr lang="en-GB" b="1" dirty="0"/>
              <a:t>)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BSc and MPHYS projects: </a:t>
            </a:r>
            <a:r>
              <a:rPr lang="en-GB" dirty="0"/>
              <a:t>2 in 2024 (Lennox Wood, Sam Valentine) and 3 in 2025 (one on T1.1 – Naveen </a:t>
            </a:r>
            <a:r>
              <a:rPr lang="en-GB" dirty="0" err="1"/>
              <a:t>Baghran</a:t>
            </a:r>
            <a:r>
              <a:rPr lang="en-GB" dirty="0"/>
              <a:t>, one on T1.2 and one – Lennox Wood, on </a:t>
            </a:r>
            <a:r>
              <a:rPr lang="en-GB" dirty="0" err="1"/>
              <a:t>diHiggs</a:t>
            </a:r>
            <a:r>
              <a:rPr lang="en-GB" dirty="0"/>
              <a:t> in ATLAS studying regression methods, Alice Cartridge); </a:t>
            </a:r>
          </a:p>
          <a:p>
            <a:r>
              <a:rPr lang="en-GB" b="1" dirty="0"/>
              <a:t>Summer studentships: </a:t>
            </a:r>
            <a:r>
              <a:rPr lang="en-GB" dirty="0"/>
              <a:t>2 students – same from BSc and MPHYS in 2024. Also relevant for introducing AI to other academics and postdocs in Liverpool (Academics: Dr </a:t>
            </a:r>
            <a:r>
              <a:rPr lang="en-GB" dirty="0" err="1"/>
              <a:t>Rompotis</a:t>
            </a:r>
            <a:r>
              <a:rPr lang="en-GB" dirty="0"/>
              <a:t>, Prof Gwilliam; Dr </a:t>
            </a:r>
            <a:r>
              <a:rPr lang="en-GB" dirty="0" err="1"/>
              <a:t>Degens</a:t>
            </a:r>
            <a:r>
              <a:rPr lang="en-GB" dirty="0"/>
              <a:t>, Dr Anders)  </a:t>
            </a:r>
          </a:p>
          <a:p>
            <a:endParaRPr lang="en-GB" b="1" i="1" dirty="0"/>
          </a:p>
          <a:p>
            <a:r>
              <a:rPr lang="en-GB" i="1" dirty="0">
                <a:solidFill>
                  <a:srgbClr val="C00000"/>
                </a:solidFill>
              </a:rPr>
              <a:t>Beyond MUCCA collaboration : </a:t>
            </a:r>
            <a:r>
              <a:rPr lang="en-GB" b="1" dirty="0"/>
              <a:t>Submission of a project to STFC (Small Awards Astronomy): ASTRID </a:t>
            </a:r>
            <a:r>
              <a:rPr lang="en-GB" dirty="0"/>
              <a:t>Asteroid Structural Threat Risk Identification for planetary </a:t>
            </a:r>
            <a:r>
              <a:rPr lang="en-GB" dirty="0" err="1"/>
              <a:t>Defense</a:t>
            </a:r>
            <a:r>
              <a:rPr lang="en-GB" dirty="0"/>
              <a:t>.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O1. Bridge the gap between astrophysical evolution models and spacecraft gravity inverse models to better understand long-term asteroid evolution;  O2. Develop physics-informed machine learning models for gravity predictions. O3. Optimise mission design and improve explainability of gravity inversion techniques, ensuring reliable asteroid density estimation. </a:t>
            </a:r>
          </a:p>
          <a:p>
            <a:r>
              <a:rPr lang="en-GB" dirty="0"/>
              <a:t>Simone </a:t>
            </a:r>
            <a:r>
              <a:rPr lang="en-GB" dirty="0" err="1"/>
              <a:t>Scardapane</a:t>
            </a:r>
            <a:r>
              <a:rPr lang="en-GB" dirty="0"/>
              <a:t> as one of the project collaborators. Other collaborators from ESA. </a:t>
            </a:r>
            <a:r>
              <a:rPr lang="en-GB" dirty="0">
                <a:solidFill>
                  <a:srgbClr val="C00000"/>
                </a:solidFill>
              </a:rPr>
              <a:t>Awaiting for results </a:t>
            </a:r>
          </a:p>
          <a:p>
            <a:endParaRPr lang="en-GB" b="1" i="1" dirty="0"/>
          </a:p>
          <a:p>
            <a:r>
              <a:rPr lang="en-GB" b="1" i="1" dirty="0">
                <a:solidFill>
                  <a:srgbClr val="C00000"/>
                </a:solidFill>
              </a:rPr>
              <a:t>Significant events and results  </a:t>
            </a:r>
            <a:r>
              <a:rPr lang="en-GB" b="1" dirty="0">
                <a:solidFill>
                  <a:srgbClr val="002060"/>
                </a:solidFill>
              </a:rPr>
              <a:t>(</a:t>
            </a:r>
            <a:r>
              <a:rPr lang="en-GB" dirty="0">
                <a:solidFill>
                  <a:srgbClr val="002060"/>
                </a:solidFill>
              </a:rPr>
              <a:t>See objectives) </a:t>
            </a:r>
          </a:p>
          <a:p>
            <a:endParaRPr lang="en-GB" dirty="0"/>
          </a:p>
          <a:p>
            <a:r>
              <a:rPr lang="en-GB" dirty="0"/>
              <a:t>Also – </a:t>
            </a:r>
            <a:r>
              <a:rPr lang="en-GB" i="1" dirty="0"/>
              <a:t>From Graph Neural Networks to explainable AI</a:t>
            </a:r>
            <a:r>
              <a:rPr lang="en-GB" dirty="0"/>
              <a:t>” School, University of Liverpool, September 2023 </a:t>
            </a:r>
            <a:r>
              <a:rPr lang="en-GB" b="1" dirty="0"/>
              <a:t>(~35 participants</a:t>
            </a:r>
            <a:r>
              <a:rPr lang="en-GB" dirty="0"/>
              <a:t>) . </a:t>
            </a:r>
          </a:p>
          <a:p>
            <a:r>
              <a:rPr lang="en-GB" dirty="0"/>
              <a:t>Seminars to undergraduate students in Liverpool </a:t>
            </a:r>
          </a:p>
          <a:p>
            <a:r>
              <a:rPr lang="en-GB" dirty="0"/>
              <a:t>Talk last year from Joe Carmignani directly relevant for the project. Cristiano reporting in CHIST-ERA meeting + talks in next slides </a:t>
            </a:r>
          </a:p>
          <a:p>
            <a:r>
              <a:rPr lang="en-GB" dirty="0"/>
              <a:t>Monica presenting to UG students dedicated seminars + </a:t>
            </a:r>
            <a:r>
              <a:rPr lang="en-GB" dirty="0">
                <a:hlinkClick r:id="rId5"/>
              </a:rPr>
              <a:t>Seminar in </a:t>
            </a:r>
            <a:r>
              <a:rPr lang="en-GB" dirty="0" err="1">
                <a:hlinkClick r:id="rId5"/>
              </a:rPr>
              <a:t>TorVergata</a:t>
            </a:r>
            <a:r>
              <a:rPr lang="en-GB" dirty="0">
                <a:hlinkClick r:id="rId5"/>
              </a:rPr>
              <a:t> 17.12.2024 </a:t>
            </a:r>
            <a:endParaRPr lang="en-GB" dirty="0"/>
          </a:p>
          <a:p>
            <a:r>
              <a:rPr lang="en-GB" dirty="0"/>
              <a:t>preparing an article for the public on AI for PP in Liverpool (to be published in early June); enhancing connections with NVIDIA and IBM; boosting collaboration with Institute of Life Science in Liverpool.     </a:t>
            </a:r>
          </a:p>
          <a:p>
            <a:endParaRPr lang="en-GB" b="1" i="1" dirty="0">
              <a:solidFill>
                <a:srgbClr val="C00000"/>
              </a:solidFill>
            </a:endParaRPr>
          </a:p>
          <a:p>
            <a:r>
              <a:rPr lang="en-GB" b="1" i="1" dirty="0">
                <a:solidFill>
                  <a:srgbClr val="C00000"/>
                </a:solidFill>
              </a:rPr>
              <a:t>Technology readiness level (TRL) - </a:t>
            </a:r>
            <a:r>
              <a:rPr lang="en-GB" dirty="0"/>
              <a:t>From 3 to 4 </a:t>
            </a:r>
          </a:p>
        </p:txBody>
      </p:sp>
    </p:spTree>
    <p:extLst>
      <p:ext uri="{BB962C8B-B14F-4D97-AF65-F5344CB8AC3E}">
        <p14:creationId xmlns:p14="http://schemas.microsoft.com/office/powerpoint/2010/main" val="1489523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F0BE1-C6B2-D029-FD03-B0A37C0293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 smtClean="0"/>
              <a:t>6</a:t>
            </a:fld>
            <a:endParaRPr lang="en-IT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3C26A9E-3F73-6433-556C-AD9E5F6AC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754929"/>
              </p:ext>
            </p:extLst>
          </p:nvPr>
        </p:nvGraphicFramePr>
        <p:xfrm>
          <a:off x="903642" y="649391"/>
          <a:ext cx="8714870" cy="2615565"/>
        </p:xfrm>
        <a:graphic>
          <a:graphicData uri="http://schemas.openxmlformats.org/drawingml/2006/table">
            <a:tbl>
              <a:tblPr firstRow="1" firstCol="1" bandRow="1"/>
              <a:tblGrid>
                <a:gridCol w="321261">
                  <a:extLst>
                    <a:ext uri="{9D8B030D-6E8A-4147-A177-3AD203B41FA5}">
                      <a16:colId xmlns:a16="http://schemas.microsoft.com/office/drawing/2014/main" val="1646581447"/>
                    </a:ext>
                  </a:extLst>
                </a:gridCol>
                <a:gridCol w="2679697">
                  <a:extLst>
                    <a:ext uri="{9D8B030D-6E8A-4147-A177-3AD203B41FA5}">
                      <a16:colId xmlns:a16="http://schemas.microsoft.com/office/drawing/2014/main" val="792622095"/>
                    </a:ext>
                  </a:extLst>
                </a:gridCol>
                <a:gridCol w="963783">
                  <a:extLst>
                    <a:ext uri="{9D8B030D-6E8A-4147-A177-3AD203B41FA5}">
                      <a16:colId xmlns:a16="http://schemas.microsoft.com/office/drawing/2014/main" val="952061406"/>
                    </a:ext>
                  </a:extLst>
                </a:gridCol>
                <a:gridCol w="750617">
                  <a:extLst>
                    <a:ext uri="{9D8B030D-6E8A-4147-A177-3AD203B41FA5}">
                      <a16:colId xmlns:a16="http://schemas.microsoft.com/office/drawing/2014/main" val="1693774830"/>
                    </a:ext>
                  </a:extLst>
                </a:gridCol>
                <a:gridCol w="963783">
                  <a:extLst>
                    <a:ext uri="{9D8B030D-6E8A-4147-A177-3AD203B41FA5}">
                      <a16:colId xmlns:a16="http://schemas.microsoft.com/office/drawing/2014/main" val="452064449"/>
                    </a:ext>
                  </a:extLst>
                </a:gridCol>
                <a:gridCol w="1071879">
                  <a:extLst>
                    <a:ext uri="{9D8B030D-6E8A-4147-A177-3AD203B41FA5}">
                      <a16:colId xmlns:a16="http://schemas.microsoft.com/office/drawing/2014/main" val="2915326386"/>
                    </a:ext>
                  </a:extLst>
                </a:gridCol>
                <a:gridCol w="535939">
                  <a:extLst>
                    <a:ext uri="{9D8B030D-6E8A-4147-A177-3AD203B41FA5}">
                      <a16:colId xmlns:a16="http://schemas.microsoft.com/office/drawing/2014/main" val="2896123841"/>
                    </a:ext>
                  </a:extLst>
                </a:gridCol>
                <a:gridCol w="642522">
                  <a:extLst>
                    <a:ext uri="{9D8B030D-6E8A-4147-A177-3AD203B41FA5}">
                      <a16:colId xmlns:a16="http://schemas.microsoft.com/office/drawing/2014/main" val="1188569244"/>
                    </a:ext>
                  </a:extLst>
                </a:gridCol>
                <a:gridCol w="785389">
                  <a:extLst>
                    <a:ext uri="{9D8B030D-6E8A-4147-A177-3AD203B41FA5}">
                      <a16:colId xmlns:a16="http://schemas.microsoft.com/office/drawing/2014/main" val="3514743508"/>
                    </a:ext>
                  </a:extLst>
                </a:gridCol>
              </a:tblGrid>
              <a:tr h="443865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Titolo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presentazione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Nome conferenza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Luogo e data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Tipo (conferenza, workshop, …)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Nazionale/ Internazionale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Su invito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b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</a:b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 poster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Plenaria/</a:t>
                      </a:r>
                      <a:b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</a:b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Parallela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463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Triggering long-lived particles: challenges and perspective for the HL-LHC at ATLAS and CMS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WIFAI 2024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Bologna, 12-15 Nov 2024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Workshop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Si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Plenaria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5589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Recent results on LLPs from displaced vertices in ATLAS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LHCP2024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Boston, 3-8 Giu 2024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Conferenza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Internazionale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Parallela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4994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Multi-disciplinary Use Cases for Convergent new Approaches to AI explainability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CHIST-ERA projects seminar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Helsinki, 16-18 Apr 2024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Congresso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Internazionale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Parallela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984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 Exotic decays of the Higgs bosons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Higgs2022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Pisa, 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7-11 Nov 2022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Conferenza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Internazionale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Parallela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6374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Searches for exotic physics with unconventional signatures at ATLAS and CMS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MoriondQCD2021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Moriond@Home, 27 Mar- 3 Apr 2021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Conferenza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Internazionale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No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Orale</a:t>
                      </a:r>
                      <a:endParaRPr lang="en-GB" sz="120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it-IT" sz="950" dirty="0">
                          <a:effectLst/>
                          <a:latin typeface="+mn-lt"/>
                          <a:ea typeface="Times"/>
                          <a:cs typeface="Times New Roman" panose="02020603050405020304" pitchFamily="18" charset="0"/>
                        </a:rPr>
                        <a:t>Parallela</a:t>
                      </a:r>
                      <a:endParaRPr lang="en-GB" sz="1200" dirty="0">
                        <a:effectLst/>
                        <a:latin typeface="+mn-lt"/>
                        <a:ea typeface="Time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7111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659B893-8AA1-9B72-99B4-092D8CF3065C}"/>
              </a:ext>
            </a:extLst>
          </p:cNvPr>
          <p:cNvSpPr txBox="1"/>
          <p:nvPr/>
        </p:nvSpPr>
        <p:spPr>
          <a:xfrm>
            <a:off x="554018" y="3795623"/>
            <a:ext cx="9870141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800" dirty="0" err="1">
                <a:effectLst/>
                <a:latin typeface="+mn-lt"/>
                <a:ea typeface="Times"/>
                <a:cs typeface="Times New Roman" panose="02020603050405020304" pitchFamily="18" charset="0"/>
              </a:rPr>
              <a:t>Cristiano’s</a:t>
            </a:r>
            <a:r>
              <a:rPr lang="it-IT" sz="1800" dirty="0">
                <a:effectLst/>
                <a:latin typeface="+mn-lt"/>
                <a:ea typeface="Times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+mn-lt"/>
                <a:ea typeface="Times"/>
                <a:cs typeface="Times New Roman" panose="02020603050405020304" pitchFamily="18" charset="0"/>
              </a:rPr>
              <a:t>Seminars</a:t>
            </a:r>
            <a:r>
              <a:rPr lang="it-IT" sz="1800" dirty="0">
                <a:effectLst/>
                <a:latin typeface="+mn-lt"/>
                <a:ea typeface="Times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+mn-lt"/>
              <a:ea typeface="Times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Seminar </a:t>
            </a:r>
            <a:r>
              <a:rPr lang="it-IT" sz="1400" dirty="0" err="1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at</a:t>
            </a: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 Lawrence Berkeley National </a:t>
            </a:r>
            <a:r>
              <a:rPr lang="it-IT" sz="1400" dirty="0" err="1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Laboratory</a:t>
            </a: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 (LBNL), Berkeley, California</a:t>
            </a:r>
            <a:endParaRPr lang="en-GB" sz="1800" dirty="0">
              <a:solidFill>
                <a:srgbClr val="3F4350"/>
              </a:solidFill>
              <a:effectLst/>
              <a:latin typeface="+mn-lt"/>
              <a:ea typeface="Times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720"/>
              </a:spcBef>
              <a:buNone/>
            </a:pP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Title: “Searches for exotics physic with long-lived particles at ATLAS”</a:t>
            </a:r>
            <a:b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18 </a:t>
            </a:r>
            <a:r>
              <a:rPr lang="en-GB" sz="1400" dirty="0" err="1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aprile</a:t>
            </a: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 2023 - </a:t>
            </a:r>
            <a:r>
              <a:rPr lang="en-GB" sz="1400" u="none" strike="noStrike" dirty="0">
                <a:solidFill>
                  <a:srgbClr val="386FE5"/>
                </a:solidFill>
                <a:effectLst/>
                <a:latin typeface="+mn-lt"/>
                <a:ea typeface="Times New Roman" panose="02020603050405020304" pitchFamily="18" charset="0"/>
                <a:hlinkClick r:id="rId2"/>
              </a:rPr>
              <a:t>https://rpm.physics.lbl.gov/event/speaker-cristiano-sebastiani-title-search-for-exotic-physics-with-long-lived-particles-at-atlas/</a:t>
            </a: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Seminar </a:t>
            </a:r>
            <a:r>
              <a:rPr lang="it-IT" sz="1400" dirty="0" err="1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at</a:t>
            </a: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 Imperial College, Londra, Inghilterra</a:t>
            </a:r>
            <a:endParaRPr lang="en-GB" sz="1800" dirty="0">
              <a:solidFill>
                <a:srgbClr val="3F4350"/>
              </a:solidFill>
              <a:effectLst/>
              <a:latin typeface="+mn-lt"/>
              <a:ea typeface="Times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720"/>
              </a:spcBef>
              <a:buNone/>
            </a:pP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Title: “Searches for exotic physics with long-lived particles at ATLAS”</a:t>
            </a:r>
            <a:endParaRPr lang="en-GB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600"/>
              </a:spcBef>
              <a:buNone/>
            </a:pP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7 </a:t>
            </a:r>
            <a:r>
              <a:rPr lang="en-GB" sz="1400" dirty="0" err="1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giugno</a:t>
            </a: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 2023 - </a:t>
            </a:r>
            <a:r>
              <a:rPr lang="en-GB" sz="1400" u="none" strike="noStrike" dirty="0">
                <a:solidFill>
                  <a:srgbClr val="386FE5"/>
                </a:solidFill>
                <a:effectLst/>
                <a:latin typeface="+mn-lt"/>
                <a:ea typeface="Times New Roman" panose="02020603050405020304" pitchFamily="18" charset="0"/>
                <a:hlinkClick r:id="rId3"/>
              </a:rPr>
              <a:t>http://www.hep.ph.ic.ac.uk/seminars/special/seminars_past.html</a:t>
            </a: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Seminario a University of </a:t>
            </a:r>
            <a:r>
              <a:rPr lang="it-IT" sz="1400" dirty="0" err="1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Edinburgh</a:t>
            </a: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, </a:t>
            </a:r>
            <a:r>
              <a:rPr lang="it-IT" sz="1400" dirty="0" err="1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Edinburgh</a:t>
            </a:r>
            <a:r>
              <a:rPr lang="it-IT" sz="1400" dirty="0">
                <a:solidFill>
                  <a:srgbClr val="3F4350"/>
                </a:solidFill>
                <a:effectLst/>
                <a:latin typeface="+mn-lt"/>
                <a:ea typeface="Times"/>
                <a:cs typeface="Times New Roman" panose="02020603050405020304" pitchFamily="18" charset="0"/>
              </a:rPr>
              <a:t>, Scozia</a:t>
            </a:r>
            <a:endParaRPr lang="en-GB" sz="1800" dirty="0">
              <a:solidFill>
                <a:srgbClr val="3F4350"/>
              </a:solidFill>
              <a:effectLst/>
              <a:latin typeface="+mn-lt"/>
              <a:ea typeface="Times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720"/>
              </a:spcBef>
              <a:buNone/>
            </a:pP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Title: “Searches for exotic physics with long-lived particles at ATLAS”</a:t>
            </a:r>
            <a:endParaRPr lang="en-GB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600"/>
              </a:spcBef>
              <a:buNone/>
            </a:pP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17 </a:t>
            </a:r>
            <a:r>
              <a:rPr lang="en-GB" sz="1400" dirty="0" err="1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marzo</a:t>
            </a:r>
            <a:r>
              <a:rPr lang="en-GB" sz="1400" dirty="0">
                <a:solidFill>
                  <a:srgbClr val="3F4350"/>
                </a:solidFill>
                <a:effectLst/>
                <a:latin typeface="+mn-lt"/>
                <a:ea typeface="Times New Roman" panose="02020603050405020304" pitchFamily="18" charset="0"/>
              </a:rPr>
              <a:t> 2023 - </a:t>
            </a:r>
            <a:r>
              <a:rPr lang="en-GB" sz="1400" u="none" strike="noStrike" dirty="0">
                <a:solidFill>
                  <a:srgbClr val="386FE5"/>
                </a:solidFill>
                <a:effectLst/>
                <a:latin typeface="+mn-lt"/>
                <a:ea typeface="Times New Roman" panose="02020603050405020304" pitchFamily="18" charset="0"/>
                <a:hlinkClick r:id="rId4"/>
              </a:rPr>
              <a:t>https://www.ph.ed.ac.uk/particle-physics-experiment/seminars/archive</a:t>
            </a:r>
            <a:endParaRPr lang="en-GB" sz="1800" dirty="0">
              <a:effectLst/>
              <a:latin typeface="+mn-lt"/>
              <a:ea typeface="Times New Roman" panose="02020603050405020304" pitchFamily="18" charset="0"/>
            </a:endParaRPr>
          </a:p>
          <a:p>
            <a:r>
              <a:rPr lang="it-IT" sz="1800" dirty="0">
                <a:effectLst/>
                <a:latin typeface="+mn-lt"/>
                <a:ea typeface="Times"/>
                <a:cs typeface="Times New Roman" panose="02020603050405020304" pitchFamily="18" charset="0"/>
              </a:rPr>
              <a:t> </a:t>
            </a:r>
            <a:endParaRPr lang="en-GB" sz="1800" dirty="0">
              <a:effectLst/>
              <a:latin typeface="+mn-lt"/>
              <a:ea typeface="Times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03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0CEA8B-EA4C-323D-9DC7-B2E9DDF434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 smtClean="0"/>
              <a:t>7</a:t>
            </a:fld>
            <a:endParaRPr lang="en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74E0D0-75B0-60CB-E6AE-8BEEC3AF87EA}"/>
              </a:ext>
            </a:extLst>
          </p:cNvPr>
          <p:cNvSpPr txBox="1"/>
          <p:nvPr/>
        </p:nvSpPr>
        <p:spPr>
          <a:xfrm>
            <a:off x="683110" y="802962"/>
            <a:ext cx="9450594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GB" sz="18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github</a:t>
            </a:r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tools from WP7 members (Donatella Genovese and Alessio Devoto)  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these for example have been used by students and postdocs for further studies </a:t>
            </a:r>
          </a:p>
          <a:p>
            <a:endParaRPr lang="en-GB" sz="1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Dataset Susy: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PIP package to manipulate high energy collision events via graphs and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Pytorch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Geometric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2" tooltip="https://github.com/alessiodevoto/sparticles"/>
              </a:rPr>
              <a:t>https://github.com/alessiodevoto/sparticles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Dataset </a:t>
            </a:r>
            <a:r>
              <a:rPr lang="en-GB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diHiggs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3" tooltip="https://github.com/DonatellaGenovese/diHiggsDataset"/>
              </a:rPr>
              <a:t>https://github.com/DonatellaGenovese/diHiggsDataset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Dataset </a:t>
            </a:r>
            <a:r>
              <a:rPr lang="en-GB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Darkphoton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4" tooltip="https://github.com/alessiodevoto/darkphoton/tree/main"/>
              </a:rPr>
              <a:t>https://github.com/alessiodevoto/darkphoton/tree/main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(README to be added) </a:t>
            </a:r>
          </a:p>
          <a:p>
            <a:endParaRPr lang="en-GB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Mixture of experts: </a:t>
            </a:r>
            <a:r>
              <a:rPr lang="en-GB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 tooltip="https://github.com/DonatellaGenovese/Mixture-of-Expert-Graph-Transformer"/>
              </a:rPr>
              <a:t>https://github.com/DonatellaGenovese/Mixture-of-Expert-Graph-Transformer</a:t>
            </a:r>
            <a:endParaRPr lang="en-GB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348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9F0C8CF-EB6F-ABA2-5D34-9A4F55153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Status of DPJ paper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9747C-ED0D-011C-713C-C17600B72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67570"/>
            <a:ext cx="10515600" cy="478877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Reminder: issues in having anything meaningful from 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xAI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perspective – also Joe left and this was unfinished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Cristiano and Alessio now working on it </a:t>
            </a:r>
          </a:p>
          <a:p>
            <a:pPr lvl="1"/>
            <a:r>
              <a:rPr lang="en-GB" sz="2200" dirty="0">
                <a:latin typeface="+mn-lt"/>
              </a:rPr>
              <a:t>Lev and Marco updated the workflow to make it more efficient </a:t>
            </a:r>
          </a:p>
          <a:p>
            <a:pPr lvl="1"/>
            <a:r>
              <a:rPr lang="en-GB" sz="2200" dirty="0">
                <a:latin typeface="+mn-lt"/>
              </a:rPr>
              <a:t>Tested on topological deep learning models, also trying to exploit new features </a:t>
            </a:r>
            <a:r>
              <a:rPr lang="en-GB" sz="2200" dirty="0">
                <a:latin typeface="+mn-lt"/>
                <a:sym typeface="Wingdings" pitchFamily="2" charset="2"/>
              </a:rPr>
              <a:t> not really groundbreaking … </a:t>
            </a:r>
          </a:p>
          <a:p>
            <a:pPr lvl="1"/>
            <a:r>
              <a:rPr lang="en-GB" sz="2200" dirty="0">
                <a:latin typeface="+mn-lt"/>
                <a:sym typeface="Wingdings" pitchFamily="2" charset="2"/>
              </a:rPr>
              <a:t>Hence, decided to use </a:t>
            </a:r>
            <a:r>
              <a:rPr lang="en-GB" sz="2200" dirty="0" err="1">
                <a:latin typeface="+mn-lt"/>
                <a:sym typeface="Wingdings" pitchFamily="2" charset="2"/>
              </a:rPr>
              <a:t>MoE</a:t>
            </a:r>
            <a:r>
              <a:rPr lang="en-GB" sz="2200" dirty="0">
                <a:latin typeface="+mn-lt"/>
                <a:sym typeface="Wingdings" pitchFamily="2" charset="2"/>
              </a:rPr>
              <a:t> also on this use-case with addition on doing some sampling on routing during inference. On the routers one can see how the experts choices are distributed</a:t>
            </a:r>
          </a:p>
          <a:p>
            <a:pPr lvl="1"/>
            <a:r>
              <a:rPr lang="en-GB" sz="2200" dirty="0">
                <a:latin typeface="+mn-lt"/>
                <a:sym typeface="Wingdings" pitchFamily="2" charset="2"/>
              </a:rPr>
              <a:t>Studying the history, one hopes to obtain an estimate on the uncertainty on the outputs – in practice do N runs of inference, record </a:t>
            </a:r>
            <a:r>
              <a:rPr lang="en-GB" sz="2200" dirty="0" err="1">
                <a:latin typeface="+mn-lt"/>
                <a:sym typeface="Wingdings" pitchFamily="2" charset="2"/>
              </a:rPr>
              <a:t>assignements</a:t>
            </a:r>
            <a:r>
              <a:rPr lang="en-GB" sz="2200" dirty="0">
                <a:latin typeface="+mn-lt"/>
                <a:sym typeface="Wingdings" pitchFamily="2" charset="2"/>
              </a:rPr>
              <a:t> of expert for each sample and calculate the frequency of assignments on the N run as a probability, in such a way we get, for each sample, the empirical probability that it is assigned to that expert.  </a:t>
            </a:r>
          </a:p>
          <a:p>
            <a:pPr marL="571500" lvl="1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AAB18-905E-F227-5856-042FA11570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454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5CE62-DE75-99E3-C14B-636542AD6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4FD1F9-1C6A-FD39-B971-CF68894E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details on new analysis – di Higgs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Reminder of the FCC-</a:t>
            </a:r>
            <a:r>
              <a:rPr lang="en-US" b="1" dirty="0" err="1">
                <a:solidFill>
                  <a:srgbClr val="002060"/>
                </a:solidFill>
              </a:rPr>
              <a:t>hh</a:t>
            </a:r>
            <a:r>
              <a:rPr lang="en-US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56DF4-7498-0839-49A6-D7CDC1E16B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0B1452-A250-1149-DFBD-83FD3EBB8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03" y="2449095"/>
            <a:ext cx="6604315" cy="36427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CFCA10-8E87-950D-42E6-064DD6712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221" y="2073862"/>
            <a:ext cx="3600495" cy="32475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E8C63D-ED34-CB78-7C8D-968AFB915E5D}"/>
              </a:ext>
            </a:extLst>
          </p:cNvPr>
          <p:cNvSpPr txBox="1"/>
          <p:nvPr/>
        </p:nvSpPr>
        <p:spPr>
          <a:xfrm>
            <a:off x="7340220" y="5497095"/>
            <a:ext cx="350288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Current nominal </a:t>
            </a:r>
            <a:r>
              <a:rPr lang="en-US" sz="1867" dirty="0" err="1"/>
              <a:t>c.o.m.</a:t>
            </a:r>
            <a:r>
              <a:rPr lang="en-US" sz="1867" dirty="0"/>
              <a:t>: 84 TeV</a:t>
            </a:r>
          </a:p>
        </p:txBody>
      </p:sp>
    </p:spTree>
    <p:extLst>
      <p:ext uri="{BB962C8B-B14F-4D97-AF65-F5344CB8AC3E}">
        <p14:creationId xmlns:p14="http://schemas.microsoft.com/office/powerpoint/2010/main" val="4282292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2412</Words>
  <Application>Microsoft Macintosh PowerPoint</Application>
  <PresentationFormat>Widescreen</PresentationFormat>
  <Paragraphs>293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Symbol</vt:lpstr>
      <vt:lpstr>Space Grotesk Medium</vt:lpstr>
      <vt:lpstr>Arial</vt:lpstr>
      <vt:lpstr>Pacifico</vt:lpstr>
      <vt:lpstr>Cambria Math</vt:lpstr>
      <vt:lpstr>Calibri</vt:lpstr>
      <vt:lpstr>Wingdings</vt:lpstr>
      <vt:lpstr>Office Theme</vt:lpstr>
      <vt:lpstr>WP1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of DPJ paper</vt:lpstr>
      <vt:lpstr>Some details on new analysis – di Higgs Reminder of the FCC-hh </vt:lpstr>
      <vt:lpstr>Di-Higgs studies at the FCC-hh</vt:lpstr>
      <vt:lpstr>Di-Higgs studies at the FCC-hh</vt:lpstr>
      <vt:lpstr>Graph Neural Network architecture</vt:lpstr>
      <vt:lpstr>Analysis </vt:lpstr>
      <vt:lpstr>Features</vt:lpstr>
      <vt:lpstr>Features</vt:lpstr>
      <vt:lpstr>Results </vt:lpstr>
      <vt:lpstr>Results (2) </vt:lpstr>
      <vt:lpstr>MoE</vt:lpstr>
      <vt:lpstr>PowerPoint Presentation</vt:lpstr>
      <vt:lpstr>MoE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D'Onofrio, Monica</cp:lastModifiedBy>
  <cp:revision>22</cp:revision>
  <dcterms:modified xsi:type="dcterms:W3CDTF">2025-05-29T09:01:07Z</dcterms:modified>
</cp:coreProperties>
</file>