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1409" r:id="rId2"/>
    <p:sldId id="1419" r:id="rId3"/>
    <p:sldId id="1423" r:id="rId4"/>
    <p:sldId id="1425" r:id="rId5"/>
    <p:sldId id="1427" r:id="rId6"/>
    <p:sldId id="1426" r:id="rId7"/>
    <p:sldId id="1429" r:id="rId8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00E2"/>
    <a:srgbClr val="01835F"/>
    <a:srgbClr val="34FA55"/>
    <a:srgbClr val="0055A0"/>
    <a:srgbClr val="8BFFBF"/>
    <a:srgbClr val="5DFFA6"/>
    <a:srgbClr val="008000"/>
    <a:srgbClr val="F868F8"/>
    <a:srgbClr val="50AEC8"/>
    <a:srgbClr val="D0C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93" autoAdjust="0"/>
    <p:restoredTop sz="93935" autoAdjust="0"/>
  </p:normalViewPr>
  <p:slideViewPr>
    <p:cSldViewPr>
      <p:cViewPr varScale="1">
        <p:scale>
          <a:sx n="78" d="100"/>
          <a:sy n="78" d="100"/>
        </p:scale>
        <p:origin x="1094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9" y="2813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B50D8-9BE1-42BD-9ABC-5F89BD6106A2}" type="datetimeFigureOut">
              <a:rPr lang="en-GB" smtClean="0"/>
              <a:pPr/>
              <a:t>28/03/2025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61248-BE75-42A8-915D-6F31EAEFE35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70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5B90E-658B-49D6-B0F0-68F88DB80DD8}" type="datetimeFigureOut">
              <a:rPr lang="en-GB" smtClean="0"/>
              <a:pPr/>
              <a:t>28/03/2025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E42EF-05C8-4A54-A4DD-0AA34345B79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462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CB28E-6E38-7E30-A713-8A23C7F7AE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84DF28-7929-039C-8F4C-7485004644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7C285AA-CA0E-5FBD-96A5-EC27C71864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A11B47-0BC2-BEBD-58BC-D9872704DB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432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75FFB6-101B-A571-D2D9-4B7F265DB9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C47CB7-DC39-A8BA-5444-DDA81C3972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D73E54-2BF6-0A71-451B-B1F33805B9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2D3AE5-B944-9B55-BDA3-E5D0439845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201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491548-C953-D2CF-7B82-3E1A93F58B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2DDC80-F11B-1A58-8079-898DD137D6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0DC92B-CC4B-F686-8274-66531796DF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501816-0C23-8FD4-3111-89ACFE015F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375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99CC72-DCC4-6D79-5C1D-EAF2E04BC7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9BFCC8-5F31-9904-A66B-62900F8FC4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516919-963C-3856-5D73-2A9C225EA9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2CB394-31A4-2C14-B43E-14E5962D91F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2735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51904C-9FCC-F499-084A-855B7FC92F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A2297E-B412-6A5F-9544-219B24015A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787BB9-FF91-9883-429A-42D482057D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FF2710-CFB9-833D-2F98-552AAF5DA7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504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3267E7-9F70-B42F-9B39-5ECD314666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06EACF2-8AA0-6AD3-832C-4D33B2662B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5DD29B-1140-8712-24EA-892DCCECCA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7F573A-6154-CA05-AA25-0E2065ED07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2394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F9F45E-FA23-7CF3-0D55-CDE5AB18CB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6E5A75-A523-6C16-F243-7F85884048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06E5D6-4C9B-F07A-7165-AC676E78F4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8583F4-0A9A-79BB-B85D-2E2256F439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898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d.alvarez.feito@cern.ch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d.alvarez.feito@cern.ch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d.alvarez.feito@cern.ch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mailto:d.alvarez.feito@cern.ch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mailto:d.alvarez.feito@cern.ch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d.alvarez.feito@cern.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811E3F-8ACC-B799-4F87-6C098F11E0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A0784360-8EA4-B7BA-6C43-CC55F15CC6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2" y="6221426"/>
            <a:ext cx="2654401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A8751A-EB46-201C-5BEF-EFB1AA0DC5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82575"/>
            <a:ext cx="12192000" cy="2232025"/>
          </a:xfrm>
        </p:spPr>
        <p:txBody>
          <a:bodyPr>
            <a:noAutofit/>
          </a:bodyPr>
          <a:lstStyle/>
          <a:p>
            <a:r>
              <a:rPr lang="en-GB" sz="60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CFRP Laminates with Embedded Channels: Project Overview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CE4FCE-16A9-A9A1-6D40-C43BA1EAE3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208327"/>
            <a:ext cx="12192000" cy="2430473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GB" sz="42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 Alvarez</a:t>
            </a:r>
            <a:endParaRPr lang="en-GB" altLang="x-none" sz="4200" baseline="30000" dirty="0">
              <a:solidFill>
                <a:srgbClr val="01835F"/>
              </a:solidFill>
              <a:latin typeface="Arial" charset="0"/>
            </a:endParaRP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E5B1B38-C377-E5F7-386F-981577E444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277600" y="6374607"/>
            <a:ext cx="9144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99DA1DB2-0721-CA27-06F9-BBFBAD4D4C9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64008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28/03/2025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CBC36EE-61AF-B1ED-76E2-68361D753054}"/>
              </a:ext>
            </a:extLst>
          </p:cNvPr>
          <p:cNvSpPr txBox="1">
            <a:spLocks/>
          </p:cNvSpPr>
          <p:nvPr/>
        </p:nvSpPr>
        <p:spPr>
          <a:xfrm>
            <a:off x="2590800" y="4685525"/>
            <a:ext cx="6781800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CERN, 4</a:t>
            </a:r>
            <a:r>
              <a:rPr lang="en-GB" sz="4000" baseline="30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4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March 2025</a:t>
            </a:r>
          </a:p>
        </p:txBody>
      </p:sp>
    </p:spTree>
    <p:extLst>
      <p:ext uri="{BB962C8B-B14F-4D97-AF65-F5344CB8AC3E}">
        <p14:creationId xmlns:p14="http://schemas.microsoft.com/office/powerpoint/2010/main" val="302833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F143FA-D779-1683-75C7-03F1454AFF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1CDEC-7279-F0D2-7D1C-CEE83C28C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US" sz="38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GB" sz="38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D176DFC2-9208-ACB7-17BF-FA8FF5D536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16D09D71-31B3-B7DA-3BFA-490ADB76C2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B1D8B402-2DAA-7E92-9E53-EDF79F59DDC5}"/>
              </a:ext>
            </a:extLst>
          </p:cNvPr>
          <p:cNvSpPr txBox="1">
            <a:spLocks/>
          </p:cNvSpPr>
          <p:nvPr/>
        </p:nvSpPr>
        <p:spPr>
          <a:xfrm>
            <a:off x="0" y="420041"/>
            <a:ext cx="12192000" cy="418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 Research Areas: </a:t>
            </a:r>
          </a:p>
          <a:p>
            <a:pPr marL="914400" lvl="1" indent="-4572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Effects of vaporisation treatment and operation environment on laminate properties</a:t>
            </a:r>
          </a:p>
          <a:p>
            <a:pPr lvl="2">
              <a:spcBef>
                <a:spcPts val="0"/>
              </a:spcBef>
              <a:spcAft>
                <a:spcPts val="300"/>
              </a:spcAft>
            </a:pP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Compatibility of composite laminate with cooling fluid</a:t>
            </a:r>
          </a:p>
          <a:p>
            <a:pPr lvl="2">
              <a:spcBef>
                <a:spcPts val="0"/>
              </a:spcBef>
              <a:spcAft>
                <a:spcPts val="300"/>
              </a:spcAft>
            </a:pP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Optimisation of vaporisation process/parameters</a:t>
            </a:r>
          </a:p>
          <a:p>
            <a:pPr lvl="2">
              <a:spcBef>
                <a:spcPts val="0"/>
              </a:spcBef>
              <a:spcAft>
                <a:spcPts val="300"/>
              </a:spcAft>
            </a:pP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Radiation effects (not a top priority at present)</a:t>
            </a:r>
          </a:p>
          <a:p>
            <a:pPr lvl="2">
              <a:spcBef>
                <a:spcPts val="0"/>
              </a:spcBef>
              <a:spcAft>
                <a:spcPts val="300"/>
              </a:spcAft>
            </a:pP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Cycling Loads</a:t>
            </a:r>
          </a:p>
          <a:p>
            <a:pPr marL="914400" lvl="1" indent="-4572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Optimisation</a:t>
            </a:r>
          </a:p>
          <a:p>
            <a:pPr lvl="2">
              <a:spcBef>
                <a:spcPts val="0"/>
              </a:spcBef>
              <a:spcAft>
                <a:spcPts val="300"/>
              </a:spcAft>
            </a:pP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alternative channel reinforcements </a:t>
            </a:r>
          </a:p>
          <a:p>
            <a:pPr lvl="3">
              <a:spcBef>
                <a:spcPts val="0"/>
              </a:spcBef>
              <a:spcAft>
                <a:spcPts val="300"/>
              </a:spcAft>
            </a:pPr>
            <a:r>
              <a:rPr lang="en-GB" sz="1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design flexibility (e.g. compatibility with complex multi-channel PLA preforms)</a:t>
            </a:r>
          </a:p>
          <a:p>
            <a:pPr lvl="3">
              <a:spcBef>
                <a:spcPts val="0"/>
              </a:spcBef>
              <a:spcAft>
                <a:spcPts val="300"/>
              </a:spcAft>
            </a:pPr>
            <a:r>
              <a:rPr lang="en-GB" sz="1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Improved thermo-mechanical performance (better thermal performance, increased pressure resistance)  </a:t>
            </a:r>
            <a:endParaRPr lang="en-GB" sz="18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  <a:spcAft>
                <a:spcPts val="300"/>
              </a:spcAft>
            </a:pP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 optimisation (improved performance, quality, repeatability, other resin systems)</a:t>
            </a:r>
          </a:p>
          <a:p>
            <a:pPr lvl="2">
              <a:spcBef>
                <a:spcPts val="0"/>
              </a:spcBef>
              <a:spcAft>
                <a:spcPts val="300"/>
              </a:spcAft>
            </a:pP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solutions for improved fluid compatibility (e.g. channel coatings)</a:t>
            </a:r>
          </a:p>
          <a:p>
            <a:pPr lvl="2">
              <a:spcBef>
                <a:spcPts val="0"/>
              </a:spcBef>
              <a:spcAft>
                <a:spcPts val="300"/>
              </a:spcAft>
            </a:pP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Fluid Interconnections </a:t>
            </a:r>
          </a:p>
          <a:p>
            <a:pPr marL="914400" lvl="1" indent="-4572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Modelling the thermo-mechanical response of composite laminates with embedded channels</a:t>
            </a:r>
          </a:p>
          <a:p>
            <a:pPr lvl="2">
              <a:spcBef>
                <a:spcPts val="0"/>
              </a:spcBef>
              <a:spcAft>
                <a:spcPts val="300"/>
              </a:spcAft>
            </a:pP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Modelling failure of structures with un-reinforced channels</a:t>
            </a:r>
          </a:p>
          <a:p>
            <a:pPr lvl="2">
              <a:spcBef>
                <a:spcPts val="0"/>
              </a:spcBef>
              <a:spcAft>
                <a:spcPts val="300"/>
              </a:spcAft>
            </a:pP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Modelling failure of laminates with reinforced channels</a:t>
            </a:r>
          </a:p>
          <a:p>
            <a:pPr lvl="3">
              <a:spcBef>
                <a:spcPts val="0"/>
              </a:spcBef>
              <a:spcAft>
                <a:spcPts val="300"/>
              </a:spcAft>
            </a:pPr>
            <a:r>
              <a:rPr lang="en-GB" sz="1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Channels reinforced with carbon over-braids</a:t>
            </a:r>
          </a:p>
          <a:p>
            <a:pPr lvl="3">
              <a:spcBef>
                <a:spcPts val="0"/>
              </a:spcBef>
              <a:spcAft>
                <a:spcPts val="300"/>
              </a:spcAft>
            </a:pPr>
            <a:r>
              <a:rPr lang="en-GB" sz="1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reinforcements (e.g. BMC-based reinforcements to fill resin-rich areas) </a:t>
            </a:r>
          </a:p>
          <a:p>
            <a:pPr lvl="2">
              <a:spcBef>
                <a:spcPts val="0"/>
              </a:spcBef>
              <a:spcAft>
                <a:spcPts val="300"/>
              </a:spcAft>
            </a:pP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Modelling thermal performance </a:t>
            </a: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A43023E7-0C97-646A-3EB9-C73619DC42E6}"/>
              </a:ext>
            </a:extLst>
          </p:cNvPr>
          <p:cNvSpPr txBox="1">
            <a:spLocks/>
          </p:cNvSpPr>
          <p:nvPr/>
        </p:nvSpPr>
        <p:spPr>
          <a:xfrm>
            <a:off x="8978202" y="6469669"/>
            <a:ext cx="2133600" cy="39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04/03/2025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307BD55B-180C-0F5E-7C37-D5063DFD2F8A}"/>
              </a:ext>
            </a:extLst>
          </p:cNvPr>
          <p:cNvSpPr txBox="1">
            <a:spLocks/>
          </p:cNvSpPr>
          <p:nvPr/>
        </p:nvSpPr>
        <p:spPr>
          <a:xfrm>
            <a:off x="3581400" y="6467994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d.alvarez.feito@cern.ch</a:t>
            </a:r>
            <a:r>
              <a:rPr lang="en-US" sz="1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6D4E83-85AF-F3A2-E922-9D44FC809136}"/>
              </a:ext>
            </a:extLst>
          </p:cNvPr>
          <p:cNvSpPr txBox="1"/>
          <p:nvPr/>
        </p:nvSpPr>
        <p:spPr>
          <a:xfrm>
            <a:off x="9906000" y="2890391"/>
            <a:ext cx="2133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BMC-based reinforcements around channel to replace resin-rich areas?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845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9F7B02-1946-6BF3-AD2D-EE260512C0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2FF43-158D-7AC0-1EC8-5165F4996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US" sz="38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 Activities</a:t>
            </a:r>
            <a:endParaRPr lang="en-GB" sz="38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6F8CC3CF-D1F3-2568-9213-C7AF1F37D0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3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E2E9453A-8BEB-096E-F598-D9E25BC9E7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B5B5743F-DCBC-CEBA-7611-5E4F1CE5A54B}"/>
              </a:ext>
            </a:extLst>
          </p:cNvPr>
          <p:cNvSpPr txBox="1">
            <a:spLocks/>
          </p:cNvSpPr>
          <p:nvPr/>
        </p:nvSpPr>
        <p:spPr>
          <a:xfrm>
            <a:off x="0" y="533400"/>
            <a:ext cx="12192000" cy="418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 activities will be organised in three different blocks:</a:t>
            </a: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00DFDB9F-B774-9962-42A5-801C65C7BFA1}"/>
              </a:ext>
            </a:extLst>
          </p:cNvPr>
          <p:cNvSpPr txBox="1">
            <a:spLocks/>
          </p:cNvSpPr>
          <p:nvPr/>
        </p:nvSpPr>
        <p:spPr>
          <a:xfrm>
            <a:off x="8978202" y="6469669"/>
            <a:ext cx="2133600" cy="39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04/03/2025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0CB516C2-1E58-DB24-AD99-A80D157981D0}"/>
              </a:ext>
            </a:extLst>
          </p:cNvPr>
          <p:cNvSpPr txBox="1">
            <a:spLocks/>
          </p:cNvSpPr>
          <p:nvPr/>
        </p:nvSpPr>
        <p:spPr>
          <a:xfrm>
            <a:off x="3581400" y="6467994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d.alvarez.feito@cern.ch</a:t>
            </a:r>
            <a:r>
              <a:rPr lang="en-US" sz="1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DAD9ECD-4015-A153-BBA9-F5B66632A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684355"/>
              </p:ext>
            </p:extLst>
          </p:nvPr>
        </p:nvGraphicFramePr>
        <p:xfrm>
          <a:off x="152400" y="1066800"/>
          <a:ext cx="11929185" cy="455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57600">
                  <a:extLst>
                    <a:ext uri="{9D8B030D-6E8A-4147-A177-3AD203B41FA5}">
                      <a16:colId xmlns:a16="http://schemas.microsoft.com/office/drawing/2014/main" val="2734473945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437510503"/>
                    </a:ext>
                  </a:extLst>
                </a:gridCol>
                <a:gridCol w="3928185">
                  <a:extLst>
                    <a:ext uri="{9D8B030D-6E8A-4147-A177-3AD203B41FA5}">
                      <a16:colId xmlns:a16="http://schemas.microsoft.com/office/drawing/2014/main" val="8326950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A. Material </a:t>
                      </a:r>
                      <a:r>
                        <a:rPr lang="en-GB" sz="1800" b="1" noProof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Characterisation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B. Desing, Manufacturing and Testing of Representative Structures</a:t>
                      </a:r>
                      <a:endParaRPr lang="en-GB" sz="1800" b="1" dirty="0">
                        <a:solidFill>
                          <a:srgbClr val="0055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C. Modelling</a:t>
                      </a:r>
                      <a:endParaRPr lang="en-GB" sz="1800" b="1" dirty="0">
                        <a:solidFill>
                          <a:srgbClr val="0055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2466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Manufacturing and testing of standardized coupons</a:t>
                      </a:r>
                    </a:p>
                    <a:p>
                      <a:pPr marL="285750" indent="-28575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Assess effects of vaporisation treatment and operation environment (e.g. exposure to coolant) on laminate properties</a:t>
                      </a:r>
                    </a:p>
                    <a:p>
                      <a:pPr marL="285750" indent="-28575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Determine input properties for analytical and/or numerical models</a:t>
                      </a:r>
                      <a:endParaRPr lang="en-GB" dirty="0">
                        <a:solidFill>
                          <a:srgbClr val="0055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Conception, production and testing of laminates with embedded channels</a:t>
                      </a:r>
                    </a:p>
                    <a:p>
                      <a:pPr marL="285750" indent="-28575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Proof-of-concept for new or improved technological solutions (e.g. alternative reinforcements)</a:t>
                      </a:r>
                    </a:p>
                    <a:p>
                      <a:pPr marL="285750" indent="-28575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Evaluate (thermal, mechanical, long-term) performance of new technology solutions</a:t>
                      </a:r>
                    </a:p>
                    <a:p>
                      <a:pPr marL="285750" indent="-28575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Obtain experimental data for independent test geometries to validate predictive models</a:t>
                      </a:r>
                    </a:p>
                    <a:p>
                      <a:pPr marL="285750" indent="-28575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Technology demonstration</a:t>
                      </a:r>
                      <a:endParaRPr lang="en-GB" dirty="0">
                        <a:solidFill>
                          <a:srgbClr val="0055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Development and validation of analytical and/or numerical models to predict the </a:t>
                      </a:r>
                      <a:r>
                        <a:rPr lang="en-GB" noProof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behaviour</a:t>
                      </a:r>
                      <a:r>
                        <a:rPr lang="en-US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laminates with embedded channels</a:t>
                      </a:r>
                      <a:endParaRPr lang="en-GB" dirty="0">
                        <a:solidFill>
                          <a:srgbClr val="0055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Predict pressure resistance</a:t>
                      </a:r>
                    </a:p>
                    <a:p>
                      <a:pPr marL="285750" indent="-28575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Predict long-term effects of exposure to cooling fluid</a:t>
                      </a:r>
                    </a:p>
                    <a:p>
                      <a:pPr marL="285750" indent="-285750" algn="l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Predict thermal performance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510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7155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DC8650-1D10-12D5-7135-E21E77C8B7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C2E10-A9B8-1DCE-D002-662D93C39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US" sz="38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Proposed Activities</a:t>
            </a:r>
            <a:endParaRPr lang="en-GB" sz="38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B4DF9CCB-1BFA-78AA-D7E6-F91E3AF2F8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4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ACE6BC07-EBAD-73E9-D21A-01040AE307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EA07A9C-934F-EA3A-E1C0-20DD6215DBDD}"/>
              </a:ext>
            </a:extLst>
          </p:cNvPr>
          <p:cNvSpPr txBox="1">
            <a:spLocks/>
          </p:cNvSpPr>
          <p:nvPr/>
        </p:nvSpPr>
        <p:spPr>
          <a:xfrm>
            <a:off x="8978202" y="6469669"/>
            <a:ext cx="2133600" cy="39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04/03/2025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B3CE0323-36FC-58C6-8232-1F1DD4F42064}"/>
              </a:ext>
            </a:extLst>
          </p:cNvPr>
          <p:cNvSpPr txBox="1">
            <a:spLocks/>
          </p:cNvSpPr>
          <p:nvPr/>
        </p:nvSpPr>
        <p:spPr>
          <a:xfrm>
            <a:off x="3581400" y="6467994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d.alvarez.feito@cern.ch</a:t>
            </a:r>
            <a:r>
              <a:rPr lang="en-US" sz="1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8CEB9D8-2670-A23F-D898-13A48F6CA3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452771"/>
              </p:ext>
            </p:extLst>
          </p:nvPr>
        </p:nvGraphicFramePr>
        <p:xfrm>
          <a:off x="152400" y="594360"/>
          <a:ext cx="11929185" cy="5577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76600">
                  <a:extLst>
                    <a:ext uri="{9D8B030D-6E8A-4147-A177-3AD203B41FA5}">
                      <a16:colId xmlns:a16="http://schemas.microsoft.com/office/drawing/2014/main" val="2734473945"/>
                    </a:ext>
                  </a:extLst>
                </a:gridCol>
                <a:gridCol w="4267200">
                  <a:extLst>
                    <a:ext uri="{9D8B030D-6E8A-4147-A177-3AD203B41FA5}">
                      <a16:colId xmlns:a16="http://schemas.microsoft.com/office/drawing/2014/main" val="437510503"/>
                    </a:ext>
                  </a:extLst>
                </a:gridCol>
                <a:gridCol w="4385385">
                  <a:extLst>
                    <a:ext uri="{9D8B030D-6E8A-4147-A177-3AD203B41FA5}">
                      <a16:colId xmlns:a16="http://schemas.microsoft.com/office/drawing/2014/main" val="832695050"/>
                    </a:ext>
                  </a:extLst>
                </a:gridCol>
              </a:tblGrid>
              <a:tr h="46228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A. Material </a:t>
                      </a:r>
                      <a:r>
                        <a:rPr lang="en-GB" sz="1800" b="1" noProof="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Characterisation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B. Desing, Manufacturing and Testing of Representative Structures</a:t>
                      </a:r>
                      <a:endParaRPr lang="en-GB" sz="1800" b="1" dirty="0">
                        <a:solidFill>
                          <a:srgbClr val="0055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C. Modelling</a:t>
                      </a:r>
                      <a:endParaRPr lang="en-GB" sz="1800" b="1" dirty="0">
                        <a:solidFill>
                          <a:srgbClr val="0055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2466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6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Measure physical, mechanical and thermal properties for epoxy and cyanate-ester laminates in three states: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US" sz="1600" dirty="0">
                        <a:solidFill>
                          <a:srgbClr val="0055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After autoclave curing cycle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After vaporization treatment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After exposure to CO</a:t>
                      </a:r>
                      <a:r>
                        <a:rPr lang="en-US" sz="1400" baseline="-250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4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(for different durations and fluid conditions such as temperature and mass flow rate) 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en-US" sz="1600" dirty="0">
                        <a:solidFill>
                          <a:srgbClr val="0055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Bulk-resin and bonded DCBs produced with the resin should be included in this study 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  <a:p>
                      <a:pPr marL="0" indent="0" algn="l">
                        <a:buFontTx/>
                        <a:buNone/>
                      </a:pPr>
                      <a:endParaRPr lang="en-US" sz="1600" dirty="0">
                        <a:solidFill>
                          <a:srgbClr val="0055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AutoNum type="arabicPeriod"/>
                      </a:pPr>
                      <a:r>
                        <a:rPr lang="en-US" sz="1600" b="1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Unreinforced Laminates: </a:t>
                      </a:r>
                    </a:p>
                    <a:p>
                      <a:pPr marL="360000" lvl="1" indent="-1800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Produce and test DCB-like specimens with embedded channels</a:t>
                      </a:r>
                    </a:p>
                    <a:p>
                      <a:pPr marL="360000" lvl="1" indent="-1800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Produce and pressure-test laminates with embedded channels using new epoxy and cyanate-ester resin system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en-US" sz="1600" b="1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Reinforced Laminates: </a:t>
                      </a:r>
                    </a:p>
                    <a:p>
                      <a:pPr marL="360000" lvl="1" indent="-18000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Braided Reinforcements:</a:t>
                      </a:r>
                    </a:p>
                    <a:p>
                      <a:pPr marL="540000" lvl="2" indent="-18000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Produce (or procure) braided pipes for pressure tests and/or CO2 exposure</a:t>
                      </a:r>
                    </a:p>
                    <a:p>
                      <a:pPr marL="540000" lvl="2" indent="-1800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Produce and pressure-test laminates with embedded channels using new epoxy and cyanate-ester prepreg</a:t>
                      </a:r>
                      <a:endParaRPr lang="en-GB" sz="1400" dirty="0">
                        <a:solidFill>
                          <a:srgbClr val="0055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60000" lvl="1" indent="-18000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Develop alternative BMC-based reinforcement around the channels to improve thermal performance and pressure resistance. Design tooling and produce reinforced laminates with channel to test pressure resistance and thermal performance. 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en-US" sz="1600" b="1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Technology demonstrator </a:t>
                      </a:r>
                      <a:r>
                        <a:rPr lang="en-US" sz="14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(e.g. stave equipped with dummy heaters for tests with CO2) </a:t>
                      </a:r>
                      <a:endParaRPr lang="en-GB" sz="1400" dirty="0">
                        <a:solidFill>
                          <a:srgbClr val="0055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AutoNum type="arabicPeriod"/>
                      </a:pPr>
                      <a:r>
                        <a:rPr lang="en-US" sz="1600" b="1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Unreinforced Laminates: </a:t>
                      </a:r>
                    </a:p>
                    <a:p>
                      <a:pPr marL="360000" lvl="1" indent="-1800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Modelling of delamination and debonding DCBs (familiarization with CZM model)</a:t>
                      </a:r>
                    </a:p>
                    <a:p>
                      <a:pPr marL="360000" marR="0" lvl="1" indent="-1800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Modelling failure of DCB-like specimens with embedded channels</a:t>
                      </a:r>
                    </a:p>
                    <a:p>
                      <a:pPr marL="360000" lvl="1" indent="-1800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Modelling failure in laminates with un-reinforced channels subject to internal pressure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en-US" sz="1600" b="1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Reinforced Laminates: </a:t>
                      </a:r>
                    </a:p>
                    <a:p>
                      <a:pPr marL="360000" lvl="1" indent="-18000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Braided Reinforcements:</a:t>
                      </a:r>
                    </a:p>
                    <a:p>
                      <a:pPr marL="540000" lvl="2" indent="-18000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Develop “homogenised” model for braided pipes and use it to predict burst pressure (validation using pressure test data obtained with pipes) </a:t>
                      </a:r>
                    </a:p>
                    <a:p>
                      <a:pPr marL="540000" lvl="2" indent="-18000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Modelling pressure failure of laminates with channels reinforced with over-braids.   </a:t>
                      </a:r>
                    </a:p>
                    <a:p>
                      <a:pPr marL="360000" lvl="1" indent="-18000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Develop numerical model to predict pressure failure of laminates with alternative BMC-based reinforcement around the channels.</a:t>
                      </a:r>
                    </a:p>
                    <a:p>
                      <a:pPr marL="360000" lvl="1" indent="-180000" algn="l">
                        <a:buFont typeface="Arial" panose="020B0604020202020204" pitchFamily="34" charset="0"/>
                        <a:buChar char="•"/>
                      </a:pPr>
                      <a:endParaRPr lang="en-GB" sz="1400" dirty="0">
                        <a:solidFill>
                          <a:srgbClr val="0055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en-US" sz="1600" b="1" dirty="0">
                          <a:solidFill>
                            <a:srgbClr val="0055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Develop thermal model to predict thermal performance of technology demonstrator</a:t>
                      </a:r>
                      <a:endParaRPr lang="en-GB" sz="1600" dirty="0">
                        <a:solidFill>
                          <a:srgbClr val="0055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510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700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569307-A447-7CF4-6E1E-89D675F861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97523D67-0D3D-6CB2-E315-B6F1C4A545D6}"/>
              </a:ext>
            </a:extLst>
          </p:cNvPr>
          <p:cNvSpPr/>
          <p:nvPr/>
        </p:nvSpPr>
        <p:spPr>
          <a:xfrm flipV="1">
            <a:off x="1117350" y="3872400"/>
            <a:ext cx="3600000" cy="10656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25D49B-E614-C088-D355-6175E0D2B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US" sz="38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BMC-based Reinforcement</a:t>
            </a:r>
            <a:endParaRPr lang="en-GB" sz="38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4DC4D4CB-8AE7-B30E-99D8-2383DCAE76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5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7ED04254-8F14-DCEC-CBE9-68E3B70303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EA61EB50-A3C0-13B3-D780-96542A28836C}"/>
              </a:ext>
            </a:extLst>
          </p:cNvPr>
          <p:cNvSpPr txBox="1">
            <a:spLocks/>
          </p:cNvSpPr>
          <p:nvPr/>
        </p:nvSpPr>
        <p:spPr>
          <a:xfrm>
            <a:off x="0" y="572441"/>
            <a:ext cx="12192000" cy="418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 of Carbon/Epoxy BMC in the laminate to fill the “resin-rich” areas surrounding the cooling channel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mechanical performance (pressure resistance) wrt un-reinforced channels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thermal conductivity (K</a:t>
            </a:r>
            <a:r>
              <a:rPr lang="en-GB" sz="2200" baseline="-25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BMC</a:t>
            </a: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en-GB" sz="22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GB" sz="2200" baseline="-250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resin</a:t>
            </a: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Maintain some level of design flexibility for complex channel network geometries (more versatility than braided preforms)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endParaRPr lang="en-GB" sz="24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1614E41C-56E7-7ADD-C0CB-220464368BCC}"/>
              </a:ext>
            </a:extLst>
          </p:cNvPr>
          <p:cNvSpPr txBox="1">
            <a:spLocks/>
          </p:cNvSpPr>
          <p:nvPr/>
        </p:nvSpPr>
        <p:spPr>
          <a:xfrm>
            <a:off x="8978202" y="6469669"/>
            <a:ext cx="2133600" cy="39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28/03/2025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E8FA2380-46C0-4F1C-42DC-96EB64EA204D}"/>
              </a:ext>
            </a:extLst>
          </p:cNvPr>
          <p:cNvSpPr txBox="1">
            <a:spLocks/>
          </p:cNvSpPr>
          <p:nvPr/>
        </p:nvSpPr>
        <p:spPr>
          <a:xfrm>
            <a:off x="3581400" y="6467994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d.alvarez.feito@cern.ch</a:t>
            </a:r>
            <a:r>
              <a:rPr lang="en-US" sz="1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D5AE51-0D76-E699-C5CC-9F3557180F2F}"/>
              </a:ext>
            </a:extLst>
          </p:cNvPr>
          <p:cNvSpPr/>
          <p:nvPr/>
        </p:nvSpPr>
        <p:spPr>
          <a:xfrm>
            <a:off x="381000" y="3782400"/>
            <a:ext cx="5040000" cy="18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4A7FEA93-8D32-8B16-289D-B5395BE2A4BD}"/>
              </a:ext>
            </a:extLst>
          </p:cNvPr>
          <p:cNvSpPr/>
          <p:nvPr/>
        </p:nvSpPr>
        <p:spPr>
          <a:xfrm flipV="1">
            <a:off x="1491300" y="3846156"/>
            <a:ext cx="2852100" cy="80204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3EB04C8-E76C-C39D-A5A1-073AC3E7F795}"/>
              </a:ext>
            </a:extLst>
          </p:cNvPr>
          <p:cNvSpPr/>
          <p:nvPr/>
        </p:nvSpPr>
        <p:spPr>
          <a:xfrm>
            <a:off x="381000" y="3581400"/>
            <a:ext cx="5040000" cy="18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4057744-A6BB-BE1A-9E17-0F65E7F26044}"/>
              </a:ext>
            </a:extLst>
          </p:cNvPr>
          <p:cNvSpPr/>
          <p:nvPr/>
        </p:nvSpPr>
        <p:spPr>
          <a:xfrm>
            <a:off x="2557350" y="3852000"/>
            <a:ext cx="720000" cy="720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749CAEEB-3EBF-475A-A977-06474DE9FC47}"/>
              </a:ext>
            </a:extLst>
          </p:cNvPr>
          <p:cNvSpPr/>
          <p:nvPr/>
        </p:nvSpPr>
        <p:spPr>
          <a:xfrm flipV="1">
            <a:off x="7194552" y="3875616"/>
            <a:ext cx="3600000" cy="10656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C17A8FB-7368-B273-2A77-1A9652972402}"/>
              </a:ext>
            </a:extLst>
          </p:cNvPr>
          <p:cNvSpPr/>
          <p:nvPr/>
        </p:nvSpPr>
        <p:spPr>
          <a:xfrm>
            <a:off x="6458202" y="3785616"/>
            <a:ext cx="5040000" cy="18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83D013A6-4E6C-DA28-AD84-36A6595E2A42}"/>
              </a:ext>
            </a:extLst>
          </p:cNvPr>
          <p:cNvSpPr/>
          <p:nvPr/>
        </p:nvSpPr>
        <p:spPr>
          <a:xfrm flipV="1">
            <a:off x="7568502" y="3849372"/>
            <a:ext cx="2852100" cy="802044"/>
          </a:xfrm>
          <a:prstGeom prst="triangle">
            <a:avLst/>
          </a:prstGeom>
          <a:blipFill>
            <a:blip r:embed="rId5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66F73A0-4886-9357-9A78-B1172E6E8AF7}"/>
              </a:ext>
            </a:extLst>
          </p:cNvPr>
          <p:cNvSpPr/>
          <p:nvPr/>
        </p:nvSpPr>
        <p:spPr>
          <a:xfrm>
            <a:off x="6458202" y="3584616"/>
            <a:ext cx="5040000" cy="18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A2CED42-AFA0-C652-4F63-CF8B1E52DEDB}"/>
              </a:ext>
            </a:extLst>
          </p:cNvPr>
          <p:cNvSpPr/>
          <p:nvPr/>
        </p:nvSpPr>
        <p:spPr>
          <a:xfrm>
            <a:off x="8634552" y="3855216"/>
            <a:ext cx="720000" cy="720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9D7011D-1ED9-81FC-2E40-D95CD7052BB4}"/>
              </a:ext>
            </a:extLst>
          </p:cNvPr>
          <p:cNvCxnSpPr>
            <a:cxnSpLocks/>
          </p:cNvCxnSpPr>
          <p:nvPr/>
        </p:nvCxnSpPr>
        <p:spPr>
          <a:xfrm flipH="1" flipV="1">
            <a:off x="3547575" y="4047311"/>
            <a:ext cx="466125" cy="553200"/>
          </a:xfrm>
          <a:prstGeom prst="straightConnector1">
            <a:avLst/>
          </a:prstGeom>
          <a:ln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AC0E1D0-350B-C0E0-0212-23EFED098048}"/>
              </a:ext>
            </a:extLst>
          </p:cNvPr>
          <p:cNvSpPr txBox="1"/>
          <p:nvPr/>
        </p:nvSpPr>
        <p:spPr>
          <a:xfrm>
            <a:off x="3556387" y="4638910"/>
            <a:ext cx="1762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Resin-rich Area</a:t>
            </a:r>
            <a:endParaRPr lang="en-GB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BB47E65-81DB-1277-2DB9-7863CB93F188}"/>
              </a:ext>
            </a:extLst>
          </p:cNvPr>
          <p:cNvCxnSpPr>
            <a:cxnSpLocks/>
          </p:cNvCxnSpPr>
          <p:nvPr/>
        </p:nvCxnSpPr>
        <p:spPr>
          <a:xfrm flipV="1">
            <a:off x="1956113" y="4247178"/>
            <a:ext cx="825375" cy="690822"/>
          </a:xfrm>
          <a:prstGeom prst="straightConnector1">
            <a:avLst/>
          </a:prstGeom>
          <a:ln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339DE5EE-46AC-61CD-E80D-1B73A33D83F9}"/>
              </a:ext>
            </a:extLst>
          </p:cNvPr>
          <p:cNvSpPr txBox="1"/>
          <p:nvPr/>
        </p:nvSpPr>
        <p:spPr>
          <a:xfrm>
            <a:off x="850528" y="4965046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Channel</a:t>
            </a:r>
            <a:endParaRPr lang="en-GB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254A0A-B972-E75E-4D8A-DB04A917A5B2}"/>
              </a:ext>
            </a:extLst>
          </p:cNvPr>
          <p:cNvCxnSpPr>
            <a:cxnSpLocks/>
          </p:cNvCxnSpPr>
          <p:nvPr/>
        </p:nvCxnSpPr>
        <p:spPr>
          <a:xfrm flipV="1">
            <a:off x="7657818" y="4047311"/>
            <a:ext cx="724182" cy="783439"/>
          </a:xfrm>
          <a:prstGeom prst="straightConnector1">
            <a:avLst/>
          </a:prstGeom>
          <a:ln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AD33CB2-B9EC-0DA2-C1BA-5F567854BC52}"/>
              </a:ext>
            </a:extLst>
          </p:cNvPr>
          <p:cNvSpPr txBox="1"/>
          <p:nvPr/>
        </p:nvSpPr>
        <p:spPr>
          <a:xfrm>
            <a:off x="6324600" y="4965046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Carbon/Epoxy BMC</a:t>
            </a:r>
            <a:endParaRPr lang="en-GB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0F220B27-E862-5B41-55D2-3C6462FAE121}"/>
              </a:ext>
            </a:extLst>
          </p:cNvPr>
          <p:cNvCxnSpPr>
            <a:cxnSpLocks/>
          </p:cNvCxnSpPr>
          <p:nvPr/>
        </p:nvCxnSpPr>
        <p:spPr>
          <a:xfrm flipV="1">
            <a:off x="7691232" y="4141950"/>
            <a:ext cx="1967354" cy="831546"/>
          </a:xfrm>
          <a:prstGeom prst="straightConnector1">
            <a:avLst/>
          </a:prstGeom>
          <a:ln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945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8518E8-90E7-CB87-B1E5-2455CBF5C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F109311A-6E59-193A-6C44-9F6809DAC6FB}"/>
              </a:ext>
            </a:extLst>
          </p:cNvPr>
          <p:cNvSpPr/>
          <p:nvPr/>
        </p:nvSpPr>
        <p:spPr>
          <a:xfrm>
            <a:off x="6172200" y="4053600"/>
            <a:ext cx="5715000" cy="158786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B7FF28B-3325-ADBA-F1E6-BC32E080193F}"/>
              </a:ext>
            </a:extLst>
          </p:cNvPr>
          <p:cNvSpPr/>
          <p:nvPr/>
        </p:nvSpPr>
        <p:spPr>
          <a:xfrm>
            <a:off x="685800" y="4343400"/>
            <a:ext cx="5040000" cy="118304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76877A-6D7C-3F1E-BCB8-47ED262E3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US" sz="38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BMC-based Reinforcement</a:t>
            </a:r>
            <a:endParaRPr lang="en-GB" sz="38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CA217DA6-2270-A52D-C01F-FDF686A89F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6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1DC9F52C-258B-768E-AAA9-BF0521A6B6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709CBFA2-5F94-B42C-DCF2-8214086399F4}"/>
              </a:ext>
            </a:extLst>
          </p:cNvPr>
          <p:cNvSpPr txBox="1">
            <a:spLocks/>
          </p:cNvSpPr>
          <p:nvPr/>
        </p:nvSpPr>
        <p:spPr>
          <a:xfrm>
            <a:off x="0" y="572441"/>
            <a:ext cx="12192000" cy="418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1: Pre-compact BMC reinforcement around PLA preform using dedicated mould (vacuum / pressure) to shape the BMC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None/>
            </a:pPr>
            <a:endParaRPr lang="en-GB" sz="24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2: Integrate BMC+PLA in the lamination process of the final CFRP structure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endParaRPr lang="en-GB" sz="24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3: Cure the CFRP structure and Vaporise PLA  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endParaRPr lang="en-GB" sz="24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86C6F69A-A50A-8021-70DA-01A8CF89B1B4}"/>
              </a:ext>
            </a:extLst>
          </p:cNvPr>
          <p:cNvSpPr txBox="1">
            <a:spLocks/>
          </p:cNvSpPr>
          <p:nvPr/>
        </p:nvSpPr>
        <p:spPr>
          <a:xfrm>
            <a:off x="8978202" y="6469669"/>
            <a:ext cx="2133600" cy="39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28/03/2025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388C6C09-7CE8-9282-040A-1FBADC9D482C}"/>
              </a:ext>
            </a:extLst>
          </p:cNvPr>
          <p:cNvSpPr txBox="1">
            <a:spLocks/>
          </p:cNvSpPr>
          <p:nvPr/>
        </p:nvSpPr>
        <p:spPr>
          <a:xfrm>
            <a:off x="3581400" y="6467994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d.alvarez.feito@cern.ch</a:t>
            </a:r>
            <a:r>
              <a:rPr lang="en-US" sz="1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FD3543CF-76ED-D9A5-C37E-F701CA534125}"/>
              </a:ext>
            </a:extLst>
          </p:cNvPr>
          <p:cNvSpPr/>
          <p:nvPr/>
        </p:nvSpPr>
        <p:spPr>
          <a:xfrm flipV="1">
            <a:off x="1570381" y="4343400"/>
            <a:ext cx="2852100" cy="802044"/>
          </a:xfrm>
          <a:prstGeom prst="triangle">
            <a:avLst/>
          </a:prstGeom>
          <a:blipFill>
            <a:blip r:embed="rId5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5ABE661-3B19-3907-DE1C-9380F6C433AC}"/>
              </a:ext>
            </a:extLst>
          </p:cNvPr>
          <p:cNvSpPr/>
          <p:nvPr/>
        </p:nvSpPr>
        <p:spPr>
          <a:xfrm>
            <a:off x="2636431" y="4349244"/>
            <a:ext cx="720000" cy="720000"/>
          </a:xfrm>
          <a:prstGeom prst="ellipse">
            <a:avLst/>
          </a:prstGeom>
          <a:solidFill>
            <a:srgbClr val="2000E2"/>
          </a:solidFill>
          <a:ln>
            <a:solidFill>
              <a:srgbClr val="2000E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PLA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14452C0-385F-224B-98B2-159F43CAF29D}"/>
              </a:ext>
            </a:extLst>
          </p:cNvPr>
          <p:cNvSpPr/>
          <p:nvPr/>
        </p:nvSpPr>
        <p:spPr>
          <a:xfrm>
            <a:off x="679362" y="3697644"/>
            <a:ext cx="5040000" cy="60104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865BD2B-0700-3FC1-AD7A-120B532D14DA}"/>
              </a:ext>
            </a:extLst>
          </p:cNvPr>
          <p:cNvSpPr txBox="1"/>
          <p:nvPr/>
        </p:nvSpPr>
        <p:spPr>
          <a:xfrm>
            <a:off x="1391809" y="5641462"/>
            <a:ext cx="3627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BMC+PLA Pre-compaction </a:t>
            </a:r>
            <a:r>
              <a:rPr lang="en-GB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Mould</a:t>
            </a:r>
          </a:p>
        </p:txBody>
      </p:sp>
      <p:sp>
        <p:nvSpPr>
          <p:cNvPr id="37" name="Isosceles Triangle 36">
            <a:extLst>
              <a:ext uri="{FF2B5EF4-FFF2-40B4-BE49-F238E27FC236}">
                <a16:creationId xmlns:a16="http://schemas.microsoft.com/office/drawing/2014/main" id="{0F395FF5-391E-B393-3069-FC725E82BF6F}"/>
              </a:ext>
            </a:extLst>
          </p:cNvPr>
          <p:cNvSpPr/>
          <p:nvPr/>
        </p:nvSpPr>
        <p:spPr>
          <a:xfrm flipV="1">
            <a:off x="7208990" y="4344600"/>
            <a:ext cx="3600000" cy="10656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7C85A8C-2CD2-922E-5E2D-619DF298D54A}"/>
              </a:ext>
            </a:extLst>
          </p:cNvPr>
          <p:cNvSpPr/>
          <p:nvPr/>
        </p:nvSpPr>
        <p:spPr>
          <a:xfrm>
            <a:off x="6472640" y="4254600"/>
            <a:ext cx="5040000" cy="18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Isosceles Triangle 38">
            <a:extLst>
              <a:ext uri="{FF2B5EF4-FFF2-40B4-BE49-F238E27FC236}">
                <a16:creationId xmlns:a16="http://schemas.microsoft.com/office/drawing/2014/main" id="{1753FCBF-2D1A-CB5D-BD1B-FF8FC151B17F}"/>
              </a:ext>
            </a:extLst>
          </p:cNvPr>
          <p:cNvSpPr/>
          <p:nvPr/>
        </p:nvSpPr>
        <p:spPr>
          <a:xfrm flipV="1">
            <a:off x="7582940" y="4318356"/>
            <a:ext cx="2852100" cy="802044"/>
          </a:xfrm>
          <a:prstGeom prst="triangle">
            <a:avLst/>
          </a:prstGeom>
          <a:blipFill>
            <a:blip r:embed="rId5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7455499-75E5-2130-67ED-2E3307A39603}"/>
              </a:ext>
            </a:extLst>
          </p:cNvPr>
          <p:cNvSpPr/>
          <p:nvPr/>
        </p:nvSpPr>
        <p:spPr>
          <a:xfrm>
            <a:off x="6472640" y="4053600"/>
            <a:ext cx="5040000" cy="18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56D67094-308D-BADE-FD90-3EA52F0B464E}"/>
              </a:ext>
            </a:extLst>
          </p:cNvPr>
          <p:cNvSpPr/>
          <p:nvPr/>
        </p:nvSpPr>
        <p:spPr>
          <a:xfrm>
            <a:off x="8648990" y="4324200"/>
            <a:ext cx="720000" cy="720000"/>
          </a:xfrm>
          <a:prstGeom prst="ellipse">
            <a:avLst/>
          </a:prstGeom>
          <a:solidFill>
            <a:srgbClr val="2000E2"/>
          </a:solidFill>
          <a:ln>
            <a:solidFill>
              <a:srgbClr val="2000E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PLA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0FE5B7A-06C8-08FC-7572-7B55EECF840A}"/>
              </a:ext>
            </a:extLst>
          </p:cNvPr>
          <p:cNvSpPr/>
          <p:nvPr/>
        </p:nvSpPr>
        <p:spPr>
          <a:xfrm>
            <a:off x="6172200" y="3412434"/>
            <a:ext cx="5715000" cy="60104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F6660A7-9678-62C8-46C0-3E54945898C3}"/>
              </a:ext>
            </a:extLst>
          </p:cNvPr>
          <p:cNvSpPr txBox="1"/>
          <p:nvPr/>
        </p:nvSpPr>
        <p:spPr>
          <a:xfrm>
            <a:off x="7029793" y="5730725"/>
            <a:ext cx="3999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Mould for CFRP Structure </a:t>
            </a:r>
          </a:p>
          <a:p>
            <a:pPr algn="ctr"/>
            <a:r>
              <a:rPr lang="en-GB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(Rigid Part + Silicone Counter-mould)</a:t>
            </a:r>
          </a:p>
        </p:txBody>
      </p:sp>
    </p:spTree>
    <p:extLst>
      <p:ext uri="{BB962C8B-B14F-4D97-AF65-F5344CB8AC3E}">
        <p14:creationId xmlns:p14="http://schemas.microsoft.com/office/powerpoint/2010/main" val="3332174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D3FF3C-7D81-AAA5-E03C-1CCAF24EB8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C3951-B076-C3A3-1D69-0A2AF2527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US" sz="38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BMC-based Reinforcement</a:t>
            </a:r>
            <a:endParaRPr lang="en-GB" sz="38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81B23712-055B-FFF7-9E47-8077AA38CE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7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CEFF503C-06BD-4408-31B6-68DBA9F580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CB4E1A2E-AB35-C6CC-6C55-A319DD06FC13}"/>
              </a:ext>
            </a:extLst>
          </p:cNvPr>
          <p:cNvSpPr txBox="1">
            <a:spLocks/>
          </p:cNvSpPr>
          <p:nvPr/>
        </p:nvSpPr>
        <p:spPr>
          <a:xfrm>
            <a:off x="0" y="572441"/>
            <a:ext cx="12192000" cy="418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start: 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 conductivity measurements of Carbon/Epoxy BMC (use samples extracted from ATLAS gussets) for thermal FEA model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and 3D print “BMC+PLA Pre-compaction Mould”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Manufacture structure with single channel for pressure tests using existing single-channel moulds built by Matheo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 CT scans, microscopy and pressure tests with prototypes            (potentially also non-reinforced channels with M55J/ER450)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endParaRPr lang="en-GB" sz="24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0339FFBB-F7CB-0060-0D86-3E7FCFD0206E}"/>
              </a:ext>
            </a:extLst>
          </p:cNvPr>
          <p:cNvSpPr txBox="1">
            <a:spLocks/>
          </p:cNvSpPr>
          <p:nvPr/>
        </p:nvSpPr>
        <p:spPr>
          <a:xfrm>
            <a:off x="8978202" y="6469669"/>
            <a:ext cx="2133600" cy="39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28/03/2025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8EB3A414-353D-A15E-4854-E7CAD6D14593}"/>
              </a:ext>
            </a:extLst>
          </p:cNvPr>
          <p:cNvSpPr txBox="1">
            <a:spLocks/>
          </p:cNvSpPr>
          <p:nvPr/>
        </p:nvSpPr>
        <p:spPr>
          <a:xfrm>
            <a:off x="3581400" y="6467994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d.alvarez.feito@cern.ch</a:t>
            </a:r>
            <a:r>
              <a:rPr lang="en-US" sz="1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37205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</TotalTime>
  <Words>896</Words>
  <Application>Microsoft Office PowerPoint</Application>
  <PresentationFormat>Widescreen</PresentationFormat>
  <Paragraphs>124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CFRP Laminates with Embedded Channels: Project Overview</vt:lpstr>
      <vt:lpstr>Introduction</vt:lpstr>
      <vt:lpstr>Technical Activities</vt:lpstr>
      <vt:lpstr>Proposed Activities</vt:lpstr>
      <vt:lpstr>BMC-based Reinforcement</vt:lpstr>
      <vt:lpstr>BMC-based Reinforcement</vt:lpstr>
      <vt:lpstr>BMC-based Reinforcement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ITk Upgrade: Outer Cylinder &amp; Structural Bulkheads</dc:title>
  <dc:creator>Diego Alvarez Feito</dc:creator>
  <cp:lastModifiedBy>Diego Alvarez Feito</cp:lastModifiedBy>
  <cp:revision>2544</cp:revision>
  <cp:lastPrinted>2014-04-23T12:08:29Z</cp:lastPrinted>
  <dcterms:created xsi:type="dcterms:W3CDTF">2006-08-16T00:00:00Z</dcterms:created>
  <dcterms:modified xsi:type="dcterms:W3CDTF">2025-03-28T13:55:07Z</dcterms:modified>
</cp:coreProperties>
</file>