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1409" r:id="rId2"/>
    <p:sldId id="1419" r:id="rId3"/>
    <p:sldId id="1426" r:id="rId4"/>
    <p:sldId id="1428" r:id="rId5"/>
    <p:sldId id="1429" r:id="rId6"/>
    <p:sldId id="1430" r:id="rId7"/>
    <p:sldId id="1431" r:id="rId8"/>
  </p:sldIdLst>
  <p:sldSz cx="12192000" cy="6858000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34FA55"/>
    <a:srgbClr val="01835F"/>
    <a:srgbClr val="8BFFBF"/>
    <a:srgbClr val="5DFFA6"/>
    <a:srgbClr val="008000"/>
    <a:srgbClr val="F868F8"/>
    <a:srgbClr val="50AEC8"/>
    <a:srgbClr val="2000E2"/>
    <a:srgbClr val="D0C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293" autoAdjust="0"/>
    <p:restoredTop sz="93935" autoAdjust="0"/>
  </p:normalViewPr>
  <p:slideViewPr>
    <p:cSldViewPr>
      <p:cViewPr varScale="1">
        <p:scale>
          <a:sx n="125" d="100"/>
          <a:sy n="125" d="100"/>
        </p:scale>
        <p:origin x="300" y="9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29" y="2813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CB50D8-9BE1-42BD-9ABC-5F89BD6106A2}" type="datetimeFigureOut">
              <a:rPr lang="en-GB" smtClean="0"/>
              <a:pPr/>
              <a:t>28/03/2025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248-BE75-42A8-915D-6F31EAEFE35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807031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05B90E-658B-49D6-B0F0-68F88DB80DD8}" type="datetimeFigureOut">
              <a:rPr lang="en-GB" smtClean="0"/>
              <a:pPr/>
              <a:t>28/03/2025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6988" y="744538"/>
            <a:ext cx="6615112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9E42EF-05C8-4A54-A4DD-0AA34345B79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6462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CCB28E-6E38-7E30-A713-8A23C7F7AE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C84DF28-7929-039C-8F4C-7485004644B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7C285AA-CA0E-5FBD-96A5-EC27C718641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A11B47-0BC2-BEBD-58BC-D9872704DB9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2432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75FFB6-101B-A571-D2D9-4B7F265DB9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C47CB7-DC39-A8BA-5444-DDA81C39723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FD73E54-2BF6-0A71-451B-B1F33805B92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D3AE5-B944-9B55-BDA3-E5D0439845F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201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1E12DF-67CF-FF42-9810-3648F3EFFD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3D011BE-60E7-D5D3-2EE2-F275A5A7AB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5353FCB-FCF4-9458-1DAA-7211638FFD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46BE75-0942-32C2-4CBA-189CAC3851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93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E73B53-F982-E9E6-9D1D-53EDB4586F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530BC64-BD44-7C1D-E99E-C9340FC03F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A6B2165-FFA5-9805-3C87-268A19151B2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4B1A9-C8BA-29A7-2646-501B06F0D55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588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3A7F22-B767-258C-73E8-272B73EE72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2236DC6-3593-A816-16B2-202A261266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AD3418-9BF5-9F40-13F5-245DDF90CC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409ED8-268D-8464-F292-6D890DFE76B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5168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BEAAE4-795E-2173-3C2A-902358031B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9BD3343-FF86-A70D-B4BF-A9FB5DD2274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D248D3A-687F-9818-EF48-7886F8C7B1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C471E5-E4C3-4BAA-44AF-245803F2A4E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0956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747046-D2CF-E4A9-96D8-1039170529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D4698FF-E310-9099-AEB9-20B4B34C86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26988" y="744538"/>
            <a:ext cx="6615112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2856A8-1053-8E0C-FC2E-CDA99DC8BE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4D291E-AE74-2FCC-3047-8657EF57DF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9E42EF-05C8-4A54-A4DD-0AA34345B796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3099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811E3F-8ACC-B799-4F87-6C098F11E0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A0784360-8EA4-B7BA-6C43-CC55F15CC6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82" y="6221426"/>
            <a:ext cx="2654401" cy="6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6A8751A-EB46-201C-5BEF-EFB1AA0DC5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82575"/>
            <a:ext cx="12192000" cy="2232025"/>
          </a:xfrm>
        </p:spPr>
        <p:txBody>
          <a:bodyPr>
            <a:noAutofit/>
          </a:bodyPr>
          <a:lstStyle/>
          <a:p>
            <a:r>
              <a:rPr lang="en-GB" sz="6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Roberto Prieto García PhD. 4</a:t>
            </a:r>
            <a:r>
              <a:rPr lang="en-GB" sz="6000" b="1" baseline="30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6000" b="1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meeting CERN-US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FE5B1B38-C377-E5F7-386F-981577E444E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277600" y="6374607"/>
            <a:ext cx="9144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1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sp>
        <p:nvSpPr>
          <p:cNvPr id="10" name="Date Placeholder 1">
            <a:extLst>
              <a:ext uri="{FF2B5EF4-FFF2-40B4-BE49-F238E27FC236}">
                <a16:creationId xmlns:a16="http://schemas.microsoft.com/office/drawing/2014/main" id="{99DA1DB2-0721-CA27-06F9-BBFBAD4D4C91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64008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150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US" sz="18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/03/2025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8CBC36EE-61AF-B1ED-76E2-68361D753054}"/>
              </a:ext>
            </a:extLst>
          </p:cNvPr>
          <p:cNvSpPr txBox="1">
            <a:spLocks/>
          </p:cNvSpPr>
          <p:nvPr/>
        </p:nvSpPr>
        <p:spPr>
          <a:xfrm>
            <a:off x="2590800" y="4685525"/>
            <a:ext cx="6781800" cy="609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4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CERN, </a:t>
            </a:r>
            <a:r>
              <a:rPr lang="en-150" sz="4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GB" sz="4000" baseline="30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4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302833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1F143FA-D779-1683-75C7-03F1454AF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1CDEC-7279-F0D2-7D1C-CEE83C28C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150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DCB Results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D176DFC2-9208-ACB7-17BF-FA8FF5D536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2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6D09D71-31B3-B7DA-3BFA-490ADB76C27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A43023E7-0C97-646A-3EB9-C73619DC42E6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/03/2025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8CDB4F-20BA-27E6-FAC8-D2D3352943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629000"/>
            <a:ext cx="5991892" cy="360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E06C483-04B2-1A92-59DE-EAF86F9E59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45997" y="2057397"/>
            <a:ext cx="4560203" cy="27556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5" name="Subtitle 2">
                <a:extLst>
                  <a:ext uri="{FF2B5EF4-FFF2-40B4-BE49-F238E27FC236}">
                    <a16:creationId xmlns:a16="http://schemas.microsoft.com/office/drawing/2014/main" id="{68B4CF1F-F65B-2DE0-2F7C-4E3582E1792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533400"/>
                <a:ext cx="12192000" cy="4181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GIc for 0/0 interface before thermal treatment. Values found in literature point to GIc</a:t>
                </a:r>
                <a14:m>
                  <m:oMath xmlns:m="http://schemas.openxmlformats.org/officeDocument/2006/math">
                    <m:r>
                      <a:rPr lang="en-150" sz="200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≈</m:t>
                    </m:r>
                  </m:oMath>
                </a14:m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60 [J/m</a:t>
                </a:r>
                <a:r>
                  <a:rPr lang="en-150" sz="2000" baseline="30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] </a:t>
                </a:r>
                <a:endParaRPr lang="en-GB" sz="2000" dirty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5" name="Subtitle 2">
                <a:extLst>
                  <a:ext uri="{FF2B5EF4-FFF2-40B4-BE49-F238E27FC236}">
                    <a16:creationId xmlns:a16="http://schemas.microsoft.com/office/drawing/2014/main" id="{68B4CF1F-F65B-2DE0-2F7C-4E3582E179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3400"/>
                <a:ext cx="12192000" cy="418159"/>
              </a:xfrm>
              <a:prstGeom prst="rect">
                <a:avLst/>
              </a:prstGeom>
              <a:blipFill>
                <a:blip r:embed="rId6"/>
                <a:stretch>
                  <a:fillRect l="-450" t="-7353" b="-220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ubtitle 2">
            <a:extLst>
              <a:ext uri="{FF2B5EF4-FFF2-40B4-BE49-F238E27FC236}">
                <a16:creationId xmlns:a16="http://schemas.microsoft.com/office/drawing/2014/main" id="{55001653-9F1F-15A2-7861-C9CC827CAA81}"/>
              </a:ext>
            </a:extLst>
          </p:cNvPr>
          <p:cNvSpPr txBox="1">
            <a:spLocks/>
          </p:cNvSpPr>
          <p:nvPr/>
        </p:nvSpPr>
        <p:spPr>
          <a:xfrm>
            <a:off x="-20288" y="559520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150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Flexural modulus (back-calculated modulus) expected to be around 200 </a:t>
            </a:r>
            <a:r>
              <a:rPr lang="en-150" sz="2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GPa</a:t>
            </a:r>
            <a:r>
              <a:rPr lang="en-150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according to TDS.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8455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68C6AC-99BC-6979-5C1D-6054229EA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2CD54-F257-2B01-BA54-7522C687E7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150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DCB Results. Nonconformities.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3CF30E27-1017-A780-4654-5AED90E0158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3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C86DE2E7-448B-6814-5808-713C988B5C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9A119EFC-B4A9-C324-9DCC-CD2C4C6F8840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/03/2025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CDA8614-D056-9564-A478-BD87FD9C1D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" y="1629000"/>
            <a:ext cx="4796166" cy="36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2BFDADE-81BD-8012-EF9E-4CD6E0901BB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1635212"/>
            <a:ext cx="5994588" cy="360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Subtitle 2">
                <a:extLst>
                  <a:ext uri="{FF2B5EF4-FFF2-40B4-BE49-F238E27FC236}">
                    <a16:creationId xmlns:a16="http://schemas.microsoft.com/office/drawing/2014/main" id="{8007684F-ED85-E456-9F92-9B906ABAD17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533400"/>
                <a:ext cx="12192000" cy="4181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Precrack does not open until very high forces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150" sz="200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150" sz="20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𝑂</m:t>
                        </m:r>
                      </m:e>
                    </m:d>
                    <m:r>
                      <a:rPr lang="en-150" sz="200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sSup>
                      <m:sSupPr>
                        <m:ctrlPr>
                          <a:rPr lang="en-150" sz="200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150" sz="20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150" sz="20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N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are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reached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</m:oMath>
                </a14:m>
                <a:endParaRPr lang="en-GB" sz="2000" dirty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Subtitle 2">
                <a:extLst>
                  <a:ext uri="{FF2B5EF4-FFF2-40B4-BE49-F238E27FC236}">
                    <a16:creationId xmlns:a16="http://schemas.microsoft.com/office/drawing/2014/main" id="{8007684F-ED85-E456-9F92-9B906ABAD1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3400"/>
                <a:ext cx="12192000" cy="418159"/>
              </a:xfrm>
              <a:prstGeom prst="rect">
                <a:avLst/>
              </a:prstGeom>
              <a:blipFill>
                <a:blip r:embed="rId6"/>
                <a:stretch>
                  <a:fillRect l="-450" t="-7353" b="-220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ubtitle 2">
            <a:extLst>
              <a:ext uri="{FF2B5EF4-FFF2-40B4-BE49-F238E27FC236}">
                <a16:creationId xmlns:a16="http://schemas.microsoft.com/office/drawing/2014/main" id="{16FB8236-5884-FF1A-316F-1CC3663D89C8}"/>
              </a:ext>
            </a:extLst>
          </p:cNvPr>
          <p:cNvSpPr txBox="1">
            <a:spLocks/>
          </p:cNvSpPr>
          <p:nvPr/>
        </p:nvSpPr>
        <p:spPr>
          <a:xfrm>
            <a:off x="0" y="5637149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150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Presence of high stiffness at the beginning of the test.  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BBCA014-1349-82E8-B5B4-435EE0515299}"/>
              </a:ext>
            </a:extLst>
          </p:cNvPr>
          <p:cNvCxnSpPr>
            <a:stCxn id="4" idx="2"/>
          </p:cNvCxnSpPr>
          <p:nvPr/>
        </p:nvCxnSpPr>
        <p:spPr>
          <a:xfrm flipH="1">
            <a:off x="1905000" y="951559"/>
            <a:ext cx="4191000" cy="14868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935E8F95-6858-3D59-C5B0-23637636030F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6096000" y="4876800"/>
            <a:ext cx="0" cy="76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0A7A1301-6E1A-23E0-CBF0-EE20E8C8D042}"/>
              </a:ext>
            </a:extLst>
          </p:cNvPr>
          <p:cNvSpPr/>
          <p:nvPr/>
        </p:nvSpPr>
        <p:spPr>
          <a:xfrm>
            <a:off x="6019800" y="4572000"/>
            <a:ext cx="152400" cy="3810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73674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D5A99A-4555-2495-9932-031EAA853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2CEF8A-06B8-2F03-C17E-761E9F97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150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DCB Results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11BE2CB2-DD64-571B-092B-DD747ECDF2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4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1F493E3B-04D9-A495-9DA7-D154F48843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7FD0C975-6030-F71C-9ADD-C86EED4B2979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/03/2025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Subtitle 2">
                <a:extLst>
                  <a:ext uri="{FF2B5EF4-FFF2-40B4-BE49-F238E27FC236}">
                    <a16:creationId xmlns:a16="http://schemas.microsoft.com/office/drawing/2014/main" id="{1ED6EAC8-96F6-3A7D-EA7A-1B8950381FB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533400"/>
                <a:ext cx="12192000" cy="63710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GIc for 0/0 interface after thermal treatment. There is an increment of GIc (</a:t>
                </a:r>
                <a14:m>
                  <m:oMath xmlns:m="http://schemas.openxmlformats.org/officeDocument/2006/math">
                    <m:r>
                      <a:rPr lang="en-150" sz="200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↑~</m:t>
                    </m:r>
                    <m:r>
                      <a:rPr lang="en-150" sz="20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50%</m:t>
                    </m:r>
                  </m:oMath>
                </a14:m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 instead of a decrease </a:t>
                </a:r>
                <a14:m>
                  <m:oMath xmlns:m="http://schemas.openxmlformats.org/officeDocument/2006/math">
                    <m:r>
                      <a:rPr lang="en-150" sz="20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150" sz="20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↓~50%)</m:t>
                    </m:r>
                  </m:oMath>
                </a14:m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as presented on previous studies.</a:t>
                </a:r>
                <a:endParaRPr lang="en-GB" sz="2000" dirty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5" name="Subtitle 2">
                <a:extLst>
                  <a:ext uri="{FF2B5EF4-FFF2-40B4-BE49-F238E27FC236}">
                    <a16:creationId xmlns:a16="http://schemas.microsoft.com/office/drawing/2014/main" id="{1ED6EAC8-96F6-3A7D-EA7A-1B8950381F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3400"/>
                <a:ext cx="12192000" cy="637102"/>
              </a:xfrm>
              <a:prstGeom prst="rect">
                <a:avLst/>
              </a:prstGeom>
              <a:blipFill>
                <a:blip r:embed="rId4"/>
                <a:stretch>
                  <a:fillRect l="-450" t="-4808" b="-278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ubtitle 2">
            <a:extLst>
              <a:ext uri="{FF2B5EF4-FFF2-40B4-BE49-F238E27FC236}">
                <a16:creationId xmlns:a16="http://schemas.microsoft.com/office/drawing/2014/main" id="{DDB87237-AF5F-16FD-CB70-69C861977E07}"/>
              </a:ext>
            </a:extLst>
          </p:cNvPr>
          <p:cNvSpPr txBox="1">
            <a:spLocks/>
          </p:cNvSpPr>
          <p:nvPr/>
        </p:nvSpPr>
        <p:spPr>
          <a:xfrm>
            <a:off x="-20288" y="559520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150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Flexural modulus (back-calculated modulus) expected to be around 200 </a:t>
            </a:r>
            <a:r>
              <a:rPr lang="en-150" sz="2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GPa</a:t>
            </a:r>
            <a:r>
              <a:rPr lang="en-150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according to TDS.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F85C404-C43F-D1AE-587E-6F30FCDD54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1626811"/>
            <a:ext cx="5995946" cy="360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70F7CDA-C9ED-26C3-1189-54DA855F5E1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8100" y="2056986"/>
            <a:ext cx="456020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74416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78875-8319-2778-6E12-1ABF4189A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6F5909-8243-CB4C-D9A5-C7D66F09C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150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DCB Results. Nonconformities.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F2146353-62E9-CCE3-9594-0EE9FA5DB99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5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4647C144-0958-4A20-3175-7B39D3BAE6D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5B766EE2-3398-515E-7233-B98CEE28FDCD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/03/2025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Subtitle 2">
                <a:extLst>
                  <a:ext uri="{FF2B5EF4-FFF2-40B4-BE49-F238E27FC236}">
                    <a16:creationId xmlns:a16="http://schemas.microsoft.com/office/drawing/2014/main" id="{5625451C-6F4B-9A71-5C39-D162AF46196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533400"/>
                <a:ext cx="12192000" cy="4181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Precrack does not open until very high forces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150" sz="200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150" sz="20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𝑂</m:t>
                        </m:r>
                      </m:e>
                    </m:d>
                    <m:r>
                      <a:rPr lang="en-150" sz="200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sSup>
                      <m:sSupPr>
                        <m:ctrlPr>
                          <a:rPr lang="en-150" sz="200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150" sz="20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150" sz="20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2</m:t>
                        </m:r>
                      </m:sup>
                    </m:sSup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N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are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reached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</m:oMath>
                </a14:m>
                <a:endParaRPr lang="en-GB" sz="2000" dirty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Subtitle 2">
                <a:extLst>
                  <a:ext uri="{FF2B5EF4-FFF2-40B4-BE49-F238E27FC236}">
                    <a16:creationId xmlns:a16="http://schemas.microsoft.com/office/drawing/2014/main" id="{5625451C-6F4B-9A71-5C39-D162AF4619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3400"/>
                <a:ext cx="12192000" cy="418159"/>
              </a:xfrm>
              <a:prstGeom prst="rect">
                <a:avLst/>
              </a:prstGeom>
              <a:blipFill>
                <a:blip r:embed="rId4"/>
                <a:stretch>
                  <a:fillRect l="-450" t="-7353" b="-220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ubtitle 2">
            <a:extLst>
              <a:ext uri="{FF2B5EF4-FFF2-40B4-BE49-F238E27FC236}">
                <a16:creationId xmlns:a16="http://schemas.microsoft.com/office/drawing/2014/main" id="{0CB52756-1AF8-70B1-8EE0-0C7255AE9EA8}"/>
              </a:ext>
            </a:extLst>
          </p:cNvPr>
          <p:cNvSpPr txBox="1">
            <a:spLocks/>
          </p:cNvSpPr>
          <p:nvPr/>
        </p:nvSpPr>
        <p:spPr>
          <a:xfrm>
            <a:off x="0" y="5637149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150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presence of high stiffness at the beginning of the test.  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128951-95FC-D98A-747B-07D27AF792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0" y="1629000"/>
            <a:ext cx="4797294" cy="3600000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5B919C5-9DAB-FB0E-CD4E-776163C9DC13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6096000" y="4876800"/>
            <a:ext cx="0" cy="76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8E73FFAA-1EBA-B8B6-A1BB-A367C59999DB}"/>
              </a:ext>
            </a:extLst>
          </p:cNvPr>
          <p:cNvSpPr/>
          <p:nvPr/>
        </p:nvSpPr>
        <p:spPr>
          <a:xfrm>
            <a:off x="6019800" y="4572000"/>
            <a:ext cx="152400" cy="3810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60203F5-3D57-F9F4-B780-17C2B9C8D18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0" y="1629000"/>
            <a:ext cx="4796166" cy="36000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9525AC1-A51A-D502-7880-921E3D3D758D}"/>
              </a:ext>
            </a:extLst>
          </p:cNvPr>
          <p:cNvCxnSpPr>
            <a:stCxn id="4" idx="2"/>
          </p:cNvCxnSpPr>
          <p:nvPr/>
        </p:nvCxnSpPr>
        <p:spPr>
          <a:xfrm flipH="1">
            <a:off x="1600200" y="951559"/>
            <a:ext cx="4495800" cy="17154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59882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0841857-BE0F-CEA1-745A-917B279EE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5FCD7A-6758-075A-2F68-C8ACAA96E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150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DCB Results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900CA0C7-305D-0964-8458-BCC09A9643E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6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2FEED855-B55B-2513-8B1D-BABF457AA0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F89128CF-087F-0030-1BB6-6C3856051B4E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/03/2025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Subtitle 2">
                <a:extLst>
                  <a:ext uri="{FF2B5EF4-FFF2-40B4-BE49-F238E27FC236}">
                    <a16:creationId xmlns:a16="http://schemas.microsoft.com/office/drawing/2014/main" id="{C8B854BD-8DA4-1C81-347E-FC4CA36794E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533400"/>
                <a:ext cx="12192000" cy="63710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GIc for 0/0 interface after thermal treatment. There is an increment of GIc (</a:t>
                </a:r>
                <a14:m>
                  <m:oMath xmlns:m="http://schemas.openxmlformats.org/officeDocument/2006/math">
                    <m:r>
                      <a:rPr lang="en-150" sz="200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↑~</m:t>
                    </m:r>
                    <m:r>
                      <a:rPr lang="en-150" sz="20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50%</m:t>
                    </m:r>
                  </m:oMath>
                </a14:m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), instead of a decrease </a:t>
                </a:r>
                <a14:m>
                  <m:oMath xmlns:m="http://schemas.openxmlformats.org/officeDocument/2006/math">
                    <m:r>
                      <a:rPr lang="en-150" sz="20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(</m:t>
                    </m:r>
                    <m:r>
                      <a:rPr lang="en-150" sz="2000" b="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↓~50%)</m:t>
                    </m:r>
                  </m:oMath>
                </a14:m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as presented on previous studies.</a:t>
                </a:r>
                <a:endParaRPr lang="en-GB" sz="2000" dirty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15" name="Subtitle 2">
                <a:extLst>
                  <a:ext uri="{FF2B5EF4-FFF2-40B4-BE49-F238E27FC236}">
                    <a16:creationId xmlns:a16="http://schemas.microsoft.com/office/drawing/2014/main" id="{C8B854BD-8DA4-1C81-347E-FC4CA36794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3400"/>
                <a:ext cx="12192000" cy="637102"/>
              </a:xfrm>
              <a:prstGeom prst="rect">
                <a:avLst/>
              </a:prstGeom>
              <a:blipFill>
                <a:blip r:embed="rId4"/>
                <a:stretch>
                  <a:fillRect l="-450" t="-4808" b="-278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Subtitle 2">
            <a:extLst>
              <a:ext uri="{FF2B5EF4-FFF2-40B4-BE49-F238E27FC236}">
                <a16:creationId xmlns:a16="http://schemas.microsoft.com/office/drawing/2014/main" id="{D59F6D9D-EA3E-1399-C8A1-6AAB32D82820}"/>
              </a:ext>
            </a:extLst>
          </p:cNvPr>
          <p:cNvSpPr txBox="1">
            <a:spLocks/>
          </p:cNvSpPr>
          <p:nvPr/>
        </p:nvSpPr>
        <p:spPr>
          <a:xfrm>
            <a:off x="-20288" y="5595201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150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Flexural modulus (back-calculated modulus) expected to be around 200 </a:t>
            </a:r>
            <a:r>
              <a:rPr lang="en-150" sz="2000" dirty="0" err="1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GPa</a:t>
            </a:r>
            <a:r>
              <a:rPr lang="en-150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according to TDS.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F868A92-CAE3-8B0A-7630-AA24D1DE5C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0006" y="1629000"/>
            <a:ext cx="5995946" cy="360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C9920BF-DD4B-9AF4-9063-11FB921D11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98100" y="2005036"/>
            <a:ext cx="4560203" cy="2755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870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E46B32-88D3-6D82-E9FC-BD9D86CC3C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FAC928-E0D6-1EA1-5CA0-D9F4A5494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533400"/>
          </a:xfrm>
        </p:spPr>
        <p:txBody>
          <a:bodyPr>
            <a:noAutofit/>
          </a:bodyPr>
          <a:lstStyle/>
          <a:p>
            <a:pPr>
              <a:spcBef>
                <a:spcPts val="1200"/>
              </a:spcBef>
              <a:spcAft>
                <a:spcPts val="2400"/>
              </a:spcAft>
            </a:pPr>
            <a:r>
              <a:rPr lang="en-150" sz="3800" b="1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DCB Results. Nonconformities.</a:t>
            </a:r>
            <a:endParaRPr lang="en-GB" sz="3800" b="1" dirty="0">
              <a:solidFill>
                <a:srgbClr val="01835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Slide Number Placeholder 4">
            <a:extLst>
              <a:ext uri="{FF2B5EF4-FFF2-40B4-BE49-F238E27FC236}">
                <a16:creationId xmlns:a16="http://schemas.microsoft.com/office/drawing/2014/main" id="{B6563E2C-3E50-34DF-F0B6-C9FD10D84C3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125200" y="6381750"/>
            <a:ext cx="1066800" cy="476250"/>
          </a:xfrm>
          <a:noFill/>
        </p:spPr>
        <p:txBody>
          <a:bodyPr/>
          <a:lstStyle/>
          <a:p>
            <a:r>
              <a:rPr lang="en-US" altLang="en-US" dirty="0">
                <a:solidFill>
                  <a:srgbClr val="0055A0"/>
                </a:solidFill>
                <a:latin typeface="Arial" charset="0"/>
              </a:rPr>
              <a:t>Page </a:t>
            </a:r>
            <a:fld id="{E37C1E7D-B139-43D1-9A4B-2BEC8A902E95}" type="slidenum">
              <a:rPr lang="en-US" altLang="en-US" smtClean="0">
                <a:solidFill>
                  <a:srgbClr val="0055A0"/>
                </a:solidFill>
                <a:latin typeface="Arial" charset="0"/>
              </a:rPr>
              <a:pPr/>
              <a:t>7</a:t>
            </a:fld>
            <a:endParaRPr lang="en-US" altLang="en-US" dirty="0">
              <a:solidFill>
                <a:srgbClr val="0055A0"/>
              </a:solidFill>
              <a:latin typeface="Arial" charset="0"/>
            </a:endParaRPr>
          </a:p>
        </p:txBody>
      </p:sp>
      <p:pic>
        <p:nvPicPr>
          <p:cNvPr id="7" name="EA25871D-9707-46F0-9693-56A3CC074945" descr="E00CF4C6-18EE-40A1-B2D1-4022C2ED723D@cern">
            <a:extLst>
              <a:ext uri="{FF2B5EF4-FFF2-40B4-BE49-F238E27FC236}">
                <a16:creationId xmlns:a16="http://schemas.microsoft.com/office/drawing/2014/main" id="{2F6B1912-7288-A724-201B-C63D8956D61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900"/>
          <a:stretch/>
        </p:blipFill>
        <p:spPr bwMode="auto">
          <a:xfrm>
            <a:off x="34213" y="6337025"/>
            <a:ext cx="651587" cy="46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1">
            <a:extLst>
              <a:ext uri="{FF2B5EF4-FFF2-40B4-BE49-F238E27FC236}">
                <a16:creationId xmlns:a16="http://schemas.microsoft.com/office/drawing/2014/main" id="{F62799A6-625E-A80F-EF0C-C534B351F875}"/>
              </a:ext>
            </a:extLst>
          </p:cNvPr>
          <p:cNvSpPr txBox="1">
            <a:spLocks/>
          </p:cNvSpPr>
          <p:nvPr/>
        </p:nvSpPr>
        <p:spPr>
          <a:xfrm>
            <a:off x="8978202" y="6469669"/>
            <a:ext cx="2133600" cy="39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150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</a:t>
            </a:r>
            <a:r>
              <a:rPr lang="en-US" sz="16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/03/2025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Subtitle 2">
                <a:extLst>
                  <a:ext uri="{FF2B5EF4-FFF2-40B4-BE49-F238E27FC236}">
                    <a16:creationId xmlns:a16="http://schemas.microsoft.com/office/drawing/2014/main" id="{018F4A5B-376B-8332-4AC3-FAF2391442C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0" y="533400"/>
                <a:ext cx="12192000" cy="41815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ts val="600"/>
                  </a:spcBef>
                </a:pPr>
                <a:r>
                  <a:rPr lang="en-150" sz="2000" dirty="0">
                    <a:solidFill>
                      <a:srgbClr val="0055A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Precrack does not open until very high forces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150" sz="200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dPr>
                      <m:e>
                        <m:r>
                          <a:rPr lang="en-150" sz="20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𝑂</m:t>
                        </m:r>
                      </m:e>
                    </m:d>
                    <m:r>
                      <a:rPr lang="en-150" sz="2000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~</m:t>
                    </m:r>
                    <m:sSup>
                      <m:sSupPr>
                        <m:ctrlPr>
                          <a:rPr lang="en-150" sz="200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150" sz="20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150" sz="2000" b="0" i="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 panose="020B0604020202020204" pitchFamily="34" charset="0"/>
                          </a:rPr>
                          <m:t>3</m:t>
                        </m:r>
                      </m:sup>
                    </m:sSup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N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are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reached</m:t>
                    </m:r>
                    <m:r>
                      <m:rPr>
                        <m:nor/>
                      </m:rPr>
                      <a:rPr lang="en-150" sz="20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cs typeface="Arial" panose="020B0604020202020204" pitchFamily="34" charset="0"/>
                      </a:rPr>
                      <m:t>.</m:t>
                    </m:r>
                  </m:oMath>
                </a14:m>
                <a:endParaRPr lang="en-GB" sz="2000" dirty="0">
                  <a:solidFill>
                    <a:srgbClr val="0055A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4" name="Subtitle 2">
                <a:extLst>
                  <a:ext uri="{FF2B5EF4-FFF2-40B4-BE49-F238E27FC236}">
                    <a16:creationId xmlns:a16="http://schemas.microsoft.com/office/drawing/2014/main" id="{018F4A5B-376B-8332-4AC3-FAF2391442C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33400"/>
                <a:ext cx="12192000" cy="418159"/>
              </a:xfrm>
              <a:prstGeom prst="rect">
                <a:avLst/>
              </a:prstGeom>
              <a:blipFill>
                <a:blip r:embed="rId4"/>
                <a:stretch>
                  <a:fillRect l="-450" t="-7353" b="-2205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F82C1C31-ED58-E1C2-9FFC-DD5CC75D0C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4506" y="1572329"/>
            <a:ext cx="4797294" cy="36000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7400F1BE-1DBE-710B-67D7-D43CA24E05FF}"/>
              </a:ext>
            </a:extLst>
          </p:cNvPr>
          <p:cNvSpPr txBox="1">
            <a:spLocks/>
          </p:cNvSpPr>
          <p:nvPr/>
        </p:nvSpPr>
        <p:spPr>
          <a:xfrm>
            <a:off x="0" y="5637149"/>
            <a:ext cx="12192000" cy="41815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</a:pPr>
            <a:r>
              <a:rPr lang="en-150" sz="20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presence of high stiffness at the beginning of the test.  </a:t>
            </a:r>
            <a:endParaRPr lang="en-GB" sz="2000" dirty="0">
              <a:solidFill>
                <a:srgbClr val="0055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D855771-D168-51F6-D1B8-98239BE79ADA}"/>
              </a:ext>
            </a:extLst>
          </p:cNvPr>
          <p:cNvCxnSpPr>
            <a:cxnSpLocks/>
            <a:stCxn id="5" idx="0"/>
          </p:cNvCxnSpPr>
          <p:nvPr/>
        </p:nvCxnSpPr>
        <p:spPr>
          <a:xfrm flipV="1">
            <a:off x="6096000" y="4876800"/>
            <a:ext cx="0" cy="7603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Oval 14">
            <a:extLst>
              <a:ext uri="{FF2B5EF4-FFF2-40B4-BE49-F238E27FC236}">
                <a16:creationId xmlns:a16="http://schemas.microsoft.com/office/drawing/2014/main" id="{ECEF90D9-3B1A-99BE-E2BD-D93F4667C5B8}"/>
              </a:ext>
            </a:extLst>
          </p:cNvPr>
          <p:cNvSpPr/>
          <p:nvPr/>
        </p:nvSpPr>
        <p:spPr>
          <a:xfrm>
            <a:off x="6019800" y="4572000"/>
            <a:ext cx="152400" cy="3810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782A370-4170-FF2D-A22A-A05B96464F7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8017" y="1572329"/>
            <a:ext cx="4796166" cy="360000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C70F27F-CEC3-A2E2-4FB8-99B619905653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1981200" y="951559"/>
            <a:ext cx="4114800" cy="15630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74339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485</TotalTime>
  <Words>288</Words>
  <Application>Microsoft Office PowerPoint</Application>
  <PresentationFormat>Widescreen</PresentationFormat>
  <Paragraphs>41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Cambria Math</vt:lpstr>
      <vt:lpstr>Office Theme</vt:lpstr>
      <vt:lpstr>Roberto Prieto García PhD. 4th meeting CERN-US</vt:lpstr>
      <vt:lpstr>DCB Results</vt:lpstr>
      <vt:lpstr>DCB Results. Nonconformities.</vt:lpstr>
      <vt:lpstr>DCB Results</vt:lpstr>
      <vt:lpstr>DCB Results. Nonconformities.</vt:lpstr>
      <vt:lpstr>DCB Results</vt:lpstr>
      <vt:lpstr>DCB Results. Nonconformities.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ITk Upgrade: Outer Cylinder &amp; Structural Bulkheads</dc:title>
  <dc:creator>Diego Alvarez Feito</dc:creator>
  <cp:lastModifiedBy>Roberto Prieto Garcia</cp:lastModifiedBy>
  <cp:revision>2539</cp:revision>
  <cp:lastPrinted>2014-04-23T12:08:29Z</cp:lastPrinted>
  <dcterms:created xsi:type="dcterms:W3CDTF">2006-08-16T00:00:00Z</dcterms:created>
  <dcterms:modified xsi:type="dcterms:W3CDTF">2025-03-28T09:34:51Z</dcterms:modified>
</cp:coreProperties>
</file>