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theme/themeOverride6.xml" ContentType="application/vnd.openxmlformats-officedocument.themeOverr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theme/themeOverride7.xml" ContentType="application/vnd.openxmlformats-officedocument.themeOverrid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theme/themeOverride8.xml" ContentType="application/vnd.openxmlformats-officedocument.themeOverrid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theme/themeOverride9.xml" ContentType="application/vnd.openxmlformats-officedocument.themeOverrid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theme/themeOverride10.xml" ContentType="application/vnd.openxmlformats-officedocument.themeOverrid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theme/themeOverride11.xml" ContentType="application/vnd.openxmlformats-officedocument.themeOverrid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theme/themeOverride12.xml" ContentType="application/vnd.openxmlformats-officedocument.themeOverrid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theme/themeOverride13.xml" ContentType="application/vnd.openxmlformats-officedocument.themeOverrid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theme/themeOverride14.xml" ContentType="application/vnd.openxmlformats-officedocument.themeOverride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theme/themeOverride15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4"/>
  </p:notesMasterIdLst>
  <p:handoutMasterIdLst>
    <p:handoutMasterId r:id="rId15"/>
  </p:handoutMasterIdLst>
  <p:sldIdLst>
    <p:sldId id="306" r:id="rId5"/>
    <p:sldId id="703" r:id="rId6"/>
    <p:sldId id="775" r:id="rId7"/>
    <p:sldId id="774" r:id="rId8"/>
    <p:sldId id="773" r:id="rId9"/>
    <p:sldId id="777" r:id="rId10"/>
    <p:sldId id="771" r:id="rId11"/>
    <p:sldId id="772" r:id="rId12"/>
    <p:sldId id="767" r:id="rId13"/>
  </p:sldIdLst>
  <p:sldSz cx="12192000" cy="6858000"/>
  <p:notesSz cx="6797675" cy="987266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ivien Rude" initials="VR" lastIdx="1" clrIdx="0">
    <p:extLst>
      <p:ext uri="{19B8F6BF-5375-455C-9EA6-DF929625EA0E}">
        <p15:presenceInfo xmlns:p15="http://schemas.microsoft.com/office/powerpoint/2012/main" userId="S-1-5-21-1526224874-1540688658-1361462980-96404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  <a:srgbClr val="BF95DF"/>
    <a:srgbClr val="9BC2E6"/>
    <a:srgbClr val="000000"/>
    <a:srgbClr val="FB963C"/>
    <a:srgbClr val="00B050"/>
    <a:srgbClr val="E0F2F7"/>
    <a:srgbClr val="DDEBF7"/>
    <a:srgbClr val="EDEDED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51" autoAdjust="0"/>
    <p:restoredTop sz="93953" autoAdjust="0"/>
  </p:normalViewPr>
  <p:slideViewPr>
    <p:cSldViewPr snapToObjects="1" showGuides="1">
      <p:cViewPr varScale="1">
        <p:scale>
          <a:sx n="112" d="100"/>
          <a:sy n="112" d="100"/>
        </p:scale>
        <p:origin x="86" y="149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81" d="100"/>
          <a:sy n="81" d="100"/>
        </p:scale>
        <p:origin x="3996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0.xml"/><Relationship Id="rId2" Type="http://schemas.microsoft.com/office/2011/relationships/chartColorStyle" Target="colors10.xml"/><Relationship Id="rId1" Type="http://schemas.microsoft.com/office/2011/relationships/chartStyle" Target="style10.xml"/><Relationship Id="rId4" Type="http://schemas.openxmlformats.org/officeDocument/2006/relationships/package" Target="../embeddings/Microsoft_Excel_Worksheet9.xlsx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1.xml"/><Relationship Id="rId2" Type="http://schemas.microsoft.com/office/2011/relationships/chartColorStyle" Target="colors11.xml"/><Relationship Id="rId1" Type="http://schemas.microsoft.com/office/2011/relationships/chartStyle" Target="style11.xml"/><Relationship Id="rId4" Type="http://schemas.openxmlformats.org/officeDocument/2006/relationships/package" Target="../embeddings/Microsoft_Excel_Worksheet10.xlsx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2.xml"/><Relationship Id="rId2" Type="http://schemas.microsoft.com/office/2011/relationships/chartColorStyle" Target="colors12.xml"/><Relationship Id="rId1" Type="http://schemas.microsoft.com/office/2011/relationships/chartStyle" Target="style12.xml"/><Relationship Id="rId4" Type="http://schemas.openxmlformats.org/officeDocument/2006/relationships/package" Target="../embeddings/Microsoft_Excel_Worksheet11.xlsx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3.xml"/><Relationship Id="rId2" Type="http://schemas.microsoft.com/office/2011/relationships/chartColorStyle" Target="colors13.xml"/><Relationship Id="rId1" Type="http://schemas.microsoft.com/office/2011/relationships/chartStyle" Target="style13.xml"/><Relationship Id="rId4" Type="http://schemas.openxmlformats.org/officeDocument/2006/relationships/package" Target="../embeddings/Microsoft_Excel_Worksheet12.xlsx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4.xml"/><Relationship Id="rId2" Type="http://schemas.microsoft.com/office/2011/relationships/chartColorStyle" Target="colors14.xml"/><Relationship Id="rId1" Type="http://schemas.microsoft.com/office/2011/relationships/chartStyle" Target="style14.xml"/><Relationship Id="rId4" Type="http://schemas.openxmlformats.org/officeDocument/2006/relationships/package" Target="../embeddings/Microsoft_Excel_Worksheet13.xlsx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5.xml"/><Relationship Id="rId2" Type="http://schemas.microsoft.com/office/2011/relationships/chartColorStyle" Target="colors15.xml"/><Relationship Id="rId1" Type="http://schemas.microsoft.com/office/2011/relationships/chartStyle" Target="style15.xml"/><Relationship Id="rId4" Type="http://schemas.openxmlformats.org/officeDocument/2006/relationships/package" Target="../embeddings/Microsoft_Excel_Worksheet14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6.xml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package" Target="../embeddings/Microsoft_Excel_Worksheet5.xlsx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7.xml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package" Target="../embeddings/Microsoft_Excel_Worksheet6.xlsx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8.xml"/><Relationship Id="rId2" Type="http://schemas.microsoft.com/office/2011/relationships/chartColorStyle" Target="colors8.xml"/><Relationship Id="rId1" Type="http://schemas.microsoft.com/office/2011/relationships/chartStyle" Target="style8.xml"/><Relationship Id="rId4" Type="http://schemas.openxmlformats.org/officeDocument/2006/relationships/package" Target="../embeddings/Microsoft_Excel_Worksheet7.xlsx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9.xml"/><Relationship Id="rId2" Type="http://schemas.microsoft.com/office/2011/relationships/chartColorStyle" Target="colors9.xml"/><Relationship Id="rId1" Type="http://schemas.microsoft.com/office/2011/relationships/chartStyle" Target="style9.xml"/><Relationship Id="rId4" Type="http://schemas.openxmlformats.org/officeDocument/2006/relationships/package" Target="../embeddings/Microsoft_Excel_Work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pPr>
            <a:r>
              <a:rPr lang="en-US" sz="1400" b="1" dirty="0">
                <a:solidFill>
                  <a:srgbClr val="BF95DF"/>
                </a:solidFill>
              </a:rPr>
              <a:t>SMI2</a:t>
            </a:r>
          </a:p>
          <a:p>
            <a:pPr>
              <a:defRPr>
                <a:solidFill>
                  <a:schemeClr val="accent5"/>
                </a:solidFill>
              </a:defRPr>
            </a:pPr>
            <a:r>
              <a:rPr lang="en-US" sz="1200" dirty="0">
                <a:solidFill>
                  <a:srgbClr val="BF95DF"/>
                </a:solidFill>
              </a:rPr>
              <a:t>18</a:t>
            </a:r>
            <a:r>
              <a:rPr lang="en-US" sz="1200" baseline="30000" dirty="0">
                <a:solidFill>
                  <a:srgbClr val="BF95DF"/>
                </a:solidFill>
              </a:rPr>
              <a:t>th</a:t>
            </a:r>
            <a:r>
              <a:rPr lang="en-US" sz="1200" dirty="0">
                <a:solidFill>
                  <a:srgbClr val="BF95DF"/>
                </a:solidFill>
              </a:rPr>
              <a:t> October 2023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accent5"/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/>
      <c:scatterChart>
        <c:scatterStyle val="smoothMarker"/>
        <c:varyColors val="0"/>
        <c:ser>
          <c:idx val="3"/>
          <c:order val="0"/>
          <c:tx>
            <c:v>Vacuum vessel axis</c:v>
          </c:tx>
          <c:spPr>
            <a:ln w="28575" cap="rnd">
              <a:solidFill>
                <a:srgbClr val="BF95DF"/>
              </a:solidFill>
              <a:round/>
            </a:ln>
            <a:effectLst/>
          </c:spPr>
          <c:marker>
            <c:symbol val="none"/>
          </c:marker>
          <c:xVal>
            <c:numRef>
              <c:f>'SMI2'!$R$7:$R$9</c:f>
              <c:numCache>
                <c:formatCode>General</c:formatCode>
                <c:ptCount val="3"/>
                <c:pt idx="0">
                  <c:v>-4905</c:v>
                </c:pt>
                <c:pt idx="1">
                  <c:v>0</c:v>
                </c:pt>
                <c:pt idx="2">
                  <c:v>4905</c:v>
                </c:pt>
              </c:numCache>
            </c:numRef>
          </c:xVal>
          <c:yVal>
            <c:numRef>
              <c:f>'SMI2'!$S$7:$S$9</c:f>
              <c:numCache>
                <c:formatCode>0.000</c:formatCode>
                <c:ptCount val="3"/>
                <c:pt idx="0">
                  <c:v>0</c:v>
                </c:pt>
                <c:pt idx="1">
                  <c:v>0</c:v>
                </c:pt>
                <c:pt idx="2">
                  <c:v>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0FA4-4CC9-9BEA-1A3225A527D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89342719"/>
        <c:axId val="1889331199"/>
      </c:scatterChart>
      <c:valAx>
        <c:axId val="1889342719"/>
        <c:scaling>
          <c:orientation val="minMax"/>
          <c:max val="5000"/>
          <c:min val="-50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889331199"/>
        <c:crosses val="autoZero"/>
        <c:crossBetween val="midCat"/>
      </c:valAx>
      <c:valAx>
        <c:axId val="1889331199"/>
        <c:scaling>
          <c:orientation val="minMax"/>
          <c:max val="1.2"/>
          <c:min val="-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889342719"/>
        <c:crosses val="autoZero"/>
        <c:crossBetween val="midCat"/>
        <c:majorUnit val="0.2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4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600" b="1" dirty="0">
                <a:solidFill>
                  <a:srgbClr val="7030A0"/>
                </a:solidFill>
              </a:rPr>
              <a:t>B180 - SMI2</a:t>
            </a:r>
          </a:p>
          <a:p>
            <a:pPr>
              <a:defRPr/>
            </a:pPr>
            <a:r>
              <a:rPr lang="en-US" sz="1100" b="0" i="0" u="none" strike="noStrike" kern="1200" spc="0" baseline="0" dirty="0">
                <a:solidFill>
                  <a:srgbClr val="7030A0"/>
                </a:solidFill>
              </a:rPr>
              <a:t>12</a:t>
            </a:r>
            <a:r>
              <a:rPr lang="en-US" sz="1100" b="0" i="0" u="none" strike="noStrike" kern="1200" spc="0" baseline="30000" dirty="0">
                <a:solidFill>
                  <a:srgbClr val="7030A0"/>
                </a:solidFill>
              </a:rPr>
              <a:t>th</a:t>
            </a:r>
            <a:r>
              <a:rPr lang="en-US" sz="1100" b="0" i="0" u="none" strike="noStrike" kern="1200" spc="0" baseline="0" dirty="0">
                <a:solidFill>
                  <a:srgbClr val="7030A0"/>
                </a:solidFill>
              </a:rPr>
              <a:t> July 2024</a:t>
            </a:r>
            <a:endParaRPr lang="en-US" sz="1200" b="0" i="0" u="none" strike="noStrike" kern="1200" spc="0" baseline="0" dirty="0">
              <a:solidFill>
                <a:srgbClr val="7030A0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>
        <c:manualLayout>
          <c:layoutTarget val="inner"/>
          <c:xMode val="edge"/>
          <c:yMode val="edge"/>
          <c:x val="8.285138785609425E-2"/>
          <c:y val="0.12574411383683048"/>
          <c:w val="0.79820701594446819"/>
          <c:h val="0.81807941466121037"/>
        </c:manualLayout>
      </c:layout>
      <c:scatterChart>
        <c:scatterStyle val="smoothMarker"/>
        <c:varyColors val="0"/>
        <c:ser>
          <c:idx val="3"/>
          <c:order val="0"/>
          <c:tx>
            <c:v>Vacuum vessel axis</c:v>
          </c:tx>
          <c:spPr>
            <a:ln w="1270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'SMI2(TO check)'!$R$7:$R$9</c:f>
              <c:numCache>
                <c:formatCode>General</c:formatCode>
                <c:ptCount val="3"/>
                <c:pt idx="0">
                  <c:v>-4905</c:v>
                </c:pt>
                <c:pt idx="1">
                  <c:v>0</c:v>
                </c:pt>
                <c:pt idx="2">
                  <c:v>4905</c:v>
                </c:pt>
              </c:numCache>
            </c:numRef>
          </c:xVal>
          <c:yVal>
            <c:numRef>
              <c:f>'SMI2(TO check)'!$S$7:$S$9</c:f>
              <c:numCache>
                <c:formatCode>0.000</c:formatCode>
                <c:ptCount val="3"/>
                <c:pt idx="0">
                  <c:v>0</c:v>
                </c:pt>
                <c:pt idx="1">
                  <c:v>0</c:v>
                </c:pt>
                <c:pt idx="2">
                  <c:v>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E03C-4636-944E-CA97619D6FB9}"/>
            </c:ext>
          </c:extLst>
        </c:ser>
        <c:ser>
          <c:idx val="6"/>
          <c:order val="1"/>
          <c:tx>
            <c:v>polynominal : mechanical axis</c:v>
          </c:tx>
          <c:spPr>
            <a:ln w="12700" cap="rnd">
              <a:solidFill>
                <a:schemeClr val="accent5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'SMI2(TO check)'!$R$18:$R$26</c:f>
              <c:numCache>
                <c:formatCode>0.000</c:formatCode>
                <c:ptCount val="9"/>
                <c:pt idx="0">
                  <c:v>-4348.6540000000005</c:v>
                </c:pt>
                <c:pt idx="1">
                  <c:v>-3448.6727500000006</c:v>
                </c:pt>
                <c:pt idx="2">
                  <c:v>-2548.6915000000004</c:v>
                </c:pt>
                <c:pt idx="3">
                  <c:v>-1648.7102500000001</c:v>
                </c:pt>
                <c:pt idx="4">
                  <c:v>-748.72900000000027</c:v>
                </c:pt>
                <c:pt idx="5">
                  <c:v>151.25224999999955</c:v>
                </c:pt>
                <c:pt idx="6">
                  <c:v>1051.2335000000003</c:v>
                </c:pt>
                <c:pt idx="7">
                  <c:v>1951.2147500000001</c:v>
                </c:pt>
                <c:pt idx="8">
                  <c:v>2851.1959999999999</c:v>
                </c:pt>
              </c:numCache>
            </c:numRef>
          </c:xVal>
          <c:yVal>
            <c:numRef>
              <c:f>'SMI2(TO check)'!$S$18:$S$26</c:f>
              <c:numCache>
                <c:formatCode>0.000</c:formatCode>
                <c:ptCount val="9"/>
                <c:pt idx="0">
                  <c:v>4.1733515538855395E-17</c:v>
                </c:pt>
                <c:pt idx="1">
                  <c:v>2.6246973465273907E-17</c:v>
                </c:pt>
                <c:pt idx="2">
                  <c:v>1.4335399567435326E-17</c:v>
                </c:pt>
                <c:pt idx="3">
                  <c:v>5.9987938453396601E-18</c:v>
                </c:pt>
                <c:pt idx="4">
                  <c:v>1.2371562989869124E-18</c:v>
                </c:pt>
                <c:pt idx="5">
                  <c:v>5.0486928377075905E-20</c:v>
                </c:pt>
                <c:pt idx="6">
                  <c:v>2.4387857335101563E-18</c:v>
                </c:pt>
                <c:pt idx="7">
                  <c:v>8.4020527143861492E-18</c:v>
                </c:pt>
                <c:pt idx="8">
                  <c:v>1.7940287871005055E-17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E03C-4636-944E-CA97619D6FB9}"/>
            </c:ext>
          </c:extLst>
        </c:ser>
        <c:ser>
          <c:idx val="0"/>
          <c:order val="2"/>
          <c:tx>
            <c:v>Cold mass : mechanical axis</c:v>
          </c:tx>
          <c:spPr>
            <a:ln w="12700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'SMI2(TO check)'!$R$11:$R$13</c:f>
              <c:numCache>
                <c:formatCode>0</c:formatCode>
                <c:ptCount val="3"/>
                <c:pt idx="0">
                  <c:v>-3350</c:v>
                </c:pt>
                <c:pt idx="1">
                  <c:v>0</c:v>
                </c:pt>
                <c:pt idx="2">
                  <c:v>3350</c:v>
                </c:pt>
              </c:numCache>
            </c:numRef>
          </c:xVal>
          <c:yVal>
            <c:numRef>
              <c:f>'SMI2(TO check)'!$S$11:$S$13</c:f>
              <c:numCache>
                <c:formatCode>0.000</c:formatCode>
                <c:ptCount val="3"/>
                <c:pt idx="0">
                  <c:v>2.4766513626253493E-17</c:v>
                </c:pt>
                <c:pt idx="1">
                  <c:v>0</c:v>
                </c:pt>
                <c:pt idx="2">
                  <c:v>2.4766513626253493E-17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E03C-4636-944E-CA97619D6FB9}"/>
            </c:ext>
          </c:extLst>
        </c:ser>
        <c:ser>
          <c:idx val="2"/>
          <c:order val="3"/>
          <c:tx>
            <c:v>Cold mass : magnetic axis</c:v>
          </c:tx>
          <c:spPr>
            <a:ln w="31750" cap="rnd">
              <a:solidFill>
                <a:schemeClr val="accent5"/>
              </a:solidFill>
              <a:prstDash val="dash"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'SMI2(TO check)'!$R$35:$R$36</c:f>
              <c:numCache>
                <c:formatCode>0.000</c:formatCode>
                <c:ptCount val="2"/>
                <c:pt idx="0">
                  <c:v>-4348.6540000000005</c:v>
                </c:pt>
                <c:pt idx="1">
                  <c:v>2851.1959999999999</c:v>
                </c:pt>
              </c:numCache>
            </c:numRef>
          </c:xVal>
          <c:yVal>
            <c:numRef>
              <c:f>'SMI2(TO check)'!$S$35:$S$36</c:f>
              <c:numCache>
                <c:formatCode>0.000</c:formatCode>
                <c:ptCount val="2"/>
                <c:pt idx="0">
                  <c:v>-0.31304948774988395</c:v>
                </c:pt>
                <c:pt idx="1">
                  <c:v>9.7968756689485487E-2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E03C-4636-944E-CA97619D6FB9}"/>
            </c:ext>
          </c:extLst>
        </c:ser>
        <c:ser>
          <c:idx val="4"/>
          <c:order val="4"/>
          <c:tx>
            <c:v>delta Conn</c:v>
          </c:tx>
          <c:spPr>
            <a:ln w="19050" cap="rnd">
              <a:solidFill>
                <a:schemeClr val="accent6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('SMI2(TO check)'!$R$18,'SMI2(TO check)'!$R$35)</c:f>
              <c:numCache>
                <c:formatCode>0.000</c:formatCode>
                <c:ptCount val="2"/>
                <c:pt idx="0">
                  <c:v>-4348.6540000000005</c:v>
                </c:pt>
                <c:pt idx="1">
                  <c:v>-4348.6540000000005</c:v>
                </c:pt>
              </c:numCache>
            </c:numRef>
          </c:xVal>
          <c:yVal>
            <c:numRef>
              <c:f>('SMI2(TO check)'!$S$31,'SMI2(TO check)'!$S$35)</c:f>
              <c:numCache>
                <c:formatCode>0.000</c:formatCode>
                <c:ptCount val="2"/>
                <c:pt idx="0">
                  <c:v>2.5050330718721798E-17</c:v>
                </c:pt>
                <c:pt idx="1">
                  <c:v>-0.31304948774988395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5-E03C-4636-944E-CA97619D6FB9}"/>
            </c:ext>
          </c:extLst>
        </c:ser>
        <c:ser>
          <c:idx val="5"/>
          <c:order val="5"/>
          <c:tx>
            <c:v>delta NCon</c:v>
          </c:tx>
          <c:spPr>
            <a:ln w="19050" cap="rnd">
              <a:solidFill>
                <a:schemeClr val="accent6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('SMI2(TO check)'!$R$26,'SMI2(TO check)'!$R$36)</c:f>
              <c:numCache>
                <c:formatCode>0.000</c:formatCode>
                <c:ptCount val="2"/>
                <c:pt idx="0">
                  <c:v>2851.1959999999999</c:v>
                </c:pt>
                <c:pt idx="1">
                  <c:v>2851.1959999999999</c:v>
                </c:pt>
              </c:numCache>
            </c:numRef>
          </c:xVal>
          <c:yVal>
            <c:numRef>
              <c:f>('SMI2(TO check)'!$S$32,'SMI2(TO check)'!$S$36)</c:f>
              <c:numCache>
                <c:formatCode>0.000</c:formatCode>
                <c:ptCount val="2"/>
                <c:pt idx="0">
                  <c:v>1.2571030508714543E-18</c:v>
                </c:pt>
                <c:pt idx="1">
                  <c:v>9.7968756689485487E-2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6-E03C-4636-944E-CA97619D6FB9}"/>
            </c:ext>
          </c:extLst>
        </c:ser>
        <c:ser>
          <c:idx val="7"/>
          <c:order val="6"/>
          <c:tx>
            <c:v>regression sur longueur magnetique</c:v>
          </c:tx>
          <c:spPr>
            <a:ln w="31750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xVal>
            <c:numRef>
              <c:f>'SMI2(TO check)'!$R$31:$R$32</c:f>
              <c:numCache>
                <c:formatCode>0.000</c:formatCode>
                <c:ptCount val="2"/>
                <c:pt idx="0">
                  <c:v>-4348.6540000000005</c:v>
                </c:pt>
                <c:pt idx="1">
                  <c:v>2851.1959999999999</c:v>
                </c:pt>
              </c:numCache>
            </c:numRef>
          </c:xVal>
          <c:yVal>
            <c:numRef>
              <c:f>'SMI2(TO check)'!$S$31:$S$32</c:f>
              <c:numCache>
                <c:formatCode>0.000</c:formatCode>
                <c:ptCount val="2"/>
                <c:pt idx="0">
                  <c:v>2.5050330718721798E-17</c:v>
                </c:pt>
                <c:pt idx="1">
                  <c:v>1.2571030508714543E-18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7-E03C-4636-944E-CA97619D6FB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89342719"/>
        <c:axId val="1889331199"/>
      </c:scatterChart>
      <c:valAx>
        <c:axId val="1889342719"/>
        <c:scaling>
          <c:orientation val="minMax"/>
          <c:max val="5000"/>
          <c:min val="-50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889331199"/>
        <c:crosses val="autoZero"/>
        <c:crossBetween val="midCat"/>
        <c:majorUnit val="2000"/>
      </c:valAx>
      <c:valAx>
        <c:axId val="1889331199"/>
        <c:scaling>
          <c:orientation val="minMax"/>
          <c:max val="0.2"/>
          <c:min val="-2.6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889342719"/>
        <c:crosses val="autoZero"/>
        <c:crossBetween val="midCat"/>
        <c:majorUnit val="0.2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4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600" b="1" dirty="0">
                <a:solidFill>
                  <a:srgbClr val="FB963C"/>
                </a:solidFill>
              </a:rPr>
              <a:t>B180</a:t>
            </a:r>
            <a:endParaRPr lang="en-US" sz="1400" b="1" dirty="0">
              <a:solidFill>
                <a:srgbClr val="FB963C"/>
              </a:solidFill>
            </a:endParaRPr>
          </a:p>
          <a:p>
            <a:pPr>
              <a:defRPr/>
            </a:pPr>
            <a:r>
              <a:rPr lang="en-US" sz="1100" dirty="0">
                <a:solidFill>
                  <a:srgbClr val="FB963C"/>
                </a:solidFill>
              </a:rPr>
              <a:t>10-11</a:t>
            </a:r>
            <a:r>
              <a:rPr lang="en-US" sz="1100" baseline="30000" dirty="0">
                <a:solidFill>
                  <a:srgbClr val="FB963C"/>
                </a:solidFill>
              </a:rPr>
              <a:t>th</a:t>
            </a:r>
            <a:r>
              <a:rPr lang="en-US" sz="1100" dirty="0">
                <a:solidFill>
                  <a:srgbClr val="FB963C"/>
                </a:solidFill>
              </a:rPr>
              <a:t> June 2024</a:t>
            </a:r>
            <a:endParaRPr lang="en-US" sz="1200" dirty="0">
              <a:solidFill>
                <a:srgbClr val="FB963C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8.285138785609425E-2"/>
          <c:y val="0.12574411383683048"/>
          <c:w val="0.79820701594446819"/>
          <c:h val="0.81807941466121037"/>
        </c:manualLayout>
      </c:layout>
      <c:scatterChart>
        <c:scatterStyle val="smoothMarker"/>
        <c:varyColors val="0"/>
        <c:ser>
          <c:idx val="3"/>
          <c:order val="0"/>
          <c:tx>
            <c:v>Vacuum vessel axis</c:v>
          </c:tx>
          <c:spPr>
            <a:ln w="1270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'SMI2(TO check)'!$R$7:$R$9</c:f>
              <c:numCache>
                <c:formatCode>General</c:formatCode>
                <c:ptCount val="3"/>
                <c:pt idx="0">
                  <c:v>-4905</c:v>
                </c:pt>
                <c:pt idx="1">
                  <c:v>0</c:v>
                </c:pt>
                <c:pt idx="2">
                  <c:v>4905</c:v>
                </c:pt>
              </c:numCache>
            </c:numRef>
          </c:xVal>
          <c:yVal>
            <c:numRef>
              <c:f>'SMI2(TO check)'!$S$7:$S$9</c:f>
              <c:numCache>
                <c:formatCode>0.000</c:formatCode>
                <c:ptCount val="3"/>
                <c:pt idx="0">
                  <c:v>0</c:v>
                </c:pt>
                <c:pt idx="1">
                  <c:v>0</c:v>
                </c:pt>
                <c:pt idx="2">
                  <c:v>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0011-40CA-9E1A-001A7B52B379}"/>
            </c:ext>
          </c:extLst>
        </c:ser>
        <c:ser>
          <c:idx val="6"/>
          <c:order val="1"/>
          <c:tx>
            <c:v>polynominal : mechanical axis</c:v>
          </c:tx>
          <c:spPr>
            <a:ln w="12700" cap="rnd">
              <a:solidFill>
                <a:srgbClr val="00B050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'SMI2(TO check)'!$R$18:$R$26</c:f>
              <c:numCache>
                <c:formatCode>0.000</c:formatCode>
                <c:ptCount val="9"/>
                <c:pt idx="0">
                  <c:v>-4348.6540000000005</c:v>
                </c:pt>
                <c:pt idx="1">
                  <c:v>-3448.6727500000006</c:v>
                </c:pt>
                <c:pt idx="2">
                  <c:v>-2548.6915000000004</c:v>
                </c:pt>
                <c:pt idx="3">
                  <c:v>-1648.7102500000001</c:v>
                </c:pt>
                <c:pt idx="4">
                  <c:v>-748.72900000000027</c:v>
                </c:pt>
                <c:pt idx="5">
                  <c:v>151.25224999999955</c:v>
                </c:pt>
                <c:pt idx="6">
                  <c:v>1051.2335000000003</c:v>
                </c:pt>
                <c:pt idx="7">
                  <c:v>1951.2147500000001</c:v>
                </c:pt>
                <c:pt idx="8">
                  <c:v>2851.1959999999999</c:v>
                </c:pt>
              </c:numCache>
            </c:numRef>
          </c:xVal>
          <c:yVal>
            <c:numRef>
              <c:f>'SMI2(TO check)'!$S$18:$S$26</c:f>
              <c:numCache>
                <c:formatCode>0.000</c:formatCode>
                <c:ptCount val="9"/>
                <c:pt idx="0">
                  <c:v>4.1733515538855395E-17</c:v>
                </c:pt>
                <c:pt idx="1">
                  <c:v>2.6246973465273907E-17</c:v>
                </c:pt>
                <c:pt idx="2">
                  <c:v>1.4335399567435326E-17</c:v>
                </c:pt>
                <c:pt idx="3">
                  <c:v>5.9987938453396601E-18</c:v>
                </c:pt>
                <c:pt idx="4">
                  <c:v>1.2371562989869124E-18</c:v>
                </c:pt>
                <c:pt idx="5">
                  <c:v>5.0486928377075905E-20</c:v>
                </c:pt>
                <c:pt idx="6">
                  <c:v>2.4387857335101563E-18</c:v>
                </c:pt>
                <c:pt idx="7">
                  <c:v>8.4020527143861492E-18</c:v>
                </c:pt>
                <c:pt idx="8">
                  <c:v>1.7940287871005055E-17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0011-40CA-9E1A-001A7B52B379}"/>
            </c:ext>
          </c:extLst>
        </c:ser>
        <c:ser>
          <c:idx val="0"/>
          <c:order val="2"/>
          <c:tx>
            <c:v>Cold mass : mechanical axis</c:v>
          </c:tx>
          <c:spPr>
            <a:ln w="12700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'SMI2(TO check)'!$R$11:$R$13</c:f>
              <c:numCache>
                <c:formatCode>0</c:formatCode>
                <c:ptCount val="3"/>
                <c:pt idx="0">
                  <c:v>-3350</c:v>
                </c:pt>
                <c:pt idx="1">
                  <c:v>0</c:v>
                </c:pt>
                <c:pt idx="2">
                  <c:v>3350</c:v>
                </c:pt>
              </c:numCache>
            </c:numRef>
          </c:xVal>
          <c:yVal>
            <c:numRef>
              <c:f>'SMI2(TO check)'!$S$11:$S$13</c:f>
              <c:numCache>
                <c:formatCode>0.000</c:formatCode>
                <c:ptCount val="3"/>
                <c:pt idx="0">
                  <c:v>2.4766513626253493E-17</c:v>
                </c:pt>
                <c:pt idx="1">
                  <c:v>0</c:v>
                </c:pt>
                <c:pt idx="2">
                  <c:v>2.4766513626253493E-17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0011-40CA-9E1A-001A7B52B379}"/>
            </c:ext>
          </c:extLst>
        </c:ser>
        <c:ser>
          <c:idx val="2"/>
          <c:order val="3"/>
          <c:tx>
            <c:v>Cold mass : magnetic axis</c:v>
          </c:tx>
          <c:spPr>
            <a:ln w="31750" cap="rnd">
              <a:solidFill>
                <a:srgbClr val="FB963C"/>
              </a:solidFill>
              <a:prstDash val="dash"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'SMI2(TO check)'!$R$35:$R$36</c:f>
              <c:numCache>
                <c:formatCode>0.000</c:formatCode>
                <c:ptCount val="2"/>
                <c:pt idx="0">
                  <c:v>-4348.6540000000005</c:v>
                </c:pt>
                <c:pt idx="1">
                  <c:v>2851.1959999999999</c:v>
                </c:pt>
              </c:numCache>
            </c:numRef>
          </c:xVal>
          <c:yVal>
            <c:numRef>
              <c:f>'SMI2(TO check)'!$S$35:$S$36</c:f>
              <c:numCache>
                <c:formatCode>0.000</c:formatCode>
                <c:ptCount val="2"/>
                <c:pt idx="0">
                  <c:v>-0.31304948774988395</c:v>
                </c:pt>
                <c:pt idx="1">
                  <c:v>9.7968756689485487E-2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0011-40CA-9E1A-001A7B52B379}"/>
            </c:ext>
          </c:extLst>
        </c:ser>
        <c:ser>
          <c:idx val="4"/>
          <c:order val="4"/>
          <c:tx>
            <c:v>delta Conn</c:v>
          </c:tx>
          <c:spPr>
            <a:ln w="19050" cap="rnd">
              <a:solidFill>
                <a:schemeClr val="accent6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('SMI2(TO check)'!$R$18,'SMI2(TO check)'!$R$35)</c:f>
              <c:numCache>
                <c:formatCode>0.000</c:formatCode>
                <c:ptCount val="2"/>
                <c:pt idx="0">
                  <c:v>-4348.6540000000005</c:v>
                </c:pt>
                <c:pt idx="1">
                  <c:v>-4348.6540000000005</c:v>
                </c:pt>
              </c:numCache>
            </c:numRef>
          </c:xVal>
          <c:yVal>
            <c:numRef>
              <c:f>('SMI2(TO check)'!$S$31,'SMI2(TO check)'!$S$35)</c:f>
              <c:numCache>
                <c:formatCode>0.000</c:formatCode>
                <c:ptCount val="2"/>
                <c:pt idx="0">
                  <c:v>2.5050330718721798E-17</c:v>
                </c:pt>
                <c:pt idx="1">
                  <c:v>-0.31304948774988395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0011-40CA-9E1A-001A7B52B379}"/>
            </c:ext>
          </c:extLst>
        </c:ser>
        <c:ser>
          <c:idx val="5"/>
          <c:order val="5"/>
          <c:tx>
            <c:v>delta NCon</c:v>
          </c:tx>
          <c:spPr>
            <a:ln w="19050" cap="rnd">
              <a:solidFill>
                <a:schemeClr val="accent6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('SMI2(TO check)'!$R$26,'SMI2(TO check)'!$R$36)</c:f>
              <c:numCache>
                <c:formatCode>0.000</c:formatCode>
                <c:ptCount val="2"/>
                <c:pt idx="0">
                  <c:v>2851.1959999999999</c:v>
                </c:pt>
                <c:pt idx="1">
                  <c:v>2851.1959999999999</c:v>
                </c:pt>
              </c:numCache>
            </c:numRef>
          </c:xVal>
          <c:yVal>
            <c:numRef>
              <c:f>('SMI2(TO check)'!$S$32,'SMI2(TO check)'!$S$36)</c:f>
              <c:numCache>
                <c:formatCode>0.000</c:formatCode>
                <c:ptCount val="2"/>
                <c:pt idx="0">
                  <c:v>1.2571030508714543E-18</c:v>
                </c:pt>
                <c:pt idx="1">
                  <c:v>9.7968756689485487E-2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5-0011-40CA-9E1A-001A7B52B379}"/>
            </c:ext>
          </c:extLst>
        </c:ser>
        <c:ser>
          <c:idx val="7"/>
          <c:order val="6"/>
          <c:tx>
            <c:v>regression sur longueur magnetique</c:v>
          </c:tx>
          <c:spPr>
            <a:ln w="31750" cap="rnd">
              <a:solidFill>
                <a:srgbClr val="FB963C"/>
              </a:solidFill>
              <a:round/>
            </a:ln>
            <a:effectLst/>
          </c:spPr>
          <c:marker>
            <c:symbol val="none"/>
          </c:marker>
          <c:xVal>
            <c:numRef>
              <c:f>'SMI2(TO check)'!$R$31:$R$32</c:f>
              <c:numCache>
                <c:formatCode>0.000</c:formatCode>
                <c:ptCount val="2"/>
                <c:pt idx="0">
                  <c:v>-4348.6540000000005</c:v>
                </c:pt>
                <c:pt idx="1">
                  <c:v>2851.1959999999999</c:v>
                </c:pt>
              </c:numCache>
            </c:numRef>
          </c:xVal>
          <c:yVal>
            <c:numRef>
              <c:f>'SMI2(TO check)'!$S$31:$S$32</c:f>
              <c:numCache>
                <c:formatCode>0.000</c:formatCode>
                <c:ptCount val="2"/>
                <c:pt idx="0">
                  <c:v>2.5050330718721798E-17</c:v>
                </c:pt>
                <c:pt idx="1">
                  <c:v>1.2571030508714543E-18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6-0011-40CA-9E1A-001A7B52B37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89342719"/>
        <c:axId val="1889331199"/>
      </c:scatterChart>
      <c:valAx>
        <c:axId val="1889342719"/>
        <c:scaling>
          <c:orientation val="minMax"/>
          <c:max val="5000"/>
          <c:min val="-50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889331199"/>
        <c:crosses val="autoZero"/>
        <c:crossBetween val="midCat"/>
        <c:majorUnit val="2000"/>
      </c:valAx>
      <c:valAx>
        <c:axId val="1889331199"/>
        <c:scaling>
          <c:orientation val="minMax"/>
          <c:max val="0.2"/>
          <c:min val="-2.6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889342719"/>
        <c:crosses val="autoZero"/>
        <c:crossBetween val="midCat"/>
        <c:majorUnit val="0.2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4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600" b="1" i="0" u="none" strike="noStrike" kern="1200" spc="0" baseline="0" dirty="0">
                <a:solidFill>
                  <a:schemeClr val="accent4"/>
                </a:solidFill>
              </a:rPr>
              <a:t>SM18 - Cold</a:t>
            </a:r>
          </a:p>
          <a:p>
            <a:pPr>
              <a:defRPr/>
            </a:pPr>
            <a:r>
              <a:rPr lang="en-US" sz="1100" b="0" i="0" u="none" strike="noStrike" kern="1200" spc="0" baseline="0" dirty="0">
                <a:solidFill>
                  <a:schemeClr val="accent4"/>
                </a:solidFill>
              </a:rPr>
              <a:t>24</a:t>
            </a:r>
            <a:r>
              <a:rPr lang="en-US" sz="1100" b="0" i="0" u="none" strike="noStrike" kern="1200" spc="0" baseline="30000" dirty="0">
                <a:solidFill>
                  <a:schemeClr val="accent4"/>
                </a:solidFill>
              </a:rPr>
              <a:t>th</a:t>
            </a:r>
            <a:r>
              <a:rPr lang="en-US" sz="1100" b="0" i="0" u="none" strike="noStrike" kern="1200" spc="0" baseline="0" dirty="0">
                <a:solidFill>
                  <a:schemeClr val="accent4"/>
                </a:solidFill>
              </a:rPr>
              <a:t> October 2024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/>
      <c:scatterChart>
        <c:scatterStyle val="smoothMarker"/>
        <c:varyColors val="0"/>
        <c:ser>
          <c:idx val="3"/>
          <c:order val="0"/>
          <c:tx>
            <c:v>Vacuum vessel axis</c:v>
          </c:tx>
          <c:spPr>
            <a:ln w="12700" cap="rnd">
              <a:solidFill>
                <a:schemeClr val="tx2"/>
              </a:solidFill>
              <a:round/>
            </a:ln>
            <a:effectLst/>
          </c:spPr>
          <c:marker>
            <c:symbol val="none"/>
          </c:marker>
          <c:xVal>
            <c:numRef>
              <c:f>'SM18-Cold (V2 Mariano)'!$H$7:$H$9</c:f>
              <c:numCache>
                <c:formatCode>General</c:formatCode>
                <c:ptCount val="3"/>
                <c:pt idx="0">
                  <c:v>-4905</c:v>
                </c:pt>
                <c:pt idx="1">
                  <c:v>0</c:v>
                </c:pt>
                <c:pt idx="2">
                  <c:v>4905</c:v>
                </c:pt>
              </c:numCache>
            </c:numRef>
          </c:xVal>
          <c:yVal>
            <c:numRef>
              <c:f>'SM18-Cold (V2 Mariano)'!$I$7:$I$9</c:f>
              <c:numCache>
                <c:formatCode>0.000</c:formatCode>
                <c:ptCount val="3"/>
                <c:pt idx="0">
                  <c:v>-0.25045445025000002</c:v>
                </c:pt>
                <c:pt idx="1">
                  <c:v>0</c:v>
                </c:pt>
                <c:pt idx="2">
                  <c:v>-0.25045445025000002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E924-441C-8C9A-6C40F08157E3}"/>
            </c:ext>
          </c:extLst>
        </c:ser>
        <c:ser>
          <c:idx val="1"/>
          <c:order val="1"/>
          <c:tx>
            <c:v>polynome</c:v>
          </c:tx>
          <c:spPr>
            <a:ln w="12700" cap="rnd">
              <a:solidFill>
                <a:schemeClr val="accent4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'SM18-Cold (V2 Mariano)'!$H$18:$H$26</c:f>
              <c:numCache>
                <c:formatCode>0.000</c:formatCode>
                <c:ptCount val="9"/>
                <c:pt idx="0">
                  <c:v>-4348.7169999999996</c:v>
                </c:pt>
                <c:pt idx="1">
                  <c:v>-3448.7227499999999</c:v>
                </c:pt>
                <c:pt idx="2">
                  <c:v>-2548.7284999999997</c:v>
                </c:pt>
                <c:pt idx="3">
                  <c:v>-1648.7342499999995</c:v>
                </c:pt>
                <c:pt idx="4">
                  <c:v>-748.73999999999978</c:v>
                </c:pt>
                <c:pt idx="5">
                  <c:v>151.25424999999996</c:v>
                </c:pt>
                <c:pt idx="6">
                  <c:v>1051.2485000000006</c:v>
                </c:pt>
                <c:pt idx="7">
                  <c:v>1951.2427500000003</c:v>
                </c:pt>
                <c:pt idx="8">
                  <c:v>2851.2370000000001</c:v>
                </c:pt>
              </c:numCache>
            </c:numRef>
          </c:xVal>
          <c:yVal>
            <c:numRef>
              <c:f>'SM18-Cold (V2 Mariano)'!$I$18:$I$26</c:f>
              <c:numCache>
                <c:formatCode>0.000</c:formatCode>
                <c:ptCount val="9"/>
                <c:pt idx="0">
                  <c:v>-1.7447205575178151</c:v>
                </c:pt>
                <c:pt idx="1">
                  <c:v>-1.556277089658868</c:v>
                </c:pt>
                <c:pt idx="2">
                  <c:v>-1.4204189322426284</c:v>
                </c:pt>
                <c:pt idx="3">
                  <c:v>-1.3371460852690964</c:v>
                </c:pt>
                <c:pt idx="4">
                  <c:v>-1.3064585487382721</c:v>
                </c:pt>
                <c:pt idx="5">
                  <c:v>-1.3283563226501554</c:v>
                </c:pt>
                <c:pt idx="6">
                  <c:v>-1.4028394070047463</c:v>
                </c:pt>
                <c:pt idx="7">
                  <c:v>-1.5299078018020449</c:v>
                </c:pt>
                <c:pt idx="8">
                  <c:v>-1.7095615070420509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E924-441C-8C9A-6C40F08157E3}"/>
            </c:ext>
          </c:extLst>
        </c:ser>
        <c:ser>
          <c:idx val="0"/>
          <c:order val="2"/>
          <c:tx>
            <c:v>Cold mass : mechanical axis</c:v>
          </c:tx>
          <c:spPr>
            <a:ln w="317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tx1"/>
                </a:solidFill>
              </a:ln>
              <a:effectLst/>
            </c:spPr>
          </c:marker>
          <c:trendline>
            <c:spPr>
              <a:ln w="12700" cap="rnd">
                <a:solidFill>
                  <a:schemeClr val="accent4"/>
                </a:solidFill>
                <a:prstDash val="solid"/>
              </a:ln>
              <a:effectLst/>
            </c:spPr>
            <c:trendlineType val="poly"/>
            <c:order val="2"/>
            <c:dispRSqr val="0"/>
            <c:dispEq val="0"/>
          </c:trendline>
          <c:xVal>
            <c:numRef>
              <c:f>'SM18-Cold (V2 Mariano)'!$H$11:$H$13</c:f>
              <c:numCache>
                <c:formatCode>0</c:formatCode>
                <c:ptCount val="3"/>
                <c:pt idx="0">
                  <c:v>-3339.5819999999999</c:v>
                </c:pt>
                <c:pt idx="1">
                  <c:v>0</c:v>
                </c:pt>
                <c:pt idx="2">
                  <c:v>3339.386</c:v>
                </c:pt>
              </c:numCache>
            </c:numRef>
          </c:xVal>
          <c:yVal>
            <c:numRef>
              <c:f>'SM18-Cold (V2 Mariano)'!$I$11:$I$13</c:f>
              <c:numCache>
                <c:formatCode>0.000</c:formatCode>
                <c:ptCount val="3"/>
                <c:pt idx="0">
                  <c:v>-1.5369999999999999</c:v>
                </c:pt>
                <c:pt idx="1">
                  <c:v>-1.321</c:v>
                </c:pt>
                <c:pt idx="2">
                  <c:v>-1.829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E924-441C-8C9A-6C40F08157E3}"/>
            </c:ext>
          </c:extLst>
        </c:ser>
        <c:ser>
          <c:idx val="2"/>
          <c:order val="3"/>
          <c:tx>
            <c:v>Cold mass : magnetic axis</c:v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dPt>
            <c:idx val="1"/>
            <c:marker>
              <c:symbol val="circle"/>
              <c:size val="5"/>
              <c:spPr>
                <a:solidFill>
                  <a:schemeClr val="accent2"/>
                </a:solidFill>
                <a:ln w="9525">
                  <a:solidFill>
                    <a:schemeClr val="tx1"/>
                  </a:solidFill>
                </a:ln>
                <a:effectLst/>
              </c:spPr>
            </c:marker>
            <c:bubble3D val="0"/>
            <c:spPr>
              <a:ln w="31750" cap="rnd">
                <a:solidFill>
                  <a:srgbClr val="00B0F0"/>
                </a:solidFill>
                <a:prstDash val="dash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5-E924-441C-8C9A-6C40F08157E3}"/>
              </c:ext>
            </c:extLst>
          </c:dPt>
          <c:xVal>
            <c:numRef>
              <c:f>'SM18-Cold (V2 Mariano)'!$H$35:$H$36</c:f>
              <c:numCache>
                <c:formatCode>0.000</c:formatCode>
                <c:ptCount val="2"/>
                <c:pt idx="0">
                  <c:v>-4348.7169999999996</c:v>
                </c:pt>
                <c:pt idx="1">
                  <c:v>2851.2370000000001</c:v>
                </c:pt>
              </c:numCache>
            </c:numRef>
          </c:xVal>
          <c:yVal>
            <c:numRef>
              <c:f>'SM18-Cold (V2 Mariano)'!$I$35:$I$36</c:f>
              <c:numCache>
                <c:formatCode>0.000</c:formatCode>
                <c:ptCount val="2"/>
                <c:pt idx="0">
                  <c:v>-2.274</c:v>
                </c:pt>
                <c:pt idx="1">
                  <c:v>-1.409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6-E924-441C-8C9A-6C40F08157E3}"/>
            </c:ext>
          </c:extLst>
        </c:ser>
        <c:ser>
          <c:idx val="4"/>
          <c:order val="4"/>
          <c:tx>
            <c:v>delta Conn</c:v>
          </c:tx>
          <c:spPr>
            <a:ln w="19050" cap="rnd">
              <a:solidFill>
                <a:schemeClr val="accent6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('SM18-Cold (V2 Mariano)'!$H$18,'SM18-Cold (V2 Mariano)'!$H$35)</c:f>
              <c:numCache>
                <c:formatCode>0.000</c:formatCode>
                <c:ptCount val="2"/>
                <c:pt idx="0">
                  <c:v>-4348.7169999999996</c:v>
                </c:pt>
                <c:pt idx="1">
                  <c:v>-4348.7169999999996</c:v>
                </c:pt>
              </c:numCache>
            </c:numRef>
          </c:xVal>
          <c:yVal>
            <c:numRef>
              <c:f>('SM18-Cold (V2 Mariano)'!$I$35,'SM18-Cold (V2 Mariano)'!$I$31)</c:f>
              <c:numCache>
                <c:formatCode>0.000</c:formatCode>
                <c:ptCount val="2"/>
                <c:pt idx="0">
                  <c:v>-2.274</c:v>
                </c:pt>
                <c:pt idx="1">
                  <c:v>-1.4993224421185127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7-E924-441C-8C9A-6C40F08157E3}"/>
            </c:ext>
          </c:extLst>
        </c:ser>
        <c:ser>
          <c:idx val="5"/>
          <c:order val="5"/>
          <c:tx>
            <c:v>delta NConn</c:v>
          </c:tx>
          <c:spPr>
            <a:ln w="19050" cap="rnd">
              <a:solidFill>
                <a:schemeClr val="accent6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('SM18-Cold (V2 Mariano)'!$H$26,'SM18-Cold (V2 Mariano)'!$H$36)</c:f>
              <c:numCache>
                <c:formatCode>0.000</c:formatCode>
                <c:ptCount val="2"/>
                <c:pt idx="0">
                  <c:v>2851.2370000000001</c:v>
                </c:pt>
                <c:pt idx="1">
                  <c:v>2851.2370000000001</c:v>
                </c:pt>
              </c:numCache>
            </c:numRef>
          </c:xVal>
          <c:yVal>
            <c:numRef>
              <c:f>('SM18-Cold (V2 Mariano)'!$I$36,'SM18-Cold (V2 Mariano)'!$I$32)</c:f>
              <c:numCache>
                <c:formatCode>0.000</c:formatCode>
                <c:ptCount val="2"/>
                <c:pt idx="0">
                  <c:v>-1.409</c:v>
                </c:pt>
                <c:pt idx="1">
                  <c:v>-1.4641633916427486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8-E924-441C-8C9A-6C40F08157E3}"/>
            </c:ext>
          </c:extLst>
        </c:ser>
        <c:ser>
          <c:idx val="6"/>
          <c:order val="6"/>
          <c:tx>
            <c:v>regression sur longueur magnetique</c:v>
          </c:tx>
          <c:spPr>
            <a:ln w="3175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'SM18-Cold (V2 Mariano)'!$H$31:$H$32</c:f>
              <c:numCache>
                <c:formatCode>0.000</c:formatCode>
                <c:ptCount val="2"/>
                <c:pt idx="0">
                  <c:v>-4348.7169999999996</c:v>
                </c:pt>
                <c:pt idx="1">
                  <c:v>2851.2370000000001</c:v>
                </c:pt>
              </c:numCache>
            </c:numRef>
          </c:xVal>
          <c:yVal>
            <c:numRef>
              <c:f>'SM18-Cold (V2 Mariano)'!$I$31:$I$32</c:f>
              <c:numCache>
                <c:formatCode>0.000</c:formatCode>
                <c:ptCount val="2"/>
                <c:pt idx="0">
                  <c:v>-1.4993224421185127</c:v>
                </c:pt>
                <c:pt idx="1">
                  <c:v>-1.4641633916427486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9-E924-441C-8C9A-6C40F08157E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89342719"/>
        <c:axId val="1889331199"/>
      </c:scatterChart>
      <c:valAx>
        <c:axId val="1889342719"/>
        <c:scaling>
          <c:orientation val="minMax"/>
          <c:max val="5000"/>
          <c:min val="-50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889331199"/>
        <c:crosses val="autoZero"/>
        <c:crossBetween val="midCat"/>
      </c:valAx>
      <c:valAx>
        <c:axId val="1889331199"/>
        <c:scaling>
          <c:orientation val="minMax"/>
          <c:max val="0.2"/>
          <c:min val="-2.6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889342719"/>
        <c:crosses val="autoZero"/>
        <c:crossBetween val="midCat"/>
        <c:majorUnit val="0.2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4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fr-FR" sz="1800" b="1" u="sng" dirty="0" err="1"/>
              <a:t>Mechanical</a:t>
            </a:r>
            <a:r>
              <a:rPr lang="fr-FR" sz="1800" b="1" u="sng" dirty="0"/>
              <a:t> axis (Vertical, Z)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>
        <c:manualLayout>
          <c:layoutTarget val="inner"/>
          <c:xMode val="edge"/>
          <c:yMode val="edge"/>
          <c:x val="4.7127195989913211E-2"/>
          <c:y val="8.6501442386196642E-2"/>
          <c:w val="0.92129980772406306"/>
          <c:h val="0.77053359217664252"/>
        </c:manualLayout>
      </c:layout>
      <c:scatterChart>
        <c:scatterStyle val="smoothMarker"/>
        <c:varyColors val="0"/>
        <c:ser>
          <c:idx val="0"/>
          <c:order val="0"/>
          <c:tx>
            <c:strRef>
              <c:f>Datas!$I$1</c:f>
              <c:strCache>
                <c:ptCount val="1"/>
                <c:pt idx="0">
                  <c:v>Mechanical axis SMI2 (12/07/2024)</c:v>
                </c:pt>
              </c:strCache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xVal>
            <c:numRef>
              <c:f>Datas!$K$4:$K$47</c:f>
              <c:numCache>
                <c:formatCode>General</c:formatCode>
                <c:ptCount val="44"/>
                <c:pt idx="0">
                  <c:v>-4940.1180000000004</c:v>
                </c:pt>
                <c:pt idx="1">
                  <c:v>-4910.7479999999996</c:v>
                </c:pt>
                <c:pt idx="2">
                  <c:v>-4702.1530000000002</c:v>
                </c:pt>
                <c:pt idx="3">
                  <c:v>-4443.1869999999999</c:v>
                </c:pt>
                <c:pt idx="4">
                  <c:v>-4250.3310000000001</c:v>
                </c:pt>
                <c:pt idx="5">
                  <c:v>-3958.174</c:v>
                </c:pt>
                <c:pt idx="6">
                  <c:v>-3768.4</c:v>
                </c:pt>
                <c:pt idx="7">
                  <c:v>-3453.2</c:v>
                </c:pt>
                <c:pt idx="8">
                  <c:v>-3263.9960000000001</c:v>
                </c:pt>
                <c:pt idx="9">
                  <c:v>-2934.7530000000002</c:v>
                </c:pt>
                <c:pt idx="10">
                  <c:v>-2734.1950000000002</c:v>
                </c:pt>
                <c:pt idx="11">
                  <c:v>-2465.3310000000001</c:v>
                </c:pt>
                <c:pt idx="12">
                  <c:v>-2223.0830000000001</c:v>
                </c:pt>
                <c:pt idx="13">
                  <c:v>-1950.4079999999999</c:v>
                </c:pt>
                <c:pt idx="14">
                  <c:v>-1725.7</c:v>
                </c:pt>
                <c:pt idx="15">
                  <c:v>-1451.5029999999999</c:v>
                </c:pt>
                <c:pt idx="16">
                  <c:v>-1238.8499999999999</c:v>
                </c:pt>
                <c:pt idx="17">
                  <c:v>-951.99900000000002</c:v>
                </c:pt>
                <c:pt idx="18">
                  <c:v>-730.38</c:v>
                </c:pt>
                <c:pt idx="19">
                  <c:v>-456.233</c:v>
                </c:pt>
                <c:pt idx="20">
                  <c:v>-185.92400000000001</c:v>
                </c:pt>
                <c:pt idx="21">
                  <c:v>62.667000000000002</c:v>
                </c:pt>
                <c:pt idx="22">
                  <c:v>286.11900000000003</c:v>
                </c:pt>
                <c:pt idx="23">
                  <c:v>541.43899999999996</c:v>
                </c:pt>
                <c:pt idx="24">
                  <c:v>788.98500000000001</c:v>
                </c:pt>
                <c:pt idx="25">
                  <c:v>1054.345</c:v>
                </c:pt>
                <c:pt idx="26">
                  <c:v>1264.595</c:v>
                </c:pt>
                <c:pt idx="27">
                  <c:v>1545.1020000000001</c:v>
                </c:pt>
                <c:pt idx="28">
                  <c:v>1755.2750000000001</c:v>
                </c:pt>
                <c:pt idx="29">
                  <c:v>2052.3580000000002</c:v>
                </c:pt>
                <c:pt idx="30">
                  <c:v>2286.0880000000002</c:v>
                </c:pt>
                <c:pt idx="31">
                  <c:v>2577.8910000000001</c:v>
                </c:pt>
                <c:pt idx="32">
                  <c:v>2776.3580000000002</c:v>
                </c:pt>
                <c:pt idx="33">
                  <c:v>3051.4769999999999</c:v>
                </c:pt>
                <c:pt idx="34">
                  <c:v>3264.2759999999998</c:v>
                </c:pt>
                <c:pt idx="35">
                  <c:v>3550.808</c:v>
                </c:pt>
                <c:pt idx="36">
                  <c:v>3774.3879999999999</c:v>
                </c:pt>
                <c:pt idx="37">
                  <c:v>4062.89</c:v>
                </c:pt>
                <c:pt idx="38">
                  <c:v>4230.4260000000004</c:v>
                </c:pt>
                <c:pt idx="39">
                  <c:v>4530.2259999999997</c:v>
                </c:pt>
                <c:pt idx="40">
                  <c:v>4676.3069999999998</c:v>
                </c:pt>
                <c:pt idx="41">
                  <c:v>4815.1760000000004</c:v>
                </c:pt>
                <c:pt idx="42">
                  <c:v>4908.3670000000002</c:v>
                </c:pt>
                <c:pt idx="43">
                  <c:v>4940.5469999999996</c:v>
                </c:pt>
              </c:numCache>
            </c:numRef>
          </c:xVal>
          <c:yVal>
            <c:numRef>
              <c:f>Datas!$L$4:$L$47</c:f>
              <c:numCache>
                <c:formatCode>General</c:formatCode>
                <c:ptCount val="44"/>
                <c:pt idx="0">
                  <c:v>0.59499999999999997</c:v>
                </c:pt>
                <c:pt idx="1">
                  <c:v>0.58299999999999996</c:v>
                </c:pt>
                <c:pt idx="2">
                  <c:v>0.55700000000000005</c:v>
                </c:pt>
                <c:pt idx="3">
                  <c:v>0.42799999999999999</c:v>
                </c:pt>
                <c:pt idx="4">
                  <c:v>0.49199999999999999</c:v>
                </c:pt>
                <c:pt idx="5">
                  <c:v>0.41</c:v>
                </c:pt>
                <c:pt idx="6">
                  <c:v>0.33100000000000002</c:v>
                </c:pt>
                <c:pt idx="7">
                  <c:v>0.254</c:v>
                </c:pt>
                <c:pt idx="8">
                  <c:v>0.19900000000000001</c:v>
                </c:pt>
                <c:pt idx="9">
                  <c:v>0.14599999999999999</c:v>
                </c:pt>
                <c:pt idx="10">
                  <c:v>0.112</c:v>
                </c:pt>
                <c:pt idx="11">
                  <c:v>6.6000000000000003E-2</c:v>
                </c:pt>
                <c:pt idx="12">
                  <c:v>3.1E-2</c:v>
                </c:pt>
                <c:pt idx="13">
                  <c:v>4.4999999999999998E-2</c:v>
                </c:pt>
                <c:pt idx="14">
                  <c:v>5.0000000000000001E-3</c:v>
                </c:pt>
                <c:pt idx="15">
                  <c:v>0.127</c:v>
                </c:pt>
                <c:pt idx="16">
                  <c:v>0.122</c:v>
                </c:pt>
                <c:pt idx="17">
                  <c:v>0.24399999999999999</c:v>
                </c:pt>
                <c:pt idx="18">
                  <c:v>0.307</c:v>
                </c:pt>
                <c:pt idx="19">
                  <c:v>0.38400000000000001</c:v>
                </c:pt>
                <c:pt idx="20">
                  <c:v>0.38300000000000001</c:v>
                </c:pt>
                <c:pt idx="21">
                  <c:v>0.48</c:v>
                </c:pt>
                <c:pt idx="22">
                  <c:v>0.45600000000000002</c:v>
                </c:pt>
                <c:pt idx="23">
                  <c:v>0.45100000000000001</c:v>
                </c:pt>
                <c:pt idx="24">
                  <c:v>0.41199999999999998</c:v>
                </c:pt>
                <c:pt idx="25">
                  <c:v>0.41299999999999998</c:v>
                </c:pt>
                <c:pt idx="26">
                  <c:v>0.49299999999999999</c:v>
                </c:pt>
                <c:pt idx="27">
                  <c:v>0.59699999999999998</c:v>
                </c:pt>
                <c:pt idx="28">
                  <c:v>0.60499999999999998</c:v>
                </c:pt>
                <c:pt idx="29">
                  <c:v>0.59</c:v>
                </c:pt>
                <c:pt idx="30">
                  <c:v>0.56399999999999995</c:v>
                </c:pt>
                <c:pt idx="31">
                  <c:v>0.50800000000000001</c:v>
                </c:pt>
                <c:pt idx="32">
                  <c:v>0.434</c:v>
                </c:pt>
                <c:pt idx="33">
                  <c:v>0.29599999999999999</c:v>
                </c:pt>
                <c:pt idx="34">
                  <c:v>9.5000000000000001E-2</c:v>
                </c:pt>
                <c:pt idx="35">
                  <c:v>-1.9E-2</c:v>
                </c:pt>
                <c:pt idx="36">
                  <c:v>-7.9000000000000001E-2</c:v>
                </c:pt>
                <c:pt idx="37">
                  <c:v>-0.13100000000000001</c:v>
                </c:pt>
                <c:pt idx="38">
                  <c:v>-5.8999999999999997E-2</c:v>
                </c:pt>
                <c:pt idx="39">
                  <c:v>0.106</c:v>
                </c:pt>
                <c:pt idx="40">
                  <c:v>0.23899999999999999</c:v>
                </c:pt>
                <c:pt idx="41">
                  <c:v>0.29499999999999998</c:v>
                </c:pt>
                <c:pt idx="42">
                  <c:v>0.38800000000000001</c:v>
                </c:pt>
                <c:pt idx="43">
                  <c:v>0.56399999999999995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215D-480F-99BB-48626CA6B645}"/>
            </c:ext>
          </c:extLst>
        </c:ser>
        <c:ser>
          <c:idx val="1"/>
          <c:order val="1"/>
          <c:tx>
            <c:strRef>
              <c:f>Datas!$N$1</c:f>
              <c:strCache>
                <c:ptCount val="1"/>
                <c:pt idx="0">
                  <c:v>Mechanical axis SMI2 (18/03/2025)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Datas!$P$4:$P$47</c:f>
              <c:numCache>
                <c:formatCode>0.000</c:formatCode>
                <c:ptCount val="44"/>
                <c:pt idx="0">
                  <c:v>-4940.2489999999998</c:v>
                </c:pt>
                <c:pt idx="1">
                  <c:v>-4877.2730000000001</c:v>
                </c:pt>
                <c:pt idx="2">
                  <c:v>-4693.5720000000001</c:v>
                </c:pt>
                <c:pt idx="3">
                  <c:v>-4504.116</c:v>
                </c:pt>
                <c:pt idx="4">
                  <c:v>-4355.4939999999997</c:v>
                </c:pt>
                <c:pt idx="5">
                  <c:v>-4039.8539999999998</c:v>
                </c:pt>
                <c:pt idx="6">
                  <c:v>-3865.5010000000002</c:v>
                </c:pt>
                <c:pt idx="7">
                  <c:v>-3681.3020000000001</c:v>
                </c:pt>
                <c:pt idx="8">
                  <c:v>-3465.9969999999998</c:v>
                </c:pt>
                <c:pt idx="9">
                  <c:v>-3186.9789999999998</c:v>
                </c:pt>
                <c:pt idx="10">
                  <c:v>-2964.241</c:v>
                </c:pt>
                <c:pt idx="11">
                  <c:v>-2684.5590000000002</c:v>
                </c:pt>
                <c:pt idx="12">
                  <c:v>-2426.2049999999999</c:v>
                </c:pt>
                <c:pt idx="13">
                  <c:v>-2183.6309999999999</c:v>
                </c:pt>
                <c:pt idx="14">
                  <c:v>-1931.962</c:v>
                </c:pt>
                <c:pt idx="15">
                  <c:v>-1685.0350000000001</c:v>
                </c:pt>
                <c:pt idx="16">
                  <c:v>-1427.184</c:v>
                </c:pt>
                <c:pt idx="17">
                  <c:v>-1181.116</c:v>
                </c:pt>
                <c:pt idx="18">
                  <c:v>-934.32899999999995</c:v>
                </c:pt>
                <c:pt idx="19">
                  <c:v>-680.91499999999996</c:v>
                </c:pt>
                <c:pt idx="20">
                  <c:v>-430.14800000000002</c:v>
                </c:pt>
                <c:pt idx="21">
                  <c:v>-181.91</c:v>
                </c:pt>
                <c:pt idx="22">
                  <c:v>63.067999999999998</c:v>
                </c:pt>
                <c:pt idx="23">
                  <c:v>318.78899999999999</c:v>
                </c:pt>
                <c:pt idx="24">
                  <c:v>571.54999999999995</c:v>
                </c:pt>
                <c:pt idx="25">
                  <c:v>822.27599999999995</c:v>
                </c:pt>
                <c:pt idx="26">
                  <c:v>1074.2070000000001</c:v>
                </c:pt>
                <c:pt idx="27">
                  <c:v>1319.1980000000001</c:v>
                </c:pt>
                <c:pt idx="28">
                  <c:v>1570.2550000000001</c:v>
                </c:pt>
                <c:pt idx="29">
                  <c:v>1815.9960000000001</c:v>
                </c:pt>
                <c:pt idx="30">
                  <c:v>2067.0079999999998</c:v>
                </c:pt>
                <c:pt idx="31">
                  <c:v>2314.2179999999998</c:v>
                </c:pt>
                <c:pt idx="32">
                  <c:v>2585.5659999999998</c:v>
                </c:pt>
                <c:pt idx="33">
                  <c:v>2819.8180000000002</c:v>
                </c:pt>
                <c:pt idx="34">
                  <c:v>3069.9589999999998</c:v>
                </c:pt>
                <c:pt idx="35">
                  <c:v>3320.806</c:v>
                </c:pt>
                <c:pt idx="36">
                  <c:v>3574.0259999999998</c:v>
                </c:pt>
                <c:pt idx="37">
                  <c:v>3816.1469999999999</c:v>
                </c:pt>
                <c:pt idx="38">
                  <c:v>4066.4169999999999</c:v>
                </c:pt>
                <c:pt idx="39">
                  <c:v>4314.3559999999998</c:v>
                </c:pt>
                <c:pt idx="40">
                  <c:v>4573.1080000000002</c:v>
                </c:pt>
                <c:pt idx="41">
                  <c:v>4694.4889999999996</c:v>
                </c:pt>
                <c:pt idx="42">
                  <c:v>4775.08</c:v>
                </c:pt>
                <c:pt idx="43">
                  <c:v>4940.63</c:v>
                </c:pt>
              </c:numCache>
            </c:numRef>
          </c:xVal>
          <c:yVal>
            <c:numRef>
              <c:f>Datas!$Q$4:$Q$47</c:f>
              <c:numCache>
                <c:formatCode>0.000</c:formatCode>
                <c:ptCount val="44"/>
                <c:pt idx="0">
                  <c:v>0.58699999999999997</c:v>
                </c:pt>
                <c:pt idx="1">
                  <c:v>0.49199999999999999</c:v>
                </c:pt>
                <c:pt idx="2">
                  <c:v>0.254</c:v>
                </c:pt>
                <c:pt idx="3">
                  <c:v>4.3999999999999997E-2</c:v>
                </c:pt>
                <c:pt idx="4">
                  <c:v>0.27400000000000002</c:v>
                </c:pt>
                <c:pt idx="5">
                  <c:v>-5.0000000000000001E-3</c:v>
                </c:pt>
                <c:pt idx="6">
                  <c:v>8.6999999999999994E-2</c:v>
                </c:pt>
                <c:pt idx="7">
                  <c:v>-0.19500000000000001</c:v>
                </c:pt>
                <c:pt idx="8">
                  <c:v>-8.6999999999999994E-2</c:v>
                </c:pt>
                <c:pt idx="9">
                  <c:v>-0.32800000000000001</c:v>
                </c:pt>
                <c:pt idx="10">
                  <c:v>-0.215</c:v>
                </c:pt>
                <c:pt idx="11">
                  <c:v>-0.37</c:v>
                </c:pt>
                <c:pt idx="12">
                  <c:v>-0.316</c:v>
                </c:pt>
                <c:pt idx="13">
                  <c:v>-0.45100000000000001</c:v>
                </c:pt>
                <c:pt idx="14">
                  <c:v>-0.33700000000000002</c:v>
                </c:pt>
                <c:pt idx="15">
                  <c:v>-0.35099999999999998</c:v>
                </c:pt>
                <c:pt idx="16">
                  <c:v>-0.23899999999999999</c:v>
                </c:pt>
                <c:pt idx="17">
                  <c:v>-0.193</c:v>
                </c:pt>
                <c:pt idx="18">
                  <c:v>-9.2999999999999999E-2</c:v>
                </c:pt>
                <c:pt idx="19">
                  <c:v>-0.03</c:v>
                </c:pt>
                <c:pt idx="20">
                  <c:v>5.3999999999999999E-2</c:v>
                </c:pt>
                <c:pt idx="21">
                  <c:v>7.2999999999999995E-2</c:v>
                </c:pt>
                <c:pt idx="22">
                  <c:v>0.19500000000000001</c:v>
                </c:pt>
                <c:pt idx="23">
                  <c:v>0.11700000000000001</c:v>
                </c:pt>
                <c:pt idx="24">
                  <c:v>8.6999999999999994E-2</c:v>
                </c:pt>
                <c:pt idx="25">
                  <c:v>9.8000000000000004E-2</c:v>
                </c:pt>
                <c:pt idx="26">
                  <c:v>0.105</c:v>
                </c:pt>
                <c:pt idx="27">
                  <c:v>0.218</c:v>
                </c:pt>
                <c:pt idx="28">
                  <c:v>0.26</c:v>
                </c:pt>
                <c:pt idx="29">
                  <c:v>0.317</c:v>
                </c:pt>
                <c:pt idx="30">
                  <c:v>0.217</c:v>
                </c:pt>
                <c:pt idx="31">
                  <c:v>0.30499999999999999</c:v>
                </c:pt>
                <c:pt idx="32">
                  <c:v>0.11700000000000001</c:v>
                </c:pt>
                <c:pt idx="33">
                  <c:v>0.156</c:v>
                </c:pt>
                <c:pt idx="34">
                  <c:v>-7.2999999999999995E-2</c:v>
                </c:pt>
                <c:pt idx="35">
                  <c:v>-0.127</c:v>
                </c:pt>
                <c:pt idx="36">
                  <c:v>-0.36699999999999999</c:v>
                </c:pt>
                <c:pt idx="37">
                  <c:v>-0.24299999999999999</c:v>
                </c:pt>
                <c:pt idx="38">
                  <c:v>-0.38300000000000001</c:v>
                </c:pt>
                <c:pt idx="39">
                  <c:v>-0.14199999999999999</c:v>
                </c:pt>
                <c:pt idx="40">
                  <c:v>-0.121</c:v>
                </c:pt>
                <c:pt idx="41">
                  <c:v>-0.104</c:v>
                </c:pt>
                <c:pt idx="42">
                  <c:v>0.14299999999999999</c:v>
                </c:pt>
                <c:pt idx="43">
                  <c:v>0.57099999999999995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215D-480F-99BB-48626CA6B645}"/>
            </c:ext>
          </c:extLst>
        </c:ser>
        <c:ser>
          <c:idx val="8"/>
          <c:order val="2"/>
          <c:tx>
            <c:strRef>
              <c:f>Datas!$D$1</c:f>
              <c:strCache>
                <c:ptCount val="1"/>
                <c:pt idx="0">
                  <c:v>Mechanical axis B180 (11/06/2024)</c:v>
                </c:pt>
              </c:strCache>
            </c:strRef>
          </c:tx>
          <c:spPr>
            <a:ln w="19050" cap="rnd">
              <a:solidFill>
                <a:srgbClr val="0070C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0070C0"/>
              </a:solidFill>
              <a:ln w="9525">
                <a:solidFill>
                  <a:srgbClr val="0070C0"/>
                </a:solidFill>
              </a:ln>
              <a:effectLst/>
            </c:spPr>
          </c:marker>
          <c:xVal>
            <c:numRef>
              <c:f>Datas!$F$4:$F$69</c:f>
              <c:numCache>
                <c:formatCode>0.000</c:formatCode>
                <c:ptCount val="66"/>
                <c:pt idx="0">
                  <c:v>-4926.8630000000003</c:v>
                </c:pt>
                <c:pt idx="1">
                  <c:v>-4890.8450000000003</c:v>
                </c:pt>
                <c:pt idx="2">
                  <c:v>-4738.183</c:v>
                </c:pt>
                <c:pt idx="3">
                  <c:v>-4584.1859999999997</c:v>
                </c:pt>
                <c:pt idx="4">
                  <c:v>-4434.076</c:v>
                </c:pt>
                <c:pt idx="5">
                  <c:v>-4284.4080000000004</c:v>
                </c:pt>
                <c:pt idx="6">
                  <c:v>-4131.5940000000001</c:v>
                </c:pt>
                <c:pt idx="7">
                  <c:v>-3983.5259999999998</c:v>
                </c:pt>
                <c:pt idx="8">
                  <c:v>-3834.9989999999998</c:v>
                </c:pt>
                <c:pt idx="9">
                  <c:v>-3683.0419999999999</c:v>
                </c:pt>
                <c:pt idx="10">
                  <c:v>-3532.3339999999998</c:v>
                </c:pt>
                <c:pt idx="11">
                  <c:v>-3387.0010000000002</c:v>
                </c:pt>
                <c:pt idx="12">
                  <c:v>-3234.7750000000001</c:v>
                </c:pt>
                <c:pt idx="13">
                  <c:v>-3089.692</c:v>
                </c:pt>
                <c:pt idx="14">
                  <c:v>-2939.1480000000001</c:v>
                </c:pt>
                <c:pt idx="15">
                  <c:v>-2785.752</c:v>
                </c:pt>
                <c:pt idx="16">
                  <c:v>-2640.3809999999999</c:v>
                </c:pt>
                <c:pt idx="17">
                  <c:v>-2482.0830000000001</c:v>
                </c:pt>
                <c:pt idx="18">
                  <c:v>-2333.5259999999998</c:v>
                </c:pt>
                <c:pt idx="19">
                  <c:v>-2186.3389999999999</c:v>
                </c:pt>
                <c:pt idx="20">
                  <c:v>-2033.9110000000001</c:v>
                </c:pt>
                <c:pt idx="21">
                  <c:v>-1886.479</c:v>
                </c:pt>
                <c:pt idx="22">
                  <c:v>-1735.27</c:v>
                </c:pt>
                <c:pt idx="23">
                  <c:v>-1588.096</c:v>
                </c:pt>
                <c:pt idx="24">
                  <c:v>-1435.92</c:v>
                </c:pt>
                <c:pt idx="25">
                  <c:v>-1285.184</c:v>
                </c:pt>
                <c:pt idx="26">
                  <c:v>-1138.6569999999999</c:v>
                </c:pt>
                <c:pt idx="27">
                  <c:v>-985.00199999999995</c:v>
                </c:pt>
                <c:pt idx="28">
                  <c:v>-836.68799999999999</c:v>
                </c:pt>
                <c:pt idx="29">
                  <c:v>-684.93799999999999</c:v>
                </c:pt>
                <c:pt idx="30">
                  <c:v>-534.94799999999998</c:v>
                </c:pt>
                <c:pt idx="31">
                  <c:v>-386.72399999999999</c:v>
                </c:pt>
                <c:pt idx="32">
                  <c:v>-234.48599999999999</c:v>
                </c:pt>
                <c:pt idx="33">
                  <c:v>-88.498999999999995</c:v>
                </c:pt>
                <c:pt idx="34">
                  <c:v>66.69</c:v>
                </c:pt>
                <c:pt idx="35">
                  <c:v>215.31399999999999</c:v>
                </c:pt>
                <c:pt idx="36">
                  <c:v>366.27300000000002</c:v>
                </c:pt>
                <c:pt idx="37">
                  <c:v>518.14800000000002</c:v>
                </c:pt>
                <c:pt idx="38">
                  <c:v>660.36199999999997</c:v>
                </c:pt>
                <c:pt idx="39">
                  <c:v>808.79399999999998</c:v>
                </c:pt>
                <c:pt idx="40">
                  <c:v>963.03300000000002</c:v>
                </c:pt>
                <c:pt idx="41">
                  <c:v>1119.6089999999999</c:v>
                </c:pt>
                <c:pt idx="42">
                  <c:v>1263.9390000000001</c:v>
                </c:pt>
                <c:pt idx="43">
                  <c:v>1411.452</c:v>
                </c:pt>
                <c:pt idx="44">
                  <c:v>1566.489</c:v>
                </c:pt>
                <c:pt idx="45">
                  <c:v>1714.8240000000001</c:v>
                </c:pt>
                <c:pt idx="46">
                  <c:v>1861.55</c:v>
                </c:pt>
                <c:pt idx="47">
                  <c:v>2013.498</c:v>
                </c:pt>
                <c:pt idx="48">
                  <c:v>2160.4029999999998</c:v>
                </c:pt>
                <c:pt idx="49">
                  <c:v>2317.2829999999999</c:v>
                </c:pt>
                <c:pt idx="50">
                  <c:v>2461.4430000000002</c:v>
                </c:pt>
                <c:pt idx="51">
                  <c:v>2611.0230000000001</c:v>
                </c:pt>
                <c:pt idx="52">
                  <c:v>2768.7689999999998</c:v>
                </c:pt>
                <c:pt idx="53">
                  <c:v>2912.58</c:v>
                </c:pt>
                <c:pt idx="54">
                  <c:v>3062.6309999999999</c:v>
                </c:pt>
                <c:pt idx="55">
                  <c:v>3211.1590000000001</c:v>
                </c:pt>
                <c:pt idx="56">
                  <c:v>3363.1219999999998</c:v>
                </c:pt>
                <c:pt idx="57">
                  <c:v>3511.9180000000001</c:v>
                </c:pt>
                <c:pt idx="58">
                  <c:v>3661.9290000000001</c:v>
                </c:pt>
                <c:pt idx="59">
                  <c:v>3813.5889999999999</c:v>
                </c:pt>
                <c:pt idx="60">
                  <c:v>3962.24</c:v>
                </c:pt>
                <c:pt idx="61">
                  <c:v>4117.1040000000003</c:v>
                </c:pt>
                <c:pt idx="62">
                  <c:v>4263.5410000000002</c:v>
                </c:pt>
                <c:pt idx="63">
                  <c:v>4412.8630000000003</c:v>
                </c:pt>
                <c:pt idx="64">
                  <c:v>4559.5609999999997</c:v>
                </c:pt>
                <c:pt idx="65">
                  <c:v>4715.0569999999998</c:v>
                </c:pt>
              </c:numCache>
            </c:numRef>
          </c:xVal>
          <c:yVal>
            <c:numRef>
              <c:f>Datas!$G$4:$G$69</c:f>
              <c:numCache>
                <c:formatCode>0.000</c:formatCode>
                <c:ptCount val="66"/>
                <c:pt idx="0">
                  <c:v>0.64200000000000002</c:v>
                </c:pt>
                <c:pt idx="1">
                  <c:v>0.57599999999999996</c:v>
                </c:pt>
                <c:pt idx="2">
                  <c:v>0.55000000000000004</c:v>
                </c:pt>
                <c:pt idx="3">
                  <c:v>0.52800000000000002</c:v>
                </c:pt>
                <c:pt idx="4">
                  <c:v>0.46800000000000003</c:v>
                </c:pt>
                <c:pt idx="5">
                  <c:v>0.441</c:v>
                </c:pt>
                <c:pt idx="6">
                  <c:v>0.438</c:v>
                </c:pt>
                <c:pt idx="7">
                  <c:v>0.434</c:v>
                </c:pt>
                <c:pt idx="8">
                  <c:v>0.372</c:v>
                </c:pt>
                <c:pt idx="9">
                  <c:v>0.32500000000000001</c:v>
                </c:pt>
                <c:pt idx="10">
                  <c:v>0.27800000000000002</c:v>
                </c:pt>
                <c:pt idx="11">
                  <c:v>0.251</c:v>
                </c:pt>
                <c:pt idx="12">
                  <c:v>0.25800000000000001</c:v>
                </c:pt>
                <c:pt idx="13">
                  <c:v>0.21099999999999999</c:v>
                </c:pt>
                <c:pt idx="14">
                  <c:v>0.182</c:v>
                </c:pt>
                <c:pt idx="15">
                  <c:v>0.14599999999999999</c:v>
                </c:pt>
                <c:pt idx="16">
                  <c:v>0.16200000000000001</c:v>
                </c:pt>
                <c:pt idx="17">
                  <c:v>0.11899999999999999</c:v>
                </c:pt>
                <c:pt idx="18">
                  <c:v>8.2000000000000003E-2</c:v>
                </c:pt>
                <c:pt idx="19">
                  <c:v>6.8000000000000005E-2</c:v>
                </c:pt>
                <c:pt idx="20">
                  <c:v>8.5000000000000006E-2</c:v>
                </c:pt>
                <c:pt idx="21">
                  <c:v>8.8999999999999996E-2</c:v>
                </c:pt>
                <c:pt idx="22">
                  <c:v>0.11</c:v>
                </c:pt>
                <c:pt idx="23">
                  <c:v>0.121</c:v>
                </c:pt>
                <c:pt idx="24">
                  <c:v>0.17199999999999999</c:v>
                </c:pt>
                <c:pt idx="25">
                  <c:v>0.21</c:v>
                </c:pt>
                <c:pt idx="26">
                  <c:v>0.26200000000000001</c:v>
                </c:pt>
                <c:pt idx="27">
                  <c:v>0.308</c:v>
                </c:pt>
                <c:pt idx="28">
                  <c:v>0.35299999999999998</c:v>
                </c:pt>
                <c:pt idx="29">
                  <c:v>0.39300000000000002</c:v>
                </c:pt>
                <c:pt idx="30">
                  <c:v>0.41699999999999998</c:v>
                </c:pt>
                <c:pt idx="31">
                  <c:v>0.44</c:v>
                </c:pt>
                <c:pt idx="32">
                  <c:v>0.437</c:v>
                </c:pt>
                <c:pt idx="33">
                  <c:v>0.46400000000000002</c:v>
                </c:pt>
                <c:pt idx="34">
                  <c:v>0.53700000000000003</c:v>
                </c:pt>
                <c:pt idx="35">
                  <c:v>0.495</c:v>
                </c:pt>
                <c:pt idx="36">
                  <c:v>0.49099999999999999</c:v>
                </c:pt>
                <c:pt idx="37">
                  <c:v>0.504</c:v>
                </c:pt>
                <c:pt idx="38">
                  <c:v>0.48899999999999999</c:v>
                </c:pt>
                <c:pt idx="39">
                  <c:v>0.47099999999999997</c:v>
                </c:pt>
                <c:pt idx="40">
                  <c:v>0.45100000000000001</c:v>
                </c:pt>
                <c:pt idx="41">
                  <c:v>0.49</c:v>
                </c:pt>
                <c:pt idx="42">
                  <c:v>0.55500000000000005</c:v>
                </c:pt>
                <c:pt idx="43">
                  <c:v>0.63200000000000001</c:v>
                </c:pt>
                <c:pt idx="44">
                  <c:v>0.66400000000000003</c:v>
                </c:pt>
                <c:pt idx="45">
                  <c:v>0.70099999999999996</c:v>
                </c:pt>
                <c:pt idx="46">
                  <c:v>0.68200000000000005</c:v>
                </c:pt>
                <c:pt idx="47">
                  <c:v>0.65700000000000003</c:v>
                </c:pt>
                <c:pt idx="48">
                  <c:v>0.64800000000000002</c:v>
                </c:pt>
                <c:pt idx="49">
                  <c:v>0.66200000000000003</c:v>
                </c:pt>
                <c:pt idx="50">
                  <c:v>0.64700000000000002</c:v>
                </c:pt>
                <c:pt idx="51">
                  <c:v>0.59199999999999997</c:v>
                </c:pt>
                <c:pt idx="52">
                  <c:v>0.54100000000000004</c:v>
                </c:pt>
                <c:pt idx="53">
                  <c:v>0.433</c:v>
                </c:pt>
                <c:pt idx="54">
                  <c:v>0.33200000000000002</c:v>
                </c:pt>
                <c:pt idx="55">
                  <c:v>0.23699999999999999</c:v>
                </c:pt>
                <c:pt idx="56">
                  <c:v>0.104</c:v>
                </c:pt>
                <c:pt idx="57">
                  <c:v>2.8000000000000001E-2</c:v>
                </c:pt>
                <c:pt idx="58">
                  <c:v>-0.01</c:v>
                </c:pt>
                <c:pt idx="59">
                  <c:v>-3.9E-2</c:v>
                </c:pt>
                <c:pt idx="60">
                  <c:v>-5.6000000000000001E-2</c:v>
                </c:pt>
                <c:pt idx="61">
                  <c:v>-4.8000000000000001E-2</c:v>
                </c:pt>
                <c:pt idx="62">
                  <c:v>5.0000000000000001E-3</c:v>
                </c:pt>
                <c:pt idx="63">
                  <c:v>0.08</c:v>
                </c:pt>
                <c:pt idx="64">
                  <c:v>0.14799999999999999</c:v>
                </c:pt>
                <c:pt idx="65">
                  <c:v>0.23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215D-480F-99BB-48626CA6B64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27943240"/>
        <c:axId val="427939304"/>
        <c:extLst/>
      </c:scatterChart>
      <c:valAx>
        <c:axId val="42794324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 sz="1400" b="1" dirty="0"/>
                  <a:t>Y (mm)</a:t>
                </a:r>
              </a:p>
            </c:rich>
          </c:tx>
          <c:layout>
            <c:manualLayout>
              <c:xMode val="edge"/>
              <c:yMode val="edge"/>
              <c:x val="0.48428357891160756"/>
              <c:y val="0.8817421452216525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427939304"/>
        <c:crosses val="autoZero"/>
        <c:crossBetween val="midCat"/>
      </c:valAx>
      <c:valAx>
        <c:axId val="427939304"/>
        <c:scaling>
          <c:orientation val="minMax"/>
          <c:max val="0.8"/>
          <c:min val="-0.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 sz="1400" b="1" dirty="0"/>
                  <a:t>z (mm)</a:t>
                </a:r>
              </a:p>
            </c:rich>
          </c:tx>
          <c:layout>
            <c:manualLayout>
              <c:xMode val="edge"/>
              <c:yMode val="edge"/>
              <c:x val="7.201143967549695E-3"/>
              <c:y val="0.4639235213685927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427943240"/>
        <c:crosses val="autoZero"/>
        <c:crossBetween val="midCat"/>
        <c:majorUnit val="0.1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</c:chart>
  <c:spPr>
    <a:solidFill>
      <a:sysClr val="window" lastClr="FFFFFF"/>
    </a:solidFill>
    <a:ln>
      <a:solidFill>
        <a:sysClr val="windowText" lastClr="000000"/>
      </a:solidFill>
    </a:ln>
    <a:effectLst/>
  </c:spPr>
  <c:txPr>
    <a:bodyPr/>
    <a:lstStyle/>
    <a:p>
      <a:pPr>
        <a:defRPr/>
      </a:pPr>
      <a:endParaRPr lang="fr-FR"/>
    </a:p>
  </c:txPr>
  <c:externalData r:id="rId4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fr-FR"/>
              <a:t>Mechanical axis (Vertical, Z)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Coldbore!$A$4</c:f>
              <c:strCache>
                <c:ptCount val="1"/>
                <c:pt idx="0">
                  <c:v>Fidu 2024</c:v>
                </c:pt>
              </c:strCache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xVal>
            <c:numRef>
              <c:f>Coldbore!$C$6:$C$49</c:f>
              <c:numCache>
                <c:formatCode>0.000</c:formatCode>
                <c:ptCount val="44"/>
                <c:pt idx="0">
                  <c:v>-4940.6450000000004</c:v>
                </c:pt>
                <c:pt idx="1">
                  <c:v>-4911.2719999999999</c:v>
                </c:pt>
                <c:pt idx="2">
                  <c:v>-4702.6549999999997</c:v>
                </c:pt>
                <c:pt idx="3">
                  <c:v>-4443.6620000000003</c:v>
                </c:pt>
                <c:pt idx="4">
                  <c:v>-4250.7849999999999</c:v>
                </c:pt>
                <c:pt idx="5">
                  <c:v>-3958.5970000000002</c:v>
                </c:pt>
                <c:pt idx="6">
                  <c:v>-3768.8029999999999</c:v>
                </c:pt>
                <c:pt idx="7">
                  <c:v>-3453.57</c:v>
                </c:pt>
                <c:pt idx="8">
                  <c:v>-3264.346</c:v>
                </c:pt>
                <c:pt idx="9">
                  <c:v>-2935.0680000000002</c:v>
                </c:pt>
                <c:pt idx="10">
                  <c:v>-2734.4879999999998</c:v>
                </c:pt>
                <c:pt idx="11">
                  <c:v>-2465.596</c:v>
                </c:pt>
                <c:pt idx="12">
                  <c:v>-2223.3220000000001</c:v>
                </c:pt>
                <c:pt idx="13">
                  <c:v>-1950.6179999999999</c:v>
                </c:pt>
                <c:pt idx="14">
                  <c:v>-1725.8869999999999</c:v>
                </c:pt>
                <c:pt idx="15">
                  <c:v>-1451.66</c:v>
                </c:pt>
                <c:pt idx="16">
                  <c:v>-1238.9849999999999</c:v>
                </c:pt>
                <c:pt idx="17">
                  <c:v>-952.10400000000004</c:v>
                </c:pt>
                <c:pt idx="18">
                  <c:v>-730.46100000000001</c:v>
                </c:pt>
                <c:pt idx="19">
                  <c:v>-456.28500000000003</c:v>
                </c:pt>
                <c:pt idx="20">
                  <c:v>-185.947</c:v>
                </c:pt>
                <c:pt idx="21">
                  <c:v>62.67</c:v>
                </c:pt>
                <c:pt idx="22">
                  <c:v>286.14600000000002</c:v>
                </c:pt>
                <c:pt idx="23">
                  <c:v>541.49300000000005</c:v>
                </c:pt>
                <c:pt idx="24">
                  <c:v>789.06500000000005</c:v>
                </c:pt>
                <c:pt idx="25">
                  <c:v>1054.453</c:v>
                </c:pt>
                <c:pt idx="26">
                  <c:v>1264.7249999999999</c:v>
                </c:pt>
                <c:pt idx="27">
                  <c:v>1545.2619999999999</c:v>
                </c:pt>
                <c:pt idx="28">
                  <c:v>1755.4570000000001</c:v>
                </c:pt>
                <c:pt idx="29">
                  <c:v>2052.5720000000001</c:v>
                </c:pt>
                <c:pt idx="30">
                  <c:v>2286.3270000000002</c:v>
                </c:pt>
                <c:pt idx="31">
                  <c:v>2578.1610000000001</c:v>
                </c:pt>
                <c:pt idx="32">
                  <c:v>2776.6489999999999</c:v>
                </c:pt>
                <c:pt idx="33">
                  <c:v>3051.797</c:v>
                </c:pt>
                <c:pt idx="34">
                  <c:v>3264.6179999999999</c:v>
                </c:pt>
                <c:pt idx="35">
                  <c:v>3551.181</c:v>
                </c:pt>
                <c:pt idx="36">
                  <c:v>3774.7849999999999</c:v>
                </c:pt>
                <c:pt idx="37">
                  <c:v>4063.317</c:v>
                </c:pt>
                <c:pt idx="38">
                  <c:v>4230.8710000000001</c:v>
                </c:pt>
                <c:pt idx="39">
                  <c:v>4530.7030000000004</c:v>
                </c:pt>
                <c:pt idx="40">
                  <c:v>4676.799</c:v>
                </c:pt>
                <c:pt idx="41">
                  <c:v>4815.683</c:v>
                </c:pt>
                <c:pt idx="42">
                  <c:v>4908.884</c:v>
                </c:pt>
                <c:pt idx="43">
                  <c:v>4941.067</c:v>
                </c:pt>
              </c:numCache>
            </c:numRef>
          </c:xVal>
          <c:yVal>
            <c:numRef>
              <c:f>Coldbore!$D$6:$D$49</c:f>
              <c:numCache>
                <c:formatCode>General</c:formatCode>
                <c:ptCount val="44"/>
                <c:pt idx="0">
                  <c:v>0.221</c:v>
                </c:pt>
                <c:pt idx="1">
                  <c:v>0.20899999999999999</c:v>
                </c:pt>
                <c:pt idx="2">
                  <c:v>0.185</c:v>
                </c:pt>
                <c:pt idx="3">
                  <c:v>0.06</c:v>
                </c:pt>
                <c:pt idx="4">
                  <c:v>0.125</c:v>
                </c:pt>
                <c:pt idx="5">
                  <c:v>4.5999999999999999E-2</c:v>
                </c:pt>
                <c:pt idx="6">
                  <c:v>-3.1E-2</c:v>
                </c:pt>
                <c:pt idx="7">
                  <c:v>-0.105</c:v>
                </c:pt>
                <c:pt idx="8">
                  <c:v>-0.158</c:v>
                </c:pt>
                <c:pt idx="9">
                  <c:v>-0.20799999999999999</c:v>
                </c:pt>
                <c:pt idx="10">
                  <c:v>-0.24</c:v>
                </c:pt>
                <c:pt idx="11">
                  <c:v>-0.28299999999999997</c:v>
                </c:pt>
                <c:pt idx="12">
                  <c:v>-0.316</c:v>
                </c:pt>
                <c:pt idx="13">
                  <c:v>-0.29899999999999999</c:v>
                </c:pt>
                <c:pt idx="14">
                  <c:v>-0.33700000000000002</c:v>
                </c:pt>
                <c:pt idx="15">
                  <c:v>-0.21199999999999999</c:v>
                </c:pt>
                <c:pt idx="16">
                  <c:v>-0.215</c:v>
                </c:pt>
                <c:pt idx="17">
                  <c:v>-0.09</c:v>
                </c:pt>
                <c:pt idx="18">
                  <c:v>-2.5000000000000001E-2</c:v>
                </c:pt>
                <c:pt idx="19">
                  <c:v>5.5E-2</c:v>
                </c:pt>
                <c:pt idx="20">
                  <c:v>5.7000000000000002E-2</c:v>
                </c:pt>
                <c:pt idx="21">
                  <c:v>0.156</c:v>
                </c:pt>
                <c:pt idx="22">
                  <c:v>0.13400000000000001</c:v>
                </c:pt>
                <c:pt idx="23">
                  <c:v>0.13200000000000001</c:v>
                </c:pt>
                <c:pt idx="24">
                  <c:v>9.5000000000000001E-2</c:v>
                </c:pt>
                <c:pt idx="25">
                  <c:v>9.9000000000000005E-2</c:v>
                </c:pt>
                <c:pt idx="26">
                  <c:v>0.18099999999999999</c:v>
                </c:pt>
                <c:pt idx="27">
                  <c:v>0.28799999999999998</c:v>
                </c:pt>
                <c:pt idx="28">
                  <c:v>0.29799999999999999</c:v>
                </c:pt>
                <c:pt idx="29">
                  <c:v>0.28599999999999998</c:v>
                </c:pt>
                <c:pt idx="30">
                  <c:v>0.26200000000000001</c:v>
                </c:pt>
                <c:pt idx="31">
                  <c:v>0.20899999999999999</c:v>
                </c:pt>
                <c:pt idx="32">
                  <c:v>0.13700000000000001</c:v>
                </c:pt>
                <c:pt idx="33">
                  <c:v>1E-3</c:v>
                </c:pt>
                <c:pt idx="34">
                  <c:v>-0.19600000000000001</c:v>
                </c:pt>
                <c:pt idx="35">
                  <c:v>-0.308</c:v>
                </c:pt>
                <c:pt idx="36">
                  <c:v>-0.36499999999999999</c:v>
                </c:pt>
                <c:pt idx="37">
                  <c:v>-0.41499999999999998</c:v>
                </c:pt>
                <c:pt idx="38">
                  <c:v>-0.34100000000000003</c:v>
                </c:pt>
                <c:pt idx="39">
                  <c:v>-0.17299999999999999</c:v>
                </c:pt>
                <c:pt idx="40">
                  <c:v>-3.9E-2</c:v>
                </c:pt>
                <c:pt idx="41">
                  <c:v>1.9E-2</c:v>
                </c:pt>
                <c:pt idx="42">
                  <c:v>0.113</c:v>
                </c:pt>
                <c:pt idx="43">
                  <c:v>0.28899999999999998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95AD-4750-9B92-5472D2F658BC}"/>
            </c:ext>
          </c:extLst>
        </c:ser>
        <c:ser>
          <c:idx val="1"/>
          <c:order val="1"/>
          <c:tx>
            <c:strRef>
              <c:f>Coldbore!$F$4</c:f>
              <c:strCache>
                <c:ptCount val="1"/>
                <c:pt idx="0">
                  <c:v>Fidu 2025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Coldbore!$H$6:$H$49</c:f>
              <c:numCache>
                <c:formatCode>0.000</c:formatCode>
                <c:ptCount val="44"/>
                <c:pt idx="0">
                  <c:v>-4940.0569999999998</c:v>
                </c:pt>
                <c:pt idx="1">
                  <c:v>-4877.0810000000001</c:v>
                </c:pt>
                <c:pt idx="2">
                  <c:v>-4693.38</c:v>
                </c:pt>
                <c:pt idx="3">
                  <c:v>-4503.924</c:v>
                </c:pt>
                <c:pt idx="4">
                  <c:v>-4355.3019999999997</c:v>
                </c:pt>
                <c:pt idx="5">
                  <c:v>-4039.6619999999998</c:v>
                </c:pt>
                <c:pt idx="6">
                  <c:v>-3865.3090000000002</c:v>
                </c:pt>
                <c:pt idx="7">
                  <c:v>-3681.11</c:v>
                </c:pt>
                <c:pt idx="8">
                  <c:v>-3465.8049999999998</c:v>
                </c:pt>
                <c:pt idx="9">
                  <c:v>-3186.7869999999998</c:v>
                </c:pt>
                <c:pt idx="10">
                  <c:v>-2964.049</c:v>
                </c:pt>
                <c:pt idx="11">
                  <c:v>-2684.3670000000002</c:v>
                </c:pt>
                <c:pt idx="12">
                  <c:v>-2426.0129999999999</c:v>
                </c:pt>
                <c:pt idx="13">
                  <c:v>-2183.4389999999999</c:v>
                </c:pt>
                <c:pt idx="14">
                  <c:v>-1931.77</c:v>
                </c:pt>
                <c:pt idx="15">
                  <c:v>-1684.8430000000001</c:v>
                </c:pt>
                <c:pt idx="16">
                  <c:v>-1426.992</c:v>
                </c:pt>
                <c:pt idx="17">
                  <c:v>-1180.924</c:v>
                </c:pt>
                <c:pt idx="18">
                  <c:v>-934.13699999999994</c:v>
                </c:pt>
                <c:pt idx="19">
                  <c:v>-680.72299999999996</c:v>
                </c:pt>
                <c:pt idx="20">
                  <c:v>-429.95600000000002</c:v>
                </c:pt>
                <c:pt idx="21">
                  <c:v>-181.71799999999999</c:v>
                </c:pt>
                <c:pt idx="22">
                  <c:v>63.26</c:v>
                </c:pt>
                <c:pt idx="23">
                  <c:v>318.98099999999999</c:v>
                </c:pt>
                <c:pt idx="24">
                  <c:v>571.74199999999996</c:v>
                </c:pt>
                <c:pt idx="25">
                  <c:v>822.46799999999996</c:v>
                </c:pt>
                <c:pt idx="26">
                  <c:v>1074.3989999999999</c:v>
                </c:pt>
                <c:pt idx="27">
                  <c:v>1319.39</c:v>
                </c:pt>
                <c:pt idx="28">
                  <c:v>1570.4469999999999</c:v>
                </c:pt>
                <c:pt idx="29">
                  <c:v>1816.1880000000001</c:v>
                </c:pt>
                <c:pt idx="30">
                  <c:v>2067.1999999999998</c:v>
                </c:pt>
                <c:pt idx="31">
                  <c:v>2314.41</c:v>
                </c:pt>
                <c:pt idx="32">
                  <c:v>2585.7579999999998</c:v>
                </c:pt>
                <c:pt idx="33">
                  <c:v>2820.01</c:v>
                </c:pt>
                <c:pt idx="34">
                  <c:v>3070.1509999999998</c:v>
                </c:pt>
                <c:pt idx="35">
                  <c:v>3320.998</c:v>
                </c:pt>
                <c:pt idx="36">
                  <c:v>3574.2179999999998</c:v>
                </c:pt>
                <c:pt idx="37">
                  <c:v>3816.3389999999999</c:v>
                </c:pt>
                <c:pt idx="38">
                  <c:v>4066.6089999999999</c:v>
                </c:pt>
                <c:pt idx="39">
                  <c:v>4314.5479999999998</c:v>
                </c:pt>
                <c:pt idx="40">
                  <c:v>4573.3</c:v>
                </c:pt>
                <c:pt idx="41">
                  <c:v>4694.6809999999996</c:v>
                </c:pt>
                <c:pt idx="42">
                  <c:v>4775.2719999999999</c:v>
                </c:pt>
                <c:pt idx="43">
                  <c:v>4940.8220000000001</c:v>
                </c:pt>
              </c:numCache>
            </c:numRef>
          </c:xVal>
          <c:yVal>
            <c:numRef>
              <c:f>Coldbore!$I$6:$I$49</c:f>
              <c:numCache>
                <c:formatCode>General</c:formatCode>
                <c:ptCount val="44"/>
                <c:pt idx="0">
                  <c:v>0.251</c:v>
                </c:pt>
                <c:pt idx="1">
                  <c:v>0.156</c:v>
                </c:pt>
                <c:pt idx="2">
                  <c:v>-8.3000000000000004E-2</c:v>
                </c:pt>
                <c:pt idx="3">
                  <c:v>-0.29299999999999998</c:v>
                </c:pt>
                <c:pt idx="4">
                  <c:v>-6.3E-2</c:v>
                </c:pt>
                <c:pt idx="5">
                  <c:v>-0.34200000000000003</c:v>
                </c:pt>
                <c:pt idx="6">
                  <c:v>-0.251</c:v>
                </c:pt>
                <c:pt idx="7">
                  <c:v>-0.53300000000000003</c:v>
                </c:pt>
                <c:pt idx="8">
                  <c:v>-0.42499999999999999</c:v>
                </c:pt>
                <c:pt idx="9">
                  <c:v>-0.66600000000000004</c:v>
                </c:pt>
                <c:pt idx="10">
                  <c:v>-0.55400000000000005</c:v>
                </c:pt>
                <c:pt idx="11">
                  <c:v>-0.70899999999999996</c:v>
                </c:pt>
                <c:pt idx="12">
                  <c:v>-0.65500000000000003</c:v>
                </c:pt>
                <c:pt idx="13">
                  <c:v>-0.79</c:v>
                </c:pt>
                <c:pt idx="14">
                  <c:v>-0.67700000000000005</c:v>
                </c:pt>
                <c:pt idx="15">
                  <c:v>-0.69099999999999995</c:v>
                </c:pt>
                <c:pt idx="16">
                  <c:v>-0.57899999999999996</c:v>
                </c:pt>
                <c:pt idx="17">
                  <c:v>-0.53300000000000003</c:v>
                </c:pt>
                <c:pt idx="18">
                  <c:v>-0.434</c:v>
                </c:pt>
                <c:pt idx="19">
                  <c:v>-0.371</c:v>
                </c:pt>
                <c:pt idx="20">
                  <c:v>-0.28699999999999998</c:v>
                </c:pt>
                <c:pt idx="21">
                  <c:v>-0.26900000000000002</c:v>
                </c:pt>
                <c:pt idx="22">
                  <c:v>-0.14699999999999999</c:v>
                </c:pt>
                <c:pt idx="23">
                  <c:v>-0.22500000000000001</c:v>
                </c:pt>
                <c:pt idx="24">
                  <c:v>-0.255</c:v>
                </c:pt>
                <c:pt idx="25">
                  <c:v>-0.245</c:v>
                </c:pt>
                <c:pt idx="26">
                  <c:v>-0.23799999999999999</c:v>
                </c:pt>
                <c:pt idx="27">
                  <c:v>-0.125</c:v>
                </c:pt>
                <c:pt idx="28">
                  <c:v>-8.3000000000000004E-2</c:v>
                </c:pt>
                <c:pt idx="29">
                  <c:v>-2.7E-2</c:v>
                </c:pt>
                <c:pt idx="30">
                  <c:v>-0.127</c:v>
                </c:pt>
                <c:pt idx="31">
                  <c:v>-3.9E-2</c:v>
                </c:pt>
                <c:pt idx="32">
                  <c:v>-0.22700000000000001</c:v>
                </c:pt>
                <c:pt idx="33">
                  <c:v>-0.189</c:v>
                </c:pt>
                <c:pt idx="34">
                  <c:v>-0.41799999999999998</c:v>
                </c:pt>
                <c:pt idx="35">
                  <c:v>-0.47199999999999998</c:v>
                </c:pt>
                <c:pt idx="36">
                  <c:v>-0.71299999999999997</c:v>
                </c:pt>
                <c:pt idx="37">
                  <c:v>-0.58899999999999997</c:v>
                </c:pt>
                <c:pt idx="38">
                  <c:v>-0.72899999999999998</c:v>
                </c:pt>
                <c:pt idx="39">
                  <c:v>-0.48799999999999999</c:v>
                </c:pt>
                <c:pt idx="40">
                  <c:v>-0.46800000000000003</c:v>
                </c:pt>
                <c:pt idx="41">
                  <c:v>-0.45100000000000001</c:v>
                </c:pt>
                <c:pt idx="42">
                  <c:v>-0.20399999999999999</c:v>
                </c:pt>
                <c:pt idx="43">
                  <c:v>0.224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95AD-4750-9B92-5472D2F658B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37547744"/>
        <c:axId val="937542464"/>
      </c:scatterChart>
      <c:valAx>
        <c:axId val="93754774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 dirty="0"/>
                  <a:t>Y (mm)</a:t>
                </a:r>
              </a:p>
            </c:rich>
          </c:tx>
          <c:layout>
            <c:manualLayout>
              <c:xMode val="edge"/>
              <c:yMode val="edge"/>
              <c:x val="0.4762877279962956"/>
              <c:y val="0.9667501711960513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937542464"/>
        <c:crosses val="autoZero"/>
        <c:crossBetween val="midCat"/>
      </c:valAx>
      <c:valAx>
        <c:axId val="9375424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 dirty="0"/>
                  <a:t>Z (mm)</a:t>
                </a:r>
              </a:p>
            </c:rich>
          </c:tx>
          <c:layout>
            <c:manualLayout>
              <c:xMode val="edge"/>
              <c:yMode val="edge"/>
              <c:x val="6.7316523778952466E-3"/>
              <c:y val="0.4124692712342938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#,##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937547744"/>
        <c:crosses val="autoZero"/>
        <c:crossBetween val="midCat"/>
        <c:majorUnit val="0.1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ysClr val="window" lastClr="FFFFFF"/>
    </a:solidFill>
    <a:ln>
      <a:solidFill>
        <a:sysClr val="windowText" lastClr="000000"/>
      </a:solidFill>
    </a:ln>
    <a:effectLst/>
  </c:spPr>
  <c:txPr>
    <a:bodyPr/>
    <a:lstStyle/>
    <a:p>
      <a:pPr>
        <a:defRPr b="1"/>
      </a:pPr>
      <a:endParaRPr lang="fr-FR"/>
    </a:p>
  </c:txPr>
  <c:externalData r:id="rId4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fr-FR" b="1" u="sng" dirty="0"/>
              <a:t>Magnetic axis (Vertical, Z)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>
        <c:manualLayout>
          <c:layoutTarget val="inner"/>
          <c:xMode val="edge"/>
          <c:yMode val="edge"/>
          <c:x val="4.7127195989913211E-2"/>
          <c:y val="8.6501442386196642E-2"/>
          <c:w val="0.92129980772406306"/>
          <c:h val="0.84175398779785826"/>
        </c:manualLayout>
      </c:layout>
      <c:scatterChart>
        <c:scatterStyle val="smoothMarker"/>
        <c:varyColors val="0"/>
        <c:ser>
          <c:idx val="3"/>
          <c:order val="0"/>
          <c:tx>
            <c:strRef>
              <c:f>Datas!$S$1</c:f>
              <c:strCache>
                <c:ptCount val="1"/>
                <c:pt idx="0">
                  <c:v>Magnetic axis SMI2 (19/03/2025)</c:v>
                </c:pt>
              </c:strCache>
            </c:strRef>
          </c:tx>
          <c:spPr>
            <a:ln w="19050" cap="rnd">
              <a:solidFill>
                <a:srgbClr val="FFC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CC30"/>
              </a:solidFill>
              <a:ln w="9525">
                <a:solidFill>
                  <a:srgbClr val="FFCC30"/>
                </a:solidFill>
              </a:ln>
              <a:effectLst/>
            </c:spPr>
          </c:marker>
          <c:xVal>
            <c:numRef>
              <c:f>Datas!$U$4:$U$16</c:f>
              <c:numCache>
                <c:formatCode>0.000</c:formatCode>
                <c:ptCount val="13"/>
                <c:pt idx="0">
                  <c:v>-4351.9610000000002</c:v>
                </c:pt>
                <c:pt idx="1">
                  <c:v>-3751.9850000000001</c:v>
                </c:pt>
                <c:pt idx="2">
                  <c:v>-3151.989</c:v>
                </c:pt>
                <c:pt idx="3">
                  <c:v>-2551.982</c:v>
                </c:pt>
                <c:pt idx="4">
                  <c:v>-1951.9760000000001</c:v>
                </c:pt>
                <c:pt idx="5">
                  <c:v>-1351.96</c:v>
                </c:pt>
                <c:pt idx="6">
                  <c:v>-751.96400000000006</c:v>
                </c:pt>
                <c:pt idx="7">
                  <c:v>-151.97800000000001</c:v>
                </c:pt>
                <c:pt idx="8">
                  <c:v>448.03899999999999</c:v>
                </c:pt>
                <c:pt idx="9">
                  <c:v>1047.9949999999999</c:v>
                </c:pt>
                <c:pt idx="10">
                  <c:v>1648.001</c:v>
                </c:pt>
                <c:pt idx="11">
                  <c:v>2247.9780000000001</c:v>
                </c:pt>
                <c:pt idx="12">
                  <c:v>2848.0140000000001</c:v>
                </c:pt>
              </c:numCache>
            </c:numRef>
          </c:xVal>
          <c:yVal>
            <c:numRef>
              <c:f>Datas!$V$4:$V$16</c:f>
              <c:numCache>
                <c:formatCode>0.000</c:formatCode>
                <c:ptCount val="13"/>
                <c:pt idx="0">
                  <c:v>-6.9000000000000006E-2</c:v>
                </c:pt>
                <c:pt idx="1">
                  <c:v>1.4E-2</c:v>
                </c:pt>
                <c:pt idx="2">
                  <c:v>5.2999999999999999E-2</c:v>
                </c:pt>
                <c:pt idx="3">
                  <c:v>2E-3</c:v>
                </c:pt>
                <c:pt idx="4">
                  <c:v>-5.2999999999999999E-2</c:v>
                </c:pt>
                <c:pt idx="5">
                  <c:v>-2.7E-2</c:v>
                </c:pt>
                <c:pt idx="6">
                  <c:v>5.7000000000000002E-2</c:v>
                </c:pt>
                <c:pt idx="7">
                  <c:v>0.187</c:v>
                </c:pt>
                <c:pt idx="8">
                  <c:v>0.19</c:v>
                </c:pt>
                <c:pt idx="9">
                  <c:v>0.19900000000000001</c:v>
                </c:pt>
                <c:pt idx="10">
                  <c:v>0.216</c:v>
                </c:pt>
                <c:pt idx="11">
                  <c:v>0.26700000000000002</c:v>
                </c:pt>
                <c:pt idx="12">
                  <c:v>0.34599999999999997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503C-4F00-87DF-9A641D402F58}"/>
            </c:ext>
          </c:extLst>
        </c:ser>
        <c:ser>
          <c:idx val="4"/>
          <c:order val="1"/>
          <c:tx>
            <c:strRef>
              <c:f>Datas!$S$23</c:f>
              <c:strCache>
                <c:ptCount val="1"/>
                <c:pt idx="0">
                  <c:v> Regression line magnetic axis SMI2</c:v>
                </c:pt>
              </c:strCache>
            </c:strRef>
          </c:tx>
          <c:spPr>
            <a:ln w="19050" cap="rnd">
              <a:solidFill>
                <a:srgbClr val="FFCC30"/>
              </a:solidFill>
              <a:round/>
            </a:ln>
            <a:effectLst/>
          </c:spPr>
          <c:marker>
            <c:symbol val="none"/>
          </c:marker>
          <c:xVal>
            <c:numRef>
              <c:f>Datas!$U$24:$U$25</c:f>
              <c:numCache>
                <c:formatCode>0.000</c:formatCode>
                <c:ptCount val="2"/>
                <c:pt idx="0">
                  <c:v>-4351.9610000000002</c:v>
                </c:pt>
                <c:pt idx="1">
                  <c:v>2848.0140000000001</c:v>
                </c:pt>
              </c:numCache>
            </c:numRef>
          </c:xVal>
          <c:yVal>
            <c:numRef>
              <c:f>Datas!$V$24:$V$25</c:f>
              <c:numCache>
                <c:formatCode>0.000</c:formatCode>
                <c:ptCount val="2"/>
                <c:pt idx="0">
                  <c:v>-8.1537903854851546E-2</c:v>
                </c:pt>
                <c:pt idx="1">
                  <c:v>0.29415419157937062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5-503C-4F00-87DF-9A641D402F58}"/>
            </c:ext>
          </c:extLst>
        </c:ser>
        <c:ser>
          <c:idx val="2"/>
          <c:order val="2"/>
          <c:tx>
            <c:strRef>
              <c:f>Datas!$Y$1</c:f>
              <c:strCache>
                <c:ptCount val="1"/>
                <c:pt idx="0">
                  <c:v>Magnetic axis B180 (07/2024)</c:v>
                </c:pt>
              </c:strCache>
            </c:strRef>
          </c:tx>
          <c:spPr>
            <a:ln w="19050" cap="rnd">
              <a:solidFill>
                <a:srgbClr val="00206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002060"/>
              </a:solidFill>
              <a:ln w="9525">
                <a:solidFill>
                  <a:srgbClr val="002060"/>
                </a:solidFill>
              </a:ln>
              <a:effectLst/>
            </c:spPr>
          </c:marker>
          <c:xVal>
            <c:numRef>
              <c:f>Datas!$AA$4:$AA$16</c:f>
              <c:numCache>
                <c:formatCode>General</c:formatCode>
                <c:ptCount val="13"/>
                <c:pt idx="0">
                  <c:v>-4348.1899999999996</c:v>
                </c:pt>
                <c:pt idx="1">
                  <c:v>-3748.26</c:v>
                </c:pt>
                <c:pt idx="2">
                  <c:v>-3148.33</c:v>
                </c:pt>
                <c:pt idx="3">
                  <c:v>-2548.4090000000001</c:v>
                </c:pt>
                <c:pt idx="4">
                  <c:v>-1948.4780000000001</c:v>
                </c:pt>
                <c:pt idx="5">
                  <c:v>-1348.567</c:v>
                </c:pt>
                <c:pt idx="6">
                  <c:v>-748.64700000000005</c:v>
                </c:pt>
                <c:pt idx="7">
                  <c:v>-148.70699999999999</c:v>
                </c:pt>
                <c:pt idx="8">
                  <c:v>451.214</c:v>
                </c:pt>
                <c:pt idx="9">
                  <c:v>1051.114</c:v>
                </c:pt>
                <c:pt idx="10">
                  <c:v>1651.056</c:v>
                </c:pt>
                <c:pt idx="11">
                  <c:v>2250.9360000000001</c:v>
                </c:pt>
                <c:pt idx="12">
                  <c:v>2850.8960000000002</c:v>
                </c:pt>
              </c:numCache>
            </c:numRef>
          </c:xVal>
          <c:yVal>
            <c:numRef>
              <c:f>Datas!$AB$4:$AB$16</c:f>
              <c:numCache>
                <c:formatCode>General</c:formatCode>
                <c:ptCount val="13"/>
                <c:pt idx="0">
                  <c:v>2.5999999999999999E-2</c:v>
                </c:pt>
                <c:pt idx="1">
                  <c:v>0.10299999999999999</c:v>
                </c:pt>
                <c:pt idx="2">
                  <c:v>0.184</c:v>
                </c:pt>
                <c:pt idx="3">
                  <c:v>0.14599999999999999</c:v>
                </c:pt>
                <c:pt idx="4">
                  <c:v>0.13600000000000001</c:v>
                </c:pt>
                <c:pt idx="5">
                  <c:v>0.13500000000000001</c:v>
                </c:pt>
                <c:pt idx="6">
                  <c:v>0.21199999999999999</c:v>
                </c:pt>
                <c:pt idx="7">
                  <c:v>0.29399999999999998</c:v>
                </c:pt>
                <c:pt idx="8">
                  <c:v>0.32100000000000001</c:v>
                </c:pt>
                <c:pt idx="9">
                  <c:v>0.35</c:v>
                </c:pt>
                <c:pt idx="10">
                  <c:v>0.36499999999999999</c:v>
                </c:pt>
                <c:pt idx="11">
                  <c:v>0.41899999999999998</c:v>
                </c:pt>
                <c:pt idx="12">
                  <c:v>0.38200000000000001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6-503C-4F00-87DF-9A641D402F58}"/>
            </c:ext>
          </c:extLst>
        </c:ser>
        <c:ser>
          <c:idx val="7"/>
          <c:order val="3"/>
          <c:tx>
            <c:strRef>
              <c:f>Datas!$Y$23</c:f>
              <c:strCache>
                <c:ptCount val="1"/>
                <c:pt idx="0">
                  <c:v> Regression line magnetic axisB180</c:v>
                </c:pt>
              </c:strCache>
            </c:strRef>
          </c:tx>
          <c:spPr>
            <a:ln w="19050" cap="rnd">
              <a:solidFill>
                <a:srgbClr val="00206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002060"/>
              </a:solidFill>
              <a:ln w="9525">
                <a:solidFill>
                  <a:srgbClr val="002060"/>
                </a:solidFill>
              </a:ln>
              <a:effectLst/>
            </c:spPr>
          </c:marker>
          <c:xVal>
            <c:numRef>
              <c:f>Datas!$AA$24:$AA$25</c:f>
              <c:numCache>
                <c:formatCode>0.000</c:formatCode>
                <c:ptCount val="2"/>
                <c:pt idx="0">
                  <c:v>-4348.1899999999996</c:v>
                </c:pt>
                <c:pt idx="1">
                  <c:v>2850.8960000000002</c:v>
                </c:pt>
              </c:numCache>
            </c:numRef>
          </c:xVal>
          <c:yVal>
            <c:numRef>
              <c:f>Datas!$AB$24:$AB$25</c:f>
              <c:numCache>
                <c:formatCode>0.000</c:formatCode>
                <c:ptCount val="2"/>
                <c:pt idx="0">
                  <c:v>5.2394993982481625E-2</c:v>
                </c:pt>
                <c:pt idx="1">
                  <c:v>0.4203739300987035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7-503C-4F00-87DF-9A641D402F5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27943240"/>
        <c:axId val="427939304"/>
        <c:extLst/>
      </c:scatterChart>
      <c:valAx>
        <c:axId val="42794324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 b="1"/>
                  <a:t>Y (mm)</a:t>
                </a:r>
              </a:p>
            </c:rich>
          </c:tx>
          <c:layout>
            <c:manualLayout>
              <c:xMode val="edge"/>
              <c:yMode val="edge"/>
              <c:x val="0.48428357891160756"/>
              <c:y val="0.9508678233245970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0.0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427939304"/>
        <c:crosses val="autoZero"/>
        <c:crossBetween val="midCat"/>
      </c:valAx>
      <c:valAx>
        <c:axId val="427939304"/>
        <c:scaling>
          <c:orientation val="minMax"/>
          <c:max val="0.8"/>
          <c:min val="-0.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 b="1"/>
                  <a:t>z (mm)</a:t>
                </a:r>
              </a:p>
            </c:rich>
          </c:tx>
          <c:layout>
            <c:manualLayout>
              <c:xMode val="edge"/>
              <c:yMode val="edge"/>
              <c:x val="1.4036617037185188E-2"/>
              <c:y val="0.4639235213685927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0.0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427943240"/>
        <c:crosses val="autoZero"/>
        <c:crossBetween val="midCat"/>
        <c:majorUnit val="0.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400" b="1" i="0" u="none" strike="noStrike" kern="1200" spc="0" baseline="0" dirty="0">
                <a:solidFill>
                  <a:schemeClr val="accent2"/>
                </a:solidFill>
              </a:rPr>
              <a:t>B180</a:t>
            </a:r>
          </a:p>
          <a:p>
            <a:pPr>
              <a:defRPr/>
            </a:pPr>
            <a:r>
              <a:rPr lang="en-US" sz="1200" b="0" i="0" u="none" strike="noStrike" kern="1200" spc="0" baseline="0" dirty="0">
                <a:solidFill>
                  <a:schemeClr val="accent2"/>
                </a:solidFill>
              </a:rPr>
              <a:t>14</a:t>
            </a:r>
            <a:r>
              <a:rPr lang="en-US" sz="1200" b="0" i="0" u="none" strike="noStrike" kern="1200" spc="0" baseline="30000" dirty="0">
                <a:solidFill>
                  <a:schemeClr val="accent2"/>
                </a:solidFill>
              </a:rPr>
              <a:t>th</a:t>
            </a:r>
            <a:r>
              <a:rPr lang="en-US" sz="1200" b="0" i="0" u="none" strike="noStrike" kern="1200" spc="0" baseline="0" dirty="0">
                <a:solidFill>
                  <a:schemeClr val="accent2"/>
                </a:solidFill>
              </a:rPr>
              <a:t> March 2023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>
        <c:manualLayout>
          <c:layoutTarget val="inner"/>
          <c:xMode val="edge"/>
          <c:yMode val="edge"/>
          <c:x val="7.9270089199238322E-2"/>
          <c:y val="0.1247229360943387"/>
          <c:w val="0.84589422732897457"/>
          <c:h val="0.84974762034336648"/>
        </c:manualLayout>
      </c:layout>
      <c:scatterChart>
        <c:scatterStyle val="smoothMarker"/>
        <c:varyColors val="0"/>
        <c:ser>
          <c:idx val="0"/>
          <c:order val="2"/>
          <c:tx>
            <c:v>Cold mass : mechanical axis</c:v>
          </c:tx>
          <c:spPr>
            <a:ln w="31750" cap="rnd">
              <a:noFill/>
              <a:round/>
            </a:ln>
            <a:effectLst/>
          </c:spPr>
          <c:marker>
            <c:symbol val="circle"/>
            <c:size val="5"/>
            <c:spPr>
              <a:noFill/>
              <a:ln w="9525">
                <a:noFill/>
              </a:ln>
              <a:effectLst/>
            </c:spPr>
          </c:marker>
          <c:trendline>
            <c:spPr>
              <a:ln w="28575" cap="rnd">
                <a:solidFill>
                  <a:schemeClr val="accent2"/>
                </a:solidFill>
                <a:prstDash val="solid"/>
              </a:ln>
              <a:effectLst/>
            </c:spPr>
            <c:trendlineType val="poly"/>
            <c:order val="2"/>
            <c:dispRSqr val="0"/>
            <c:dispEq val="0"/>
          </c:trendline>
          <c:xVal>
            <c:numRef>
              <c:f>'B180'!$H$11:$H$13</c:f>
              <c:numCache>
                <c:formatCode>0.000</c:formatCode>
                <c:ptCount val="3"/>
                <c:pt idx="0">
                  <c:v>-4889.835</c:v>
                </c:pt>
                <c:pt idx="1">
                  <c:v>0</c:v>
                </c:pt>
                <c:pt idx="2">
                  <c:v>4711.6480000000001</c:v>
                </c:pt>
              </c:numCache>
            </c:numRef>
          </c:xVal>
          <c:yVal>
            <c:numRef>
              <c:f>'B180'!$I$11:$I$13</c:f>
              <c:numCache>
                <c:formatCode>0.000</c:formatCode>
                <c:ptCount val="3"/>
                <c:pt idx="0">
                  <c:v>0.49608926711402024</c:v>
                </c:pt>
                <c:pt idx="1">
                  <c:v>0.50337026380800032</c:v>
                </c:pt>
                <c:pt idx="2">
                  <c:v>0.51038593887908101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D513-46D7-8148-0B580A80C2E7}"/>
            </c:ext>
          </c:extLst>
        </c:ser>
        <c:ser>
          <c:idx val="2"/>
          <c:order val="3"/>
          <c:tx>
            <c:v>Cold mass : magnetic axis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tx1"/>
                </a:solidFill>
              </a:ln>
              <a:effectLst/>
            </c:spPr>
          </c:marker>
          <c:dPt>
            <c:idx val="1"/>
            <c:marker>
              <c:symbol val="circle"/>
              <c:size val="5"/>
              <c:spPr>
                <a:solidFill>
                  <a:schemeClr val="accent2"/>
                </a:solidFill>
                <a:ln w="9525">
                  <a:solidFill>
                    <a:schemeClr val="tx1"/>
                  </a:solidFill>
                </a:ln>
                <a:effectLst/>
              </c:spPr>
            </c:marker>
            <c:bubble3D val="0"/>
            <c:spPr>
              <a:ln w="31750" cap="rnd">
                <a:solidFill>
                  <a:schemeClr val="accent2"/>
                </a:solidFill>
                <a:prstDash val="dash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D513-46D7-8148-0B580A80C2E7}"/>
              </c:ext>
            </c:extLst>
          </c:dPt>
          <c:xVal>
            <c:numRef>
              <c:f>'B180'!$H$35:$H$36</c:f>
              <c:numCache>
                <c:formatCode>0.000</c:formatCode>
                <c:ptCount val="2"/>
                <c:pt idx="0">
                  <c:v>-4347.0370000000003</c:v>
                </c:pt>
                <c:pt idx="1">
                  <c:v>2852.67</c:v>
                </c:pt>
              </c:numCache>
            </c:numRef>
          </c:xVal>
          <c:yVal>
            <c:numRef>
              <c:f>'B180'!$I$35:$I$36</c:f>
              <c:numCache>
                <c:formatCode>0.000</c:formatCode>
                <c:ptCount val="2"/>
                <c:pt idx="0">
                  <c:v>0.65259325999699369</c:v>
                </c:pt>
                <c:pt idx="1">
                  <c:v>1.1230991532618295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D513-46D7-8148-0B580A80C2E7}"/>
            </c:ext>
          </c:extLst>
        </c:ser>
        <c:ser>
          <c:idx val="4"/>
          <c:order val="4"/>
          <c:tx>
            <c:v>delta Conn</c:v>
          </c:tx>
          <c:spPr>
            <a:ln w="19050" cap="rnd">
              <a:solidFill>
                <a:schemeClr val="accent6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('B180'!$H$18,'B180'!$H$35)</c:f>
              <c:numCache>
                <c:formatCode>0.000</c:formatCode>
                <c:ptCount val="2"/>
                <c:pt idx="0">
                  <c:v>-4347.0370000000003</c:v>
                </c:pt>
                <c:pt idx="1">
                  <c:v>-4347.0370000000003</c:v>
                </c:pt>
              </c:numCache>
            </c:numRef>
          </c:xVal>
          <c:yVal>
            <c:numRef>
              <c:f>('B180'!$I$35,'B180'!$I$31)</c:f>
              <c:numCache>
                <c:formatCode>0.000</c:formatCode>
                <c:ptCount val="2"/>
                <c:pt idx="0">
                  <c:v>0.65259325999699369</c:v>
                </c:pt>
                <c:pt idx="1">
                  <c:v>0.49689749693026125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5-D513-46D7-8148-0B580A80C2E7}"/>
            </c:ext>
          </c:extLst>
        </c:ser>
        <c:ser>
          <c:idx val="5"/>
          <c:order val="5"/>
          <c:tx>
            <c:v>delta NConn</c:v>
          </c:tx>
          <c:spPr>
            <a:ln w="19050" cap="rnd">
              <a:solidFill>
                <a:schemeClr val="accent6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('B180'!$H$26,'B180'!$H$36)</c:f>
              <c:numCache>
                <c:formatCode>0.000</c:formatCode>
                <c:ptCount val="2"/>
                <c:pt idx="0">
                  <c:v>2852.67</c:v>
                </c:pt>
                <c:pt idx="1">
                  <c:v>2852.67</c:v>
                </c:pt>
              </c:numCache>
            </c:numRef>
          </c:xVal>
          <c:yVal>
            <c:numRef>
              <c:f>('B180'!$I$36,'B180'!$I$32)</c:f>
              <c:numCache>
                <c:formatCode>0.000</c:formatCode>
                <c:ptCount val="2"/>
                <c:pt idx="0">
                  <c:v>1.1230991532618295</c:v>
                </c:pt>
                <c:pt idx="1">
                  <c:v>0.50761790832750175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6-D513-46D7-8148-0B580A80C2E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89342719"/>
        <c:axId val="1889331199"/>
        <c:extLst>
          <c:ext xmlns:c15="http://schemas.microsoft.com/office/drawing/2012/chart" uri="{02D57815-91ED-43cb-92C2-25804820EDAC}">
            <c15:filteredScatterSeries>
              <c15:ser>
                <c:idx val="3"/>
                <c:order val="0"/>
                <c:tx>
                  <c:v>Vacuum vessel axis</c:v>
                </c:tx>
                <c:spPr>
                  <a:ln w="12700" cap="rnd">
                    <a:solidFill>
                      <a:schemeClr val="tx2"/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>
                      <c:ext uri="{02D57815-91ED-43cb-92C2-25804820EDAC}">
                        <c15:formulaRef>
                          <c15:sqref>'B180'!$H$7:$H$9</c15:sqref>
                        </c15:formulaRef>
                      </c:ext>
                    </c:extLst>
                    <c:numCache>
                      <c:formatCode>General</c:formatCode>
                      <c:ptCount val="3"/>
                      <c:pt idx="0">
                        <c:v>-4905</c:v>
                      </c:pt>
                      <c:pt idx="1">
                        <c:v>0</c:v>
                      </c:pt>
                      <c:pt idx="2">
                        <c:v>4905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'B180'!$I$7:$I$9</c15:sqref>
                        </c15:formulaRef>
                      </c:ext>
                    </c:extLst>
                    <c:numCache>
                      <c:formatCode>0.000</c:formatCode>
                      <c:ptCount val="3"/>
                      <c:pt idx="0">
                        <c:v>0</c:v>
                      </c:pt>
                      <c:pt idx="1">
                        <c:v>0</c:v>
                      </c:pt>
                      <c:pt idx="2">
                        <c:v>0</c:v>
                      </c:pt>
                    </c:numCache>
                  </c:numRef>
                </c:yVal>
                <c:smooth val="1"/>
                <c:extLst>
                  <c:ext xmlns:c16="http://schemas.microsoft.com/office/drawing/2014/chart" uri="{C3380CC4-5D6E-409C-BE32-E72D297353CC}">
                    <c16:uniqueId val="{00000007-D513-46D7-8148-0B580A80C2E7}"/>
                  </c:ext>
                </c:extLst>
              </c15:ser>
            </c15:filteredScatterSeries>
            <c15:filteredScatterSeries>
              <c15:ser>
                <c:idx val="1"/>
                <c:order val="1"/>
                <c:tx>
                  <c:v>polynome</c:v>
                </c:tx>
                <c:spPr>
                  <a:ln w="12700" cap="rnd">
                    <a:solidFill>
                      <a:srgbClr val="FF0000"/>
                    </a:solidFill>
                    <a:prstDash val="dash"/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'B180'!$H$18:$H$26</c15:sqref>
                        </c15:formulaRef>
                      </c:ext>
                    </c:extLst>
                    <c:numCache>
                      <c:formatCode>0.000</c:formatCode>
                      <c:ptCount val="9"/>
                      <c:pt idx="0">
                        <c:v>-4347.0370000000003</c:v>
                      </c:pt>
                      <c:pt idx="1">
                        <c:v>-3447.073625</c:v>
                      </c:pt>
                      <c:pt idx="2">
                        <c:v>-2547.1102500000002</c:v>
                      </c:pt>
                      <c:pt idx="3">
                        <c:v>-1647.1468750000004</c:v>
                      </c:pt>
                      <c:pt idx="4">
                        <c:v>-747.18350000000009</c:v>
                      </c:pt>
                      <c:pt idx="5">
                        <c:v>152.77987500000017</c:v>
                      </c:pt>
                      <c:pt idx="6">
                        <c:v>1052.7432499999995</c:v>
                      </c:pt>
                      <c:pt idx="7">
                        <c:v>1952.7066249999998</c:v>
                      </c:pt>
                      <c:pt idx="8">
                        <c:v>2852.67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'B180'!$I$18:$I$26</c15:sqref>
                        </c15:formulaRef>
                      </c:ext>
                    </c:extLst>
                    <c:numCache>
                      <c:formatCode>0.000</c:formatCode>
                      <c:ptCount val="9"/>
                      <c:pt idx="0">
                        <c:v>0.49689749693026125</c:v>
                      </c:pt>
                      <c:pt idx="1">
                        <c:v>0.49823754835491635</c:v>
                      </c:pt>
                      <c:pt idx="2">
                        <c:v>0.49957759977957139</c:v>
                      </c:pt>
                      <c:pt idx="3">
                        <c:v>0.50091765120422649</c:v>
                      </c:pt>
                      <c:pt idx="4">
                        <c:v>0.50225770262888147</c:v>
                      </c:pt>
                      <c:pt idx="5">
                        <c:v>0.50359775405353657</c:v>
                      </c:pt>
                      <c:pt idx="6">
                        <c:v>0.50493780547819156</c:v>
                      </c:pt>
                      <c:pt idx="7">
                        <c:v>0.50627785690284666</c:v>
                      </c:pt>
                      <c:pt idx="8">
                        <c:v>0.50761790832750175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8-D513-46D7-8148-0B580A80C2E7}"/>
                  </c:ext>
                </c:extLst>
              </c15:ser>
            </c15:filteredScatterSeries>
            <c15:filteredScatterSeries>
              <c15:ser>
                <c:idx val="6"/>
                <c:order val="6"/>
                <c:tx>
                  <c:v>regression sur longueur magnetique</c:v>
                </c:tx>
                <c:spPr>
                  <a:ln w="19050" cap="rnd">
                    <a:solidFill>
                      <a:schemeClr val="accent6"/>
                    </a:solidFill>
                    <a:prstDash val="sysDash"/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'B180'!$H$31:$H$32</c15:sqref>
                        </c15:formulaRef>
                      </c:ext>
                    </c:extLst>
                    <c:numCache>
                      <c:formatCode>0.000</c:formatCode>
                      <c:ptCount val="2"/>
                      <c:pt idx="0">
                        <c:v>-4347.0370000000003</c:v>
                      </c:pt>
                      <c:pt idx="1">
                        <c:v>2852.67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'B180'!$I$31:$I$32</c15:sqref>
                        </c15:formulaRef>
                      </c:ext>
                    </c:extLst>
                    <c:numCache>
                      <c:formatCode>0.000</c:formatCode>
                      <c:ptCount val="2"/>
                      <c:pt idx="0">
                        <c:v>0.49689749693026125</c:v>
                      </c:pt>
                      <c:pt idx="1">
                        <c:v>0.50761790832750175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9-D513-46D7-8148-0B580A80C2E7}"/>
                  </c:ext>
                </c:extLst>
              </c15:ser>
            </c15:filteredScatterSeries>
          </c:ext>
        </c:extLst>
      </c:scatterChart>
      <c:valAx>
        <c:axId val="1889342719"/>
        <c:scaling>
          <c:orientation val="minMax"/>
          <c:max val="5000"/>
          <c:min val="-50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889331199"/>
        <c:crosses val="autoZero"/>
        <c:crossBetween val="midCat"/>
      </c:valAx>
      <c:valAx>
        <c:axId val="1889331199"/>
        <c:scaling>
          <c:orientation val="minMax"/>
          <c:max val="1.2"/>
          <c:min val="-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889342719"/>
        <c:crosses val="autoZero"/>
        <c:crossBetween val="midCat"/>
        <c:majorUnit val="0.2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pPr>
            <a:r>
              <a:rPr lang="en-US" sz="1400" b="1" dirty="0">
                <a:solidFill>
                  <a:srgbClr val="7030A0"/>
                </a:solidFill>
              </a:rPr>
              <a:t>B180 - SMI2</a:t>
            </a:r>
          </a:p>
          <a:p>
            <a:pPr>
              <a:defRPr>
                <a:solidFill>
                  <a:schemeClr val="accent5"/>
                </a:solidFill>
              </a:defRPr>
            </a:pPr>
            <a:r>
              <a:rPr lang="en-US" sz="1200" dirty="0">
                <a:solidFill>
                  <a:srgbClr val="7030A0"/>
                </a:solidFill>
              </a:rPr>
              <a:t>18</a:t>
            </a:r>
            <a:r>
              <a:rPr lang="en-US" sz="1200" baseline="30000" dirty="0">
                <a:solidFill>
                  <a:srgbClr val="7030A0"/>
                </a:solidFill>
              </a:rPr>
              <a:t>th</a:t>
            </a:r>
            <a:r>
              <a:rPr lang="en-US" sz="1200" dirty="0">
                <a:solidFill>
                  <a:srgbClr val="7030A0"/>
                </a:solidFill>
              </a:rPr>
              <a:t> October 2023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accent5"/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/>
      <c:scatterChart>
        <c:scatterStyle val="smoothMarker"/>
        <c:varyColors val="0"/>
        <c:ser>
          <c:idx val="3"/>
          <c:order val="0"/>
          <c:tx>
            <c:v>Vacuum vessel axis</c:v>
          </c:tx>
          <c:spPr>
            <a:ln w="28575" cap="rnd">
              <a:solidFill>
                <a:srgbClr val="7030A0"/>
              </a:solidFill>
              <a:round/>
            </a:ln>
            <a:effectLst/>
          </c:spPr>
          <c:marker>
            <c:symbol val="none"/>
          </c:marker>
          <c:xVal>
            <c:numRef>
              <c:f>'SMI2'!$R$7:$R$9</c:f>
              <c:numCache>
                <c:formatCode>General</c:formatCode>
                <c:ptCount val="3"/>
                <c:pt idx="0">
                  <c:v>-4905</c:v>
                </c:pt>
                <c:pt idx="1">
                  <c:v>0</c:v>
                </c:pt>
                <c:pt idx="2">
                  <c:v>4905</c:v>
                </c:pt>
              </c:numCache>
            </c:numRef>
          </c:xVal>
          <c:yVal>
            <c:numRef>
              <c:f>'SMI2'!$S$7:$S$9</c:f>
              <c:numCache>
                <c:formatCode>0.000</c:formatCode>
                <c:ptCount val="3"/>
                <c:pt idx="0">
                  <c:v>0</c:v>
                </c:pt>
                <c:pt idx="1">
                  <c:v>0</c:v>
                </c:pt>
                <c:pt idx="2">
                  <c:v>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76FA-43F9-ABDC-1B241CF199D3}"/>
            </c:ext>
          </c:extLst>
        </c:ser>
        <c:ser>
          <c:idx val="2"/>
          <c:order val="1"/>
          <c:tx>
            <c:v>Cold mass : magnetic axis</c:v>
          </c:tx>
          <c:spPr>
            <a:ln w="28575" cap="rnd">
              <a:solidFill>
                <a:srgbClr val="7030A0"/>
              </a:solidFill>
              <a:prstDash val="dash"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rgbClr val="7030A0"/>
                </a:solidFill>
                <a:prstDash val="dash"/>
              </a:ln>
              <a:effectLst/>
            </c:spPr>
          </c:marker>
          <c:xVal>
            <c:numRef>
              <c:f>'SMI2'!$R$29:$R$30</c:f>
              <c:numCache>
                <c:formatCode>0.000</c:formatCode>
                <c:ptCount val="2"/>
                <c:pt idx="0">
                  <c:v>-4347.0370000000003</c:v>
                </c:pt>
                <c:pt idx="1">
                  <c:v>2852.67</c:v>
                </c:pt>
              </c:numCache>
            </c:numRef>
          </c:xVal>
          <c:yVal>
            <c:numRef>
              <c:f>'SMI2'!$S$29:$S$30</c:f>
              <c:numCache>
                <c:formatCode>0.000</c:formatCode>
                <c:ptCount val="2"/>
                <c:pt idx="0">
                  <c:v>0.1556957630667325</c:v>
                </c:pt>
                <c:pt idx="1">
                  <c:v>0.61548124493432776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76FA-43F9-ABDC-1B241CF199D3}"/>
            </c:ext>
          </c:extLst>
        </c:ser>
        <c:ser>
          <c:idx val="4"/>
          <c:order val="2"/>
          <c:tx>
            <c:v>delta Conn</c:v>
          </c:tx>
          <c:spPr>
            <a:ln w="19050" cap="rnd">
              <a:solidFill>
                <a:schemeClr val="accent6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('SMI2'!$R$18,'SMI2'!$R$29)</c:f>
              <c:numCache>
                <c:formatCode>0.000</c:formatCode>
                <c:ptCount val="2"/>
                <c:pt idx="0">
                  <c:v>-4347.0370000000003</c:v>
                </c:pt>
                <c:pt idx="1">
                  <c:v>-4347.0370000000003</c:v>
                </c:pt>
              </c:numCache>
            </c:numRef>
          </c:xVal>
          <c:yVal>
            <c:numRef>
              <c:f>('SMI2'!$S$18,'SMI2'!$S$29)</c:f>
              <c:numCache>
                <c:formatCode>0.000</c:formatCode>
                <c:ptCount val="2"/>
                <c:pt idx="0">
                  <c:v>3.6238021444383802E-16</c:v>
                </c:pt>
                <c:pt idx="1">
                  <c:v>0.1556957630667325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76FA-43F9-ABDC-1B241CF199D3}"/>
            </c:ext>
          </c:extLst>
        </c:ser>
        <c:ser>
          <c:idx val="5"/>
          <c:order val="3"/>
          <c:tx>
            <c:v>delta NCon</c:v>
          </c:tx>
          <c:spPr>
            <a:ln w="19050" cap="rnd">
              <a:solidFill>
                <a:schemeClr val="accent6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('SMI2'!$R$26,'SMI2'!$R$30)</c:f>
              <c:numCache>
                <c:formatCode>0.000</c:formatCode>
                <c:ptCount val="2"/>
                <c:pt idx="0">
                  <c:v>2852.67</c:v>
                </c:pt>
                <c:pt idx="1">
                  <c:v>2852.67</c:v>
                </c:pt>
              </c:numCache>
            </c:numRef>
          </c:xVal>
          <c:yVal>
            <c:numRef>
              <c:f>('SMI2'!$S$26,'SMI2'!$S$30)</c:f>
              <c:numCache>
                <c:formatCode>0.000</c:formatCode>
                <c:ptCount val="2"/>
                <c:pt idx="0">
                  <c:v>1.5605614482803628E-16</c:v>
                </c:pt>
                <c:pt idx="1">
                  <c:v>0.61548124493432776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5-76FA-43F9-ABDC-1B241CF199D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89342719"/>
        <c:axId val="1889331199"/>
      </c:scatterChart>
      <c:valAx>
        <c:axId val="1889342719"/>
        <c:scaling>
          <c:orientation val="minMax"/>
          <c:max val="5000"/>
          <c:min val="-50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889331199"/>
        <c:crosses val="autoZero"/>
        <c:crossBetween val="midCat"/>
      </c:valAx>
      <c:valAx>
        <c:axId val="1889331199"/>
        <c:scaling>
          <c:orientation val="minMax"/>
          <c:max val="1.2"/>
          <c:min val="-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889342719"/>
        <c:crosses val="autoZero"/>
        <c:crossBetween val="midCat"/>
        <c:majorUnit val="0.2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pPr>
            <a:r>
              <a:rPr lang="en-US" sz="1400" b="1" dirty="0">
                <a:solidFill>
                  <a:schemeClr val="accent5"/>
                </a:solidFill>
              </a:rPr>
              <a:t>B180 - SMI2</a:t>
            </a:r>
          </a:p>
          <a:p>
            <a:pPr>
              <a:defRPr>
                <a:solidFill>
                  <a:schemeClr val="accent5"/>
                </a:solidFill>
              </a:defRPr>
            </a:pPr>
            <a:r>
              <a:rPr lang="en-US" sz="1200" dirty="0">
                <a:solidFill>
                  <a:schemeClr val="accent5"/>
                </a:solidFill>
              </a:rPr>
              <a:t>18</a:t>
            </a:r>
            <a:r>
              <a:rPr lang="en-US" sz="1200" baseline="30000" dirty="0">
                <a:solidFill>
                  <a:schemeClr val="accent5"/>
                </a:solidFill>
              </a:rPr>
              <a:t>th</a:t>
            </a:r>
            <a:r>
              <a:rPr lang="en-US" sz="1200" dirty="0">
                <a:solidFill>
                  <a:schemeClr val="accent5"/>
                </a:solidFill>
              </a:rPr>
              <a:t> October 2023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accent5"/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/>
      <c:scatterChart>
        <c:scatterStyle val="smoothMarker"/>
        <c:varyColors val="0"/>
        <c:ser>
          <c:idx val="3"/>
          <c:order val="0"/>
          <c:tx>
            <c:v>Vacuum vessel axis</c:v>
          </c:tx>
          <c:spPr>
            <a:ln w="1270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'SMI2'!$R$7:$R$9</c:f>
              <c:numCache>
                <c:formatCode>General</c:formatCode>
                <c:ptCount val="3"/>
                <c:pt idx="0">
                  <c:v>-4905</c:v>
                </c:pt>
                <c:pt idx="1">
                  <c:v>0</c:v>
                </c:pt>
                <c:pt idx="2">
                  <c:v>4905</c:v>
                </c:pt>
              </c:numCache>
            </c:numRef>
          </c:xVal>
          <c:yVal>
            <c:numRef>
              <c:f>'SMI2'!$S$7:$S$9</c:f>
              <c:numCache>
                <c:formatCode>0.000</c:formatCode>
                <c:ptCount val="3"/>
                <c:pt idx="0">
                  <c:v>0</c:v>
                </c:pt>
                <c:pt idx="1">
                  <c:v>0</c:v>
                </c:pt>
                <c:pt idx="2">
                  <c:v>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389E-4A27-B89F-2D4B909B8E71}"/>
            </c:ext>
          </c:extLst>
        </c:ser>
        <c:ser>
          <c:idx val="6"/>
          <c:order val="1"/>
          <c:tx>
            <c:v>polynominal : mechanical axis</c:v>
          </c:tx>
          <c:spPr>
            <a:ln w="12700" cap="rnd">
              <a:solidFill>
                <a:srgbClr val="A02B93"/>
              </a:solidFill>
              <a:round/>
            </a:ln>
            <a:effectLst/>
          </c:spPr>
          <c:marker>
            <c:symbol val="none"/>
          </c:marker>
          <c:xVal>
            <c:numRef>
              <c:f>'SMI2'!$R$18:$R$26</c:f>
              <c:numCache>
                <c:formatCode>0.000</c:formatCode>
                <c:ptCount val="9"/>
                <c:pt idx="0">
                  <c:v>-4347.0370000000003</c:v>
                </c:pt>
                <c:pt idx="1">
                  <c:v>-3447.073625</c:v>
                </c:pt>
                <c:pt idx="2">
                  <c:v>-2547.1102500000002</c:v>
                </c:pt>
                <c:pt idx="3">
                  <c:v>-1647.1468750000004</c:v>
                </c:pt>
                <c:pt idx="4">
                  <c:v>-747.18350000000009</c:v>
                </c:pt>
                <c:pt idx="5">
                  <c:v>152.77987500000017</c:v>
                </c:pt>
                <c:pt idx="6">
                  <c:v>1052.7432499999995</c:v>
                </c:pt>
                <c:pt idx="7">
                  <c:v>1952.7066249999998</c:v>
                </c:pt>
                <c:pt idx="8">
                  <c:v>2852.67</c:v>
                </c:pt>
              </c:numCache>
            </c:numRef>
          </c:xVal>
          <c:yVal>
            <c:numRef>
              <c:f>'SMI2'!$S$18:$S$26</c:f>
              <c:numCache>
                <c:formatCode>0.000</c:formatCode>
                <c:ptCount val="9"/>
                <c:pt idx="0">
                  <c:v>3.6238021444383802E-16</c:v>
                </c:pt>
                <c:pt idx="1">
                  <c:v>2.2786568227187492E-16</c:v>
                </c:pt>
                <c:pt idx="2">
                  <c:v>1.2441515680562263E-16</c:v>
                </c:pt>
                <c:pt idx="3">
                  <c:v>5.2028638045081176E-17</c:v>
                </c:pt>
                <c:pt idx="4">
                  <c:v>1.0706125990250531E-17</c:v>
                </c:pt>
                <c:pt idx="5">
                  <c:v>4.4762064113072637E-19</c:v>
                </c:pt>
                <c:pt idx="6">
                  <c:v>2.1253121997721731E-17</c:v>
                </c:pt>
                <c:pt idx="7">
                  <c:v>7.3122630060023576E-17</c:v>
                </c:pt>
                <c:pt idx="8">
                  <c:v>1.5605614482803628E-16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389E-4A27-B89F-2D4B909B8E71}"/>
            </c:ext>
          </c:extLst>
        </c:ser>
        <c:ser>
          <c:idx val="0"/>
          <c:order val="2"/>
          <c:tx>
            <c:v>Cold mass : mechanical axis</c:v>
          </c:tx>
          <c:spPr>
            <a:ln w="31750" cap="rnd">
              <a:solidFill>
                <a:srgbClr val="A02B9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rgbClr val="A02B93"/>
                </a:solidFill>
              </a:ln>
              <a:effectLst/>
            </c:spPr>
          </c:marker>
          <c:xVal>
            <c:numRef>
              <c:f>'SMI2'!$R$11:$R$13</c:f>
              <c:numCache>
                <c:formatCode>0</c:formatCode>
                <c:ptCount val="3"/>
                <c:pt idx="0">
                  <c:v>-3350</c:v>
                </c:pt>
                <c:pt idx="1">
                  <c:v>0</c:v>
                </c:pt>
                <c:pt idx="2">
                  <c:v>3350</c:v>
                </c:pt>
              </c:numCache>
            </c:numRef>
          </c:xVal>
          <c:yVal>
            <c:numRef>
              <c:f>'SMI2'!$S$11:$S$13</c:f>
              <c:numCache>
                <c:formatCode>0.000</c:formatCode>
                <c:ptCount val="3"/>
                <c:pt idx="0">
                  <c:v>2.1521246323503034E-16</c:v>
                </c:pt>
                <c:pt idx="1">
                  <c:v>0</c:v>
                </c:pt>
                <c:pt idx="2">
                  <c:v>2.1521246323503034E-16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389E-4A27-B89F-2D4B909B8E71}"/>
            </c:ext>
          </c:extLst>
        </c:ser>
        <c:ser>
          <c:idx val="2"/>
          <c:order val="3"/>
          <c:tx>
            <c:v>Cold mass : magnetic axis</c:v>
          </c:tx>
          <c:spPr>
            <a:ln w="28575" cap="rnd">
              <a:solidFill>
                <a:srgbClr val="A02B93"/>
              </a:solidFill>
              <a:prstDash val="dash"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28575">
                <a:solidFill>
                  <a:srgbClr val="A02B93"/>
                </a:solidFill>
                <a:prstDash val="dash"/>
              </a:ln>
              <a:effectLst/>
            </c:spPr>
          </c:marker>
          <c:xVal>
            <c:numRef>
              <c:f>'SMI2'!$R$29:$R$30</c:f>
              <c:numCache>
                <c:formatCode>0.000</c:formatCode>
                <c:ptCount val="2"/>
                <c:pt idx="0">
                  <c:v>-4347.0370000000003</c:v>
                </c:pt>
                <c:pt idx="1">
                  <c:v>2852.67</c:v>
                </c:pt>
              </c:numCache>
            </c:numRef>
          </c:xVal>
          <c:yVal>
            <c:numRef>
              <c:f>'SMI2'!$S$29:$S$30</c:f>
              <c:numCache>
                <c:formatCode>0.000</c:formatCode>
                <c:ptCount val="2"/>
                <c:pt idx="0">
                  <c:v>0.1556957630667325</c:v>
                </c:pt>
                <c:pt idx="1">
                  <c:v>0.61548124493432776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389E-4A27-B89F-2D4B909B8E71}"/>
            </c:ext>
          </c:extLst>
        </c:ser>
        <c:ser>
          <c:idx val="4"/>
          <c:order val="4"/>
          <c:tx>
            <c:v>delta Conn</c:v>
          </c:tx>
          <c:spPr>
            <a:ln w="19050" cap="rnd">
              <a:solidFill>
                <a:schemeClr val="accent6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('SMI2'!$R$18,'SMI2'!$R$29)</c:f>
              <c:numCache>
                <c:formatCode>0.000</c:formatCode>
                <c:ptCount val="2"/>
                <c:pt idx="0">
                  <c:v>-4347.0370000000003</c:v>
                </c:pt>
                <c:pt idx="1">
                  <c:v>-4347.0370000000003</c:v>
                </c:pt>
              </c:numCache>
            </c:numRef>
          </c:xVal>
          <c:yVal>
            <c:numRef>
              <c:f>('SMI2'!$S$18,'SMI2'!$S$29)</c:f>
              <c:numCache>
                <c:formatCode>0.000</c:formatCode>
                <c:ptCount val="2"/>
                <c:pt idx="0">
                  <c:v>3.6238021444383802E-16</c:v>
                </c:pt>
                <c:pt idx="1">
                  <c:v>0.1556957630667325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5-389E-4A27-B89F-2D4B909B8E71}"/>
            </c:ext>
          </c:extLst>
        </c:ser>
        <c:ser>
          <c:idx val="5"/>
          <c:order val="5"/>
          <c:tx>
            <c:v>delta NCon</c:v>
          </c:tx>
          <c:spPr>
            <a:ln w="19050" cap="rnd">
              <a:solidFill>
                <a:schemeClr val="accent6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('SMI2'!$R$26,'SMI2'!$R$30)</c:f>
              <c:numCache>
                <c:formatCode>0.000</c:formatCode>
                <c:ptCount val="2"/>
                <c:pt idx="0">
                  <c:v>2852.67</c:v>
                </c:pt>
                <c:pt idx="1">
                  <c:v>2852.67</c:v>
                </c:pt>
              </c:numCache>
            </c:numRef>
          </c:xVal>
          <c:yVal>
            <c:numRef>
              <c:f>('SMI2'!$S$26,'SMI2'!$S$30)</c:f>
              <c:numCache>
                <c:formatCode>0.000</c:formatCode>
                <c:ptCount val="2"/>
                <c:pt idx="0">
                  <c:v>1.5605614482803628E-16</c:v>
                </c:pt>
                <c:pt idx="1">
                  <c:v>0.61548124493432776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6-389E-4A27-B89F-2D4B909B8E7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89342719"/>
        <c:axId val="1889331199"/>
      </c:scatterChart>
      <c:valAx>
        <c:axId val="1889342719"/>
        <c:scaling>
          <c:orientation val="minMax"/>
          <c:max val="5000"/>
          <c:min val="-50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889331199"/>
        <c:crosses val="autoZero"/>
        <c:crossBetween val="midCat"/>
      </c:valAx>
      <c:valAx>
        <c:axId val="1889331199"/>
        <c:scaling>
          <c:orientation val="minMax"/>
          <c:max val="1.2"/>
          <c:min val="-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889342719"/>
        <c:crosses val="autoZero"/>
        <c:crossBetween val="midCat"/>
        <c:majorUnit val="0.2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4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400" b="1" i="0" u="none" strike="noStrike" kern="1200" spc="0" baseline="0" dirty="0">
                <a:solidFill>
                  <a:schemeClr val="accent2"/>
                </a:solidFill>
              </a:rPr>
              <a:t>B180</a:t>
            </a:r>
          </a:p>
          <a:p>
            <a:pPr>
              <a:defRPr/>
            </a:pPr>
            <a:r>
              <a:rPr lang="en-US" sz="1200" b="0" i="0" u="none" strike="noStrike" kern="1200" spc="0" baseline="0" dirty="0">
                <a:solidFill>
                  <a:schemeClr val="accent2"/>
                </a:solidFill>
              </a:rPr>
              <a:t>14</a:t>
            </a:r>
            <a:r>
              <a:rPr lang="en-US" sz="1200" b="0" i="0" u="none" strike="noStrike" kern="1200" spc="0" baseline="30000" dirty="0">
                <a:solidFill>
                  <a:schemeClr val="accent2"/>
                </a:solidFill>
              </a:rPr>
              <a:t>th</a:t>
            </a:r>
            <a:r>
              <a:rPr lang="en-US" sz="1200" b="0" i="0" u="none" strike="noStrike" kern="1200" spc="0" baseline="0" dirty="0">
                <a:solidFill>
                  <a:schemeClr val="accent2"/>
                </a:solidFill>
              </a:rPr>
              <a:t> March 2023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>
        <c:manualLayout>
          <c:layoutTarget val="inner"/>
          <c:xMode val="edge"/>
          <c:yMode val="edge"/>
          <c:x val="7.9270089199238322E-2"/>
          <c:y val="0.1247229360943387"/>
          <c:w val="0.84589422732897457"/>
          <c:h val="0.84974762034336648"/>
        </c:manualLayout>
      </c:layout>
      <c:scatterChart>
        <c:scatterStyle val="smoothMarker"/>
        <c:varyColors val="0"/>
        <c:ser>
          <c:idx val="0"/>
          <c:order val="2"/>
          <c:tx>
            <c:v>Cold mass : mechanical axis</c:v>
          </c:tx>
          <c:spPr>
            <a:ln w="31750" cap="rnd">
              <a:noFill/>
              <a:round/>
            </a:ln>
            <a:effectLst/>
          </c:spPr>
          <c:marker>
            <c:symbol val="circle"/>
            <c:size val="5"/>
            <c:spPr>
              <a:noFill/>
              <a:ln w="9525">
                <a:noFill/>
              </a:ln>
              <a:effectLst/>
            </c:spPr>
          </c:marker>
          <c:trendline>
            <c:spPr>
              <a:ln w="28575" cap="rnd">
                <a:solidFill>
                  <a:schemeClr val="accent2"/>
                </a:solidFill>
                <a:prstDash val="solid"/>
              </a:ln>
              <a:effectLst/>
            </c:spPr>
            <c:trendlineType val="poly"/>
            <c:order val="2"/>
            <c:dispRSqr val="0"/>
            <c:dispEq val="0"/>
          </c:trendline>
          <c:xVal>
            <c:numRef>
              <c:f>'B180'!$H$11:$H$13</c:f>
              <c:numCache>
                <c:formatCode>0.000</c:formatCode>
                <c:ptCount val="3"/>
                <c:pt idx="0">
                  <c:v>-4889.835</c:v>
                </c:pt>
                <c:pt idx="1">
                  <c:v>0</c:v>
                </c:pt>
                <c:pt idx="2">
                  <c:v>4711.6480000000001</c:v>
                </c:pt>
              </c:numCache>
            </c:numRef>
          </c:xVal>
          <c:yVal>
            <c:numRef>
              <c:f>'B180'!$I$11:$I$13</c:f>
              <c:numCache>
                <c:formatCode>0.000</c:formatCode>
                <c:ptCount val="3"/>
                <c:pt idx="0">
                  <c:v>0.49608926711402024</c:v>
                </c:pt>
                <c:pt idx="1">
                  <c:v>0.50337026380800032</c:v>
                </c:pt>
                <c:pt idx="2">
                  <c:v>0.51038593887908101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3EA3-44EB-B0E3-3D705C7A62D2}"/>
            </c:ext>
          </c:extLst>
        </c:ser>
        <c:ser>
          <c:idx val="2"/>
          <c:order val="3"/>
          <c:tx>
            <c:v>Cold mass : magnetic axis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tx1"/>
                </a:solidFill>
              </a:ln>
              <a:effectLst/>
            </c:spPr>
          </c:marker>
          <c:dPt>
            <c:idx val="1"/>
            <c:marker>
              <c:symbol val="circle"/>
              <c:size val="5"/>
              <c:spPr>
                <a:solidFill>
                  <a:schemeClr val="accent2"/>
                </a:solidFill>
                <a:ln w="9525">
                  <a:solidFill>
                    <a:schemeClr val="tx1"/>
                  </a:solidFill>
                </a:ln>
                <a:effectLst/>
              </c:spPr>
            </c:marker>
            <c:bubble3D val="0"/>
            <c:spPr>
              <a:ln w="31750" cap="rnd">
                <a:solidFill>
                  <a:schemeClr val="accent2"/>
                </a:solidFill>
                <a:prstDash val="dash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3EA3-44EB-B0E3-3D705C7A62D2}"/>
              </c:ext>
            </c:extLst>
          </c:dPt>
          <c:xVal>
            <c:numRef>
              <c:f>'B180'!$H$35:$H$36</c:f>
              <c:numCache>
                <c:formatCode>0.000</c:formatCode>
                <c:ptCount val="2"/>
                <c:pt idx="0">
                  <c:v>-4347.0370000000003</c:v>
                </c:pt>
                <c:pt idx="1">
                  <c:v>2852.67</c:v>
                </c:pt>
              </c:numCache>
            </c:numRef>
          </c:xVal>
          <c:yVal>
            <c:numRef>
              <c:f>'B180'!$I$35:$I$36</c:f>
              <c:numCache>
                <c:formatCode>0.000</c:formatCode>
                <c:ptCount val="2"/>
                <c:pt idx="0">
                  <c:v>0.65259325999699369</c:v>
                </c:pt>
                <c:pt idx="1">
                  <c:v>1.1230991532618295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3EA3-44EB-B0E3-3D705C7A62D2}"/>
            </c:ext>
          </c:extLst>
        </c:ser>
        <c:ser>
          <c:idx val="4"/>
          <c:order val="4"/>
          <c:tx>
            <c:v>delta Conn</c:v>
          </c:tx>
          <c:spPr>
            <a:ln w="19050" cap="rnd">
              <a:solidFill>
                <a:schemeClr val="accent6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('B180'!$H$18,'B180'!$H$35)</c:f>
              <c:numCache>
                <c:formatCode>0.000</c:formatCode>
                <c:ptCount val="2"/>
                <c:pt idx="0">
                  <c:v>-4347.0370000000003</c:v>
                </c:pt>
                <c:pt idx="1">
                  <c:v>-4347.0370000000003</c:v>
                </c:pt>
              </c:numCache>
            </c:numRef>
          </c:xVal>
          <c:yVal>
            <c:numRef>
              <c:f>('B180'!$I$35,'B180'!$I$31)</c:f>
              <c:numCache>
                <c:formatCode>0.000</c:formatCode>
                <c:ptCount val="2"/>
                <c:pt idx="0">
                  <c:v>0.65259325999699369</c:v>
                </c:pt>
                <c:pt idx="1">
                  <c:v>0.49689749693026125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5-3EA3-44EB-B0E3-3D705C7A62D2}"/>
            </c:ext>
          </c:extLst>
        </c:ser>
        <c:ser>
          <c:idx val="5"/>
          <c:order val="5"/>
          <c:tx>
            <c:v>delta NConn</c:v>
          </c:tx>
          <c:spPr>
            <a:ln w="19050" cap="rnd">
              <a:solidFill>
                <a:schemeClr val="accent6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('B180'!$H$26,'B180'!$H$36)</c:f>
              <c:numCache>
                <c:formatCode>0.000</c:formatCode>
                <c:ptCount val="2"/>
                <c:pt idx="0">
                  <c:v>2852.67</c:v>
                </c:pt>
                <c:pt idx="1">
                  <c:v>2852.67</c:v>
                </c:pt>
              </c:numCache>
            </c:numRef>
          </c:xVal>
          <c:yVal>
            <c:numRef>
              <c:f>('B180'!$I$36,'B180'!$I$32)</c:f>
              <c:numCache>
                <c:formatCode>0.000</c:formatCode>
                <c:ptCount val="2"/>
                <c:pt idx="0">
                  <c:v>1.1230991532618295</c:v>
                </c:pt>
                <c:pt idx="1">
                  <c:v>0.50761790832750175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6-3EA3-44EB-B0E3-3D705C7A62D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89342719"/>
        <c:axId val="1889331199"/>
        <c:extLst>
          <c:ext xmlns:c15="http://schemas.microsoft.com/office/drawing/2012/chart" uri="{02D57815-91ED-43cb-92C2-25804820EDAC}">
            <c15:filteredScatterSeries>
              <c15:ser>
                <c:idx val="3"/>
                <c:order val="0"/>
                <c:tx>
                  <c:v>Vacuum vessel axis</c:v>
                </c:tx>
                <c:spPr>
                  <a:ln w="12700" cap="rnd">
                    <a:solidFill>
                      <a:schemeClr val="tx2"/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>
                      <c:ext uri="{02D57815-91ED-43cb-92C2-25804820EDAC}">
                        <c15:formulaRef>
                          <c15:sqref>'B180'!$H$7:$H$9</c15:sqref>
                        </c15:formulaRef>
                      </c:ext>
                    </c:extLst>
                    <c:numCache>
                      <c:formatCode>General</c:formatCode>
                      <c:ptCount val="3"/>
                      <c:pt idx="0">
                        <c:v>-4905</c:v>
                      </c:pt>
                      <c:pt idx="1">
                        <c:v>0</c:v>
                      </c:pt>
                      <c:pt idx="2">
                        <c:v>4905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'B180'!$I$7:$I$9</c15:sqref>
                        </c15:formulaRef>
                      </c:ext>
                    </c:extLst>
                    <c:numCache>
                      <c:formatCode>0.000</c:formatCode>
                      <c:ptCount val="3"/>
                      <c:pt idx="0">
                        <c:v>0</c:v>
                      </c:pt>
                      <c:pt idx="1">
                        <c:v>0</c:v>
                      </c:pt>
                      <c:pt idx="2">
                        <c:v>0</c:v>
                      </c:pt>
                    </c:numCache>
                  </c:numRef>
                </c:yVal>
                <c:smooth val="1"/>
                <c:extLst>
                  <c:ext xmlns:c16="http://schemas.microsoft.com/office/drawing/2014/chart" uri="{C3380CC4-5D6E-409C-BE32-E72D297353CC}">
                    <c16:uniqueId val="{00000007-3EA3-44EB-B0E3-3D705C7A62D2}"/>
                  </c:ext>
                </c:extLst>
              </c15:ser>
            </c15:filteredScatterSeries>
            <c15:filteredScatterSeries>
              <c15:ser>
                <c:idx val="1"/>
                <c:order val="1"/>
                <c:tx>
                  <c:v>polynome</c:v>
                </c:tx>
                <c:spPr>
                  <a:ln w="12700" cap="rnd">
                    <a:solidFill>
                      <a:srgbClr val="FF0000"/>
                    </a:solidFill>
                    <a:prstDash val="dash"/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'B180'!$H$18:$H$26</c15:sqref>
                        </c15:formulaRef>
                      </c:ext>
                    </c:extLst>
                    <c:numCache>
                      <c:formatCode>0.000</c:formatCode>
                      <c:ptCount val="9"/>
                      <c:pt idx="0">
                        <c:v>-4347.0370000000003</c:v>
                      </c:pt>
                      <c:pt idx="1">
                        <c:v>-3447.073625</c:v>
                      </c:pt>
                      <c:pt idx="2">
                        <c:v>-2547.1102500000002</c:v>
                      </c:pt>
                      <c:pt idx="3">
                        <c:v>-1647.1468750000004</c:v>
                      </c:pt>
                      <c:pt idx="4">
                        <c:v>-747.18350000000009</c:v>
                      </c:pt>
                      <c:pt idx="5">
                        <c:v>152.77987500000017</c:v>
                      </c:pt>
                      <c:pt idx="6">
                        <c:v>1052.7432499999995</c:v>
                      </c:pt>
                      <c:pt idx="7">
                        <c:v>1952.7066249999998</c:v>
                      </c:pt>
                      <c:pt idx="8">
                        <c:v>2852.67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'B180'!$I$18:$I$26</c15:sqref>
                        </c15:formulaRef>
                      </c:ext>
                    </c:extLst>
                    <c:numCache>
                      <c:formatCode>0.000</c:formatCode>
                      <c:ptCount val="9"/>
                      <c:pt idx="0">
                        <c:v>0.49689749693026125</c:v>
                      </c:pt>
                      <c:pt idx="1">
                        <c:v>0.49823754835491635</c:v>
                      </c:pt>
                      <c:pt idx="2">
                        <c:v>0.49957759977957139</c:v>
                      </c:pt>
                      <c:pt idx="3">
                        <c:v>0.50091765120422649</c:v>
                      </c:pt>
                      <c:pt idx="4">
                        <c:v>0.50225770262888147</c:v>
                      </c:pt>
                      <c:pt idx="5">
                        <c:v>0.50359775405353657</c:v>
                      </c:pt>
                      <c:pt idx="6">
                        <c:v>0.50493780547819156</c:v>
                      </c:pt>
                      <c:pt idx="7">
                        <c:v>0.50627785690284666</c:v>
                      </c:pt>
                      <c:pt idx="8">
                        <c:v>0.50761790832750175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8-3EA3-44EB-B0E3-3D705C7A62D2}"/>
                  </c:ext>
                </c:extLst>
              </c15:ser>
            </c15:filteredScatterSeries>
            <c15:filteredScatterSeries>
              <c15:ser>
                <c:idx val="6"/>
                <c:order val="6"/>
                <c:tx>
                  <c:v>regression sur longueur magnetique</c:v>
                </c:tx>
                <c:spPr>
                  <a:ln w="19050" cap="rnd">
                    <a:solidFill>
                      <a:schemeClr val="accent6"/>
                    </a:solidFill>
                    <a:prstDash val="sysDash"/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'B180'!$H$31:$H$32</c15:sqref>
                        </c15:formulaRef>
                      </c:ext>
                    </c:extLst>
                    <c:numCache>
                      <c:formatCode>0.000</c:formatCode>
                      <c:ptCount val="2"/>
                      <c:pt idx="0">
                        <c:v>-4347.0370000000003</c:v>
                      </c:pt>
                      <c:pt idx="1">
                        <c:v>2852.67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'B180'!$I$31:$I$32</c15:sqref>
                        </c15:formulaRef>
                      </c:ext>
                    </c:extLst>
                    <c:numCache>
                      <c:formatCode>0.000</c:formatCode>
                      <c:ptCount val="2"/>
                      <c:pt idx="0">
                        <c:v>0.49689749693026125</c:v>
                      </c:pt>
                      <c:pt idx="1">
                        <c:v>0.50761790832750175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9-3EA3-44EB-B0E3-3D705C7A62D2}"/>
                  </c:ext>
                </c:extLst>
              </c15:ser>
            </c15:filteredScatterSeries>
          </c:ext>
        </c:extLst>
      </c:scatterChart>
      <c:valAx>
        <c:axId val="1889342719"/>
        <c:scaling>
          <c:orientation val="minMax"/>
          <c:max val="5000"/>
          <c:min val="-50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889331199"/>
        <c:crosses val="autoZero"/>
        <c:crossBetween val="midCat"/>
      </c:valAx>
      <c:valAx>
        <c:axId val="1889331199"/>
        <c:scaling>
          <c:orientation val="minMax"/>
          <c:max val="1.2"/>
          <c:min val="-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889342719"/>
        <c:crosses val="autoZero"/>
        <c:crossBetween val="midCat"/>
        <c:majorUnit val="0.2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4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400" b="1" i="0" u="none" strike="noStrike" kern="1200" spc="0" baseline="0" dirty="0">
                <a:solidFill>
                  <a:srgbClr val="FF0000"/>
                </a:solidFill>
              </a:rPr>
              <a:t>SM18 - Warm</a:t>
            </a:r>
          </a:p>
          <a:p>
            <a:pPr>
              <a:defRPr/>
            </a:pPr>
            <a:r>
              <a:rPr lang="en-US" sz="1200" b="0" i="0" u="none" strike="noStrike" kern="1200" spc="0" baseline="0" dirty="0">
                <a:solidFill>
                  <a:srgbClr val="FF0000"/>
                </a:solidFill>
              </a:rPr>
              <a:t>7</a:t>
            </a:r>
            <a:r>
              <a:rPr lang="en-US" sz="1200" b="0" i="0" u="none" strike="noStrike" kern="1200" spc="0" baseline="30000" dirty="0">
                <a:solidFill>
                  <a:srgbClr val="FF0000"/>
                </a:solidFill>
              </a:rPr>
              <a:t>th</a:t>
            </a:r>
            <a:r>
              <a:rPr lang="en-US" sz="1200" b="0" i="0" u="none" strike="noStrike" kern="1200" spc="0" baseline="0" dirty="0">
                <a:solidFill>
                  <a:srgbClr val="FF0000"/>
                </a:solidFill>
              </a:rPr>
              <a:t> February 2024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/>
      <c:scatterChart>
        <c:scatterStyle val="smoothMarker"/>
        <c:varyColors val="0"/>
        <c:ser>
          <c:idx val="3"/>
          <c:order val="0"/>
          <c:tx>
            <c:v>Vacuum vessel axis</c:v>
          </c:tx>
          <c:spPr>
            <a:ln w="12700" cap="rnd">
              <a:solidFill>
                <a:schemeClr val="tx2"/>
              </a:solidFill>
              <a:round/>
            </a:ln>
            <a:effectLst/>
          </c:spPr>
          <c:marker>
            <c:symbol val="none"/>
          </c:marker>
          <c:xVal>
            <c:numRef>
              <c:f>'SM18-Warm'!$H$7:$H$9</c:f>
              <c:numCache>
                <c:formatCode>General</c:formatCode>
                <c:ptCount val="3"/>
                <c:pt idx="0">
                  <c:v>-4905</c:v>
                </c:pt>
                <c:pt idx="1">
                  <c:v>0</c:v>
                </c:pt>
                <c:pt idx="2">
                  <c:v>4905</c:v>
                </c:pt>
              </c:numCache>
            </c:numRef>
          </c:xVal>
          <c:yVal>
            <c:numRef>
              <c:f>'SM18-Warm'!$I$7:$I$9</c:f>
              <c:numCache>
                <c:formatCode>0.000</c:formatCode>
                <c:ptCount val="3"/>
                <c:pt idx="0">
                  <c:v>-0.28918948050000004</c:v>
                </c:pt>
                <c:pt idx="1">
                  <c:v>0</c:v>
                </c:pt>
                <c:pt idx="2">
                  <c:v>-0.28918948050000004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8A2A-43E6-9764-A9706CC2D229}"/>
            </c:ext>
          </c:extLst>
        </c:ser>
        <c:ser>
          <c:idx val="1"/>
          <c:order val="1"/>
          <c:tx>
            <c:v>polynome</c:v>
          </c:tx>
          <c:spPr>
            <a:ln w="1270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'SM18-Warm'!$H$18:$H$26</c:f>
              <c:numCache>
                <c:formatCode>0.000</c:formatCode>
                <c:ptCount val="9"/>
                <c:pt idx="0">
                  <c:v>-4347.04</c:v>
                </c:pt>
                <c:pt idx="1">
                  <c:v>-3447.0762500000001</c:v>
                </c:pt>
                <c:pt idx="2">
                  <c:v>-2547.1125000000002</c:v>
                </c:pt>
                <c:pt idx="3">
                  <c:v>-1647.1487499999998</c:v>
                </c:pt>
                <c:pt idx="4">
                  <c:v>-747.18499999999995</c:v>
                </c:pt>
                <c:pt idx="5">
                  <c:v>152.7787500000004</c:v>
                </c:pt>
                <c:pt idx="6">
                  <c:v>1052.7425000000003</c:v>
                </c:pt>
                <c:pt idx="7">
                  <c:v>1952.7062500000002</c:v>
                </c:pt>
                <c:pt idx="8">
                  <c:v>2852.67</c:v>
                </c:pt>
              </c:numCache>
            </c:numRef>
          </c:xVal>
          <c:yVal>
            <c:numRef>
              <c:f>'SM18-Warm'!$I$18:$I$26</c:f>
              <c:numCache>
                <c:formatCode>0.000</c:formatCode>
                <c:ptCount val="9"/>
                <c:pt idx="0">
                  <c:v>-0.2174054813924039</c:v>
                </c:pt>
                <c:pt idx="1">
                  <c:v>-0.14301569855001334</c:v>
                </c:pt>
                <c:pt idx="2">
                  <c:v>-8.5805009629409512E-2</c:v>
                </c:pt>
                <c:pt idx="3">
                  <c:v>-4.5773414630592479E-2</c:v>
                </c:pt>
                <c:pt idx="4">
                  <c:v>-2.2920913553562256E-2</c:v>
                </c:pt>
                <c:pt idx="5">
                  <c:v>-1.7247506398318815E-2</c:v>
                </c:pt>
                <c:pt idx="6">
                  <c:v>-2.8753193164862169E-2</c:v>
                </c:pt>
                <c:pt idx="7">
                  <c:v>-5.7437973853192305E-2</c:v>
                </c:pt>
                <c:pt idx="8">
                  <c:v>-0.10330184846330923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8A2A-43E6-9764-A9706CC2D229}"/>
            </c:ext>
          </c:extLst>
        </c:ser>
        <c:ser>
          <c:idx val="0"/>
          <c:order val="2"/>
          <c:tx>
            <c:v>Cold mass : mechanical axis</c:v>
          </c:tx>
          <c:spPr>
            <a:ln w="317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tx1"/>
                </a:solidFill>
              </a:ln>
              <a:effectLst/>
            </c:spPr>
          </c:marker>
          <c:trendline>
            <c:spPr>
              <a:ln w="31750" cap="rnd">
                <a:solidFill>
                  <a:srgbClr val="FF0000"/>
                </a:solidFill>
                <a:prstDash val="solid"/>
              </a:ln>
              <a:effectLst/>
            </c:spPr>
            <c:trendlineType val="poly"/>
            <c:order val="2"/>
            <c:dispRSqr val="0"/>
            <c:dispEq val="0"/>
          </c:trendline>
          <c:xVal>
            <c:numRef>
              <c:f>'SM18-Warm'!$H$11:$H$13</c:f>
              <c:numCache>
                <c:formatCode>0</c:formatCode>
                <c:ptCount val="3"/>
                <c:pt idx="0">
                  <c:v>-3349.7469999999998</c:v>
                </c:pt>
                <c:pt idx="1">
                  <c:v>0</c:v>
                </c:pt>
                <c:pt idx="2">
                  <c:v>3349.768</c:v>
                </c:pt>
              </c:numCache>
            </c:numRef>
          </c:xVal>
          <c:yVal>
            <c:numRef>
              <c:f>'SM18-Warm'!$I$11:$I$13</c:f>
              <c:numCache>
                <c:formatCode>0.000</c:formatCode>
                <c:ptCount val="3"/>
                <c:pt idx="0">
                  <c:v>-0.13600000000000001</c:v>
                </c:pt>
                <c:pt idx="1">
                  <c:v>-1.7000000000000001E-2</c:v>
                </c:pt>
                <c:pt idx="2">
                  <c:v>-0.13600000000000001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8A2A-43E6-9764-A9706CC2D229}"/>
            </c:ext>
          </c:extLst>
        </c:ser>
        <c:ser>
          <c:idx val="2"/>
          <c:order val="3"/>
          <c:tx>
            <c:v>Cold mass : magnetic axis</c:v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tx1"/>
                </a:solidFill>
              </a:ln>
              <a:effectLst/>
            </c:spPr>
          </c:marker>
          <c:dPt>
            <c:idx val="1"/>
            <c:marker>
              <c:symbol val="circle"/>
              <c:size val="5"/>
              <c:spPr>
                <a:solidFill>
                  <a:schemeClr val="accent2"/>
                </a:solidFill>
                <a:ln w="9525">
                  <a:solidFill>
                    <a:schemeClr val="tx1"/>
                  </a:solidFill>
                </a:ln>
                <a:effectLst/>
              </c:spPr>
            </c:marker>
            <c:bubble3D val="0"/>
            <c:spPr>
              <a:ln w="31750" cap="rnd">
                <a:solidFill>
                  <a:srgbClr val="FF0000"/>
                </a:solidFill>
                <a:prstDash val="dash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5-8A2A-43E6-9764-A9706CC2D229}"/>
              </c:ext>
            </c:extLst>
          </c:dPt>
          <c:xVal>
            <c:numRef>
              <c:f>'SM18-Warm'!$H$29:$H$30</c:f>
              <c:numCache>
                <c:formatCode>0.000</c:formatCode>
                <c:ptCount val="2"/>
                <c:pt idx="0">
                  <c:v>-4347.04</c:v>
                </c:pt>
                <c:pt idx="1">
                  <c:v>2852.67</c:v>
                </c:pt>
              </c:numCache>
            </c:numRef>
          </c:xVal>
          <c:yVal>
            <c:numRef>
              <c:f>'SM18-Warm'!$I$29:$I$30</c:f>
              <c:numCache>
                <c:formatCode>0.000</c:formatCode>
                <c:ptCount val="2"/>
                <c:pt idx="0">
                  <c:v>2.8000000000000001E-2</c:v>
                </c:pt>
                <c:pt idx="1">
                  <c:v>0.59299999999999997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6-8A2A-43E6-9764-A9706CC2D229}"/>
            </c:ext>
          </c:extLst>
        </c:ser>
        <c:ser>
          <c:idx val="4"/>
          <c:order val="4"/>
          <c:tx>
            <c:v>delta Conn</c:v>
          </c:tx>
          <c:spPr>
            <a:ln w="19050" cap="rnd">
              <a:solidFill>
                <a:schemeClr val="accent6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('SM18-Warm'!$H$18,'SM18-Warm'!$H$29)</c:f>
              <c:numCache>
                <c:formatCode>0.000</c:formatCode>
                <c:ptCount val="2"/>
                <c:pt idx="0">
                  <c:v>-4347.04</c:v>
                </c:pt>
                <c:pt idx="1">
                  <c:v>-4347.04</c:v>
                </c:pt>
              </c:numCache>
            </c:numRef>
          </c:xVal>
          <c:yVal>
            <c:numRef>
              <c:f>('SM18-Warm'!$I$18,'SM18-Warm'!$I$29)</c:f>
              <c:numCache>
                <c:formatCode>0.000</c:formatCode>
                <c:ptCount val="2"/>
                <c:pt idx="0">
                  <c:v>-0.2174054813924039</c:v>
                </c:pt>
                <c:pt idx="1">
                  <c:v>2.8000000000000001E-2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7-8A2A-43E6-9764-A9706CC2D229}"/>
            </c:ext>
          </c:extLst>
        </c:ser>
        <c:ser>
          <c:idx val="5"/>
          <c:order val="5"/>
          <c:tx>
            <c:v>delta NConn</c:v>
          </c:tx>
          <c:spPr>
            <a:ln w="19050" cap="rnd">
              <a:solidFill>
                <a:schemeClr val="accent6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('SM18-Warm'!$H$26,'SM18-Warm'!$H$30)</c:f>
              <c:numCache>
                <c:formatCode>0.000</c:formatCode>
                <c:ptCount val="2"/>
                <c:pt idx="0">
                  <c:v>2852.67</c:v>
                </c:pt>
                <c:pt idx="1">
                  <c:v>2852.67</c:v>
                </c:pt>
              </c:numCache>
            </c:numRef>
          </c:xVal>
          <c:yVal>
            <c:numRef>
              <c:f>('SM18-Warm'!$I$26,'SM18-Warm'!$I$30)</c:f>
              <c:numCache>
                <c:formatCode>0.000</c:formatCode>
                <c:ptCount val="2"/>
                <c:pt idx="0">
                  <c:v>-0.10330184846330923</c:v>
                </c:pt>
                <c:pt idx="1">
                  <c:v>0.59299999999999997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8-8A2A-43E6-9764-A9706CC2D22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89342719"/>
        <c:axId val="1889331199"/>
      </c:scatterChart>
      <c:valAx>
        <c:axId val="1889342719"/>
        <c:scaling>
          <c:orientation val="minMax"/>
          <c:max val="5000"/>
          <c:min val="-50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889331199"/>
        <c:crosses val="autoZero"/>
        <c:crossBetween val="midCat"/>
      </c:valAx>
      <c:valAx>
        <c:axId val="1889331199"/>
        <c:scaling>
          <c:orientation val="minMax"/>
          <c:max val="1.2"/>
          <c:min val="-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889342719"/>
        <c:crosses val="autoZero"/>
        <c:crossBetween val="midCat"/>
        <c:majorUnit val="0.2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4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400" b="1" i="0" u="none" strike="noStrike" kern="1200" spc="0" baseline="0" dirty="0">
                <a:solidFill>
                  <a:schemeClr val="accent4"/>
                </a:solidFill>
              </a:rPr>
              <a:t>SM18 - Cold</a:t>
            </a:r>
          </a:p>
          <a:p>
            <a:pPr>
              <a:defRPr/>
            </a:pPr>
            <a:r>
              <a:rPr lang="en-US" sz="1200" b="0" i="0" u="none" strike="noStrike" kern="1200" spc="0" baseline="0" dirty="0">
                <a:solidFill>
                  <a:schemeClr val="accent4"/>
                </a:solidFill>
              </a:rPr>
              <a:t>27</a:t>
            </a:r>
            <a:r>
              <a:rPr lang="en-US" sz="1200" b="0" i="0" u="none" strike="noStrike" kern="1200" spc="0" baseline="30000" dirty="0">
                <a:solidFill>
                  <a:schemeClr val="accent4"/>
                </a:solidFill>
              </a:rPr>
              <a:t>th</a:t>
            </a:r>
            <a:r>
              <a:rPr lang="en-US" sz="1200" b="0" i="0" u="none" strike="noStrike" kern="1200" spc="0" baseline="0" dirty="0">
                <a:solidFill>
                  <a:schemeClr val="accent4"/>
                </a:solidFill>
              </a:rPr>
              <a:t> February 2024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/>
      <c:scatterChart>
        <c:scatterStyle val="smoothMarker"/>
        <c:varyColors val="0"/>
        <c:ser>
          <c:idx val="3"/>
          <c:order val="0"/>
          <c:tx>
            <c:v>Vacuum vessel axis</c:v>
          </c:tx>
          <c:spPr>
            <a:ln w="12700" cap="rnd">
              <a:solidFill>
                <a:schemeClr val="tx2"/>
              </a:solidFill>
              <a:round/>
            </a:ln>
            <a:effectLst/>
          </c:spPr>
          <c:marker>
            <c:symbol val="none"/>
          </c:marker>
          <c:xVal>
            <c:numRef>
              <c:f>'SM18-Cold'!$H$7:$H$9</c:f>
              <c:numCache>
                <c:formatCode>General</c:formatCode>
                <c:ptCount val="3"/>
                <c:pt idx="0">
                  <c:v>-4905</c:v>
                </c:pt>
                <c:pt idx="1">
                  <c:v>0</c:v>
                </c:pt>
                <c:pt idx="2">
                  <c:v>4905</c:v>
                </c:pt>
              </c:numCache>
            </c:numRef>
          </c:xVal>
          <c:yVal>
            <c:numRef>
              <c:f>'SM18-Cold'!$I$7:$I$9</c:f>
              <c:numCache>
                <c:formatCode>0.000</c:formatCode>
                <c:ptCount val="3"/>
                <c:pt idx="0">
                  <c:v>-0.16456373100000002</c:v>
                </c:pt>
                <c:pt idx="1">
                  <c:v>0</c:v>
                </c:pt>
                <c:pt idx="2">
                  <c:v>-0.16456373100000002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70E4-4EC6-9624-314CE329A2EC}"/>
            </c:ext>
          </c:extLst>
        </c:ser>
        <c:ser>
          <c:idx val="1"/>
          <c:order val="1"/>
          <c:tx>
            <c:v>polynome</c:v>
          </c:tx>
          <c:spPr>
            <a:ln w="1270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'SM18-Cold'!$H$18:$H$26</c:f>
              <c:numCache>
                <c:formatCode>0.000</c:formatCode>
                <c:ptCount val="9"/>
                <c:pt idx="0">
                  <c:v>-4347.0370000000003</c:v>
                </c:pt>
                <c:pt idx="1">
                  <c:v>-3447.073625</c:v>
                </c:pt>
                <c:pt idx="2">
                  <c:v>-2547.1102500000002</c:v>
                </c:pt>
                <c:pt idx="3">
                  <c:v>-1647.1468750000004</c:v>
                </c:pt>
                <c:pt idx="4">
                  <c:v>-747.18350000000009</c:v>
                </c:pt>
                <c:pt idx="5">
                  <c:v>152.77987500000017</c:v>
                </c:pt>
                <c:pt idx="6">
                  <c:v>1052.7432499999995</c:v>
                </c:pt>
                <c:pt idx="7">
                  <c:v>1952.7066249999998</c:v>
                </c:pt>
                <c:pt idx="8">
                  <c:v>2852.67</c:v>
                </c:pt>
              </c:numCache>
            </c:numRef>
          </c:xVal>
          <c:yVal>
            <c:numRef>
              <c:f>'SM18-Cold'!$I$18:$I$26</c:f>
              <c:numCache>
                <c:formatCode>0.000</c:formatCode>
                <c:ptCount val="9"/>
                <c:pt idx="0">
                  <c:v>-1.6897508323572312</c:v>
                </c:pt>
                <c:pt idx="1">
                  <c:v>-1.5348349825698464</c:v>
                </c:pt>
                <c:pt idx="2">
                  <c:v>-1.4202986131575381</c:v>
                </c:pt>
                <c:pt idx="3">
                  <c:v>-1.3461417241203053</c:v>
                </c:pt>
                <c:pt idx="4">
                  <c:v>-1.3123643154581486</c:v>
                </c:pt>
                <c:pt idx="5">
                  <c:v>-1.3189663871710677</c:v>
                </c:pt>
                <c:pt idx="6">
                  <c:v>-1.365947939259063</c:v>
                </c:pt>
                <c:pt idx="7">
                  <c:v>-1.4533089717221339</c:v>
                </c:pt>
                <c:pt idx="8">
                  <c:v>-1.5810494845602807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70E4-4EC6-9624-314CE329A2EC}"/>
            </c:ext>
          </c:extLst>
        </c:ser>
        <c:ser>
          <c:idx val="0"/>
          <c:order val="2"/>
          <c:tx>
            <c:v>Cold mass : mechanical axis</c:v>
          </c:tx>
          <c:spPr>
            <a:ln w="317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tx1"/>
                </a:solidFill>
              </a:ln>
              <a:effectLst/>
            </c:spPr>
          </c:marker>
          <c:trendline>
            <c:spPr>
              <a:ln w="31750" cap="rnd">
                <a:solidFill>
                  <a:schemeClr val="accent4"/>
                </a:solidFill>
                <a:prstDash val="solid"/>
              </a:ln>
              <a:effectLst/>
            </c:spPr>
            <c:trendlineType val="poly"/>
            <c:order val="2"/>
            <c:dispRSqr val="0"/>
            <c:dispEq val="0"/>
          </c:trendline>
          <c:xVal>
            <c:numRef>
              <c:f>'SM18-Cold'!$H$11:$H$13</c:f>
              <c:numCache>
                <c:formatCode>0</c:formatCode>
                <c:ptCount val="3"/>
                <c:pt idx="0">
                  <c:v>-3339.3649999999998</c:v>
                </c:pt>
                <c:pt idx="1">
                  <c:v>0</c:v>
                </c:pt>
                <c:pt idx="2">
                  <c:v>3339.6089999999999</c:v>
                </c:pt>
              </c:numCache>
            </c:numRef>
          </c:xVal>
          <c:yVal>
            <c:numRef>
              <c:f>'SM18-Cold'!$I$11:$I$13</c:f>
              <c:numCache>
                <c:formatCode>0.000</c:formatCode>
                <c:ptCount val="3"/>
                <c:pt idx="0">
                  <c:v>-1.5189999999999999</c:v>
                </c:pt>
                <c:pt idx="1">
                  <c:v>-1.3149999999999999</c:v>
                </c:pt>
                <c:pt idx="2">
                  <c:v>-1.667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70E4-4EC6-9624-314CE329A2EC}"/>
            </c:ext>
          </c:extLst>
        </c:ser>
        <c:ser>
          <c:idx val="2"/>
          <c:order val="3"/>
          <c:tx>
            <c:v>Cold mass : magnetic axis</c:v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dPt>
            <c:idx val="1"/>
            <c:marker>
              <c:symbol val="circle"/>
              <c:size val="5"/>
              <c:spPr>
                <a:solidFill>
                  <a:schemeClr val="accent2"/>
                </a:solidFill>
                <a:ln w="9525">
                  <a:solidFill>
                    <a:schemeClr val="tx1"/>
                  </a:solidFill>
                </a:ln>
                <a:effectLst/>
              </c:spPr>
            </c:marker>
            <c:bubble3D val="0"/>
            <c:spPr>
              <a:ln w="31750" cap="rnd">
                <a:solidFill>
                  <a:srgbClr val="00B0F0"/>
                </a:solidFill>
                <a:prstDash val="dash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5-70E4-4EC6-9624-314CE329A2EC}"/>
              </c:ext>
            </c:extLst>
          </c:dPt>
          <c:xVal>
            <c:numRef>
              <c:f>'SM18-Cold'!$H$29:$H$30</c:f>
              <c:numCache>
                <c:formatCode>0.000</c:formatCode>
                <c:ptCount val="2"/>
                <c:pt idx="0">
                  <c:v>-4347.0370000000003</c:v>
                </c:pt>
                <c:pt idx="1">
                  <c:v>2852.67</c:v>
                </c:pt>
              </c:numCache>
            </c:numRef>
          </c:xVal>
          <c:yVal>
            <c:numRef>
              <c:f>'SM18-Cold'!$I$29:$I$30</c:f>
              <c:numCache>
                <c:formatCode>0.000</c:formatCode>
                <c:ptCount val="2"/>
                <c:pt idx="0">
                  <c:v>-1.423</c:v>
                </c:pt>
                <c:pt idx="1">
                  <c:v>-0.82099999999999995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6-70E4-4EC6-9624-314CE329A2EC}"/>
            </c:ext>
          </c:extLst>
        </c:ser>
        <c:ser>
          <c:idx val="4"/>
          <c:order val="4"/>
          <c:tx>
            <c:v>delta Conn</c:v>
          </c:tx>
          <c:spPr>
            <a:ln w="19050" cap="rnd">
              <a:solidFill>
                <a:schemeClr val="accent6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('SM18-Cold'!$H$18,'SM18-Cold'!$H$29)</c:f>
              <c:numCache>
                <c:formatCode>0.000</c:formatCode>
                <c:ptCount val="2"/>
                <c:pt idx="0">
                  <c:v>-4347.0370000000003</c:v>
                </c:pt>
                <c:pt idx="1">
                  <c:v>-4347.0370000000003</c:v>
                </c:pt>
              </c:numCache>
            </c:numRef>
          </c:xVal>
          <c:yVal>
            <c:numRef>
              <c:f>('SM18-Cold'!$I$18,'SM18-Cold'!$I$29)</c:f>
              <c:numCache>
                <c:formatCode>0.000</c:formatCode>
                <c:ptCount val="2"/>
                <c:pt idx="0">
                  <c:v>-1.6897508323572312</c:v>
                </c:pt>
                <c:pt idx="1">
                  <c:v>-1.423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7-70E4-4EC6-9624-314CE329A2EC}"/>
            </c:ext>
          </c:extLst>
        </c:ser>
        <c:ser>
          <c:idx val="5"/>
          <c:order val="5"/>
          <c:tx>
            <c:v>delta NConn</c:v>
          </c:tx>
          <c:spPr>
            <a:ln w="19050" cap="rnd">
              <a:solidFill>
                <a:schemeClr val="accent6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('SM18-Cold'!$H$26,'SM18-Cold'!$H$30)</c:f>
              <c:numCache>
                <c:formatCode>0.000</c:formatCode>
                <c:ptCount val="2"/>
                <c:pt idx="0">
                  <c:v>2852.67</c:v>
                </c:pt>
                <c:pt idx="1">
                  <c:v>2852.67</c:v>
                </c:pt>
              </c:numCache>
            </c:numRef>
          </c:xVal>
          <c:yVal>
            <c:numRef>
              <c:f>('SM18-Cold'!$I$26,'SM18-Cold'!$I$30)</c:f>
              <c:numCache>
                <c:formatCode>0.000</c:formatCode>
                <c:ptCount val="2"/>
                <c:pt idx="0">
                  <c:v>-1.5810494845602807</c:v>
                </c:pt>
                <c:pt idx="1">
                  <c:v>-0.82099999999999995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8-70E4-4EC6-9624-314CE329A2E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89342719"/>
        <c:axId val="1889331199"/>
      </c:scatterChart>
      <c:valAx>
        <c:axId val="1889342719"/>
        <c:scaling>
          <c:orientation val="minMax"/>
          <c:max val="5000"/>
          <c:min val="-50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889331199"/>
        <c:crosses val="autoZero"/>
        <c:crossBetween val="midCat"/>
      </c:valAx>
      <c:valAx>
        <c:axId val="1889331199"/>
        <c:scaling>
          <c:orientation val="minMax"/>
          <c:max val="1.2"/>
          <c:min val="-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889342719"/>
        <c:crosses val="autoZero"/>
        <c:crossBetween val="midCat"/>
        <c:majorUnit val="0.2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4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600" b="1" i="0" u="none" strike="noStrike" kern="1200" spc="0" baseline="0" dirty="0">
                <a:solidFill>
                  <a:srgbClr val="FF0000"/>
                </a:solidFill>
              </a:rPr>
              <a:t>SM18 - Warm</a:t>
            </a:r>
          </a:p>
          <a:p>
            <a:pPr>
              <a:defRPr/>
            </a:pPr>
            <a:r>
              <a:rPr lang="en-US" sz="1100" b="0" i="0" u="none" strike="noStrike" kern="1200" spc="0" baseline="0" dirty="0">
                <a:solidFill>
                  <a:srgbClr val="FF0000"/>
                </a:solidFill>
              </a:rPr>
              <a:t>1</a:t>
            </a:r>
            <a:r>
              <a:rPr lang="en-US" sz="1100" b="0" i="0" u="none" strike="noStrike" kern="1200" spc="0" baseline="30000" dirty="0">
                <a:solidFill>
                  <a:srgbClr val="FF0000"/>
                </a:solidFill>
              </a:rPr>
              <a:t>st</a:t>
            </a:r>
            <a:r>
              <a:rPr lang="en-US" sz="1100" b="0" i="0" u="none" strike="noStrike" kern="1200" spc="0" baseline="0" dirty="0">
                <a:solidFill>
                  <a:srgbClr val="FF0000"/>
                </a:solidFill>
              </a:rPr>
              <a:t> November 2024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/>
      <c:scatterChart>
        <c:scatterStyle val="smoothMarker"/>
        <c:varyColors val="0"/>
        <c:ser>
          <c:idx val="3"/>
          <c:order val="0"/>
          <c:tx>
            <c:v>Vacuum vessel axis</c:v>
          </c:tx>
          <c:spPr>
            <a:ln w="12700" cap="rnd">
              <a:solidFill>
                <a:schemeClr val="tx2"/>
              </a:solidFill>
              <a:round/>
            </a:ln>
            <a:effectLst/>
          </c:spPr>
          <c:marker>
            <c:symbol val="none"/>
          </c:marker>
          <c:xVal>
            <c:numRef>
              <c:f>'SM18-Warm (TO DO)'!$H$7:$H$9</c:f>
              <c:numCache>
                <c:formatCode>General</c:formatCode>
                <c:ptCount val="3"/>
                <c:pt idx="0">
                  <c:v>-4905</c:v>
                </c:pt>
                <c:pt idx="1">
                  <c:v>0</c:v>
                </c:pt>
                <c:pt idx="2">
                  <c:v>4905</c:v>
                </c:pt>
              </c:numCache>
            </c:numRef>
          </c:xVal>
          <c:yVal>
            <c:numRef>
              <c:f>'SM18-Warm (TO DO)'!$I$7:$I$9</c:f>
              <c:numCache>
                <c:formatCode>0.000</c:formatCode>
                <c:ptCount val="3"/>
                <c:pt idx="0">
                  <c:v>-0.24780795750000004</c:v>
                </c:pt>
                <c:pt idx="1">
                  <c:v>0</c:v>
                </c:pt>
                <c:pt idx="2">
                  <c:v>-0.24780795750000004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5251-42A7-A1C4-4208B5D0C039}"/>
            </c:ext>
          </c:extLst>
        </c:ser>
        <c:ser>
          <c:idx val="1"/>
          <c:order val="1"/>
          <c:tx>
            <c:v>polynome</c:v>
          </c:tx>
          <c:spPr>
            <a:ln w="12700" cap="rnd">
              <a:solidFill>
                <a:srgbClr val="FF0000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'SM18-Warm (TO DO)'!$H$18:$H$26</c:f>
              <c:numCache>
                <c:formatCode>0.000</c:formatCode>
                <c:ptCount val="9"/>
                <c:pt idx="0">
                  <c:v>-4348.66</c:v>
                </c:pt>
                <c:pt idx="1">
                  <c:v>-3448.6774999999998</c:v>
                </c:pt>
                <c:pt idx="2">
                  <c:v>-2548.6949999999997</c:v>
                </c:pt>
                <c:pt idx="3">
                  <c:v>-1648.7125000000001</c:v>
                </c:pt>
                <c:pt idx="4">
                  <c:v>-748.73</c:v>
                </c:pt>
                <c:pt idx="5">
                  <c:v>151.2524999999996</c:v>
                </c:pt>
                <c:pt idx="6">
                  <c:v>1051.2349999999997</c:v>
                </c:pt>
                <c:pt idx="7">
                  <c:v>1951.2174999999997</c:v>
                </c:pt>
                <c:pt idx="8">
                  <c:v>2851.2</c:v>
                </c:pt>
              </c:numCache>
            </c:numRef>
          </c:xVal>
          <c:yVal>
            <c:numRef>
              <c:f>'SM18-Warm (TO DO)'!$I$18:$I$26</c:f>
              <c:numCache>
                <c:formatCode>0.000</c:formatCode>
                <c:ptCount val="9"/>
                <c:pt idx="0">
                  <c:v>-0.22863826954133745</c:v>
                </c:pt>
                <c:pt idx="1">
                  <c:v>-0.11196583585384924</c:v>
                </c:pt>
                <c:pt idx="2">
                  <c:v>-2.6198622374516187E-2</c:v>
                </c:pt>
                <c:pt idx="3">
                  <c:v>2.8663370896661627E-2</c:v>
                </c:pt>
                <c:pt idx="4">
                  <c:v>5.2620143959684285E-2</c:v>
                </c:pt>
                <c:pt idx="5">
                  <c:v>4.5671696814551729E-2</c:v>
                </c:pt>
                <c:pt idx="6">
                  <c:v>7.8180294612639756E-3</c:v>
                </c:pt>
                <c:pt idx="7">
                  <c:v>-6.0940858100178998E-2</c:v>
                </c:pt>
                <c:pt idx="8">
                  <c:v>-0.16060496586977716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5251-42A7-A1C4-4208B5D0C039}"/>
            </c:ext>
          </c:extLst>
        </c:ser>
        <c:ser>
          <c:idx val="0"/>
          <c:order val="2"/>
          <c:tx>
            <c:v>Cold mass : mechanical axis</c:v>
          </c:tx>
          <c:spPr>
            <a:ln w="317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tx1"/>
                </a:solidFill>
              </a:ln>
              <a:effectLst/>
            </c:spPr>
          </c:marker>
          <c:trendline>
            <c:spPr>
              <a:ln w="12700" cap="rnd">
                <a:solidFill>
                  <a:srgbClr val="FF0000"/>
                </a:solidFill>
                <a:prstDash val="solid"/>
              </a:ln>
              <a:effectLst/>
            </c:spPr>
            <c:trendlineType val="poly"/>
            <c:order val="2"/>
            <c:dispRSqr val="0"/>
            <c:dispEq val="0"/>
          </c:trendline>
          <c:xVal>
            <c:numRef>
              <c:f>'SM18-Warm (TO DO)'!$H$11:$H$13</c:f>
              <c:numCache>
                <c:formatCode>0.000</c:formatCode>
                <c:ptCount val="3"/>
                <c:pt idx="0">
                  <c:v>-3349.5079999999998</c:v>
                </c:pt>
                <c:pt idx="1">
                  <c:v>0</c:v>
                </c:pt>
                <c:pt idx="2">
                  <c:v>3348.9580000000001</c:v>
                </c:pt>
              </c:numCache>
            </c:numRef>
          </c:xVal>
          <c:yVal>
            <c:numRef>
              <c:f>'SM18-Warm (TO DO)'!$I$11:$I$13</c:f>
              <c:numCache>
                <c:formatCode>0.000</c:formatCode>
                <c:ptCount val="3"/>
                <c:pt idx="0">
                  <c:v>-0.10100000000000001</c:v>
                </c:pt>
                <c:pt idx="1">
                  <c:v>4.9000000000000002E-2</c:v>
                </c:pt>
                <c:pt idx="2">
                  <c:v>-0.22900000000000001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5251-42A7-A1C4-4208B5D0C039}"/>
            </c:ext>
          </c:extLst>
        </c:ser>
        <c:ser>
          <c:idx val="2"/>
          <c:order val="3"/>
          <c:tx>
            <c:v>Cold mass : magnetic axis</c:v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tx1"/>
                </a:solidFill>
              </a:ln>
              <a:effectLst/>
            </c:spPr>
          </c:marker>
          <c:dPt>
            <c:idx val="1"/>
            <c:marker>
              <c:symbol val="circle"/>
              <c:size val="5"/>
              <c:spPr>
                <a:solidFill>
                  <a:schemeClr val="accent2"/>
                </a:solidFill>
                <a:ln w="9525">
                  <a:solidFill>
                    <a:schemeClr val="tx1"/>
                  </a:solidFill>
                </a:ln>
                <a:effectLst/>
              </c:spPr>
            </c:marker>
            <c:bubble3D val="0"/>
            <c:spPr>
              <a:ln w="31750" cap="rnd">
                <a:solidFill>
                  <a:srgbClr val="FF0000"/>
                </a:solidFill>
                <a:prstDash val="dash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5-5251-42A7-A1C4-4208B5D0C039}"/>
              </c:ext>
            </c:extLst>
          </c:dPt>
          <c:xVal>
            <c:numRef>
              <c:f>'SM18-Warm (TO DO)'!$H$35:$H$36</c:f>
              <c:numCache>
                <c:formatCode>0.000</c:formatCode>
                <c:ptCount val="2"/>
                <c:pt idx="0">
                  <c:v>-4348.66</c:v>
                </c:pt>
                <c:pt idx="1">
                  <c:v>2851.2</c:v>
                </c:pt>
              </c:numCache>
            </c:numRef>
          </c:xVal>
          <c:yVal>
            <c:numRef>
              <c:f>'SM18-Warm (TO DO)'!$I$35:$I$36</c:f>
              <c:numCache>
                <c:formatCode>0.000</c:formatCode>
                <c:ptCount val="2"/>
                <c:pt idx="0">
                  <c:v>-0.85499999999999998</c:v>
                </c:pt>
                <c:pt idx="1">
                  <c:v>-0.13200000000000001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6-5251-42A7-A1C4-4208B5D0C039}"/>
            </c:ext>
          </c:extLst>
        </c:ser>
        <c:ser>
          <c:idx val="4"/>
          <c:order val="4"/>
          <c:tx>
            <c:v>delta Conn</c:v>
          </c:tx>
          <c:spPr>
            <a:ln w="19050" cap="rnd">
              <a:solidFill>
                <a:schemeClr val="accent6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('SM18-Warm (TO DO)'!$H$18,'SM18-Warm (TO DO)'!$H$35)</c:f>
              <c:numCache>
                <c:formatCode>0.000</c:formatCode>
                <c:ptCount val="2"/>
                <c:pt idx="0">
                  <c:v>-4348.66</c:v>
                </c:pt>
                <c:pt idx="1">
                  <c:v>-4348.66</c:v>
                </c:pt>
              </c:numCache>
            </c:numRef>
          </c:xVal>
          <c:yVal>
            <c:numRef>
              <c:f>('SM18-Warm (TO DO)'!$I$35,'SM18-Warm (TO DO)'!$I$31)</c:f>
              <c:numCache>
                <c:formatCode>0.000</c:formatCode>
                <c:ptCount val="2"/>
                <c:pt idx="0">
                  <c:v>-0.85499999999999998</c:v>
                </c:pt>
                <c:pt idx="1">
                  <c:v>-8.441390856994653E-2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7-5251-42A7-A1C4-4208B5D0C039}"/>
            </c:ext>
          </c:extLst>
        </c:ser>
        <c:ser>
          <c:idx val="5"/>
          <c:order val="5"/>
          <c:tx>
            <c:v>delta NConn</c:v>
          </c:tx>
          <c:spPr>
            <a:ln w="19050" cap="rnd">
              <a:solidFill>
                <a:schemeClr val="accent6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('SM18-Warm (TO DO)'!$H$26,'SM18-Warm (TO DO)'!$H$36)</c:f>
              <c:numCache>
                <c:formatCode>0.000</c:formatCode>
                <c:ptCount val="2"/>
                <c:pt idx="0">
                  <c:v>2851.2</c:v>
                </c:pt>
                <c:pt idx="1">
                  <c:v>2851.2</c:v>
                </c:pt>
              </c:numCache>
            </c:numRef>
          </c:xVal>
          <c:yVal>
            <c:numRef>
              <c:f>('SM18-Warm (TO DO)'!$I$36,'SM18-Warm (TO DO)'!$I$32)</c:f>
              <c:numCache>
                <c:formatCode>0.000</c:formatCode>
                <c:ptCount val="2"/>
                <c:pt idx="0">
                  <c:v>-0.13200000000000001</c:v>
                </c:pt>
                <c:pt idx="1">
                  <c:v>-1.6380604898386227E-2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8-5251-42A7-A1C4-4208B5D0C039}"/>
            </c:ext>
          </c:extLst>
        </c:ser>
        <c:ser>
          <c:idx val="6"/>
          <c:order val="6"/>
          <c:tx>
            <c:v>regression sur longueur magnetique</c:v>
          </c:tx>
          <c:spPr>
            <a:ln w="317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'SM18-Warm (TO DO)'!$H$31:$H$32</c:f>
              <c:numCache>
                <c:formatCode>0.000</c:formatCode>
                <c:ptCount val="2"/>
                <c:pt idx="0">
                  <c:v>-4348.66</c:v>
                </c:pt>
                <c:pt idx="1">
                  <c:v>2851.2</c:v>
                </c:pt>
              </c:numCache>
            </c:numRef>
          </c:xVal>
          <c:yVal>
            <c:numRef>
              <c:f>'SM18-Warm (TO DO)'!$I$31:$I$32</c:f>
              <c:numCache>
                <c:formatCode>0.000</c:formatCode>
                <c:ptCount val="2"/>
                <c:pt idx="0">
                  <c:v>-8.441390856994653E-2</c:v>
                </c:pt>
                <c:pt idx="1">
                  <c:v>-1.6380604898386227E-2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9-5251-42A7-A1C4-4208B5D0C03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89342719"/>
        <c:axId val="1889331199"/>
      </c:scatterChart>
      <c:valAx>
        <c:axId val="1889342719"/>
        <c:scaling>
          <c:orientation val="minMax"/>
          <c:max val="5000"/>
          <c:min val="-50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889331199"/>
        <c:crosses val="autoZero"/>
        <c:crossBetween val="midCat"/>
      </c:valAx>
      <c:valAx>
        <c:axId val="1889331199"/>
        <c:scaling>
          <c:orientation val="minMax"/>
          <c:max val="0.2"/>
          <c:min val="-2.6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889342719"/>
        <c:crosses val="autoZero"/>
        <c:crossBetween val="midCat"/>
        <c:majorUnit val="0.2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4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600" b="1" i="0" u="none" strike="noStrike" kern="1200" spc="0" baseline="0" dirty="0">
                <a:solidFill>
                  <a:srgbClr val="FF00FF"/>
                </a:solidFill>
              </a:rPr>
              <a:t>SMI2</a:t>
            </a:r>
          </a:p>
          <a:p>
            <a:pPr>
              <a:defRPr/>
            </a:pPr>
            <a:r>
              <a:rPr lang="en-US" sz="1100" b="0" i="0" u="none" strike="noStrike" kern="1200" spc="0" baseline="0" dirty="0">
                <a:solidFill>
                  <a:srgbClr val="FF00FF"/>
                </a:solidFill>
              </a:rPr>
              <a:t>18</a:t>
            </a:r>
            <a:r>
              <a:rPr lang="en-US" sz="1100" b="0" i="0" u="none" strike="noStrike" kern="1200" spc="0" baseline="30000" dirty="0">
                <a:solidFill>
                  <a:srgbClr val="FF00FF"/>
                </a:solidFill>
              </a:rPr>
              <a:t>th</a:t>
            </a:r>
            <a:r>
              <a:rPr lang="en-US" sz="1100" b="0" i="0" u="none" strike="noStrike" kern="1200" spc="0" baseline="0" dirty="0">
                <a:solidFill>
                  <a:srgbClr val="FF00FF"/>
                </a:solidFill>
              </a:rPr>
              <a:t> March 2025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/>
      <c:scatterChart>
        <c:scatterStyle val="smoothMarker"/>
        <c:varyColors val="0"/>
        <c:ser>
          <c:idx val="3"/>
          <c:order val="0"/>
          <c:tx>
            <c:v>Vacuum vessel axis</c:v>
          </c:tx>
          <c:spPr>
            <a:ln w="12700" cap="rnd">
              <a:solidFill>
                <a:schemeClr val="tx2"/>
              </a:solidFill>
              <a:round/>
            </a:ln>
            <a:effectLst/>
          </c:spPr>
          <c:marker>
            <c:symbol val="none"/>
          </c:marker>
          <c:xVal>
            <c:numRef>
              <c:f>'Fidu 2025'!$H$7:$H$9</c:f>
              <c:numCache>
                <c:formatCode>General</c:formatCode>
                <c:ptCount val="3"/>
                <c:pt idx="0">
                  <c:v>-4905</c:v>
                </c:pt>
                <c:pt idx="1">
                  <c:v>0</c:v>
                </c:pt>
                <c:pt idx="2">
                  <c:v>4905</c:v>
                </c:pt>
              </c:numCache>
            </c:numRef>
          </c:xVal>
          <c:yVal>
            <c:numRef>
              <c:f>'Fidu 2025'!$I$7:$I$9</c:f>
              <c:numCache>
                <c:formatCode>0.000</c:formatCode>
                <c:ptCount val="3"/>
                <c:pt idx="0">
                  <c:v>-4.9321001249999996E-2</c:v>
                </c:pt>
                <c:pt idx="1">
                  <c:v>0</c:v>
                </c:pt>
                <c:pt idx="2">
                  <c:v>-4.9321001249999996E-2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73D5-4CB5-8A3A-56CC005724D7}"/>
            </c:ext>
          </c:extLst>
        </c:ser>
        <c:ser>
          <c:idx val="1"/>
          <c:order val="1"/>
          <c:tx>
            <c:v>polynome</c:v>
          </c:tx>
          <c:spPr>
            <a:ln w="12700" cap="rnd">
              <a:solidFill>
                <a:srgbClr val="FF0000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'Fidu 2025'!$H$18:$H$26</c:f>
              <c:numCache>
                <c:formatCode>0.000</c:formatCode>
                <c:ptCount val="9"/>
                <c:pt idx="0">
                  <c:v>-4351.7690000000002</c:v>
                </c:pt>
                <c:pt idx="1">
                  <c:v>-3451.7721250000004</c:v>
                </c:pt>
                <c:pt idx="2">
                  <c:v>-2551.7752500000001</c:v>
                </c:pt>
                <c:pt idx="3">
                  <c:v>-1651.7783749999999</c:v>
                </c:pt>
                <c:pt idx="4">
                  <c:v>-751.78150000000005</c:v>
                </c:pt>
                <c:pt idx="5">
                  <c:v>148.21537499999977</c:v>
                </c:pt>
                <c:pt idx="6">
                  <c:v>1048.2122500000005</c:v>
                </c:pt>
                <c:pt idx="7">
                  <c:v>1948.2091250000003</c:v>
                </c:pt>
                <c:pt idx="8">
                  <c:v>2848.2060000000001</c:v>
                </c:pt>
              </c:numCache>
            </c:numRef>
          </c:xVal>
          <c:yVal>
            <c:numRef>
              <c:f>'Fidu 2025'!$I$18:$I$26</c:f>
              <c:numCache>
                <c:formatCode>0.000</c:formatCode>
                <c:ptCount val="9"/>
                <c:pt idx="0">
                  <c:v>-0.33697762330223496</c:v>
                </c:pt>
                <c:pt idx="1">
                  <c:v>-0.33795512834994768</c:v>
                </c:pt>
                <c:pt idx="2">
                  <c:v>-0.33893263339766044</c:v>
                </c:pt>
                <c:pt idx="3">
                  <c:v>-0.33991013844537316</c:v>
                </c:pt>
                <c:pt idx="4">
                  <c:v>-0.34088764349308592</c:v>
                </c:pt>
                <c:pt idx="5">
                  <c:v>-0.34186514854079869</c:v>
                </c:pt>
                <c:pt idx="6">
                  <c:v>-0.3428426535885114</c:v>
                </c:pt>
                <c:pt idx="7">
                  <c:v>-0.34382015863622417</c:v>
                </c:pt>
                <c:pt idx="8">
                  <c:v>-0.34479766368393688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73D5-4CB5-8A3A-56CC005724D7}"/>
            </c:ext>
          </c:extLst>
        </c:ser>
        <c:ser>
          <c:idx val="0"/>
          <c:order val="2"/>
          <c:tx>
            <c:v>Cold mass : mechanical axis</c:v>
          </c:tx>
          <c:spPr>
            <a:ln w="31750" cap="rnd">
              <a:solidFill>
                <a:srgbClr val="FF00FF"/>
              </a:solidFill>
              <a:round/>
            </a:ln>
            <a:effectLst/>
          </c:spPr>
          <c:marker>
            <c:symbol val="circle"/>
            <c:size val="5"/>
            <c:spPr>
              <a:noFill/>
              <a:ln w="9525">
                <a:noFill/>
              </a:ln>
              <a:effectLst/>
            </c:spPr>
          </c:marker>
          <c:trendline>
            <c:spPr>
              <a:ln w="12700" cap="rnd">
                <a:solidFill>
                  <a:srgbClr val="FF00FF"/>
                </a:solidFill>
                <a:prstDash val="solid"/>
              </a:ln>
              <a:effectLst/>
            </c:spPr>
            <c:trendlineType val="poly"/>
            <c:order val="2"/>
            <c:dispRSqr val="0"/>
            <c:dispEq val="0"/>
          </c:trendline>
          <c:xVal>
            <c:numRef>
              <c:f>'Fidu 2025'!$H$11:$H$13</c:f>
              <c:numCache>
                <c:formatCode>0.000</c:formatCode>
                <c:ptCount val="3"/>
                <c:pt idx="0">
                  <c:v>-4940.0569999999998</c:v>
                </c:pt>
                <c:pt idx="1">
                  <c:v>0</c:v>
                </c:pt>
                <c:pt idx="2">
                  <c:v>4940.8220000000001</c:v>
                </c:pt>
              </c:numCache>
            </c:numRef>
          </c:xVal>
          <c:yVal>
            <c:numRef>
              <c:f>'Fidu 2025'!$I$11:$I$13</c:f>
              <c:numCache>
                <c:formatCode>0.000</c:formatCode>
                <c:ptCount val="3"/>
                <c:pt idx="0">
                  <c:v>-0.33633867165086528</c:v>
                </c:pt>
                <c:pt idx="1">
                  <c:v>-0.34170416878493998</c:v>
                </c:pt>
                <c:pt idx="2">
                  <c:v>-0.34707049680119023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73D5-4CB5-8A3A-56CC005724D7}"/>
            </c:ext>
          </c:extLst>
        </c:ser>
        <c:ser>
          <c:idx val="2"/>
          <c:order val="3"/>
          <c:tx>
            <c:v>Cold mass : magnetic axis</c:v>
          </c:tx>
          <c:spPr>
            <a:ln w="19050" cap="rnd">
              <a:solidFill>
                <a:srgbClr val="FF00FF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00FF"/>
              </a:solidFill>
              <a:ln w="9525">
                <a:solidFill>
                  <a:schemeClr val="tx1"/>
                </a:solidFill>
              </a:ln>
              <a:effectLst/>
            </c:spPr>
          </c:marker>
          <c:dPt>
            <c:idx val="1"/>
            <c:marker>
              <c:symbol val="circle"/>
              <c:size val="5"/>
              <c:spPr>
                <a:solidFill>
                  <a:srgbClr val="FF00FF"/>
                </a:solidFill>
                <a:ln w="9525">
                  <a:solidFill>
                    <a:schemeClr val="tx1"/>
                  </a:solidFill>
                </a:ln>
                <a:effectLst/>
              </c:spPr>
            </c:marker>
            <c:bubble3D val="0"/>
            <c:spPr>
              <a:ln w="31750" cap="rnd">
                <a:solidFill>
                  <a:srgbClr val="FF00FF"/>
                </a:solidFill>
                <a:prstDash val="dash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5-73D5-4CB5-8A3A-56CC005724D7}"/>
              </c:ext>
            </c:extLst>
          </c:dPt>
          <c:xVal>
            <c:numRef>
              <c:f>'Fidu 2025'!$H$35:$H$36</c:f>
              <c:numCache>
                <c:formatCode>0.000</c:formatCode>
                <c:ptCount val="2"/>
                <c:pt idx="0">
                  <c:v>-4351.7690000000002</c:v>
                </c:pt>
                <c:pt idx="1">
                  <c:v>2848.2060000000001</c:v>
                </c:pt>
              </c:numCache>
            </c:numRef>
          </c:xVal>
          <c:yVal>
            <c:numRef>
              <c:f>'Fidu 2025'!$I$35:$I$36</c:f>
              <c:numCache>
                <c:formatCode>0.000</c:formatCode>
                <c:ptCount val="2"/>
                <c:pt idx="0">
                  <c:v>-0.41863681217632515</c:v>
                </c:pt>
                <c:pt idx="1">
                  <c:v>-5.0593072330843702E-2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6-73D5-4CB5-8A3A-56CC005724D7}"/>
            </c:ext>
          </c:extLst>
        </c:ser>
        <c:ser>
          <c:idx val="4"/>
          <c:order val="4"/>
          <c:tx>
            <c:v>delta Conn</c:v>
          </c:tx>
          <c:spPr>
            <a:ln w="19050" cap="rnd">
              <a:solidFill>
                <a:schemeClr val="accent6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('Fidu 2025'!$H$18,'Fidu 2025'!$H$35)</c:f>
              <c:numCache>
                <c:formatCode>0.000</c:formatCode>
                <c:ptCount val="2"/>
                <c:pt idx="0">
                  <c:v>-4351.7690000000002</c:v>
                </c:pt>
                <c:pt idx="1">
                  <c:v>-4351.7690000000002</c:v>
                </c:pt>
              </c:numCache>
            </c:numRef>
          </c:xVal>
          <c:yVal>
            <c:numRef>
              <c:f>('Fidu 2025'!$I$35,'Fidu 2025'!$I$31)</c:f>
              <c:numCache>
                <c:formatCode>0.000</c:formatCode>
                <c:ptCount val="2"/>
                <c:pt idx="0">
                  <c:v>-0.41863681217632515</c:v>
                </c:pt>
                <c:pt idx="1">
                  <c:v>-0.33697762330223496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7-73D5-4CB5-8A3A-56CC005724D7}"/>
            </c:ext>
          </c:extLst>
        </c:ser>
        <c:ser>
          <c:idx val="5"/>
          <c:order val="5"/>
          <c:tx>
            <c:v>delta NConn</c:v>
          </c:tx>
          <c:spPr>
            <a:ln w="19050" cap="rnd">
              <a:solidFill>
                <a:schemeClr val="accent6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('Fidu 2025'!$H$26,'Fidu 2025'!$H$36)</c:f>
              <c:numCache>
                <c:formatCode>0.000</c:formatCode>
                <c:ptCount val="2"/>
                <c:pt idx="0">
                  <c:v>2848.2060000000001</c:v>
                </c:pt>
                <c:pt idx="1">
                  <c:v>2848.2060000000001</c:v>
                </c:pt>
              </c:numCache>
            </c:numRef>
          </c:xVal>
          <c:yVal>
            <c:numRef>
              <c:f>('Fidu 2025'!$I$36,'Fidu 2025'!$I$32)</c:f>
              <c:numCache>
                <c:formatCode>0.000</c:formatCode>
                <c:ptCount val="2"/>
                <c:pt idx="0">
                  <c:v>-5.0593072330843702E-2</c:v>
                </c:pt>
                <c:pt idx="1">
                  <c:v>-0.34479766368393688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8-73D5-4CB5-8A3A-56CC005724D7}"/>
            </c:ext>
          </c:extLst>
        </c:ser>
        <c:ser>
          <c:idx val="6"/>
          <c:order val="6"/>
          <c:tx>
            <c:v>regression sur longueur magnetique</c:v>
          </c:tx>
          <c:spPr>
            <a:ln w="31750" cap="rnd">
              <a:solidFill>
                <a:srgbClr val="B71394"/>
              </a:solidFill>
              <a:round/>
            </a:ln>
            <a:effectLst/>
          </c:spPr>
          <c:marker>
            <c:symbol val="none"/>
          </c:marker>
          <c:xVal>
            <c:numRef>
              <c:f>'Fidu 2025'!$H$31:$H$32</c:f>
              <c:numCache>
                <c:formatCode>0.000</c:formatCode>
                <c:ptCount val="2"/>
                <c:pt idx="0">
                  <c:v>-4351.7690000000002</c:v>
                </c:pt>
                <c:pt idx="1">
                  <c:v>2848.2060000000001</c:v>
                </c:pt>
              </c:numCache>
            </c:numRef>
          </c:xVal>
          <c:yVal>
            <c:numRef>
              <c:f>'Fidu 2025'!$I$31:$I$32</c:f>
              <c:numCache>
                <c:formatCode>0.000</c:formatCode>
                <c:ptCount val="2"/>
                <c:pt idx="0">
                  <c:v>-0.33697762330223496</c:v>
                </c:pt>
                <c:pt idx="1">
                  <c:v>-0.34479766368393688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9-73D5-4CB5-8A3A-56CC005724D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89342719"/>
        <c:axId val="1889331199"/>
      </c:scatterChart>
      <c:valAx>
        <c:axId val="1889342719"/>
        <c:scaling>
          <c:orientation val="minMax"/>
          <c:max val="5000"/>
          <c:min val="-50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889331199"/>
        <c:crosses val="autoZero"/>
        <c:crossBetween val="midCat"/>
      </c:valAx>
      <c:valAx>
        <c:axId val="1889331199"/>
        <c:scaling>
          <c:orientation val="minMax"/>
          <c:max val="0.2"/>
          <c:min val="-2.6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889342719"/>
        <c:crosses val="autoZero"/>
        <c:crossBetween val="midCat"/>
        <c:majorUnit val="0.2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07/04/2025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1" y="9377317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4" y="9377317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75191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07/04/2025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75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6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" y="9377317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4" y="9377317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263960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59558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819400"/>
            <a:ext cx="96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4800600"/>
            <a:ext cx="864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0"/>
            <a:ext cx="48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00" y="673710"/>
            <a:ext cx="5047152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828800" y="5899150"/>
            <a:ext cx="864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1"/>
            <a:ext cx="1056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0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3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7.xml"/><Relationship Id="rId4" Type="http://schemas.openxmlformats.org/officeDocument/2006/relationships/chart" Target="../charts/char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2.xml"/><Relationship Id="rId3" Type="http://schemas.openxmlformats.org/officeDocument/2006/relationships/chart" Target="../charts/chart9.xml"/><Relationship Id="rId7" Type="http://schemas.openxmlformats.org/officeDocument/2006/relationships/image" Target="../media/image5.png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chart" Target="../charts/chart11.xml"/><Relationship Id="rId4" Type="http://schemas.openxmlformats.org/officeDocument/2006/relationships/chart" Target="../charts/char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/>
          <p:cNvSpPr>
            <a:spLocks noGrp="1"/>
          </p:cNvSpPr>
          <p:nvPr>
            <p:ph type="ctrTitle"/>
          </p:nvPr>
        </p:nvSpPr>
        <p:spPr>
          <a:xfrm>
            <a:off x="119336" y="2782655"/>
            <a:ext cx="12192000" cy="476818"/>
          </a:xfrm>
        </p:spPr>
        <p:txBody>
          <a:bodyPr/>
          <a:lstStyle/>
          <a:p>
            <a:pPr algn="ctr"/>
            <a:r>
              <a:rPr lang="fr-CH" sz="3200" b="0" i="1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fr-FR" sz="3200" b="0" i="1" dirty="0">
                <a:latin typeface="Arial" panose="020B0604020202020204" pitchFamily="34" charset="0"/>
                <a:cs typeface="Arial" panose="020B0604020202020204" pitchFamily="34" charset="0"/>
              </a:rPr>
              <a:t>ouvement of the coldbore</a:t>
            </a:r>
            <a:endParaRPr lang="en-GB" sz="3200" b="0" i="1" dirty="0"/>
          </a:p>
        </p:txBody>
      </p:sp>
      <p:sp>
        <p:nvSpPr>
          <p:cNvPr id="7" name="Sous-titre 2"/>
          <p:cNvSpPr>
            <a:spLocks noGrp="1"/>
          </p:cNvSpPr>
          <p:nvPr>
            <p:ph type="subTitle" idx="1"/>
          </p:nvPr>
        </p:nvSpPr>
        <p:spPr>
          <a:xfrm>
            <a:off x="4751403" y="5805264"/>
            <a:ext cx="2927865" cy="856547"/>
          </a:xfrm>
        </p:spPr>
        <p:txBody>
          <a:bodyPr>
            <a:normAutofit/>
          </a:bodyPr>
          <a:lstStyle/>
          <a:p>
            <a:pPr algn="ctr"/>
            <a:r>
              <a:rPr lang="en-GB" sz="2400" dirty="0"/>
              <a:t>Julia CALMELS</a:t>
            </a:r>
          </a:p>
          <a:p>
            <a:pPr algn="ctr"/>
            <a:r>
              <a:rPr lang="en-GB" sz="1800" i="1" dirty="0"/>
              <a:t>2025-04-03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591B2C4-E2FB-E31A-D4A7-DEBFB86596F8}"/>
              </a:ext>
            </a:extLst>
          </p:cNvPr>
          <p:cNvSpPr txBox="1"/>
          <p:nvPr/>
        </p:nvSpPr>
        <p:spPr>
          <a:xfrm>
            <a:off x="2087905" y="3545313"/>
            <a:ext cx="8254862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1" u="sng" dirty="0">
                <a:solidFill>
                  <a:schemeClr val="accent5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Cryoassembly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>
                <a:solidFill>
                  <a:schemeClr val="accent5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: HCQQXF_SA008-CR000003 / Q2a05 / LQXFB06</a:t>
            </a:r>
            <a:br>
              <a:rPr lang="en-US" sz="2000" b="1" dirty="0">
                <a:solidFill>
                  <a:schemeClr val="accent5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r>
              <a:rPr lang="en-US" sz="2000" b="1" u="sng" dirty="0">
                <a:solidFill>
                  <a:schemeClr val="accent5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Cold mass</a:t>
            </a:r>
            <a:r>
              <a:rPr lang="en-US" sz="2000" b="1" dirty="0">
                <a:solidFill>
                  <a:schemeClr val="accent5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: </a:t>
            </a:r>
            <a:r>
              <a:rPr lang="fr-FR" sz="2000" b="1" dirty="0">
                <a:solidFill>
                  <a:schemeClr val="accent5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HCLMQXFB001-CR000006</a:t>
            </a:r>
            <a:r>
              <a:rPr lang="en-US" sz="2000" b="1" dirty="0">
                <a:solidFill>
                  <a:schemeClr val="accent5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/ LMQXFB06</a:t>
            </a:r>
          </a:p>
          <a:p>
            <a:pPr algn="ctr"/>
            <a:r>
              <a:rPr lang="en-US" sz="2000" b="1" u="sng" dirty="0">
                <a:solidFill>
                  <a:schemeClr val="accent5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Vacuum Vessel</a:t>
            </a:r>
            <a:r>
              <a:rPr lang="en-US" sz="2000" b="1" dirty="0">
                <a:solidFill>
                  <a:schemeClr val="accent5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: </a:t>
            </a:r>
            <a:r>
              <a:rPr lang="fr-FR" sz="2000" b="1" dirty="0">
                <a:solidFill>
                  <a:schemeClr val="accent5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HCQQXFB004-B4000009</a:t>
            </a:r>
            <a:endParaRPr lang="en-US" sz="2000" b="1" dirty="0">
              <a:solidFill>
                <a:schemeClr val="accent5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algn="ctr"/>
            <a:r>
              <a:rPr lang="en-US" sz="2000" b="1" u="sng" dirty="0">
                <a:solidFill>
                  <a:schemeClr val="accent5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Type</a:t>
            </a:r>
            <a:r>
              <a:rPr lang="en-US" sz="2000" b="1" dirty="0">
                <a:solidFill>
                  <a:schemeClr val="accent5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: Q2a</a:t>
            </a:r>
            <a:endParaRPr lang="fr-FR" sz="2000" b="1" dirty="0">
              <a:solidFill>
                <a:schemeClr val="accent5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0349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81BC200-A2BE-0D11-E8F6-D697876828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00E0DCD-AB83-5FC5-C372-0DD765EE33E4}"/>
              </a:ext>
            </a:extLst>
          </p:cNvPr>
          <p:cNvSpPr txBox="1"/>
          <p:nvPr/>
        </p:nvSpPr>
        <p:spPr>
          <a:xfrm>
            <a:off x="3320850" y="2644170"/>
            <a:ext cx="556274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4800" b="1" dirty="0"/>
              <a:t>Example of Q2aP3</a:t>
            </a:r>
          </a:p>
          <a:p>
            <a:pPr algn="ctr"/>
            <a:r>
              <a:rPr lang="en-US" sz="4800" b="1" dirty="0">
                <a:latin typeface="Arial" panose="020B0604020202020204" pitchFamily="34" charset="0"/>
                <a:cs typeface="Arial" panose="020B0604020202020204" pitchFamily="34" charset="0"/>
              </a:rPr>
              <a:t>LMQXFB02</a:t>
            </a:r>
            <a:endParaRPr lang="fr-FR" sz="4800" b="1" dirty="0"/>
          </a:p>
        </p:txBody>
      </p:sp>
    </p:spTree>
    <p:extLst>
      <p:ext uri="{BB962C8B-B14F-4D97-AF65-F5344CB8AC3E}">
        <p14:creationId xmlns:p14="http://schemas.microsoft.com/office/powerpoint/2010/main" val="34021137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ysClr val="window" lastClr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B6EE5E83-3DA3-9507-45D4-180083716F0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16262668"/>
              </p:ext>
            </p:extLst>
          </p:nvPr>
        </p:nvGraphicFramePr>
        <p:xfrm>
          <a:off x="3392665" y="695757"/>
          <a:ext cx="3071663" cy="54664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3D7BA5C1-7C88-1A6C-0B6D-9BD8A841B64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67398513"/>
              </p:ext>
            </p:extLst>
          </p:nvPr>
        </p:nvGraphicFramePr>
        <p:xfrm>
          <a:off x="217299" y="690129"/>
          <a:ext cx="3071663" cy="54721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F58941DB-1392-AF39-00CC-A35D18DE3C98}"/>
              </a:ext>
            </a:extLst>
          </p:cNvPr>
          <p:cNvCxnSpPr/>
          <p:nvPr/>
        </p:nvCxnSpPr>
        <p:spPr>
          <a:xfrm>
            <a:off x="3301226" y="2383953"/>
            <a:ext cx="0" cy="72008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40DB0BDE-5130-1C47-C20E-BCDCEE31008E}"/>
              </a:ext>
            </a:extLst>
          </p:cNvPr>
          <p:cNvCxnSpPr>
            <a:cxnSpLocks/>
          </p:cNvCxnSpPr>
          <p:nvPr/>
        </p:nvCxnSpPr>
        <p:spPr>
          <a:xfrm>
            <a:off x="2989836" y="2378325"/>
            <a:ext cx="455711" cy="0"/>
          </a:xfrm>
          <a:prstGeom prst="line">
            <a:avLst/>
          </a:prstGeom>
          <a:ln w="6350">
            <a:solidFill>
              <a:srgbClr val="000000"/>
            </a:solidFill>
            <a:prstDash val="lg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F2BE33F-AAA1-1087-0727-3CFFEC7241A0}"/>
              </a:ext>
            </a:extLst>
          </p:cNvPr>
          <p:cNvCxnSpPr>
            <a:cxnSpLocks/>
          </p:cNvCxnSpPr>
          <p:nvPr/>
        </p:nvCxnSpPr>
        <p:spPr>
          <a:xfrm>
            <a:off x="3170089" y="3104033"/>
            <a:ext cx="510608" cy="0"/>
          </a:xfrm>
          <a:prstGeom prst="line">
            <a:avLst/>
          </a:prstGeom>
          <a:ln w="6350">
            <a:solidFill>
              <a:srgbClr val="000000"/>
            </a:solidFill>
            <a:prstDash val="lg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1C25493C-F908-B387-55BC-C48AEE38B9EC}"/>
              </a:ext>
            </a:extLst>
          </p:cNvPr>
          <p:cNvSpPr txBox="1"/>
          <p:nvPr/>
        </p:nvSpPr>
        <p:spPr>
          <a:xfrm>
            <a:off x="3323530" y="2613188"/>
            <a:ext cx="75373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b="1" dirty="0">
                <a:solidFill>
                  <a:srgbClr val="FF0000"/>
                </a:solidFill>
              </a:rPr>
              <a:t>- 0.5 mm</a:t>
            </a:r>
            <a:endParaRPr lang="fr-FR" sz="1100" b="1" dirty="0">
              <a:solidFill>
                <a:srgbClr val="FF0000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0A4A510-74EC-070B-2C07-41C6AD2500EF}"/>
              </a:ext>
            </a:extLst>
          </p:cNvPr>
          <p:cNvSpPr/>
          <p:nvPr/>
        </p:nvSpPr>
        <p:spPr>
          <a:xfrm>
            <a:off x="205187" y="695756"/>
            <a:ext cx="6336704" cy="5598539"/>
          </a:xfrm>
          <a:prstGeom prst="rect">
            <a:avLst/>
          </a:prstGeom>
          <a:noFill/>
          <a:ln w="63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BC01145-4304-3F8A-282C-5CFD1CC2C5A9}"/>
              </a:ext>
            </a:extLst>
          </p:cNvPr>
          <p:cNvSpPr txBox="1"/>
          <p:nvPr/>
        </p:nvSpPr>
        <p:spPr>
          <a:xfrm>
            <a:off x="1795139" y="2420399"/>
            <a:ext cx="108715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00" b="1" dirty="0">
                <a:solidFill>
                  <a:srgbClr val="FB963C"/>
                </a:solidFill>
              </a:rPr>
              <a:t>Coldbore B180</a:t>
            </a:r>
            <a:endParaRPr lang="fr-FR" sz="1000" b="1" dirty="0">
              <a:solidFill>
                <a:srgbClr val="FB963C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2B0A742-1DBE-9858-189D-3F305DE5876E}"/>
              </a:ext>
            </a:extLst>
          </p:cNvPr>
          <p:cNvSpPr txBox="1"/>
          <p:nvPr/>
        </p:nvSpPr>
        <p:spPr>
          <a:xfrm>
            <a:off x="5145538" y="2857812"/>
            <a:ext cx="1080745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CH" sz="1000" b="1" dirty="0">
                <a:solidFill>
                  <a:srgbClr val="BF95DF"/>
                </a:solidFill>
              </a:rPr>
              <a:t>Coldbore SMI2</a:t>
            </a:r>
            <a:endParaRPr lang="fr-FR" sz="1000" b="1" dirty="0">
              <a:solidFill>
                <a:srgbClr val="BF95DF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AA2AD9A-FA38-72E0-056C-785AE538694D}"/>
              </a:ext>
            </a:extLst>
          </p:cNvPr>
          <p:cNvSpPr txBox="1"/>
          <p:nvPr/>
        </p:nvSpPr>
        <p:spPr>
          <a:xfrm>
            <a:off x="6746700" y="2029748"/>
            <a:ext cx="1672332" cy="830997"/>
          </a:xfrm>
          <a:prstGeom prst="rect">
            <a:avLst/>
          </a:prstGeom>
          <a:solidFill>
            <a:srgbClr val="9BC2E6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200" b="1" u="sng" dirty="0"/>
              <a:t>Hypothesis</a:t>
            </a:r>
            <a:r>
              <a:rPr lang="fr-CH" sz="1200" dirty="0"/>
              <a:t> : </a:t>
            </a:r>
          </a:p>
          <a:p>
            <a:pPr algn="ctr"/>
            <a:r>
              <a:rPr lang="fr-CH" sz="1200" dirty="0"/>
              <a:t>The magnetic axis follow the mouvement of the mechnical axis</a:t>
            </a:r>
            <a:endParaRPr lang="fr-FR" sz="12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0130BC1-E752-3467-79F0-E83AAD8503EA}"/>
              </a:ext>
            </a:extLst>
          </p:cNvPr>
          <p:cNvSpPr txBox="1"/>
          <p:nvPr/>
        </p:nvSpPr>
        <p:spPr>
          <a:xfrm rot="20368658">
            <a:off x="1668624" y="1319529"/>
            <a:ext cx="10791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00" b="1" dirty="0">
                <a:solidFill>
                  <a:srgbClr val="FB963C"/>
                </a:solidFill>
              </a:rPr>
              <a:t>Magnetic B180</a:t>
            </a:r>
            <a:endParaRPr lang="fr-FR" sz="1000" b="1" dirty="0">
              <a:solidFill>
                <a:srgbClr val="FB963C"/>
              </a:solidFill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D9AC3BFA-B9E2-6848-797A-FAA8884D0E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33232" y="6087126"/>
            <a:ext cx="328613" cy="138113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7A3821FE-E797-B314-AE57-1409335B6F3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39444" y="3362071"/>
            <a:ext cx="128006" cy="291324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7746618D-728B-7B5A-1D48-609A283210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88491" y="6098812"/>
            <a:ext cx="328613" cy="138113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23C75701-6707-3E1A-E90F-DB3FFC49EEB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1197" y="3362071"/>
            <a:ext cx="128006" cy="291324"/>
          </a:xfrm>
          <a:prstGeom prst="rect">
            <a:avLst/>
          </a:prstGeom>
        </p:spPr>
      </p:pic>
      <p:sp>
        <p:nvSpPr>
          <p:cNvPr id="25" name="Arrow: Right 24">
            <a:extLst>
              <a:ext uri="{FF2B5EF4-FFF2-40B4-BE49-F238E27FC236}">
                <a16:creationId xmlns:a16="http://schemas.microsoft.com/office/drawing/2014/main" id="{CD1CB5BB-7542-8A42-3E2D-89E4E954440D}"/>
              </a:ext>
            </a:extLst>
          </p:cNvPr>
          <p:cNvSpPr/>
          <p:nvPr/>
        </p:nvSpPr>
        <p:spPr>
          <a:xfrm>
            <a:off x="6811148" y="3046386"/>
            <a:ext cx="1672331" cy="52745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aphicFrame>
        <p:nvGraphicFramePr>
          <p:cNvPr id="26" name="Chart 25">
            <a:extLst>
              <a:ext uri="{FF2B5EF4-FFF2-40B4-BE49-F238E27FC236}">
                <a16:creationId xmlns:a16="http://schemas.microsoft.com/office/drawing/2014/main" id="{1F25143E-18C7-5284-1186-A299A58C94A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35743880"/>
              </p:ext>
            </p:extLst>
          </p:nvPr>
        </p:nvGraphicFramePr>
        <p:xfrm>
          <a:off x="8734736" y="840924"/>
          <a:ext cx="3071663" cy="54664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35D92BE4-6FA5-BADF-FA79-2F89D6384E11}"/>
              </a:ext>
            </a:extLst>
          </p:cNvPr>
          <p:cNvSpPr txBox="1"/>
          <p:nvPr/>
        </p:nvSpPr>
        <p:spPr>
          <a:xfrm>
            <a:off x="164161" y="1876436"/>
            <a:ext cx="73289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i="1" dirty="0">
                <a:highlight>
                  <a:srgbClr val="00FF00"/>
                </a:highlight>
                <a:sym typeface="Symbol" panose="05050102010706020507" pitchFamily="18" charset="2"/>
              </a:rPr>
              <a:t> =0.16 mm </a:t>
            </a:r>
            <a:endParaRPr lang="en-US" sz="800" i="1" dirty="0">
              <a:highlight>
                <a:srgbClr val="00FF00"/>
              </a:highlight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FEB9D19-E819-41EB-94EB-65A12D425D5F}"/>
              </a:ext>
            </a:extLst>
          </p:cNvPr>
          <p:cNvSpPr txBox="1"/>
          <p:nvPr/>
        </p:nvSpPr>
        <p:spPr>
          <a:xfrm>
            <a:off x="2149403" y="1866875"/>
            <a:ext cx="73289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i="1" dirty="0">
                <a:highlight>
                  <a:srgbClr val="00FF00"/>
                </a:highlight>
                <a:sym typeface="Symbol" panose="05050102010706020507" pitchFamily="18" charset="2"/>
              </a:rPr>
              <a:t> =0.62 mm </a:t>
            </a:r>
            <a:endParaRPr lang="en-US" sz="800" i="1" dirty="0">
              <a:highlight>
                <a:srgbClr val="00FF00"/>
              </a:highlight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9AB3E20-1991-A9D5-7327-C8240CD32C23}"/>
              </a:ext>
            </a:extLst>
          </p:cNvPr>
          <p:cNvSpPr txBox="1"/>
          <p:nvPr/>
        </p:nvSpPr>
        <p:spPr>
          <a:xfrm>
            <a:off x="8734736" y="2703136"/>
            <a:ext cx="73289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i="1" dirty="0">
                <a:highlight>
                  <a:srgbClr val="00FF00"/>
                </a:highlight>
                <a:sym typeface="Symbol" panose="05050102010706020507" pitchFamily="18" charset="2"/>
              </a:rPr>
              <a:t> =0.16 mm </a:t>
            </a:r>
            <a:endParaRPr lang="en-US" sz="800" i="1" dirty="0">
              <a:highlight>
                <a:srgbClr val="00FF00"/>
              </a:highlight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68AAA51-E0E9-B420-D9EA-277F2F996D8D}"/>
              </a:ext>
            </a:extLst>
          </p:cNvPr>
          <p:cNvSpPr txBox="1"/>
          <p:nvPr/>
        </p:nvSpPr>
        <p:spPr>
          <a:xfrm>
            <a:off x="10650948" y="2782101"/>
            <a:ext cx="73289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i="1" dirty="0">
                <a:highlight>
                  <a:srgbClr val="00FF00"/>
                </a:highlight>
                <a:sym typeface="Symbol" panose="05050102010706020507" pitchFamily="18" charset="2"/>
              </a:rPr>
              <a:t> =0.62 mm </a:t>
            </a:r>
            <a:endParaRPr lang="en-US" sz="800" i="1" dirty="0">
              <a:highlight>
                <a:srgbClr val="00FF00"/>
              </a:highlight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92F350C-64CC-E357-E6F5-DAD58F716F1E}"/>
              </a:ext>
            </a:extLst>
          </p:cNvPr>
          <p:cNvSpPr txBox="1"/>
          <p:nvPr/>
        </p:nvSpPr>
        <p:spPr>
          <a:xfrm>
            <a:off x="10408299" y="3431842"/>
            <a:ext cx="108074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00" b="1" dirty="0">
                <a:solidFill>
                  <a:srgbClr val="7030A0"/>
                </a:solidFill>
              </a:rPr>
              <a:t>Coldbore SMI2</a:t>
            </a:r>
            <a:endParaRPr lang="fr-FR" sz="1000" b="1" dirty="0">
              <a:solidFill>
                <a:srgbClr val="7030A0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7A24DA6-0DAA-65C2-0066-F5569A5B65CD}"/>
              </a:ext>
            </a:extLst>
          </p:cNvPr>
          <p:cNvSpPr txBox="1"/>
          <p:nvPr/>
        </p:nvSpPr>
        <p:spPr>
          <a:xfrm rot="20288345">
            <a:off x="9545724" y="2295670"/>
            <a:ext cx="172515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00" b="1" dirty="0">
                <a:solidFill>
                  <a:srgbClr val="7030A0"/>
                </a:solidFill>
              </a:rPr>
              <a:t>Hypothetic magnetic axis</a:t>
            </a:r>
            <a:endParaRPr lang="fr-FR" sz="1000" b="1" dirty="0">
              <a:solidFill>
                <a:srgbClr val="7030A0"/>
              </a:solidFill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E512554F-B89C-F8EE-04B5-24EEA73E78B0}"/>
              </a:ext>
            </a:extLst>
          </p:cNvPr>
          <p:cNvSpPr/>
          <p:nvPr/>
        </p:nvSpPr>
        <p:spPr>
          <a:xfrm>
            <a:off x="8688288" y="710781"/>
            <a:ext cx="3374112" cy="5742555"/>
          </a:xfrm>
          <a:prstGeom prst="rect">
            <a:avLst/>
          </a:prstGeom>
          <a:noFill/>
          <a:ln w="63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15D792D4-586A-D1C0-F582-A3A1C3251F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11037" y="6230362"/>
            <a:ext cx="328613" cy="138113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023F6BAE-C3B9-CBB8-F9C2-16075C5F1C3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60296" y="3510050"/>
            <a:ext cx="128006" cy="291324"/>
          </a:xfrm>
          <a:prstGeom prst="rect">
            <a:avLst/>
          </a:prstGeom>
        </p:spPr>
      </p:pic>
      <p:sp>
        <p:nvSpPr>
          <p:cNvPr id="37" name="Arrow: Curved Down 36">
            <a:extLst>
              <a:ext uri="{FF2B5EF4-FFF2-40B4-BE49-F238E27FC236}">
                <a16:creationId xmlns:a16="http://schemas.microsoft.com/office/drawing/2014/main" id="{E49728DD-596F-7771-2FB7-D27E86636E8C}"/>
              </a:ext>
            </a:extLst>
          </p:cNvPr>
          <p:cNvSpPr/>
          <p:nvPr/>
        </p:nvSpPr>
        <p:spPr>
          <a:xfrm>
            <a:off x="2639615" y="471437"/>
            <a:ext cx="1435169" cy="534693"/>
          </a:xfrm>
          <a:prstGeom prst="curvedDownArrow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2331A15-B2AB-BC8D-4B78-29D918BBCA7A}"/>
              </a:ext>
            </a:extLst>
          </p:cNvPr>
          <p:cNvSpPr txBox="1"/>
          <p:nvPr/>
        </p:nvSpPr>
        <p:spPr>
          <a:xfrm>
            <a:off x="2297753" y="84453"/>
            <a:ext cx="22833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600" dirty="0"/>
              <a:t>Transport + cryostating</a:t>
            </a:r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1998721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ysClr val="window" lastClr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BB73512-8A04-65C1-2E76-D179E85732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EFD86EA-80AA-23C2-9808-5D709CDCAC64}"/>
              </a:ext>
            </a:extLst>
          </p:cNvPr>
          <p:cNvSpPr txBox="1"/>
          <p:nvPr/>
        </p:nvSpPr>
        <p:spPr>
          <a:xfrm>
            <a:off x="3673416" y="87143"/>
            <a:ext cx="5052343" cy="369332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Q2aP3 – LMQXFB02 - Vertical displacement</a:t>
            </a: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97CDA435-87FC-C789-24B4-B8AB764BDF4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96832126"/>
              </p:ext>
            </p:extLst>
          </p:nvPr>
        </p:nvGraphicFramePr>
        <p:xfrm>
          <a:off x="3099330" y="738105"/>
          <a:ext cx="3071663" cy="54664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EDBC37A9-CCF1-4112-9F4F-FFF9EFA38FF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56895018"/>
              </p:ext>
            </p:extLst>
          </p:nvPr>
        </p:nvGraphicFramePr>
        <p:xfrm>
          <a:off x="140624" y="732477"/>
          <a:ext cx="3071663" cy="54721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B1C3BA72-7397-7B2A-336F-36C564D3222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99850905"/>
              </p:ext>
            </p:extLst>
          </p:nvPr>
        </p:nvGraphicFramePr>
        <p:xfrm>
          <a:off x="6036915" y="738105"/>
          <a:ext cx="3071663" cy="5485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A981C285-D8AF-CF7E-0FE9-6378746839A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52615590"/>
              </p:ext>
            </p:extLst>
          </p:nvPr>
        </p:nvGraphicFramePr>
        <p:xfrm>
          <a:off x="8995621" y="738106"/>
          <a:ext cx="3071663" cy="5485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55FA247-1599-2380-96EC-88677EE494CD}"/>
              </a:ext>
            </a:extLst>
          </p:cNvPr>
          <p:cNvCxnSpPr>
            <a:cxnSpLocks/>
          </p:cNvCxnSpPr>
          <p:nvPr/>
        </p:nvCxnSpPr>
        <p:spPr>
          <a:xfrm>
            <a:off x="1003372" y="6295889"/>
            <a:ext cx="360040" cy="0"/>
          </a:xfrm>
          <a:prstGeom prst="line">
            <a:avLst/>
          </a:prstGeom>
          <a:ln w="381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71FFF4E-5A10-16FB-E872-A0B50E67BFF7}"/>
              </a:ext>
            </a:extLst>
          </p:cNvPr>
          <p:cNvCxnSpPr>
            <a:cxnSpLocks/>
          </p:cNvCxnSpPr>
          <p:nvPr/>
        </p:nvCxnSpPr>
        <p:spPr>
          <a:xfrm>
            <a:off x="1011941" y="6484349"/>
            <a:ext cx="360040" cy="0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FC52E330-D6D3-628E-93E2-8EFC3A09BE2D}"/>
              </a:ext>
            </a:extLst>
          </p:cNvPr>
          <p:cNvSpPr txBox="1"/>
          <p:nvPr/>
        </p:nvSpPr>
        <p:spPr>
          <a:xfrm>
            <a:off x="1454623" y="6172778"/>
            <a:ext cx="86594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00" dirty="0"/>
              <a:t>Mechanical </a:t>
            </a:r>
            <a:endParaRPr lang="fr-FR" sz="10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D65565E-9DA6-52C4-5FE2-45E77D6F60E2}"/>
              </a:ext>
            </a:extLst>
          </p:cNvPr>
          <p:cNvSpPr txBox="1"/>
          <p:nvPr/>
        </p:nvSpPr>
        <p:spPr>
          <a:xfrm>
            <a:off x="1463192" y="6361238"/>
            <a:ext cx="73770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00" dirty="0"/>
              <a:t>Magnetic </a:t>
            </a:r>
            <a:endParaRPr lang="fr-FR" sz="1000" dirty="0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0C84EA64-8CE5-82EC-A371-DFCA1B6C9BD0}"/>
              </a:ext>
            </a:extLst>
          </p:cNvPr>
          <p:cNvCxnSpPr>
            <a:cxnSpLocks/>
          </p:cNvCxnSpPr>
          <p:nvPr/>
        </p:nvCxnSpPr>
        <p:spPr>
          <a:xfrm>
            <a:off x="3943175" y="6297760"/>
            <a:ext cx="360040" cy="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4F1B06A5-785A-E3A9-AB56-7F8DBB741EAC}"/>
              </a:ext>
            </a:extLst>
          </p:cNvPr>
          <p:cNvCxnSpPr>
            <a:cxnSpLocks/>
          </p:cNvCxnSpPr>
          <p:nvPr/>
        </p:nvCxnSpPr>
        <p:spPr>
          <a:xfrm>
            <a:off x="3951744" y="6486220"/>
            <a:ext cx="360040" cy="0"/>
          </a:xfrm>
          <a:prstGeom prst="line">
            <a:avLst/>
          </a:prstGeom>
          <a:ln w="38100">
            <a:solidFill>
              <a:srgbClr val="7030A0"/>
            </a:solidFill>
            <a:prstDash val="sysDot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E65D5F9E-BF70-3906-A91B-0089A43BD775}"/>
              </a:ext>
            </a:extLst>
          </p:cNvPr>
          <p:cNvSpPr txBox="1"/>
          <p:nvPr/>
        </p:nvSpPr>
        <p:spPr>
          <a:xfrm>
            <a:off x="4394426" y="6174649"/>
            <a:ext cx="86594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00" dirty="0"/>
              <a:t>Mechanical </a:t>
            </a:r>
            <a:endParaRPr lang="fr-FR" sz="10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362D7C7-BCC9-B92D-375C-B1635F269C89}"/>
              </a:ext>
            </a:extLst>
          </p:cNvPr>
          <p:cNvSpPr txBox="1"/>
          <p:nvPr/>
        </p:nvSpPr>
        <p:spPr>
          <a:xfrm>
            <a:off x="4402995" y="6363109"/>
            <a:ext cx="73770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00" dirty="0"/>
              <a:t>Magnetic </a:t>
            </a:r>
            <a:endParaRPr lang="fr-FR" sz="1000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5C14C1AF-D73E-155B-7D6F-3A277FFD56D4}"/>
              </a:ext>
            </a:extLst>
          </p:cNvPr>
          <p:cNvCxnSpPr>
            <a:cxnSpLocks/>
          </p:cNvCxnSpPr>
          <p:nvPr/>
        </p:nvCxnSpPr>
        <p:spPr>
          <a:xfrm>
            <a:off x="9849968" y="6295889"/>
            <a:ext cx="360040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E250AB87-0168-B3EA-C920-5C0309DE0386}"/>
              </a:ext>
            </a:extLst>
          </p:cNvPr>
          <p:cNvCxnSpPr>
            <a:cxnSpLocks/>
          </p:cNvCxnSpPr>
          <p:nvPr/>
        </p:nvCxnSpPr>
        <p:spPr>
          <a:xfrm>
            <a:off x="9858537" y="6484349"/>
            <a:ext cx="360040" cy="0"/>
          </a:xfrm>
          <a:prstGeom prst="line">
            <a:avLst/>
          </a:prstGeom>
          <a:ln w="38100">
            <a:solidFill>
              <a:srgbClr val="00B0F0"/>
            </a:solidFill>
            <a:prstDash val="sysDot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085F92E5-B7DD-2BE1-F9AC-49DCDA23F5DF}"/>
              </a:ext>
            </a:extLst>
          </p:cNvPr>
          <p:cNvSpPr txBox="1"/>
          <p:nvPr/>
        </p:nvSpPr>
        <p:spPr>
          <a:xfrm>
            <a:off x="10301219" y="6172778"/>
            <a:ext cx="86594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00" dirty="0"/>
              <a:t>Mechanical </a:t>
            </a:r>
            <a:endParaRPr lang="fr-FR" sz="10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28ADFAF-3045-B2DB-0A4C-85B885BC176C}"/>
              </a:ext>
            </a:extLst>
          </p:cNvPr>
          <p:cNvSpPr txBox="1"/>
          <p:nvPr/>
        </p:nvSpPr>
        <p:spPr>
          <a:xfrm>
            <a:off x="10309788" y="6361238"/>
            <a:ext cx="73770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00" dirty="0"/>
              <a:t>Magnetic </a:t>
            </a:r>
            <a:endParaRPr lang="fr-FR" sz="1000" dirty="0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719D488F-DD33-7688-2D14-8581431D4879}"/>
              </a:ext>
            </a:extLst>
          </p:cNvPr>
          <p:cNvCxnSpPr>
            <a:cxnSpLocks/>
          </p:cNvCxnSpPr>
          <p:nvPr/>
        </p:nvCxnSpPr>
        <p:spPr>
          <a:xfrm>
            <a:off x="6905668" y="6291001"/>
            <a:ext cx="36004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082E0F2B-B10D-1C80-56F5-99BBE8F788D0}"/>
              </a:ext>
            </a:extLst>
          </p:cNvPr>
          <p:cNvCxnSpPr>
            <a:cxnSpLocks/>
          </p:cNvCxnSpPr>
          <p:nvPr/>
        </p:nvCxnSpPr>
        <p:spPr>
          <a:xfrm>
            <a:off x="6914237" y="6479461"/>
            <a:ext cx="360040" cy="0"/>
          </a:xfrm>
          <a:prstGeom prst="line">
            <a:avLst/>
          </a:prstGeom>
          <a:ln w="38100">
            <a:solidFill>
              <a:srgbClr val="FF0000"/>
            </a:solidFill>
            <a:prstDash val="sysDot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B0BCE62D-6072-1BC0-D430-1C259B9E2E86}"/>
              </a:ext>
            </a:extLst>
          </p:cNvPr>
          <p:cNvSpPr txBox="1"/>
          <p:nvPr/>
        </p:nvSpPr>
        <p:spPr>
          <a:xfrm>
            <a:off x="7356919" y="6167890"/>
            <a:ext cx="86594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00" dirty="0"/>
              <a:t>Mechanical </a:t>
            </a:r>
            <a:endParaRPr lang="fr-FR" sz="10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5F2CCD6-9570-A36B-6C85-F6BA78B51806}"/>
              </a:ext>
            </a:extLst>
          </p:cNvPr>
          <p:cNvSpPr txBox="1"/>
          <p:nvPr/>
        </p:nvSpPr>
        <p:spPr>
          <a:xfrm>
            <a:off x="7365488" y="6356350"/>
            <a:ext cx="73770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00" dirty="0"/>
              <a:t>Magnetic </a:t>
            </a:r>
            <a:endParaRPr lang="fr-FR" sz="10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242CA30-53C3-7858-9132-41C892C5D0D0}"/>
              </a:ext>
            </a:extLst>
          </p:cNvPr>
          <p:cNvSpPr txBox="1"/>
          <p:nvPr/>
        </p:nvSpPr>
        <p:spPr>
          <a:xfrm>
            <a:off x="170288" y="1856718"/>
            <a:ext cx="73289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i="1" dirty="0">
                <a:highlight>
                  <a:srgbClr val="00FF00"/>
                </a:highlight>
                <a:sym typeface="Symbol" panose="05050102010706020507" pitchFamily="18" charset="2"/>
              </a:rPr>
              <a:t> =0.16 mm </a:t>
            </a:r>
            <a:endParaRPr lang="en-US" sz="800" i="1" dirty="0">
              <a:highlight>
                <a:srgbClr val="00FF00"/>
              </a:highlight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0E3FFDD-1ABD-D90A-DA83-77124125BD28}"/>
              </a:ext>
            </a:extLst>
          </p:cNvPr>
          <p:cNvSpPr txBox="1"/>
          <p:nvPr/>
        </p:nvSpPr>
        <p:spPr>
          <a:xfrm>
            <a:off x="2038062" y="1856718"/>
            <a:ext cx="73289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i="1" dirty="0">
                <a:highlight>
                  <a:srgbClr val="00FF00"/>
                </a:highlight>
                <a:sym typeface="Symbol" panose="05050102010706020507" pitchFamily="18" charset="2"/>
              </a:rPr>
              <a:t> =0.62 mm </a:t>
            </a:r>
            <a:endParaRPr lang="en-US" sz="800" i="1" dirty="0">
              <a:highlight>
                <a:srgbClr val="00FF00"/>
              </a:highlight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6CA6437-CCAD-F627-0FFE-6EAC1ABCB97B}"/>
              </a:ext>
            </a:extLst>
          </p:cNvPr>
          <p:cNvSpPr txBox="1"/>
          <p:nvPr/>
        </p:nvSpPr>
        <p:spPr>
          <a:xfrm>
            <a:off x="3278662" y="2564904"/>
            <a:ext cx="73289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i="1" dirty="0">
                <a:highlight>
                  <a:srgbClr val="00FF00"/>
                </a:highlight>
                <a:sym typeface="Symbol" panose="05050102010706020507" pitchFamily="18" charset="2"/>
              </a:rPr>
              <a:t> =0.16 mm </a:t>
            </a:r>
            <a:endParaRPr lang="en-US" sz="800" i="1" dirty="0">
              <a:highlight>
                <a:srgbClr val="00FF00"/>
              </a:highlight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F404D9E-10FF-27F2-4C56-FCC8AE458EB8}"/>
              </a:ext>
            </a:extLst>
          </p:cNvPr>
          <p:cNvSpPr txBox="1"/>
          <p:nvPr/>
        </p:nvSpPr>
        <p:spPr>
          <a:xfrm>
            <a:off x="5146436" y="2564904"/>
            <a:ext cx="73289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i="1" dirty="0">
                <a:highlight>
                  <a:srgbClr val="00FF00"/>
                </a:highlight>
                <a:sym typeface="Symbol" panose="05050102010706020507" pitchFamily="18" charset="2"/>
              </a:rPr>
              <a:t> =0.62 mm </a:t>
            </a:r>
            <a:endParaRPr lang="en-US" sz="800" i="1" dirty="0">
              <a:highlight>
                <a:srgbClr val="00FF00"/>
              </a:highlight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301751D-1B93-686B-C394-43DCED57AD56}"/>
              </a:ext>
            </a:extLst>
          </p:cNvPr>
          <p:cNvSpPr txBox="1"/>
          <p:nvPr/>
        </p:nvSpPr>
        <p:spPr>
          <a:xfrm>
            <a:off x="6199588" y="2672626"/>
            <a:ext cx="73289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i="1" dirty="0">
                <a:highlight>
                  <a:srgbClr val="00FF00"/>
                </a:highlight>
                <a:sym typeface="Symbol" panose="05050102010706020507" pitchFamily="18" charset="2"/>
              </a:rPr>
              <a:t> =0.25 mm </a:t>
            </a:r>
            <a:endParaRPr lang="en-US" sz="800" i="1" dirty="0">
              <a:highlight>
                <a:srgbClr val="00FF00"/>
              </a:highlight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9ED1041-1DFF-0736-FDF7-A198613736C2}"/>
              </a:ext>
            </a:extLst>
          </p:cNvPr>
          <p:cNvSpPr txBox="1"/>
          <p:nvPr/>
        </p:nvSpPr>
        <p:spPr>
          <a:xfrm>
            <a:off x="7971064" y="2672626"/>
            <a:ext cx="73289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i="1" dirty="0">
                <a:highlight>
                  <a:srgbClr val="00FF00"/>
                </a:highlight>
                <a:sym typeface="Symbol" panose="05050102010706020507" pitchFamily="18" charset="2"/>
              </a:rPr>
              <a:t> =0.70 mm </a:t>
            </a:r>
            <a:endParaRPr lang="en-US" sz="800" i="1" dirty="0">
              <a:highlight>
                <a:srgbClr val="00FF00"/>
              </a:highlight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52A9E22-8F06-8052-AC21-8802AF1CCDA4}"/>
              </a:ext>
            </a:extLst>
          </p:cNvPr>
          <p:cNvSpPr txBox="1"/>
          <p:nvPr/>
        </p:nvSpPr>
        <p:spPr>
          <a:xfrm>
            <a:off x="9129699" y="4836096"/>
            <a:ext cx="73289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i="1" dirty="0">
                <a:highlight>
                  <a:srgbClr val="00FF00"/>
                </a:highlight>
                <a:sym typeface="Symbol" panose="05050102010706020507" pitchFamily="18" charset="2"/>
              </a:rPr>
              <a:t> =0.27 mm </a:t>
            </a:r>
            <a:endParaRPr lang="en-US" sz="800" i="1" dirty="0">
              <a:highlight>
                <a:srgbClr val="00FF00"/>
              </a:highlight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94DA811-92CD-DE73-4290-3FE8ED2234C9}"/>
              </a:ext>
            </a:extLst>
          </p:cNvPr>
          <p:cNvSpPr txBox="1"/>
          <p:nvPr/>
        </p:nvSpPr>
        <p:spPr>
          <a:xfrm>
            <a:off x="10920536" y="4836096"/>
            <a:ext cx="73289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i="1" dirty="0">
                <a:highlight>
                  <a:srgbClr val="00FF00"/>
                </a:highlight>
                <a:sym typeface="Symbol" panose="05050102010706020507" pitchFamily="18" charset="2"/>
              </a:rPr>
              <a:t> =0.76 mm </a:t>
            </a:r>
            <a:endParaRPr lang="en-US" sz="800" i="1" dirty="0">
              <a:highlight>
                <a:srgbClr val="00FF00"/>
              </a:highlight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490A6F0-26BD-7D9D-31AA-38EB9D1FE2A7}"/>
              </a:ext>
            </a:extLst>
          </p:cNvPr>
          <p:cNvSpPr txBox="1"/>
          <p:nvPr/>
        </p:nvSpPr>
        <p:spPr>
          <a:xfrm>
            <a:off x="335360" y="2501625"/>
            <a:ext cx="91082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800" b="1" dirty="0">
                <a:solidFill>
                  <a:srgbClr val="FB963C"/>
                </a:solidFill>
              </a:rPr>
              <a:t>Coldbore B180</a:t>
            </a:r>
            <a:endParaRPr lang="fr-FR" sz="800" b="1" dirty="0">
              <a:solidFill>
                <a:srgbClr val="FB963C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D8B914F-0DFA-7C6A-25D7-580A82C7CC3D}"/>
              </a:ext>
            </a:extLst>
          </p:cNvPr>
          <p:cNvSpPr txBox="1"/>
          <p:nvPr/>
        </p:nvSpPr>
        <p:spPr>
          <a:xfrm>
            <a:off x="3373585" y="3289490"/>
            <a:ext cx="90441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800" b="1" dirty="0">
                <a:solidFill>
                  <a:srgbClr val="7030A0"/>
                </a:solidFill>
              </a:rPr>
              <a:t>Coldbore SMI2</a:t>
            </a:r>
            <a:endParaRPr lang="fr-FR" sz="800" b="1" dirty="0">
              <a:solidFill>
                <a:srgbClr val="7030A0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752AB50-CB7F-C4C8-8A85-B2E71B6437BF}"/>
              </a:ext>
            </a:extLst>
          </p:cNvPr>
          <p:cNvSpPr txBox="1"/>
          <p:nvPr/>
        </p:nvSpPr>
        <p:spPr>
          <a:xfrm>
            <a:off x="9431413" y="5559929"/>
            <a:ext cx="192232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800" b="1" dirty="0">
                <a:solidFill>
                  <a:srgbClr val="00B0F0"/>
                </a:solidFill>
              </a:rPr>
              <a:t>Coldbore SMI2 reconstruct with FSI</a:t>
            </a:r>
            <a:endParaRPr lang="fr-FR" sz="800" b="1" dirty="0">
              <a:solidFill>
                <a:srgbClr val="00B0F0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DCC3300-335C-A173-49EB-58C89E8A3428}"/>
              </a:ext>
            </a:extLst>
          </p:cNvPr>
          <p:cNvSpPr txBox="1"/>
          <p:nvPr/>
        </p:nvSpPr>
        <p:spPr>
          <a:xfrm>
            <a:off x="6575989" y="3504934"/>
            <a:ext cx="192232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800" b="1" dirty="0">
                <a:solidFill>
                  <a:srgbClr val="FF0000"/>
                </a:solidFill>
              </a:rPr>
              <a:t>Coldbore SMI2 reconstruct with FSI</a:t>
            </a:r>
            <a:endParaRPr lang="fr-FR" sz="800" b="1" dirty="0">
              <a:solidFill>
                <a:srgbClr val="FF0000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57E052A-70B9-21B7-D52C-E664662D561F}"/>
              </a:ext>
            </a:extLst>
          </p:cNvPr>
          <p:cNvSpPr txBox="1"/>
          <p:nvPr/>
        </p:nvSpPr>
        <p:spPr>
          <a:xfrm>
            <a:off x="6461051" y="4630361"/>
            <a:ext cx="1924915" cy="923330"/>
          </a:xfrm>
          <a:prstGeom prst="rect">
            <a:avLst/>
          </a:prstGeom>
          <a:solidFill>
            <a:srgbClr val="9BC2E6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CH" b="1" dirty="0"/>
              <a:t>Validation hypothesis with FSI</a:t>
            </a:r>
            <a:endParaRPr lang="fr-FR" b="1" dirty="0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4C2DACBD-B78C-DA31-B60D-93A6EE546191}"/>
              </a:ext>
            </a:extLst>
          </p:cNvPr>
          <p:cNvCxnSpPr/>
          <p:nvPr/>
        </p:nvCxnSpPr>
        <p:spPr>
          <a:xfrm flipV="1">
            <a:off x="7789890" y="3933056"/>
            <a:ext cx="106310" cy="64807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7E89243A-7DCB-D69E-444B-61C4DAC20F52}"/>
              </a:ext>
            </a:extLst>
          </p:cNvPr>
          <p:cNvCxnSpPr>
            <a:cxnSpLocks/>
          </p:cNvCxnSpPr>
          <p:nvPr/>
        </p:nvCxnSpPr>
        <p:spPr>
          <a:xfrm>
            <a:off x="8513874" y="5092026"/>
            <a:ext cx="594704" cy="6516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91188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F379DDC-F060-96A7-5386-FE982D385E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5330815-4D00-D586-3310-CA446167FF0B}"/>
              </a:ext>
            </a:extLst>
          </p:cNvPr>
          <p:cNvSpPr txBox="1"/>
          <p:nvPr/>
        </p:nvSpPr>
        <p:spPr>
          <a:xfrm>
            <a:off x="3160741" y="2276872"/>
            <a:ext cx="587051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4800" b="1" dirty="0"/>
              <a:t>Problem </a:t>
            </a:r>
          </a:p>
          <a:p>
            <a:pPr algn="ctr"/>
            <a:r>
              <a:rPr lang="fr-CH" sz="4800" b="1" dirty="0"/>
              <a:t>Q2a05 - </a:t>
            </a:r>
            <a:r>
              <a:rPr lang="en-US" sz="4800" b="1" dirty="0">
                <a:latin typeface="Arial" panose="020B0604020202020204" pitchFamily="34" charset="0"/>
                <a:cs typeface="Arial" panose="020B0604020202020204" pitchFamily="34" charset="0"/>
              </a:rPr>
              <a:t>LMQXFB06</a:t>
            </a:r>
            <a:endParaRPr lang="fr-FR" sz="4800" b="1" dirty="0"/>
          </a:p>
        </p:txBody>
      </p:sp>
    </p:spTree>
    <p:extLst>
      <p:ext uri="{BB962C8B-B14F-4D97-AF65-F5344CB8AC3E}">
        <p14:creationId xmlns:p14="http://schemas.microsoft.com/office/powerpoint/2010/main" val="21222897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563D52A-2FEA-9CB7-9230-85B34F407D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" name="Chart 31">
            <a:extLst>
              <a:ext uri="{FF2B5EF4-FFF2-40B4-BE49-F238E27FC236}">
                <a16:creationId xmlns:a16="http://schemas.microsoft.com/office/drawing/2014/main" id="{DCF716AC-D77F-EDFD-64D4-37982DAEB272}"/>
              </a:ext>
            </a:extLst>
          </p:cNvPr>
          <p:cNvGraphicFramePr>
            <a:graphicFrameLocks/>
          </p:cNvGraphicFramePr>
          <p:nvPr/>
        </p:nvGraphicFramePr>
        <p:xfrm>
          <a:off x="7280325" y="744866"/>
          <a:ext cx="2497015" cy="53090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6" name="Chart 35">
            <a:extLst>
              <a:ext uri="{FF2B5EF4-FFF2-40B4-BE49-F238E27FC236}">
                <a16:creationId xmlns:a16="http://schemas.microsoft.com/office/drawing/2014/main" id="{4BB5BB2D-F7EA-0955-ACAE-1F1FD3FFDC1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94230252"/>
              </p:ext>
            </p:extLst>
          </p:nvPr>
        </p:nvGraphicFramePr>
        <p:xfrm>
          <a:off x="9669771" y="744866"/>
          <a:ext cx="2497016" cy="53090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07FEFBB9-5BE9-F048-F854-94660188AC20}"/>
              </a:ext>
            </a:extLst>
          </p:cNvPr>
          <p:cNvGraphicFramePr>
            <a:graphicFrameLocks/>
          </p:cNvGraphicFramePr>
          <p:nvPr/>
        </p:nvGraphicFramePr>
        <p:xfrm>
          <a:off x="2487736" y="745541"/>
          <a:ext cx="2572086" cy="54721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1E8D5830-84E8-99CC-9A88-543BB9F9BC40}"/>
              </a:ext>
            </a:extLst>
          </p:cNvPr>
          <p:cNvGraphicFramePr>
            <a:graphicFrameLocks/>
          </p:cNvGraphicFramePr>
          <p:nvPr/>
        </p:nvGraphicFramePr>
        <p:xfrm>
          <a:off x="31801" y="744866"/>
          <a:ext cx="2581565" cy="54721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46" name="Picture 45">
            <a:extLst>
              <a:ext uri="{FF2B5EF4-FFF2-40B4-BE49-F238E27FC236}">
                <a16:creationId xmlns:a16="http://schemas.microsoft.com/office/drawing/2014/main" id="{A4326BE9-E25D-E739-CA6B-346140D1202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38831" y="5979387"/>
            <a:ext cx="328613" cy="138113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DB7AF60C-0D97-96BA-198D-82A1C02AB73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55688" y="5984824"/>
            <a:ext cx="328613" cy="138113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5314EC7C-9FE3-3D11-3E5D-BC1B9CD49ED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36874" y="5984824"/>
            <a:ext cx="328613" cy="13811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0AD8ED1-1A01-4DC5-5A45-C5A49518855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19168" y="5984824"/>
            <a:ext cx="328613" cy="13811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5129A61-16CF-2F69-4FD1-87216C1ED58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807757" y="5973726"/>
            <a:ext cx="328613" cy="13811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0C04241-4C46-2696-0CA9-6E8269B2531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246" y="3253710"/>
            <a:ext cx="128006" cy="29132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C9C1D78-E5D4-37EE-2EFA-931F148BF40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49363" y="3253710"/>
            <a:ext cx="128006" cy="29132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8124267-1273-2F4A-F76A-9821CFE6534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40343" y="3253710"/>
            <a:ext cx="128006" cy="29132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CFDBD02-02C0-ECD1-5A33-FDF0A16FF6D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82631" y="3253710"/>
            <a:ext cx="128006" cy="29132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92D9F26-7FD5-AAA4-5D18-01C7BFDBE1A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767866" y="3253710"/>
            <a:ext cx="128006" cy="29132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C29B7EF-A3FE-0B30-B153-D44E12286A51}"/>
              </a:ext>
            </a:extLst>
          </p:cNvPr>
          <p:cNvSpPr txBox="1"/>
          <p:nvPr/>
        </p:nvSpPr>
        <p:spPr>
          <a:xfrm>
            <a:off x="9884875" y="2516831"/>
            <a:ext cx="62869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00FF00"/>
                </a:highlight>
                <a:uLnTx/>
                <a:uFillTx/>
                <a:sym typeface="Symbol" panose="05050102010706020507" pitchFamily="18" charset="2"/>
              </a:rPr>
              <a:t> = </a:t>
            </a:r>
            <a:r>
              <a:rPr kumimoji="0" lang="fr-CH" sz="8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00FF00"/>
                </a:highlight>
                <a:uLnTx/>
                <a:uFillTx/>
              </a:rPr>
              <a:t>- 0.08</a:t>
            </a:r>
            <a:endParaRPr kumimoji="0" lang="fr-FR" sz="800" b="0" i="1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highlight>
                <a:srgbClr val="00FF00"/>
              </a:highlight>
              <a:uLnTx/>
              <a:uFillTx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6D5F31C-BD1A-106F-D218-B72790DFE4DC}"/>
              </a:ext>
            </a:extLst>
          </p:cNvPr>
          <p:cNvSpPr txBox="1"/>
          <p:nvPr/>
        </p:nvSpPr>
        <p:spPr>
          <a:xfrm>
            <a:off x="11247486" y="1985380"/>
            <a:ext cx="65434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00FF00"/>
                </a:highlight>
                <a:uLnTx/>
                <a:uFillTx/>
                <a:sym typeface="Symbol" panose="05050102010706020507" pitchFamily="18" charset="2"/>
              </a:rPr>
              <a:t> = </a:t>
            </a:r>
            <a:r>
              <a:rPr kumimoji="0" lang="fr-CH" sz="8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00FF00"/>
                </a:highlight>
                <a:uLnTx/>
                <a:uFillTx/>
              </a:rPr>
              <a:t>+ 0.29</a:t>
            </a:r>
            <a:endParaRPr kumimoji="0" lang="fr-FR" sz="800" b="0" i="1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highlight>
                <a:srgbClr val="00FF00"/>
              </a:highlight>
              <a:uLnTx/>
              <a:uFillTx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5F69722-7777-310F-89FC-7EE64562C831}"/>
              </a:ext>
            </a:extLst>
          </p:cNvPr>
          <p:cNvSpPr txBox="1"/>
          <p:nvPr/>
        </p:nvSpPr>
        <p:spPr>
          <a:xfrm>
            <a:off x="192614" y="2303557"/>
            <a:ext cx="62869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00FF00"/>
                </a:highlight>
                <a:uLnTx/>
                <a:uFillTx/>
                <a:sym typeface="Symbol" panose="05050102010706020507" pitchFamily="18" charset="2"/>
              </a:rPr>
              <a:t> = </a:t>
            </a:r>
            <a:r>
              <a:rPr kumimoji="0" lang="fr-CH" sz="8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00FF00"/>
                </a:highlight>
                <a:uLnTx/>
                <a:uFillTx/>
              </a:rPr>
              <a:t>- 0.31</a:t>
            </a:r>
            <a:endParaRPr kumimoji="0" lang="fr-FR" sz="800" b="0" i="1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highlight>
                <a:srgbClr val="00FF00"/>
              </a:highlight>
              <a:uLnTx/>
              <a:uFillTx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FE2372D-E715-7022-30F3-60C67563BE56}"/>
              </a:ext>
            </a:extLst>
          </p:cNvPr>
          <p:cNvSpPr txBox="1"/>
          <p:nvPr/>
        </p:nvSpPr>
        <p:spPr>
          <a:xfrm>
            <a:off x="1599755" y="1917820"/>
            <a:ext cx="65434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00FF00"/>
                </a:highlight>
                <a:uLnTx/>
                <a:uFillTx/>
                <a:sym typeface="Symbol" panose="05050102010706020507" pitchFamily="18" charset="2"/>
              </a:rPr>
              <a:t> = </a:t>
            </a:r>
            <a:r>
              <a:rPr kumimoji="0" lang="fr-CH" sz="8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00FF00"/>
                </a:highlight>
                <a:uLnTx/>
                <a:uFillTx/>
                <a:sym typeface="Symbol" panose="05050102010706020507" pitchFamily="18" charset="2"/>
              </a:rPr>
              <a:t>+</a:t>
            </a:r>
            <a:r>
              <a:rPr kumimoji="0" lang="fr-CH" sz="8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00FF00"/>
                </a:highlight>
                <a:uLnTx/>
                <a:uFillTx/>
              </a:rPr>
              <a:t> 0.10</a:t>
            </a:r>
            <a:endParaRPr kumimoji="0" lang="fr-FR" sz="800" b="0" i="1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highlight>
                <a:srgbClr val="00FF00"/>
              </a:highlight>
              <a:uLnTx/>
              <a:uFillTx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9FB2DEF-F746-8303-914D-F8971723237B}"/>
              </a:ext>
            </a:extLst>
          </p:cNvPr>
          <p:cNvSpPr txBox="1"/>
          <p:nvPr/>
        </p:nvSpPr>
        <p:spPr>
          <a:xfrm>
            <a:off x="7446028" y="2320968"/>
            <a:ext cx="62869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00FF00"/>
                </a:highlight>
                <a:uLnTx/>
                <a:uFillTx/>
                <a:sym typeface="Symbol" panose="05050102010706020507" pitchFamily="18" charset="2"/>
              </a:rPr>
              <a:t> = </a:t>
            </a:r>
            <a:r>
              <a:rPr kumimoji="0" lang="fr-CH" sz="8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00FF00"/>
                </a:highlight>
                <a:uLnTx/>
                <a:uFillTx/>
              </a:rPr>
              <a:t>- 0.77</a:t>
            </a:r>
            <a:endParaRPr kumimoji="0" lang="fr-FR" sz="800" b="0" i="1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highlight>
                <a:srgbClr val="00FF00"/>
              </a:highlight>
              <a:uLnTx/>
              <a:uFillTx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9D74B93-AA25-B369-D6FF-840FB8B0A9B8}"/>
              </a:ext>
            </a:extLst>
          </p:cNvPr>
          <p:cNvSpPr txBox="1"/>
          <p:nvPr/>
        </p:nvSpPr>
        <p:spPr>
          <a:xfrm>
            <a:off x="8975371" y="2229070"/>
            <a:ext cx="62869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00FF00"/>
                </a:highlight>
                <a:uLnTx/>
                <a:uFillTx/>
                <a:sym typeface="Symbol" panose="05050102010706020507" pitchFamily="18" charset="2"/>
              </a:rPr>
              <a:t> = </a:t>
            </a:r>
            <a:r>
              <a:rPr kumimoji="0" lang="fr-CH" sz="8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00FF00"/>
                </a:highlight>
                <a:uLnTx/>
                <a:uFillTx/>
              </a:rPr>
              <a:t>- 0.12</a:t>
            </a:r>
            <a:endParaRPr kumimoji="0" lang="fr-FR" sz="800" b="0" i="1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highlight>
                <a:srgbClr val="00FF00"/>
              </a:highlight>
              <a:uLnTx/>
              <a:uFillTx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2113F51-3A00-DFDC-3786-74D665D55C51}"/>
              </a:ext>
            </a:extLst>
          </p:cNvPr>
          <p:cNvSpPr txBox="1"/>
          <p:nvPr/>
        </p:nvSpPr>
        <p:spPr>
          <a:xfrm>
            <a:off x="2697832" y="2348235"/>
            <a:ext cx="62869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00FF00"/>
                </a:highlight>
                <a:uLnTx/>
                <a:uFillTx/>
                <a:sym typeface="Symbol" panose="05050102010706020507" pitchFamily="18" charset="2"/>
              </a:rPr>
              <a:t> = </a:t>
            </a:r>
            <a:r>
              <a:rPr kumimoji="0" lang="fr-CH" sz="8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00FF00"/>
                </a:highlight>
                <a:uLnTx/>
                <a:uFillTx/>
              </a:rPr>
              <a:t>- 0.31</a:t>
            </a:r>
            <a:endParaRPr kumimoji="0" lang="fr-FR" sz="800" b="0" i="1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highlight>
                <a:srgbClr val="00FF00"/>
              </a:highlight>
              <a:uLnTx/>
              <a:uFillTx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43F4C8F-CFB1-3C26-5D3B-1211AF6943C0}"/>
              </a:ext>
            </a:extLst>
          </p:cNvPr>
          <p:cNvSpPr txBox="1"/>
          <p:nvPr/>
        </p:nvSpPr>
        <p:spPr>
          <a:xfrm>
            <a:off x="4104973" y="1962498"/>
            <a:ext cx="65434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00FF00"/>
                </a:highlight>
                <a:uLnTx/>
                <a:uFillTx/>
                <a:sym typeface="Symbol" panose="05050102010706020507" pitchFamily="18" charset="2"/>
              </a:rPr>
              <a:t> = </a:t>
            </a:r>
            <a:r>
              <a:rPr kumimoji="0" lang="fr-CH" sz="8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00FF00"/>
                </a:highlight>
                <a:uLnTx/>
                <a:uFillTx/>
                <a:sym typeface="Symbol" panose="05050102010706020507" pitchFamily="18" charset="2"/>
              </a:rPr>
              <a:t>+</a:t>
            </a:r>
            <a:r>
              <a:rPr kumimoji="0" lang="fr-CH" sz="8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00FF00"/>
                </a:highlight>
                <a:uLnTx/>
                <a:uFillTx/>
              </a:rPr>
              <a:t> 0.10</a:t>
            </a:r>
            <a:endParaRPr kumimoji="0" lang="fr-FR" sz="800" b="0" i="1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highlight>
                <a:srgbClr val="00FF00"/>
              </a:highlight>
              <a:uLnTx/>
              <a:uFillTx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3383565-2826-0A17-3278-9BC2F1B744CA}"/>
              </a:ext>
            </a:extLst>
          </p:cNvPr>
          <p:cNvSpPr txBox="1"/>
          <p:nvPr/>
        </p:nvSpPr>
        <p:spPr>
          <a:xfrm>
            <a:off x="192614" y="1509570"/>
            <a:ext cx="91082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800" b="1" dirty="0">
                <a:solidFill>
                  <a:srgbClr val="FB963C"/>
                </a:solidFill>
              </a:rPr>
              <a:t>Coldbore B180</a:t>
            </a:r>
            <a:endParaRPr lang="fr-FR" sz="800" b="1" dirty="0">
              <a:solidFill>
                <a:srgbClr val="FB963C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EC79BC1-0F8B-A760-AD20-F6C6BFA96A76}"/>
              </a:ext>
            </a:extLst>
          </p:cNvPr>
          <p:cNvSpPr txBox="1"/>
          <p:nvPr/>
        </p:nvSpPr>
        <p:spPr>
          <a:xfrm>
            <a:off x="2650404" y="1519098"/>
            <a:ext cx="90441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800" b="1" dirty="0">
                <a:solidFill>
                  <a:srgbClr val="7030A0"/>
                </a:solidFill>
              </a:rPr>
              <a:t>Coldbore SMI2</a:t>
            </a:r>
            <a:endParaRPr lang="fr-FR" sz="800" b="1" dirty="0">
              <a:solidFill>
                <a:srgbClr val="7030A0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AA82860-F4F8-8752-4A71-FC1559DCE4F7}"/>
              </a:ext>
            </a:extLst>
          </p:cNvPr>
          <p:cNvSpPr txBox="1"/>
          <p:nvPr/>
        </p:nvSpPr>
        <p:spPr>
          <a:xfrm>
            <a:off x="5083330" y="3644081"/>
            <a:ext cx="192232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800" b="1" dirty="0">
                <a:solidFill>
                  <a:srgbClr val="00B0F0"/>
                </a:solidFill>
              </a:rPr>
              <a:t>Coldbore SMI2 reconstruct with FSI</a:t>
            </a:r>
            <a:endParaRPr lang="fr-FR" sz="800" b="1" dirty="0">
              <a:solidFill>
                <a:srgbClr val="00B0F0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A217A57-4322-7E57-A51B-B94545C5C577}"/>
              </a:ext>
            </a:extLst>
          </p:cNvPr>
          <p:cNvSpPr txBox="1"/>
          <p:nvPr/>
        </p:nvSpPr>
        <p:spPr>
          <a:xfrm>
            <a:off x="7579835" y="1435510"/>
            <a:ext cx="192232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800" b="1" dirty="0">
                <a:solidFill>
                  <a:srgbClr val="FF0000"/>
                </a:solidFill>
              </a:rPr>
              <a:t>Coldbore SMI2 reconstruct with FSI</a:t>
            </a:r>
            <a:endParaRPr lang="fr-FR" sz="800" b="1" dirty="0">
              <a:solidFill>
                <a:srgbClr val="FF0000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5B8C56C-3C90-860F-3BCB-23F429493DA3}"/>
              </a:ext>
            </a:extLst>
          </p:cNvPr>
          <p:cNvSpPr txBox="1"/>
          <p:nvPr/>
        </p:nvSpPr>
        <p:spPr>
          <a:xfrm>
            <a:off x="10905398" y="2362766"/>
            <a:ext cx="116410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800" b="1" dirty="0">
                <a:solidFill>
                  <a:srgbClr val="FF00FF"/>
                </a:solidFill>
              </a:rPr>
              <a:t>Coldbore SMI2 2025</a:t>
            </a:r>
            <a:endParaRPr lang="fr-FR" sz="800" b="1" dirty="0">
              <a:solidFill>
                <a:srgbClr val="FF00FF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9A4A291-F649-1EBD-0649-DD3E452FF966}"/>
              </a:ext>
            </a:extLst>
          </p:cNvPr>
          <p:cNvSpPr txBox="1"/>
          <p:nvPr/>
        </p:nvSpPr>
        <p:spPr>
          <a:xfrm>
            <a:off x="6664330" y="2103502"/>
            <a:ext cx="538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Vacuum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vessel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9608A00-7332-0B0C-456D-EBB5C7E4302C}"/>
              </a:ext>
            </a:extLst>
          </p:cNvPr>
          <p:cNvSpPr txBox="1"/>
          <p:nvPr/>
        </p:nvSpPr>
        <p:spPr>
          <a:xfrm>
            <a:off x="11574659" y="1472931"/>
            <a:ext cx="538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Vacuum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vessel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C5723D3A-3C76-45B2-A95C-A8CC58636D32}"/>
              </a:ext>
            </a:extLst>
          </p:cNvPr>
          <p:cNvCxnSpPr>
            <a:cxnSpLocks/>
          </p:cNvCxnSpPr>
          <p:nvPr/>
        </p:nvCxnSpPr>
        <p:spPr>
          <a:xfrm>
            <a:off x="461272" y="6334106"/>
            <a:ext cx="360040" cy="0"/>
          </a:xfrm>
          <a:prstGeom prst="line">
            <a:avLst/>
          </a:prstGeom>
          <a:ln w="381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F031678E-138A-70DA-158C-DAB4D0EEFA64}"/>
              </a:ext>
            </a:extLst>
          </p:cNvPr>
          <p:cNvCxnSpPr>
            <a:cxnSpLocks/>
          </p:cNvCxnSpPr>
          <p:nvPr/>
        </p:nvCxnSpPr>
        <p:spPr>
          <a:xfrm>
            <a:off x="469841" y="6522566"/>
            <a:ext cx="360040" cy="0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6C5A833E-8951-EB34-A811-ED93DABBD96B}"/>
              </a:ext>
            </a:extLst>
          </p:cNvPr>
          <p:cNvSpPr txBox="1"/>
          <p:nvPr/>
        </p:nvSpPr>
        <p:spPr>
          <a:xfrm>
            <a:off x="912523" y="6210995"/>
            <a:ext cx="86594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00" dirty="0"/>
              <a:t>Mechanical </a:t>
            </a:r>
            <a:endParaRPr lang="fr-FR" sz="1000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B74CAFDD-921A-0FCF-4B9F-89065ABE90D3}"/>
              </a:ext>
            </a:extLst>
          </p:cNvPr>
          <p:cNvSpPr txBox="1"/>
          <p:nvPr/>
        </p:nvSpPr>
        <p:spPr>
          <a:xfrm>
            <a:off x="921092" y="6399455"/>
            <a:ext cx="73770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00" dirty="0"/>
              <a:t>Magnetic </a:t>
            </a:r>
            <a:endParaRPr lang="fr-FR" sz="1000" dirty="0"/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39489BB8-F684-CF4F-90CF-2D11DB72F130}"/>
              </a:ext>
            </a:extLst>
          </p:cNvPr>
          <p:cNvCxnSpPr>
            <a:cxnSpLocks/>
          </p:cNvCxnSpPr>
          <p:nvPr/>
        </p:nvCxnSpPr>
        <p:spPr>
          <a:xfrm>
            <a:off x="2963436" y="6334106"/>
            <a:ext cx="360040" cy="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AE3C8D12-DD4E-8044-0431-C42CA3882F60}"/>
              </a:ext>
            </a:extLst>
          </p:cNvPr>
          <p:cNvCxnSpPr>
            <a:cxnSpLocks/>
          </p:cNvCxnSpPr>
          <p:nvPr/>
        </p:nvCxnSpPr>
        <p:spPr>
          <a:xfrm>
            <a:off x="2972005" y="6522566"/>
            <a:ext cx="360040" cy="0"/>
          </a:xfrm>
          <a:prstGeom prst="line">
            <a:avLst/>
          </a:prstGeom>
          <a:ln w="38100">
            <a:solidFill>
              <a:srgbClr val="7030A0"/>
            </a:solidFill>
            <a:prstDash val="sysDot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EC9C60BE-88D6-C862-30C1-C06F873B1C84}"/>
              </a:ext>
            </a:extLst>
          </p:cNvPr>
          <p:cNvSpPr txBox="1"/>
          <p:nvPr/>
        </p:nvSpPr>
        <p:spPr>
          <a:xfrm>
            <a:off x="3414687" y="6210995"/>
            <a:ext cx="86594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00" dirty="0"/>
              <a:t>Mechanical </a:t>
            </a:r>
            <a:endParaRPr lang="fr-FR" sz="1000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6A12CFE8-755D-76E3-E1E1-317A2BF254D1}"/>
              </a:ext>
            </a:extLst>
          </p:cNvPr>
          <p:cNvSpPr txBox="1"/>
          <p:nvPr/>
        </p:nvSpPr>
        <p:spPr>
          <a:xfrm>
            <a:off x="3423256" y="6399455"/>
            <a:ext cx="73770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00" dirty="0"/>
              <a:t>Magnetic </a:t>
            </a:r>
            <a:endParaRPr lang="fr-FR" sz="1000" dirty="0"/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B63EE8ED-AB68-1A8B-1D2C-57FFC5D47929}"/>
              </a:ext>
            </a:extLst>
          </p:cNvPr>
          <p:cNvCxnSpPr>
            <a:cxnSpLocks/>
          </p:cNvCxnSpPr>
          <p:nvPr/>
        </p:nvCxnSpPr>
        <p:spPr>
          <a:xfrm>
            <a:off x="5457031" y="6334106"/>
            <a:ext cx="360040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9B55BFA5-3CDF-394C-409E-5CDEE6588F12}"/>
              </a:ext>
            </a:extLst>
          </p:cNvPr>
          <p:cNvCxnSpPr>
            <a:cxnSpLocks/>
          </p:cNvCxnSpPr>
          <p:nvPr/>
        </p:nvCxnSpPr>
        <p:spPr>
          <a:xfrm>
            <a:off x="5465600" y="6522566"/>
            <a:ext cx="360040" cy="0"/>
          </a:xfrm>
          <a:prstGeom prst="line">
            <a:avLst/>
          </a:prstGeom>
          <a:ln w="38100">
            <a:solidFill>
              <a:srgbClr val="00B0F0"/>
            </a:solidFill>
            <a:prstDash val="sysDot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B5C9C955-26D5-70E5-E374-2E2C83D53AD9}"/>
              </a:ext>
            </a:extLst>
          </p:cNvPr>
          <p:cNvSpPr txBox="1"/>
          <p:nvPr/>
        </p:nvSpPr>
        <p:spPr>
          <a:xfrm>
            <a:off x="5908282" y="6210995"/>
            <a:ext cx="86594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00" dirty="0"/>
              <a:t>Mechanical </a:t>
            </a:r>
            <a:endParaRPr lang="fr-FR" sz="1000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C6DBAD7-B892-69C2-0251-3DCBAA0436FF}"/>
              </a:ext>
            </a:extLst>
          </p:cNvPr>
          <p:cNvSpPr txBox="1"/>
          <p:nvPr/>
        </p:nvSpPr>
        <p:spPr>
          <a:xfrm>
            <a:off x="5916851" y="6399455"/>
            <a:ext cx="73770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00" dirty="0"/>
              <a:t>Magnetic </a:t>
            </a:r>
            <a:endParaRPr lang="fr-FR" sz="1000" dirty="0"/>
          </a:p>
        </p:txBody>
      </p: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51360E62-AAA7-FDDB-E685-671939F3A852}"/>
              </a:ext>
            </a:extLst>
          </p:cNvPr>
          <p:cNvCxnSpPr>
            <a:cxnSpLocks/>
          </p:cNvCxnSpPr>
          <p:nvPr/>
        </p:nvCxnSpPr>
        <p:spPr>
          <a:xfrm>
            <a:off x="7919110" y="6335977"/>
            <a:ext cx="36004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1E3087C1-1596-370B-1098-57D44574389F}"/>
              </a:ext>
            </a:extLst>
          </p:cNvPr>
          <p:cNvCxnSpPr>
            <a:cxnSpLocks/>
          </p:cNvCxnSpPr>
          <p:nvPr/>
        </p:nvCxnSpPr>
        <p:spPr>
          <a:xfrm>
            <a:off x="7927679" y="6524437"/>
            <a:ext cx="360040" cy="0"/>
          </a:xfrm>
          <a:prstGeom prst="line">
            <a:avLst/>
          </a:prstGeom>
          <a:ln w="38100">
            <a:solidFill>
              <a:srgbClr val="FF0000"/>
            </a:solidFill>
            <a:prstDash val="sysDot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68" name="TextBox 67">
            <a:extLst>
              <a:ext uri="{FF2B5EF4-FFF2-40B4-BE49-F238E27FC236}">
                <a16:creationId xmlns:a16="http://schemas.microsoft.com/office/drawing/2014/main" id="{1342EA25-E9DE-2523-879B-161CBFCC5B53}"/>
              </a:ext>
            </a:extLst>
          </p:cNvPr>
          <p:cNvSpPr txBox="1"/>
          <p:nvPr/>
        </p:nvSpPr>
        <p:spPr>
          <a:xfrm>
            <a:off x="8370361" y="6212866"/>
            <a:ext cx="86594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00" dirty="0"/>
              <a:t>Mechanical </a:t>
            </a:r>
            <a:endParaRPr lang="fr-FR" sz="1000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FE69A578-9E4B-A751-960C-ECEA83F89286}"/>
              </a:ext>
            </a:extLst>
          </p:cNvPr>
          <p:cNvSpPr txBox="1"/>
          <p:nvPr/>
        </p:nvSpPr>
        <p:spPr>
          <a:xfrm>
            <a:off x="8378930" y="6401326"/>
            <a:ext cx="73770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00" dirty="0"/>
              <a:t>Magnetic </a:t>
            </a:r>
            <a:endParaRPr lang="fr-FR" sz="1000" dirty="0"/>
          </a:p>
        </p:txBody>
      </p: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A651600F-62BD-7767-8B94-86888D2D30C9}"/>
              </a:ext>
            </a:extLst>
          </p:cNvPr>
          <p:cNvCxnSpPr>
            <a:cxnSpLocks/>
          </p:cNvCxnSpPr>
          <p:nvPr/>
        </p:nvCxnSpPr>
        <p:spPr>
          <a:xfrm>
            <a:off x="10293830" y="6299917"/>
            <a:ext cx="360040" cy="0"/>
          </a:xfrm>
          <a:prstGeom prst="line">
            <a:avLst/>
          </a:prstGeom>
          <a:ln w="38100">
            <a:solidFill>
              <a:srgbClr val="FF00FF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2E37FB96-EA59-A808-C66A-4261497D1C71}"/>
              </a:ext>
            </a:extLst>
          </p:cNvPr>
          <p:cNvCxnSpPr>
            <a:cxnSpLocks/>
          </p:cNvCxnSpPr>
          <p:nvPr/>
        </p:nvCxnSpPr>
        <p:spPr>
          <a:xfrm>
            <a:off x="10302399" y="6488377"/>
            <a:ext cx="360040" cy="0"/>
          </a:xfrm>
          <a:prstGeom prst="line">
            <a:avLst/>
          </a:prstGeom>
          <a:ln w="38100">
            <a:solidFill>
              <a:srgbClr val="FF00FF"/>
            </a:solidFill>
            <a:prstDash val="sysDot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10AB1AE3-DA4B-F3FB-5214-5AB07A7418B8}"/>
              </a:ext>
            </a:extLst>
          </p:cNvPr>
          <p:cNvSpPr txBox="1"/>
          <p:nvPr/>
        </p:nvSpPr>
        <p:spPr>
          <a:xfrm>
            <a:off x="10745081" y="6176806"/>
            <a:ext cx="86594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00" dirty="0"/>
              <a:t>Mechanical </a:t>
            </a:r>
            <a:endParaRPr lang="fr-FR" sz="1000" dirty="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BBC81E38-1A1D-46C2-2499-2A8D5C88CC9E}"/>
              </a:ext>
            </a:extLst>
          </p:cNvPr>
          <p:cNvSpPr txBox="1"/>
          <p:nvPr/>
        </p:nvSpPr>
        <p:spPr>
          <a:xfrm>
            <a:off x="10753650" y="6365266"/>
            <a:ext cx="73770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00" dirty="0"/>
              <a:t>Magnetic </a:t>
            </a:r>
            <a:endParaRPr lang="fr-FR" sz="1000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3204DC68-8156-BCF3-75E5-9C7D713D1711}"/>
              </a:ext>
            </a:extLst>
          </p:cNvPr>
          <p:cNvSpPr txBox="1"/>
          <p:nvPr/>
        </p:nvSpPr>
        <p:spPr>
          <a:xfrm>
            <a:off x="3629554" y="107867"/>
            <a:ext cx="5487078" cy="369332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Q2a05 – LMQXFB06 - Vertical displacement – V2</a:t>
            </a: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00B755AA-38FE-6A58-C01B-1905480631A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76767369"/>
              </p:ext>
            </p:extLst>
          </p:nvPr>
        </p:nvGraphicFramePr>
        <p:xfrm>
          <a:off x="4861808" y="770391"/>
          <a:ext cx="2533380" cy="52834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29" name="TextBox 28">
            <a:extLst>
              <a:ext uri="{FF2B5EF4-FFF2-40B4-BE49-F238E27FC236}">
                <a16:creationId xmlns:a16="http://schemas.microsoft.com/office/drawing/2014/main" id="{E20A9FA1-36D4-8A9D-1A86-65C5347EA50A}"/>
              </a:ext>
            </a:extLst>
          </p:cNvPr>
          <p:cNvSpPr txBox="1"/>
          <p:nvPr/>
        </p:nvSpPr>
        <p:spPr>
          <a:xfrm>
            <a:off x="5050985" y="4598242"/>
            <a:ext cx="62869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00FF00"/>
                </a:highlight>
                <a:uLnTx/>
                <a:uFillTx/>
                <a:sym typeface="Symbol" panose="05050102010706020507" pitchFamily="18" charset="2"/>
              </a:rPr>
              <a:t> = </a:t>
            </a:r>
            <a:r>
              <a:rPr kumimoji="0" lang="fr-CH" sz="8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00FF00"/>
                </a:highlight>
                <a:uLnTx/>
                <a:uFillTx/>
              </a:rPr>
              <a:t>- 0.77</a:t>
            </a:r>
            <a:endParaRPr kumimoji="0" lang="fr-FR" sz="800" b="0" i="1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highlight>
                <a:srgbClr val="00FF00"/>
              </a:highlight>
              <a:uLnTx/>
              <a:uFillTx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11A5D26-098F-E95B-7276-63AD58C43D3D}"/>
              </a:ext>
            </a:extLst>
          </p:cNvPr>
          <p:cNvSpPr txBox="1"/>
          <p:nvPr/>
        </p:nvSpPr>
        <p:spPr>
          <a:xfrm>
            <a:off x="6605399" y="4125948"/>
            <a:ext cx="65434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00FF00"/>
                </a:highlight>
                <a:uLnTx/>
                <a:uFillTx/>
                <a:sym typeface="Symbol" panose="05050102010706020507" pitchFamily="18" charset="2"/>
              </a:rPr>
              <a:t> = </a:t>
            </a:r>
            <a:r>
              <a:rPr kumimoji="0" lang="fr-CH" sz="8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00FF00"/>
                </a:highlight>
                <a:uLnTx/>
                <a:uFillTx/>
              </a:rPr>
              <a:t>+ 0.06</a:t>
            </a:r>
            <a:endParaRPr kumimoji="0" lang="fr-FR" sz="800" b="0" i="1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highlight>
                <a:srgbClr val="00FF00"/>
              </a:highlight>
              <a:uLnTx/>
              <a:uFillTx/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DC3CD75-5D87-0528-3045-4DDD1914834A}"/>
              </a:ext>
            </a:extLst>
          </p:cNvPr>
          <p:cNvCxnSpPr>
            <a:cxnSpLocks/>
          </p:cNvCxnSpPr>
          <p:nvPr/>
        </p:nvCxnSpPr>
        <p:spPr>
          <a:xfrm>
            <a:off x="10113310" y="1917820"/>
            <a:ext cx="1584176" cy="0"/>
          </a:xfrm>
          <a:prstGeom prst="line">
            <a:avLst/>
          </a:prstGeom>
          <a:ln w="38100">
            <a:solidFill>
              <a:srgbClr val="BF95DF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042A7153-CA7B-BA3D-8891-3471798B938A}"/>
              </a:ext>
            </a:extLst>
          </p:cNvPr>
          <p:cNvSpPr txBox="1"/>
          <p:nvPr/>
        </p:nvSpPr>
        <p:spPr>
          <a:xfrm>
            <a:off x="9488395" y="1412268"/>
            <a:ext cx="13602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800" b="1" dirty="0">
                <a:solidFill>
                  <a:srgbClr val="BF95DF"/>
                </a:solidFill>
              </a:rPr>
              <a:t>Coldbore SMI2 2024 reconstruct with FSI</a:t>
            </a:r>
            <a:endParaRPr lang="fr-FR" sz="800" b="1" dirty="0">
              <a:solidFill>
                <a:srgbClr val="BF95D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49107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00C29B7-722C-4FA3-76E5-F6CDCB9DF2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4867A218-7113-5992-38E7-8F35247F194F}"/>
              </a:ext>
            </a:extLst>
          </p:cNvPr>
          <p:cNvGraphicFramePr>
            <a:graphicFrameLocks noGrp="1"/>
          </p:cNvGraphicFramePr>
          <p:nvPr/>
        </p:nvGraphicFramePr>
        <p:xfrm>
          <a:off x="1451113" y="260648"/>
          <a:ext cx="9289774" cy="60628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2D7528E2-0FF8-22EB-5B97-3602DF364A09}"/>
              </a:ext>
            </a:extLst>
          </p:cNvPr>
          <p:cNvSpPr txBox="1"/>
          <p:nvPr/>
        </p:nvSpPr>
        <p:spPr>
          <a:xfrm>
            <a:off x="2495600" y="913385"/>
            <a:ext cx="1313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>
                <a:solidFill>
                  <a:srgbClr val="0070C0"/>
                </a:solidFill>
              </a:rPr>
              <a:t>B180 2024</a:t>
            </a:r>
            <a:endParaRPr lang="fr-FR" b="1" dirty="0">
              <a:solidFill>
                <a:srgbClr val="0070C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8570224-FA22-565B-C84A-16FD0C5CF74C}"/>
              </a:ext>
            </a:extLst>
          </p:cNvPr>
          <p:cNvSpPr txBox="1"/>
          <p:nvPr/>
        </p:nvSpPr>
        <p:spPr>
          <a:xfrm>
            <a:off x="2999656" y="1516142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>
                <a:solidFill>
                  <a:srgbClr val="FF0000"/>
                </a:solidFill>
              </a:rPr>
              <a:t>SMI2 2024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B8C687E-33B6-BBB5-69E0-A7CDDC438D5A}"/>
              </a:ext>
            </a:extLst>
          </p:cNvPr>
          <p:cNvSpPr txBox="1"/>
          <p:nvPr/>
        </p:nvSpPr>
        <p:spPr>
          <a:xfrm>
            <a:off x="2135560" y="4221088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>
                <a:solidFill>
                  <a:schemeClr val="accent6">
                    <a:lumMod val="75000"/>
                  </a:schemeClr>
                </a:solidFill>
              </a:rPr>
              <a:t>SMI2 2025</a:t>
            </a:r>
            <a:endParaRPr lang="fr-FR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766BA19-B500-5E5F-73C4-6EB06D9EC2D2}"/>
              </a:ext>
            </a:extLst>
          </p:cNvPr>
          <p:cNvSpPr txBox="1"/>
          <p:nvPr/>
        </p:nvSpPr>
        <p:spPr>
          <a:xfrm>
            <a:off x="8256240" y="143867"/>
            <a:ext cx="3446120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CH" dirty="0"/>
              <a:t>Mouvement between </a:t>
            </a:r>
          </a:p>
          <a:p>
            <a:pPr algn="ctr"/>
            <a:r>
              <a:rPr lang="fr-CH" dirty="0"/>
              <a:t>D9-D10-D11 and the cold bore </a:t>
            </a:r>
          </a:p>
          <a:p>
            <a:pPr algn="ctr"/>
            <a:r>
              <a:rPr lang="fr-CH" dirty="0"/>
              <a:t>(300 microns)</a:t>
            </a:r>
            <a:endParaRPr lang="fr-FR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36EE353-CF55-1DF9-222C-52D3BFB969ED}"/>
              </a:ext>
            </a:extLst>
          </p:cNvPr>
          <p:cNvSpPr txBox="1"/>
          <p:nvPr/>
        </p:nvSpPr>
        <p:spPr>
          <a:xfrm>
            <a:off x="8736092" y="1067197"/>
            <a:ext cx="2659767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CH" b="1" dirty="0"/>
              <a:t>Best fit on D9-D10-D11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9613113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7EECDF9-C434-92C7-1A7D-AC975F3E00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5A49C847-3965-C3A2-4817-93C17CACD65C}"/>
              </a:ext>
            </a:extLst>
          </p:cNvPr>
          <p:cNvGraphicFramePr>
            <a:graphicFrameLocks/>
          </p:cNvGraphicFramePr>
          <p:nvPr/>
        </p:nvGraphicFramePr>
        <p:xfrm>
          <a:off x="1487488" y="548680"/>
          <a:ext cx="9433048" cy="58076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75EAD727-9242-5C35-A33B-EF325F173278}"/>
              </a:ext>
            </a:extLst>
          </p:cNvPr>
          <p:cNvSpPr txBox="1"/>
          <p:nvPr/>
        </p:nvSpPr>
        <p:spPr>
          <a:xfrm>
            <a:off x="2135560" y="4149080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>
                <a:solidFill>
                  <a:schemeClr val="accent6">
                    <a:lumMod val="75000"/>
                  </a:schemeClr>
                </a:solidFill>
              </a:rPr>
              <a:t>SMI2 2025</a:t>
            </a:r>
            <a:endParaRPr lang="fr-FR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555A02A-7A02-E9A2-6C0D-CA46D32C313A}"/>
              </a:ext>
            </a:extLst>
          </p:cNvPr>
          <p:cNvSpPr txBox="1"/>
          <p:nvPr/>
        </p:nvSpPr>
        <p:spPr>
          <a:xfrm>
            <a:off x="8328248" y="141650"/>
            <a:ext cx="344612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CH" dirty="0"/>
              <a:t>Mouvement of the cold bore inside the cryostat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552697C-D445-F3DB-611D-5A3235384999}"/>
              </a:ext>
            </a:extLst>
          </p:cNvPr>
          <p:cNvSpPr txBox="1"/>
          <p:nvPr/>
        </p:nvSpPr>
        <p:spPr>
          <a:xfrm>
            <a:off x="7968208" y="778230"/>
            <a:ext cx="4006225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CH" b="1" dirty="0"/>
              <a:t>Best fit on fiducials Q2-01 to Q2-27</a:t>
            </a:r>
            <a:endParaRPr lang="fr-FR" b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8ECF1AA-A607-B305-8B83-04B9663FE0D7}"/>
              </a:ext>
            </a:extLst>
          </p:cNvPr>
          <p:cNvSpPr txBox="1"/>
          <p:nvPr/>
        </p:nvSpPr>
        <p:spPr>
          <a:xfrm>
            <a:off x="2999656" y="1628800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>
                <a:solidFill>
                  <a:srgbClr val="FF0000"/>
                </a:solidFill>
              </a:rPr>
              <a:t>SMI2 2024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2AD573AA-04FC-3DCC-5F11-56C4804F7919}"/>
              </a:ext>
            </a:extLst>
          </p:cNvPr>
          <p:cNvSpPr/>
          <p:nvPr/>
        </p:nvSpPr>
        <p:spPr>
          <a:xfrm>
            <a:off x="2351584" y="1340768"/>
            <a:ext cx="504056" cy="576064"/>
          </a:xfrm>
          <a:prstGeom prst="ellipse">
            <a:avLst/>
          </a:prstGeom>
          <a:noFill/>
          <a:ln w="28575"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03296C8-5F02-C751-8D77-DC847FE8B456}"/>
              </a:ext>
            </a:extLst>
          </p:cNvPr>
          <p:cNvSpPr txBox="1"/>
          <p:nvPr/>
        </p:nvSpPr>
        <p:spPr>
          <a:xfrm>
            <a:off x="1805479" y="752777"/>
            <a:ext cx="16337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600" dirty="0"/>
              <a:t>No mouvement </a:t>
            </a:r>
          </a:p>
          <a:p>
            <a:pPr algn="ctr"/>
            <a:r>
              <a:rPr lang="fr-CH" sz="1600" dirty="0"/>
              <a:t>of D9-D10-D11</a:t>
            </a:r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142175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87FC341-961F-98D4-D90C-146A26C40A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476C19D9-17C3-190C-4208-4699A5A8FDE4}"/>
              </a:ext>
            </a:extLst>
          </p:cNvPr>
          <p:cNvGraphicFramePr>
            <a:graphicFrameLocks noGrp="1"/>
          </p:cNvGraphicFramePr>
          <p:nvPr/>
        </p:nvGraphicFramePr>
        <p:xfrm>
          <a:off x="1451113" y="397565"/>
          <a:ext cx="9289774" cy="60628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008493B0-E3FC-16FA-D9E3-4EC2274500B3}"/>
              </a:ext>
            </a:extLst>
          </p:cNvPr>
          <p:cNvSpPr txBox="1"/>
          <p:nvPr/>
        </p:nvSpPr>
        <p:spPr>
          <a:xfrm rot="20656466">
            <a:off x="2502983" y="3023723"/>
            <a:ext cx="18341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b="1" dirty="0">
                <a:solidFill>
                  <a:srgbClr val="0033A0"/>
                </a:solidFill>
              </a:rPr>
              <a:t>Magnetic axis B180</a:t>
            </a:r>
            <a:endParaRPr lang="fr-FR" sz="1400" b="1" dirty="0">
              <a:solidFill>
                <a:srgbClr val="0033A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6C65AEA-52D7-1AB7-3A8F-8EAC48D3F901}"/>
              </a:ext>
            </a:extLst>
          </p:cNvPr>
          <p:cNvSpPr txBox="1"/>
          <p:nvPr/>
        </p:nvSpPr>
        <p:spPr>
          <a:xfrm rot="20791362">
            <a:off x="7180706" y="3329452"/>
            <a:ext cx="22717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b="1" dirty="0">
                <a:solidFill>
                  <a:srgbClr val="FFC000"/>
                </a:solidFill>
              </a:rPr>
              <a:t>Magnetic axis SMI2 2025</a:t>
            </a:r>
            <a:endParaRPr lang="fr-FR" sz="1400" b="1" dirty="0">
              <a:solidFill>
                <a:srgbClr val="FFC000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4B87690-E2DD-DF3E-F833-3106DFCE3C60}"/>
              </a:ext>
            </a:extLst>
          </p:cNvPr>
          <p:cNvSpPr txBox="1"/>
          <p:nvPr/>
        </p:nvSpPr>
        <p:spPr>
          <a:xfrm>
            <a:off x="6960096" y="977770"/>
            <a:ext cx="344612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CH" dirty="0"/>
              <a:t>Mouvement of the magnetic axis different from the coldbore</a:t>
            </a:r>
          </a:p>
        </p:txBody>
      </p:sp>
    </p:spTree>
    <p:extLst>
      <p:ext uri="{BB962C8B-B14F-4D97-AF65-F5344CB8AC3E}">
        <p14:creationId xmlns:p14="http://schemas.microsoft.com/office/powerpoint/2010/main" val="163901976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0E2841"/>
    </a:dk2>
    <a:lt2>
      <a:srgbClr val="E8E8E8"/>
    </a:lt2>
    <a:accent1>
      <a:srgbClr val="156082"/>
    </a:accent1>
    <a:accent2>
      <a:srgbClr val="E97132"/>
    </a:accent2>
    <a:accent3>
      <a:srgbClr val="196B24"/>
    </a:accent3>
    <a:accent4>
      <a:srgbClr val="0F9ED5"/>
    </a:accent4>
    <a:accent5>
      <a:srgbClr val="A02B93"/>
    </a:accent5>
    <a:accent6>
      <a:srgbClr val="4EA72E"/>
    </a:accent6>
    <a:hlink>
      <a:srgbClr val="467886"/>
    </a:hlink>
    <a:folHlink>
      <a:srgbClr val="96607D"/>
    </a:folHlink>
  </a:clrScheme>
  <a:fontScheme name="Office">
    <a:majorFont>
      <a:latin typeface="Aptos Display" panose="0211000402020202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Aptos Narrow" panose="0211000402020202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  <a:ln w="2540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0E2841"/>
    </a:dk2>
    <a:lt2>
      <a:srgbClr val="E8E8E8"/>
    </a:lt2>
    <a:accent1>
      <a:srgbClr val="156082"/>
    </a:accent1>
    <a:accent2>
      <a:srgbClr val="E97132"/>
    </a:accent2>
    <a:accent3>
      <a:srgbClr val="196B24"/>
    </a:accent3>
    <a:accent4>
      <a:srgbClr val="0F9ED5"/>
    </a:accent4>
    <a:accent5>
      <a:srgbClr val="A02B93"/>
    </a:accent5>
    <a:accent6>
      <a:srgbClr val="4EA72E"/>
    </a:accent6>
    <a:hlink>
      <a:srgbClr val="467886"/>
    </a:hlink>
    <a:folHlink>
      <a:srgbClr val="96607D"/>
    </a:folHlink>
  </a:clrScheme>
  <a:fontScheme name="Office">
    <a:majorFont>
      <a:latin typeface="Aptos Display" panose="0211000402020202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Aptos" panose="0211000402020202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  <a:ln w="2540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0E2841"/>
    </a:dk2>
    <a:lt2>
      <a:srgbClr val="E8E8E8"/>
    </a:lt2>
    <a:accent1>
      <a:srgbClr val="156082"/>
    </a:accent1>
    <a:accent2>
      <a:srgbClr val="E97132"/>
    </a:accent2>
    <a:accent3>
      <a:srgbClr val="196B24"/>
    </a:accent3>
    <a:accent4>
      <a:srgbClr val="0F9ED5"/>
    </a:accent4>
    <a:accent5>
      <a:srgbClr val="A02B93"/>
    </a:accent5>
    <a:accent6>
      <a:srgbClr val="4EA72E"/>
    </a:accent6>
    <a:hlink>
      <a:srgbClr val="467886"/>
    </a:hlink>
    <a:folHlink>
      <a:srgbClr val="96607D"/>
    </a:folHlink>
  </a:clrScheme>
  <a:fontScheme name="Office">
    <a:majorFont>
      <a:latin typeface="Aptos Display" panose="0211000402020202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Aptos" panose="0211000402020202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  <a:ln w="2540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0E2841"/>
    </a:dk2>
    <a:lt2>
      <a:srgbClr val="E8E8E8"/>
    </a:lt2>
    <a:accent1>
      <a:srgbClr val="156082"/>
    </a:accent1>
    <a:accent2>
      <a:srgbClr val="E97132"/>
    </a:accent2>
    <a:accent3>
      <a:srgbClr val="196B24"/>
    </a:accent3>
    <a:accent4>
      <a:srgbClr val="0F9ED5"/>
    </a:accent4>
    <a:accent5>
      <a:srgbClr val="A02B93"/>
    </a:accent5>
    <a:accent6>
      <a:srgbClr val="4EA72E"/>
    </a:accent6>
    <a:hlink>
      <a:srgbClr val="467886"/>
    </a:hlink>
    <a:folHlink>
      <a:srgbClr val="96607D"/>
    </a:folHlink>
  </a:clrScheme>
  <a:fontScheme name="Office">
    <a:majorFont>
      <a:latin typeface="Aptos Display" panose="0211000402020202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Aptos Narrow" panose="0211000402020202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  <a:ln w="2540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0E2841"/>
    </a:dk2>
    <a:lt2>
      <a:srgbClr val="E8E8E8"/>
    </a:lt2>
    <a:accent1>
      <a:srgbClr val="156082"/>
    </a:accent1>
    <a:accent2>
      <a:srgbClr val="E97132"/>
    </a:accent2>
    <a:accent3>
      <a:srgbClr val="196B24"/>
    </a:accent3>
    <a:accent4>
      <a:srgbClr val="0F9ED5"/>
    </a:accent4>
    <a:accent5>
      <a:srgbClr val="A02B93"/>
    </a:accent5>
    <a:accent6>
      <a:srgbClr val="4EA72E"/>
    </a:accent6>
    <a:hlink>
      <a:srgbClr val="467886"/>
    </a:hlink>
    <a:folHlink>
      <a:srgbClr val="96607D"/>
    </a:folHlink>
  </a:clrScheme>
  <a:fontScheme name="Office">
    <a:majorFont>
      <a:latin typeface="Aptos Display" panose="0211000402020202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Aptos Narrow" panose="0211000402020202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  <a:ln w="2540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0E2841"/>
    </a:dk2>
    <a:lt2>
      <a:srgbClr val="E8E8E8"/>
    </a:lt2>
    <a:accent1>
      <a:srgbClr val="156082"/>
    </a:accent1>
    <a:accent2>
      <a:srgbClr val="E97132"/>
    </a:accent2>
    <a:accent3>
      <a:srgbClr val="196B24"/>
    </a:accent3>
    <a:accent4>
      <a:srgbClr val="0F9ED5"/>
    </a:accent4>
    <a:accent5>
      <a:srgbClr val="A02B93"/>
    </a:accent5>
    <a:accent6>
      <a:srgbClr val="4EA72E"/>
    </a:accent6>
    <a:hlink>
      <a:srgbClr val="467886"/>
    </a:hlink>
    <a:folHlink>
      <a:srgbClr val="96607D"/>
    </a:folHlink>
  </a:clrScheme>
  <a:fontScheme name="Office">
    <a:majorFont>
      <a:latin typeface="Aptos Display" panose="0211000402020202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Aptos Narrow" panose="0211000402020202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  <a:ln w="2540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0E2841"/>
    </a:dk2>
    <a:lt2>
      <a:srgbClr val="E8E8E8"/>
    </a:lt2>
    <a:accent1>
      <a:srgbClr val="156082"/>
    </a:accent1>
    <a:accent2>
      <a:srgbClr val="E97132"/>
    </a:accent2>
    <a:accent3>
      <a:srgbClr val="196B24"/>
    </a:accent3>
    <a:accent4>
      <a:srgbClr val="0F9ED5"/>
    </a:accent4>
    <a:accent5>
      <a:srgbClr val="A02B93"/>
    </a:accent5>
    <a:accent6>
      <a:srgbClr val="4EA72E"/>
    </a:accent6>
    <a:hlink>
      <a:srgbClr val="467886"/>
    </a:hlink>
    <a:folHlink>
      <a:srgbClr val="96607D"/>
    </a:folHlink>
  </a:clrScheme>
  <a:fontScheme name="Office">
    <a:majorFont>
      <a:latin typeface="Aptos Display" panose="0211000402020202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Aptos Narrow" panose="0211000402020202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  <a:ln w="2540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0E2841"/>
    </a:dk2>
    <a:lt2>
      <a:srgbClr val="E8E8E8"/>
    </a:lt2>
    <a:accent1>
      <a:srgbClr val="156082"/>
    </a:accent1>
    <a:accent2>
      <a:srgbClr val="E97132"/>
    </a:accent2>
    <a:accent3>
      <a:srgbClr val="196B24"/>
    </a:accent3>
    <a:accent4>
      <a:srgbClr val="0F9ED5"/>
    </a:accent4>
    <a:accent5>
      <a:srgbClr val="A02B93"/>
    </a:accent5>
    <a:accent6>
      <a:srgbClr val="4EA72E"/>
    </a:accent6>
    <a:hlink>
      <a:srgbClr val="467886"/>
    </a:hlink>
    <a:folHlink>
      <a:srgbClr val="96607D"/>
    </a:folHlink>
  </a:clrScheme>
  <a:fontScheme name="Office">
    <a:majorFont>
      <a:latin typeface="Aptos Display" panose="0211000402020202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Aptos Narrow" panose="0211000402020202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  <a:ln w="2540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0E2841"/>
    </a:dk2>
    <a:lt2>
      <a:srgbClr val="E8E8E8"/>
    </a:lt2>
    <a:accent1>
      <a:srgbClr val="156082"/>
    </a:accent1>
    <a:accent2>
      <a:srgbClr val="E97132"/>
    </a:accent2>
    <a:accent3>
      <a:srgbClr val="196B24"/>
    </a:accent3>
    <a:accent4>
      <a:srgbClr val="0F9ED5"/>
    </a:accent4>
    <a:accent5>
      <a:srgbClr val="A02B93"/>
    </a:accent5>
    <a:accent6>
      <a:srgbClr val="4EA72E"/>
    </a:accent6>
    <a:hlink>
      <a:srgbClr val="467886"/>
    </a:hlink>
    <a:folHlink>
      <a:srgbClr val="96607D"/>
    </a:folHlink>
  </a:clrScheme>
  <a:fontScheme name="Office">
    <a:majorFont>
      <a:latin typeface="Aptos Display" panose="0211000402020202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Aptos Narrow" panose="0211000402020202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  <a:ln w="2540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0E2841"/>
    </a:dk2>
    <a:lt2>
      <a:srgbClr val="E8E8E8"/>
    </a:lt2>
    <a:accent1>
      <a:srgbClr val="156082"/>
    </a:accent1>
    <a:accent2>
      <a:srgbClr val="E97132"/>
    </a:accent2>
    <a:accent3>
      <a:srgbClr val="196B24"/>
    </a:accent3>
    <a:accent4>
      <a:srgbClr val="0F9ED5"/>
    </a:accent4>
    <a:accent5>
      <a:srgbClr val="A02B93"/>
    </a:accent5>
    <a:accent6>
      <a:srgbClr val="4EA72E"/>
    </a:accent6>
    <a:hlink>
      <a:srgbClr val="467886"/>
    </a:hlink>
    <a:folHlink>
      <a:srgbClr val="96607D"/>
    </a:folHlink>
  </a:clrScheme>
  <a:fontScheme name="Office">
    <a:majorFont>
      <a:latin typeface="Aptos Display" panose="0211000402020202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Aptos Narrow" panose="0211000402020202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  <a:ln w="2540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0E2841"/>
    </a:dk2>
    <a:lt2>
      <a:srgbClr val="E8E8E8"/>
    </a:lt2>
    <a:accent1>
      <a:srgbClr val="156082"/>
    </a:accent1>
    <a:accent2>
      <a:srgbClr val="E97132"/>
    </a:accent2>
    <a:accent3>
      <a:srgbClr val="196B24"/>
    </a:accent3>
    <a:accent4>
      <a:srgbClr val="0F9ED5"/>
    </a:accent4>
    <a:accent5>
      <a:srgbClr val="A02B93"/>
    </a:accent5>
    <a:accent6>
      <a:srgbClr val="4EA72E"/>
    </a:accent6>
    <a:hlink>
      <a:srgbClr val="467886"/>
    </a:hlink>
    <a:folHlink>
      <a:srgbClr val="96607D"/>
    </a:folHlink>
  </a:clrScheme>
  <a:fontScheme name="Office">
    <a:majorFont>
      <a:latin typeface="Aptos Display" panose="0211000402020202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Aptos Narrow" panose="0211000402020202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  <a:ln w="2540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0E2841"/>
    </a:dk2>
    <a:lt2>
      <a:srgbClr val="E8E8E8"/>
    </a:lt2>
    <a:accent1>
      <a:srgbClr val="156082"/>
    </a:accent1>
    <a:accent2>
      <a:srgbClr val="E97132"/>
    </a:accent2>
    <a:accent3>
      <a:srgbClr val="196B24"/>
    </a:accent3>
    <a:accent4>
      <a:srgbClr val="0F9ED5"/>
    </a:accent4>
    <a:accent5>
      <a:srgbClr val="A02B93"/>
    </a:accent5>
    <a:accent6>
      <a:srgbClr val="4EA72E"/>
    </a:accent6>
    <a:hlink>
      <a:srgbClr val="467886"/>
    </a:hlink>
    <a:folHlink>
      <a:srgbClr val="96607D"/>
    </a:folHlink>
  </a:clrScheme>
  <a:fontScheme name="Office">
    <a:majorFont>
      <a:latin typeface="Aptos Display" panose="0211000402020202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Aptos" panose="0211000402020202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  <a:ln w="2540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0E2841"/>
    </a:dk2>
    <a:lt2>
      <a:srgbClr val="E8E8E8"/>
    </a:lt2>
    <a:accent1>
      <a:srgbClr val="156082"/>
    </a:accent1>
    <a:accent2>
      <a:srgbClr val="E97132"/>
    </a:accent2>
    <a:accent3>
      <a:srgbClr val="196B24"/>
    </a:accent3>
    <a:accent4>
      <a:srgbClr val="0F9ED5"/>
    </a:accent4>
    <a:accent5>
      <a:srgbClr val="A02B93"/>
    </a:accent5>
    <a:accent6>
      <a:srgbClr val="4EA72E"/>
    </a:accent6>
    <a:hlink>
      <a:srgbClr val="467886"/>
    </a:hlink>
    <a:folHlink>
      <a:srgbClr val="96607D"/>
    </a:folHlink>
  </a:clrScheme>
  <a:fontScheme name="Office">
    <a:majorFont>
      <a:latin typeface="Aptos Display" panose="0211000402020202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Aptos Narrow" panose="0211000402020202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  <a:ln w="2540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0" ma:contentTypeDescription="Create a new document." ma:contentTypeScope="" ma:versionID="fe794e4fbed14c28a784f2d1bcf4a18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6DBE946-B9EC-4725-8CBA-6570A08FF09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BE4D6EDC-997E-4C63-BA6A-04B54277842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5EC2627-59DE-4D3C-BDE1-4405272E797C}">
  <ds:schemaRefs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54200</TotalTime>
  <Words>405</Words>
  <Application>Microsoft Office PowerPoint</Application>
  <PresentationFormat>Widescreen</PresentationFormat>
  <Paragraphs>130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Symbol</vt:lpstr>
      <vt:lpstr>Wingdings</vt:lpstr>
      <vt:lpstr>Thème Office</vt:lpstr>
      <vt:lpstr>Mouvement of the coldbore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Julia Anna Jeanne Calmels</cp:lastModifiedBy>
  <cp:revision>1134</cp:revision>
  <cp:lastPrinted>2021-09-28T15:58:42Z</cp:lastPrinted>
  <dcterms:created xsi:type="dcterms:W3CDTF">2016-01-11T14:38:10Z</dcterms:created>
  <dcterms:modified xsi:type="dcterms:W3CDTF">2025-04-07T11:52:16Z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