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0_6E576AC.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xml" ContentType="application/vnd.openxmlformats-officedocument.presentationml.tags+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4.xml" ContentType="application/vnd.openxmlformats-officedocument.presentationml.tags+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5.xml" ContentType="application/vnd.openxmlformats-officedocument.presentationml.tags+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6.xml" ContentType="application/vnd.openxmlformats-officedocument.presentationml.tags+xml"/>
  <Override PartName="/ppt/notesSlides/notesSlide1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7.xml" ContentType="application/vnd.openxmlformats-officedocument.presentationml.tags+xml"/>
  <Override PartName="/ppt/notesSlides/notesSlide1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8.xml" ContentType="application/vnd.openxmlformats-officedocument.presentationml.tags+xml"/>
  <Override PartName="/ppt/notesSlides/notesSlide2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9.xml" ContentType="application/vnd.openxmlformats-officedocument.presentationml.tags+xml"/>
  <Override PartName="/ppt/notesSlides/notesSlide21.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2.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10.xml" ContentType="application/vnd.openxmlformats-officedocument.presentationml.tags+xml"/>
  <Override PartName="/ppt/notesSlides/notesSlide23.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11.xml" ContentType="application/vnd.openxmlformats-officedocument.presentationml.tags+xml"/>
  <Override PartName="/ppt/notesSlides/notesSlide24.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20" r:id="rId1"/>
  </p:sldMasterIdLst>
  <p:notesMasterIdLst>
    <p:notesMasterId r:id="rId57"/>
  </p:notesMasterIdLst>
  <p:sldIdLst>
    <p:sldId id="256" r:id="rId2"/>
    <p:sldId id="257" r:id="rId3"/>
    <p:sldId id="281" r:id="rId4"/>
    <p:sldId id="282" r:id="rId5"/>
    <p:sldId id="287" r:id="rId6"/>
    <p:sldId id="324" r:id="rId7"/>
    <p:sldId id="260" r:id="rId8"/>
    <p:sldId id="258" r:id="rId9"/>
    <p:sldId id="320" r:id="rId10"/>
    <p:sldId id="261" r:id="rId11"/>
    <p:sldId id="265" r:id="rId12"/>
    <p:sldId id="285" r:id="rId13"/>
    <p:sldId id="266" r:id="rId14"/>
    <p:sldId id="267" r:id="rId15"/>
    <p:sldId id="289" r:id="rId16"/>
    <p:sldId id="268" r:id="rId17"/>
    <p:sldId id="283" r:id="rId18"/>
    <p:sldId id="291" r:id="rId19"/>
    <p:sldId id="284" r:id="rId20"/>
    <p:sldId id="269" r:id="rId21"/>
    <p:sldId id="294" r:id="rId22"/>
    <p:sldId id="270" r:id="rId23"/>
    <p:sldId id="271" r:id="rId24"/>
    <p:sldId id="296" r:id="rId25"/>
    <p:sldId id="272" r:id="rId26"/>
    <p:sldId id="273" r:id="rId27"/>
    <p:sldId id="322" r:id="rId28"/>
    <p:sldId id="323" r:id="rId29"/>
    <p:sldId id="275" r:id="rId30"/>
    <p:sldId id="276" r:id="rId31"/>
    <p:sldId id="293" r:id="rId32"/>
    <p:sldId id="277" r:id="rId33"/>
    <p:sldId id="278" r:id="rId34"/>
    <p:sldId id="279" r:id="rId35"/>
    <p:sldId id="288" r:id="rId36"/>
    <p:sldId id="299" r:id="rId37"/>
    <p:sldId id="301" r:id="rId38"/>
    <p:sldId id="302" r:id="rId39"/>
    <p:sldId id="303" r:id="rId40"/>
    <p:sldId id="321" r:id="rId41"/>
    <p:sldId id="304" r:id="rId42"/>
    <p:sldId id="305" r:id="rId43"/>
    <p:sldId id="306" r:id="rId44"/>
    <p:sldId id="307" r:id="rId45"/>
    <p:sldId id="308" r:id="rId46"/>
    <p:sldId id="309" r:id="rId47"/>
    <p:sldId id="310" r:id="rId48"/>
    <p:sldId id="311" r:id="rId49"/>
    <p:sldId id="312" r:id="rId50"/>
    <p:sldId id="313" r:id="rId51"/>
    <p:sldId id="314" r:id="rId52"/>
    <p:sldId id="315" r:id="rId53"/>
    <p:sldId id="317" r:id="rId54"/>
    <p:sldId id="316" r:id="rId55"/>
    <p:sldId id="318" r:id="rId56"/>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658E914-B4B6-E5C5-AA71-E9D6DF91A0EC}" name="Ali Sidley" initials="AS" userId="fb58e950ceb242f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575757"/>
    <a:srgbClr val="000000"/>
    <a:srgbClr val="49F2DC"/>
    <a:srgbClr val="FFC635"/>
    <a:srgbClr val="F3435A"/>
    <a:srgbClr val="FF0000"/>
    <a:srgbClr val="ECE385"/>
    <a:srgbClr val="49DADA"/>
    <a:srgbClr val="0732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21"/>
    <p:restoredTop sz="94389"/>
  </p:normalViewPr>
  <p:slideViewPr>
    <p:cSldViewPr snapToGrid="0">
      <p:cViewPr varScale="1">
        <p:scale>
          <a:sx n="115" d="100"/>
          <a:sy n="115" d="100"/>
        </p:scale>
        <p:origin x="688" y="20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omments/modernComment_100_6E576AC.xml><?xml version="1.0" encoding="utf-8"?>
<p188:cmLst xmlns:a="http://schemas.openxmlformats.org/drawingml/2006/main" xmlns:r="http://schemas.openxmlformats.org/officeDocument/2006/relationships" xmlns:p188="http://schemas.microsoft.com/office/powerpoint/2018/8/main">
  <p188:cm id="{AB11BC9A-C028-EC4B-BDE3-A710F0A651D8}" authorId="{9658E914-B4B6-E5C5-AA71-E9D6DF91A0EC}" created="2025-10-20T20:16:22.960">
    <pc:sldMkLst xmlns:pc="http://schemas.microsoft.com/office/powerpoint/2013/main/command">
      <pc:docMk/>
      <pc:sldMk cId="115701420" sldId="256"/>
    </pc:sldMkLst>
    <p188:txBody>
      <a:bodyPr/>
      <a:lstStyle/>
      <a:p>
        <a:r>
          <a:rPr lang="en-NL"/>
          <a:t>More padding
Give context to results (how to interpret them), qualitative statements
Introduce new topics more
Emphasise cool things more
Don’t read text in conclusion slide</a:t>
        </a:r>
      </a:p>
    </p188:txBody>
  </p188:cm>
</p188:cmLst>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5D87E3FB-604F-AF43-82EF-EB8F77006445}">
      <dgm:prSet phldrT="[Text]"/>
      <dgm:spPr>
        <a:ln>
          <a:solidFill>
            <a:srgbClr val="49F2DC"/>
          </a:solidFill>
        </a:ln>
      </dgm:spPr>
      <dgm:t>
        <a:bodyPr/>
        <a:lstStyle/>
        <a:p>
          <a:r>
            <a:rPr lang="en-NL" dirty="0"/>
            <a:t>HH→</a:t>
          </a:r>
          <a:r>
            <a:rPr lang="en-NL" i="0" dirty="0"/>
            <a:t>bb𝛾𝛾</a:t>
          </a:r>
        </a:p>
        <a:p>
          <a:r>
            <a:rPr lang="en-NL" dirty="0">
              <a:solidFill>
                <a:schemeClr val="bg2"/>
              </a:solidFill>
            </a:rPr>
            <a:t>Small BR but clean final state</a:t>
          </a:r>
        </a:p>
        <a:p>
          <a:r>
            <a:rPr lang="en-NL" dirty="0">
              <a:solidFill>
                <a:schemeClr val="bg2"/>
              </a:solidFill>
            </a:rPr>
            <a:t>BDT used to separate signal from background and categorise events</a:t>
          </a:r>
        </a:p>
        <a:p>
          <a:r>
            <a:rPr lang="en-NL" dirty="0">
              <a:solidFill>
                <a:schemeClr val="bg2"/>
              </a:solidFill>
            </a:rPr>
            <a:t>Unbinned maximum likelihood fit to m</a:t>
          </a:r>
          <a:r>
            <a:rPr lang="en-NL" baseline="-25000" dirty="0">
              <a:solidFill>
                <a:schemeClr val="bg2"/>
              </a:solidFill>
            </a:rPr>
            <a:t>𝛾𝛾</a:t>
          </a:r>
          <a:endParaRPr lang="en-GB" baseline="-25000" dirty="0">
            <a:solidFill>
              <a:schemeClr val="bg2"/>
            </a:solidFill>
          </a:endParaRPr>
        </a:p>
      </dgm:t>
    </dgm:pt>
    <dgm:pt modelId="{328D4AAF-2883-724F-9E02-677278E0A217}" type="parTrans" cxnId="{E9B23CCE-42AE-CD4F-BCA8-135C135DEA3C}">
      <dgm:prSet/>
      <dgm:spPr/>
      <dgm:t>
        <a:bodyPr/>
        <a:lstStyle/>
        <a:p>
          <a:endParaRPr lang="en-GB"/>
        </a:p>
      </dgm:t>
    </dgm:pt>
    <dgm:pt modelId="{C34CC014-6A87-D741-8E3A-18AB840D0132}" type="sibTrans" cxnId="{E9B23CCE-42AE-CD4F-BCA8-135C135DEA3C}">
      <dgm:prSet/>
      <dgm:spPr/>
      <dgm:t>
        <a:bodyPr/>
        <a:lstStyle/>
        <a:p>
          <a:endParaRPr lang="en-GB"/>
        </a:p>
      </dgm:t>
    </dgm:pt>
    <dgm:pt modelId="{AAB9635A-EFB4-F347-8F60-BBA678E478C0}">
      <dgm:prSet phldrT="[Text]"/>
      <dgm:spPr>
        <a:ln>
          <a:solidFill>
            <a:schemeClr val="accent5">
              <a:lumMod val="40000"/>
              <a:lumOff val="60000"/>
            </a:schemeClr>
          </a:solidFill>
        </a:ln>
      </dgm:spPr>
      <dgm:t>
        <a:bodyPr/>
        <a:lstStyle/>
        <a:p>
          <a:r>
            <a:rPr lang="en-GB" dirty="0"/>
            <a:t>HH</a:t>
          </a:r>
          <a:r>
            <a:rPr lang="en-NL" dirty="0"/>
            <a:t>→</a:t>
          </a:r>
          <a:r>
            <a:rPr lang="en-NL" i="0" dirty="0"/>
            <a:t>bb</a:t>
          </a:r>
          <a:r>
            <a:rPr lang="en-NL" dirty="0"/>
            <a:t>ℓ</a:t>
          </a:r>
          <a:r>
            <a:rPr lang="en-NL" i="1" dirty="0"/>
            <a:t>ℓ+ </a:t>
          </a:r>
          <a:r>
            <a:rPr lang="en-NL" i="0" dirty="0"/>
            <a:t>MET</a:t>
          </a:r>
        </a:p>
        <a:p>
          <a:r>
            <a:rPr lang="en-NL" i="0" dirty="0">
              <a:solidFill>
                <a:schemeClr val="bg2"/>
              </a:solidFill>
            </a:rPr>
            <a:t>Targets HH→2b + 2l + neutrinos</a:t>
          </a:r>
        </a:p>
        <a:p>
          <a:r>
            <a:rPr lang="en-NL" i="0" dirty="0">
              <a:solidFill>
                <a:schemeClr val="bg2"/>
              </a:solidFill>
            </a:rPr>
            <a:t>DNN used to separate signal from background</a:t>
          </a:r>
          <a:br>
            <a:rPr lang="en-NL" i="1" dirty="0"/>
          </a:br>
          <a:r>
            <a:rPr lang="en-NL" i="0" dirty="0">
              <a:solidFill>
                <a:schemeClr val="bg2"/>
              </a:solidFill>
            </a:rPr>
            <a:t>MVA outputs used as statistical discriminants</a:t>
          </a:r>
          <a:endParaRPr lang="en-GB" dirty="0"/>
        </a:p>
      </dgm:t>
    </dgm:pt>
    <dgm:pt modelId="{5186B528-0124-7B49-894E-7C4C3D74B762}" type="parTrans" cxnId="{F5D5EE19-DE04-7942-9489-76F173D3F8DB}">
      <dgm:prSet/>
      <dgm:spPr/>
      <dgm:t>
        <a:bodyPr/>
        <a:lstStyle/>
        <a:p>
          <a:endParaRPr lang="en-GB"/>
        </a:p>
      </dgm:t>
    </dgm:pt>
    <dgm:pt modelId="{C51B3CC2-7089-1C40-A217-229562ED3278}" type="sibTrans" cxnId="{F5D5EE19-DE04-7942-9489-76F173D3F8DB}">
      <dgm:prSet/>
      <dgm:spPr/>
      <dgm:t>
        <a:bodyPr/>
        <a:lstStyle/>
        <a:p>
          <a:endParaRPr lang="en-GB"/>
        </a:p>
      </dgm:t>
    </dgm:pt>
    <dgm:pt modelId="{2C00AE54-97FC-1B41-AA7A-2B2720089E69}">
      <dgm:prSet phldrT="[Text]"/>
      <dgm:spPr>
        <a:ln>
          <a:solidFill>
            <a:schemeClr val="accent6">
              <a:lumMod val="60000"/>
              <a:lumOff val="40000"/>
            </a:schemeClr>
          </a:solidFill>
        </a:ln>
      </dgm:spPr>
      <dgm:t>
        <a:bodyPr/>
        <a:lstStyle/>
        <a:p>
          <a:r>
            <a:rPr lang="en-NL" dirty="0"/>
            <a:t>HH→multilepton</a:t>
          </a:r>
        </a:p>
        <a:p>
          <a:r>
            <a:rPr lang="en-NL" dirty="0">
              <a:solidFill>
                <a:schemeClr val="bg2"/>
              </a:solidFill>
            </a:rPr>
            <a:t>Multiple final states with different numbers of leptons and τ</a:t>
          </a:r>
          <a:r>
            <a:rPr lang="en-NL" baseline="-25000" dirty="0">
              <a:solidFill>
                <a:schemeClr val="bg2"/>
              </a:solidFill>
            </a:rPr>
            <a:t>had</a:t>
          </a:r>
          <a:r>
            <a:rPr lang="en-NL" dirty="0">
              <a:solidFill>
                <a:schemeClr val="bg2"/>
              </a:solidFill>
            </a:rPr>
            <a:t>, diphotons</a:t>
          </a:r>
        </a:p>
        <a:p>
          <a:r>
            <a:rPr lang="en-NL" dirty="0">
              <a:solidFill>
                <a:schemeClr val="bg2"/>
              </a:solidFill>
            </a:rPr>
            <a:t>BDT score or m</a:t>
          </a:r>
          <a:r>
            <a:rPr lang="en-NL" baseline="-25000" dirty="0">
              <a:solidFill>
                <a:schemeClr val="bg2"/>
              </a:solidFill>
            </a:rPr>
            <a:t>𝛾𝛾</a:t>
          </a:r>
          <a:r>
            <a:rPr lang="en-NL" baseline="0" dirty="0">
              <a:solidFill>
                <a:schemeClr val="bg2"/>
              </a:solidFill>
            </a:rPr>
            <a:t> as fit variable</a:t>
          </a:r>
          <a:endParaRPr lang="en-GB" dirty="0">
            <a:solidFill>
              <a:schemeClr val="bg2"/>
            </a:solidFill>
          </a:endParaRPr>
        </a:p>
      </dgm:t>
    </dgm:pt>
    <dgm:pt modelId="{6E91EEEF-7760-BC4A-A2B1-39693CF8C873}" type="parTrans" cxnId="{58195879-E91F-E04A-B27E-84A1B080BF61}">
      <dgm:prSet/>
      <dgm:spPr/>
      <dgm:t>
        <a:bodyPr/>
        <a:lstStyle/>
        <a:p>
          <a:endParaRPr lang="en-GB"/>
        </a:p>
      </dgm:t>
    </dgm:pt>
    <dgm:pt modelId="{1038EF70-DE51-7F49-B6BD-DAE7BD0963B5}" type="sibTrans" cxnId="{58195879-E91F-E04A-B27E-84A1B080BF61}">
      <dgm:prSet/>
      <dgm:spPr/>
      <dgm:t>
        <a:bodyPr/>
        <a:lstStyle/>
        <a:p>
          <a:endParaRPr lang="en-GB"/>
        </a:p>
      </dgm:t>
    </dgm:pt>
    <dgm:pt modelId="{2310198B-17A8-A345-9101-6076589C5A9B}">
      <dgm:prSet phldrT="[Text]"/>
      <dgm:spPr>
        <a:ln>
          <a:solidFill>
            <a:srgbClr val="FF0000"/>
          </a:solidFill>
        </a:ln>
      </dgm:spPr>
      <dgm:t>
        <a:bodyPr/>
        <a:lstStyle/>
        <a:p>
          <a:pPr algn="ctr"/>
          <a:r>
            <a:rPr lang="en-NL" dirty="0"/>
            <a:t>HH→bbbb</a:t>
          </a:r>
        </a:p>
        <a:p>
          <a:pPr algn="ctr"/>
          <a:r>
            <a:rPr lang="en-NL" dirty="0">
              <a:solidFill>
                <a:schemeClr val="bg2"/>
              </a:solidFill>
            </a:rPr>
            <a:t>Largest BR, but challenging due to large QCD multijet background</a:t>
          </a:r>
        </a:p>
        <a:p>
          <a:pPr algn="ctr"/>
          <a:r>
            <a:rPr lang="en-NL" dirty="0">
              <a:solidFill>
                <a:schemeClr val="bg2"/>
              </a:solidFill>
            </a:rPr>
            <a:t>Multi b-jet triggers used to select events</a:t>
          </a:r>
        </a:p>
        <a:p>
          <a:pPr algn="ctr"/>
          <a:r>
            <a:rPr lang="en-NL" dirty="0">
              <a:solidFill>
                <a:schemeClr val="bg2"/>
              </a:solidFill>
            </a:rPr>
            <a:t>Boosted and resolved topologies</a:t>
          </a:r>
        </a:p>
      </dgm:t>
    </dgm:pt>
    <dgm:pt modelId="{561E7959-AF0D-8F4C-A45C-0A4812A11429}" type="sibTrans" cxnId="{636C951E-48A3-4B4E-BB23-ACA3859CFB2C}">
      <dgm:prSet/>
      <dgm:spPr/>
      <dgm:t>
        <a:bodyPr/>
        <a:lstStyle/>
        <a:p>
          <a:endParaRPr lang="en-GB"/>
        </a:p>
      </dgm:t>
    </dgm:pt>
    <dgm:pt modelId="{971A46B5-2D43-034B-8BFB-38CD700675D3}" type="parTrans" cxnId="{636C951E-48A3-4B4E-BB23-ACA3859CFB2C}">
      <dgm:prSet/>
      <dgm:spPr/>
      <dgm:t>
        <a:bodyPr/>
        <a:lstStyle/>
        <a:p>
          <a:endParaRPr lang="en-GB"/>
        </a:p>
      </dgm:t>
    </dgm:pt>
    <dgm:pt modelId="{867999A8-1D89-8545-A894-668974FF989E}">
      <dgm:prSet/>
      <dgm:spPr>
        <a:ln>
          <a:solidFill>
            <a:srgbClr val="FFC000"/>
          </a:solidFill>
        </a:ln>
      </dgm:spPr>
      <dgm:t>
        <a:bodyPr/>
        <a:lstStyle/>
        <a:p>
          <a:r>
            <a:rPr lang="en-NL" dirty="0"/>
            <a:t>HH→bbττ</a:t>
          </a:r>
        </a:p>
        <a:p>
          <a:r>
            <a:rPr lang="en-NL" dirty="0">
              <a:solidFill>
                <a:schemeClr val="bg2"/>
              </a:solidFill>
            </a:rPr>
            <a:t>Reasonably large BR and manageable backgrounds compared to bbbb</a:t>
          </a:r>
        </a:p>
        <a:p>
          <a:r>
            <a:rPr lang="en-NL" baseline="0" dirty="0">
              <a:solidFill>
                <a:schemeClr val="bg2"/>
              </a:solidFill>
            </a:rPr>
            <a:t>τ</a:t>
          </a:r>
          <a:r>
            <a:rPr lang="en-NL" baseline="-25000" dirty="0">
              <a:solidFill>
                <a:schemeClr val="bg2"/>
              </a:solidFill>
            </a:rPr>
            <a:t>had</a:t>
          </a:r>
          <a:r>
            <a:rPr lang="en-NL" baseline="0" dirty="0">
              <a:solidFill>
                <a:schemeClr val="bg2"/>
              </a:solidFill>
            </a:rPr>
            <a:t>τ</a:t>
          </a:r>
          <a:r>
            <a:rPr lang="en-NL" baseline="-25000" dirty="0">
              <a:solidFill>
                <a:schemeClr val="bg2"/>
              </a:solidFill>
            </a:rPr>
            <a:t>had</a:t>
          </a:r>
          <a:r>
            <a:rPr lang="en-NL" baseline="0" dirty="0">
              <a:solidFill>
                <a:schemeClr val="bg2"/>
              </a:solidFill>
            </a:rPr>
            <a:t> and</a:t>
          </a:r>
          <a:r>
            <a:rPr lang="en-NL" dirty="0">
              <a:solidFill>
                <a:schemeClr val="bg2"/>
              </a:solidFill>
            </a:rPr>
            <a:t> τ</a:t>
          </a:r>
          <a:r>
            <a:rPr lang="en-NL" baseline="-25000" dirty="0">
              <a:solidFill>
                <a:schemeClr val="bg2"/>
              </a:solidFill>
            </a:rPr>
            <a:t>lep</a:t>
          </a:r>
          <a:r>
            <a:rPr lang="en-NL" dirty="0">
              <a:solidFill>
                <a:schemeClr val="bg2"/>
              </a:solidFill>
            </a:rPr>
            <a:t>τ</a:t>
          </a:r>
          <a:r>
            <a:rPr lang="en-NL" baseline="-25000" dirty="0">
              <a:solidFill>
                <a:schemeClr val="bg2"/>
              </a:solidFill>
            </a:rPr>
            <a:t>had</a:t>
          </a:r>
          <a:r>
            <a:rPr lang="en-NL" dirty="0">
              <a:solidFill>
                <a:schemeClr val="bg2"/>
              </a:solidFill>
            </a:rPr>
            <a:t> channels</a:t>
          </a:r>
        </a:p>
        <a:p>
          <a:r>
            <a:rPr lang="en-NL" dirty="0">
              <a:solidFill>
                <a:schemeClr val="bg2"/>
              </a:solidFill>
            </a:rPr>
            <a:t>BDTs to separate VBF from ggF, signal from background</a:t>
          </a:r>
        </a:p>
      </dgm:t>
    </dgm:pt>
    <dgm:pt modelId="{EC8584E7-5F29-A745-BF3E-F7726E731DCF}" type="sibTrans" cxnId="{2E89050B-83D3-D041-85E5-F24134082935}">
      <dgm:prSet/>
      <dgm:spPr/>
      <dgm:t>
        <a:bodyPr/>
        <a:lstStyle/>
        <a:p>
          <a:endParaRPr lang="en-GB"/>
        </a:p>
      </dgm:t>
    </dgm:pt>
    <dgm:pt modelId="{84744034-5B6F-2C4F-A900-ABA40EEDCDE7}" type="parTrans" cxnId="{2E89050B-83D3-D041-85E5-F24134082935}">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DAAB4AF8-11F1-534D-BB74-66FD8B3AC2BD}" type="pres">
      <dgm:prSet presAssocID="{2310198B-17A8-A345-9101-6076589C5A9B}" presName="node" presStyleLbl="node1" presStyleIdx="0" presStyleCnt="5">
        <dgm:presLayoutVars>
          <dgm:bulletEnabled val="1"/>
        </dgm:presLayoutVars>
      </dgm:prSet>
      <dgm:spPr/>
    </dgm:pt>
    <dgm:pt modelId="{242060E4-E1FC-274F-A08E-7FA5970DFE24}" type="pres">
      <dgm:prSet presAssocID="{561E7959-AF0D-8F4C-A45C-0A4812A11429}" presName="sibTrans" presStyleCnt="0"/>
      <dgm:spPr/>
    </dgm:pt>
    <dgm:pt modelId="{A94D528B-C653-6E4D-AEDC-35C08E550DC7}" type="pres">
      <dgm:prSet presAssocID="{867999A8-1D89-8545-A894-668974FF989E}" presName="node" presStyleLbl="node1" presStyleIdx="1" presStyleCnt="5">
        <dgm:presLayoutVars>
          <dgm:bulletEnabled val="1"/>
        </dgm:presLayoutVars>
      </dgm:prSet>
      <dgm:spPr/>
    </dgm:pt>
    <dgm:pt modelId="{EEA1666B-EF1F-624D-A561-07257CF226BB}" type="pres">
      <dgm:prSet presAssocID="{EC8584E7-5F29-A745-BF3E-F7726E731DCF}" presName="sibTrans" presStyleCnt="0"/>
      <dgm:spPr/>
    </dgm:pt>
    <dgm:pt modelId="{7F0166DC-662C-0149-BBF7-3B1B4B2777E4}" type="pres">
      <dgm:prSet presAssocID="{5D87E3FB-604F-AF43-82EF-EB8F77006445}" presName="node" presStyleLbl="node1" presStyleIdx="2" presStyleCnt="5">
        <dgm:presLayoutVars>
          <dgm:bulletEnabled val="1"/>
        </dgm:presLayoutVars>
      </dgm:prSet>
      <dgm:spPr/>
    </dgm:pt>
    <dgm:pt modelId="{0B02E653-C5AA-7A43-B7D6-D597FBA950A4}" type="pres">
      <dgm:prSet presAssocID="{C34CC014-6A87-D741-8E3A-18AB840D0132}" presName="sibTrans" presStyleCnt="0"/>
      <dgm:spPr/>
    </dgm:pt>
    <dgm:pt modelId="{91A4AB74-0163-8E49-B848-83998C2B3B79}" type="pres">
      <dgm:prSet presAssocID="{AAB9635A-EFB4-F347-8F60-BBA678E478C0}" presName="node" presStyleLbl="node1" presStyleIdx="3" presStyleCnt="5">
        <dgm:presLayoutVars>
          <dgm:bulletEnabled val="1"/>
        </dgm:presLayoutVars>
      </dgm:prSet>
      <dgm:spPr/>
    </dgm:pt>
    <dgm:pt modelId="{85B7E6F1-1272-C740-966F-5B096526EA67}" type="pres">
      <dgm:prSet presAssocID="{C51B3CC2-7089-1C40-A217-229562ED3278}" presName="sibTrans" presStyleCnt="0"/>
      <dgm:spPr/>
    </dgm:pt>
    <dgm:pt modelId="{E8ED9274-51EE-B845-A7F4-64F924DDCE5E}" type="pres">
      <dgm:prSet presAssocID="{2C00AE54-97FC-1B41-AA7A-2B2720089E69}" presName="node" presStyleLbl="node1" presStyleIdx="4" presStyleCnt="5">
        <dgm:presLayoutVars>
          <dgm:bulletEnabled val="1"/>
        </dgm:presLayoutVars>
      </dgm:prSet>
      <dgm:spPr/>
    </dgm:pt>
  </dgm:ptLst>
  <dgm:cxnLst>
    <dgm:cxn modelId="{2E89050B-83D3-D041-85E5-F24134082935}" srcId="{33FDF0A1-8CC7-9B47-8304-85A7A62596C3}" destId="{867999A8-1D89-8545-A894-668974FF989E}" srcOrd="1" destOrd="0" parTransId="{84744034-5B6F-2C4F-A900-ABA40EEDCDE7}" sibTransId="{EC8584E7-5F29-A745-BF3E-F7726E731DCF}"/>
    <dgm:cxn modelId="{F5D5EE19-DE04-7942-9489-76F173D3F8DB}" srcId="{33FDF0A1-8CC7-9B47-8304-85A7A62596C3}" destId="{AAB9635A-EFB4-F347-8F60-BBA678E478C0}" srcOrd="3" destOrd="0" parTransId="{5186B528-0124-7B49-894E-7C4C3D74B762}" sibTransId="{C51B3CC2-7089-1C40-A217-229562ED3278}"/>
    <dgm:cxn modelId="{636C951E-48A3-4B4E-BB23-ACA3859CFB2C}" srcId="{33FDF0A1-8CC7-9B47-8304-85A7A62596C3}" destId="{2310198B-17A8-A345-9101-6076589C5A9B}" srcOrd="0" destOrd="0" parTransId="{971A46B5-2D43-034B-8BFB-38CD700675D3}" sibTransId="{561E7959-AF0D-8F4C-A45C-0A4812A11429}"/>
    <dgm:cxn modelId="{68F38227-BFA9-6645-B47F-2B90C51531F7}" type="presOf" srcId="{867999A8-1D89-8545-A894-668974FF989E}" destId="{A94D528B-C653-6E4D-AEDC-35C08E550DC7}" srcOrd="0" destOrd="0" presId="urn:microsoft.com/office/officeart/2005/8/layout/default"/>
    <dgm:cxn modelId="{5A23FB4C-C163-2648-8083-1E30370EB72E}" type="presOf" srcId="{2C00AE54-97FC-1B41-AA7A-2B2720089E69}" destId="{E8ED9274-51EE-B845-A7F4-64F924DDCE5E}" srcOrd="0" destOrd="0" presId="urn:microsoft.com/office/officeart/2005/8/layout/default"/>
    <dgm:cxn modelId="{58195879-E91F-E04A-B27E-84A1B080BF61}" srcId="{33FDF0A1-8CC7-9B47-8304-85A7A62596C3}" destId="{2C00AE54-97FC-1B41-AA7A-2B2720089E69}" srcOrd="4" destOrd="0" parTransId="{6E91EEEF-7760-BC4A-A2B1-39693CF8C873}" sibTransId="{1038EF70-DE51-7F49-B6BD-DAE7BD0963B5}"/>
    <dgm:cxn modelId="{7E6E928C-3A6E-544E-8964-D19AFFBA6C3B}" type="presOf" srcId="{33FDF0A1-8CC7-9B47-8304-85A7A62596C3}" destId="{AD40E884-7BFC-574B-ADC8-D2DE035180A6}" srcOrd="0" destOrd="0" presId="urn:microsoft.com/office/officeart/2005/8/layout/default"/>
    <dgm:cxn modelId="{A399CDA1-716E-E649-9447-55180FEB99B5}" type="presOf" srcId="{AAB9635A-EFB4-F347-8F60-BBA678E478C0}" destId="{91A4AB74-0163-8E49-B848-83998C2B3B79}" srcOrd="0" destOrd="0" presId="urn:microsoft.com/office/officeart/2005/8/layout/default"/>
    <dgm:cxn modelId="{E9B23CCE-42AE-CD4F-BCA8-135C135DEA3C}" srcId="{33FDF0A1-8CC7-9B47-8304-85A7A62596C3}" destId="{5D87E3FB-604F-AF43-82EF-EB8F77006445}" srcOrd="2" destOrd="0" parTransId="{328D4AAF-2883-724F-9E02-677278E0A217}" sibTransId="{C34CC014-6A87-D741-8E3A-18AB840D0132}"/>
    <dgm:cxn modelId="{091199D4-646B-824C-BA62-A6C9B5C0B355}" type="presOf" srcId="{5D87E3FB-604F-AF43-82EF-EB8F77006445}" destId="{7F0166DC-662C-0149-BBF7-3B1B4B2777E4}" srcOrd="0" destOrd="0" presId="urn:microsoft.com/office/officeart/2005/8/layout/default"/>
    <dgm:cxn modelId="{5D5BB6E5-6D31-C641-A2A0-E35E87030290}" type="presOf" srcId="{2310198B-17A8-A345-9101-6076589C5A9B}" destId="{DAAB4AF8-11F1-534D-BB74-66FD8B3AC2BD}" srcOrd="0" destOrd="0" presId="urn:microsoft.com/office/officeart/2005/8/layout/default"/>
    <dgm:cxn modelId="{F0BBC16E-069C-7041-B1B0-00F5E17B2553}" type="presParOf" srcId="{AD40E884-7BFC-574B-ADC8-D2DE035180A6}" destId="{DAAB4AF8-11F1-534D-BB74-66FD8B3AC2BD}" srcOrd="0" destOrd="0" presId="urn:microsoft.com/office/officeart/2005/8/layout/default"/>
    <dgm:cxn modelId="{A7135A7E-2BE4-E74E-8E44-4847189887D2}" type="presParOf" srcId="{AD40E884-7BFC-574B-ADC8-D2DE035180A6}" destId="{242060E4-E1FC-274F-A08E-7FA5970DFE24}" srcOrd="1" destOrd="0" presId="urn:microsoft.com/office/officeart/2005/8/layout/default"/>
    <dgm:cxn modelId="{7A406794-C11B-7740-98BB-CD68FEFCF668}" type="presParOf" srcId="{AD40E884-7BFC-574B-ADC8-D2DE035180A6}" destId="{A94D528B-C653-6E4D-AEDC-35C08E550DC7}" srcOrd="2" destOrd="0" presId="urn:microsoft.com/office/officeart/2005/8/layout/default"/>
    <dgm:cxn modelId="{072088CC-5C9E-5E45-9684-F0221B8E9F20}" type="presParOf" srcId="{AD40E884-7BFC-574B-ADC8-D2DE035180A6}" destId="{EEA1666B-EF1F-624D-A561-07257CF226BB}" srcOrd="3" destOrd="0" presId="urn:microsoft.com/office/officeart/2005/8/layout/default"/>
    <dgm:cxn modelId="{71C6C650-7506-0844-A9D0-11F008D7588B}" type="presParOf" srcId="{AD40E884-7BFC-574B-ADC8-D2DE035180A6}" destId="{7F0166DC-662C-0149-BBF7-3B1B4B2777E4}" srcOrd="4" destOrd="0" presId="urn:microsoft.com/office/officeart/2005/8/layout/default"/>
    <dgm:cxn modelId="{856A755F-9A53-0946-A9F0-34EEA74CD7AD}" type="presParOf" srcId="{AD40E884-7BFC-574B-ADC8-D2DE035180A6}" destId="{0B02E653-C5AA-7A43-B7D6-D597FBA950A4}" srcOrd="5" destOrd="0" presId="urn:microsoft.com/office/officeart/2005/8/layout/default"/>
    <dgm:cxn modelId="{D35FFD50-039A-A94D-888D-030A5C192BC2}" type="presParOf" srcId="{AD40E884-7BFC-574B-ADC8-D2DE035180A6}" destId="{91A4AB74-0163-8E49-B848-83998C2B3B79}" srcOrd="6" destOrd="0" presId="urn:microsoft.com/office/officeart/2005/8/layout/default"/>
    <dgm:cxn modelId="{4D6C3279-594F-E144-AB58-5CE486C17C8E}" type="presParOf" srcId="{AD40E884-7BFC-574B-ADC8-D2DE035180A6}" destId="{85B7E6F1-1272-C740-966F-5B096526EA67}" srcOrd="7" destOrd="0" presId="urn:microsoft.com/office/officeart/2005/8/layout/default"/>
    <dgm:cxn modelId="{3F26BD0A-4929-E04C-9E91-6B597348401D}" type="presParOf" srcId="{AD40E884-7BFC-574B-ADC8-D2DE035180A6}" destId="{E8ED9274-51EE-B845-A7F4-64F924DDCE5E}"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5D87E3FB-604F-AF43-82EF-EB8F77006445}">
      <dgm:prSet phldrT="[Text]"/>
      <dgm:spPr>
        <a:ln>
          <a:solidFill>
            <a:srgbClr val="49F2DC"/>
          </a:solidFill>
        </a:ln>
      </dgm:spPr>
      <dgm:t>
        <a:bodyPr/>
        <a:lstStyle/>
        <a:p>
          <a:r>
            <a:rPr lang="en-NL" dirty="0"/>
            <a:t>HH→</a:t>
          </a:r>
          <a:r>
            <a:rPr lang="en-NL" i="1" dirty="0"/>
            <a:t>bb</a:t>
          </a:r>
          <a:r>
            <a:rPr lang="en-NL" dirty="0"/>
            <a:t>𝛾𝛾</a:t>
          </a:r>
        </a:p>
        <a:p>
          <a:r>
            <a:rPr lang="en-NL" dirty="0">
              <a:solidFill>
                <a:schemeClr val="bg2"/>
              </a:solidFill>
            </a:rPr>
            <a:t>Small BR but clean final state</a:t>
          </a:r>
        </a:p>
        <a:p>
          <a:r>
            <a:rPr lang="en-NL" dirty="0">
              <a:solidFill>
                <a:schemeClr val="bg2"/>
              </a:solidFill>
            </a:rPr>
            <a:t>BDT used to separate signal from background and categorise events</a:t>
          </a:r>
        </a:p>
        <a:p>
          <a:r>
            <a:rPr lang="en-NL" dirty="0">
              <a:solidFill>
                <a:schemeClr val="bg2"/>
              </a:solidFill>
            </a:rPr>
            <a:t>Unbinned maximum likelihood fit to m</a:t>
          </a:r>
          <a:r>
            <a:rPr lang="en-NL" baseline="-25000" dirty="0">
              <a:solidFill>
                <a:schemeClr val="bg2"/>
              </a:solidFill>
            </a:rPr>
            <a:t>𝛾𝛾</a:t>
          </a:r>
          <a:endParaRPr lang="en-GB" baseline="-25000" dirty="0">
            <a:solidFill>
              <a:schemeClr val="bg2"/>
            </a:solidFill>
          </a:endParaRPr>
        </a:p>
      </dgm:t>
    </dgm:pt>
    <dgm:pt modelId="{328D4AAF-2883-724F-9E02-677278E0A217}" type="parTrans" cxnId="{E9B23CCE-42AE-CD4F-BCA8-135C135DEA3C}">
      <dgm:prSet/>
      <dgm:spPr/>
      <dgm:t>
        <a:bodyPr/>
        <a:lstStyle/>
        <a:p>
          <a:endParaRPr lang="en-GB"/>
        </a:p>
      </dgm:t>
    </dgm:pt>
    <dgm:pt modelId="{C34CC014-6A87-D741-8E3A-18AB840D0132}" type="sibTrans" cxnId="{E9B23CCE-42AE-CD4F-BCA8-135C135DEA3C}">
      <dgm:prSet/>
      <dgm:spPr/>
      <dgm:t>
        <a:bodyPr/>
        <a:lstStyle/>
        <a:p>
          <a:endParaRPr lang="en-GB"/>
        </a:p>
      </dgm:t>
    </dgm:pt>
    <dgm:pt modelId="{AAB9635A-EFB4-F347-8F60-BBA678E478C0}">
      <dgm:prSet phldrT="[Text]"/>
      <dgm:spPr>
        <a:ln>
          <a:solidFill>
            <a:schemeClr val="accent5">
              <a:lumMod val="40000"/>
              <a:lumOff val="60000"/>
            </a:schemeClr>
          </a:solidFill>
        </a:ln>
      </dgm:spPr>
      <dgm:t>
        <a:bodyPr/>
        <a:lstStyle/>
        <a:p>
          <a:r>
            <a:rPr lang="en-GB" dirty="0"/>
            <a:t>HH</a:t>
          </a:r>
          <a:r>
            <a:rPr lang="en-NL" dirty="0"/>
            <a:t>→</a:t>
          </a:r>
          <a:r>
            <a:rPr lang="en-NL" i="0" dirty="0"/>
            <a:t>bb</a:t>
          </a:r>
          <a:r>
            <a:rPr lang="en-NL" dirty="0"/>
            <a:t>ℓ</a:t>
          </a:r>
          <a:r>
            <a:rPr lang="en-NL" i="1" dirty="0"/>
            <a:t>ℓ+ </a:t>
          </a:r>
          <a:r>
            <a:rPr lang="en-NL" i="0" dirty="0"/>
            <a:t>MET</a:t>
          </a:r>
        </a:p>
        <a:p>
          <a:r>
            <a:rPr lang="en-NL" i="0" dirty="0">
              <a:solidFill>
                <a:schemeClr val="bg2"/>
              </a:solidFill>
            </a:rPr>
            <a:t>Targets HH→2b + 2l + neutrinos</a:t>
          </a:r>
        </a:p>
        <a:p>
          <a:r>
            <a:rPr lang="en-NL" i="0" dirty="0">
              <a:solidFill>
                <a:schemeClr val="bg2"/>
              </a:solidFill>
            </a:rPr>
            <a:t>DNN used to separate signal from background</a:t>
          </a:r>
          <a:br>
            <a:rPr lang="en-NL" i="1" dirty="0"/>
          </a:br>
          <a:r>
            <a:rPr lang="en-NL" i="0" dirty="0">
              <a:solidFill>
                <a:schemeClr val="bg2"/>
              </a:solidFill>
            </a:rPr>
            <a:t>MVA outputs used as statistical discriminants</a:t>
          </a:r>
          <a:endParaRPr lang="en-GB" dirty="0"/>
        </a:p>
      </dgm:t>
    </dgm:pt>
    <dgm:pt modelId="{5186B528-0124-7B49-894E-7C4C3D74B762}" type="parTrans" cxnId="{F5D5EE19-DE04-7942-9489-76F173D3F8DB}">
      <dgm:prSet/>
      <dgm:spPr/>
      <dgm:t>
        <a:bodyPr/>
        <a:lstStyle/>
        <a:p>
          <a:endParaRPr lang="en-GB"/>
        </a:p>
      </dgm:t>
    </dgm:pt>
    <dgm:pt modelId="{C51B3CC2-7089-1C40-A217-229562ED3278}" type="sibTrans" cxnId="{F5D5EE19-DE04-7942-9489-76F173D3F8DB}">
      <dgm:prSet/>
      <dgm:spPr/>
      <dgm:t>
        <a:bodyPr/>
        <a:lstStyle/>
        <a:p>
          <a:endParaRPr lang="en-GB"/>
        </a:p>
      </dgm:t>
    </dgm:pt>
    <dgm:pt modelId="{2C00AE54-97FC-1B41-AA7A-2B2720089E69}">
      <dgm:prSet phldrT="[Text]"/>
      <dgm:spPr>
        <a:ln>
          <a:solidFill>
            <a:schemeClr val="accent6">
              <a:lumMod val="40000"/>
              <a:lumOff val="60000"/>
            </a:schemeClr>
          </a:solidFill>
        </a:ln>
      </dgm:spPr>
      <dgm:t>
        <a:bodyPr/>
        <a:lstStyle/>
        <a:p>
          <a:r>
            <a:rPr lang="en-NL" dirty="0"/>
            <a:t>HH→multilepton</a:t>
          </a:r>
        </a:p>
        <a:p>
          <a:r>
            <a:rPr lang="en-NL" dirty="0">
              <a:solidFill>
                <a:schemeClr val="bg2"/>
              </a:solidFill>
            </a:rPr>
            <a:t>Multiple final states with different numbers of leptons and τ</a:t>
          </a:r>
          <a:r>
            <a:rPr lang="en-NL" baseline="-25000" dirty="0">
              <a:solidFill>
                <a:schemeClr val="bg2"/>
              </a:solidFill>
            </a:rPr>
            <a:t>had</a:t>
          </a:r>
          <a:r>
            <a:rPr lang="en-NL" dirty="0">
              <a:solidFill>
                <a:schemeClr val="bg2"/>
              </a:solidFill>
            </a:rPr>
            <a:t>, diphotons</a:t>
          </a:r>
        </a:p>
        <a:p>
          <a:r>
            <a:rPr lang="en-NL" dirty="0">
              <a:solidFill>
                <a:schemeClr val="bg2"/>
              </a:solidFill>
            </a:rPr>
            <a:t>BDT score or m</a:t>
          </a:r>
          <a:r>
            <a:rPr lang="en-NL" baseline="-25000" dirty="0">
              <a:solidFill>
                <a:schemeClr val="bg2"/>
              </a:solidFill>
            </a:rPr>
            <a:t>𝛾𝛾</a:t>
          </a:r>
          <a:r>
            <a:rPr lang="en-NL" baseline="0" dirty="0">
              <a:solidFill>
                <a:schemeClr val="bg2"/>
              </a:solidFill>
            </a:rPr>
            <a:t> as fit variable</a:t>
          </a:r>
          <a:endParaRPr lang="en-GB" dirty="0">
            <a:solidFill>
              <a:schemeClr val="bg2"/>
            </a:solidFill>
          </a:endParaRPr>
        </a:p>
      </dgm:t>
    </dgm:pt>
    <dgm:pt modelId="{6E91EEEF-7760-BC4A-A2B1-39693CF8C873}" type="parTrans" cxnId="{58195879-E91F-E04A-B27E-84A1B080BF61}">
      <dgm:prSet/>
      <dgm:spPr/>
      <dgm:t>
        <a:bodyPr/>
        <a:lstStyle/>
        <a:p>
          <a:endParaRPr lang="en-GB"/>
        </a:p>
      </dgm:t>
    </dgm:pt>
    <dgm:pt modelId="{1038EF70-DE51-7F49-B6BD-DAE7BD0963B5}" type="sibTrans" cxnId="{58195879-E91F-E04A-B27E-84A1B080BF61}">
      <dgm:prSet/>
      <dgm:spPr/>
      <dgm:t>
        <a:bodyPr/>
        <a:lstStyle/>
        <a:p>
          <a:endParaRPr lang="en-GB"/>
        </a:p>
      </dgm:t>
    </dgm:pt>
    <dgm:pt modelId="{2310198B-17A8-A345-9101-6076589C5A9B}">
      <dgm:prSet phldrT="[Text]"/>
      <dgm:spPr>
        <a:ln>
          <a:solidFill>
            <a:srgbClr val="FF0000"/>
          </a:solidFill>
        </a:ln>
      </dgm:spPr>
      <dgm:t>
        <a:bodyPr/>
        <a:lstStyle/>
        <a:p>
          <a:pPr algn="ctr"/>
          <a:r>
            <a:rPr lang="en-NL" dirty="0"/>
            <a:t>HH→bbbb</a:t>
          </a:r>
        </a:p>
        <a:p>
          <a:pPr algn="ctr"/>
          <a:r>
            <a:rPr lang="en-NL" dirty="0">
              <a:solidFill>
                <a:schemeClr val="bg2"/>
              </a:solidFill>
            </a:rPr>
            <a:t>Largest BR, but challenging due to large QCD multijet background</a:t>
          </a:r>
        </a:p>
        <a:p>
          <a:pPr algn="ctr"/>
          <a:r>
            <a:rPr lang="en-NL" dirty="0">
              <a:solidFill>
                <a:schemeClr val="bg2"/>
              </a:solidFill>
            </a:rPr>
            <a:t>Multi b-jet triggers used to select events</a:t>
          </a:r>
        </a:p>
        <a:p>
          <a:pPr algn="ctr"/>
          <a:r>
            <a:rPr lang="en-NL" dirty="0">
              <a:solidFill>
                <a:schemeClr val="bg2"/>
              </a:solidFill>
            </a:rPr>
            <a:t>Boosted and resolved topologies</a:t>
          </a:r>
        </a:p>
      </dgm:t>
    </dgm:pt>
    <dgm:pt modelId="{561E7959-AF0D-8F4C-A45C-0A4812A11429}" type="sibTrans" cxnId="{636C951E-48A3-4B4E-BB23-ACA3859CFB2C}">
      <dgm:prSet/>
      <dgm:spPr/>
      <dgm:t>
        <a:bodyPr/>
        <a:lstStyle/>
        <a:p>
          <a:endParaRPr lang="en-GB"/>
        </a:p>
      </dgm:t>
    </dgm:pt>
    <dgm:pt modelId="{971A46B5-2D43-034B-8BFB-38CD700675D3}" type="parTrans" cxnId="{636C951E-48A3-4B4E-BB23-ACA3859CFB2C}">
      <dgm:prSet/>
      <dgm:spPr/>
      <dgm:t>
        <a:bodyPr/>
        <a:lstStyle/>
        <a:p>
          <a:endParaRPr lang="en-GB"/>
        </a:p>
      </dgm:t>
    </dgm:pt>
    <dgm:pt modelId="{867999A8-1D89-8545-A894-668974FF989E}">
      <dgm:prSet/>
      <dgm:spPr>
        <a:ln>
          <a:solidFill>
            <a:srgbClr val="FFC000"/>
          </a:solidFill>
        </a:ln>
      </dgm:spPr>
      <dgm:t>
        <a:bodyPr/>
        <a:lstStyle/>
        <a:p>
          <a:r>
            <a:rPr lang="en-NL" dirty="0"/>
            <a:t>HH→bbττ</a:t>
          </a:r>
        </a:p>
        <a:p>
          <a:r>
            <a:rPr lang="en-NL" dirty="0">
              <a:solidFill>
                <a:schemeClr val="bg2"/>
              </a:solidFill>
            </a:rPr>
            <a:t>Reasonably large BR and manageable backgrounds compared to bbbb</a:t>
          </a:r>
        </a:p>
        <a:p>
          <a:r>
            <a:rPr lang="en-NL" dirty="0">
              <a:solidFill>
                <a:schemeClr val="bg2"/>
              </a:solidFill>
            </a:rPr>
            <a:t>τ</a:t>
          </a:r>
          <a:r>
            <a:rPr lang="en-NL" baseline="-25000" dirty="0">
              <a:solidFill>
                <a:schemeClr val="bg2"/>
              </a:solidFill>
            </a:rPr>
            <a:t>had</a:t>
          </a:r>
          <a:r>
            <a:rPr lang="en-NL" dirty="0">
              <a:solidFill>
                <a:schemeClr val="bg2"/>
              </a:solidFill>
            </a:rPr>
            <a:t>τ</a:t>
          </a:r>
          <a:r>
            <a:rPr lang="en-NL" baseline="-25000" dirty="0">
              <a:solidFill>
                <a:schemeClr val="bg2"/>
              </a:solidFill>
            </a:rPr>
            <a:t>had</a:t>
          </a:r>
          <a:r>
            <a:rPr lang="en-NL" baseline="0" dirty="0">
              <a:solidFill>
                <a:schemeClr val="bg2"/>
              </a:solidFill>
            </a:rPr>
            <a:t> </a:t>
          </a:r>
          <a:r>
            <a:rPr lang="en-NL" dirty="0">
              <a:solidFill>
                <a:schemeClr val="bg2"/>
              </a:solidFill>
            </a:rPr>
            <a:t>and τ</a:t>
          </a:r>
          <a:r>
            <a:rPr lang="en-NL" baseline="-25000" dirty="0">
              <a:solidFill>
                <a:schemeClr val="bg2"/>
              </a:solidFill>
            </a:rPr>
            <a:t>lep</a:t>
          </a:r>
          <a:r>
            <a:rPr lang="en-NL" dirty="0">
              <a:solidFill>
                <a:schemeClr val="bg2"/>
              </a:solidFill>
            </a:rPr>
            <a:t>τ</a:t>
          </a:r>
          <a:r>
            <a:rPr lang="en-NL" baseline="-25000" dirty="0">
              <a:solidFill>
                <a:schemeClr val="bg2"/>
              </a:solidFill>
            </a:rPr>
            <a:t>had</a:t>
          </a:r>
          <a:r>
            <a:rPr lang="en-NL" dirty="0">
              <a:solidFill>
                <a:schemeClr val="bg2"/>
              </a:solidFill>
            </a:rPr>
            <a:t> channels</a:t>
          </a:r>
        </a:p>
        <a:p>
          <a:r>
            <a:rPr lang="en-NL" dirty="0">
              <a:solidFill>
                <a:schemeClr val="bg2"/>
              </a:solidFill>
            </a:rPr>
            <a:t>BDTs to separate VBF from ggF, signal from background</a:t>
          </a:r>
        </a:p>
      </dgm:t>
    </dgm:pt>
    <dgm:pt modelId="{EC8584E7-5F29-A745-BF3E-F7726E731DCF}" type="sibTrans" cxnId="{2E89050B-83D3-D041-85E5-F24134082935}">
      <dgm:prSet/>
      <dgm:spPr/>
      <dgm:t>
        <a:bodyPr/>
        <a:lstStyle/>
        <a:p>
          <a:endParaRPr lang="en-GB"/>
        </a:p>
      </dgm:t>
    </dgm:pt>
    <dgm:pt modelId="{84744034-5B6F-2C4F-A900-ABA40EEDCDE7}" type="parTrans" cxnId="{2E89050B-83D3-D041-85E5-F24134082935}">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DAAB4AF8-11F1-534D-BB74-66FD8B3AC2BD}" type="pres">
      <dgm:prSet presAssocID="{2310198B-17A8-A345-9101-6076589C5A9B}" presName="node" presStyleLbl="node1" presStyleIdx="0" presStyleCnt="5">
        <dgm:presLayoutVars>
          <dgm:bulletEnabled val="1"/>
        </dgm:presLayoutVars>
      </dgm:prSet>
      <dgm:spPr/>
    </dgm:pt>
    <dgm:pt modelId="{242060E4-E1FC-274F-A08E-7FA5970DFE24}" type="pres">
      <dgm:prSet presAssocID="{561E7959-AF0D-8F4C-A45C-0A4812A11429}" presName="sibTrans" presStyleCnt="0"/>
      <dgm:spPr/>
    </dgm:pt>
    <dgm:pt modelId="{A94D528B-C653-6E4D-AEDC-35C08E550DC7}" type="pres">
      <dgm:prSet presAssocID="{867999A8-1D89-8545-A894-668974FF989E}" presName="node" presStyleLbl="node1" presStyleIdx="1" presStyleCnt="5">
        <dgm:presLayoutVars>
          <dgm:bulletEnabled val="1"/>
        </dgm:presLayoutVars>
      </dgm:prSet>
      <dgm:spPr/>
    </dgm:pt>
    <dgm:pt modelId="{EEA1666B-EF1F-624D-A561-07257CF226BB}" type="pres">
      <dgm:prSet presAssocID="{EC8584E7-5F29-A745-BF3E-F7726E731DCF}" presName="sibTrans" presStyleCnt="0"/>
      <dgm:spPr/>
    </dgm:pt>
    <dgm:pt modelId="{7F0166DC-662C-0149-BBF7-3B1B4B2777E4}" type="pres">
      <dgm:prSet presAssocID="{5D87E3FB-604F-AF43-82EF-EB8F77006445}" presName="node" presStyleLbl="node1" presStyleIdx="2" presStyleCnt="5">
        <dgm:presLayoutVars>
          <dgm:bulletEnabled val="1"/>
        </dgm:presLayoutVars>
      </dgm:prSet>
      <dgm:spPr/>
    </dgm:pt>
    <dgm:pt modelId="{0B02E653-C5AA-7A43-B7D6-D597FBA950A4}" type="pres">
      <dgm:prSet presAssocID="{C34CC014-6A87-D741-8E3A-18AB840D0132}" presName="sibTrans" presStyleCnt="0"/>
      <dgm:spPr/>
    </dgm:pt>
    <dgm:pt modelId="{91A4AB74-0163-8E49-B848-83998C2B3B79}" type="pres">
      <dgm:prSet presAssocID="{AAB9635A-EFB4-F347-8F60-BBA678E478C0}" presName="node" presStyleLbl="node1" presStyleIdx="3" presStyleCnt="5">
        <dgm:presLayoutVars>
          <dgm:bulletEnabled val="1"/>
        </dgm:presLayoutVars>
      </dgm:prSet>
      <dgm:spPr/>
    </dgm:pt>
    <dgm:pt modelId="{85B7E6F1-1272-C740-966F-5B096526EA67}" type="pres">
      <dgm:prSet presAssocID="{C51B3CC2-7089-1C40-A217-229562ED3278}" presName="sibTrans" presStyleCnt="0"/>
      <dgm:spPr/>
    </dgm:pt>
    <dgm:pt modelId="{E8ED9274-51EE-B845-A7F4-64F924DDCE5E}" type="pres">
      <dgm:prSet presAssocID="{2C00AE54-97FC-1B41-AA7A-2B2720089E69}" presName="node" presStyleLbl="node1" presStyleIdx="4" presStyleCnt="5">
        <dgm:presLayoutVars>
          <dgm:bulletEnabled val="1"/>
        </dgm:presLayoutVars>
      </dgm:prSet>
      <dgm:spPr/>
    </dgm:pt>
  </dgm:ptLst>
  <dgm:cxnLst>
    <dgm:cxn modelId="{2E89050B-83D3-D041-85E5-F24134082935}" srcId="{33FDF0A1-8CC7-9B47-8304-85A7A62596C3}" destId="{867999A8-1D89-8545-A894-668974FF989E}" srcOrd="1" destOrd="0" parTransId="{84744034-5B6F-2C4F-A900-ABA40EEDCDE7}" sibTransId="{EC8584E7-5F29-A745-BF3E-F7726E731DCF}"/>
    <dgm:cxn modelId="{F5D5EE19-DE04-7942-9489-76F173D3F8DB}" srcId="{33FDF0A1-8CC7-9B47-8304-85A7A62596C3}" destId="{AAB9635A-EFB4-F347-8F60-BBA678E478C0}" srcOrd="3" destOrd="0" parTransId="{5186B528-0124-7B49-894E-7C4C3D74B762}" sibTransId="{C51B3CC2-7089-1C40-A217-229562ED3278}"/>
    <dgm:cxn modelId="{636C951E-48A3-4B4E-BB23-ACA3859CFB2C}" srcId="{33FDF0A1-8CC7-9B47-8304-85A7A62596C3}" destId="{2310198B-17A8-A345-9101-6076589C5A9B}" srcOrd="0" destOrd="0" parTransId="{971A46B5-2D43-034B-8BFB-38CD700675D3}" sibTransId="{561E7959-AF0D-8F4C-A45C-0A4812A11429}"/>
    <dgm:cxn modelId="{68F38227-BFA9-6645-B47F-2B90C51531F7}" type="presOf" srcId="{867999A8-1D89-8545-A894-668974FF989E}" destId="{A94D528B-C653-6E4D-AEDC-35C08E550DC7}" srcOrd="0" destOrd="0" presId="urn:microsoft.com/office/officeart/2005/8/layout/default"/>
    <dgm:cxn modelId="{5A23FB4C-C163-2648-8083-1E30370EB72E}" type="presOf" srcId="{2C00AE54-97FC-1B41-AA7A-2B2720089E69}" destId="{E8ED9274-51EE-B845-A7F4-64F924DDCE5E}" srcOrd="0" destOrd="0" presId="urn:microsoft.com/office/officeart/2005/8/layout/default"/>
    <dgm:cxn modelId="{58195879-E91F-E04A-B27E-84A1B080BF61}" srcId="{33FDF0A1-8CC7-9B47-8304-85A7A62596C3}" destId="{2C00AE54-97FC-1B41-AA7A-2B2720089E69}" srcOrd="4" destOrd="0" parTransId="{6E91EEEF-7760-BC4A-A2B1-39693CF8C873}" sibTransId="{1038EF70-DE51-7F49-B6BD-DAE7BD0963B5}"/>
    <dgm:cxn modelId="{7E6E928C-3A6E-544E-8964-D19AFFBA6C3B}" type="presOf" srcId="{33FDF0A1-8CC7-9B47-8304-85A7A62596C3}" destId="{AD40E884-7BFC-574B-ADC8-D2DE035180A6}" srcOrd="0" destOrd="0" presId="urn:microsoft.com/office/officeart/2005/8/layout/default"/>
    <dgm:cxn modelId="{A399CDA1-716E-E649-9447-55180FEB99B5}" type="presOf" srcId="{AAB9635A-EFB4-F347-8F60-BBA678E478C0}" destId="{91A4AB74-0163-8E49-B848-83998C2B3B79}" srcOrd="0" destOrd="0" presId="urn:microsoft.com/office/officeart/2005/8/layout/default"/>
    <dgm:cxn modelId="{E9B23CCE-42AE-CD4F-BCA8-135C135DEA3C}" srcId="{33FDF0A1-8CC7-9B47-8304-85A7A62596C3}" destId="{5D87E3FB-604F-AF43-82EF-EB8F77006445}" srcOrd="2" destOrd="0" parTransId="{328D4AAF-2883-724F-9E02-677278E0A217}" sibTransId="{C34CC014-6A87-D741-8E3A-18AB840D0132}"/>
    <dgm:cxn modelId="{091199D4-646B-824C-BA62-A6C9B5C0B355}" type="presOf" srcId="{5D87E3FB-604F-AF43-82EF-EB8F77006445}" destId="{7F0166DC-662C-0149-BBF7-3B1B4B2777E4}" srcOrd="0" destOrd="0" presId="urn:microsoft.com/office/officeart/2005/8/layout/default"/>
    <dgm:cxn modelId="{5D5BB6E5-6D31-C641-A2A0-E35E87030290}" type="presOf" srcId="{2310198B-17A8-A345-9101-6076589C5A9B}" destId="{DAAB4AF8-11F1-534D-BB74-66FD8B3AC2BD}" srcOrd="0" destOrd="0" presId="urn:microsoft.com/office/officeart/2005/8/layout/default"/>
    <dgm:cxn modelId="{F0BBC16E-069C-7041-B1B0-00F5E17B2553}" type="presParOf" srcId="{AD40E884-7BFC-574B-ADC8-D2DE035180A6}" destId="{DAAB4AF8-11F1-534D-BB74-66FD8B3AC2BD}" srcOrd="0" destOrd="0" presId="urn:microsoft.com/office/officeart/2005/8/layout/default"/>
    <dgm:cxn modelId="{A7135A7E-2BE4-E74E-8E44-4847189887D2}" type="presParOf" srcId="{AD40E884-7BFC-574B-ADC8-D2DE035180A6}" destId="{242060E4-E1FC-274F-A08E-7FA5970DFE24}" srcOrd="1" destOrd="0" presId="urn:microsoft.com/office/officeart/2005/8/layout/default"/>
    <dgm:cxn modelId="{7A406794-C11B-7740-98BB-CD68FEFCF668}" type="presParOf" srcId="{AD40E884-7BFC-574B-ADC8-D2DE035180A6}" destId="{A94D528B-C653-6E4D-AEDC-35C08E550DC7}" srcOrd="2" destOrd="0" presId="urn:microsoft.com/office/officeart/2005/8/layout/default"/>
    <dgm:cxn modelId="{072088CC-5C9E-5E45-9684-F0221B8E9F20}" type="presParOf" srcId="{AD40E884-7BFC-574B-ADC8-D2DE035180A6}" destId="{EEA1666B-EF1F-624D-A561-07257CF226BB}" srcOrd="3" destOrd="0" presId="urn:microsoft.com/office/officeart/2005/8/layout/default"/>
    <dgm:cxn modelId="{71C6C650-7506-0844-A9D0-11F008D7588B}" type="presParOf" srcId="{AD40E884-7BFC-574B-ADC8-D2DE035180A6}" destId="{7F0166DC-662C-0149-BBF7-3B1B4B2777E4}" srcOrd="4" destOrd="0" presId="urn:microsoft.com/office/officeart/2005/8/layout/default"/>
    <dgm:cxn modelId="{856A755F-9A53-0946-A9F0-34EEA74CD7AD}" type="presParOf" srcId="{AD40E884-7BFC-574B-ADC8-D2DE035180A6}" destId="{0B02E653-C5AA-7A43-B7D6-D597FBA950A4}" srcOrd="5" destOrd="0" presId="urn:microsoft.com/office/officeart/2005/8/layout/default"/>
    <dgm:cxn modelId="{D35FFD50-039A-A94D-888D-030A5C192BC2}" type="presParOf" srcId="{AD40E884-7BFC-574B-ADC8-D2DE035180A6}" destId="{91A4AB74-0163-8E49-B848-83998C2B3B79}" srcOrd="6" destOrd="0" presId="urn:microsoft.com/office/officeart/2005/8/layout/default"/>
    <dgm:cxn modelId="{4D6C3279-594F-E144-AB58-5CE486C17C8E}" type="presParOf" srcId="{AD40E884-7BFC-574B-ADC8-D2DE035180A6}" destId="{85B7E6F1-1272-C740-966F-5B096526EA67}" srcOrd="7" destOrd="0" presId="urn:microsoft.com/office/officeart/2005/8/layout/default"/>
    <dgm:cxn modelId="{3F26BD0A-4929-E04C-9E91-6B597348401D}" type="presParOf" srcId="{AD40E884-7BFC-574B-ADC8-D2DE035180A6}" destId="{E8ED9274-51EE-B845-A7F4-64F924DDCE5E}"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AAB9635A-EFB4-F347-8F60-BBA678E478C0}">
      <dgm:prSet phldrT="[Text]" custT="1"/>
      <dgm:spPr>
        <a:ln>
          <a:solidFill>
            <a:schemeClr val="accent5">
              <a:lumMod val="40000"/>
              <a:lumOff val="60000"/>
            </a:schemeClr>
          </a:solidFill>
        </a:ln>
      </dgm:spPr>
      <dgm:t>
        <a:bodyPr/>
        <a:lstStyle/>
        <a:p>
          <a:r>
            <a:rPr lang="en-GB" sz="4900" dirty="0"/>
            <a:t>HH</a:t>
          </a:r>
          <a:r>
            <a:rPr lang="en-NL" sz="4900" dirty="0"/>
            <a:t>→</a:t>
          </a:r>
          <a:r>
            <a:rPr lang="en-NL" sz="4900" b="0" i="0" dirty="0"/>
            <a:t>bb</a:t>
          </a:r>
          <a:r>
            <a:rPr lang="en-NL" sz="4900" dirty="0"/>
            <a:t>ℓ</a:t>
          </a:r>
          <a:r>
            <a:rPr lang="en-NL" sz="4900" i="1" dirty="0"/>
            <a:t>ℓ+</a:t>
          </a:r>
          <a:r>
            <a:rPr lang="en-NL" sz="4900" i="0" dirty="0"/>
            <a:t>MET</a:t>
          </a:r>
        </a:p>
        <a:p>
          <a:r>
            <a:rPr lang="en-NL" sz="3200" i="0" dirty="0">
              <a:solidFill>
                <a:schemeClr val="bg2">
                  <a:lumMod val="75000"/>
                </a:schemeClr>
              </a:solidFill>
            </a:rPr>
            <a:t>Targets HH→2b + 2l + neutrinos</a:t>
          </a:r>
        </a:p>
        <a:p>
          <a:r>
            <a:rPr lang="en-NL" sz="3200" i="0" dirty="0">
              <a:solidFill>
                <a:schemeClr val="bg2">
                  <a:lumMod val="75000"/>
                </a:schemeClr>
              </a:solidFill>
            </a:rPr>
            <a:t>DNN and BDT used to separate VBF from ggF and signal from background</a:t>
          </a:r>
        </a:p>
        <a:p>
          <a:r>
            <a:rPr lang="en-NL" sz="3200" i="0" dirty="0">
              <a:solidFill>
                <a:schemeClr val="bg2">
                  <a:lumMod val="75000"/>
                </a:schemeClr>
              </a:solidFill>
            </a:rPr>
            <a:t>MVA outputs used as statistical discriminants</a:t>
          </a:r>
          <a:endParaRPr lang="en-GB" sz="3200" dirty="0">
            <a:solidFill>
              <a:schemeClr val="bg2">
                <a:lumMod val="75000"/>
              </a:schemeClr>
            </a:solidFill>
          </a:endParaRPr>
        </a:p>
      </dgm:t>
    </dgm:pt>
    <dgm:pt modelId="{5186B528-0124-7B49-894E-7C4C3D74B762}" type="parTrans" cxnId="{F5D5EE19-DE04-7942-9489-76F173D3F8DB}">
      <dgm:prSet/>
      <dgm:spPr/>
      <dgm:t>
        <a:bodyPr/>
        <a:lstStyle/>
        <a:p>
          <a:endParaRPr lang="en-GB"/>
        </a:p>
      </dgm:t>
    </dgm:pt>
    <dgm:pt modelId="{C51B3CC2-7089-1C40-A217-229562ED3278}" type="sibTrans" cxnId="{F5D5EE19-DE04-7942-9489-76F173D3F8DB}">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91A4AB74-0163-8E49-B848-83998C2B3B79}" type="pres">
      <dgm:prSet presAssocID="{AAB9635A-EFB4-F347-8F60-BBA678E478C0}" presName="node" presStyleLbl="node1" presStyleIdx="0" presStyleCnt="1">
        <dgm:presLayoutVars>
          <dgm:bulletEnabled val="1"/>
        </dgm:presLayoutVars>
      </dgm:prSet>
      <dgm:spPr/>
    </dgm:pt>
  </dgm:ptLst>
  <dgm:cxnLst>
    <dgm:cxn modelId="{F5D5EE19-DE04-7942-9489-76F173D3F8DB}" srcId="{33FDF0A1-8CC7-9B47-8304-85A7A62596C3}" destId="{AAB9635A-EFB4-F347-8F60-BBA678E478C0}" srcOrd="0" destOrd="0" parTransId="{5186B528-0124-7B49-894E-7C4C3D74B762}" sibTransId="{C51B3CC2-7089-1C40-A217-229562ED3278}"/>
    <dgm:cxn modelId="{7E6E928C-3A6E-544E-8964-D19AFFBA6C3B}" type="presOf" srcId="{33FDF0A1-8CC7-9B47-8304-85A7A62596C3}" destId="{AD40E884-7BFC-574B-ADC8-D2DE035180A6}" srcOrd="0" destOrd="0" presId="urn:microsoft.com/office/officeart/2005/8/layout/default"/>
    <dgm:cxn modelId="{A399CDA1-716E-E649-9447-55180FEB99B5}" type="presOf" srcId="{AAB9635A-EFB4-F347-8F60-BBA678E478C0}" destId="{91A4AB74-0163-8E49-B848-83998C2B3B79}" srcOrd="0" destOrd="0" presId="urn:microsoft.com/office/officeart/2005/8/layout/default"/>
    <dgm:cxn modelId="{D35FFD50-039A-A94D-888D-030A5C192BC2}" type="presParOf" srcId="{AD40E884-7BFC-574B-ADC8-D2DE035180A6}" destId="{91A4AB74-0163-8E49-B848-83998C2B3B79}" srcOrd="0" destOrd="0" presId="urn:microsoft.com/office/officeart/2005/8/layout/default"/>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AAB9635A-EFB4-F347-8F60-BBA678E478C0}">
      <dgm:prSet phldrT="[Text]" custT="1"/>
      <dgm:spPr>
        <a:ln>
          <a:solidFill>
            <a:schemeClr val="bg2"/>
          </a:solidFill>
        </a:ln>
      </dgm:spPr>
      <dgm:t>
        <a:bodyPr/>
        <a:lstStyle/>
        <a:p>
          <a:r>
            <a:rPr lang="en-GB" sz="4900" dirty="0">
              <a:solidFill>
                <a:schemeClr val="bg2">
                  <a:lumMod val="90000"/>
                </a:schemeClr>
              </a:solidFill>
            </a:rPr>
            <a:t>HH</a:t>
          </a:r>
          <a:r>
            <a:rPr lang="en-NL" sz="4900" dirty="0">
              <a:solidFill>
                <a:schemeClr val="bg2">
                  <a:lumMod val="90000"/>
                </a:schemeClr>
              </a:solidFill>
            </a:rPr>
            <a:t>→</a:t>
          </a:r>
          <a:r>
            <a:rPr lang="en-NL" sz="4900" i="1" dirty="0">
              <a:solidFill>
                <a:schemeClr val="bg2">
                  <a:lumMod val="90000"/>
                </a:schemeClr>
              </a:solidFill>
            </a:rPr>
            <a:t>bb</a:t>
          </a:r>
          <a:r>
            <a:rPr lang="en-NL" sz="4900" dirty="0">
              <a:solidFill>
                <a:schemeClr val="bg2">
                  <a:lumMod val="90000"/>
                </a:schemeClr>
              </a:solidFill>
            </a:rPr>
            <a:t>ℓ</a:t>
          </a:r>
          <a:r>
            <a:rPr lang="en-NL" sz="4900" i="1" dirty="0">
              <a:solidFill>
                <a:schemeClr val="bg2">
                  <a:lumMod val="90000"/>
                </a:schemeClr>
              </a:solidFill>
            </a:rPr>
            <a:t>ℓ</a:t>
          </a:r>
        </a:p>
        <a:p>
          <a:r>
            <a:rPr lang="en-NL" sz="3200" i="0" dirty="0">
              <a:solidFill>
                <a:schemeClr val="bg2">
                  <a:lumMod val="90000"/>
                </a:schemeClr>
              </a:solidFill>
            </a:rPr>
            <a:t>Targets HH→2b + 2l + neutrinos</a:t>
          </a:r>
        </a:p>
        <a:p>
          <a:r>
            <a:rPr lang="en-NL" sz="3200" i="0" dirty="0">
              <a:solidFill>
                <a:schemeClr val="bg2">
                  <a:lumMod val="90000"/>
                </a:schemeClr>
              </a:solidFill>
            </a:rPr>
            <a:t>DNN and BDT used to separate signal from background</a:t>
          </a:r>
        </a:p>
        <a:p>
          <a:r>
            <a:rPr lang="en-NL" sz="3200" i="0" dirty="0">
              <a:solidFill>
                <a:schemeClr val="bg2">
                  <a:lumMod val="90000"/>
                </a:schemeClr>
              </a:solidFill>
            </a:rPr>
            <a:t>MVA outputs used as statistical discriminants</a:t>
          </a:r>
          <a:endParaRPr lang="en-GB" sz="3200" dirty="0">
            <a:solidFill>
              <a:schemeClr val="bg2">
                <a:lumMod val="90000"/>
              </a:schemeClr>
            </a:solidFill>
          </a:endParaRPr>
        </a:p>
      </dgm:t>
    </dgm:pt>
    <dgm:pt modelId="{5186B528-0124-7B49-894E-7C4C3D74B762}" type="parTrans" cxnId="{F5D5EE19-DE04-7942-9489-76F173D3F8DB}">
      <dgm:prSet/>
      <dgm:spPr/>
      <dgm:t>
        <a:bodyPr/>
        <a:lstStyle/>
        <a:p>
          <a:endParaRPr lang="en-GB"/>
        </a:p>
      </dgm:t>
    </dgm:pt>
    <dgm:pt modelId="{C51B3CC2-7089-1C40-A217-229562ED3278}" type="sibTrans" cxnId="{F5D5EE19-DE04-7942-9489-76F173D3F8DB}">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91A4AB74-0163-8E49-B848-83998C2B3B79}" type="pres">
      <dgm:prSet presAssocID="{AAB9635A-EFB4-F347-8F60-BBA678E478C0}" presName="node" presStyleLbl="node1" presStyleIdx="0" presStyleCnt="1">
        <dgm:presLayoutVars>
          <dgm:bulletEnabled val="1"/>
        </dgm:presLayoutVars>
      </dgm:prSet>
      <dgm:spPr/>
    </dgm:pt>
  </dgm:ptLst>
  <dgm:cxnLst>
    <dgm:cxn modelId="{F5D5EE19-DE04-7942-9489-76F173D3F8DB}" srcId="{33FDF0A1-8CC7-9B47-8304-85A7A62596C3}" destId="{AAB9635A-EFB4-F347-8F60-BBA678E478C0}" srcOrd="0" destOrd="0" parTransId="{5186B528-0124-7B49-894E-7C4C3D74B762}" sibTransId="{C51B3CC2-7089-1C40-A217-229562ED3278}"/>
    <dgm:cxn modelId="{7E6E928C-3A6E-544E-8964-D19AFFBA6C3B}" type="presOf" srcId="{33FDF0A1-8CC7-9B47-8304-85A7A62596C3}" destId="{AD40E884-7BFC-574B-ADC8-D2DE035180A6}" srcOrd="0" destOrd="0" presId="urn:microsoft.com/office/officeart/2005/8/layout/default"/>
    <dgm:cxn modelId="{A399CDA1-716E-E649-9447-55180FEB99B5}" type="presOf" srcId="{AAB9635A-EFB4-F347-8F60-BBA678E478C0}" destId="{91A4AB74-0163-8E49-B848-83998C2B3B79}" srcOrd="0" destOrd="0" presId="urn:microsoft.com/office/officeart/2005/8/layout/default"/>
    <dgm:cxn modelId="{D35FFD50-039A-A94D-888D-030A5C192BC2}" type="presParOf" srcId="{AD40E884-7BFC-574B-ADC8-D2DE035180A6}" destId="{91A4AB74-0163-8E49-B848-83998C2B3B79}" srcOrd="0" destOrd="0" presId="urn:microsoft.com/office/officeart/2005/8/layout/default"/>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5D87E3FB-604F-AF43-82EF-EB8F77006445}">
      <dgm:prSet phldrT="[Text]"/>
      <dgm:spPr>
        <a:ln>
          <a:solidFill>
            <a:srgbClr val="49F2DC"/>
          </a:solidFill>
        </a:ln>
      </dgm:spPr>
      <dgm:t>
        <a:bodyPr/>
        <a:lstStyle/>
        <a:p>
          <a:r>
            <a:rPr lang="en-NL" dirty="0"/>
            <a:t>HH→</a:t>
          </a:r>
          <a:r>
            <a:rPr lang="en-NL" i="1" dirty="0"/>
            <a:t>bb</a:t>
          </a:r>
          <a:r>
            <a:rPr lang="en-NL" dirty="0"/>
            <a:t>𝛾𝛾</a:t>
          </a:r>
        </a:p>
        <a:p>
          <a:r>
            <a:rPr lang="en-NL" dirty="0">
              <a:solidFill>
                <a:schemeClr val="bg2"/>
              </a:solidFill>
            </a:rPr>
            <a:t>Small BR but clean final state</a:t>
          </a:r>
        </a:p>
        <a:p>
          <a:r>
            <a:rPr lang="en-NL" dirty="0">
              <a:solidFill>
                <a:schemeClr val="bg2"/>
              </a:solidFill>
            </a:rPr>
            <a:t>BDT used to separate signal from background and categorise events</a:t>
          </a:r>
        </a:p>
        <a:p>
          <a:r>
            <a:rPr lang="en-NL" dirty="0">
              <a:solidFill>
                <a:schemeClr val="bg2"/>
              </a:solidFill>
            </a:rPr>
            <a:t>Unbinned maximum likelihood fit to m</a:t>
          </a:r>
          <a:r>
            <a:rPr lang="en-NL" baseline="-25000" dirty="0">
              <a:solidFill>
                <a:schemeClr val="bg2"/>
              </a:solidFill>
            </a:rPr>
            <a:t>𝛾𝛾</a:t>
          </a:r>
          <a:endParaRPr lang="en-GB" baseline="-25000" dirty="0">
            <a:solidFill>
              <a:schemeClr val="bg2"/>
            </a:solidFill>
          </a:endParaRPr>
        </a:p>
      </dgm:t>
    </dgm:pt>
    <dgm:pt modelId="{328D4AAF-2883-724F-9E02-677278E0A217}" type="parTrans" cxnId="{E9B23CCE-42AE-CD4F-BCA8-135C135DEA3C}">
      <dgm:prSet/>
      <dgm:spPr/>
      <dgm:t>
        <a:bodyPr/>
        <a:lstStyle/>
        <a:p>
          <a:endParaRPr lang="en-GB"/>
        </a:p>
      </dgm:t>
    </dgm:pt>
    <dgm:pt modelId="{C34CC014-6A87-D741-8E3A-18AB840D0132}" type="sibTrans" cxnId="{E9B23CCE-42AE-CD4F-BCA8-135C135DEA3C}">
      <dgm:prSet/>
      <dgm:spPr/>
      <dgm:t>
        <a:bodyPr/>
        <a:lstStyle/>
        <a:p>
          <a:endParaRPr lang="en-GB"/>
        </a:p>
      </dgm:t>
    </dgm:pt>
    <dgm:pt modelId="{AAB9635A-EFB4-F347-8F60-BBA678E478C0}">
      <dgm:prSet phldrT="[Text]"/>
      <dgm:spPr>
        <a:ln>
          <a:solidFill>
            <a:schemeClr val="accent5">
              <a:lumMod val="40000"/>
              <a:lumOff val="60000"/>
            </a:schemeClr>
          </a:solidFill>
        </a:ln>
      </dgm:spPr>
      <dgm:t>
        <a:bodyPr/>
        <a:lstStyle/>
        <a:p>
          <a:r>
            <a:rPr lang="en-GB" dirty="0"/>
            <a:t>HH</a:t>
          </a:r>
          <a:r>
            <a:rPr lang="en-NL" dirty="0"/>
            <a:t>→</a:t>
          </a:r>
          <a:r>
            <a:rPr lang="en-NL" i="0" dirty="0"/>
            <a:t>bb</a:t>
          </a:r>
          <a:r>
            <a:rPr lang="en-NL" dirty="0"/>
            <a:t>ℓ</a:t>
          </a:r>
          <a:r>
            <a:rPr lang="en-NL" i="1" dirty="0"/>
            <a:t>ℓ+ </a:t>
          </a:r>
          <a:r>
            <a:rPr lang="en-NL" i="0" dirty="0"/>
            <a:t>MET</a:t>
          </a:r>
        </a:p>
        <a:p>
          <a:r>
            <a:rPr lang="en-NL" i="0" dirty="0">
              <a:solidFill>
                <a:schemeClr val="bg2"/>
              </a:solidFill>
            </a:rPr>
            <a:t>Targets HH→2b + 2l + neutrinos</a:t>
          </a:r>
        </a:p>
        <a:p>
          <a:r>
            <a:rPr lang="en-NL" i="0" dirty="0">
              <a:solidFill>
                <a:schemeClr val="bg2"/>
              </a:solidFill>
            </a:rPr>
            <a:t>DNN used to separate signal from background</a:t>
          </a:r>
          <a:br>
            <a:rPr lang="en-NL" i="1" dirty="0"/>
          </a:br>
          <a:r>
            <a:rPr lang="en-NL" i="0" dirty="0">
              <a:solidFill>
                <a:schemeClr val="bg2"/>
              </a:solidFill>
            </a:rPr>
            <a:t>MVA outputs used as statistical discriminants</a:t>
          </a:r>
          <a:endParaRPr lang="en-GB" dirty="0">
            <a:solidFill>
              <a:schemeClr val="bg2"/>
            </a:solidFill>
          </a:endParaRPr>
        </a:p>
      </dgm:t>
    </dgm:pt>
    <dgm:pt modelId="{5186B528-0124-7B49-894E-7C4C3D74B762}" type="parTrans" cxnId="{F5D5EE19-DE04-7942-9489-76F173D3F8DB}">
      <dgm:prSet/>
      <dgm:spPr/>
      <dgm:t>
        <a:bodyPr/>
        <a:lstStyle/>
        <a:p>
          <a:endParaRPr lang="en-GB"/>
        </a:p>
      </dgm:t>
    </dgm:pt>
    <dgm:pt modelId="{C51B3CC2-7089-1C40-A217-229562ED3278}" type="sibTrans" cxnId="{F5D5EE19-DE04-7942-9489-76F173D3F8DB}">
      <dgm:prSet/>
      <dgm:spPr/>
      <dgm:t>
        <a:bodyPr/>
        <a:lstStyle/>
        <a:p>
          <a:endParaRPr lang="en-GB"/>
        </a:p>
      </dgm:t>
    </dgm:pt>
    <dgm:pt modelId="{2C00AE54-97FC-1B41-AA7A-2B2720089E69}">
      <dgm:prSet phldrT="[Text]"/>
      <dgm:spPr>
        <a:ln>
          <a:solidFill>
            <a:schemeClr val="accent6">
              <a:lumMod val="40000"/>
              <a:lumOff val="60000"/>
            </a:schemeClr>
          </a:solidFill>
        </a:ln>
      </dgm:spPr>
      <dgm:t>
        <a:bodyPr/>
        <a:lstStyle/>
        <a:p>
          <a:r>
            <a:rPr lang="en-NL" dirty="0"/>
            <a:t>HH→multilepton</a:t>
          </a:r>
        </a:p>
        <a:p>
          <a:r>
            <a:rPr lang="en-NL" dirty="0">
              <a:solidFill>
                <a:schemeClr val="bg2"/>
              </a:solidFill>
            </a:rPr>
            <a:t>Multiple final states with different numbers of leptons and τ</a:t>
          </a:r>
          <a:r>
            <a:rPr lang="en-NL" baseline="-25000" dirty="0">
              <a:solidFill>
                <a:schemeClr val="bg2"/>
              </a:solidFill>
            </a:rPr>
            <a:t>had</a:t>
          </a:r>
          <a:r>
            <a:rPr lang="en-NL" dirty="0">
              <a:solidFill>
                <a:schemeClr val="bg2"/>
              </a:solidFill>
            </a:rPr>
            <a:t>, diphotons</a:t>
          </a:r>
        </a:p>
        <a:p>
          <a:r>
            <a:rPr lang="en-NL" dirty="0">
              <a:solidFill>
                <a:schemeClr val="bg2"/>
              </a:solidFill>
            </a:rPr>
            <a:t>BDT score or m</a:t>
          </a:r>
          <a:r>
            <a:rPr lang="en-NL" baseline="-25000" dirty="0">
              <a:solidFill>
                <a:schemeClr val="bg2"/>
              </a:solidFill>
            </a:rPr>
            <a:t>𝛾𝛾</a:t>
          </a:r>
          <a:r>
            <a:rPr lang="en-NL" baseline="0" dirty="0">
              <a:solidFill>
                <a:schemeClr val="bg2"/>
              </a:solidFill>
            </a:rPr>
            <a:t> as fit variable</a:t>
          </a:r>
          <a:endParaRPr lang="en-GB" dirty="0">
            <a:solidFill>
              <a:schemeClr val="bg2"/>
            </a:solidFill>
          </a:endParaRPr>
        </a:p>
      </dgm:t>
    </dgm:pt>
    <dgm:pt modelId="{6E91EEEF-7760-BC4A-A2B1-39693CF8C873}" type="parTrans" cxnId="{58195879-E91F-E04A-B27E-84A1B080BF61}">
      <dgm:prSet/>
      <dgm:spPr/>
      <dgm:t>
        <a:bodyPr/>
        <a:lstStyle/>
        <a:p>
          <a:endParaRPr lang="en-GB"/>
        </a:p>
      </dgm:t>
    </dgm:pt>
    <dgm:pt modelId="{1038EF70-DE51-7F49-B6BD-DAE7BD0963B5}" type="sibTrans" cxnId="{58195879-E91F-E04A-B27E-84A1B080BF61}">
      <dgm:prSet/>
      <dgm:spPr/>
      <dgm:t>
        <a:bodyPr/>
        <a:lstStyle/>
        <a:p>
          <a:endParaRPr lang="en-GB"/>
        </a:p>
      </dgm:t>
    </dgm:pt>
    <dgm:pt modelId="{2310198B-17A8-A345-9101-6076589C5A9B}">
      <dgm:prSet phldrT="[Text]"/>
      <dgm:spPr>
        <a:ln>
          <a:solidFill>
            <a:srgbClr val="FF0000"/>
          </a:solidFill>
        </a:ln>
      </dgm:spPr>
      <dgm:t>
        <a:bodyPr/>
        <a:lstStyle/>
        <a:p>
          <a:pPr algn="ctr"/>
          <a:r>
            <a:rPr lang="en-NL" dirty="0"/>
            <a:t>HH→bbbb</a:t>
          </a:r>
        </a:p>
        <a:p>
          <a:pPr algn="ctr"/>
          <a:r>
            <a:rPr lang="en-NL" dirty="0">
              <a:solidFill>
                <a:schemeClr val="bg2"/>
              </a:solidFill>
            </a:rPr>
            <a:t>Largest BR, but challenging due to large QCD multijet background</a:t>
          </a:r>
        </a:p>
        <a:p>
          <a:pPr algn="ctr"/>
          <a:r>
            <a:rPr lang="en-NL" dirty="0">
              <a:solidFill>
                <a:schemeClr val="bg2"/>
              </a:solidFill>
            </a:rPr>
            <a:t>Multi b-jet triggers used to select events</a:t>
          </a:r>
        </a:p>
        <a:p>
          <a:pPr algn="ctr"/>
          <a:r>
            <a:rPr lang="en-NL" dirty="0">
              <a:solidFill>
                <a:schemeClr val="bg2"/>
              </a:solidFill>
            </a:rPr>
            <a:t>Boosted and resolved topologies</a:t>
          </a:r>
        </a:p>
      </dgm:t>
    </dgm:pt>
    <dgm:pt modelId="{561E7959-AF0D-8F4C-A45C-0A4812A11429}" type="sibTrans" cxnId="{636C951E-48A3-4B4E-BB23-ACA3859CFB2C}">
      <dgm:prSet/>
      <dgm:spPr/>
      <dgm:t>
        <a:bodyPr/>
        <a:lstStyle/>
        <a:p>
          <a:endParaRPr lang="en-GB"/>
        </a:p>
      </dgm:t>
    </dgm:pt>
    <dgm:pt modelId="{971A46B5-2D43-034B-8BFB-38CD700675D3}" type="parTrans" cxnId="{636C951E-48A3-4B4E-BB23-ACA3859CFB2C}">
      <dgm:prSet/>
      <dgm:spPr/>
      <dgm:t>
        <a:bodyPr/>
        <a:lstStyle/>
        <a:p>
          <a:endParaRPr lang="en-GB"/>
        </a:p>
      </dgm:t>
    </dgm:pt>
    <dgm:pt modelId="{867999A8-1D89-8545-A894-668974FF989E}">
      <dgm:prSet/>
      <dgm:spPr>
        <a:ln>
          <a:solidFill>
            <a:srgbClr val="FFC000"/>
          </a:solidFill>
        </a:ln>
      </dgm:spPr>
      <dgm:t>
        <a:bodyPr/>
        <a:lstStyle/>
        <a:p>
          <a:r>
            <a:rPr lang="en-NL" dirty="0"/>
            <a:t>HH→bbττ</a:t>
          </a:r>
        </a:p>
        <a:p>
          <a:r>
            <a:rPr lang="en-NL" dirty="0">
              <a:solidFill>
                <a:schemeClr val="bg2"/>
              </a:solidFill>
            </a:rPr>
            <a:t>Reasonably large BR and manageable backgrounds compared to bbbb</a:t>
          </a:r>
        </a:p>
        <a:p>
          <a:r>
            <a:rPr lang="en-NL" dirty="0">
              <a:solidFill>
                <a:schemeClr val="bg2"/>
              </a:solidFill>
            </a:rPr>
            <a:t>τ</a:t>
          </a:r>
          <a:r>
            <a:rPr lang="en-NL" baseline="-25000" dirty="0">
              <a:solidFill>
                <a:schemeClr val="bg2"/>
              </a:solidFill>
            </a:rPr>
            <a:t>had</a:t>
          </a:r>
          <a:r>
            <a:rPr lang="en-NL" dirty="0">
              <a:solidFill>
                <a:schemeClr val="bg2"/>
              </a:solidFill>
            </a:rPr>
            <a:t>τ</a:t>
          </a:r>
          <a:r>
            <a:rPr lang="en-NL" baseline="-25000" dirty="0">
              <a:solidFill>
                <a:schemeClr val="bg2"/>
              </a:solidFill>
            </a:rPr>
            <a:t>had</a:t>
          </a:r>
          <a:r>
            <a:rPr lang="en-NL" baseline="0" dirty="0">
              <a:solidFill>
                <a:schemeClr val="bg2"/>
              </a:solidFill>
            </a:rPr>
            <a:t> </a:t>
          </a:r>
          <a:r>
            <a:rPr lang="en-NL" dirty="0">
              <a:solidFill>
                <a:schemeClr val="bg2"/>
              </a:solidFill>
            </a:rPr>
            <a:t>and τ</a:t>
          </a:r>
          <a:r>
            <a:rPr lang="en-NL" baseline="-25000" dirty="0">
              <a:solidFill>
                <a:schemeClr val="bg2"/>
              </a:solidFill>
            </a:rPr>
            <a:t>lep</a:t>
          </a:r>
          <a:r>
            <a:rPr lang="en-NL" dirty="0">
              <a:solidFill>
                <a:schemeClr val="bg2"/>
              </a:solidFill>
            </a:rPr>
            <a:t>τ</a:t>
          </a:r>
          <a:r>
            <a:rPr lang="en-NL" baseline="-25000" dirty="0">
              <a:solidFill>
                <a:schemeClr val="bg2"/>
              </a:solidFill>
            </a:rPr>
            <a:t>had</a:t>
          </a:r>
          <a:r>
            <a:rPr lang="en-NL" dirty="0">
              <a:solidFill>
                <a:schemeClr val="bg2"/>
              </a:solidFill>
            </a:rPr>
            <a:t> channels</a:t>
          </a:r>
        </a:p>
        <a:p>
          <a:r>
            <a:rPr lang="en-NL" dirty="0">
              <a:solidFill>
                <a:schemeClr val="bg2"/>
              </a:solidFill>
            </a:rPr>
            <a:t>BDTs to separate VBF from ggF, signal from background</a:t>
          </a:r>
        </a:p>
      </dgm:t>
    </dgm:pt>
    <dgm:pt modelId="{EC8584E7-5F29-A745-BF3E-F7726E731DCF}" type="sibTrans" cxnId="{2E89050B-83D3-D041-85E5-F24134082935}">
      <dgm:prSet/>
      <dgm:spPr/>
      <dgm:t>
        <a:bodyPr/>
        <a:lstStyle/>
        <a:p>
          <a:endParaRPr lang="en-GB"/>
        </a:p>
      </dgm:t>
    </dgm:pt>
    <dgm:pt modelId="{84744034-5B6F-2C4F-A900-ABA40EEDCDE7}" type="parTrans" cxnId="{2E89050B-83D3-D041-85E5-F24134082935}">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DAAB4AF8-11F1-534D-BB74-66FD8B3AC2BD}" type="pres">
      <dgm:prSet presAssocID="{2310198B-17A8-A345-9101-6076589C5A9B}" presName="node" presStyleLbl="node1" presStyleIdx="0" presStyleCnt="5">
        <dgm:presLayoutVars>
          <dgm:bulletEnabled val="1"/>
        </dgm:presLayoutVars>
      </dgm:prSet>
      <dgm:spPr/>
    </dgm:pt>
    <dgm:pt modelId="{242060E4-E1FC-274F-A08E-7FA5970DFE24}" type="pres">
      <dgm:prSet presAssocID="{561E7959-AF0D-8F4C-A45C-0A4812A11429}" presName="sibTrans" presStyleCnt="0"/>
      <dgm:spPr/>
    </dgm:pt>
    <dgm:pt modelId="{A94D528B-C653-6E4D-AEDC-35C08E550DC7}" type="pres">
      <dgm:prSet presAssocID="{867999A8-1D89-8545-A894-668974FF989E}" presName="node" presStyleLbl="node1" presStyleIdx="1" presStyleCnt="5">
        <dgm:presLayoutVars>
          <dgm:bulletEnabled val="1"/>
        </dgm:presLayoutVars>
      </dgm:prSet>
      <dgm:spPr/>
    </dgm:pt>
    <dgm:pt modelId="{EEA1666B-EF1F-624D-A561-07257CF226BB}" type="pres">
      <dgm:prSet presAssocID="{EC8584E7-5F29-A745-BF3E-F7726E731DCF}" presName="sibTrans" presStyleCnt="0"/>
      <dgm:spPr/>
    </dgm:pt>
    <dgm:pt modelId="{7F0166DC-662C-0149-BBF7-3B1B4B2777E4}" type="pres">
      <dgm:prSet presAssocID="{5D87E3FB-604F-AF43-82EF-EB8F77006445}" presName="node" presStyleLbl="node1" presStyleIdx="2" presStyleCnt="5">
        <dgm:presLayoutVars>
          <dgm:bulletEnabled val="1"/>
        </dgm:presLayoutVars>
      </dgm:prSet>
      <dgm:spPr/>
    </dgm:pt>
    <dgm:pt modelId="{0B02E653-C5AA-7A43-B7D6-D597FBA950A4}" type="pres">
      <dgm:prSet presAssocID="{C34CC014-6A87-D741-8E3A-18AB840D0132}" presName="sibTrans" presStyleCnt="0"/>
      <dgm:spPr/>
    </dgm:pt>
    <dgm:pt modelId="{91A4AB74-0163-8E49-B848-83998C2B3B79}" type="pres">
      <dgm:prSet presAssocID="{AAB9635A-EFB4-F347-8F60-BBA678E478C0}" presName="node" presStyleLbl="node1" presStyleIdx="3" presStyleCnt="5">
        <dgm:presLayoutVars>
          <dgm:bulletEnabled val="1"/>
        </dgm:presLayoutVars>
      </dgm:prSet>
      <dgm:spPr/>
    </dgm:pt>
    <dgm:pt modelId="{85B7E6F1-1272-C740-966F-5B096526EA67}" type="pres">
      <dgm:prSet presAssocID="{C51B3CC2-7089-1C40-A217-229562ED3278}" presName="sibTrans" presStyleCnt="0"/>
      <dgm:spPr/>
    </dgm:pt>
    <dgm:pt modelId="{E8ED9274-51EE-B845-A7F4-64F924DDCE5E}" type="pres">
      <dgm:prSet presAssocID="{2C00AE54-97FC-1B41-AA7A-2B2720089E69}" presName="node" presStyleLbl="node1" presStyleIdx="4" presStyleCnt="5">
        <dgm:presLayoutVars>
          <dgm:bulletEnabled val="1"/>
        </dgm:presLayoutVars>
      </dgm:prSet>
      <dgm:spPr/>
    </dgm:pt>
  </dgm:ptLst>
  <dgm:cxnLst>
    <dgm:cxn modelId="{2E89050B-83D3-D041-85E5-F24134082935}" srcId="{33FDF0A1-8CC7-9B47-8304-85A7A62596C3}" destId="{867999A8-1D89-8545-A894-668974FF989E}" srcOrd="1" destOrd="0" parTransId="{84744034-5B6F-2C4F-A900-ABA40EEDCDE7}" sibTransId="{EC8584E7-5F29-A745-BF3E-F7726E731DCF}"/>
    <dgm:cxn modelId="{F5D5EE19-DE04-7942-9489-76F173D3F8DB}" srcId="{33FDF0A1-8CC7-9B47-8304-85A7A62596C3}" destId="{AAB9635A-EFB4-F347-8F60-BBA678E478C0}" srcOrd="3" destOrd="0" parTransId="{5186B528-0124-7B49-894E-7C4C3D74B762}" sibTransId="{C51B3CC2-7089-1C40-A217-229562ED3278}"/>
    <dgm:cxn modelId="{636C951E-48A3-4B4E-BB23-ACA3859CFB2C}" srcId="{33FDF0A1-8CC7-9B47-8304-85A7A62596C3}" destId="{2310198B-17A8-A345-9101-6076589C5A9B}" srcOrd="0" destOrd="0" parTransId="{971A46B5-2D43-034B-8BFB-38CD700675D3}" sibTransId="{561E7959-AF0D-8F4C-A45C-0A4812A11429}"/>
    <dgm:cxn modelId="{68F38227-BFA9-6645-B47F-2B90C51531F7}" type="presOf" srcId="{867999A8-1D89-8545-A894-668974FF989E}" destId="{A94D528B-C653-6E4D-AEDC-35C08E550DC7}" srcOrd="0" destOrd="0" presId="urn:microsoft.com/office/officeart/2005/8/layout/default"/>
    <dgm:cxn modelId="{5A23FB4C-C163-2648-8083-1E30370EB72E}" type="presOf" srcId="{2C00AE54-97FC-1B41-AA7A-2B2720089E69}" destId="{E8ED9274-51EE-B845-A7F4-64F924DDCE5E}" srcOrd="0" destOrd="0" presId="urn:microsoft.com/office/officeart/2005/8/layout/default"/>
    <dgm:cxn modelId="{58195879-E91F-E04A-B27E-84A1B080BF61}" srcId="{33FDF0A1-8CC7-9B47-8304-85A7A62596C3}" destId="{2C00AE54-97FC-1B41-AA7A-2B2720089E69}" srcOrd="4" destOrd="0" parTransId="{6E91EEEF-7760-BC4A-A2B1-39693CF8C873}" sibTransId="{1038EF70-DE51-7F49-B6BD-DAE7BD0963B5}"/>
    <dgm:cxn modelId="{7E6E928C-3A6E-544E-8964-D19AFFBA6C3B}" type="presOf" srcId="{33FDF0A1-8CC7-9B47-8304-85A7A62596C3}" destId="{AD40E884-7BFC-574B-ADC8-D2DE035180A6}" srcOrd="0" destOrd="0" presId="urn:microsoft.com/office/officeart/2005/8/layout/default"/>
    <dgm:cxn modelId="{A399CDA1-716E-E649-9447-55180FEB99B5}" type="presOf" srcId="{AAB9635A-EFB4-F347-8F60-BBA678E478C0}" destId="{91A4AB74-0163-8E49-B848-83998C2B3B79}" srcOrd="0" destOrd="0" presId="urn:microsoft.com/office/officeart/2005/8/layout/default"/>
    <dgm:cxn modelId="{E9B23CCE-42AE-CD4F-BCA8-135C135DEA3C}" srcId="{33FDF0A1-8CC7-9B47-8304-85A7A62596C3}" destId="{5D87E3FB-604F-AF43-82EF-EB8F77006445}" srcOrd="2" destOrd="0" parTransId="{328D4AAF-2883-724F-9E02-677278E0A217}" sibTransId="{C34CC014-6A87-D741-8E3A-18AB840D0132}"/>
    <dgm:cxn modelId="{091199D4-646B-824C-BA62-A6C9B5C0B355}" type="presOf" srcId="{5D87E3FB-604F-AF43-82EF-EB8F77006445}" destId="{7F0166DC-662C-0149-BBF7-3B1B4B2777E4}" srcOrd="0" destOrd="0" presId="urn:microsoft.com/office/officeart/2005/8/layout/default"/>
    <dgm:cxn modelId="{5D5BB6E5-6D31-C641-A2A0-E35E87030290}" type="presOf" srcId="{2310198B-17A8-A345-9101-6076589C5A9B}" destId="{DAAB4AF8-11F1-534D-BB74-66FD8B3AC2BD}" srcOrd="0" destOrd="0" presId="urn:microsoft.com/office/officeart/2005/8/layout/default"/>
    <dgm:cxn modelId="{F0BBC16E-069C-7041-B1B0-00F5E17B2553}" type="presParOf" srcId="{AD40E884-7BFC-574B-ADC8-D2DE035180A6}" destId="{DAAB4AF8-11F1-534D-BB74-66FD8B3AC2BD}" srcOrd="0" destOrd="0" presId="urn:microsoft.com/office/officeart/2005/8/layout/default"/>
    <dgm:cxn modelId="{A7135A7E-2BE4-E74E-8E44-4847189887D2}" type="presParOf" srcId="{AD40E884-7BFC-574B-ADC8-D2DE035180A6}" destId="{242060E4-E1FC-274F-A08E-7FA5970DFE24}" srcOrd="1" destOrd="0" presId="urn:microsoft.com/office/officeart/2005/8/layout/default"/>
    <dgm:cxn modelId="{7A406794-C11B-7740-98BB-CD68FEFCF668}" type="presParOf" srcId="{AD40E884-7BFC-574B-ADC8-D2DE035180A6}" destId="{A94D528B-C653-6E4D-AEDC-35C08E550DC7}" srcOrd="2" destOrd="0" presId="urn:microsoft.com/office/officeart/2005/8/layout/default"/>
    <dgm:cxn modelId="{072088CC-5C9E-5E45-9684-F0221B8E9F20}" type="presParOf" srcId="{AD40E884-7BFC-574B-ADC8-D2DE035180A6}" destId="{EEA1666B-EF1F-624D-A561-07257CF226BB}" srcOrd="3" destOrd="0" presId="urn:microsoft.com/office/officeart/2005/8/layout/default"/>
    <dgm:cxn modelId="{71C6C650-7506-0844-A9D0-11F008D7588B}" type="presParOf" srcId="{AD40E884-7BFC-574B-ADC8-D2DE035180A6}" destId="{7F0166DC-662C-0149-BBF7-3B1B4B2777E4}" srcOrd="4" destOrd="0" presId="urn:microsoft.com/office/officeart/2005/8/layout/default"/>
    <dgm:cxn modelId="{856A755F-9A53-0946-A9F0-34EEA74CD7AD}" type="presParOf" srcId="{AD40E884-7BFC-574B-ADC8-D2DE035180A6}" destId="{0B02E653-C5AA-7A43-B7D6-D597FBA950A4}" srcOrd="5" destOrd="0" presId="urn:microsoft.com/office/officeart/2005/8/layout/default"/>
    <dgm:cxn modelId="{D35FFD50-039A-A94D-888D-030A5C192BC2}" type="presParOf" srcId="{AD40E884-7BFC-574B-ADC8-D2DE035180A6}" destId="{91A4AB74-0163-8E49-B848-83998C2B3B79}" srcOrd="6" destOrd="0" presId="urn:microsoft.com/office/officeart/2005/8/layout/default"/>
    <dgm:cxn modelId="{4D6C3279-594F-E144-AB58-5CE486C17C8E}" type="presParOf" srcId="{AD40E884-7BFC-574B-ADC8-D2DE035180A6}" destId="{85B7E6F1-1272-C740-966F-5B096526EA67}" srcOrd="7" destOrd="0" presId="urn:microsoft.com/office/officeart/2005/8/layout/default"/>
    <dgm:cxn modelId="{3F26BD0A-4929-E04C-9E91-6B597348401D}" type="presParOf" srcId="{AD40E884-7BFC-574B-ADC8-D2DE035180A6}" destId="{E8ED9274-51EE-B845-A7F4-64F924DDCE5E}"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2C00AE54-97FC-1B41-AA7A-2B2720089E69}">
      <dgm:prSet phldrT="[Text]" custT="1"/>
      <dgm:spPr>
        <a:ln>
          <a:solidFill>
            <a:schemeClr val="accent6">
              <a:lumMod val="40000"/>
              <a:lumOff val="60000"/>
            </a:schemeClr>
          </a:solidFill>
        </a:ln>
      </dgm:spPr>
      <dgm:t>
        <a:bodyPr/>
        <a:lstStyle/>
        <a:p>
          <a:r>
            <a:rPr lang="en-NL" sz="4200" dirty="0"/>
            <a:t>HH→multilepton</a:t>
          </a:r>
        </a:p>
        <a:p>
          <a:r>
            <a:rPr lang="en-NL" sz="3200" dirty="0">
              <a:solidFill>
                <a:schemeClr val="bg2">
                  <a:lumMod val="75000"/>
                </a:schemeClr>
              </a:solidFill>
            </a:rPr>
            <a:t>Multiple final states with different numbers of leptons and τ</a:t>
          </a:r>
          <a:r>
            <a:rPr lang="en-NL" sz="3200" baseline="-25000" dirty="0">
              <a:solidFill>
                <a:schemeClr val="bg2">
                  <a:lumMod val="75000"/>
                </a:schemeClr>
              </a:solidFill>
            </a:rPr>
            <a:t>had</a:t>
          </a:r>
          <a:r>
            <a:rPr lang="en-NL" sz="3200" dirty="0">
              <a:solidFill>
                <a:schemeClr val="bg2">
                  <a:lumMod val="75000"/>
                </a:schemeClr>
              </a:solidFill>
            </a:rPr>
            <a:t>, diphotons</a:t>
          </a:r>
        </a:p>
        <a:p>
          <a:r>
            <a:rPr lang="en-NL" sz="3200" dirty="0">
              <a:solidFill>
                <a:schemeClr val="bg2">
                  <a:lumMod val="75000"/>
                </a:schemeClr>
              </a:solidFill>
            </a:rPr>
            <a:t>BDTs used to separate signal from background</a:t>
          </a:r>
        </a:p>
        <a:p>
          <a:r>
            <a:rPr lang="en-NL" sz="3200" dirty="0">
              <a:solidFill>
                <a:schemeClr val="bg2">
                  <a:lumMod val="75000"/>
                </a:schemeClr>
              </a:solidFill>
            </a:rPr>
            <a:t>BDT score or m</a:t>
          </a:r>
          <a:r>
            <a:rPr lang="en-NL" sz="3200" baseline="-25000" dirty="0">
              <a:solidFill>
                <a:schemeClr val="bg2">
                  <a:lumMod val="75000"/>
                </a:schemeClr>
              </a:solidFill>
            </a:rPr>
            <a:t>𝛾𝛾</a:t>
          </a:r>
          <a:r>
            <a:rPr lang="en-NL" sz="3200" baseline="0" dirty="0">
              <a:solidFill>
                <a:schemeClr val="bg2">
                  <a:lumMod val="75000"/>
                </a:schemeClr>
              </a:solidFill>
            </a:rPr>
            <a:t> as fit variable</a:t>
          </a:r>
          <a:endParaRPr lang="en-GB" sz="3200" dirty="0">
            <a:solidFill>
              <a:schemeClr val="bg2">
                <a:lumMod val="75000"/>
              </a:schemeClr>
            </a:solidFill>
          </a:endParaRPr>
        </a:p>
      </dgm:t>
    </dgm:pt>
    <dgm:pt modelId="{6E91EEEF-7760-BC4A-A2B1-39693CF8C873}" type="parTrans" cxnId="{58195879-E91F-E04A-B27E-84A1B080BF61}">
      <dgm:prSet/>
      <dgm:spPr/>
      <dgm:t>
        <a:bodyPr/>
        <a:lstStyle/>
        <a:p>
          <a:endParaRPr lang="en-GB"/>
        </a:p>
      </dgm:t>
    </dgm:pt>
    <dgm:pt modelId="{1038EF70-DE51-7F49-B6BD-DAE7BD0963B5}" type="sibTrans" cxnId="{58195879-E91F-E04A-B27E-84A1B080BF61}">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E8ED9274-51EE-B845-A7F4-64F924DDCE5E}" type="pres">
      <dgm:prSet presAssocID="{2C00AE54-97FC-1B41-AA7A-2B2720089E69}" presName="node" presStyleLbl="node1" presStyleIdx="0" presStyleCnt="1">
        <dgm:presLayoutVars>
          <dgm:bulletEnabled val="1"/>
        </dgm:presLayoutVars>
      </dgm:prSet>
      <dgm:spPr/>
    </dgm:pt>
  </dgm:ptLst>
  <dgm:cxnLst>
    <dgm:cxn modelId="{5A23FB4C-C163-2648-8083-1E30370EB72E}" type="presOf" srcId="{2C00AE54-97FC-1B41-AA7A-2B2720089E69}" destId="{E8ED9274-51EE-B845-A7F4-64F924DDCE5E}" srcOrd="0" destOrd="0" presId="urn:microsoft.com/office/officeart/2005/8/layout/default"/>
    <dgm:cxn modelId="{58195879-E91F-E04A-B27E-84A1B080BF61}" srcId="{33FDF0A1-8CC7-9B47-8304-85A7A62596C3}" destId="{2C00AE54-97FC-1B41-AA7A-2B2720089E69}" srcOrd="0" destOrd="0" parTransId="{6E91EEEF-7760-BC4A-A2B1-39693CF8C873}" sibTransId="{1038EF70-DE51-7F49-B6BD-DAE7BD0963B5}"/>
    <dgm:cxn modelId="{7E6E928C-3A6E-544E-8964-D19AFFBA6C3B}" type="presOf" srcId="{33FDF0A1-8CC7-9B47-8304-85A7A62596C3}" destId="{AD40E884-7BFC-574B-ADC8-D2DE035180A6}" srcOrd="0" destOrd="0" presId="urn:microsoft.com/office/officeart/2005/8/layout/default"/>
    <dgm:cxn modelId="{3F26BD0A-4929-E04C-9E91-6B597348401D}" type="presParOf" srcId="{AD40E884-7BFC-574B-ADC8-D2DE035180A6}" destId="{E8ED9274-51EE-B845-A7F4-64F924DDCE5E}"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2C00AE54-97FC-1B41-AA7A-2B2720089E69}">
      <dgm:prSet phldrT="[Text]" custT="1"/>
      <dgm:spPr>
        <a:ln>
          <a:solidFill>
            <a:schemeClr val="bg2"/>
          </a:solidFill>
        </a:ln>
      </dgm:spPr>
      <dgm:t>
        <a:bodyPr/>
        <a:lstStyle/>
        <a:p>
          <a:r>
            <a:rPr lang="en-NL" sz="4200" dirty="0">
              <a:solidFill>
                <a:schemeClr val="bg2">
                  <a:lumMod val="90000"/>
                </a:schemeClr>
              </a:solidFill>
            </a:rPr>
            <a:t>HH→multilepton</a:t>
          </a:r>
        </a:p>
        <a:p>
          <a:r>
            <a:rPr lang="en-NL" sz="3200" dirty="0">
              <a:solidFill>
                <a:schemeClr val="bg2">
                  <a:lumMod val="90000"/>
                </a:schemeClr>
              </a:solidFill>
            </a:rPr>
            <a:t>Multiple final states with different numbers of leptons and τ</a:t>
          </a:r>
          <a:r>
            <a:rPr lang="en-NL" sz="3200" baseline="-25000" dirty="0">
              <a:solidFill>
                <a:schemeClr val="bg2">
                  <a:lumMod val="90000"/>
                </a:schemeClr>
              </a:solidFill>
            </a:rPr>
            <a:t>had</a:t>
          </a:r>
          <a:r>
            <a:rPr lang="en-NL" sz="3200" dirty="0">
              <a:solidFill>
                <a:schemeClr val="bg2">
                  <a:lumMod val="90000"/>
                </a:schemeClr>
              </a:solidFill>
            </a:rPr>
            <a:t>, diphotons</a:t>
          </a:r>
        </a:p>
        <a:p>
          <a:r>
            <a:rPr lang="en-NL" sz="3200" dirty="0">
              <a:solidFill>
                <a:schemeClr val="bg2">
                  <a:lumMod val="90000"/>
                </a:schemeClr>
              </a:solidFill>
            </a:rPr>
            <a:t>BDTs used to separate signal from background</a:t>
          </a:r>
        </a:p>
        <a:p>
          <a:r>
            <a:rPr lang="en-NL" sz="3200" dirty="0">
              <a:solidFill>
                <a:schemeClr val="bg2">
                  <a:lumMod val="90000"/>
                </a:schemeClr>
              </a:solidFill>
            </a:rPr>
            <a:t>BDT score or m</a:t>
          </a:r>
          <a:r>
            <a:rPr lang="en-NL" sz="3200" baseline="-25000" dirty="0">
              <a:solidFill>
                <a:schemeClr val="bg2">
                  <a:lumMod val="90000"/>
                </a:schemeClr>
              </a:solidFill>
            </a:rPr>
            <a:t>𝛾𝛾</a:t>
          </a:r>
          <a:r>
            <a:rPr lang="en-NL" sz="3200" baseline="0" dirty="0">
              <a:solidFill>
                <a:schemeClr val="bg2">
                  <a:lumMod val="90000"/>
                </a:schemeClr>
              </a:solidFill>
            </a:rPr>
            <a:t> as fit variable</a:t>
          </a:r>
          <a:endParaRPr lang="en-GB" sz="3200" dirty="0">
            <a:solidFill>
              <a:schemeClr val="bg2">
                <a:lumMod val="90000"/>
              </a:schemeClr>
            </a:solidFill>
          </a:endParaRPr>
        </a:p>
      </dgm:t>
    </dgm:pt>
    <dgm:pt modelId="{6E91EEEF-7760-BC4A-A2B1-39693CF8C873}" type="parTrans" cxnId="{58195879-E91F-E04A-B27E-84A1B080BF61}">
      <dgm:prSet/>
      <dgm:spPr/>
      <dgm:t>
        <a:bodyPr/>
        <a:lstStyle/>
        <a:p>
          <a:endParaRPr lang="en-GB"/>
        </a:p>
      </dgm:t>
    </dgm:pt>
    <dgm:pt modelId="{1038EF70-DE51-7F49-B6BD-DAE7BD0963B5}" type="sibTrans" cxnId="{58195879-E91F-E04A-B27E-84A1B080BF61}">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E8ED9274-51EE-B845-A7F4-64F924DDCE5E}" type="pres">
      <dgm:prSet presAssocID="{2C00AE54-97FC-1B41-AA7A-2B2720089E69}" presName="node" presStyleLbl="node1" presStyleIdx="0" presStyleCnt="1">
        <dgm:presLayoutVars>
          <dgm:bulletEnabled val="1"/>
        </dgm:presLayoutVars>
      </dgm:prSet>
      <dgm:spPr/>
    </dgm:pt>
  </dgm:ptLst>
  <dgm:cxnLst>
    <dgm:cxn modelId="{5A23FB4C-C163-2648-8083-1E30370EB72E}" type="presOf" srcId="{2C00AE54-97FC-1B41-AA7A-2B2720089E69}" destId="{E8ED9274-51EE-B845-A7F4-64F924DDCE5E}" srcOrd="0" destOrd="0" presId="urn:microsoft.com/office/officeart/2005/8/layout/default"/>
    <dgm:cxn modelId="{58195879-E91F-E04A-B27E-84A1B080BF61}" srcId="{33FDF0A1-8CC7-9B47-8304-85A7A62596C3}" destId="{2C00AE54-97FC-1B41-AA7A-2B2720089E69}" srcOrd="0" destOrd="0" parTransId="{6E91EEEF-7760-BC4A-A2B1-39693CF8C873}" sibTransId="{1038EF70-DE51-7F49-B6BD-DAE7BD0963B5}"/>
    <dgm:cxn modelId="{7E6E928C-3A6E-544E-8964-D19AFFBA6C3B}" type="presOf" srcId="{33FDF0A1-8CC7-9B47-8304-85A7A62596C3}" destId="{AD40E884-7BFC-574B-ADC8-D2DE035180A6}" srcOrd="0" destOrd="0" presId="urn:microsoft.com/office/officeart/2005/8/layout/default"/>
    <dgm:cxn modelId="{3F26BD0A-4929-E04C-9E91-6B597348401D}" type="presParOf" srcId="{AD40E884-7BFC-574B-ADC8-D2DE035180A6}" destId="{E8ED9274-51EE-B845-A7F4-64F924DDCE5E}"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2310198B-17A8-A345-9101-6076589C5A9B}">
      <dgm:prSet phldrT="[Text]" custT="1"/>
      <dgm:spPr>
        <a:ln>
          <a:solidFill>
            <a:srgbClr val="FF0000"/>
          </a:solidFill>
        </a:ln>
      </dgm:spPr>
      <dgm:t>
        <a:bodyPr/>
        <a:lstStyle/>
        <a:p>
          <a:pPr algn="ctr"/>
          <a:r>
            <a:rPr lang="en-NL" sz="3800" dirty="0"/>
            <a:t>HH→bbbb</a:t>
          </a:r>
        </a:p>
        <a:p>
          <a:pPr algn="ctr"/>
          <a:r>
            <a:rPr lang="en-NL" sz="3200" dirty="0">
              <a:solidFill>
                <a:schemeClr val="bg2">
                  <a:lumMod val="75000"/>
                </a:schemeClr>
              </a:solidFill>
            </a:rPr>
            <a:t>Largest BR, but challenging due to large QCD multijet background</a:t>
          </a:r>
        </a:p>
        <a:p>
          <a:pPr algn="ctr"/>
          <a:r>
            <a:rPr lang="en-NL" sz="3200" dirty="0">
              <a:solidFill>
                <a:schemeClr val="bg2">
                  <a:lumMod val="75000"/>
                </a:schemeClr>
              </a:solidFill>
            </a:rPr>
            <a:t>Boosted and resolved topologies</a:t>
          </a:r>
        </a:p>
        <a:p>
          <a:pPr algn="ctr"/>
          <a:r>
            <a:rPr lang="en-NL" sz="3200" dirty="0">
              <a:solidFill>
                <a:schemeClr val="bg2">
                  <a:lumMod val="75000"/>
                </a:schemeClr>
              </a:solidFill>
            </a:rPr>
            <a:t>VBF boosted channel very sensitive to VVHH coupling</a:t>
          </a:r>
        </a:p>
      </dgm:t>
    </dgm:pt>
    <dgm:pt modelId="{561E7959-AF0D-8F4C-A45C-0A4812A11429}" type="sibTrans" cxnId="{636C951E-48A3-4B4E-BB23-ACA3859CFB2C}">
      <dgm:prSet/>
      <dgm:spPr/>
      <dgm:t>
        <a:bodyPr/>
        <a:lstStyle/>
        <a:p>
          <a:endParaRPr lang="en-GB"/>
        </a:p>
      </dgm:t>
    </dgm:pt>
    <dgm:pt modelId="{971A46B5-2D43-034B-8BFB-38CD700675D3}" type="parTrans" cxnId="{636C951E-48A3-4B4E-BB23-ACA3859CFB2C}">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DAAB4AF8-11F1-534D-BB74-66FD8B3AC2BD}" type="pres">
      <dgm:prSet presAssocID="{2310198B-17A8-A345-9101-6076589C5A9B}" presName="node" presStyleLbl="node1" presStyleIdx="0" presStyleCnt="1">
        <dgm:presLayoutVars>
          <dgm:bulletEnabled val="1"/>
        </dgm:presLayoutVars>
      </dgm:prSet>
      <dgm:spPr/>
    </dgm:pt>
  </dgm:ptLst>
  <dgm:cxnLst>
    <dgm:cxn modelId="{636C951E-48A3-4B4E-BB23-ACA3859CFB2C}" srcId="{33FDF0A1-8CC7-9B47-8304-85A7A62596C3}" destId="{2310198B-17A8-A345-9101-6076589C5A9B}" srcOrd="0" destOrd="0" parTransId="{971A46B5-2D43-034B-8BFB-38CD700675D3}" sibTransId="{561E7959-AF0D-8F4C-A45C-0A4812A11429}"/>
    <dgm:cxn modelId="{7E6E928C-3A6E-544E-8964-D19AFFBA6C3B}" type="presOf" srcId="{33FDF0A1-8CC7-9B47-8304-85A7A62596C3}" destId="{AD40E884-7BFC-574B-ADC8-D2DE035180A6}" srcOrd="0" destOrd="0" presId="urn:microsoft.com/office/officeart/2005/8/layout/default"/>
    <dgm:cxn modelId="{5D5BB6E5-6D31-C641-A2A0-E35E87030290}" type="presOf" srcId="{2310198B-17A8-A345-9101-6076589C5A9B}" destId="{DAAB4AF8-11F1-534D-BB74-66FD8B3AC2BD}" srcOrd="0" destOrd="0" presId="urn:microsoft.com/office/officeart/2005/8/layout/default"/>
    <dgm:cxn modelId="{F0BBC16E-069C-7041-B1B0-00F5E17B2553}" type="presParOf" srcId="{AD40E884-7BFC-574B-ADC8-D2DE035180A6}" destId="{DAAB4AF8-11F1-534D-BB74-66FD8B3AC2BD}"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2310198B-17A8-A345-9101-6076589C5A9B}">
      <dgm:prSet phldrT="[Text]" custT="1"/>
      <dgm:spPr>
        <a:ln>
          <a:solidFill>
            <a:schemeClr val="bg2">
              <a:lumMod val="90000"/>
            </a:schemeClr>
          </a:solidFill>
        </a:ln>
      </dgm:spPr>
      <dgm:t>
        <a:bodyPr/>
        <a:lstStyle/>
        <a:p>
          <a:pPr algn="ctr"/>
          <a:r>
            <a:rPr lang="en-NL" sz="3800" dirty="0">
              <a:solidFill>
                <a:schemeClr val="bg2">
                  <a:lumMod val="90000"/>
                </a:schemeClr>
              </a:solidFill>
            </a:rPr>
            <a:t>HH→bbbb</a:t>
          </a:r>
        </a:p>
        <a:p>
          <a:pPr algn="ctr"/>
          <a:r>
            <a:rPr lang="en-NL" sz="3200" dirty="0">
              <a:solidFill>
                <a:schemeClr val="bg2">
                  <a:lumMod val="90000"/>
                </a:schemeClr>
              </a:solidFill>
            </a:rPr>
            <a:t>Largest BR, but challenging due to large QCD multijet background</a:t>
          </a:r>
        </a:p>
        <a:p>
          <a:pPr algn="ctr"/>
          <a:r>
            <a:rPr lang="en-NL" sz="3200" dirty="0">
              <a:solidFill>
                <a:schemeClr val="bg2">
                  <a:lumMod val="90000"/>
                </a:schemeClr>
              </a:solidFill>
            </a:rPr>
            <a:t>Boosted and resolved topologies</a:t>
          </a:r>
        </a:p>
        <a:p>
          <a:pPr algn="ctr"/>
          <a:r>
            <a:rPr lang="en-NL" sz="3200" dirty="0">
              <a:solidFill>
                <a:schemeClr val="bg2">
                  <a:lumMod val="90000"/>
                </a:schemeClr>
              </a:solidFill>
            </a:rPr>
            <a:t>VBF boosted channel very sensitive to VVHH coupling</a:t>
          </a:r>
        </a:p>
      </dgm:t>
    </dgm:pt>
    <dgm:pt modelId="{561E7959-AF0D-8F4C-A45C-0A4812A11429}" type="sibTrans" cxnId="{636C951E-48A3-4B4E-BB23-ACA3859CFB2C}">
      <dgm:prSet/>
      <dgm:spPr/>
      <dgm:t>
        <a:bodyPr/>
        <a:lstStyle/>
        <a:p>
          <a:endParaRPr lang="en-GB"/>
        </a:p>
      </dgm:t>
    </dgm:pt>
    <dgm:pt modelId="{971A46B5-2D43-034B-8BFB-38CD700675D3}" type="parTrans" cxnId="{636C951E-48A3-4B4E-BB23-ACA3859CFB2C}">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DAAB4AF8-11F1-534D-BB74-66FD8B3AC2BD}" type="pres">
      <dgm:prSet presAssocID="{2310198B-17A8-A345-9101-6076589C5A9B}" presName="node" presStyleLbl="node1" presStyleIdx="0" presStyleCnt="1">
        <dgm:presLayoutVars>
          <dgm:bulletEnabled val="1"/>
        </dgm:presLayoutVars>
      </dgm:prSet>
      <dgm:spPr/>
    </dgm:pt>
  </dgm:ptLst>
  <dgm:cxnLst>
    <dgm:cxn modelId="{636C951E-48A3-4B4E-BB23-ACA3859CFB2C}" srcId="{33FDF0A1-8CC7-9B47-8304-85A7A62596C3}" destId="{2310198B-17A8-A345-9101-6076589C5A9B}" srcOrd="0" destOrd="0" parTransId="{971A46B5-2D43-034B-8BFB-38CD700675D3}" sibTransId="{561E7959-AF0D-8F4C-A45C-0A4812A11429}"/>
    <dgm:cxn modelId="{7E6E928C-3A6E-544E-8964-D19AFFBA6C3B}" type="presOf" srcId="{33FDF0A1-8CC7-9B47-8304-85A7A62596C3}" destId="{AD40E884-7BFC-574B-ADC8-D2DE035180A6}" srcOrd="0" destOrd="0" presId="urn:microsoft.com/office/officeart/2005/8/layout/default"/>
    <dgm:cxn modelId="{5D5BB6E5-6D31-C641-A2A0-E35E87030290}" type="presOf" srcId="{2310198B-17A8-A345-9101-6076589C5A9B}" destId="{DAAB4AF8-11F1-534D-BB74-66FD8B3AC2BD}" srcOrd="0" destOrd="0" presId="urn:microsoft.com/office/officeart/2005/8/layout/default"/>
    <dgm:cxn modelId="{F0BBC16E-069C-7041-B1B0-00F5E17B2553}" type="presParOf" srcId="{AD40E884-7BFC-574B-ADC8-D2DE035180A6}" destId="{DAAB4AF8-11F1-534D-BB74-66FD8B3AC2BD}"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5D87E3FB-604F-AF43-82EF-EB8F77006445}">
      <dgm:prSet phldrT="[Text]"/>
      <dgm:spPr>
        <a:ln>
          <a:solidFill>
            <a:srgbClr val="49F2DC"/>
          </a:solidFill>
        </a:ln>
      </dgm:spPr>
      <dgm:t>
        <a:bodyPr/>
        <a:lstStyle/>
        <a:p>
          <a:r>
            <a:rPr lang="en-NL" dirty="0"/>
            <a:t>HH→</a:t>
          </a:r>
          <a:r>
            <a:rPr lang="en-NL" i="1" dirty="0"/>
            <a:t>bb</a:t>
          </a:r>
          <a:r>
            <a:rPr lang="en-NL" dirty="0"/>
            <a:t>𝛾𝛾</a:t>
          </a:r>
        </a:p>
        <a:p>
          <a:r>
            <a:rPr lang="en-NL" dirty="0">
              <a:solidFill>
                <a:schemeClr val="bg2"/>
              </a:solidFill>
            </a:rPr>
            <a:t>Small BR but clean final state</a:t>
          </a:r>
        </a:p>
        <a:p>
          <a:r>
            <a:rPr lang="en-NL" dirty="0">
              <a:solidFill>
                <a:schemeClr val="bg2"/>
              </a:solidFill>
            </a:rPr>
            <a:t>BDT used to separate signal from background and categorise events</a:t>
          </a:r>
        </a:p>
        <a:p>
          <a:r>
            <a:rPr lang="en-NL" dirty="0">
              <a:solidFill>
                <a:schemeClr val="bg2"/>
              </a:solidFill>
            </a:rPr>
            <a:t>Unbinned maximum likelihood fit to m</a:t>
          </a:r>
          <a:r>
            <a:rPr lang="en-NL" baseline="-25000" dirty="0">
              <a:solidFill>
                <a:schemeClr val="bg2"/>
              </a:solidFill>
            </a:rPr>
            <a:t>𝛾𝛾</a:t>
          </a:r>
          <a:endParaRPr lang="en-GB" baseline="-25000" dirty="0">
            <a:solidFill>
              <a:schemeClr val="bg2"/>
            </a:solidFill>
          </a:endParaRPr>
        </a:p>
      </dgm:t>
    </dgm:pt>
    <dgm:pt modelId="{328D4AAF-2883-724F-9E02-677278E0A217}" type="parTrans" cxnId="{E9B23CCE-42AE-CD4F-BCA8-135C135DEA3C}">
      <dgm:prSet/>
      <dgm:spPr/>
      <dgm:t>
        <a:bodyPr/>
        <a:lstStyle/>
        <a:p>
          <a:endParaRPr lang="en-GB"/>
        </a:p>
      </dgm:t>
    </dgm:pt>
    <dgm:pt modelId="{C34CC014-6A87-D741-8E3A-18AB840D0132}" type="sibTrans" cxnId="{E9B23CCE-42AE-CD4F-BCA8-135C135DEA3C}">
      <dgm:prSet/>
      <dgm:spPr/>
      <dgm:t>
        <a:bodyPr/>
        <a:lstStyle/>
        <a:p>
          <a:endParaRPr lang="en-GB"/>
        </a:p>
      </dgm:t>
    </dgm:pt>
    <dgm:pt modelId="{AAB9635A-EFB4-F347-8F60-BBA678E478C0}">
      <dgm:prSet phldrT="[Text]"/>
      <dgm:spPr>
        <a:ln>
          <a:solidFill>
            <a:schemeClr val="accent5">
              <a:lumMod val="40000"/>
              <a:lumOff val="60000"/>
            </a:schemeClr>
          </a:solidFill>
        </a:ln>
      </dgm:spPr>
      <dgm:t>
        <a:bodyPr/>
        <a:lstStyle/>
        <a:p>
          <a:r>
            <a:rPr lang="en-GB" dirty="0"/>
            <a:t>HH</a:t>
          </a:r>
          <a:r>
            <a:rPr lang="en-NL" dirty="0"/>
            <a:t>→</a:t>
          </a:r>
          <a:r>
            <a:rPr lang="en-NL" i="1" dirty="0"/>
            <a:t>bb</a:t>
          </a:r>
          <a:r>
            <a:rPr lang="en-NL" dirty="0"/>
            <a:t>ℓ</a:t>
          </a:r>
          <a:r>
            <a:rPr lang="en-NL" i="1" dirty="0"/>
            <a:t>ℓ</a:t>
          </a:r>
        </a:p>
        <a:p>
          <a:r>
            <a:rPr lang="en-NL" i="0" dirty="0">
              <a:solidFill>
                <a:schemeClr val="bg2"/>
              </a:solidFill>
            </a:rPr>
            <a:t>Targets HH→2b + 2l + neutrinos</a:t>
          </a:r>
        </a:p>
        <a:p>
          <a:r>
            <a:rPr lang="en-NL" i="0" dirty="0">
              <a:solidFill>
                <a:schemeClr val="bg2"/>
              </a:solidFill>
            </a:rPr>
            <a:t>DNN used to separate signal from background</a:t>
          </a:r>
          <a:br>
            <a:rPr lang="en-NL" i="1" dirty="0"/>
          </a:br>
          <a:r>
            <a:rPr lang="en-NL" i="0" dirty="0">
              <a:solidFill>
                <a:schemeClr val="bg2"/>
              </a:solidFill>
            </a:rPr>
            <a:t>MVA outputs used as statistical discriminants</a:t>
          </a:r>
          <a:endParaRPr lang="en-GB" dirty="0"/>
        </a:p>
      </dgm:t>
    </dgm:pt>
    <dgm:pt modelId="{5186B528-0124-7B49-894E-7C4C3D74B762}" type="parTrans" cxnId="{F5D5EE19-DE04-7942-9489-76F173D3F8DB}">
      <dgm:prSet/>
      <dgm:spPr/>
      <dgm:t>
        <a:bodyPr/>
        <a:lstStyle/>
        <a:p>
          <a:endParaRPr lang="en-GB"/>
        </a:p>
      </dgm:t>
    </dgm:pt>
    <dgm:pt modelId="{C51B3CC2-7089-1C40-A217-229562ED3278}" type="sibTrans" cxnId="{F5D5EE19-DE04-7942-9489-76F173D3F8DB}">
      <dgm:prSet/>
      <dgm:spPr/>
      <dgm:t>
        <a:bodyPr/>
        <a:lstStyle/>
        <a:p>
          <a:endParaRPr lang="en-GB"/>
        </a:p>
      </dgm:t>
    </dgm:pt>
    <dgm:pt modelId="{2C00AE54-97FC-1B41-AA7A-2B2720089E69}">
      <dgm:prSet phldrT="[Text]"/>
      <dgm:spPr>
        <a:ln>
          <a:solidFill>
            <a:schemeClr val="accent6">
              <a:lumMod val="40000"/>
              <a:lumOff val="60000"/>
            </a:schemeClr>
          </a:solidFill>
        </a:ln>
      </dgm:spPr>
      <dgm:t>
        <a:bodyPr/>
        <a:lstStyle/>
        <a:p>
          <a:r>
            <a:rPr lang="en-NL" dirty="0"/>
            <a:t>HH→multilepton</a:t>
          </a:r>
        </a:p>
        <a:p>
          <a:r>
            <a:rPr lang="en-NL" dirty="0">
              <a:solidFill>
                <a:schemeClr val="bg2"/>
              </a:solidFill>
            </a:rPr>
            <a:t>Multiple final states with different numbers of leptons and τ</a:t>
          </a:r>
          <a:r>
            <a:rPr lang="en-NL" baseline="-25000" dirty="0">
              <a:solidFill>
                <a:schemeClr val="bg2"/>
              </a:solidFill>
            </a:rPr>
            <a:t>had</a:t>
          </a:r>
          <a:r>
            <a:rPr lang="en-NL" dirty="0">
              <a:solidFill>
                <a:schemeClr val="bg2"/>
              </a:solidFill>
            </a:rPr>
            <a:t>, diphotons</a:t>
          </a:r>
        </a:p>
        <a:p>
          <a:r>
            <a:rPr lang="en-NL" dirty="0">
              <a:solidFill>
                <a:schemeClr val="bg2"/>
              </a:solidFill>
            </a:rPr>
            <a:t>BDT score or m</a:t>
          </a:r>
          <a:r>
            <a:rPr lang="en-NL" baseline="-25000" dirty="0">
              <a:solidFill>
                <a:schemeClr val="bg2"/>
              </a:solidFill>
            </a:rPr>
            <a:t>𝛾𝛾</a:t>
          </a:r>
          <a:r>
            <a:rPr lang="en-NL" baseline="0" dirty="0">
              <a:solidFill>
                <a:schemeClr val="bg2"/>
              </a:solidFill>
            </a:rPr>
            <a:t> as fit variable</a:t>
          </a:r>
          <a:endParaRPr lang="en-GB" dirty="0">
            <a:solidFill>
              <a:schemeClr val="bg2"/>
            </a:solidFill>
          </a:endParaRPr>
        </a:p>
      </dgm:t>
    </dgm:pt>
    <dgm:pt modelId="{6E91EEEF-7760-BC4A-A2B1-39693CF8C873}" type="parTrans" cxnId="{58195879-E91F-E04A-B27E-84A1B080BF61}">
      <dgm:prSet/>
      <dgm:spPr/>
      <dgm:t>
        <a:bodyPr/>
        <a:lstStyle/>
        <a:p>
          <a:endParaRPr lang="en-GB"/>
        </a:p>
      </dgm:t>
    </dgm:pt>
    <dgm:pt modelId="{1038EF70-DE51-7F49-B6BD-DAE7BD0963B5}" type="sibTrans" cxnId="{58195879-E91F-E04A-B27E-84A1B080BF61}">
      <dgm:prSet/>
      <dgm:spPr/>
      <dgm:t>
        <a:bodyPr/>
        <a:lstStyle/>
        <a:p>
          <a:endParaRPr lang="en-GB"/>
        </a:p>
      </dgm:t>
    </dgm:pt>
    <dgm:pt modelId="{2310198B-17A8-A345-9101-6076589C5A9B}">
      <dgm:prSet phldrT="[Text]"/>
      <dgm:spPr>
        <a:ln>
          <a:solidFill>
            <a:srgbClr val="FF0000"/>
          </a:solidFill>
        </a:ln>
      </dgm:spPr>
      <dgm:t>
        <a:bodyPr/>
        <a:lstStyle/>
        <a:p>
          <a:pPr algn="ctr"/>
          <a:r>
            <a:rPr lang="en-NL" dirty="0"/>
            <a:t>HH→bbbb</a:t>
          </a:r>
        </a:p>
        <a:p>
          <a:pPr algn="ctr"/>
          <a:r>
            <a:rPr lang="en-NL" dirty="0">
              <a:solidFill>
                <a:schemeClr val="bg2"/>
              </a:solidFill>
            </a:rPr>
            <a:t>Largest BR, but challenging due to large QCD multijet background</a:t>
          </a:r>
        </a:p>
        <a:p>
          <a:pPr algn="ctr"/>
          <a:r>
            <a:rPr lang="en-NL" dirty="0">
              <a:solidFill>
                <a:schemeClr val="bg2"/>
              </a:solidFill>
            </a:rPr>
            <a:t>Multi b-jet triggers used to select events</a:t>
          </a:r>
        </a:p>
        <a:p>
          <a:pPr algn="ctr"/>
          <a:r>
            <a:rPr lang="en-NL" dirty="0">
              <a:solidFill>
                <a:schemeClr val="bg2"/>
              </a:solidFill>
            </a:rPr>
            <a:t>Boosted and resolved topologies</a:t>
          </a:r>
        </a:p>
      </dgm:t>
    </dgm:pt>
    <dgm:pt modelId="{561E7959-AF0D-8F4C-A45C-0A4812A11429}" type="sibTrans" cxnId="{636C951E-48A3-4B4E-BB23-ACA3859CFB2C}">
      <dgm:prSet/>
      <dgm:spPr/>
      <dgm:t>
        <a:bodyPr/>
        <a:lstStyle/>
        <a:p>
          <a:endParaRPr lang="en-GB"/>
        </a:p>
      </dgm:t>
    </dgm:pt>
    <dgm:pt modelId="{971A46B5-2D43-034B-8BFB-38CD700675D3}" type="parTrans" cxnId="{636C951E-48A3-4B4E-BB23-ACA3859CFB2C}">
      <dgm:prSet/>
      <dgm:spPr/>
      <dgm:t>
        <a:bodyPr/>
        <a:lstStyle/>
        <a:p>
          <a:endParaRPr lang="en-GB"/>
        </a:p>
      </dgm:t>
    </dgm:pt>
    <dgm:pt modelId="{867999A8-1D89-8545-A894-668974FF989E}">
      <dgm:prSet/>
      <dgm:spPr>
        <a:ln>
          <a:solidFill>
            <a:srgbClr val="FFC000"/>
          </a:solidFill>
        </a:ln>
      </dgm:spPr>
      <dgm:t>
        <a:bodyPr/>
        <a:lstStyle/>
        <a:p>
          <a:r>
            <a:rPr lang="en-NL" dirty="0"/>
            <a:t>HH→bbττ</a:t>
          </a:r>
        </a:p>
        <a:p>
          <a:r>
            <a:rPr lang="en-NL" dirty="0">
              <a:solidFill>
                <a:schemeClr val="bg2"/>
              </a:solidFill>
            </a:rPr>
            <a:t>Reasonably large BR and manageable backgrounds compared to bbbb</a:t>
          </a:r>
        </a:p>
        <a:p>
          <a:r>
            <a:rPr lang="en-NL" dirty="0">
              <a:solidFill>
                <a:schemeClr val="bg2"/>
              </a:solidFill>
            </a:rPr>
            <a:t>τ</a:t>
          </a:r>
          <a:r>
            <a:rPr lang="en-NL" baseline="-25000" dirty="0">
              <a:solidFill>
                <a:schemeClr val="bg2"/>
              </a:solidFill>
            </a:rPr>
            <a:t>had</a:t>
          </a:r>
          <a:r>
            <a:rPr lang="en-NL" dirty="0">
              <a:solidFill>
                <a:schemeClr val="bg2"/>
              </a:solidFill>
            </a:rPr>
            <a:t>τ</a:t>
          </a:r>
          <a:r>
            <a:rPr lang="en-NL" baseline="-25000" dirty="0">
              <a:solidFill>
                <a:schemeClr val="bg2"/>
              </a:solidFill>
            </a:rPr>
            <a:t>had</a:t>
          </a:r>
          <a:r>
            <a:rPr lang="en-NL" baseline="0" dirty="0">
              <a:solidFill>
                <a:schemeClr val="bg2"/>
              </a:solidFill>
            </a:rPr>
            <a:t> </a:t>
          </a:r>
          <a:r>
            <a:rPr lang="en-NL" dirty="0">
              <a:solidFill>
                <a:schemeClr val="bg2"/>
              </a:solidFill>
            </a:rPr>
            <a:t>and τ</a:t>
          </a:r>
          <a:r>
            <a:rPr lang="en-NL" baseline="-25000" dirty="0">
              <a:solidFill>
                <a:schemeClr val="bg2"/>
              </a:solidFill>
            </a:rPr>
            <a:t>lep</a:t>
          </a:r>
          <a:r>
            <a:rPr lang="en-NL" dirty="0">
              <a:solidFill>
                <a:schemeClr val="bg2"/>
              </a:solidFill>
            </a:rPr>
            <a:t>τ</a:t>
          </a:r>
          <a:r>
            <a:rPr lang="en-NL" baseline="-25000" dirty="0">
              <a:solidFill>
                <a:schemeClr val="bg2"/>
              </a:solidFill>
            </a:rPr>
            <a:t>had</a:t>
          </a:r>
          <a:r>
            <a:rPr lang="en-NL" dirty="0">
              <a:solidFill>
                <a:schemeClr val="bg2"/>
              </a:solidFill>
            </a:rPr>
            <a:t> channels</a:t>
          </a:r>
        </a:p>
        <a:p>
          <a:r>
            <a:rPr lang="en-NL" dirty="0">
              <a:solidFill>
                <a:schemeClr val="bg2"/>
              </a:solidFill>
            </a:rPr>
            <a:t>BDTs to separate VBF from ggF, signal from background</a:t>
          </a:r>
        </a:p>
      </dgm:t>
    </dgm:pt>
    <dgm:pt modelId="{EC8584E7-5F29-A745-BF3E-F7726E731DCF}" type="sibTrans" cxnId="{2E89050B-83D3-D041-85E5-F24134082935}">
      <dgm:prSet/>
      <dgm:spPr/>
      <dgm:t>
        <a:bodyPr/>
        <a:lstStyle/>
        <a:p>
          <a:endParaRPr lang="en-GB"/>
        </a:p>
      </dgm:t>
    </dgm:pt>
    <dgm:pt modelId="{84744034-5B6F-2C4F-A900-ABA40EEDCDE7}" type="parTrans" cxnId="{2E89050B-83D3-D041-85E5-F24134082935}">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DAAB4AF8-11F1-534D-BB74-66FD8B3AC2BD}" type="pres">
      <dgm:prSet presAssocID="{2310198B-17A8-A345-9101-6076589C5A9B}" presName="node" presStyleLbl="node1" presStyleIdx="0" presStyleCnt="5">
        <dgm:presLayoutVars>
          <dgm:bulletEnabled val="1"/>
        </dgm:presLayoutVars>
      </dgm:prSet>
      <dgm:spPr/>
    </dgm:pt>
    <dgm:pt modelId="{242060E4-E1FC-274F-A08E-7FA5970DFE24}" type="pres">
      <dgm:prSet presAssocID="{561E7959-AF0D-8F4C-A45C-0A4812A11429}" presName="sibTrans" presStyleCnt="0"/>
      <dgm:spPr/>
    </dgm:pt>
    <dgm:pt modelId="{A94D528B-C653-6E4D-AEDC-35C08E550DC7}" type="pres">
      <dgm:prSet presAssocID="{867999A8-1D89-8545-A894-668974FF989E}" presName="node" presStyleLbl="node1" presStyleIdx="1" presStyleCnt="5">
        <dgm:presLayoutVars>
          <dgm:bulletEnabled val="1"/>
        </dgm:presLayoutVars>
      </dgm:prSet>
      <dgm:spPr/>
    </dgm:pt>
    <dgm:pt modelId="{EEA1666B-EF1F-624D-A561-07257CF226BB}" type="pres">
      <dgm:prSet presAssocID="{EC8584E7-5F29-A745-BF3E-F7726E731DCF}" presName="sibTrans" presStyleCnt="0"/>
      <dgm:spPr/>
    </dgm:pt>
    <dgm:pt modelId="{7F0166DC-662C-0149-BBF7-3B1B4B2777E4}" type="pres">
      <dgm:prSet presAssocID="{5D87E3FB-604F-AF43-82EF-EB8F77006445}" presName="node" presStyleLbl="node1" presStyleIdx="2" presStyleCnt="5">
        <dgm:presLayoutVars>
          <dgm:bulletEnabled val="1"/>
        </dgm:presLayoutVars>
      </dgm:prSet>
      <dgm:spPr/>
    </dgm:pt>
    <dgm:pt modelId="{0B02E653-C5AA-7A43-B7D6-D597FBA950A4}" type="pres">
      <dgm:prSet presAssocID="{C34CC014-6A87-D741-8E3A-18AB840D0132}" presName="sibTrans" presStyleCnt="0"/>
      <dgm:spPr/>
    </dgm:pt>
    <dgm:pt modelId="{91A4AB74-0163-8E49-B848-83998C2B3B79}" type="pres">
      <dgm:prSet presAssocID="{AAB9635A-EFB4-F347-8F60-BBA678E478C0}" presName="node" presStyleLbl="node1" presStyleIdx="3" presStyleCnt="5">
        <dgm:presLayoutVars>
          <dgm:bulletEnabled val="1"/>
        </dgm:presLayoutVars>
      </dgm:prSet>
      <dgm:spPr/>
    </dgm:pt>
    <dgm:pt modelId="{85B7E6F1-1272-C740-966F-5B096526EA67}" type="pres">
      <dgm:prSet presAssocID="{C51B3CC2-7089-1C40-A217-229562ED3278}" presName="sibTrans" presStyleCnt="0"/>
      <dgm:spPr/>
    </dgm:pt>
    <dgm:pt modelId="{E8ED9274-51EE-B845-A7F4-64F924DDCE5E}" type="pres">
      <dgm:prSet presAssocID="{2C00AE54-97FC-1B41-AA7A-2B2720089E69}" presName="node" presStyleLbl="node1" presStyleIdx="4" presStyleCnt="5">
        <dgm:presLayoutVars>
          <dgm:bulletEnabled val="1"/>
        </dgm:presLayoutVars>
      </dgm:prSet>
      <dgm:spPr/>
    </dgm:pt>
  </dgm:ptLst>
  <dgm:cxnLst>
    <dgm:cxn modelId="{2E89050B-83D3-D041-85E5-F24134082935}" srcId="{33FDF0A1-8CC7-9B47-8304-85A7A62596C3}" destId="{867999A8-1D89-8545-A894-668974FF989E}" srcOrd="1" destOrd="0" parTransId="{84744034-5B6F-2C4F-A900-ABA40EEDCDE7}" sibTransId="{EC8584E7-5F29-A745-BF3E-F7726E731DCF}"/>
    <dgm:cxn modelId="{F5D5EE19-DE04-7942-9489-76F173D3F8DB}" srcId="{33FDF0A1-8CC7-9B47-8304-85A7A62596C3}" destId="{AAB9635A-EFB4-F347-8F60-BBA678E478C0}" srcOrd="3" destOrd="0" parTransId="{5186B528-0124-7B49-894E-7C4C3D74B762}" sibTransId="{C51B3CC2-7089-1C40-A217-229562ED3278}"/>
    <dgm:cxn modelId="{636C951E-48A3-4B4E-BB23-ACA3859CFB2C}" srcId="{33FDF0A1-8CC7-9B47-8304-85A7A62596C3}" destId="{2310198B-17A8-A345-9101-6076589C5A9B}" srcOrd="0" destOrd="0" parTransId="{971A46B5-2D43-034B-8BFB-38CD700675D3}" sibTransId="{561E7959-AF0D-8F4C-A45C-0A4812A11429}"/>
    <dgm:cxn modelId="{68F38227-BFA9-6645-B47F-2B90C51531F7}" type="presOf" srcId="{867999A8-1D89-8545-A894-668974FF989E}" destId="{A94D528B-C653-6E4D-AEDC-35C08E550DC7}" srcOrd="0" destOrd="0" presId="urn:microsoft.com/office/officeart/2005/8/layout/default"/>
    <dgm:cxn modelId="{5A23FB4C-C163-2648-8083-1E30370EB72E}" type="presOf" srcId="{2C00AE54-97FC-1B41-AA7A-2B2720089E69}" destId="{E8ED9274-51EE-B845-A7F4-64F924DDCE5E}" srcOrd="0" destOrd="0" presId="urn:microsoft.com/office/officeart/2005/8/layout/default"/>
    <dgm:cxn modelId="{58195879-E91F-E04A-B27E-84A1B080BF61}" srcId="{33FDF0A1-8CC7-9B47-8304-85A7A62596C3}" destId="{2C00AE54-97FC-1B41-AA7A-2B2720089E69}" srcOrd="4" destOrd="0" parTransId="{6E91EEEF-7760-BC4A-A2B1-39693CF8C873}" sibTransId="{1038EF70-DE51-7F49-B6BD-DAE7BD0963B5}"/>
    <dgm:cxn modelId="{7E6E928C-3A6E-544E-8964-D19AFFBA6C3B}" type="presOf" srcId="{33FDF0A1-8CC7-9B47-8304-85A7A62596C3}" destId="{AD40E884-7BFC-574B-ADC8-D2DE035180A6}" srcOrd="0" destOrd="0" presId="urn:microsoft.com/office/officeart/2005/8/layout/default"/>
    <dgm:cxn modelId="{A399CDA1-716E-E649-9447-55180FEB99B5}" type="presOf" srcId="{AAB9635A-EFB4-F347-8F60-BBA678E478C0}" destId="{91A4AB74-0163-8E49-B848-83998C2B3B79}" srcOrd="0" destOrd="0" presId="urn:microsoft.com/office/officeart/2005/8/layout/default"/>
    <dgm:cxn modelId="{E9B23CCE-42AE-CD4F-BCA8-135C135DEA3C}" srcId="{33FDF0A1-8CC7-9B47-8304-85A7A62596C3}" destId="{5D87E3FB-604F-AF43-82EF-EB8F77006445}" srcOrd="2" destOrd="0" parTransId="{328D4AAF-2883-724F-9E02-677278E0A217}" sibTransId="{C34CC014-6A87-D741-8E3A-18AB840D0132}"/>
    <dgm:cxn modelId="{091199D4-646B-824C-BA62-A6C9B5C0B355}" type="presOf" srcId="{5D87E3FB-604F-AF43-82EF-EB8F77006445}" destId="{7F0166DC-662C-0149-BBF7-3B1B4B2777E4}" srcOrd="0" destOrd="0" presId="urn:microsoft.com/office/officeart/2005/8/layout/default"/>
    <dgm:cxn modelId="{5D5BB6E5-6D31-C641-A2A0-E35E87030290}" type="presOf" srcId="{2310198B-17A8-A345-9101-6076589C5A9B}" destId="{DAAB4AF8-11F1-534D-BB74-66FD8B3AC2BD}" srcOrd="0" destOrd="0" presId="urn:microsoft.com/office/officeart/2005/8/layout/default"/>
    <dgm:cxn modelId="{F0BBC16E-069C-7041-B1B0-00F5E17B2553}" type="presParOf" srcId="{AD40E884-7BFC-574B-ADC8-D2DE035180A6}" destId="{DAAB4AF8-11F1-534D-BB74-66FD8B3AC2BD}" srcOrd="0" destOrd="0" presId="urn:microsoft.com/office/officeart/2005/8/layout/default"/>
    <dgm:cxn modelId="{A7135A7E-2BE4-E74E-8E44-4847189887D2}" type="presParOf" srcId="{AD40E884-7BFC-574B-ADC8-D2DE035180A6}" destId="{242060E4-E1FC-274F-A08E-7FA5970DFE24}" srcOrd="1" destOrd="0" presId="urn:microsoft.com/office/officeart/2005/8/layout/default"/>
    <dgm:cxn modelId="{7A406794-C11B-7740-98BB-CD68FEFCF668}" type="presParOf" srcId="{AD40E884-7BFC-574B-ADC8-D2DE035180A6}" destId="{A94D528B-C653-6E4D-AEDC-35C08E550DC7}" srcOrd="2" destOrd="0" presId="urn:microsoft.com/office/officeart/2005/8/layout/default"/>
    <dgm:cxn modelId="{072088CC-5C9E-5E45-9684-F0221B8E9F20}" type="presParOf" srcId="{AD40E884-7BFC-574B-ADC8-D2DE035180A6}" destId="{EEA1666B-EF1F-624D-A561-07257CF226BB}" srcOrd="3" destOrd="0" presId="urn:microsoft.com/office/officeart/2005/8/layout/default"/>
    <dgm:cxn modelId="{71C6C650-7506-0844-A9D0-11F008D7588B}" type="presParOf" srcId="{AD40E884-7BFC-574B-ADC8-D2DE035180A6}" destId="{7F0166DC-662C-0149-BBF7-3B1B4B2777E4}" srcOrd="4" destOrd="0" presId="urn:microsoft.com/office/officeart/2005/8/layout/default"/>
    <dgm:cxn modelId="{856A755F-9A53-0946-A9F0-34EEA74CD7AD}" type="presParOf" srcId="{AD40E884-7BFC-574B-ADC8-D2DE035180A6}" destId="{0B02E653-C5AA-7A43-B7D6-D597FBA950A4}" srcOrd="5" destOrd="0" presId="urn:microsoft.com/office/officeart/2005/8/layout/default"/>
    <dgm:cxn modelId="{D35FFD50-039A-A94D-888D-030A5C192BC2}" type="presParOf" srcId="{AD40E884-7BFC-574B-ADC8-D2DE035180A6}" destId="{91A4AB74-0163-8E49-B848-83998C2B3B79}" srcOrd="6" destOrd="0" presId="urn:microsoft.com/office/officeart/2005/8/layout/default"/>
    <dgm:cxn modelId="{4D6C3279-594F-E144-AB58-5CE486C17C8E}" type="presParOf" srcId="{AD40E884-7BFC-574B-ADC8-D2DE035180A6}" destId="{85B7E6F1-1272-C740-966F-5B096526EA67}" srcOrd="7" destOrd="0" presId="urn:microsoft.com/office/officeart/2005/8/layout/default"/>
    <dgm:cxn modelId="{3F26BD0A-4929-E04C-9E91-6B597348401D}" type="presParOf" srcId="{AD40E884-7BFC-574B-ADC8-D2DE035180A6}" destId="{E8ED9274-51EE-B845-A7F4-64F924DDCE5E}"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867999A8-1D89-8545-A894-668974FF989E}">
      <dgm:prSet custT="1"/>
      <dgm:spPr>
        <a:ln>
          <a:solidFill>
            <a:srgbClr val="FFC000"/>
          </a:solidFill>
        </a:ln>
      </dgm:spPr>
      <dgm:t>
        <a:bodyPr/>
        <a:lstStyle/>
        <a:p>
          <a:r>
            <a:rPr lang="en-NL" sz="3500" dirty="0"/>
            <a:t>HH→bbττ</a:t>
          </a:r>
        </a:p>
        <a:p>
          <a:r>
            <a:rPr lang="en-NL" sz="3200" dirty="0">
              <a:solidFill>
                <a:schemeClr val="bg2">
                  <a:lumMod val="75000"/>
                </a:schemeClr>
              </a:solidFill>
            </a:rPr>
            <a:t>Reasonably large BR and manageable backgrounds compared to bbbb</a:t>
          </a:r>
        </a:p>
        <a:p>
          <a:r>
            <a:rPr lang="en-NL" sz="3200" dirty="0">
              <a:solidFill>
                <a:schemeClr val="bg2">
                  <a:lumMod val="75000"/>
                </a:schemeClr>
              </a:solidFill>
            </a:rPr>
            <a:t>τ</a:t>
          </a:r>
          <a:r>
            <a:rPr lang="en-NL" sz="3200" baseline="-25000" dirty="0">
              <a:solidFill>
                <a:schemeClr val="bg2">
                  <a:lumMod val="75000"/>
                </a:schemeClr>
              </a:solidFill>
            </a:rPr>
            <a:t>had</a:t>
          </a:r>
          <a:r>
            <a:rPr lang="en-NL" sz="3200" dirty="0">
              <a:solidFill>
                <a:schemeClr val="bg2">
                  <a:lumMod val="75000"/>
                </a:schemeClr>
              </a:solidFill>
            </a:rPr>
            <a:t>τ</a:t>
          </a:r>
          <a:r>
            <a:rPr lang="en-NL" sz="3200" baseline="-25000" dirty="0">
              <a:solidFill>
                <a:schemeClr val="bg2">
                  <a:lumMod val="75000"/>
                </a:schemeClr>
              </a:solidFill>
            </a:rPr>
            <a:t>had</a:t>
          </a:r>
          <a:r>
            <a:rPr lang="en-NL" sz="3200" dirty="0">
              <a:solidFill>
                <a:schemeClr val="bg2">
                  <a:lumMod val="75000"/>
                </a:schemeClr>
              </a:solidFill>
            </a:rPr>
            <a:t> and τ</a:t>
          </a:r>
          <a:r>
            <a:rPr lang="en-NL" sz="3200" baseline="-25000" dirty="0">
              <a:solidFill>
                <a:schemeClr val="bg2">
                  <a:lumMod val="75000"/>
                </a:schemeClr>
              </a:solidFill>
            </a:rPr>
            <a:t>lep</a:t>
          </a:r>
          <a:r>
            <a:rPr lang="en-NL" sz="3200" dirty="0">
              <a:solidFill>
                <a:schemeClr val="bg2">
                  <a:lumMod val="75000"/>
                </a:schemeClr>
              </a:solidFill>
            </a:rPr>
            <a:t>τ</a:t>
          </a:r>
          <a:r>
            <a:rPr lang="en-NL" sz="3200" baseline="-25000" dirty="0">
              <a:solidFill>
                <a:schemeClr val="bg2">
                  <a:lumMod val="75000"/>
                </a:schemeClr>
              </a:solidFill>
            </a:rPr>
            <a:t>had</a:t>
          </a:r>
          <a:r>
            <a:rPr lang="en-NL" sz="3200" baseline="0" dirty="0">
              <a:solidFill>
                <a:schemeClr val="bg2">
                  <a:lumMod val="75000"/>
                </a:schemeClr>
              </a:solidFill>
            </a:rPr>
            <a:t> channels</a:t>
          </a:r>
          <a:endParaRPr lang="en-NL" sz="3200" dirty="0">
            <a:solidFill>
              <a:schemeClr val="bg2">
                <a:lumMod val="75000"/>
              </a:schemeClr>
            </a:solidFill>
          </a:endParaRPr>
        </a:p>
        <a:p>
          <a:r>
            <a:rPr lang="en-NL" sz="3200" dirty="0">
              <a:solidFill>
                <a:schemeClr val="bg2">
                  <a:lumMod val="75000"/>
                </a:schemeClr>
              </a:solidFill>
            </a:rPr>
            <a:t>BDTs to  separate VBF from ggF and signal from background</a:t>
          </a:r>
        </a:p>
      </dgm:t>
    </dgm:pt>
    <dgm:pt modelId="{EC8584E7-5F29-A745-BF3E-F7726E731DCF}" type="sibTrans" cxnId="{2E89050B-83D3-D041-85E5-F24134082935}">
      <dgm:prSet/>
      <dgm:spPr/>
      <dgm:t>
        <a:bodyPr/>
        <a:lstStyle/>
        <a:p>
          <a:endParaRPr lang="en-GB"/>
        </a:p>
      </dgm:t>
    </dgm:pt>
    <dgm:pt modelId="{84744034-5B6F-2C4F-A900-ABA40EEDCDE7}" type="parTrans" cxnId="{2E89050B-83D3-D041-85E5-F24134082935}">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A94D528B-C653-6E4D-AEDC-35C08E550DC7}" type="pres">
      <dgm:prSet presAssocID="{867999A8-1D89-8545-A894-668974FF989E}" presName="node" presStyleLbl="node1" presStyleIdx="0" presStyleCnt="1">
        <dgm:presLayoutVars>
          <dgm:bulletEnabled val="1"/>
        </dgm:presLayoutVars>
      </dgm:prSet>
      <dgm:spPr/>
    </dgm:pt>
  </dgm:ptLst>
  <dgm:cxnLst>
    <dgm:cxn modelId="{2E89050B-83D3-D041-85E5-F24134082935}" srcId="{33FDF0A1-8CC7-9B47-8304-85A7A62596C3}" destId="{867999A8-1D89-8545-A894-668974FF989E}" srcOrd="0" destOrd="0" parTransId="{84744034-5B6F-2C4F-A900-ABA40EEDCDE7}" sibTransId="{EC8584E7-5F29-A745-BF3E-F7726E731DCF}"/>
    <dgm:cxn modelId="{68F38227-BFA9-6645-B47F-2B90C51531F7}" type="presOf" srcId="{867999A8-1D89-8545-A894-668974FF989E}" destId="{A94D528B-C653-6E4D-AEDC-35C08E550DC7}" srcOrd="0" destOrd="0" presId="urn:microsoft.com/office/officeart/2005/8/layout/default"/>
    <dgm:cxn modelId="{7E6E928C-3A6E-544E-8964-D19AFFBA6C3B}" type="presOf" srcId="{33FDF0A1-8CC7-9B47-8304-85A7A62596C3}" destId="{AD40E884-7BFC-574B-ADC8-D2DE035180A6}" srcOrd="0" destOrd="0" presId="urn:microsoft.com/office/officeart/2005/8/layout/default"/>
    <dgm:cxn modelId="{7A406794-C11B-7740-98BB-CD68FEFCF668}" type="presParOf" srcId="{AD40E884-7BFC-574B-ADC8-D2DE035180A6}" destId="{A94D528B-C653-6E4D-AEDC-35C08E550DC7}"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867999A8-1D89-8545-A894-668974FF989E}">
      <dgm:prSet custT="1"/>
      <dgm:spPr>
        <a:ln>
          <a:solidFill>
            <a:schemeClr val="bg2">
              <a:lumMod val="90000"/>
            </a:schemeClr>
          </a:solidFill>
        </a:ln>
      </dgm:spPr>
      <dgm:t>
        <a:bodyPr/>
        <a:lstStyle/>
        <a:p>
          <a:r>
            <a:rPr lang="en-NL" sz="3500" dirty="0">
              <a:solidFill>
                <a:schemeClr val="bg2">
                  <a:lumMod val="90000"/>
                </a:schemeClr>
              </a:solidFill>
            </a:rPr>
            <a:t>HH→bbττ</a:t>
          </a:r>
        </a:p>
        <a:p>
          <a:r>
            <a:rPr lang="en-NL" sz="3200" dirty="0">
              <a:solidFill>
                <a:schemeClr val="bg2">
                  <a:lumMod val="90000"/>
                </a:schemeClr>
              </a:solidFill>
            </a:rPr>
            <a:t>Reasonably large BR and manageable backgrounds compared to bbbb</a:t>
          </a:r>
        </a:p>
        <a:p>
          <a:r>
            <a:rPr lang="en-NL" sz="3200" dirty="0">
              <a:solidFill>
                <a:schemeClr val="bg2">
                  <a:lumMod val="90000"/>
                </a:schemeClr>
              </a:solidFill>
            </a:rPr>
            <a:t>τ</a:t>
          </a:r>
          <a:r>
            <a:rPr lang="en-NL" sz="3200" baseline="-25000" dirty="0">
              <a:solidFill>
                <a:schemeClr val="bg2">
                  <a:lumMod val="90000"/>
                </a:schemeClr>
              </a:solidFill>
            </a:rPr>
            <a:t>had</a:t>
          </a:r>
          <a:r>
            <a:rPr lang="en-NL" sz="3200" dirty="0">
              <a:solidFill>
                <a:schemeClr val="bg2">
                  <a:lumMod val="90000"/>
                </a:schemeClr>
              </a:solidFill>
            </a:rPr>
            <a:t>τ</a:t>
          </a:r>
          <a:r>
            <a:rPr lang="en-NL" sz="3200" baseline="-25000" dirty="0">
              <a:solidFill>
                <a:schemeClr val="bg2">
                  <a:lumMod val="90000"/>
                </a:schemeClr>
              </a:solidFill>
            </a:rPr>
            <a:t>had</a:t>
          </a:r>
          <a:r>
            <a:rPr lang="en-NL" sz="3200" dirty="0">
              <a:solidFill>
                <a:schemeClr val="bg2">
                  <a:lumMod val="90000"/>
                </a:schemeClr>
              </a:solidFill>
            </a:rPr>
            <a:t> and τ</a:t>
          </a:r>
          <a:r>
            <a:rPr lang="en-NL" sz="3200" baseline="-25000" dirty="0">
              <a:solidFill>
                <a:schemeClr val="bg2">
                  <a:lumMod val="90000"/>
                </a:schemeClr>
              </a:solidFill>
            </a:rPr>
            <a:t>lep</a:t>
          </a:r>
          <a:r>
            <a:rPr lang="en-NL" sz="3200" dirty="0">
              <a:solidFill>
                <a:schemeClr val="bg2">
                  <a:lumMod val="90000"/>
                </a:schemeClr>
              </a:solidFill>
            </a:rPr>
            <a:t>τ</a:t>
          </a:r>
          <a:r>
            <a:rPr lang="en-NL" sz="3200" baseline="-25000" dirty="0">
              <a:solidFill>
                <a:schemeClr val="bg2">
                  <a:lumMod val="90000"/>
                </a:schemeClr>
              </a:solidFill>
            </a:rPr>
            <a:t>had</a:t>
          </a:r>
          <a:r>
            <a:rPr lang="en-NL" sz="3200" baseline="0" dirty="0">
              <a:solidFill>
                <a:schemeClr val="bg2">
                  <a:lumMod val="90000"/>
                </a:schemeClr>
              </a:solidFill>
            </a:rPr>
            <a:t> channels</a:t>
          </a:r>
          <a:endParaRPr lang="en-NL" sz="3200" dirty="0">
            <a:solidFill>
              <a:schemeClr val="bg2">
                <a:lumMod val="90000"/>
              </a:schemeClr>
            </a:solidFill>
          </a:endParaRPr>
        </a:p>
        <a:p>
          <a:r>
            <a:rPr lang="en-NL" sz="3200" dirty="0">
              <a:solidFill>
                <a:schemeClr val="bg2">
                  <a:lumMod val="90000"/>
                </a:schemeClr>
              </a:solidFill>
            </a:rPr>
            <a:t>BDTs to  separate VBF from ggF and signal from background</a:t>
          </a:r>
        </a:p>
      </dgm:t>
    </dgm:pt>
    <dgm:pt modelId="{EC8584E7-5F29-A745-BF3E-F7726E731DCF}" type="sibTrans" cxnId="{2E89050B-83D3-D041-85E5-F24134082935}">
      <dgm:prSet/>
      <dgm:spPr/>
      <dgm:t>
        <a:bodyPr/>
        <a:lstStyle/>
        <a:p>
          <a:endParaRPr lang="en-GB"/>
        </a:p>
      </dgm:t>
    </dgm:pt>
    <dgm:pt modelId="{84744034-5B6F-2C4F-A900-ABA40EEDCDE7}" type="parTrans" cxnId="{2E89050B-83D3-D041-85E5-F24134082935}">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A94D528B-C653-6E4D-AEDC-35C08E550DC7}" type="pres">
      <dgm:prSet presAssocID="{867999A8-1D89-8545-A894-668974FF989E}" presName="node" presStyleLbl="node1" presStyleIdx="0" presStyleCnt="1">
        <dgm:presLayoutVars>
          <dgm:bulletEnabled val="1"/>
        </dgm:presLayoutVars>
      </dgm:prSet>
      <dgm:spPr/>
    </dgm:pt>
  </dgm:ptLst>
  <dgm:cxnLst>
    <dgm:cxn modelId="{2E89050B-83D3-D041-85E5-F24134082935}" srcId="{33FDF0A1-8CC7-9B47-8304-85A7A62596C3}" destId="{867999A8-1D89-8545-A894-668974FF989E}" srcOrd="0" destOrd="0" parTransId="{84744034-5B6F-2C4F-A900-ABA40EEDCDE7}" sibTransId="{EC8584E7-5F29-A745-BF3E-F7726E731DCF}"/>
    <dgm:cxn modelId="{68F38227-BFA9-6645-B47F-2B90C51531F7}" type="presOf" srcId="{867999A8-1D89-8545-A894-668974FF989E}" destId="{A94D528B-C653-6E4D-AEDC-35C08E550DC7}" srcOrd="0" destOrd="0" presId="urn:microsoft.com/office/officeart/2005/8/layout/default"/>
    <dgm:cxn modelId="{7E6E928C-3A6E-544E-8964-D19AFFBA6C3B}" type="presOf" srcId="{33FDF0A1-8CC7-9B47-8304-85A7A62596C3}" destId="{AD40E884-7BFC-574B-ADC8-D2DE035180A6}" srcOrd="0" destOrd="0" presId="urn:microsoft.com/office/officeart/2005/8/layout/default"/>
    <dgm:cxn modelId="{7A406794-C11B-7740-98BB-CD68FEFCF668}" type="presParOf" srcId="{AD40E884-7BFC-574B-ADC8-D2DE035180A6}" destId="{A94D528B-C653-6E4D-AEDC-35C08E550DC7}"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5D87E3FB-604F-AF43-82EF-EB8F77006445}">
      <dgm:prSet phldrT="[Text]"/>
      <dgm:spPr>
        <a:ln>
          <a:solidFill>
            <a:srgbClr val="49F2DC"/>
          </a:solidFill>
        </a:ln>
      </dgm:spPr>
      <dgm:t>
        <a:bodyPr/>
        <a:lstStyle/>
        <a:p>
          <a:r>
            <a:rPr lang="en-NL" dirty="0"/>
            <a:t>HH→</a:t>
          </a:r>
          <a:r>
            <a:rPr lang="en-NL" i="0" dirty="0"/>
            <a:t>bb𝛾𝛾</a:t>
          </a:r>
        </a:p>
        <a:p>
          <a:r>
            <a:rPr lang="en-NL" dirty="0">
              <a:solidFill>
                <a:schemeClr val="bg2"/>
              </a:solidFill>
            </a:rPr>
            <a:t>Small BR but clean final state</a:t>
          </a:r>
        </a:p>
        <a:p>
          <a:r>
            <a:rPr lang="en-NL" dirty="0">
              <a:solidFill>
                <a:schemeClr val="bg2"/>
              </a:solidFill>
            </a:rPr>
            <a:t>BDT used to separate signal from background and categorise events</a:t>
          </a:r>
        </a:p>
        <a:p>
          <a:r>
            <a:rPr lang="en-NL" dirty="0">
              <a:solidFill>
                <a:schemeClr val="bg2"/>
              </a:solidFill>
            </a:rPr>
            <a:t>Unbinned maximum likelihood fit to m</a:t>
          </a:r>
          <a:r>
            <a:rPr lang="en-NL" baseline="-25000" dirty="0">
              <a:solidFill>
                <a:schemeClr val="bg2"/>
              </a:solidFill>
            </a:rPr>
            <a:t>𝛾𝛾</a:t>
          </a:r>
          <a:endParaRPr lang="en-GB" baseline="-25000" dirty="0">
            <a:solidFill>
              <a:schemeClr val="bg2"/>
            </a:solidFill>
          </a:endParaRPr>
        </a:p>
      </dgm:t>
    </dgm:pt>
    <dgm:pt modelId="{328D4AAF-2883-724F-9E02-677278E0A217}" type="parTrans" cxnId="{E9B23CCE-42AE-CD4F-BCA8-135C135DEA3C}">
      <dgm:prSet/>
      <dgm:spPr/>
      <dgm:t>
        <a:bodyPr/>
        <a:lstStyle/>
        <a:p>
          <a:endParaRPr lang="en-GB"/>
        </a:p>
      </dgm:t>
    </dgm:pt>
    <dgm:pt modelId="{C34CC014-6A87-D741-8E3A-18AB840D0132}" type="sibTrans" cxnId="{E9B23CCE-42AE-CD4F-BCA8-135C135DEA3C}">
      <dgm:prSet/>
      <dgm:spPr/>
      <dgm:t>
        <a:bodyPr/>
        <a:lstStyle/>
        <a:p>
          <a:endParaRPr lang="en-GB"/>
        </a:p>
      </dgm:t>
    </dgm:pt>
    <dgm:pt modelId="{AAB9635A-EFB4-F347-8F60-BBA678E478C0}">
      <dgm:prSet phldrT="[Text]"/>
      <dgm:spPr>
        <a:ln>
          <a:solidFill>
            <a:schemeClr val="accent5">
              <a:lumMod val="40000"/>
              <a:lumOff val="60000"/>
            </a:schemeClr>
          </a:solidFill>
        </a:ln>
      </dgm:spPr>
      <dgm:t>
        <a:bodyPr/>
        <a:lstStyle/>
        <a:p>
          <a:r>
            <a:rPr lang="en-GB" dirty="0"/>
            <a:t>HH</a:t>
          </a:r>
          <a:r>
            <a:rPr lang="en-NL" dirty="0"/>
            <a:t>→</a:t>
          </a:r>
          <a:r>
            <a:rPr lang="en-NL" i="0" dirty="0"/>
            <a:t>bb</a:t>
          </a:r>
          <a:r>
            <a:rPr lang="en-NL" dirty="0"/>
            <a:t>ℓ</a:t>
          </a:r>
          <a:r>
            <a:rPr lang="en-NL" i="1" dirty="0"/>
            <a:t>ℓ+ </a:t>
          </a:r>
          <a:r>
            <a:rPr lang="en-NL" i="0" dirty="0"/>
            <a:t>MET</a:t>
          </a:r>
        </a:p>
        <a:p>
          <a:r>
            <a:rPr lang="en-NL" i="0" dirty="0">
              <a:solidFill>
                <a:schemeClr val="bg2"/>
              </a:solidFill>
            </a:rPr>
            <a:t>Targets HH→2b + 2l + neutrinos</a:t>
          </a:r>
        </a:p>
        <a:p>
          <a:r>
            <a:rPr lang="en-NL" i="0" dirty="0">
              <a:solidFill>
                <a:schemeClr val="bg2"/>
              </a:solidFill>
            </a:rPr>
            <a:t>DNN used to separate signal from background</a:t>
          </a:r>
          <a:br>
            <a:rPr lang="en-NL" i="1" dirty="0"/>
          </a:br>
          <a:r>
            <a:rPr lang="en-NL" i="0" dirty="0">
              <a:solidFill>
                <a:schemeClr val="bg2"/>
              </a:solidFill>
            </a:rPr>
            <a:t>MVA outputs used as statistical discriminants</a:t>
          </a:r>
          <a:endParaRPr lang="en-GB" dirty="0"/>
        </a:p>
      </dgm:t>
    </dgm:pt>
    <dgm:pt modelId="{5186B528-0124-7B49-894E-7C4C3D74B762}" type="parTrans" cxnId="{F5D5EE19-DE04-7942-9489-76F173D3F8DB}">
      <dgm:prSet/>
      <dgm:spPr/>
      <dgm:t>
        <a:bodyPr/>
        <a:lstStyle/>
        <a:p>
          <a:endParaRPr lang="en-GB"/>
        </a:p>
      </dgm:t>
    </dgm:pt>
    <dgm:pt modelId="{C51B3CC2-7089-1C40-A217-229562ED3278}" type="sibTrans" cxnId="{F5D5EE19-DE04-7942-9489-76F173D3F8DB}">
      <dgm:prSet/>
      <dgm:spPr/>
      <dgm:t>
        <a:bodyPr/>
        <a:lstStyle/>
        <a:p>
          <a:endParaRPr lang="en-GB"/>
        </a:p>
      </dgm:t>
    </dgm:pt>
    <dgm:pt modelId="{2C00AE54-97FC-1B41-AA7A-2B2720089E69}">
      <dgm:prSet phldrT="[Text]"/>
      <dgm:spPr>
        <a:ln>
          <a:solidFill>
            <a:schemeClr val="accent6">
              <a:lumMod val="40000"/>
              <a:lumOff val="60000"/>
            </a:schemeClr>
          </a:solidFill>
        </a:ln>
      </dgm:spPr>
      <dgm:t>
        <a:bodyPr/>
        <a:lstStyle/>
        <a:p>
          <a:r>
            <a:rPr lang="en-NL" dirty="0"/>
            <a:t>HH→multilepton</a:t>
          </a:r>
        </a:p>
        <a:p>
          <a:r>
            <a:rPr lang="en-NL" dirty="0">
              <a:solidFill>
                <a:schemeClr val="bg2"/>
              </a:solidFill>
            </a:rPr>
            <a:t>Multiple final states with different numbers of leptons and τ</a:t>
          </a:r>
          <a:r>
            <a:rPr lang="en-NL" baseline="-25000" dirty="0">
              <a:solidFill>
                <a:schemeClr val="bg2"/>
              </a:solidFill>
            </a:rPr>
            <a:t>had</a:t>
          </a:r>
          <a:r>
            <a:rPr lang="en-NL" dirty="0">
              <a:solidFill>
                <a:schemeClr val="bg2"/>
              </a:solidFill>
            </a:rPr>
            <a:t>, diphotons</a:t>
          </a:r>
        </a:p>
        <a:p>
          <a:r>
            <a:rPr lang="en-NL" dirty="0">
              <a:solidFill>
                <a:schemeClr val="bg2"/>
              </a:solidFill>
            </a:rPr>
            <a:t>BDT score or m</a:t>
          </a:r>
          <a:r>
            <a:rPr lang="en-NL" baseline="-25000" dirty="0">
              <a:solidFill>
                <a:schemeClr val="bg2"/>
              </a:solidFill>
            </a:rPr>
            <a:t>𝛾𝛾</a:t>
          </a:r>
          <a:r>
            <a:rPr lang="en-NL" baseline="0" dirty="0">
              <a:solidFill>
                <a:schemeClr val="bg2"/>
              </a:solidFill>
            </a:rPr>
            <a:t> as fit variable</a:t>
          </a:r>
          <a:endParaRPr lang="en-GB" dirty="0">
            <a:solidFill>
              <a:schemeClr val="bg2"/>
            </a:solidFill>
          </a:endParaRPr>
        </a:p>
      </dgm:t>
    </dgm:pt>
    <dgm:pt modelId="{6E91EEEF-7760-BC4A-A2B1-39693CF8C873}" type="parTrans" cxnId="{58195879-E91F-E04A-B27E-84A1B080BF61}">
      <dgm:prSet/>
      <dgm:spPr/>
      <dgm:t>
        <a:bodyPr/>
        <a:lstStyle/>
        <a:p>
          <a:endParaRPr lang="en-GB"/>
        </a:p>
      </dgm:t>
    </dgm:pt>
    <dgm:pt modelId="{1038EF70-DE51-7F49-B6BD-DAE7BD0963B5}" type="sibTrans" cxnId="{58195879-E91F-E04A-B27E-84A1B080BF61}">
      <dgm:prSet/>
      <dgm:spPr/>
      <dgm:t>
        <a:bodyPr/>
        <a:lstStyle/>
        <a:p>
          <a:endParaRPr lang="en-GB"/>
        </a:p>
      </dgm:t>
    </dgm:pt>
    <dgm:pt modelId="{2310198B-17A8-A345-9101-6076589C5A9B}">
      <dgm:prSet phldrT="[Text]"/>
      <dgm:spPr>
        <a:ln>
          <a:solidFill>
            <a:srgbClr val="FF0000"/>
          </a:solidFill>
        </a:ln>
      </dgm:spPr>
      <dgm:t>
        <a:bodyPr/>
        <a:lstStyle/>
        <a:p>
          <a:pPr algn="ctr"/>
          <a:r>
            <a:rPr lang="en-NL" dirty="0"/>
            <a:t>HH→bbbb</a:t>
          </a:r>
        </a:p>
        <a:p>
          <a:pPr algn="ctr"/>
          <a:r>
            <a:rPr lang="en-NL" dirty="0">
              <a:solidFill>
                <a:schemeClr val="bg2"/>
              </a:solidFill>
            </a:rPr>
            <a:t>Largest BR, but challenging due to large QCD multijet background</a:t>
          </a:r>
        </a:p>
        <a:p>
          <a:pPr algn="ctr"/>
          <a:r>
            <a:rPr lang="en-NL" dirty="0">
              <a:solidFill>
                <a:schemeClr val="bg2"/>
              </a:solidFill>
            </a:rPr>
            <a:t>Multi b-jet triggers used to select events</a:t>
          </a:r>
        </a:p>
        <a:p>
          <a:pPr algn="ctr"/>
          <a:r>
            <a:rPr lang="en-NL" dirty="0">
              <a:solidFill>
                <a:schemeClr val="bg2"/>
              </a:solidFill>
            </a:rPr>
            <a:t>Boosted and resolved topologies</a:t>
          </a:r>
        </a:p>
      </dgm:t>
    </dgm:pt>
    <dgm:pt modelId="{561E7959-AF0D-8F4C-A45C-0A4812A11429}" type="sibTrans" cxnId="{636C951E-48A3-4B4E-BB23-ACA3859CFB2C}">
      <dgm:prSet/>
      <dgm:spPr/>
      <dgm:t>
        <a:bodyPr/>
        <a:lstStyle/>
        <a:p>
          <a:endParaRPr lang="en-GB"/>
        </a:p>
      </dgm:t>
    </dgm:pt>
    <dgm:pt modelId="{971A46B5-2D43-034B-8BFB-38CD700675D3}" type="parTrans" cxnId="{636C951E-48A3-4B4E-BB23-ACA3859CFB2C}">
      <dgm:prSet/>
      <dgm:spPr/>
      <dgm:t>
        <a:bodyPr/>
        <a:lstStyle/>
        <a:p>
          <a:endParaRPr lang="en-GB"/>
        </a:p>
      </dgm:t>
    </dgm:pt>
    <dgm:pt modelId="{867999A8-1D89-8545-A894-668974FF989E}">
      <dgm:prSet/>
      <dgm:spPr>
        <a:ln>
          <a:solidFill>
            <a:srgbClr val="FFC000"/>
          </a:solidFill>
        </a:ln>
      </dgm:spPr>
      <dgm:t>
        <a:bodyPr/>
        <a:lstStyle/>
        <a:p>
          <a:r>
            <a:rPr lang="en-NL" dirty="0"/>
            <a:t>HH→bbττ</a:t>
          </a:r>
        </a:p>
        <a:p>
          <a:r>
            <a:rPr lang="en-NL" dirty="0">
              <a:solidFill>
                <a:schemeClr val="bg2"/>
              </a:solidFill>
            </a:rPr>
            <a:t>Reasonably large BR and manageable backgrounds compared to bbbb</a:t>
          </a:r>
        </a:p>
        <a:p>
          <a:r>
            <a:rPr lang="en-NL" dirty="0">
              <a:solidFill>
                <a:schemeClr val="bg2"/>
              </a:solidFill>
            </a:rPr>
            <a:t>τ</a:t>
          </a:r>
          <a:r>
            <a:rPr lang="en-NL" baseline="-25000" dirty="0">
              <a:solidFill>
                <a:schemeClr val="bg2"/>
              </a:solidFill>
            </a:rPr>
            <a:t>had</a:t>
          </a:r>
          <a:r>
            <a:rPr lang="en-NL" dirty="0">
              <a:solidFill>
                <a:schemeClr val="bg2"/>
              </a:solidFill>
            </a:rPr>
            <a:t>τ</a:t>
          </a:r>
          <a:r>
            <a:rPr lang="en-NL" baseline="-25000" dirty="0">
              <a:solidFill>
                <a:schemeClr val="bg2"/>
              </a:solidFill>
            </a:rPr>
            <a:t>had</a:t>
          </a:r>
          <a:r>
            <a:rPr lang="en-NL" baseline="0" dirty="0">
              <a:solidFill>
                <a:schemeClr val="bg2"/>
              </a:solidFill>
            </a:rPr>
            <a:t> </a:t>
          </a:r>
          <a:r>
            <a:rPr lang="en-NL" dirty="0">
              <a:solidFill>
                <a:schemeClr val="bg2"/>
              </a:solidFill>
            </a:rPr>
            <a:t>and τ</a:t>
          </a:r>
          <a:r>
            <a:rPr lang="en-NL" baseline="-25000" dirty="0">
              <a:solidFill>
                <a:schemeClr val="bg2"/>
              </a:solidFill>
            </a:rPr>
            <a:t>lep</a:t>
          </a:r>
          <a:r>
            <a:rPr lang="en-NL" dirty="0">
              <a:solidFill>
                <a:schemeClr val="bg2"/>
              </a:solidFill>
            </a:rPr>
            <a:t>τ</a:t>
          </a:r>
          <a:r>
            <a:rPr lang="en-NL" baseline="-25000" dirty="0">
              <a:solidFill>
                <a:schemeClr val="bg2"/>
              </a:solidFill>
            </a:rPr>
            <a:t>had</a:t>
          </a:r>
          <a:r>
            <a:rPr lang="en-NL" dirty="0">
              <a:solidFill>
                <a:schemeClr val="bg2"/>
              </a:solidFill>
            </a:rPr>
            <a:t> channels</a:t>
          </a:r>
        </a:p>
        <a:p>
          <a:r>
            <a:rPr lang="en-NL" dirty="0">
              <a:solidFill>
                <a:schemeClr val="bg2"/>
              </a:solidFill>
            </a:rPr>
            <a:t>BDTs to separate VBF from ggF, signal from background</a:t>
          </a:r>
        </a:p>
      </dgm:t>
    </dgm:pt>
    <dgm:pt modelId="{EC8584E7-5F29-A745-BF3E-F7726E731DCF}" type="sibTrans" cxnId="{2E89050B-83D3-D041-85E5-F24134082935}">
      <dgm:prSet/>
      <dgm:spPr/>
      <dgm:t>
        <a:bodyPr/>
        <a:lstStyle/>
        <a:p>
          <a:endParaRPr lang="en-GB"/>
        </a:p>
      </dgm:t>
    </dgm:pt>
    <dgm:pt modelId="{84744034-5B6F-2C4F-A900-ABA40EEDCDE7}" type="parTrans" cxnId="{2E89050B-83D3-D041-85E5-F24134082935}">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DAAB4AF8-11F1-534D-BB74-66FD8B3AC2BD}" type="pres">
      <dgm:prSet presAssocID="{2310198B-17A8-A345-9101-6076589C5A9B}" presName="node" presStyleLbl="node1" presStyleIdx="0" presStyleCnt="5">
        <dgm:presLayoutVars>
          <dgm:bulletEnabled val="1"/>
        </dgm:presLayoutVars>
      </dgm:prSet>
      <dgm:spPr/>
    </dgm:pt>
    <dgm:pt modelId="{242060E4-E1FC-274F-A08E-7FA5970DFE24}" type="pres">
      <dgm:prSet presAssocID="{561E7959-AF0D-8F4C-A45C-0A4812A11429}" presName="sibTrans" presStyleCnt="0"/>
      <dgm:spPr/>
    </dgm:pt>
    <dgm:pt modelId="{A94D528B-C653-6E4D-AEDC-35C08E550DC7}" type="pres">
      <dgm:prSet presAssocID="{867999A8-1D89-8545-A894-668974FF989E}" presName="node" presStyleLbl="node1" presStyleIdx="1" presStyleCnt="5">
        <dgm:presLayoutVars>
          <dgm:bulletEnabled val="1"/>
        </dgm:presLayoutVars>
      </dgm:prSet>
      <dgm:spPr/>
    </dgm:pt>
    <dgm:pt modelId="{EEA1666B-EF1F-624D-A561-07257CF226BB}" type="pres">
      <dgm:prSet presAssocID="{EC8584E7-5F29-A745-BF3E-F7726E731DCF}" presName="sibTrans" presStyleCnt="0"/>
      <dgm:spPr/>
    </dgm:pt>
    <dgm:pt modelId="{7F0166DC-662C-0149-BBF7-3B1B4B2777E4}" type="pres">
      <dgm:prSet presAssocID="{5D87E3FB-604F-AF43-82EF-EB8F77006445}" presName="node" presStyleLbl="node1" presStyleIdx="2" presStyleCnt="5">
        <dgm:presLayoutVars>
          <dgm:bulletEnabled val="1"/>
        </dgm:presLayoutVars>
      </dgm:prSet>
      <dgm:spPr/>
    </dgm:pt>
    <dgm:pt modelId="{0B02E653-C5AA-7A43-B7D6-D597FBA950A4}" type="pres">
      <dgm:prSet presAssocID="{C34CC014-6A87-D741-8E3A-18AB840D0132}" presName="sibTrans" presStyleCnt="0"/>
      <dgm:spPr/>
    </dgm:pt>
    <dgm:pt modelId="{91A4AB74-0163-8E49-B848-83998C2B3B79}" type="pres">
      <dgm:prSet presAssocID="{AAB9635A-EFB4-F347-8F60-BBA678E478C0}" presName="node" presStyleLbl="node1" presStyleIdx="3" presStyleCnt="5">
        <dgm:presLayoutVars>
          <dgm:bulletEnabled val="1"/>
        </dgm:presLayoutVars>
      </dgm:prSet>
      <dgm:spPr/>
    </dgm:pt>
    <dgm:pt modelId="{85B7E6F1-1272-C740-966F-5B096526EA67}" type="pres">
      <dgm:prSet presAssocID="{C51B3CC2-7089-1C40-A217-229562ED3278}" presName="sibTrans" presStyleCnt="0"/>
      <dgm:spPr/>
    </dgm:pt>
    <dgm:pt modelId="{E8ED9274-51EE-B845-A7F4-64F924DDCE5E}" type="pres">
      <dgm:prSet presAssocID="{2C00AE54-97FC-1B41-AA7A-2B2720089E69}" presName="node" presStyleLbl="node1" presStyleIdx="4" presStyleCnt="5">
        <dgm:presLayoutVars>
          <dgm:bulletEnabled val="1"/>
        </dgm:presLayoutVars>
      </dgm:prSet>
      <dgm:spPr/>
    </dgm:pt>
  </dgm:ptLst>
  <dgm:cxnLst>
    <dgm:cxn modelId="{2E89050B-83D3-D041-85E5-F24134082935}" srcId="{33FDF0A1-8CC7-9B47-8304-85A7A62596C3}" destId="{867999A8-1D89-8545-A894-668974FF989E}" srcOrd="1" destOrd="0" parTransId="{84744034-5B6F-2C4F-A900-ABA40EEDCDE7}" sibTransId="{EC8584E7-5F29-A745-BF3E-F7726E731DCF}"/>
    <dgm:cxn modelId="{F5D5EE19-DE04-7942-9489-76F173D3F8DB}" srcId="{33FDF0A1-8CC7-9B47-8304-85A7A62596C3}" destId="{AAB9635A-EFB4-F347-8F60-BBA678E478C0}" srcOrd="3" destOrd="0" parTransId="{5186B528-0124-7B49-894E-7C4C3D74B762}" sibTransId="{C51B3CC2-7089-1C40-A217-229562ED3278}"/>
    <dgm:cxn modelId="{636C951E-48A3-4B4E-BB23-ACA3859CFB2C}" srcId="{33FDF0A1-8CC7-9B47-8304-85A7A62596C3}" destId="{2310198B-17A8-A345-9101-6076589C5A9B}" srcOrd="0" destOrd="0" parTransId="{971A46B5-2D43-034B-8BFB-38CD700675D3}" sibTransId="{561E7959-AF0D-8F4C-A45C-0A4812A11429}"/>
    <dgm:cxn modelId="{68F38227-BFA9-6645-B47F-2B90C51531F7}" type="presOf" srcId="{867999A8-1D89-8545-A894-668974FF989E}" destId="{A94D528B-C653-6E4D-AEDC-35C08E550DC7}" srcOrd="0" destOrd="0" presId="urn:microsoft.com/office/officeart/2005/8/layout/default"/>
    <dgm:cxn modelId="{5A23FB4C-C163-2648-8083-1E30370EB72E}" type="presOf" srcId="{2C00AE54-97FC-1B41-AA7A-2B2720089E69}" destId="{E8ED9274-51EE-B845-A7F4-64F924DDCE5E}" srcOrd="0" destOrd="0" presId="urn:microsoft.com/office/officeart/2005/8/layout/default"/>
    <dgm:cxn modelId="{58195879-E91F-E04A-B27E-84A1B080BF61}" srcId="{33FDF0A1-8CC7-9B47-8304-85A7A62596C3}" destId="{2C00AE54-97FC-1B41-AA7A-2B2720089E69}" srcOrd="4" destOrd="0" parTransId="{6E91EEEF-7760-BC4A-A2B1-39693CF8C873}" sibTransId="{1038EF70-DE51-7F49-B6BD-DAE7BD0963B5}"/>
    <dgm:cxn modelId="{7E6E928C-3A6E-544E-8964-D19AFFBA6C3B}" type="presOf" srcId="{33FDF0A1-8CC7-9B47-8304-85A7A62596C3}" destId="{AD40E884-7BFC-574B-ADC8-D2DE035180A6}" srcOrd="0" destOrd="0" presId="urn:microsoft.com/office/officeart/2005/8/layout/default"/>
    <dgm:cxn modelId="{A399CDA1-716E-E649-9447-55180FEB99B5}" type="presOf" srcId="{AAB9635A-EFB4-F347-8F60-BBA678E478C0}" destId="{91A4AB74-0163-8E49-B848-83998C2B3B79}" srcOrd="0" destOrd="0" presId="urn:microsoft.com/office/officeart/2005/8/layout/default"/>
    <dgm:cxn modelId="{E9B23CCE-42AE-CD4F-BCA8-135C135DEA3C}" srcId="{33FDF0A1-8CC7-9B47-8304-85A7A62596C3}" destId="{5D87E3FB-604F-AF43-82EF-EB8F77006445}" srcOrd="2" destOrd="0" parTransId="{328D4AAF-2883-724F-9E02-677278E0A217}" sibTransId="{C34CC014-6A87-D741-8E3A-18AB840D0132}"/>
    <dgm:cxn modelId="{091199D4-646B-824C-BA62-A6C9B5C0B355}" type="presOf" srcId="{5D87E3FB-604F-AF43-82EF-EB8F77006445}" destId="{7F0166DC-662C-0149-BBF7-3B1B4B2777E4}" srcOrd="0" destOrd="0" presId="urn:microsoft.com/office/officeart/2005/8/layout/default"/>
    <dgm:cxn modelId="{5D5BB6E5-6D31-C641-A2A0-E35E87030290}" type="presOf" srcId="{2310198B-17A8-A345-9101-6076589C5A9B}" destId="{DAAB4AF8-11F1-534D-BB74-66FD8B3AC2BD}" srcOrd="0" destOrd="0" presId="urn:microsoft.com/office/officeart/2005/8/layout/default"/>
    <dgm:cxn modelId="{F0BBC16E-069C-7041-B1B0-00F5E17B2553}" type="presParOf" srcId="{AD40E884-7BFC-574B-ADC8-D2DE035180A6}" destId="{DAAB4AF8-11F1-534D-BB74-66FD8B3AC2BD}" srcOrd="0" destOrd="0" presId="urn:microsoft.com/office/officeart/2005/8/layout/default"/>
    <dgm:cxn modelId="{A7135A7E-2BE4-E74E-8E44-4847189887D2}" type="presParOf" srcId="{AD40E884-7BFC-574B-ADC8-D2DE035180A6}" destId="{242060E4-E1FC-274F-A08E-7FA5970DFE24}" srcOrd="1" destOrd="0" presId="urn:microsoft.com/office/officeart/2005/8/layout/default"/>
    <dgm:cxn modelId="{7A406794-C11B-7740-98BB-CD68FEFCF668}" type="presParOf" srcId="{AD40E884-7BFC-574B-ADC8-D2DE035180A6}" destId="{A94D528B-C653-6E4D-AEDC-35C08E550DC7}" srcOrd="2" destOrd="0" presId="urn:microsoft.com/office/officeart/2005/8/layout/default"/>
    <dgm:cxn modelId="{072088CC-5C9E-5E45-9684-F0221B8E9F20}" type="presParOf" srcId="{AD40E884-7BFC-574B-ADC8-D2DE035180A6}" destId="{EEA1666B-EF1F-624D-A561-07257CF226BB}" srcOrd="3" destOrd="0" presId="urn:microsoft.com/office/officeart/2005/8/layout/default"/>
    <dgm:cxn modelId="{71C6C650-7506-0844-A9D0-11F008D7588B}" type="presParOf" srcId="{AD40E884-7BFC-574B-ADC8-D2DE035180A6}" destId="{7F0166DC-662C-0149-BBF7-3B1B4B2777E4}" srcOrd="4" destOrd="0" presId="urn:microsoft.com/office/officeart/2005/8/layout/default"/>
    <dgm:cxn modelId="{856A755F-9A53-0946-A9F0-34EEA74CD7AD}" type="presParOf" srcId="{AD40E884-7BFC-574B-ADC8-D2DE035180A6}" destId="{0B02E653-C5AA-7A43-B7D6-D597FBA950A4}" srcOrd="5" destOrd="0" presId="urn:microsoft.com/office/officeart/2005/8/layout/default"/>
    <dgm:cxn modelId="{D35FFD50-039A-A94D-888D-030A5C192BC2}" type="presParOf" srcId="{AD40E884-7BFC-574B-ADC8-D2DE035180A6}" destId="{91A4AB74-0163-8E49-B848-83998C2B3B79}" srcOrd="6" destOrd="0" presId="urn:microsoft.com/office/officeart/2005/8/layout/default"/>
    <dgm:cxn modelId="{4D6C3279-594F-E144-AB58-5CE486C17C8E}" type="presParOf" srcId="{AD40E884-7BFC-574B-ADC8-D2DE035180A6}" destId="{85B7E6F1-1272-C740-966F-5B096526EA67}" srcOrd="7" destOrd="0" presId="urn:microsoft.com/office/officeart/2005/8/layout/default"/>
    <dgm:cxn modelId="{3F26BD0A-4929-E04C-9E91-6B597348401D}" type="presParOf" srcId="{AD40E884-7BFC-574B-ADC8-D2DE035180A6}" destId="{E8ED9274-51EE-B845-A7F4-64F924DDCE5E}"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5D87E3FB-604F-AF43-82EF-EB8F77006445}">
      <dgm:prSet phldrT="[Text]"/>
      <dgm:spPr>
        <a:ln>
          <a:solidFill>
            <a:srgbClr val="49F2DC"/>
          </a:solidFill>
        </a:ln>
      </dgm:spPr>
      <dgm:t>
        <a:bodyPr/>
        <a:lstStyle/>
        <a:p>
          <a:r>
            <a:rPr lang="en-NL" dirty="0"/>
            <a:t>HH→</a:t>
          </a:r>
          <a:r>
            <a:rPr lang="en-NL" i="1" dirty="0"/>
            <a:t>bb</a:t>
          </a:r>
          <a:r>
            <a:rPr lang="en-NL" dirty="0"/>
            <a:t>𝛾𝛾</a:t>
          </a:r>
        </a:p>
        <a:p>
          <a:r>
            <a:rPr lang="en-NL" dirty="0">
              <a:solidFill>
                <a:schemeClr val="bg2">
                  <a:lumMod val="75000"/>
                </a:schemeClr>
              </a:solidFill>
            </a:rPr>
            <a:t>Small BR but clean final state</a:t>
          </a:r>
        </a:p>
        <a:p>
          <a:r>
            <a:rPr lang="en-NL" dirty="0">
              <a:solidFill>
                <a:schemeClr val="bg2">
                  <a:lumMod val="75000"/>
                </a:schemeClr>
              </a:solidFill>
            </a:rPr>
            <a:t>BDT used to separate signal from background and categorise events</a:t>
          </a:r>
        </a:p>
        <a:p>
          <a:r>
            <a:rPr lang="en-NL" dirty="0">
              <a:solidFill>
                <a:schemeClr val="bg2">
                  <a:lumMod val="75000"/>
                </a:schemeClr>
              </a:solidFill>
            </a:rPr>
            <a:t>Unbinned maximum likelihood fit to m</a:t>
          </a:r>
          <a:r>
            <a:rPr lang="en-NL" baseline="-25000" dirty="0">
              <a:solidFill>
                <a:schemeClr val="bg2">
                  <a:lumMod val="75000"/>
                </a:schemeClr>
              </a:solidFill>
            </a:rPr>
            <a:t>𝛾𝛾</a:t>
          </a:r>
          <a:endParaRPr lang="en-GB" baseline="-25000" dirty="0">
            <a:solidFill>
              <a:schemeClr val="bg2">
                <a:lumMod val="75000"/>
              </a:schemeClr>
            </a:solidFill>
          </a:endParaRPr>
        </a:p>
      </dgm:t>
    </dgm:pt>
    <dgm:pt modelId="{328D4AAF-2883-724F-9E02-677278E0A217}" type="parTrans" cxnId="{E9B23CCE-42AE-CD4F-BCA8-135C135DEA3C}">
      <dgm:prSet/>
      <dgm:spPr/>
      <dgm:t>
        <a:bodyPr/>
        <a:lstStyle/>
        <a:p>
          <a:endParaRPr lang="en-GB"/>
        </a:p>
      </dgm:t>
    </dgm:pt>
    <dgm:pt modelId="{C34CC014-6A87-D741-8E3A-18AB840D0132}" type="sibTrans" cxnId="{E9B23CCE-42AE-CD4F-BCA8-135C135DEA3C}">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7F0166DC-662C-0149-BBF7-3B1B4B2777E4}" type="pres">
      <dgm:prSet presAssocID="{5D87E3FB-604F-AF43-82EF-EB8F77006445}" presName="node" presStyleLbl="node1" presStyleIdx="0" presStyleCnt="1">
        <dgm:presLayoutVars>
          <dgm:bulletEnabled val="1"/>
        </dgm:presLayoutVars>
      </dgm:prSet>
      <dgm:spPr/>
    </dgm:pt>
  </dgm:ptLst>
  <dgm:cxnLst>
    <dgm:cxn modelId="{7E6E928C-3A6E-544E-8964-D19AFFBA6C3B}" type="presOf" srcId="{33FDF0A1-8CC7-9B47-8304-85A7A62596C3}" destId="{AD40E884-7BFC-574B-ADC8-D2DE035180A6}" srcOrd="0" destOrd="0" presId="urn:microsoft.com/office/officeart/2005/8/layout/default"/>
    <dgm:cxn modelId="{E9B23CCE-42AE-CD4F-BCA8-135C135DEA3C}" srcId="{33FDF0A1-8CC7-9B47-8304-85A7A62596C3}" destId="{5D87E3FB-604F-AF43-82EF-EB8F77006445}" srcOrd="0" destOrd="0" parTransId="{328D4AAF-2883-724F-9E02-677278E0A217}" sibTransId="{C34CC014-6A87-D741-8E3A-18AB840D0132}"/>
    <dgm:cxn modelId="{091199D4-646B-824C-BA62-A6C9B5C0B355}" type="presOf" srcId="{5D87E3FB-604F-AF43-82EF-EB8F77006445}" destId="{7F0166DC-662C-0149-BBF7-3B1B4B2777E4}" srcOrd="0" destOrd="0" presId="urn:microsoft.com/office/officeart/2005/8/layout/default"/>
    <dgm:cxn modelId="{71C6C650-7506-0844-A9D0-11F008D7588B}" type="presParOf" srcId="{AD40E884-7BFC-574B-ADC8-D2DE035180A6}" destId="{7F0166DC-662C-0149-BBF7-3B1B4B2777E4}"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3FDF0A1-8CC7-9B47-8304-85A7A62596C3}" type="doc">
      <dgm:prSet loTypeId="urn:microsoft.com/office/officeart/2005/8/layout/default" loCatId="" qsTypeId="urn:microsoft.com/office/officeart/2005/8/quickstyle/simple1" qsCatId="simple" csTypeId="urn:microsoft.com/office/officeart/2005/8/colors/accent2_1" csCatId="accent2" phldr="1"/>
      <dgm:spPr/>
      <dgm:t>
        <a:bodyPr/>
        <a:lstStyle/>
        <a:p>
          <a:endParaRPr lang="en-GB"/>
        </a:p>
      </dgm:t>
    </dgm:pt>
    <dgm:pt modelId="{5D87E3FB-604F-AF43-82EF-EB8F77006445}">
      <dgm:prSet phldrT="[Text]"/>
      <dgm:spPr>
        <a:ln>
          <a:solidFill>
            <a:schemeClr val="bg2">
              <a:lumMod val="90000"/>
            </a:schemeClr>
          </a:solidFill>
        </a:ln>
      </dgm:spPr>
      <dgm:t>
        <a:bodyPr/>
        <a:lstStyle/>
        <a:p>
          <a:r>
            <a:rPr lang="en-NL" dirty="0">
              <a:solidFill>
                <a:schemeClr val="bg2">
                  <a:lumMod val="90000"/>
                </a:schemeClr>
              </a:solidFill>
            </a:rPr>
            <a:t>HH→</a:t>
          </a:r>
          <a:r>
            <a:rPr lang="en-NL" i="1" dirty="0">
              <a:solidFill>
                <a:schemeClr val="bg2">
                  <a:lumMod val="90000"/>
                </a:schemeClr>
              </a:solidFill>
            </a:rPr>
            <a:t>bb</a:t>
          </a:r>
          <a:r>
            <a:rPr lang="en-NL" dirty="0">
              <a:solidFill>
                <a:schemeClr val="bg2">
                  <a:lumMod val="90000"/>
                </a:schemeClr>
              </a:solidFill>
            </a:rPr>
            <a:t>𝛾𝛾</a:t>
          </a:r>
        </a:p>
        <a:p>
          <a:r>
            <a:rPr lang="en-NL" dirty="0">
              <a:solidFill>
                <a:schemeClr val="bg2">
                  <a:lumMod val="90000"/>
                </a:schemeClr>
              </a:solidFill>
            </a:rPr>
            <a:t>Small BR but clean final state</a:t>
          </a:r>
        </a:p>
        <a:p>
          <a:r>
            <a:rPr lang="en-NL" dirty="0">
              <a:solidFill>
                <a:schemeClr val="bg2">
                  <a:lumMod val="90000"/>
                </a:schemeClr>
              </a:solidFill>
            </a:rPr>
            <a:t>BDT used to separate signal from background and categorise events</a:t>
          </a:r>
        </a:p>
        <a:p>
          <a:r>
            <a:rPr lang="en-NL" dirty="0">
              <a:solidFill>
                <a:schemeClr val="bg2">
                  <a:lumMod val="90000"/>
                </a:schemeClr>
              </a:solidFill>
            </a:rPr>
            <a:t>Unbinned maximum likelihood fit to m</a:t>
          </a:r>
          <a:r>
            <a:rPr lang="en-NL" baseline="-25000" dirty="0">
              <a:solidFill>
                <a:schemeClr val="bg2">
                  <a:lumMod val="90000"/>
                </a:schemeClr>
              </a:solidFill>
            </a:rPr>
            <a:t>𝛾𝛾</a:t>
          </a:r>
          <a:endParaRPr lang="en-GB" baseline="-25000" dirty="0">
            <a:solidFill>
              <a:schemeClr val="bg2">
                <a:lumMod val="90000"/>
              </a:schemeClr>
            </a:solidFill>
          </a:endParaRPr>
        </a:p>
      </dgm:t>
    </dgm:pt>
    <dgm:pt modelId="{328D4AAF-2883-724F-9E02-677278E0A217}" type="parTrans" cxnId="{E9B23CCE-42AE-CD4F-BCA8-135C135DEA3C}">
      <dgm:prSet/>
      <dgm:spPr/>
      <dgm:t>
        <a:bodyPr/>
        <a:lstStyle/>
        <a:p>
          <a:endParaRPr lang="en-GB"/>
        </a:p>
      </dgm:t>
    </dgm:pt>
    <dgm:pt modelId="{C34CC014-6A87-D741-8E3A-18AB840D0132}" type="sibTrans" cxnId="{E9B23CCE-42AE-CD4F-BCA8-135C135DEA3C}">
      <dgm:prSet/>
      <dgm:spPr/>
      <dgm:t>
        <a:bodyPr/>
        <a:lstStyle/>
        <a:p>
          <a:endParaRPr lang="en-GB"/>
        </a:p>
      </dgm:t>
    </dgm:pt>
    <dgm:pt modelId="{AD40E884-7BFC-574B-ADC8-D2DE035180A6}" type="pres">
      <dgm:prSet presAssocID="{33FDF0A1-8CC7-9B47-8304-85A7A62596C3}" presName="diagram" presStyleCnt="0">
        <dgm:presLayoutVars>
          <dgm:dir/>
          <dgm:resizeHandles val="exact"/>
        </dgm:presLayoutVars>
      </dgm:prSet>
      <dgm:spPr/>
    </dgm:pt>
    <dgm:pt modelId="{7F0166DC-662C-0149-BBF7-3B1B4B2777E4}" type="pres">
      <dgm:prSet presAssocID="{5D87E3FB-604F-AF43-82EF-EB8F77006445}" presName="node" presStyleLbl="node1" presStyleIdx="0" presStyleCnt="1">
        <dgm:presLayoutVars>
          <dgm:bulletEnabled val="1"/>
        </dgm:presLayoutVars>
      </dgm:prSet>
      <dgm:spPr/>
    </dgm:pt>
  </dgm:ptLst>
  <dgm:cxnLst>
    <dgm:cxn modelId="{7E6E928C-3A6E-544E-8964-D19AFFBA6C3B}" type="presOf" srcId="{33FDF0A1-8CC7-9B47-8304-85A7A62596C3}" destId="{AD40E884-7BFC-574B-ADC8-D2DE035180A6}" srcOrd="0" destOrd="0" presId="urn:microsoft.com/office/officeart/2005/8/layout/default"/>
    <dgm:cxn modelId="{E9B23CCE-42AE-CD4F-BCA8-135C135DEA3C}" srcId="{33FDF0A1-8CC7-9B47-8304-85A7A62596C3}" destId="{5D87E3FB-604F-AF43-82EF-EB8F77006445}" srcOrd="0" destOrd="0" parTransId="{328D4AAF-2883-724F-9E02-677278E0A217}" sibTransId="{C34CC014-6A87-D741-8E3A-18AB840D0132}"/>
    <dgm:cxn modelId="{091199D4-646B-824C-BA62-A6C9B5C0B355}" type="presOf" srcId="{5D87E3FB-604F-AF43-82EF-EB8F77006445}" destId="{7F0166DC-662C-0149-BBF7-3B1B4B2777E4}" srcOrd="0" destOrd="0" presId="urn:microsoft.com/office/officeart/2005/8/layout/default"/>
    <dgm:cxn modelId="{71C6C650-7506-0844-A9D0-11F008D7588B}" type="presParOf" srcId="{AD40E884-7BFC-574B-ADC8-D2DE035180A6}" destId="{7F0166DC-662C-0149-BBF7-3B1B4B2777E4}"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B4AF8-11F1-534D-BB74-66FD8B3AC2BD}">
      <dsp:nvSpPr>
        <dsp:cNvPr id="0" name=""/>
        <dsp:cNvSpPr/>
      </dsp:nvSpPr>
      <dsp:spPr>
        <a:xfrm>
          <a:off x="0" y="39687"/>
          <a:ext cx="3286125" cy="1971675"/>
        </a:xfrm>
        <a:prstGeom prst="rect">
          <a:avLst/>
        </a:prstGeom>
        <a:solidFill>
          <a:schemeClr val="lt1">
            <a:hueOff val="0"/>
            <a:satOff val="0"/>
            <a:lumOff val="0"/>
            <a:alphaOff val="0"/>
          </a:schemeClr>
        </a:solidFill>
        <a:ln w="1905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HH→bbbb</a:t>
          </a:r>
        </a:p>
        <a:p>
          <a:pPr marL="0" lvl="0" indent="0" algn="ctr" defTabSz="711200">
            <a:lnSpc>
              <a:spcPct val="90000"/>
            </a:lnSpc>
            <a:spcBef>
              <a:spcPct val="0"/>
            </a:spcBef>
            <a:spcAft>
              <a:spcPct val="35000"/>
            </a:spcAft>
            <a:buNone/>
          </a:pPr>
          <a:r>
            <a:rPr lang="en-NL" sz="1600" kern="1200" dirty="0">
              <a:solidFill>
                <a:schemeClr val="bg2"/>
              </a:solidFill>
            </a:rPr>
            <a:t>Largest BR, but challenging due to large QCD multijet background</a:t>
          </a:r>
        </a:p>
        <a:p>
          <a:pPr marL="0" lvl="0" indent="0" algn="ctr" defTabSz="711200">
            <a:lnSpc>
              <a:spcPct val="90000"/>
            </a:lnSpc>
            <a:spcBef>
              <a:spcPct val="0"/>
            </a:spcBef>
            <a:spcAft>
              <a:spcPct val="35000"/>
            </a:spcAft>
            <a:buNone/>
          </a:pPr>
          <a:r>
            <a:rPr lang="en-NL" sz="1600" kern="1200" dirty="0">
              <a:solidFill>
                <a:schemeClr val="bg2"/>
              </a:solidFill>
            </a:rPr>
            <a:t>Multi b-jet triggers used to select events</a:t>
          </a:r>
        </a:p>
        <a:p>
          <a:pPr marL="0" lvl="0" indent="0" algn="ctr" defTabSz="711200">
            <a:lnSpc>
              <a:spcPct val="90000"/>
            </a:lnSpc>
            <a:spcBef>
              <a:spcPct val="0"/>
            </a:spcBef>
            <a:spcAft>
              <a:spcPct val="35000"/>
            </a:spcAft>
            <a:buNone/>
          </a:pPr>
          <a:r>
            <a:rPr lang="en-NL" sz="1600" kern="1200" dirty="0">
              <a:solidFill>
                <a:schemeClr val="bg2"/>
              </a:solidFill>
            </a:rPr>
            <a:t>Boosted and resolved topologies</a:t>
          </a:r>
        </a:p>
      </dsp:txBody>
      <dsp:txXfrm>
        <a:off x="0" y="39687"/>
        <a:ext cx="3286125" cy="1971675"/>
      </dsp:txXfrm>
    </dsp:sp>
    <dsp:sp modelId="{A94D528B-C653-6E4D-AEDC-35C08E550DC7}">
      <dsp:nvSpPr>
        <dsp:cNvPr id="0" name=""/>
        <dsp:cNvSpPr/>
      </dsp:nvSpPr>
      <dsp:spPr>
        <a:xfrm>
          <a:off x="3614737" y="39687"/>
          <a:ext cx="3286125" cy="1971675"/>
        </a:xfrm>
        <a:prstGeom prst="rect">
          <a:avLst/>
        </a:prstGeom>
        <a:solidFill>
          <a:schemeClr val="lt1">
            <a:hueOff val="0"/>
            <a:satOff val="0"/>
            <a:lumOff val="0"/>
            <a:alphaOff val="0"/>
          </a:schemeClr>
        </a:solidFill>
        <a:ln w="19050" cap="flat" cmpd="sng" algn="ctr">
          <a:solidFill>
            <a:srgbClr val="FFC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HH→bbττ</a:t>
          </a:r>
        </a:p>
        <a:p>
          <a:pPr marL="0" lvl="0" indent="0" algn="ctr" defTabSz="711200">
            <a:lnSpc>
              <a:spcPct val="90000"/>
            </a:lnSpc>
            <a:spcBef>
              <a:spcPct val="0"/>
            </a:spcBef>
            <a:spcAft>
              <a:spcPct val="35000"/>
            </a:spcAft>
            <a:buNone/>
          </a:pPr>
          <a:r>
            <a:rPr lang="en-NL" sz="1600" kern="1200" dirty="0">
              <a:solidFill>
                <a:schemeClr val="bg2"/>
              </a:solidFill>
            </a:rPr>
            <a:t>Reasonably large BR and manageable backgrounds compared to bbbb</a:t>
          </a:r>
        </a:p>
        <a:p>
          <a:pPr marL="0" lvl="0" indent="0" algn="ctr" defTabSz="711200">
            <a:lnSpc>
              <a:spcPct val="90000"/>
            </a:lnSpc>
            <a:spcBef>
              <a:spcPct val="0"/>
            </a:spcBef>
            <a:spcAft>
              <a:spcPct val="35000"/>
            </a:spcAft>
            <a:buNone/>
          </a:pPr>
          <a:r>
            <a:rPr lang="en-NL" sz="1600" kern="1200" baseline="0" dirty="0">
              <a:solidFill>
                <a:schemeClr val="bg2"/>
              </a:solidFill>
            </a:rPr>
            <a:t>τ</a:t>
          </a:r>
          <a:r>
            <a:rPr lang="en-NL" sz="1600" kern="1200" baseline="-25000" dirty="0">
              <a:solidFill>
                <a:schemeClr val="bg2"/>
              </a:solidFill>
            </a:rPr>
            <a:t>had</a:t>
          </a:r>
          <a:r>
            <a:rPr lang="en-NL" sz="1600" kern="1200" baseline="0" dirty="0">
              <a:solidFill>
                <a:schemeClr val="bg2"/>
              </a:solidFill>
            </a:rPr>
            <a:t>τ</a:t>
          </a:r>
          <a:r>
            <a:rPr lang="en-NL" sz="1600" kern="1200" baseline="-25000" dirty="0">
              <a:solidFill>
                <a:schemeClr val="bg2"/>
              </a:solidFill>
            </a:rPr>
            <a:t>had</a:t>
          </a:r>
          <a:r>
            <a:rPr lang="en-NL" sz="1600" kern="1200" baseline="0" dirty="0">
              <a:solidFill>
                <a:schemeClr val="bg2"/>
              </a:solidFill>
            </a:rPr>
            <a:t> and</a:t>
          </a:r>
          <a:r>
            <a:rPr lang="en-NL" sz="1600" kern="1200" dirty="0">
              <a:solidFill>
                <a:schemeClr val="bg2"/>
              </a:solidFill>
            </a:rPr>
            <a:t> τ</a:t>
          </a:r>
          <a:r>
            <a:rPr lang="en-NL" sz="1600" kern="1200" baseline="-25000" dirty="0">
              <a:solidFill>
                <a:schemeClr val="bg2"/>
              </a:solidFill>
            </a:rPr>
            <a:t>lep</a:t>
          </a:r>
          <a:r>
            <a:rPr lang="en-NL" sz="1600" kern="1200" dirty="0">
              <a:solidFill>
                <a:schemeClr val="bg2"/>
              </a:solidFill>
            </a:rPr>
            <a:t>τ</a:t>
          </a:r>
          <a:r>
            <a:rPr lang="en-NL" sz="1600" kern="1200" baseline="-25000" dirty="0">
              <a:solidFill>
                <a:schemeClr val="bg2"/>
              </a:solidFill>
            </a:rPr>
            <a:t>had</a:t>
          </a:r>
          <a:r>
            <a:rPr lang="en-NL" sz="1600" kern="1200" dirty="0">
              <a:solidFill>
                <a:schemeClr val="bg2"/>
              </a:solidFill>
            </a:rPr>
            <a:t> channels</a:t>
          </a:r>
        </a:p>
        <a:p>
          <a:pPr marL="0" lvl="0" indent="0" algn="ctr" defTabSz="711200">
            <a:lnSpc>
              <a:spcPct val="90000"/>
            </a:lnSpc>
            <a:spcBef>
              <a:spcPct val="0"/>
            </a:spcBef>
            <a:spcAft>
              <a:spcPct val="35000"/>
            </a:spcAft>
            <a:buNone/>
          </a:pPr>
          <a:r>
            <a:rPr lang="en-NL" sz="1600" kern="1200" dirty="0">
              <a:solidFill>
                <a:schemeClr val="bg2"/>
              </a:solidFill>
            </a:rPr>
            <a:t>BDTs to separate VBF from ggF, signal from background</a:t>
          </a:r>
        </a:p>
      </dsp:txBody>
      <dsp:txXfrm>
        <a:off x="3614737" y="39687"/>
        <a:ext cx="3286125" cy="1971675"/>
      </dsp:txXfrm>
    </dsp:sp>
    <dsp:sp modelId="{7F0166DC-662C-0149-BBF7-3B1B4B2777E4}">
      <dsp:nvSpPr>
        <dsp:cNvPr id="0" name=""/>
        <dsp:cNvSpPr/>
      </dsp:nvSpPr>
      <dsp:spPr>
        <a:xfrm>
          <a:off x="7229475" y="39687"/>
          <a:ext cx="3286125" cy="1971675"/>
        </a:xfrm>
        <a:prstGeom prst="rect">
          <a:avLst/>
        </a:prstGeom>
        <a:solidFill>
          <a:schemeClr val="lt1">
            <a:hueOff val="0"/>
            <a:satOff val="0"/>
            <a:lumOff val="0"/>
            <a:alphaOff val="0"/>
          </a:schemeClr>
        </a:solidFill>
        <a:ln w="19050" cap="flat" cmpd="sng" algn="ctr">
          <a:solidFill>
            <a:srgbClr val="49F2D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a:t>
          </a:r>
          <a:r>
            <a:rPr lang="en-NL" sz="1600" i="0" kern="1200" dirty="0"/>
            <a:t>bb𝛾𝛾</a:t>
          </a:r>
        </a:p>
        <a:p>
          <a:pPr marL="0" lvl="0" indent="0" algn="ctr" defTabSz="711200">
            <a:lnSpc>
              <a:spcPct val="90000"/>
            </a:lnSpc>
            <a:spcBef>
              <a:spcPct val="0"/>
            </a:spcBef>
            <a:spcAft>
              <a:spcPct val="35000"/>
            </a:spcAft>
            <a:buNone/>
          </a:pPr>
          <a:r>
            <a:rPr lang="en-NL" sz="1600" kern="1200" dirty="0">
              <a:solidFill>
                <a:schemeClr val="bg2"/>
              </a:solidFill>
            </a:rPr>
            <a:t>Small BR but clean final state</a:t>
          </a:r>
        </a:p>
        <a:p>
          <a:pPr marL="0" lvl="0" indent="0" algn="ctr" defTabSz="711200">
            <a:lnSpc>
              <a:spcPct val="90000"/>
            </a:lnSpc>
            <a:spcBef>
              <a:spcPct val="0"/>
            </a:spcBef>
            <a:spcAft>
              <a:spcPct val="35000"/>
            </a:spcAft>
            <a:buNone/>
          </a:pPr>
          <a:r>
            <a:rPr lang="en-NL" sz="1600" kern="1200" dirty="0">
              <a:solidFill>
                <a:schemeClr val="bg2"/>
              </a:solidFill>
            </a:rPr>
            <a:t>BDT used to separate signal from background and categorise events</a:t>
          </a:r>
        </a:p>
        <a:p>
          <a:pPr marL="0" lvl="0" indent="0" algn="ctr" defTabSz="711200">
            <a:lnSpc>
              <a:spcPct val="90000"/>
            </a:lnSpc>
            <a:spcBef>
              <a:spcPct val="0"/>
            </a:spcBef>
            <a:spcAft>
              <a:spcPct val="35000"/>
            </a:spcAft>
            <a:buNone/>
          </a:pPr>
          <a:r>
            <a:rPr lang="en-NL" sz="1600" kern="1200" dirty="0">
              <a:solidFill>
                <a:schemeClr val="bg2"/>
              </a:solidFill>
            </a:rPr>
            <a:t>Unbinned maximum likelihood fit to m</a:t>
          </a:r>
          <a:r>
            <a:rPr lang="en-NL" sz="1600" kern="1200" baseline="-25000" dirty="0">
              <a:solidFill>
                <a:schemeClr val="bg2"/>
              </a:solidFill>
            </a:rPr>
            <a:t>𝛾𝛾</a:t>
          </a:r>
          <a:endParaRPr lang="en-GB" sz="1600" kern="1200" baseline="-25000" dirty="0">
            <a:solidFill>
              <a:schemeClr val="bg2"/>
            </a:solidFill>
          </a:endParaRPr>
        </a:p>
      </dsp:txBody>
      <dsp:txXfrm>
        <a:off x="7229475" y="39687"/>
        <a:ext cx="3286125" cy="1971675"/>
      </dsp:txXfrm>
    </dsp:sp>
    <dsp:sp modelId="{91A4AB74-0163-8E49-B848-83998C2B3B79}">
      <dsp:nvSpPr>
        <dsp:cNvPr id="0" name=""/>
        <dsp:cNvSpPr/>
      </dsp:nvSpPr>
      <dsp:spPr>
        <a:xfrm>
          <a:off x="1807368" y="2339975"/>
          <a:ext cx="3286125" cy="1971675"/>
        </a:xfrm>
        <a:prstGeom prst="rect">
          <a:avLst/>
        </a:prstGeom>
        <a:solidFill>
          <a:schemeClr val="lt1">
            <a:hueOff val="0"/>
            <a:satOff val="0"/>
            <a:lumOff val="0"/>
            <a:alphaOff val="0"/>
          </a:schemeClr>
        </a:solidFill>
        <a:ln w="19050" cap="flat" cmpd="sng" algn="ctr">
          <a:solidFill>
            <a:schemeClr val="accent5">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HH</a:t>
          </a:r>
          <a:r>
            <a:rPr lang="en-NL" sz="1600" kern="1200" dirty="0"/>
            <a:t>→</a:t>
          </a:r>
          <a:r>
            <a:rPr lang="en-NL" sz="1600" i="0" kern="1200" dirty="0"/>
            <a:t>bb</a:t>
          </a:r>
          <a:r>
            <a:rPr lang="en-NL" sz="1600" kern="1200" dirty="0"/>
            <a:t>ℓ</a:t>
          </a:r>
          <a:r>
            <a:rPr lang="en-NL" sz="1600" i="1" kern="1200" dirty="0"/>
            <a:t>ℓ+ </a:t>
          </a:r>
          <a:r>
            <a:rPr lang="en-NL" sz="1600" i="0" kern="1200" dirty="0"/>
            <a:t>MET</a:t>
          </a:r>
        </a:p>
        <a:p>
          <a:pPr marL="0" lvl="0" indent="0" algn="ctr" defTabSz="711200">
            <a:lnSpc>
              <a:spcPct val="90000"/>
            </a:lnSpc>
            <a:spcBef>
              <a:spcPct val="0"/>
            </a:spcBef>
            <a:spcAft>
              <a:spcPct val="35000"/>
            </a:spcAft>
            <a:buNone/>
          </a:pPr>
          <a:r>
            <a:rPr lang="en-NL" sz="1600" i="0" kern="1200" dirty="0">
              <a:solidFill>
                <a:schemeClr val="bg2"/>
              </a:solidFill>
            </a:rPr>
            <a:t>Targets HH→2b + 2l + neutrinos</a:t>
          </a:r>
        </a:p>
        <a:p>
          <a:pPr marL="0" lvl="0" indent="0" algn="ctr" defTabSz="711200">
            <a:lnSpc>
              <a:spcPct val="90000"/>
            </a:lnSpc>
            <a:spcBef>
              <a:spcPct val="0"/>
            </a:spcBef>
            <a:spcAft>
              <a:spcPct val="35000"/>
            </a:spcAft>
            <a:buNone/>
          </a:pPr>
          <a:r>
            <a:rPr lang="en-NL" sz="1600" i="0" kern="1200" dirty="0">
              <a:solidFill>
                <a:schemeClr val="bg2"/>
              </a:solidFill>
            </a:rPr>
            <a:t>DNN used to separate signal from background</a:t>
          </a:r>
          <a:br>
            <a:rPr lang="en-NL" sz="1600" i="1" kern="1200" dirty="0"/>
          </a:br>
          <a:r>
            <a:rPr lang="en-NL" sz="1600" i="0" kern="1200" dirty="0">
              <a:solidFill>
                <a:schemeClr val="bg2"/>
              </a:solidFill>
            </a:rPr>
            <a:t>MVA outputs used as statistical discriminants</a:t>
          </a:r>
          <a:endParaRPr lang="en-GB" sz="1600" kern="1200" dirty="0"/>
        </a:p>
      </dsp:txBody>
      <dsp:txXfrm>
        <a:off x="1807368" y="2339975"/>
        <a:ext cx="3286125" cy="1971675"/>
      </dsp:txXfrm>
    </dsp:sp>
    <dsp:sp modelId="{E8ED9274-51EE-B845-A7F4-64F924DDCE5E}">
      <dsp:nvSpPr>
        <dsp:cNvPr id="0" name=""/>
        <dsp:cNvSpPr/>
      </dsp:nvSpPr>
      <dsp:spPr>
        <a:xfrm>
          <a:off x="5422106" y="2339975"/>
          <a:ext cx="3286125" cy="1971675"/>
        </a:xfrm>
        <a:prstGeom prst="rect">
          <a:avLst/>
        </a:prstGeom>
        <a:solidFill>
          <a:schemeClr val="lt1">
            <a:hueOff val="0"/>
            <a:satOff val="0"/>
            <a:lumOff val="0"/>
            <a:alphaOff val="0"/>
          </a:schemeClr>
        </a:solidFill>
        <a:ln w="19050" cap="flat" cmpd="sng" algn="ctr">
          <a:solidFill>
            <a:schemeClr val="accent6">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HH→multilepton</a:t>
          </a:r>
        </a:p>
        <a:p>
          <a:pPr marL="0" lvl="0" indent="0" algn="ctr" defTabSz="711200">
            <a:lnSpc>
              <a:spcPct val="90000"/>
            </a:lnSpc>
            <a:spcBef>
              <a:spcPct val="0"/>
            </a:spcBef>
            <a:spcAft>
              <a:spcPct val="35000"/>
            </a:spcAft>
            <a:buNone/>
          </a:pPr>
          <a:r>
            <a:rPr lang="en-NL" sz="1600" kern="1200" dirty="0">
              <a:solidFill>
                <a:schemeClr val="bg2"/>
              </a:solidFill>
            </a:rPr>
            <a:t>Multiple final states with different numbers of leptons and τ</a:t>
          </a:r>
          <a:r>
            <a:rPr lang="en-NL" sz="1600" kern="1200" baseline="-25000" dirty="0">
              <a:solidFill>
                <a:schemeClr val="bg2"/>
              </a:solidFill>
            </a:rPr>
            <a:t>had</a:t>
          </a:r>
          <a:r>
            <a:rPr lang="en-NL" sz="1600" kern="1200" dirty="0">
              <a:solidFill>
                <a:schemeClr val="bg2"/>
              </a:solidFill>
            </a:rPr>
            <a:t>, diphotons</a:t>
          </a:r>
        </a:p>
        <a:p>
          <a:pPr marL="0" lvl="0" indent="0" algn="ctr" defTabSz="711200">
            <a:lnSpc>
              <a:spcPct val="90000"/>
            </a:lnSpc>
            <a:spcBef>
              <a:spcPct val="0"/>
            </a:spcBef>
            <a:spcAft>
              <a:spcPct val="35000"/>
            </a:spcAft>
            <a:buNone/>
          </a:pPr>
          <a:r>
            <a:rPr lang="en-NL" sz="1600" kern="1200" dirty="0">
              <a:solidFill>
                <a:schemeClr val="bg2"/>
              </a:solidFill>
            </a:rPr>
            <a:t>BDT score or m</a:t>
          </a:r>
          <a:r>
            <a:rPr lang="en-NL" sz="1600" kern="1200" baseline="-25000" dirty="0">
              <a:solidFill>
                <a:schemeClr val="bg2"/>
              </a:solidFill>
            </a:rPr>
            <a:t>𝛾𝛾</a:t>
          </a:r>
          <a:r>
            <a:rPr lang="en-NL" sz="1600" kern="1200" baseline="0" dirty="0">
              <a:solidFill>
                <a:schemeClr val="bg2"/>
              </a:solidFill>
            </a:rPr>
            <a:t> as fit variable</a:t>
          </a:r>
          <a:endParaRPr lang="en-GB" sz="1600" kern="1200" dirty="0">
            <a:solidFill>
              <a:schemeClr val="bg2"/>
            </a:solidFill>
          </a:endParaRPr>
        </a:p>
      </dsp:txBody>
      <dsp:txXfrm>
        <a:off x="5422106" y="2339975"/>
        <a:ext cx="3286125" cy="197167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B4AF8-11F1-534D-BB74-66FD8B3AC2BD}">
      <dsp:nvSpPr>
        <dsp:cNvPr id="0" name=""/>
        <dsp:cNvSpPr/>
      </dsp:nvSpPr>
      <dsp:spPr>
        <a:xfrm>
          <a:off x="0" y="39687"/>
          <a:ext cx="3286125" cy="1971675"/>
        </a:xfrm>
        <a:prstGeom prst="rect">
          <a:avLst/>
        </a:prstGeom>
        <a:solidFill>
          <a:schemeClr val="lt1">
            <a:hueOff val="0"/>
            <a:satOff val="0"/>
            <a:lumOff val="0"/>
            <a:alphaOff val="0"/>
          </a:schemeClr>
        </a:solidFill>
        <a:ln w="1905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HH→bbbb</a:t>
          </a:r>
        </a:p>
        <a:p>
          <a:pPr marL="0" lvl="0" indent="0" algn="ctr" defTabSz="711200">
            <a:lnSpc>
              <a:spcPct val="90000"/>
            </a:lnSpc>
            <a:spcBef>
              <a:spcPct val="0"/>
            </a:spcBef>
            <a:spcAft>
              <a:spcPct val="35000"/>
            </a:spcAft>
            <a:buNone/>
          </a:pPr>
          <a:r>
            <a:rPr lang="en-NL" sz="1600" kern="1200" dirty="0">
              <a:solidFill>
                <a:schemeClr val="bg2"/>
              </a:solidFill>
            </a:rPr>
            <a:t>Largest BR, but challenging due to large QCD multijet background</a:t>
          </a:r>
        </a:p>
        <a:p>
          <a:pPr marL="0" lvl="0" indent="0" algn="ctr" defTabSz="711200">
            <a:lnSpc>
              <a:spcPct val="90000"/>
            </a:lnSpc>
            <a:spcBef>
              <a:spcPct val="0"/>
            </a:spcBef>
            <a:spcAft>
              <a:spcPct val="35000"/>
            </a:spcAft>
            <a:buNone/>
          </a:pPr>
          <a:r>
            <a:rPr lang="en-NL" sz="1600" kern="1200" dirty="0">
              <a:solidFill>
                <a:schemeClr val="bg2"/>
              </a:solidFill>
            </a:rPr>
            <a:t>Multi b-jet triggers used to select events</a:t>
          </a:r>
        </a:p>
        <a:p>
          <a:pPr marL="0" lvl="0" indent="0" algn="ctr" defTabSz="711200">
            <a:lnSpc>
              <a:spcPct val="90000"/>
            </a:lnSpc>
            <a:spcBef>
              <a:spcPct val="0"/>
            </a:spcBef>
            <a:spcAft>
              <a:spcPct val="35000"/>
            </a:spcAft>
            <a:buNone/>
          </a:pPr>
          <a:r>
            <a:rPr lang="en-NL" sz="1600" kern="1200" dirty="0">
              <a:solidFill>
                <a:schemeClr val="bg2"/>
              </a:solidFill>
            </a:rPr>
            <a:t>Boosted and resolved topologies</a:t>
          </a:r>
        </a:p>
      </dsp:txBody>
      <dsp:txXfrm>
        <a:off x="0" y="39687"/>
        <a:ext cx="3286125" cy="1971675"/>
      </dsp:txXfrm>
    </dsp:sp>
    <dsp:sp modelId="{A94D528B-C653-6E4D-AEDC-35C08E550DC7}">
      <dsp:nvSpPr>
        <dsp:cNvPr id="0" name=""/>
        <dsp:cNvSpPr/>
      </dsp:nvSpPr>
      <dsp:spPr>
        <a:xfrm>
          <a:off x="3614737" y="39687"/>
          <a:ext cx="3286125" cy="1971675"/>
        </a:xfrm>
        <a:prstGeom prst="rect">
          <a:avLst/>
        </a:prstGeom>
        <a:solidFill>
          <a:schemeClr val="lt1">
            <a:hueOff val="0"/>
            <a:satOff val="0"/>
            <a:lumOff val="0"/>
            <a:alphaOff val="0"/>
          </a:schemeClr>
        </a:solidFill>
        <a:ln w="19050" cap="flat" cmpd="sng" algn="ctr">
          <a:solidFill>
            <a:srgbClr val="FFC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HH→bbττ</a:t>
          </a:r>
        </a:p>
        <a:p>
          <a:pPr marL="0" lvl="0" indent="0" algn="ctr" defTabSz="711200">
            <a:lnSpc>
              <a:spcPct val="90000"/>
            </a:lnSpc>
            <a:spcBef>
              <a:spcPct val="0"/>
            </a:spcBef>
            <a:spcAft>
              <a:spcPct val="35000"/>
            </a:spcAft>
            <a:buNone/>
          </a:pPr>
          <a:r>
            <a:rPr lang="en-NL" sz="1600" kern="1200" dirty="0">
              <a:solidFill>
                <a:schemeClr val="bg2"/>
              </a:solidFill>
            </a:rPr>
            <a:t>Reasonably large BR and manageable backgrounds compared to bbbb</a:t>
          </a:r>
        </a:p>
        <a:p>
          <a:pPr marL="0" lvl="0" indent="0" algn="ctr" defTabSz="711200">
            <a:lnSpc>
              <a:spcPct val="90000"/>
            </a:lnSpc>
            <a:spcBef>
              <a:spcPct val="0"/>
            </a:spcBef>
            <a:spcAft>
              <a:spcPct val="35000"/>
            </a:spcAft>
            <a:buNone/>
          </a:pPr>
          <a:r>
            <a:rPr lang="en-NL" sz="1600" kern="1200" dirty="0">
              <a:solidFill>
                <a:schemeClr val="bg2"/>
              </a:solidFill>
            </a:rPr>
            <a:t>τ</a:t>
          </a:r>
          <a:r>
            <a:rPr lang="en-NL" sz="1600" kern="1200" baseline="-25000" dirty="0">
              <a:solidFill>
                <a:schemeClr val="bg2"/>
              </a:solidFill>
            </a:rPr>
            <a:t>had</a:t>
          </a:r>
          <a:r>
            <a:rPr lang="en-NL" sz="1600" kern="1200" dirty="0">
              <a:solidFill>
                <a:schemeClr val="bg2"/>
              </a:solidFill>
            </a:rPr>
            <a:t>τ</a:t>
          </a:r>
          <a:r>
            <a:rPr lang="en-NL" sz="1600" kern="1200" baseline="-25000" dirty="0">
              <a:solidFill>
                <a:schemeClr val="bg2"/>
              </a:solidFill>
            </a:rPr>
            <a:t>had</a:t>
          </a:r>
          <a:r>
            <a:rPr lang="en-NL" sz="1600" kern="1200" baseline="0" dirty="0">
              <a:solidFill>
                <a:schemeClr val="bg2"/>
              </a:solidFill>
            </a:rPr>
            <a:t> </a:t>
          </a:r>
          <a:r>
            <a:rPr lang="en-NL" sz="1600" kern="1200" dirty="0">
              <a:solidFill>
                <a:schemeClr val="bg2"/>
              </a:solidFill>
            </a:rPr>
            <a:t>and τ</a:t>
          </a:r>
          <a:r>
            <a:rPr lang="en-NL" sz="1600" kern="1200" baseline="-25000" dirty="0">
              <a:solidFill>
                <a:schemeClr val="bg2"/>
              </a:solidFill>
            </a:rPr>
            <a:t>lep</a:t>
          </a:r>
          <a:r>
            <a:rPr lang="en-NL" sz="1600" kern="1200" dirty="0">
              <a:solidFill>
                <a:schemeClr val="bg2"/>
              </a:solidFill>
            </a:rPr>
            <a:t>τ</a:t>
          </a:r>
          <a:r>
            <a:rPr lang="en-NL" sz="1600" kern="1200" baseline="-25000" dirty="0">
              <a:solidFill>
                <a:schemeClr val="bg2"/>
              </a:solidFill>
            </a:rPr>
            <a:t>had</a:t>
          </a:r>
          <a:r>
            <a:rPr lang="en-NL" sz="1600" kern="1200" dirty="0">
              <a:solidFill>
                <a:schemeClr val="bg2"/>
              </a:solidFill>
            </a:rPr>
            <a:t> channels</a:t>
          </a:r>
        </a:p>
        <a:p>
          <a:pPr marL="0" lvl="0" indent="0" algn="ctr" defTabSz="711200">
            <a:lnSpc>
              <a:spcPct val="90000"/>
            </a:lnSpc>
            <a:spcBef>
              <a:spcPct val="0"/>
            </a:spcBef>
            <a:spcAft>
              <a:spcPct val="35000"/>
            </a:spcAft>
            <a:buNone/>
          </a:pPr>
          <a:r>
            <a:rPr lang="en-NL" sz="1600" kern="1200" dirty="0">
              <a:solidFill>
                <a:schemeClr val="bg2"/>
              </a:solidFill>
            </a:rPr>
            <a:t>BDTs to separate VBF from ggF, signal from background</a:t>
          </a:r>
        </a:p>
      </dsp:txBody>
      <dsp:txXfrm>
        <a:off x="3614737" y="39687"/>
        <a:ext cx="3286125" cy="1971675"/>
      </dsp:txXfrm>
    </dsp:sp>
    <dsp:sp modelId="{7F0166DC-662C-0149-BBF7-3B1B4B2777E4}">
      <dsp:nvSpPr>
        <dsp:cNvPr id="0" name=""/>
        <dsp:cNvSpPr/>
      </dsp:nvSpPr>
      <dsp:spPr>
        <a:xfrm>
          <a:off x="7229475" y="39687"/>
          <a:ext cx="3286125" cy="1971675"/>
        </a:xfrm>
        <a:prstGeom prst="rect">
          <a:avLst/>
        </a:prstGeom>
        <a:solidFill>
          <a:schemeClr val="lt1">
            <a:hueOff val="0"/>
            <a:satOff val="0"/>
            <a:lumOff val="0"/>
            <a:alphaOff val="0"/>
          </a:schemeClr>
        </a:solidFill>
        <a:ln w="19050" cap="flat" cmpd="sng" algn="ctr">
          <a:solidFill>
            <a:srgbClr val="49F2D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a:t>
          </a:r>
          <a:r>
            <a:rPr lang="en-NL" sz="1600" i="1" kern="1200" dirty="0"/>
            <a:t>bb</a:t>
          </a:r>
          <a:r>
            <a:rPr lang="en-NL" sz="1600" kern="1200" dirty="0"/>
            <a:t>𝛾𝛾</a:t>
          </a:r>
        </a:p>
        <a:p>
          <a:pPr marL="0" lvl="0" indent="0" algn="ctr" defTabSz="711200">
            <a:lnSpc>
              <a:spcPct val="90000"/>
            </a:lnSpc>
            <a:spcBef>
              <a:spcPct val="0"/>
            </a:spcBef>
            <a:spcAft>
              <a:spcPct val="35000"/>
            </a:spcAft>
            <a:buNone/>
          </a:pPr>
          <a:r>
            <a:rPr lang="en-NL" sz="1600" kern="1200" dirty="0">
              <a:solidFill>
                <a:schemeClr val="bg2"/>
              </a:solidFill>
            </a:rPr>
            <a:t>Small BR but clean final state</a:t>
          </a:r>
        </a:p>
        <a:p>
          <a:pPr marL="0" lvl="0" indent="0" algn="ctr" defTabSz="711200">
            <a:lnSpc>
              <a:spcPct val="90000"/>
            </a:lnSpc>
            <a:spcBef>
              <a:spcPct val="0"/>
            </a:spcBef>
            <a:spcAft>
              <a:spcPct val="35000"/>
            </a:spcAft>
            <a:buNone/>
          </a:pPr>
          <a:r>
            <a:rPr lang="en-NL" sz="1600" kern="1200" dirty="0">
              <a:solidFill>
                <a:schemeClr val="bg2"/>
              </a:solidFill>
            </a:rPr>
            <a:t>BDT used to separate signal from background and categorise events</a:t>
          </a:r>
        </a:p>
        <a:p>
          <a:pPr marL="0" lvl="0" indent="0" algn="ctr" defTabSz="711200">
            <a:lnSpc>
              <a:spcPct val="90000"/>
            </a:lnSpc>
            <a:spcBef>
              <a:spcPct val="0"/>
            </a:spcBef>
            <a:spcAft>
              <a:spcPct val="35000"/>
            </a:spcAft>
            <a:buNone/>
          </a:pPr>
          <a:r>
            <a:rPr lang="en-NL" sz="1600" kern="1200" dirty="0">
              <a:solidFill>
                <a:schemeClr val="bg2"/>
              </a:solidFill>
            </a:rPr>
            <a:t>Unbinned maximum likelihood fit to m</a:t>
          </a:r>
          <a:r>
            <a:rPr lang="en-NL" sz="1600" kern="1200" baseline="-25000" dirty="0">
              <a:solidFill>
                <a:schemeClr val="bg2"/>
              </a:solidFill>
            </a:rPr>
            <a:t>𝛾𝛾</a:t>
          </a:r>
          <a:endParaRPr lang="en-GB" sz="1600" kern="1200" baseline="-25000" dirty="0">
            <a:solidFill>
              <a:schemeClr val="bg2"/>
            </a:solidFill>
          </a:endParaRPr>
        </a:p>
      </dsp:txBody>
      <dsp:txXfrm>
        <a:off x="7229475" y="39687"/>
        <a:ext cx="3286125" cy="1971675"/>
      </dsp:txXfrm>
    </dsp:sp>
    <dsp:sp modelId="{91A4AB74-0163-8E49-B848-83998C2B3B79}">
      <dsp:nvSpPr>
        <dsp:cNvPr id="0" name=""/>
        <dsp:cNvSpPr/>
      </dsp:nvSpPr>
      <dsp:spPr>
        <a:xfrm>
          <a:off x="1807368" y="2339975"/>
          <a:ext cx="3286125" cy="1971675"/>
        </a:xfrm>
        <a:prstGeom prst="rect">
          <a:avLst/>
        </a:prstGeom>
        <a:solidFill>
          <a:schemeClr val="lt1">
            <a:hueOff val="0"/>
            <a:satOff val="0"/>
            <a:lumOff val="0"/>
            <a:alphaOff val="0"/>
          </a:schemeClr>
        </a:solidFill>
        <a:ln w="19050" cap="flat" cmpd="sng" algn="ctr">
          <a:solidFill>
            <a:schemeClr val="accent5">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HH</a:t>
          </a:r>
          <a:r>
            <a:rPr lang="en-NL" sz="1600" kern="1200" dirty="0"/>
            <a:t>→</a:t>
          </a:r>
          <a:r>
            <a:rPr lang="en-NL" sz="1600" i="0" kern="1200" dirty="0"/>
            <a:t>bb</a:t>
          </a:r>
          <a:r>
            <a:rPr lang="en-NL" sz="1600" kern="1200" dirty="0"/>
            <a:t>ℓ</a:t>
          </a:r>
          <a:r>
            <a:rPr lang="en-NL" sz="1600" i="1" kern="1200" dirty="0"/>
            <a:t>ℓ+ </a:t>
          </a:r>
          <a:r>
            <a:rPr lang="en-NL" sz="1600" i="0" kern="1200" dirty="0"/>
            <a:t>MET</a:t>
          </a:r>
        </a:p>
        <a:p>
          <a:pPr marL="0" lvl="0" indent="0" algn="ctr" defTabSz="711200">
            <a:lnSpc>
              <a:spcPct val="90000"/>
            </a:lnSpc>
            <a:spcBef>
              <a:spcPct val="0"/>
            </a:spcBef>
            <a:spcAft>
              <a:spcPct val="35000"/>
            </a:spcAft>
            <a:buNone/>
          </a:pPr>
          <a:r>
            <a:rPr lang="en-NL" sz="1600" i="0" kern="1200" dirty="0">
              <a:solidFill>
                <a:schemeClr val="bg2"/>
              </a:solidFill>
            </a:rPr>
            <a:t>Targets HH→2b + 2l + neutrinos</a:t>
          </a:r>
        </a:p>
        <a:p>
          <a:pPr marL="0" lvl="0" indent="0" algn="ctr" defTabSz="711200">
            <a:lnSpc>
              <a:spcPct val="90000"/>
            </a:lnSpc>
            <a:spcBef>
              <a:spcPct val="0"/>
            </a:spcBef>
            <a:spcAft>
              <a:spcPct val="35000"/>
            </a:spcAft>
            <a:buNone/>
          </a:pPr>
          <a:r>
            <a:rPr lang="en-NL" sz="1600" i="0" kern="1200" dirty="0">
              <a:solidFill>
                <a:schemeClr val="bg2"/>
              </a:solidFill>
            </a:rPr>
            <a:t>DNN used to separate signal from background</a:t>
          </a:r>
          <a:br>
            <a:rPr lang="en-NL" sz="1600" i="1" kern="1200" dirty="0"/>
          </a:br>
          <a:r>
            <a:rPr lang="en-NL" sz="1600" i="0" kern="1200" dirty="0">
              <a:solidFill>
                <a:schemeClr val="bg2"/>
              </a:solidFill>
            </a:rPr>
            <a:t>MVA outputs used as statistical discriminants</a:t>
          </a:r>
          <a:endParaRPr lang="en-GB" sz="1600" kern="1200" dirty="0"/>
        </a:p>
      </dsp:txBody>
      <dsp:txXfrm>
        <a:off x="1807368" y="2339975"/>
        <a:ext cx="3286125" cy="1971675"/>
      </dsp:txXfrm>
    </dsp:sp>
    <dsp:sp modelId="{E8ED9274-51EE-B845-A7F4-64F924DDCE5E}">
      <dsp:nvSpPr>
        <dsp:cNvPr id="0" name=""/>
        <dsp:cNvSpPr/>
      </dsp:nvSpPr>
      <dsp:spPr>
        <a:xfrm>
          <a:off x="5422106" y="2339975"/>
          <a:ext cx="3286125" cy="1971675"/>
        </a:xfrm>
        <a:prstGeom prst="rect">
          <a:avLst/>
        </a:prstGeom>
        <a:solidFill>
          <a:schemeClr val="lt1">
            <a:hueOff val="0"/>
            <a:satOff val="0"/>
            <a:lumOff val="0"/>
            <a:alphaOff val="0"/>
          </a:schemeClr>
        </a:solidFill>
        <a:ln w="19050" cap="flat" cmpd="sng" algn="ctr">
          <a:solidFill>
            <a:schemeClr val="accent6">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HH→multilepton</a:t>
          </a:r>
        </a:p>
        <a:p>
          <a:pPr marL="0" lvl="0" indent="0" algn="ctr" defTabSz="711200">
            <a:lnSpc>
              <a:spcPct val="90000"/>
            </a:lnSpc>
            <a:spcBef>
              <a:spcPct val="0"/>
            </a:spcBef>
            <a:spcAft>
              <a:spcPct val="35000"/>
            </a:spcAft>
            <a:buNone/>
          </a:pPr>
          <a:r>
            <a:rPr lang="en-NL" sz="1600" kern="1200" dirty="0">
              <a:solidFill>
                <a:schemeClr val="bg2"/>
              </a:solidFill>
            </a:rPr>
            <a:t>Multiple final states with different numbers of leptons and τ</a:t>
          </a:r>
          <a:r>
            <a:rPr lang="en-NL" sz="1600" kern="1200" baseline="-25000" dirty="0">
              <a:solidFill>
                <a:schemeClr val="bg2"/>
              </a:solidFill>
            </a:rPr>
            <a:t>had</a:t>
          </a:r>
          <a:r>
            <a:rPr lang="en-NL" sz="1600" kern="1200" dirty="0">
              <a:solidFill>
                <a:schemeClr val="bg2"/>
              </a:solidFill>
            </a:rPr>
            <a:t>, diphotons</a:t>
          </a:r>
        </a:p>
        <a:p>
          <a:pPr marL="0" lvl="0" indent="0" algn="ctr" defTabSz="711200">
            <a:lnSpc>
              <a:spcPct val="90000"/>
            </a:lnSpc>
            <a:spcBef>
              <a:spcPct val="0"/>
            </a:spcBef>
            <a:spcAft>
              <a:spcPct val="35000"/>
            </a:spcAft>
            <a:buNone/>
          </a:pPr>
          <a:r>
            <a:rPr lang="en-NL" sz="1600" kern="1200" dirty="0">
              <a:solidFill>
                <a:schemeClr val="bg2"/>
              </a:solidFill>
            </a:rPr>
            <a:t>BDT score or m</a:t>
          </a:r>
          <a:r>
            <a:rPr lang="en-NL" sz="1600" kern="1200" baseline="-25000" dirty="0">
              <a:solidFill>
                <a:schemeClr val="bg2"/>
              </a:solidFill>
            </a:rPr>
            <a:t>𝛾𝛾</a:t>
          </a:r>
          <a:r>
            <a:rPr lang="en-NL" sz="1600" kern="1200" baseline="0" dirty="0">
              <a:solidFill>
                <a:schemeClr val="bg2"/>
              </a:solidFill>
            </a:rPr>
            <a:t> as fit variable</a:t>
          </a:r>
          <a:endParaRPr lang="en-GB" sz="1600" kern="1200" dirty="0">
            <a:solidFill>
              <a:schemeClr val="bg2"/>
            </a:solidFill>
          </a:endParaRPr>
        </a:p>
      </dsp:txBody>
      <dsp:txXfrm>
        <a:off x="5422106" y="2339975"/>
        <a:ext cx="3286125" cy="197167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A4AB74-0163-8E49-B848-83998C2B3B79}">
      <dsp:nvSpPr>
        <dsp:cNvPr id="0" name=""/>
        <dsp:cNvSpPr/>
      </dsp:nvSpPr>
      <dsp:spPr>
        <a:xfrm>
          <a:off x="1632793" y="665"/>
          <a:ext cx="7250013" cy="4350007"/>
        </a:xfrm>
        <a:prstGeom prst="rect">
          <a:avLst/>
        </a:prstGeom>
        <a:solidFill>
          <a:schemeClr val="lt1">
            <a:hueOff val="0"/>
            <a:satOff val="0"/>
            <a:lumOff val="0"/>
            <a:alphaOff val="0"/>
          </a:schemeClr>
        </a:solidFill>
        <a:ln w="19050" cap="flat" cmpd="sng" algn="ctr">
          <a:solidFill>
            <a:schemeClr val="accent5">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en-GB" sz="4900" kern="1200" dirty="0"/>
            <a:t>HH</a:t>
          </a:r>
          <a:r>
            <a:rPr lang="en-NL" sz="4900" kern="1200" dirty="0"/>
            <a:t>→</a:t>
          </a:r>
          <a:r>
            <a:rPr lang="en-NL" sz="4900" b="0" i="0" kern="1200" dirty="0"/>
            <a:t>bb</a:t>
          </a:r>
          <a:r>
            <a:rPr lang="en-NL" sz="4900" kern="1200" dirty="0"/>
            <a:t>ℓ</a:t>
          </a:r>
          <a:r>
            <a:rPr lang="en-NL" sz="4900" i="1" kern="1200" dirty="0"/>
            <a:t>ℓ+</a:t>
          </a:r>
          <a:r>
            <a:rPr lang="en-NL" sz="4900" i="0" kern="1200" dirty="0"/>
            <a:t>MET</a:t>
          </a:r>
        </a:p>
        <a:p>
          <a:pPr marL="0" lvl="0" indent="0" algn="ctr" defTabSz="2178050">
            <a:lnSpc>
              <a:spcPct val="90000"/>
            </a:lnSpc>
            <a:spcBef>
              <a:spcPct val="0"/>
            </a:spcBef>
            <a:spcAft>
              <a:spcPct val="35000"/>
            </a:spcAft>
            <a:buNone/>
          </a:pPr>
          <a:r>
            <a:rPr lang="en-NL" sz="3200" i="0" kern="1200" dirty="0">
              <a:solidFill>
                <a:schemeClr val="bg2">
                  <a:lumMod val="75000"/>
                </a:schemeClr>
              </a:solidFill>
            </a:rPr>
            <a:t>Targets HH→2b + 2l + neutrinos</a:t>
          </a:r>
        </a:p>
        <a:p>
          <a:pPr marL="0" lvl="0" indent="0" algn="ctr" defTabSz="2178050">
            <a:lnSpc>
              <a:spcPct val="90000"/>
            </a:lnSpc>
            <a:spcBef>
              <a:spcPct val="0"/>
            </a:spcBef>
            <a:spcAft>
              <a:spcPct val="35000"/>
            </a:spcAft>
            <a:buNone/>
          </a:pPr>
          <a:r>
            <a:rPr lang="en-NL" sz="3200" i="0" kern="1200" dirty="0">
              <a:solidFill>
                <a:schemeClr val="bg2">
                  <a:lumMod val="75000"/>
                </a:schemeClr>
              </a:solidFill>
            </a:rPr>
            <a:t>DNN and BDT used to separate VBF from ggF and signal from background</a:t>
          </a:r>
        </a:p>
        <a:p>
          <a:pPr marL="0" lvl="0" indent="0" algn="ctr" defTabSz="2178050">
            <a:lnSpc>
              <a:spcPct val="90000"/>
            </a:lnSpc>
            <a:spcBef>
              <a:spcPct val="0"/>
            </a:spcBef>
            <a:spcAft>
              <a:spcPct val="35000"/>
            </a:spcAft>
            <a:buNone/>
          </a:pPr>
          <a:r>
            <a:rPr lang="en-NL" sz="3200" i="0" kern="1200" dirty="0">
              <a:solidFill>
                <a:schemeClr val="bg2">
                  <a:lumMod val="75000"/>
                </a:schemeClr>
              </a:solidFill>
            </a:rPr>
            <a:t>MVA outputs used as statistical discriminants</a:t>
          </a:r>
          <a:endParaRPr lang="en-GB" sz="3200" kern="1200" dirty="0">
            <a:solidFill>
              <a:schemeClr val="bg2">
                <a:lumMod val="75000"/>
              </a:schemeClr>
            </a:solidFill>
          </a:endParaRPr>
        </a:p>
      </dsp:txBody>
      <dsp:txXfrm>
        <a:off x="1632793" y="665"/>
        <a:ext cx="7250013" cy="435000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A4AB74-0163-8E49-B848-83998C2B3B79}">
      <dsp:nvSpPr>
        <dsp:cNvPr id="0" name=""/>
        <dsp:cNvSpPr/>
      </dsp:nvSpPr>
      <dsp:spPr>
        <a:xfrm>
          <a:off x="1632793" y="665"/>
          <a:ext cx="7250013" cy="4350007"/>
        </a:xfrm>
        <a:prstGeom prst="rect">
          <a:avLst/>
        </a:prstGeom>
        <a:solidFill>
          <a:schemeClr val="lt1">
            <a:hueOff val="0"/>
            <a:satOff val="0"/>
            <a:lumOff val="0"/>
            <a:alphaOff val="0"/>
          </a:schemeClr>
        </a:solidFill>
        <a:ln w="19050" cap="flat" cmpd="sng" algn="ctr">
          <a:solidFill>
            <a:schemeClr val="bg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en-GB" sz="4900" kern="1200" dirty="0">
              <a:solidFill>
                <a:schemeClr val="bg2">
                  <a:lumMod val="90000"/>
                </a:schemeClr>
              </a:solidFill>
            </a:rPr>
            <a:t>HH</a:t>
          </a:r>
          <a:r>
            <a:rPr lang="en-NL" sz="4900" kern="1200" dirty="0">
              <a:solidFill>
                <a:schemeClr val="bg2">
                  <a:lumMod val="90000"/>
                </a:schemeClr>
              </a:solidFill>
            </a:rPr>
            <a:t>→</a:t>
          </a:r>
          <a:r>
            <a:rPr lang="en-NL" sz="4900" i="1" kern="1200" dirty="0">
              <a:solidFill>
                <a:schemeClr val="bg2">
                  <a:lumMod val="90000"/>
                </a:schemeClr>
              </a:solidFill>
            </a:rPr>
            <a:t>bb</a:t>
          </a:r>
          <a:r>
            <a:rPr lang="en-NL" sz="4900" kern="1200" dirty="0">
              <a:solidFill>
                <a:schemeClr val="bg2">
                  <a:lumMod val="90000"/>
                </a:schemeClr>
              </a:solidFill>
            </a:rPr>
            <a:t>ℓ</a:t>
          </a:r>
          <a:r>
            <a:rPr lang="en-NL" sz="4900" i="1" kern="1200" dirty="0">
              <a:solidFill>
                <a:schemeClr val="bg2">
                  <a:lumMod val="90000"/>
                </a:schemeClr>
              </a:solidFill>
            </a:rPr>
            <a:t>ℓ</a:t>
          </a:r>
        </a:p>
        <a:p>
          <a:pPr marL="0" lvl="0" indent="0" algn="ctr" defTabSz="2178050">
            <a:lnSpc>
              <a:spcPct val="90000"/>
            </a:lnSpc>
            <a:spcBef>
              <a:spcPct val="0"/>
            </a:spcBef>
            <a:spcAft>
              <a:spcPct val="35000"/>
            </a:spcAft>
            <a:buNone/>
          </a:pPr>
          <a:r>
            <a:rPr lang="en-NL" sz="3200" i="0" kern="1200" dirty="0">
              <a:solidFill>
                <a:schemeClr val="bg2">
                  <a:lumMod val="90000"/>
                </a:schemeClr>
              </a:solidFill>
            </a:rPr>
            <a:t>Targets HH→2b + 2l + neutrinos</a:t>
          </a:r>
        </a:p>
        <a:p>
          <a:pPr marL="0" lvl="0" indent="0" algn="ctr" defTabSz="2178050">
            <a:lnSpc>
              <a:spcPct val="90000"/>
            </a:lnSpc>
            <a:spcBef>
              <a:spcPct val="0"/>
            </a:spcBef>
            <a:spcAft>
              <a:spcPct val="35000"/>
            </a:spcAft>
            <a:buNone/>
          </a:pPr>
          <a:r>
            <a:rPr lang="en-NL" sz="3200" i="0" kern="1200" dirty="0">
              <a:solidFill>
                <a:schemeClr val="bg2">
                  <a:lumMod val="90000"/>
                </a:schemeClr>
              </a:solidFill>
            </a:rPr>
            <a:t>DNN and BDT used to separate signal from background</a:t>
          </a:r>
        </a:p>
        <a:p>
          <a:pPr marL="0" lvl="0" indent="0" algn="ctr" defTabSz="2178050">
            <a:lnSpc>
              <a:spcPct val="90000"/>
            </a:lnSpc>
            <a:spcBef>
              <a:spcPct val="0"/>
            </a:spcBef>
            <a:spcAft>
              <a:spcPct val="35000"/>
            </a:spcAft>
            <a:buNone/>
          </a:pPr>
          <a:r>
            <a:rPr lang="en-NL" sz="3200" i="0" kern="1200" dirty="0">
              <a:solidFill>
                <a:schemeClr val="bg2">
                  <a:lumMod val="90000"/>
                </a:schemeClr>
              </a:solidFill>
            </a:rPr>
            <a:t>MVA outputs used as statistical discriminants</a:t>
          </a:r>
          <a:endParaRPr lang="en-GB" sz="3200" kern="1200" dirty="0">
            <a:solidFill>
              <a:schemeClr val="bg2">
                <a:lumMod val="90000"/>
              </a:schemeClr>
            </a:solidFill>
          </a:endParaRPr>
        </a:p>
      </dsp:txBody>
      <dsp:txXfrm>
        <a:off x="1632793" y="665"/>
        <a:ext cx="7250013" cy="435000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B4AF8-11F1-534D-BB74-66FD8B3AC2BD}">
      <dsp:nvSpPr>
        <dsp:cNvPr id="0" name=""/>
        <dsp:cNvSpPr/>
      </dsp:nvSpPr>
      <dsp:spPr>
        <a:xfrm>
          <a:off x="0" y="39687"/>
          <a:ext cx="3286125" cy="1971675"/>
        </a:xfrm>
        <a:prstGeom prst="rect">
          <a:avLst/>
        </a:prstGeom>
        <a:solidFill>
          <a:schemeClr val="lt1">
            <a:hueOff val="0"/>
            <a:satOff val="0"/>
            <a:lumOff val="0"/>
            <a:alphaOff val="0"/>
          </a:schemeClr>
        </a:solidFill>
        <a:ln w="1905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HH→bbbb</a:t>
          </a:r>
        </a:p>
        <a:p>
          <a:pPr marL="0" lvl="0" indent="0" algn="ctr" defTabSz="711200">
            <a:lnSpc>
              <a:spcPct val="90000"/>
            </a:lnSpc>
            <a:spcBef>
              <a:spcPct val="0"/>
            </a:spcBef>
            <a:spcAft>
              <a:spcPct val="35000"/>
            </a:spcAft>
            <a:buNone/>
          </a:pPr>
          <a:r>
            <a:rPr lang="en-NL" sz="1600" kern="1200" dirty="0">
              <a:solidFill>
                <a:schemeClr val="bg2"/>
              </a:solidFill>
            </a:rPr>
            <a:t>Largest BR, but challenging due to large QCD multijet background</a:t>
          </a:r>
        </a:p>
        <a:p>
          <a:pPr marL="0" lvl="0" indent="0" algn="ctr" defTabSz="711200">
            <a:lnSpc>
              <a:spcPct val="90000"/>
            </a:lnSpc>
            <a:spcBef>
              <a:spcPct val="0"/>
            </a:spcBef>
            <a:spcAft>
              <a:spcPct val="35000"/>
            </a:spcAft>
            <a:buNone/>
          </a:pPr>
          <a:r>
            <a:rPr lang="en-NL" sz="1600" kern="1200" dirty="0">
              <a:solidFill>
                <a:schemeClr val="bg2"/>
              </a:solidFill>
            </a:rPr>
            <a:t>Multi b-jet triggers used to select events</a:t>
          </a:r>
        </a:p>
        <a:p>
          <a:pPr marL="0" lvl="0" indent="0" algn="ctr" defTabSz="711200">
            <a:lnSpc>
              <a:spcPct val="90000"/>
            </a:lnSpc>
            <a:spcBef>
              <a:spcPct val="0"/>
            </a:spcBef>
            <a:spcAft>
              <a:spcPct val="35000"/>
            </a:spcAft>
            <a:buNone/>
          </a:pPr>
          <a:r>
            <a:rPr lang="en-NL" sz="1600" kern="1200" dirty="0">
              <a:solidFill>
                <a:schemeClr val="bg2"/>
              </a:solidFill>
            </a:rPr>
            <a:t>Boosted and resolved topologies</a:t>
          </a:r>
        </a:p>
      </dsp:txBody>
      <dsp:txXfrm>
        <a:off x="0" y="39687"/>
        <a:ext cx="3286125" cy="1971675"/>
      </dsp:txXfrm>
    </dsp:sp>
    <dsp:sp modelId="{A94D528B-C653-6E4D-AEDC-35C08E550DC7}">
      <dsp:nvSpPr>
        <dsp:cNvPr id="0" name=""/>
        <dsp:cNvSpPr/>
      </dsp:nvSpPr>
      <dsp:spPr>
        <a:xfrm>
          <a:off x="3614737" y="39687"/>
          <a:ext cx="3286125" cy="1971675"/>
        </a:xfrm>
        <a:prstGeom prst="rect">
          <a:avLst/>
        </a:prstGeom>
        <a:solidFill>
          <a:schemeClr val="lt1">
            <a:hueOff val="0"/>
            <a:satOff val="0"/>
            <a:lumOff val="0"/>
            <a:alphaOff val="0"/>
          </a:schemeClr>
        </a:solidFill>
        <a:ln w="19050" cap="flat" cmpd="sng" algn="ctr">
          <a:solidFill>
            <a:srgbClr val="FFC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HH→bbττ</a:t>
          </a:r>
        </a:p>
        <a:p>
          <a:pPr marL="0" lvl="0" indent="0" algn="ctr" defTabSz="711200">
            <a:lnSpc>
              <a:spcPct val="90000"/>
            </a:lnSpc>
            <a:spcBef>
              <a:spcPct val="0"/>
            </a:spcBef>
            <a:spcAft>
              <a:spcPct val="35000"/>
            </a:spcAft>
            <a:buNone/>
          </a:pPr>
          <a:r>
            <a:rPr lang="en-NL" sz="1600" kern="1200" dirty="0">
              <a:solidFill>
                <a:schemeClr val="bg2"/>
              </a:solidFill>
            </a:rPr>
            <a:t>Reasonably large BR and manageable backgrounds compared to bbbb</a:t>
          </a:r>
        </a:p>
        <a:p>
          <a:pPr marL="0" lvl="0" indent="0" algn="ctr" defTabSz="711200">
            <a:lnSpc>
              <a:spcPct val="90000"/>
            </a:lnSpc>
            <a:spcBef>
              <a:spcPct val="0"/>
            </a:spcBef>
            <a:spcAft>
              <a:spcPct val="35000"/>
            </a:spcAft>
            <a:buNone/>
          </a:pPr>
          <a:r>
            <a:rPr lang="en-NL" sz="1600" kern="1200" dirty="0">
              <a:solidFill>
                <a:schemeClr val="bg2"/>
              </a:solidFill>
            </a:rPr>
            <a:t>τ</a:t>
          </a:r>
          <a:r>
            <a:rPr lang="en-NL" sz="1600" kern="1200" baseline="-25000" dirty="0">
              <a:solidFill>
                <a:schemeClr val="bg2"/>
              </a:solidFill>
            </a:rPr>
            <a:t>had</a:t>
          </a:r>
          <a:r>
            <a:rPr lang="en-NL" sz="1600" kern="1200" dirty="0">
              <a:solidFill>
                <a:schemeClr val="bg2"/>
              </a:solidFill>
            </a:rPr>
            <a:t>τ</a:t>
          </a:r>
          <a:r>
            <a:rPr lang="en-NL" sz="1600" kern="1200" baseline="-25000" dirty="0">
              <a:solidFill>
                <a:schemeClr val="bg2"/>
              </a:solidFill>
            </a:rPr>
            <a:t>had</a:t>
          </a:r>
          <a:r>
            <a:rPr lang="en-NL" sz="1600" kern="1200" baseline="0" dirty="0">
              <a:solidFill>
                <a:schemeClr val="bg2"/>
              </a:solidFill>
            </a:rPr>
            <a:t> </a:t>
          </a:r>
          <a:r>
            <a:rPr lang="en-NL" sz="1600" kern="1200" dirty="0">
              <a:solidFill>
                <a:schemeClr val="bg2"/>
              </a:solidFill>
            </a:rPr>
            <a:t>and τ</a:t>
          </a:r>
          <a:r>
            <a:rPr lang="en-NL" sz="1600" kern="1200" baseline="-25000" dirty="0">
              <a:solidFill>
                <a:schemeClr val="bg2"/>
              </a:solidFill>
            </a:rPr>
            <a:t>lep</a:t>
          </a:r>
          <a:r>
            <a:rPr lang="en-NL" sz="1600" kern="1200" dirty="0">
              <a:solidFill>
                <a:schemeClr val="bg2"/>
              </a:solidFill>
            </a:rPr>
            <a:t>τ</a:t>
          </a:r>
          <a:r>
            <a:rPr lang="en-NL" sz="1600" kern="1200" baseline="-25000" dirty="0">
              <a:solidFill>
                <a:schemeClr val="bg2"/>
              </a:solidFill>
            </a:rPr>
            <a:t>had</a:t>
          </a:r>
          <a:r>
            <a:rPr lang="en-NL" sz="1600" kern="1200" dirty="0">
              <a:solidFill>
                <a:schemeClr val="bg2"/>
              </a:solidFill>
            </a:rPr>
            <a:t> channels</a:t>
          </a:r>
        </a:p>
        <a:p>
          <a:pPr marL="0" lvl="0" indent="0" algn="ctr" defTabSz="711200">
            <a:lnSpc>
              <a:spcPct val="90000"/>
            </a:lnSpc>
            <a:spcBef>
              <a:spcPct val="0"/>
            </a:spcBef>
            <a:spcAft>
              <a:spcPct val="35000"/>
            </a:spcAft>
            <a:buNone/>
          </a:pPr>
          <a:r>
            <a:rPr lang="en-NL" sz="1600" kern="1200" dirty="0">
              <a:solidFill>
                <a:schemeClr val="bg2"/>
              </a:solidFill>
            </a:rPr>
            <a:t>BDTs to separate VBF from ggF, signal from background</a:t>
          </a:r>
        </a:p>
      </dsp:txBody>
      <dsp:txXfrm>
        <a:off x="3614737" y="39687"/>
        <a:ext cx="3286125" cy="1971675"/>
      </dsp:txXfrm>
    </dsp:sp>
    <dsp:sp modelId="{7F0166DC-662C-0149-BBF7-3B1B4B2777E4}">
      <dsp:nvSpPr>
        <dsp:cNvPr id="0" name=""/>
        <dsp:cNvSpPr/>
      </dsp:nvSpPr>
      <dsp:spPr>
        <a:xfrm>
          <a:off x="7229475" y="39687"/>
          <a:ext cx="3286125" cy="1971675"/>
        </a:xfrm>
        <a:prstGeom prst="rect">
          <a:avLst/>
        </a:prstGeom>
        <a:solidFill>
          <a:schemeClr val="lt1">
            <a:hueOff val="0"/>
            <a:satOff val="0"/>
            <a:lumOff val="0"/>
            <a:alphaOff val="0"/>
          </a:schemeClr>
        </a:solidFill>
        <a:ln w="19050" cap="flat" cmpd="sng" algn="ctr">
          <a:solidFill>
            <a:srgbClr val="49F2D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a:t>
          </a:r>
          <a:r>
            <a:rPr lang="en-NL" sz="1600" i="1" kern="1200" dirty="0"/>
            <a:t>bb</a:t>
          </a:r>
          <a:r>
            <a:rPr lang="en-NL" sz="1600" kern="1200" dirty="0"/>
            <a:t>𝛾𝛾</a:t>
          </a:r>
        </a:p>
        <a:p>
          <a:pPr marL="0" lvl="0" indent="0" algn="ctr" defTabSz="711200">
            <a:lnSpc>
              <a:spcPct val="90000"/>
            </a:lnSpc>
            <a:spcBef>
              <a:spcPct val="0"/>
            </a:spcBef>
            <a:spcAft>
              <a:spcPct val="35000"/>
            </a:spcAft>
            <a:buNone/>
          </a:pPr>
          <a:r>
            <a:rPr lang="en-NL" sz="1600" kern="1200" dirty="0">
              <a:solidFill>
                <a:schemeClr val="bg2"/>
              </a:solidFill>
            </a:rPr>
            <a:t>Small BR but clean final state</a:t>
          </a:r>
        </a:p>
        <a:p>
          <a:pPr marL="0" lvl="0" indent="0" algn="ctr" defTabSz="711200">
            <a:lnSpc>
              <a:spcPct val="90000"/>
            </a:lnSpc>
            <a:spcBef>
              <a:spcPct val="0"/>
            </a:spcBef>
            <a:spcAft>
              <a:spcPct val="35000"/>
            </a:spcAft>
            <a:buNone/>
          </a:pPr>
          <a:r>
            <a:rPr lang="en-NL" sz="1600" kern="1200" dirty="0">
              <a:solidFill>
                <a:schemeClr val="bg2"/>
              </a:solidFill>
            </a:rPr>
            <a:t>BDT used to separate signal from background and categorise events</a:t>
          </a:r>
        </a:p>
        <a:p>
          <a:pPr marL="0" lvl="0" indent="0" algn="ctr" defTabSz="711200">
            <a:lnSpc>
              <a:spcPct val="90000"/>
            </a:lnSpc>
            <a:spcBef>
              <a:spcPct val="0"/>
            </a:spcBef>
            <a:spcAft>
              <a:spcPct val="35000"/>
            </a:spcAft>
            <a:buNone/>
          </a:pPr>
          <a:r>
            <a:rPr lang="en-NL" sz="1600" kern="1200" dirty="0">
              <a:solidFill>
                <a:schemeClr val="bg2"/>
              </a:solidFill>
            </a:rPr>
            <a:t>Unbinned maximum likelihood fit to m</a:t>
          </a:r>
          <a:r>
            <a:rPr lang="en-NL" sz="1600" kern="1200" baseline="-25000" dirty="0">
              <a:solidFill>
                <a:schemeClr val="bg2"/>
              </a:solidFill>
            </a:rPr>
            <a:t>𝛾𝛾</a:t>
          </a:r>
          <a:endParaRPr lang="en-GB" sz="1600" kern="1200" baseline="-25000" dirty="0">
            <a:solidFill>
              <a:schemeClr val="bg2"/>
            </a:solidFill>
          </a:endParaRPr>
        </a:p>
      </dsp:txBody>
      <dsp:txXfrm>
        <a:off x="7229475" y="39687"/>
        <a:ext cx="3286125" cy="1971675"/>
      </dsp:txXfrm>
    </dsp:sp>
    <dsp:sp modelId="{91A4AB74-0163-8E49-B848-83998C2B3B79}">
      <dsp:nvSpPr>
        <dsp:cNvPr id="0" name=""/>
        <dsp:cNvSpPr/>
      </dsp:nvSpPr>
      <dsp:spPr>
        <a:xfrm>
          <a:off x="1807368" y="2339975"/>
          <a:ext cx="3286125" cy="1971675"/>
        </a:xfrm>
        <a:prstGeom prst="rect">
          <a:avLst/>
        </a:prstGeom>
        <a:solidFill>
          <a:schemeClr val="lt1">
            <a:hueOff val="0"/>
            <a:satOff val="0"/>
            <a:lumOff val="0"/>
            <a:alphaOff val="0"/>
          </a:schemeClr>
        </a:solidFill>
        <a:ln w="19050" cap="flat" cmpd="sng" algn="ctr">
          <a:solidFill>
            <a:schemeClr val="accent5">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HH</a:t>
          </a:r>
          <a:r>
            <a:rPr lang="en-NL" sz="1600" kern="1200" dirty="0"/>
            <a:t>→</a:t>
          </a:r>
          <a:r>
            <a:rPr lang="en-NL" sz="1600" i="0" kern="1200" dirty="0"/>
            <a:t>bb</a:t>
          </a:r>
          <a:r>
            <a:rPr lang="en-NL" sz="1600" kern="1200" dirty="0"/>
            <a:t>ℓ</a:t>
          </a:r>
          <a:r>
            <a:rPr lang="en-NL" sz="1600" i="1" kern="1200" dirty="0"/>
            <a:t>ℓ+ </a:t>
          </a:r>
          <a:r>
            <a:rPr lang="en-NL" sz="1600" i="0" kern="1200" dirty="0"/>
            <a:t>MET</a:t>
          </a:r>
        </a:p>
        <a:p>
          <a:pPr marL="0" lvl="0" indent="0" algn="ctr" defTabSz="711200">
            <a:lnSpc>
              <a:spcPct val="90000"/>
            </a:lnSpc>
            <a:spcBef>
              <a:spcPct val="0"/>
            </a:spcBef>
            <a:spcAft>
              <a:spcPct val="35000"/>
            </a:spcAft>
            <a:buNone/>
          </a:pPr>
          <a:r>
            <a:rPr lang="en-NL" sz="1600" i="0" kern="1200" dirty="0">
              <a:solidFill>
                <a:schemeClr val="bg2"/>
              </a:solidFill>
            </a:rPr>
            <a:t>Targets HH→2b + 2l + neutrinos</a:t>
          </a:r>
        </a:p>
        <a:p>
          <a:pPr marL="0" lvl="0" indent="0" algn="ctr" defTabSz="711200">
            <a:lnSpc>
              <a:spcPct val="90000"/>
            </a:lnSpc>
            <a:spcBef>
              <a:spcPct val="0"/>
            </a:spcBef>
            <a:spcAft>
              <a:spcPct val="35000"/>
            </a:spcAft>
            <a:buNone/>
          </a:pPr>
          <a:r>
            <a:rPr lang="en-NL" sz="1600" i="0" kern="1200" dirty="0">
              <a:solidFill>
                <a:schemeClr val="bg2"/>
              </a:solidFill>
            </a:rPr>
            <a:t>DNN used to separate signal from background</a:t>
          </a:r>
          <a:br>
            <a:rPr lang="en-NL" sz="1600" i="1" kern="1200" dirty="0"/>
          </a:br>
          <a:r>
            <a:rPr lang="en-NL" sz="1600" i="0" kern="1200" dirty="0">
              <a:solidFill>
                <a:schemeClr val="bg2"/>
              </a:solidFill>
            </a:rPr>
            <a:t>MVA outputs used as statistical discriminants</a:t>
          </a:r>
          <a:endParaRPr lang="en-GB" sz="1600" kern="1200" dirty="0">
            <a:solidFill>
              <a:schemeClr val="bg2"/>
            </a:solidFill>
          </a:endParaRPr>
        </a:p>
      </dsp:txBody>
      <dsp:txXfrm>
        <a:off x="1807368" y="2339975"/>
        <a:ext cx="3286125" cy="1971675"/>
      </dsp:txXfrm>
    </dsp:sp>
    <dsp:sp modelId="{E8ED9274-51EE-B845-A7F4-64F924DDCE5E}">
      <dsp:nvSpPr>
        <dsp:cNvPr id="0" name=""/>
        <dsp:cNvSpPr/>
      </dsp:nvSpPr>
      <dsp:spPr>
        <a:xfrm>
          <a:off x="5422106" y="2339975"/>
          <a:ext cx="3286125" cy="1971675"/>
        </a:xfrm>
        <a:prstGeom prst="rect">
          <a:avLst/>
        </a:prstGeom>
        <a:solidFill>
          <a:schemeClr val="lt1">
            <a:hueOff val="0"/>
            <a:satOff val="0"/>
            <a:lumOff val="0"/>
            <a:alphaOff val="0"/>
          </a:schemeClr>
        </a:solidFill>
        <a:ln w="19050" cap="flat" cmpd="sng" algn="ctr">
          <a:solidFill>
            <a:schemeClr val="accent6">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HH→multilepton</a:t>
          </a:r>
        </a:p>
        <a:p>
          <a:pPr marL="0" lvl="0" indent="0" algn="ctr" defTabSz="711200">
            <a:lnSpc>
              <a:spcPct val="90000"/>
            </a:lnSpc>
            <a:spcBef>
              <a:spcPct val="0"/>
            </a:spcBef>
            <a:spcAft>
              <a:spcPct val="35000"/>
            </a:spcAft>
            <a:buNone/>
          </a:pPr>
          <a:r>
            <a:rPr lang="en-NL" sz="1600" kern="1200" dirty="0">
              <a:solidFill>
                <a:schemeClr val="bg2"/>
              </a:solidFill>
            </a:rPr>
            <a:t>Multiple final states with different numbers of leptons and τ</a:t>
          </a:r>
          <a:r>
            <a:rPr lang="en-NL" sz="1600" kern="1200" baseline="-25000" dirty="0">
              <a:solidFill>
                <a:schemeClr val="bg2"/>
              </a:solidFill>
            </a:rPr>
            <a:t>had</a:t>
          </a:r>
          <a:r>
            <a:rPr lang="en-NL" sz="1600" kern="1200" dirty="0">
              <a:solidFill>
                <a:schemeClr val="bg2"/>
              </a:solidFill>
            </a:rPr>
            <a:t>, diphotons</a:t>
          </a:r>
        </a:p>
        <a:p>
          <a:pPr marL="0" lvl="0" indent="0" algn="ctr" defTabSz="711200">
            <a:lnSpc>
              <a:spcPct val="90000"/>
            </a:lnSpc>
            <a:spcBef>
              <a:spcPct val="0"/>
            </a:spcBef>
            <a:spcAft>
              <a:spcPct val="35000"/>
            </a:spcAft>
            <a:buNone/>
          </a:pPr>
          <a:r>
            <a:rPr lang="en-NL" sz="1600" kern="1200" dirty="0">
              <a:solidFill>
                <a:schemeClr val="bg2"/>
              </a:solidFill>
            </a:rPr>
            <a:t>BDT score or m</a:t>
          </a:r>
          <a:r>
            <a:rPr lang="en-NL" sz="1600" kern="1200" baseline="-25000" dirty="0">
              <a:solidFill>
                <a:schemeClr val="bg2"/>
              </a:solidFill>
            </a:rPr>
            <a:t>𝛾𝛾</a:t>
          </a:r>
          <a:r>
            <a:rPr lang="en-NL" sz="1600" kern="1200" baseline="0" dirty="0">
              <a:solidFill>
                <a:schemeClr val="bg2"/>
              </a:solidFill>
            </a:rPr>
            <a:t> as fit variable</a:t>
          </a:r>
          <a:endParaRPr lang="en-GB" sz="1600" kern="1200" dirty="0">
            <a:solidFill>
              <a:schemeClr val="bg2"/>
            </a:solidFill>
          </a:endParaRPr>
        </a:p>
      </dsp:txBody>
      <dsp:txXfrm>
        <a:off x="5422106" y="2339975"/>
        <a:ext cx="3286125" cy="197167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ED9274-51EE-B845-A7F4-64F924DDCE5E}">
      <dsp:nvSpPr>
        <dsp:cNvPr id="0" name=""/>
        <dsp:cNvSpPr/>
      </dsp:nvSpPr>
      <dsp:spPr>
        <a:xfrm>
          <a:off x="1632793" y="665"/>
          <a:ext cx="7250013" cy="4350007"/>
        </a:xfrm>
        <a:prstGeom prst="rect">
          <a:avLst/>
        </a:prstGeom>
        <a:solidFill>
          <a:schemeClr val="lt1">
            <a:hueOff val="0"/>
            <a:satOff val="0"/>
            <a:lumOff val="0"/>
            <a:alphaOff val="0"/>
          </a:schemeClr>
        </a:solidFill>
        <a:ln w="19050" cap="flat" cmpd="sng" algn="ctr">
          <a:solidFill>
            <a:schemeClr val="accent6">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NL" sz="4200" kern="1200" dirty="0"/>
            <a:t>HH→multilepton</a:t>
          </a:r>
        </a:p>
        <a:p>
          <a:pPr marL="0" lvl="0" indent="0" algn="ctr" defTabSz="1866900">
            <a:lnSpc>
              <a:spcPct val="90000"/>
            </a:lnSpc>
            <a:spcBef>
              <a:spcPct val="0"/>
            </a:spcBef>
            <a:spcAft>
              <a:spcPct val="35000"/>
            </a:spcAft>
            <a:buNone/>
          </a:pPr>
          <a:r>
            <a:rPr lang="en-NL" sz="3200" kern="1200" dirty="0">
              <a:solidFill>
                <a:schemeClr val="bg2">
                  <a:lumMod val="75000"/>
                </a:schemeClr>
              </a:solidFill>
            </a:rPr>
            <a:t>Multiple final states with different numbers of leptons and τ</a:t>
          </a:r>
          <a:r>
            <a:rPr lang="en-NL" sz="3200" kern="1200" baseline="-25000" dirty="0">
              <a:solidFill>
                <a:schemeClr val="bg2">
                  <a:lumMod val="75000"/>
                </a:schemeClr>
              </a:solidFill>
            </a:rPr>
            <a:t>had</a:t>
          </a:r>
          <a:r>
            <a:rPr lang="en-NL" sz="3200" kern="1200" dirty="0">
              <a:solidFill>
                <a:schemeClr val="bg2">
                  <a:lumMod val="75000"/>
                </a:schemeClr>
              </a:solidFill>
            </a:rPr>
            <a:t>, diphotons</a:t>
          </a:r>
        </a:p>
        <a:p>
          <a:pPr marL="0" lvl="0" indent="0" algn="ctr" defTabSz="1866900">
            <a:lnSpc>
              <a:spcPct val="90000"/>
            </a:lnSpc>
            <a:spcBef>
              <a:spcPct val="0"/>
            </a:spcBef>
            <a:spcAft>
              <a:spcPct val="35000"/>
            </a:spcAft>
            <a:buNone/>
          </a:pPr>
          <a:r>
            <a:rPr lang="en-NL" sz="3200" kern="1200" dirty="0">
              <a:solidFill>
                <a:schemeClr val="bg2">
                  <a:lumMod val="75000"/>
                </a:schemeClr>
              </a:solidFill>
            </a:rPr>
            <a:t>BDTs used to separate signal from background</a:t>
          </a:r>
        </a:p>
        <a:p>
          <a:pPr marL="0" lvl="0" indent="0" algn="ctr" defTabSz="1866900">
            <a:lnSpc>
              <a:spcPct val="90000"/>
            </a:lnSpc>
            <a:spcBef>
              <a:spcPct val="0"/>
            </a:spcBef>
            <a:spcAft>
              <a:spcPct val="35000"/>
            </a:spcAft>
            <a:buNone/>
          </a:pPr>
          <a:r>
            <a:rPr lang="en-NL" sz="3200" kern="1200" dirty="0">
              <a:solidFill>
                <a:schemeClr val="bg2">
                  <a:lumMod val="75000"/>
                </a:schemeClr>
              </a:solidFill>
            </a:rPr>
            <a:t>BDT score or m</a:t>
          </a:r>
          <a:r>
            <a:rPr lang="en-NL" sz="3200" kern="1200" baseline="-25000" dirty="0">
              <a:solidFill>
                <a:schemeClr val="bg2">
                  <a:lumMod val="75000"/>
                </a:schemeClr>
              </a:solidFill>
            </a:rPr>
            <a:t>𝛾𝛾</a:t>
          </a:r>
          <a:r>
            <a:rPr lang="en-NL" sz="3200" kern="1200" baseline="0" dirty="0">
              <a:solidFill>
                <a:schemeClr val="bg2">
                  <a:lumMod val="75000"/>
                </a:schemeClr>
              </a:solidFill>
            </a:rPr>
            <a:t> as fit variable</a:t>
          </a:r>
          <a:endParaRPr lang="en-GB" sz="3200" kern="1200" dirty="0">
            <a:solidFill>
              <a:schemeClr val="bg2">
                <a:lumMod val="75000"/>
              </a:schemeClr>
            </a:solidFill>
          </a:endParaRPr>
        </a:p>
      </dsp:txBody>
      <dsp:txXfrm>
        <a:off x="1632793" y="665"/>
        <a:ext cx="7250013" cy="435000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ED9274-51EE-B845-A7F4-64F924DDCE5E}">
      <dsp:nvSpPr>
        <dsp:cNvPr id="0" name=""/>
        <dsp:cNvSpPr/>
      </dsp:nvSpPr>
      <dsp:spPr>
        <a:xfrm>
          <a:off x="1632793" y="665"/>
          <a:ext cx="7250013" cy="4350007"/>
        </a:xfrm>
        <a:prstGeom prst="rect">
          <a:avLst/>
        </a:prstGeom>
        <a:solidFill>
          <a:schemeClr val="lt1">
            <a:hueOff val="0"/>
            <a:satOff val="0"/>
            <a:lumOff val="0"/>
            <a:alphaOff val="0"/>
          </a:schemeClr>
        </a:solidFill>
        <a:ln w="19050" cap="flat" cmpd="sng" algn="ctr">
          <a:solidFill>
            <a:schemeClr val="bg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NL" sz="4200" kern="1200" dirty="0">
              <a:solidFill>
                <a:schemeClr val="bg2">
                  <a:lumMod val="90000"/>
                </a:schemeClr>
              </a:solidFill>
            </a:rPr>
            <a:t>HH→multilepton</a:t>
          </a:r>
        </a:p>
        <a:p>
          <a:pPr marL="0" lvl="0" indent="0" algn="ctr" defTabSz="1866900">
            <a:lnSpc>
              <a:spcPct val="90000"/>
            </a:lnSpc>
            <a:spcBef>
              <a:spcPct val="0"/>
            </a:spcBef>
            <a:spcAft>
              <a:spcPct val="35000"/>
            </a:spcAft>
            <a:buNone/>
          </a:pPr>
          <a:r>
            <a:rPr lang="en-NL" sz="3200" kern="1200" dirty="0">
              <a:solidFill>
                <a:schemeClr val="bg2">
                  <a:lumMod val="90000"/>
                </a:schemeClr>
              </a:solidFill>
            </a:rPr>
            <a:t>Multiple final states with different numbers of leptons and τ</a:t>
          </a:r>
          <a:r>
            <a:rPr lang="en-NL" sz="3200" kern="1200" baseline="-25000" dirty="0">
              <a:solidFill>
                <a:schemeClr val="bg2">
                  <a:lumMod val="90000"/>
                </a:schemeClr>
              </a:solidFill>
            </a:rPr>
            <a:t>had</a:t>
          </a:r>
          <a:r>
            <a:rPr lang="en-NL" sz="3200" kern="1200" dirty="0">
              <a:solidFill>
                <a:schemeClr val="bg2">
                  <a:lumMod val="90000"/>
                </a:schemeClr>
              </a:solidFill>
            </a:rPr>
            <a:t>, diphotons</a:t>
          </a:r>
        </a:p>
        <a:p>
          <a:pPr marL="0" lvl="0" indent="0" algn="ctr" defTabSz="1866900">
            <a:lnSpc>
              <a:spcPct val="90000"/>
            </a:lnSpc>
            <a:spcBef>
              <a:spcPct val="0"/>
            </a:spcBef>
            <a:spcAft>
              <a:spcPct val="35000"/>
            </a:spcAft>
            <a:buNone/>
          </a:pPr>
          <a:r>
            <a:rPr lang="en-NL" sz="3200" kern="1200" dirty="0">
              <a:solidFill>
                <a:schemeClr val="bg2">
                  <a:lumMod val="90000"/>
                </a:schemeClr>
              </a:solidFill>
            </a:rPr>
            <a:t>BDTs used to separate signal from background</a:t>
          </a:r>
        </a:p>
        <a:p>
          <a:pPr marL="0" lvl="0" indent="0" algn="ctr" defTabSz="1866900">
            <a:lnSpc>
              <a:spcPct val="90000"/>
            </a:lnSpc>
            <a:spcBef>
              <a:spcPct val="0"/>
            </a:spcBef>
            <a:spcAft>
              <a:spcPct val="35000"/>
            </a:spcAft>
            <a:buNone/>
          </a:pPr>
          <a:r>
            <a:rPr lang="en-NL" sz="3200" kern="1200" dirty="0">
              <a:solidFill>
                <a:schemeClr val="bg2">
                  <a:lumMod val="90000"/>
                </a:schemeClr>
              </a:solidFill>
            </a:rPr>
            <a:t>BDT score or m</a:t>
          </a:r>
          <a:r>
            <a:rPr lang="en-NL" sz="3200" kern="1200" baseline="-25000" dirty="0">
              <a:solidFill>
                <a:schemeClr val="bg2">
                  <a:lumMod val="90000"/>
                </a:schemeClr>
              </a:solidFill>
            </a:rPr>
            <a:t>𝛾𝛾</a:t>
          </a:r>
          <a:r>
            <a:rPr lang="en-NL" sz="3200" kern="1200" baseline="0" dirty="0">
              <a:solidFill>
                <a:schemeClr val="bg2">
                  <a:lumMod val="90000"/>
                </a:schemeClr>
              </a:solidFill>
            </a:rPr>
            <a:t> as fit variable</a:t>
          </a:r>
          <a:endParaRPr lang="en-GB" sz="3200" kern="1200" dirty="0">
            <a:solidFill>
              <a:schemeClr val="bg2">
                <a:lumMod val="90000"/>
              </a:schemeClr>
            </a:solidFill>
          </a:endParaRPr>
        </a:p>
      </dsp:txBody>
      <dsp:txXfrm>
        <a:off x="1632793" y="665"/>
        <a:ext cx="7250013" cy="43500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B4AF8-11F1-534D-BB74-66FD8B3AC2BD}">
      <dsp:nvSpPr>
        <dsp:cNvPr id="0" name=""/>
        <dsp:cNvSpPr/>
      </dsp:nvSpPr>
      <dsp:spPr>
        <a:xfrm>
          <a:off x="1632793" y="665"/>
          <a:ext cx="7250013" cy="4350007"/>
        </a:xfrm>
        <a:prstGeom prst="rect">
          <a:avLst/>
        </a:prstGeom>
        <a:solidFill>
          <a:schemeClr val="lt1">
            <a:hueOff val="0"/>
            <a:satOff val="0"/>
            <a:lumOff val="0"/>
            <a:alphaOff val="0"/>
          </a:schemeClr>
        </a:solidFill>
        <a:ln w="1905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NL" sz="3800" kern="1200" dirty="0"/>
            <a:t>HH→bbbb</a:t>
          </a:r>
        </a:p>
        <a:p>
          <a:pPr marL="0" lvl="0" indent="0" algn="ctr" defTabSz="1689100">
            <a:lnSpc>
              <a:spcPct val="90000"/>
            </a:lnSpc>
            <a:spcBef>
              <a:spcPct val="0"/>
            </a:spcBef>
            <a:spcAft>
              <a:spcPct val="35000"/>
            </a:spcAft>
            <a:buNone/>
          </a:pPr>
          <a:r>
            <a:rPr lang="en-NL" sz="3200" kern="1200" dirty="0">
              <a:solidFill>
                <a:schemeClr val="bg2">
                  <a:lumMod val="75000"/>
                </a:schemeClr>
              </a:solidFill>
            </a:rPr>
            <a:t>Largest BR, but challenging due to large QCD multijet background</a:t>
          </a:r>
        </a:p>
        <a:p>
          <a:pPr marL="0" lvl="0" indent="0" algn="ctr" defTabSz="1689100">
            <a:lnSpc>
              <a:spcPct val="90000"/>
            </a:lnSpc>
            <a:spcBef>
              <a:spcPct val="0"/>
            </a:spcBef>
            <a:spcAft>
              <a:spcPct val="35000"/>
            </a:spcAft>
            <a:buNone/>
          </a:pPr>
          <a:r>
            <a:rPr lang="en-NL" sz="3200" kern="1200" dirty="0">
              <a:solidFill>
                <a:schemeClr val="bg2">
                  <a:lumMod val="75000"/>
                </a:schemeClr>
              </a:solidFill>
            </a:rPr>
            <a:t>Boosted and resolved topologies</a:t>
          </a:r>
        </a:p>
        <a:p>
          <a:pPr marL="0" lvl="0" indent="0" algn="ctr" defTabSz="1689100">
            <a:lnSpc>
              <a:spcPct val="90000"/>
            </a:lnSpc>
            <a:spcBef>
              <a:spcPct val="0"/>
            </a:spcBef>
            <a:spcAft>
              <a:spcPct val="35000"/>
            </a:spcAft>
            <a:buNone/>
          </a:pPr>
          <a:r>
            <a:rPr lang="en-NL" sz="3200" kern="1200" dirty="0">
              <a:solidFill>
                <a:schemeClr val="bg2">
                  <a:lumMod val="75000"/>
                </a:schemeClr>
              </a:solidFill>
            </a:rPr>
            <a:t>VBF boosted channel very sensitive to VVHH coupling</a:t>
          </a:r>
        </a:p>
      </dsp:txBody>
      <dsp:txXfrm>
        <a:off x="1632793" y="665"/>
        <a:ext cx="7250013" cy="43500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B4AF8-11F1-534D-BB74-66FD8B3AC2BD}">
      <dsp:nvSpPr>
        <dsp:cNvPr id="0" name=""/>
        <dsp:cNvSpPr/>
      </dsp:nvSpPr>
      <dsp:spPr>
        <a:xfrm>
          <a:off x="1632793" y="665"/>
          <a:ext cx="7250013" cy="4350007"/>
        </a:xfrm>
        <a:prstGeom prst="rect">
          <a:avLst/>
        </a:prstGeom>
        <a:solidFill>
          <a:schemeClr val="lt1">
            <a:hueOff val="0"/>
            <a:satOff val="0"/>
            <a:lumOff val="0"/>
            <a:alphaOff val="0"/>
          </a:schemeClr>
        </a:solidFill>
        <a:ln w="19050" cap="flat" cmpd="sng" algn="ctr">
          <a:solidFill>
            <a:schemeClr val="bg2">
              <a:lumMod val="9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NL" sz="3800" kern="1200" dirty="0">
              <a:solidFill>
                <a:schemeClr val="bg2">
                  <a:lumMod val="90000"/>
                </a:schemeClr>
              </a:solidFill>
            </a:rPr>
            <a:t>HH→bbbb</a:t>
          </a:r>
        </a:p>
        <a:p>
          <a:pPr marL="0" lvl="0" indent="0" algn="ctr" defTabSz="1689100">
            <a:lnSpc>
              <a:spcPct val="90000"/>
            </a:lnSpc>
            <a:spcBef>
              <a:spcPct val="0"/>
            </a:spcBef>
            <a:spcAft>
              <a:spcPct val="35000"/>
            </a:spcAft>
            <a:buNone/>
          </a:pPr>
          <a:r>
            <a:rPr lang="en-NL" sz="3200" kern="1200" dirty="0">
              <a:solidFill>
                <a:schemeClr val="bg2">
                  <a:lumMod val="90000"/>
                </a:schemeClr>
              </a:solidFill>
            </a:rPr>
            <a:t>Largest BR, but challenging due to large QCD multijet background</a:t>
          </a:r>
        </a:p>
        <a:p>
          <a:pPr marL="0" lvl="0" indent="0" algn="ctr" defTabSz="1689100">
            <a:lnSpc>
              <a:spcPct val="90000"/>
            </a:lnSpc>
            <a:spcBef>
              <a:spcPct val="0"/>
            </a:spcBef>
            <a:spcAft>
              <a:spcPct val="35000"/>
            </a:spcAft>
            <a:buNone/>
          </a:pPr>
          <a:r>
            <a:rPr lang="en-NL" sz="3200" kern="1200" dirty="0">
              <a:solidFill>
                <a:schemeClr val="bg2">
                  <a:lumMod val="90000"/>
                </a:schemeClr>
              </a:solidFill>
            </a:rPr>
            <a:t>Boosted and resolved topologies</a:t>
          </a:r>
        </a:p>
        <a:p>
          <a:pPr marL="0" lvl="0" indent="0" algn="ctr" defTabSz="1689100">
            <a:lnSpc>
              <a:spcPct val="90000"/>
            </a:lnSpc>
            <a:spcBef>
              <a:spcPct val="0"/>
            </a:spcBef>
            <a:spcAft>
              <a:spcPct val="35000"/>
            </a:spcAft>
            <a:buNone/>
          </a:pPr>
          <a:r>
            <a:rPr lang="en-NL" sz="3200" kern="1200" dirty="0">
              <a:solidFill>
                <a:schemeClr val="bg2">
                  <a:lumMod val="90000"/>
                </a:schemeClr>
              </a:solidFill>
            </a:rPr>
            <a:t>VBF boosted channel very sensitive to VVHH coupling</a:t>
          </a:r>
        </a:p>
      </dsp:txBody>
      <dsp:txXfrm>
        <a:off x="1632793" y="665"/>
        <a:ext cx="7250013" cy="435000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B4AF8-11F1-534D-BB74-66FD8B3AC2BD}">
      <dsp:nvSpPr>
        <dsp:cNvPr id="0" name=""/>
        <dsp:cNvSpPr/>
      </dsp:nvSpPr>
      <dsp:spPr>
        <a:xfrm>
          <a:off x="0" y="39687"/>
          <a:ext cx="3286125" cy="1971675"/>
        </a:xfrm>
        <a:prstGeom prst="rect">
          <a:avLst/>
        </a:prstGeom>
        <a:solidFill>
          <a:schemeClr val="lt1">
            <a:hueOff val="0"/>
            <a:satOff val="0"/>
            <a:lumOff val="0"/>
            <a:alphaOff val="0"/>
          </a:schemeClr>
        </a:solidFill>
        <a:ln w="1905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HH→bbbb</a:t>
          </a:r>
        </a:p>
        <a:p>
          <a:pPr marL="0" lvl="0" indent="0" algn="ctr" defTabSz="711200">
            <a:lnSpc>
              <a:spcPct val="90000"/>
            </a:lnSpc>
            <a:spcBef>
              <a:spcPct val="0"/>
            </a:spcBef>
            <a:spcAft>
              <a:spcPct val="35000"/>
            </a:spcAft>
            <a:buNone/>
          </a:pPr>
          <a:r>
            <a:rPr lang="en-NL" sz="1600" kern="1200" dirty="0">
              <a:solidFill>
                <a:schemeClr val="bg2"/>
              </a:solidFill>
            </a:rPr>
            <a:t>Largest BR, but challenging due to large QCD multijet background</a:t>
          </a:r>
        </a:p>
        <a:p>
          <a:pPr marL="0" lvl="0" indent="0" algn="ctr" defTabSz="711200">
            <a:lnSpc>
              <a:spcPct val="90000"/>
            </a:lnSpc>
            <a:spcBef>
              <a:spcPct val="0"/>
            </a:spcBef>
            <a:spcAft>
              <a:spcPct val="35000"/>
            </a:spcAft>
            <a:buNone/>
          </a:pPr>
          <a:r>
            <a:rPr lang="en-NL" sz="1600" kern="1200" dirty="0">
              <a:solidFill>
                <a:schemeClr val="bg2"/>
              </a:solidFill>
            </a:rPr>
            <a:t>Multi b-jet triggers used to select events</a:t>
          </a:r>
        </a:p>
        <a:p>
          <a:pPr marL="0" lvl="0" indent="0" algn="ctr" defTabSz="711200">
            <a:lnSpc>
              <a:spcPct val="90000"/>
            </a:lnSpc>
            <a:spcBef>
              <a:spcPct val="0"/>
            </a:spcBef>
            <a:spcAft>
              <a:spcPct val="35000"/>
            </a:spcAft>
            <a:buNone/>
          </a:pPr>
          <a:r>
            <a:rPr lang="en-NL" sz="1600" kern="1200" dirty="0">
              <a:solidFill>
                <a:schemeClr val="bg2"/>
              </a:solidFill>
            </a:rPr>
            <a:t>Boosted and resolved topologies</a:t>
          </a:r>
        </a:p>
      </dsp:txBody>
      <dsp:txXfrm>
        <a:off x="0" y="39687"/>
        <a:ext cx="3286125" cy="1971675"/>
      </dsp:txXfrm>
    </dsp:sp>
    <dsp:sp modelId="{A94D528B-C653-6E4D-AEDC-35C08E550DC7}">
      <dsp:nvSpPr>
        <dsp:cNvPr id="0" name=""/>
        <dsp:cNvSpPr/>
      </dsp:nvSpPr>
      <dsp:spPr>
        <a:xfrm>
          <a:off x="3614737" y="39687"/>
          <a:ext cx="3286125" cy="1971675"/>
        </a:xfrm>
        <a:prstGeom prst="rect">
          <a:avLst/>
        </a:prstGeom>
        <a:solidFill>
          <a:schemeClr val="lt1">
            <a:hueOff val="0"/>
            <a:satOff val="0"/>
            <a:lumOff val="0"/>
            <a:alphaOff val="0"/>
          </a:schemeClr>
        </a:solidFill>
        <a:ln w="19050" cap="flat" cmpd="sng" algn="ctr">
          <a:solidFill>
            <a:srgbClr val="FFC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HH→bbττ</a:t>
          </a:r>
        </a:p>
        <a:p>
          <a:pPr marL="0" lvl="0" indent="0" algn="ctr" defTabSz="711200">
            <a:lnSpc>
              <a:spcPct val="90000"/>
            </a:lnSpc>
            <a:spcBef>
              <a:spcPct val="0"/>
            </a:spcBef>
            <a:spcAft>
              <a:spcPct val="35000"/>
            </a:spcAft>
            <a:buNone/>
          </a:pPr>
          <a:r>
            <a:rPr lang="en-NL" sz="1600" kern="1200" dirty="0">
              <a:solidFill>
                <a:schemeClr val="bg2"/>
              </a:solidFill>
            </a:rPr>
            <a:t>Reasonably large BR and manageable backgrounds compared to bbbb</a:t>
          </a:r>
        </a:p>
        <a:p>
          <a:pPr marL="0" lvl="0" indent="0" algn="ctr" defTabSz="711200">
            <a:lnSpc>
              <a:spcPct val="90000"/>
            </a:lnSpc>
            <a:spcBef>
              <a:spcPct val="0"/>
            </a:spcBef>
            <a:spcAft>
              <a:spcPct val="35000"/>
            </a:spcAft>
            <a:buNone/>
          </a:pPr>
          <a:r>
            <a:rPr lang="en-NL" sz="1600" kern="1200" dirty="0">
              <a:solidFill>
                <a:schemeClr val="bg2"/>
              </a:solidFill>
            </a:rPr>
            <a:t>τ</a:t>
          </a:r>
          <a:r>
            <a:rPr lang="en-NL" sz="1600" kern="1200" baseline="-25000" dirty="0">
              <a:solidFill>
                <a:schemeClr val="bg2"/>
              </a:solidFill>
            </a:rPr>
            <a:t>had</a:t>
          </a:r>
          <a:r>
            <a:rPr lang="en-NL" sz="1600" kern="1200" dirty="0">
              <a:solidFill>
                <a:schemeClr val="bg2"/>
              </a:solidFill>
            </a:rPr>
            <a:t>τ</a:t>
          </a:r>
          <a:r>
            <a:rPr lang="en-NL" sz="1600" kern="1200" baseline="-25000" dirty="0">
              <a:solidFill>
                <a:schemeClr val="bg2"/>
              </a:solidFill>
            </a:rPr>
            <a:t>had</a:t>
          </a:r>
          <a:r>
            <a:rPr lang="en-NL" sz="1600" kern="1200" baseline="0" dirty="0">
              <a:solidFill>
                <a:schemeClr val="bg2"/>
              </a:solidFill>
            </a:rPr>
            <a:t> </a:t>
          </a:r>
          <a:r>
            <a:rPr lang="en-NL" sz="1600" kern="1200" dirty="0">
              <a:solidFill>
                <a:schemeClr val="bg2"/>
              </a:solidFill>
            </a:rPr>
            <a:t>and τ</a:t>
          </a:r>
          <a:r>
            <a:rPr lang="en-NL" sz="1600" kern="1200" baseline="-25000" dirty="0">
              <a:solidFill>
                <a:schemeClr val="bg2"/>
              </a:solidFill>
            </a:rPr>
            <a:t>lep</a:t>
          </a:r>
          <a:r>
            <a:rPr lang="en-NL" sz="1600" kern="1200" dirty="0">
              <a:solidFill>
                <a:schemeClr val="bg2"/>
              </a:solidFill>
            </a:rPr>
            <a:t>τ</a:t>
          </a:r>
          <a:r>
            <a:rPr lang="en-NL" sz="1600" kern="1200" baseline="-25000" dirty="0">
              <a:solidFill>
                <a:schemeClr val="bg2"/>
              </a:solidFill>
            </a:rPr>
            <a:t>had</a:t>
          </a:r>
          <a:r>
            <a:rPr lang="en-NL" sz="1600" kern="1200" dirty="0">
              <a:solidFill>
                <a:schemeClr val="bg2"/>
              </a:solidFill>
            </a:rPr>
            <a:t> channels</a:t>
          </a:r>
        </a:p>
        <a:p>
          <a:pPr marL="0" lvl="0" indent="0" algn="ctr" defTabSz="711200">
            <a:lnSpc>
              <a:spcPct val="90000"/>
            </a:lnSpc>
            <a:spcBef>
              <a:spcPct val="0"/>
            </a:spcBef>
            <a:spcAft>
              <a:spcPct val="35000"/>
            </a:spcAft>
            <a:buNone/>
          </a:pPr>
          <a:r>
            <a:rPr lang="en-NL" sz="1600" kern="1200" dirty="0">
              <a:solidFill>
                <a:schemeClr val="bg2"/>
              </a:solidFill>
            </a:rPr>
            <a:t>BDTs to separate VBF from ggF, signal from background</a:t>
          </a:r>
        </a:p>
      </dsp:txBody>
      <dsp:txXfrm>
        <a:off x="3614737" y="39687"/>
        <a:ext cx="3286125" cy="1971675"/>
      </dsp:txXfrm>
    </dsp:sp>
    <dsp:sp modelId="{7F0166DC-662C-0149-BBF7-3B1B4B2777E4}">
      <dsp:nvSpPr>
        <dsp:cNvPr id="0" name=""/>
        <dsp:cNvSpPr/>
      </dsp:nvSpPr>
      <dsp:spPr>
        <a:xfrm>
          <a:off x="7229475" y="39687"/>
          <a:ext cx="3286125" cy="1971675"/>
        </a:xfrm>
        <a:prstGeom prst="rect">
          <a:avLst/>
        </a:prstGeom>
        <a:solidFill>
          <a:schemeClr val="lt1">
            <a:hueOff val="0"/>
            <a:satOff val="0"/>
            <a:lumOff val="0"/>
            <a:alphaOff val="0"/>
          </a:schemeClr>
        </a:solidFill>
        <a:ln w="19050" cap="flat" cmpd="sng" algn="ctr">
          <a:solidFill>
            <a:srgbClr val="49F2D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a:t>
          </a:r>
          <a:r>
            <a:rPr lang="en-NL" sz="1600" i="1" kern="1200" dirty="0"/>
            <a:t>bb</a:t>
          </a:r>
          <a:r>
            <a:rPr lang="en-NL" sz="1600" kern="1200" dirty="0"/>
            <a:t>𝛾𝛾</a:t>
          </a:r>
        </a:p>
        <a:p>
          <a:pPr marL="0" lvl="0" indent="0" algn="ctr" defTabSz="711200">
            <a:lnSpc>
              <a:spcPct val="90000"/>
            </a:lnSpc>
            <a:spcBef>
              <a:spcPct val="0"/>
            </a:spcBef>
            <a:spcAft>
              <a:spcPct val="35000"/>
            </a:spcAft>
            <a:buNone/>
          </a:pPr>
          <a:r>
            <a:rPr lang="en-NL" sz="1600" kern="1200" dirty="0">
              <a:solidFill>
                <a:schemeClr val="bg2"/>
              </a:solidFill>
            </a:rPr>
            <a:t>Small BR but clean final state</a:t>
          </a:r>
        </a:p>
        <a:p>
          <a:pPr marL="0" lvl="0" indent="0" algn="ctr" defTabSz="711200">
            <a:lnSpc>
              <a:spcPct val="90000"/>
            </a:lnSpc>
            <a:spcBef>
              <a:spcPct val="0"/>
            </a:spcBef>
            <a:spcAft>
              <a:spcPct val="35000"/>
            </a:spcAft>
            <a:buNone/>
          </a:pPr>
          <a:r>
            <a:rPr lang="en-NL" sz="1600" kern="1200" dirty="0">
              <a:solidFill>
                <a:schemeClr val="bg2"/>
              </a:solidFill>
            </a:rPr>
            <a:t>BDT used to separate signal from background and categorise events</a:t>
          </a:r>
        </a:p>
        <a:p>
          <a:pPr marL="0" lvl="0" indent="0" algn="ctr" defTabSz="711200">
            <a:lnSpc>
              <a:spcPct val="90000"/>
            </a:lnSpc>
            <a:spcBef>
              <a:spcPct val="0"/>
            </a:spcBef>
            <a:spcAft>
              <a:spcPct val="35000"/>
            </a:spcAft>
            <a:buNone/>
          </a:pPr>
          <a:r>
            <a:rPr lang="en-NL" sz="1600" kern="1200" dirty="0">
              <a:solidFill>
                <a:schemeClr val="bg2"/>
              </a:solidFill>
            </a:rPr>
            <a:t>Unbinned maximum likelihood fit to m</a:t>
          </a:r>
          <a:r>
            <a:rPr lang="en-NL" sz="1600" kern="1200" baseline="-25000" dirty="0">
              <a:solidFill>
                <a:schemeClr val="bg2"/>
              </a:solidFill>
            </a:rPr>
            <a:t>𝛾𝛾</a:t>
          </a:r>
          <a:endParaRPr lang="en-GB" sz="1600" kern="1200" baseline="-25000" dirty="0">
            <a:solidFill>
              <a:schemeClr val="bg2"/>
            </a:solidFill>
          </a:endParaRPr>
        </a:p>
      </dsp:txBody>
      <dsp:txXfrm>
        <a:off x="7229475" y="39687"/>
        <a:ext cx="3286125" cy="1971675"/>
      </dsp:txXfrm>
    </dsp:sp>
    <dsp:sp modelId="{91A4AB74-0163-8E49-B848-83998C2B3B79}">
      <dsp:nvSpPr>
        <dsp:cNvPr id="0" name=""/>
        <dsp:cNvSpPr/>
      </dsp:nvSpPr>
      <dsp:spPr>
        <a:xfrm>
          <a:off x="1807368" y="2339975"/>
          <a:ext cx="3286125" cy="1971675"/>
        </a:xfrm>
        <a:prstGeom prst="rect">
          <a:avLst/>
        </a:prstGeom>
        <a:solidFill>
          <a:schemeClr val="lt1">
            <a:hueOff val="0"/>
            <a:satOff val="0"/>
            <a:lumOff val="0"/>
            <a:alphaOff val="0"/>
          </a:schemeClr>
        </a:solidFill>
        <a:ln w="19050" cap="flat" cmpd="sng" algn="ctr">
          <a:solidFill>
            <a:schemeClr val="accent5">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HH</a:t>
          </a:r>
          <a:r>
            <a:rPr lang="en-NL" sz="1600" kern="1200" dirty="0"/>
            <a:t>→</a:t>
          </a:r>
          <a:r>
            <a:rPr lang="en-NL" sz="1600" i="1" kern="1200" dirty="0"/>
            <a:t>bb</a:t>
          </a:r>
          <a:r>
            <a:rPr lang="en-NL" sz="1600" kern="1200" dirty="0"/>
            <a:t>ℓ</a:t>
          </a:r>
          <a:r>
            <a:rPr lang="en-NL" sz="1600" i="1" kern="1200" dirty="0"/>
            <a:t>ℓ</a:t>
          </a:r>
        </a:p>
        <a:p>
          <a:pPr marL="0" lvl="0" indent="0" algn="ctr" defTabSz="711200">
            <a:lnSpc>
              <a:spcPct val="90000"/>
            </a:lnSpc>
            <a:spcBef>
              <a:spcPct val="0"/>
            </a:spcBef>
            <a:spcAft>
              <a:spcPct val="35000"/>
            </a:spcAft>
            <a:buNone/>
          </a:pPr>
          <a:r>
            <a:rPr lang="en-NL" sz="1600" i="0" kern="1200" dirty="0">
              <a:solidFill>
                <a:schemeClr val="bg2"/>
              </a:solidFill>
            </a:rPr>
            <a:t>Targets HH→2b + 2l + neutrinos</a:t>
          </a:r>
        </a:p>
        <a:p>
          <a:pPr marL="0" lvl="0" indent="0" algn="ctr" defTabSz="711200">
            <a:lnSpc>
              <a:spcPct val="90000"/>
            </a:lnSpc>
            <a:spcBef>
              <a:spcPct val="0"/>
            </a:spcBef>
            <a:spcAft>
              <a:spcPct val="35000"/>
            </a:spcAft>
            <a:buNone/>
          </a:pPr>
          <a:r>
            <a:rPr lang="en-NL" sz="1600" i="0" kern="1200" dirty="0">
              <a:solidFill>
                <a:schemeClr val="bg2"/>
              </a:solidFill>
            </a:rPr>
            <a:t>DNN used to separate signal from background</a:t>
          </a:r>
          <a:br>
            <a:rPr lang="en-NL" sz="1600" i="1" kern="1200" dirty="0"/>
          </a:br>
          <a:r>
            <a:rPr lang="en-NL" sz="1600" i="0" kern="1200" dirty="0">
              <a:solidFill>
                <a:schemeClr val="bg2"/>
              </a:solidFill>
            </a:rPr>
            <a:t>MVA outputs used as statistical discriminants</a:t>
          </a:r>
          <a:endParaRPr lang="en-GB" sz="1600" kern="1200" dirty="0"/>
        </a:p>
      </dsp:txBody>
      <dsp:txXfrm>
        <a:off x="1807368" y="2339975"/>
        <a:ext cx="3286125" cy="1971675"/>
      </dsp:txXfrm>
    </dsp:sp>
    <dsp:sp modelId="{E8ED9274-51EE-B845-A7F4-64F924DDCE5E}">
      <dsp:nvSpPr>
        <dsp:cNvPr id="0" name=""/>
        <dsp:cNvSpPr/>
      </dsp:nvSpPr>
      <dsp:spPr>
        <a:xfrm>
          <a:off x="5422106" y="2339975"/>
          <a:ext cx="3286125" cy="1971675"/>
        </a:xfrm>
        <a:prstGeom prst="rect">
          <a:avLst/>
        </a:prstGeom>
        <a:solidFill>
          <a:schemeClr val="lt1">
            <a:hueOff val="0"/>
            <a:satOff val="0"/>
            <a:lumOff val="0"/>
            <a:alphaOff val="0"/>
          </a:schemeClr>
        </a:solidFill>
        <a:ln w="19050" cap="flat" cmpd="sng" algn="ctr">
          <a:solidFill>
            <a:schemeClr val="accent6">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HH→multilepton</a:t>
          </a:r>
        </a:p>
        <a:p>
          <a:pPr marL="0" lvl="0" indent="0" algn="ctr" defTabSz="711200">
            <a:lnSpc>
              <a:spcPct val="90000"/>
            </a:lnSpc>
            <a:spcBef>
              <a:spcPct val="0"/>
            </a:spcBef>
            <a:spcAft>
              <a:spcPct val="35000"/>
            </a:spcAft>
            <a:buNone/>
          </a:pPr>
          <a:r>
            <a:rPr lang="en-NL" sz="1600" kern="1200" dirty="0">
              <a:solidFill>
                <a:schemeClr val="bg2"/>
              </a:solidFill>
            </a:rPr>
            <a:t>Multiple final states with different numbers of leptons and τ</a:t>
          </a:r>
          <a:r>
            <a:rPr lang="en-NL" sz="1600" kern="1200" baseline="-25000" dirty="0">
              <a:solidFill>
                <a:schemeClr val="bg2"/>
              </a:solidFill>
            </a:rPr>
            <a:t>had</a:t>
          </a:r>
          <a:r>
            <a:rPr lang="en-NL" sz="1600" kern="1200" dirty="0">
              <a:solidFill>
                <a:schemeClr val="bg2"/>
              </a:solidFill>
            </a:rPr>
            <a:t>, diphotons</a:t>
          </a:r>
        </a:p>
        <a:p>
          <a:pPr marL="0" lvl="0" indent="0" algn="ctr" defTabSz="711200">
            <a:lnSpc>
              <a:spcPct val="90000"/>
            </a:lnSpc>
            <a:spcBef>
              <a:spcPct val="0"/>
            </a:spcBef>
            <a:spcAft>
              <a:spcPct val="35000"/>
            </a:spcAft>
            <a:buNone/>
          </a:pPr>
          <a:r>
            <a:rPr lang="en-NL" sz="1600" kern="1200" dirty="0">
              <a:solidFill>
                <a:schemeClr val="bg2"/>
              </a:solidFill>
            </a:rPr>
            <a:t>BDT score or m</a:t>
          </a:r>
          <a:r>
            <a:rPr lang="en-NL" sz="1600" kern="1200" baseline="-25000" dirty="0">
              <a:solidFill>
                <a:schemeClr val="bg2"/>
              </a:solidFill>
            </a:rPr>
            <a:t>𝛾𝛾</a:t>
          </a:r>
          <a:r>
            <a:rPr lang="en-NL" sz="1600" kern="1200" baseline="0" dirty="0">
              <a:solidFill>
                <a:schemeClr val="bg2"/>
              </a:solidFill>
            </a:rPr>
            <a:t> as fit variable</a:t>
          </a:r>
          <a:endParaRPr lang="en-GB" sz="1600" kern="1200" dirty="0">
            <a:solidFill>
              <a:schemeClr val="bg2"/>
            </a:solidFill>
          </a:endParaRPr>
        </a:p>
      </dsp:txBody>
      <dsp:txXfrm>
        <a:off x="5422106" y="2339975"/>
        <a:ext cx="3286125" cy="19716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4D528B-C653-6E4D-AEDC-35C08E550DC7}">
      <dsp:nvSpPr>
        <dsp:cNvPr id="0" name=""/>
        <dsp:cNvSpPr/>
      </dsp:nvSpPr>
      <dsp:spPr>
        <a:xfrm>
          <a:off x="1632793" y="665"/>
          <a:ext cx="7250013" cy="4350007"/>
        </a:xfrm>
        <a:prstGeom prst="rect">
          <a:avLst/>
        </a:prstGeom>
        <a:solidFill>
          <a:schemeClr val="lt1">
            <a:hueOff val="0"/>
            <a:satOff val="0"/>
            <a:lumOff val="0"/>
            <a:alphaOff val="0"/>
          </a:schemeClr>
        </a:solidFill>
        <a:ln w="19050" cap="flat" cmpd="sng" algn="ctr">
          <a:solidFill>
            <a:srgbClr val="FFC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NL" sz="3500" kern="1200" dirty="0"/>
            <a:t>HH→bbττ</a:t>
          </a:r>
        </a:p>
        <a:p>
          <a:pPr marL="0" lvl="0" indent="0" algn="ctr" defTabSz="1555750">
            <a:lnSpc>
              <a:spcPct val="90000"/>
            </a:lnSpc>
            <a:spcBef>
              <a:spcPct val="0"/>
            </a:spcBef>
            <a:spcAft>
              <a:spcPct val="35000"/>
            </a:spcAft>
            <a:buNone/>
          </a:pPr>
          <a:r>
            <a:rPr lang="en-NL" sz="3200" kern="1200" dirty="0">
              <a:solidFill>
                <a:schemeClr val="bg2">
                  <a:lumMod val="75000"/>
                </a:schemeClr>
              </a:solidFill>
            </a:rPr>
            <a:t>Reasonably large BR and manageable backgrounds compared to bbbb</a:t>
          </a:r>
        </a:p>
        <a:p>
          <a:pPr marL="0" lvl="0" indent="0" algn="ctr" defTabSz="1555750">
            <a:lnSpc>
              <a:spcPct val="90000"/>
            </a:lnSpc>
            <a:spcBef>
              <a:spcPct val="0"/>
            </a:spcBef>
            <a:spcAft>
              <a:spcPct val="35000"/>
            </a:spcAft>
            <a:buNone/>
          </a:pPr>
          <a:r>
            <a:rPr lang="en-NL" sz="3200" kern="1200" dirty="0">
              <a:solidFill>
                <a:schemeClr val="bg2">
                  <a:lumMod val="75000"/>
                </a:schemeClr>
              </a:solidFill>
            </a:rPr>
            <a:t>τ</a:t>
          </a:r>
          <a:r>
            <a:rPr lang="en-NL" sz="3200" kern="1200" baseline="-25000" dirty="0">
              <a:solidFill>
                <a:schemeClr val="bg2">
                  <a:lumMod val="75000"/>
                </a:schemeClr>
              </a:solidFill>
            </a:rPr>
            <a:t>had</a:t>
          </a:r>
          <a:r>
            <a:rPr lang="en-NL" sz="3200" kern="1200" dirty="0">
              <a:solidFill>
                <a:schemeClr val="bg2">
                  <a:lumMod val="75000"/>
                </a:schemeClr>
              </a:solidFill>
            </a:rPr>
            <a:t>τ</a:t>
          </a:r>
          <a:r>
            <a:rPr lang="en-NL" sz="3200" kern="1200" baseline="-25000" dirty="0">
              <a:solidFill>
                <a:schemeClr val="bg2">
                  <a:lumMod val="75000"/>
                </a:schemeClr>
              </a:solidFill>
            </a:rPr>
            <a:t>had</a:t>
          </a:r>
          <a:r>
            <a:rPr lang="en-NL" sz="3200" kern="1200" dirty="0">
              <a:solidFill>
                <a:schemeClr val="bg2">
                  <a:lumMod val="75000"/>
                </a:schemeClr>
              </a:solidFill>
            </a:rPr>
            <a:t> and τ</a:t>
          </a:r>
          <a:r>
            <a:rPr lang="en-NL" sz="3200" kern="1200" baseline="-25000" dirty="0">
              <a:solidFill>
                <a:schemeClr val="bg2">
                  <a:lumMod val="75000"/>
                </a:schemeClr>
              </a:solidFill>
            </a:rPr>
            <a:t>lep</a:t>
          </a:r>
          <a:r>
            <a:rPr lang="en-NL" sz="3200" kern="1200" dirty="0">
              <a:solidFill>
                <a:schemeClr val="bg2">
                  <a:lumMod val="75000"/>
                </a:schemeClr>
              </a:solidFill>
            </a:rPr>
            <a:t>τ</a:t>
          </a:r>
          <a:r>
            <a:rPr lang="en-NL" sz="3200" kern="1200" baseline="-25000" dirty="0">
              <a:solidFill>
                <a:schemeClr val="bg2">
                  <a:lumMod val="75000"/>
                </a:schemeClr>
              </a:solidFill>
            </a:rPr>
            <a:t>had</a:t>
          </a:r>
          <a:r>
            <a:rPr lang="en-NL" sz="3200" kern="1200" baseline="0" dirty="0">
              <a:solidFill>
                <a:schemeClr val="bg2">
                  <a:lumMod val="75000"/>
                </a:schemeClr>
              </a:solidFill>
            </a:rPr>
            <a:t> channels</a:t>
          </a:r>
          <a:endParaRPr lang="en-NL" sz="3200" kern="1200" dirty="0">
            <a:solidFill>
              <a:schemeClr val="bg2">
                <a:lumMod val="75000"/>
              </a:schemeClr>
            </a:solidFill>
          </a:endParaRPr>
        </a:p>
        <a:p>
          <a:pPr marL="0" lvl="0" indent="0" algn="ctr" defTabSz="1555750">
            <a:lnSpc>
              <a:spcPct val="90000"/>
            </a:lnSpc>
            <a:spcBef>
              <a:spcPct val="0"/>
            </a:spcBef>
            <a:spcAft>
              <a:spcPct val="35000"/>
            </a:spcAft>
            <a:buNone/>
          </a:pPr>
          <a:r>
            <a:rPr lang="en-NL" sz="3200" kern="1200" dirty="0">
              <a:solidFill>
                <a:schemeClr val="bg2">
                  <a:lumMod val="75000"/>
                </a:schemeClr>
              </a:solidFill>
            </a:rPr>
            <a:t>BDTs to  separate VBF from ggF and signal from background</a:t>
          </a:r>
        </a:p>
      </dsp:txBody>
      <dsp:txXfrm>
        <a:off x="1632793" y="665"/>
        <a:ext cx="7250013" cy="435000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4D528B-C653-6E4D-AEDC-35C08E550DC7}">
      <dsp:nvSpPr>
        <dsp:cNvPr id="0" name=""/>
        <dsp:cNvSpPr/>
      </dsp:nvSpPr>
      <dsp:spPr>
        <a:xfrm>
          <a:off x="1632793" y="665"/>
          <a:ext cx="7250013" cy="4350007"/>
        </a:xfrm>
        <a:prstGeom prst="rect">
          <a:avLst/>
        </a:prstGeom>
        <a:solidFill>
          <a:schemeClr val="lt1">
            <a:hueOff val="0"/>
            <a:satOff val="0"/>
            <a:lumOff val="0"/>
            <a:alphaOff val="0"/>
          </a:schemeClr>
        </a:solidFill>
        <a:ln w="19050" cap="flat" cmpd="sng" algn="ctr">
          <a:solidFill>
            <a:schemeClr val="bg2">
              <a:lumMod val="9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NL" sz="3500" kern="1200" dirty="0">
              <a:solidFill>
                <a:schemeClr val="bg2">
                  <a:lumMod val="90000"/>
                </a:schemeClr>
              </a:solidFill>
            </a:rPr>
            <a:t>HH→bbττ</a:t>
          </a:r>
        </a:p>
        <a:p>
          <a:pPr marL="0" lvl="0" indent="0" algn="ctr" defTabSz="1555750">
            <a:lnSpc>
              <a:spcPct val="90000"/>
            </a:lnSpc>
            <a:spcBef>
              <a:spcPct val="0"/>
            </a:spcBef>
            <a:spcAft>
              <a:spcPct val="35000"/>
            </a:spcAft>
            <a:buNone/>
          </a:pPr>
          <a:r>
            <a:rPr lang="en-NL" sz="3200" kern="1200" dirty="0">
              <a:solidFill>
                <a:schemeClr val="bg2">
                  <a:lumMod val="90000"/>
                </a:schemeClr>
              </a:solidFill>
            </a:rPr>
            <a:t>Reasonably large BR and manageable backgrounds compared to bbbb</a:t>
          </a:r>
        </a:p>
        <a:p>
          <a:pPr marL="0" lvl="0" indent="0" algn="ctr" defTabSz="1555750">
            <a:lnSpc>
              <a:spcPct val="90000"/>
            </a:lnSpc>
            <a:spcBef>
              <a:spcPct val="0"/>
            </a:spcBef>
            <a:spcAft>
              <a:spcPct val="35000"/>
            </a:spcAft>
            <a:buNone/>
          </a:pPr>
          <a:r>
            <a:rPr lang="en-NL" sz="3200" kern="1200" dirty="0">
              <a:solidFill>
                <a:schemeClr val="bg2">
                  <a:lumMod val="90000"/>
                </a:schemeClr>
              </a:solidFill>
            </a:rPr>
            <a:t>τ</a:t>
          </a:r>
          <a:r>
            <a:rPr lang="en-NL" sz="3200" kern="1200" baseline="-25000" dirty="0">
              <a:solidFill>
                <a:schemeClr val="bg2">
                  <a:lumMod val="90000"/>
                </a:schemeClr>
              </a:solidFill>
            </a:rPr>
            <a:t>had</a:t>
          </a:r>
          <a:r>
            <a:rPr lang="en-NL" sz="3200" kern="1200" dirty="0">
              <a:solidFill>
                <a:schemeClr val="bg2">
                  <a:lumMod val="90000"/>
                </a:schemeClr>
              </a:solidFill>
            </a:rPr>
            <a:t>τ</a:t>
          </a:r>
          <a:r>
            <a:rPr lang="en-NL" sz="3200" kern="1200" baseline="-25000" dirty="0">
              <a:solidFill>
                <a:schemeClr val="bg2">
                  <a:lumMod val="90000"/>
                </a:schemeClr>
              </a:solidFill>
            </a:rPr>
            <a:t>had</a:t>
          </a:r>
          <a:r>
            <a:rPr lang="en-NL" sz="3200" kern="1200" dirty="0">
              <a:solidFill>
                <a:schemeClr val="bg2">
                  <a:lumMod val="90000"/>
                </a:schemeClr>
              </a:solidFill>
            </a:rPr>
            <a:t> and τ</a:t>
          </a:r>
          <a:r>
            <a:rPr lang="en-NL" sz="3200" kern="1200" baseline="-25000" dirty="0">
              <a:solidFill>
                <a:schemeClr val="bg2">
                  <a:lumMod val="90000"/>
                </a:schemeClr>
              </a:solidFill>
            </a:rPr>
            <a:t>lep</a:t>
          </a:r>
          <a:r>
            <a:rPr lang="en-NL" sz="3200" kern="1200" dirty="0">
              <a:solidFill>
                <a:schemeClr val="bg2">
                  <a:lumMod val="90000"/>
                </a:schemeClr>
              </a:solidFill>
            </a:rPr>
            <a:t>τ</a:t>
          </a:r>
          <a:r>
            <a:rPr lang="en-NL" sz="3200" kern="1200" baseline="-25000" dirty="0">
              <a:solidFill>
                <a:schemeClr val="bg2">
                  <a:lumMod val="90000"/>
                </a:schemeClr>
              </a:solidFill>
            </a:rPr>
            <a:t>had</a:t>
          </a:r>
          <a:r>
            <a:rPr lang="en-NL" sz="3200" kern="1200" baseline="0" dirty="0">
              <a:solidFill>
                <a:schemeClr val="bg2">
                  <a:lumMod val="90000"/>
                </a:schemeClr>
              </a:solidFill>
            </a:rPr>
            <a:t> channels</a:t>
          </a:r>
          <a:endParaRPr lang="en-NL" sz="3200" kern="1200" dirty="0">
            <a:solidFill>
              <a:schemeClr val="bg2">
                <a:lumMod val="90000"/>
              </a:schemeClr>
            </a:solidFill>
          </a:endParaRPr>
        </a:p>
        <a:p>
          <a:pPr marL="0" lvl="0" indent="0" algn="ctr" defTabSz="1555750">
            <a:lnSpc>
              <a:spcPct val="90000"/>
            </a:lnSpc>
            <a:spcBef>
              <a:spcPct val="0"/>
            </a:spcBef>
            <a:spcAft>
              <a:spcPct val="35000"/>
            </a:spcAft>
            <a:buNone/>
          </a:pPr>
          <a:r>
            <a:rPr lang="en-NL" sz="3200" kern="1200" dirty="0">
              <a:solidFill>
                <a:schemeClr val="bg2">
                  <a:lumMod val="90000"/>
                </a:schemeClr>
              </a:solidFill>
            </a:rPr>
            <a:t>BDTs to  separate VBF from ggF and signal from background</a:t>
          </a:r>
        </a:p>
      </dsp:txBody>
      <dsp:txXfrm>
        <a:off x="1632793" y="665"/>
        <a:ext cx="7250013" cy="435000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AB4AF8-11F1-534D-BB74-66FD8B3AC2BD}">
      <dsp:nvSpPr>
        <dsp:cNvPr id="0" name=""/>
        <dsp:cNvSpPr/>
      </dsp:nvSpPr>
      <dsp:spPr>
        <a:xfrm>
          <a:off x="0" y="39687"/>
          <a:ext cx="3286125" cy="1971675"/>
        </a:xfrm>
        <a:prstGeom prst="rect">
          <a:avLst/>
        </a:prstGeom>
        <a:solidFill>
          <a:schemeClr val="lt1">
            <a:hueOff val="0"/>
            <a:satOff val="0"/>
            <a:lumOff val="0"/>
            <a:alphaOff val="0"/>
          </a:schemeClr>
        </a:solidFill>
        <a:ln w="1905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HH→bbbb</a:t>
          </a:r>
        </a:p>
        <a:p>
          <a:pPr marL="0" lvl="0" indent="0" algn="ctr" defTabSz="711200">
            <a:lnSpc>
              <a:spcPct val="90000"/>
            </a:lnSpc>
            <a:spcBef>
              <a:spcPct val="0"/>
            </a:spcBef>
            <a:spcAft>
              <a:spcPct val="35000"/>
            </a:spcAft>
            <a:buNone/>
          </a:pPr>
          <a:r>
            <a:rPr lang="en-NL" sz="1600" kern="1200" dirty="0">
              <a:solidFill>
                <a:schemeClr val="bg2"/>
              </a:solidFill>
            </a:rPr>
            <a:t>Largest BR, but challenging due to large QCD multijet background</a:t>
          </a:r>
        </a:p>
        <a:p>
          <a:pPr marL="0" lvl="0" indent="0" algn="ctr" defTabSz="711200">
            <a:lnSpc>
              <a:spcPct val="90000"/>
            </a:lnSpc>
            <a:spcBef>
              <a:spcPct val="0"/>
            </a:spcBef>
            <a:spcAft>
              <a:spcPct val="35000"/>
            </a:spcAft>
            <a:buNone/>
          </a:pPr>
          <a:r>
            <a:rPr lang="en-NL" sz="1600" kern="1200" dirty="0">
              <a:solidFill>
                <a:schemeClr val="bg2"/>
              </a:solidFill>
            </a:rPr>
            <a:t>Multi b-jet triggers used to select events</a:t>
          </a:r>
        </a:p>
        <a:p>
          <a:pPr marL="0" lvl="0" indent="0" algn="ctr" defTabSz="711200">
            <a:lnSpc>
              <a:spcPct val="90000"/>
            </a:lnSpc>
            <a:spcBef>
              <a:spcPct val="0"/>
            </a:spcBef>
            <a:spcAft>
              <a:spcPct val="35000"/>
            </a:spcAft>
            <a:buNone/>
          </a:pPr>
          <a:r>
            <a:rPr lang="en-NL" sz="1600" kern="1200" dirty="0">
              <a:solidFill>
                <a:schemeClr val="bg2"/>
              </a:solidFill>
            </a:rPr>
            <a:t>Boosted and resolved topologies</a:t>
          </a:r>
        </a:p>
      </dsp:txBody>
      <dsp:txXfrm>
        <a:off x="0" y="39687"/>
        <a:ext cx="3286125" cy="1971675"/>
      </dsp:txXfrm>
    </dsp:sp>
    <dsp:sp modelId="{A94D528B-C653-6E4D-AEDC-35C08E550DC7}">
      <dsp:nvSpPr>
        <dsp:cNvPr id="0" name=""/>
        <dsp:cNvSpPr/>
      </dsp:nvSpPr>
      <dsp:spPr>
        <a:xfrm>
          <a:off x="3614737" y="39687"/>
          <a:ext cx="3286125" cy="1971675"/>
        </a:xfrm>
        <a:prstGeom prst="rect">
          <a:avLst/>
        </a:prstGeom>
        <a:solidFill>
          <a:schemeClr val="lt1">
            <a:hueOff val="0"/>
            <a:satOff val="0"/>
            <a:lumOff val="0"/>
            <a:alphaOff val="0"/>
          </a:schemeClr>
        </a:solidFill>
        <a:ln w="19050" cap="flat" cmpd="sng" algn="ctr">
          <a:solidFill>
            <a:srgbClr val="FFC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HH→bbττ</a:t>
          </a:r>
        </a:p>
        <a:p>
          <a:pPr marL="0" lvl="0" indent="0" algn="ctr" defTabSz="711200">
            <a:lnSpc>
              <a:spcPct val="90000"/>
            </a:lnSpc>
            <a:spcBef>
              <a:spcPct val="0"/>
            </a:spcBef>
            <a:spcAft>
              <a:spcPct val="35000"/>
            </a:spcAft>
            <a:buNone/>
          </a:pPr>
          <a:r>
            <a:rPr lang="en-NL" sz="1600" kern="1200" dirty="0">
              <a:solidFill>
                <a:schemeClr val="bg2"/>
              </a:solidFill>
            </a:rPr>
            <a:t>Reasonably large BR and manageable backgrounds compared to bbbb</a:t>
          </a:r>
        </a:p>
        <a:p>
          <a:pPr marL="0" lvl="0" indent="0" algn="ctr" defTabSz="711200">
            <a:lnSpc>
              <a:spcPct val="90000"/>
            </a:lnSpc>
            <a:spcBef>
              <a:spcPct val="0"/>
            </a:spcBef>
            <a:spcAft>
              <a:spcPct val="35000"/>
            </a:spcAft>
            <a:buNone/>
          </a:pPr>
          <a:r>
            <a:rPr lang="en-NL" sz="1600" kern="1200" dirty="0">
              <a:solidFill>
                <a:schemeClr val="bg2"/>
              </a:solidFill>
            </a:rPr>
            <a:t>τ</a:t>
          </a:r>
          <a:r>
            <a:rPr lang="en-NL" sz="1600" kern="1200" baseline="-25000" dirty="0">
              <a:solidFill>
                <a:schemeClr val="bg2"/>
              </a:solidFill>
            </a:rPr>
            <a:t>had</a:t>
          </a:r>
          <a:r>
            <a:rPr lang="en-NL" sz="1600" kern="1200" dirty="0">
              <a:solidFill>
                <a:schemeClr val="bg2"/>
              </a:solidFill>
            </a:rPr>
            <a:t>τ</a:t>
          </a:r>
          <a:r>
            <a:rPr lang="en-NL" sz="1600" kern="1200" baseline="-25000" dirty="0">
              <a:solidFill>
                <a:schemeClr val="bg2"/>
              </a:solidFill>
            </a:rPr>
            <a:t>had</a:t>
          </a:r>
          <a:r>
            <a:rPr lang="en-NL" sz="1600" kern="1200" baseline="0" dirty="0">
              <a:solidFill>
                <a:schemeClr val="bg2"/>
              </a:solidFill>
            </a:rPr>
            <a:t> </a:t>
          </a:r>
          <a:r>
            <a:rPr lang="en-NL" sz="1600" kern="1200" dirty="0">
              <a:solidFill>
                <a:schemeClr val="bg2"/>
              </a:solidFill>
            </a:rPr>
            <a:t>and τ</a:t>
          </a:r>
          <a:r>
            <a:rPr lang="en-NL" sz="1600" kern="1200" baseline="-25000" dirty="0">
              <a:solidFill>
                <a:schemeClr val="bg2"/>
              </a:solidFill>
            </a:rPr>
            <a:t>lep</a:t>
          </a:r>
          <a:r>
            <a:rPr lang="en-NL" sz="1600" kern="1200" dirty="0">
              <a:solidFill>
                <a:schemeClr val="bg2"/>
              </a:solidFill>
            </a:rPr>
            <a:t>τ</a:t>
          </a:r>
          <a:r>
            <a:rPr lang="en-NL" sz="1600" kern="1200" baseline="-25000" dirty="0">
              <a:solidFill>
                <a:schemeClr val="bg2"/>
              </a:solidFill>
            </a:rPr>
            <a:t>had</a:t>
          </a:r>
          <a:r>
            <a:rPr lang="en-NL" sz="1600" kern="1200" dirty="0">
              <a:solidFill>
                <a:schemeClr val="bg2"/>
              </a:solidFill>
            </a:rPr>
            <a:t> channels</a:t>
          </a:r>
        </a:p>
        <a:p>
          <a:pPr marL="0" lvl="0" indent="0" algn="ctr" defTabSz="711200">
            <a:lnSpc>
              <a:spcPct val="90000"/>
            </a:lnSpc>
            <a:spcBef>
              <a:spcPct val="0"/>
            </a:spcBef>
            <a:spcAft>
              <a:spcPct val="35000"/>
            </a:spcAft>
            <a:buNone/>
          </a:pPr>
          <a:r>
            <a:rPr lang="en-NL" sz="1600" kern="1200" dirty="0">
              <a:solidFill>
                <a:schemeClr val="bg2"/>
              </a:solidFill>
            </a:rPr>
            <a:t>BDTs to separate VBF from ggF, signal from background</a:t>
          </a:r>
        </a:p>
      </dsp:txBody>
      <dsp:txXfrm>
        <a:off x="3614737" y="39687"/>
        <a:ext cx="3286125" cy="1971675"/>
      </dsp:txXfrm>
    </dsp:sp>
    <dsp:sp modelId="{7F0166DC-662C-0149-BBF7-3B1B4B2777E4}">
      <dsp:nvSpPr>
        <dsp:cNvPr id="0" name=""/>
        <dsp:cNvSpPr/>
      </dsp:nvSpPr>
      <dsp:spPr>
        <a:xfrm>
          <a:off x="7229475" y="39687"/>
          <a:ext cx="3286125" cy="1971675"/>
        </a:xfrm>
        <a:prstGeom prst="rect">
          <a:avLst/>
        </a:prstGeom>
        <a:solidFill>
          <a:schemeClr val="lt1">
            <a:hueOff val="0"/>
            <a:satOff val="0"/>
            <a:lumOff val="0"/>
            <a:alphaOff val="0"/>
          </a:schemeClr>
        </a:solidFill>
        <a:ln w="19050" cap="flat" cmpd="sng" algn="ctr">
          <a:solidFill>
            <a:srgbClr val="49F2D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a:t>
          </a:r>
          <a:r>
            <a:rPr lang="en-NL" sz="1600" i="0" kern="1200" dirty="0"/>
            <a:t>bb𝛾𝛾</a:t>
          </a:r>
        </a:p>
        <a:p>
          <a:pPr marL="0" lvl="0" indent="0" algn="ctr" defTabSz="711200">
            <a:lnSpc>
              <a:spcPct val="90000"/>
            </a:lnSpc>
            <a:spcBef>
              <a:spcPct val="0"/>
            </a:spcBef>
            <a:spcAft>
              <a:spcPct val="35000"/>
            </a:spcAft>
            <a:buNone/>
          </a:pPr>
          <a:r>
            <a:rPr lang="en-NL" sz="1600" kern="1200" dirty="0">
              <a:solidFill>
                <a:schemeClr val="bg2"/>
              </a:solidFill>
            </a:rPr>
            <a:t>Small BR but clean final state</a:t>
          </a:r>
        </a:p>
        <a:p>
          <a:pPr marL="0" lvl="0" indent="0" algn="ctr" defTabSz="711200">
            <a:lnSpc>
              <a:spcPct val="90000"/>
            </a:lnSpc>
            <a:spcBef>
              <a:spcPct val="0"/>
            </a:spcBef>
            <a:spcAft>
              <a:spcPct val="35000"/>
            </a:spcAft>
            <a:buNone/>
          </a:pPr>
          <a:r>
            <a:rPr lang="en-NL" sz="1600" kern="1200" dirty="0">
              <a:solidFill>
                <a:schemeClr val="bg2"/>
              </a:solidFill>
            </a:rPr>
            <a:t>BDT used to separate signal from background and categorise events</a:t>
          </a:r>
        </a:p>
        <a:p>
          <a:pPr marL="0" lvl="0" indent="0" algn="ctr" defTabSz="711200">
            <a:lnSpc>
              <a:spcPct val="90000"/>
            </a:lnSpc>
            <a:spcBef>
              <a:spcPct val="0"/>
            </a:spcBef>
            <a:spcAft>
              <a:spcPct val="35000"/>
            </a:spcAft>
            <a:buNone/>
          </a:pPr>
          <a:r>
            <a:rPr lang="en-NL" sz="1600" kern="1200" dirty="0">
              <a:solidFill>
                <a:schemeClr val="bg2"/>
              </a:solidFill>
            </a:rPr>
            <a:t>Unbinned maximum likelihood fit to m</a:t>
          </a:r>
          <a:r>
            <a:rPr lang="en-NL" sz="1600" kern="1200" baseline="-25000" dirty="0">
              <a:solidFill>
                <a:schemeClr val="bg2"/>
              </a:solidFill>
            </a:rPr>
            <a:t>𝛾𝛾</a:t>
          </a:r>
          <a:endParaRPr lang="en-GB" sz="1600" kern="1200" baseline="-25000" dirty="0">
            <a:solidFill>
              <a:schemeClr val="bg2"/>
            </a:solidFill>
          </a:endParaRPr>
        </a:p>
      </dsp:txBody>
      <dsp:txXfrm>
        <a:off x="7229475" y="39687"/>
        <a:ext cx="3286125" cy="1971675"/>
      </dsp:txXfrm>
    </dsp:sp>
    <dsp:sp modelId="{91A4AB74-0163-8E49-B848-83998C2B3B79}">
      <dsp:nvSpPr>
        <dsp:cNvPr id="0" name=""/>
        <dsp:cNvSpPr/>
      </dsp:nvSpPr>
      <dsp:spPr>
        <a:xfrm>
          <a:off x="1807368" y="2339975"/>
          <a:ext cx="3286125" cy="1971675"/>
        </a:xfrm>
        <a:prstGeom prst="rect">
          <a:avLst/>
        </a:prstGeom>
        <a:solidFill>
          <a:schemeClr val="lt1">
            <a:hueOff val="0"/>
            <a:satOff val="0"/>
            <a:lumOff val="0"/>
            <a:alphaOff val="0"/>
          </a:schemeClr>
        </a:solidFill>
        <a:ln w="19050" cap="flat" cmpd="sng" algn="ctr">
          <a:solidFill>
            <a:schemeClr val="accent5">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HH</a:t>
          </a:r>
          <a:r>
            <a:rPr lang="en-NL" sz="1600" kern="1200" dirty="0"/>
            <a:t>→</a:t>
          </a:r>
          <a:r>
            <a:rPr lang="en-NL" sz="1600" i="0" kern="1200" dirty="0"/>
            <a:t>bb</a:t>
          </a:r>
          <a:r>
            <a:rPr lang="en-NL" sz="1600" kern="1200" dirty="0"/>
            <a:t>ℓ</a:t>
          </a:r>
          <a:r>
            <a:rPr lang="en-NL" sz="1600" i="1" kern="1200" dirty="0"/>
            <a:t>ℓ+ </a:t>
          </a:r>
          <a:r>
            <a:rPr lang="en-NL" sz="1600" i="0" kern="1200" dirty="0"/>
            <a:t>MET</a:t>
          </a:r>
        </a:p>
        <a:p>
          <a:pPr marL="0" lvl="0" indent="0" algn="ctr" defTabSz="711200">
            <a:lnSpc>
              <a:spcPct val="90000"/>
            </a:lnSpc>
            <a:spcBef>
              <a:spcPct val="0"/>
            </a:spcBef>
            <a:spcAft>
              <a:spcPct val="35000"/>
            </a:spcAft>
            <a:buNone/>
          </a:pPr>
          <a:r>
            <a:rPr lang="en-NL" sz="1600" i="0" kern="1200" dirty="0">
              <a:solidFill>
                <a:schemeClr val="bg2"/>
              </a:solidFill>
            </a:rPr>
            <a:t>Targets HH→2b + 2l + neutrinos</a:t>
          </a:r>
        </a:p>
        <a:p>
          <a:pPr marL="0" lvl="0" indent="0" algn="ctr" defTabSz="711200">
            <a:lnSpc>
              <a:spcPct val="90000"/>
            </a:lnSpc>
            <a:spcBef>
              <a:spcPct val="0"/>
            </a:spcBef>
            <a:spcAft>
              <a:spcPct val="35000"/>
            </a:spcAft>
            <a:buNone/>
          </a:pPr>
          <a:r>
            <a:rPr lang="en-NL" sz="1600" i="0" kern="1200" dirty="0">
              <a:solidFill>
                <a:schemeClr val="bg2"/>
              </a:solidFill>
            </a:rPr>
            <a:t>DNN used to separate signal from background</a:t>
          </a:r>
          <a:br>
            <a:rPr lang="en-NL" sz="1600" i="1" kern="1200" dirty="0"/>
          </a:br>
          <a:r>
            <a:rPr lang="en-NL" sz="1600" i="0" kern="1200" dirty="0">
              <a:solidFill>
                <a:schemeClr val="bg2"/>
              </a:solidFill>
            </a:rPr>
            <a:t>MVA outputs used as statistical discriminants</a:t>
          </a:r>
          <a:endParaRPr lang="en-GB" sz="1600" kern="1200" dirty="0"/>
        </a:p>
      </dsp:txBody>
      <dsp:txXfrm>
        <a:off x="1807368" y="2339975"/>
        <a:ext cx="3286125" cy="1971675"/>
      </dsp:txXfrm>
    </dsp:sp>
    <dsp:sp modelId="{E8ED9274-51EE-B845-A7F4-64F924DDCE5E}">
      <dsp:nvSpPr>
        <dsp:cNvPr id="0" name=""/>
        <dsp:cNvSpPr/>
      </dsp:nvSpPr>
      <dsp:spPr>
        <a:xfrm>
          <a:off x="5422106" y="2339975"/>
          <a:ext cx="3286125" cy="1971675"/>
        </a:xfrm>
        <a:prstGeom prst="rect">
          <a:avLst/>
        </a:prstGeom>
        <a:solidFill>
          <a:schemeClr val="lt1">
            <a:hueOff val="0"/>
            <a:satOff val="0"/>
            <a:lumOff val="0"/>
            <a:alphaOff val="0"/>
          </a:schemeClr>
        </a:solidFill>
        <a:ln w="19050" cap="flat" cmpd="sng" algn="ctr">
          <a:solidFill>
            <a:schemeClr val="accent6">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NL" sz="1600" kern="1200" dirty="0"/>
            <a:t>HH→multilepton</a:t>
          </a:r>
        </a:p>
        <a:p>
          <a:pPr marL="0" lvl="0" indent="0" algn="ctr" defTabSz="711200">
            <a:lnSpc>
              <a:spcPct val="90000"/>
            </a:lnSpc>
            <a:spcBef>
              <a:spcPct val="0"/>
            </a:spcBef>
            <a:spcAft>
              <a:spcPct val="35000"/>
            </a:spcAft>
            <a:buNone/>
          </a:pPr>
          <a:r>
            <a:rPr lang="en-NL" sz="1600" kern="1200" dirty="0">
              <a:solidFill>
                <a:schemeClr val="bg2"/>
              </a:solidFill>
            </a:rPr>
            <a:t>Multiple final states with different numbers of leptons and τ</a:t>
          </a:r>
          <a:r>
            <a:rPr lang="en-NL" sz="1600" kern="1200" baseline="-25000" dirty="0">
              <a:solidFill>
                <a:schemeClr val="bg2"/>
              </a:solidFill>
            </a:rPr>
            <a:t>had</a:t>
          </a:r>
          <a:r>
            <a:rPr lang="en-NL" sz="1600" kern="1200" dirty="0">
              <a:solidFill>
                <a:schemeClr val="bg2"/>
              </a:solidFill>
            </a:rPr>
            <a:t>, diphotons</a:t>
          </a:r>
        </a:p>
        <a:p>
          <a:pPr marL="0" lvl="0" indent="0" algn="ctr" defTabSz="711200">
            <a:lnSpc>
              <a:spcPct val="90000"/>
            </a:lnSpc>
            <a:spcBef>
              <a:spcPct val="0"/>
            </a:spcBef>
            <a:spcAft>
              <a:spcPct val="35000"/>
            </a:spcAft>
            <a:buNone/>
          </a:pPr>
          <a:r>
            <a:rPr lang="en-NL" sz="1600" kern="1200" dirty="0">
              <a:solidFill>
                <a:schemeClr val="bg2"/>
              </a:solidFill>
            </a:rPr>
            <a:t>BDT score or m</a:t>
          </a:r>
          <a:r>
            <a:rPr lang="en-NL" sz="1600" kern="1200" baseline="-25000" dirty="0">
              <a:solidFill>
                <a:schemeClr val="bg2"/>
              </a:solidFill>
            </a:rPr>
            <a:t>𝛾𝛾</a:t>
          </a:r>
          <a:r>
            <a:rPr lang="en-NL" sz="1600" kern="1200" baseline="0" dirty="0">
              <a:solidFill>
                <a:schemeClr val="bg2"/>
              </a:solidFill>
            </a:rPr>
            <a:t> as fit variable</a:t>
          </a:r>
          <a:endParaRPr lang="en-GB" sz="1600" kern="1200" dirty="0">
            <a:solidFill>
              <a:schemeClr val="bg2"/>
            </a:solidFill>
          </a:endParaRPr>
        </a:p>
      </dsp:txBody>
      <dsp:txXfrm>
        <a:off x="5422106" y="2339975"/>
        <a:ext cx="3286125" cy="197167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0166DC-662C-0149-BBF7-3B1B4B2777E4}">
      <dsp:nvSpPr>
        <dsp:cNvPr id="0" name=""/>
        <dsp:cNvSpPr/>
      </dsp:nvSpPr>
      <dsp:spPr>
        <a:xfrm>
          <a:off x="1632793" y="665"/>
          <a:ext cx="7250013" cy="4350007"/>
        </a:xfrm>
        <a:prstGeom prst="rect">
          <a:avLst/>
        </a:prstGeom>
        <a:solidFill>
          <a:schemeClr val="lt1">
            <a:hueOff val="0"/>
            <a:satOff val="0"/>
            <a:lumOff val="0"/>
            <a:alphaOff val="0"/>
          </a:schemeClr>
        </a:solidFill>
        <a:ln w="19050" cap="flat" cmpd="sng" algn="ctr">
          <a:solidFill>
            <a:srgbClr val="49F2DC"/>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NL" sz="3700" kern="1200" dirty="0"/>
            <a:t>HH→</a:t>
          </a:r>
          <a:r>
            <a:rPr lang="en-NL" sz="3700" i="1" kern="1200" dirty="0"/>
            <a:t>bb</a:t>
          </a:r>
          <a:r>
            <a:rPr lang="en-NL" sz="3700" kern="1200" dirty="0"/>
            <a:t>𝛾𝛾</a:t>
          </a:r>
        </a:p>
        <a:p>
          <a:pPr marL="0" lvl="0" indent="0" algn="ctr" defTabSz="1644650">
            <a:lnSpc>
              <a:spcPct val="90000"/>
            </a:lnSpc>
            <a:spcBef>
              <a:spcPct val="0"/>
            </a:spcBef>
            <a:spcAft>
              <a:spcPct val="35000"/>
            </a:spcAft>
            <a:buNone/>
          </a:pPr>
          <a:r>
            <a:rPr lang="en-NL" sz="3700" kern="1200" dirty="0">
              <a:solidFill>
                <a:schemeClr val="bg2">
                  <a:lumMod val="75000"/>
                </a:schemeClr>
              </a:solidFill>
            </a:rPr>
            <a:t>Small BR but clean final state</a:t>
          </a:r>
        </a:p>
        <a:p>
          <a:pPr marL="0" lvl="0" indent="0" algn="ctr" defTabSz="1644650">
            <a:lnSpc>
              <a:spcPct val="90000"/>
            </a:lnSpc>
            <a:spcBef>
              <a:spcPct val="0"/>
            </a:spcBef>
            <a:spcAft>
              <a:spcPct val="35000"/>
            </a:spcAft>
            <a:buNone/>
          </a:pPr>
          <a:r>
            <a:rPr lang="en-NL" sz="3700" kern="1200" dirty="0">
              <a:solidFill>
                <a:schemeClr val="bg2">
                  <a:lumMod val="75000"/>
                </a:schemeClr>
              </a:solidFill>
            </a:rPr>
            <a:t>BDT used to separate signal from background and categorise events</a:t>
          </a:r>
        </a:p>
        <a:p>
          <a:pPr marL="0" lvl="0" indent="0" algn="ctr" defTabSz="1644650">
            <a:lnSpc>
              <a:spcPct val="90000"/>
            </a:lnSpc>
            <a:spcBef>
              <a:spcPct val="0"/>
            </a:spcBef>
            <a:spcAft>
              <a:spcPct val="35000"/>
            </a:spcAft>
            <a:buNone/>
          </a:pPr>
          <a:r>
            <a:rPr lang="en-NL" sz="3700" kern="1200" dirty="0">
              <a:solidFill>
                <a:schemeClr val="bg2">
                  <a:lumMod val="75000"/>
                </a:schemeClr>
              </a:solidFill>
            </a:rPr>
            <a:t>Unbinned maximum likelihood fit to m</a:t>
          </a:r>
          <a:r>
            <a:rPr lang="en-NL" sz="3700" kern="1200" baseline="-25000" dirty="0">
              <a:solidFill>
                <a:schemeClr val="bg2">
                  <a:lumMod val="75000"/>
                </a:schemeClr>
              </a:solidFill>
            </a:rPr>
            <a:t>𝛾𝛾</a:t>
          </a:r>
          <a:endParaRPr lang="en-GB" sz="3700" kern="1200" baseline="-25000" dirty="0">
            <a:solidFill>
              <a:schemeClr val="bg2">
                <a:lumMod val="75000"/>
              </a:schemeClr>
            </a:solidFill>
          </a:endParaRPr>
        </a:p>
      </dsp:txBody>
      <dsp:txXfrm>
        <a:off x="1632793" y="665"/>
        <a:ext cx="7250013" cy="435000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0166DC-662C-0149-BBF7-3B1B4B2777E4}">
      <dsp:nvSpPr>
        <dsp:cNvPr id="0" name=""/>
        <dsp:cNvSpPr/>
      </dsp:nvSpPr>
      <dsp:spPr>
        <a:xfrm>
          <a:off x="1632793" y="665"/>
          <a:ext cx="7250013" cy="4350007"/>
        </a:xfrm>
        <a:prstGeom prst="rect">
          <a:avLst/>
        </a:prstGeom>
        <a:solidFill>
          <a:schemeClr val="lt1">
            <a:hueOff val="0"/>
            <a:satOff val="0"/>
            <a:lumOff val="0"/>
            <a:alphaOff val="0"/>
          </a:schemeClr>
        </a:solidFill>
        <a:ln w="19050" cap="flat" cmpd="sng" algn="ctr">
          <a:solidFill>
            <a:schemeClr val="bg2">
              <a:lumMod val="9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NL" sz="3700" kern="1200" dirty="0">
              <a:solidFill>
                <a:schemeClr val="bg2">
                  <a:lumMod val="90000"/>
                </a:schemeClr>
              </a:solidFill>
            </a:rPr>
            <a:t>HH→</a:t>
          </a:r>
          <a:r>
            <a:rPr lang="en-NL" sz="3700" i="1" kern="1200" dirty="0">
              <a:solidFill>
                <a:schemeClr val="bg2">
                  <a:lumMod val="90000"/>
                </a:schemeClr>
              </a:solidFill>
            </a:rPr>
            <a:t>bb</a:t>
          </a:r>
          <a:r>
            <a:rPr lang="en-NL" sz="3700" kern="1200" dirty="0">
              <a:solidFill>
                <a:schemeClr val="bg2">
                  <a:lumMod val="90000"/>
                </a:schemeClr>
              </a:solidFill>
            </a:rPr>
            <a:t>𝛾𝛾</a:t>
          </a:r>
        </a:p>
        <a:p>
          <a:pPr marL="0" lvl="0" indent="0" algn="ctr" defTabSz="1644650">
            <a:lnSpc>
              <a:spcPct val="90000"/>
            </a:lnSpc>
            <a:spcBef>
              <a:spcPct val="0"/>
            </a:spcBef>
            <a:spcAft>
              <a:spcPct val="35000"/>
            </a:spcAft>
            <a:buNone/>
          </a:pPr>
          <a:r>
            <a:rPr lang="en-NL" sz="3700" kern="1200" dirty="0">
              <a:solidFill>
                <a:schemeClr val="bg2">
                  <a:lumMod val="90000"/>
                </a:schemeClr>
              </a:solidFill>
            </a:rPr>
            <a:t>Small BR but clean final state</a:t>
          </a:r>
        </a:p>
        <a:p>
          <a:pPr marL="0" lvl="0" indent="0" algn="ctr" defTabSz="1644650">
            <a:lnSpc>
              <a:spcPct val="90000"/>
            </a:lnSpc>
            <a:spcBef>
              <a:spcPct val="0"/>
            </a:spcBef>
            <a:spcAft>
              <a:spcPct val="35000"/>
            </a:spcAft>
            <a:buNone/>
          </a:pPr>
          <a:r>
            <a:rPr lang="en-NL" sz="3700" kern="1200" dirty="0">
              <a:solidFill>
                <a:schemeClr val="bg2">
                  <a:lumMod val="90000"/>
                </a:schemeClr>
              </a:solidFill>
            </a:rPr>
            <a:t>BDT used to separate signal from background and categorise events</a:t>
          </a:r>
        </a:p>
        <a:p>
          <a:pPr marL="0" lvl="0" indent="0" algn="ctr" defTabSz="1644650">
            <a:lnSpc>
              <a:spcPct val="90000"/>
            </a:lnSpc>
            <a:spcBef>
              <a:spcPct val="0"/>
            </a:spcBef>
            <a:spcAft>
              <a:spcPct val="35000"/>
            </a:spcAft>
            <a:buNone/>
          </a:pPr>
          <a:r>
            <a:rPr lang="en-NL" sz="3700" kern="1200" dirty="0">
              <a:solidFill>
                <a:schemeClr val="bg2">
                  <a:lumMod val="90000"/>
                </a:schemeClr>
              </a:solidFill>
            </a:rPr>
            <a:t>Unbinned maximum likelihood fit to m</a:t>
          </a:r>
          <a:r>
            <a:rPr lang="en-NL" sz="3700" kern="1200" baseline="-25000" dirty="0">
              <a:solidFill>
                <a:schemeClr val="bg2">
                  <a:lumMod val="90000"/>
                </a:schemeClr>
              </a:solidFill>
            </a:rPr>
            <a:t>𝛾𝛾</a:t>
          </a:r>
          <a:endParaRPr lang="en-GB" sz="3700" kern="1200" baseline="-25000" dirty="0">
            <a:solidFill>
              <a:schemeClr val="bg2">
                <a:lumMod val="90000"/>
              </a:schemeClr>
            </a:solidFill>
          </a:endParaRPr>
        </a:p>
      </dsp:txBody>
      <dsp:txXfrm>
        <a:off x="1632793" y="665"/>
        <a:ext cx="7250013" cy="435000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8793CD-6C9E-6043-8705-302BF49FE9BB}" type="datetimeFigureOut">
              <a:rPr lang="en-NL" smtClean="0"/>
              <a:t>27/10/2025</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9F2F5E-F00E-ED4B-AFEB-AF6175FE2610}" type="slidenum">
              <a:rPr lang="en-NL" smtClean="0"/>
              <a:t>‹#›</a:t>
            </a:fld>
            <a:endParaRPr lang="en-NL"/>
          </a:p>
        </p:txBody>
      </p:sp>
    </p:spTree>
    <p:extLst>
      <p:ext uri="{BB962C8B-B14F-4D97-AF65-F5344CB8AC3E}">
        <p14:creationId xmlns:p14="http://schemas.microsoft.com/office/powerpoint/2010/main" val="3067762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1</a:t>
            </a:fld>
            <a:endParaRPr lang="en-NL"/>
          </a:p>
        </p:txBody>
      </p:sp>
    </p:spTree>
    <p:extLst>
      <p:ext uri="{BB962C8B-B14F-4D97-AF65-F5344CB8AC3E}">
        <p14:creationId xmlns:p14="http://schemas.microsoft.com/office/powerpoint/2010/main" val="3477645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5 </a:t>
            </a:r>
            <a:r>
              <a:rPr lang="en-US" sz="1800" dirty="0" err="1">
                <a:effectLst/>
                <a:latin typeface="Aptos" panose="020B0004020202020204" pitchFamily="34" charset="0"/>
                <a:ea typeface="Aptos" panose="020B0004020202020204" pitchFamily="34" charset="0"/>
                <a:cs typeface="Times New Roman" panose="02020603050405020304" pitchFamily="18" charset="0"/>
              </a:rPr>
              <a:t>channeld</a:t>
            </a:r>
            <a:r>
              <a:rPr lang="en-US" sz="1800" dirty="0">
                <a:effectLst/>
                <a:latin typeface="Aptos" panose="020B0004020202020204" pitchFamily="34" charset="0"/>
                <a:ea typeface="Aptos" panose="020B0004020202020204" pitchFamily="34" charset="0"/>
                <a:cs typeface="Times New Roman" panose="02020603050405020304" pitchFamily="18" charset="0"/>
              </a:rPr>
              <a:t>. stat combined overall </a:t>
            </a:r>
            <a:r>
              <a:rPr lang="en-US" sz="1800" dirty="0" err="1">
                <a:effectLst/>
                <a:latin typeface="Aptos" panose="020B0004020202020204" pitchFamily="34" charset="0"/>
                <a:ea typeface="Aptos" panose="020B0004020202020204" pitchFamily="34" charset="0"/>
                <a:cs typeface="Times New Roman" panose="02020603050405020304" pitchFamily="18" charset="0"/>
              </a:rPr>
              <a:t>muHH</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kll</a:t>
            </a:r>
            <a:r>
              <a:rPr lang="en-US" sz="1800" dirty="0">
                <a:effectLst/>
                <a:latin typeface="Aptos" panose="020B0004020202020204" pitchFamily="34" charset="0"/>
                <a:ea typeface="Aptos" panose="020B0004020202020204" pitchFamily="34" charset="0"/>
                <a:cs typeface="Times New Roman" panose="02020603050405020304" pitchFamily="18" charset="0"/>
              </a:rPr>
              <a:t>. describe then result. 95%</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10</a:t>
            </a:fld>
            <a:endParaRPr lang="en-NL"/>
          </a:p>
        </p:txBody>
      </p:sp>
    </p:spTree>
    <p:extLst>
      <p:ext uri="{BB962C8B-B14F-4D97-AF65-F5344CB8AC3E}">
        <p14:creationId xmlns:p14="http://schemas.microsoft.com/office/powerpoint/2010/main" val="2452339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large </a:t>
            </a:r>
            <a:r>
              <a:rPr lang="en-US" sz="1800" dirty="0" err="1">
                <a:effectLst/>
                <a:latin typeface="Aptos" panose="020B0004020202020204" pitchFamily="34" charset="0"/>
                <a:ea typeface="Aptos" panose="020B0004020202020204" pitchFamily="34" charset="0"/>
                <a:cs typeface="Times New Roman" panose="02020603050405020304" pitchFamily="18" charset="0"/>
              </a:rPr>
              <a:t>br</a:t>
            </a:r>
            <a:r>
              <a:rPr lang="en-US" sz="1800" dirty="0">
                <a:effectLst/>
                <a:latin typeface="Aptos" panose="020B0004020202020204" pitchFamily="34" charset="0"/>
                <a:ea typeface="Aptos" panose="020B0004020202020204" pitchFamily="34" charset="0"/>
                <a:cs typeface="Times New Roman" panose="02020603050405020304" pitchFamily="18" charset="0"/>
              </a:rPr>
              <a:t>, challenging. &gt; boosted + resolved. boosted </a:t>
            </a:r>
            <a:r>
              <a:rPr lang="en-US" sz="1800" dirty="0" err="1">
                <a:effectLst/>
                <a:latin typeface="Aptos" panose="020B0004020202020204" pitchFamily="34" charset="0"/>
                <a:ea typeface="Aptos" panose="020B0004020202020204" pitchFamily="34" charset="0"/>
                <a:cs typeface="Times New Roman" panose="02020603050405020304" pitchFamily="18" charset="0"/>
              </a:rPr>
              <a:t>vbf</a:t>
            </a:r>
            <a:r>
              <a:rPr lang="en-US" sz="1800" dirty="0">
                <a:effectLst/>
                <a:latin typeface="Aptos" panose="020B0004020202020204" pitchFamily="34" charset="0"/>
                <a:ea typeface="Aptos" panose="020B0004020202020204" pitchFamily="34" charset="0"/>
                <a:cs typeface="Times New Roman" panose="02020603050405020304" pitchFamily="18" charset="0"/>
              </a:rPr>
              <a:t> quartic &gt;</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11</a:t>
            </a:fld>
            <a:endParaRPr lang="en-NL"/>
          </a:p>
        </p:txBody>
      </p:sp>
    </p:spTree>
    <p:extLst>
      <p:ext uri="{BB962C8B-B14F-4D97-AF65-F5344CB8AC3E}">
        <p14:creationId xmlns:p14="http://schemas.microsoft.com/office/powerpoint/2010/main" val="101059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scan, sensitivity driven boosted. comb tightest limits. 0 excl</a:t>
            </a:r>
            <a:endParaRPr lang="en-NL"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49F2F5E-F00E-ED4B-AFEB-AF6175FE2610}" type="slidenum">
              <a:rPr lang="en-NL" smtClean="0"/>
              <a:t>12</a:t>
            </a:fld>
            <a:endParaRPr lang="en-NL"/>
          </a:p>
        </p:txBody>
      </p:sp>
    </p:spTree>
    <p:extLst>
      <p:ext uri="{BB962C8B-B14F-4D97-AF65-F5344CB8AC3E}">
        <p14:creationId xmlns:p14="http://schemas.microsoft.com/office/powerpoint/2010/main" val="26959196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Moving on to bbtt</a:t>
            </a:r>
          </a:p>
        </p:txBody>
      </p:sp>
      <p:sp>
        <p:nvSpPr>
          <p:cNvPr id="4" name="Slide Number Placeholder 3"/>
          <p:cNvSpPr>
            <a:spLocks noGrp="1"/>
          </p:cNvSpPr>
          <p:nvPr>
            <p:ph type="sldNum" sz="quarter" idx="5"/>
          </p:nvPr>
        </p:nvSpPr>
        <p:spPr/>
        <p:txBody>
          <a:bodyPr/>
          <a:lstStyle/>
          <a:p>
            <a:fld id="{D49F2F5E-F00E-ED4B-AFEB-AF6175FE2610}" type="slidenum">
              <a:rPr lang="en-NL" smtClean="0"/>
              <a:t>13</a:t>
            </a:fld>
            <a:endParaRPr lang="en-NL"/>
          </a:p>
        </p:txBody>
      </p:sp>
    </p:spTree>
    <p:extLst>
      <p:ext uri="{BB962C8B-B14F-4D97-AF65-F5344CB8AC3E}">
        <p14:creationId xmlns:p14="http://schemas.microsoft.com/office/powerpoint/2010/main" val="25842298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large </a:t>
            </a:r>
            <a:r>
              <a:rPr lang="en-US" sz="1800" dirty="0" err="1">
                <a:effectLst/>
                <a:latin typeface="Aptos" panose="020B0004020202020204" pitchFamily="34" charset="0"/>
                <a:ea typeface="Aptos" panose="020B0004020202020204" pitchFamily="34" charset="0"/>
                <a:cs typeface="Times New Roman" panose="02020603050405020304" pitchFamily="18" charset="0"/>
              </a:rPr>
              <a:t>br</a:t>
            </a:r>
            <a:r>
              <a:rPr lang="en-US" sz="1800" dirty="0">
                <a:effectLst/>
                <a:latin typeface="Aptos" panose="020B0004020202020204" pitchFamily="34" charset="0"/>
                <a:ea typeface="Aptos" panose="020B0004020202020204" pitchFamily="34" charset="0"/>
                <a:cs typeface="Times New Roman" panose="02020603050405020304" pitchFamily="18" charset="0"/>
              </a:rPr>
              <a:t> manageable </a:t>
            </a:r>
            <a:r>
              <a:rPr lang="en-US" sz="1800" dirty="0" err="1">
                <a:effectLst/>
                <a:latin typeface="Aptos" panose="020B0004020202020204" pitchFamily="34" charset="0"/>
                <a:ea typeface="Aptos" panose="020B0004020202020204" pitchFamily="34" charset="0"/>
                <a:cs typeface="Times New Roman" panose="02020603050405020304" pitchFamily="18" charset="0"/>
              </a:rPr>
              <a:t>nkg</a:t>
            </a:r>
            <a:r>
              <a:rPr lang="en-US" sz="1800" dirty="0">
                <a:effectLst/>
                <a:latin typeface="Aptos" panose="020B0004020202020204" pitchFamily="34" charset="0"/>
                <a:ea typeface="Aptos" panose="020B0004020202020204" pitchFamily="34" charset="0"/>
                <a:cs typeface="Times New Roman" panose="02020603050405020304" pitchFamily="18" charset="0"/>
              </a:rPr>
              <a:t>. SRs </a:t>
            </a:r>
            <a:r>
              <a:rPr lang="en-US" sz="1800" dirty="0" err="1">
                <a:effectLst/>
                <a:latin typeface="Aptos" panose="020B0004020202020204" pitchFamily="34" charset="0"/>
                <a:ea typeface="Aptos" panose="020B0004020202020204" pitchFamily="34" charset="0"/>
                <a:cs typeface="Times New Roman" panose="02020603050405020304" pitchFamily="18" charset="0"/>
              </a:rPr>
              <a:t>thadhad</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tlephad</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BDTsfor</a:t>
            </a:r>
            <a:r>
              <a:rPr lang="en-US" sz="1800" dirty="0">
                <a:effectLst/>
                <a:latin typeface="Aptos" panose="020B0004020202020204" pitchFamily="34" charset="0"/>
                <a:ea typeface="Aptos" panose="020B0004020202020204" pitchFamily="34" charset="0"/>
                <a:cs typeface="Times New Roman" panose="02020603050405020304" pitchFamily="18" charset="0"/>
              </a:rPr>
              <a:t>  VBF </a:t>
            </a:r>
            <a:r>
              <a:rPr lang="en-US" sz="1800" dirty="0" err="1">
                <a:effectLst/>
                <a:latin typeface="Aptos" panose="020B0004020202020204" pitchFamily="34" charset="0"/>
                <a:ea typeface="Aptos" panose="020B0004020202020204" pitchFamily="34" charset="0"/>
                <a:cs typeface="Times New Roman" panose="02020603050405020304" pitchFamily="18" charset="0"/>
              </a:rPr>
              <a:t>ggF</a:t>
            </a:r>
            <a:r>
              <a:rPr lang="en-US" sz="1800" dirty="0">
                <a:effectLst/>
                <a:latin typeface="Aptos" panose="020B0004020202020204" pitchFamily="34" charset="0"/>
                <a:ea typeface="Aptos" panose="020B0004020202020204" pitchFamily="34" charset="0"/>
                <a:cs typeface="Times New Roman" panose="02020603050405020304" pitchFamily="18" charset="0"/>
              </a:rPr>
              <a:t> events, S B</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14</a:t>
            </a:fld>
            <a:endParaRPr lang="en-NL"/>
          </a:p>
        </p:txBody>
      </p:sp>
    </p:spTree>
    <p:extLst>
      <p:ext uri="{BB962C8B-B14F-4D97-AF65-F5344CB8AC3E}">
        <p14:creationId xmlns:p14="http://schemas.microsoft.com/office/powerpoint/2010/main" val="14350772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upper limit plot separate + comb. best </a:t>
            </a:r>
            <a:r>
              <a:rPr lang="en-US" sz="1800" dirty="0" err="1">
                <a:effectLst/>
                <a:latin typeface="Aptos" panose="020B0004020202020204" pitchFamily="34" charset="0"/>
                <a:ea typeface="Aptos" panose="020B0004020202020204" pitchFamily="34" charset="0"/>
                <a:cs typeface="Times New Roman" panose="02020603050405020304" pitchFamily="18" charset="0"/>
              </a:rPr>
              <a:t>mu_HH</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sens</a:t>
            </a:r>
            <a:r>
              <a:rPr lang="en-US" sz="1800" dirty="0">
                <a:effectLst/>
                <a:latin typeface="Aptos" panose="020B0004020202020204" pitchFamily="34" charset="0"/>
                <a:ea typeface="Aptos" panose="020B0004020202020204" pitchFamily="34" charset="0"/>
                <a:cs typeface="Times New Roman" panose="02020603050405020304" pitchFamily="18" charset="0"/>
              </a:rPr>
              <a:t> with 3.3. </a:t>
            </a:r>
            <a:r>
              <a:rPr lang="en-US" sz="1800" dirty="0" err="1">
                <a:effectLst/>
                <a:latin typeface="Aptos" panose="020B0004020202020204" pitchFamily="34" charset="0"/>
                <a:ea typeface="Aptos" panose="020B0004020202020204" pitchFamily="34" charset="0"/>
                <a:cs typeface="Times New Roman" panose="02020603050405020304" pitchFamily="18" charset="0"/>
              </a:rPr>
              <a:t>obs</a:t>
            </a:r>
            <a:r>
              <a:rPr lang="en-US" sz="1800" dirty="0">
                <a:effectLst/>
                <a:latin typeface="Aptos" panose="020B0004020202020204" pitchFamily="34" charset="0"/>
                <a:ea typeface="Aptos" panose="020B0004020202020204" pitchFamily="34" charset="0"/>
                <a:cs typeface="Times New Roman" panose="02020603050405020304" pitchFamily="18" charset="0"/>
              </a:rPr>
              <a:t> excess 5.9</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15</a:t>
            </a:fld>
            <a:endParaRPr lang="en-NL"/>
          </a:p>
        </p:txBody>
      </p:sp>
    </p:spTree>
    <p:extLst>
      <p:ext uri="{BB962C8B-B14F-4D97-AF65-F5344CB8AC3E}">
        <p14:creationId xmlns:p14="http://schemas.microsoft.com/office/powerpoint/2010/main" val="20152240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Moving onto the run 2 legacy </a:t>
            </a:r>
            <a:r>
              <a:rPr lang="en-US" sz="1800" dirty="0" err="1">
                <a:effectLst/>
                <a:latin typeface="Aptos" panose="020B0004020202020204" pitchFamily="34" charset="0"/>
                <a:ea typeface="Aptos" panose="020B0004020202020204" pitchFamily="34" charset="0"/>
                <a:cs typeface="Times New Roman" panose="02020603050405020304" pitchFamily="18" charset="0"/>
              </a:rPr>
              <a:t>bbyy</a:t>
            </a:r>
            <a:r>
              <a:rPr lang="en-US" sz="1800" dirty="0">
                <a:effectLst/>
                <a:latin typeface="Aptos" panose="020B0004020202020204" pitchFamily="34" charset="0"/>
                <a:ea typeface="Aptos" panose="020B0004020202020204" pitchFamily="34" charset="0"/>
                <a:cs typeface="Times New Roman" panose="02020603050405020304" pitchFamily="18" charset="0"/>
              </a:rPr>
              <a:t> channel. </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16</a:t>
            </a:fld>
            <a:endParaRPr lang="en-NL"/>
          </a:p>
        </p:txBody>
      </p:sp>
    </p:spTree>
    <p:extLst>
      <p:ext uri="{BB962C8B-B14F-4D97-AF65-F5344CB8AC3E}">
        <p14:creationId xmlns:p14="http://schemas.microsoft.com/office/powerpoint/2010/main" val="34425128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small </a:t>
            </a:r>
            <a:r>
              <a:rPr lang="en-US" sz="1800" dirty="0" err="1">
                <a:effectLst/>
                <a:latin typeface="Aptos" panose="020B0004020202020204" pitchFamily="34" charset="0"/>
                <a:ea typeface="Aptos" panose="020B0004020202020204" pitchFamily="34" charset="0"/>
                <a:cs typeface="Times New Roman" panose="02020603050405020304" pitchFamily="18" charset="0"/>
              </a:rPr>
              <a:t>br</a:t>
            </a:r>
            <a:r>
              <a:rPr lang="en-US" sz="1800" dirty="0">
                <a:effectLst/>
                <a:latin typeface="Aptos" panose="020B0004020202020204" pitchFamily="34" charset="0"/>
                <a:ea typeface="Aptos" panose="020B0004020202020204" pitchFamily="34" charset="0"/>
                <a:cs typeface="Times New Roman" panose="02020603050405020304" pitchFamily="18" charset="0"/>
              </a:rPr>
              <a:t> compensated. BDTs. </a:t>
            </a:r>
            <a:r>
              <a:rPr lang="en-US" sz="1800" dirty="0" err="1">
                <a:effectLst/>
                <a:latin typeface="Aptos" panose="020B0004020202020204" pitchFamily="34" charset="0"/>
                <a:ea typeface="Aptos" panose="020B0004020202020204" pitchFamily="34" charset="0"/>
                <a:cs typeface="Times New Roman" panose="02020603050405020304" pitchFamily="18" charset="0"/>
              </a:rPr>
              <a:t>unbinned</a:t>
            </a:r>
            <a:r>
              <a:rPr lang="en-US" sz="1800" dirty="0">
                <a:effectLst/>
                <a:latin typeface="Aptos" panose="020B0004020202020204" pitchFamily="34" charset="0"/>
                <a:ea typeface="Aptos" panose="020B0004020202020204" pitchFamily="34" charset="0"/>
                <a:cs typeface="Times New Roman" panose="02020603050405020304" pitchFamily="18" charset="0"/>
              </a:rPr>
              <a:t> ML </a:t>
            </a:r>
            <a:r>
              <a:rPr lang="en-US" sz="1800" dirty="0" err="1">
                <a:effectLst/>
                <a:latin typeface="Aptos" panose="020B0004020202020204" pitchFamily="34" charset="0"/>
                <a:ea typeface="Aptos" panose="020B0004020202020204" pitchFamily="34" charset="0"/>
                <a:cs typeface="Times New Roman" panose="02020603050405020304" pitchFamily="18" charset="0"/>
              </a:rPr>
              <a:t>myy</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17</a:t>
            </a:fld>
            <a:endParaRPr lang="en-NL"/>
          </a:p>
        </p:txBody>
      </p:sp>
    </p:spTree>
    <p:extLst>
      <p:ext uri="{BB962C8B-B14F-4D97-AF65-F5344CB8AC3E}">
        <p14:creationId xmlns:p14="http://schemas.microsoft.com/office/powerpoint/2010/main" val="16024207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Aptos" panose="020B0004020202020204" pitchFamily="34" charset="0"/>
                <a:ea typeface="Aptos" panose="020B0004020202020204" pitchFamily="34" charset="0"/>
                <a:cs typeface="Times New Roman" panose="02020603050405020304" pitchFamily="18" charset="0"/>
              </a:rPr>
              <a:t>kl scan. most sensitive. </a:t>
            </a:r>
            <a:r>
              <a:rPr lang="en-US" sz="1200" dirty="0" err="1">
                <a:effectLst/>
                <a:latin typeface="Aptos" panose="020B0004020202020204" pitchFamily="34" charset="0"/>
                <a:ea typeface="Aptos" panose="020B0004020202020204" pitchFamily="34" charset="0"/>
                <a:cs typeface="Times New Roman" panose="02020603050405020304" pitchFamily="18" charset="0"/>
              </a:rPr>
              <a:t>obs</a:t>
            </a:r>
            <a:r>
              <a:rPr lang="en-US" sz="1200" dirty="0">
                <a:effectLst/>
                <a:latin typeface="Aptos" panose="020B0004020202020204" pitchFamily="34" charset="0"/>
                <a:ea typeface="Aptos" panose="020B0004020202020204" pitchFamily="34" charset="0"/>
                <a:cs typeface="Times New Roman" panose="02020603050405020304" pitchFamily="18" charset="0"/>
              </a:rPr>
              <a:t> limit</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18</a:t>
            </a:fld>
            <a:endParaRPr lang="en-NL"/>
          </a:p>
        </p:txBody>
      </p:sp>
    </p:spTree>
    <p:extLst>
      <p:ext uri="{BB962C8B-B14F-4D97-AF65-F5344CB8AC3E}">
        <p14:creationId xmlns:p14="http://schemas.microsoft.com/office/powerpoint/2010/main" val="38374549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last 2 comb diff final states. not competitive with goldem, but complementary and add. feat broad range</a:t>
            </a:r>
          </a:p>
        </p:txBody>
      </p:sp>
      <p:sp>
        <p:nvSpPr>
          <p:cNvPr id="4" name="Slide Number Placeholder 3"/>
          <p:cNvSpPr>
            <a:spLocks noGrp="1"/>
          </p:cNvSpPr>
          <p:nvPr>
            <p:ph type="sldNum" sz="quarter" idx="5"/>
          </p:nvPr>
        </p:nvSpPr>
        <p:spPr/>
        <p:txBody>
          <a:bodyPr/>
          <a:lstStyle/>
          <a:p>
            <a:fld id="{D49F2F5E-F00E-ED4B-AFEB-AF6175FE2610}" type="slidenum">
              <a:rPr lang="en-NL" smtClean="0"/>
              <a:t>19</a:t>
            </a:fld>
            <a:endParaRPr lang="en-NL"/>
          </a:p>
        </p:txBody>
      </p:sp>
    </p:spTree>
    <p:extLst>
      <p:ext uri="{BB962C8B-B14F-4D97-AF65-F5344CB8AC3E}">
        <p14:creationId xmlns:p14="http://schemas.microsoft.com/office/powerpoint/2010/main" val="3349910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forefront current / future hep. reason Higgs potential. newest least explored. EWSB. links questions. exp knowledge, alt. written depend on lambdas. probe at LHC</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2</a:t>
            </a:fld>
            <a:endParaRPr lang="en-NL"/>
          </a:p>
        </p:txBody>
      </p:sp>
    </p:spTree>
    <p:extLst>
      <p:ext uri="{BB962C8B-B14F-4D97-AF65-F5344CB8AC3E}">
        <p14:creationId xmlns:p14="http://schemas.microsoft.com/office/powerpoint/2010/main" val="665391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2b, 2OC l, neutrinos MET. DNN BDT </a:t>
            </a:r>
            <a:r>
              <a:rPr lang="en-US" sz="1800" dirty="0" err="1">
                <a:effectLst/>
                <a:latin typeface="Aptos" panose="020B0004020202020204" pitchFamily="34" charset="0"/>
                <a:ea typeface="Aptos" panose="020B0004020202020204" pitchFamily="34" charset="0"/>
                <a:cs typeface="Times New Roman" panose="02020603050405020304" pitchFamily="18" charset="0"/>
              </a:rPr>
              <a:t>ggF</a:t>
            </a:r>
            <a:r>
              <a:rPr lang="en-US" sz="1800" dirty="0">
                <a:effectLst/>
                <a:latin typeface="Aptos" panose="020B0004020202020204" pitchFamily="34" charset="0"/>
                <a:ea typeface="Aptos" panose="020B0004020202020204" pitchFamily="34" charset="0"/>
                <a:cs typeface="Times New Roman" panose="02020603050405020304" pitchFamily="18" charset="0"/>
              </a:rPr>
              <a:t> and VBF signal respectively, SB. MVA disc</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20</a:t>
            </a:fld>
            <a:endParaRPr lang="en-NL"/>
          </a:p>
        </p:txBody>
      </p:sp>
    </p:spTree>
    <p:extLst>
      <p:ext uri="{BB962C8B-B14F-4D97-AF65-F5344CB8AC3E}">
        <p14:creationId xmlns:p14="http://schemas.microsoft.com/office/powerpoint/2010/main" val="26918385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mu_HH ggF VBF comb. obs exp. </a:t>
            </a:r>
          </a:p>
        </p:txBody>
      </p:sp>
      <p:sp>
        <p:nvSpPr>
          <p:cNvPr id="4" name="Slide Number Placeholder 3"/>
          <p:cNvSpPr>
            <a:spLocks noGrp="1"/>
          </p:cNvSpPr>
          <p:nvPr>
            <p:ph type="sldNum" sz="quarter" idx="5"/>
          </p:nvPr>
        </p:nvSpPr>
        <p:spPr/>
        <p:txBody>
          <a:bodyPr/>
          <a:lstStyle/>
          <a:p>
            <a:fld id="{D49F2F5E-F00E-ED4B-AFEB-AF6175FE2610}" type="slidenum">
              <a:rPr lang="en-NL" smtClean="0"/>
              <a:t>21</a:t>
            </a:fld>
            <a:endParaRPr lang="en-NL"/>
          </a:p>
        </p:txBody>
      </p:sp>
    </p:spTree>
    <p:extLst>
      <p:ext uri="{BB962C8B-B14F-4D97-AF65-F5344CB8AC3E}">
        <p14:creationId xmlns:p14="http://schemas.microsoft.com/office/powerpoint/2010/main" val="23308355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22</a:t>
            </a:fld>
            <a:endParaRPr lang="en-NL"/>
          </a:p>
        </p:txBody>
      </p:sp>
    </p:spTree>
    <p:extLst>
      <p:ext uri="{BB962C8B-B14F-4D97-AF65-F5344CB8AC3E}">
        <p14:creationId xmlns:p14="http://schemas.microsoft.com/office/powerpoint/2010/main" val="1106854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remaining decay modes,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orthoganlity</a:t>
            </a:r>
            <a:endParaRPr lang="en-NL"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49F2F5E-F00E-ED4B-AFEB-AF6175FE2610}" type="slidenum">
              <a:rPr lang="en-NL" smtClean="0"/>
              <a:t>23</a:t>
            </a:fld>
            <a:endParaRPr lang="en-NL"/>
          </a:p>
        </p:txBody>
      </p:sp>
    </p:spTree>
    <p:extLst>
      <p:ext uri="{BB962C8B-B14F-4D97-AF65-F5344CB8AC3E}">
        <p14:creationId xmlns:p14="http://schemas.microsoft.com/office/powerpoint/2010/main" val="15527227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00" dirty="0">
                <a:effectLst/>
                <a:latin typeface="Aptos" panose="020B0004020202020204" pitchFamily="34" charset="0"/>
                <a:ea typeface="Aptos" panose="020B0004020202020204" pitchFamily="34" charset="0"/>
                <a:cs typeface="Times New Roman" panose="02020603050405020304" pitchFamily="18" charset="0"/>
              </a:rPr>
              <a:t>incl diff </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ll</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 </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thad</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 </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yy</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 full set axes SC. BDTs. statistical discriminant . first time many, some 100. comb brings </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obs</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 mu 17.</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24</a:t>
            </a:fld>
            <a:endParaRPr lang="en-NL"/>
          </a:p>
        </p:txBody>
      </p:sp>
    </p:spTree>
    <p:extLst>
      <p:ext uri="{BB962C8B-B14F-4D97-AF65-F5344CB8AC3E}">
        <p14:creationId xmlns:p14="http://schemas.microsoft.com/office/powerpoint/2010/main" val="1896614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5 quite diff, plot, </a:t>
            </a:r>
            <a:r>
              <a:rPr lang="en-US" sz="1800" dirty="0" err="1">
                <a:effectLst/>
                <a:latin typeface="Aptos" panose="020B0004020202020204" pitchFamily="34" charset="0"/>
                <a:ea typeface="Aptos" panose="020B0004020202020204" pitchFamily="34" charset="0"/>
                <a:cs typeface="Times New Roman" panose="02020603050405020304" pitchFamily="18" charset="0"/>
              </a:rPr>
              <a:t>contr</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obs</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lim</a:t>
            </a:r>
            <a:r>
              <a:rPr lang="en-US" sz="1800" dirty="0">
                <a:effectLst/>
                <a:latin typeface="Aptos" panose="020B0004020202020204" pitchFamily="34" charset="0"/>
                <a:ea typeface="Aptos" panose="020B0004020202020204" pitchFamily="34" charset="0"/>
                <a:cs typeface="Times New Roman" panose="02020603050405020304" pitchFamily="18" charset="0"/>
              </a:rPr>
              <a:t> 2.9. CS lim. strongest. </a:t>
            </a:r>
            <a:r>
              <a:rPr lang="en-US" sz="1800" dirty="0" err="1">
                <a:effectLst/>
                <a:latin typeface="Aptos" panose="020B0004020202020204" pitchFamily="34" charset="0"/>
                <a:ea typeface="Aptos" panose="020B0004020202020204" pitchFamily="34" charset="0"/>
                <a:cs typeface="Times New Roman" panose="02020603050405020304" pitchFamily="18" charset="0"/>
              </a:rPr>
              <a:t>indiv</a:t>
            </a:r>
            <a:r>
              <a:rPr lang="en-US" sz="1800" dirty="0">
                <a:effectLst/>
                <a:latin typeface="Aptos" panose="020B0004020202020204" pitchFamily="34" charset="0"/>
                <a:ea typeface="Aptos" panose="020B0004020202020204" pitchFamily="34" charset="0"/>
                <a:cs typeface="Times New Roman" panose="02020603050405020304" pitchFamily="18" charset="0"/>
              </a:rPr>
              <a:t> channels.</a:t>
            </a:r>
            <a:r>
              <a:rPr lang="en-NL" dirty="0">
                <a:effectLst/>
              </a:rPr>
              <a:t> </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25</a:t>
            </a:fld>
            <a:endParaRPr lang="en-NL"/>
          </a:p>
        </p:txBody>
      </p:sp>
    </p:spTree>
    <p:extLst>
      <p:ext uri="{BB962C8B-B14F-4D97-AF65-F5344CB8AC3E}">
        <p14:creationId xmlns:p14="http://schemas.microsoft.com/office/powerpoint/2010/main" val="3904480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ptos" panose="020B0004020202020204" pitchFamily="34" charset="0"/>
                <a:ea typeface="Aptos" panose="020B0004020202020204" pitchFamily="34" charset="0"/>
                <a:cs typeface="Times New Roman" panose="02020603050405020304" pitchFamily="18" charset="0"/>
              </a:rPr>
              <a:t>continuing couplings. scans. kl constr. </a:t>
            </a:r>
            <a:r>
              <a:rPr lang="en-US" sz="1800" dirty="0" err="1">
                <a:effectLst/>
                <a:latin typeface="Aptos" panose="020B0004020202020204" pitchFamily="34" charset="0"/>
                <a:ea typeface="Aptos" panose="020B0004020202020204" pitchFamily="34" charset="0"/>
                <a:cs typeface="Times New Roman" panose="02020603050405020304" pitchFamily="18" charset="0"/>
              </a:rPr>
              <a:t>indiv</a:t>
            </a:r>
            <a:r>
              <a:rPr lang="en-US" sz="1800" dirty="0">
                <a:effectLst/>
                <a:latin typeface="Aptos" panose="020B0004020202020204" pitchFamily="34" charset="0"/>
                <a:ea typeface="Aptos" panose="020B0004020202020204" pitchFamily="34" charset="0"/>
                <a:cs typeface="Times New Roman" panose="02020603050405020304" pitchFamily="18" charset="0"/>
              </a:rPr>
              <a:t>.</a:t>
            </a:r>
            <a:r>
              <a:rPr lang="en-NL" dirty="0">
                <a:effectLst/>
              </a:rPr>
              <a:t> </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k2v constr. sensitivity from 4b, best due to boosted </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vbf</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a:t>
            </a:r>
            <a:endParaRPr lang="en-NL"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49F2F5E-F00E-ED4B-AFEB-AF6175FE2610}" type="slidenum">
              <a:rPr lang="en-NL" smtClean="0"/>
              <a:t>26</a:t>
            </a:fld>
            <a:endParaRPr lang="en-NL"/>
          </a:p>
        </p:txBody>
      </p:sp>
    </p:spTree>
    <p:extLst>
      <p:ext uri="{BB962C8B-B14F-4D97-AF65-F5344CB8AC3E}">
        <p14:creationId xmlns:p14="http://schemas.microsoft.com/office/powerpoint/2010/main" val="38331541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ptos" panose="020B0004020202020204" pitchFamily="34" charset="0"/>
                <a:ea typeface="Aptos" panose="020B0004020202020204" pitchFamily="34" charset="0"/>
                <a:cs typeface="Times New Roman" panose="02020603050405020304" pitchFamily="18" charset="0"/>
              </a:rPr>
              <a:t>continuing couplings. scans. kl constr. </a:t>
            </a:r>
            <a:r>
              <a:rPr lang="en-US" sz="1800" dirty="0" err="1">
                <a:effectLst/>
                <a:latin typeface="Aptos" panose="020B0004020202020204" pitchFamily="34" charset="0"/>
                <a:ea typeface="Aptos" panose="020B0004020202020204" pitchFamily="34" charset="0"/>
                <a:cs typeface="Times New Roman" panose="02020603050405020304" pitchFamily="18" charset="0"/>
              </a:rPr>
              <a:t>indiv</a:t>
            </a:r>
            <a:r>
              <a:rPr lang="en-US" sz="1800" dirty="0">
                <a:effectLst/>
                <a:latin typeface="Aptos" panose="020B0004020202020204" pitchFamily="34" charset="0"/>
                <a:ea typeface="Aptos" panose="020B0004020202020204" pitchFamily="34" charset="0"/>
                <a:cs typeface="Times New Roman" panose="02020603050405020304" pitchFamily="18" charset="0"/>
              </a:rPr>
              <a:t>.</a:t>
            </a:r>
            <a:r>
              <a:rPr lang="en-NL" dirty="0">
                <a:effectLst/>
              </a:rPr>
              <a:t> </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k2v constr. sensitivity from 4b, best due to boosted </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vbf</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a:t>
            </a:r>
            <a:endParaRPr lang="en-NL"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49F2F5E-F00E-ED4B-AFEB-AF6175FE2610}" type="slidenum">
              <a:rPr lang="en-NL" smtClean="0"/>
              <a:t>27</a:t>
            </a:fld>
            <a:endParaRPr lang="en-NL"/>
          </a:p>
        </p:txBody>
      </p:sp>
    </p:spTree>
    <p:extLst>
      <p:ext uri="{BB962C8B-B14F-4D97-AF65-F5344CB8AC3E}">
        <p14:creationId xmlns:p14="http://schemas.microsoft.com/office/powerpoint/2010/main" val="6404974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Now I will show our newest non-resonant HH result:  Run 2 and partial Run 3 HH -&gt; </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bbyy</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 analysis. I will give a broader overview of the strategy and results, but I encourage you to see Punit’s dedicated talk later today for more details on this analysis.  </a:t>
            </a:r>
            <a:endParaRPr lang="en-NL"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49F2F5E-F00E-ED4B-AFEB-AF6175FE2610}" type="slidenum">
              <a:rPr lang="en-NL" smtClean="0"/>
              <a:t>29</a:t>
            </a:fld>
            <a:endParaRPr lang="en-NL"/>
          </a:p>
        </p:txBody>
      </p:sp>
    </p:spTree>
    <p:extLst>
      <p:ext uri="{BB962C8B-B14F-4D97-AF65-F5344CB8AC3E}">
        <p14:creationId xmlns:p14="http://schemas.microsoft.com/office/powerpoint/2010/main" val="19679934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err="1">
                <a:effectLst/>
                <a:latin typeface="Aptos" panose="020B0004020202020204" pitchFamily="34" charset="0"/>
                <a:ea typeface="Aptos" panose="020B0004020202020204" pitchFamily="34" charset="0"/>
                <a:cs typeface="Times New Roman" panose="02020603050405020304" pitchFamily="18" charset="0"/>
              </a:rPr>
              <a:t>funn</a:t>
            </a:r>
            <a:r>
              <a:rPr lang="en-US" sz="1800" dirty="0">
                <a:effectLst/>
                <a:latin typeface="Aptos" panose="020B0004020202020204" pitchFamily="34" charset="0"/>
                <a:ea typeface="Aptos" panose="020B0004020202020204" pitchFamily="34" charset="0"/>
                <a:cs typeface="Times New Roman" panose="02020603050405020304" pitchFamily="18" charset="0"/>
              </a:rPr>
              <a:t> run 2, 2022-2024. 1</a:t>
            </a:r>
            <a:r>
              <a:rPr lang="en-US" sz="1800" baseline="30000" dirty="0">
                <a:effectLst/>
                <a:latin typeface="Aptos" panose="020B0004020202020204" pitchFamily="34" charset="0"/>
                <a:ea typeface="Aptos" panose="020B0004020202020204" pitchFamily="34" charset="0"/>
                <a:cs typeface="Times New Roman" panose="02020603050405020304" pitchFamily="18" charset="0"/>
              </a:rPr>
              <a:t>st</a:t>
            </a:r>
            <a:r>
              <a:rPr lang="en-US" sz="1800" dirty="0">
                <a:effectLst/>
                <a:latin typeface="Aptos" panose="020B0004020202020204" pitchFamily="34" charset="0"/>
                <a:ea typeface="Aptos" panose="020B0004020202020204" pitchFamily="34" charset="0"/>
                <a:cs typeface="Times New Roman" panose="02020603050405020304" pitchFamily="18" charset="0"/>
              </a:rPr>
              <a:t> 308!  asymmetric </a:t>
            </a:r>
            <a:r>
              <a:rPr lang="en-US" sz="1800" dirty="0" err="1">
                <a:effectLst/>
                <a:latin typeface="Aptos" panose="020B0004020202020204" pitchFamily="34" charset="0"/>
                <a:ea typeface="Aptos" panose="020B0004020202020204" pitchFamily="34" charset="0"/>
                <a:cs typeface="Times New Roman" panose="02020603050405020304" pitchFamily="18" charset="0"/>
              </a:rPr>
              <a:t>yy</a:t>
            </a:r>
            <a:r>
              <a:rPr lang="en-US" sz="1800" dirty="0">
                <a:effectLst/>
                <a:latin typeface="Aptos" panose="020B0004020202020204" pitchFamily="34" charset="0"/>
                <a:ea typeface="Aptos" panose="020B0004020202020204" pitchFamily="34" charset="0"/>
                <a:cs typeface="Times New Roman" panose="02020603050405020304" pitchFamily="18" charset="0"/>
              </a:rPr>
              <a:t> trigger </a:t>
            </a:r>
            <a:r>
              <a:rPr lang="en-US" sz="1800" dirty="0" err="1">
                <a:effectLst/>
                <a:latin typeface="Aptos" panose="020B0004020202020204" pitchFamily="34" charset="0"/>
                <a:ea typeface="Aptos" panose="020B0004020202020204" pitchFamily="34" charset="0"/>
                <a:cs typeface="Times New Roman" panose="02020603050405020304" pitchFamily="18" charset="0"/>
              </a:rPr>
              <a:t>pt</a:t>
            </a:r>
            <a:r>
              <a:rPr lang="en-US" sz="1800" dirty="0">
                <a:effectLst/>
                <a:latin typeface="Aptos" panose="020B0004020202020204" pitchFamily="34" charset="0"/>
                <a:ea typeface="Aptos" panose="020B0004020202020204" pitchFamily="34" charset="0"/>
                <a:cs typeface="Times New Roman" panose="02020603050405020304" pitchFamily="18" charset="0"/>
              </a:rPr>
              <a:t> thresholds. presell </a:t>
            </a:r>
            <a:r>
              <a:rPr lang="en-US" sz="1800" dirty="0" err="1">
                <a:effectLst/>
                <a:latin typeface="Aptos" panose="020B0004020202020204" pitchFamily="34" charset="0"/>
                <a:ea typeface="Aptos" panose="020B0004020202020204" pitchFamily="34" charset="0"/>
                <a:cs typeface="Times New Roman" panose="02020603050405020304" pitchFamily="18" charset="0"/>
              </a:rPr>
              <a:t>hyy</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hbb</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thh</a:t>
            </a:r>
            <a:r>
              <a:rPr lang="en-US" sz="1800" dirty="0">
                <a:effectLst/>
                <a:latin typeface="Aptos" panose="020B0004020202020204" pitchFamily="34" charset="0"/>
                <a:ea typeface="Aptos" panose="020B0004020202020204" pitchFamily="34" charset="0"/>
                <a:cs typeface="Times New Roman" panose="02020603050405020304" pitchFamily="18" charset="0"/>
              </a:rPr>
              <a:t>. &gt;2 </a:t>
            </a:r>
            <a:r>
              <a:rPr lang="en-US" sz="1800" dirty="0" err="1">
                <a:effectLst/>
                <a:latin typeface="Aptos" panose="020B0004020202020204" pitchFamily="34" charset="0"/>
                <a:ea typeface="Aptos" panose="020B0004020202020204" pitchFamily="34" charset="0"/>
                <a:cs typeface="Times New Roman" panose="02020603050405020304" pitchFamily="18" charset="0"/>
              </a:rPr>
              <a:t>bjets</a:t>
            </a:r>
            <a:r>
              <a:rPr lang="en-US" sz="1800" dirty="0">
                <a:effectLst/>
                <a:latin typeface="Aptos" panose="020B0004020202020204" pitchFamily="34" charset="0"/>
                <a:ea typeface="Aptos" panose="020B0004020202020204" pitchFamily="34" charset="0"/>
                <a:cs typeface="Times New Roman" panose="02020603050405020304" pitchFamily="18" charset="0"/>
              </a:rPr>
              <a:t> 85%. </a:t>
            </a:r>
            <a:r>
              <a:rPr lang="en-US" sz="1800" dirty="0" err="1">
                <a:effectLst/>
                <a:latin typeface="Aptos" panose="020B0004020202020204" pitchFamily="34" charset="0"/>
                <a:ea typeface="Aptos" panose="020B0004020202020204" pitchFamily="34" charset="0"/>
                <a:cs typeface="Times New Roman" panose="02020603050405020304" pitchFamily="18" charset="0"/>
              </a:rPr>
              <a:t>bdt</a:t>
            </a:r>
            <a:r>
              <a:rPr lang="en-US" sz="1800" dirty="0">
                <a:effectLst/>
                <a:latin typeface="Aptos" panose="020B0004020202020204" pitchFamily="34" charset="0"/>
                <a:ea typeface="Aptos" panose="020B0004020202020204" pitchFamily="34" charset="0"/>
                <a:cs typeface="Times New Roman" panose="02020603050405020304" pitchFamily="18" charset="0"/>
              </a:rPr>
              <a:t> trained HM, LM, 350 threshold SB</a:t>
            </a:r>
            <a:r>
              <a:rPr lang="en-NL" sz="1800" dirty="0">
                <a:effectLst/>
                <a:latin typeface="Aptos" panose="020B0004020202020204" pitchFamily="34" charset="0"/>
                <a:ea typeface="Aptos" panose="020B0004020202020204" pitchFamily="34" charset="0"/>
                <a:cs typeface="Times New Roman" panose="02020603050405020304" pitchFamily="18" charset="0"/>
              </a:rPr>
              <a:t>. plot score SM,BSM signal and singleH, yyjets bkg. lines category</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30</a:t>
            </a:fld>
            <a:endParaRPr lang="en-NL"/>
          </a:p>
        </p:txBody>
      </p:sp>
    </p:spTree>
    <p:extLst>
      <p:ext uri="{BB962C8B-B14F-4D97-AF65-F5344CB8AC3E}">
        <p14:creationId xmlns:p14="http://schemas.microsoft.com/office/powerpoint/2010/main" val="3114056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comb incl 5. each. 2</a:t>
            </a:r>
            <a:r>
              <a:rPr lang="en-US" sz="1800" baseline="30000" dirty="0">
                <a:effectLst/>
                <a:latin typeface="Aptos" panose="020B0004020202020204" pitchFamily="34" charset="0"/>
                <a:ea typeface="Aptos" panose="020B0004020202020204" pitchFamily="34" charset="0"/>
                <a:cs typeface="Times New Roman" panose="02020603050405020304" pitchFamily="18" charset="0"/>
              </a:rPr>
              <a:t>nd</a:t>
            </a:r>
            <a:r>
              <a:rPr lang="en-US" sz="1800" dirty="0">
                <a:effectLst/>
                <a:latin typeface="Aptos" panose="020B0004020202020204" pitchFamily="34" charset="0"/>
                <a:ea typeface="Aptos" panose="020B0004020202020204" pitchFamily="34" charset="0"/>
                <a:cs typeface="Times New Roman" panose="02020603050405020304" pitchFamily="18" charset="0"/>
              </a:rPr>
              <a:t> half more </a:t>
            </a:r>
            <a:r>
              <a:rPr lang="en-US" sz="1800" dirty="0" err="1">
                <a:effectLst/>
                <a:latin typeface="Aptos" panose="020B0004020202020204" pitchFamily="34" charset="0"/>
                <a:ea typeface="Aptos" panose="020B0004020202020204" pitchFamily="34" charset="0"/>
                <a:cs typeface="Times New Roman" panose="02020603050405020304" pitchFamily="18" charset="0"/>
              </a:rPr>
              <a:t>bby</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3</a:t>
            </a:fld>
            <a:endParaRPr lang="en-NL"/>
          </a:p>
        </p:txBody>
      </p:sp>
    </p:spTree>
    <p:extLst>
      <p:ext uri="{BB962C8B-B14F-4D97-AF65-F5344CB8AC3E}">
        <p14:creationId xmlns:p14="http://schemas.microsoft.com/office/powerpoint/2010/main" val="876293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dirty="0"/>
              <a:t>boundaries max sig.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sufficient events to constrain -, 11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yy+jets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per cat run 2 run 3.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corr</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tight cuts, sig purity. shapes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corr</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norm not. schematic cat. 3 HM, SM HH; 4 LM BSM HH. cat applied to data separately - 14</a:t>
            </a:r>
            <a:endParaRPr lang="en-NL"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31</a:t>
            </a:fld>
            <a:endParaRPr lang="en-NL"/>
          </a:p>
        </p:txBody>
      </p:sp>
    </p:spTree>
    <p:extLst>
      <p:ext uri="{BB962C8B-B14F-4D97-AF65-F5344CB8AC3E}">
        <p14:creationId xmlns:p14="http://schemas.microsoft.com/office/powerpoint/2010/main" val="29478426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several improvements. addition run3 alone. aside data, tools analysis. GN2, around 3x </a:t>
            </a:r>
            <a:r>
              <a:rPr lang="en-US" sz="1800" dirty="0" err="1">
                <a:effectLst/>
                <a:latin typeface="Aptos" panose="020B0004020202020204" pitchFamily="34" charset="0"/>
                <a:ea typeface="Aptos" panose="020B0004020202020204" pitchFamily="34" charset="0"/>
                <a:cs typeface="Times New Roman" panose="02020603050405020304" pitchFamily="18" charset="0"/>
              </a:rPr>
              <a:t>bkg</a:t>
            </a:r>
            <a:r>
              <a:rPr lang="en-US" sz="1800" dirty="0">
                <a:effectLst/>
                <a:latin typeface="Aptos" panose="020B0004020202020204" pitchFamily="34" charset="0"/>
                <a:ea typeface="Aptos" panose="020B0004020202020204" pitchFamily="34" charset="0"/>
                <a:cs typeface="Times New Roman" panose="02020603050405020304" pitchFamily="18" charset="0"/>
              </a:rPr>
              <a:t> rejection than DL1r, legacy. plot remarkable. use allows tighter WP, 20%. </a:t>
            </a:r>
            <a:r>
              <a:rPr lang="en-US" sz="1800" dirty="0" err="1">
                <a:effectLst/>
                <a:latin typeface="Aptos" panose="020B0004020202020204" pitchFamily="34" charset="0"/>
                <a:ea typeface="Aptos" panose="020B0004020202020204" pitchFamily="34" charset="0"/>
                <a:cs typeface="Times New Roman" panose="02020603050405020304" pitchFamily="18" charset="0"/>
              </a:rPr>
              <a:t>corr</a:t>
            </a:r>
            <a:r>
              <a:rPr lang="en-US" sz="1800" dirty="0">
                <a:effectLst/>
                <a:latin typeface="Aptos" panose="020B0004020202020204" pitchFamily="34" charset="0"/>
                <a:ea typeface="Aptos" panose="020B0004020202020204" pitchFamily="34" charset="0"/>
                <a:cs typeface="Times New Roman" panose="02020603050405020304" pitchFamily="18" charset="0"/>
              </a:rPr>
              <a:t> strategy 10%. KF momentum balance, correct p4 event improve </a:t>
            </a:r>
            <a:r>
              <a:rPr lang="en-US" sz="1800" dirty="0" err="1">
                <a:effectLst/>
                <a:latin typeface="Aptos" panose="020B0004020202020204" pitchFamily="34" charset="0"/>
                <a:ea typeface="Aptos" panose="020B0004020202020204" pitchFamily="34" charset="0"/>
                <a:cs typeface="Times New Roman" panose="02020603050405020304" pitchFamily="18" charset="0"/>
              </a:rPr>
              <a:t>mbb</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mbb</a:t>
            </a:r>
            <a:r>
              <a:rPr lang="en-US" sz="1800" dirty="0">
                <a:effectLst/>
                <a:latin typeface="Aptos" panose="020B0004020202020204" pitchFamily="34" charset="0"/>
                <a:ea typeface="Aptos" panose="020B0004020202020204" pitchFamily="34" charset="0"/>
                <a:cs typeface="Times New Roman" panose="02020603050405020304" pitchFamily="18" charset="0"/>
              </a:rPr>
              <a:t> for no </a:t>
            </a:r>
            <a:r>
              <a:rPr lang="en-US" sz="1800" dirty="0" err="1">
                <a:effectLst/>
                <a:latin typeface="Aptos" panose="020B0004020202020204" pitchFamily="34" charset="0"/>
                <a:ea typeface="Aptos" panose="020B0004020202020204" pitchFamily="34" charset="0"/>
                <a:cs typeface="Times New Roman" panose="02020603050405020304" pitchFamily="18" charset="0"/>
              </a:rPr>
              <a:t>corr</a:t>
            </a:r>
            <a:r>
              <a:rPr lang="en-US" sz="1800" dirty="0">
                <a:effectLst/>
                <a:latin typeface="Aptos" panose="020B0004020202020204" pitchFamily="34" charset="0"/>
                <a:ea typeface="Aptos" panose="020B0004020202020204" pitchFamily="34" charset="0"/>
                <a:cs typeface="Times New Roman" panose="02020603050405020304" pitchFamily="18" charset="0"/>
              </a:rPr>
              <a:t> standard KF. 5%</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32</a:t>
            </a:fld>
            <a:endParaRPr lang="en-NL"/>
          </a:p>
        </p:txBody>
      </p:sp>
    </p:spTree>
    <p:extLst>
      <p:ext uri="{BB962C8B-B14F-4D97-AF65-F5344CB8AC3E}">
        <p14:creationId xmlns:p14="http://schemas.microsoft.com/office/powerpoint/2010/main" val="36882395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results </a:t>
            </a:r>
            <a:r>
              <a:rPr lang="en-US" sz="1800" dirty="0" err="1">
                <a:effectLst/>
                <a:latin typeface="Aptos" panose="020B0004020202020204" pitchFamily="34" charset="0"/>
                <a:ea typeface="Aptos" panose="020B0004020202020204" pitchFamily="34" charset="0"/>
                <a:cs typeface="Times New Roman" panose="02020603050405020304" pitchFamily="18" charset="0"/>
              </a:rPr>
              <a:t>exrtacted</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unbinned</a:t>
            </a:r>
            <a:r>
              <a:rPr lang="en-US" sz="1800" dirty="0">
                <a:effectLst/>
                <a:latin typeface="Aptos" panose="020B0004020202020204" pitchFamily="34" charset="0"/>
                <a:ea typeface="Aptos" panose="020B0004020202020204" pitchFamily="34" charset="0"/>
                <a:cs typeface="Times New Roman" panose="02020603050405020304" pitchFamily="18" charset="0"/>
              </a:rPr>
              <a:t> ML fit over cat (plot). best fit compatible SM. corresponds exp sig 1sig, first HH. </a:t>
            </a:r>
            <a:r>
              <a:rPr lang="en-US" sz="1800" dirty="0" err="1">
                <a:effectLst/>
                <a:latin typeface="Aptos" panose="020B0004020202020204" pitchFamily="34" charset="0"/>
                <a:ea typeface="Aptos" panose="020B0004020202020204" pitchFamily="34" charset="0"/>
                <a:cs typeface="Times New Roman" panose="02020603050405020304" pitchFamily="18" charset="0"/>
              </a:rPr>
              <a:t>obs</a:t>
            </a:r>
            <a:r>
              <a:rPr lang="en-US" sz="1800" dirty="0">
                <a:effectLst/>
                <a:latin typeface="Aptos" panose="020B0004020202020204" pitchFamily="34" charset="0"/>
                <a:ea typeface="Aptos" panose="020B0004020202020204" pitchFamily="34" charset="0"/>
                <a:cs typeface="Times New Roman" panose="02020603050405020304" pitchFamily="18" charset="0"/>
              </a:rPr>
              <a:t> upper limit 3.8. plots</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33</a:t>
            </a:fld>
            <a:endParaRPr lang="en-NL"/>
          </a:p>
        </p:txBody>
      </p:sp>
    </p:spTree>
    <p:extLst>
      <p:ext uri="{BB962C8B-B14F-4D97-AF65-F5344CB8AC3E}">
        <p14:creationId xmlns:p14="http://schemas.microsoft.com/office/powerpoint/2010/main" val="14924876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plot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obs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limits set. competitive with full comb. remarkable single channel</a:t>
            </a:r>
            <a:endParaRPr lang="en-NL"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49F2F5E-F00E-ED4B-AFEB-AF6175FE2610}" type="slidenum">
              <a:rPr lang="en-NL" smtClean="0"/>
              <a:t>34</a:t>
            </a:fld>
            <a:endParaRPr lang="en-NL"/>
          </a:p>
        </p:txBody>
      </p:sp>
    </p:spTree>
    <p:extLst>
      <p:ext uri="{BB962C8B-B14F-4D97-AF65-F5344CB8AC3E}">
        <p14:creationId xmlns:p14="http://schemas.microsoft.com/office/powerpoint/2010/main" val="28040240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major progress non res HH prod. wide program of indiv searches tightest. first run3 rivals comb. bodes well, stay tuned. many things to look forward to in future of HH, and I encourage you to attend HL-LHC, FC</a:t>
            </a:r>
          </a:p>
        </p:txBody>
      </p:sp>
      <p:sp>
        <p:nvSpPr>
          <p:cNvPr id="4" name="Slide Number Placeholder 3"/>
          <p:cNvSpPr>
            <a:spLocks noGrp="1"/>
          </p:cNvSpPr>
          <p:nvPr>
            <p:ph type="sldNum" sz="quarter" idx="5"/>
          </p:nvPr>
        </p:nvSpPr>
        <p:spPr/>
        <p:txBody>
          <a:bodyPr/>
          <a:lstStyle/>
          <a:p>
            <a:fld id="{D49F2F5E-F00E-ED4B-AFEB-AF6175FE2610}" type="slidenum">
              <a:rPr lang="en-NL" smtClean="0"/>
              <a:t>35</a:t>
            </a:fld>
            <a:endParaRPr lang="en-NL"/>
          </a:p>
        </p:txBody>
      </p:sp>
    </p:spTree>
    <p:extLst>
      <p:ext uri="{BB962C8B-B14F-4D97-AF65-F5344CB8AC3E}">
        <p14:creationId xmlns:p14="http://schemas.microsoft.com/office/powerpoint/2010/main" val="942760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4</a:t>
            </a:fld>
            <a:endParaRPr lang="en-NL"/>
          </a:p>
        </p:txBody>
      </p:sp>
    </p:spTree>
    <p:extLst>
      <p:ext uri="{BB962C8B-B14F-4D97-AF65-F5344CB8AC3E}">
        <p14:creationId xmlns:p14="http://schemas.microsoft.com/office/powerpoint/2010/main" val="3507042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how? dominant modes. k FW param CS modifiers deviation. Both kl (=). VBF k2v. SM=1</a:t>
            </a:r>
            <a:endParaRPr lang="en-NL"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49F2F5E-F00E-ED4B-AFEB-AF6175FE2610}" type="slidenum">
              <a:rPr lang="en-NL" smtClean="0"/>
              <a:t>5</a:t>
            </a:fld>
            <a:endParaRPr lang="en-NL"/>
          </a:p>
        </p:txBody>
      </p:sp>
    </p:spTree>
    <p:extLst>
      <p:ext uri="{BB962C8B-B14F-4D97-AF65-F5344CB8AC3E}">
        <p14:creationId xmlns:p14="http://schemas.microsoft.com/office/powerpoint/2010/main" val="1336986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how? dominant modes. k FW param CS modifiers deviation. Both kl (=). VBF k2v. SM=1</a:t>
            </a:r>
            <a:endParaRPr lang="en-NL"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49F2F5E-F00E-ED4B-AFEB-AF6175FE2610}" type="slidenum">
              <a:rPr lang="en-NL" smtClean="0"/>
              <a:t>6</a:t>
            </a:fld>
            <a:endParaRPr lang="en-NL"/>
          </a:p>
        </p:txBody>
      </p:sp>
    </p:spTree>
    <p:extLst>
      <p:ext uri="{BB962C8B-B14F-4D97-AF65-F5344CB8AC3E}">
        <p14:creationId xmlns:p14="http://schemas.microsoft.com/office/powerpoint/2010/main" val="2177979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how? table. BF decrease clean final state and resolution.  channels – golden. last 2 </a:t>
            </a:r>
            <a:r>
              <a:rPr lang="en-US" sz="1800" dirty="0" err="1">
                <a:effectLst/>
                <a:latin typeface="Aptos" panose="020B0004020202020204" pitchFamily="34" charset="0"/>
                <a:ea typeface="Aptos" panose="020B0004020202020204" pitchFamily="34" charset="0"/>
                <a:cs typeface="Times New Roman" panose="02020603050405020304" pitchFamily="18" charset="0"/>
              </a:rPr>
              <a:t>bbll</a:t>
            </a:r>
            <a:r>
              <a:rPr lang="en-US" sz="1800" dirty="0">
                <a:effectLst/>
                <a:latin typeface="Aptos" panose="020B0004020202020204" pitchFamily="34" charset="0"/>
                <a:ea typeface="Aptos" panose="020B0004020202020204" pitchFamily="34" charset="0"/>
                <a:cs typeface="Times New Roman" panose="02020603050405020304" pitchFamily="18" charset="0"/>
              </a:rPr>
              <a:t> + MET. remaining </a:t>
            </a:r>
            <a:r>
              <a:rPr lang="en-US" sz="1800" dirty="0" err="1">
                <a:effectLst/>
                <a:latin typeface="Aptos" panose="020B0004020202020204" pitchFamily="34" charset="0"/>
                <a:ea typeface="Aptos" panose="020B0004020202020204" pitchFamily="34" charset="0"/>
                <a:cs typeface="Times New Roman" panose="02020603050405020304" pitchFamily="18" charset="0"/>
              </a:rPr>
              <a:t>multileptons</a:t>
            </a:r>
            <a:r>
              <a:rPr lang="en-US" sz="1800" dirty="0">
                <a:effectLst/>
                <a:latin typeface="Aptos" panose="020B0004020202020204" pitchFamily="34" charset="0"/>
                <a:ea typeface="Aptos" panose="020B0004020202020204" pitchFamily="34" charset="0"/>
                <a:cs typeface="Times New Roman" panose="02020603050405020304" pitchFamily="18" charset="0"/>
              </a:rPr>
              <a:t> channel. orthogonal</a:t>
            </a:r>
            <a:endParaRPr lang="en-NL" dirty="0"/>
          </a:p>
        </p:txBody>
      </p:sp>
      <p:sp>
        <p:nvSpPr>
          <p:cNvPr id="4" name="Slide Number Placeholder 3"/>
          <p:cNvSpPr>
            <a:spLocks noGrp="1"/>
          </p:cNvSpPr>
          <p:nvPr>
            <p:ph type="sldNum" sz="quarter" idx="5"/>
          </p:nvPr>
        </p:nvSpPr>
        <p:spPr/>
        <p:txBody>
          <a:bodyPr/>
          <a:lstStyle/>
          <a:p>
            <a:fld id="{D49F2F5E-F00E-ED4B-AFEB-AF6175FE2610}" type="slidenum">
              <a:rPr lang="en-NL" smtClean="0"/>
              <a:t>7</a:t>
            </a:fld>
            <a:endParaRPr lang="en-NL"/>
          </a:p>
        </p:txBody>
      </p:sp>
    </p:spTree>
    <p:extLst>
      <p:ext uri="{BB962C8B-B14F-4D97-AF65-F5344CB8AC3E}">
        <p14:creationId xmlns:p14="http://schemas.microsoft.com/office/powerpoint/2010/main" val="2162633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2 years, leading comb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june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first run 3. links. intro comb</a:t>
            </a:r>
            <a:endParaRPr lang="en-NL"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49F2F5E-F00E-ED4B-AFEB-AF6175FE2610}" type="slidenum">
              <a:rPr lang="en-NL" smtClean="0"/>
              <a:t>8</a:t>
            </a:fld>
            <a:endParaRPr lang="en-NL"/>
          </a:p>
        </p:txBody>
      </p:sp>
    </p:spTree>
    <p:extLst>
      <p:ext uri="{BB962C8B-B14F-4D97-AF65-F5344CB8AC3E}">
        <p14:creationId xmlns:p14="http://schemas.microsoft.com/office/powerpoint/2010/main" val="1653619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NL" sz="12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49F2F5E-F00E-ED4B-AFEB-AF6175FE2610}" type="slidenum">
              <a:rPr lang="en-NL" smtClean="0"/>
              <a:t>9</a:t>
            </a:fld>
            <a:endParaRPr lang="en-NL"/>
          </a:p>
        </p:txBody>
      </p:sp>
    </p:spTree>
    <p:extLst>
      <p:ext uri="{BB962C8B-B14F-4D97-AF65-F5344CB8AC3E}">
        <p14:creationId xmlns:p14="http://schemas.microsoft.com/office/powerpoint/2010/main" val="1575354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034D4-B090-2AC1-01B9-8FC338CA95D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NL"/>
          </a:p>
        </p:txBody>
      </p:sp>
      <p:sp>
        <p:nvSpPr>
          <p:cNvPr id="3" name="Subtitle 2">
            <a:extLst>
              <a:ext uri="{FF2B5EF4-FFF2-40B4-BE49-F238E27FC236}">
                <a16:creationId xmlns:a16="http://schemas.microsoft.com/office/drawing/2014/main" id="{75F39A8C-55CF-D265-6157-04F69D9C63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NL"/>
          </a:p>
        </p:txBody>
      </p:sp>
      <p:sp>
        <p:nvSpPr>
          <p:cNvPr id="4" name="Date Placeholder 3">
            <a:extLst>
              <a:ext uri="{FF2B5EF4-FFF2-40B4-BE49-F238E27FC236}">
                <a16:creationId xmlns:a16="http://schemas.microsoft.com/office/drawing/2014/main" id="{CB6EAEB4-88F1-C395-9759-5BF17DB9695A}"/>
              </a:ext>
            </a:extLst>
          </p:cNvPr>
          <p:cNvSpPr>
            <a:spLocks noGrp="1"/>
          </p:cNvSpPr>
          <p:nvPr>
            <p:ph type="dt" sz="half" idx="10"/>
          </p:nvPr>
        </p:nvSpPr>
        <p:spPr/>
        <p:txBody>
          <a:bodyPr/>
          <a:lstStyle/>
          <a:p>
            <a:fld id="{91E937CC-4C15-DD48-806C-24F869BBA5AD}" type="datetime1">
              <a:rPr lang="en-US" smtClean="0"/>
              <a:t>10/27/25</a:t>
            </a:fld>
            <a:endParaRPr lang="en-NL"/>
          </a:p>
        </p:txBody>
      </p:sp>
      <p:sp>
        <p:nvSpPr>
          <p:cNvPr id="5" name="Footer Placeholder 4">
            <a:extLst>
              <a:ext uri="{FF2B5EF4-FFF2-40B4-BE49-F238E27FC236}">
                <a16:creationId xmlns:a16="http://schemas.microsoft.com/office/drawing/2014/main" id="{E46AE4F7-394E-4756-8168-D2E411BB950B}"/>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6DF78D6F-0860-581D-B6D6-142CCC062232}"/>
              </a:ext>
            </a:extLst>
          </p:cNvPr>
          <p:cNvSpPr>
            <a:spLocks noGrp="1"/>
          </p:cNvSpPr>
          <p:nvPr>
            <p:ph type="sldNum" sz="quarter" idx="12"/>
          </p:nvPr>
        </p:nvSpPr>
        <p:spPr/>
        <p:txBody>
          <a:bodyPr/>
          <a:lstStyle/>
          <a:p>
            <a:fld id="{E676B44A-1326-F346-AF9E-863642D7A87C}" type="slidenum">
              <a:rPr lang="en-NL" smtClean="0"/>
              <a:t>‹#›</a:t>
            </a:fld>
            <a:endParaRPr lang="en-NL"/>
          </a:p>
        </p:txBody>
      </p:sp>
    </p:spTree>
    <p:extLst>
      <p:ext uri="{BB962C8B-B14F-4D97-AF65-F5344CB8AC3E}">
        <p14:creationId xmlns:p14="http://schemas.microsoft.com/office/powerpoint/2010/main" val="550835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BD08C-C970-45DD-7345-2269E372C2FB}"/>
              </a:ext>
            </a:extLst>
          </p:cNvPr>
          <p:cNvSpPr>
            <a:spLocks noGrp="1"/>
          </p:cNvSpPr>
          <p:nvPr>
            <p:ph type="title"/>
          </p:nvPr>
        </p:nvSpPr>
        <p:spPr/>
        <p:txBody>
          <a:bodyPr/>
          <a:lstStyle/>
          <a:p>
            <a:r>
              <a:rPr lang="en-GB"/>
              <a:t>Click to edit Master title style</a:t>
            </a:r>
            <a:endParaRPr lang="en-NL"/>
          </a:p>
        </p:txBody>
      </p:sp>
      <p:sp>
        <p:nvSpPr>
          <p:cNvPr id="3" name="Vertical Text Placeholder 2">
            <a:extLst>
              <a:ext uri="{FF2B5EF4-FFF2-40B4-BE49-F238E27FC236}">
                <a16:creationId xmlns:a16="http://schemas.microsoft.com/office/drawing/2014/main" id="{F4073528-0C49-EB63-B963-7C6C6F3E488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047F5A95-AA13-B948-FDCD-059D41E37D43}"/>
              </a:ext>
            </a:extLst>
          </p:cNvPr>
          <p:cNvSpPr>
            <a:spLocks noGrp="1"/>
          </p:cNvSpPr>
          <p:nvPr>
            <p:ph type="dt" sz="half" idx="10"/>
          </p:nvPr>
        </p:nvSpPr>
        <p:spPr/>
        <p:txBody>
          <a:bodyPr/>
          <a:lstStyle/>
          <a:p>
            <a:fld id="{2904AAAF-547A-484D-A064-F3D5101B5943}" type="datetime1">
              <a:rPr lang="en-US" smtClean="0"/>
              <a:t>10/27/25</a:t>
            </a:fld>
            <a:endParaRPr lang="en-NL"/>
          </a:p>
        </p:txBody>
      </p:sp>
      <p:sp>
        <p:nvSpPr>
          <p:cNvPr id="5" name="Footer Placeholder 4">
            <a:extLst>
              <a:ext uri="{FF2B5EF4-FFF2-40B4-BE49-F238E27FC236}">
                <a16:creationId xmlns:a16="http://schemas.microsoft.com/office/drawing/2014/main" id="{BACAF8D8-C4A4-8C90-128D-01CF628A2965}"/>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E8BB28FC-22A5-E291-2273-2F4D21AB413D}"/>
              </a:ext>
            </a:extLst>
          </p:cNvPr>
          <p:cNvSpPr>
            <a:spLocks noGrp="1"/>
          </p:cNvSpPr>
          <p:nvPr>
            <p:ph type="sldNum" sz="quarter" idx="12"/>
          </p:nvPr>
        </p:nvSpPr>
        <p:spPr/>
        <p:txBody>
          <a:bodyPr/>
          <a:lstStyle/>
          <a:p>
            <a:fld id="{E676B44A-1326-F346-AF9E-863642D7A87C}" type="slidenum">
              <a:rPr lang="en-NL" smtClean="0"/>
              <a:t>‹#›</a:t>
            </a:fld>
            <a:endParaRPr lang="en-NL"/>
          </a:p>
        </p:txBody>
      </p:sp>
    </p:spTree>
    <p:extLst>
      <p:ext uri="{BB962C8B-B14F-4D97-AF65-F5344CB8AC3E}">
        <p14:creationId xmlns:p14="http://schemas.microsoft.com/office/powerpoint/2010/main" val="2519489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D12BA5F-2757-D0EF-3A49-2C819C1553E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NL"/>
          </a:p>
        </p:txBody>
      </p:sp>
      <p:sp>
        <p:nvSpPr>
          <p:cNvPr id="3" name="Vertical Text Placeholder 2">
            <a:extLst>
              <a:ext uri="{FF2B5EF4-FFF2-40B4-BE49-F238E27FC236}">
                <a16:creationId xmlns:a16="http://schemas.microsoft.com/office/drawing/2014/main" id="{3E841D58-7E33-8069-BE21-EE89EDF8E7C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ACCA9A84-C4D5-8220-73AA-E1E5C7416228}"/>
              </a:ext>
            </a:extLst>
          </p:cNvPr>
          <p:cNvSpPr>
            <a:spLocks noGrp="1"/>
          </p:cNvSpPr>
          <p:nvPr>
            <p:ph type="dt" sz="half" idx="10"/>
          </p:nvPr>
        </p:nvSpPr>
        <p:spPr/>
        <p:txBody>
          <a:bodyPr/>
          <a:lstStyle/>
          <a:p>
            <a:fld id="{FE5C4918-97E5-394E-B6C1-3E4941F66CDF}" type="datetime1">
              <a:rPr lang="en-US" smtClean="0"/>
              <a:t>10/27/25</a:t>
            </a:fld>
            <a:endParaRPr lang="en-NL"/>
          </a:p>
        </p:txBody>
      </p:sp>
      <p:sp>
        <p:nvSpPr>
          <p:cNvPr id="5" name="Footer Placeholder 4">
            <a:extLst>
              <a:ext uri="{FF2B5EF4-FFF2-40B4-BE49-F238E27FC236}">
                <a16:creationId xmlns:a16="http://schemas.microsoft.com/office/drawing/2014/main" id="{9FE66B86-7237-8228-6F22-09437F3E6976}"/>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F3BEFF66-3236-4484-5082-463A89B5DA7E}"/>
              </a:ext>
            </a:extLst>
          </p:cNvPr>
          <p:cNvSpPr>
            <a:spLocks noGrp="1"/>
          </p:cNvSpPr>
          <p:nvPr>
            <p:ph type="sldNum" sz="quarter" idx="12"/>
          </p:nvPr>
        </p:nvSpPr>
        <p:spPr/>
        <p:txBody>
          <a:bodyPr/>
          <a:lstStyle/>
          <a:p>
            <a:fld id="{E676B44A-1326-F346-AF9E-863642D7A87C}" type="slidenum">
              <a:rPr lang="en-NL" smtClean="0"/>
              <a:t>‹#›</a:t>
            </a:fld>
            <a:endParaRPr lang="en-NL"/>
          </a:p>
        </p:txBody>
      </p:sp>
    </p:spTree>
    <p:extLst>
      <p:ext uri="{BB962C8B-B14F-4D97-AF65-F5344CB8AC3E}">
        <p14:creationId xmlns:p14="http://schemas.microsoft.com/office/powerpoint/2010/main" val="2385967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AC26B43-8B1F-8A21-8A4B-D55A5BB072C5}"/>
              </a:ext>
            </a:extLst>
          </p:cNvPr>
          <p:cNvSpPr/>
          <p:nvPr userDrawn="1"/>
        </p:nvSpPr>
        <p:spPr>
          <a:xfrm>
            <a:off x="0" y="6492875"/>
            <a:ext cx="3775982" cy="36512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r>
              <a:rPr lang="en-NL" sz="1100" dirty="0">
                <a:latin typeface="Aptos Serif" panose="020B0604020202020204" pitchFamily="34" charset="0"/>
                <a:cs typeface="Aptos Serif" panose="020B0604020202020204" pitchFamily="34" charset="0"/>
              </a:rPr>
              <a:t>Higgs 2025</a:t>
            </a:r>
          </a:p>
        </p:txBody>
      </p:sp>
      <p:sp>
        <p:nvSpPr>
          <p:cNvPr id="8" name="Trapezium 7">
            <a:extLst>
              <a:ext uri="{FF2B5EF4-FFF2-40B4-BE49-F238E27FC236}">
                <a16:creationId xmlns:a16="http://schemas.microsoft.com/office/drawing/2014/main" id="{270B6A02-1958-CD59-DAE2-1EE2204D96D2}"/>
              </a:ext>
            </a:extLst>
          </p:cNvPr>
          <p:cNvSpPr>
            <a:spLocks/>
          </p:cNvSpPr>
          <p:nvPr userDrawn="1"/>
        </p:nvSpPr>
        <p:spPr>
          <a:xfrm>
            <a:off x="3300486" y="6492876"/>
            <a:ext cx="8895947" cy="381271"/>
          </a:xfrm>
          <a:custGeom>
            <a:avLst/>
            <a:gdLst>
              <a:gd name="connsiteX0" fmla="*/ 0 w 6569849"/>
              <a:gd name="connsiteY0" fmla="*/ 361951 h 361951"/>
              <a:gd name="connsiteX1" fmla="*/ 351744 w 6569849"/>
              <a:gd name="connsiteY1" fmla="*/ 0 h 361951"/>
              <a:gd name="connsiteX2" fmla="*/ 6218105 w 6569849"/>
              <a:gd name="connsiteY2" fmla="*/ 0 h 361951"/>
              <a:gd name="connsiteX3" fmla="*/ 6569849 w 6569849"/>
              <a:gd name="connsiteY3" fmla="*/ 361951 h 361951"/>
              <a:gd name="connsiteX4" fmla="*/ 0 w 6569849"/>
              <a:gd name="connsiteY4" fmla="*/ 361951 h 361951"/>
              <a:gd name="connsiteX0" fmla="*/ 0 w 6569849"/>
              <a:gd name="connsiteY0" fmla="*/ 361951 h 361951"/>
              <a:gd name="connsiteX1" fmla="*/ 351744 w 6569849"/>
              <a:gd name="connsiteY1" fmla="*/ 0 h 361951"/>
              <a:gd name="connsiteX2" fmla="*/ 6556202 w 6569849"/>
              <a:gd name="connsiteY2" fmla="*/ 15368 h 361951"/>
              <a:gd name="connsiteX3" fmla="*/ 6569849 w 6569849"/>
              <a:gd name="connsiteY3" fmla="*/ 361951 h 361951"/>
              <a:gd name="connsiteX4" fmla="*/ 0 w 6569849"/>
              <a:gd name="connsiteY4" fmla="*/ 361951 h 361951"/>
              <a:gd name="connsiteX0" fmla="*/ 0 w 6578523"/>
              <a:gd name="connsiteY0" fmla="*/ 361951 h 361951"/>
              <a:gd name="connsiteX1" fmla="*/ 351744 w 6578523"/>
              <a:gd name="connsiteY1" fmla="*/ 0 h 361951"/>
              <a:gd name="connsiteX2" fmla="*/ 6578523 w 6578523"/>
              <a:gd name="connsiteY2" fmla="*/ 15368 h 361951"/>
              <a:gd name="connsiteX3" fmla="*/ 6569849 w 6578523"/>
              <a:gd name="connsiteY3" fmla="*/ 361951 h 361951"/>
              <a:gd name="connsiteX4" fmla="*/ 0 w 6578523"/>
              <a:gd name="connsiteY4" fmla="*/ 361951 h 361951"/>
              <a:gd name="connsiteX0" fmla="*/ 0 w 6569849"/>
              <a:gd name="connsiteY0" fmla="*/ 361951 h 361951"/>
              <a:gd name="connsiteX1" fmla="*/ 351744 w 6569849"/>
              <a:gd name="connsiteY1" fmla="*/ 0 h 361951"/>
              <a:gd name="connsiteX2" fmla="*/ 6565934 w 6569849"/>
              <a:gd name="connsiteY2" fmla="*/ 15368 h 361951"/>
              <a:gd name="connsiteX3" fmla="*/ 6569849 w 6569849"/>
              <a:gd name="connsiteY3" fmla="*/ 361951 h 361951"/>
              <a:gd name="connsiteX4" fmla="*/ 0 w 6569849"/>
              <a:gd name="connsiteY4" fmla="*/ 361951 h 361951"/>
              <a:gd name="connsiteX0" fmla="*/ 0 w 6592122"/>
              <a:gd name="connsiteY0" fmla="*/ 361951 h 361951"/>
              <a:gd name="connsiteX1" fmla="*/ 351744 w 6592122"/>
              <a:gd name="connsiteY1" fmla="*/ 0 h 361951"/>
              <a:gd name="connsiteX2" fmla="*/ 6592122 w 6592122"/>
              <a:gd name="connsiteY2" fmla="*/ 9521 h 361951"/>
              <a:gd name="connsiteX3" fmla="*/ 6569849 w 6592122"/>
              <a:gd name="connsiteY3" fmla="*/ 361951 h 361951"/>
              <a:gd name="connsiteX4" fmla="*/ 0 w 6592122"/>
              <a:gd name="connsiteY4" fmla="*/ 361951 h 361951"/>
              <a:gd name="connsiteX0" fmla="*/ 0 w 6570299"/>
              <a:gd name="connsiteY0" fmla="*/ 361951 h 361951"/>
              <a:gd name="connsiteX1" fmla="*/ 351744 w 6570299"/>
              <a:gd name="connsiteY1" fmla="*/ 0 h 361951"/>
              <a:gd name="connsiteX2" fmla="*/ 6570299 w 6570299"/>
              <a:gd name="connsiteY2" fmla="*/ 9521 h 361951"/>
              <a:gd name="connsiteX3" fmla="*/ 6569849 w 6570299"/>
              <a:gd name="connsiteY3" fmla="*/ 361951 h 361951"/>
              <a:gd name="connsiteX4" fmla="*/ 0 w 6570299"/>
              <a:gd name="connsiteY4" fmla="*/ 361951 h 361951"/>
              <a:gd name="connsiteX0" fmla="*/ 0 w 6569849"/>
              <a:gd name="connsiteY0" fmla="*/ 364127 h 364127"/>
              <a:gd name="connsiteX1" fmla="*/ 351744 w 6569849"/>
              <a:gd name="connsiteY1" fmla="*/ 2176 h 364127"/>
              <a:gd name="connsiteX2" fmla="*/ 6565935 w 6569849"/>
              <a:gd name="connsiteY2" fmla="*/ 0 h 364127"/>
              <a:gd name="connsiteX3" fmla="*/ 6569849 w 6569849"/>
              <a:gd name="connsiteY3" fmla="*/ 364127 h 364127"/>
              <a:gd name="connsiteX4" fmla="*/ 0 w 6569849"/>
              <a:gd name="connsiteY4" fmla="*/ 364127 h 364127"/>
              <a:gd name="connsiteX0" fmla="*/ 0 w 6570937"/>
              <a:gd name="connsiteY0" fmla="*/ 361951 h 361951"/>
              <a:gd name="connsiteX1" fmla="*/ 351744 w 6570937"/>
              <a:gd name="connsiteY1" fmla="*/ 0 h 361951"/>
              <a:gd name="connsiteX2" fmla="*/ 6570633 w 6570937"/>
              <a:gd name="connsiteY2" fmla="*/ 971 h 361951"/>
              <a:gd name="connsiteX3" fmla="*/ 6569849 w 6570937"/>
              <a:gd name="connsiteY3" fmla="*/ 361951 h 361951"/>
              <a:gd name="connsiteX4" fmla="*/ 0 w 6570937"/>
              <a:gd name="connsiteY4" fmla="*/ 361951 h 361951"/>
              <a:gd name="connsiteX0" fmla="*/ 0 w 6574547"/>
              <a:gd name="connsiteY0" fmla="*/ 361951 h 365098"/>
              <a:gd name="connsiteX1" fmla="*/ 351744 w 6574547"/>
              <a:gd name="connsiteY1" fmla="*/ 0 h 365098"/>
              <a:gd name="connsiteX2" fmla="*/ 6570633 w 6574547"/>
              <a:gd name="connsiteY2" fmla="*/ 971 h 365098"/>
              <a:gd name="connsiteX3" fmla="*/ 6574547 w 6574547"/>
              <a:gd name="connsiteY3" fmla="*/ 365098 h 365098"/>
              <a:gd name="connsiteX4" fmla="*/ 0 w 6574547"/>
              <a:gd name="connsiteY4" fmla="*/ 361951 h 365098"/>
              <a:gd name="connsiteX0" fmla="*/ 0 w 6569758"/>
              <a:gd name="connsiteY0" fmla="*/ 374921 h 374921"/>
              <a:gd name="connsiteX1" fmla="*/ 346955 w 6569758"/>
              <a:gd name="connsiteY1" fmla="*/ 0 h 374921"/>
              <a:gd name="connsiteX2" fmla="*/ 6565844 w 6569758"/>
              <a:gd name="connsiteY2" fmla="*/ 971 h 374921"/>
              <a:gd name="connsiteX3" fmla="*/ 6569758 w 6569758"/>
              <a:gd name="connsiteY3" fmla="*/ 365098 h 374921"/>
              <a:gd name="connsiteX4" fmla="*/ 0 w 6569758"/>
              <a:gd name="connsiteY4" fmla="*/ 374921 h 374921"/>
              <a:gd name="connsiteX0" fmla="*/ 0 w 6565984"/>
              <a:gd name="connsiteY0" fmla="*/ 374921 h 378068"/>
              <a:gd name="connsiteX1" fmla="*/ 346955 w 6565984"/>
              <a:gd name="connsiteY1" fmla="*/ 0 h 378068"/>
              <a:gd name="connsiteX2" fmla="*/ 6565844 w 6565984"/>
              <a:gd name="connsiteY2" fmla="*/ 971 h 378068"/>
              <a:gd name="connsiteX3" fmla="*/ 6560180 w 6565984"/>
              <a:gd name="connsiteY3" fmla="*/ 378068 h 378068"/>
              <a:gd name="connsiteX4" fmla="*/ 0 w 6565984"/>
              <a:gd name="connsiteY4" fmla="*/ 374921 h 378068"/>
              <a:gd name="connsiteX0" fmla="*/ 0 w 6569559"/>
              <a:gd name="connsiteY0" fmla="*/ 374921 h 381243"/>
              <a:gd name="connsiteX1" fmla="*/ 346955 w 6569559"/>
              <a:gd name="connsiteY1" fmla="*/ 0 h 381243"/>
              <a:gd name="connsiteX2" fmla="*/ 6565844 w 6569559"/>
              <a:gd name="connsiteY2" fmla="*/ 971 h 381243"/>
              <a:gd name="connsiteX3" fmla="*/ 6569559 w 6569559"/>
              <a:gd name="connsiteY3" fmla="*/ 381243 h 381243"/>
              <a:gd name="connsiteX4" fmla="*/ 0 w 6569559"/>
              <a:gd name="connsiteY4" fmla="*/ 374921 h 381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69559" h="381243">
                <a:moveTo>
                  <a:pt x="0" y="374921"/>
                </a:moveTo>
                <a:lnTo>
                  <a:pt x="346955" y="0"/>
                </a:lnTo>
                <a:lnTo>
                  <a:pt x="6565844" y="971"/>
                </a:lnTo>
                <a:cubicBezTo>
                  <a:pt x="6567149" y="122347"/>
                  <a:pt x="6568254" y="259867"/>
                  <a:pt x="6569559" y="381243"/>
                </a:cubicBezTo>
                <a:lnTo>
                  <a:pt x="0" y="374921"/>
                </a:lnTo>
                <a:close/>
              </a:path>
            </a:pathLst>
          </a:cu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135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lang="en-NL" sz="1200" dirty="0">
                <a:latin typeface="Aptos Serif" panose="02020604070405020304" pitchFamily="18" charset="0"/>
                <a:cs typeface="Aptos Serif" panose="02020604070405020304" pitchFamily="18" charset="0"/>
              </a:rPr>
              <a:t>28/10/2025</a:t>
            </a:r>
            <a:r>
              <a:rPr lang="en-NL" sz="1200" dirty="0"/>
              <a:t>	</a:t>
            </a:r>
            <a:r>
              <a:rPr lang="en-NL" sz="1200" dirty="0">
                <a:latin typeface="Aptos Serif" panose="02020604070405020304" pitchFamily="18" charset="0"/>
                <a:cs typeface="Aptos Serif" panose="02020604070405020304" pitchFamily="18" charset="0"/>
              </a:rPr>
              <a:t>			Alexandra Sidley</a:t>
            </a:r>
            <a:endParaRPr lang="en-NL" dirty="0">
              <a:latin typeface="Aptos Serif" panose="02020604070405020304" pitchFamily="18" charset="0"/>
              <a:cs typeface="Aptos Serif" panose="02020604070405020304" pitchFamily="18" charset="0"/>
            </a:endParaRPr>
          </a:p>
        </p:txBody>
      </p:sp>
      <p:sp>
        <p:nvSpPr>
          <p:cNvPr id="6" name="Slide Number Placeholder 5">
            <a:extLst>
              <a:ext uri="{FF2B5EF4-FFF2-40B4-BE49-F238E27FC236}">
                <a16:creationId xmlns:a16="http://schemas.microsoft.com/office/drawing/2014/main" id="{4BD9BFEA-6F43-0BE3-6CAF-74322250714F}"/>
              </a:ext>
            </a:extLst>
          </p:cNvPr>
          <p:cNvSpPr>
            <a:spLocks noGrp="1" noRot="1" noMove="1" noResize="1" noEditPoints="1" noAdjustHandles="1" noChangeArrowheads="1" noChangeShapeType="1"/>
          </p:cNvSpPr>
          <p:nvPr>
            <p:ph type="sldNum" sz="quarter" idx="12"/>
          </p:nvPr>
        </p:nvSpPr>
        <p:spPr>
          <a:xfrm>
            <a:off x="8610600" y="6496050"/>
            <a:ext cx="2743200" cy="365125"/>
          </a:xfrm>
        </p:spPr>
        <p:txBody>
          <a:bodyPr/>
          <a:lstStyle/>
          <a:p>
            <a:fld id="{E676B44A-1326-F346-AF9E-863642D7A87C}" type="slidenum">
              <a:rPr lang="en-NL" smtClean="0"/>
              <a:t>‹#›</a:t>
            </a:fld>
            <a:endParaRPr lang="en-NL" dirty="0"/>
          </a:p>
        </p:txBody>
      </p:sp>
      <p:sp>
        <p:nvSpPr>
          <p:cNvPr id="2" name="Title 1">
            <a:extLst>
              <a:ext uri="{FF2B5EF4-FFF2-40B4-BE49-F238E27FC236}">
                <a16:creationId xmlns:a16="http://schemas.microsoft.com/office/drawing/2014/main" id="{A6C65687-B87E-E9DD-370D-0250AC824A4F}"/>
              </a:ext>
            </a:extLst>
          </p:cNvPr>
          <p:cNvSpPr>
            <a:spLocks noGrp="1"/>
          </p:cNvSpPr>
          <p:nvPr>
            <p:ph type="title"/>
          </p:nvPr>
        </p:nvSpPr>
        <p:spPr/>
        <p:txBody>
          <a:bodyPr/>
          <a:lstStyle/>
          <a:p>
            <a:r>
              <a:rPr lang="en-GB"/>
              <a:t>Click to edit Master title style</a:t>
            </a:r>
            <a:endParaRPr lang="en-NL"/>
          </a:p>
        </p:txBody>
      </p:sp>
      <p:sp>
        <p:nvSpPr>
          <p:cNvPr id="3" name="Content Placeholder 2">
            <a:extLst>
              <a:ext uri="{FF2B5EF4-FFF2-40B4-BE49-F238E27FC236}">
                <a16:creationId xmlns:a16="http://schemas.microsoft.com/office/drawing/2014/main" id="{F320B7E8-1C65-A1C3-8311-DD71D28E4F09}"/>
              </a:ext>
            </a:extLst>
          </p:cNvPr>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NL" dirty="0"/>
          </a:p>
        </p:txBody>
      </p:sp>
    </p:spTree>
    <p:extLst>
      <p:ext uri="{BB962C8B-B14F-4D97-AF65-F5344CB8AC3E}">
        <p14:creationId xmlns:p14="http://schemas.microsoft.com/office/powerpoint/2010/main" val="1365937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4321E-749C-0867-CC22-96C8D7C8232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NL"/>
          </a:p>
        </p:txBody>
      </p:sp>
      <p:sp>
        <p:nvSpPr>
          <p:cNvPr id="3" name="Text Placeholder 2">
            <a:extLst>
              <a:ext uri="{FF2B5EF4-FFF2-40B4-BE49-F238E27FC236}">
                <a16:creationId xmlns:a16="http://schemas.microsoft.com/office/drawing/2014/main" id="{6456CD2F-2A49-6500-F267-2694339B736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683A413-8580-236D-0187-34C300CA2ACB}"/>
              </a:ext>
            </a:extLst>
          </p:cNvPr>
          <p:cNvSpPr>
            <a:spLocks noGrp="1"/>
          </p:cNvSpPr>
          <p:nvPr>
            <p:ph type="dt" sz="half" idx="10"/>
          </p:nvPr>
        </p:nvSpPr>
        <p:spPr/>
        <p:txBody>
          <a:bodyPr/>
          <a:lstStyle/>
          <a:p>
            <a:fld id="{36422A83-977A-FC43-97A7-C9033CBAA3C4}" type="datetime1">
              <a:rPr lang="en-US" smtClean="0"/>
              <a:t>10/27/25</a:t>
            </a:fld>
            <a:endParaRPr lang="en-NL"/>
          </a:p>
        </p:txBody>
      </p:sp>
      <p:sp>
        <p:nvSpPr>
          <p:cNvPr id="5" name="Footer Placeholder 4">
            <a:extLst>
              <a:ext uri="{FF2B5EF4-FFF2-40B4-BE49-F238E27FC236}">
                <a16:creationId xmlns:a16="http://schemas.microsoft.com/office/drawing/2014/main" id="{B9ED6A79-C79D-C859-F50F-13FE945F6441}"/>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AE0DE5C2-0951-EA39-E97D-C4F9B74B7782}"/>
              </a:ext>
            </a:extLst>
          </p:cNvPr>
          <p:cNvSpPr>
            <a:spLocks noGrp="1"/>
          </p:cNvSpPr>
          <p:nvPr>
            <p:ph type="sldNum" sz="quarter" idx="12"/>
          </p:nvPr>
        </p:nvSpPr>
        <p:spPr/>
        <p:txBody>
          <a:bodyPr/>
          <a:lstStyle/>
          <a:p>
            <a:fld id="{E676B44A-1326-F346-AF9E-863642D7A87C}" type="slidenum">
              <a:rPr lang="en-NL" smtClean="0"/>
              <a:t>‹#›</a:t>
            </a:fld>
            <a:endParaRPr lang="en-NL"/>
          </a:p>
        </p:txBody>
      </p:sp>
    </p:spTree>
    <p:extLst>
      <p:ext uri="{BB962C8B-B14F-4D97-AF65-F5344CB8AC3E}">
        <p14:creationId xmlns:p14="http://schemas.microsoft.com/office/powerpoint/2010/main" val="2966754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76D71-DE38-0F03-E9AD-E8FA5E2288AB}"/>
              </a:ext>
            </a:extLst>
          </p:cNvPr>
          <p:cNvSpPr>
            <a:spLocks noGrp="1"/>
          </p:cNvSpPr>
          <p:nvPr>
            <p:ph type="title"/>
          </p:nvPr>
        </p:nvSpPr>
        <p:spPr/>
        <p:txBody>
          <a:bodyPr/>
          <a:lstStyle/>
          <a:p>
            <a:r>
              <a:rPr lang="en-GB"/>
              <a:t>Click to edit Master title style</a:t>
            </a:r>
            <a:endParaRPr lang="en-NL"/>
          </a:p>
        </p:txBody>
      </p:sp>
      <p:sp>
        <p:nvSpPr>
          <p:cNvPr id="3" name="Content Placeholder 2">
            <a:extLst>
              <a:ext uri="{FF2B5EF4-FFF2-40B4-BE49-F238E27FC236}">
                <a16:creationId xmlns:a16="http://schemas.microsoft.com/office/drawing/2014/main" id="{971BBED7-2347-D3B0-8694-4E4355AAD8F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Content Placeholder 3">
            <a:extLst>
              <a:ext uri="{FF2B5EF4-FFF2-40B4-BE49-F238E27FC236}">
                <a16:creationId xmlns:a16="http://schemas.microsoft.com/office/drawing/2014/main" id="{7E2D8E0F-4E75-130E-63A7-890A5587FDA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5" name="Date Placeholder 4">
            <a:extLst>
              <a:ext uri="{FF2B5EF4-FFF2-40B4-BE49-F238E27FC236}">
                <a16:creationId xmlns:a16="http://schemas.microsoft.com/office/drawing/2014/main" id="{789521AE-17D7-9857-A1E2-1EE995C64C07}"/>
              </a:ext>
            </a:extLst>
          </p:cNvPr>
          <p:cNvSpPr>
            <a:spLocks noGrp="1"/>
          </p:cNvSpPr>
          <p:nvPr>
            <p:ph type="dt" sz="half" idx="10"/>
          </p:nvPr>
        </p:nvSpPr>
        <p:spPr/>
        <p:txBody>
          <a:bodyPr/>
          <a:lstStyle/>
          <a:p>
            <a:fld id="{CD492177-8BFB-CE43-B3A3-4C6012EE2193}" type="datetime1">
              <a:rPr lang="en-US" smtClean="0"/>
              <a:t>10/27/25</a:t>
            </a:fld>
            <a:endParaRPr lang="en-NL"/>
          </a:p>
        </p:txBody>
      </p:sp>
      <p:sp>
        <p:nvSpPr>
          <p:cNvPr id="6" name="Footer Placeholder 5">
            <a:extLst>
              <a:ext uri="{FF2B5EF4-FFF2-40B4-BE49-F238E27FC236}">
                <a16:creationId xmlns:a16="http://schemas.microsoft.com/office/drawing/2014/main" id="{1EB3C8DF-906A-695E-67EC-E43F19F488E2}"/>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8154E1F3-87B7-9151-6897-02DBFDC8F924}"/>
              </a:ext>
            </a:extLst>
          </p:cNvPr>
          <p:cNvSpPr>
            <a:spLocks noGrp="1"/>
          </p:cNvSpPr>
          <p:nvPr>
            <p:ph type="sldNum" sz="quarter" idx="12"/>
          </p:nvPr>
        </p:nvSpPr>
        <p:spPr/>
        <p:txBody>
          <a:bodyPr/>
          <a:lstStyle/>
          <a:p>
            <a:fld id="{E676B44A-1326-F346-AF9E-863642D7A87C}" type="slidenum">
              <a:rPr lang="en-NL" smtClean="0"/>
              <a:t>‹#›</a:t>
            </a:fld>
            <a:endParaRPr lang="en-NL"/>
          </a:p>
        </p:txBody>
      </p:sp>
    </p:spTree>
    <p:extLst>
      <p:ext uri="{BB962C8B-B14F-4D97-AF65-F5344CB8AC3E}">
        <p14:creationId xmlns:p14="http://schemas.microsoft.com/office/powerpoint/2010/main" val="2421423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B9E22-42E3-8003-7F48-EF632E08714B}"/>
              </a:ext>
            </a:extLst>
          </p:cNvPr>
          <p:cNvSpPr>
            <a:spLocks noGrp="1"/>
          </p:cNvSpPr>
          <p:nvPr>
            <p:ph type="title"/>
          </p:nvPr>
        </p:nvSpPr>
        <p:spPr>
          <a:xfrm>
            <a:off x="839788" y="365125"/>
            <a:ext cx="10515600" cy="1325563"/>
          </a:xfrm>
        </p:spPr>
        <p:txBody>
          <a:bodyPr/>
          <a:lstStyle/>
          <a:p>
            <a:r>
              <a:rPr lang="en-GB"/>
              <a:t>Click to edit Master title style</a:t>
            </a:r>
            <a:endParaRPr lang="en-NL"/>
          </a:p>
        </p:txBody>
      </p:sp>
      <p:sp>
        <p:nvSpPr>
          <p:cNvPr id="3" name="Text Placeholder 2">
            <a:extLst>
              <a:ext uri="{FF2B5EF4-FFF2-40B4-BE49-F238E27FC236}">
                <a16:creationId xmlns:a16="http://schemas.microsoft.com/office/drawing/2014/main" id="{A606A5BC-6DC2-9243-D17C-F139ABBCE8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5C4C48C-0D2D-DA59-A692-7F3322EF88A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5" name="Text Placeholder 4">
            <a:extLst>
              <a:ext uri="{FF2B5EF4-FFF2-40B4-BE49-F238E27FC236}">
                <a16:creationId xmlns:a16="http://schemas.microsoft.com/office/drawing/2014/main" id="{53B512A5-003B-3A0C-414A-208E652255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62F13D3-04B2-A302-F0D3-2D1B3668BAC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7" name="Date Placeholder 6">
            <a:extLst>
              <a:ext uri="{FF2B5EF4-FFF2-40B4-BE49-F238E27FC236}">
                <a16:creationId xmlns:a16="http://schemas.microsoft.com/office/drawing/2014/main" id="{B5538486-00A7-7FCE-4A5B-2D9F02A909CB}"/>
              </a:ext>
            </a:extLst>
          </p:cNvPr>
          <p:cNvSpPr>
            <a:spLocks noGrp="1"/>
          </p:cNvSpPr>
          <p:nvPr>
            <p:ph type="dt" sz="half" idx="10"/>
          </p:nvPr>
        </p:nvSpPr>
        <p:spPr/>
        <p:txBody>
          <a:bodyPr/>
          <a:lstStyle/>
          <a:p>
            <a:fld id="{5830C34C-EC04-814C-B789-366657BE3072}" type="datetime1">
              <a:rPr lang="en-US" smtClean="0"/>
              <a:t>10/27/25</a:t>
            </a:fld>
            <a:endParaRPr lang="en-NL"/>
          </a:p>
        </p:txBody>
      </p:sp>
      <p:sp>
        <p:nvSpPr>
          <p:cNvPr id="8" name="Footer Placeholder 7">
            <a:extLst>
              <a:ext uri="{FF2B5EF4-FFF2-40B4-BE49-F238E27FC236}">
                <a16:creationId xmlns:a16="http://schemas.microsoft.com/office/drawing/2014/main" id="{E578D1B5-0750-DADD-2BED-555A9FAD23FA}"/>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98D5798E-5527-3050-8C55-4EFFD437452B}"/>
              </a:ext>
            </a:extLst>
          </p:cNvPr>
          <p:cNvSpPr>
            <a:spLocks noGrp="1"/>
          </p:cNvSpPr>
          <p:nvPr>
            <p:ph type="sldNum" sz="quarter" idx="12"/>
          </p:nvPr>
        </p:nvSpPr>
        <p:spPr/>
        <p:txBody>
          <a:bodyPr/>
          <a:lstStyle/>
          <a:p>
            <a:fld id="{E676B44A-1326-F346-AF9E-863642D7A87C}" type="slidenum">
              <a:rPr lang="en-NL" smtClean="0"/>
              <a:t>‹#›</a:t>
            </a:fld>
            <a:endParaRPr lang="en-NL"/>
          </a:p>
        </p:txBody>
      </p:sp>
    </p:spTree>
    <p:extLst>
      <p:ext uri="{BB962C8B-B14F-4D97-AF65-F5344CB8AC3E}">
        <p14:creationId xmlns:p14="http://schemas.microsoft.com/office/powerpoint/2010/main" val="203197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2D82-6DD3-C137-D482-92536A6282A7}"/>
              </a:ext>
            </a:extLst>
          </p:cNvPr>
          <p:cNvSpPr>
            <a:spLocks noGrp="1"/>
          </p:cNvSpPr>
          <p:nvPr>
            <p:ph type="title"/>
          </p:nvPr>
        </p:nvSpPr>
        <p:spPr/>
        <p:txBody>
          <a:bodyPr/>
          <a:lstStyle/>
          <a:p>
            <a:r>
              <a:rPr lang="en-GB"/>
              <a:t>Click to edit Master title style</a:t>
            </a:r>
            <a:endParaRPr lang="en-NL"/>
          </a:p>
        </p:txBody>
      </p:sp>
      <p:sp>
        <p:nvSpPr>
          <p:cNvPr id="3" name="Date Placeholder 2">
            <a:extLst>
              <a:ext uri="{FF2B5EF4-FFF2-40B4-BE49-F238E27FC236}">
                <a16:creationId xmlns:a16="http://schemas.microsoft.com/office/drawing/2014/main" id="{755FB801-8D12-7E96-BA9D-0C9B88FF983D}"/>
              </a:ext>
            </a:extLst>
          </p:cNvPr>
          <p:cNvSpPr>
            <a:spLocks noGrp="1"/>
          </p:cNvSpPr>
          <p:nvPr>
            <p:ph type="dt" sz="half" idx="10"/>
          </p:nvPr>
        </p:nvSpPr>
        <p:spPr/>
        <p:txBody>
          <a:bodyPr/>
          <a:lstStyle/>
          <a:p>
            <a:fld id="{41793E04-ED99-1C4B-8CDE-D59B05844547}" type="datetime1">
              <a:rPr lang="en-US" smtClean="0"/>
              <a:t>10/27/25</a:t>
            </a:fld>
            <a:endParaRPr lang="en-NL"/>
          </a:p>
        </p:txBody>
      </p:sp>
      <p:sp>
        <p:nvSpPr>
          <p:cNvPr id="4" name="Footer Placeholder 3">
            <a:extLst>
              <a:ext uri="{FF2B5EF4-FFF2-40B4-BE49-F238E27FC236}">
                <a16:creationId xmlns:a16="http://schemas.microsoft.com/office/drawing/2014/main" id="{2F26E691-F1BC-F712-B2F8-8950E7E22060}"/>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97A45E00-25EB-6D82-3F51-BE01C43E8452}"/>
              </a:ext>
            </a:extLst>
          </p:cNvPr>
          <p:cNvSpPr>
            <a:spLocks noGrp="1"/>
          </p:cNvSpPr>
          <p:nvPr>
            <p:ph type="sldNum" sz="quarter" idx="12"/>
          </p:nvPr>
        </p:nvSpPr>
        <p:spPr/>
        <p:txBody>
          <a:bodyPr/>
          <a:lstStyle/>
          <a:p>
            <a:fld id="{E676B44A-1326-F346-AF9E-863642D7A87C}" type="slidenum">
              <a:rPr lang="en-NL" smtClean="0"/>
              <a:t>‹#›</a:t>
            </a:fld>
            <a:endParaRPr lang="en-NL"/>
          </a:p>
        </p:txBody>
      </p:sp>
    </p:spTree>
    <p:extLst>
      <p:ext uri="{BB962C8B-B14F-4D97-AF65-F5344CB8AC3E}">
        <p14:creationId xmlns:p14="http://schemas.microsoft.com/office/powerpoint/2010/main" val="2054736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761516-7789-7AC8-3CF6-95AEA7A682BA}"/>
              </a:ext>
            </a:extLst>
          </p:cNvPr>
          <p:cNvSpPr>
            <a:spLocks noGrp="1"/>
          </p:cNvSpPr>
          <p:nvPr>
            <p:ph type="dt" sz="half" idx="10"/>
          </p:nvPr>
        </p:nvSpPr>
        <p:spPr/>
        <p:txBody>
          <a:bodyPr/>
          <a:lstStyle/>
          <a:p>
            <a:fld id="{E5342D31-CF70-A241-B2E3-9AF8B1BFC393}" type="datetime1">
              <a:rPr lang="en-US" smtClean="0"/>
              <a:t>10/27/25</a:t>
            </a:fld>
            <a:endParaRPr lang="en-NL"/>
          </a:p>
        </p:txBody>
      </p:sp>
      <p:sp>
        <p:nvSpPr>
          <p:cNvPr id="3" name="Footer Placeholder 2">
            <a:extLst>
              <a:ext uri="{FF2B5EF4-FFF2-40B4-BE49-F238E27FC236}">
                <a16:creationId xmlns:a16="http://schemas.microsoft.com/office/drawing/2014/main" id="{701D3D6B-F7BF-3C98-280B-9425A93B3E72}"/>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0D068D94-2353-CB57-362B-3BB203355B69}"/>
              </a:ext>
            </a:extLst>
          </p:cNvPr>
          <p:cNvSpPr>
            <a:spLocks noGrp="1"/>
          </p:cNvSpPr>
          <p:nvPr>
            <p:ph type="sldNum" sz="quarter" idx="12"/>
          </p:nvPr>
        </p:nvSpPr>
        <p:spPr/>
        <p:txBody>
          <a:bodyPr/>
          <a:lstStyle/>
          <a:p>
            <a:fld id="{E676B44A-1326-F346-AF9E-863642D7A87C}" type="slidenum">
              <a:rPr lang="en-NL" smtClean="0"/>
              <a:t>‹#›</a:t>
            </a:fld>
            <a:endParaRPr lang="en-NL"/>
          </a:p>
        </p:txBody>
      </p:sp>
    </p:spTree>
    <p:extLst>
      <p:ext uri="{BB962C8B-B14F-4D97-AF65-F5344CB8AC3E}">
        <p14:creationId xmlns:p14="http://schemas.microsoft.com/office/powerpoint/2010/main" val="3443405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146F2-6CD4-2A3B-9575-F6755879CB8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NL"/>
          </a:p>
        </p:txBody>
      </p:sp>
      <p:sp>
        <p:nvSpPr>
          <p:cNvPr id="3" name="Content Placeholder 2">
            <a:extLst>
              <a:ext uri="{FF2B5EF4-FFF2-40B4-BE49-F238E27FC236}">
                <a16:creationId xmlns:a16="http://schemas.microsoft.com/office/drawing/2014/main" id="{4C6645B6-3DAA-97BD-D075-A734E2C248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Text Placeholder 3">
            <a:extLst>
              <a:ext uri="{FF2B5EF4-FFF2-40B4-BE49-F238E27FC236}">
                <a16:creationId xmlns:a16="http://schemas.microsoft.com/office/drawing/2014/main" id="{EC1B068E-D0D7-0F3C-B038-152F8B1DEA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3EC844E-5487-9C7C-261D-5AA0554A47A3}"/>
              </a:ext>
            </a:extLst>
          </p:cNvPr>
          <p:cNvSpPr>
            <a:spLocks noGrp="1"/>
          </p:cNvSpPr>
          <p:nvPr>
            <p:ph type="dt" sz="half" idx="10"/>
          </p:nvPr>
        </p:nvSpPr>
        <p:spPr/>
        <p:txBody>
          <a:bodyPr/>
          <a:lstStyle/>
          <a:p>
            <a:fld id="{B2FD0CFF-C2BF-9E4D-8652-69797CE4698D}" type="datetime1">
              <a:rPr lang="en-US" smtClean="0"/>
              <a:t>10/27/25</a:t>
            </a:fld>
            <a:endParaRPr lang="en-NL"/>
          </a:p>
        </p:txBody>
      </p:sp>
      <p:sp>
        <p:nvSpPr>
          <p:cNvPr id="6" name="Footer Placeholder 5">
            <a:extLst>
              <a:ext uri="{FF2B5EF4-FFF2-40B4-BE49-F238E27FC236}">
                <a16:creationId xmlns:a16="http://schemas.microsoft.com/office/drawing/2014/main" id="{423A212B-A6BA-06E2-02E9-A121758201C7}"/>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97D1F5B6-BE9F-BF41-E2C0-4566551CC5B6}"/>
              </a:ext>
            </a:extLst>
          </p:cNvPr>
          <p:cNvSpPr>
            <a:spLocks noGrp="1"/>
          </p:cNvSpPr>
          <p:nvPr>
            <p:ph type="sldNum" sz="quarter" idx="12"/>
          </p:nvPr>
        </p:nvSpPr>
        <p:spPr/>
        <p:txBody>
          <a:bodyPr/>
          <a:lstStyle/>
          <a:p>
            <a:fld id="{E676B44A-1326-F346-AF9E-863642D7A87C}" type="slidenum">
              <a:rPr lang="en-NL" smtClean="0"/>
              <a:t>‹#›</a:t>
            </a:fld>
            <a:endParaRPr lang="en-NL"/>
          </a:p>
        </p:txBody>
      </p:sp>
    </p:spTree>
    <p:extLst>
      <p:ext uri="{BB962C8B-B14F-4D97-AF65-F5344CB8AC3E}">
        <p14:creationId xmlns:p14="http://schemas.microsoft.com/office/powerpoint/2010/main" val="1767495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0DC2F-FCEA-8272-3550-CB7137CF8AD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NL"/>
          </a:p>
        </p:txBody>
      </p:sp>
      <p:sp>
        <p:nvSpPr>
          <p:cNvPr id="3" name="Picture Placeholder 2">
            <a:extLst>
              <a:ext uri="{FF2B5EF4-FFF2-40B4-BE49-F238E27FC236}">
                <a16:creationId xmlns:a16="http://schemas.microsoft.com/office/drawing/2014/main" id="{821B8108-4689-C6AC-8D94-2364975A1C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77ADB0BD-C2E2-74CA-749B-0194DCC42C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6DC1054-4F34-2085-95A0-7BAA02E8B653}"/>
              </a:ext>
            </a:extLst>
          </p:cNvPr>
          <p:cNvSpPr>
            <a:spLocks noGrp="1"/>
          </p:cNvSpPr>
          <p:nvPr>
            <p:ph type="dt" sz="half" idx="10"/>
          </p:nvPr>
        </p:nvSpPr>
        <p:spPr/>
        <p:txBody>
          <a:bodyPr/>
          <a:lstStyle/>
          <a:p>
            <a:fld id="{64E8D93C-3A9F-6242-AF23-2FEF38A9A8B1}" type="datetime1">
              <a:rPr lang="en-US" smtClean="0"/>
              <a:t>10/27/25</a:t>
            </a:fld>
            <a:endParaRPr lang="en-NL"/>
          </a:p>
        </p:txBody>
      </p:sp>
      <p:sp>
        <p:nvSpPr>
          <p:cNvPr id="6" name="Footer Placeholder 5">
            <a:extLst>
              <a:ext uri="{FF2B5EF4-FFF2-40B4-BE49-F238E27FC236}">
                <a16:creationId xmlns:a16="http://schemas.microsoft.com/office/drawing/2014/main" id="{B8EC8CEF-2A6C-C6A4-BB56-58CDEE5172E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1C10E25-607A-E2B0-A326-3BA493D18762}"/>
              </a:ext>
            </a:extLst>
          </p:cNvPr>
          <p:cNvSpPr>
            <a:spLocks noGrp="1"/>
          </p:cNvSpPr>
          <p:nvPr>
            <p:ph type="sldNum" sz="quarter" idx="12"/>
          </p:nvPr>
        </p:nvSpPr>
        <p:spPr/>
        <p:txBody>
          <a:bodyPr/>
          <a:lstStyle/>
          <a:p>
            <a:fld id="{E676B44A-1326-F346-AF9E-863642D7A87C}" type="slidenum">
              <a:rPr lang="en-NL" smtClean="0"/>
              <a:t>‹#›</a:t>
            </a:fld>
            <a:endParaRPr lang="en-NL"/>
          </a:p>
        </p:txBody>
      </p:sp>
    </p:spTree>
    <p:extLst>
      <p:ext uri="{BB962C8B-B14F-4D97-AF65-F5344CB8AC3E}">
        <p14:creationId xmlns:p14="http://schemas.microsoft.com/office/powerpoint/2010/main" val="3830151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331E09-CA7D-BB1A-2535-5CBE426F769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NL"/>
          </a:p>
        </p:txBody>
      </p:sp>
      <p:sp>
        <p:nvSpPr>
          <p:cNvPr id="3" name="Text Placeholder 2">
            <a:extLst>
              <a:ext uri="{FF2B5EF4-FFF2-40B4-BE49-F238E27FC236}">
                <a16:creationId xmlns:a16="http://schemas.microsoft.com/office/drawing/2014/main" id="{78EB96BE-3971-D90D-8D1C-CE385A7FB6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7F999596-F1C9-00DB-6C83-5EDA3859FC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E17378C-6C32-AE45-88AD-ACB1D653F6CF}" type="datetime1">
              <a:rPr lang="en-US" smtClean="0"/>
              <a:t>10/27/25</a:t>
            </a:fld>
            <a:endParaRPr lang="en-NL"/>
          </a:p>
        </p:txBody>
      </p:sp>
      <p:sp>
        <p:nvSpPr>
          <p:cNvPr id="5" name="Footer Placeholder 4">
            <a:extLst>
              <a:ext uri="{FF2B5EF4-FFF2-40B4-BE49-F238E27FC236}">
                <a16:creationId xmlns:a16="http://schemas.microsoft.com/office/drawing/2014/main" id="{2BC21BD0-5E35-20AD-CB36-393FB40768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NL"/>
          </a:p>
        </p:txBody>
      </p:sp>
      <p:sp>
        <p:nvSpPr>
          <p:cNvPr id="6" name="Slide Number Placeholder 5">
            <a:extLst>
              <a:ext uri="{FF2B5EF4-FFF2-40B4-BE49-F238E27FC236}">
                <a16:creationId xmlns:a16="http://schemas.microsoft.com/office/drawing/2014/main" id="{5DC3CC54-5800-3B20-2E00-71E389EB9EA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676B44A-1326-F346-AF9E-863642D7A87C}" type="slidenum">
              <a:rPr lang="en-NL" smtClean="0"/>
              <a:t>‹#›</a:t>
            </a:fld>
            <a:endParaRPr lang="en-NL"/>
          </a:p>
        </p:txBody>
      </p:sp>
    </p:spTree>
    <p:extLst>
      <p:ext uri="{BB962C8B-B14F-4D97-AF65-F5344CB8AC3E}">
        <p14:creationId xmlns:p14="http://schemas.microsoft.com/office/powerpoint/2010/main" val="1049417205"/>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0_6E576AC.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13" Type="http://schemas.openxmlformats.org/officeDocument/2006/relationships/image" Target="../media/image110.png"/><Relationship Id="rId3" Type="http://schemas.openxmlformats.org/officeDocument/2006/relationships/notesSlide" Target="../notesSlides/notesSlide11.xml"/><Relationship Id="rId7" Type="http://schemas.openxmlformats.org/officeDocument/2006/relationships/diagramColors" Target="../diagrams/colors2.xml"/><Relationship Id="rId12" Type="http://schemas.openxmlformats.org/officeDocument/2006/relationships/image" Target="../media/image100.png"/><Relationship Id="rId17" Type="http://schemas.openxmlformats.org/officeDocument/2006/relationships/hyperlink" Target="https://link.aps.org/doi/10.1103/PhysRevD.108.052003" TargetMode="External"/><Relationship Id="rId2" Type="http://schemas.openxmlformats.org/officeDocument/2006/relationships/slideLayout" Target="../slideLayouts/slideLayout2.xml"/><Relationship Id="rId16" Type="http://schemas.openxmlformats.org/officeDocument/2006/relationships/hyperlink" Target="https://www.sciencedirect.com/science/article/pii/S0370269324005653?via=ihub" TargetMode="External"/><Relationship Id="rId1" Type="http://schemas.openxmlformats.org/officeDocument/2006/relationships/tags" Target="../tags/tag2.xml"/><Relationship Id="rId6" Type="http://schemas.openxmlformats.org/officeDocument/2006/relationships/diagramQuickStyle" Target="../diagrams/quickStyle2.xml"/><Relationship Id="rId11" Type="http://schemas.openxmlformats.org/officeDocument/2006/relationships/image" Target="../media/image90.png"/><Relationship Id="rId5" Type="http://schemas.openxmlformats.org/officeDocument/2006/relationships/diagramLayout" Target="../diagrams/layout2.xml"/><Relationship Id="rId15" Type="http://schemas.openxmlformats.org/officeDocument/2006/relationships/image" Target="../media/image20.png"/><Relationship Id="rId10" Type="http://schemas.openxmlformats.org/officeDocument/2006/relationships/image" Target="../media/image80.png"/><Relationship Id="rId4" Type="http://schemas.openxmlformats.org/officeDocument/2006/relationships/diagramData" Target="../diagrams/data2.xml"/><Relationship Id="rId9" Type="http://schemas.openxmlformats.org/officeDocument/2006/relationships/image" Target="../media/image70.png"/><Relationship Id="rId14" Type="http://schemas.openxmlformats.org/officeDocument/2006/relationships/image" Target="../media/image120.png"/></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13" Type="http://schemas.openxmlformats.org/officeDocument/2006/relationships/image" Target="../media/image180.png"/><Relationship Id="rId3" Type="http://schemas.openxmlformats.org/officeDocument/2006/relationships/notesSlide" Target="../notesSlides/notesSlide12.xml"/><Relationship Id="rId7" Type="http://schemas.openxmlformats.org/officeDocument/2006/relationships/diagramColors" Target="../diagrams/colors3.xml"/><Relationship Id="rId12" Type="http://schemas.openxmlformats.org/officeDocument/2006/relationships/image" Target="../media/image181.png"/><Relationship Id="rId17" Type="http://schemas.openxmlformats.org/officeDocument/2006/relationships/image" Target="../media/image200.png"/><Relationship Id="rId2" Type="http://schemas.openxmlformats.org/officeDocument/2006/relationships/slideLayout" Target="../slideLayouts/slideLayout2.xml"/><Relationship Id="rId16" Type="http://schemas.openxmlformats.org/officeDocument/2006/relationships/image" Target="../media/image9.png"/><Relationship Id="rId1" Type="http://schemas.openxmlformats.org/officeDocument/2006/relationships/tags" Target="../tags/tag3.xml"/><Relationship Id="rId6" Type="http://schemas.openxmlformats.org/officeDocument/2006/relationships/diagramQuickStyle" Target="../diagrams/quickStyle3.xml"/><Relationship Id="rId11" Type="http://schemas.openxmlformats.org/officeDocument/2006/relationships/image" Target="../media/image170.png"/><Relationship Id="rId5" Type="http://schemas.openxmlformats.org/officeDocument/2006/relationships/diagramLayout" Target="../diagrams/layout3.xml"/><Relationship Id="rId15" Type="http://schemas.openxmlformats.org/officeDocument/2006/relationships/image" Target="../media/image20.png"/><Relationship Id="rId10" Type="http://schemas.openxmlformats.org/officeDocument/2006/relationships/image" Target="../media/image150.png"/><Relationship Id="rId4" Type="http://schemas.openxmlformats.org/officeDocument/2006/relationships/diagramData" Target="../diagrams/data3.xml"/><Relationship Id="rId9" Type="http://schemas.openxmlformats.org/officeDocument/2006/relationships/image" Target="../media/image140.png"/><Relationship Id="rId14" Type="http://schemas.openxmlformats.org/officeDocument/2006/relationships/image" Target="../media/image190.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14.xml"/><Relationship Id="rId7" Type="http://schemas.openxmlformats.org/officeDocument/2006/relationships/diagramColors" Target="../diagrams/colors5.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QuickStyle" Target="../diagrams/quickStyle5.xml"/><Relationship Id="rId5" Type="http://schemas.openxmlformats.org/officeDocument/2006/relationships/diagramLayout" Target="../diagrams/layout5.xml"/><Relationship Id="rId10" Type="http://schemas.openxmlformats.org/officeDocument/2006/relationships/hyperlink" Target="https://journals.aps.org/prd/abstract/10.1103/PhysRevD.110.032012" TargetMode="External"/><Relationship Id="rId4" Type="http://schemas.openxmlformats.org/officeDocument/2006/relationships/diagramData" Target="../diagrams/data5.xml"/><Relationship Id="rId9" Type="http://schemas.openxmlformats.org/officeDocument/2006/relationships/image" Target="../media/image21.png"/></Relationships>
</file>

<file path=ppt/slides/_rels/slide15.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15.xml"/><Relationship Id="rId7" Type="http://schemas.openxmlformats.org/officeDocument/2006/relationships/diagramColors" Target="../diagrams/colors6.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QuickStyle" Target="../diagrams/quickStyle6.xml"/><Relationship Id="rId5" Type="http://schemas.openxmlformats.org/officeDocument/2006/relationships/diagramLayout" Target="../diagrams/layout6.xml"/><Relationship Id="rId10" Type="http://schemas.openxmlformats.org/officeDocument/2006/relationships/hyperlink" Target="https://journals.aps.org/prd/abstract/10.1103/PhysRevD.110.032012" TargetMode="External"/><Relationship Id="rId4" Type="http://schemas.openxmlformats.org/officeDocument/2006/relationships/diagramData" Target="../diagrams/data6.xml"/><Relationship Id="rId9"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7.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notesSlide" Target="../notesSlides/notesSlide17.xml"/><Relationship Id="rId7" Type="http://schemas.openxmlformats.org/officeDocument/2006/relationships/diagramColors" Target="../diagrams/colors8.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QuickStyle" Target="../diagrams/quickStyle8.xml"/><Relationship Id="rId5" Type="http://schemas.openxmlformats.org/officeDocument/2006/relationships/diagramLayout" Target="../diagrams/layout8.xml"/><Relationship Id="rId10" Type="http://schemas.openxmlformats.org/officeDocument/2006/relationships/hyperlink" Target="https://link.springer.com/article/10.1007/JHEP01(2024)066" TargetMode="External"/><Relationship Id="rId4" Type="http://schemas.openxmlformats.org/officeDocument/2006/relationships/diagramData" Target="../diagrams/data8.xml"/><Relationship Id="rId9" Type="http://schemas.openxmlformats.org/officeDocument/2006/relationships/image" Target="../media/image22.png"/></Relationships>
</file>

<file path=ppt/slides/_rels/slide18.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notesSlide" Target="../notesSlides/notesSlide18.xml"/><Relationship Id="rId7" Type="http://schemas.openxmlformats.org/officeDocument/2006/relationships/diagramColors" Target="../diagrams/colors9.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diagramQuickStyle" Target="../diagrams/quickStyle9.xml"/><Relationship Id="rId5" Type="http://schemas.openxmlformats.org/officeDocument/2006/relationships/diagramLayout" Target="../diagrams/layout9.xml"/><Relationship Id="rId10" Type="http://schemas.openxmlformats.org/officeDocument/2006/relationships/hyperlink" Target="https://link.springer.com/article/10.1007/JHEP01(2024)066" TargetMode="External"/><Relationship Id="rId4" Type="http://schemas.openxmlformats.org/officeDocument/2006/relationships/diagramData" Target="../diagrams/data9.xml"/><Relationship Id="rId9"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notesSlide" Target="../notesSlides/notesSlide20.xml"/><Relationship Id="rId7" Type="http://schemas.openxmlformats.org/officeDocument/2006/relationships/diagramColors" Target="../diagrams/colors11.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QuickStyle" Target="../diagrams/quickStyle11.xml"/><Relationship Id="rId5" Type="http://schemas.openxmlformats.org/officeDocument/2006/relationships/diagramLayout" Target="../diagrams/layout11.xml"/><Relationship Id="rId10" Type="http://schemas.openxmlformats.org/officeDocument/2006/relationships/image" Target="../media/image23.png"/><Relationship Id="rId4" Type="http://schemas.openxmlformats.org/officeDocument/2006/relationships/diagramData" Target="../diagrams/data11.xml"/><Relationship Id="rId9" Type="http://schemas.openxmlformats.org/officeDocument/2006/relationships/hyperlink" Target="https://link.springer.com/article/10.1007/JHEP02(2024)037" TargetMode="External"/></Relationships>
</file>

<file path=ppt/slides/_rels/slide21.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notesSlide" Target="../notesSlides/notesSlide21.xml"/><Relationship Id="rId7" Type="http://schemas.openxmlformats.org/officeDocument/2006/relationships/diagramColors" Target="../diagrams/colors12.xm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diagramQuickStyle" Target="../diagrams/quickStyle12.xml"/><Relationship Id="rId5" Type="http://schemas.openxmlformats.org/officeDocument/2006/relationships/diagramLayout" Target="../diagrams/layout12.xml"/><Relationship Id="rId10" Type="http://schemas.openxmlformats.org/officeDocument/2006/relationships/hyperlink" Target="https://link.springer.com/article/10.1007/JHEP02(2024)037" TargetMode="External"/><Relationship Id="rId4" Type="http://schemas.openxmlformats.org/officeDocument/2006/relationships/diagramData" Target="../diagrams/data12.xml"/><Relationship Id="rId9"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3.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notesSlide" Target="../notesSlides/notesSlide23.xml"/><Relationship Id="rId7" Type="http://schemas.openxmlformats.org/officeDocument/2006/relationships/diagramColors" Target="../diagrams/colors14.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diagramQuickStyle" Target="../diagrams/quickStyle14.xml"/><Relationship Id="rId5" Type="http://schemas.openxmlformats.org/officeDocument/2006/relationships/diagramLayout" Target="../diagrams/layout14.xml"/><Relationship Id="rId10" Type="http://schemas.openxmlformats.org/officeDocument/2006/relationships/image" Target="../media/image24.png"/><Relationship Id="rId4" Type="http://schemas.openxmlformats.org/officeDocument/2006/relationships/diagramData" Target="../diagrams/data14.xml"/><Relationship Id="rId9" Type="http://schemas.openxmlformats.org/officeDocument/2006/relationships/hyperlink" Target="https://link.springer.com/article/10.1007/JHEP08(2024)164" TargetMode="External"/></Relationships>
</file>

<file path=ppt/slides/_rels/slide24.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notesSlide" Target="../notesSlides/notesSlide24.xml"/><Relationship Id="rId7" Type="http://schemas.openxmlformats.org/officeDocument/2006/relationships/diagramColors" Target="../diagrams/colors15.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diagramQuickStyle" Target="../diagrams/quickStyle15.xml"/><Relationship Id="rId11" Type="http://schemas.openxmlformats.org/officeDocument/2006/relationships/hyperlink" Target="https://link.springer.com/article/10.1007/JHEP08(2024)164" TargetMode="External"/><Relationship Id="rId5" Type="http://schemas.openxmlformats.org/officeDocument/2006/relationships/diagramLayout" Target="../diagrams/layout15.xml"/><Relationship Id="rId10" Type="http://schemas.openxmlformats.org/officeDocument/2006/relationships/image" Target="../media/image25.png"/><Relationship Id="rId4" Type="http://schemas.openxmlformats.org/officeDocument/2006/relationships/diagramData" Target="../diagrams/data15.xml"/><Relationship Id="rId9"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link.aps.org/doi/10.1103/PhysRevLett.133.101801"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link.aps.org/doi/10.1103/PhysRevLett.133.101801" TargetMode="Externa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s://link.aps.org/doi/10.1103/PhysRevLett.133.101801"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hyperlink" Target="https://indico.cern.ch/event/1532417/timetable/#56-search-for-non-resonant-hh" TargetMode="External"/><Relationship Id="rId5" Type="http://schemas.openxmlformats.org/officeDocument/2006/relationships/hyperlink" Target="https://atlas.cern/Updates/Briefing/Higgs-Self-Interaction-Run-3" TargetMode="External"/><Relationship Id="rId4" Type="http://schemas.openxmlformats.org/officeDocument/2006/relationships/hyperlink" Target="https://link.aps.org/doi/10.1103/PhysRevLett.133.101801"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s://arxiv.org/abs/2507.03495" TargetMode="External"/><Relationship Id="rId4" Type="http://schemas.openxmlformats.org/officeDocument/2006/relationships/image" Target="../media/image330.png"/></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s://arxiv.org/abs/2507.03495"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atlas.web.cern.ch/Atlas/GROUPS/PHYSICS/PLOTS/FTAG-2023-01/" TargetMode="External"/><Relationship Id="rId5" Type="http://schemas.openxmlformats.org/officeDocument/2006/relationships/hyperlink" Target="https://arxiv.org/abs/2507.03495" TargetMode="Externa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hyperlink" Target="https://arxiv.org/abs/2507.03495"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43.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s://arxiv.org/abs/2507.03495"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532417/timetable/#15-overview-of-hh-and-scalarh"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indico.cern.ch/event/1532417/timetable/#54-prospects-for-di-higgs-meas" TargetMode="External"/><Relationship Id="rId4" Type="http://schemas.openxmlformats.org/officeDocument/2006/relationships/hyperlink" Target="https://indico.cern.ch/event/1532417/timetable/#55-hhh-searches-with-atlas-at"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4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png"/></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44.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7.png"/><Relationship Id="rId7" Type="http://schemas.openxmlformats.org/officeDocument/2006/relationships/image" Target="../media/image72.pn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69.png"/><Relationship Id="rId4" Type="http://schemas.openxmlformats.org/officeDocument/2006/relationships/image" Target="../media/image68.png"/></Relationships>
</file>

<file path=ppt/slides/_rels/slide4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hyperlink" Target="https://arxiv.org/pdf/2507.03495" TargetMode="External"/><Relationship Id="rId3" Type="http://schemas.openxmlformats.org/officeDocument/2006/relationships/image" Target="../media/image19.png"/><Relationship Id="rId7" Type="http://schemas.openxmlformats.org/officeDocument/2006/relationships/hyperlink" Target="https://link.aps.org/doi/10.1103/PhysRevLett.133.10180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link.springer.com/article/10.1007/JHEP08(2024)164" TargetMode="External"/><Relationship Id="rId11" Type="http://schemas.openxmlformats.org/officeDocument/2006/relationships/hyperlink" Target="https://link.aps.org/doi/10.1103/PhysRevD.108.052003" TargetMode="External"/><Relationship Id="rId5" Type="http://schemas.openxmlformats.org/officeDocument/2006/relationships/hyperlink" Target="https://www.sciencedirect.com/science/article/pii/S0370269324005653?via=ihub" TargetMode="External"/><Relationship Id="rId10" Type="http://schemas.openxmlformats.org/officeDocument/2006/relationships/hyperlink" Target="https://link.springer.com/article/10.1007/JHEP01(2024)066" TargetMode="External"/><Relationship Id="rId4" Type="http://schemas.openxmlformats.org/officeDocument/2006/relationships/hyperlink" Target="https://journals.aps.org/prd/abstract/10.1103/PhysRevD.110.032012" TargetMode="External"/><Relationship Id="rId9" Type="http://schemas.openxmlformats.org/officeDocument/2006/relationships/hyperlink" Target="https://link.springer.com/article/10.1007/JHEP02(2024)037"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hyperlink" Target="https://atlas.cern/Updates/Briefing/Di-Higgs-Run2-Combination" TargetMode="External"/><Relationship Id="rId4" Type="http://schemas.openxmlformats.org/officeDocument/2006/relationships/hyperlink" Target="https://link.aps.org/doi/10.1103/PhysRevLett.133.10180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useBgFill="1">
        <p:nvSpPr>
          <p:cNvPr id="1048" name="Slide Background">
            <a:extLst>
              <a:ext uri="{FF2B5EF4-FFF2-40B4-BE49-F238E27FC236}">
                <a16:creationId xmlns:a16="http://schemas.microsoft.com/office/drawing/2014/main" id="{1030EC19-CCB1-F7CF-1F0B-8F6D979C8D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419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543ABB79-F059-D0A4-B57A-86ACAFAC29BA}"/>
              </a:ext>
            </a:extLst>
          </p:cNvPr>
          <p:cNvSpPr>
            <a:spLocks noGrp="1"/>
          </p:cNvSpPr>
          <p:nvPr>
            <p:ph type="ctrTitle"/>
          </p:nvPr>
        </p:nvSpPr>
        <p:spPr>
          <a:xfrm>
            <a:off x="758952" y="777240"/>
            <a:ext cx="5978296" cy="3869500"/>
          </a:xfrm>
        </p:spPr>
        <p:txBody>
          <a:bodyPr anchor="t">
            <a:normAutofit/>
          </a:bodyPr>
          <a:lstStyle/>
          <a:p>
            <a:pPr algn="l"/>
            <a:r>
              <a:rPr lang="en-GB" sz="4400" i="0" u="none" strike="noStrike" dirty="0">
                <a:solidFill>
                  <a:schemeClr val="accent3"/>
                </a:solidFill>
                <a:effectLst/>
                <a:latin typeface="Book Antiqua" panose="02040602050305030304" pitchFamily="18" charset="0"/>
              </a:rPr>
              <a:t>Non-Resonant Higgs Boson Pair Production and Self-Coupling Measurements with the ATLAS Experiment</a:t>
            </a:r>
            <a:endParaRPr lang="en-NL" sz="4400" dirty="0">
              <a:solidFill>
                <a:schemeClr val="accent3"/>
              </a:solidFill>
              <a:latin typeface="Book Antiqua" panose="02040602050305030304" pitchFamily="18" charset="0"/>
            </a:endParaRPr>
          </a:p>
        </p:txBody>
      </p:sp>
      <p:sp>
        <p:nvSpPr>
          <p:cNvPr id="3" name="Subtitle 2">
            <a:extLst>
              <a:ext uri="{FF2B5EF4-FFF2-40B4-BE49-F238E27FC236}">
                <a16:creationId xmlns:a16="http://schemas.microsoft.com/office/drawing/2014/main" id="{C22606AD-5117-AE78-DD25-F6F051C65009}"/>
              </a:ext>
            </a:extLst>
          </p:cNvPr>
          <p:cNvSpPr>
            <a:spLocks noGrp="1"/>
          </p:cNvSpPr>
          <p:nvPr>
            <p:ph type="subTitle" idx="1"/>
          </p:nvPr>
        </p:nvSpPr>
        <p:spPr>
          <a:xfrm>
            <a:off x="758952" y="4635690"/>
            <a:ext cx="6251448" cy="1891234"/>
          </a:xfrm>
        </p:spPr>
        <p:txBody>
          <a:bodyPr anchor="b">
            <a:normAutofit fontScale="92500" lnSpcReduction="10000"/>
          </a:bodyPr>
          <a:lstStyle/>
          <a:p>
            <a:pPr algn="l"/>
            <a:r>
              <a:rPr lang="en-NL" b="1" dirty="0">
                <a:solidFill>
                  <a:schemeClr val="bg2">
                    <a:lumMod val="75000"/>
                  </a:schemeClr>
                </a:solidFill>
                <a:latin typeface="Book Antiqua" panose="02040602050305030304" pitchFamily="18" charset="0"/>
              </a:rPr>
              <a:t>Higgs 2025</a:t>
            </a:r>
            <a:r>
              <a:rPr lang="en-NL" dirty="0">
                <a:solidFill>
                  <a:schemeClr val="bg2">
                    <a:lumMod val="75000"/>
                  </a:schemeClr>
                </a:solidFill>
                <a:latin typeface="Book Antiqua" panose="02040602050305030304" pitchFamily="18" charset="0"/>
              </a:rPr>
              <a:t>, Brown University</a:t>
            </a:r>
          </a:p>
          <a:p>
            <a:pPr algn="l"/>
            <a:r>
              <a:rPr lang="en-NL" dirty="0">
                <a:solidFill>
                  <a:schemeClr val="bg2">
                    <a:lumMod val="75000"/>
                  </a:schemeClr>
                </a:solidFill>
                <a:latin typeface="Book Antiqua" panose="02040602050305030304" pitchFamily="18" charset="0"/>
              </a:rPr>
              <a:t>27 – 31 October 2025</a:t>
            </a:r>
          </a:p>
          <a:p>
            <a:pPr algn="l"/>
            <a:endParaRPr lang="en-NL" dirty="0">
              <a:solidFill>
                <a:schemeClr val="bg2">
                  <a:lumMod val="75000"/>
                </a:schemeClr>
              </a:solidFill>
              <a:latin typeface="Book Antiqua" panose="02040602050305030304" pitchFamily="18" charset="0"/>
            </a:endParaRPr>
          </a:p>
          <a:p>
            <a:pPr algn="l"/>
            <a:r>
              <a:rPr lang="en-NL" dirty="0">
                <a:solidFill>
                  <a:schemeClr val="bg2">
                    <a:lumMod val="75000"/>
                  </a:schemeClr>
                </a:solidFill>
                <a:latin typeface="Book Antiqua" panose="02040602050305030304" pitchFamily="18" charset="0"/>
              </a:rPr>
              <a:t>Alexandra Sidley, on behalf of the ATLAS Collaboration</a:t>
            </a:r>
          </a:p>
        </p:txBody>
      </p:sp>
      <p:sp>
        <p:nvSpPr>
          <p:cNvPr id="1049" name="Rectangle 1048">
            <a:extLst>
              <a:ext uri="{FF2B5EF4-FFF2-40B4-BE49-F238E27FC236}">
                <a16:creationId xmlns:a16="http://schemas.microsoft.com/office/drawing/2014/main" id="{3B39BB9B-B05C-DFFB-A876-175CCA2176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61540" y="-4190"/>
            <a:ext cx="4330456" cy="6862190"/>
          </a:xfrm>
          <a:prstGeom prst="rect">
            <a:avLst/>
          </a:prstGeom>
          <a:solidFill>
            <a:srgbClr val="FFFFFF"/>
          </a:solidFill>
          <a:ln>
            <a:noFill/>
          </a:ln>
          <a:effectLst>
            <a:outerShdw blurRad="508000" dist="381000" dir="5460000" sx="91000" sy="91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oster of a computer game&#10;&#10;Description automatically generated with medium confidence">
            <a:extLst>
              <a:ext uri="{FF2B5EF4-FFF2-40B4-BE49-F238E27FC236}">
                <a16:creationId xmlns:a16="http://schemas.microsoft.com/office/drawing/2014/main" id="{800EF7B3-B649-54BC-DF46-1808A854A0B7}"/>
              </a:ext>
            </a:extLst>
          </p:cNvPr>
          <p:cNvPicPr>
            <a:picLocks noChangeAspect="1"/>
          </p:cNvPicPr>
          <p:nvPr/>
        </p:nvPicPr>
        <p:blipFill>
          <a:blip r:embed="rId4"/>
          <a:stretch>
            <a:fillRect/>
          </a:stretch>
        </p:blipFill>
        <p:spPr>
          <a:xfrm>
            <a:off x="8374880" y="505646"/>
            <a:ext cx="3166574" cy="2089940"/>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pic>
        <p:nvPicPr>
          <p:cNvPr id="1030" name="Picture 6" descr="DiHiggs4b">
            <a:extLst>
              <a:ext uri="{FF2B5EF4-FFF2-40B4-BE49-F238E27FC236}">
                <a16:creationId xmlns:a16="http://schemas.microsoft.com/office/drawing/2014/main" id="{8FE1D288-D3D0-7861-FB58-F8394C00A7B6}"/>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8374878" y="2862581"/>
            <a:ext cx="3166575" cy="2010775"/>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pic>
        <p:nvPicPr>
          <p:cNvPr id="1026" name="Picture 2" descr="A computer generated image of a laser beam&#10;&#10;Description automatically generated with medium confidence">
            <a:extLst>
              <a:ext uri="{FF2B5EF4-FFF2-40B4-BE49-F238E27FC236}">
                <a16:creationId xmlns:a16="http://schemas.microsoft.com/office/drawing/2014/main" id="{2BB25112-E790-3572-49F7-B719834E42E0}"/>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8374878" y="5225636"/>
            <a:ext cx="3349619" cy="1448709"/>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5701420"/>
      </p:ext>
    </p:extLst>
  </p:cSld>
  <p:clrMapOvr>
    <a:masterClrMapping/>
  </p:clrMapOvr>
  <mc:AlternateContent xmlns:mc="http://schemas.openxmlformats.org/markup-compatibility/2006" xmlns:p14="http://schemas.microsoft.com/office/powerpoint/2010/main">
    <mc:Choice Requires="p14">
      <p:transition spd="slow" p14:dur="2000" advTm="14062"/>
    </mc:Choice>
    <mc:Fallback xmlns="">
      <p:transition spd="slow" advTm="14062"/>
    </mc:Fallback>
  </mc:AlternateContent>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201736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6">
            <a:extLst>
              <a:ext uri="{FF2B5EF4-FFF2-40B4-BE49-F238E27FC236}">
                <a16:creationId xmlns:a16="http://schemas.microsoft.com/office/drawing/2014/main" id="{F60F1C9C-4680-4789-A7A1-4256D846EFD7}"/>
              </a:ext>
            </a:extLst>
          </p:cNvPr>
          <p:cNvSpPr>
            <a:spLocks noGrp="1"/>
          </p:cNvSpPr>
          <p:nvPr>
            <p:ph type="sldNum" sz="quarter" idx="12"/>
          </p:nvPr>
        </p:nvSpPr>
        <p:spPr/>
        <p:txBody>
          <a:bodyPr/>
          <a:lstStyle/>
          <a:p>
            <a:fld id="{E676B44A-1326-F346-AF9E-863642D7A87C}" type="slidenum">
              <a:rPr lang="en-NL" smtClean="0"/>
              <a:t>10</a:t>
            </a:fld>
            <a:endParaRPr lang="en-NL"/>
          </a:p>
        </p:txBody>
      </p:sp>
    </p:spTree>
    <p:extLst>
      <p:ext uri="{BB962C8B-B14F-4D97-AF65-F5344CB8AC3E}">
        <p14:creationId xmlns:p14="http://schemas.microsoft.com/office/powerpoint/2010/main" val="2488090708"/>
      </p:ext>
    </p:extLst>
  </p:cSld>
  <p:clrMapOvr>
    <a:masterClrMapping/>
  </p:clrMapOvr>
  <mc:AlternateContent xmlns:mc="http://schemas.openxmlformats.org/markup-compatibility/2006" xmlns:p14="http://schemas.microsoft.com/office/powerpoint/2010/main">
    <mc:Choice Requires="p14">
      <p:transition spd="slow" p14:dur="2000" advTm="29516"/>
    </mc:Choice>
    <mc:Fallback xmlns="">
      <p:transition spd="slow" advTm="29516"/>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23326851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a:extLst>
              <a:ext uri="{FF2B5EF4-FFF2-40B4-BE49-F238E27FC236}">
                <a16:creationId xmlns:a16="http://schemas.microsoft.com/office/drawing/2014/main" id="{44A8B308-CF35-465F-49CF-664DE521515B}"/>
              </a:ext>
            </a:extLst>
          </p:cNvPr>
          <p:cNvSpPr>
            <a:spLocks noGrp="1"/>
          </p:cNvSpPr>
          <p:nvPr>
            <p:ph type="sldNum" sz="quarter" idx="12"/>
          </p:nvPr>
        </p:nvSpPr>
        <p:spPr/>
        <p:txBody>
          <a:bodyPr/>
          <a:lstStyle/>
          <a:p>
            <a:fld id="{E676B44A-1326-F346-AF9E-863642D7A87C}" type="slidenum">
              <a:rPr lang="en-NL" smtClean="0"/>
              <a:t>11</a:t>
            </a:fld>
            <a:endParaRPr lang="en-NL"/>
          </a:p>
        </p:txBody>
      </p:sp>
      <p:grpSp>
        <p:nvGrpSpPr>
          <p:cNvPr id="37" name="Group 36">
            <a:extLst>
              <a:ext uri="{FF2B5EF4-FFF2-40B4-BE49-F238E27FC236}">
                <a16:creationId xmlns:a16="http://schemas.microsoft.com/office/drawing/2014/main" id="{A3D2E5B5-4282-3327-2CB7-3E20B07EFD31}"/>
              </a:ext>
            </a:extLst>
          </p:cNvPr>
          <p:cNvGrpSpPr/>
          <p:nvPr/>
        </p:nvGrpSpPr>
        <p:grpSpPr>
          <a:xfrm>
            <a:off x="9661021" y="2984220"/>
            <a:ext cx="1825059" cy="2710566"/>
            <a:chOff x="9661021" y="2984220"/>
            <a:chExt cx="1825059" cy="2710566"/>
          </a:xfrm>
        </p:grpSpPr>
        <p:grpSp>
          <p:nvGrpSpPr>
            <p:cNvPr id="7" name="Group 6">
              <a:extLst>
                <a:ext uri="{FF2B5EF4-FFF2-40B4-BE49-F238E27FC236}">
                  <a16:creationId xmlns:a16="http://schemas.microsoft.com/office/drawing/2014/main" id="{142BD711-B60B-8BCE-1BA6-047354679ABA}"/>
                </a:ext>
              </a:extLst>
            </p:cNvPr>
            <p:cNvGrpSpPr/>
            <p:nvPr/>
          </p:nvGrpSpPr>
          <p:grpSpPr>
            <a:xfrm>
              <a:off x="9661021" y="2984220"/>
              <a:ext cx="1589517" cy="848569"/>
              <a:chOff x="9661021" y="2984220"/>
              <a:chExt cx="1589517" cy="848569"/>
            </a:xfrm>
          </p:grpSpPr>
          <p:sp>
            <p:nvSpPr>
              <p:cNvPr id="4" name="Triangle 3">
                <a:extLst>
                  <a:ext uri="{FF2B5EF4-FFF2-40B4-BE49-F238E27FC236}">
                    <a16:creationId xmlns:a16="http://schemas.microsoft.com/office/drawing/2014/main" id="{5A98DDD9-4D22-B5A1-29CE-52379099AE8F}"/>
                  </a:ext>
                </a:extLst>
              </p:cNvPr>
              <p:cNvSpPr/>
              <p:nvPr/>
            </p:nvSpPr>
            <p:spPr>
              <a:xfrm rot="14284792">
                <a:off x="10246408" y="2828658"/>
                <a:ext cx="418744" cy="1589517"/>
              </a:xfrm>
              <a:prstGeom prst="triangle">
                <a:avLst/>
              </a:prstGeom>
              <a:solidFill>
                <a:srgbClr val="FF0000">
                  <a:alpha val="49020"/>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5" name="Oval 4">
                <a:extLst>
                  <a:ext uri="{FF2B5EF4-FFF2-40B4-BE49-F238E27FC236}">
                    <a16:creationId xmlns:a16="http://schemas.microsoft.com/office/drawing/2014/main" id="{F024A695-0C7C-260B-095F-4791D71AEE7F}"/>
                  </a:ext>
                </a:extLst>
              </p:cNvPr>
              <p:cNvSpPr/>
              <p:nvPr/>
            </p:nvSpPr>
            <p:spPr>
              <a:xfrm rot="19994192">
                <a:off x="11041206" y="2984220"/>
                <a:ext cx="193471" cy="428342"/>
              </a:xfrm>
              <a:prstGeom prst="ellipse">
                <a:avLst/>
              </a:prstGeom>
              <a:solidFill>
                <a:srgbClr val="F3435A"/>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grpSp>
        <p:grpSp>
          <p:nvGrpSpPr>
            <p:cNvPr id="9" name="Group 8">
              <a:extLst>
                <a:ext uri="{FF2B5EF4-FFF2-40B4-BE49-F238E27FC236}">
                  <a16:creationId xmlns:a16="http://schemas.microsoft.com/office/drawing/2014/main" id="{98449564-FE13-2382-B6FE-6429F37F6DE2}"/>
                </a:ext>
              </a:extLst>
            </p:cNvPr>
            <p:cNvGrpSpPr/>
            <p:nvPr/>
          </p:nvGrpSpPr>
          <p:grpSpPr>
            <a:xfrm rot="1675762">
              <a:off x="9894714" y="3392723"/>
              <a:ext cx="1591366" cy="864635"/>
              <a:chOff x="9646237" y="3000354"/>
              <a:chExt cx="1591366" cy="864635"/>
            </a:xfrm>
          </p:grpSpPr>
          <p:sp>
            <p:nvSpPr>
              <p:cNvPr id="10" name="Triangle 9">
                <a:extLst>
                  <a:ext uri="{FF2B5EF4-FFF2-40B4-BE49-F238E27FC236}">
                    <a16:creationId xmlns:a16="http://schemas.microsoft.com/office/drawing/2014/main" id="{9B75455A-C175-ADF9-E004-03B5751DE26A}"/>
                  </a:ext>
                </a:extLst>
              </p:cNvPr>
              <p:cNvSpPr/>
              <p:nvPr/>
            </p:nvSpPr>
            <p:spPr>
              <a:xfrm rot="14284792">
                <a:off x="10231624" y="2860858"/>
                <a:ext cx="418744" cy="1589517"/>
              </a:xfrm>
              <a:prstGeom prst="triangle">
                <a:avLst/>
              </a:prstGeom>
              <a:solidFill>
                <a:srgbClr val="FF0000">
                  <a:alpha val="49020"/>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11" name="Oval 10">
                <a:extLst>
                  <a:ext uri="{FF2B5EF4-FFF2-40B4-BE49-F238E27FC236}">
                    <a16:creationId xmlns:a16="http://schemas.microsoft.com/office/drawing/2014/main" id="{8FACEC98-768B-2B93-7655-F0EC473937F9}"/>
                  </a:ext>
                </a:extLst>
              </p:cNvPr>
              <p:cNvSpPr/>
              <p:nvPr/>
            </p:nvSpPr>
            <p:spPr>
              <a:xfrm rot="19742047">
                <a:off x="11044132" y="3000354"/>
                <a:ext cx="193471" cy="429960"/>
              </a:xfrm>
              <a:prstGeom prst="ellipse">
                <a:avLst/>
              </a:prstGeom>
              <a:solidFill>
                <a:srgbClr val="F3435A"/>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grpSp>
        <p:grpSp>
          <p:nvGrpSpPr>
            <p:cNvPr id="15" name="Group 14">
              <a:extLst>
                <a:ext uri="{FF2B5EF4-FFF2-40B4-BE49-F238E27FC236}">
                  <a16:creationId xmlns:a16="http://schemas.microsoft.com/office/drawing/2014/main" id="{A57370B0-1E79-5881-9314-5DBEA233D545}"/>
                </a:ext>
              </a:extLst>
            </p:cNvPr>
            <p:cNvGrpSpPr/>
            <p:nvPr/>
          </p:nvGrpSpPr>
          <p:grpSpPr>
            <a:xfrm rot="4287060">
              <a:off x="9799179" y="4135086"/>
              <a:ext cx="1589517" cy="848569"/>
              <a:chOff x="9661021" y="2984220"/>
              <a:chExt cx="1589517" cy="848569"/>
            </a:xfrm>
          </p:grpSpPr>
          <p:sp>
            <p:nvSpPr>
              <p:cNvPr id="16" name="Triangle 15">
                <a:extLst>
                  <a:ext uri="{FF2B5EF4-FFF2-40B4-BE49-F238E27FC236}">
                    <a16:creationId xmlns:a16="http://schemas.microsoft.com/office/drawing/2014/main" id="{F37C2D16-E56B-6251-B957-439809711537}"/>
                  </a:ext>
                </a:extLst>
              </p:cNvPr>
              <p:cNvSpPr/>
              <p:nvPr/>
            </p:nvSpPr>
            <p:spPr>
              <a:xfrm rot="14284792">
                <a:off x="10246408" y="2828658"/>
                <a:ext cx="418744" cy="1589517"/>
              </a:xfrm>
              <a:prstGeom prst="triangle">
                <a:avLst/>
              </a:prstGeom>
              <a:solidFill>
                <a:srgbClr val="FF0000">
                  <a:alpha val="49020"/>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17" name="Oval 16">
                <a:extLst>
                  <a:ext uri="{FF2B5EF4-FFF2-40B4-BE49-F238E27FC236}">
                    <a16:creationId xmlns:a16="http://schemas.microsoft.com/office/drawing/2014/main" id="{6E913680-0D02-FC3E-8B40-30F50D54EAD8}"/>
                  </a:ext>
                </a:extLst>
              </p:cNvPr>
              <p:cNvSpPr/>
              <p:nvPr/>
            </p:nvSpPr>
            <p:spPr>
              <a:xfrm rot="19994192">
                <a:off x="11041206" y="2984220"/>
                <a:ext cx="193471" cy="428342"/>
              </a:xfrm>
              <a:prstGeom prst="ellipse">
                <a:avLst/>
              </a:prstGeom>
              <a:solidFill>
                <a:srgbClr val="F3435A"/>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gr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49B9F63-8D13-323A-197E-B089978A0BBB}"/>
                    </a:ext>
                  </a:extLst>
                </p:cNvPr>
                <p:cNvSpPr txBox="1"/>
                <p:nvPr/>
              </p:nvSpPr>
              <p:spPr>
                <a:xfrm>
                  <a:off x="10713604" y="4810288"/>
                  <a:ext cx="45719"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b="0" i="1" smtClean="0">
                            <a:solidFill>
                              <a:srgbClr val="C00000"/>
                            </a:solidFill>
                            <a:latin typeface="Cambria Math" panose="02040503050406030204" pitchFamily="18" charset="0"/>
                          </a:rPr>
                          <m:t>𝑏</m:t>
                        </m:r>
                      </m:oMath>
                    </m:oMathPara>
                  </a14:m>
                  <a:endParaRPr lang="en-NL" sz="1100" dirty="0">
                    <a:solidFill>
                      <a:srgbClr val="C00000"/>
                    </a:solidFill>
                  </a:endParaRPr>
                </a:p>
              </p:txBody>
            </p:sp>
          </mc:Choice>
          <mc:Fallback xmlns="">
            <p:sp>
              <p:nvSpPr>
                <p:cNvPr id="18" name="TextBox 17">
                  <a:extLst>
                    <a:ext uri="{FF2B5EF4-FFF2-40B4-BE49-F238E27FC236}">
                      <a16:creationId xmlns:a16="http://schemas.microsoft.com/office/drawing/2014/main" id="{949B9F63-8D13-323A-197E-B089978A0BBB}"/>
                    </a:ext>
                  </a:extLst>
                </p:cNvPr>
                <p:cNvSpPr txBox="1">
                  <a:spLocks noRot="1" noChangeAspect="1" noMove="1" noResize="1" noEditPoints="1" noAdjustHandles="1" noChangeArrowheads="1" noChangeShapeType="1" noTextEdit="1"/>
                </p:cNvSpPr>
                <p:nvPr/>
              </p:nvSpPr>
              <p:spPr>
                <a:xfrm>
                  <a:off x="10713604" y="4810288"/>
                  <a:ext cx="45719" cy="261610"/>
                </a:xfrm>
                <a:prstGeom prst="rect">
                  <a:avLst/>
                </a:prstGeom>
                <a:blipFill>
                  <a:blip r:embed="rId9"/>
                  <a:stretch>
                    <a:fillRect l="-60000" r="-160000"/>
                  </a:stretch>
                </a:blipFill>
              </p:spPr>
              <p:txBody>
                <a:bodyPr/>
                <a:lstStyle/>
                <a:p>
                  <a:r>
                    <a:rPr lang="en-NL">
                      <a:noFill/>
                    </a:rPr>
                    <a:t> </a:t>
                  </a:r>
                </a:p>
              </p:txBody>
            </p:sp>
          </mc:Fallback>
        </mc:AlternateContent>
        <p:grpSp>
          <p:nvGrpSpPr>
            <p:cNvPr id="19" name="Group 18">
              <a:extLst>
                <a:ext uri="{FF2B5EF4-FFF2-40B4-BE49-F238E27FC236}">
                  <a16:creationId xmlns:a16="http://schemas.microsoft.com/office/drawing/2014/main" id="{F849D39B-0E84-197F-641A-2BFE69704F67}"/>
                </a:ext>
              </a:extLst>
            </p:cNvPr>
            <p:cNvGrpSpPr/>
            <p:nvPr/>
          </p:nvGrpSpPr>
          <p:grpSpPr>
            <a:xfrm rot="5772631">
              <a:off x="9550039" y="4475743"/>
              <a:ext cx="1589517" cy="848569"/>
              <a:chOff x="9661021" y="2984220"/>
              <a:chExt cx="1589517" cy="848569"/>
            </a:xfrm>
          </p:grpSpPr>
          <p:sp>
            <p:nvSpPr>
              <p:cNvPr id="20" name="Triangle 19">
                <a:extLst>
                  <a:ext uri="{FF2B5EF4-FFF2-40B4-BE49-F238E27FC236}">
                    <a16:creationId xmlns:a16="http://schemas.microsoft.com/office/drawing/2014/main" id="{BB0758AE-F1BC-3BC9-7B87-DBA298EE829A}"/>
                  </a:ext>
                </a:extLst>
              </p:cNvPr>
              <p:cNvSpPr/>
              <p:nvPr/>
            </p:nvSpPr>
            <p:spPr>
              <a:xfrm rot="14284792">
                <a:off x="10246408" y="2828658"/>
                <a:ext cx="418744" cy="1589517"/>
              </a:xfrm>
              <a:prstGeom prst="triangle">
                <a:avLst/>
              </a:prstGeom>
              <a:solidFill>
                <a:srgbClr val="FF0000">
                  <a:alpha val="49020"/>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21" name="Oval 20">
                <a:extLst>
                  <a:ext uri="{FF2B5EF4-FFF2-40B4-BE49-F238E27FC236}">
                    <a16:creationId xmlns:a16="http://schemas.microsoft.com/office/drawing/2014/main" id="{58A67AE5-7BC2-0707-B873-53CECB829900}"/>
                  </a:ext>
                </a:extLst>
              </p:cNvPr>
              <p:cNvSpPr/>
              <p:nvPr/>
            </p:nvSpPr>
            <p:spPr>
              <a:xfrm rot="19994192">
                <a:off x="11041206" y="2984220"/>
                <a:ext cx="193471" cy="428342"/>
              </a:xfrm>
              <a:prstGeom prst="ellipse">
                <a:avLst/>
              </a:prstGeom>
              <a:solidFill>
                <a:srgbClr val="F3435A"/>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gr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0BFF1AA-CEF4-9274-D1CC-A393E023BACA}"/>
                    </a:ext>
                  </a:extLst>
                </p:cNvPr>
                <p:cNvSpPr txBox="1"/>
                <p:nvPr/>
              </p:nvSpPr>
              <p:spPr>
                <a:xfrm>
                  <a:off x="10100778" y="5234827"/>
                  <a:ext cx="533139" cy="26539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NL" sz="1100" i="1" smtClean="0">
                                <a:solidFill>
                                  <a:srgbClr val="C00000"/>
                                </a:solidFill>
                                <a:latin typeface="Cambria Math" panose="02040503050406030204" pitchFamily="18" charset="0"/>
                              </a:rPr>
                            </m:ctrlPr>
                          </m:accPr>
                          <m:e>
                            <m:r>
                              <a:rPr lang="en-US" sz="1100" b="0" i="1" smtClean="0">
                                <a:solidFill>
                                  <a:srgbClr val="C00000"/>
                                </a:solidFill>
                                <a:latin typeface="Cambria Math" panose="02040503050406030204" pitchFamily="18" charset="0"/>
                              </a:rPr>
                              <m:t>𝑏</m:t>
                            </m:r>
                          </m:e>
                        </m:acc>
                      </m:oMath>
                    </m:oMathPara>
                  </a14:m>
                  <a:endParaRPr lang="en-NL" sz="1100" dirty="0">
                    <a:solidFill>
                      <a:srgbClr val="C00000"/>
                    </a:solidFill>
                  </a:endParaRPr>
                </a:p>
              </p:txBody>
            </p:sp>
          </mc:Choice>
          <mc:Fallback xmlns="">
            <p:sp>
              <p:nvSpPr>
                <p:cNvPr id="22" name="TextBox 21">
                  <a:extLst>
                    <a:ext uri="{FF2B5EF4-FFF2-40B4-BE49-F238E27FC236}">
                      <a16:creationId xmlns:a16="http://schemas.microsoft.com/office/drawing/2014/main" id="{F0BFF1AA-CEF4-9274-D1CC-A393E023BACA}"/>
                    </a:ext>
                  </a:extLst>
                </p:cNvPr>
                <p:cNvSpPr txBox="1">
                  <a:spLocks noRot="1" noChangeAspect="1" noMove="1" noResize="1" noEditPoints="1" noAdjustHandles="1" noChangeArrowheads="1" noChangeShapeType="1" noTextEdit="1"/>
                </p:cNvSpPr>
                <p:nvPr/>
              </p:nvSpPr>
              <p:spPr>
                <a:xfrm>
                  <a:off x="10100778" y="5234827"/>
                  <a:ext cx="533139" cy="265394"/>
                </a:xfrm>
                <a:prstGeom prst="rect">
                  <a:avLst/>
                </a:prstGeom>
                <a:blipFill>
                  <a:blip r:embed="rId10"/>
                  <a:stretch>
                    <a:fillRect/>
                  </a:stretch>
                </a:blipFill>
              </p:spPr>
              <p:txBody>
                <a:bodyPr/>
                <a:lstStyle/>
                <a:p>
                  <a:r>
                    <a:rPr lang="en-NL">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715241A8-AB8A-2378-3A95-47E3505D34B7}"/>
                    </a:ext>
                  </a:extLst>
                </p:cNvPr>
                <p:cNvSpPr txBox="1"/>
                <p:nvPr/>
              </p:nvSpPr>
              <p:spPr>
                <a:xfrm>
                  <a:off x="10825078" y="3858916"/>
                  <a:ext cx="533139" cy="26539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NL" sz="1100" i="1" smtClean="0">
                                <a:solidFill>
                                  <a:srgbClr val="C00000"/>
                                </a:solidFill>
                                <a:latin typeface="Cambria Math" panose="02040503050406030204" pitchFamily="18" charset="0"/>
                              </a:rPr>
                            </m:ctrlPr>
                          </m:accPr>
                          <m:e>
                            <m:r>
                              <a:rPr lang="en-US" sz="1100" b="0" i="1" smtClean="0">
                                <a:solidFill>
                                  <a:srgbClr val="C00000"/>
                                </a:solidFill>
                                <a:latin typeface="Cambria Math" panose="02040503050406030204" pitchFamily="18" charset="0"/>
                              </a:rPr>
                              <m:t>𝑏</m:t>
                            </m:r>
                          </m:e>
                        </m:acc>
                      </m:oMath>
                    </m:oMathPara>
                  </a14:m>
                  <a:endParaRPr lang="en-NL" sz="1100" dirty="0">
                    <a:solidFill>
                      <a:srgbClr val="C00000"/>
                    </a:solidFill>
                  </a:endParaRPr>
                </a:p>
              </p:txBody>
            </p:sp>
          </mc:Choice>
          <mc:Fallback xmlns="">
            <p:sp>
              <p:nvSpPr>
                <p:cNvPr id="23" name="TextBox 22">
                  <a:extLst>
                    <a:ext uri="{FF2B5EF4-FFF2-40B4-BE49-F238E27FC236}">
                      <a16:creationId xmlns:a16="http://schemas.microsoft.com/office/drawing/2014/main" id="{715241A8-AB8A-2378-3A95-47E3505D34B7}"/>
                    </a:ext>
                  </a:extLst>
                </p:cNvPr>
                <p:cNvSpPr txBox="1">
                  <a:spLocks noRot="1" noChangeAspect="1" noMove="1" noResize="1" noEditPoints="1" noAdjustHandles="1" noChangeArrowheads="1" noChangeShapeType="1" noTextEdit="1"/>
                </p:cNvSpPr>
                <p:nvPr/>
              </p:nvSpPr>
              <p:spPr>
                <a:xfrm>
                  <a:off x="10825078" y="3858916"/>
                  <a:ext cx="533139" cy="265394"/>
                </a:xfrm>
                <a:prstGeom prst="rect">
                  <a:avLst/>
                </a:prstGeom>
                <a:blipFill>
                  <a:blip r:embed="rId11"/>
                  <a:stretch>
                    <a:fillRect/>
                  </a:stretch>
                </a:blipFill>
              </p:spPr>
              <p:txBody>
                <a:bodyPr/>
                <a:lstStyle/>
                <a:p>
                  <a:r>
                    <a:rPr lang="en-NL">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2D8BDFF0-ACDC-1357-8240-19F67C807F9B}"/>
                    </a:ext>
                  </a:extLst>
                </p:cNvPr>
                <p:cNvSpPr txBox="1"/>
                <p:nvPr/>
              </p:nvSpPr>
              <p:spPr>
                <a:xfrm>
                  <a:off x="10852570" y="3229658"/>
                  <a:ext cx="45719"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b="0" i="1" smtClean="0">
                            <a:solidFill>
                              <a:srgbClr val="C00000"/>
                            </a:solidFill>
                            <a:latin typeface="Cambria Math" panose="02040503050406030204" pitchFamily="18" charset="0"/>
                          </a:rPr>
                          <m:t>𝑏</m:t>
                        </m:r>
                      </m:oMath>
                    </m:oMathPara>
                  </a14:m>
                  <a:endParaRPr lang="en-NL" sz="1100" dirty="0">
                    <a:solidFill>
                      <a:srgbClr val="C00000"/>
                    </a:solidFill>
                  </a:endParaRPr>
                </a:p>
              </p:txBody>
            </p:sp>
          </mc:Choice>
          <mc:Fallback xmlns="">
            <p:sp>
              <p:nvSpPr>
                <p:cNvPr id="25" name="TextBox 24">
                  <a:extLst>
                    <a:ext uri="{FF2B5EF4-FFF2-40B4-BE49-F238E27FC236}">
                      <a16:creationId xmlns:a16="http://schemas.microsoft.com/office/drawing/2014/main" id="{2D8BDFF0-ACDC-1357-8240-19F67C807F9B}"/>
                    </a:ext>
                  </a:extLst>
                </p:cNvPr>
                <p:cNvSpPr txBox="1">
                  <a:spLocks noRot="1" noChangeAspect="1" noMove="1" noResize="1" noEditPoints="1" noAdjustHandles="1" noChangeArrowheads="1" noChangeShapeType="1" noTextEdit="1"/>
                </p:cNvSpPr>
                <p:nvPr/>
              </p:nvSpPr>
              <p:spPr>
                <a:xfrm>
                  <a:off x="10852570" y="3229658"/>
                  <a:ext cx="45719" cy="261610"/>
                </a:xfrm>
                <a:prstGeom prst="rect">
                  <a:avLst/>
                </a:prstGeom>
                <a:blipFill>
                  <a:blip r:embed="rId12"/>
                  <a:stretch>
                    <a:fillRect l="-40000" r="-160000"/>
                  </a:stretch>
                </a:blipFill>
              </p:spPr>
              <p:txBody>
                <a:bodyPr/>
                <a:lstStyle/>
                <a:p>
                  <a:r>
                    <a:rPr lang="en-NL">
                      <a:noFill/>
                    </a:rPr>
                    <a:t> </a:t>
                  </a:r>
                </a:p>
              </p:txBody>
            </p:sp>
          </mc:Fallback>
        </mc:AlternateContent>
      </p:grpSp>
      <p:grpSp>
        <p:nvGrpSpPr>
          <p:cNvPr id="36" name="Group 35">
            <a:extLst>
              <a:ext uri="{FF2B5EF4-FFF2-40B4-BE49-F238E27FC236}">
                <a16:creationId xmlns:a16="http://schemas.microsoft.com/office/drawing/2014/main" id="{6A10A071-7E1C-9D47-890B-1105961E1E0B}"/>
              </a:ext>
            </a:extLst>
          </p:cNvPr>
          <p:cNvGrpSpPr/>
          <p:nvPr/>
        </p:nvGrpSpPr>
        <p:grpSpPr>
          <a:xfrm>
            <a:off x="552636" y="2510629"/>
            <a:ext cx="1986087" cy="3037270"/>
            <a:chOff x="552636" y="2510629"/>
            <a:chExt cx="1986087" cy="3037270"/>
          </a:xfrm>
        </p:grpSpPr>
        <p:grpSp>
          <p:nvGrpSpPr>
            <p:cNvPr id="30" name="Group 29">
              <a:extLst>
                <a:ext uri="{FF2B5EF4-FFF2-40B4-BE49-F238E27FC236}">
                  <a16:creationId xmlns:a16="http://schemas.microsoft.com/office/drawing/2014/main" id="{E76037F5-683C-EF8A-384F-EE2F9A8C4EE2}"/>
                </a:ext>
              </a:extLst>
            </p:cNvPr>
            <p:cNvGrpSpPr/>
            <p:nvPr/>
          </p:nvGrpSpPr>
          <p:grpSpPr>
            <a:xfrm>
              <a:off x="552636" y="2510629"/>
              <a:ext cx="1793835" cy="1961277"/>
              <a:chOff x="762041" y="2737964"/>
              <a:chExt cx="1793835" cy="1961277"/>
            </a:xfrm>
          </p:grpSpPr>
          <p:grpSp>
            <p:nvGrpSpPr>
              <p:cNvPr id="26" name="Group 25">
                <a:extLst>
                  <a:ext uri="{FF2B5EF4-FFF2-40B4-BE49-F238E27FC236}">
                    <a16:creationId xmlns:a16="http://schemas.microsoft.com/office/drawing/2014/main" id="{D7AAFEEC-1B25-F117-50E1-E57BD3602F1F}"/>
                  </a:ext>
                </a:extLst>
              </p:cNvPr>
              <p:cNvGrpSpPr/>
              <p:nvPr/>
            </p:nvGrpSpPr>
            <p:grpSpPr>
              <a:xfrm rot="14759722">
                <a:off x="678320" y="2821685"/>
                <a:ext cx="1961277" cy="1793835"/>
                <a:chOff x="9661021" y="3255495"/>
                <a:chExt cx="1672394" cy="577294"/>
              </a:xfrm>
            </p:grpSpPr>
            <p:sp>
              <p:nvSpPr>
                <p:cNvPr id="27" name="Triangle 26">
                  <a:extLst>
                    <a:ext uri="{FF2B5EF4-FFF2-40B4-BE49-F238E27FC236}">
                      <a16:creationId xmlns:a16="http://schemas.microsoft.com/office/drawing/2014/main" id="{122D2440-C498-B7BD-102D-706DE7909E96}"/>
                    </a:ext>
                  </a:extLst>
                </p:cNvPr>
                <p:cNvSpPr/>
                <p:nvPr/>
              </p:nvSpPr>
              <p:spPr>
                <a:xfrm rot="14284792">
                  <a:off x="10246408" y="2828658"/>
                  <a:ext cx="418744" cy="1589517"/>
                </a:xfrm>
                <a:prstGeom prst="triangle">
                  <a:avLst/>
                </a:prstGeom>
                <a:solidFill>
                  <a:srgbClr val="FF0000">
                    <a:alpha val="49020"/>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28" name="Oval 27">
                  <a:extLst>
                    <a:ext uri="{FF2B5EF4-FFF2-40B4-BE49-F238E27FC236}">
                      <a16:creationId xmlns:a16="http://schemas.microsoft.com/office/drawing/2014/main" id="{88B19CA0-A401-D804-892E-7AA70012DEE9}"/>
                    </a:ext>
                  </a:extLst>
                </p:cNvPr>
                <p:cNvSpPr/>
                <p:nvPr/>
              </p:nvSpPr>
              <p:spPr>
                <a:xfrm rot="19699055">
                  <a:off x="10928534" y="3255495"/>
                  <a:ext cx="404881" cy="419740"/>
                </a:xfrm>
                <a:prstGeom prst="ellipse">
                  <a:avLst/>
                </a:prstGeom>
                <a:solidFill>
                  <a:srgbClr val="F3435A"/>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gr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D5AF0328-1D2C-40A4-66A2-8B0693F80F97}"/>
                      </a:ext>
                    </a:extLst>
                  </p:cNvPr>
                  <p:cNvSpPr txBox="1"/>
                  <p:nvPr/>
                </p:nvSpPr>
                <p:spPr>
                  <a:xfrm>
                    <a:off x="1370615" y="3358022"/>
                    <a:ext cx="533139" cy="26539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b="0" i="1" smtClean="0">
                              <a:solidFill>
                                <a:srgbClr val="C00000"/>
                              </a:solidFill>
                              <a:latin typeface="Cambria Math" panose="02040503050406030204" pitchFamily="18" charset="0"/>
                            </a:rPr>
                            <m:t>𝑏</m:t>
                          </m:r>
                          <m:acc>
                            <m:accPr>
                              <m:chr m:val="̅"/>
                              <m:ctrlPr>
                                <a:rPr lang="en-NL" sz="1100" i="1" smtClean="0">
                                  <a:solidFill>
                                    <a:srgbClr val="C00000"/>
                                  </a:solidFill>
                                  <a:latin typeface="Cambria Math" panose="02040503050406030204" pitchFamily="18" charset="0"/>
                                </a:rPr>
                              </m:ctrlPr>
                            </m:accPr>
                            <m:e>
                              <m:r>
                                <a:rPr lang="en-US" sz="1100" b="0" i="1" smtClean="0">
                                  <a:solidFill>
                                    <a:srgbClr val="C00000"/>
                                  </a:solidFill>
                                  <a:latin typeface="Cambria Math" panose="02040503050406030204" pitchFamily="18" charset="0"/>
                                </a:rPr>
                                <m:t>𝑏</m:t>
                              </m:r>
                            </m:e>
                          </m:acc>
                        </m:oMath>
                      </m:oMathPara>
                    </a14:m>
                    <a:endParaRPr lang="en-NL" sz="1100" dirty="0">
                      <a:solidFill>
                        <a:srgbClr val="C00000"/>
                      </a:solidFill>
                    </a:endParaRPr>
                  </a:p>
                </p:txBody>
              </p:sp>
            </mc:Choice>
            <mc:Fallback xmlns="">
              <p:sp>
                <p:nvSpPr>
                  <p:cNvPr id="29" name="TextBox 28">
                    <a:extLst>
                      <a:ext uri="{FF2B5EF4-FFF2-40B4-BE49-F238E27FC236}">
                        <a16:creationId xmlns:a16="http://schemas.microsoft.com/office/drawing/2014/main" id="{D5AF0328-1D2C-40A4-66A2-8B0693F80F97}"/>
                      </a:ext>
                    </a:extLst>
                  </p:cNvPr>
                  <p:cNvSpPr txBox="1">
                    <a:spLocks noRot="1" noChangeAspect="1" noMove="1" noResize="1" noEditPoints="1" noAdjustHandles="1" noChangeArrowheads="1" noChangeShapeType="1" noTextEdit="1"/>
                  </p:cNvSpPr>
                  <p:nvPr/>
                </p:nvSpPr>
                <p:spPr>
                  <a:xfrm>
                    <a:off x="1370615" y="3358022"/>
                    <a:ext cx="533139" cy="265394"/>
                  </a:xfrm>
                  <a:prstGeom prst="rect">
                    <a:avLst/>
                  </a:prstGeom>
                  <a:blipFill>
                    <a:blip r:embed="rId13"/>
                    <a:stretch>
                      <a:fillRect/>
                    </a:stretch>
                  </a:blipFill>
                </p:spPr>
                <p:txBody>
                  <a:bodyPr/>
                  <a:lstStyle/>
                  <a:p>
                    <a:r>
                      <a:rPr lang="en-NL">
                        <a:noFill/>
                      </a:rPr>
                      <a:t> </a:t>
                    </a:r>
                  </a:p>
                </p:txBody>
              </p:sp>
            </mc:Fallback>
          </mc:AlternateContent>
        </p:grpSp>
        <p:grpSp>
          <p:nvGrpSpPr>
            <p:cNvPr id="31" name="Group 30">
              <a:extLst>
                <a:ext uri="{FF2B5EF4-FFF2-40B4-BE49-F238E27FC236}">
                  <a16:creationId xmlns:a16="http://schemas.microsoft.com/office/drawing/2014/main" id="{0AC49F8B-7E8C-0438-95BC-72E9F2AA61CF}"/>
                </a:ext>
              </a:extLst>
            </p:cNvPr>
            <p:cNvGrpSpPr/>
            <p:nvPr/>
          </p:nvGrpSpPr>
          <p:grpSpPr>
            <a:xfrm rot="17900162">
              <a:off x="661167" y="3670343"/>
              <a:ext cx="1793835" cy="1961277"/>
              <a:chOff x="762041" y="2737964"/>
              <a:chExt cx="1793835" cy="1961277"/>
            </a:xfrm>
          </p:grpSpPr>
          <p:grpSp>
            <p:nvGrpSpPr>
              <p:cNvPr id="32" name="Group 31">
                <a:extLst>
                  <a:ext uri="{FF2B5EF4-FFF2-40B4-BE49-F238E27FC236}">
                    <a16:creationId xmlns:a16="http://schemas.microsoft.com/office/drawing/2014/main" id="{56816F4B-CBA7-7CAA-C35D-22601FBF0BF0}"/>
                  </a:ext>
                </a:extLst>
              </p:cNvPr>
              <p:cNvGrpSpPr/>
              <p:nvPr/>
            </p:nvGrpSpPr>
            <p:grpSpPr>
              <a:xfrm rot="14759722">
                <a:off x="678320" y="2821685"/>
                <a:ext cx="1961277" cy="1793835"/>
                <a:chOff x="9661021" y="3255495"/>
                <a:chExt cx="1672394" cy="577294"/>
              </a:xfrm>
            </p:grpSpPr>
            <p:sp>
              <p:nvSpPr>
                <p:cNvPr id="34" name="Triangle 33">
                  <a:extLst>
                    <a:ext uri="{FF2B5EF4-FFF2-40B4-BE49-F238E27FC236}">
                      <a16:creationId xmlns:a16="http://schemas.microsoft.com/office/drawing/2014/main" id="{464DBE4C-CBCD-F964-FA15-1C7A682EE344}"/>
                    </a:ext>
                  </a:extLst>
                </p:cNvPr>
                <p:cNvSpPr/>
                <p:nvPr/>
              </p:nvSpPr>
              <p:spPr>
                <a:xfrm rot="14284792">
                  <a:off x="10246408" y="2828658"/>
                  <a:ext cx="418744" cy="1589517"/>
                </a:xfrm>
                <a:prstGeom prst="triangle">
                  <a:avLst/>
                </a:prstGeom>
                <a:solidFill>
                  <a:srgbClr val="FF0000">
                    <a:alpha val="49020"/>
                  </a:srgb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35" name="Oval 34">
                  <a:extLst>
                    <a:ext uri="{FF2B5EF4-FFF2-40B4-BE49-F238E27FC236}">
                      <a16:creationId xmlns:a16="http://schemas.microsoft.com/office/drawing/2014/main" id="{E493CDDC-F328-6637-E014-7E14B7063A67}"/>
                    </a:ext>
                  </a:extLst>
                </p:cNvPr>
                <p:cNvSpPr/>
                <p:nvPr/>
              </p:nvSpPr>
              <p:spPr>
                <a:xfrm rot="19699055">
                  <a:off x="10928534" y="3255495"/>
                  <a:ext cx="404881" cy="419740"/>
                </a:xfrm>
                <a:prstGeom prst="ellipse">
                  <a:avLst/>
                </a:prstGeom>
                <a:solidFill>
                  <a:srgbClr val="F3435A"/>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gr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9E176272-2D68-A1E7-E873-42EAD3F92775}"/>
                      </a:ext>
                    </a:extLst>
                  </p:cNvPr>
                  <p:cNvSpPr txBox="1"/>
                  <p:nvPr/>
                </p:nvSpPr>
                <p:spPr>
                  <a:xfrm rot="3986184">
                    <a:off x="1370615" y="3358022"/>
                    <a:ext cx="533139" cy="26539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b="0" i="1" smtClean="0">
                              <a:solidFill>
                                <a:srgbClr val="C00000"/>
                              </a:solidFill>
                              <a:latin typeface="Cambria Math" panose="02040503050406030204" pitchFamily="18" charset="0"/>
                            </a:rPr>
                            <m:t>𝑏</m:t>
                          </m:r>
                          <m:acc>
                            <m:accPr>
                              <m:chr m:val="̅"/>
                              <m:ctrlPr>
                                <a:rPr lang="en-NL" sz="1100" i="1" smtClean="0">
                                  <a:solidFill>
                                    <a:srgbClr val="C00000"/>
                                  </a:solidFill>
                                  <a:latin typeface="Cambria Math" panose="02040503050406030204" pitchFamily="18" charset="0"/>
                                </a:rPr>
                              </m:ctrlPr>
                            </m:accPr>
                            <m:e>
                              <m:r>
                                <a:rPr lang="en-US" sz="1100" b="0" i="1" smtClean="0">
                                  <a:solidFill>
                                    <a:srgbClr val="C00000"/>
                                  </a:solidFill>
                                  <a:latin typeface="Cambria Math" panose="02040503050406030204" pitchFamily="18" charset="0"/>
                                </a:rPr>
                                <m:t>𝑏</m:t>
                              </m:r>
                            </m:e>
                          </m:acc>
                        </m:oMath>
                      </m:oMathPara>
                    </a14:m>
                    <a:endParaRPr lang="en-NL" sz="1100" dirty="0">
                      <a:solidFill>
                        <a:srgbClr val="C00000"/>
                      </a:solidFill>
                    </a:endParaRPr>
                  </a:p>
                </p:txBody>
              </p:sp>
            </mc:Choice>
            <mc:Fallback xmlns="">
              <p:sp>
                <p:nvSpPr>
                  <p:cNvPr id="33" name="TextBox 32">
                    <a:extLst>
                      <a:ext uri="{FF2B5EF4-FFF2-40B4-BE49-F238E27FC236}">
                        <a16:creationId xmlns:a16="http://schemas.microsoft.com/office/drawing/2014/main" id="{9E176272-2D68-A1E7-E873-42EAD3F92775}"/>
                      </a:ext>
                    </a:extLst>
                  </p:cNvPr>
                  <p:cNvSpPr txBox="1">
                    <a:spLocks noRot="1" noChangeAspect="1" noMove="1" noResize="1" noEditPoints="1" noAdjustHandles="1" noChangeArrowheads="1" noChangeShapeType="1" noTextEdit="1"/>
                  </p:cNvSpPr>
                  <p:nvPr/>
                </p:nvSpPr>
                <p:spPr>
                  <a:xfrm rot="3986184">
                    <a:off x="1370615" y="3358022"/>
                    <a:ext cx="533139" cy="265394"/>
                  </a:xfrm>
                  <a:prstGeom prst="rect">
                    <a:avLst/>
                  </a:prstGeom>
                  <a:blipFill>
                    <a:blip r:embed="rId14"/>
                    <a:stretch>
                      <a:fillRect/>
                    </a:stretch>
                  </a:blipFill>
                </p:spPr>
                <p:txBody>
                  <a:bodyPr/>
                  <a:lstStyle/>
                  <a:p>
                    <a:r>
                      <a:rPr lang="en-NL">
                        <a:noFill/>
                      </a:rPr>
                      <a:t> </a:t>
                    </a:r>
                  </a:p>
                </p:txBody>
              </p:sp>
            </mc:Fallback>
          </mc:AlternateContent>
        </p:grpSp>
      </p:grpSp>
      <p:pic>
        <p:nvPicPr>
          <p:cNvPr id="1026" name="Picture 2">
            <a:extLst>
              <a:ext uri="{FF2B5EF4-FFF2-40B4-BE49-F238E27FC236}">
                <a16:creationId xmlns:a16="http://schemas.microsoft.com/office/drawing/2014/main" id="{0F90309E-33BC-FA7A-70F4-BFC3B8A9901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703127" y="1273005"/>
            <a:ext cx="2149443" cy="1580526"/>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22F53ACE-840B-4327-E8F0-D8234E04036B}"/>
              </a:ext>
            </a:extLst>
          </p:cNvPr>
          <p:cNvSpPr txBox="1"/>
          <p:nvPr/>
        </p:nvSpPr>
        <p:spPr>
          <a:xfrm>
            <a:off x="2362273" y="6176963"/>
            <a:ext cx="5813539" cy="523220"/>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16"/>
              </a:rPr>
              <a:t>Phys. Lett. B 858 (2024) 139007</a:t>
            </a:r>
            <a:r>
              <a:rPr lang="en-GB" sz="1400" b="0" i="0" u="none" strike="noStrike" dirty="0">
                <a:solidFill>
                  <a:srgbClr val="4571D0"/>
                </a:solidFill>
                <a:effectLst/>
                <a:latin typeface="arial" panose="020B0604020202020204" pitchFamily="34" charset="0"/>
              </a:rPr>
              <a:t>, </a:t>
            </a:r>
            <a:r>
              <a:rPr lang="en-GB" sz="1400" b="0" i="0" u="none" strike="noStrike" dirty="0">
                <a:solidFill>
                  <a:srgbClr val="4571D0"/>
                </a:solidFill>
                <a:effectLst/>
                <a:latin typeface="arial" panose="020B0604020202020204" pitchFamily="34" charset="0"/>
                <a:hlinkClick r:id="rId17"/>
              </a:rPr>
              <a:t>Phys. Rev. D 108 (2023) 052003</a:t>
            </a:r>
            <a:endParaRPr lang="en-NL" sz="1400" dirty="0"/>
          </a:p>
          <a:p>
            <a:endParaRPr lang="en-NL" sz="1400" dirty="0"/>
          </a:p>
        </p:txBody>
      </p:sp>
    </p:spTree>
    <p:custDataLst>
      <p:tags r:id="rId1"/>
    </p:custDataLst>
    <p:extLst>
      <p:ext uri="{BB962C8B-B14F-4D97-AF65-F5344CB8AC3E}">
        <p14:creationId xmlns:p14="http://schemas.microsoft.com/office/powerpoint/2010/main" val="11979940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23455">
        <p159:morph option="byObject"/>
      </p:transition>
    </mc:Choice>
    <mc:Fallback xmlns="">
      <p:transition spd="slow" advTm="2345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290121377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a:extLst>
              <a:ext uri="{FF2B5EF4-FFF2-40B4-BE49-F238E27FC236}">
                <a16:creationId xmlns:a16="http://schemas.microsoft.com/office/drawing/2014/main" id="{44A8B308-CF35-465F-49CF-664DE521515B}"/>
              </a:ext>
            </a:extLst>
          </p:cNvPr>
          <p:cNvSpPr>
            <a:spLocks noGrp="1"/>
          </p:cNvSpPr>
          <p:nvPr>
            <p:ph type="sldNum" sz="quarter" idx="12"/>
          </p:nvPr>
        </p:nvSpPr>
        <p:spPr/>
        <p:txBody>
          <a:bodyPr/>
          <a:lstStyle/>
          <a:p>
            <a:fld id="{E676B44A-1326-F346-AF9E-863642D7A87C}" type="slidenum">
              <a:rPr lang="en-NL" smtClean="0"/>
              <a:t>12</a:t>
            </a:fld>
            <a:endParaRPr lang="en-NL"/>
          </a:p>
        </p:txBody>
      </p:sp>
      <p:grpSp>
        <p:nvGrpSpPr>
          <p:cNvPr id="37" name="Group 36">
            <a:extLst>
              <a:ext uri="{FF2B5EF4-FFF2-40B4-BE49-F238E27FC236}">
                <a16:creationId xmlns:a16="http://schemas.microsoft.com/office/drawing/2014/main" id="{A3D2E5B5-4282-3327-2CB7-3E20B07EFD31}"/>
              </a:ext>
            </a:extLst>
          </p:cNvPr>
          <p:cNvGrpSpPr/>
          <p:nvPr/>
        </p:nvGrpSpPr>
        <p:grpSpPr>
          <a:xfrm>
            <a:off x="9661021" y="2984220"/>
            <a:ext cx="1825059" cy="2710566"/>
            <a:chOff x="9661021" y="2984220"/>
            <a:chExt cx="1825059" cy="2710566"/>
          </a:xfrm>
          <a:solidFill>
            <a:schemeClr val="bg2">
              <a:lumMod val="90000"/>
            </a:schemeClr>
          </a:solidFill>
        </p:grpSpPr>
        <p:grpSp>
          <p:nvGrpSpPr>
            <p:cNvPr id="7" name="Group 6">
              <a:extLst>
                <a:ext uri="{FF2B5EF4-FFF2-40B4-BE49-F238E27FC236}">
                  <a16:creationId xmlns:a16="http://schemas.microsoft.com/office/drawing/2014/main" id="{142BD711-B60B-8BCE-1BA6-047354679ABA}"/>
                </a:ext>
              </a:extLst>
            </p:cNvPr>
            <p:cNvGrpSpPr/>
            <p:nvPr/>
          </p:nvGrpSpPr>
          <p:grpSpPr>
            <a:xfrm>
              <a:off x="9661021" y="2984220"/>
              <a:ext cx="1589517" cy="848569"/>
              <a:chOff x="9661021" y="2984220"/>
              <a:chExt cx="1589517" cy="848569"/>
            </a:xfrm>
            <a:grpFill/>
          </p:grpSpPr>
          <p:sp>
            <p:nvSpPr>
              <p:cNvPr id="4" name="Triangle 3">
                <a:extLst>
                  <a:ext uri="{FF2B5EF4-FFF2-40B4-BE49-F238E27FC236}">
                    <a16:creationId xmlns:a16="http://schemas.microsoft.com/office/drawing/2014/main" id="{5A98DDD9-4D22-B5A1-29CE-52379099AE8F}"/>
                  </a:ext>
                </a:extLst>
              </p:cNvPr>
              <p:cNvSpPr/>
              <p:nvPr/>
            </p:nvSpPr>
            <p:spPr>
              <a:xfrm rot="14284792">
                <a:off x="10246408" y="2828658"/>
                <a:ext cx="418744" cy="1589517"/>
              </a:xfrm>
              <a:prstGeom prst="triangl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5" name="Oval 4">
                <a:extLst>
                  <a:ext uri="{FF2B5EF4-FFF2-40B4-BE49-F238E27FC236}">
                    <a16:creationId xmlns:a16="http://schemas.microsoft.com/office/drawing/2014/main" id="{F024A695-0C7C-260B-095F-4791D71AEE7F}"/>
                  </a:ext>
                </a:extLst>
              </p:cNvPr>
              <p:cNvSpPr/>
              <p:nvPr/>
            </p:nvSpPr>
            <p:spPr>
              <a:xfrm rot="19994192">
                <a:off x="11041206" y="2984220"/>
                <a:ext cx="193471" cy="428342"/>
              </a:xfrm>
              <a:prstGeom prst="ellips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grpSp>
        <p:grpSp>
          <p:nvGrpSpPr>
            <p:cNvPr id="9" name="Group 8">
              <a:extLst>
                <a:ext uri="{FF2B5EF4-FFF2-40B4-BE49-F238E27FC236}">
                  <a16:creationId xmlns:a16="http://schemas.microsoft.com/office/drawing/2014/main" id="{98449564-FE13-2382-B6FE-6429F37F6DE2}"/>
                </a:ext>
              </a:extLst>
            </p:cNvPr>
            <p:cNvGrpSpPr/>
            <p:nvPr/>
          </p:nvGrpSpPr>
          <p:grpSpPr>
            <a:xfrm rot="1675762">
              <a:off x="9894714" y="3392723"/>
              <a:ext cx="1591366" cy="864635"/>
              <a:chOff x="9646237" y="3000354"/>
              <a:chExt cx="1591366" cy="864635"/>
            </a:xfrm>
            <a:grpFill/>
          </p:grpSpPr>
          <p:sp>
            <p:nvSpPr>
              <p:cNvPr id="10" name="Triangle 9">
                <a:extLst>
                  <a:ext uri="{FF2B5EF4-FFF2-40B4-BE49-F238E27FC236}">
                    <a16:creationId xmlns:a16="http://schemas.microsoft.com/office/drawing/2014/main" id="{9B75455A-C175-ADF9-E004-03B5751DE26A}"/>
                  </a:ext>
                </a:extLst>
              </p:cNvPr>
              <p:cNvSpPr/>
              <p:nvPr/>
            </p:nvSpPr>
            <p:spPr>
              <a:xfrm rot="14284792">
                <a:off x="10231624" y="2860858"/>
                <a:ext cx="418744" cy="1589517"/>
              </a:xfrm>
              <a:prstGeom prst="triangl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11" name="Oval 10">
                <a:extLst>
                  <a:ext uri="{FF2B5EF4-FFF2-40B4-BE49-F238E27FC236}">
                    <a16:creationId xmlns:a16="http://schemas.microsoft.com/office/drawing/2014/main" id="{8FACEC98-768B-2B93-7655-F0EC473937F9}"/>
                  </a:ext>
                </a:extLst>
              </p:cNvPr>
              <p:cNvSpPr/>
              <p:nvPr/>
            </p:nvSpPr>
            <p:spPr>
              <a:xfrm rot="19742047">
                <a:off x="11044132" y="3000354"/>
                <a:ext cx="193471" cy="429960"/>
              </a:xfrm>
              <a:prstGeom prst="ellips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grpSp>
        <p:grpSp>
          <p:nvGrpSpPr>
            <p:cNvPr id="15" name="Group 14">
              <a:extLst>
                <a:ext uri="{FF2B5EF4-FFF2-40B4-BE49-F238E27FC236}">
                  <a16:creationId xmlns:a16="http://schemas.microsoft.com/office/drawing/2014/main" id="{A57370B0-1E79-5881-9314-5DBEA233D545}"/>
                </a:ext>
              </a:extLst>
            </p:cNvPr>
            <p:cNvGrpSpPr/>
            <p:nvPr/>
          </p:nvGrpSpPr>
          <p:grpSpPr>
            <a:xfrm rot="4287060">
              <a:off x="9799179" y="4135086"/>
              <a:ext cx="1589517" cy="848569"/>
              <a:chOff x="9661021" y="2984220"/>
              <a:chExt cx="1589517" cy="848569"/>
            </a:xfrm>
            <a:grpFill/>
          </p:grpSpPr>
          <p:sp>
            <p:nvSpPr>
              <p:cNvPr id="16" name="Triangle 15">
                <a:extLst>
                  <a:ext uri="{FF2B5EF4-FFF2-40B4-BE49-F238E27FC236}">
                    <a16:creationId xmlns:a16="http://schemas.microsoft.com/office/drawing/2014/main" id="{F37C2D16-E56B-6251-B957-439809711537}"/>
                  </a:ext>
                </a:extLst>
              </p:cNvPr>
              <p:cNvSpPr/>
              <p:nvPr/>
            </p:nvSpPr>
            <p:spPr>
              <a:xfrm rot="14284792">
                <a:off x="10246408" y="2828658"/>
                <a:ext cx="418744" cy="1589517"/>
              </a:xfrm>
              <a:prstGeom prst="triangl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17" name="Oval 16">
                <a:extLst>
                  <a:ext uri="{FF2B5EF4-FFF2-40B4-BE49-F238E27FC236}">
                    <a16:creationId xmlns:a16="http://schemas.microsoft.com/office/drawing/2014/main" id="{6E913680-0D02-FC3E-8B40-30F50D54EAD8}"/>
                  </a:ext>
                </a:extLst>
              </p:cNvPr>
              <p:cNvSpPr/>
              <p:nvPr/>
            </p:nvSpPr>
            <p:spPr>
              <a:xfrm rot="19994192">
                <a:off x="11041206" y="2984220"/>
                <a:ext cx="193471" cy="428342"/>
              </a:xfrm>
              <a:prstGeom prst="ellips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gr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49B9F63-8D13-323A-197E-B089978A0BBB}"/>
                    </a:ext>
                  </a:extLst>
                </p:cNvPr>
                <p:cNvSpPr txBox="1"/>
                <p:nvPr/>
              </p:nvSpPr>
              <p:spPr>
                <a:xfrm>
                  <a:off x="10713604" y="4810288"/>
                  <a:ext cx="45719" cy="261610"/>
                </a:xfrm>
                <a:prstGeom prst="rect">
                  <a:avLst/>
                </a:prstGeom>
                <a:grpFill/>
                <a:ln>
                  <a:solidFill>
                    <a:schemeClr val="bg2">
                      <a:lumMod val="90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b="0" i="1" smtClean="0">
                            <a:solidFill>
                              <a:srgbClr val="C00000"/>
                            </a:solidFill>
                            <a:latin typeface="Cambria Math" panose="02040503050406030204" pitchFamily="18" charset="0"/>
                          </a:rPr>
                          <m:t>𝑏</m:t>
                        </m:r>
                      </m:oMath>
                    </m:oMathPara>
                  </a14:m>
                  <a:endParaRPr lang="en-NL" sz="1100" dirty="0">
                    <a:solidFill>
                      <a:srgbClr val="C00000"/>
                    </a:solidFill>
                  </a:endParaRPr>
                </a:p>
              </p:txBody>
            </p:sp>
          </mc:Choice>
          <mc:Fallback xmlns="">
            <p:sp>
              <p:nvSpPr>
                <p:cNvPr id="18" name="TextBox 17">
                  <a:extLst>
                    <a:ext uri="{FF2B5EF4-FFF2-40B4-BE49-F238E27FC236}">
                      <a16:creationId xmlns:a16="http://schemas.microsoft.com/office/drawing/2014/main" id="{949B9F63-8D13-323A-197E-B089978A0BBB}"/>
                    </a:ext>
                  </a:extLst>
                </p:cNvPr>
                <p:cNvSpPr txBox="1">
                  <a:spLocks noRot="1" noChangeAspect="1" noMove="1" noResize="1" noEditPoints="1" noAdjustHandles="1" noChangeArrowheads="1" noChangeShapeType="1" noTextEdit="1"/>
                </p:cNvSpPr>
                <p:nvPr/>
              </p:nvSpPr>
              <p:spPr>
                <a:xfrm>
                  <a:off x="10713604" y="4810288"/>
                  <a:ext cx="45719" cy="261610"/>
                </a:xfrm>
                <a:prstGeom prst="rect">
                  <a:avLst/>
                </a:prstGeom>
                <a:blipFill>
                  <a:blip r:embed="rId9"/>
                  <a:stretch>
                    <a:fillRect l="-33333" r="-133333"/>
                  </a:stretch>
                </a:blipFill>
                <a:ln>
                  <a:solidFill>
                    <a:schemeClr val="bg2">
                      <a:lumMod val="90000"/>
                    </a:schemeClr>
                  </a:solidFill>
                </a:ln>
              </p:spPr>
              <p:txBody>
                <a:bodyPr/>
                <a:lstStyle/>
                <a:p>
                  <a:r>
                    <a:rPr lang="en-NL">
                      <a:noFill/>
                    </a:rPr>
                    <a:t> </a:t>
                  </a:r>
                </a:p>
              </p:txBody>
            </p:sp>
          </mc:Fallback>
        </mc:AlternateContent>
        <p:grpSp>
          <p:nvGrpSpPr>
            <p:cNvPr id="19" name="Group 18">
              <a:extLst>
                <a:ext uri="{FF2B5EF4-FFF2-40B4-BE49-F238E27FC236}">
                  <a16:creationId xmlns:a16="http://schemas.microsoft.com/office/drawing/2014/main" id="{F849D39B-0E84-197F-641A-2BFE69704F67}"/>
                </a:ext>
              </a:extLst>
            </p:cNvPr>
            <p:cNvGrpSpPr/>
            <p:nvPr/>
          </p:nvGrpSpPr>
          <p:grpSpPr>
            <a:xfrm rot="5772631">
              <a:off x="9550039" y="4475743"/>
              <a:ext cx="1589517" cy="848569"/>
              <a:chOff x="9661021" y="2984220"/>
              <a:chExt cx="1589517" cy="848569"/>
            </a:xfrm>
            <a:grpFill/>
          </p:grpSpPr>
          <p:sp>
            <p:nvSpPr>
              <p:cNvPr id="20" name="Triangle 19">
                <a:extLst>
                  <a:ext uri="{FF2B5EF4-FFF2-40B4-BE49-F238E27FC236}">
                    <a16:creationId xmlns:a16="http://schemas.microsoft.com/office/drawing/2014/main" id="{BB0758AE-F1BC-3BC9-7B87-DBA298EE829A}"/>
                  </a:ext>
                </a:extLst>
              </p:cNvPr>
              <p:cNvSpPr/>
              <p:nvPr/>
            </p:nvSpPr>
            <p:spPr>
              <a:xfrm rot="14284792">
                <a:off x="10246408" y="2828658"/>
                <a:ext cx="418744" cy="1589517"/>
              </a:xfrm>
              <a:prstGeom prst="triangl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21" name="Oval 20">
                <a:extLst>
                  <a:ext uri="{FF2B5EF4-FFF2-40B4-BE49-F238E27FC236}">
                    <a16:creationId xmlns:a16="http://schemas.microsoft.com/office/drawing/2014/main" id="{58A67AE5-7BC2-0707-B873-53CECB829900}"/>
                  </a:ext>
                </a:extLst>
              </p:cNvPr>
              <p:cNvSpPr/>
              <p:nvPr/>
            </p:nvSpPr>
            <p:spPr>
              <a:xfrm rot="19994192">
                <a:off x="11041206" y="2984220"/>
                <a:ext cx="193471" cy="428342"/>
              </a:xfrm>
              <a:prstGeom prst="ellips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gr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0BFF1AA-CEF4-9274-D1CC-A393E023BACA}"/>
                    </a:ext>
                  </a:extLst>
                </p:cNvPr>
                <p:cNvSpPr txBox="1"/>
                <p:nvPr/>
              </p:nvSpPr>
              <p:spPr>
                <a:xfrm>
                  <a:off x="10100778" y="5234827"/>
                  <a:ext cx="533139" cy="265394"/>
                </a:xfrm>
                <a:prstGeom prst="rect">
                  <a:avLst/>
                </a:prstGeom>
                <a:noFill/>
                <a:ln>
                  <a:solidFill>
                    <a:schemeClr val="bg2">
                      <a:lumMod val="90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NL" sz="1100" i="1" smtClean="0">
                                <a:solidFill>
                                  <a:srgbClr val="C00000"/>
                                </a:solidFill>
                                <a:latin typeface="Cambria Math" panose="02040503050406030204" pitchFamily="18" charset="0"/>
                              </a:rPr>
                            </m:ctrlPr>
                          </m:accPr>
                          <m:e>
                            <m:r>
                              <a:rPr lang="en-US" sz="1100" b="0" i="1" smtClean="0">
                                <a:solidFill>
                                  <a:srgbClr val="C00000"/>
                                </a:solidFill>
                                <a:latin typeface="Cambria Math" panose="02040503050406030204" pitchFamily="18" charset="0"/>
                              </a:rPr>
                              <m:t>𝑏</m:t>
                            </m:r>
                          </m:e>
                        </m:acc>
                      </m:oMath>
                    </m:oMathPara>
                  </a14:m>
                  <a:endParaRPr lang="en-NL" sz="1100" dirty="0">
                    <a:solidFill>
                      <a:srgbClr val="C00000"/>
                    </a:solidFill>
                  </a:endParaRPr>
                </a:p>
              </p:txBody>
            </p:sp>
          </mc:Choice>
          <mc:Fallback xmlns="">
            <p:sp>
              <p:nvSpPr>
                <p:cNvPr id="22" name="TextBox 21">
                  <a:extLst>
                    <a:ext uri="{FF2B5EF4-FFF2-40B4-BE49-F238E27FC236}">
                      <a16:creationId xmlns:a16="http://schemas.microsoft.com/office/drawing/2014/main" id="{F0BFF1AA-CEF4-9274-D1CC-A393E023BACA}"/>
                    </a:ext>
                  </a:extLst>
                </p:cNvPr>
                <p:cNvSpPr txBox="1">
                  <a:spLocks noRot="1" noChangeAspect="1" noMove="1" noResize="1" noEditPoints="1" noAdjustHandles="1" noChangeArrowheads="1" noChangeShapeType="1" noTextEdit="1"/>
                </p:cNvSpPr>
                <p:nvPr/>
              </p:nvSpPr>
              <p:spPr>
                <a:xfrm>
                  <a:off x="10100778" y="5234827"/>
                  <a:ext cx="533139" cy="265394"/>
                </a:xfrm>
                <a:prstGeom prst="rect">
                  <a:avLst/>
                </a:prstGeom>
                <a:blipFill>
                  <a:blip r:embed="rId10"/>
                  <a:stretch>
                    <a:fillRect/>
                  </a:stretch>
                </a:blipFill>
                <a:ln>
                  <a:solidFill>
                    <a:schemeClr val="bg2">
                      <a:lumMod val="90000"/>
                    </a:schemeClr>
                  </a:solidFill>
                </a:ln>
              </p:spPr>
              <p:txBody>
                <a:bodyPr/>
                <a:lstStyle/>
                <a:p>
                  <a:r>
                    <a:rPr lang="en-NL">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715241A8-AB8A-2378-3A95-47E3505D34B7}"/>
                    </a:ext>
                  </a:extLst>
                </p:cNvPr>
                <p:cNvSpPr txBox="1"/>
                <p:nvPr/>
              </p:nvSpPr>
              <p:spPr>
                <a:xfrm>
                  <a:off x="10825078" y="3858916"/>
                  <a:ext cx="533139" cy="265394"/>
                </a:xfrm>
                <a:prstGeom prst="rect">
                  <a:avLst/>
                </a:prstGeom>
                <a:grpFill/>
                <a:ln>
                  <a:solidFill>
                    <a:schemeClr val="bg2">
                      <a:lumMod val="90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NL" sz="1100" i="1" smtClean="0">
                                <a:solidFill>
                                  <a:schemeClr val="bg2"/>
                                </a:solidFill>
                                <a:latin typeface="Cambria Math" panose="02040503050406030204" pitchFamily="18" charset="0"/>
                              </a:rPr>
                            </m:ctrlPr>
                          </m:accPr>
                          <m:e>
                            <m:r>
                              <a:rPr lang="en-US" sz="1100" b="0" i="1" smtClean="0">
                                <a:solidFill>
                                  <a:schemeClr val="bg2"/>
                                </a:solidFill>
                                <a:latin typeface="Cambria Math" panose="02040503050406030204" pitchFamily="18" charset="0"/>
                              </a:rPr>
                              <m:t>𝑏</m:t>
                            </m:r>
                          </m:e>
                        </m:acc>
                      </m:oMath>
                    </m:oMathPara>
                  </a14:m>
                  <a:endParaRPr lang="en-NL" sz="1100" dirty="0">
                    <a:solidFill>
                      <a:schemeClr val="bg2"/>
                    </a:solidFill>
                  </a:endParaRPr>
                </a:p>
              </p:txBody>
            </p:sp>
          </mc:Choice>
          <mc:Fallback xmlns="">
            <p:sp>
              <p:nvSpPr>
                <p:cNvPr id="23" name="TextBox 22">
                  <a:extLst>
                    <a:ext uri="{FF2B5EF4-FFF2-40B4-BE49-F238E27FC236}">
                      <a16:creationId xmlns:a16="http://schemas.microsoft.com/office/drawing/2014/main" id="{715241A8-AB8A-2378-3A95-47E3505D34B7}"/>
                    </a:ext>
                  </a:extLst>
                </p:cNvPr>
                <p:cNvSpPr txBox="1">
                  <a:spLocks noRot="1" noChangeAspect="1" noMove="1" noResize="1" noEditPoints="1" noAdjustHandles="1" noChangeArrowheads="1" noChangeShapeType="1" noTextEdit="1"/>
                </p:cNvSpPr>
                <p:nvPr/>
              </p:nvSpPr>
              <p:spPr>
                <a:xfrm>
                  <a:off x="10825078" y="3858916"/>
                  <a:ext cx="533139" cy="265394"/>
                </a:xfrm>
                <a:prstGeom prst="rect">
                  <a:avLst/>
                </a:prstGeom>
                <a:blipFill>
                  <a:blip r:embed="rId11"/>
                  <a:stretch>
                    <a:fillRect/>
                  </a:stretch>
                </a:blipFill>
                <a:ln>
                  <a:solidFill>
                    <a:schemeClr val="bg2">
                      <a:lumMod val="90000"/>
                    </a:schemeClr>
                  </a:solidFill>
                </a:ln>
              </p:spPr>
              <p:txBody>
                <a:bodyPr/>
                <a:lstStyle/>
                <a:p>
                  <a:r>
                    <a:rPr lang="en-NL">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2D8BDFF0-ACDC-1357-8240-19F67C807F9B}"/>
                    </a:ext>
                  </a:extLst>
                </p:cNvPr>
                <p:cNvSpPr txBox="1"/>
                <p:nvPr/>
              </p:nvSpPr>
              <p:spPr>
                <a:xfrm>
                  <a:off x="10852570" y="3229658"/>
                  <a:ext cx="45719" cy="261610"/>
                </a:xfrm>
                <a:prstGeom prst="rect">
                  <a:avLst/>
                </a:prstGeom>
                <a:grpFill/>
                <a:ln>
                  <a:solidFill>
                    <a:schemeClr val="bg2">
                      <a:lumMod val="90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b="0" i="1" smtClean="0">
                            <a:solidFill>
                              <a:schemeClr val="bg2"/>
                            </a:solidFill>
                            <a:latin typeface="Cambria Math" panose="02040503050406030204" pitchFamily="18" charset="0"/>
                          </a:rPr>
                          <m:t>𝑏</m:t>
                        </m:r>
                      </m:oMath>
                    </m:oMathPara>
                  </a14:m>
                  <a:endParaRPr lang="en-NL" sz="1100" dirty="0">
                    <a:solidFill>
                      <a:schemeClr val="bg2"/>
                    </a:solidFill>
                  </a:endParaRPr>
                </a:p>
              </p:txBody>
            </p:sp>
          </mc:Choice>
          <mc:Fallback xmlns="">
            <p:sp>
              <p:nvSpPr>
                <p:cNvPr id="25" name="TextBox 24">
                  <a:extLst>
                    <a:ext uri="{FF2B5EF4-FFF2-40B4-BE49-F238E27FC236}">
                      <a16:creationId xmlns:a16="http://schemas.microsoft.com/office/drawing/2014/main" id="{2D8BDFF0-ACDC-1357-8240-19F67C807F9B}"/>
                    </a:ext>
                  </a:extLst>
                </p:cNvPr>
                <p:cNvSpPr txBox="1">
                  <a:spLocks noRot="1" noChangeAspect="1" noMove="1" noResize="1" noEditPoints="1" noAdjustHandles="1" noChangeArrowheads="1" noChangeShapeType="1" noTextEdit="1"/>
                </p:cNvSpPr>
                <p:nvPr/>
              </p:nvSpPr>
              <p:spPr>
                <a:xfrm>
                  <a:off x="10852570" y="3229658"/>
                  <a:ext cx="45719" cy="261610"/>
                </a:xfrm>
                <a:prstGeom prst="rect">
                  <a:avLst/>
                </a:prstGeom>
                <a:blipFill>
                  <a:blip r:embed="rId12"/>
                  <a:stretch>
                    <a:fillRect l="-16667" r="-133333"/>
                  </a:stretch>
                </a:blipFill>
                <a:ln>
                  <a:solidFill>
                    <a:schemeClr val="bg2">
                      <a:lumMod val="90000"/>
                    </a:schemeClr>
                  </a:solidFill>
                </a:ln>
              </p:spPr>
              <p:txBody>
                <a:bodyPr/>
                <a:lstStyle/>
                <a:p>
                  <a:r>
                    <a:rPr lang="en-NL">
                      <a:noFill/>
                    </a:rPr>
                    <a:t> </a:t>
                  </a:r>
                </a:p>
              </p:txBody>
            </p:sp>
          </mc:Fallback>
        </mc:AlternateContent>
      </p:grpSp>
      <p:grpSp>
        <p:nvGrpSpPr>
          <p:cNvPr id="36" name="Group 35">
            <a:extLst>
              <a:ext uri="{FF2B5EF4-FFF2-40B4-BE49-F238E27FC236}">
                <a16:creationId xmlns:a16="http://schemas.microsoft.com/office/drawing/2014/main" id="{6A10A071-7E1C-9D47-890B-1105961E1E0B}"/>
              </a:ext>
            </a:extLst>
          </p:cNvPr>
          <p:cNvGrpSpPr/>
          <p:nvPr/>
        </p:nvGrpSpPr>
        <p:grpSpPr>
          <a:xfrm>
            <a:off x="552636" y="2510629"/>
            <a:ext cx="1986087" cy="3037270"/>
            <a:chOff x="552636" y="2510629"/>
            <a:chExt cx="1986087" cy="3037270"/>
          </a:xfrm>
          <a:solidFill>
            <a:schemeClr val="bg2">
              <a:lumMod val="90000"/>
            </a:schemeClr>
          </a:solidFill>
        </p:grpSpPr>
        <p:grpSp>
          <p:nvGrpSpPr>
            <p:cNvPr id="30" name="Group 29">
              <a:extLst>
                <a:ext uri="{FF2B5EF4-FFF2-40B4-BE49-F238E27FC236}">
                  <a16:creationId xmlns:a16="http://schemas.microsoft.com/office/drawing/2014/main" id="{E76037F5-683C-EF8A-384F-EE2F9A8C4EE2}"/>
                </a:ext>
              </a:extLst>
            </p:cNvPr>
            <p:cNvGrpSpPr/>
            <p:nvPr/>
          </p:nvGrpSpPr>
          <p:grpSpPr>
            <a:xfrm>
              <a:off x="552636" y="2510629"/>
              <a:ext cx="1793835" cy="1961277"/>
              <a:chOff x="762041" y="2737964"/>
              <a:chExt cx="1793835" cy="1961277"/>
            </a:xfrm>
            <a:grpFill/>
          </p:grpSpPr>
          <p:grpSp>
            <p:nvGrpSpPr>
              <p:cNvPr id="26" name="Group 25">
                <a:extLst>
                  <a:ext uri="{FF2B5EF4-FFF2-40B4-BE49-F238E27FC236}">
                    <a16:creationId xmlns:a16="http://schemas.microsoft.com/office/drawing/2014/main" id="{D7AAFEEC-1B25-F117-50E1-E57BD3602F1F}"/>
                  </a:ext>
                </a:extLst>
              </p:cNvPr>
              <p:cNvGrpSpPr/>
              <p:nvPr/>
            </p:nvGrpSpPr>
            <p:grpSpPr>
              <a:xfrm rot="14759722">
                <a:off x="678320" y="2821685"/>
                <a:ext cx="1961277" cy="1793835"/>
                <a:chOff x="9661021" y="3255495"/>
                <a:chExt cx="1672394" cy="577294"/>
              </a:xfrm>
              <a:grpFill/>
            </p:grpSpPr>
            <p:sp>
              <p:nvSpPr>
                <p:cNvPr id="27" name="Triangle 26">
                  <a:extLst>
                    <a:ext uri="{FF2B5EF4-FFF2-40B4-BE49-F238E27FC236}">
                      <a16:creationId xmlns:a16="http://schemas.microsoft.com/office/drawing/2014/main" id="{122D2440-C498-B7BD-102D-706DE7909E96}"/>
                    </a:ext>
                  </a:extLst>
                </p:cNvPr>
                <p:cNvSpPr/>
                <p:nvPr/>
              </p:nvSpPr>
              <p:spPr>
                <a:xfrm rot="14284792">
                  <a:off x="10246408" y="2828658"/>
                  <a:ext cx="418744" cy="1589517"/>
                </a:xfrm>
                <a:prstGeom prst="triangl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solidFill>
                      <a:schemeClr val="bg2">
                        <a:lumMod val="90000"/>
                      </a:schemeClr>
                    </a:solidFill>
                  </a:endParaRPr>
                </a:p>
              </p:txBody>
            </p:sp>
            <p:sp>
              <p:nvSpPr>
                <p:cNvPr id="28" name="Oval 27">
                  <a:extLst>
                    <a:ext uri="{FF2B5EF4-FFF2-40B4-BE49-F238E27FC236}">
                      <a16:creationId xmlns:a16="http://schemas.microsoft.com/office/drawing/2014/main" id="{88B19CA0-A401-D804-892E-7AA70012DEE9}"/>
                    </a:ext>
                  </a:extLst>
                </p:cNvPr>
                <p:cNvSpPr/>
                <p:nvPr/>
              </p:nvSpPr>
              <p:spPr>
                <a:xfrm rot="19699055">
                  <a:off x="10928534" y="3255495"/>
                  <a:ext cx="404881" cy="419740"/>
                </a:xfrm>
                <a:prstGeom prst="ellips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solidFill>
                      <a:schemeClr val="bg2">
                        <a:lumMod val="90000"/>
                      </a:schemeClr>
                    </a:solidFill>
                  </a:endParaRPr>
                </a:p>
              </p:txBody>
            </p:sp>
          </p:gr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D5AF0328-1D2C-40A4-66A2-8B0693F80F97}"/>
                      </a:ext>
                    </a:extLst>
                  </p:cNvPr>
                  <p:cNvSpPr txBox="1"/>
                  <p:nvPr/>
                </p:nvSpPr>
                <p:spPr>
                  <a:xfrm>
                    <a:off x="1370615" y="3358022"/>
                    <a:ext cx="533139" cy="265394"/>
                  </a:xfrm>
                  <a:prstGeom prst="rect">
                    <a:avLst/>
                  </a:prstGeom>
                  <a:grpFill/>
                  <a:ln>
                    <a:solidFill>
                      <a:schemeClr val="bg2">
                        <a:lumMod val="90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b="0" i="1" smtClean="0">
                              <a:solidFill>
                                <a:schemeClr val="bg2">
                                  <a:lumMod val="90000"/>
                                </a:schemeClr>
                              </a:solidFill>
                              <a:latin typeface="Cambria Math" panose="02040503050406030204" pitchFamily="18" charset="0"/>
                            </a:rPr>
                            <m:t>𝑏</m:t>
                          </m:r>
                          <m:acc>
                            <m:accPr>
                              <m:chr m:val="̅"/>
                              <m:ctrlPr>
                                <a:rPr lang="en-NL" sz="1100" i="1" smtClean="0">
                                  <a:solidFill>
                                    <a:schemeClr val="bg2">
                                      <a:lumMod val="90000"/>
                                    </a:schemeClr>
                                  </a:solidFill>
                                  <a:latin typeface="Cambria Math" panose="02040503050406030204" pitchFamily="18" charset="0"/>
                                </a:rPr>
                              </m:ctrlPr>
                            </m:accPr>
                            <m:e>
                              <m:r>
                                <a:rPr lang="en-US" sz="1100" b="0" i="1" smtClean="0">
                                  <a:solidFill>
                                    <a:schemeClr val="bg2">
                                      <a:lumMod val="90000"/>
                                    </a:schemeClr>
                                  </a:solidFill>
                                  <a:latin typeface="Cambria Math" panose="02040503050406030204" pitchFamily="18" charset="0"/>
                                </a:rPr>
                                <m:t>𝑏</m:t>
                              </m:r>
                            </m:e>
                          </m:acc>
                        </m:oMath>
                      </m:oMathPara>
                    </a14:m>
                    <a:endParaRPr lang="en-NL" sz="1100" dirty="0">
                      <a:solidFill>
                        <a:schemeClr val="bg2">
                          <a:lumMod val="90000"/>
                        </a:schemeClr>
                      </a:solidFill>
                    </a:endParaRPr>
                  </a:p>
                </p:txBody>
              </p:sp>
            </mc:Choice>
            <mc:Fallback xmlns="">
              <p:sp>
                <p:nvSpPr>
                  <p:cNvPr id="29" name="TextBox 28">
                    <a:extLst>
                      <a:ext uri="{FF2B5EF4-FFF2-40B4-BE49-F238E27FC236}">
                        <a16:creationId xmlns:a16="http://schemas.microsoft.com/office/drawing/2014/main" id="{D5AF0328-1D2C-40A4-66A2-8B0693F80F97}"/>
                      </a:ext>
                    </a:extLst>
                  </p:cNvPr>
                  <p:cNvSpPr txBox="1">
                    <a:spLocks noRot="1" noChangeAspect="1" noMove="1" noResize="1" noEditPoints="1" noAdjustHandles="1" noChangeArrowheads="1" noChangeShapeType="1" noTextEdit="1"/>
                  </p:cNvSpPr>
                  <p:nvPr/>
                </p:nvSpPr>
                <p:spPr>
                  <a:xfrm>
                    <a:off x="1370615" y="3358022"/>
                    <a:ext cx="533139" cy="265394"/>
                  </a:xfrm>
                  <a:prstGeom prst="rect">
                    <a:avLst/>
                  </a:prstGeom>
                  <a:blipFill>
                    <a:blip r:embed="rId13"/>
                    <a:stretch>
                      <a:fillRect/>
                    </a:stretch>
                  </a:blipFill>
                  <a:ln>
                    <a:solidFill>
                      <a:schemeClr val="bg2">
                        <a:lumMod val="90000"/>
                      </a:schemeClr>
                    </a:solidFill>
                  </a:ln>
                </p:spPr>
                <p:txBody>
                  <a:bodyPr/>
                  <a:lstStyle/>
                  <a:p>
                    <a:r>
                      <a:rPr lang="en-NL">
                        <a:noFill/>
                      </a:rPr>
                      <a:t> </a:t>
                    </a:r>
                  </a:p>
                </p:txBody>
              </p:sp>
            </mc:Fallback>
          </mc:AlternateContent>
        </p:grpSp>
        <p:grpSp>
          <p:nvGrpSpPr>
            <p:cNvPr id="31" name="Group 30">
              <a:extLst>
                <a:ext uri="{FF2B5EF4-FFF2-40B4-BE49-F238E27FC236}">
                  <a16:creationId xmlns:a16="http://schemas.microsoft.com/office/drawing/2014/main" id="{0AC49F8B-7E8C-0438-95BC-72E9F2AA61CF}"/>
                </a:ext>
              </a:extLst>
            </p:cNvPr>
            <p:cNvGrpSpPr/>
            <p:nvPr/>
          </p:nvGrpSpPr>
          <p:grpSpPr>
            <a:xfrm rot="17900162">
              <a:off x="661167" y="3670343"/>
              <a:ext cx="1793835" cy="1961277"/>
              <a:chOff x="762041" y="2737964"/>
              <a:chExt cx="1793835" cy="1961277"/>
            </a:xfrm>
            <a:grpFill/>
          </p:grpSpPr>
          <p:grpSp>
            <p:nvGrpSpPr>
              <p:cNvPr id="32" name="Group 31">
                <a:extLst>
                  <a:ext uri="{FF2B5EF4-FFF2-40B4-BE49-F238E27FC236}">
                    <a16:creationId xmlns:a16="http://schemas.microsoft.com/office/drawing/2014/main" id="{56816F4B-CBA7-7CAA-C35D-22601FBF0BF0}"/>
                  </a:ext>
                </a:extLst>
              </p:cNvPr>
              <p:cNvGrpSpPr/>
              <p:nvPr/>
            </p:nvGrpSpPr>
            <p:grpSpPr>
              <a:xfrm rot="14759722">
                <a:off x="678320" y="2821685"/>
                <a:ext cx="1961277" cy="1793835"/>
                <a:chOff x="9661021" y="3255495"/>
                <a:chExt cx="1672394" cy="577294"/>
              </a:xfrm>
              <a:grpFill/>
            </p:grpSpPr>
            <p:sp>
              <p:nvSpPr>
                <p:cNvPr id="34" name="Triangle 33">
                  <a:extLst>
                    <a:ext uri="{FF2B5EF4-FFF2-40B4-BE49-F238E27FC236}">
                      <a16:creationId xmlns:a16="http://schemas.microsoft.com/office/drawing/2014/main" id="{464DBE4C-CBCD-F964-FA15-1C7A682EE344}"/>
                    </a:ext>
                  </a:extLst>
                </p:cNvPr>
                <p:cNvSpPr/>
                <p:nvPr/>
              </p:nvSpPr>
              <p:spPr>
                <a:xfrm rot="14284792">
                  <a:off x="10246408" y="2828658"/>
                  <a:ext cx="418744" cy="1589517"/>
                </a:xfrm>
                <a:prstGeom prst="triangl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solidFill>
                      <a:schemeClr val="bg2">
                        <a:lumMod val="90000"/>
                      </a:schemeClr>
                    </a:solidFill>
                  </a:endParaRPr>
                </a:p>
              </p:txBody>
            </p:sp>
            <p:sp>
              <p:nvSpPr>
                <p:cNvPr id="35" name="Oval 34">
                  <a:extLst>
                    <a:ext uri="{FF2B5EF4-FFF2-40B4-BE49-F238E27FC236}">
                      <a16:creationId xmlns:a16="http://schemas.microsoft.com/office/drawing/2014/main" id="{E493CDDC-F328-6637-E014-7E14B7063A67}"/>
                    </a:ext>
                  </a:extLst>
                </p:cNvPr>
                <p:cNvSpPr/>
                <p:nvPr/>
              </p:nvSpPr>
              <p:spPr>
                <a:xfrm rot="19699055">
                  <a:off x="10928534" y="3255495"/>
                  <a:ext cx="404881" cy="419740"/>
                </a:xfrm>
                <a:prstGeom prst="ellipse">
                  <a:avLst/>
                </a:prstGeom>
                <a:grp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solidFill>
                      <a:schemeClr val="bg2">
                        <a:lumMod val="90000"/>
                      </a:schemeClr>
                    </a:solidFill>
                  </a:endParaRPr>
                </a:p>
              </p:txBody>
            </p:sp>
          </p:gr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9E176272-2D68-A1E7-E873-42EAD3F92775}"/>
                      </a:ext>
                    </a:extLst>
                  </p:cNvPr>
                  <p:cNvSpPr txBox="1"/>
                  <p:nvPr/>
                </p:nvSpPr>
                <p:spPr>
                  <a:xfrm rot="3986184">
                    <a:off x="1370615" y="3358022"/>
                    <a:ext cx="533139" cy="265394"/>
                  </a:xfrm>
                  <a:prstGeom prst="rect">
                    <a:avLst/>
                  </a:prstGeom>
                  <a:grpFill/>
                  <a:ln>
                    <a:solidFill>
                      <a:schemeClr val="bg2">
                        <a:lumMod val="90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b="0" i="1" smtClean="0">
                              <a:solidFill>
                                <a:schemeClr val="bg2">
                                  <a:lumMod val="90000"/>
                                </a:schemeClr>
                              </a:solidFill>
                              <a:latin typeface="Cambria Math" panose="02040503050406030204" pitchFamily="18" charset="0"/>
                            </a:rPr>
                            <m:t>𝑏</m:t>
                          </m:r>
                          <m:acc>
                            <m:accPr>
                              <m:chr m:val="̅"/>
                              <m:ctrlPr>
                                <a:rPr lang="en-NL" sz="1100" i="1" smtClean="0">
                                  <a:solidFill>
                                    <a:schemeClr val="bg2">
                                      <a:lumMod val="90000"/>
                                    </a:schemeClr>
                                  </a:solidFill>
                                  <a:latin typeface="Cambria Math" panose="02040503050406030204" pitchFamily="18" charset="0"/>
                                </a:rPr>
                              </m:ctrlPr>
                            </m:accPr>
                            <m:e>
                              <m:r>
                                <a:rPr lang="en-US" sz="1100" b="0" i="1" smtClean="0">
                                  <a:solidFill>
                                    <a:schemeClr val="bg2">
                                      <a:lumMod val="90000"/>
                                    </a:schemeClr>
                                  </a:solidFill>
                                  <a:latin typeface="Cambria Math" panose="02040503050406030204" pitchFamily="18" charset="0"/>
                                </a:rPr>
                                <m:t>𝑏</m:t>
                              </m:r>
                            </m:e>
                          </m:acc>
                        </m:oMath>
                      </m:oMathPara>
                    </a14:m>
                    <a:endParaRPr lang="en-NL" sz="1100" dirty="0">
                      <a:solidFill>
                        <a:schemeClr val="bg2">
                          <a:lumMod val="90000"/>
                        </a:schemeClr>
                      </a:solidFill>
                    </a:endParaRPr>
                  </a:p>
                </p:txBody>
              </p:sp>
            </mc:Choice>
            <mc:Fallback xmlns="">
              <p:sp>
                <p:nvSpPr>
                  <p:cNvPr id="33" name="TextBox 32">
                    <a:extLst>
                      <a:ext uri="{FF2B5EF4-FFF2-40B4-BE49-F238E27FC236}">
                        <a16:creationId xmlns:a16="http://schemas.microsoft.com/office/drawing/2014/main" id="{9E176272-2D68-A1E7-E873-42EAD3F92775}"/>
                      </a:ext>
                    </a:extLst>
                  </p:cNvPr>
                  <p:cNvSpPr txBox="1">
                    <a:spLocks noRot="1" noChangeAspect="1" noMove="1" noResize="1" noEditPoints="1" noAdjustHandles="1" noChangeArrowheads="1" noChangeShapeType="1" noTextEdit="1"/>
                  </p:cNvSpPr>
                  <p:nvPr/>
                </p:nvSpPr>
                <p:spPr>
                  <a:xfrm rot="3986184">
                    <a:off x="1370615" y="3358022"/>
                    <a:ext cx="533139" cy="265394"/>
                  </a:xfrm>
                  <a:prstGeom prst="rect">
                    <a:avLst/>
                  </a:prstGeom>
                  <a:blipFill>
                    <a:blip r:embed="rId14"/>
                    <a:stretch>
                      <a:fillRect/>
                    </a:stretch>
                  </a:blipFill>
                  <a:ln>
                    <a:solidFill>
                      <a:schemeClr val="bg2">
                        <a:lumMod val="90000"/>
                      </a:schemeClr>
                    </a:solidFill>
                  </a:ln>
                </p:spPr>
                <p:txBody>
                  <a:bodyPr/>
                  <a:lstStyle/>
                  <a:p>
                    <a:r>
                      <a:rPr lang="en-NL">
                        <a:noFill/>
                      </a:rPr>
                      <a:t> </a:t>
                    </a:r>
                  </a:p>
                </p:txBody>
              </p:sp>
            </mc:Fallback>
          </mc:AlternateContent>
        </p:grpSp>
      </p:grpSp>
      <p:pic>
        <p:nvPicPr>
          <p:cNvPr id="1026" name="Picture 2">
            <a:extLst>
              <a:ext uri="{FF2B5EF4-FFF2-40B4-BE49-F238E27FC236}">
                <a16:creationId xmlns:a16="http://schemas.microsoft.com/office/drawing/2014/main" id="{0F90309E-33BC-FA7A-70F4-BFC3B8A9901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131645" y="1303727"/>
            <a:ext cx="5743784" cy="4223513"/>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pic>
        <p:nvPicPr>
          <p:cNvPr id="4098" name="Picture 2">
            <a:extLst>
              <a:ext uri="{FF2B5EF4-FFF2-40B4-BE49-F238E27FC236}">
                <a16:creationId xmlns:a16="http://schemas.microsoft.com/office/drawing/2014/main" id="{492824FB-8FDA-3FA3-68F8-AEA00C1A0FBD}"/>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426986" y="3858916"/>
            <a:ext cx="3368524" cy="2552108"/>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431B924-B06D-23B6-09D3-497E21D1ECC5}"/>
                  </a:ext>
                </a:extLst>
              </p:cNvPr>
              <p:cNvSpPr txBox="1"/>
              <p:nvPr/>
            </p:nvSpPr>
            <p:spPr>
              <a:xfrm>
                <a:off x="2752510" y="2021840"/>
                <a:ext cx="2114130" cy="646331"/>
              </a:xfrm>
              <a:prstGeom prst="rect">
                <a:avLst/>
              </a:prstGeom>
              <a:noFill/>
              <a:ln w="28575">
                <a:solidFill>
                  <a:schemeClr val="tx1"/>
                </a:solidFill>
              </a:ln>
            </p:spPr>
            <p:txBody>
              <a:bodyPr wrap="square" rtlCol="0">
                <a:spAutoFit/>
              </a:bodyPr>
              <a:lstStyle/>
              <a:p>
                <a14:m>
                  <m:oMath xmlns:m="http://schemas.openxmlformats.org/officeDocument/2006/math">
                    <m:sSub>
                      <m:sSubPr>
                        <m:ctrlPr>
                          <a:rPr lang="en-NL" i="1" smtClean="0">
                            <a:latin typeface="Cambria Math" panose="02040503050406030204" pitchFamily="18" charset="0"/>
                          </a:rPr>
                        </m:ctrlPr>
                      </m:sSubPr>
                      <m:e>
                        <m:r>
                          <a:rPr lang="en-NL" i="1" smtClean="0">
                            <a:latin typeface="Cambria Math" panose="02040503050406030204" pitchFamily="18" charset="0"/>
                            <a:ea typeface="Cambria Math" panose="02040503050406030204" pitchFamily="18" charset="0"/>
                          </a:rPr>
                          <m:t>𝜅</m:t>
                        </m:r>
                      </m:e>
                      <m:sub>
                        <m:r>
                          <a:rPr lang="en-US" b="0" i="1" smtClean="0">
                            <a:latin typeface="Cambria Math" panose="02040503050406030204" pitchFamily="18" charset="0"/>
                          </a:rPr>
                          <m:t>2</m:t>
                        </m:r>
                        <m:r>
                          <a:rPr lang="en-US" b="0" i="1" smtClean="0">
                            <a:latin typeface="Cambria Math" panose="02040503050406030204" pitchFamily="18" charset="0"/>
                          </a:rPr>
                          <m:t>𝑉</m:t>
                        </m:r>
                      </m:sub>
                    </m:sSub>
                    <m:r>
                      <a:rPr lang="en-US" b="0" i="1" smtClean="0">
                        <a:latin typeface="Cambria Math" panose="02040503050406030204" pitchFamily="18" charset="0"/>
                      </a:rPr>
                      <m:t>=0</m:t>
                    </m:r>
                  </m:oMath>
                </a14:m>
                <a:r>
                  <a:rPr lang="en-NL" dirty="0"/>
                  <a:t> excluded at </a:t>
                </a:r>
                <a14:m>
                  <m:oMath xmlns:m="http://schemas.openxmlformats.org/officeDocument/2006/math">
                    <m:r>
                      <a:rPr lang="en-US" b="0" i="1" smtClean="0">
                        <a:latin typeface="Cambria Math" panose="02040503050406030204" pitchFamily="18" charset="0"/>
                      </a:rPr>
                      <m:t>3.8</m:t>
                    </m:r>
                    <m:r>
                      <a:rPr lang="en-US" b="0" i="1" smtClean="0">
                        <a:latin typeface="Cambria Math" panose="02040503050406030204" pitchFamily="18" charset="0"/>
                        <a:ea typeface="Cambria Math" panose="02040503050406030204" pitchFamily="18" charset="0"/>
                      </a:rPr>
                      <m:t>𝜎</m:t>
                    </m:r>
                  </m:oMath>
                </a14:m>
                <a:r>
                  <a:rPr lang="en-NL" dirty="0"/>
                  <a:t>!</a:t>
                </a:r>
              </a:p>
            </p:txBody>
          </p:sp>
        </mc:Choice>
        <mc:Fallback xmlns="">
          <p:sp>
            <p:nvSpPr>
              <p:cNvPr id="8" name="TextBox 7">
                <a:extLst>
                  <a:ext uri="{FF2B5EF4-FFF2-40B4-BE49-F238E27FC236}">
                    <a16:creationId xmlns:a16="http://schemas.microsoft.com/office/drawing/2014/main" id="{0431B924-B06D-23B6-09D3-497E21D1ECC5}"/>
                  </a:ext>
                </a:extLst>
              </p:cNvPr>
              <p:cNvSpPr txBox="1">
                <a:spLocks noRot="1" noChangeAspect="1" noMove="1" noResize="1" noEditPoints="1" noAdjustHandles="1" noChangeArrowheads="1" noChangeShapeType="1" noTextEdit="1"/>
              </p:cNvSpPr>
              <p:nvPr/>
            </p:nvSpPr>
            <p:spPr>
              <a:xfrm>
                <a:off x="2752510" y="2021840"/>
                <a:ext cx="2114130" cy="646331"/>
              </a:xfrm>
              <a:prstGeom prst="rect">
                <a:avLst/>
              </a:prstGeom>
              <a:blipFill>
                <a:blip r:embed="rId17"/>
                <a:stretch>
                  <a:fillRect l="-2367" t="-3704" b="-9259"/>
                </a:stretch>
              </a:blipFill>
              <a:ln w="28575">
                <a:solidFill>
                  <a:schemeClr val="tx1"/>
                </a:solidFill>
              </a:ln>
            </p:spPr>
            <p:txBody>
              <a:bodyPr/>
              <a:lstStyle/>
              <a:p>
                <a:r>
                  <a:rPr lang="en-NL">
                    <a:noFill/>
                  </a:rPr>
                  <a:t> </a:t>
                </a:r>
              </a:p>
            </p:txBody>
          </p:sp>
        </mc:Fallback>
      </mc:AlternateContent>
    </p:spTree>
    <p:custDataLst>
      <p:tags r:id="rId1"/>
    </p:custDataLst>
    <p:extLst>
      <p:ext uri="{BB962C8B-B14F-4D97-AF65-F5344CB8AC3E}">
        <p14:creationId xmlns:p14="http://schemas.microsoft.com/office/powerpoint/2010/main" val="36083265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24739">
        <p159:morph option="byObject"/>
      </p:transition>
    </mc:Choice>
    <mc:Fallback xmlns="">
      <p:transition spd="slow" advTm="2473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111065498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F9376548-87B0-E748-F9DC-E21EE9063B51}"/>
              </a:ext>
            </a:extLst>
          </p:cNvPr>
          <p:cNvSpPr>
            <a:spLocks noGrp="1"/>
          </p:cNvSpPr>
          <p:nvPr>
            <p:ph type="sldNum" sz="quarter" idx="12"/>
          </p:nvPr>
        </p:nvSpPr>
        <p:spPr/>
        <p:txBody>
          <a:bodyPr/>
          <a:lstStyle/>
          <a:p>
            <a:fld id="{E676B44A-1326-F346-AF9E-863642D7A87C}" type="slidenum">
              <a:rPr lang="en-NL" smtClean="0"/>
              <a:t>13</a:t>
            </a:fld>
            <a:endParaRPr lang="en-NL"/>
          </a:p>
        </p:txBody>
      </p:sp>
    </p:spTree>
    <p:extLst>
      <p:ext uri="{BB962C8B-B14F-4D97-AF65-F5344CB8AC3E}">
        <p14:creationId xmlns:p14="http://schemas.microsoft.com/office/powerpoint/2010/main" val="211554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274">
        <p159:morph option="byObject"/>
      </p:transition>
    </mc:Choice>
    <mc:Fallback xmlns="">
      <p:transition spd="slow" advTm="274">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266130746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a:extLst>
              <a:ext uri="{FF2B5EF4-FFF2-40B4-BE49-F238E27FC236}">
                <a16:creationId xmlns:a16="http://schemas.microsoft.com/office/drawing/2014/main" id="{789560E6-4282-7159-F74A-F89C9FF6A78B}"/>
              </a:ext>
            </a:extLst>
          </p:cNvPr>
          <p:cNvSpPr>
            <a:spLocks noGrp="1"/>
          </p:cNvSpPr>
          <p:nvPr>
            <p:ph type="sldNum" sz="quarter" idx="12"/>
          </p:nvPr>
        </p:nvSpPr>
        <p:spPr/>
        <p:txBody>
          <a:bodyPr/>
          <a:lstStyle/>
          <a:p>
            <a:fld id="{E676B44A-1326-F346-AF9E-863642D7A87C}" type="slidenum">
              <a:rPr lang="en-NL" smtClean="0"/>
              <a:t>14</a:t>
            </a:fld>
            <a:endParaRPr lang="en-NL"/>
          </a:p>
        </p:txBody>
      </p:sp>
      <p:pic>
        <p:nvPicPr>
          <p:cNvPr id="7" name="Picture 6" descr="A graph with blue and yellow squares&#10;&#10;Description automatically generated">
            <a:extLst>
              <a:ext uri="{FF2B5EF4-FFF2-40B4-BE49-F238E27FC236}">
                <a16:creationId xmlns:a16="http://schemas.microsoft.com/office/drawing/2014/main" id="{D3AC840B-442F-CAF2-F891-927A11ADB90A}"/>
              </a:ext>
            </a:extLst>
          </p:cNvPr>
          <p:cNvPicPr>
            <a:picLocks noChangeAspect="1"/>
          </p:cNvPicPr>
          <p:nvPr/>
        </p:nvPicPr>
        <p:blipFill>
          <a:blip r:embed="rId9"/>
          <a:stretch>
            <a:fillRect/>
          </a:stretch>
        </p:blipFill>
        <p:spPr>
          <a:xfrm>
            <a:off x="1642431" y="1591536"/>
            <a:ext cx="1435722" cy="1030478"/>
          </a:xfrm>
          <a:prstGeom prst="rect">
            <a:avLst/>
          </a:prstGeom>
          <a:ln w="28575">
            <a:solidFill>
              <a:schemeClr val="tx1"/>
            </a:solidFill>
          </a:ln>
        </p:spPr>
      </p:pic>
      <p:sp>
        <p:nvSpPr>
          <p:cNvPr id="4" name="TextBox 3">
            <a:extLst>
              <a:ext uri="{FF2B5EF4-FFF2-40B4-BE49-F238E27FC236}">
                <a16:creationId xmlns:a16="http://schemas.microsoft.com/office/drawing/2014/main" id="{39F9DAD0-5A67-E4DF-C2B5-5831167C2D16}"/>
              </a:ext>
            </a:extLst>
          </p:cNvPr>
          <p:cNvSpPr txBox="1"/>
          <p:nvPr/>
        </p:nvSpPr>
        <p:spPr>
          <a:xfrm>
            <a:off x="2360292" y="6185098"/>
            <a:ext cx="3427892" cy="307777"/>
          </a:xfrm>
          <a:prstGeom prst="rect">
            <a:avLst/>
          </a:prstGeom>
          <a:noFill/>
        </p:spPr>
        <p:txBody>
          <a:bodyPr wrap="square" rtlCol="0">
            <a:spAutoFit/>
          </a:bodyPr>
          <a:lstStyle/>
          <a:p>
            <a:r>
              <a:rPr lang="en-GB" sz="1400" b="0" i="0" u="none" strike="noStrike" dirty="0">
                <a:solidFill>
                  <a:srgbClr val="4571D0"/>
                </a:solidFill>
                <a:effectLst/>
                <a:latin typeface="arial" panose="020B0604020202020204" pitchFamily="34" charset="0"/>
                <a:hlinkClick r:id="rId10"/>
              </a:rPr>
              <a:t>Phys. Rev. D 110 (2024) 032012</a:t>
            </a:r>
            <a:endParaRPr lang="en-NL" sz="1400" dirty="0"/>
          </a:p>
        </p:txBody>
      </p:sp>
    </p:spTree>
    <p:custDataLst>
      <p:tags r:id="rId1"/>
    </p:custDataLst>
    <p:extLst>
      <p:ext uri="{BB962C8B-B14F-4D97-AF65-F5344CB8AC3E}">
        <p14:creationId xmlns:p14="http://schemas.microsoft.com/office/powerpoint/2010/main" val="31727263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21110">
        <p159:morph option="byObject"/>
      </p:transition>
    </mc:Choice>
    <mc:Fallback xmlns="">
      <p:transition spd="slow" advTm="2111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327362595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a:extLst>
              <a:ext uri="{FF2B5EF4-FFF2-40B4-BE49-F238E27FC236}">
                <a16:creationId xmlns:a16="http://schemas.microsoft.com/office/drawing/2014/main" id="{789560E6-4282-7159-F74A-F89C9FF6A78B}"/>
              </a:ext>
            </a:extLst>
          </p:cNvPr>
          <p:cNvSpPr>
            <a:spLocks noGrp="1"/>
          </p:cNvSpPr>
          <p:nvPr>
            <p:ph type="sldNum" sz="quarter" idx="12"/>
          </p:nvPr>
        </p:nvSpPr>
        <p:spPr/>
        <p:txBody>
          <a:bodyPr/>
          <a:lstStyle/>
          <a:p>
            <a:fld id="{E676B44A-1326-F346-AF9E-863642D7A87C}" type="slidenum">
              <a:rPr lang="en-NL" smtClean="0"/>
              <a:t>15</a:t>
            </a:fld>
            <a:endParaRPr lang="en-NL"/>
          </a:p>
        </p:txBody>
      </p:sp>
      <p:sp>
        <p:nvSpPr>
          <p:cNvPr id="18" name="Wave 17">
            <a:extLst>
              <a:ext uri="{FF2B5EF4-FFF2-40B4-BE49-F238E27FC236}">
                <a16:creationId xmlns:a16="http://schemas.microsoft.com/office/drawing/2014/main" id="{5982C6DE-B58E-D412-F279-78DDCA607E54}"/>
              </a:ext>
            </a:extLst>
          </p:cNvPr>
          <p:cNvSpPr/>
          <p:nvPr/>
        </p:nvSpPr>
        <p:spPr>
          <a:xfrm rot="1015650">
            <a:off x="7949767" y="1587601"/>
            <a:ext cx="3287454" cy="1615905"/>
          </a:xfrm>
          <a:prstGeom prst="wave">
            <a:avLst>
              <a:gd name="adj1" fmla="val 12500"/>
              <a:gd name="adj2" fmla="val -1457"/>
            </a:avLst>
          </a:prstGeom>
          <a:solidFill>
            <a:srgbClr val="FFC635"/>
          </a:solidFill>
          <a:ln>
            <a:solidFill>
              <a:srgbClr val="FFC635"/>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NL" dirty="0">
                <a:solidFill>
                  <a:schemeClr val="tx1">
                    <a:lumMod val="50000"/>
                    <a:lumOff val="50000"/>
                  </a:schemeClr>
                </a:solidFill>
              </a:rPr>
              <a:t>Best expected (observed) upper limit of </a:t>
            </a:r>
            <a:r>
              <a:rPr lang="en-NL" b="1" dirty="0">
                <a:solidFill>
                  <a:schemeClr val="tx1">
                    <a:lumMod val="50000"/>
                    <a:lumOff val="50000"/>
                  </a:schemeClr>
                </a:solidFill>
              </a:rPr>
              <a:t>μ</a:t>
            </a:r>
            <a:r>
              <a:rPr lang="en-NL" b="1" baseline="-25000" dirty="0">
                <a:solidFill>
                  <a:schemeClr val="tx1">
                    <a:lumMod val="50000"/>
                    <a:lumOff val="50000"/>
                  </a:schemeClr>
                </a:solidFill>
              </a:rPr>
              <a:t>HH</a:t>
            </a:r>
            <a:r>
              <a:rPr lang="en-NL" b="1" dirty="0">
                <a:solidFill>
                  <a:schemeClr val="tx1">
                    <a:lumMod val="50000"/>
                    <a:lumOff val="50000"/>
                  </a:schemeClr>
                </a:solidFill>
              </a:rPr>
              <a:t> &lt; 3.3 (5.9)</a:t>
            </a:r>
          </a:p>
        </p:txBody>
      </p:sp>
      <p:pic>
        <p:nvPicPr>
          <p:cNvPr id="5" name="Picture 4" descr="A graph with blue and yellow squares&#10;&#10;Description automatically generated">
            <a:extLst>
              <a:ext uri="{FF2B5EF4-FFF2-40B4-BE49-F238E27FC236}">
                <a16:creationId xmlns:a16="http://schemas.microsoft.com/office/drawing/2014/main" id="{DF869705-6FFB-DF9D-9E97-C6E91779D3CA}"/>
              </a:ext>
            </a:extLst>
          </p:cNvPr>
          <p:cNvPicPr>
            <a:picLocks noChangeAspect="1"/>
          </p:cNvPicPr>
          <p:nvPr/>
        </p:nvPicPr>
        <p:blipFill>
          <a:blip r:embed="rId9"/>
          <a:stretch>
            <a:fillRect/>
          </a:stretch>
        </p:blipFill>
        <p:spPr>
          <a:xfrm>
            <a:off x="838198" y="1690688"/>
            <a:ext cx="5154977" cy="3699942"/>
          </a:xfrm>
          <a:prstGeom prst="rect">
            <a:avLst/>
          </a:prstGeom>
          <a:ln w="28575">
            <a:solidFill>
              <a:schemeClr val="tx1"/>
            </a:solidFill>
          </a:ln>
        </p:spPr>
      </p:pic>
      <p:sp>
        <p:nvSpPr>
          <p:cNvPr id="4" name="TextBox 3">
            <a:extLst>
              <a:ext uri="{FF2B5EF4-FFF2-40B4-BE49-F238E27FC236}">
                <a16:creationId xmlns:a16="http://schemas.microsoft.com/office/drawing/2014/main" id="{2673FEE1-4224-4EBB-7AD4-B3CC88A316C9}"/>
              </a:ext>
            </a:extLst>
          </p:cNvPr>
          <p:cNvSpPr txBox="1"/>
          <p:nvPr/>
        </p:nvSpPr>
        <p:spPr>
          <a:xfrm>
            <a:off x="2360292" y="6185098"/>
            <a:ext cx="3427892" cy="307777"/>
          </a:xfrm>
          <a:prstGeom prst="rect">
            <a:avLst/>
          </a:prstGeom>
          <a:noFill/>
        </p:spPr>
        <p:txBody>
          <a:bodyPr wrap="square" rtlCol="0">
            <a:spAutoFit/>
          </a:bodyPr>
          <a:lstStyle/>
          <a:p>
            <a:r>
              <a:rPr lang="en-GB" sz="1400" b="0" i="0" u="none" strike="noStrike" dirty="0">
                <a:solidFill>
                  <a:srgbClr val="4571D0"/>
                </a:solidFill>
                <a:effectLst/>
                <a:latin typeface="arial" panose="020B0604020202020204" pitchFamily="34" charset="0"/>
                <a:hlinkClick r:id="rId10"/>
              </a:rPr>
              <a:t>Phys. Rev. D 110 (2024) 032012</a:t>
            </a:r>
            <a:endParaRPr lang="en-NL" sz="1400" dirty="0"/>
          </a:p>
        </p:txBody>
      </p:sp>
    </p:spTree>
    <p:custDataLst>
      <p:tags r:id="rId1"/>
    </p:custDataLst>
    <p:extLst>
      <p:ext uri="{BB962C8B-B14F-4D97-AF65-F5344CB8AC3E}">
        <p14:creationId xmlns:p14="http://schemas.microsoft.com/office/powerpoint/2010/main" val="2098663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20347">
        <p159:morph option="byObject"/>
      </p:transition>
    </mc:Choice>
    <mc:Fallback xmlns="">
      <p:transition spd="slow" advTm="2034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5"/>
                                        </p:tgtEl>
                                        <p:attrNameLst>
                                          <p:attrName>style.visibility</p:attrName>
                                        </p:attrNameLst>
                                      </p:cBhvr>
                                      <p:to>
                                        <p:strVal val="hidden"/>
                                      </p:to>
                                    </p:set>
                                  </p:childTnLst>
                                </p:cTn>
                              </p:par>
                              <p:par>
                                <p:cTn id="14" presetID="1" presetClass="exit" presetSubtype="0" fill="hold" grpId="1" nodeType="withEffect">
                                  <p:stCondLst>
                                    <p:cond delay="0"/>
                                  </p:stCondLst>
                                  <p:childTnLst>
                                    <p:set>
                                      <p:cBhvr>
                                        <p:cTn id="15" dur="1" fill="hold">
                                          <p:stCondLst>
                                            <p:cond delay="0"/>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142768267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651331C2-6A57-0E0B-59EA-D1F2CDF01D58}"/>
              </a:ext>
            </a:extLst>
          </p:cNvPr>
          <p:cNvSpPr>
            <a:spLocks noGrp="1"/>
          </p:cNvSpPr>
          <p:nvPr>
            <p:ph type="sldNum" sz="quarter" idx="12"/>
          </p:nvPr>
        </p:nvSpPr>
        <p:spPr/>
        <p:txBody>
          <a:bodyPr/>
          <a:lstStyle/>
          <a:p>
            <a:fld id="{E676B44A-1326-F346-AF9E-863642D7A87C}" type="slidenum">
              <a:rPr lang="en-NL" smtClean="0"/>
              <a:t>16</a:t>
            </a:fld>
            <a:endParaRPr lang="en-NL"/>
          </a:p>
        </p:txBody>
      </p:sp>
    </p:spTree>
    <p:extLst>
      <p:ext uri="{BB962C8B-B14F-4D97-AF65-F5344CB8AC3E}">
        <p14:creationId xmlns:p14="http://schemas.microsoft.com/office/powerpoint/2010/main" val="29773997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557">
        <p159:morph option="byObject"/>
      </p:transition>
    </mc:Choice>
    <mc:Fallback xmlns="">
      <p:transition spd="slow" advTm="557">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299876760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a:extLst>
              <a:ext uri="{FF2B5EF4-FFF2-40B4-BE49-F238E27FC236}">
                <a16:creationId xmlns:a16="http://schemas.microsoft.com/office/drawing/2014/main" id="{651331C2-6A57-0E0B-59EA-D1F2CDF01D58}"/>
              </a:ext>
            </a:extLst>
          </p:cNvPr>
          <p:cNvSpPr>
            <a:spLocks noGrp="1"/>
          </p:cNvSpPr>
          <p:nvPr>
            <p:ph type="sldNum" sz="quarter" idx="12"/>
          </p:nvPr>
        </p:nvSpPr>
        <p:spPr/>
        <p:txBody>
          <a:bodyPr/>
          <a:lstStyle/>
          <a:p>
            <a:fld id="{E676B44A-1326-F346-AF9E-863642D7A87C}" type="slidenum">
              <a:rPr lang="en-NL" smtClean="0"/>
              <a:t>17</a:t>
            </a:fld>
            <a:endParaRPr lang="en-NL"/>
          </a:p>
        </p:txBody>
      </p:sp>
      <p:pic>
        <p:nvPicPr>
          <p:cNvPr id="5" name="Picture 4" descr="A graph of a function&#10;&#10;Description automatically generated">
            <a:extLst>
              <a:ext uri="{FF2B5EF4-FFF2-40B4-BE49-F238E27FC236}">
                <a16:creationId xmlns:a16="http://schemas.microsoft.com/office/drawing/2014/main" id="{C5252791-BEE8-7AB2-7411-2F4C653D6C82}"/>
              </a:ext>
            </a:extLst>
          </p:cNvPr>
          <p:cNvPicPr>
            <a:picLocks noChangeAspect="1"/>
          </p:cNvPicPr>
          <p:nvPr/>
        </p:nvPicPr>
        <p:blipFill>
          <a:blip r:embed="rId9"/>
          <a:stretch>
            <a:fillRect/>
          </a:stretch>
        </p:blipFill>
        <p:spPr>
          <a:xfrm>
            <a:off x="1803106" y="1621412"/>
            <a:ext cx="1215515" cy="956581"/>
          </a:xfrm>
          <a:prstGeom prst="rect">
            <a:avLst/>
          </a:prstGeom>
          <a:ln w="28575">
            <a:solidFill>
              <a:schemeClr val="tx1"/>
            </a:solidFill>
          </a:ln>
        </p:spPr>
      </p:pic>
      <p:sp>
        <p:nvSpPr>
          <p:cNvPr id="4" name="TextBox 3">
            <a:extLst>
              <a:ext uri="{FF2B5EF4-FFF2-40B4-BE49-F238E27FC236}">
                <a16:creationId xmlns:a16="http://schemas.microsoft.com/office/drawing/2014/main" id="{1691DDAB-BF2C-087C-C00A-6EB5433E7345}"/>
              </a:ext>
            </a:extLst>
          </p:cNvPr>
          <p:cNvSpPr txBox="1"/>
          <p:nvPr/>
        </p:nvSpPr>
        <p:spPr>
          <a:xfrm>
            <a:off x="2342447" y="6185098"/>
            <a:ext cx="1849277" cy="307777"/>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10"/>
              </a:rPr>
              <a:t>JHEP 01 (2024) 066</a:t>
            </a:r>
            <a:endParaRPr lang="en-NL" sz="1400" dirty="0"/>
          </a:p>
        </p:txBody>
      </p:sp>
    </p:spTree>
    <p:custDataLst>
      <p:tags r:id="rId1"/>
    </p:custDataLst>
    <p:extLst>
      <p:ext uri="{BB962C8B-B14F-4D97-AF65-F5344CB8AC3E}">
        <p14:creationId xmlns:p14="http://schemas.microsoft.com/office/powerpoint/2010/main" val="25308751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22582">
        <p159:morph option="byObject"/>
      </p:transition>
    </mc:Choice>
    <mc:Fallback xmlns="">
      <p:transition spd="slow" advTm="2258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337488951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a:extLst>
              <a:ext uri="{FF2B5EF4-FFF2-40B4-BE49-F238E27FC236}">
                <a16:creationId xmlns:a16="http://schemas.microsoft.com/office/drawing/2014/main" id="{651331C2-6A57-0E0B-59EA-D1F2CDF01D58}"/>
              </a:ext>
            </a:extLst>
          </p:cNvPr>
          <p:cNvSpPr>
            <a:spLocks noGrp="1"/>
          </p:cNvSpPr>
          <p:nvPr>
            <p:ph type="sldNum" sz="quarter" idx="12"/>
          </p:nvPr>
        </p:nvSpPr>
        <p:spPr/>
        <p:txBody>
          <a:bodyPr/>
          <a:lstStyle/>
          <a:p>
            <a:fld id="{E676B44A-1326-F346-AF9E-863642D7A87C}" type="slidenum">
              <a:rPr lang="en-NL" smtClean="0"/>
              <a:t>18</a:t>
            </a:fld>
            <a:endParaRPr lang="en-NL"/>
          </a:p>
        </p:txBody>
      </p:sp>
      <p:sp>
        <p:nvSpPr>
          <p:cNvPr id="4" name="Wave 3">
            <a:extLst>
              <a:ext uri="{FF2B5EF4-FFF2-40B4-BE49-F238E27FC236}">
                <a16:creationId xmlns:a16="http://schemas.microsoft.com/office/drawing/2014/main" id="{29E88662-F59D-294A-DFFD-4AAA58550166}"/>
              </a:ext>
            </a:extLst>
          </p:cNvPr>
          <p:cNvSpPr/>
          <p:nvPr/>
        </p:nvSpPr>
        <p:spPr>
          <a:xfrm rot="1015650">
            <a:off x="7903848" y="1657383"/>
            <a:ext cx="3802332" cy="1854711"/>
          </a:xfrm>
          <a:prstGeom prst="wave">
            <a:avLst>
              <a:gd name="adj1" fmla="val 12500"/>
              <a:gd name="adj2" fmla="val -1457"/>
            </a:avLst>
          </a:prstGeom>
          <a:solidFill>
            <a:srgbClr val="49F2D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NL" dirty="0">
                <a:solidFill>
                  <a:schemeClr val="tx1">
                    <a:lumMod val="50000"/>
                    <a:lumOff val="50000"/>
                  </a:schemeClr>
                </a:solidFill>
              </a:rPr>
              <a:t>Best expected (observed) 95% CL </a:t>
            </a:r>
          </a:p>
          <a:p>
            <a:pPr algn="ctr"/>
            <a:r>
              <a:rPr lang="en-NL" dirty="0">
                <a:solidFill>
                  <a:schemeClr val="tx1">
                    <a:lumMod val="50000"/>
                    <a:lumOff val="50000"/>
                  </a:schemeClr>
                </a:solidFill>
              </a:rPr>
              <a:t>𝜅</a:t>
            </a:r>
            <a:r>
              <a:rPr lang="en-NL" baseline="-25000" dirty="0">
                <a:solidFill>
                  <a:schemeClr val="tx1">
                    <a:lumMod val="50000"/>
                    <a:lumOff val="50000"/>
                  </a:schemeClr>
                </a:solidFill>
              </a:rPr>
              <a:t>𝜆</a:t>
            </a:r>
            <a:r>
              <a:rPr lang="en-NL" dirty="0">
                <a:solidFill>
                  <a:schemeClr val="tx1">
                    <a:lumMod val="50000"/>
                    <a:lumOff val="50000"/>
                  </a:schemeClr>
                </a:solidFill>
              </a:rPr>
              <a:t> ϵ [-2.8, 7.8] ([-1.4, 6.9])</a:t>
            </a:r>
            <a:endParaRPr lang="en-NL" b="1" dirty="0">
              <a:solidFill>
                <a:schemeClr val="tx1">
                  <a:lumMod val="50000"/>
                  <a:lumOff val="50000"/>
                </a:schemeClr>
              </a:solidFill>
            </a:endParaRPr>
          </a:p>
        </p:txBody>
      </p:sp>
      <p:pic>
        <p:nvPicPr>
          <p:cNvPr id="7" name="Picture 6" descr="A graph of a function&#10;&#10;Description automatically generated">
            <a:extLst>
              <a:ext uri="{FF2B5EF4-FFF2-40B4-BE49-F238E27FC236}">
                <a16:creationId xmlns:a16="http://schemas.microsoft.com/office/drawing/2014/main" id="{5D18AB72-19C5-1781-4BAC-5767CEEC65A9}"/>
              </a:ext>
            </a:extLst>
          </p:cNvPr>
          <p:cNvPicPr>
            <a:picLocks noChangeAspect="1"/>
          </p:cNvPicPr>
          <p:nvPr/>
        </p:nvPicPr>
        <p:blipFill>
          <a:blip r:embed="rId9"/>
          <a:stretch>
            <a:fillRect/>
          </a:stretch>
        </p:blipFill>
        <p:spPr>
          <a:xfrm>
            <a:off x="759868" y="1506538"/>
            <a:ext cx="5057038" cy="3979767"/>
          </a:xfrm>
          <a:prstGeom prst="rect">
            <a:avLst/>
          </a:prstGeom>
          <a:ln w="28575">
            <a:solidFill>
              <a:schemeClr val="tx1"/>
            </a:solidFill>
          </a:ln>
        </p:spPr>
      </p:pic>
      <p:sp>
        <p:nvSpPr>
          <p:cNvPr id="5" name="TextBox 4">
            <a:extLst>
              <a:ext uri="{FF2B5EF4-FFF2-40B4-BE49-F238E27FC236}">
                <a16:creationId xmlns:a16="http://schemas.microsoft.com/office/drawing/2014/main" id="{D429D92B-013F-EF7B-7296-FC3EE32246AE}"/>
              </a:ext>
            </a:extLst>
          </p:cNvPr>
          <p:cNvSpPr txBox="1"/>
          <p:nvPr/>
        </p:nvSpPr>
        <p:spPr>
          <a:xfrm>
            <a:off x="2342447" y="6185098"/>
            <a:ext cx="1849277" cy="307777"/>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10"/>
              </a:rPr>
              <a:t>JHEP 01 (2024) 066</a:t>
            </a:r>
            <a:endParaRPr lang="en-NL" sz="1400" dirty="0"/>
          </a:p>
        </p:txBody>
      </p:sp>
    </p:spTree>
    <p:custDataLst>
      <p:tags r:id="rId1"/>
    </p:custDataLst>
    <p:extLst>
      <p:ext uri="{BB962C8B-B14F-4D97-AF65-F5344CB8AC3E}">
        <p14:creationId xmlns:p14="http://schemas.microsoft.com/office/powerpoint/2010/main" val="31790370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15715">
        <p159:morph option="byObject"/>
      </p:transition>
    </mc:Choice>
    <mc:Fallback xmlns="">
      <p:transition spd="slow" advTm="1571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1" presetClass="exit"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242105170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651331C2-6A57-0E0B-59EA-D1F2CDF01D58}"/>
              </a:ext>
            </a:extLst>
          </p:cNvPr>
          <p:cNvSpPr>
            <a:spLocks noGrp="1"/>
          </p:cNvSpPr>
          <p:nvPr>
            <p:ph type="sldNum" sz="quarter" idx="12"/>
          </p:nvPr>
        </p:nvSpPr>
        <p:spPr/>
        <p:txBody>
          <a:bodyPr/>
          <a:lstStyle/>
          <a:p>
            <a:fld id="{E676B44A-1326-F346-AF9E-863642D7A87C}" type="slidenum">
              <a:rPr lang="en-NL" smtClean="0"/>
              <a:t>19</a:t>
            </a:fld>
            <a:endParaRPr lang="en-NL"/>
          </a:p>
        </p:txBody>
      </p:sp>
    </p:spTree>
    <p:extLst>
      <p:ext uri="{BB962C8B-B14F-4D97-AF65-F5344CB8AC3E}">
        <p14:creationId xmlns:p14="http://schemas.microsoft.com/office/powerpoint/2010/main" val="30831918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28595">
        <p159:morph option="byObject"/>
      </p:transition>
    </mc:Choice>
    <mc:Fallback xmlns="">
      <p:transition spd="slow" advTm="28595">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DF99A-7F5B-8ABB-1BEE-FFED426AB749}"/>
              </a:ext>
            </a:extLst>
          </p:cNvPr>
          <p:cNvSpPr>
            <a:spLocks noGrp="1"/>
          </p:cNvSpPr>
          <p:nvPr>
            <p:ph type="title"/>
          </p:nvPr>
        </p:nvSpPr>
        <p:spPr/>
        <p:txBody>
          <a:bodyPr>
            <a:normAutofit/>
          </a:bodyPr>
          <a:lstStyle/>
          <a:p>
            <a:r>
              <a:rPr lang="en-NL" dirty="0">
                <a:solidFill>
                  <a:schemeClr val="accent3"/>
                </a:solidFill>
              </a:rPr>
              <a:t>Why are we interested in Higgs pair-production?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E88C19A-1E17-72E4-19E5-4A1B5973C93C}"/>
                  </a:ext>
                </a:extLst>
              </p:cNvPr>
              <p:cNvSpPr>
                <a:spLocks noGrp="1"/>
              </p:cNvSpPr>
              <p:nvPr>
                <p:ph idx="1"/>
              </p:nvPr>
            </p:nvSpPr>
            <p:spPr>
              <a:xfrm>
                <a:off x="838200" y="1825625"/>
                <a:ext cx="6855372" cy="4351338"/>
              </a:xfrm>
            </p:spPr>
            <p:txBody>
              <a:bodyPr>
                <a:normAutofit/>
              </a:bodyPr>
              <a:lstStyle/>
              <a:p>
                <a:pPr marL="0" indent="0">
                  <a:buNone/>
                </a:pPr>
                <a:r>
                  <a:rPr lang="en-NL" sz="2000" dirty="0"/>
                  <a:t>The </a:t>
                </a:r>
                <a:r>
                  <a:rPr lang="en-NL" sz="2000" b="1" dirty="0"/>
                  <a:t>H</a:t>
                </a:r>
                <a:r>
                  <a:rPr lang="en-GB" sz="2000" b="1" dirty="0" err="1"/>
                  <a:t>i</a:t>
                </a:r>
                <a:r>
                  <a:rPr lang="en-NL" sz="2000" b="1" dirty="0"/>
                  <a:t>ggs Potential</a:t>
                </a:r>
                <a:r>
                  <a:rPr lang="en-NL" sz="2000" dirty="0"/>
                  <a:t> is the least explored part of the Standard Model</a:t>
                </a:r>
              </a:p>
              <a:p>
                <a:pPr marL="0" indent="0">
                  <a:buNone/>
                </a:pPr>
                <a:endParaRPr lang="en-NL" sz="2000" dirty="0"/>
              </a:p>
              <a:p>
                <a:pPr marL="0" indent="0">
                  <a:buNone/>
                </a:pPr>
                <a:r>
                  <a:rPr lang="en-US" sz="2000" dirty="0"/>
                  <a:t>Crucial </a:t>
                </a:r>
                <a:r>
                  <a:rPr lang="en-NL" sz="2000" dirty="0"/>
                  <a:t>for understanding the mechanism of </a:t>
                </a:r>
                <a:r>
                  <a:rPr lang="en-NL" sz="2000" b="1" dirty="0"/>
                  <a:t>Electroweak Symmetry Breaking </a:t>
                </a:r>
                <a:r>
                  <a:rPr lang="en-NL" sz="2000" dirty="0"/>
                  <a:t>and links to profound questions in particle physics and cosmology</a:t>
                </a:r>
              </a:p>
              <a:p>
                <a:pPr marL="0" indent="0">
                  <a:buNone/>
                </a:pPr>
                <a:endParaRPr lang="en-NL" sz="2000" dirty="0"/>
              </a:p>
              <a:p>
                <a:pPr marL="0" indent="0">
                  <a:buNone/>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𝑉</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𝐻</m:t>
                          </m:r>
                        </m:e>
                      </m:d>
                      <m:r>
                        <a:rPr lang="en-US" sz="2000" b="0" i="1" smtClean="0">
                          <a:latin typeface="Cambria Math" panose="02040503050406030204" pitchFamily="18" charset="0"/>
                        </a:rPr>
                        <m:t>= </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den>
                      </m:f>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𝑚</m:t>
                          </m:r>
                        </m:e>
                        <m:sub>
                          <m:r>
                            <a:rPr lang="en-US" sz="2000" b="0" i="1" smtClean="0">
                              <a:latin typeface="Cambria Math" panose="02040503050406030204" pitchFamily="18" charset="0"/>
                            </a:rPr>
                            <m:t>𝐻</m:t>
                          </m:r>
                        </m:sub>
                        <m:sup>
                          <m:r>
                            <a:rPr lang="en-US" sz="2000" b="0" i="1" smtClean="0">
                              <a:latin typeface="Cambria Math" panose="02040503050406030204" pitchFamily="18" charset="0"/>
                            </a:rPr>
                            <m:t>2</m:t>
                          </m:r>
                        </m:sup>
                      </m:sSubSup>
                      <m:sSup>
                        <m:sSupPr>
                          <m:ctrlPr>
                            <a:rPr lang="en-US" sz="2000" i="1">
                              <a:latin typeface="Cambria Math" panose="02040503050406030204" pitchFamily="18" charset="0"/>
                            </a:rPr>
                          </m:ctrlPr>
                        </m:sSupPr>
                        <m:e>
                          <m:r>
                            <a:rPr lang="en-US" sz="2000" i="1">
                              <a:latin typeface="Cambria Math" panose="02040503050406030204" pitchFamily="18" charset="0"/>
                            </a:rPr>
                            <m:t>𝐻</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 </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𝜆</m:t>
                          </m:r>
                        </m:e>
                        <m:sub>
                          <m:r>
                            <a:rPr lang="en-US" sz="2000" b="0" i="1" smtClean="0">
                              <a:latin typeface="Cambria Math" panose="02040503050406030204" pitchFamily="18" charset="0"/>
                            </a:rPr>
                            <m:t>3</m:t>
                          </m:r>
                        </m:sub>
                      </m:sSub>
                      <m:r>
                        <a:rPr lang="en-US" sz="2000" b="0" i="1" smtClean="0">
                          <a:latin typeface="Cambria Math" panose="02040503050406030204" pitchFamily="18" charset="0"/>
                        </a:rPr>
                        <m:t>𝑣</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𝐻</m:t>
                          </m:r>
                        </m:e>
                        <m:sup>
                          <m:r>
                            <a:rPr lang="en-US" sz="2000" b="0" i="1" smtClean="0">
                              <a:latin typeface="Cambria Math" panose="02040503050406030204" pitchFamily="18" charset="0"/>
                            </a:rPr>
                            <m:t>3</m:t>
                          </m:r>
                        </m:sup>
                      </m:sSup>
                      <m:r>
                        <a:rPr lang="en-US" sz="2000" b="0" i="1" smtClean="0">
                          <a:latin typeface="Cambria Math" panose="02040503050406030204" pitchFamily="18" charset="0"/>
                        </a:rPr>
                        <m:t>+ </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4</m:t>
                          </m:r>
                        </m:den>
                      </m:f>
                      <m:sSub>
                        <m:sSubPr>
                          <m:ctrlPr>
                            <a:rPr lang="en-US" sz="2000" b="0" i="1" smtClean="0">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𝜆</m:t>
                          </m:r>
                        </m:e>
                        <m:sub>
                          <m:r>
                            <a:rPr lang="en-US" sz="2000" b="0" i="1" smtClean="0">
                              <a:latin typeface="Cambria Math" panose="02040503050406030204" pitchFamily="18" charset="0"/>
                              <a:ea typeface="Cambria Math" panose="02040503050406030204" pitchFamily="18" charset="0"/>
                            </a:rPr>
                            <m:t>4</m:t>
                          </m:r>
                        </m:sub>
                      </m:sSub>
                      <m:r>
                        <a:rPr lang="en-US" sz="2000" b="0" i="1" smtClean="0">
                          <a:latin typeface="Cambria Math" panose="02040503050406030204" pitchFamily="18" charset="0"/>
                          <a:ea typeface="Cambria Math" panose="02040503050406030204" pitchFamily="18" charset="0"/>
                        </a:rPr>
                        <m:t>𝑣</m:t>
                      </m:r>
                      <m:sSup>
                        <m:sSupPr>
                          <m:ctrlPr>
                            <a:rPr lang="en-US" sz="2000" i="1">
                              <a:latin typeface="Cambria Math" panose="02040503050406030204" pitchFamily="18" charset="0"/>
                            </a:rPr>
                          </m:ctrlPr>
                        </m:sSupPr>
                        <m:e>
                          <m:r>
                            <a:rPr lang="en-US" sz="2000" i="1">
                              <a:latin typeface="Cambria Math" panose="02040503050406030204" pitchFamily="18" charset="0"/>
                            </a:rPr>
                            <m:t>𝐻</m:t>
                          </m:r>
                        </m:e>
                        <m:sup>
                          <m:r>
                            <a:rPr lang="en-US" sz="2000" b="0" i="1" smtClean="0">
                              <a:latin typeface="Cambria Math" panose="02040503050406030204" pitchFamily="18" charset="0"/>
                            </a:rPr>
                            <m:t>4</m:t>
                          </m:r>
                        </m:sup>
                      </m:sSup>
                    </m:oMath>
                  </m:oMathPara>
                </a14:m>
                <a:endParaRPr lang="en-US" sz="2000" dirty="0"/>
              </a:p>
              <a:p>
                <a:pPr marL="0" indent="0">
                  <a:buNone/>
                </a:pPr>
                <a:endParaRPr lang="en-US" sz="2000" dirty="0"/>
              </a:p>
              <a:p>
                <a:pPr marL="0" indent="0">
                  <a:buNone/>
                </a:pPr>
                <a:r>
                  <a:rPr lang="en-US" sz="2000" dirty="0"/>
                  <a:t>Depends on Higgs </a:t>
                </a:r>
                <a:r>
                  <a:rPr lang="en-US" sz="2000" b="1" dirty="0"/>
                  <a:t>trilinear</a:t>
                </a:r>
                <a:r>
                  <a:rPr lang="en-US" sz="2000" dirty="0"/>
                  <a:t> and </a:t>
                </a:r>
                <a:r>
                  <a:rPr lang="en-US" sz="2000" b="1" dirty="0"/>
                  <a:t>quartic</a:t>
                </a:r>
                <a:r>
                  <a:rPr lang="en-US" sz="2000" dirty="0"/>
                  <a:t> self-coupling → can be probed via HH or HHH production</a:t>
                </a:r>
                <a:endParaRPr lang="en-NL" sz="2000" dirty="0"/>
              </a:p>
            </p:txBody>
          </p:sp>
        </mc:Choice>
        <mc:Fallback xmlns="">
          <p:sp>
            <p:nvSpPr>
              <p:cNvPr id="3" name="Content Placeholder 2">
                <a:extLst>
                  <a:ext uri="{FF2B5EF4-FFF2-40B4-BE49-F238E27FC236}">
                    <a16:creationId xmlns:a16="http://schemas.microsoft.com/office/drawing/2014/main" id="{4E88C19A-1E17-72E4-19E5-4A1B5973C93C}"/>
                  </a:ext>
                </a:extLst>
              </p:cNvPr>
              <p:cNvSpPr>
                <a:spLocks noGrp="1" noRot="1" noChangeAspect="1" noMove="1" noResize="1" noEditPoints="1" noAdjustHandles="1" noChangeArrowheads="1" noChangeShapeType="1" noTextEdit="1"/>
              </p:cNvSpPr>
              <p:nvPr>
                <p:ph idx="1"/>
              </p:nvPr>
            </p:nvSpPr>
            <p:spPr>
              <a:xfrm>
                <a:off x="838200" y="1825625"/>
                <a:ext cx="6855372" cy="4351338"/>
              </a:xfrm>
              <a:blipFill>
                <a:blip r:embed="rId3"/>
                <a:stretch>
                  <a:fillRect l="-1111" t="-1163" r="-1481"/>
                </a:stretch>
              </a:blipFill>
            </p:spPr>
            <p:txBody>
              <a:bodyPr/>
              <a:lstStyle/>
              <a:p>
                <a:r>
                  <a:rPr lang="en-NL">
                    <a:noFill/>
                  </a:rPr>
                  <a:t> </a:t>
                </a:r>
              </a:p>
            </p:txBody>
          </p:sp>
        </mc:Fallback>
      </mc:AlternateContent>
      <p:sp>
        <p:nvSpPr>
          <p:cNvPr id="4" name="Slide Number Placeholder 3">
            <a:extLst>
              <a:ext uri="{FF2B5EF4-FFF2-40B4-BE49-F238E27FC236}">
                <a16:creationId xmlns:a16="http://schemas.microsoft.com/office/drawing/2014/main" id="{3A4DF349-19E3-6AE7-DBDC-426D9805324D}"/>
              </a:ext>
            </a:extLst>
          </p:cNvPr>
          <p:cNvSpPr>
            <a:spLocks noGrp="1"/>
          </p:cNvSpPr>
          <p:nvPr>
            <p:ph type="sldNum" sz="quarter" idx="12"/>
          </p:nvPr>
        </p:nvSpPr>
        <p:spPr/>
        <p:txBody>
          <a:bodyPr/>
          <a:lstStyle/>
          <a:p>
            <a:fld id="{E676B44A-1326-F346-AF9E-863642D7A87C}" type="slidenum">
              <a:rPr lang="en-NL" smtClean="0"/>
              <a:t>2</a:t>
            </a:fld>
            <a:endParaRPr lang="en-NL"/>
          </a:p>
        </p:txBody>
      </p:sp>
      <p:pic>
        <p:nvPicPr>
          <p:cNvPr id="5" name="Picture 4">
            <a:extLst>
              <a:ext uri="{FF2B5EF4-FFF2-40B4-BE49-F238E27FC236}">
                <a16:creationId xmlns:a16="http://schemas.microsoft.com/office/drawing/2014/main" id="{2E4388D0-E6E6-8552-2B65-743C247CA995}"/>
              </a:ext>
            </a:extLst>
          </p:cNvPr>
          <p:cNvPicPr>
            <a:picLocks noChangeAspect="1"/>
          </p:cNvPicPr>
          <p:nvPr/>
        </p:nvPicPr>
        <p:blipFill>
          <a:blip r:embed="rId4"/>
          <a:stretch>
            <a:fillRect/>
          </a:stretch>
        </p:blipFill>
        <p:spPr>
          <a:xfrm>
            <a:off x="7604096" y="2249214"/>
            <a:ext cx="4476012" cy="3572887"/>
          </a:xfrm>
          <a:prstGeom prst="rect">
            <a:avLst/>
          </a:prstGeom>
        </p:spPr>
      </p:pic>
    </p:spTree>
    <p:extLst>
      <p:ext uri="{BB962C8B-B14F-4D97-AF65-F5344CB8AC3E}">
        <p14:creationId xmlns:p14="http://schemas.microsoft.com/office/powerpoint/2010/main" val="4160515575"/>
      </p:ext>
    </p:extLst>
  </p:cSld>
  <p:clrMapOvr>
    <a:masterClrMapping/>
  </p:clrMapOvr>
  <mc:AlternateContent xmlns:mc="http://schemas.openxmlformats.org/markup-compatibility/2006" xmlns:p14="http://schemas.microsoft.com/office/powerpoint/2010/main">
    <mc:Choice Requires="p14">
      <p:transition spd="slow" p14:dur="2000" advTm="53804"/>
    </mc:Choice>
    <mc:Fallback xmlns="">
      <p:transition spd="slow" advTm="53804"/>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219757160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a:extLst>
              <a:ext uri="{FF2B5EF4-FFF2-40B4-BE49-F238E27FC236}">
                <a16:creationId xmlns:a16="http://schemas.microsoft.com/office/drawing/2014/main" id="{0E4BBB21-6D57-2959-1CE5-7BC3CACBE372}"/>
              </a:ext>
            </a:extLst>
          </p:cNvPr>
          <p:cNvSpPr>
            <a:spLocks noGrp="1"/>
          </p:cNvSpPr>
          <p:nvPr>
            <p:ph type="sldNum" sz="quarter" idx="12"/>
          </p:nvPr>
        </p:nvSpPr>
        <p:spPr/>
        <p:txBody>
          <a:bodyPr/>
          <a:lstStyle/>
          <a:p>
            <a:fld id="{E676B44A-1326-F346-AF9E-863642D7A87C}" type="slidenum">
              <a:rPr lang="en-NL" smtClean="0"/>
              <a:t>20</a:t>
            </a:fld>
            <a:endParaRPr lang="en-NL"/>
          </a:p>
        </p:txBody>
      </p:sp>
      <p:sp>
        <p:nvSpPr>
          <p:cNvPr id="7" name="TextBox 6">
            <a:extLst>
              <a:ext uri="{FF2B5EF4-FFF2-40B4-BE49-F238E27FC236}">
                <a16:creationId xmlns:a16="http://schemas.microsoft.com/office/drawing/2014/main" id="{9696161C-6365-FD39-7A1C-0192812FBF84}"/>
              </a:ext>
            </a:extLst>
          </p:cNvPr>
          <p:cNvSpPr txBox="1"/>
          <p:nvPr/>
        </p:nvSpPr>
        <p:spPr>
          <a:xfrm>
            <a:off x="2355735" y="6176963"/>
            <a:ext cx="2038828" cy="615553"/>
          </a:xfrm>
          <a:prstGeom prst="rect">
            <a:avLst/>
          </a:prstGeom>
          <a:noFill/>
        </p:spPr>
        <p:txBody>
          <a:bodyPr wrap="none" rtlCol="0">
            <a:spAutoFit/>
          </a:bodyPr>
          <a:lstStyle/>
          <a:p>
            <a:r>
              <a:rPr lang="en-GB" sz="1600" u="none" strike="noStrike" dirty="0">
                <a:solidFill>
                  <a:srgbClr val="4571D0"/>
                </a:solidFill>
                <a:effectLst/>
                <a:latin typeface="Arial" panose="020B0604020202020204" pitchFamily="34" charset="0"/>
                <a:cs typeface="Arial" panose="020B0604020202020204" pitchFamily="34" charset="0"/>
                <a:hlinkClick r:id="rId9"/>
              </a:rPr>
              <a:t>JHEP 02 (2024) 037</a:t>
            </a:r>
            <a:endParaRPr lang="en-GB" sz="1600" dirty="0">
              <a:effectLst/>
              <a:latin typeface="Arial" panose="020B0604020202020204" pitchFamily="34" charset="0"/>
              <a:cs typeface="Arial" panose="020B0604020202020204" pitchFamily="34" charset="0"/>
            </a:endParaRPr>
          </a:p>
          <a:p>
            <a:endParaRPr lang="en-NL" dirty="0"/>
          </a:p>
        </p:txBody>
      </p:sp>
      <p:pic>
        <p:nvPicPr>
          <p:cNvPr id="8" name="Picture 7" descr="A graph of a number of objects&#10;&#10;Description automatically generated with medium confidence">
            <a:extLst>
              <a:ext uri="{FF2B5EF4-FFF2-40B4-BE49-F238E27FC236}">
                <a16:creationId xmlns:a16="http://schemas.microsoft.com/office/drawing/2014/main" id="{93DC0589-7F70-09D9-8B59-31794323F308}"/>
              </a:ext>
            </a:extLst>
          </p:cNvPr>
          <p:cNvPicPr>
            <a:picLocks noChangeAspect="1"/>
          </p:cNvPicPr>
          <p:nvPr/>
        </p:nvPicPr>
        <p:blipFill>
          <a:blip r:embed="rId10"/>
          <a:stretch>
            <a:fillRect/>
          </a:stretch>
        </p:blipFill>
        <p:spPr>
          <a:xfrm>
            <a:off x="1522712" y="1506538"/>
            <a:ext cx="1666045" cy="1144322"/>
          </a:xfrm>
          <a:prstGeom prst="rect">
            <a:avLst/>
          </a:prstGeom>
          <a:ln w="28575">
            <a:solidFill>
              <a:schemeClr val="tx1"/>
            </a:solidFill>
          </a:ln>
        </p:spPr>
      </p:pic>
    </p:spTree>
    <p:custDataLst>
      <p:tags r:id="rId1"/>
    </p:custDataLst>
    <p:extLst>
      <p:ext uri="{BB962C8B-B14F-4D97-AF65-F5344CB8AC3E}">
        <p14:creationId xmlns:p14="http://schemas.microsoft.com/office/powerpoint/2010/main" val="20005209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23238">
        <p159:morph option="byObject"/>
      </p:transition>
    </mc:Choice>
    <mc:Fallback xmlns="">
      <p:transition spd="slow" advTm="2323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48889788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a:extLst>
              <a:ext uri="{FF2B5EF4-FFF2-40B4-BE49-F238E27FC236}">
                <a16:creationId xmlns:a16="http://schemas.microsoft.com/office/drawing/2014/main" id="{0E4BBB21-6D57-2959-1CE5-7BC3CACBE372}"/>
              </a:ext>
            </a:extLst>
          </p:cNvPr>
          <p:cNvSpPr>
            <a:spLocks noGrp="1"/>
          </p:cNvSpPr>
          <p:nvPr>
            <p:ph type="sldNum" sz="quarter" idx="12"/>
          </p:nvPr>
        </p:nvSpPr>
        <p:spPr/>
        <p:txBody>
          <a:bodyPr/>
          <a:lstStyle/>
          <a:p>
            <a:fld id="{E676B44A-1326-F346-AF9E-863642D7A87C}" type="slidenum">
              <a:rPr lang="en-NL" smtClean="0"/>
              <a:t>21</a:t>
            </a:fld>
            <a:endParaRPr lang="en-NL"/>
          </a:p>
        </p:txBody>
      </p:sp>
      <p:sp>
        <p:nvSpPr>
          <p:cNvPr id="7" name="TextBox 6">
            <a:extLst>
              <a:ext uri="{FF2B5EF4-FFF2-40B4-BE49-F238E27FC236}">
                <a16:creationId xmlns:a16="http://schemas.microsoft.com/office/drawing/2014/main" id="{DE08E85B-4540-CBA4-20CC-6C16C954FB0E}"/>
              </a:ext>
            </a:extLst>
          </p:cNvPr>
          <p:cNvSpPr txBox="1"/>
          <p:nvPr/>
        </p:nvSpPr>
        <p:spPr>
          <a:xfrm>
            <a:off x="8256105" y="1592587"/>
            <a:ext cx="3368336" cy="707886"/>
          </a:xfrm>
          <a:prstGeom prst="rect">
            <a:avLst/>
          </a:prstGeom>
          <a:solidFill>
            <a:schemeClr val="bg1"/>
          </a:solidFill>
          <a:ln w="28575">
            <a:solidFill>
              <a:schemeClr val="tx1"/>
            </a:solidFill>
          </a:ln>
        </p:spPr>
        <p:txBody>
          <a:bodyPr wrap="square" rtlCol="0">
            <a:spAutoFit/>
          </a:bodyPr>
          <a:lstStyle/>
          <a:p>
            <a:r>
              <a:rPr lang="en-NL" sz="2000" dirty="0"/>
              <a:t>Expected (observed) 95% CL upper limit μ</a:t>
            </a:r>
            <a:r>
              <a:rPr lang="en-NL" sz="2000" baseline="-25000" dirty="0"/>
              <a:t>HH</a:t>
            </a:r>
            <a:r>
              <a:rPr lang="en-NL" sz="2000" dirty="0"/>
              <a:t> &lt; 16.2 (9.7)</a:t>
            </a:r>
          </a:p>
        </p:txBody>
      </p:sp>
      <p:pic>
        <p:nvPicPr>
          <p:cNvPr id="8" name="Picture 7" descr="A graph of a number of objects&#10;&#10;Description automatically generated with medium confidence">
            <a:extLst>
              <a:ext uri="{FF2B5EF4-FFF2-40B4-BE49-F238E27FC236}">
                <a16:creationId xmlns:a16="http://schemas.microsoft.com/office/drawing/2014/main" id="{8EA2F922-783E-98C0-538E-744D146DEF4D}"/>
              </a:ext>
            </a:extLst>
          </p:cNvPr>
          <p:cNvPicPr>
            <a:picLocks noChangeAspect="1"/>
          </p:cNvPicPr>
          <p:nvPr/>
        </p:nvPicPr>
        <p:blipFill>
          <a:blip r:embed="rId9"/>
          <a:stretch>
            <a:fillRect/>
          </a:stretch>
        </p:blipFill>
        <p:spPr>
          <a:xfrm>
            <a:off x="690537" y="1690688"/>
            <a:ext cx="5167719" cy="3549445"/>
          </a:xfrm>
          <a:prstGeom prst="rect">
            <a:avLst/>
          </a:prstGeom>
          <a:ln w="28575">
            <a:solidFill>
              <a:schemeClr val="tx1"/>
            </a:solidFill>
          </a:ln>
        </p:spPr>
      </p:pic>
      <p:sp>
        <p:nvSpPr>
          <p:cNvPr id="5" name="TextBox 4">
            <a:extLst>
              <a:ext uri="{FF2B5EF4-FFF2-40B4-BE49-F238E27FC236}">
                <a16:creationId xmlns:a16="http://schemas.microsoft.com/office/drawing/2014/main" id="{88B871F6-CC58-9809-E9EF-FA3D74DC8EC6}"/>
              </a:ext>
            </a:extLst>
          </p:cNvPr>
          <p:cNvSpPr txBox="1"/>
          <p:nvPr/>
        </p:nvSpPr>
        <p:spPr>
          <a:xfrm>
            <a:off x="2355735" y="6176963"/>
            <a:ext cx="2038828" cy="615553"/>
          </a:xfrm>
          <a:prstGeom prst="rect">
            <a:avLst/>
          </a:prstGeom>
          <a:noFill/>
        </p:spPr>
        <p:txBody>
          <a:bodyPr wrap="none" rtlCol="0">
            <a:spAutoFit/>
          </a:bodyPr>
          <a:lstStyle/>
          <a:p>
            <a:r>
              <a:rPr lang="en-GB" sz="1600" u="none" strike="noStrike" dirty="0">
                <a:solidFill>
                  <a:srgbClr val="4571D0"/>
                </a:solidFill>
                <a:effectLst/>
                <a:latin typeface="Arial" panose="020B0604020202020204" pitchFamily="34" charset="0"/>
                <a:cs typeface="Arial" panose="020B0604020202020204" pitchFamily="34" charset="0"/>
                <a:hlinkClick r:id="rId10"/>
              </a:rPr>
              <a:t>JHEP 02 (2024) 037</a:t>
            </a:r>
            <a:endParaRPr lang="en-GB" sz="1600" dirty="0">
              <a:effectLst/>
              <a:latin typeface="Arial" panose="020B0604020202020204" pitchFamily="34" charset="0"/>
              <a:cs typeface="Arial" panose="020B0604020202020204" pitchFamily="34" charset="0"/>
            </a:endParaRPr>
          </a:p>
          <a:p>
            <a:endParaRPr lang="en-NL" dirty="0"/>
          </a:p>
        </p:txBody>
      </p:sp>
    </p:spTree>
    <p:custDataLst>
      <p:tags r:id="rId1"/>
    </p:custDataLst>
    <p:extLst>
      <p:ext uri="{BB962C8B-B14F-4D97-AF65-F5344CB8AC3E}">
        <p14:creationId xmlns:p14="http://schemas.microsoft.com/office/powerpoint/2010/main" val="35888296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15754">
        <p159:morph option="byObject"/>
      </p:transition>
    </mc:Choice>
    <mc:Fallback xmlns="">
      <p:transition spd="slow" advTm="1575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par>
                                <p:cTn id="11" presetID="1" presetClass="exit" presetSubtype="0" fill="hold" grpId="1" nodeType="withEffect">
                                  <p:stCondLst>
                                    <p:cond delay="0"/>
                                  </p:stCondLst>
                                  <p:childTnLst>
                                    <p:set>
                                      <p:cBhvr>
                                        <p:cTn id="12"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157313808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B6EA8453-BCE3-4C82-ADFE-AE1C531EE6E0}"/>
              </a:ext>
            </a:extLst>
          </p:cNvPr>
          <p:cNvSpPr>
            <a:spLocks noGrp="1"/>
          </p:cNvSpPr>
          <p:nvPr>
            <p:ph type="sldNum" sz="quarter" idx="12"/>
          </p:nvPr>
        </p:nvSpPr>
        <p:spPr/>
        <p:txBody>
          <a:bodyPr/>
          <a:lstStyle/>
          <a:p>
            <a:fld id="{E676B44A-1326-F346-AF9E-863642D7A87C}" type="slidenum">
              <a:rPr lang="en-NL" smtClean="0"/>
              <a:t>22</a:t>
            </a:fld>
            <a:endParaRPr lang="en-NL"/>
          </a:p>
        </p:txBody>
      </p:sp>
    </p:spTree>
    <p:extLst>
      <p:ext uri="{BB962C8B-B14F-4D97-AF65-F5344CB8AC3E}">
        <p14:creationId xmlns:p14="http://schemas.microsoft.com/office/powerpoint/2010/main" val="24670002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146">
        <p159:morph option="byObject"/>
      </p:transition>
    </mc:Choice>
    <mc:Fallback xmlns="">
      <p:transition spd="slow" advTm="146">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146894260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a:extLst>
              <a:ext uri="{FF2B5EF4-FFF2-40B4-BE49-F238E27FC236}">
                <a16:creationId xmlns:a16="http://schemas.microsoft.com/office/drawing/2014/main" id="{E23C8888-8992-1D0B-09D6-9F0483819BBE}"/>
              </a:ext>
            </a:extLst>
          </p:cNvPr>
          <p:cNvSpPr>
            <a:spLocks noGrp="1"/>
          </p:cNvSpPr>
          <p:nvPr>
            <p:ph type="sldNum" sz="quarter" idx="12"/>
          </p:nvPr>
        </p:nvSpPr>
        <p:spPr/>
        <p:txBody>
          <a:bodyPr/>
          <a:lstStyle/>
          <a:p>
            <a:fld id="{E676B44A-1326-F346-AF9E-863642D7A87C}" type="slidenum">
              <a:rPr lang="en-NL" smtClean="0"/>
              <a:t>23</a:t>
            </a:fld>
            <a:endParaRPr lang="en-NL"/>
          </a:p>
        </p:txBody>
      </p:sp>
      <p:sp>
        <p:nvSpPr>
          <p:cNvPr id="5" name="TextBox 4">
            <a:extLst>
              <a:ext uri="{FF2B5EF4-FFF2-40B4-BE49-F238E27FC236}">
                <a16:creationId xmlns:a16="http://schemas.microsoft.com/office/drawing/2014/main" id="{D5C99A39-F1D7-6C16-9A94-4399F88D38A0}"/>
              </a:ext>
            </a:extLst>
          </p:cNvPr>
          <p:cNvSpPr txBox="1"/>
          <p:nvPr/>
        </p:nvSpPr>
        <p:spPr>
          <a:xfrm>
            <a:off x="2321985" y="6185098"/>
            <a:ext cx="1878370" cy="307777"/>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9"/>
              </a:rPr>
              <a:t>JHEP 08 (2024) 164</a:t>
            </a:r>
            <a:endParaRPr lang="en-NL" sz="1400" dirty="0"/>
          </a:p>
        </p:txBody>
      </p:sp>
      <p:pic>
        <p:nvPicPr>
          <p:cNvPr id="7" name="Picture 6" descr="A diagram of a number of numbers&#10;&#10;Description automatically generated">
            <a:extLst>
              <a:ext uri="{FF2B5EF4-FFF2-40B4-BE49-F238E27FC236}">
                <a16:creationId xmlns:a16="http://schemas.microsoft.com/office/drawing/2014/main" id="{29A01293-ACE7-851F-4CCB-15ED581A4E31}"/>
              </a:ext>
            </a:extLst>
          </p:cNvPr>
          <p:cNvPicPr>
            <a:picLocks noChangeAspect="1"/>
          </p:cNvPicPr>
          <p:nvPr/>
        </p:nvPicPr>
        <p:blipFill>
          <a:blip r:embed="rId10"/>
          <a:stretch>
            <a:fillRect/>
          </a:stretch>
        </p:blipFill>
        <p:spPr>
          <a:xfrm>
            <a:off x="1287361" y="1643096"/>
            <a:ext cx="2069247" cy="1131558"/>
          </a:xfrm>
          <a:prstGeom prst="rect">
            <a:avLst/>
          </a:prstGeom>
          <a:ln w="28575">
            <a:solidFill>
              <a:schemeClr val="tx1"/>
            </a:solidFill>
          </a:ln>
        </p:spPr>
      </p:pic>
    </p:spTree>
    <p:custDataLst>
      <p:tags r:id="rId1"/>
    </p:custDataLst>
    <p:extLst>
      <p:ext uri="{BB962C8B-B14F-4D97-AF65-F5344CB8AC3E}">
        <p14:creationId xmlns:p14="http://schemas.microsoft.com/office/powerpoint/2010/main" val="27160392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advTm="8302">
        <p159:morph option="byObject"/>
      </p:transition>
    </mc:Choice>
    <mc:Fallback xmlns="">
      <p:transition spd="slow" advTm="830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B7CFF-1B62-5B15-6FDB-4BED50BD96E9}"/>
              </a:ext>
            </a:extLst>
          </p:cNvPr>
          <p:cNvSpPr>
            <a:spLocks noGrp="1"/>
          </p:cNvSpPr>
          <p:nvPr>
            <p:ph type="title"/>
          </p:nvPr>
        </p:nvSpPr>
        <p:spPr/>
        <p:txBody>
          <a:bodyPr/>
          <a:lstStyle/>
          <a:p>
            <a:r>
              <a:rPr lang="en-NL" dirty="0">
                <a:solidFill>
                  <a:schemeClr val="accent3"/>
                </a:solidFill>
              </a:rPr>
              <a:t>Run 2 HH Combination: channels</a:t>
            </a:r>
            <a:endParaRPr lang="en-NL" dirty="0"/>
          </a:p>
        </p:txBody>
      </p:sp>
      <p:graphicFrame>
        <p:nvGraphicFramePr>
          <p:cNvPr id="6" name="Content Placeholder 5">
            <a:extLst>
              <a:ext uri="{FF2B5EF4-FFF2-40B4-BE49-F238E27FC236}">
                <a16:creationId xmlns:a16="http://schemas.microsoft.com/office/drawing/2014/main" id="{F8FD6A20-A5F5-3EDA-4DF8-7C852CE41D46}"/>
              </a:ext>
            </a:extLst>
          </p:cNvPr>
          <p:cNvGraphicFramePr>
            <a:graphicFrameLocks noGrp="1"/>
          </p:cNvGraphicFramePr>
          <p:nvPr>
            <p:ph idx="1"/>
            <p:extLst>
              <p:ext uri="{D42A27DB-BD31-4B8C-83A1-F6EECF244321}">
                <p14:modId xmlns:p14="http://schemas.microsoft.com/office/powerpoint/2010/main" val="331757876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Slide Number Placeholder 2">
            <a:extLst>
              <a:ext uri="{FF2B5EF4-FFF2-40B4-BE49-F238E27FC236}">
                <a16:creationId xmlns:a16="http://schemas.microsoft.com/office/drawing/2014/main" id="{E23C8888-8992-1D0B-09D6-9F0483819BBE}"/>
              </a:ext>
            </a:extLst>
          </p:cNvPr>
          <p:cNvSpPr>
            <a:spLocks noGrp="1"/>
          </p:cNvSpPr>
          <p:nvPr>
            <p:ph type="sldNum" sz="quarter" idx="12"/>
          </p:nvPr>
        </p:nvSpPr>
        <p:spPr/>
        <p:txBody>
          <a:bodyPr/>
          <a:lstStyle/>
          <a:p>
            <a:fld id="{E676B44A-1326-F346-AF9E-863642D7A87C}" type="slidenum">
              <a:rPr lang="en-NL" smtClean="0"/>
              <a:t>24</a:t>
            </a:fld>
            <a:endParaRPr lang="en-NL"/>
          </a:p>
        </p:txBody>
      </p:sp>
      <p:pic>
        <p:nvPicPr>
          <p:cNvPr id="5" name="Picture 4" descr="A diagram of a number of numbers&#10;&#10;Description automatically generated">
            <a:extLst>
              <a:ext uri="{FF2B5EF4-FFF2-40B4-BE49-F238E27FC236}">
                <a16:creationId xmlns:a16="http://schemas.microsoft.com/office/drawing/2014/main" id="{4393D0BF-2C33-D547-A550-3705F98F37D7}"/>
              </a:ext>
            </a:extLst>
          </p:cNvPr>
          <p:cNvPicPr>
            <a:picLocks noChangeAspect="1"/>
          </p:cNvPicPr>
          <p:nvPr/>
        </p:nvPicPr>
        <p:blipFill>
          <a:blip r:embed="rId9"/>
          <a:stretch>
            <a:fillRect/>
          </a:stretch>
        </p:blipFill>
        <p:spPr>
          <a:xfrm>
            <a:off x="476693" y="1506538"/>
            <a:ext cx="4801522" cy="2625689"/>
          </a:xfrm>
          <a:prstGeom prst="rect">
            <a:avLst/>
          </a:prstGeom>
          <a:ln w="28575">
            <a:solidFill>
              <a:schemeClr val="tx1"/>
            </a:solidFill>
          </a:ln>
        </p:spPr>
      </p:pic>
      <p:sp>
        <p:nvSpPr>
          <p:cNvPr id="4" name="TextBox 3">
            <a:extLst>
              <a:ext uri="{FF2B5EF4-FFF2-40B4-BE49-F238E27FC236}">
                <a16:creationId xmlns:a16="http://schemas.microsoft.com/office/drawing/2014/main" id="{FC7786D9-7D6C-C9A6-DB42-825245784E26}"/>
              </a:ext>
            </a:extLst>
          </p:cNvPr>
          <p:cNvSpPr txBox="1"/>
          <p:nvPr/>
        </p:nvSpPr>
        <p:spPr>
          <a:xfrm>
            <a:off x="8256104" y="1592587"/>
            <a:ext cx="3284255" cy="707886"/>
          </a:xfrm>
          <a:prstGeom prst="rect">
            <a:avLst/>
          </a:prstGeom>
          <a:solidFill>
            <a:schemeClr val="bg1"/>
          </a:solidFill>
          <a:ln w="28575">
            <a:solidFill>
              <a:schemeClr val="tx1"/>
            </a:solidFill>
          </a:ln>
        </p:spPr>
        <p:txBody>
          <a:bodyPr wrap="square" rtlCol="0">
            <a:spAutoFit/>
          </a:bodyPr>
          <a:lstStyle/>
          <a:p>
            <a:r>
              <a:rPr lang="en-NL" sz="2000" dirty="0"/>
              <a:t>Expected (observed) 95% CL upper limit μ</a:t>
            </a:r>
            <a:r>
              <a:rPr lang="en-NL" sz="2000" baseline="-25000" dirty="0"/>
              <a:t>HH</a:t>
            </a:r>
            <a:r>
              <a:rPr lang="en-NL" sz="2000" dirty="0"/>
              <a:t> &lt; 11 (17)</a:t>
            </a:r>
          </a:p>
        </p:txBody>
      </p:sp>
      <p:pic>
        <p:nvPicPr>
          <p:cNvPr id="8" name="Picture 7" descr="A graph with numbers and lines&#10;&#10;Description automatically generated">
            <a:extLst>
              <a:ext uri="{FF2B5EF4-FFF2-40B4-BE49-F238E27FC236}">
                <a16:creationId xmlns:a16="http://schemas.microsoft.com/office/drawing/2014/main" id="{E1831907-1AEF-3AF9-80EF-EF6234315D35}"/>
              </a:ext>
            </a:extLst>
          </p:cNvPr>
          <p:cNvPicPr>
            <a:picLocks noChangeAspect="1"/>
          </p:cNvPicPr>
          <p:nvPr/>
        </p:nvPicPr>
        <p:blipFill>
          <a:blip r:embed="rId10"/>
          <a:stretch>
            <a:fillRect/>
          </a:stretch>
        </p:blipFill>
        <p:spPr>
          <a:xfrm>
            <a:off x="6474372" y="3098943"/>
            <a:ext cx="4254999" cy="3212958"/>
          </a:xfrm>
          <a:prstGeom prst="rect">
            <a:avLst/>
          </a:prstGeom>
          <a:ln w="28575">
            <a:solidFill>
              <a:schemeClr val="tx1"/>
            </a:solidFill>
          </a:ln>
        </p:spPr>
      </p:pic>
      <p:sp>
        <p:nvSpPr>
          <p:cNvPr id="7" name="TextBox 6">
            <a:extLst>
              <a:ext uri="{FF2B5EF4-FFF2-40B4-BE49-F238E27FC236}">
                <a16:creationId xmlns:a16="http://schemas.microsoft.com/office/drawing/2014/main" id="{B7C77890-45F0-DA57-A1AF-CCF58FB10F00}"/>
              </a:ext>
            </a:extLst>
          </p:cNvPr>
          <p:cNvSpPr txBox="1"/>
          <p:nvPr/>
        </p:nvSpPr>
        <p:spPr>
          <a:xfrm>
            <a:off x="2321985" y="6185098"/>
            <a:ext cx="1878370" cy="307777"/>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11"/>
              </a:rPr>
              <a:t>JHEP 08 (2024) 164</a:t>
            </a:r>
            <a:endParaRPr lang="en-NL" sz="1400" dirty="0"/>
          </a:p>
        </p:txBody>
      </p:sp>
    </p:spTree>
    <p:custDataLst>
      <p:tags r:id="rId1"/>
    </p:custDataLst>
    <p:extLst>
      <p:ext uri="{BB962C8B-B14F-4D97-AF65-F5344CB8AC3E}">
        <p14:creationId xmlns:p14="http://schemas.microsoft.com/office/powerpoint/2010/main" val="32793309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advTm="46719">
        <p159:morph option="byObject"/>
      </p:transition>
    </mc:Choice>
    <mc:Fallback xmlns="">
      <p:transition spd="slow" advTm="4671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aph with numbers and lines&#10;&#10;Description automatically generated with medium confidence">
            <a:extLst>
              <a:ext uri="{FF2B5EF4-FFF2-40B4-BE49-F238E27FC236}">
                <a16:creationId xmlns:a16="http://schemas.microsoft.com/office/drawing/2014/main" id="{D7CB003B-0027-A021-17E6-2F901B4EAEDC}"/>
              </a:ext>
            </a:extLst>
          </p:cNvPr>
          <p:cNvPicPr>
            <a:picLocks noChangeAspect="1"/>
          </p:cNvPicPr>
          <p:nvPr/>
        </p:nvPicPr>
        <p:blipFill>
          <a:blip r:embed="rId3"/>
          <a:stretch>
            <a:fillRect/>
          </a:stretch>
        </p:blipFill>
        <p:spPr>
          <a:xfrm>
            <a:off x="6991985" y="2053424"/>
            <a:ext cx="4361815" cy="3895740"/>
          </a:xfrm>
          <a:prstGeom prst="rect">
            <a:avLst/>
          </a:prstGeom>
        </p:spPr>
      </p:pic>
      <p:sp>
        <p:nvSpPr>
          <p:cNvPr id="2" name="Title 1">
            <a:extLst>
              <a:ext uri="{FF2B5EF4-FFF2-40B4-BE49-F238E27FC236}">
                <a16:creationId xmlns:a16="http://schemas.microsoft.com/office/drawing/2014/main" id="{6F883B18-A9ED-63D6-B645-2A21ED96C4FA}"/>
              </a:ext>
            </a:extLst>
          </p:cNvPr>
          <p:cNvSpPr>
            <a:spLocks noGrp="1"/>
          </p:cNvSpPr>
          <p:nvPr>
            <p:ph type="title"/>
          </p:nvPr>
        </p:nvSpPr>
        <p:spPr/>
        <p:txBody>
          <a:bodyPr/>
          <a:lstStyle/>
          <a:p>
            <a:r>
              <a:rPr lang="en-NL" dirty="0">
                <a:solidFill>
                  <a:schemeClr val="accent3"/>
                </a:solidFill>
              </a:rPr>
              <a:t>HH Combination results</a:t>
            </a:r>
          </a:p>
        </p:txBody>
      </p:sp>
      <p:sp>
        <p:nvSpPr>
          <p:cNvPr id="3" name="Content Placeholder 2">
            <a:extLst>
              <a:ext uri="{FF2B5EF4-FFF2-40B4-BE49-F238E27FC236}">
                <a16:creationId xmlns:a16="http://schemas.microsoft.com/office/drawing/2014/main" id="{7635FEE0-8618-7593-2310-EED3D56341C8}"/>
              </a:ext>
            </a:extLst>
          </p:cNvPr>
          <p:cNvSpPr>
            <a:spLocks noGrp="1"/>
          </p:cNvSpPr>
          <p:nvPr>
            <p:ph idx="1"/>
          </p:nvPr>
        </p:nvSpPr>
        <p:spPr>
          <a:xfrm>
            <a:off x="838200" y="1825625"/>
            <a:ext cx="6372225" cy="4351338"/>
          </a:xfrm>
        </p:spPr>
        <p:txBody>
          <a:bodyPr/>
          <a:lstStyle/>
          <a:p>
            <a:pPr marL="0" indent="0">
              <a:buNone/>
            </a:pPr>
            <a:r>
              <a:rPr lang="en-NL" sz="2400" dirty="0"/>
              <a:t>Observed 95% CL upper limit on HH signal strength:  </a:t>
            </a:r>
            <a:r>
              <a:rPr lang="en-NL" sz="2400" b="1" dirty="0"/>
              <a:t>μ</a:t>
            </a:r>
            <a:r>
              <a:rPr lang="en-NL" sz="2400" b="1" baseline="-25000" dirty="0"/>
              <a:t>HH</a:t>
            </a:r>
            <a:r>
              <a:rPr lang="en-NL" sz="2400" b="1" dirty="0"/>
              <a:t> &lt; 2.9</a:t>
            </a:r>
          </a:p>
          <a:p>
            <a:pPr marL="0" indent="0">
              <a:buNone/>
            </a:pPr>
            <a:r>
              <a:rPr lang="en-NL" sz="2400" dirty="0"/>
              <a:t>Observed upper limit on ggF and VBF HH cross section: </a:t>
            </a:r>
            <a:r>
              <a:rPr lang="en-NL" sz="2400" b="1" dirty="0"/>
              <a:t>σ</a:t>
            </a:r>
            <a:r>
              <a:rPr lang="en-NL" sz="2400" b="1" baseline="-25000" dirty="0"/>
              <a:t>ggF+VBF</a:t>
            </a:r>
            <a:r>
              <a:rPr lang="en-NL" sz="2400" b="1" dirty="0"/>
              <a:t>(HH) &lt; 86 fb</a:t>
            </a:r>
            <a:endParaRPr lang="en-NL" sz="2400" b="1" baseline="-25000" dirty="0"/>
          </a:p>
          <a:p>
            <a:pPr marL="0" indent="0">
              <a:buNone/>
            </a:pPr>
            <a:endParaRPr lang="en-NL" sz="2400" dirty="0"/>
          </a:p>
          <a:p>
            <a:pPr marL="0" indent="0">
              <a:buNone/>
            </a:pPr>
            <a:r>
              <a:rPr lang="en-NL" sz="2400" dirty="0"/>
              <a:t>Strongest limit to date</a:t>
            </a:r>
          </a:p>
          <a:p>
            <a:pPr marL="0" indent="0">
              <a:buNone/>
            </a:pPr>
            <a:endParaRPr lang="en-NL" sz="2400" dirty="0"/>
          </a:p>
          <a:p>
            <a:pPr marL="0" indent="0">
              <a:buNone/>
            </a:pPr>
            <a:r>
              <a:rPr lang="en-NL" sz="2400" dirty="0">
                <a:solidFill>
                  <a:srgbClr val="7030A0"/>
                </a:solidFill>
              </a:rPr>
              <a:t>HH→bb𝛾𝛾 </a:t>
            </a:r>
            <a:r>
              <a:rPr lang="en-NL" sz="2400" dirty="0"/>
              <a:t>has</a:t>
            </a:r>
            <a:r>
              <a:rPr lang="en-NL" sz="2400" dirty="0">
                <a:solidFill>
                  <a:srgbClr val="49F2DC"/>
                </a:solidFill>
              </a:rPr>
              <a:t> </a:t>
            </a:r>
            <a:r>
              <a:rPr lang="en-NL" sz="2400" dirty="0"/>
              <a:t>the best </a:t>
            </a:r>
            <a:r>
              <a:rPr lang="en-NL" sz="2400" b="1" dirty="0"/>
              <a:t>observed </a:t>
            </a:r>
            <a:r>
              <a:rPr lang="en-NL" sz="2400" dirty="0"/>
              <a:t>limit</a:t>
            </a:r>
          </a:p>
          <a:p>
            <a:pPr marL="0" indent="0">
              <a:buNone/>
            </a:pPr>
            <a:r>
              <a:rPr lang="en-NL" sz="2400" dirty="0">
                <a:solidFill>
                  <a:schemeClr val="accent6"/>
                </a:solidFill>
              </a:rPr>
              <a:t>HH→bbττ </a:t>
            </a:r>
            <a:r>
              <a:rPr lang="en-NL" sz="2400" dirty="0"/>
              <a:t>has the best </a:t>
            </a:r>
            <a:r>
              <a:rPr lang="en-NL" sz="2400" b="1" dirty="0"/>
              <a:t>expected</a:t>
            </a:r>
            <a:r>
              <a:rPr lang="en-NL" sz="2400" dirty="0"/>
              <a:t> limit</a:t>
            </a:r>
          </a:p>
          <a:p>
            <a:endParaRPr lang="en-NL" dirty="0"/>
          </a:p>
        </p:txBody>
      </p:sp>
      <p:sp>
        <p:nvSpPr>
          <p:cNvPr id="4" name="Slide Number Placeholder 3">
            <a:extLst>
              <a:ext uri="{FF2B5EF4-FFF2-40B4-BE49-F238E27FC236}">
                <a16:creationId xmlns:a16="http://schemas.microsoft.com/office/drawing/2014/main" id="{41DDC7E7-7D4C-5FFB-C6F8-D8713E94FF3A}"/>
              </a:ext>
            </a:extLst>
          </p:cNvPr>
          <p:cNvSpPr>
            <a:spLocks noGrp="1"/>
          </p:cNvSpPr>
          <p:nvPr>
            <p:ph type="sldNum" sz="quarter" idx="12"/>
          </p:nvPr>
        </p:nvSpPr>
        <p:spPr/>
        <p:txBody>
          <a:bodyPr/>
          <a:lstStyle/>
          <a:p>
            <a:fld id="{E676B44A-1326-F346-AF9E-863642D7A87C}" type="slidenum">
              <a:rPr lang="en-NL" smtClean="0"/>
              <a:t>25</a:t>
            </a:fld>
            <a:endParaRPr lang="en-NL" dirty="0"/>
          </a:p>
        </p:txBody>
      </p:sp>
      <p:sp>
        <p:nvSpPr>
          <p:cNvPr id="5" name="Rounded Rectangle 4">
            <a:extLst>
              <a:ext uri="{FF2B5EF4-FFF2-40B4-BE49-F238E27FC236}">
                <a16:creationId xmlns:a16="http://schemas.microsoft.com/office/drawing/2014/main" id="{2EAB56C8-931E-74B1-BF22-C50DA476EB49}"/>
              </a:ext>
            </a:extLst>
          </p:cNvPr>
          <p:cNvSpPr/>
          <p:nvPr/>
        </p:nvSpPr>
        <p:spPr>
          <a:xfrm>
            <a:off x="10331636" y="4473184"/>
            <a:ext cx="371475" cy="361950"/>
          </a:xfrm>
          <a:prstGeom prst="roundRect">
            <a:avLst/>
          </a:prstGeom>
          <a:no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solidFill>
                <a:schemeClr val="accent5"/>
              </a:solidFill>
            </a:endParaRPr>
          </a:p>
        </p:txBody>
      </p:sp>
      <p:sp>
        <p:nvSpPr>
          <p:cNvPr id="6" name="Rounded Rectangle 5">
            <a:extLst>
              <a:ext uri="{FF2B5EF4-FFF2-40B4-BE49-F238E27FC236}">
                <a16:creationId xmlns:a16="http://schemas.microsoft.com/office/drawing/2014/main" id="{91D99FAD-1765-8191-489F-1D0DAA1CF1A3}"/>
              </a:ext>
            </a:extLst>
          </p:cNvPr>
          <p:cNvSpPr/>
          <p:nvPr/>
        </p:nvSpPr>
        <p:spPr>
          <a:xfrm>
            <a:off x="10882566" y="4864408"/>
            <a:ext cx="371475" cy="361950"/>
          </a:xfrm>
          <a:prstGeom prst="roundRect">
            <a:avLst/>
          </a:prstGeom>
          <a:no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solidFill>
                <a:schemeClr val="accent6"/>
              </a:solidFill>
            </a:endParaRPr>
          </a:p>
        </p:txBody>
      </p:sp>
      <p:sp>
        <p:nvSpPr>
          <p:cNvPr id="7" name="TextBox 6">
            <a:extLst>
              <a:ext uri="{FF2B5EF4-FFF2-40B4-BE49-F238E27FC236}">
                <a16:creationId xmlns:a16="http://schemas.microsoft.com/office/drawing/2014/main" id="{816DBDE2-7700-7BFC-4D5B-D644EC0F1ADB}"/>
              </a:ext>
            </a:extLst>
          </p:cNvPr>
          <p:cNvSpPr txBox="1"/>
          <p:nvPr/>
        </p:nvSpPr>
        <p:spPr>
          <a:xfrm>
            <a:off x="805194" y="6158011"/>
            <a:ext cx="3219118" cy="307777"/>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4"/>
              </a:rPr>
              <a:t>Phys. Rev. Lett. 133 (2024) 101801</a:t>
            </a:r>
            <a:endParaRPr lang="en-NL" sz="1400" dirty="0"/>
          </a:p>
        </p:txBody>
      </p:sp>
    </p:spTree>
    <p:extLst>
      <p:ext uri="{BB962C8B-B14F-4D97-AF65-F5344CB8AC3E}">
        <p14:creationId xmlns:p14="http://schemas.microsoft.com/office/powerpoint/2010/main" val="2427901370"/>
      </p:ext>
    </p:extLst>
  </p:cSld>
  <p:clrMapOvr>
    <a:masterClrMapping/>
  </p:clrMapOvr>
  <mc:AlternateContent xmlns:mc="http://schemas.openxmlformats.org/markup-compatibility/2006" xmlns:p14="http://schemas.microsoft.com/office/powerpoint/2010/main">
    <mc:Choice Requires="p14">
      <p:transition spd="slow" p14:dur="2000" advTm="33219"/>
    </mc:Choice>
    <mc:Fallback xmlns="">
      <p:transition spd="slow" advTm="33219"/>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2D347-164A-FB8D-5385-67AEC58ABF97}"/>
              </a:ext>
            </a:extLst>
          </p:cNvPr>
          <p:cNvSpPr>
            <a:spLocks noGrp="1"/>
          </p:cNvSpPr>
          <p:nvPr>
            <p:ph type="title"/>
          </p:nvPr>
        </p:nvSpPr>
        <p:spPr/>
        <p:txBody>
          <a:bodyPr/>
          <a:lstStyle/>
          <a:p>
            <a:r>
              <a:rPr lang="en-NL" dirty="0">
                <a:solidFill>
                  <a:schemeClr val="accent3"/>
                </a:solidFill>
              </a:rPr>
              <a:t>HH Combination results</a:t>
            </a:r>
            <a:endParaRPr lang="en-NL" dirty="0"/>
          </a:p>
        </p:txBody>
      </p:sp>
      <p:pic>
        <p:nvPicPr>
          <p:cNvPr id="6" name="Content Placeholder 5" descr="A graph of a function&#10;&#10;Description automatically generated">
            <a:extLst>
              <a:ext uri="{FF2B5EF4-FFF2-40B4-BE49-F238E27FC236}">
                <a16:creationId xmlns:a16="http://schemas.microsoft.com/office/drawing/2014/main" id="{B5839DED-89D9-3B3A-1A1A-CC7EAE7F3F48}"/>
              </a:ext>
            </a:extLst>
          </p:cNvPr>
          <p:cNvPicPr>
            <a:picLocks noGrp="1" noChangeAspect="1"/>
          </p:cNvPicPr>
          <p:nvPr>
            <p:ph idx="1"/>
          </p:nvPr>
        </p:nvPicPr>
        <p:blipFill>
          <a:blip r:embed="rId3"/>
          <a:stretch>
            <a:fillRect/>
          </a:stretch>
        </p:blipFill>
        <p:spPr>
          <a:xfrm>
            <a:off x="8076940" y="107874"/>
            <a:ext cx="3734497" cy="3165628"/>
          </a:xfrm>
        </p:spPr>
      </p:pic>
      <p:sp>
        <p:nvSpPr>
          <p:cNvPr id="4" name="Slide Number Placeholder 3">
            <a:extLst>
              <a:ext uri="{FF2B5EF4-FFF2-40B4-BE49-F238E27FC236}">
                <a16:creationId xmlns:a16="http://schemas.microsoft.com/office/drawing/2014/main" id="{45824B4F-4E64-89CD-36BF-83FF44DD45D4}"/>
              </a:ext>
            </a:extLst>
          </p:cNvPr>
          <p:cNvSpPr>
            <a:spLocks noGrp="1"/>
          </p:cNvSpPr>
          <p:nvPr>
            <p:ph type="sldNum" sz="quarter" idx="12"/>
          </p:nvPr>
        </p:nvSpPr>
        <p:spPr/>
        <p:txBody>
          <a:bodyPr/>
          <a:lstStyle/>
          <a:p>
            <a:fld id="{E676B44A-1326-F346-AF9E-863642D7A87C}" type="slidenum">
              <a:rPr lang="en-NL" smtClean="0"/>
              <a:t>26</a:t>
            </a:fld>
            <a:endParaRPr lang="en-NL"/>
          </a:p>
        </p:txBody>
      </p:sp>
      <p:sp>
        <p:nvSpPr>
          <p:cNvPr id="9" name="Content Placeholder 2">
            <a:extLst>
              <a:ext uri="{FF2B5EF4-FFF2-40B4-BE49-F238E27FC236}">
                <a16:creationId xmlns:a16="http://schemas.microsoft.com/office/drawing/2014/main" id="{8E21300F-D873-1CDB-3DC2-01852EBD8E9E}"/>
              </a:ext>
            </a:extLst>
          </p:cNvPr>
          <p:cNvSpPr txBox="1">
            <a:spLocks/>
          </p:cNvSpPr>
          <p:nvPr/>
        </p:nvSpPr>
        <p:spPr>
          <a:xfrm>
            <a:off x="838200" y="1825625"/>
            <a:ext cx="637222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L" sz="2400" u="sng" dirty="0"/>
              <a:t>Observed 95% CI on  </a:t>
            </a:r>
            <a:r>
              <a:rPr lang="en-NL" sz="2400" b="1" u="sng" dirty="0"/>
              <a:t>κ</a:t>
            </a:r>
            <a:r>
              <a:rPr lang="en-NL" sz="2400" b="1" u="sng" baseline="-25000" dirty="0"/>
              <a:t>λ</a:t>
            </a:r>
            <a:r>
              <a:rPr lang="en-NL" sz="2400" b="1" u="sng" dirty="0"/>
              <a:t> ϵ [-1.2, 7.2]</a:t>
            </a:r>
          </a:p>
          <a:p>
            <a:pPr marL="0" indent="0">
              <a:buFont typeface="Arial" panose="020B0604020202020204" pitchFamily="34" charset="0"/>
              <a:buNone/>
            </a:pPr>
            <a:r>
              <a:rPr lang="en-NL" sz="2400" dirty="0">
                <a:solidFill>
                  <a:schemeClr val="accent5"/>
                </a:solidFill>
              </a:rPr>
              <a:t>HH→bb𝛾𝛾 </a:t>
            </a:r>
            <a:r>
              <a:rPr lang="en-NL" sz="2400" dirty="0"/>
              <a:t>has</a:t>
            </a:r>
            <a:r>
              <a:rPr lang="en-NL" sz="2400" dirty="0">
                <a:solidFill>
                  <a:srgbClr val="49F2DC"/>
                </a:solidFill>
              </a:rPr>
              <a:t> </a:t>
            </a:r>
            <a:r>
              <a:rPr lang="en-NL" sz="2400" dirty="0"/>
              <a:t>the </a:t>
            </a:r>
            <a:r>
              <a:rPr lang="en-NL" sz="2400" b="1" dirty="0"/>
              <a:t>tightest interval</a:t>
            </a:r>
            <a:r>
              <a:rPr lang="en-NL" sz="2400" dirty="0"/>
              <a:t> and best </a:t>
            </a:r>
            <a:r>
              <a:rPr lang="en-NL" sz="2400" b="1" dirty="0"/>
              <a:t>upper limit</a:t>
            </a:r>
          </a:p>
          <a:p>
            <a:pPr marL="0" indent="0">
              <a:buFont typeface="Arial" panose="020B0604020202020204" pitchFamily="34" charset="0"/>
              <a:buNone/>
            </a:pPr>
            <a:r>
              <a:rPr lang="en-NL" sz="2400" dirty="0">
                <a:solidFill>
                  <a:schemeClr val="accent6"/>
                </a:solidFill>
              </a:rPr>
              <a:t>HH→bbττ </a:t>
            </a:r>
            <a:r>
              <a:rPr lang="en-NL" sz="2400" dirty="0"/>
              <a:t>has the best </a:t>
            </a:r>
            <a:r>
              <a:rPr lang="en-NL" sz="2400" b="1" dirty="0"/>
              <a:t>lower limit</a:t>
            </a:r>
          </a:p>
          <a:p>
            <a:pPr marL="0" indent="0">
              <a:buFont typeface="Arial" panose="020B0604020202020204" pitchFamily="34" charset="0"/>
              <a:buNone/>
            </a:pPr>
            <a:endParaRPr lang="en-NL" sz="2400" b="1" dirty="0"/>
          </a:p>
          <a:p>
            <a:pPr marL="0" indent="0">
              <a:buFont typeface="Arial" panose="020B0604020202020204" pitchFamily="34" charset="0"/>
              <a:buNone/>
            </a:pPr>
            <a:endParaRPr lang="en-NL" sz="2400" b="1" dirty="0"/>
          </a:p>
          <a:p>
            <a:pPr marL="0" indent="0">
              <a:buFont typeface="Arial" panose="020B0604020202020204" pitchFamily="34" charset="0"/>
              <a:buNone/>
            </a:pPr>
            <a:endParaRPr lang="en-NL" sz="2400" b="1" dirty="0"/>
          </a:p>
          <a:p>
            <a:pPr marL="0" indent="0">
              <a:buFont typeface="Arial" panose="020B0604020202020204" pitchFamily="34" charset="0"/>
              <a:buNone/>
            </a:pPr>
            <a:r>
              <a:rPr lang="en-NL" sz="2400" u="sng" dirty="0"/>
              <a:t>Observed 95% CI on  </a:t>
            </a:r>
            <a:r>
              <a:rPr lang="en-NL" sz="2400" b="1" u="sng" dirty="0"/>
              <a:t>κ</a:t>
            </a:r>
            <a:r>
              <a:rPr lang="en-NL" sz="2400" b="1" u="sng" baseline="-25000" dirty="0"/>
              <a:t>2V</a:t>
            </a:r>
            <a:r>
              <a:rPr lang="en-NL" sz="2400" b="1" u="sng" dirty="0"/>
              <a:t> ϵ [0.57, 1.48]</a:t>
            </a:r>
            <a:endParaRPr lang="en-NL" sz="2400" u="sng" dirty="0"/>
          </a:p>
          <a:p>
            <a:pPr marL="0" indent="0">
              <a:buFont typeface="Arial" panose="020B0604020202020204" pitchFamily="34" charset="0"/>
              <a:buNone/>
            </a:pPr>
            <a:r>
              <a:rPr lang="en-NL" sz="2400" dirty="0">
                <a:solidFill>
                  <a:srgbClr val="0070C0"/>
                </a:solidFill>
              </a:rPr>
              <a:t>HH→bbbb </a:t>
            </a:r>
            <a:r>
              <a:rPr lang="en-NL" sz="2400" dirty="0"/>
              <a:t>has</a:t>
            </a:r>
            <a:r>
              <a:rPr lang="en-NL" sz="2400" dirty="0">
                <a:solidFill>
                  <a:srgbClr val="49F2DC"/>
                </a:solidFill>
              </a:rPr>
              <a:t> </a:t>
            </a:r>
            <a:r>
              <a:rPr lang="en-NL" sz="2400" dirty="0"/>
              <a:t>the </a:t>
            </a:r>
            <a:r>
              <a:rPr lang="en-NL" sz="2400" b="1" dirty="0"/>
              <a:t>best limits</a:t>
            </a:r>
            <a:r>
              <a:rPr lang="en-NL" sz="2400" dirty="0"/>
              <a:t>, driven by the boosted VBF channel</a:t>
            </a:r>
            <a:endParaRPr lang="en-NL" sz="2400" b="1" dirty="0"/>
          </a:p>
          <a:p>
            <a:pPr marL="0" indent="0">
              <a:buFont typeface="Arial" panose="020B0604020202020204" pitchFamily="34" charset="0"/>
              <a:buNone/>
            </a:pPr>
            <a:endParaRPr lang="en-NL" sz="2400" dirty="0"/>
          </a:p>
        </p:txBody>
      </p:sp>
      <p:pic>
        <p:nvPicPr>
          <p:cNvPr id="3" name="Picture 2" descr="A graph of a function&#10;&#10;Description automatically generated">
            <a:extLst>
              <a:ext uri="{FF2B5EF4-FFF2-40B4-BE49-F238E27FC236}">
                <a16:creationId xmlns:a16="http://schemas.microsoft.com/office/drawing/2014/main" id="{7F4CBDC1-67B3-B2E3-DDD5-B060A93D3239}"/>
              </a:ext>
            </a:extLst>
          </p:cNvPr>
          <p:cNvPicPr>
            <a:picLocks noChangeAspect="1"/>
          </p:cNvPicPr>
          <p:nvPr/>
        </p:nvPicPr>
        <p:blipFill>
          <a:blip r:embed="rId4"/>
          <a:stretch>
            <a:fillRect/>
          </a:stretch>
        </p:blipFill>
        <p:spPr>
          <a:xfrm>
            <a:off x="8076939" y="3273502"/>
            <a:ext cx="3734498" cy="3165628"/>
          </a:xfrm>
          <a:prstGeom prst="rect">
            <a:avLst/>
          </a:prstGeom>
        </p:spPr>
      </p:pic>
      <p:sp>
        <p:nvSpPr>
          <p:cNvPr id="5" name="TextBox 4">
            <a:extLst>
              <a:ext uri="{FF2B5EF4-FFF2-40B4-BE49-F238E27FC236}">
                <a16:creationId xmlns:a16="http://schemas.microsoft.com/office/drawing/2014/main" id="{08CA2AEE-2151-BCC2-8296-EB23F1E64ECD}"/>
              </a:ext>
            </a:extLst>
          </p:cNvPr>
          <p:cNvSpPr txBox="1"/>
          <p:nvPr/>
        </p:nvSpPr>
        <p:spPr>
          <a:xfrm>
            <a:off x="838200" y="6185098"/>
            <a:ext cx="3560495" cy="307777"/>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5"/>
              </a:rPr>
              <a:t>Phys. Rev. Lett. 133 (2024) 101801</a:t>
            </a:r>
            <a:endParaRPr lang="en-NL" sz="1400" dirty="0"/>
          </a:p>
        </p:txBody>
      </p:sp>
    </p:spTree>
    <p:extLst>
      <p:ext uri="{BB962C8B-B14F-4D97-AF65-F5344CB8AC3E}">
        <p14:creationId xmlns:p14="http://schemas.microsoft.com/office/powerpoint/2010/main" val="3307774138"/>
      </p:ext>
    </p:extLst>
  </p:cSld>
  <p:clrMapOvr>
    <a:masterClrMapping/>
  </p:clrMapOvr>
  <mc:AlternateContent xmlns:mc="http://schemas.openxmlformats.org/markup-compatibility/2006" xmlns:p14="http://schemas.microsoft.com/office/powerpoint/2010/main">
    <mc:Choice Requires="p14">
      <p:transition spd="slow" p14:dur="2000" advTm="35817"/>
    </mc:Choice>
    <mc:Fallback xmlns="">
      <p:transition spd="slow" advTm="35817"/>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2D347-164A-FB8D-5385-67AEC58ABF97}"/>
              </a:ext>
            </a:extLst>
          </p:cNvPr>
          <p:cNvSpPr>
            <a:spLocks noGrp="1"/>
          </p:cNvSpPr>
          <p:nvPr>
            <p:ph type="title"/>
          </p:nvPr>
        </p:nvSpPr>
        <p:spPr/>
        <p:txBody>
          <a:bodyPr/>
          <a:lstStyle/>
          <a:p>
            <a:r>
              <a:rPr lang="en-NL" dirty="0">
                <a:solidFill>
                  <a:schemeClr val="accent3"/>
                </a:solidFill>
              </a:rPr>
              <a:t>HH Combination results</a:t>
            </a:r>
            <a:endParaRPr lang="en-NL" dirty="0"/>
          </a:p>
        </p:txBody>
      </p:sp>
      <p:sp>
        <p:nvSpPr>
          <p:cNvPr id="4" name="Slide Number Placeholder 3">
            <a:extLst>
              <a:ext uri="{FF2B5EF4-FFF2-40B4-BE49-F238E27FC236}">
                <a16:creationId xmlns:a16="http://schemas.microsoft.com/office/drawing/2014/main" id="{45824B4F-4E64-89CD-36BF-83FF44DD45D4}"/>
              </a:ext>
            </a:extLst>
          </p:cNvPr>
          <p:cNvSpPr>
            <a:spLocks noGrp="1"/>
          </p:cNvSpPr>
          <p:nvPr>
            <p:ph type="sldNum" sz="quarter" idx="12"/>
          </p:nvPr>
        </p:nvSpPr>
        <p:spPr/>
        <p:txBody>
          <a:bodyPr/>
          <a:lstStyle/>
          <a:p>
            <a:fld id="{E676B44A-1326-F346-AF9E-863642D7A87C}" type="slidenum">
              <a:rPr lang="en-NL" smtClean="0"/>
              <a:t>27</a:t>
            </a:fld>
            <a:endParaRPr lang="en-NL"/>
          </a:p>
        </p:txBody>
      </p:sp>
      <mc:AlternateContent xmlns:mc="http://schemas.openxmlformats.org/markup-compatibility/2006" xmlns:a14="http://schemas.microsoft.com/office/drawing/2010/main">
        <mc:Choice Requires="a14">
          <p:sp>
            <p:nvSpPr>
              <p:cNvPr id="9" name="Content Placeholder 2">
                <a:extLst>
                  <a:ext uri="{FF2B5EF4-FFF2-40B4-BE49-F238E27FC236}">
                    <a16:creationId xmlns:a16="http://schemas.microsoft.com/office/drawing/2014/main" id="{8E21300F-D873-1CDB-3DC2-01852EBD8E9E}"/>
                  </a:ext>
                </a:extLst>
              </p:cNvPr>
              <p:cNvSpPr txBox="1">
                <a:spLocks/>
              </p:cNvSpPr>
              <p:nvPr/>
            </p:nvSpPr>
            <p:spPr>
              <a:xfrm>
                <a:off x="838200" y="1825625"/>
                <a:ext cx="689741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a:pPr>
                <a:r>
                  <a:rPr lang="en-NL" sz="2400" b="1" dirty="0"/>
                  <a:t>HEFT interpretation </a:t>
                </a:r>
                <a:r>
                  <a:rPr lang="en-NL" sz="2400" dirty="0"/>
                  <a:t>performed in 3 most sensitive channels (</a:t>
                </a:r>
                <a:r>
                  <a:rPr kumimoji="0" lang="en-NL" sz="2400" b="0" i="0" u="none" strike="noStrike" kern="0" cap="none" spc="0" normalizeH="0" baseline="0" noProof="0" dirty="0">
                    <a:ln>
                      <a:noFill/>
                    </a:ln>
                    <a:solidFill>
                      <a:sysClr val="windowText" lastClr="000000"/>
                    </a:solidFill>
                    <a:effectLst/>
                    <a:uLnTx/>
                    <a:uFillTx/>
                  </a:rPr>
                  <a:t>HH→bbbb</a:t>
                </a:r>
                <a:r>
                  <a:rPr lang="en-NL" sz="2400" kern="0" dirty="0">
                    <a:solidFill>
                      <a:sysClr val="windowText" lastClr="000000"/>
                    </a:solidFill>
                  </a:rPr>
                  <a:t>, </a:t>
                </a:r>
                <a:r>
                  <a:rPr lang="en-NL" sz="2400" dirty="0"/>
                  <a:t>HH→bbττ, HH→</a:t>
                </a:r>
                <a:r>
                  <a:rPr lang="en-NL" sz="2400" i="1" dirty="0"/>
                  <a:t>bb</a:t>
                </a:r>
                <a:r>
                  <a:rPr lang="en-NL" sz="2400" dirty="0"/>
                  <a:t>𝛾𝛾)</a:t>
                </a:r>
              </a:p>
              <a:p>
                <a:pPr marL="0" indent="0">
                  <a:lnSpc>
                    <a:spcPct val="100000"/>
                  </a:lnSpc>
                  <a:spcBef>
                    <a:spcPts val="0"/>
                  </a:spcBef>
                  <a:buNone/>
                  <a:defRPr/>
                </a:pPr>
                <a:endParaRPr lang="en-NL" sz="2400" dirty="0"/>
              </a:p>
              <a:p>
                <a:pPr marL="0" indent="0">
                  <a:lnSpc>
                    <a:spcPct val="100000"/>
                  </a:lnSpc>
                  <a:spcBef>
                    <a:spcPts val="0"/>
                  </a:spcBef>
                  <a:buNone/>
                  <a:defRPr/>
                </a:pPr>
                <a:r>
                  <a:rPr lang="en-NL" sz="2400" dirty="0"/>
                  <a:t>1D constraints placed on Wilson coefficients </a:t>
                </a:r>
                <a14:m>
                  <m:oMath xmlns:m="http://schemas.openxmlformats.org/officeDocument/2006/math">
                    <m:sSub>
                      <m:sSubPr>
                        <m:ctrlPr>
                          <a:rPr lang="en-NL" sz="2400" i="1" smtClean="0">
                            <a:latin typeface="Cambria Math" panose="02040503050406030204" pitchFamily="18" charset="0"/>
                          </a:rPr>
                        </m:ctrlPr>
                      </m:sSubPr>
                      <m:e>
                        <m:r>
                          <a:rPr lang="en-US" sz="2400" b="0" i="1" smtClean="0">
                            <a:latin typeface="Cambria Math" panose="02040503050406030204" pitchFamily="18" charset="0"/>
                          </a:rPr>
                          <m:t>𝑐</m:t>
                        </m:r>
                      </m:e>
                      <m:sub>
                        <m:r>
                          <a:rPr lang="en-US" sz="2400" b="0" i="1" smtClean="0">
                            <a:latin typeface="Cambria Math" panose="02040503050406030204" pitchFamily="18" charset="0"/>
                          </a:rPr>
                          <m:t>𝑔𝑔hh</m:t>
                        </m:r>
                      </m:sub>
                    </m:sSub>
                  </m:oMath>
                </a14:m>
                <a:r>
                  <a:rPr lang="en-NL" sz="2400" dirty="0"/>
                  <a:t> and </a:t>
                </a:r>
                <a14:m>
                  <m:oMath xmlns:m="http://schemas.openxmlformats.org/officeDocument/2006/math">
                    <m:sSub>
                      <m:sSubPr>
                        <m:ctrlPr>
                          <a:rPr lang="en-NL" sz="2400" i="1">
                            <a:latin typeface="Cambria Math" panose="02040503050406030204" pitchFamily="18" charset="0"/>
                          </a:rPr>
                        </m:ctrlPr>
                      </m:sSubPr>
                      <m:e>
                        <m:r>
                          <a:rPr lang="en-US" sz="2400" i="1">
                            <a:latin typeface="Cambria Math" panose="02040503050406030204" pitchFamily="18" charset="0"/>
                          </a:rPr>
                          <m:t>𝑐</m:t>
                        </m:r>
                      </m:e>
                      <m:sub>
                        <m:r>
                          <a:rPr lang="en-US" sz="2400" b="0" i="1" smtClean="0">
                            <a:latin typeface="Cambria Math" panose="02040503050406030204" pitchFamily="18" charset="0"/>
                          </a:rPr>
                          <m:t>𝑡𝑡</m:t>
                        </m:r>
                        <m:r>
                          <a:rPr lang="en-US" sz="2400" i="1">
                            <a:latin typeface="Cambria Math" panose="02040503050406030204" pitchFamily="18" charset="0"/>
                          </a:rPr>
                          <m:t>hh</m:t>
                        </m:r>
                      </m:sub>
                    </m:sSub>
                  </m:oMath>
                </a14:m>
                <a:endParaRPr lang="en-NL" sz="2400" dirty="0"/>
              </a:p>
              <a:p>
                <a:pPr marL="0" indent="0">
                  <a:lnSpc>
                    <a:spcPct val="100000"/>
                  </a:lnSpc>
                  <a:spcBef>
                    <a:spcPts val="0"/>
                  </a:spcBef>
                  <a:buNone/>
                  <a:defRPr/>
                </a:pPr>
                <a:endParaRPr lang="en-NL" sz="2400" dirty="0"/>
              </a:p>
              <a:p>
                <a:pPr marL="0" indent="0">
                  <a:lnSpc>
                    <a:spcPct val="100000"/>
                  </a:lnSpc>
                  <a:spcBef>
                    <a:spcPts val="0"/>
                  </a:spcBef>
                  <a:buNone/>
                  <a:defRPr/>
                </a:pPr>
                <a14:m>
                  <m:oMath xmlns:m="http://schemas.openxmlformats.org/officeDocument/2006/math">
                    <m:sSub>
                      <m:sSubPr>
                        <m:ctrlPr>
                          <a:rPr lang="en-NL" sz="2400" i="1" smtClean="0">
                            <a:latin typeface="Cambria Math" panose="02040503050406030204" pitchFamily="18" charset="0"/>
                          </a:rPr>
                        </m:ctrlPr>
                      </m:sSubPr>
                      <m:e>
                        <m:r>
                          <a:rPr lang="en-US" sz="2400" b="0" i="1" smtClean="0">
                            <a:latin typeface="Cambria Math" panose="02040503050406030204" pitchFamily="18" charset="0"/>
                          </a:rPr>
                          <m:t>−0.38 &lt; </m:t>
                        </m:r>
                        <m:r>
                          <a:rPr lang="en-US" sz="2400" i="1">
                            <a:latin typeface="Cambria Math" panose="02040503050406030204" pitchFamily="18" charset="0"/>
                          </a:rPr>
                          <m:t>𝑐</m:t>
                        </m:r>
                      </m:e>
                      <m:sub>
                        <m:r>
                          <a:rPr lang="en-US" sz="2400" b="0" i="1" smtClean="0">
                            <a:latin typeface="Cambria Math" panose="02040503050406030204" pitchFamily="18" charset="0"/>
                          </a:rPr>
                          <m:t>𝑔𝑔</m:t>
                        </m:r>
                        <m:r>
                          <a:rPr lang="en-US" sz="2400" i="1">
                            <a:latin typeface="Cambria Math" panose="02040503050406030204" pitchFamily="18" charset="0"/>
                          </a:rPr>
                          <m:t>hh</m:t>
                        </m:r>
                      </m:sub>
                    </m:sSub>
                    <m:r>
                      <a:rPr lang="en-US" sz="2400" b="0" i="1" smtClean="0">
                        <a:latin typeface="Cambria Math" panose="02040503050406030204" pitchFamily="18" charset="0"/>
                      </a:rPr>
                      <m:t> &lt;0.49 </m:t>
                    </m:r>
                  </m:oMath>
                </a14:m>
                <a:r>
                  <a:rPr lang="en-NL" sz="2400" dirty="0"/>
                  <a:t> </a:t>
                </a:r>
              </a:p>
              <a:p>
                <a:pPr marL="0" indent="0">
                  <a:lnSpc>
                    <a:spcPct val="100000"/>
                  </a:lnSpc>
                  <a:spcBef>
                    <a:spcPts val="0"/>
                  </a:spcBef>
                  <a:buNone/>
                  <a:defRPr/>
                </a:pPr>
                <a14:m>
                  <m:oMath xmlns:m="http://schemas.openxmlformats.org/officeDocument/2006/math">
                    <m:sSub>
                      <m:sSubPr>
                        <m:ctrlPr>
                          <a:rPr lang="en-NL" sz="2400" i="1" smtClean="0">
                            <a:latin typeface="Cambria Math" panose="02040503050406030204" pitchFamily="18" charset="0"/>
                          </a:rPr>
                        </m:ctrlPr>
                      </m:sSubPr>
                      <m:e>
                        <m:r>
                          <a:rPr lang="en-US" sz="2400" b="0" i="1" smtClean="0">
                            <a:latin typeface="Cambria Math" panose="02040503050406030204" pitchFamily="18" charset="0"/>
                          </a:rPr>
                          <m:t>−0.19&lt; </m:t>
                        </m:r>
                        <m:r>
                          <a:rPr lang="en-US" sz="2400" i="1">
                            <a:latin typeface="Cambria Math" panose="02040503050406030204" pitchFamily="18" charset="0"/>
                          </a:rPr>
                          <m:t>𝑐</m:t>
                        </m:r>
                      </m:e>
                      <m:sub>
                        <m:r>
                          <a:rPr lang="en-US" sz="2400" b="0" i="1" smtClean="0">
                            <a:latin typeface="Cambria Math" panose="02040503050406030204" pitchFamily="18" charset="0"/>
                          </a:rPr>
                          <m:t>𝑡𝑡</m:t>
                        </m:r>
                        <m:r>
                          <a:rPr lang="en-US" sz="2400" i="1">
                            <a:latin typeface="Cambria Math" panose="02040503050406030204" pitchFamily="18" charset="0"/>
                          </a:rPr>
                          <m:t>hh</m:t>
                        </m:r>
                      </m:sub>
                    </m:sSub>
                    <m:r>
                      <a:rPr lang="en-US" sz="2400" b="0" i="1" smtClean="0">
                        <a:latin typeface="Cambria Math" panose="02040503050406030204" pitchFamily="18" charset="0"/>
                      </a:rPr>
                      <m:t>&lt;</m:t>
                    </m:r>
                  </m:oMath>
                </a14:m>
                <a:r>
                  <a:rPr lang="en-NL" sz="2400" dirty="0"/>
                  <a:t> 0.70</a:t>
                </a:r>
              </a:p>
              <a:p>
                <a:pPr marL="0" indent="0">
                  <a:lnSpc>
                    <a:spcPct val="100000"/>
                  </a:lnSpc>
                  <a:spcBef>
                    <a:spcPts val="0"/>
                  </a:spcBef>
                  <a:buNone/>
                  <a:defRPr/>
                </a:pPr>
                <a:endParaRPr lang="en-NL" sz="2400" dirty="0"/>
              </a:p>
            </p:txBody>
          </p:sp>
        </mc:Choice>
        <mc:Fallback xmlns="">
          <p:sp>
            <p:nvSpPr>
              <p:cNvPr id="9" name="Content Placeholder 2">
                <a:extLst>
                  <a:ext uri="{FF2B5EF4-FFF2-40B4-BE49-F238E27FC236}">
                    <a16:creationId xmlns:a16="http://schemas.microsoft.com/office/drawing/2014/main" id="{8E21300F-D873-1CDB-3DC2-01852EBD8E9E}"/>
                  </a:ext>
                </a:extLst>
              </p:cNvPr>
              <p:cNvSpPr txBox="1">
                <a:spLocks noRot="1" noChangeAspect="1" noMove="1" noResize="1" noEditPoints="1" noAdjustHandles="1" noChangeArrowheads="1" noChangeShapeType="1" noTextEdit="1"/>
              </p:cNvSpPr>
              <p:nvPr/>
            </p:nvSpPr>
            <p:spPr>
              <a:xfrm>
                <a:off x="838200" y="1825625"/>
                <a:ext cx="6897414" cy="4351338"/>
              </a:xfrm>
              <a:prstGeom prst="rect">
                <a:avLst/>
              </a:prstGeom>
              <a:blipFill>
                <a:blip r:embed="rId3"/>
                <a:stretch>
                  <a:fillRect l="-1471" t="-1163" r="-919"/>
                </a:stretch>
              </a:blipFill>
            </p:spPr>
            <p:txBody>
              <a:bodyPr/>
              <a:lstStyle/>
              <a:p>
                <a:r>
                  <a:rPr lang="en-NL">
                    <a:noFill/>
                  </a:rPr>
                  <a:t> </a:t>
                </a:r>
              </a:p>
            </p:txBody>
          </p:sp>
        </mc:Fallback>
      </mc:AlternateContent>
      <p:sp>
        <p:nvSpPr>
          <p:cNvPr id="5" name="TextBox 4">
            <a:extLst>
              <a:ext uri="{FF2B5EF4-FFF2-40B4-BE49-F238E27FC236}">
                <a16:creationId xmlns:a16="http://schemas.microsoft.com/office/drawing/2014/main" id="{08CA2AEE-2151-BCC2-8296-EB23F1E64ECD}"/>
              </a:ext>
            </a:extLst>
          </p:cNvPr>
          <p:cNvSpPr txBox="1"/>
          <p:nvPr/>
        </p:nvSpPr>
        <p:spPr>
          <a:xfrm>
            <a:off x="838200" y="6185098"/>
            <a:ext cx="3560495" cy="307777"/>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4"/>
              </a:rPr>
              <a:t>Phys. Rev. Lett. 133 (2024) 101801</a:t>
            </a:r>
            <a:endParaRPr lang="en-NL" sz="1400" dirty="0"/>
          </a:p>
        </p:txBody>
      </p:sp>
      <p:pic>
        <p:nvPicPr>
          <p:cNvPr id="2050" name="Picture 2">
            <a:extLst>
              <a:ext uri="{FF2B5EF4-FFF2-40B4-BE49-F238E27FC236}">
                <a16:creationId xmlns:a16="http://schemas.microsoft.com/office/drawing/2014/main" id="{AB220984-E597-DF52-0C7F-59D5B1D318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87579" y="4756268"/>
            <a:ext cx="3707975" cy="159228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6992B248-7555-C888-1CCE-31C720639C3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03013" y="894547"/>
            <a:ext cx="2787869" cy="159228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A8DCD207-EE72-223C-68BD-66F25D90A90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69788" y="2825408"/>
            <a:ext cx="4115690" cy="1592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7457744"/>
      </p:ext>
    </p:extLst>
  </p:cSld>
  <p:clrMapOvr>
    <a:masterClrMapping/>
  </p:clrMapOvr>
  <mc:AlternateContent xmlns:mc="http://schemas.openxmlformats.org/markup-compatibility/2006" xmlns:p14="http://schemas.microsoft.com/office/powerpoint/2010/main">
    <mc:Choice Requires="p14">
      <p:transition spd="slow" p14:dur="2000" advTm="35817"/>
    </mc:Choice>
    <mc:Fallback xmlns="">
      <p:transition spd="slow" advTm="35817"/>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76DC3F-6F6E-6F1C-06EC-8401A306F2AC}"/>
              </a:ext>
            </a:extLst>
          </p:cNvPr>
          <p:cNvSpPr>
            <a:spLocks noGrp="1"/>
          </p:cNvSpPr>
          <p:nvPr>
            <p:ph type="sldNum" sz="quarter" idx="12"/>
          </p:nvPr>
        </p:nvSpPr>
        <p:spPr/>
        <p:txBody>
          <a:bodyPr/>
          <a:lstStyle/>
          <a:p>
            <a:fld id="{E676B44A-1326-F346-AF9E-863642D7A87C}" type="slidenum">
              <a:rPr lang="en-NL" smtClean="0"/>
              <a:t>28</a:t>
            </a:fld>
            <a:endParaRPr lang="en-NL" dirty="0"/>
          </a:p>
        </p:txBody>
      </p:sp>
      <p:sp>
        <p:nvSpPr>
          <p:cNvPr id="3" name="Title 2">
            <a:extLst>
              <a:ext uri="{FF2B5EF4-FFF2-40B4-BE49-F238E27FC236}">
                <a16:creationId xmlns:a16="http://schemas.microsoft.com/office/drawing/2014/main" id="{927FCA7E-6278-CEDC-00E8-07AF134EDAEA}"/>
              </a:ext>
            </a:extLst>
          </p:cNvPr>
          <p:cNvSpPr>
            <a:spLocks noGrp="1"/>
          </p:cNvSpPr>
          <p:nvPr>
            <p:ph type="title"/>
          </p:nvPr>
        </p:nvSpPr>
        <p:spPr/>
        <p:txBody>
          <a:bodyPr/>
          <a:lstStyle/>
          <a:p>
            <a:r>
              <a:rPr lang="en-NL" dirty="0">
                <a:solidFill>
                  <a:schemeClr val="accent3"/>
                </a:solidFill>
              </a:rPr>
              <a:t>HH Combination results</a:t>
            </a:r>
            <a:endParaRPr lang="en-NL" b="1"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27F45F9B-D1EF-14DF-8816-DC93DD6606CE}"/>
                  </a:ext>
                </a:extLst>
              </p:cNvPr>
              <p:cNvSpPr>
                <a:spLocks noGrp="1"/>
              </p:cNvSpPr>
              <p:nvPr>
                <p:ph idx="1"/>
              </p:nvPr>
            </p:nvSpPr>
            <p:spPr/>
            <p:txBody>
              <a:bodyPr/>
              <a:lstStyle/>
              <a:p>
                <a:pPr marL="0" indent="0">
                  <a:buNone/>
                </a:pPr>
                <a:r>
                  <a:rPr lang="en-NL" dirty="0"/>
                  <a:t>2D likelihood scans performed for </a:t>
                </a:r>
                <a14:m>
                  <m:oMath xmlns:m="http://schemas.openxmlformats.org/officeDocument/2006/math">
                    <m:r>
                      <a:rPr lang="en-US" sz="2800" b="0" i="0" smtClean="0">
                        <a:latin typeface="Cambria Math" panose="02040503050406030204" pitchFamily="18" charset="0"/>
                      </a:rPr>
                      <m:t>(</m:t>
                    </m:r>
                    <m:sSub>
                      <m:sSubPr>
                        <m:ctrlPr>
                          <a:rPr lang="en-NL" sz="2800" i="1" smtClean="0">
                            <a:latin typeface="Cambria Math" panose="02040503050406030204" pitchFamily="18" charset="0"/>
                          </a:rPr>
                        </m:ctrlPr>
                      </m:sSubPr>
                      <m:e>
                        <m:r>
                          <a:rPr lang="en-US" sz="2800" b="0" i="1" smtClean="0">
                            <a:latin typeface="Cambria Math" panose="02040503050406030204" pitchFamily="18" charset="0"/>
                          </a:rPr>
                          <m:t>𝑐</m:t>
                        </m:r>
                      </m:e>
                      <m:sub>
                        <m:r>
                          <a:rPr lang="en-US" sz="2800" b="0" i="1" smtClean="0">
                            <a:latin typeface="Cambria Math" panose="02040503050406030204" pitchFamily="18" charset="0"/>
                          </a:rPr>
                          <m:t>𝑔𝑔hh</m:t>
                        </m:r>
                      </m:sub>
                    </m:sSub>
                  </m:oMath>
                </a14:m>
                <a:r>
                  <a:rPr lang="en-NL" dirty="0"/>
                  <a:t>, </a:t>
                </a:r>
                <a14:m>
                  <m:oMath xmlns:m="http://schemas.openxmlformats.org/officeDocument/2006/math">
                    <m:sSub>
                      <m:sSubPr>
                        <m:ctrlPr>
                          <a:rPr lang="en-NL" i="1">
                            <a:latin typeface="Cambria Math" panose="02040503050406030204" pitchFamily="18" charset="0"/>
                          </a:rPr>
                        </m:ctrlPr>
                      </m:sSubPr>
                      <m:e>
                        <m:r>
                          <a:rPr lang="en-US" i="1">
                            <a:latin typeface="Cambria Math" panose="02040503050406030204" pitchFamily="18" charset="0"/>
                          </a:rPr>
                          <m:t>𝑐</m:t>
                        </m:r>
                      </m:e>
                      <m:sub>
                        <m:r>
                          <a:rPr lang="en-US" b="0" i="1" smtClean="0">
                            <a:latin typeface="Cambria Math" panose="02040503050406030204" pitchFamily="18" charset="0"/>
                          </a:rPr>
                          <m:t>𝑡𝑡</m:t>
                        </m:r>
                        <m:r>
                          <a:rPr lang="en-US" i="1">
                            <a:latin typeface="Cambria Math" panose="02040503050406030204" pitchFamily="18" charset="0"/>
                          </a:rPr>
                          <m:t>hh</m:t>
                        </m:r>
                      </m:sub>
                    </m:sSub>
                  </m:oMath>
                </a14:m>
                <a:r>
                  <a:rPr lang="en-NL" dirty="0"/>
                  <a:t>),</a:t>
                </a:r>
                <a14:m>
                  <m:oMath xmlns:m="http://schemas.openxmlformats.org/officeDocument/2006/math">
                    <m:r>
                      <a:rPr lang="en-US">
                        <a:latin typeface="Cambria Math" panose="02040503050406030204" pitchFamily="18" charset="0"/>
                      </a:rPr>
                      <m:t>(</m:t>
                    </m:r>
                    <m:sSub>
                      <m:sSubPr>
                        <m:ctrlPr>
                          <a:rPr lang="en-NL" i="1">
                            <a:latin typeface="Cambria Math" panose="02040503050406030204" pitchFamily="18" charset="0"/>
                          </a:rPr>
                        </m:ctrlPr>
                      </m:sSubPr>
                      <m:e>
                        <m:r>
                          <a:rPr lang="en-US" i="1">
                            <a:latin typeface="Cambria Math" panose="02040503050406030204" pitchFamily="18" charset="0"/>
                          </a:rPr>
                          <m:t>𝑐</m:t>
                        </m:r>
                      </m:e>
                      <m:sub>
                        <m:r>
                          <a:rPr lang="en-US" i="1">
                            <a:latin typeface="Cambria Math" panose="02040503050406030204" pitchFamily="18" charset="0"/>
                          </a:rPr>
                          <m:t>𝑔𝑔hh</m:t>
                        </m:r>
                      </m:sub>
                    </m:sSub>
                  </m:oMath>
                </a14:m>
                <a:r>
                  <a:rPr lang="en-NL" dirty="0"/>
                  <a:t>, </a:t>
                </a:r>
                <a14:m>
                  <m:oMath xmlns:m="http://schemas.openxmlformats.org/officeDocument/2006/math">
                    <m:sSub>
                      <m:sSubPr>
                        <m:ctrlPr>
                          <a:rPr lang="en-NL" i="1">
                            <a:latin typeface="Cambria Math" panose="02040503050406030204" pitchFamily="18" charset="0"/>
                          </a:rPr>
                        </m:ctrlPr>
                      </m:sSubPr>
                      <m:e>
                        <m:r>
                          <a:rPr lang="en-US" i="1">
                            <a:latin typeface="Cambria Math" panose="02040503050406030204" pitchFamily="18" charset="0"/>
                          </a:rPr>
                          <m:t>𝑐</m:t>
                        </m:r>
                      </m:e>
                      <m:sub>
                        <m:r>
                          <a:rPr lang="en-US" b="0" i="1" smtClean="0">
                            <a:latin typeface="Cambria Math" panose="02040503050406030204" pitchFamily="18" charset="0"/>
                          </a:rPr>
                          <m:t>h</m:t>
                        </m:r>
                        <m:r>
                          <a:rPr lang="en-US" i="1">
                            <a:latin typeface="Cambria Math" panose="02040503050406030204" pitchFamily="18" charset="0"/>
                          </a:rPr>
                          <m:t>hh</m:t>
                        </m:r>
                      </m:sub>
                    </m:sSub>
                  </m:oMath>
                </a14:m>
                <a:r>
                  <a:rPr lang="en-NL" dirty="0"/>
                  <a:t>), </a:t>
                </a:r>
                <a14:m>
                  <m:oMath xmlns:m="http://schemas.openxmlformats.org/officeDocument/2006/math">
                    <m:r>
                      <a:rPr lang="en-US">
                        <a:latin typeface="Cambria Math" panose="02040503050406030204" pitchFamily="18" charset="0"/>
                      </a:rPr>
                      <m:t>(</m:t>
                    </m:r>
                    <m:sSub>
                      <m:sSubPr>
                        <m:ctrlPr>
                          <a:rPr lang="en-NL" i="1">
                            <a:latin typeface="Cambria Math" panose="02040503050406030204" pitchFamily="18" charset="0"/>
                          </a:rPr>
                        </m:ctrlPr>
                      </m:sSubPr>
                      <m:e>
                        <m:r>
                          <a:rPr lang="en-US" i="1">
                            <a:latin typeface="Cambria Math" panose="02040503050406030204" pitchFamily="18" charset="0"/>
                          </a:rPr>
                          <m:t>𝑐</m:t>
                        </m:r>
                      </m:e>
                      <m:sub>
                        <m:r>
                          <a:rPr lang="en-US" b="0" i="1" smtClean="0">
                            <a:latin typeface="Cambria Math" panose="02040503050406030204" pitchFamily="18" charset="0"/>
                          </a:rPr>
                          <m:t>𝑡𝑡</m:t>
                        </m:r>
                        <m:r>
                          <a:rPr lang="en-US" i="1">
                            <a:latin typeface="Cambria Math" panose="02040503050406030204" pitchFamily="18" charset="0"/>
                          </a:rPr>
                          <m:t>hh</m:t>
                        </m:r>
                      </m:sub>
                    </m:sSub>
                  </m:oMath>
                </a14:m>
                <a:r>
                  <a:rPr lang="en-NL" dirty="0"/>
                  <a:t>, </a:t>
                </a:r>
                <a14:m>
                  <m:oMath xmlns:m="http://schemas.openxmlformats.org/officeDocument/2006/math">
                    <m:sSub>
                      <m:sSubPr>
                        <m:ctrlPr>
                          <a:rPr lang="en-NL" i="1">
                            <a:latin typeface="Cambria Math" panose="02040503050406030204" pitchFamily="18" charset="0"/>
                          </a:rPr>
                        </m:ctrlPr>
                      </m:sSubPr>
                      <m:e>
                        <m:r>
                          <a:rPr lang="en-US" i="1">
                            <a:latin typeface="Cambria Math" panose="02040503050406030204" pitchFamily="18" charset="0"/>
                          </a:rPr>
                          <m:t>𝑐</m:t>
                        </m:r>
                      </m:e>
                      <m:sub>
                        <m:r>
                          <a:rPr lang="en-US" b="0" i="1" smtClean="0">
                            <a:latin typeface="Cambria Math" panose="02040503050406030204" pitchFamily="18" charset="0"/>
                          </a:rPr>
                          <m:t>h</m:t>
                        </m:r>
                        <m:r>
                          <a:rPr lang="en-US" i="1">
                            <a:latin typeface="Cambria Math" panose="02040503050406030204" pitchFamily="18" charset="0"/>
                          </a:rPr>
                          <m:t>hh</m:t>
                        </m:r>
                      </m:sub>
                    </m:sSub>
                  </m:oMath>
                </a14:m>
                <a:r>
                  <a:rPr lang="en-NL" dirty="0"/>
                  <a:t>), fixing the 3rd coefficient to its SM value</a:t>
                </a:r>
              </a:p>
            </p:txBody>
          </p:sp>
        </mc:Choice>
        <mc:Fallback xmlns="">
          <p:sp>
            <p:nvSpPr>
              <p:cNvPr id="4" name="Content Placeholder 3">
                <a:extLst>
                  <a:ext uri="{FF2B5EF4-FFF2-40B4-BE49-F238E27FC236}">
                    <a16:creationId xmlns:a16="http://schemas.microsoft.com/office/drawing/2014/main" id="{27F45F9B-D1EF-14DF-8816-DC93DD6606CE}"/>
                  </a:ext>
                </a:extLst>
              </p:cNvPr>
              <p:cNvSpPr>
                <a:spLocks noGrp="1" noRot="1" noChangeAspect="1" noMove="1" noResize="1" noEditPoints="1" noAdjustHandles="1" noChangeArrowheads="1" noChangeShapeType="1" noTextEdit="1"/>
              </p:cNvSpPr>
              <p:nvPr>
                <p:ph idx="1"/>
              </p:nvPr>
            </p:nvSpPr>
            <p:spPr>
              <a:blipFill>
                <a:blip r:embed="rId2"/>
                <a:stretch>
                  <a:fillRect l="-1206" t="-2035"/>
                </a:stretch>
              </a:blipFill>
            </p:spPr>
            <p:txBody>
              <a:bodyPr/>
              <a:lstStyle/>
              <a:p>
                <a:r>
                  <a:rPr lang="en-NL">
                    <a:noFill/>
                  </a:rPr>
                  <a:t> </a:t>
                </a:r>
              </a:p>
            </p:txBody>
          </p:sp>
        </mc:Fallback>
      </mc:AlternateContent>
      <p:pic>
        <p:nvPicPr>
          <p:cNvPr id="6" name="Picture 2">
            <a:extLst>
              <a:ext uri="{FF2B5EF4-FFF2-40B4-BE49-F238E27FC236}">
                <a16:creationId xmlns:a16="http://schemas.microsoft.com/office/drawing/2014/main" id="{8E2F95C7-AFFC-A863-F53E-A3959270B0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005" y="3252555"/>
            <a:ext cx="3405456" cy="271732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A5A01FD5-9FCE-00A5-7856-043AEDB9E3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3132" y="3252555"/>
            <a:ext cx="3242544" cy="27173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F2ED5430-707B-C2FE-8974-4C4A02F4F8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50983" y="3252555"/>
            <a:ext cx="3439425" cy="2717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1719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C65A05-D460-D02F-10FA-7CCDA56AF600}"/>
              </a:ext>
            </a:extLst>
          </p:cNvPr>
          <p:cNvSpPr/>
          <p:nvPr/>
        </p:nvSpPr>
        <p:spPr>
          <a:xfrm>
            <a:off x="10390909" y="0"/>
            <a:ext cx="1801091" cy="6858000"/>
          </a:xfrm>
          <a:prstGeom prst="rect">
            <a:avLst/>
          </a:prstGeom>
          <a:solidFill>
            <a:srgbClr val="57575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6" name="Picture 5" descr="A poster of a computer game&#10;&#10;Description automatically generated with medium confidence">
            <a:extLst>
              <a:ext uri="{FF2B5EF4-FFF2-40B4-BE49-F238E27FC236}">
                <a16:creationId xmlns:a16="http://schemas.microsoft.com/office/drawing/2014/main" id="{C3DC48DB-0B8E-6179-5155-DACDBAD9A009}"/>
              </a:ext>
            </a:extLst>
          </p:cNvPr>
          <p:cNvPicPr>
            <a:picLocks noChangeAspect="1"/>
          </p:cNvPicPr>
          <p:nvPr/>
        </p:nvPicPr>
        <p:blipFill>
          <a:blip r:embed="rId3">
            <a:alphaModFix amt="70000"/>
          </a:blip>
          <a:stretch>
            <a:fillRect/>
          </a:stretch>
        </p:blipFill>
        <p:spPr>
          <a:xfrm>
            <a:off x="0" y="0"/>
            <a:ext cx="10390909" cy="6858000"/>
          </a:xfrm>
          <a:prstGeom prst="rect">
            <a:avLst/>
          </a:prstGeom>
        </p:spPr>
      </p:pic>
      <p:sp>
        <p:nvSpPr>
          <p:cNvPr id="2" name="Title 1">
            <a:extLst>
              <a:ext uri="{FF2B5EF4-FFF2-40B4-BE49-F238E27FC236}">
                <a16:creationId xmlns:a16="http://schemas.microsoft.com/office/drawing/2014/main" id="{E8DE942E-2322-9D4E-02D8-9AD11E92A991}"/>
              </a:ext>
            </a:extLst>
          </p:cNvPr>
          <p:cNvSpPr>
            <a:spLocks noGrp="1"/>
          </p:cNvSpPr>
          <p:nvPr>
            <p:ph type="title"/>
          </p:nvPr>
        </p:nvSpPr>
        <p:spPr>
          <a:xfrm>
            <a:off x="1078608" y="4005263"/>
            <a:ext cx="10515600" cy="2852737"/>
          </a:xfrm>
        </p:spPr>
        <p:txBody>
          <a:bodyPr/>
          <a:lstStyle/>
          <a:p>
            <a:r>
              <a:rPr lang="en-NL" dirty="0">
                <a:solidFill>
                  <a:schemeClr val="bg1"/>
                </a:solidFill>
              </a:rPr>
              <a:t>Run 2 + partial Run 3 HH → bbγγ</a:t>
            </a:r>
            <a:br>
              <a:rPr lang="en-NL" dirty="0">
                <a:solidFill>
                  <a:schemeClr val="bg1"/>
                </a:solidFill>
              </a:rPr>
            </a:br>
            <a:r>
              <a:rPr lang="en-GB" sz="18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Phys. Rev. Lett. 133 (2024) 101801</a:t>
            </a:r>
            <a:r>
              <a:rPr lang="en-GB" sz="1800" b="0" i="0" strike="noStrike" dirty="0">
                <a:solidFill>
                  <a:schemeClr val="bg1"/>
                </a:solidFill>
                <a:effectLst/>
                <a:latin typeface="arial" panose="020B0604020202020204" pitchFamily="34" charset="0"/>
              </a:rPr>
              <a:t>,</a:t>
            </a:r>
            <a:r>
              <a:rPr lang="en-GB" sz="1800" b="0" i="0" u="none" strike="noStrike" dirty="0">
                <a:solidFill>
                  <a:schemeClr val="bg1"/>
                </a:solidFill>
                <a:effectLst/>
                <a:latin typeface="arial" panose="020B0604020202020204" pitchFamily="34" charset="0"/>
              </a:rPr>
              <a:t> </a:t>
            </a:r>
            <a:r>
              <a:rPr lang="en-GB" sz="1800" b="0" i="0" u="none" strike="noStrike" dirty="0">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ATLAS Briefing</a:t>
            </a:r>
            <a:br>
              <a:rPr lang="en-NL" sz="1800" dirty="0">
                <a:solidFill>
                  <a:schemeClr val="bg2"/>
                </a:solidFill>
              </a:rPr>
            </a:br>
            <a:r>
              <a:rPr lang="en-NL" sz="1800" dirty="0">
                <a:solidFill>
                  <a:schemeClr val="bg2"/>
                </a:solidFill>
              </a:rPr>
              <a:t>See also Punit’s dedicated </a:t>
            </a:r>
            <a:r>
              <a:rPr lang="en-NL" sz="1800" dirty="0">
                <a:solidFill>
                  <a:schemeClr val="bg1"/>
                </a:solidFill>
                <a:hlinkClick r:id="rId6">
                  <a:extLst>
                    <a:ext uri="{A12FA001-AC4F-418D-AE19-62706E023703}">
                      <ahyp:hlinkClr xmlns:ahyp="http://schemas.microsoft.com/office/drawing/2018/hyperlinkcolor" val="tx"/>
                    </a:ext>
                  </a:extLst>
                </a:hlinkClick>
              </a:rPr>
              <a:t>talk</a:t>
            </a:r>
            <a:endParaRPr lang="en-NL" dirty="0">
              <a:solidFill>
                <a:schemeClr val="bg1"/>
              </a:solidFill>
            </a:endParaRPr>
          </a:p>
        </p:txBody>
      </p:sp>
      <p:sp>
        <p:nvSpPr>
          <p:cNvPr id="4" name="Slide Number Placeholder 3">
            <a:extLst>
              <a:ext uri="{FF2B5EF4-FFF2-40B4-BE49-F238E27FC236}">
                <a16:creationId xmlns:a16="http://schemas.microsoft.com/office/drawing/2014/main" id="{9D08AD64-E913-116F-3DFA-407773796C8C}"/>
              </a:ext>
            </a:extLst>
          </p:cNvPr>
          <p:cNvSpPr>
            <a:spLocks noGrp="1"/>
          </p:cNvSpPr>
          <p:nvPr>
            <p:ph type="sldNum" sz="quarter" idx="12"/>
          </p:nvPr>
        </p:nvSpPr>
        <p:spPr/>
        <p:txBody>
          <a:bodyPr/>
          <a:lstStyle/>
          <a:p>
            <a:fld id="{E676B44A-1326-F346-AF9E-863642D7A87C}" type="slidenum">
              <a:rPr lang="en-NL" smtClean="0"/>
              <a:t>29</a:t>
            </a:fld>
            <a:endParaRPr lang="en-NL" dirty="0"/>
          </a:p>
        </p:txBody>
      </p:sp>
    </p:spTree>
    <p:extLst>
      <p:ext uri="{BB962C8B-B14F-4D97-AF65-F5344CB8AC3E}">
        <p14:creationId xmlns:p14="http://schemas.microsoft.com/office/powerpoint/2010/main" val="3763605189"/>
      </p:ext>
    </p:extLst>
  </p:cSld>
  <p:clrMapOvr>
    <a:masterClrMapping/>
  </p:clrMapOvr>
  <mc:AlternateContent xmlns:mc="http://schemas.openxmlformats.org/markup-compatibility/2006" xmlns:p14="http://schemas.microsoft.com/office/powerpoint/2010/main">
    <mc:Choice Requires="p14">
      <p:transition spd="slow" p14:dur="2000" advTm="19686"/>
    </mc:Choice>
    <mc:Fallback xmlns="">
      <p:transition spd="slow" advTm="19686"/>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ED3BC-B66E-EC95-40E9-B7D619E9B96A}"/>
              </a:ext>
            </a:extLst>
          </p:cNvPr>
          <p:cNvSpPr>
            <a:spLocks noGrp="1"/>
          </p:cNvSpPr>
          <p:nvPr>
            <p:ph type="title"/>
          </p:nvPr>
        </p:nvSpPr>
        <p:spPr/>
        <p:txBody>
          <a:bodyPr/>
          <a:lstStyle/>
          <a:p>
            <a:r>
              <a:rPr lang="en-NL" dirty="0">
                <a:solidFill>
                  <a:schemeClr val="accent3"/>
                </a:solidFill>
              </a:rPr>
              <a:t>What will be covered in this talk</a:t>
            </a:r>
          </a:p>
        </p:txBody>
      </p:sp>
      <p:sp>
        <p:nvSpPr>
          <p:cNvPr id="3" name="Content Placeholder 2">
            <a:extLst>
              <a:ext uri="{FF2B5EF4-FFF2-40B4-BE49-F238E27FC236}">
                <a16:creationId xmlns:a16="http://schemas.microsoft.com/office/drawing/2014/main" id="{5F876617-1915-AD22-9D0A-10119C5FF587}"/>
              </a:ext>
            </a:extLst>
          </p:cNvPr>
          <p:cNvSpPr>
            <a:spLocks noGrp="1"/>
          </p:cNvSpPr>
          <p:nvPr>
            <p:ph idx="1"/>
          </p:nvPr>
        </p:nvSpPr>
        <p:spPr/>
        <p:txBody>
          <a:bodyPr>
            <a:normAutofit fontScale="92500" lnSpcReduction="20000"/>
          </a:bodyPr>
          <a:lstStyle/>
          <a:p>
            <a:pPr marL="0" indent="0">
              <a:buNone/>
            </a:pPr>
            <a:r>
              <a:rPr lang="en-NL" dirty="0"/>
              <a:t>ATLAS Run 2 legacy non-resonant HH combination (140 fb</a:t>
            </a:r>
            <a:r>
              <a:rPr lang="en-NL" baseline="30000" dirty="0"/>
              <a:t>-1</a:t>
            </a:r>
            <a:r>
              <a:rPr lang="en-NL" dirty="0"/>
              <a:t>)</a:t>
            </a:r>
          </a:p>
          <a:p>
            <a:pPr marL="0" indent="0">
              <a:buNone/>
            </a:pPr>
            <a:endParaRPr lang="en-NL" dirty="0"/>
          </a:p>
          <a:p>
            <a:pPr marL="0" indent="0">
              <a:buNone/>
            </a:pPr>
            <a:r>
              <a:rPr lang="en-NL" dirty="0"/>
              <a:t>Individual Run 2 channels</a:t>
            </a:r>
          </a:p>
          <a:p>
            <a:pPr>
              <a:buFont typeface="System Font Regular"/>
              <a:buChar char="▻"/>
            </a:pPr>
            <a:r>
              <a:rPr lang="en-NL" dirty="0"/>
              <a:t>HH→bbbb</a:t>
            </a:r>
          </a:p>
          <a:p>
            <a:pPr>
              <a:buFont typeface="System Font Regular"/>
              <a:buChar char="▻"/>
            </a:pPr>
            <a:r>
              <a:rPr lang="en-NL" dirty="0"/>
              <a:t>HH→bbττ</a:t>
            </a:r>
          </a:p>
          <a:p>
            <a:pPr>
              <a:buFont typeface="System Font Regular"/>
              <a:buChar char="▻"/>
            </a:pPr>
            <a:r>
              <a:rPr lang="en-NL" dirty="0"/>
              <a:t>HH→bb𝛾𝛾</a:t>
            </a:r>
          </a:p>
          <a:p>
            <a:pPr>
              <a:buFont typeface="System Font Regular"/>
              <a:buChar char="▻"/>
            </a:pPr>
            <a:r>
              <a:rPr lang="en-NL" dirty="0"/>
              <a:t>HH→bbℓℓ (+MET)</a:t>
            </a:r>
          </a:p>
          <a:p>
            <a:pPr>
              <a:buFont typeface="System Font Regular"/>
              <a:buChar char="▻"/>
            </a:pPr>
            <a:r>
              <a:rPr lang="en-NL" dirty="0"/>
              <a:t>HH→multilepton</a:t>
            </a:r>
          </a:p>
          <a:p>
            <a:pPr marL="0" indent="0">
              <a:buNone/>
            </a:pPr>
            <a:endParaRPr lang="en-NL" dirty="0"/>
          </a:p>
          <a:p>
            <a:pPr marL="0" indent="0">
              <a:buNone/>
            </a:pPr>
            <a:r>
              <a:rPr lang="en-NL" dirty="0"/>
              <a:t>Run 2 + partial Run 3 HH→bb𝛾𝛾 (308 fb</a:t>
            </a:r>
            <a:r>
              <a:rPr lang="en-NL" baseline="30000" dirty="0"/>
              <a:t>-1</a:t>
            </a:r>
            <a:r>
              <a:rPr lang="en-NL" dirty="0"/>
              <a:t>)</a:t>
            </a:r>
          </a:p>
        </p:txBody>
      </p:sp>
      <p:sp>
        <p:nvSpPr>
          <p:cNvPr id="4" name="Slide Number Placeholder 3">
            <a:extLst>
              <a:ext uri="{FF2B5EF4-FFF2-40B4-BE49-F238E27FC236}">
                <a16:creationId xmlns:a16="http://schemas.microsoft.com/office/drawing/2014/main" id="{BB0A5E68-2EA4-2B6B-E6E6-59E53A8DC46E}"/>
              </a:ext>
            </a:extLst>
          </p:cNvPr>
          <p:cNvSpPr>
            <a:spLocks noGrp="1"/>
          </p:cNvSpPr>
          <p:nvPr>
            <p:ph type="sldNum" sz="quarter" idx="12"/>
          </p:nvPr>
        </p:nvSpPr>
        <p:spPr/>
        <p:txBody>
          <a:bodyPr/>
          <a:lstStyle/>
          <a:p>
            <a:fld id="{E676B44A-1326-F346-AF9E-863642D7A87C}" type="slidenum">
              <a:rPr lang="en-NL" smtClean="0"/>
              <a:t>3</a:t>
            </a:fld>
            <a:endParaRPr lang="en-NL"/>
          </a:p>
        </p:txBody>
      </p:sp>
    </p:spTree>
    <p:extLst>
      <p:ext uri="{BB962C8B-B14F-4D97-AF65-F5344CB8AC3E}">
        <p14:creationId xmlns:p14="http://schemas.microsoft.com/office/powerpoint/2010/main" val="4012254726"/>
      </p:ext>
    </p:extLst>
  </p:cSld>
  <p:clrMapOvr>
    <a:masterClrMapping/>
  </p:clrMapOvr>
  <mc:AlternateContent xmlns:mc="http://schemas.openxmlformats.org/markup-compatibility/2006" xmlns:p14="http://schemas.microsoft.com/office/powerpoint/2010/main">
    <mc:Choice Requires="p14">
      <p:transition spd="slow" p14:dur="2000" advTm="25809"/>
    </mc:Choice>
    <mc:Fallback xmlns="">
      <p:transition spd="slow" advTm="25809"/>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121AC4-DCC4-7633-1641-E7160FC89AE5}"/>
              </a:ext>
            </a:extLst>
          </p:cNvPr>
          <p:cNvSpPr>
            <a:spLocks noGrp="1"/>
          </p:cNvSpPr>
          <p:nvPr>
            <p:ph type="title"/>
          </p:nvPr>
        </p:nvSpPr>
        <p:spPr/>
        <p:txBody>
          <a:bodyPr/>
          <a:lstStyle/>
          <a:p>
            <a:r>
              <a:rPr lang="en-NL" dirty="0">
                <a:solidFill>
                  <a:schemeClr val="accent3"/>
                </a:solidFill>
              </a:rPr>
              <a:t>Run 2 + partial R</a:t>
            </a:r>
            <a:r>
              <a:rPr lang="en-GB" dirty="0">
                <a:solidFill>
                  <a:schemeClr val="accent3"/>
                </a:solidFill>
              </a:rPr>
              <a:t>un 3 </a:t>
            </a:r>
            <a:r>
              <a:rPr lang="en-NL" dirty="0">
                <a:solidFill>
                  <a:schemeClr val="accent3"/>
                </a:solidFill>
              </a:rPr>
              <a:t>HH → bbγγ</a:t>
            </a:r>
            <a:r>
              <a:rPr lang="en-GB" dirty="0">
                <a:solidFill>
                  <a:schemeClr val="accent3"/>
                </a:solidFill>
              </a:rPr>
              <a:t> </a:t>
            </a:r>
            <a:endParaRPr lang="en-NL" dirty="0">
              <a:solidFill>
                <a:schemeClr val="accent3"/>
              </a:solidFill>
            </a:endParaRPr>
          </a:p>
        </p:txBody>
      </p:sp>
      <p:sp>
        <p:nvSpPr>
          <p:cNvPr id="6" name="Content Placeholder 5">
            <a:extLst>
              <a:ext uri="{FF2B5EF4-FFF2-40B4-BE49-F238E27FC236}">
                <a16:creationId xmlns:a16="http://schemas.microsoft.com/office/drawing/2014/main" id="{8C606146-9FDB-D960-9046-7552DD1B92D7}"/>
              </a:ext>
            </a:extLst>
          </p:cNvPr>
          <p:cNvSpPr>
            <a:spLocks noGrp="1"/>
          </p:cNvSpPr>
          <p:nvPr>
            <p:ph idx="1"/>
          </p:nvPr>
        </p:nvSpPr>
        <p:spPr>
          <a:xfrm>
            <a:off x="838201" y="1825625"/>
            <a:ext cx="6337852" cy="4193512"/>
          </a:xfrm>
        </p:spPr>
        <p:txBody>
          <a:bodyPr>
            <a:normAutofit lnSpcReduction="10000"/>
          </a:bodyPr>
          <a:lstStyle/>
          <a:p>
            <a:pPr marL="0" indent="0">
              <a:lnSpc>
                <a:spcPct val="100000"/>
              </a:lnSpc>
              <a:spcBef>
                <a:spcPts val="2200"/>
              </a:spcBef>
              <a:buNone/>
            </a:pPr>
            <a:r>
              <a:rPr lang="en-NL" sz="2400" dirty="0"/>
              <a:t>First ATLAS result using 308 fb</a:t>
            </a:r>
            <a:r>
              <a:rPr lang="en-NL" sz="2400" baseline="30000" dirty="0"/>
              <a:t>-1</a:t>
            </a:r>
            <a:r>
              <a:rPr lang="en-NL" sz="2400" dirty="0"/>
              <a:t> of data!</a:t>
            </a:r>
          </a:p>
          <a:p>
            <a:pPr marL="0" indent="0">
              <a:lnSpc>
                <a:spcPct val="100000"/>
              </a:lnSpc>
              <a:spcBef>
                <a:spcPts val="2200"/>
              </a:spcBef>
              <a:buNone/>
            </a:pPr>
            <a:r>
              <a:rPr lang="en-NL" sz="2400" dirty="0"/>
              <a:t>Asymmetric di-photon trigger with (sub)leading photon p</a:t>
            </a:r>
            <a:r>
              <a:rPr lang="en-NL" sz="2400" baseline="-25000" dirty="0"/>
              <a:t>T</a:t>
            </a:r>
            <a:r>
              <a:rPr lang="en-NL" sz="2400" dirty="0"/>
              <a:t> &gt; 35 (25) GeV </a:t>
            </a:r>
          </a:p>
          <a:p>
            <a:pPr marL="0" indent="0">
              <a:lnSpc>
                <a:spcPct val="100000"/>
              </a:lnSpc>
              <a:spcBef>
                <a:spcPts val="2200"/>
              </a:spcBef>
              <a:buNone/>
            </a:pPr>
            <a:r>
              <a:rPr lang="en-NL" sz="2400" dirty="0"/>
              <a:t>H→γγ selection, H→bb selection (GN2 85% WP) and ttH veto</a:t>
            </a:r>
          </a:p>
          <a:p>
            <a:pPr marL="0" indent="0">
              <a:lnSpc>
                <a:spcPct val="100000"/>
              </a:lnSpc>
              <a:spcBef>
                <a:spcPts val="2200"/>
              </a:spcBef>
              <a:buNone/>
            </a:pPr>
            <a:r>
              <a:rPr lang="en-NL" sz="2400" dirty="0"/>
              <a:t>BDT trained in </a:t>
            </a:r>
            <a:r>
              <a:rPr lang="en-NL" sz="2400" b="1" dirty="0"/>
              <a:t>high</a:t>
            </a:r>
            <a:r>
              <a:rPr lang="en-NL" sz="2400" dirty="0"/>
              <a:t> (m</a:t>
            </a:r>
            <a:r>
              <a:rPr lang="en-NL" sz="2400" baseline="30000" dirty="0"/>
              <a:t>*</a:t>
            </a:r>
            <a:r>
              <a:rPr lang="en-NL" sz="2400" baseline="-25000" dirty="0"/>
              <a:t>bbγγ</a:t>
            </a:r>
            <a:r>
              <a:rPr lang="en-NL" sz="2400" dirty="0"/>
              <a:t> &gt; 350 GeV) and </a:t>
            </a:r>
            <a:r>
              <a:rPr lang="en-NL" sz="2400" b="1" dirty="0"/>
              <a:t>low</a:t>
            </a:r>
            <a:r>
              <a:rPr lang="en-NL" sz="2400" dirty="0"/>
              <a:t> (m</a:t>
            </a:r>
            <a:r>
              <a:rPr lang="en-NL" sz="2400" baseline="30000" dirty="0"/>
              <a:t>*</a:t>
            </a:r>
            <a:r>
              <a:rPr lang="en-NL" sz="2400" baseline="-25000" dirty="0"/>
              <a:t>bbγγ</a:t>
            </a:r>
            <a:r>
              <a:rPr lang="en-NL" sz="2400" dirty="0"/>
              <a:t> ≤ 350 GeV) four-body invariant mass regions to separate signal from Single Higgs and γγ+jets background</a:t>
            </a:r>
          </a:p>
        </p:txBody>
      </p:sp>
      <p:sp>
        <p:nvSpPr>
          <p:cNvPr id="4" name="Slide Number Placeholder 3">
            <a:extLst>
              <a:ext uri="{FF2B5EF4-FFF2-40B4-BE49-F238E27FC236}">
                <a16:creationId xmlns:a16="http://schemas.microsoft.com/office/drawing/2014/main" id="{FA477C73-E9C7-99A3-46D5-F39D9528E729}"/>
              </a:ext>
            </a:extLst>
          </p:cNvPr>
          <p:cNvSpPr>
            <a:spLocks noGrp="1"/>
          </p:cNvSpPr>
          <p:nvPr>
            <p:ph type="sldNum" sz="quarter" idx="12"/>
          </p:nvPr>
        </p:nvSpPr>
        <p:spPr/>
        <p:txBody>
          <a:bodyPr/>
          <a:lstStyle/>
          <a:p>
            <a:fld id="{E676B44A-1326-F346-AF9E-863642D7A87C}" type="slidenum">
              <a:rPr lang="en-NL" smtClean="0"/>
              <a:t>30</a:t>
            </a:fld>
            <a:endParaRPr lang="en-NL"/>
          </a:p>
        </p:txBody>
      </p:sp>
      <p:pic>
        <p:nvPicPr>
          <p:cNvPr id="10" name="Picture 9" descr="A graph of a number of data&#10;&#10;Description automatically generated with medium confidence">
            <a:extLst>
              <a:ext uri="{FF2B5EF4-FFF2-40B4-BE49-F238E27FC236}">
                <a16:creationId xmlns:a16="http://schemas.microsoft.com/office/drawing/2014/main" id="{CBD87996-2053-885E-1460-87136C944D2F}"/>
              </a:ext>
            </a:extLst>
          </p:cNvPr>
          <p:cNvPicPr>
            <a:picLocks noChangeAspect="1"/>
          </p:cNvPicPr>
          <p:nvPr/>
        </p:nvPicPr>
        <p:blipFill>
          <a:blip r:embed="rId3"/>
          <a:stretch>
            <a:fillRect/>
          </a:stretch>
        </p:blipFill>
        <p:spPr>
          <a:xfrm>
            <a:off x="7294415" y="2037660"/>
            <a:ext cx="4394002" cy="3223453"/>
          </a:xfrm>
          <a:prstGeom prst="rect">
            <a:avLst/>
          </a:prstGeom>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3D32130-62D2-E92D-1131-A375BA8003C4}"/>
                  </a:ext>
                </a:extLst>
              </p:cNvPr>
              <p:cNvSpPr txBox="1"/>
              <p:nvPr/>
            </p:nvSpPr>
            <p:spPr>
              <a:xfrm>
                <a:off x="838200" y="6159426"/>
                <a:ext cx="6400800" cy="29668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Sup>
                        <m:sSubSupPr>
                          <m:ctrlPr>
                            <a:rPr lang="en-US" sz="1200" i="1" smtClean="0">
                              <a:solidFill>
                                <a:schemeClr val="bg2">
                                  <a:lumMod val="75000"/>
                                </a:schemeClr>
                              </a:solidFill>
                              <a:latin typeface="Cambria Math" panose="02040503050406030204" pitchFamily="18" charset="0"/>
                            </a:rPr>
                          </m:ctrlPr>
                        </m:sSubSupPr>
                        <m:e>
                          <m:r>
                            <a:rPr lang="en-US" sz="1200" i="1">
                              <a:solidFill>
                                <a:schemeClr val="bg2">
                                  <a:lumMod val="75000"/>
                                </a:schemeClr>
                              </a:solidFill>
                              <a:latin typeface="Cambria Math" panose="02040503050406030204" pitchFamily="18" charset="0"/>
                            </a:rPr>
                            <m:t>𝑚</m:t>
                          </m:r>
                        </m:e>
                        <m:sub>
                          <m:r>
                            <a:rPr lang="en-US" sz="1200" i="1">
                              <a:solidFill>
                                <a:schemeClr val="bg2">
                                  <a:lumMod val="75000"/>
                                </a:schemeClr>
                              </a:solidFill>
                              <a:latin typeface="Cambria Math" panose="02040503050406030204" pitchFamily="18" charset="0"/>
                            </a:rPr>
                            <m:t>𝑏𝑏</m:t>
                          </m:r>
                          <m:r>
                            <a:rPr lang="en-US" sz="1200" i="1">
                              <a:solidFill>
                                <a:schemeClr val="bg2">
                                  <a:lumMod val="75000"/>
                                </a:schemeClr>
                              </a:solidFill>
                              <a:latin typeface="Cambria Math" panose="02040503050406030204" pitchFamily="18" charset="0"/>
                              <a:ea typeface="Cambria Math" panose="02040503050406030204" pitchFamily="18" charset="0"/>
                            </a:rPr>
                            <m:t>𝛾𝛾</m:t>
                          </m:r>
                        </m:sub>
                        <m:sup>
                          <m:r>
                            <a:rPr lang="en-US" sz="1200" i="1">
                              <a:solidFill>
                                <a:schemeClr val="bg2">
                                  <a:lumMod val="75000"/>
                                </a:schemeClr>
                              </a:solidFill>
                              <a:latin typeface="Cambria Math" panose="02040503050406030204" pitchFamily="18" charset="0"/>
                            </a:rPr>
                            <m:t>∗</m:t>
                          </m:r>
                        </m:sup>
                      </m:sSubSup>
                      <m:r>
                        <a:rPr lang="en-US" sz="1200" b="0" i="1" smtClean="0">
                          <a:solidFill>
                            <a:schemeClr val="bg2">
                              <a:lumMod val="75000"/>
                            </a:schemeClr>
                          </a:solidFill>
                          <a:latin typeface="Cambria Math" panose="02040503050406030204" pitchFamily="18" charset="0"/>
                        </a:rPr>
                        <m:t>= </m:t>
                      </m:r>
                      <m:sSub>
                        <m:sSubPr>
                          <m:ctrlPr>
                            <a:rPr lang="en-US" sz="1200" b="0" i="1" smtClean="0">
                              <a:solidFill>
                                <a:schemeClr val="bg2">
                                  <a:lumMod val="75000"/>
                                </a:schemeClr>
                              </a:solidFill>
                              <a:latin typeface="Cambria Math" panose="02040503050406030204" pitchFamily="18" charset="0"/>
                            </a:rPr>
                          </m:ctrlPr>
                        </m:sSubPr>
                        <m:e>
                          <m:sSub>
                            <m:sSubPr>
                              <m:ctrlPr>
                                <a:rPr lang="en-NL" sz="1200" i="1">
                                  <a:solidFill>
                                    <a:schemeClr val="bg2">
                                      <a:lumMod val="75000"/>
                                    </a:schemeClr>
                                  </a:solidFill>
                                  <a:latin typeface="Cambria Math" panose="02040503050406030204" pitchFamily="18" charset="0"/>
                                </a:rPr>
                              </m:ctrlPr>
                            </m:sSubPr>
                            <m:e>
                              <m:r>
                                <a:rPr lang="en-US" sz="1200" i="1">
                                  <a:solidFill>
                                    <a:schemeClr val="bg2">
                                      <a:lumMod val="75000"/>
                                    </a:schemeClr>
                                  </a:solidFill>
                                  <a:latin typeface="Cambria Math" panose="02040503050406030204" pitchFamily="18" charset="0"/>
                                </a:rPr>
                                <m:t>𝑚</m:t>
                              </m:r>
                            </m:e>
                            <m:sub>
                              <m:r>
                                <a:rPr lang="en-US" sz="1200" i="1">
                                  <a:solidFill>
                                    <a:schemeClr val="bg2">
                                      <a:lumMod val="75000"/>
                                    </a:schemeClr>
                                  </a:solidFill>
                                  <a:latin typeface="Cambria Math" panose="02040503050406030204" pitchFamily="18" charset="0"/>
                                </a:rPr>
                                <m:t>𝑏𝑏</m:t>
                              </m:r>
                              <m:r>
                                <a:rPr lang="en-US" sz="1200" i="1">
                                  <a:solidFill>
                                    <a:schemeClr val="bg2">
                                      <a:lumMod val="75000"/>
                                    </a:schemeClr>
                                  </a:solidFill>
                                  <a:latin typeface="Cambria Math" panose="02040503050406030204" pitchFamily="18" charset="0"/>
                                  <a:ea typeface="Cambria Math" panose="02040503050406030204" pitchFamily="18" charset="0"/>
                                </a:rPr>
                                <m:t>𝛾𝛾</m:t>
                              </m:r>
                            </m:sub>
                          </m:sSub>
                          <m:r>
                            <a:rPr lang="en-US" sz="1200" b="0" i="1" smtClean="0">
                              <a:solidFill>
                                <a:schemeClr val="bg2">
                                  <a:lumMod val="75000"/>
                                </a:schemeClr>
                              </a:solidFill>
                              <a:latin typeface="Cambria Math" panose="02040503050406030204" pitchFamily="18" charset="0"/>
                              <a:ea typeface="Cambria Math" panose="02040503050406030204" pitchFamily="18" charset="0"/>
                            </a:rPr>
                            <m:t> −(</m:t>
                          </m:r>
                          <m:r>
                            <a:rPr lang="en-US" sz="1200" b="0" i="1" smtClean="0">
                              <a:solidFill>
                                <a:schemeClr val="bg2">
                                  <a:lumMod val="75000"/>
                                </a:schemeClr>
                              </a:solidFill>
                              <a:latin typeface="Cambria Math" panose="02040503050406030204" pitchFamily="18" charset="0"/>
                            </a:rPr>
                            <m:t>𝑚</m:t>
                          </m:r>
                        </m:e>
                        <m:sub>
                          <m:r>
                            <a:rPr lang="en-US" sz="1200" b="0" i="1" smtClean="0">
                              <a:solidFill>
                                <a:schemeClr val="bg2">
                                  <a:lumMod val="75000"/>
                                </a:schemeClr>
                              </a:solidFill>
                              <a:latin typeface="Cambria Math" panose="02040503050406030204" pitchFamily="18" charset="0"/>
                            </a:rPr>
                            <m:t>𝑏𝑏</m:t>
                          </m:r>
                        </m:sub>
                      </m:sSub>
                      <m:r>
                        <a:rPr lang="en-US" sz="1200" b="0" i="1" smtClean="0">
                          <a:solidFill>
                            <a:schemeClr val="bg2">
                              <a:lumMod val="75000"/>
                            </a:schemeClr>
                          </a:solidFill>
                          <a:latin typeface="Cambria Math" panose="02040503050406030204" pitchFamily="18" charset="0"/>
                        </a:rPr>
                        <m:t>−125 </m:t>
                      </m:r>
                      <m:r>
                        <a:rPr lang="en-US" sz="1200" b="0" i="1" smtClean="0">
                          <a:solidFill>
                            <a:schemeClr val="bg2">
                              <a:lumMod val="75000"/>
                            </a:schemeClr>
                          </a:solidFill>
                          <a:latin typeface="Cambria Math" panose="02040503050406030204" pitchFamily="18" charset="0"/>
                        </a:rPr>
                        <m:t>𝐺𝑒𝑉</m:t>
                      </m:r>
                      <m:r>
                        <a:rPr lang="en-US" sz="1200" b="0" i="1" smtClean="0">
                          <a:solidFill>
                            <a:schemeClr val="bg2">
                              <a:lumMod val="75000"/>
                            </a:schemeClr>
                          </a:solidFill>
                          <a:latin typeface="Cambria Math" panose="02040503050406030204" pitchFamily="18" charset="0"/>
                        </a:rPr>
                        <m:t>) −(</m:t>
                      </m:r>
                      <m:sSub>
                        <m:sSubPr>
                          <m:ctrlPr>
                            <a:rPr lang="en-US" sz="1200" b="0" i="1" smtClean="0">
                              <a:solidFill>
                                <a:schemeClr val="bg2">
                                  <a:lumMod val="75000"/>
                                </a:schemeClr>
                              </a:solidFill>
                              <a:latin typeface="Cambria Math" panose="02040503050406030204" pitchFamily="18" charset="0"/>
                            </a:rPr>
                          </m:ctrlPr>
                        </m:sSubPr>
                        <m:e>
                          <m:r>
                            <a:rPr lang="en-US" sz="1200" b="0" i="1" smtClean="0">
                              <a:solidFill>
                                <a:schemeClr val="bg2">
                                  <a:lumMod val="75000"/>
                                </a:schemeClr>
                              </a:solidFill>
                              <a:latin typeface="Cambria Math" panose="02040503050406030204" pitchFamily="18" charset="0"/>
                            </a:rPr>
                            <m:t>𝑚</m:t>
                          </m:r>
                        </m:e>
                        <m:sub>
                          <m:r>
                            <a:rPr lang="en-US" sz="1200" i="1">
                              <a:solidFill>
                                <a:schemeClr val="bg2">
                                  <a:lumMod val="75000"/>
                                </a:schemeClr>
                              </a:solidFill>
                              <a:latin typeface="Cambria Math" panose="02040503050406030204" pitchFamily="18" charset="0"/>
                              <a:ea typeface="Cambria Math" panose="02040503050406030204" pitchFamily="18" charset="0"/>
                            </a:rPr>
                            <m:t>𝛾𝛾</m:t>
                          </m:r>
                        </m:sub>
                      </m:sSub>
                      <m:r>
                        <a:rPr lang="en-US" sz="1200" b="0" i="1" smtClean="0">
                          <a:solidFill>
                            <a:schemeClr val="bg2">
                              <a:lumMod val="75000"/>
                            </a:schemeClr>
                          </a:solidFill>
                          <a:latin typeface="Cambria Math" panose="02040503050406030204" pitchFamily="18" charset="0"/>
                        </a:rPr>
                        <m:t> −125 </m:t>
                      </m:r>
                      <m:r>
                        <a:rPr lang="en-US" sz="1200" b="0" i="1" smtClean="0">
                          <a:solidFill>
                            <a:schemeClr val="bg2">
                              <a:lumMod val="75000"/>
                            </a:schemeClr>
                          </a:solidFill>
                          <a:latin typeface="Cambria Math" panose="02040503050406030204" pitchFamily="18" charset="0"/>
                        </a:rPr>
                        <m:t>𝐺𝑒𝑉</m:t>
                      </m:r>
                      <m:r>
                        <a:rPr lang="en-US" sz="1200" b="0" i="1" smtClean="0">
                          <a:solidFill>
                            <a:schemeClr val="bg2">
                              <a:lumMod val="75000"/>
                            </a:schemeClr>
                          </a:solidFill>
                          <a:latin typeface="Cambria Math" panose="02040503050406030204" pitchFamily="18" charset="0"/>
                        </a:rPr>
                        <m:t>)</m:t>
                      </m:r>
                    </m:oMath>
                  </m:oMathPara>
                </a14:m>
                <a:endParaRPr lang="en-NL" sz="1200" dirty="0">
                  <a:solidFill>
                    <a:schemeClr val="bg2">
                      <a:lumMod val="75000"/>
                    </a:schemeClr>
                  </a:solidFill>
                </a:endParaRPr>
              </a:p>
            </p:txBody>
          </p:sp>
        </mc:Choice>
        <mc:Fallback xmlns="">
          <p:sp>
            <p:nvSpPr>
              <p:cNvPr id="2" name="TextBox 1">
                <a:extLst>
                  <a:ext uri="{FF2B5EF4-FFF2-40B4-BE49-F238E27FC236}">
                    <a16:creationId xmlns:a16="http://schemas.microsoft.com/office/drawing/2014/main" id="{43D32130-62D2-E92D-1131-A375BA8003C4}"/>
                  </a:ext>
                </a:extLst>
              </p:cNvPr>
              <p:cNvSpPr txBox="1">
                <a:spLocks noRot="1" noChangeAspect="1" noMove="1" noResize="1" noEditPoints="1" noAdjustHandles="1" noChangeArrowheads="1" noChangeShapeType="1" noTextEdit="1"/>
              </p:cNvSpPr>
              <p:nvPr/>
            </p:nvSpPr>
            <p:spPr>
              <a:xfrm>
                <a:off x="838200" y="6159426"/>
                <a:ext cx="6400800" cy="296684"/>
              </a:xfrm>
              <a:prstGeom prst="rect">
                <a:avLst/>
              </a:prstGeom>
              <a:blipFill>
                <a:blip r:embed="rId4"/>
                <a:stretch>
                  <a:fillRect/>
                </a:stretch>
              </a:blipFill>
            </p:spPr>
            <p:txBody>
              <a:bodyPr/>
              <a:lstStyle/>
              <a:p>
                <a:r>
                  <a:rPr lang="en-NL">
                    <a:noFill/>
                  </a:rPr>
                  <a:t> </a:t>
                </a:r>
              </a:p>
            </p:txBody>
          </p:sp>
        </mc:Fallback>
      </mc:AlternateContent>
      <p:sp>
        <p:nvSpPr>
          <p:cNvPr id="3" name="TextBox 2">
            <a:extLst>
              <a:ext uri="{FF2B5EF4-FFF2-40B4-BE49-F238E27FC236}">
                <a16:creationId xmlns:a16="http://schemas.microsoft.com/office/drawing/2014/main" id="{3F82BA80-B5DE-97B8-F2B4-9B1234E185EF}"/>
              </a:ext>
            </a:extLst>
          </p:cNvPr>
          <p:cNvSpPr txBox="1"/>
          <p:nvPr/>
        </p:nvSpPr>
        <p:spPr>
          <a:xfrm>
            <a:off x="9810047" y="6053073"/>
            <a:ext cx="1878370" cy="369332"/>
          </a:xfrm>
          <a:prstGeom prst="rect">
            <a:avLst/>
          </a:prstGeom>
          <a:noFill/>
        </p:spPr>
        <p:txBody>
          <a:bodyPr wrap="square">
            <a:spAutoFit/>
          </a:bodyPr>
          <a:lstStyle/>
          <a:p>
            <a:r>
              <a:rPr lang="en-GB" b="0" i="0" dirty="0">
                <a:solidFill>
                  <a:srgbClr val="000000"/>
                </a:solidFill>
                <a:effectLst/>
                <a:latin typeface="arial" panose="020B0604020202020204" pitchFamily="34" charset="0"/>
              </a:rPr>
              <a:t> </a:t>
            </a:r>
            <a:r>
              <a:rPr lang="en-GB" sz="1400" i="0" u="none" strike="noStrike" dirty="0">
                <a:solidFill>
                  <a:srgbClr val="3CA0E7"/>
                </a:solidFill>
                <a:effectLst/>
                <a:latin typeface="arial" panose="020B0604020202020204" pitchFamily="34" charset="0"/>
                <a:hlinkClick r:id="rId5"/>
              </a:rPr>
              <a:t>arXiv:2507.03495</a:t>
            </a:r>
            <a:endParaRPr lang="en-NL" dirty="0"/>
          </a:p>
        </p:txBody>
      </p:sp>
    </p:spTree>
    <p:extLst>
      <p:ext uri="{BB962C8B-B14F-4D97-AF65-F5344CB8AC3E}">
        <p14:creationId xmlns:p14="http://schemas.microsoft.com/office/powerpoint/2010/main" val="649103162"/>
      </p:ext>
    </p:extLst>
  </p:cSld>
  <p:clrMapOvr>
    <a:masterClrMapping/>
  </p:clrMapOvr>
  <mc:AlternateContent xmlns:mc="http://schemas.openxmlformats.org/markup-compatibility/2006" xmlns:p14="http://schemas.microsoft.com/office/powerpoint/2010/main">
    <mc:Choice Requires="p14">
      <p:transition spd="slow" p14:dur="2000" advTm="61512"/>
    </mc:Choice>
    <mc:Fallback xmlns="">
      <p:transition spd="slow" advTm="61512"/>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121AC4-DCC4-7633-1641-E7160FC89AE5}"/>
              </a:ext>
            </a:extLst>
          </p:cNvPr>
          <p:cNvSpPr>
            <a:spLocks noGrp="1"/>
          </p:cNvSpPr>
          <p:nvPr>
            <p:ph type="title"/>
          </p:nvPr>
        </p:nvSpPr>
        <p:spPr/>
        <p:txBody>
          <a:bodyPr/>
          <a:lstStyle/>
          <a:p>
            <a:r>
              <a:rPr lang="en-NL" dirty="0">
                <a:solidFill>
                  <a:schemeClr val="accent3"/>
                </a:solidFill>
              </a:rPr>
              <a:t>Run 2 + partial R</a:t>
            </a:r>
            <a:r>
              <a:rPr lang="en-GB" dirty="0">
                <a:solidFill>
                  <a:schemeClr val="accent3"/>
                </a:solidFill>
              </a:rPr>
              <a:t>un 3 </a:t>
            </a:r>
            <a:r>
              <a:rPr lang="en-NL" dirty="0">
                <a:solidFill>
                  <a:schemeClr val="accent3"/>
                </a:solidFill>
              </a:rPr>
              <a:t>HH → bbγγ</a:t>
            </a:r>
            <a:r>
              <a:rPr lang="en-GB" dirty="0">
                <a:solidFill>
                  <a:schemeClr val="accent3"/>
                </a:solidFill>
              </a:rPr>
              <a:t> </a:t>
            </a:r>
            <a:endParaRPr lang="en-NL" dirty="0">
              <a:solidFill>
                <a:schemeClr val="accent3"/>
              </a:solidFill>
            </a:endParaRPr>
          </a:p>
        </p:txBody>
      </p:sp>
      <p:sp>
        <p:nvSpPr>
          <p:cNvPr id="6" name="Content Placeholder 5">
            <a:extLst>
              <a:ext uri="{FF2B5EF4-FFF2-40B4-BE49-F238E27FC236}">
                <a16:creationId xmlns:a16="http://schemas.microsoft.com/office/drawing/2014/main" id="{8C606146-9FDB-D960-9046-7552DD1B92D7}"/>
              </a:ext>
            </a:extLst>
          </p:cNvPr>
          <p:cNvSpPr>
            <a:spLocks noGrp="1"/>
          </p:cNvSpPr>
          <p:nvPr>
            <p:ph idx="1"/>
          </p:nvPr>
        </p:nvSpPr>
        <p:spPr>
          <a:xfrm>
            <a:off x="838201" y="1825625"/>
            <a:ext cx="6039677" cy="4193512"/>
          </a:xfrm>
        </p:spPr>
        <p:txBody>
          <a:bodyPr>
            <a:normAutofit lnSpcReduction="10000"/>
          </a:bodyPr>
          <a:lstStyle/>
          <a:p>
            <a:pPr marL="0" indent="0">
              <a:lnSpc>
                <a:spcPct val="100000"/>
              </a:lnSpc>
              <a:spcBef>
                <a:spcPts val="2200"/>
              </a:spcBef>
              <a:buNone/>
            </a:pPr>
            <a:r>
              <a:rPr lang="en-NL" sz="2400" b="1" dirty="0"/>
              <a:t>BDT score</a:t>
            </a:r>
            <a:r>
              <a:rPr lang="en-NL" sz="2400" dirty="0"/>
              <a:t> used to define categories that maximise benchmark signal counting significance</a:t>
            </a:r>
          </a:p>
          <a:p>
            <a:pPr marL="0" indent="0">
              <a:lnSpc>
                <a:spcPct val="100000"/>
              </a:lnSpc>
              <a:spcBef>
                <a:spcPts val="2200"/>
              </a:spcBef>
              <a:buNone/>
            </a:pPr>
            <a:r>
              <a:rPr lang="en-NL" sz="2400" dirty="0"/>
              <a:t>11 γγ+jets events required in each category → Run-2 and Run-3 </a:t>
            </a:r>
            <a:r>
              <a:rPr lang="en-NL" sz="2400" b="1" dirty="0"/>
              <a:t>correlated</a:t>
            </a:r>
            <a:r>
              <a:rPr lang="en-NL" sz="2400" dirty="0"/>
              <a:t> to allow for tighter BDT score cuts</a:t>
            </a:r>
          </a:p>
          <a:p>
            <a:pPr marL="0" indent="0">
              <a:lnSpc>
                <a:spcPct val="100000"/>
              </a:lnSpc>
              <a:spcBef>
                <a:spcPts val="2200"/>
              </a:spcBef>
              <a:buNone/>
            </a:pPr>
            <a:r>
              <a:rPr lang="en-NL" sz="2400" dirty="0"/>
              <a:t>Background shapes also correlated, background normalization decorrelated</a:t>
            </a:r>
          </a:p>
          <a:p>
            <a:pPr marL="0" indent="0">
              <a:lnSpc>
                <a:spcPct val="100000"/>
              </a:lnSpc>
              <a:spcBef>
                <a:spcPts val="2200"/>
              </a:spcBef>
              <a:buNone/>
            </a:pPr>
            <a:r>
              <a:rPr lang="en-NL" sz="2400" dirty="0"/>
              <a:t>Data events categorised in 14 regions</a:t>
            </a:r>
          </a:p>
        </p:txBody>
      </p:sp>
      <p:sp>
        <p:nvSpPr>
          <p:cNvPr id="4" name="Slide Number Placeholder 3">
            <a:extLst>
              <a:ext uri="{FF2B5EF4-FFF2-40B4-BE49-F238E27FC236}">
                <a16:creationId xmlns:a16="http://schemas.microsoft.com/office/drawing/2014/main" id="{FA477C73-E9C7-99A3-46D5-F39D9528E729}"/>
              </a:ext>
            </a:extLst>
          </p:cNvPr>
          <p:cNvSpPr>
            <a:spLocks noGrp="1"/>
          </p:cNvSpPr>
          <p:nvPr>
            <p:ph type="sldNum" sz="quarter" idx="12"/>
          </p:nvPr>
        </p:nvSpPr>
        <p:spPr/>
        <p:txBody>
          <a:bodyPr/>
          <a:lstStyle/>
          <a:p>
            <a:fld id="{E676B44A-1326-F346-AF9E-863642D7A87C}" type="slidenum">
              <a:rPr lang="en-NL" smtClean="0"/>
              <a:t>31</a:t>
            </a:fld>
            <a:endParaRPr lang="en-NL"/>
          </a:p>
        </p:txBody>
      </p:sp>
      <p:pic>
        <p:nvPicPr>
          <p:cNvPr id="12" name="Picture 11" descr="A blue and white rectangular shapes&#10;&#10;Description automatically generated with medium confidence">
            <a:extLst>
              <a:ext uri="{FF2B5EF4-FFF2-40B4-BE49-F238E27FC236}">
                <a16:creationId xmlns:a16="http://schemas.microsoft.com/office/drawing/2014/main" id="{86B54DBF-CBC5-7FC9-AA3A-C5F0DEE8177F}"/>
              </a:ext>
            </a:extLst>
          </p:cNvPr>
          <p:cNvPicPr>
            <a:picLocks noChangeAspect="1"/>
          </p:cNvPicPr>
          <p:nvPr/>
        </p:nvPicPr>
        <p:blipFill>
          <a:blip r:embed="rId3"/>
          <a:stretch>
            <a:fillRect/>
          </a:stretch>
        </p:blipFill>
        <p:spPr>
          <a:xfrm>
            <a:off x="7273045" y="2190091"/>
            <a:ext cx="4799685" cy="2921984"/>
          </a:xfrm>
          <a:prstGeom prst="rect">
            <a:avLst/>
          </a:prstGeom>
        </p:spPr>
      </p:pic>
      <p:sp>
        <p:nvSpPr>
          <p:cNvPr id="13" name="TextBox 12">
            <a:extLst>
              <a:ext uri="{FF2B5EF4-FFF2-40B4-BE49-F238E27FC236}">
                <a16:creationId xmlns:a16="http://schemas.microsoft.com/office/drawing/2014/main" id="{AA7FA569-8BC2-3FF4-E6D5-B2E6F9467327}"/>
              </a:ext>
            </a:extLst>
          </p:cNvPr>
          <p:cNvSpPr txBox="1"/>
          <p:nvPr/>
        </p:nvSpPr>
        <p:spPr>
          <a:xfrm>
            <a:off x="7460975" y="4981270"/>
            <a:ext cx="1908313" cy="261610"/>
          </a:xfrm>
          <a:prstGeom prst="rect">
            <a:avLst/>
          </a:prstGeom>
          <a:noFill/>
        </p:spPr>
        <p:txBody>
          <a:bodyPr wrap="square" rtlCol="0">
            <a:spAutoFit/>
          </a:bodyPr>
          <a:lstStyle/>
          <a:p>
            <a:r>
              <a:rPr lang="en-NL" sz="1100" dirty="0">
                <a:solidFill>
                  <a:schemeClr val="bg2">
                    <a:lumMod val="75000"/>
                  </a:schemeClr>
                </a:solidFill>
              </a:rPr>
              <a:t>Image by K Leney</a:t>
            </a:r>
          </a:p>
        </p:txBody>
      </p:sp>
      <p:sp>
        <p:nvSpPr>
          <p:cNvPr id="2" name="TextBox 1">
            <a:extLst>
              <a:ext uri="{FF2B5EF4-FFF2-40B4-BE49-F238E27FC236}">
                <a16:creationId xmlns:a16="http://schemas.microsoft.com/office/drawing/2014/main" id="{4A8320A8-270B-B489-2B0A-F30326E14D58}"/>
              </a:ext>
            </a:extLst>
          </p:cNvPr>
          <p:cNvSpPr txBox="1"/>
          <p:nvPr/>
        </p:nvSpPr>
        <p:spPr>
          <a:xfrm>
            <a:off x="9810047" y="6053073"/>
            <a:ext cx="1878370" cy="369332"/>
          </a:xfrm>
          <a:prstGeom prst="rect">
            <a:avLst/>
          </a:prstGeom>
          <a:noFill/>
        </p:spPr>
        <p:txBody>
          <a:bodyPr wrap="square">
            <a:spAutoFit/>
          </a:bodyPr>
          <a:lstStyle/>
          <a:p>
            <a:r>
              <a:rPr lang="en-GB" b="0" i="0" dirty="0">
                <a:solidFill>
                  <a:srgbClr val="000000"/>
                </a:solidFill>
                <a:effectLst/>
                <a:latin typeface="arial" panose="020B0604020202020204" pitchFamily="34" charset="0"/>
              </a:rPr>
              <a:t> </a:t>
            </a:r>
            <a:r>
              <a:rPr lang="en-GB" sz="1400" i="0" u="none" strike="noStrike" dirty="0">
                <a:solidFill>
                  <a:srgbClr val="3CA0E7"/>
                </a:solidFill>
                <a:effectLst/>
                <a:latin typeface="arial" panose="020B0604020202020204" pitchFamily="34" charset="0"/>
                <a:hlinkClick r:id="rId4"/>
              </a:rPr>
              <a:t>arXiv:2507.03495</a:t>
            </a:r>
            <a:endParaRPr lang="en-NL" dirty="0"/>
          </a:p>
        </p:txBody>
      </p:sp>
    </p:spTree>
    <p:extLst>
      <p:ext uri="{BB962C8B-B14F-4D97-AF65-F5344CB8AC3E}">
        <p14:creationId xmlns:p14="http://schemas.microsoft.com/office/powerpoint/2010/main" val="3306654208"/>
      </p:ext>
    </p:extLst>
  </p:cSld>
  <p:clrMapOvr>
    <a:masterClrMapping/>
  </p:clrMapOvr>
  <mc:AlternateContent xmlns:mc="http://schemas.openxmlformats.org/markup-compatibility/2006" xmlns:p14="http://schemas.microsoft.com/office/powerpoint/2010/main">
    <mc:Choice Requires="p14">
      <p:transition spd="slow" p14:dur="2000" advTm="57405"/>
    </mc:Choice>
    <mc:Fallback xmlns="">
      <p:transition spd="slow" advTm="57405"/>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121AC4-DCC4-7633-1641-E7160FC89AE5}"/>
              </a:ext>
            </a:extLst>
          </p:cNvPr>
          <p:cNvSpPr>
            <a:spLocks noGrp="1"/>
          </p:cNvSpPr>
          <p:nvPr>
            <p:ph type="title"/>
          </p:nvPr>
        </p:nvSpPr>
        <p:spPr/>
        <p:txBody>
          <a:bodyPr/>
          <a:lstStyle/>
          <a:p>
            <a:r>
              <a:rPr lang="en-NL" dirty="0">
                <a:solidFill>
                  <a:schemeClr val="accent3"/>
                </a:solidFill>
              </a:rPr>
              <a:t>Run 2 + partial R</a:t>
            </a:r>
            <a:r>
              <a:rPr lang="en-GB" dirty="0">
                <a:solidFill>
                  <a:schemeClr val="accent3"/>
                </a:solidFill>
              </a:rPr>
              <a:t>un 3 </a:t>
            </a:r>
            <a:r>
              <a:rPr lang="en-NL" dirty="0">
                <a:solidFill>
                  <a:schemeClr val="accent3"/>
                </a:solidFill>
              </a:rPr>
              <a:t>HH → bbγγ</a:t>
            </a:r>
            <a:r>
              <a:rPr lang="en-GB" dirty="0">
                <a:solidFill>
                  <a:schemeClr val="accent3"/>
                </a:solidFill>
              </a:rPr>
              <a:t> </a:t>
            </a:r>
            <a:endParaRPr lang="en-NL" dirty="0">
              <a:solidFill>
                <a:schemeClr val="accent3"/>
              </a:solidFill>
            </a:endParaRPr>
          </a:p>
        </p:txBody>
      </p:sp>
      <p:sp>
        <p:nvSpPr>
          <p:cNvPr id="6" name="Content Placeholder 5">
            <a:extLst>
              <a:ext uri="{FF2B5EF4-FFF2-40B4-BE49-F238E27FC236}">
                <a16:creationId xmlns:a16="http://schemas.microsoft.com/office/drawing/2014/main" id="{8C606146-9FDB-D960-9046-7552DD1B92D7}"/>
              </a:ext>
            </a:extLst>
          </p:cNvPr>
          <p:cNvSpPr>
            <a:spLocks noGrp="1"/>
          </p:cNvSpPr>
          <p:nvPr>
            <p:ph idx="1"/>
          </p:nvPr>
        </p:nvSpPr>
        <p:spPr>
          <a:xfrm>
            <a:off x="838201" y="1825625"/>
            <a:ext cx="6337852" cy="4351338"/>
          </a:xfrm>
        </p:spPr>
        <p:txBody>
          <a:bodyPr>
            <a:normAutofit/>
          </a:bodyPr>
          <a:lstStyle/>
          <a:p>
            <a:pPr marL="0" indent="0">
              <a:lnSpc>
                <a:spcPct val="100000"/>
              </a:lnSpc>
              <a:spcBef>
                <a:spcPts val="2200"/>
              </a:spcBef>
              <a:buNone/>
            </a:pPr>
            <a:r>
              <a:rPr lang="en-NL" sz="2400" b="1" dirty="0"/>
              <a:t>Main improvements over Run 2 legacy</a:t>
            </a:r>
          </a:p>
          <a:p>
            <a:pPr marL="0" indent="0">
              <a:lnSpc>
                <a:spcPct val="100000"/>
              </a:lnSpc>
              <a:spcBef>
                <a:spcPts val="2200"/>
              </a:spcBef>
              <a:buNone/>
            </a:pPr>
            <a:r>
              <a:rPr lang="en-NL" sz="2400" dirty="0"/>
              <a:t>More data! 140 fb</a:t>
            </a:r>
            <a:r>
              <a:rPr lang="en-NL" sz="2400" baseline="30000" dirty="0"/>
              <a:t>-1</a:t>
            </a:r>
            <a:r>
              <a:rPr lang="en-NL" sz="2400" dirty="0"/>
              <a:t> → 308 fb</a:t>
            </a:r>
            <a:r>
              <a:rPr lang="en-NL" sz="2400" baseline="30000" dirty="0"/>
              <a:t>-1</a:t>
            </a:r>
            <a:r>
              <a:rPr lang="en-NL" sz="2400" dirty="0"/>
              <a:t> (</a:t>
            </a:r>
            <a:r>
              <a:rPr lang="en-NL" sz="2400" dirty="0">
                <a:solidFill>
                  <a:srgbClr val="49F2DC"/>
                </a:solidFill>
              </a:rPr>
              <a:t>50%</a:t>
            </a:r>
            <a:r>
              <a:rPr lang="en-NL" sz="2400" dirty="0"/>
              <a:t>)</a:t>
            </a:r>
          </a:p>
          <a:p>
            <a:pPr marL="0" indent="0">
              <a:lnSpc>
                <a:spcPct val="100000"/>
              </a:lnSpc>
              <a:spcBef>
                <a:spcPts val="2200"/>
              </a:spcBef>
              <a:buNone/>
            </a:pPr>
            <a:r>
              <a:rPr lang="en-NL" sz="2400" dirty="0"/>
              <a:t>New GNN-based tagger GN2 (</a:t>
            </a:r>
            <a:r>
              <a:rPr lang="en-NL" sz="2400" dirty="0">
                <a:solidFill>
                  <a:srgbClr val="49F2DC"/>
                </a:solidFill>
              </a:rPr>
              <a:t>20%</a:t>
            </a:r>
            <a:r>
              <a:rPr lang="en-NL" sz="2400" dirty="0"/>
              <a:t>)</a:t>
            </a:r>
          </a:p>
          <a:p>
            <a:pPr marL="0" indent="0">
              <a:lnSpc>
                <a:spcPct val="100000"/>
              </a:lnSpc>
              <a:spcBef>
                <a:spcPts val="2200"/>
              </a:spcBef>
              <a:buNone/>
            </a:pPr>
            <a:r>
              <a:rPr lang="en-NL" sz="2400" dirty="0"/>
              <a:t>Correlation between Run 2 and Run 3 events in BDT and category optimization (</a:t>
            </a:r>
            <a:r>
              <a:rPr lang="en-NL" sz="2400" dirty="0">
                <a:solidFill>
                  <a:srgbClr val="49F2DC"/>
                </a:solidFill>
              </a:rPr>
              <a:t>10%</a:t>
            </a:r>
            <a:r>
              <a:rPr lang="en-NL" sz="2400" dirty="0"/>
              <a:t>)</a:t>
            </a:r>
          </a:p>
          <a:p>
            <a:pPr marL="0" indent="0">
              <a:lnSpc>
                <a:spcPct val="100000"/>
              </a:lnSpc>
              <a:spcBef>
                <a:spcPts val="2200"/>
              </a:spcBef>
              <a:buNone/>
            </a:pPr>
            <a:r>
              <a:rPr lang="en-NL" sz="2400" dirty="0"/>
              <a:t>Kinematic Fit to improve m</a:t>
            </a:r>
            <a:r>
              <a:rPr lang="en-NL" sz="2400" baseline="-25000" dirty="0"/>
              <a:t>bb</a:t>
            </a:r>
            <a:r>
              <a:rPr lang="en-NL" sz="2400" dirty="0"/>
              <a:t> resolution (</a:t>
            </a:r>
            <a:r>
              <a:rPr lang="en-NL" sz="2400" dirty="0">
                <a:solidFill>
                  <a:srgbClr val="49F2DC"/>
                </a:solidFill>
              </a:rPr>
              <a:t>5%</a:t>
            </a:r>
            <a:r>
              <a:rPr lang="en-NL" sz="2400" dirty="0"/>
              <a:t>)</a:t>
            </a:r>
          </a:p>
        </p:txBody>
      </p:sp>
      <p:sp>
        <p:nvSpPr>
          <p:cNvPr id="4" name="Slide Number Placeholder 3">
            <a:extLst>
              <a:ext uri="{FF2B5EF4-FFF2-40B4-BE49-F238E27FC236}">
                <a16:creationId xmlns:a16="http://schemas.microsoft.com/office/drawing/2014/main" id="{FA477C73-E9C7-99A3-46D5-F39D9528E729}"/>
              </a:ext>
            </a:extLst>
          </p:cNvPr>
          <p:cNvSpPr>
            <a:spLocks noGrp="1"/>
          </p:cNvSpPr>
          <p:nvPr>
            <p:ph type="sldNum" sz="quarter" idx="12"/>
          </p:nvPr>
        </p:nvSpPr>
        <p:spPr/>
        <p:txBody>
          <a:bodyPr/>
          <a:lstStyle/>
          <a:p>
            <a:fld id="{E676B44A-1326-F346-AF9E-863642D7A87C}" type="slidenum">
              <a:rPr lang="en-NL" smtClean="0"/>
              <a:t>32</a:t>
            </a:fld>
            <a:endParaRPr lang="en-NL"/>
          </a:p>
        </p:txBody>
      </p:sp>
      <p:pic>
        <p:nvPicPr>
          <p:cNvPr id="3" name="Picture 2" descr="A graph of a function&#10;&#10;Description automatically generated">
            <a:extLst>
              <a:ext uri="{FF2B5EF4-FFF2-40B4-BE49-F238E27FC236}">
                <a16:creationId xmlns:a16="http://schemas.microsoft.com/office/drawing/2014/main" id="{CF1F197C-51BF-6DF2-4763-1539270705BB}"/>
              </a:ext>
            </a:extLst>
          </p:cNvPr>
          <p:cNvPicPr>
            <a:picLocks noChangeAspect="1"/>
          </p:cNvPicPr>
          <p:nvPr/>
        </p:nvPicPr>
        <p:blipFill>
          <a:blip r:embed="rId3"/>
          <a:stretch>
            <a:fillRect/>
          </a:stretch>
        </p:blipFill>
        <p:spPr>
          <a:xfrm>
            <a:off x="7812158" y="3577058"/>
            <a:ext cx="3791822" cy="2585332"/>
          </a:xfrm>
          <a:prstGeom prst="rect">
            <a:avLst/>
          </a:prstGeom>
        </p:spPr>
      </p:pic>
      <p:pic>
        <p:nvPicPr>
          <p:cNvPr id="8" name="Picture 7" descr="A graph of a number of numbers and a number of numbers&#10;&#10;Description automatically generated with medium confidence">
            <a:extLst>
              <a:ext uri="{FF2B5EF4-FFF2-40B4-BE49-F238E27FC236}">
                <a16:creationId xmlns:a16="http://schemas.microsoft.com/office/drawing/2014/main" id="{980027A4-606D-31E3-76BA-F8D93968184E}"/>
              </a:ext>
            </a:extLst>
          </p:cNvPr>
          <p:cNvPicPr>
            <a:picLocks noChangeAspect="1"/>
          </p:cNvPicPr>
          <p:nvPr/>
        </p:nvPicPr>
        <p:blipFill>
          <a:blip r:embed="rId4"/>
          <a:stretch>
            <a:fillRect/>
          </a:stretch>
        </p:blipFill>
        <p:spPr>
          <a:xfrm>
            <a:off x="8078524" y="1613039"/>
            <a:ext cx="3679204" cy="1964019"/>
          </a:xfrm>
          <a:prstGeom prst="rect">
            <a:avLst/>
          </a:prstGeom>
        </p:spPr>
      </p:pic>
      <p:sp>
        <p:nvSpPr>
          <p:cNvPr id="2" name="TextBox 1">
            <a:extLst>
              <a:ext uri="{FF2B5EF4-FFF2-40B4-BE49-F238E27FC236}">
                <a16:creationId xmlns:a16="http://schemas.microsoft.com/office/drawing/2014/main" id="{AF10D68E-5DF3-FE6D-BB1F-14344AE15DCF}"/>
              </a:ext>
            </a:extLst>
          </p:cNvPr>
          <p:cNvSpPr txBox="1"/>
          <p:nvPr/>
        </p:nvSpPr>
        <p:spPr>
          <a:xfrm>
            <a:off x="9810047" y="6053073"/>
            <a:ext cx="1878370" cy="369332"/>
          </a:xfrm>
          <a:prstGeom prst="rect">
            <a:avLst/>
          </a:prstGeom>
          <a:noFill/>
        </p:spPr>
        <p:txBody>
          <a:bodyPr wrap="square">
            <a:spAutoFit/>
          </a:bodyPr>
          <a:lstStyle/>
          <a:p>
            <a:r>
              <a:rPr lang="en-GB" b="0" i="0" dirty="0">
                <a:solidFill>
                  <a:srgbClr val="000000"/>
                </a:solidFill>
                <a:effectLst/>
                <a:latin typeface="arial" panose="020B0604020202020204" pitchFamily="34" charset="0"/>
              </a:rPr>
              <a:t> </a:t>
            </a:r>
            <a:r>
              <a:rPr lang="en-GB" sz="1400" i="0" u="none" strike="noStrike" dirty="0">
                <a:solidFill>
                  <a:srgbClr val="3CA0E7"/>
                </a:solidFill>
                <a:effectLst/>
                <a:latin typeface="arial" panose="020B0604020202020204" pitchFamily="34" charset="0"/>
                <a:hlinkClick r:id="rId5"/>
              </a:rPr>
              <a:t>arXiv:2507.03495</a:t>
            </a:r>
            <a:endParaRPr lang="en-NL" dirty="0"/>
          </a:p>
        </p:txBody>
      </p:sp>
      <p:sp>
        <p:nvSpPr>
          <p:cNvPr id="9" name="TextBox 8">
            <a:extLst>
              <a:ext uri="{FF2B5EF4-FFF2-40B4-BE49-F238E27FC236}">
                <a16:creationId xmlns:a16="http://schemas.microsoft.com/office/drawing/2014/main" id="{0E95ED11-6400-41C0-0EC0-E4ED829C465F}"/>
              </a:ext>
            </a:extLst>
          </p:cNvPr>
          <p:cNvSpPr txBox="1"/>
          <p:nvPr/>
        </p:nvSpPr>
        <p:spPr>
          <a:xfrm>
            <a:off x="9850194" y="1312012"/>
            <a:ext cx="6096000" cy="276999"/>
          </a:xfrm>
          <a:prstGeom prst="rect">
            <a:avLst/>
          </a:prstGeom>
          <a:noFill/>
        </p:spPr>
        <p:txBody>
          <a:bodyPr wrap="square">
            <a:spAutoFit/>
          </a:bodyPr>
          <a:lstStyle/>
          <a:p>
            <a:r>
              <a:rPr lang="en-GB" sz="1200" dirty="0">
                <a:hlinkClick r:id="rId6"/>
              </a:rPr>
              <a:t>ATLAS-FTAG-2023-01</a:t>
            </a:r>
            <a:endParaRPr lang="en-NL" sz="1200" dirty="0"/>
          </a:p>
        </p:txBody>
      </p:sp>
    </p:spTree>
    <p:extLst>
      <p:ext uri="{BB962C8B-B14F-4D97-AF65-F5344CB8AC3E}">
        <p14:creationId xmlns:p14="http://schemas.microsoft.com/office/powerpoint/2010/main" val="382436598"/>
      </p:ext>
    </p:extLst>
  </p:cSld>
  <p:clrMapOvr>
    <a:masterClrMapping/>
  </p:clrMapOvr>
  <mc:AlternateContent xmlns:mc="http://schemas.openxmlformats.org/markup-compatibility/2006" xmlns:p14="http://schemas.microsoft.com/office/powerpoint/2010/main">
    <mc:Choice Requires="p14">
      <p:transition spd="slow" p14:dur="2000" advTm="103093"/>
    </mc:Choice>
    <mc:Fallback xmlns="">
      <p:transition spd="slow" advTm="103093"/>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121AC4-DCC4-7633-1641-E7160FC89AE5}"/>
              </a:ext>
            </a:extLst>
          </p:cNvPr>
          <p:cNvSpPr>
            <a:spLocks noGrp="1"/>
          </p:cNvSpPr>
          <p:nvPr>
            <p:ph type="title"/>
          </p:nvPr>
        </p:nvSpPr>
        <p:spPr/>
        <p:txBody>
          <a:bodyPr/>
          <a:lstStyle/>
          <a:p>
            <a:r>
              <a:rPr lang="en-NL" dirty="0">
                <a:solidFill>
                  <a:schemeClr val="accent3"/>
                </a:solidFill>
              </a:rPr>
              <a:t>Run 2 + partial R</a:t>
            </a:r>
            <a:r>
              <a:rPr lang="en-GB" dirty="0">
                <a:solidFill>
                  <a:schemeClr val="accent3"/>
                </a:solidFill>
              </a:rPr>
              <a:t>un 3 </a:t>
            </a:r>
            <a:r>
              <a:rPr lang="en-NL" dirty="0">
                <a:solidFill>
                  <a:schemeClr val="accent3"/>
                </a:solidFill>
              </a:rPr>
              <a:t>HH → bbγγ</a:t>
            </a:r>
            <a:r>
              <a:rPr lang="en-GB" dirty="0">
                <a:solidFill>
                  <a:schemeClr val="accent3"/>
                </a:solidFill>
              </a:rPr>
              <a:t> </a:t>
            </a:r>
            <a:endParaRPr lang="en-NL" dirty="0">
              <a:solidFill>
                <a:schemeClr val="accent3"/>
              </a:solidFill>
            </a:endParaRPr>
          </a:p>
        </p:txBody>
      </p:sp>
      <p:pic>
        <p:nvPicPr>
          <p:cNvPr id="7" name="Content Placeholder 6" descr="A graph with numbers and lines&#10;&#10;Description automatically generated">
            <a:extLst>
              <a:ext uri="{FF2B5EF4-FFF2-40B4-BE49-F238E27FC236}">
                <a16:creationId xmlns:a16="http://schemas.microsoft.com/office/drawing/2014/main" id="{FDDEA769-AAEA-4F9B-9A1F-6E437EBB5CF9}"/>
              </a:ext>
            </a:extLst>
          </p:cNvPr>
          <p:cNvPicPr>
            <a:picLocks noGrp="1" noChangeAspect="1"/>
          </p:cNvPicPr>
          <p:nvPr>
            <p:ph idx="1"/>
          </p:nvPr>
        </p:nvPicPr>
        <p:blipFill>
          <a:blip r:embed="rId3"/>
          <a:stretch>
            <a:fillRect/>
          </a:stretch>
        </p:blipFill>
        <p:spPr>
          <a:xfrm>
            <a:off x="8964706" y="4171776"/>
            <a:ext cx="3097306" cy="2288595"/>
          </a:xfrm>
        </p:spPr>
      </p:pic>
      <p:sp>
        <p:nvSpPr>
          <p:cNvPr id="4" name="Slide Number Placeholder 3">
            <a:extLst>
              <a:ext uri="{FF2B5EF4-FFF2-40B4-BE49-F238E27FC236}">
                <a16:creationId xmlns:a16="http://schemas.microsoft.com/office/drawing/2014/main" id="{FA477C73-E9C7-99A3-46D5-F39D9528E729}"/>
              </a:ext>
            </a:extLst>
          </p:cNvPr>
          <p:cNvSpPr>
            <a:spLocks noGrp="1"/>
          </p:cNvSpPr>
          <p:nvPr>
            <p:ph type="sldNum" sz="quarter" idx="12"/>
          </p:nvPr>
        </p:nvSpPr>
        <p:spPr/>
        <p:txBody>
          <a:bodyPr/>
          <a:lstStyle/>
          <a:p>
            <a:fld id="{E676B44A-1326-F346-AF9E-863642D7A87C}" type="slidenum">
              <a:rPr lang="en-NL" smtClean="0"/>
              <a:t>33</a:t>
            </a:fld>
            <a:endParaRPr lang="en-NL"/>
          </a:p>
        </p:txBody>
      </p:sp>
      <p:pic>
        <p:nvPicPr>
          <p:cNvPr id="9" name="Picture 8" descr="A graph with blue and yellow bars&#10;&#10;Description automatically generated">
            <a:extLst>
              <a:ext uri="{FF2B5EF4-FFF2-40B4-BE49-F238E27FC236}">
                <a16:creationId xmlns:a16="http://schemas.microsoft.com/office/drawing/2014/main" id="{9788D9CE-0323-253A-33FD-181C0D1405EC}"/>
              </a:ext>
            </a:extLst>
          </p:cNvPr>
          <p:cNvPicPr>
            <a:picLocks noChangeAspect="1"/>
          </p:cNvPicPr>
          <p:nvPr/>
        </p:nvPicPr>
        <p:blipFill>
          <a:blip r:embed="rId4"/>
          <a:stretch>
            <a:fillRect/>
          </a:stretch>
        </p:blipFill>
        <p:spPr>
          <a:xfrm>
            <a:off x="6096000" y="4078093"/>
            <a:ext cx="2713784" cy="2288595"/>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703613C-A2D6-569A-182E-FE9FA2ED9799}"/>
                  </a:ext>
                </a:extLst>
              </p:cNvPr>
              <p:cNvSpPr txBox="1"/>
              <p:nvPr/>
            </p:nvSpPr>
            <p:spPr>
              <a:xfrm>
                <a:off x="838200" y="1893809"/>
                <a:ext cx="6119191" cy="3790974"/>
              </a:xfrm>
              <a:prstGeom prst="rect">
                <a:avLst/>
              </a:prstGeom>
              <a:noFill/>
            </p:spPr>
            <p:txBody>
              <a:bodyPr wrap="square" rtlCol="0">
                <a:spAutoFit/>
              </a:bodyPr>
              <a:lstStyle/>
              <a:p>
                <a:r>
                  <a:rPr lang="en-NL" sz="2400" dirty="0"/>
                  <a:t>Unbinned Maximum Likelihood fit over all 14 categories yields best-fit </a:t>
                </a:r>
                <a14:m>
                  <m:oMath xmlns:m="http://schemas.openxmlformats.org/officeDocument/2006/math">
                    <m:sSub>
                      <m:sSubPr>
                        <m:ctrlPr>
                          <a:rPr lang="en-NL" sz="2400" i="1" smtClean="0">
                            <a:latin typeface="Cambria Math" panose="02040503050406030204" pitchFamily="18" charset="0"/>
                            <a:ea typeface="Cambria Math" panose="02040503050406030204" pitchFamily="18" charset="0"/>
                          </a:rPr>
                        </m:ctrlPr>
                      </m:sSubPr>
                      <m:e>
                        <m:r>
                          <a:rPr lang="en-NL" sz="2400" i="1" smtClean="0">
                            <a:latin typeface="Cambria Math" panose="02040503050406030204" pitchFamily="18" charset="0"/>
                            <a:ea typeface="Cambria Math" panose="02040503050406030204" pitchFamily="18" charset="0"/>
                          </a:rPr>
                          <m:t>𝜇</m:t>
                        </m:r>
                      </m:e>
                      <m:sub>
                        <m:r>
                          <a:rPr lang="en-US" sz="2400" b="0" i="1" smtClean="0">
                            <a:latin typeface="Cambria Math" panose="02040503050406030204" pitchFamily="18" charset="0"/>
                            <a:ea typeface="Cambria Math" panose="02040503050406030204" pitchFamily="18" charset="0"/>
                          </a:rPr>
                          <m:t>𝐻𝐻</m:t>
                        </m:r>
                      </m:sub>
                    </m:sSub>
                    <m:r>
                      <a:rPr lang="en-US" sz="2400" b="0" i="1" smtClean="0">
                        <a:latin typeface="Cambria Math" panose="02040503050406030204" pitchFamily="18" charset="0"/>
                        <a:ea typeface="Cambria Math" panose="02040503050406030204" pitchFamily="18" charset="0"/>
                      </a:rPr>
                      <m:t>= </m:t>
                    </m:r>
                    <m:sSubSup>
                      <m:sSubSupPr>
                        <m:ctrlPr>
                          <a:rPr lang="en-US" sz="2400" b="0" i="1" smtClean="0">
                            <a:latin typeface="Cambria Math" panose="02040503050406030204" pitchFamily="18" charset="0"/>
                            <a:ea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0.9</m:t>
                        </m:r>
                      </m:e>
                      <m:sub>
                        <m:r>
                          <a:rPr lang="en-US" sz="2400" b="0" i="1" smtClean="0">
                            <a:latin typeface="Cambria Math" panose="02040503050406030204" pitchFamily="18" charset="0"/>
                            <a:ea typeface="Cambria Math" panose="02040503050406030204" pitchFamily="18" charset="0"/>
                          </a:rPr>
                          <m:t>−.1.1</m:t>
                        </m:r>
                      </m:sub>
                      <m:sup>
                        <m:r>
                          <a:rPr lang="en-US" sz="2400" b="0" i="1" smtClean="0">
                            <a:latin typeface="Cambria Math" panose="02040503050406030204" pitchFamily="18" charset="0"/>
                            <a:ea typeface="Cambria Math" panose="02040503050406030204" pitchFamily="18" charset="0"/>
                          </a:rPr>
                          <m:t>+1.4</m:t>
                        </m:r>
                      </m:sup>
                    </m:sSubSup>
                  </m:oMath>
                </a14:m>
                <a:endParaRPr lang="en-NL" sz="2400" baseline="-25000" dirty="0"/>
              </a:p>
              <a:p>
                <a:endParaRPr lang="en-NL" sz="2400" dirty="0"/>
              </a:p>
              <a:p>
                <a:endParaRPr lang="en-NL" sz="2400" dirty="0"/>
              </a:p>
              <a:p>
                <a:r>
                  <a:rPr lang="en-NL" sz="2400" dirty="0"/>
                  <a:t>First HH result to reach </a:t>
                </a:r>
                <a:r>
                  <a:rPr lang="en-NL" sz="2400" b="1" dirty="0"/>
                  <a:t>1σ expected significance</a:t>
                </a:r>
                <a:r>
                  <a:rPr lang="en-NL" sz="2400" dirty="0"/>
                  <a:t>!</a:t>
                </a:r>
              </a:p>
              <a:p>
                <a:endParaRPr lang="en-NL" sz="2400" dirty="0"/>
              </a:p>
              <a:p>
                <a:endParaRPr lang="en-NL" sz="2400" dirty="0"/>
              </a:p>
              <a:p>
                <a:r>
                  <a:rPr lang="en-NL" sz="2400" dirty="0"/>
                  <a:t>Upper limit of </a:t>
                </a:r>
                <a14:m>
                  <m:oMath xmlns:m="http://schemas.openxmlformats.org/officeDocument/2006/math">
                    <m:sSub>
                      <m:sSubPr>
                        <m:ctrlPr>
                          <a:rPr lang="en-NL" sz="2400" b="1" i="1" smtClean="0">
                            <a:latin typeface="Cambria Math" panose="02040503050406030204" pitchFamily="18" charset="0"/>
                            <a:ea typeface="Cambria Math" panose="02040503050406030204" pitchFamily="18" charset="0"/>
                          </a:rPr>
                        </m:ctrlPr>
                      </m:sSubPr>
                      <m:e>
                        <m:r>
                          <a:rPr lang="en-NL" sz="2400" b="1" i="1" smtClean="0">
                            <a:latin typeface="Cambria Math" panose="02040503050406030204" pitchFamily="18" charset="0"/>
                            <a:ea typeface="Cambria Math" panose="02040503050406030204" pitchFamily="18" charset="0"/>
                          </a:rPr>
                          <m:t>𝝁</m:t>
                        </m:r>
                      </m:e>
                      <m:sub>
                        <m:r>
                          <a:rPr lang="en-US" sz="2400" b="1" i="1" smtClean="0">
                            <a:latin typeface="Cambria Math" panose="02040503050406030204" pitchFamily="18" charset="0"/>
                            <a:ea typeface="Cambria Math" panose="02040503050406030204" pitchFamily="18" charset="0"/>
                          </a:rPr>
                          <m:t>𝑯𝑯</m:t>
                        </m:r>
                      </m:sub>
                    </m:sSub>
                    <m:r>
                      <a:rPr lang="en-US" sz="2400" b="1" i="1" smtClean="0">
                        <a:latin typeface="Cambria Math" panose="02040503050406030204" pitchFamily="18" charset="0"/>
                        <a:ea typeface="Cambria Math" panose="02040503050406030204" pitchFamily="18" charset="0"/>
                      </a:rPr>
                      <m:t>&lt;</m:t>
                    </m:r>
                    <m:r>
                      <a:rPr lang="en-US" sz="2400" b="1" i="1" smtClean="0">
                        <a:latin typeface="Cambria Math" panose="02040503050406030204" pitchFamily="18" charset="0"/>
                        <a:ea typeface="Cambria Math" panose="02040503050406030204" pitchFamily="18" charset="0"/>
                      </a:rPr>
                      <m:t>𝟑</m:t>
                    </m:r>
                    <m:r>
                      <a:rPr lang="en-US" sz="2400" b="1" i="1" smtClean="0">
                        <a:latin typeface="Cambria Math" panose="02040503050406030204" pitchFamily="18" charset="0"/>
                        <a:ea typeface="Cambria Math" panose="02040503050406030204" pitchFamily="18" charset="0"/>
                      </a:rPr>
                      <m:t>.</m:t>
                    </m:r>
                    <m:r>
                      <a:rPr lang="en-US" sz="2400" b="1" i="1" smtClean="0">
                        <a:latin typeface="Cambria Math" panose="02040503050406030204" pitchFamily="18" charset="0"/>
                        <a:ea typeface="Cambria Math" panose="02040503050406030204" pitchFamily="18" charset="0"/>
                      </a:rPr>
                      <m:t>𝟖</m:t>
                    </m:r>
                  </m:oMath>
                </a14:m>
                <a:r>
                  <a:rPr lang="en-NL" sz="2400" b="1" dirty="0"/>
                  <a:t> </a:t>
                </a:r>
                <a:r>
                  <a:rPr lang="en-NL" sz="2400" dirty="0"/>
                  <a:t>set on </a:t>
                </a:r>
              </a:p>
              <a:p>
                <a:r>
                  <a:rPr lang="en-NL" sz="2400" dirty="0"/>
                  <a:t>HH signal strength at 95% CL</a:t>
                </a:r>
              </a:p>
            </p:txBody>
          </p:sp>
        </mc:Choice>
        <mc:Fallback xmlns="">
          <p:sp>
            <p:nvSpPr>
              <p:cNvPr id="11" name="TextBox 10">
                <a:extLst>
                  <a:ext uri="{FF2B5EF4-FFF2-40B4-BE49-F238E27FC236}">
                    <a16:creationId xmlns:a16="http://schemas.microsoft.com/office/drawing/2014/main" id="{D703613C-A2D6-569A-182E-FE9FA2ED9799}"/>
                  </a:ext>
                </a:extLst>
              </p:cNvPr>
              <p:cNvSpPr txBox="1">
                <a:spLocks noRot="1" noChangeAspect="1" noMove="1" noResize="1" noEditPoints="1" noAdjustHandles="1" noChangeArrowheads="1" noChangeShapeType="1" noTextEdit="1"/>
              </p:cNvSpPr>
              <p:nvPr/>
            </p:nvSpPr>
            <p:spPr>
              <a:xfrm>
                <a:off x="838200" y="1893809"/>
                <a:ext cx="6119191" cy="3790974"/>
              </a:xfrm>
              <a:prstGeom prst="rect">
                <a:avLst/>
              </a:prstGeom>
              <a:blipFill>
                <a:blip r:embed="rId5"/>
                <a:stretch>
                  <a:fillRect l="-1660" t="-1338" r="-207" b="-3010"/>
                </a:stretch>
              </a:blipFill>
            </p:spPr>
            <p:txBody>
              <a:bodyPr/>
              <a:lstStyle/>
              <a:p>
                <a:r>
                  <a:rPr lang="en-NL">
                    <a:noFill/>
                  </a:rPr>
                  <a:t> </a:t>
                </a:r>
              </a:p>
            </p:txBody>
          </p:sp>
        </mc:Fallback>
      </mc:AlternateContent>
      <p:pic>
        <p:nvPicPr>
          <p:cNvPr id="13" name="Picture 12" descr="A diagram of a graph&#10;&#10;Description automatically generated">
            <a:extLst>
              <a:ext uri="{FF2B5EF4-FFF2-40B4-BE49-F238E27FC236}">
                <a16:creationId xmlns:a16="http://schemas.microsoft.com/office/drawing/2014/main" id="{99D6A548-189C-695B-182E-E3099D7151B1}"/>
              </a:ext>
            </a:extLst>
          </p:cNvPr>
          <p:cNvPicPr>
            <a:picLocks noChangeAspect="1"/>
          </p:cNvPicPr>
          <p:nvPr/>
        </p:nvPicPr>
        <p:blipFill>
          <a:blip r:embed="rId6"/>
          <a:stretch>
            <a:fillRect/>
          </a:stretch>
        </p:blipFill>
        <p:spPr>
          <a:xfrm>
            <a:off x="7338906" y="1511765"/>
            <a:ext cx="3923424" cy="2512577"/>
          </a:xfrm>
          <a:prstGeom prst="rect">
            <a:avLst/>
          </a:prstGeom>
        </p:spPr>
      </p:pic>
      <p:sp>
        <p:nvSpPr>
          <p:cNvPr id="2" name="TextBox 1">
            <a:extLst>
              <a:ext uri="{FF2B5EF4-FFF2-40B4-BE49-F238E27FC236}">
                <a16:creationId xmlns:a16="http://schemas.microsoft.com/office/drawing/2014/main" id="{C195833B-BF03-AD79-38D0-A7140767F2AA}"/>
              </a:ext>
            </a:extLst>
          </p:cNvPr>
          <p:cNvSpPr txBox="1"/>
          <p:nvPr/>
        </p:nvSpPr>
        <p:spPr>
          <a:xfrm>
            <a:off x="10066000" y="129756"/>
            <a:ext cx="1878370" cy="369332"/>
          </a:xfrm>
          <a:prstGeom prst="rect">
            <a:avLst/>
          </a:prstGeom>
          <a:noFill/>
        </p:spPr>
        <p:txBody>
          <a:bodyPr wrap="square">
            <a:spAutoFit/>
          </a:bodyPr>
          <a:lstStyle/>
          <a:p>
            <a:r>
              <a:rPr lang="en-GB" b="0" i="0" dirty="0">
                <a:solidFill>
                  <a:srgbClr val="000000"/>
                </a:solidFill>
                <a:effectLst/>
                <a:latin typeface="arial" panose="020B0604020202020204" pitchFamily="34" charset="0"/>
              </a:rPr>
              <a:t> </a:t>
            </a:r>
            <a:r>
              <a:rPr lang="en-GB" sz="1400" i="0" u="none" strike="noStrike" dirty="0">
                <a:solidFill>
                  <a:srgbClr val="3CA0E7"/>
                </a:solidFill>
                <a:effectLst/>
                <a:latin typeface="arial" panose="020B0604020202020204" pitchFamily="34" charset="0"/>
                <a:hlinkClick r:id="rId7"/>
              </a:rPr>
              <a:t>arXiv:2507.03495</a:t>
            </a:r>
            <a:endParaRPr lang="en-NL" dirty="0"/>
          </a:p>
        </p:txBody>
      </p:sp>
    </p:spTree>
    <p:extLst>
      <p:ext uri="{BB962C8B-B14F-4D97-AF65-F5344CB8AC3E}">
        <p14:creationId xmlns:p14="http://schemas.microsoft.com/office/powerpoint/2010/main" val="3641318827"/>
      </p:ext>
    </p:extLst>
  </p:cSld>
  <p:clrMapOvr>
    <a:masterClrMapping/>
  </p:clrMapOvr>
  <mc:AlternateContent xmlns:mc="http://schemas.openxmlformats.org/markup-compatibility/2006" xmlns:p14="http://schemas.microsoft.com/office/powerpoint/2010/main">
    <mc:Choice Requires="p14">
      <p:transition spd="slow" p14:dur="2000" advTm="41914"/>
    </mc:Choice>
    <mc:Fallback xmlns="">
      <p:transition spd="slow" advTm="41914"/>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graph of a function&#10;&#10;Description automatically generated">
            <a:extLst>
              <a:ext uri="{FF2B5EF4-FFF2-40B4-BE49-F238E27FC236}">
                <a16:creationId xmlns:a16="http://schemas.microsoft.com/office/drawing/2014/main" id="{355E7819-4EBA-128B-B3C7-0D30DDAD75C6}"/>
              </a:ext>
            </a:extLst>
          </p:cNvPr>
          <p:cNvPicPr>
            <a:picLocks noGrp="1" noChangeAspect="1"/>
          </p:cNvPicPr>
          <p:nvPr>
            <p:ph idx="1"/>
          </p:nvPr>
        </p:nvPicPr>
        <p:blipFill>
          <a:blip r:embed="rId3"/>
          <a:stretch>
            <a:fillRect/>
          </a:stretch>
        </p:blipFill>
        <p:spPr>
          <a:xfrm>
            <a:off x="6802485" y="1636799"/>
            <a:ext cx="5177117" cy="4044261"/>
          </a:xfrm>
        </p:spPr>
      </p:pic>
      <p:sp>
        <p:nvSpPr>
          <p:cNvPr id="5" name="Title 4">
            <a:extLst>
              <a:ext uri="{FF2B5EF4-FFF2-40B4-BE49-F238E27FC236}">
                <a16:creationId xmlns:a16="http://schemas.microsoft.com/office/drawing/2014/main" id="{87121AC4-DCC4-7633-1641-E7160FC89AE5}"/>
              </a:ext>
            </a:extLst>
          </p:cNvPr>
          <p:cNvSpPr>
            <a:spLocks noGrp="1"/>
          </p:cNvSpPr>
          <p:nvPr>
            <p:ph type="title"/>
          </p:nvPr>
        </p:nvSpPr>
        <p:spPr/>
        <p:txBody>
          <a:bodyPr/>
          <a:lstStyle/>
          <a:p>
            <a:r>
              <a:rPr lang="en-NL" dirty="0">
                <a:solidFill>
                  <a:schemeClr val="accent3"/>
                </a:solidFill>
              </a:rPr>
              <a:t>Run 2 + partial R</a:t>
            </a:r>
            <a:r>
              <a:rPr lang="en-GB" dirty="0">
                <a:solidFill>
                  <a:schemeClr val="accent3"/>
                </a:solidFill>
              </a:rPr>
              <a:t>un 3 </a:t>
            </a:r>
            <a:r>
              <a:rPr lang="en-NL" dirty="0">
                <a:solidFill>
                  <a:schemeClr val="accent3"/>
                </a:solidFill>
              </a:rPr>
              <a:t>HH → bbγγ</a:t>
            </a:r>
            <a:r>
              <a:rPr lang="en-GB" dirty="0">
                <a:solidFill>
                  <a:schemeClr val="accent3"/>
                </a:solidFill>
              </a:rPr>
              <a:t> </a:t>
            </a:r>
            <a:endParaRPr lang="en-NL" dirty="0">
              <a:solidFill>
                <a:schemeClr val="accent3"/>
              </a:solidFill>
            </a:endParaRPr>
          </a:p>
        </p:txBody>
      </p:sp>
      <p:sp>
        <p:nvSpPr>
          <p:cNvPr id="4" name="Slide Number Placeholder 3">
            <a:extLst>
              <a:ext uri="{FF2B5EF4-FFF2-40B4-BE49-F238E27FC236}">
                <a16:creationId xmlns:a16="http://schemas.microsoft.com/office/drawing/2014/main" id="{FA477C73-E9C7-99A3-46D5-F39D9528E729}"/>
              </a:ext>
            </a:extLst>
          </p:cNvPr>
          <p:cNvSpPr>
            <a:spLocks noGrp="1"/>
          </p:cNvSpPr>
          <p:nvPr>
            <p:ph type="sldNum" sz="quarter" idx="12"/>
          </p:nvPr>
        </p:nvSpPr>
        <p:spPr/>
        <p:txBody>
          <a:bodyPr/>
          <a:lstStyle/>
          <a:p>
            <a:fld id="{E676B44A-1326-F346-AF9E-863642D7A87C}" type="slidenum">
              <a:rPr lang="en-NL" smtClean="0"/>
              <a:t>34</a:t>
            </a:fld>
            <a:endParaRPr lang="en-NL" dirty="0"/>
          </a:p>
        </p:txBody>
      </p:sp>
      <p:sp>
        <p:nvSpPr>
          <p:cNvPr id="15" name="TextBox 14">
            <a:extLst>
              <a:ext uri="{FF2B5EF4-FFF2-40B4-BE49-F238E27FC236}">
                <a16:creationId xmlns:a16="http://schemas.microsoft.com/office/drawing/2014/main" id="{BBC6170A-C622-CB60-97AD-A4054BCBBEA3}"/>
              </a:ext>
            </a:extLst>
          </p:cNvPr>
          <p:cNvSpPr txBox="1"/>
          <p:nvPr/>
        </p:nvSpPr>
        <p:spPr>
          <a:xfrm>
            <a:off x="838200" y="1893809"/>
            <a:ext cx="5844877" cy="4154984"/>
          </a:xfrm>
          <a:prstGeom prst="rect">
            <a:avLst/>
          </a:prstGeom>
          <a:noFill/>
        </p:spPr>
        <p:txBody>
          <a:bodyPr wrap="square" rtlCol="0">
            <a:spAutoFit/>
          </a:bodyPr>
          <a:lstStyle/>
          <a:p>
            <a:r>
              <a:rPr lang="en-NL" sz="2400" dirty="0"/>
              <a:t>Limits set on Higgs self-coupling at the 95% confidence level: </a:t>
            </a:r>
          </a:p>
          <a:p>
            <a:r>
              <a:rPr lang="en-NL" sz="2400" dirty="0"/>
              <a:t>κ</a:t>
            </a:r>
            <a:r>
              <a:rPr lang="en-NL" sz="2400" baseline="-25000" dirty="0"/>
              <a:t>λ</a:t>
            </a:r>
            <a:r>
              <a:rPr lang="en-NL" sz="2400" dirty="0"/>
              <a:t> ϵ [-1.7, 6.6]</a:t>
            </a:r>
          </a:p>
          <a:p>
            <a:endParaRPr lang="en-NL" sz="2400" dirty="0"/>
          </a:p>
          <a:p>
            <a:endParaRPr lang="en-NL" sz="2400" dirty="0"/>
          </a:p>
          <a:p>
            <a:r>
              <a:rPr lang="en-NL" sz="2400" dirty="0"/>
              <a:t>Limits </a:t>
            </a:r>
            <a:r>
              <a:rPr lang="en-NL" sz="2400" b="1" dirty="0"/>
              <a:t>competitive with the Run 2 legacy HH combination</a:t>
            </a:r>
            <a:r>
              <a:rPr lang="en-NL" sz="2400" dirty="0"/>
              <a:t> (κ</a:t>
            </a:r>
            <a:r>
              <a:rPr lang="en-NL" sz="2400" baseline="-25000" dirty="0"/>
              <a:t>λ</a:t>
            </a:r>
            <a:r>
              <a:rPr lang="en-NL" sz="2400" dirty="0"/>
              <a:t> ϵ [-1.2, 7.2]) </a:t>
            </a:r>
          </a:p>
          <a:p>
            <a:endParaRPr lang="en-NL" sz="2400" dirty="0"/>
          </a:p>
          <a:p>
            <a:endParaRPr lang="en-NL" sz="2400" dirty="0"/>
          </a:p>
          <a:p>
            <a:endParaRPr lang="en-NL" sz="2400" dirty="0"/>
          </a:p>
          <a:p>
            <a:endParaRPr lang="en-NL" sz="2400" dirty="0"/>
          </a:p>
        </p:txBody>
      </p:sp>
      <p:sp>
        <p:nvSpPr>
          <p:cNvPr id="2" name="TextBox 1">
            <a:extLst>
              <a:ext uri="{FF2B5EF4-FFF2-40B4-BE49-F238E27FC236}">
                <a16:creationId xmlns:a16="http://schemas.microsoft.com/office/drawing/2014/main" id="{6D739AEE-7E7F-3669-1AD6-C9202FCE04B3}"/>
              </a:ext>
            </a:extLst>
          </p:cNvPr>
          <p:cNvSpPr txBox="1"/>
          <p:nvPr/>
        </p:nvSpPr>
        <p:spPr>
          <a:xfrm>
            <a:off x="9810047" y="6053073"/>
            <a:ext cx="1878370" cy="369332"/>
          </a:xfrm>
          <a:prstGeom prst="rect">
            <a:avLst/>
          </a:prstGeom>
          <a:noFill/>
        </p:spPr>
        <p:txBody>
          <a:bodyPr wrap="square">
            <a:spAutoFit/>
          </a:bodyPr>
          <a:lstStyle/>
          <a:p>
            <a:r>
              <a:rPr lang="en-GB" b="0" i="0" dirty="0">
                <a:solidFill>
                  <a:srgbClr val="000000"/>
                </a:solidFill>
                <a:effectLst/>
                <a:latin typeface="arial" panose="020B0604020202020204" pitchFamily="34" charset="0"/>
              </a:rPr>
              <a:t> </a:t>
            </a:r>
            <a:r>
              <a:rPr lang="en-GB" sz="1400" i="0" u="none" strike="noStrike" dirty="0">
                <a:solidFill>
                  <a:srgbClr val="3CA0E7"/>
                </a:solidFill>
                <a:effectLst/>
                <a:latin typeface="arial" panose="020B0604020202020204" pitchFamily="34" charset="0"/>
                <a:hlinkClick r:id="rId4"/>
              </a:rPr>
              <a:t>arXiv:2507.03495</a:t>
            </a:r>
            <a:endParaRPr lang="en-NL" dirty="0"/>
          </a:p>
        </p:txBody>
      </p:sp>
    </p:spTree>
    <p:extLst>
      <p:ext uri="{BB962C8B-B14F-4D97-AF65-F5344CB8AC3E}">
        <p14:creationId xmlns:p14="http://schemas.microsoft.com/office/powerpoint/2010/main" val="490477917"/>
      </p:ext>
    </p:extLst>
  </p:cSld>
  <p:clrMapOvr>
    <a:masterClrMapping/>
  </p:clrMapOvr>
  <mc:AlternateContent xmlns:mc="http://schemas.openxmlformats.org/markup-compatibility/2006" xmlns:p14="http://schemas.microsoft.com/office/powerpoint/2010/main">
    <mc:Choice Requires="p14">
      <p:transition spd="slow" p14:dur="2000" advTm="16433"/>
    </mc:Choice>
    <mc:Fallback xmlns="">
      <p:transition spd="slow" advTm="16433"/>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A7FC6A-40A0-A4E2-69E8-EFC00BBFE013}"/>
              </a:ext>
            </a:extLst>
          </p:cNvPr>
          <p:cNvSpPr>
            <a:spLocks noGrp="1"/>
          </p:cNvSpPr>
          <p:nvPr>
            <p:ph type="sldNum" sz="quarter" idx="12"/>
          </p:nvPr>
        </p:nvSpPr>
        <p:spPr/>
        <p:txBody>
          <a:bodyPr/>
          <a:lstStyle/>
          <a:p>
            <a:fld id="{E676B44A-1326-F346-AF9E-863642D7A87C}" type="slidenum">
              <a:rPr lang="en-NL" smtClean="0"/>
              <a:t>35</a:t>
            </a:fld>
            <a:endParaRPr lang="en-NL" dirty="0"/>
          </a:p>
        </p:txBody>
      </p:sp>
      <p:sp>
        <p:nvSpPr>
          <p:cNvPr id="3" name="Title 2">
            <a:extLst>
              <a:ext uri="{FF2B5EF4-FFF2-40B4-BE49-F238E27FC236}">
                <a16:creationId xmlns:a16="http://schemas.microsoft.com/office/drawing/2014/main" id="{A0DAF270-E957-C8F0-CE3C-F87E18151CDC}"/>
              </a:ext>
            </a:extLst>
          </p:cNvPr>
          <p:cNvSpPr>
            <a:spLocks noGrp="1"/>
          </p:cNvSpPr>
          <p:nvPr>
            <p:ph type="title"/>
          </p:nvPr>
        </p:nvSpPr>
        <p:spPr/>
        <p:txBody>
          <a:bodyPr/>
          <a:lstStyle/>
          <a:p>
            <a:r>
              <a:rPr lang="en-NL" dirty="0">
                <a:solidFill>
                  <a:schemeClr val="accent3"/>
                </a:solidFill>
              </a:rPr>
              <a:t>Summary and outlook</a:t>
            </a:r>
          </a:p>
        </p:txBody>
      </p:sp>
      <p:sp>
        <p:nvSpPr>
          <p:cNvPr id="4" name="Content Placeholder 3">
            <a:extLst>
              <a:ext uri="{FF2B5EF4-FFF2-40B4-BE49-F238E27FC236}">
                <a16:creationId xmlns:a16="http://schemas.microsoft.com/office/drawing/2014/main" id="{652FDFF7-5189-B77F-247C-10A0352BA1BF}"/>
              </a:ext>
            </a:extLst>
          </p:cNvPr>
          <p:cNvSpPr>
            <a:spLocks noGrp="1"/>
          </p:cNvSpPr>
          <p:nvPr>
            <p:ph idx="1"/>
          </p:nvPr>
        </p:nvSpPr>
        <p:spPr/>
        <p:txBody>
          <a:bodyPr>
            <a:normAutofit lnSpcReduction="10000"/>
          </a:bodyPr>
          <a:lstStyle/>
          <a:p>
            <a:pPr marL="0" indent="0">
              <a:buNone/>
            </a:pPr>
            <a:r>
              <a:rPr lang="en-NL" sz="2400" dirty="0"/>
              <a:t>The last 2 years brought </a:t>
            </a:r>
            <a:r>
              <a:rPr lang="en-NL" sz="2400" b="1" dirty="0"/>
              <a:t>major progress in non-resonant searches for HH production</a:t>
            </a:r>
            <a:r>
              <a:rPr lang="en-NL" sz="2400" dirty="0"/>
              <a:t> in ATLAS</a:t>
            </a:r>
          </a:p>
          <a:p>
            <a:pPr marL="0" indent="0">
              <a:buNone/>
            </a:pPr>
            <a:endParaRPr lang="en-NL" sz="2400" dirty="0"/>
          </a:p>
          <a:p>
            <a:pPr marL="0" indent="0">
              <a:buNone/>
            </a:pPr>
            <a:r>
              <a:rPr lang="en-NL" sz="2400" dirty="0"/>
              <a:t>Combining several complementary channels has given us the </a:t>
            </a:r>
            <a:r>
              <a:rPr lang="en-NL" sz="2400" b="1" dirty="0"/>
              <a:t>tightest limits to date</a:t>
            </a:r>
            <a:r>
              <a:rPr lang="en-NL" sz="2400" dirty="0"/>
              <a:t> on the HH cross-section and self-coupling</a:t>
            </a:r>
          </a:p>
          <a:p>
            <a:pPr marL="0" indent="0">
              <a:buNone/>
            </a:pPr>
            <a:endParaRPr lang="en-NL" sz="2400" dirty="0"/>
          </a:p>
          <a:p>
            <a:pPr marL="0" indent="0">
              <a:buNone/>
            </a:pPr>
            <a:r>
              <a:rPr lang="en-NL" sz="2400" dirty="0"/>
              <a:t>Our first result with Run-3 data (HH→bbγγ) already rivals the entire Run-2 combination in sensitivity to the </a:t>
            </a:r>
            <a:r>
              <a:rPr lang="en-NL" sz="2400" b="1" dirty="0"/>
              <a:t>Higgs trilinear self-coupling</a:t>
            </a:r>
            <a:r>
              <a:rPr lang="en-NL" sz="2400" dirty="0"/>
              <a:t> → stay tuned for further Run-3 results and combinations…</a:t>
            </a:r>
          </a:p>
          <a:p>
            <a:pPr marL="0" indent="0">
              <a:buNone/>
            </a:pPr>
            <a:endParaRPr lang="en-NL" sz="2400" dirty="0"/>
          </a:p>
          <a:p>
            <a:pPr marL="0" indent="0">
              <a:buNone/>
            </a:pPr>
            <a:r>
              <a:rPr lang="en-NL" sz="2400" dirty="0"/>
              <a:t>The future of HH looks promising – see HL-LHC and Future Colliders talks</a:t>
            </a:r>
          </a:p>
        </p:txBody>
      </p:sp>
    </p:spTree>
    <p:extLst>
      <p:ext uri="{BB962C8B-B14F-4D97-AF65-F5344CB8AC3E}">
        <p14:creationId xmlns:p14="http://schemas.microsoft.com/office/powerpoint/2010/main" val="3841327722"/>
      </p:ext>
    </p:extLst>
  </p:cSld>
  <p:clrMapOvr>
    <a:masterClrMapping/>
  </p:clrMapOvr>
  <mc:AlternateContent xmlns:mc="http://schemas.openxmlformats.org/markup-compatibility/2006" xmlns:p14="http://schemas.microsoft.com/office/powerpoint/2010/main">
    <mc:Choice Requires="p14">
      <p:transition spd="slow" p14:dur="2000" advTm="43525"/>
    </mc:Choice>
    <mc:Fallback xmlns="">
      <p:transition spd="slow" advTm="43525"/>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3ACAE-9BF4-9B5B-A241-D6D9B0495C3C}"/>
              </a:ext>
            </a:extLst>
          </p:cNvPr>
          <p:cNvSpPr>
            <a:spLocks noGrp="1"/>
          </p:cNvSpPr>
          <p:nvPr>
            <p:ph type="title"/>
          </p:nvPr>
        </p:nvSpPr>
        <p:spPr>
          <a:xfrm>
            <a:off x="838200" y="2002631"/>
            <a:ext cx="10515600" cy="2852737"/>
          </a:xfrm>
        </p:spPr>
        <p:txBody>
          <a:bodyPr anchor="ctr"/>
          <a:lstStyle/>
          <a:p>
            <a:pPr algn="ctr"/>
            <a:r>
              <a:rPr lang="en-NL" dirty="0">
                <a:solidFill>
                  <a:schemeClr val="accent3"/>
                </a:solidFill>
              </a:rPr>
              <a:t>Backup</a:t>
            </a:r>
          </a:p>
        </p:txBody>
      </p:sp>
      <p:sp>
        <p:nvSpPr>
          <p:cNvPr id="4" name="Slide Number Placeholder 3">
            <a:extLst>
              <a:ext uri="{FF2B5EF4-FFF2-40B4-BE49-F238E27FC236}">
                <a16:creationId xmlns:a16="http://schemas.microsoft.com/office/drawing/2014/main" id="{00F50C21-0636-15D9-976D-DA06E4AE2B29}"/>
              </a:ext>
            </a:extLst>
          </p:cNvPr>
          <p:cNvSpPr>
            <a:spLocks noGrp="1"/>
          </p:cNvSpPr>
          <p:nvPr>
            <p:ph type="sldNum" sz="quarter" idx="12"/>
          </p:nvPr>
        </p:nvSpPr>
        <p:spPr/>
        <p:txBody>
          <a:bodyPr/>
          <a:lstStyle/>
          <a:p>
            <a:fld id="{E676B44A-1326-F346-AF9E-863642D7A87C}" type="slidenum">
              <a:rPr lang="en-NL" smtClean="0"/>
              <a:t>36</a:t>
            </a:fld>
            <a:endParaRPr lang="en-NL"/>
          </a:p>
        </p:txBody>
      </p:sp>
    </p:spTree>
    <p:extLst>
      <p:ext uri="{BB962C8B-B14F-4D97-AF65-F5344CB8AC3E}">
        <p14:creationId xmlns:p14="http://schemas.microsoft.com/office/powerpoint/2010/main" val="41253092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89A15D-821C-337F-4306-00C9DCC14846}"/>
              </a:ext>
            </a:extLst>
          </p:cNvPr>
          <p:cNvSpPr>
            <a:spLocks noGrp="1"/>
          </p:cNvSpPr>
          <p:nvPr>
            <p:ph type="sldNum" sz="quarter" idx="12"/>
          </p:nvPr>
        </p:nvSpPr>
        <p:spPr/>
        <p:txBody>
          <a:bodyPr/>
          <a:lstStyle/>
          <a:p>
            <a:fld id="{E676B44A-1326-F346-AF9E-863642D7A87C}" type="slidenum">
              <a:rPr lang="en-NL" smtClean="0"/>
              <a:t>37</a:t>
            </a:fld>
            <a:endParaRPr lang="en-NL" dirty="0"/>
          </a:p>
        </p:txBody>
      </p:sp>
      <p:sp>
        <p:nvSpPr>
          <p:cNvPr id="3" name="Title 2">
            <a:extLst>
              <a:ext uri="{FF2B5EF4-FFF2-40B4-BE49-F238E27FC236}">
                <a16:creationId xmlns:a16="http://schemas.microsoft.com/office/drawing/2014/main" id="{B3B81D1D-96CA-2C27-ADA2-2C61A07E64D6}"/>
              </a:ext>
            </a:extLst>
          </p:cNvPr>
          <p:cNvSpPr>
            <a:spLocks noGrp="1"/>
          </p:cNvSpPr>
          <p:nvPr>
            <p:ph type="title"/>
          </p:nvPr>
        </p:nvSpPr>
        <p:spPr/>
        <p:txBody>
          <a:bodyPr/>
          <a:lstStyle/>
          <a:p>
            <a:r>
              <a:rPr lang="en-NL" dirty="0">
                <a:solidFill>
                  <a:schemeClr val="accent3"/>
                </a:solidFill>
              </a:rPr>
              <a:t>Run 2 HH combination</a:t>
            </a:r>
          </a:p>
        </p:txBody>
      </p:sp>
      <p:pic>
        <p:nvPicPr>
          <p:cNvPr id="6" name="Picture 5" descr="A diagram of a galaxy&#10;&#10;Description automatically generated with medium confidence">
            <a:extLst>
              <a:ext uri="{FF2B5EF4-FFF2-40B4-BE49-F238E27FC236}">
                <a16:creationId xmlns:a16="http://schemas.microsoft.com/office/drawing/2014/main" id="{58ABF626-DC24-A433-9961-DDBFBC022DCF}"/>
              </a:ext>
            </a:extLst>
          </p:cNvPr>
          <p:cNvPicPr>
            <a:picLocks noChangeAspect="1"/>
          </p:cNvPicPr>
          <p:nvPr/>
        </p:nvPicPr>
        <p:blipFill>
          <a:blip r:embed="rId2"/>
          <a:stretch>
            <a:fillRect/>
          </a:stretch>
        </p:blipFill>
        <p:spPr>
          <a:xfrm>
            <a:off x="239630" y="2145827"/>
            <a:ext cx="4296471" cy="3440181"/>
          </a:xfrm>
          <a:prstGeom prst="rect">
            <a:avLst/>
          </a:prstGeom>
        </p:spPr>
      </p:pic>
      <p:pic>
        <p:nvPicPr>
          <p:cNvPr id="1032" name="Picture 8">
            <a:extLst>
              <a:ext uri="{FF2B5EF4-FFF2-40B4-BE49-F238E27FC236}">
                <a16:creationId xmlns:a16="http://schemas.microsoft.com/office/drawing/2014/main" id="{11C9D9D2-4A92-8183-C617-ECA3AA087C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6370" y="1882587"/>
            <a:ext cx="3748459" cy="4231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44096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89A15D-821C-337F-4306-00C9DCC14846}"/>
              </a:ext>
            </a:extLst>
          </p:cNvPr>
          <p:cNvSpPr>
            <a:spLocks noGrp="1"/>
          </p:cNvSpPr>
          <p:nvPr>
            <p:ph type="sldNum" sz="quarter" idx="12"/>
          </p:nvPr>
        </p:nvSpPr>
        <p:spPr/>
        <p:txBody>
          <a:bodyPr/>
          <a:lstStyle/>
          <a:p>
            <a:fld id="{E676B44A-1326-F346-AF9E-863642D7A87C}" type="slidenum">
              <a:rPr lang="en-NL" smtClean="0"/>
              <a:t>38</a:t>
            </a:fld>
            <a:endParaRPr lang="en-NL" dirty="0"/>
          </a:p>
        </p:txBody>
      </p:sp>
      <p:sp>
        <p:nvSpPr>
          <p:cNvPr id="3" name="Title 2">
            <a:extLst>
              <a:ext uri="{FF2B5EF4-FFF2-40B4-BE49-F238E27FC236}">
                <a16:creationId xmlns:a16="http://schemas.microsoft.com/office/drawing/2014/main" id="{B3B81D1D-96CA-2C27-ADA2-2C61A07E64D6}"/>
              </a:ext>
            </a:extLst>
          </p:cNvPr>
          <p:cNvSpPr>
            <a:spLocks noGrp="1"/>
          </p:cNvSpPr>
          <p:nvPr>
            <p:ph type="title"/>
          </p:nvPr>
        </p:nvSpPr>
        <p:spPr/>
        <p:txBody>
          <a:bodyPr/>
          <a:lstStyle/>
          <a:p>
            <a:r>
              <a:rPr lang="en-NL" dirty="0">
                <a:solidFill>
                  <a:schemeClr val="accent3"/>
                </a:solidFill>
              </a:rPr>
              <a:t>Run 2 HH combination</a:t>
            </a:r>
          </a:p>
        </p:txBody>
      </p:sp>
      <p:pic>
        <p:nvPicPr>
          <p:cNvPr id="1026" name="Picture 2">
            <a:extLst>
              <a:ext uri="{FF2B5EF4-FFF2-40B4-BE49-F238E27FC236}">
                <a16:creationId xmlns:a16="http://schemas.microsoft.com/office/drawing/2014/main" id="{4BE81E59-DE81-5703-2A9F-81CFA22795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503" y="2811122"/>
            <a:ext cx="3004483" cy="23973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23809D9B-B885-DEFD-164D-7EB16C82F1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7178" y="2811122"/>
            <a:ext cx="2860753" cy="239737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FBBEE22C-C348-89DD-69B2-E940441A45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66454" y="2811122"/>
            <a:ext cx="3034452" cy="2397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5989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89A15D-821C-337F-4306-00C9DCC14846}"/>
              </a:ext>
            </a:extLst>
          </p:cNvPr>
          <p:cNvSpPr>
            <a:spLocks noGrp="1"/>
          </p:cNvSpPr>
          <p:nvPr>
            <p:ph type="sldNum" sz="quarter" idx="12"/>
          </p:nvPr>
        </p:nvSpPr>
        <p:spPr/>
        <p:txBody>
          <a:bodyPr/>
          <a:lstStyle/>
          <a:p>
            <a:fld id="{E676B44A-1326-F346-AF9E-863642D7A87C}" type="slidenum">
              <a:rPr lang="en-NL" smtClean="0"/>
              <a:t>39</a:t>
            </a:fld>
            <a:endParaRPr lang="en-NL" dirty="0"/>
          </a:p>
        </p:txBody>
      </p:sp>
      <p:sp>
        <p:nvSpPr>
          <p:cNvPr id="3" name="Title 2">
            <a:extLst>
              <a:ext uri="{FF2B5EF4-FFF2-40B4-BE49-F238E27FC236}">
                <a16:creationId xmlns:a16="http://schemas.microsoft.com/office/drawing/2014/main" id="{B3B81D1D-96CA-2C27-ADA2-2C61A07E64D6}"/>
              </a:ext>
            </a:extLst>
          </p:cNvPr>
          <p:cNvSpPr>
            <a:spLocks noGrp="1"/>
          </p:cNvSpPr>
          <p:nvPr>
            <p:ph type="title"/>
          </p:nvPr>
        </p:nvSpPr>
        <p:spPr/>
        <p:txBody>
          <a:bodyPr/>
          <a:lstStyle/>
          <a:p>
            <a:r>
              <a:rPr lang="en-NL" dirty="0">
                <a:solidFill>
                  <a:schemeClr val="accent3"/>
                </a:solidFill>
              </a:rPr>
              <a:t>Run 2 HH→bbbb</a:t>
            </a:r>
          </a:p>
        </p:txBody>
      </p:sp>
      <p:sp>
        <p:nvSpPr>
          <p:cNvPr id="4" name="TextBox 3">
            <a:extLst>
              <a:ext uri="{FF2B5EF4-FFF2-40B4-BE49-F238E27FC236}">
                <a16:creationId xmlns:a16="http://schemas.microsoft.com/office/drawing/2014/main" id="{AD41F381-4035-A162-66F3-EADD453903E5}"/>
              </a:ext>
            </a:extLst>
          </p:cNvPr>
          <p:cNvSpPr txBox="1"/>
          <p:nvPr/>
        </p:nvSpPr>
        <p:spPr>
          <a:xfrm>
            <a:off x="838200" y="1690689"/>
            <a:ext cx="6883400" cy="923330"/>
          </a:xfrm>
          <a:prstGeom prst="rect">
            <a:avLst/>
          </a:prstGeom>
          <a:noFill/>
        </p:spPr>
        <p:txBody>
          <a:bodyPr wrap="square" rtlCol="0">
            <a:spAutoFit/>
          </a:bodyPr>
          <a:lstStyle/>
          <a:p>
            <a:r>
              <a:rPr lang="en-NL" dirty="0"/>
              <a:t>1Pass: Events with 1 Higgs boson candidate passing  60% WP</a:t>
            </a:r>
          </a:p>
          <a:p>
            <a:endParaRPr lang="en-NL" dirty="0"/>
          </a:p>
          <a:p>
            <a:r>
              <a:rPr lang="en-NL" dirty="0"/>
              <a:t>2Pass: Events with 2 Higgs boson candidates passing 60% WP</a:t>
            </a:r>
          </a:p>
        </p:txBody>
      </p:sp>
      <p:pic>
        <p:nvPicPr>
          <p:cNvPr id="1026" name="Picture 2">
            <a:extLst>
              <a:ext uri="{FF2B5EF4-FFF2-40B4-BE49-F238E27FC236}">
                <a16:creationId xmlns:a16="http://schemas.microsoft.com/office/drawing/2014/main" id="{FE07210C-128B-5182-6084-48C8E04A25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923" y="3405782"/>
            <a:ext cx="3172016" cy="204006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43B8E0B3-EAFB-B53F-B3AD-877B4A0563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7716" y="3429000"/>
            <a:ext cx="3285596" cy="214342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74C3F778-9A50-3254-773A-8B003A7260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10600" y="909081"/>
            <a:ext cx="3305940" cy="214342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98191DE5-8F55-5561-D0E0-DFCECD7FC2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10600" y="3436437"/>
            <a:ext cx="3090862" cy="2009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8455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ED3BC-B66E-EC95-40E9-B7D619E9B96A}"/>
              </a:ext>
            </a:extLst>
          </p:cNvPr>
          <p:cNvSpPr>
            <a:spLocks noGrp="1"/>
          </p:cNvSpPr>
          <p:nvPr>
            <p:ph type="title"/>
          </p:nvPr>
        </p:nvSpPr>
        <p:spPr/>
        <p:txBody>
          <a:bodyPr/>
          <a:lstStyle/>
          <a:p>
            <a:r>
              <a:rPr lang="en-NL" dirty="0">
                <a:solidFill>
                  <a:schemeClr val="accent3"/>
                </a:solidFill>
              </a:rPr>
              <a:t>What will </a:t>
            </a:r>
            <a:r>
              <a:rPr lang="en-NL" b="1" dirty="0">
                <a:solidFill>
                  <a:schemeClr val="accent3"/>
                </a:solidFill>
              </a:rPr>
              <a:t>not</a:t>
            </a:r>
            <a:r>
              <a:rPr lang="en-NL" dirty="0">
                <a:solidFill>
                  <a:schemeClr val="accent3"/>
                </a:solidFill>
              </a:rPr>
              <a:t> be covered in this talk</a:t>
            </a:r>
          </a:p>
        </p:txBody>
      </p:sp>
      <p:sp>
        <p:nvSpPr>
          <p:cNvPr id="3" name="Content Placeholder 2">
            <a:extLst>
              <a:ext uri="{FF2B5EF4-FFF2-40B4-BE49-F238E27FC236}">
                <a16:creationId xmlns:a16="http://schemas.microsoft.com/office/drawing/2014/main" id="{5F876617-1915-AD22-9D0A-10119C5FF587}"/>
              </a:ext>
            </a:extLst>
          </p:cNvPr>
          <p:cNvSpPr>
            <a:spLocks noGrp="1"/>
          </p:cNvSpPr>
          <p:nvPr>
            <p:ph idx="1"/>
          </p:nvPr>
        </p:nvSpPr>
        <p:spPr/>
        <p:txBody>
          <a:bodyPr>
            <a:normAutofit/>
          </a:bodyPr>
          <a:lstStyle/>
          <a:p>
            <a:pPr marL="0" indent="0">
              <a:buNone/>
            </a:pPr>
            <a:r>
              <a:rPr lang="en-NL" dirty="0"/>
              <a:t>HH resonant results [see Jackson Barr’s </a:t>
            </a:r>
            <a:r>
              <a:rPr lang="en-NL" dirty="0">
                <a:hlinkClick r:id="rId3"/>
              </a:rPr>
              <a:t>talk</a:t>
            </a:r>
            <a:r>
              <a:rPr lang="en-NL" dirty="0"/>
              <a:t>]</a:t>
            </a:r>
          </a:p>
          <a:p>
            <a:pPr marL="0" indent="0">
              <a:buNone/>
            </a:pPr>
            <a:endParaRPr lang="en-NL" dirty="0"/>
          </a:p>
          <a:p>
            <a:pPr marL="0" indent="0">
              <a:buNone/>
            </a:pPr>
            <a:r>
              <a:rPr lang="en-NL" dirty="0"/>
              <a:t>Triple-H</a:t>
            </a:r>
            <a:r>
              <a:rPr lang="en-GB" dirty="0" err="1"/>
              <a:t>i</a:t>
            </a:r>
            <a:r>
              <a:rPr lang="en-NL" dirty="0"/>
              <a:t>ggs [see Matthew Klein’s </a:t>
            </a:r>
            <a:r>
              <a:rPr lang="en-NL" dirty="0">
                <a:hlinkClick r:id="rId4"/>
              </a:rPr>
              <a:t>talk</a:t>
            </a:r>
            <a:r>
              <a:rPr lang="en-NL" dirty="0"/>
              <a:t>]</a:t>
            </a:r>
          </a:p>
          <a:p>
            <a:pPr marL="0" indent="0">
              <a:buNone/>
            </a:pPr>
            <a:endParaRPr lang="en-NL" dirty="0"/>
          </a:p>
          <a:p>
            <a:pPr marL="0" indent="0">
              <a:buNone/>
            </a:pPr>
            <a:r>
              <a:rPr lang="en-NL" dirty="0"/>
              <a:t>High-Luminosity LHC projections [see Daniela Bortoletto’s </a:t>
            </a:r>
            <a:r>
              <a:rPr lang="en-NL" dirty="0">
                <a:hlinkClick r:id="rId5"/>
              </a:rPr>
              <a:t>talk</a:t>
            </a:r>
            <a:r>
              <a:rPr lang="en-NL" dirty="0"/>
              <a:t>]</a:t>
            </a:r>
          </a:p>
        </p:txBody>
      </p:sp>
      <p:sp>
        <p:nvSpPr>
          <p:cNvPr id="4" name="Slide Number Placeholder 3">
            <a:extLst>
              <a:ext uri="{FF2B5EF4-FFF2-40B4-BE49-F238E27FC236}">
                <a16:creationId xmlns:a16="http://schemas.microsoft.com/office/drawing/2014/main" id="{BB0A5E68-2EA4-2B6B-E6E6-59E53A8DC46E}"/>
              </a:ext>
            </a:extLst>
          </p:cNvPr>
          <p:cNvSpPr>
            <a:spLocks noGrp="1"/>
          </p:cNvSpPr>
          <p:nvPr>
            <p:ph type="sldNum" sz="quarter" idx="12"/>
          </p:nvPr>
        </p:nvSpPr>
        <p:spPr/>
        <p:txBody>
          <a:bodyPr/>
          <a:lstStyle/>
          <a:p>
            <a:fld id="{E676B44A-1326-F346-AF9E-863642D7A87C}" type="slidenum">
              <a:rPr lang="en-NL" smtClean="0"/>
              <a:t>4</a:t>
            </a:fld>
            <a:endParaRPr lang="en-NL"/>
          </a:p>
        </p:txBody>
      </p:sp>
    </p:spTree>
    <p:extLst>
      <p:ext uri="{BB962C8B-B14F-4D97-AF65-F5344CB8AC3E}">
        <p14:creationId xmlns:p14="http://schemas.microsoft.com/office/powerpoint/2010/main" val="2025893030"/>
      </p:ext>
    </p:extLst>
  </p:cSld>
  <p:clrMapOvr>
    <a:masterClrMapping/>
  </p:clrMapOvr>
  <mc:AlternateContent xmlns:mc="http://schemas.openxmlformats.org/markup-compatibility/2006" xmlns:p14="http://schemas.microsoft.com/office/powerpoint/2010/main">
    <mc:Choice Requires="p14">
      <p:transition spd="slow" p14:dur="2000" advTm="14710"/>
    </mc:Choice>
    <mc:Fallback xmlns="">
      <p:transition spd="slow" advTm="1471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89A15D-821C-337F-4306-00C9DCC14846}"/>
              </a:ext>
            </a:extLst>
          </p:cNvPr>
          <p:cNvSpPr>
            <a:spLocks noGrp="1"/>
          </p:cNvSpPr>
          <p:nvPr>
            <p:ph type="sldNum" sz="quarter" idx="12"/>
          </p:nvPr>
        </p:nvSpPr>
        <p:spPr/>
        <p:txBody>
          <a:bodyPr/>
          <a:lstStyle/>
          <a:p>
            <a:fld id="{E676B44A-1326-F346-AF9E-863642D7A87C}" type="slidenum">
              <a:rPr lang="en-NL" smtClean="0"/>
              <a:t>40</a:t>
            </a:fld>
            <a:endParaRPr lang="en-NL" dirty="0"/>
          </a:p>
        </p:txBody>
      </p:sp>
      <p:sp>
        <p:nvSpPr>
          <p:cNvPr id="3" name="Title 2">
            <a:extLst>
              <a:ext uri="{FF2B5EF4-FFF2-40B4-BE49-F238E27FC236}">
                <a16:creationId xmlns:a16="http://schemas.microsoft.com/office/drawing/2014/main" id="{B3B81D1D-96CA-2C27-ADA2-2C61A07E64D6}"/>
              </a:ext>
            </a:extLst>
          </p:cNvPr>
          <p:cNvSpPr>
            <a:spLocks noGrp="1"/>
          </p:cNvSpPr>
          <p:nvPr>
            <p:ph type="title"/>
          </p:nvPr>
        </p:nvSpPr>
        <p:spPr/>
        <p:txBody>
          <a:bodyPr/>
          <a:lstStyle/>
          <a:p>
            <a:r>
              <a:rPr lang="en-NL" dirty="0">
                <a:solidFill>
                  <a:schemeClr val="accent3"/>
                </a:solidFill>
              </a:rPr>
              <a:t>Run 2 HH→bbbb</a:t>
            </a:r>
          </a:p>
        </p:txBody>
      </p:sp>
      <p:pic>
        <p:nvPicPr>
          <p:cNvPr id="3078" name="Picture 6">
            <a:extLst>
              <a:ext uri="{FF2B5EF4-FFF2-40B4-BE49-F238E27FC236}">
                <a16:creationId xmlns:a16="http://schemas.microsoft.com/office/drawing/2014/main" id="{49E4E20C-C46F-2931-1EAF-48BA350CD2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7205" y="1081540"/>
            <a:ext cx="3154690" cy="231970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BC176F49-4D47-6953-A714-DA403B148A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0512" y="3659611"/>
            <a:ext cx="3129989" cy="2319703"/>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a:extLst>
              <a:ext uri="{FF2B5EF4-FFF2-40B4-BE49-F238E27FC236}">
                <a16:creationId xmlns:a16="http://schemas.microsoft.com/office/drawing/2014/main" id="{1411F037-4E76-5B1D-3B70-A68D403269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34550" y="3604768"/>
            <a:ext cx="3203988" cy="237454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7647627D-850F-2E96-DAA3-820899ACED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985822"/>
            <a:ext cx="3543300" cy="3993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29000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89A15D-821C-337F-4306-00C9DCC14846}"/>
              </a:ext>
            </a:extLst>
          </p:cNvPr>
          <p:cNvSpPr>
            <a:spLocks noGrp="1"/>
          </p:cNvSpPr>
          <p:nvPr>
            <p:ph type="sldNum" sz="quarter" idx="12"/>
          </p:nvPr>
        </p:nvSpPr>
        <p:spPr/>
        <p:txBody>
          <a:bodyPr/>
          <a:lstStyle/>
          <a:p>
            <a:fld id="{E676B44A-1326-F346-AF9E-863642D7A87C}" type="slidenum">
              <a:rPr lang="en-NL" smtClean="0"/>
              <a:t>41</a:t>
            </a:fld>
            <a:endParaRPr lang="en-NL" dirty="0"/>
          </a:p>
        </p:txBody>
      </p:sp>
      <p:sp>
        <p:nvSpPr>
          <p:cNvPr id="3" name="Title 2">
            <a:extLst>
              <a:ext uri="{FF2B5EF4-FFF2-40B4-BE49-F238E27FC236}">
                <a16:creationId xmlns:a16="http://schemas.microsoft.com/office/drawing/2014/main" id="{B3B81D1D-96CA-2C27-ADA2-2C61A07E64D6}"/>
              </a:ext>
            </a:extLst>
          </p:cNvPr>
          <p:cNvSpPr>
            <a:spLocks noGrp="1"/>
          </p:cNvSpPr>
          <p:nvPr>
            <p:ph type="title"/>
          </p:nvPr>
        </p:nvSpPr>
        <p:spPr/>
        <p:txBody>
          <a:bodyPr/>
          <a:lstStyle/>
          <a:p>
            <a:r>
              <a:rPr lang="en-NL" dirty="0">
                <a:solidFill>
                  <a:schemeClr val="accent3"/>
                </a:solidFill>
              </a:rPr>
              <a:t>Run 2 HH→bbττ</a:t>
            </a:r>
          </a:p>
        </p:txBody>
      </p:sp>
      <p:pic>
        <p:nvPicPr>
          <p:cNvPr id="5122" name="Picture 2">
            <a:extLst>
              <a:ext uri="{FF2B5EF4-FFF2-40B4-BE49-F238E27FC236}">
                <a16:creationId xmlns:a16="http://schemas.microsoft.com/office/drawing/2014/main" id="{8569093F-D0B5-8480-074E-AC472E998F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6363" y="2292658"/>
            <a:ext cx="7597589" cy="329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97602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89A15D-821C-337F-4306-00C9DCC14846}"/>
              </a:ext>
            </a:extLst>
          </p:cNvPr>
          <p:cNvSpPr>
            <a:spLocks noGrp="1"/>
          </p:cNvSpPr>
          <p:nvPr>
            <p:ph type="sldNum" sz="quarter" idx="12"/>
          </p:nvPr>
        </p:nvSpPr>
        <p:spPr/>
        <p:txBody>
          <a:bodyPr/>
          <a:lstStyle/>
          <a:p>
            <a:fld id="{E676B44A-1326-F346-AF9E-863642D7A87C}" type="slidenum">
              <a:rPr lang="en-NL" smtClean="0"/>
              <a:t>42</a:t>
            </a:fld>
            <a:endParaRPr lang="en-NL" dirty="0"/>
          </a:p>
        </p:txBody>
      </p:sp>
      <p:sp>
        <p:nvSpPr>
          <p:cNvPr id="3" name="Title 2">
            <a:extLst>
              <a:ext uri="{FF2B5EF4-FFF2-40B4-BE49-F238E27FC236}">
                <a16:creationId xmlns:a16="http://schemas.microsoft.com/office/drawing/2014/main" id="{B3B81D1D-96CA-2C27-ADA2-2C61A07E64D6}"/>
              </a:ext>
            </a:extLst>
          </p:cNvPr>
          <p:cNvSpPr>
            <a:spLocks noGrp="1"/>
          </p:cNvSpPr>
          <p:nvPr>
            <p:ph type="title"/>
          </p:nvPr>
        </p:nvSpPr>
        <p:spPr/>
        <p:txBody>
          <a:bodyPr/>
          <a:lstStyle/>
          <a:p>
            <a:r>
              <a:rPr lang="en-NL" dirty="0">
                <a:solidFill>
                  <a:schemeClr val="accent3"/>
                </a:solidFill>
              </a:rPr>
              <a:t>Run 2 HH→bbττ</a:t>
            </a:r>
          </a:p>
        </p:txBody>
      </p:sp>
      <p:pic>
        <p:nvPicPr>
          <p:cNvPr id="7172" name="Picture 4">
            <a:extLst>
              <a:ext uri="{FF2B5EF4-FFF2-40B4-BE49-F238E27FC236}">
                <a16:creationId xmlns:a16="http://schemas.microsoft.com/office/drawing/2014/main" id="{43A36AE9-612B-5B15-0FFE-B03D71DDB3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08" y="1458435"/>
            <a:ext cx="2533556" cy="2431134"/>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a:extLst>
              <a:ext uri="{FF2B5EF4-FFF2-40B4-BE49-F238E27FC236}">
                <a16:creationId xmlns:a16="http://schemas.microsoft.com/office/drawing/2014/main" id="{9628CC23-C55F-B150-606C-F957DE1E63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4931" y="1481723"/>
            <a:ext cx="2533556" cy="2431134"/>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a:extLst>
              <a:ext uri="{FF2B5EF4-FFF2-40B4-BE49-F238E27FC236}">
                <a16:creationId xmlns:a16="http://schemas.microsoft.com/office/drawing/2014/main" id="{9179018B-1ABD-971A-B607-41E26AD348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2543" y="1478986"/>
            <a:ext cx="2533556" cy="2431134"/>
          </a:xfrm>
          <a:prstGeom prst="rect">
            <a:avLst/>
          </a:prstGeom>
          <a:noFill/>
          <a:extLst>
            <a:ext uri="{909E8E84-426E-40DD-AFC4-6F175D3DCCD1}">
              <a14:hiddenFill xmlns:a14="http://schemas.microsoft.com/office/drawing/2010/main">
                <a:solidFill>
                  <a:srgbClr val="FFFFFF"/>
                </a:solidFill>
              </a14:hiddenFill>
            </a:ext>
          </a:extLst>
        </p:spPr>
      </p:pic>
      <p:pic>
        <p:nvPicPr>
          <p:cNvPr id="7180" name="Picture 12">
            <a:extLst>
              <a:ext uri="{FF2B5EF4-FFF2-40B4-BE49-F238E27FC236}">
                <a16:creationId xmlns:a16="http://schemas.microsoft.com/office/drawing/2014/main" id="{EB9D5C3E-30C5-308D-CD3B-CC63E97CAF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6758" y="1481723"/>
            <a:ext cx="2533556" cy="2431134"/>
          </a:xfrm>
          <a:prstGeom prst="rect">
            <a:avLst/>
          </a:prstGeom>
          <a:noFill/>
          <a:extLst>
            <a:ext uri="{909E8E84-426E-40DD-AFC4-6F175D3DCCD1}">
              <a14:hiddenFill xmlns:a14="http://schemas.microsoft.com/office/drawing/2010/main">
                <a:solidFill>
                  <a:srgbClr val="FFFFFF"/>
                </a:solidFill>
              </a14:hiddenFill>
            </a:ext>
          </a:extLst>
        </p:spPr>
      </p:pic>
      <p:pic>
        <p:nvPicPr>
          <p:cNvPr id="7182" name="Picture 14">
            <a:extLst>
              <a:ext uri="{FF2B5EF4-FFF2-40B4-BE49-F238E27FC236}">
                <a16:creationId xmlns:a16="http://schemas.microsoft.com/office/drawing/2014/main" id="{7DC2969B-A4AB-F47E-9FA6-989BB5B49B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60875" y="1506288"/>
            <a:ext cx="2533556" cy="2431134"/>
          </a:xfrm>
          <a:prstGeom prst="rect">
            <a:avLst/>
          </a:prstGeom>
          <a:noFill/>
          <a:extLst>
            <a:ext uri="{909E8E84-426E-40DD-AFC4-6F175D3DCCD1}">
              <a14:hiddenFill xmlns:a14="http://schemas.microsoft.com/office/drawing/2010/main">
                <a:solidFill>
                  <a:srgbClr val="FFFFFF"/>
                </a:solidFill>
              </a14:hiddenFill>
            </a:ext>
          </a:extLst>
        </p:spPr>
      </p:pic>
      <p:pic>
        <p:nvPicPr>
          <p:cNvPr id="7184" name="Picture 16">
            <a:extLst>
              <a:ext uri="{FF2B5EF4-FFF2-40B4-BE49-F238E27FC236}">
                <a16:creationId xmlns:a16="http://schemas.microsoft.com/office/drawing/2014/main" id="{0B370A8F-7D81-95DD-7417-9D724B0E071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5135" y="4013451"/>
            <a:ext cx="2533556" cy="2431134"/>
          </a:xfrm>
          <a:prstGeom prst="rect">
            <a:avLst/>
          </a:prstGeom>
          <a:noFill/>
          <a:extLst>
            <a:ext uri="{909E8E84-426E-40DD-AFC4-6F175D3DCCD1}">
              <a14:hiddenFill xmlns:a14="http://schemas.microsoft.com/office/drawing/2010/main">
                <a:solidFill>
                  <a:srgbClr val="FFFFFF"/>
                </a:solidFill>
              </a14:hiddenFill>
            </a:ext>
          </a:extLst>
        </p:spPr>
      </p:pic>
      <p:pic>
        <p:nvPicPr>
          <p:cNvPr id="7186" name="Picture 18">
            <a:extLst>
              <a:ext uri="{FF2B5EF4-FFF2-40B4-BE49-F238E27FC236}">
                <a16:creationId xmlns:a16="http://schemas.microsoft.com/office/drawing/2014/main" id="{74E6C9BE-2C5A-EB01-4725-19ECD434B8B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15379" y="3980077"/>
            <a:ext cx="2533556" cy="2431134"/>
          </a:xfrm>
          <a:prstGeom prst="rect">
            <a:avLst/>
          </a:prstGeom>
          <a:noFill/>
          <a:extLst>
            <a:ext uri="{909E8E84-426E-40DD-AFC4-6F175D3DCCD1}">
              <a14:hiddenFill xmlns:a14="http://schemas.microsoft.com/office/drawing/2010/main">
                <a:solidFill>
                  <a:srgbClr val="FFFFFF"/>
                </a:solidFill>
              </a14:hiddenFill>
            </a:ext>
          </a:extLst>
        </p:spPr>
      </p:pic>
      <p:pic>
        <p:nvPicPr>
          <p:cNvPr id="7188" name="Picture 20">
            <a:extLst>
              <a:ext uri="{FF2B5EF4-FFF2-40B4-BE49-F238E27FC236}">
                <a16:creationId xmlns:a16="http://schemas.microsoft.com/office/drawing/2014/main" id="{69B216D7-545D-914D-D20B-39D9B00EF6C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49954" y="3980077"/>
            <a:ext cx="2533556" cy="2431134"/>
          </a:xfrm>
          <a:prstGeom prst="rect">
            <a:avLst/>
          </a:prstGeom>
          <a:noFill/>
          <a:extLst>
            <a:ext uri="{909E8E84-426E-40DD-AFC4-6F175D3DCCD1}">
              <a14:hiddenFill xmlns:a14="http://schemas.microsoft.com/office/drawing/2010/main">
                <a:solidFill>
                  <a:srgbClr val="FFFFFF"/>
                </a:solidFill>
              </a14:hiddenFill>
            </a:ext>
          </a:extLst>
        </p:spPr>
      </p:pic>
      <p:pic>
        <p:nvPicPr>
          <p:cNvPr id="7190" name="Picture 22">
            <a:extLst>
              <a:ext uri="{FF2B5EF4-FFF2-40B4-BE49-F238E27FC236}">
                <a16:creationId xmlns:a16="http://schemas.microsoft.com/office/drawing/2014/main" id="{CABF9B31-4DF0-D52E-0816-D0CE9BC2D20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280198" y="4013451"/>
            <a:ext cx="2533556" cy="2431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34592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89A15D-821C-337F-4306-00C9DCC14846}"/>
              </a:ext>
            </a:extLst>
          </p:cNvPr>
          <p:cNvSpPr>
            <a:spLocks noGrp="1"/>
          </p:cNvSpPr>
          <p:nvPr>
            <p:ph type="sldNum" sz="quarter" idx="12"/>
          </p:nvPr>
        </p:nvSpPr>
        <p:spPr/>
        <p:txBody>
          <a:bodyPr/>
          <a:lstStyle/>
          <a:p>
            <a:fld id="{E676B44A-1326-F346-AF9E-863642D7A87C}" type="slidenum">
              <a:rPr lang="en-NL" smtClean="0"/>
              <a:t>43</a:t>
            </a:fld>
            <a:endParaRPr lang="en-NL" dirty="0"/>
          </a:p>
        </p:txBody>
      </p:sp>
      <p:sp>
        <p:nvSpPr>
          <p:cNvPr id="3" name="Title 2">
            <a:extLst>
              <a:ext uri="{FF2B5EF4-FFF2-40B4-BE49-F238E27FC236}">
                <a16:creationId xmlns:a16="http://schemas.microsoft.com/office/drawing/2014/main" id="{B3B81D1D-96CA-2C27-ADA2-2C61A07E64D6}"/>
              </a:ext>
            </a:extLst>
          </p:cNvPr>
          <p:cNvSpPr>
            <a:spLocks noGrp="1"/>
          </p:cNvSpPr>
          <p:nvPr>
            <p:ph type="title"/>
          </p:nvPr>
        </p:nvSpPr>
        <p:spPr/>
        <p:txBody>
          <a:bodyPr/>
          <a:lstStyle/>
          <a:p>
            <a:r>
              <a:rPr lang="en-NL" dirty="0">
                <a:solidFill>
                  <a:schemeClr val="accent3"/>
                </a:solidFill>
              </a:rPr>
              <a:t>Run 2 HH→bbττ</a:t>
            </a:r>
          </a:p>
        </p:txBody>
      </p:sp>
      <p:pic>
        <p:nvPicPr>
          <p:cNvPr id="9218" name="Picture 2">
            <a:extLst>
              <a:ext uri="{FF2B5EF4-FFF2-40B4-BE49-F238E27FC236}">
                <a16:creationId xmlns:a16="http://schemas.microsoft.com/office/drawing/2014/main" id="{FC2EF753-EC4B-2797-527B-6A3C3D2B67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82511"/>
            <a:ext cx="3940941" cy="2834171"/>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16B1993E-E70F-F70E-3E97-8FF8821CD6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5530" y="2182511"/>
            <a:ext cx="3940941" cy="2834171"/>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a:extLst>
              <a:ext uri="{FF2B5EF4-FFF2-40B4-BE49-F238E27FC236}">
                <a16:creationId xmlns:a16="http://schemas.microsoft.com/office/drawing/2014/main" id="{16022DE2-78D4-4D47-7516-26F6F10B5B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51060" y="2182512"/>
            <a:ext cx="3940940" cy="2834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80406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44</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HH→bbγγ</a:t>
            </a:r>
            <a:endParaRPr lang="en-NL" dirty="0"/>
          </a:p>
        </p:txBody>
      </p:sp>
      <p:pic>
        <p:nvPicPr>
          <p:cNvPr id="1030" name="Picture 6">
            <a:extLst>
              <a:ext uri="{FF2B5EF4-FFF2-40B4-BE49-F238E27FC236}">
                <a16:creationId xmlns:a16="http://schemas.microsoft.com/office/drawing/2014/main" id="{0D168E32-A970-4828-A067-2EF92C9900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1374" y="3861972"/>
            <a:ext cx="2962526" cy="201101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B5BEBDCF-A2E0-858F-3626-21A9F9C3D9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043" y="3846027"/>
            <a:ext cx="2962526" cy="201101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EEB7D293-DD12-3DCD-0216-1C3955DA8B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3474" y="3846028"/>
            <a:ext cx="2962526" cy="201101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01DC2BA3-4FDA-3265-2F39-9D5165E023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93900" y="3861972"/>
            <a:ext cx="2962526" cy="2011017"/>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190809B7-73F3-FE4F-5AB3-B116DEDA156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16837" y="1550398"/>
            <a:ext cx="2962526" cy="201101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AA987B1D-B05D-57B2-CE75-2C3BC810C89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50111" y="1550399"/>
            <a:ext cx="2962526" cy="2011017"/>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7A65DEA4-F839-E084-895B-05258B473DC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12637" y="1550399"/>
            <a:ext cx="2962526" cy="2011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90300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45</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HH→bbγγ</a:t>
            </a:r>
            <a:endParaRPr lang="en-NL" dirty="0"/>
          </a:p>
        </p:txBody>
      </p:sp>
      <p:pic>
        <p:nvPicPr>
          <p:cNvPr id="3074" name="Picture 2">
            <a:extLst>
              <a:ext uri="{FF2B5EF4-FFF2-40B4-BE49-F238E27FC236}">
                <a16:creationId xmlns:a16="http://schemas.microsoft.com/office/drawing/2014/main" id="{58B5866D-09CA-7D78-5102-F7B6D94C97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3121" y="2261412"/>
            <a:ext cx="4273854" cy="337039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8FA07856-B255-A4E9-B7A1-87007EC3DC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6577" y="2261412"/>
            <a:ext cx="4408045" cy="3370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0952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46</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HH→bbγγ</a:t>
            </a:r>
            <a:endParaRPr lang="en-NL" dirty="0"/>
          </a:p>
        </p:txBody>
      </p:sp>
      <p:pic>
        <p:nvPicPr>
          <p:cNvPr id="1026" name="Picture 2">
            <a:extLst>
              <a:ext uri="{FF2B5EF4-FFF2-40B4-BE49-F238E27FC236}">
                <a16:creationId xmlns:a16="http://schemas.microsoft.com/office/drawing/2014/main" id="{DBF243F4-8602-1BE3-1470-A7438E5C84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5774" y="2172595"/>
            <a:ext cx="4209222" cy="27451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194CDEE-92DB-E580-ED9E-3AAB7A445F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0818" y="1995246"/>
            <a:ext cx="6467060" cy="3431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98419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47</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HH→bbll + MET</a:t>
            </a:r>
            <a:endParaRPr lang="en-NL" dirty="0"/>
          </a:p>
        </p:txBody>
      </p:sp>
      <p:pic>
        <p:nvPicPr>
          <p:cNvPr id="4102" name="Picture 6">
            <a:extLst>
              <a:ext uri="{FF2B5EF4-FFF2-40B4-BE49-F238E27FC236}">
                <a16:creationId xmlns:a16="http://schemas.microsoft.com/office/drawing/2014/main" id="{43AA80BA-A0F7-D063-A57E-960898BCA9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071" y="2480407"/>
            <a:ext cx="5009320" cy="2408126"/>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9BFFC22F-D6DD-DB2F-E0AF-4DD1E2E5D1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9431" y="1479781"/>
            <a:ext cx="5908498" cy="4658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8941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48</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HH→bbll + MET</a:t>
            </a:r>
            <a:endParaRPr lang="en-NL" dirty="0"/>
          </a:p>
        </p:txBody>
      </p:sp>
      <p:pic>
        <p:nvPicPr>
          <p:cNvPr id="4098" name="Picture 2">
            <a:extLst>
              <a:ext uri="{FF2B5EF4-FFF2-40B4-BE49-F238E27FC236}">
                <a16:creationId xmlns:a16="http://schemas.microsoft.com/office/drawing/2014/main" id="{DAD76D3A-0F37-42F8-E3B5-4BC903AE2E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6791" y="2216426"/>
            <a:ext cx="4579178" cy="329316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FAB55F50-DBD3-C407-D481-5EA48D3520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290" y="2193235"/>
            <a:ext cx="4579177" cy="3293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96786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49</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HH→multilepton</a:t>
            </a:r>
            <a:endParaRPr lang="en-NL" dirty="0"/>
          </a:p>
        </p:txBody>
      </p:sp>
      <p:pic>
        <p:nvPicPr>
          <p:cNvPr id="6146" name="Picture 2">
            <a:extLst>
              <a:ext uri="{FF2B5EF4-FFF2-40B4-BE49-F238E27FC236}">
                <a16:creationId xmlns:a16="http://schemas.microsoft.com/office/drawing/2014/main" id="{51C18CF7-8CD2-49D6-B471-B1807DE72D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368" y="2420623"/>
            <a:ext cx="4684229" cy="337602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9A75100A-C4FE-E4C8-B3A3-5BC6C2EFD1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519" y="2420623"/>
            <a:ext cx="4684229" cy="3393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995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54661D-3B12-98CB-F2CC-F0CC3B884816}"/>
              </a:ext>
            </a:extLst>
          </p:cNvPr>
          <p:cNvSpPr>
            <a:spLocks noGrp="1"/>
          </p:cNvSpPr>
          <p:nvPr>
            <p:ph type="sldNum" sz="quarter" idx="12"/>
          </p:nvPr>
        </p:nvSpPr>
        <p:spPr/>
        <p:txBody>
          <a:bodyPr/>
          <a:lstStyle/>
          <a:p>
            <a:fld id="{E676B44A-1326-F346-AF9E-863642D7A87C}" type="slidenum">
              <a:rPr lang="en-NL" smtClean="0"/>
              <a:t>5</a:t>
            </a:fld>
            <a:endParaRPr lang="en-NL" dirty="0"/>
          </a:p>
        </p:txBody>
      </p:sp>
      <p:sp>
        <p:nvSpPr>
          <p:cNvPr id="3" name="Title 2">
            <a:extLst>
              <a:ext uri="{FF2B5EF4-FFF2-40B4-BE49-F238E27FC236}">
                <a16:creationId xmlns:a16="http://schemas.microsoft.com/office/drawing/2014/main" id="{767DD766-ADEC-FCEE-76B3-27E832BE7346}"/>
              </a:ext>
            </a:extLst>
          </p:cNvPr>
          <p:cNvSpPr>
            <a:spLocks noGrp="1"/>
          </p:cNvSpPr>
          <p:nvPr>
            <p:ph type="title"/>
          </p:nvPr>
        </p:nvSpPr>
        <p:spPr/>
        <p:txBody>
          <a:bodyPr/>
          <a:lstStyle/>
          <a:p>
            <a:r>
              <a:rPr lang="en-NL" dirty="0">
                <a:solidFill>
                  <a:schemeClr val="accent3"/>
                </a:solidFill>
              </a:rPr>
              <a:t>HH production in ATLAS</a:t>
            </a:r>
            <a:endParaRPr lang="en-NL"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62255C1A-ABD2-7E69-C922-B30126959B0E}"/>
                  </a:ext>
                </a:extLst>
              </p:cNvPr>
              <p:cNvSpPr>
                <a:spLocks noGrp="1"/>
              </p:cNvSpPr>
              <p:nvPr>
                <p:ph idx="1"/>
              </p:nvPr>
            </p:nvSpPr>
            <p:spPr>
              <a:xfrm>
                <a:off x="838200" y="1825625"/>
                <a:ext cx="5233665" cy="4351338"/>
              </a:xfrm>
            </p:spPr>
            <p:txBody>
              <a:bodyPr wrap="square">
                <a:normAutofit/>
              </a:bodyPr>
              <a:lstStyle/>
              <a:p>
                <a:pPr marL="0" indent="0">
                  <a:buNone/>
                </a:pPr>
                <a:r>
                  <a:rPr lang="en-NL" sz="2000" dirty="0"/>
                  <a:t>Dominant production modes are </a:t>
                </a:r>
                <a:r>
                  <a:rPr lang="en-NL" sz="2000" b="1" dirty="0"/>
                  <a:t>gluon-gluon fusion</a:t>
                </a:r>
                <a:r>
                  <a:rPr lang="en-NL" sz="2000" dirty="0"/>
                  <a:t> and </a:t>
                </a:r>
                <a:r>
                  <a:rPr lang="en-NL" sz="2000" b="1" dirty="0"/>
                  <a:t>vector boson fusion</a:t>
                </a:r>
                <a:endParaRPr lang="en-NL" sz="2000" dirty="0"/>
              </a:p>
              <a:p>
                <a:pPr marL="0" indent="0">
                  <a:buNone/>
                </a:pPr>
                <a:endParaRPr lang="en-NL" sz="2000" b="1" dirty="0"/>
              </a:p>
              <a:p>
                <a:pPr marL="0" indent="0">
                  <a:buNone/>
                </a:pPr>
                <a:r>
                  <a:rPr lang="en-NL" sz="2000" b="1" dirty="0"/>
                  <a:t>Kappa framework </a:t>
                </a:r>
                <a:r>
                  <a:rPr lang="en-NL" sz="2000" dirty="0"/>
                  <a:t>(defined at LO) used to parameterise cross sections in terms of coupling modifiers</a:t>
                </a:r>
              </a:p>
              <a:p>
                <a:pPr marL="0" indent="0">
                  <a:buNone/>
                </a:pPr>
                <a:endParaRPr lang="en-US" sz="200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n-NL" sz="2000" i="1">
                              <a:latin typeface="Cambria Math" panose="02040503050406030204" pitchFamily="18" charset="0"/>
                            </a:rPr>
                          </m:ctrlPr>
                        </m:sSubPr>
                        <m:e>
                          <m:r>
                            <a:rPr lang="en-NL" sz="2000" i="1">
                              <a:latin typeface="Cambria Math" panose="02040503050406030204" pitchFamily="18" charset="0"/>
                              <a:ea typeface="Cambria Math" panose="02040503050406030204" pitchFamily="18" charset="0"/>
                            </a:rPr>
                            <m:t>𝜅</m:t>
                          </m:r>
                        </m:e>
                        <m:sub>
                          <m:r>
                            <a:rPr lang="en-NL" sz="2000" i="1">
                              <a:latin typeface="Cambria Math" panose="02040503050406030204" pitchFamily="18" charset="0"/>
                              <a:ea typeface="Cambria Math" panose="02040503050406030204" pitchFamily="18" charset="0"/>
                            </a:rPr>
                            <m:t>𝜆</m:t>
                          </m:r>
                        </m:sub>
                      </m:sSub>
                      <m:r>
                        <a:rPr lang="en-US" sz="2000" b="0" i="1" smtClean="0">
                          <a:latin typeface="Cambria Math" panose="02040503050406030204" pitchFamily="18" charset="0"/>
                          <a:ea typeface="Cambria Math" panose="02040503050406030204" pitchFamily="18" charset="0"/>
                        </a:rPr>
                        <m:t>=</m:t>
                      </m:r>
                      <m:r>
                        <a:rPr lang="en-US" sz="2000" i="1">
                          <a:latin typeface="Cambria Math" panose="02040503050406030204" pitchFamily="18" charset="0"/>
                        </a:rPr>
                        <m:t> </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𝜆</m:t>
                              </m:r>
                            </m:e>
                            <m:sub>
                              <m:r>
                                <a:rPr lang="en-US" sz="2000" i="1">
                                  <a:latin typeface="Cambria Math" panose="02040503050406030204" pitchFamily="18" charset="0"/>
                                </a:rPr>
                                <m:t>𝐻𝐻𝐻</m:t>
                              </m:r>
                            </m:sub>
                          </m:sSub>
                        </m:num>
                        <m:den>
                          <m:sSubSup>
                            <m:sSubSupPr>
                              <m:ctrlPr>
                                <a:rPr lang="en-US" sz="2000" i="1">
                                  <a:latin typeface="Cambria Math" panose="02040503050406030204" pitchFamily="18" charset="0"/>
                                </a:rPr>
                              </m:ctrlPr>
                            </m:sSubSupPr>
                            <m:e>
                              <m:r>
                                <a:rPr lang="en-US" sz="2000" i="1">
                                  <a:latin typeface="Cambria Math" panose="02040503050406030204" pitchFamily="18" charset="0"/>
                                  <a:ea typeface="Cambria Math" panose="02040503050406030204" pitchFamily="18" charset="0"/>
                                </a:rPr>
                                <m:t>𝜆</m:t>
                              </m:r>
                            </m:e>
                            <m:sub>
                              <m:r>
                                <a:rPr lang="en-US" sz="2000" i="1">
                                  <a:latin typeface="Cambria Math" panose="02040503050406030204" pitchFamily="18" charset="0"/>
                                </a:rPr>
                                <m:t>𝐻𝐻𝐻</m:t>
                              </m:r>
                            </m:sub>
                            <m:sup>
                              <m:r>
                                <a:rPr lang="en-US" sz="2000" i="1">
                                  <a:latin typeface="Cambria Math" panose="02040503050406030204" pitchFamily="18" charset="0"/>
                                </a:rPr>
                                <m:t>𝑆𝑀</m:t>
                              </m:r>
                            </m:sup>
                          </m:sSubSup>
                        </m:den>
                      </m:f>
                    </m:oMath>
                  </m:oMathPara>
                </a14:m>
                <a:endParaRPr lang="en-US" sz="2000" i="1" dirty="0">
                  <a:latin typeface="Cambria Math" panose="02040503050406030204" pitchFamily="18" charset="0"/>
                </a:endParaRPr>
              </a:p>
              <a:p>
                <a:pPr marL="0" indent="0">
                  <a:buNone/>
                </a:pPr>
                <a:endParaRPr lang="en-US" sz="200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sSub>
                        <m:sSubPr>
                          <m:ctrlPr>
                            <a:rPr lang="en-NL" sz="2000" i="1" smtClean="0">
                              <a:latin typeface="Cambria Math" panose="02040503050406030204" pitchFamily="18" charset="0"/>
                            </a:rPr>
                          </m:ctrlPr>
                        </m:sSubPr>
                        <m:e>
                          <m:r>
                            <a:rPr lang="en-NL" sz="2000" i="1">
                              <a:latin typeface="Cambria Math" panose="02040503050406030204" pitchFamily="18" charset="0"/>
                              <a:ea typeface="Cambria Math" panose="02040503050406030204" pitchFamily="18" charset="0"/>
                            </a:rPr>
                            <m:t>𝜅</m:t>
                          </m:r>
                        </m:e>
                        <m:sub>
                          <m:r>
                            <a:rPr lang="en-US" sz="2000" b="0" i="1" smtClean="0">
                              <a:latin typeface="Cambria Math" panose="02040503050406030204" pitchFamily="18" charset="0"/>
                              <a:ea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𝑉</m:t>
                          </m:r>
                        </m:sub>
                      </m:sSub>
                      <m:r>
                        <a:rPr lang="en-US" sz="2000" b="0" i="1" smtClean="0">
                          <a:latin typeface="Cambria Math" panose="02040503050406030204" pitchFamily="18" charset="0"/>
                          <a:ea typeface="Cambria Math" panose="02040503050406030204" pitchFamily="18" charset="0"/>
                        </a:rPr>
                        <m:t>=</m:t>
                      </m:r>
                      <m:r>
                        <a:rPr lang="en-US" sz="2000" i="1">
                          <a:latin typeface="Cambria Math" panose="02040503050406030204" pitchFamily="18" charset="0"/>
                        </a:rPr>
                        <m:t> </m:t>
                      </m:r>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b="0" i="1" smtClean="0">
                                  <a:latin typeface="Cambria Math" panose="02040503050406030204" pitchFamily="18" charset="0"/>
                                </a:rPr>
                                <m:t>𝑔</m:t>
                              </m:r>
                            </m:e>
                            <m:sub>
                              <m:r>
                                <a:rPr lang="en-US" sz="2000" i="1">
                                  <a:latin typeface="Cambria Math" panose="02040503050406030204" pitchFamily="18" charset="0"/>
                                </a:rPr>
                                <m:t>𝐻𝐻</m:t>
                              </m:r>
                              <m:r>
                                <a:rPr lang="en-US" sz="2000" b="0" i="1" smtClean="0">
                                  <a:latin typeface="Cambria Math" panose="02040503050406030204" pitchFamily="18" charset="0"/>
                                </a:rPr>
                                <m:t>𝑉𝑉</m:t>
                              </m:r>
                            </m:sub>
                          </m:sSub>
                        </m:num>
                        <m:den>
                          <m:sSubSup>
                            <m:sSubSupPr>
                              <m:ctrlPr>
                                <a:rPr lang="en-US" sz="2000" i="1">
                                  <a:latin typeface="Cambria Math" panose="02040503050406030204" pitchFamily="18" charset="0"/>
                                </a:rPr>
                              </m:ctrlPr>
                            </m:sSubSupPr>
                            <m:e>
                              <m:r>
                                <a:rPr lang="en-US" sz="2000" b="0" i="1" smtClean="0">
                                  <a:latin typeface="Cambria Math" panose="02040503050406030204" pitchFamily="18" charset="0"/>
                                </a:rPr>
                                <m:t>𝑔</m:t>
                              </m:r>
                            </m:e>
                            <m:sub>
                              <m:r>
                                <a:rPr lang="en-US" sz="2000" b="0" i="1" smtClean="0">
                                  <a:latin typeface="Cambria Math" panose="02040503050406030204" pitchFamily="18" charset="0"/>
                                  <a:ea typeface="Cambria Math" panose="02040503050406030204" pitchFamily="18" charset="0"/>
                                </a:rPr>
                                <m:t>𝐻</m:t>
                              </m:r>
                              <m:r>
                                <a:rPr lang="en-US" sz="2000" i="1">
                                  <a:latin typeface="Cambria Math" panose="02040503050406030204" pitchFamily="18" charset="0"/>
                                </a:rPr>
                                <m:t>𝐻</m:t>
                              </m:r>
                              <m:r>
                                <a:rPr lang="en-US" sz="2000" b="0" i="1" smtClean="0">
                                  <a:latin typeface="Cambria Math" panose="02040503050406030204" pitchFamily="18" charset="0"/>
                                </a:rPr>
                                <m:t>𝑉𝑉</m:t>
                              </m:r>
                            </m:sub>
                            <m:sup>
                              <m:r>
                                <a:rPr lang="en-US" sz="2000" i="1">
                                  <a:latin typeface="Cambria Math" panose="02040503050406030204" pitchFamily="18" charset="0"/>
                                </a:rPr>
                                <m:t>𝑆𝑀</m:t>
                              </m:r>
                            </m:sup>
                          </m:sSubSup>
                        </m:den>
                      </m:f>
                    </m:oMath>
                  </m:oMathPara>
                </a14:m>
                <a:endParaRPr lang="en-US" sz="2000" i="1" dirty="0">
                  <a:latin typeface="Cambria Math" panose="02040503050406030204" pitchFamily="18" charset="0"/>
                </a:endParaRPr>
              </a:p>
            </p:txBody>
          </p:sp>
        </mc:Choice>
        <mc:Fallback xmlns="">
          <p:sp>
            <p:nvSpPr>
              <p:cNvPr id="4" name="Content Placeholder 3">
                <a:extLst>
                  <a:ext uri="{FF2B5EF4-FFF2-40B4-BE49-F238E27FC236}">
                    <a16:creationId xmlns:a16="http://schemas.microsoft.com/office/drawing/2014/main" id="{62255C1A-ABD2-7E69-C922-B30126959B0E}"/>
                  </a:ext>
                </a:extLst>
              </p:cNvPr>
              <p:cNvSpPr>
                <a:spLocks noGrp="1" noRot="1" noChangeAspect="1" noMove="1" noResize="1" noEditPoints="1" noAdjustHandles="1" noChangeArrowheads="1" noChangeShapeType="1" noTextEdit="1"/>
              </p:cNvSpPr>
              <p:nvPr>
                <p:ph idx="1"/>
              </p:nvPr>
            </p:nvSpPr>
            <p:spPr>
              <a:xfrm>
                <a:off x="838200" y="1825625"/>
                <a:ext cx="5233665" cy="4351338"/>
              </a:xfrm>
              <a:blipFill>
                <a:blip r:embed="rId3"/>
                <a:stretch>
                  <a:fillRect l="-1453" t="-1163" r="-726"/>
                </a:stretch>
              </a:blipFill>
            </p:spPr>
            <p:txBody>
              <a:bodyPr/>
              <a:lstStyle/>
              <a:p>
                <a:r>
                  <a:rPr lang="en-NL">
                    <a:noFill/>
                  </a:rPr>
                  <a:t> </a:t>
                </a:r>
              </a:p>
            </p:txBody>
          </p:sp>
        </mc:Fallback>
      </mc:AlternateContent>
      <p:pic>
        <p:nvPicPr>
          <p:cNvPr id="1026" name="Picture 2">
            <a:extLst>
              <a:ext uri="{FF2B5EF4-FFF2-40B4-BE49-F238E27FC236}">
                <a16:creationId xmlns:a16="http://schemas.microsoft.com/office/drawing/2014/main" id="{D8C5600F-3C9C-F319-08B2-4507F7687E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2778" y="1890811"/>
            <a:ext cx="2656925" cy="96463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854297E4-6416-307A-37DE-69BDDFCCB6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32382" y="1902834"/>
            <a:ext cx="2650178" cy="96463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D0F8D1CF-7713-EE6D-312A-DFD9F8039E9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40824" y="3796584"/>
            <a:ext cx="2001710" cy="151656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E2ADE6D-A02C-FA2C-4CFD-C0AAF2E60E9A}"/>
                  </a:ext>
                </a:extLst>
              </p:cNvPr>
              <p:cNvSpPr txBox="1"/>
              <p:nvPr/>
            </p:nvSpPr>
            <p:spPr>
              <a:xfrm>
                <a:off x="6332382" y="3142179"/>
                <a:ext cx="2360768" cy="46923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200" b="0" i="1" smtClean="0">
                          <a:latin typeface="Cambria Math" panose="02040503050406030204" pitchFamily="18" charset="0"/>
                          <a:ea typeface="Cambria Math" panose="02040503050406030204" pitchFamily="18" charset="0"/>
                        </a:rPr>
                        <m:t>𝜎</m:t>
                      </m:r>
                      <m:d>
                        <m:dPr>
                          <m:ctrlPr>
                            <a:rPr lang="en-US" sz="1200" i="1" smtClean="0">
                              <a:latin typeface="Cambria Math" panose="02040503050406030204" pitchFamily="18" charset="0"/>
                              <a:ea typeface="Cambria Math" panose="02040503050406030204" pitchFamily="18" charset="0"/>
                            </a:rPr>
                          </m:ctrlPr>
                        </m:dPr>
                        <m:e>
                          <m:r>
                            <a:rPr lang="en-US" sz="1200" b="0" i="1" smtClean="0">
                              <a:latin typeface="Cambria Math" panose="02040503050406030204" pitchFamily="18" charset="0"/>
                              <a:ea typeface="Cambria Math" panose="02040503050406030204" pitchFamily="18" charset="0"/>
                            </a:rPr>
                            <m:t>13 </m:t>
                          </m:r>
                          <m:r>
                            <a:rPr lang="en-US" sz="1200" b="0" i="1" smtClean="0">
                              <a:latin typeface="Cambria Math" panose="02040503050406030204" pitchFamily="18" charset="0"/>
                              <a:ea typeface="Cambria Math" panose="02040503050406030204" pitchFamily="18" charset="0"/>
                            </a:rPr>
                            <m:t>𝑇𝑒𝑉</m:t>
                          </m:r>
                        </m:e>
                      </m:d>
                      <m:r>
                        <a:rPr lang="en-US" sz="1200" b="0" i="1" smtClean="0">
                          <a:latin typeface="Cambria Math" panose="02040503050406030204" pitchFamily="18" charset="0"/>
                        </a:rPr>
                        <m:t>=</m:t>
                      </m:r>
                      <m:sSubSup>
                        <m:sSubSupPr>
                          <m:ctrlPr>
                            <a:rPr lang="en-US" sz="1200" i="1" smtClean="0">
                              <a:latin typeface="Cambria Math" panose="02040503050406030204" pitchFamily="18" charset="0"/>
                            </a:rPr>
                          </m:ctrlPr>
                        </m:sSubSupPr>
                        <m:e>
                          <m:r>
                            <a:rPr lang="en-US" sz="1200" b="0" i="1" smtClean="0">
                              <a:latin typeface="Cambria Math" panose="02040503050406030204" pitchFamily="18" charset="0"/>
                            </a:rPr>
                            <m:t>31.1</m:t>
                          </m:r>
                        </m:e>
                        <m:sub>
                          <m:r>
                            <a:rPr lang="en-US" sz="1200" b="0" i="1" smtClean="0">
                              <a:latin typeface="Cambria Math" panose="02040503050406030204" pitchFamily="18" charset="0"/>
                            </a:rPr>
                            <m:t>−7.2</m:t>
                          </m:r>
                        </m:sub>
                        <m:sup>
                          <m:r>
                            <a:rPr lang="en-US" sz="1200" b="0" i="1" smtClean="0">
                              <a:latin typeface="Cambria Math" panose="02040503050406030204" pitchFamily="18" charset="0"/>
                            </a:rPr>
                            <m:t>+2.1</m:t>
                          </m:r>
                        </m:sup>
                      </m:sSubSup>
                      <m:r>
                        <a:rPr lang="en-US" sz="1200" b="0" i="1" smtClean="0">
                          <a:latin typeface="Cambria Math" panose="02040503050406030204" pitchFamily="18" charset="0"/>
                        </a:rPr>
                        <m:t> </m:t>
                      </m:r>
                      <m:r>
                        <a:rPr lang="en-US" sz="1200" b="0" i="1" smtClean="0">
                          <a:latin typeface="Cambria Math" panose="02040503050406030204" pitchFamily="18" charset="0"/>
                        </a:rPr>
                        <m:t>𝑓𝑏</m:t>
                      </m:r>
                      <m:r>
                        <a:rPr lang="en-US" sz="1200" b="0" i="1" smtClean="0">
                          <a:latin typeface="Cambria Math" panose="02040503050406030204" pitchFamily="18" charset="0"/>
                        </a:rPr>
                        <m:t> </m:t>
                      </m:r>
                    </m:oMath>
                  </m:oMathPara>
                </a14:m>
                <a:endParaRPr lang="en-US" sz="1200" dirty="0"/>
              </a:p>
              <a:p>
                <a:pPr/>
                <a14:m>
                  <m:oMathPara xmlns:m="http://schemas.openxmlformats.org/officeDocument/2006/math">
                    <m:oMathParaPr>
                      <m:jc m:val="left"/>
                    </m:oMathParaPr>
                    <m:oMath xmlns:m="http://schemas.openxmlformats.org/officeDocument/2006/math">
                      <m:r>
                        <a:rPr lang="en-US" sz="1200" b="0" i="1" smtClean="0">
                          <a:latin typeface="Cambria Math" panose="02040503050406030204" pitchFamily="18" charset="0"/>
                          <a:ea typeface="Cambria Math" panose="02040503050406030204" pitchFamily="18" charset="0"/>
                        </a:rPr>
                        <m:t>𝜎</m:t>
                      </m:r>
                      <m:d>
                        <m:dPr>
                          <m:ctrlPr>
                            <a:rPr lang="en-US" sz="1200" i="1" smtClean="0">
                              <a:latin typeface="Cambria Math" panose="02040503050406030204" pitchFamily="18" charset="0"/>
                              <a:ea typeface="Cambria Math" panose="02040503050406030204" pitchFamily="18" charset="0"/>
                            </a:rPr>
                          </m:ctrlPr>
                        </m:dPr>
                        <m:e>
                          <m:r>
                            <a:rPr lang="en-US" sz="1200" b="0" i="1" smtClean="0">
                              <a:latin typeface="Cambria Math" panose="02040503050406030204" pitchFamily="18" charset="0"/>
                              <a:ea typeface="Cambria Math" panose="02040503050406030204" pitchFamily="18" charset="0"/>
                            </a:rPr>
                            <m:t>13.6 </m:t>
                          </m:r>
                          <m:r>
                            <a:rPr lang="en-US" sz="1200" b="0" i="1" smtClean="0">
                              <a:latin typeface="Cambria Math" panose="02040503050406030204" pitchFamily="18" charset="0"/>
                              <a:ea typeface="Cambria Math" panose="02040503050406030204" pitchFamily="18" charset="0"/>
                            </a:rPr>
                            <m:t>𝑇𝑒𝑉</m:t>
                          </m:r>
                        </m:e>
                      </m:d>
                      <m:r>
                        <a:rPr lang="en-US" sz="1200" b="0" i="1" smtClean="0">
                          <a:latin typeface="Cambria Math" panose="02040503050406030204" pitchFamily="18" charset="0"/>
                        </a:rPr>
                        <m:t>=</m:t>
                      </m:r>
                      <m:sSubSup>
                        <m:sSubSupPr>
                          <m:ctrlPr>
                            <a:rPr lang="en-US" sz="1200" i="1">
                              <a:latin typeface="Cambria Math" panose="02040503050406030204" pitchFamily="18" charset="0"/>
                            </a:rPr>
                          </m:ctrlPr>
                        </m:sSubSupPr>
                        <m:e>
                          <m:r>
                            <a:rPr lang="en-US" sz="1200" i="1">
                              <a:latin typeface="Cambria Math" panose="02040503050406030204" pitchFamily="18" charset="0"/>
                            </a:rPr>
                            <m:t>3</m:t>
                          </m:r>
                          <m:r>
                            <a:rPr lang="en-US" sz="1200" b="0" i="1" smtClean="0">
                              <a:latin typeface="Cambria Math" panose="02040503050406030204" pitchFamily="18" charset="0"/>
                            </a:rPr>
                            <m:t>4</m:t>
                          </m:r>
                          <m:r>
                            <a:rPr lang="en-US" sz="1200" i="1">
                              <a:latin typeface="Cambria Math" panose="02040503050406030204" pitchFamily="18" charset="0"/>
                            </a:rPr>
                            <m:t>.1</m:t>
                          </m:r>
                        </m:e>
                        <m:sub>
                          <m:r>
                            <a:rPr lang="en-US" sz="1200" i="1">
                              <a:latin typeface="Cambria Math" panose="02040503050406030204" pitchFamily="18" charset="0"/>
                            </a:rPr>
                            <m:t>−7.2</m:t>
                          </m:r>
                        </m:sub>
                        <m:sup>
                          <m:r>
                            <a:rPr lang="en-US" sz="1200" i="1">
                              <a:latin typeface="Cambria Math" panose="02040503050406030204" pitchFamily="18" charset="0"/>
                            </a:rPr>
                            <m:t>+2.</m:t>
                          </m:r>
                          <m:r>
                            <a:rPr lang="en-US" sz="1200" b="0" i="1" smtClean="0">
                              <a:latin typeface="Cambria Math" panose="02040503050406030204" pitchFamily="18" charset="0"/>
                            </a:rPr>
                            <m:t>2</m:t>
                          </m:r>
                        </m:sup>
                      </m:sSubSup>
                      <m:r>
                        <a:rPr lang="en-US" sz="1200" b="0" i="1" smtClean="0">
                          <a:latin typeface="Cambria Math" panose="02040503050406030204" pitchFamily="18" charset="0"/>
                        </a:rPr>
                        <m:t> </m:t>
                      </m:r>
                      <m:r>
                        <a:rPr lang="en-US" sz="1200" b="0" i="1" smtClean="0">
                          <a:latin typeface="Cambria Math" panose="02040503050406030204" pitchFamily="18" charset="0"/>
                        </a:rPr>
                        <m:t>𝑓𝑏</m:t>
                      </m:r>
                    </m:oMath>
                  </m:oMathPara>
                </a14:m>
                <a:endParaRPr lang="en-NL" sz="1200" dirty="0"/>
              </a:p>
            </p:txBody>
          </p:sp>
        </mc:Choice>
        <mc:Fallback xmlns="">
          <p:sp>
            <p:nvSpPr>
              <p:cNvPr id="5" name="TextBox 4">
                <a:extLst>
                  <a:ext uri="{FF2B5EF4-FFF2-40B4-BE49-F238E27FC236}">
                    <a16:creationId xmlns:a16="http://schemas.microsoft.com/office/drawing/2014/main" id="{2E2ADE6D-A02C-FA2C-4CFD-C0AAF2E60E9A}"/>
                  </a:ext>
                </a:extLst>
              </p:cNvPr>
              <p:cNvSpPr txBox="1">
                <a:spLocks noRot="1" noChangeAspect="1" noMove="1" noResize="1" noEditPoints="1" noAdjustHandles="1" noChangeArrowheads="1" noChangeShapeType="1" noTextEdit="1"/>
              </p:cNvSpPr>
              <p:nvPr/>
            </p:nvSpPr>
            <p:spPr>
              <a:xfrm>
                <a:off x="6332382" y="3142179"/>
                <a:ext cx="2360768" cy="469231"/>
              </a:xfrm>
              <a:prstGeom prst="rect">
                <a:avLst/>
              </a:prstGeom>
              <a:blipFill>
                <a:blip r:embed="rId7"/>
                <a:stretch>
                  <a:fillRect b="-5263"/>
                </a:stretch>
              </a:blipFill>
            </p:spPr>
            <p:txBody>
              <a:bodyPr/>
              <a:lstStyle/>
              <a:p>
                <a:r>
                  <a:rPr lang="en-NL">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000136F-7099-BA96-DDB8-E7EF924F65CC}"/>
                  </a:ext>
                </a:extLst>
              </p:cNvPr>
              <p:cNvSpPr txBox="1"/>
              <p:nvPr/>
            </p:nvSpPr>
            <p:spPr>
              <a:xfrm>
                <a:off x="6181165" y="5524029"/>
                <a:ext cx="2191947" cy="646331"/>
              </a:xfrm>
              <a:prstGeom prst="rect">
                <a:avLst/>
              </a:prstGeom>
              <a:noFill/>
            </p:spPr>
            <p:txBody>
              <a:bodyPr wrap="none" rtlCol="0">
                <a:spAutoFit/>
              </a:bodyPr>
              <a:lstStyle/>
              <a:p>
                <a:r>
                  <a:rPr lang="en-NL" sz="1200" b="1" dirty="0"/>
                  <a:t>vector boson fusion (VBF)</a:t>
                </a:r>
              </a:p>
              <a:p>
                <a:pPr/>
                <a14:m>
                  <m:oMathPara xmlns:m="http://schemas.openxmlformats.org/officeDocument/2006/math">
                    <m:oMathParaPr>
                      <m:jc m:val="left"/>
                    </m:oMathParaPr>
                    <m:oMath xmlns:m="http://schemas.openxmlformats.org/officeDocument/2006/math">
                      <m:r>
                        <a:rPr lang="en-US" sz="1200" b="0" i="1" smtClean="0">
                          <a:latin typeface="Cambria Math" panose="02040503050406030204" pitchFamily="18" charset="0"/>
                          <a:ea typeface="Cambria Math" panose="02040503050406030204" pitchFamily="18" charset="0"/>
                        </a:rPr>
                        <m:t>𝜎</m:t>
                      </m:r>
                      <m:d>
                        <m:dPr>
                          <m:ctrlPr>
                            <a:rPr lang="en-US" sz="1200" i="1" smtClean="0">
                              <a:latin typeface="Cambria Math" panose="02040503050406030204" pitchFamily="18" charset="0"/>
                              <a:ea typeface="Cambria Math" panose="02040503050406030204" pitchFamily="18" charset="0"/>
                            </a:rPr>
                          </m:ctrlPr>
                        </m:dPr>
                        <m:e>
                          <m:r>
                            <a:rPr lang="en-US" sz="1200" b="0" i="1" smtClean="0">
                              <a:latin typeface="Cambria Math" panose="02040503050406030204" pitchFamily="18" charset="0"/>
                              <a:ea typeface="Cambria Math" panose="02040503050406030204" pitchFamily="18" charset="0"/>
                            </a:rPr>
                            <m:t>13 </m:t>
                          </m:r>
                          <m:r>
                            <a:rPr lang="en-US" sz="1200" b="0" i="1" smtClean="0">
                              <a:latin typeface="Cambria Math" panose="02040503050406030204" pitchFamily="18" charset="0"/>
                              <a:ea typeface="Cambria Math" panose="02040503050406030204" pitchFamily="18" charset="0"/>
                            </a:rPr>
                            <m:t>𝑇𝑒𝑉</m:t>
                          </m:r>
                        </m:e>
                      </m:d>
                      <m:r>
                        <a:rPr lang="en-US" sz="1200" b="0" i="1" smtClean="0">
                          <a:latin typeface="Cambria Math" panose="02040503050406030204" pitchFamily="18" charset="0"/>
                        </a:rPr>
                        <m:t>=1.73±0.04 </m:t>
                      </m:r>
                      <m:r>
                        <a:rPr lang="en-US" sz="1200" b="0" i="1" smtClean="0">
                          <a:latin typeface="Cambria Math" panose="02040503050406030204" pitchFamily="18" charset="0"/>
                        </a:rPr>
                        <m:t>𝑓𝑏</m:t>
                      </m:r>
                    </m:oMath>
                  </m:oMathPara>
                </a14:m>
                <a:endParaRPr lang="en-US" sz="1200" dirty="0"/>
              </a:p>
              <a:p>
                <a:pPr/>
                <a14:m>
                  <m:oMathPara xmlns:m="http://schemas.openxmlformats.org/officeDocument/2006/math">
                    <m:oMathParaPr>
                      <m:jc m:val="left"/>
                    </m:oMathParaPr>
                    <m:oMath xmlns:m="http://schemas.openxmlformats.org/officeDocument/2006/math">
                      <m:r>
                        <a:rPr lang="en-US" sz="1200" b="0" i="1" smtClean="0">
                          <a:latin typeface="Cambria Math" panose="02040503050406030204" pitchFamily="18" charset="0"/>
                          <a:ea typeface="Cambria Math" panose="02040503050406030204" pitchFamily="18" charset="0"/>
                        </a:rPr>
                        <m:t>𝜎</m:t>
                      </m:r>
                      <m:d>
                        <m:dPr>
                          <m:ctrlPr>
                            <a:rPr lang="en-US" sz="1200" i="1" smtClean="0">
                              <a:latin typeface="Cambria Math" panose="02040503050406030204" pitchFamily="18" charset="0"/>
                              <a:ea typeface="Cambria Math" panose="02040503050406030204" pitchFamily="18" charset="0"/>
                            </a:rPr>
                          </m:ctrlPr>
                        </m:dPr>
                        <m:e>
                          <m:r>
                            <a:rPr lang="en-US" sz="1200" b="0" i="1" smtClean="0">
                              <a:latin typeface="Cambria Math" panose="02040503050406030204" pitchFamily="18" charset="0"/>
                              <a:ea typeface="Cambria Math" panose="02040503050406030204" pitchFamily="18" charset="0"/>
                            </a:rPr>
                            <m:t>13.6 </m:t>
                          </m:r>
                          <m:r>
                            <a:rPr lang="en-US" sz="1200" b="0" i="1" smtClean="0">
                              <a:latin typeface="Cambria Math" panose="02040503050406030204" pitchFamily="18" charset="0"/>
                              <a:ea typeface="Cambria Math" panose="02040503050406030204" pitchFamily="18" charset="0"/>
                            </a:rPr>
                            <m:t>𝑇𝑒𝑉</m:t>
                          </m:r>
                        </m:e>
                      </m:d>
                      <m:r>
                        <a:rPr lang="en-US" sz="1200" b="0" i="1" smtClean="0">
                          <a:latin typeface="Cambria Math" panose="02040503050406030204" pitchFamily="18" charset="0"/>
                        </a:rPr>
                        <m:t>=</m:t>
                      </m:r>
                      <m:r>
                        <a:rPr lang="en-US" sz="1200" i="1">
                          <a:latin typeface="Cambria Math" panose="02040503050406030204" pitchFamily="18" charset="0"/>
                        </a:rPr>
                        <m:t>1.</m:t>
                      </m:r>
                      <m:r>
                        <a:rPr lang="en-US" sz="1200" b="0" i="1" smtClean="0">
                          <a:latin typeface="Cambria Math" panose="02040503050406030204" pitchFamily="18" charset="0"/>
                        </a:rPr>
                        <m:t>87</m:t>
                      </m:r>
                      <m:r>
                        <a:rPr lang="en-US" sz="1200" i="1">
                          <a:latin typeface="Cambria Math" panose="02040503050406030204" pitchFamily="18" charset="0"/>
                        </a:rPr>
                        <m:t>±0.0</m:t>
                      </m:r>
                      <m:r>
                        <a:rPr lang="en-US" sz="1200" b="0" i="1" smtClean="0">
                          <a:latin typeface="Cambria Math" panose="02040503050406030204" pitchFamily="18" charset="0"/>
                        </a:rPr>
                        <m:t>5 </m:t>
                      </m:r>
                      <m:r>
                        <a:rPr lang="en-US" sz="1200" b="0" i="1" smtClean="0">
                          <a:latin typeface="Cambria Math" panose="02040503050406030204" pitchFamily="18" charset="0"/>
                        </a:rPr>
                        <m:t>𝑓𝑏</m:t>
                      </m:r>
                    </m:oMath>
                  </m:oMathPara>
                </a14:m>
                <a:endParaRPr lang="en-NL" sz="1200" dirty="0"/>
              </a:p>
            </p:txBody>
          </p:sp>
        </mc:Choice>
        <mc:Fallback xmlns="">
          <p:sp>
            <p:nvSpPr>
              <p:cNvPr id="6" name="TextBox 5">
                <a:extLst>
                  <a:ext uri="{FF2B5EF4-FFF2-40B4-BE49-F238E27FC236}">
                    <a16:creationId xmlns:a16="http://schemas.microsoft.com/office/drawing/2014/main" id="{D000136F-7099-BA96-DDB8-E7EF924F65CC}"/>
                  </a:ext>
                </a:extLst>
              </p:cNvPr>
              <p:cNvSpPr txBox="1">
                <a:spLocks noRot="1" noChangeAspect="1" noMove="1" noResize="1" noEditPoints="1" noAdjustHandles="1" noChangeArrowheads="1" noChangeShapeType="1" noTextEdit="1"/>
              </p:cNvSpPr>
              <p:nvPr/>
            </p:nvSpPr>
            <p:spPr>
              <a:xfrm>
                <a:off x="6181165" y="5524029"/>
                <a:ext cx="2191947" cy="646331"/>
              </a:xfrm>
              <a:prstGeom prst="rect">
                <a:avLst/>
              </a:prstGeom>
              <a:blipFill>
                <a:blip r:embed="rId8"/>
                <a:stretch>
                  <a:fillRect b="-3846"/>
                </a:stretch>
              </a:blipFill>
            </p:spPr>
            <p:txBody>
              <a:bodyPr/>
              <a:lstStyle/>
              <a:p>
                <a:r>
                  <a:rPr lang="en-NL">
                    <a:noFill/>
                  </a:rPr>
                  <a:t> </a:t>
                </a:r>
              </a:p>
            </p:txBody>
          </p:sp>
        </mc:Fallback>
      </mc:AlternateContent>
      <p:pic>
        <p:nvPicPr>
          <p:cNvPr id="1030" name="Picture 6">
            <a:extLst>
              <a:ext uri="{FF2B5EF4-FFF2-40B4-BE49-F238E27FC236}">
                <a16:creationId xmlns:a16="http://schemas.microsoft.com/office/drawing/2014/main" id="{A596C0D4-D0EE-255E-645F-F714582BC44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098458" y="3827302"/>
            <a:ext cx="2001710" cy="151367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F1379D54-9B68-3743-04E2-1C27B501E01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19572" y="3817615"/>
            <a:ext cx="2001710" cy="151367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A207DEA-8AC0-EBDA-259E-BF6E4E7EC9B2}"/>
              </a:ext>
            </a:extLst>
          </p:cNvPr>
          <p:cNvSpPr txBox="1"/>
          <p:nvPr/>
        </p:nvSpPr>
        <p:spPr>
          <a:xfrm>
            <a:off x="6332382" y="2928408"/>
            <a:ext cx="6096000" cy="276999"/>
          </a:xfrm>
          <a:prstGeom prst="rect">
            <a:avLst/>
          </a:prstGeom>
          <a:noFill/>
        </p:spPr>
        <p:txBody>
          <a:bodyPr wrap="square">
            <a:spAutoFit/>
          </a:bodyPr>
          <a:lstStyle/>
          <a:p>
            <a:r>
              <a:rPr lang="en-NL" sz="1200" b="1" dirty="0"/>
              <a:t>gluon-gluon fusion (ggF)</a:t>
            </a:r>
          </a:p>
        </p:txBody>
      </p:sp>
    </p:spTree>
    <p:extLst>
      <p:ext uri="{BB962C8B-B14F-4D97-AF65-F5344CB8AC3E}">
        <p14:creationId xmlns:p14="http://schemas.microsoft.com/office/powerpoint/2010/main" val="819956766"/>
      </p:ext>
    </p:extLst>
  </p:cSld>
  <p:clrMapOvr>
    <a:masterClrMapping/>
  </p:clrMapOvr>
  <mc:AlternateContent xmlns:mc="http://schemas.openxmlformats.org/markup-compatibility/2006" xmlns:p14="http://schemas.microsoft.com/office/powerpoint/2010/main">
    <mc:Choice Requires="p14">
      <p:transition spd="slow" p14:dur="2000" advTm="46085"/>
    </mc:Choice>
    <mc:Fallback xmlns="">
      <p:transition spd="slow" advTm="46085"/>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50</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HH→multilepton</a:t>
            </a:r>
            <a:endParaRPr lang="en-NL" dirty="0"/>
          </a:p>
        </p:txBody>
      </p:sp>
      <p:pic>
        <p:nvPicPr>
          <p:cNvPr id="8194" name="Picture 2">
            <a:extLst>
              <a:ext uri="{FF2B5EF4-FFF2-40B4-BE49-F238E27FC236}">
                <a16:creationId xmlns:a16="http://schemas.microsoft.com/office/drawing/2014/main" id="{28FB3527-2EC9-AB04-8F98-F0439CEE9F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417" y="2186959"/>
            <a:ext cx="4646921" cy="381141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a:extLst>
              <a:ext uri="{FF2B5EF4-FFF2-40B4-BE49-F238E27FC236}">
                <a16:creationId xmlns:a16="http://schemas.microsoft.com/office/drawing/2014/main" id="{A481C562-B705-3BF9-0278-BC53E453B3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6879" y="2186959"/>
            <a:ext cx="4646921" cy="3917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61673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51</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 partial Run 3 HH→ bbγγ</a:t>
            </a:r>
            <a:endParaRPr lang="en-NL" dirty="0"/>
          </a:p>
        </p:txBody>
      </p:sp>
      <p:pic>
        <p:nvPicPr>
          <p:cNvPr id="10242" name="Picture 2">
            <a:extLst>
              <a:ext uri="{FF2B5EF4-FFF2-40B4-BE49-F238E27FC236}">
                <a16:creationId xmlns:a16="http://schemas.microsoft.com/office/drawing/2014/main" id="{D9284D40-FF66-668E-527E-745CA4FE02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242" y="1839817"/>
            <a:ext cx="5828901" cy="4191918"/>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a:extLst>
              <a:ext uri="{FF2B5EF4-FFF2-40B4-BE49-F238E27FC236}">
                <a16:creationId xmlns:a16="http://schemas.microsoft.com/office/drawing/2014/main" id="{ABB4F1A8-05F1-BA6A-B45C-2EDF3802F7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344" y="1839817"/>
            <a:ext cx="5866555" cy="42189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75611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52</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 partial Run 3 HH→ bbγγ</a:t>
            </a:r>
            <a:endParaRPr lang="en-NL" dirty="0"/>
          </a:p>
        </p:txBody>
      </p:sp>
      <p:pic>
        <p:nvPicPr>
          <p:cNvPr id="12290" name="Picture 2">
            <a:extLst>
              <a:ext uri="{FF2B5EF4-FFF2-40B4-BE49-F238E27FC236}">
                <a16:creationId xmlns:a16="http://schemas.microsoft.com/office/drawing/2014/main" id="{DEE10C8A-18BC-563E-1690-7DA0E1A2BB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230" y="1828799"/>
            <a:ext cx="5677398" cy="4235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48274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53</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 partial Run 3 HH→ bbγγ</a:t>
            </a:r>
            <a:endParaRPr lang="en-NL" dirty="0"/>
          </a:p>
        </p:txBody>
      </p:sp>
      <p:pic>
        <p:nvPicPr>
          <p:cNvPr id="16386" name="Picture 2">
            <a:extLst>
              <a:ext uri="{FF2B5EF4-FFF2-40B4-BE49-F238E27FC236}">
                <a16:creationId xmlns:a16="http://schemas.microsoft.com/office/drawing/2014/main" id="{76631824-0157-1D1B-7044-D937AD8262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211" y="1731070"/>
            <a:ext cx="6733449" cy="4113775"/>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a:extLst>
              <a:ext uri="{FF2B5EF4-FFF2-40B4-BE49-F238E27FC236}">
                <a16:creationId xmlns:a16="http://schemas.microsoft.com/office/drawing/2014/main" id="{3DFC278A-01FC-31E9-2F1F-A5CB6310BD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9093" y="2930435"/>
            <a:ext cx="4373696" cy="1781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34866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54</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 partial Run 3 HH→ bbγγ</a:t>
            </a:r>
            <a:endParaRPr lang="en-NL" dirty="0"/>
          </a:p>
        </p:txBody>
      </p:sp>
      <p:pic>
        <p:nvPicPr>
          <p:cNvPr id="14338" name="Picture 2">
            <a:extLst>
              <a:ext uri="{FF2B5EF4-FFF2-40B4-BE49-F238E27FC236}">
                <a16:creationId xmlns:a16="http://schemas.microsoft.com/office/drawing/2014/main" id="{582D67CA-0A25-8972-8FE7-113157FF5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290" y="2361915"/>
            <a:ext cx="5334267" cy="3453842"/>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a:extLst>
              <a:ext uri="{FF2B5EF4-FFF2-40B4-BE49-F238E27FC236}">
                <a16:creationId xmlns:a16="http://schemas.microsoft.com/office/drawing/2014/main" id="{0EE28CB1-695F-467F-F1DB-A49425D62E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8018" y="2374893"/>
            <a:ext cx="4728002" cy="3440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982971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D47A01-26AC-8609-D676-02F730E8B16D}"/>
              </a:ext>
            </a:extLst>
          </p:cNvPr>
          <p:cNvSpPr>
            <a:spLocks noGrp="1"/>
          </p:cNvSpPr>
          <p:nvPr>
            <p:ph type="sldNum" sz="quarter" idx="12"/>
          </p:nvPr>
        </p:nvSpPr>
        <p:spPr/>
        <p:txBody>
          <a:bodyPr/>
          <a:lstStyle/>
          <a:p>
            <a:fld id="{E676B44A-1326-F346-AF9E-863642D7A87C}" type="slidenum">
              <a:rPr lang="en-NL" smtClean="0"/>
              <a:t>55</a:t>
            </a:fld>
            <a:endParaRPr lang="en-NL" dirty="0"/>
          </a:p>
        </p:txBody>
      </p:sp>
      <p:sp>
        <p:nvSpPr>
          <p:cNvPr id="3" name="Title 2">
            <a:extLst>
              <a:ext uri="{FF2B5EF4-FFF2-40B4-BE49-F238E27FC236}">
                <a16:creationId xmlns:a16="http://schemas.microsoft.com/office/drawing/2014/main" id="{D9D48089-8CD7-5CE6-DD83-1C7BAEF260C3}"/>
              </a:ext>
            </a:extLst>
          </p:cNvPr>
          <p:cNvSpPr>
            <a:spLocks noGrp="1"/>
          </p:cNvSpPr>
          <p:nvPr>
            <p:ph type="title"/>
          </p:nvPr>
        </p:nvSpPr>
        <p:spPr/>
        <p:txBody>
          <a:bodyPr/>
          <a:lstStyle/>
          <a:p>
            <a:r>
              <a:rPr lang="en-NL" dirty="0">
                <a:solidFill>
                  <a:schemeClr val="accent3"/>
                </a:solidFill>
              </a:rPr>
              <a:t>Run 2 + partial Run 3 HH→ bbγγ</a:t>
            </a:r>
            <a:endParaRPr lang="en-NL" dirty="0"/>
          </a:p>
        </p:txBody>
      </p:sp>
      <p:pic>
        <p:nvPicPr>
          <p:cNvPr id="18434" name="Picture 2">
            <a:extLst>
              <a:ext uri="{FF2B5EF4-FFF2-40B4-BE49-F238E27FC236}">
                <a16:creationId xmlns:a16="http://schemas.microsoft.com/office/drawing/2014/main" id="{ACEE29CC-D6C6-8B11-EADF-8B48DDEAC0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 y="2327789"/>
            <a:ext cx="11353800" cy="2758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3583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54661D-3B12-98CB-F2CC-F0CC3B884816}"/>
              </a:ext>
            </a:extLst>
          </p:cNvPr>
          <p:cNvSpPr>
            <a:spLocks noGrp="1"/>
          </p:cNvSpPr>
          <p:nvPr>
            <p:ph type="sldNum" sz="quarter" idx="12"/>
          </p:nvPr>
        </p:nvSpPr>
        <p:spPr/>
        <p:txBody>
          <a:bodyPr/>
          <a:lstStyle/>
          <a:p>
            <a:fld id="{E676B44A-1326-F346-AF9E-863642D7A87C}" type="slidenum">
              <a:rPr lang="en-NL" smtClean="0"/>
              <a:t>6</a:t>
            </a:fld>
            <a:endParaRPr lang="en-NL" dirty="0"/>
          </a:p>
        </p:txBody>
      </p:sp>
      <p:sp>
        <p:nvSpPr>
          <p:cNvPr id="3" name="Title 2">
            <a:extLst>
              <a:ext uri="{FF2B5EF4-FFF2-40B4-BE49-F238E27FC236}">
                <a16:creationId xmlns:a16="http://schemas.microsoft.com/office/drawing/2014/main" id="{767DD766-ADEC-FCEE-76B3-27E832BE7346}"/>
              </a:ext>
            </a:extLst>
          </p:cNvPr>
          <p:cNvSpPr>
            <a:spLocks noGrp="1"/>
          </p:cNvSpPr>
          <p:nvPr>
            <p:ph type="title"/>
          </p:nvPr>
        </p:nvSpPr>
        <p:spPr/>
        <p:txBody>
          <a:bodyPr/>
          <a:lstStyle/>
          <a:p>
            <a:r>
              <a:rPr lang="en-NL" dirty="0">
                <a:solidFill>
                  <a:schemeClr val="accent3"/>
                </a:solidFill>
              </a:rPr>
              <a:t>HH production in ATLAS</a:t>
            </a:r>
            <a:endParaRPr lang="en-NL" dirty="0"/>
          </a:p>
        </p:txBody>
      </p:sp>
      <mc:AlternateContent xmlns:mc="http://schemas.openxmlformats.org/markup-compatibility/2006">
        <mc:Choice xmlns:a14="http://schemas.microsoft.com/office/drawing/2010/main" Requires="a14">
          <p:sp>
            <p:nvSpPr>
              <p:cNvPr id="4" name="Content Placeholder 3">
                <a:extLst>
                  <a:ext uri="{FF2B5EF4-FFF2-40B4-BE49-F238E27FC236}">
                    <a16:creationId xmlns:a16="http://schemas.microsoft.com/office/drawing/2014/main" id="{62255C1A-ABD2-7E69-C922-B30126959B0E}"/>
                  </a:ext>
                </a:extLst>
              </p:cNvPr>
              <p:cNvSpPr>
                <a:spLocks noGrp="1"/>
              </p:cNvSpPr>
              <p:nvPr>
                <p:ph idx="1"/>
              </p:nvPr>
            </p:nvSpPr>
            <p:spPr>
              <a:xfrm>
                <a:off x="838200" y="1825625"/>
                <a:ext cx="5233665" cy="4351338"/>
              </a:xfrm>
            </p:spPr>
            <p:txBody>
              <a:bodyPr wrap="square">
                <a:normAutofit/>
              </a:bodyPr>
              <a:lstStyle/>
              <a:p>
                <a:pPr marL="0" indent="0">
                  <a:buNone/>
                </a:pPr>
                <a:r>
                  <a:rPr lang="en-US" sz="2000" dirty="0"/>
                  <a:t>For EFT interpretations, Higgs Effective Field Theory is used to parameterize cross-sections in terms of effective couplings</a:t>
                </a:r>
              </a:p>
              <a:p>
                <a:pPr marL="0" indent="0">
                  <a:buNone/>
                </a:pPr>
                <a:endParaRPr lang="en-US" sz="2000" dirty="0"/>
              </a:p>
              <a:p>
                <a:pPr marL="0" indent="0">
                  <a:buNone/>
                </a:pPr>
                <a:r>
                  <a:rPr lang="en-US" sz="2000" dirty="0" err="1"/>
                  <a:t>ggF</a:t>
                </a:r>
                <a:r>
                  <a:rPr lang="en-US" sz="2000" dirty="0"/>
                  <a:t> HH production described by 5 operators with associated Wilson coefficients </a:t>
                </a:r>
                <a14:m>
                  <m:oMath xmlns:m="http://schemas.openxmlformats.org/officeDocument/2006/math">
                    <m:sSub>
                      <m:sSubPr>
                        <m:ctrlPr>
                          <a:rPr lang="en-NL" sz="2000" i="1" smtClean="0">
                            <a:latin typeface="Cambria Math" panose="02040503050406030204" pitchFamily="18" charset="0"/>
                          </a:rPr>
                        </m:ctrlPr>
                      </m:sSubPr>
                      <m:e>
                        <m:r>
                          <a:rPr lang="en-US" sz="2000" b="0" i="1" smtClean="0">
                            <a:latin typeface="Cambria Math" panose="02040503050406030204" pitchFamily="18" charset="0"/>
                          </a:rPr>
                          <m:t>𝑐</m:t>
                        </m:r>
                      </m:e>
                      <m:sub>
                        <m:r>
                          <a:rPr lang="en-US" sz="2000" b="0" i="1" smtClean="0">
                            <a:latin typeface="Cambria Math" panose="02040503050406030204" pitchFamily="18" charset="0"/>
                          </a:rPr>
                          <m:t>𝑡𝑡</m:t>
                        </m:r>
                        <m:r>
                          <a:rPr lang="en-US" sz="2000" b="0" i="1" smtClean="0">
                            <a:latin typeface="Cambria Math" panose="02040503050406030204" pitchFamily="18" charset="0"/>
                          </a:rPr>
                          <m:t>h</m:t>
                        </m:r>
                      </m:sub>
                    </m:sSub>
                  </m:oMath>
                </a14:m>
                <a:r>
                  <a:rPr lang="en-US" sz="2000" dirty="0"/>
                  <a:t>, </a:t>
                </a:r>
                <a14:m>
                  <m:oMath xmlns:m="http://schemas.openxmlformats.org/officeDocument/2006/math">
                    <m:sSub>
                      <m:sSubPr>
                        <m:ctrlPr>
                          <a:rPr lang="en-NL" sz="2000" i="1">
                            <a:latin typeface="Cambria Math" panose="02040503050406030204" pitchFamily="18" charset="0"/>
                          </a:rPr>
                        </m:ctrlPr>
                      </m:sSubPr>
                      <m:e>
                        <m:r>
                          <a:rPr lang="en-US" sz="2000" i="1">
                            <a:latin typeface="Cambria Math" panose="02040503050406030204" pitchFamily="18" charset="0"/>
                          </a:rPr>
                          <m:t>𝑐</m:t>
                        </m:r>
                      </m:e>
                      <m:sub>
                        <m:r>
                          <a:rPr lang="en-US" sz="2000" i="1">
                            <a:latin typeface="Cambria Math" panose="02040503050406030204" pitchFamily="18" charset="0"/>
                          </a:rPr>
                          <m:t>𝑔𝑔h</m:t>
                        </m:r>
                      </m:sub>
                    </m:sSub>
                  </m:oMath>
                </a14:m>
                <a:r>
                  <a:rPr lang="en-US" sz="2000" dirty="0"/>
                  <a:t>, </a:t>
                </a:r>
                <a14:m>
                  <m:oMath xmlns:m="http://schemas.openxmlformats.org/officeDocument/2006/math">
                    <m:sSub>
                      <m:sSubPr>
                        <m:ctrlPr>
                          <a:rPr lang="en-NL" sz="2000" i="1">
                            <a:latin typeface="Cambria Math" panose="02040503050406030204" pitchFamily="18" charset="0"/>
                          </a:rPr>
                        </m:ctrlPr>
                      </m:sSubPr>
                      <m:e>
                        <m:r>
                          <a:rPr lang="en-US" sz="2000" i="1">
                            <a:latin typeface="Cambria Math" panose="02040503050406030204" pitchFamily="18" charset="0"/>
                          </a:rPr>
                          <m:t>𝑐</m:t>
                        </m:r>
                      </m:e>
                      <m:sub>
                        <m:r>
                          <a:rPr lang="en-US" sz="2000" b="0" i="1" smtClean="0">
                            <a:latin typeface="Cambria Math" panose="02040503050406030204" pitchFamily="18" charset="0"/>
                          </a:rPr>
                          <m:t>h</m:t>
                        </m:r>
                        <m:r>
                          <a:rPr lang="en-US" sz="2000" i="1">
                            <a:latin typeface="Cambria Math" panose="02040503050406030204" pitchFamily="18" charset="0"/>
                          </a:rPr>
                          <m:t>hh</m:t>
                        </m:r>
                      </m:sub>
                    </m:sSub>
                    <m:r>
                      <a:rPr lang="en-US" sz="2000" b="0" i="0" smtClean="0">
                        <a:latin typeface="Cambria Math" panose="02040503050406030204" pitchFamily="18" charset="0"/>
                      </a:rPr>
                      <m:t>,</m:t>
                    </m:r>
                    <m:sSub>
                      <m:sSubPr>
                        <m:ctrlPr>
                          <a:rPr lang="en-NL" sz="2000" i="1">
                            <a:latin typeface="Cambria Math" panose="02040503050406030204" pitchFamily="18" charset="0"/>
                          </a:rPr>
                        </m:ctrlPr>
                      </m:sSubPr>
                      <m:e>
                        <m:r>
                          <a:rPr lang="en-US" sz="2000" i="1">
                            <a:latin typeface="Cambria Math" panose="02040503050406030204" pitchFamily="18" charset="0"/>
                          </a:rPr>
                          <m:t>𝑐</m:t>
                        </m:r>
                      </m:e>
                      <m:sub>
                        <m:r>
                          <a:rPr lang="en-US" sz="2000" i="1">
                            <a:latin typeface="Cambria Math" panose="02040503050406030204" pitchFamily="18" charset="0"/>
                          </a:rPr>
                          <m:t>𝑔𝑔hh</m:t>
                        </m:r>
                      </m:sub>
                    </m:sSub>
                  </m:oMath>
                </a14:m>
                <a:r>
                  <a:rPr lang="en-US" sz="2000" dirty="0"/>
                  <a:t>, </a:t>
                </a:r>
                <a14:m>
                  <m:oMath xmlns:m="http://schemas.openxmlformats.org/officeDocument/2006/math">
                    <m:sSub>
                      <m:sSubPr>
                        <m:ctrlPr>
                          <a:rPr lang="en-NL" sz="2000" i="1">
                            <a:latin typeface="Cambria Math" panose="02040503050406030204" pitchFamily="18" charset="0"/>
                          </a:rPr>
                        </m:ctrlPr>
                      </m:sSubPr>
                      <m:e>
                        <m:r>
                          <a:rPr lang="en-US" sz="2000" i="1">
                            <a:latin typeface="Cambria Math" panose="02040503050406030204" pitchFamily="18" charset="0"/>
                          </a:rPr>
                          <m:t>𝑐</m:t>
                        </m:r>
                      </m:e>
                      <m:sub>
                        <m:r>
                          <a:rPr lang="en-US" sz="2000" b="0" i="1" smtClean="0">
                            <a:latin typeface="Cambria Math" panose="02040503050406030204" pitchFamily="18" charset="0"/>
                          </a:rPr>
                          <m:t>𝑡𝑡</m:t>
                        </m:r>
                        <m:r>
                          <a:rPr lang="en-US" sz="2000" i="1">
                            <a:latin typeface="Cambria Math" panose="02040503050406030204" pitchFamily="18" charset="0"/>
                          </a:rPr>
                          <m:t>hh</m:t>
                        </m:r>
                      </m:sub>
                    </m:sSub>
                  </m:oMath>
                </a14:m>
                <a:endParaRPr lang="en-US" sz="2000" dirty="0"/>
              </a:p>
              <a:p>
                <a:pPr marL="0" indent="0">
                  <a:buNone/>
                </a:pPr>
                <a:endParaRPr lang="en-US" sz="2000" dirty="0"/>
              </a:p>
              <a:p>
                <a:pPr marL="0" indent="0">
                  <a:buNone/>
                </a:pPr>
                <a14:m>
                  <m:oMathPara xmlns:m="http://schemas.openxmlformats.org/officeDocument/2006/math">
                    <m:oMathParaPr>
                      <m:jc m:val="left"/>
                    </m:oMathParaPr>
                    <m:oMath xmlns:m="http://schemas.openxmlformats.org/officeDocument/2006/math">
                      <m:sSub>
                        <m:sSubPr>
                          <m:ctrlPr>
                            <a:rPr lang="en-NL" sz="2000" i="1" smtClean="0">
                              <a:latin typeface="Cambria Math" panose="02040503050406030204" pitchFamily="18" charset="0"/>
                            </a:rPr>
                          </m:ctrlPr>
                        </m:sSubPr>
                        <m:e>
                          <m:r>
                            <a:rPr lang="en-US" sz="2000" b="0" i="1" smtClean="0">
                              <a:latin typeface="Cambria Math" panose="02040503050406030204" pitchFamily="18" charset="0"/>
                            </a:rPr>
                            <m:t>𝑐</m:t>
                          </m:r>
                        </m:e>
                        <m:sub>
                          <m:r>
                            <a:rPr lang="en-US" sz="2000" b="0" i="1" smtClean="0">
                              <a:latin typeface="Cambria Math" panose="02040503050406030204" pitchFamily="18" charset="0"/>
                            </a:rPr>
                            <m:t>𝑡𝑡h</m:t>
                          </m:r>
                        </m:sub>
                      </m:sSub>
                      <m:r>
                        <a:rPr lang="en-US" sz="2000" b="0" i="1" smtClean="0">
                          <a:latin typeface="Cambria Math" panose="02040503050406030204" pitchFamily="18" charset="0"/>
                          <a:ea typeface="Cambria Math" panose="02040503050406030204" pitchFamily="18" charset="0"/>
                        </a:rPr>
                        <m:t>↔ </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𝜅</m:t>
                          </m:r>
                        </m:e>
                        <m:sub>
                          <m:r>
                            <a:rPr lang="en-US" sz="2000" b="0" i="1" smtClean="0">
                              <a:latin typeface="Cambria Math" panose="02040503050406030204" pitchFamily="18" charset="0"/>
                              <a:ea typeface="Cambria Math" panose="02040503050406030204" pitchFamily="18" charset="0"/>
                            </a:rPr>
                            <m:t>𝑡</m:t>
                          </m:r>
                        </m:sub>
                      </m:sSub>
                    </m:oMath>
                  </m:oMathPara>
                </a14:m>
                <a:endParaRPr lang="en-US" sz="2000" dirty="0"/>
              </a:p>
              <a:p>
                <a:pPr marL="0" indent="0">
                  <a:buNone/>
                </a:pPr>
                <a14:m>
                  <m:oMathPara xmlns:m="http://schemas.openxmlformats.org/officeDocument/2006/math">
                    <m:oMathParaPr>
                      <m:jc m:val="left"/>
                    </m:oMathParaPr>
                    <m:oMath xmlns:m="http://schemas.openxmlformats.org/officeDocument/2006/math">
                      <m:sSub>
                        <m:sSubPr>
                          <m:ctrlPr>
                            <a:rPr lang="en-NL" sz="2000" i="1" smtClean="0">
                              <a:latin typeface="Cambria Math" panose="02040503050406030204" pitchFamily="18" charset="0"/>
                            </a:rPr>
                          </m:ctrlPr>
                        </m:sSubPr>
                        <m:e>
                          <m:r>
                            <a:rPr lang="en-US" sz="2000" b="0" i="1" smtClean="0">
                              <a:latin typeface="Cambria Math" panose="02040503050406030204" pitchFamily="18" charset="0"/>
                            </a:rPr>
                            <m:t>𝑐</m:t>
                          </m:r>
                        </m:e>
                        <m:sub>
                          <m:r>
                            <a:rPr lang="en-US" sz="2000" b="0" i="1" smtClean="0">
                              <a:latin typeface="Cambria Math" panose="02040503050406030204" pitchFamily="18" charset="0"/>
                            </a:rPr>
                            <m:t>hh</m:t>
                          </m:r>
                          <m:r>
                            <a:rPr lang="en-US" sz="2000" b="0" i="1" smtClean="0">
                              <a:latin typeface="Cambria Math" panose="02040503050406030204" pitchFamily="18" charset="0"/>
                            </a:rPr>
                            <m:t>h</m:t>
                          </m:r>
                        </m:sub>
                      </m:sSub>
                      <m:r>
                        <a:rPr lang="en-US" sz="2000" b="0" i="1" smtClean="0">
                          <a:latin typeface="Cambria Math" panose="02040503050406030204" pitchFamily="18" charset="0"/>
                          <a:ea typeface="Cambria Math" panose="02040503050406030204" pitchFamily="18" charset="0"/>
                        </a:rPr>
                        <m:t>↔ </m:t>
                      </m:r>
                      <m:sSub>
                        <m:sSubPr>
                          <m:ctrlPr>
                            <a:rPr lang="en-US" sz="2000" b="0" i="1" smtClean="0">
                              <a:latin typeface="Cambria Math" panose="02040503050406030204" pitchFamily="18" charset="0"/>
                              <a:ea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𝜅</m:t>
                          </m:r>
                        </m:e>
                        <m:sub>
                          <m:r>
                            <a:rPr lang="en-US" sz="2000" b="0" i="1" smtClean="0">
                              <a:latin typeface="Cambria Math" panose="02040503050406030204" pitchFamily="18" charset="0"/>
                              <a:ea typeface="Cambria Math" panose="02040503050406030204" pitchFamily="18" charset="0"/>
                            </a:rPr>
                            <m:t>𝜆</m:t>
                          </m:r>
                        </m:sub>
                      </m:sSub>
                    </m:oMath>
                  </m:oMathPara>
                </a14:m>
                <a:endParaRPr lang="en-US" sz="2000" dirty="0"/>
              </a:p>
            </p:txBody>
          </p:sp>
        </mc:Choice>
        <mc:Fallback>
          <p:sp>
            <p:nvSpPr>
              <p:cNvPr id="4" name="Content Placeholder 3">
                <a:extLst>
                  <a:ext uri="{FF2B5EF4-FFF2-40B4-BE49-F238E27FC236}">
                    <a16:creationId xmlns:a16="http://schemas.microsoft.com/office/drawing/2014/main" id="{62255C1A-ABD2-7E69-C922-B30126959B0E}"/>
                  </a:ext>
                </a:extLst>
              </p:cNvPr>
              <p:cNvSpPr>
                <a:spLocks noGrp="1" noRot="1" noChangeAspect="1" noMove="1" noResize="1" noEditPoints="1" noAdjustHandles="1" noChangeArrowheads="1" noChangeShapeType="1" noTextEdit="1"/>
              </p:cNvSpPr>
              <p:nvPr>
                <p:ph idx="1"/>
              </p:nvPr>
            </p:nvSpPr>
            <p:spPr>
              <a:xfrm>
                <a:off x="838200" y="1825625"/>
                <a:ext cx="5233665" cy="4351338"/>
              </a:xfrm>
              <a:blipFill>
                <a:blip r:embed="rId3"/>
                <a:stretch>
                  <a:fillRect l="-1453" t="-1163" r="-1211"/>
                </a:stretch>
              </a:blipFill>
            </p:spPr>
            <p:txBody>
              <a:bodyPr/>
              <a:lstStyle/>
              <a:p>
                <a:r>
                  <a:rPr lang="en-NL">
                    <a:noFill/>
                  </a:rPr>
                  <a:t> </a:t>
                </a:r>
              </a:p>
            </p:txBody>
          </p:sp>
        </mc:Fallback>
      </mc:AlternateContent>
      <p:pic>
        <p:nvPicPr>
          <p:cNvPr id="7" name="Picture 2">
            <a:extLst>
              <a:ext uri="{FF2B5EF4-FFF2-40B4-BE49-F238E27FC236}">
                <a16:creationId xmlns:a16="http://schemas.microsoft.com/office/drawing/2014/main" id="{09841514-8863-265C-5BFC-53C08C16FE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7579" y="4756268"/>
            <a:ext cx="3707975" cy="15922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a:extLst>
              <a:ext uri="{FF2B5EF4-FFF2-40B4-BE49-F238E27FC236}">
                <a16:creationId xmlns:a16="http://schemas.microsoft.com/office/drawing/2014/main" id="{DC6C82FE-4197-8F46-2E8E-9E2470F09C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3013" y="894547"/>
            <a:ext cx="2787869" cy="159228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a:extLst>
              <a:ext uri="{FF2B5EF4-FFF2-40B4-BE49-F238E27FC236}">
                <a16:creationId xmlns:a16="http://schemas.microsoft.com/office/drawing/2014/main" id="{5BF3A633-1E0E-9D39-2506-0255B9A451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69788" y="2825408"/>
            <a:ext cx="4115690" cy="1592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16204"/>
      </p:ext>
    </p:extLst>
  </p:cSld>
  <p:clrMapOvr>
    <a:masterClrMapping/>
  </p:clrMapOvr>
  <mc:AlternateContent xmlns:mc="http://schemas.openxmlformats.org/markup-compatibility/2006">
    <mc:Choice xmlns:p14="http://schemas.microsoft.com/office/powerpoint/2010/main" Requires="p14">
      <p:transition spd="slow" p14:dur="2000" advTm="46085"/>
    </mc:Choice>
    <mc:Fallback>
      <p:transition spd="slow" advTm="4608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ED10F-3C50-F2E5-110B-2E36F3B11DA7}"/>
              </a:ext>
            </a:extLst>
          </p:cNvPr>
          <p:cNvSpPr>
            <a:spLocks noGrp="1"/>
          </p:cNvSpPr>
          <p:nvPr>
            <p:ph type="title"/>
          </p:nvPr>
        </p:nvSpPr>
        <p:spPr/>
        <p:txBody>
          <a:bodyPr/>
          <a:lstStyle/>
          <a:p>
            <a:r>
              <a:rPr lang="en-NL" dirty="0">
                <a:solidFill>
                  <a:schemeClr val="accent3"/>
                </a:solidFill>
              </a:rPr>
              <a:t>HH decay modes in ATLAS</a:t>
            </a:r>
            <a:endParaRPr lang="en-NL" dirty="0"/>
          </a:p>
        </p:txBody>
      </p:sp>
      <p:pic>
        <p:nvPicPr>
          <p:cNvPr id="5" name="Content Placeholder 4" descr="A chart with different colored squares&#10;&#10;Description automatically generated">
            <a:extLst>
              <a:ext uri="{FF2B5EF4-FFF2-40B4-BE49-F238E27FC236}">
                <a16:creationId xmlns:a16="http://schemas.microsoft.com/office/drawing/2014/main" id="{D5B79F75-E1B1-5567-79AA-58F2AFAD2B74}"/>
              </a:ext>
            </a:extLst>
          </p:cNvPr>
          <p:cNvPicPr>
            <a:picLocks noGrp="1" noChangeAspect="1"/>
          </p:cNvPicPr>
          <p:nvPr>
            <p:ph idx="1"/>
          </p:nvPr>
        </p:nvPicPr>
        <p:blipFill>
          <a:blip r:embed="rId4"/>
          <a:stretch>
            <a:fillRect/>
          </a:stretch>
        </p:blipFill>
        <p:spPr>
          <a:xfrm>
            <a:off x="3109906" y="1353351"/>
            <a:ext cx="6156710" cy="4617533"/>
          </a:xfrm>
        </p:spPr>
      </p:pic>
      <p:sp>
        <p:nvSpPr>
          <p:cNvPr id="9" name="Slide Number Placeholder 8">
            <a:extLst>
              <a:ext uri="{FF2B5EF4-FFF2-40B4-BE49-F238E27FC236}">
                <a16:creationId xmlns:a16="http://schemas.microsoft.com/office/drawing/2014/main" id="{D8C96B18-6E19-AA6D-5858-5C42311AACDD}"/>
              </a:ext>
            </a:extLst>
          </p:cNvPr>
          <p:cNvSpPr>
            <a:spLocks noGrp="1"/>
          </p:cNvSpPr>
          <p:nvPr>
            <p:ph type="sldNum" sz="quarter" idx="12"/>
          </p:nvPr>
        </p:nvSpPr>
        <p:spPr/>
        <p:txBody>
          <a:bodyPr/>
          <a:lstStyle/>
          <a:p>
            <a:fld id="{E676B44A-1326-F346-AF9E-863642D7A87C}" type="slidenum">
              <a:rPr lang="en-NL" smtClean="0"/>
              <a:t>7</a:t>
            </a:fld>
            <a:endParaRPr lang="en-NL"/>
          </a:p>
        </p:txBody>
      </p:sp>
      <p:grpSp>
        <p:nvGrpSpPr>
          <p:cNvPr id="82" name="Group 81">
            <a:extLst>
              <a:ext uri="{FF2B5EF4-FFF2-40B4-BE49-F238E27FC236}">
                <a16:creationId xmlns:a16="http://schemas.microsoft.com/office/drawing/2014/main" id="{024189B9-07D0-C902-6024-14B13E922319}"/>
              </a:ext>
            </a:extLst>
          </p:cNvPr>
          <p:cNvGrpSpPr/>
          <p:nvPr/>
        </p:nvGrpSpPr>
        <p:grpSpPr>
          <a:xfrm>
            <a:off x="2183871" y="2580599"/>
            <a:ext cx="2733272" cy="374571"/>
            <a:chOff x="1922614" y="3052871"/>
            <a:chExt cx="2733272" cy="374571"/>
          </a:xfrm>
        </p:grpSpPr>
        <p:cxnSp>
          <p:nvCxnSpPr>
            <p:cNvPr id="11" name="Straight Connector 10">
              <a:extLst>
                <a:ext uri="{FF2B5EF4-FFF2-40B4-BE49-F238E27FC236}">
                  <a16:creationId xmlns:a16="http://schemas.microsoft.com/office/drawing/2014/main" id="{18DE404D-3525-117F-3062-C65EFCC6C5D6}"/>
                </a:ext>
              </a:extLst>
            </p:cNvPr>
            <p:cNvCxnSpPr>
              <a:cxnSpLocks/>
            </p:cNvCxnSpPr>
            <p:nvPr/>
          </p:nvCxnSpPr>
          <p:spPr>
            <a:xfrm flipH="1">
              <a:off x="3075564" y="3240156"/>
              <a:ext cx="1580322" cy="0"/>
            </a:xfrm>
            <a:prstGeom prst="line">
              <a:avLst/>
            </a:prstGeom>
            <a:ln w="28575">
              <a:solidFill>
                <a:srgbClr val="F3435A"/>
              </a:solidFill>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D19ABBAE-8EE1-4F9E-82C7-3E07CAF24CAE}"/>
                </a:ext>
              </a:extLst>
            </p:cNvPr>
            <p:cNvSpPr txBox="1"/>
            <p:nvPr/>
          </p:nvSpPr>
          <p:spPr>
            <a:xfrm>
              <a:off x="1922614" y="3052871"/>
              <a:ext cx="1152951" cy="374571"/>
            </a:xfrm>
            <a:prstGeom prst="round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0800000" scaled="1"/>
              <a:tileRect/>
            </a:gradFill>
            <a:ln>
              <a:noFill/>
            </a:ln>
          </p:spPr>
          <p:txBody>
            <a:bodyPr wrap="square" rtlCol="0">
              <a:spAutoFit/>
            </a:bodyPr>
            <a:lstStyle/>
            <a:p>
              <a:r>
                <a:rPr lang="en-NL" sz="1600" dirty="0"/>
                <a:t>HH→bbbb</a:t>
              </a:r>
            </a:p>
          </p:txBody>
        </p:sp>
      </p:grpSp>
      <p:grpSp>
        <p:nvGrpSpPr>
          <p:cNvPr id="101" name="Group 100">
            <a:extLst>
              <a:ext uri="{FF2B5EF4-FFF2-40B4-BE49-F238E27FC236}">
                <a16:creationId xmlns:a16="http://schemas.microsoft.com/office/drawing/2014/main" id="{B7E45268-6BA4-5560-062F-265D9C7F2B11}"/>
              </a:ext>
            </a:extLst>
          </p:cNvPr>
          <p:cNvGrpSpPr/>
          <p:nvPr/>
        </p:nvGrpSpPr>
        <p:grpSpPr>
          <a:xfrm>
            <a:off x="2183870" y="3567772"/>
            <a:ext cx="2669266" cy="374571"/>
            <a:chOff x="1922613" y="4040044"/>
            <a:chExt cx="2669266" cy="374571"/>
          </a:xfrm>
        </p:grpSpPr>
        <p:cxnSp>
          <p:nvCxnSpPr>
            <p:cNvPr id="16" name="Straight Connector 15">
              <a:extLst>
                <a:ext uri="{FF2B5EF4-FFF2-40B4-BE49-F238E27FC236}">
                  <a16:creationId xmlns:a16="http://schemas.microsoft.com/office/drawing/2014/main" id="{90DA247D-DA4F-50E2-0E45-136858AD29DF}"/>
                </a:ext>
              </a:extLst>
            </p:cNvPr>
            <p:cNvCxnSpPr>
              <a:cxnSpLocks/>
            </p:cNvCxnSpPr>
            <p:nvPr/>
          </p:nvCxnSpPr>
          <p:spPr>
            <a:xfrm flipH="1">
              <a:off x="3011557" y="4242949"/>
              <a:ext cx="1580322" cy="0"/>
            </a:xfrm>
            <a:prstGeom prst="line">
              <a:avLst/>
            </a:prstGeom>
            <a:ln w="28575">
              <a:solidFill>
                <a:srgbClr val="FFC635"/>
              </a:solidFill>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CF6BF001-9F93-3786-74CD-1CC5E2277A62}"/>
                </a:ext>
              </a:extLst>
            </p:cNvPr>
            <p:cNvSpPr txBox="1"/>
            <p:nvPr/>
          </p:nvSpPr>
          <p:spPr>
            <a:xfrm>
              <a:off x="1922613" y="4040044"/>
              <a:ext cx="1152951" cy="374571"/>
            </a:xfrm>
            <a:prstGeom prst="roundRect">
              <a:avLst/>
            </a:prstGeom>
            <a:gradFill flip="none" rotWithShape="1">
              <a:gsLst>
                <a:gs pos="0">
                  <a:srgbClr val="FFC635">
                    <a:tint val="66000"/>
                    <a:satMod val="160000"/>
                  </a:srgbClr>
                </a:gs>
                <a:gs pos="50000">
                  <a:srgbClr val="FFC635">
                    <a:tint val="44500"/>
                    <a:satMod val="160000"/>
                  </a:srgbClr>
                </a:gs>
                <a:gs pos="100000">
                  <a:srgbClr val="FFC635">
                    <a:tint val="23500"/>
                    <a:satMod val="160000"/>
                  </a:srgbClr>
                </a:gs>
              </a:gsLst>
              <a:lin ang="10800000" scaled="1"/>
              <a:tileRect/>
            </a:gradFill>
            <a:ln>
              <a:noFill/>
            </a:ln>
          </p:spPr>
          <p:txBody>
            <a:bodyPr wrap="square" rtlCol="0">
              <a:spAutoFit/>
            </a:bodyPr>
            <a:lstStyle/>
            <a:p>
              <a:r>
                <a:rPr lang="en-NL" sz="1600" dirty="0"/>
                <a:t>HH→bbττ</a:t>
              </a:r>
            </a:p>
          </p:txBody>
        </p:sp>
      </p:grpSp>
      <p:sp>
        <p:nvSpPr>
          <p:cNvPr id="96" name="TextBox 95">
            <a:extLst>
              <a:ext uri="{FF2B5EF4-FFF2-40B4-BE49-F238E27FC236}">
                <a16:creationId xmlns:a16="http://schemas.microsoft.com/office/drawing/2014/main" id="{E607F12A-94B0-8061-2DB6-DE71FEBE538F}"/>
              </a:ext>
            </a:extLst>
          </p:cNvPr>
          <p:cNvSpPr txBox="1"/>
          <p:nvPr/>
        </p:nvSpPr>
        <p:spPr>
          <a:xfrm>
            <a:off x="2183868" y="3567701"/>
            <a:ext cx="1152951" cy="374571"/>
          </a:xfrm>
          <a:prstGeom prst="roundRect">
            <a:avLst/>
          </a:prstGeom>
          <a:solidFill>
            <a:schemeClr val="bg2"/>
          </a:solidFill>
          <a:ln>
            <a:noFill/>
          </a:ln>
        </p:spPr>
        <p:txBody>
          <a:bodyPr wrap="square" rtlCol="0">
            <a:spAutoFit/>
          </a:bodyPr>
          <a:lstStyle/>
          <a:p>
            <a:r>
              <a:rPr lang="en-NL" sz="1600" dirty="0"/>
              <a:t>HH→bbττ</a:t>
            </a:r>
          </a:p>
        </p:txBody>
      </p:sp>
      <p:grpSp>
        <p:nvGrpSpPr>
          <p:cNvPr id="100" name="Group 99">
            <a:extLst>
              <a:ext uri="{FF2B5EF4-FFF2-40B4-BE49-F238E27FC236}">
                <a16:creationId xmlns:a16="http://schemas.microsoft.com/office/drawing/2014/main" id="{313F0E00-4321-05FD-E86C-79F02E6ED3B5}"/>
              </a:ext>
            </a:extLst>
          </p:cNvPr>
          <p:cNvGrpSpPr/>
          <p:nvPr/>
        </p:nvGrpSpPr>
        <p:grpSpPr>
          <a:xfrm>
            <a:off x="2183870" y="4635025"/>
            <a:ext cx="2669266" cy="374571"/>
            <a:chOff x="1922613" y="5107297"/>
            <a:chExt cx="2669266" cy="374571"/>
          </a:xfrm>
        </p:grpSpPr>
        <p:cxnSp>
          <p:nvCxnSpPr>
            <p:cNvPr id="18" name="Straight Connector 17">
              <a:extLst>
                <a:ext uri="{FF2B5EF4-FFF2-40B4-BE49-F238E27FC236}">
                  <a16:creationId xmlns:a16="http://schemas.microsoft.com/office/drawing/2014/main" id="{F2A2E4EC-FC58-089E-FF29-8EECBFAE338D}"/>
                </a:ext>
              </a:extLst>
            </p:cNvPr>
            <p:cNvCxnSpPr>
              <a:cxnSpLocks/>
            </p:cNvCxnSpPr>
            <p:nvPr/>
          </p:nvCxnSpPr>
          <p:spPr>
            <a:xfrm flipH="1">
              <a:off x="3011557" y="5294583"/>
              <a:ext cx="1580322" cy="0"/>
            </a:xfrm>
            <a:prstGeom prst="line">
              <a:avLst/>
            </a:prstGeom>
            <a:ln w="28575">
              <a:solidFill>
                <a:srgbClr val="49DADA"/>
              </a:solidFill>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F5663FEA-553B-E10B-FF2C-A17FD3B40506}"/>
                </a:ext>
              </a:extLst>
            </p:cNvPr>
            <p:cNvSpPr txBox="1"/>
            <p:nvPr/>
          </p:nvSpPr>
          <p:spPr>
            <a:xfrm>
              <a:off x="1922613" y="5107297"/>
              <a:ext cx="1152951" cy="374571"/>
            </a:xfrm>
            <a:prstGeom prst="roundRect">
              <a:avLst/>
            </a:prstGeom>
            <a:gradFill flip="none" rotWithShape="1">
              <a:gsLst>
                <a:gs pos="0">
                  <a:srgbClr val="49DADA">
                    <a:tint val="66000"/>
                    <a:satMod val="160000"/>
                  </a:srgbClr>
                </a:gs>
                <a:gs pos="50000">
                  <a:srgbClr val="49DADA">
                    <a:tint val="44500"/>
                    <a:satMod val="160000"/>
                  </a:srgbClr>
                </a:gs>
                <a:gs pos="100000">
                  <a:srgbClr val="49DADA">
                    <a:tint val="23500"/>
                    <a:satMod val="160000"/>
                  </a:srgbClr>
                </a:gs>
              </a:gsLst>
              <a:lin ang="10800000" scaled="1"/>
              <a:tileRect/>
            </a:gradFill>
            <a:ln>
              <a:noFill/>
            </a:ln>
          </p:spPr>
          <p:txBody>
            <a:bodyPr wrap="square" rtlCol="0">
              <a:spAutoFit/>
            </a:bodyPr>
            <a:lstStyle/>
            <a:p>
              <a:r>
                <a:rPr lang="en-NL" sz="1600" dirty="0"/>
                <a:t>HH→bb𝛾𝛾</a:t>
              </a:r>
            </a:p>
          </p:txBody>
        </p:sp>
      </p:grpSp>
      <p:sp>
        <p:nvSpPr>
          <p:cNvPr id="97" name="TextBox 96">
            <a:extLst>
              <a:ext uri="{FF2B5EF4-FFF2-40B4-BE49-F238E27FC236}">
                <a16:creationId xmlns:a16="http://schemas.microsoft.com/office/drawing/2014/main" id="{C1FD49F4-CC75-60D0-464B-480068A0038B}"/>
              </a:ext>
            </a:extLst>
          </p:cNvPr>
          <p:cNvSpPr txBox="1"/>
          <p:nvPr/>
        </p:nvSpPr>
        <p:spPr>
          <a:xfrm>
            <a:off x="2183868" y="4635025"/>
            <a:ext cx="1152951" cy="374571"/>
          </a:xfrm>
          <a:prstGeom prst="roundRect">
            <a:avLst/>
          </a:prstGeom>
          <a:solidFill>
            <a:schemeClr val="bg2"/>
          </a:solidFill>
          <a:ln>
            <a:noFill/>
          </a:ln>
        </p:spPr>
        <p:txBody>
          <a:bodyPr wrap="square" rtlCol="0">
            <a:spAutoFit/>
          </a:bodyPr>
          <a:lstStyle/>
          <a:p>
            <a:r>
              <a:rPr lang="en-NL" sz="1600" dirty="0"/>
              <a:t>HH→bb𝛾𝛾</a:t>
            </a:r>
          </a:p>
        </p:txBody>
      </p:sp>
      <p:grpSp>
        <p:nvGrpSpPr>
          <p:cNvPr id="104" name="Group 103">
            <a:extLst>
              <a:ext uri="{FF2B5EF4-FFF2-40B4-BE49-F238E27FC236}">
                <a16:creationId xmlns:a16="http://schemas.microsoft.com/office/drawing/2014/main" id="{E458B22C-EB33-FA20-E472-9A5C120DB1E5}"/>
              </a:ext>
            </a:extLst>
          </p:cNvPr>
          <p:cNvGrpSpPr/>
          <p:nvPr/>
        </p:nvGrpSpPr>
        <p:grpSpPr>
          <a:xfrm>
            <a:off x="4811868" y="3110337"/>
            <a:ext cx="5737726" cy="1516031"/>
            <a:chOff x="4550611" y="3582609"/>
            <a:chExt cx="5737726" cy="1516031"/>
          </a:xfrm>
        </p:grpSpPr>
        <p:sp>
          <p:nvSpPr>
            <p:cNvPr id="20" name="Rectangle 19">
              <a:extLst>
                <a:ext uri="{FF2B5EF4-FFF2-40B4-BE49-F238E27FC236}">
                  <a16:creationId xmlns:a16="http://schemas.microsoft.com/office/drawing/2014/main" id="{5CBB0943-7E51-095E-38C2-FB73003C3C80}"/>
                </a:ext>
              </a:extLst>
            </p:cNvPr>
            <p:cNvSpPr/>
            <p:nvPr/>
          </p:nvSpPr>
          <p:spPr>
            <a:xfrm>
              <a:off x="4550611" y="3694663"/>
              <a:ext cx="577515" cy="1403977"/>
            </a:xfrm>
            <a:prstGeom prst="rect">
              <a:avLst/>
            </a:prstGeom>
            <a:noFill/>
            <a:ln w="38100">
              <a:solidFill>
                <a:schemeClr val="accent5">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grpSp>
          <p:nvGrpSpPr>
            <p:cNvPr id="102" name="Group 101">
              <a:extLst>
                <a:ext uri="{FF2B5EF4-FFF2-40B4-BE49-F238E27FC236}">
                  <a16:creationId xmlns:a16="http://schemas.microsoft.com/office/drawing/2014/main" id="{F60EE359-044E-CF5C-BBF2-1F16CA05485A}"/>
                </a:ext>
              </a:extLst>
            </p:cNvPr>
            <p:cNvGrpSpPr/>
            <p:nvPr/>
          </p:nvGrpSpPr>
          <p:grpSpPr>
            <a:xfrm>
              <a:off x="5128126" y="3582609"/>
              <a:ext cx="5160211" cy="374571"/>
              <a:chOff x="5128126" y="3582609"/>
              <a:chExt cx="5160211" cy="374571"/>
            </a:xfrm>
          </p:grpSpPr>
          <p:cxnSp>
            <p:nvCxnSpPr>
              <p:cNvPr id="22" name="Straight Connector 21">
                <a:extLst>
                  <a:ext uri="{FF2B5EF4-FFF2-40B4-BE49-F238E27FC236}">
                    <a16:creationId xmlns:a16="http://schemas.microsoft.com/office/drawing/2014/main" id="{4EACAEDB-7FEC-7053-7729-2723C6C94779}"/>
                  </a:ext>
                </a:extLst>
              </p:cNvPr>
              <p:cNvCxnSpPr/>
              <p:nvPr/>
            </p:nvCxnSpPr>
            <p:spPr>
              <a:xfrm>
                <a:off x="5128126" y="3769895"/>
                <a:ext cx="3561348" cy="0"/>
              </a:xfrm>
              <a:prstGeom prst="line">
                <a:avLst/>
              </a:prstGeom>
              <a:ln w="38100">
                <a:solidFill>
                  <a:schemeClr val="accent5">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9AB3E320-6C8C-33C6-0796-B365BD47E847}"/>
                  </a:ext>
                </a:extLst>
              </p:cNvPr>
              <p:cNvSpPr txBox="1"/>
              <p:nvPr/>
            </p:nvSpPr>
            <p:spPr>
              <a:xfrm>
                <a:off x="8690513" y="3582609"/>
                <a:ext cx="1597824" cy="374571"/>
              </a:xfrm>
              <a:prstGeom prst="roundRect">
                <a:avLst/>
              </a:prstGeom>
              <a:gradFill flip="none" rotWithShape="1">
                <a:gsLst>
                  <a:gs pos="0">
                    <a:schemeClr val="accent5">
                      <a:lumMod val="40000"/>
                      <a:lumOff val="60000"/>
                      <a:tint val="66000"/>
                      <a:satMod val="160000"/>
                    </a:schemeClr>
                  </a:gs>
                  <a:gs pos="50000">
                    <a:schemeClr val="accent5">
                      <a:lumMod val="40000"/>
                      <a:lumOff val="60000"/>
                      <a:tint val="44500"/>
                      <a:satMod val="160000"/>
                    </a:schemeClr>
                  </a:gs>
                  <a:gs pos="100000">
                    <a:schemeClr val="accent5">
                      <a:lumMod val="40000"/>
                      <a:lumOff val="60000"/>
                      <a:tint val="23500"/>
                      <a:satMod val="160000"/>
                    </a:schemeClr>
                  </a:gs>
                </a:gsLst>
                <a:lin ang="0" scaled="1"/>
                <a:tileRect/>
              </a:gradFill>
              <a:ln>
                <a:noFill/>
              </a:ln>
            </p:spPr>
            <p:txBody>
              <a:bodyPr wrap="square" rtlCol="0">
                <a:spAutoFit/>
              </a:bodyPr>
              <a:lstStyle/>
              <a:p>
                <a:r>
                  <a:rPr lang="en-NL" sz="1600" dirty="0"/>
                  <a:t>HH→bbℓℓ+MET</a:t>
                </a:r>
              </a:p>
            </p:txBody>
          </p:sp>
        </p:grpSp>
      </p:grpSp>
      <p:sp>
        <p:nvSpPr>
          <p:cNvPr id="98" name="TextBox 97">
            <a:extLst>
              <a:ext uri="{FF2B5EF4-FFF2-40B4-BE49-F238E27FC236}">
                <a16:creationId xmlns:a16="http://schemas.microsoft.com/office/drawing/2014/main" id="{9F571118-E52E-FF46-9B37-2E71050890A3}"/>
              </a:ext>
            </a:extLst>
          </p:cNvPr>
          <p:cNvSpPr txBox="1"/>
          <p:nvPr/>
        </p:nvSpPr>
        <p:spPr>
          <a:xfrm>
            <a:off x="8950731" y="3110337"/>
            <a:ext cx="1597824" cy="374571"/>
          </a:xfrm>
          <a:prstGeom prst="roundRect">
            <a:avLst/>
          </a:prstGeom>
          <a:solidFill>
            <a:schemeClr val="bg2"/>
          </a:solidFill>
          <a:ln>
            <a:noFill/>
          </a:ln>
        </p:spPr>
        <p:txBody>
          <a:bodyPr wrap="square" rtlCol="0">
            <a:spAutoFit/>
          </a:bodyPr>
          <a:lstStyle/>
          <a:p>
            <a:r>
              <a:rPr lang="en-NL" sz="1600" dirty="0"/>
              <a:t>HH→bbℓℓ+MET</a:t>
            </a:r>
          </a:p>
        </p:txBody>
      </p:sp>
      <p:grpSp>
        <p:nvGrpSpPr>
          <p:cNvPr id="106" name="Group 105">
            <a:extLst>
              <a:ext uri="{FF2B5EF4-FFF2-40B4-BE49-F238E27FC236}">
                <a16:creationId xmlns:a16="http://schemas.microsoft.com/office/drawing/2014/main" id="{CC0ED148-6D20-2B07-FF65-8FE40BDA2ADB}"/>
              </a:ext>
            </a:extLst>
          </p:cNvPr>
          <p:cNvGrpSpPr/>
          <p:nvPr/>
        </p:nvGrpSpPr>
        <p:grpSpPr>
          <a:xfrm>
            <a:off x="4772733" y="3168460"/>
            <a:ext cx="6039842" cy="1998066"/>
            <a:chOff x="4511476" y="3640732"/>
            <a:chExt cx="6039842" cy="1998066"/>
          </a:xfrm>
        </p:grpSpPr>
        <p:cxnSp>
          <p:nvCxnSpPr>
            <p:cNvPr id="60" name="Straight Connector 59">
              <a:extLst>
                <a:ext uri="{FF2B5EF4-FFF2-40B4-BE49-F238E27FC236}">
                  <a16:creationId xmlns:a16="http://schemas.microsoft.com/office/drawing/2014/main" id="{DA0A2ED1-FE19-C7A5-C2FD-4EEBAEB86285}"/>
                </a:ext>
              </a:extLst>
            </p:cNvPr>
            <p:cNvCxnSpPr>
              <a:cxnSpLocks/>
            </p:cNvCxnSpPr>
            <p:nvPr/>
          </p:nvCxnSpPr>
          <p:spPr>
            <a:xfrm flipV="1">
              <a:off x="7372350" y="4655998"/>
              <a:ext cx="0" cy="982800"/>
            </a:xfrm>
            <a:prstGeom prst="line">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nvGrpSpPr>
            <p:cNvPr id="105" name="Group 104">
              <a:extLst>
                <a:ext uri="{FF2B5EF4-FFF2-40B4-BE49-F238E27FC236}">
                  <a16:creationId xmlns:a16="http://schemas.microsoft.com/office/drawing/2014/main" id="{EA65A18D-B525-C84C-A0F4-2D17EA6F79A4}"/>
                </a:ext>
              </a:extLst>
            </p:cNvPr>
            <p:cNvGrpSpPr/>
            <p:nvPr/>
          </p:nvGrpSpPr>
          <p:grpSpPr>
            <a:xfrm>
              <a:off x="4511476" y="3640732"/>
              <a:ext cx="6039842" cy="1993918"/>
              <a:chOff x="4511476" y="3640732"/>
              <a:chExt cx="6039842" cy="1993918"/>
            </a:xfrm>
          </p:grpSpPr>
          <p:cxnSp>
            <p:nvCxnSpPr>
              <p:cNvPr id="55" name="Straight Connector 54">
                <a:extLst>
                  <a:ext uri="{FF2B5EF4-FFF2-40B4-BE49-F238E27FC236}">
                    <a16:creationId xmlns:a16="http://schemas.microsoft.com/office/drawing/2014/main" id="{887ECC9F-AC82-4E5C-89EC-F3F4E3853AFB}"/>
                  </a:ext>
                </a:extLst>
              </p:cNvPr>
              <p:cNvCxnSpPr>
                <a:cxnSpLocks/>
              </p:cNvCxnSpPr>
              <p:nvPr/>
            </p:nvCxnSpPr>
            <p:spPr>
              <a:xfrm>
                <a:off x="5219239" y="5629652"/>
                <a:ext cx="2153111" cy="0"/>
              </a:xfrm>
              <a:prstGeom prst="line">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nvGrpSpPr>
              <p:cNvPr id="103" name="Group 102">
                <a:extLst>
                  <a:ext uri="{FF2B5EF4-FFF2-40B4-BE49-F238E27FC236}">
                    <a16:creationId xmlns:a16="http://schemas.microsoft.com/office/drawing/2014/main" id="{B636DC41-287F-8833-5AFE-2A244AC14E31}"/>
                  </a:ext>
                </a:extLst>
              </p:cNvPr>
              <p:cNvGrpSpPr/>
              <p:nvPr/>
            </p:nvGrpSpPr>
            <p:grpSpPr>
              <a:xfrm>
                <a:off x="4511476" y="3640732"/>
                <a:ext cx="6039842" cy="1993918"/>
                <a:chOff x="4511476" y="3640732"/>
                <a:chExt cx="6039842" cy="1993918"/>
              </a:xfrm>
            </p:grpSpPr>
            <p:cxnSp>
              <p:nvCxnSpPr>
                <p:cNvPr id="28" name="Elbow Connector 27">
                  <a:extLst>
                    <a:ext uri="{FF2B5EF4-FFF2-40B4-BE49-F238E27FC236}">
                      <a16:creationId xmlns:a16="http://schemas.microsoft.com/office/drawing/2014/main" id="{A55C4520-EB6F-0A77-72D3-E1B3D635F574}"/>
                    </a:ext>
                  </a:extLst>
                </p:cNvPr>
                <p:cNvCxnSpPr>
                  <a:cxnSpLocks/>
                </p:cNvCxnSpPr>
                <p:nvPr/>
              </p:nvCxnSpPr>
              <p:spPr>
                <a:xfrm rot="16200000" flipH="1">
                  <a:off x="4394955" y="4800927"/>
                  <a:ext cx="959678" cy="707767"/>
                </a:xfrm>
                <a:prstGeom prst="bentConnector3">
                  <a:avLst>
                    <a:gd name="adj1" fmla="val 47684"/>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2" name="Elbow Connector 31">
                  <a:extLst>
                    <a:ext uri="{FF2B5EF4-FFF2-40B4-BE49-F238E27FC236}">
                      <a16:creationId xmlns:a16="http://schemas.microsoft.com/office/drawing/2014/main" id="{8C8FD5BB-422D-CA5F-3FBB-B6C52C12EFE8}"/>
                    </a:ext>
                  </a:extLst>
                </p:cNvPr>
                <p:cNvCxnSpPr>
                  <a:cxnSpLocks/>
                </p:cNvCxnSpPr>
                <p:nvPr/>
              </p:nvCxnSpPr>
              <p:spPr>
                <a:xfrm rot="10800000" flipV="1">
                  <a:off x="4511476" y="3649518"/>
                  <a:ext cx="1415528" cy="1020458"/>
                </a:xfrm>
                <a:prstGeom prst="bentConnector3">
                  <a:avLst>
                    <a:gd name="adj1" fmla="val 50000"/>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42" name="Elbow Connector 41">
                  <a:extLst>
                    <a:ext uri="{FF2B5EF4-FFF2-40B4-BE49-F238E27FC236}">
                      <a16:creationId xmlns:a16="http://schemas.microsoft.com/office/drawing/2014/main" id="{17E05406-49C3-6ACA-117E-1EBF2E335292}"/>
                    </a:ext>
                  </a:extLst>
                </p:cNvPr>
                <p:cNvCxnSpPr>
                  <a:cxnSpLocks/>
                </p:cNvCxnSpPr>
                <p:nvPr/>
              </p:nvCxnSpPr>
              <p:spPr>
                <a:xfrm rot="16200000" flipH="1">
                  <a:off x="5771517" y="3796218"/>
                  <a:ext cx="1029244" cy="718271"/>
                </a:xfrm>
                <a:prstGeom prst="bentConnector3">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D890C66B-B6D3-882A-E4F7-B5385626ED16}"/>
                    </a:ext>
                  </a:extLst>
                </p:cNvPr>
                <p:cNvCxnSpPr/>
                <p:nvPr/>
              </p:nvCxnSpPr>
              <p:spPr>
                <a:xfrm>
                  <a:off x="6645275" y="4663589"/>
                  <a:ext cx="727075" cy="0"/>
                </a:xfrm>
                <a:prstGeom prst="line">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6" name="Straight Connector 75">
                  <a:extLst>
                    <a:ext uri="{FF2B5EF4-FFF2-40B4-BE49-F238E27FC236}">
                      <a16:creationId xmlns:a16="http://schemas.microsoft.com/office/drawing/2014/main" id="{934912EF-067C-AF2A-23D0-5E124974CEB7}"/>
                    </a:ext>
                  </a:extLst>
                </p:cNvPr>
                <p:cNvCxnSpPr>
                  <a:cxnSpLocks/>
                </p:cNvCxnSpPr>
                <p:nvPr/>
              </p:nvCxnSpPr>
              <p:spPr>
                <a:xfrm flipH="1">
                  <a:off x="7372350" y="4888268"/>
                  <a:ext cx="1385888" cy="0"/>
                </a:xfrm>
                <a:prstGeom prst="line">
                  <a:avLst/>
                </a:prstGeom>
                <a:ln w="38100">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79" name="TextBox 78">
                  <a:extLst>
                    <a:ext uri="{FF2B5EF4-FFF2-40B4-BE49-F238E27FC236}">
                      <a16:creationId xmlns:a16="http://schemas.microsoft.com/office/drawing/2014/main" id="{850E9BA6-0430-750A-5A03-EE54E6F68B59}"/>
                    </a:ext>
                  </a:extLst>
                </p:cNvPr>
                <p:cNvSpPr txBox="1"/>
                <p:nvPr/>
              </p:nvSpPr>
              <p:spPr>
                <a:xfrm>
                  <a:off x="8758238" y="4700982"/>
                  <a:ext cx="1793080" cy="374571"/>
                </a:xfrm>
                <a:prstGeom prst="round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0" scaled="1"/>
                  <a:tileRect/>
                </a:gradFill>
                <a:ln>
                  <a:noFill/>
                </a:ln>
              </p:spPr>
              <p:txBody>
                <a:bodyPr wrap="square" rtlCol="0">
                  <a:spAutoFit/>
                </a:bodyPr>
                <a:lstStyle/>
                <a:p>
                  <a:r>
                    <a:rPr lang="en-NL" sz="1600" dirty="0"/>
                    <a:t>HH→multileptons</a:t>
                  </a:r>
                </a:p>
              </p:txBody>
            </p:sp>
          </p:grpSp>
        </p:grpSp>
      </p:grpSp>
      <p:sp>
        <p:nvSpPr>
          <p:cNvPr id="99" name="TextBox 98">
            <a:extLst>
              <a:ext uri="{FF2B5EF4-FFF2-40B4-BE49-F238E27FC236}">
                <a16:creationId xmlns:a16="http://schemas.microsoft.com/office/drawing/2014/main" id="{4AE674C1-3427-F489-D511-B8164EEF3245}"/>
              </a:ext>
            </a:extLst>
          </p:cNvPr>
          <p:cNvSpPr txBox="1"/>
          <p:nvPr/>
        </p:nvSpPr>
        <p:spPr>
          <a:xfrm>
            <a:off x="9019495" y="4228709"/>
            <a:ext cx="1793080" cy="374571"/>
          </a:xfrm>
          <a:prstGeom prst="roundRect">
            <a:avLst/>
          </a:prstGeom>
          <a:solidFill>
            <a:schemeClr val="bg2"/>
          </a:solidFill>
          <a:ln>
            <a:noFill/>
          </a:ln>
        </p:spPr>
        <p:txBody>
          <a:bodyPr wrap="square" rtlCol="0">
            <a:spAutoFit/>
          </a:bodyPr>
          <a:lstStyle/>
          <a:p>
            <a:r>
              <a:rPr lang="en-NL" sz="1600" dirty="0"/>
              <a:t>HH→multileptons</a:t>
            </a:r>
          </a:p>
        </p:txBody>
      </p:sp>
      <p:sp>
        <p:nvSpPr>
          <p:cNvPr id="81" name="5-point Star 80">
            <a:extLst>
              <a:ext uri="{FF2B5EF4-FFF2-40B4-BE49-F238E27FC236}">
                <a16:creationId xmlns:a16="http://schemas.microsoft.com/office/drawing/2014/main" id="{0E1C5C6A-65C8-BE5B-C598-9ABBE8E382AF}"/>
              </a:ext>
            </a:extLst>
          </p:cNvPr>
          <p:cNvSpPr/>
          <p:nvPr/>
        </p:nvSpPr>
        <p:spPr>
          <a:xfrm>
            <a:off x="476583" y="3044721"/>
            <a:ext cx="1382290" cy="1420672"/>
          </a:xfrm>
          <a:prstGeom prst="star5">
            <a:avLst>
              <a:gd name="adj" fmla="val 29740"/>
              <a:gd name="hf" fmla="val 105146"/>
              <a:gd name="vf" fmla="val 110557"/>
            </a:avLst>
          </a:prstGeom>
          <a:solidFill>
            <a:srgbClr val="ECE38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NL" sz="1200" dirty="0">
                <a:solidFill>
                  <a:schemeClr val="tx2"/>
                </a:solidFill>
              </a:rPr>
              <a:t>Golden channels</a:t>
            </a:r>
          </a:p>
        </p:txBody>
      </p:sp>
      <p:sp>
        <p:nvSpPr>
          <p:cNvPr id="95" name="TextBox 94">
            <a:extLst>
              <a:ext uri="{FF2B5EF4-FFF2-40B4-BE49-F238E27FC236}">
                <a16:creationId xmlns:a16="http://schemas.microsoft.com/office/drawing/2014/main" id="{3F4467AF-C57D-0FA6-975F-8030DF03C58C}"/>
              </a:ext>
            </a:extLst>
          </p:cNvPr>
          <p:cNvSpPr txBox="1"/>
          <p:nvPr/>
        </p:nvSpPr>
        <p:spPr>
          <a:xfrm>
            <a:off x="2183870" y="2580528"/>
            <a:ext cx="1152951" cy="374571"/>
          </a:xfrm>
          <a:prstGeom prst="roundRect">
            <a:avLst/>
          </a:prstGeom>
          <a:solidFill>
            <a:schemeClr val="bg2"/>
          </a:solidFill>
          <a:ln>
            <a:noFill/>
          </a:ln>
        </p:spPr>
        <p:txBody>
          <a:bodyPr wrap="square" rtlCol="0">
            <a:spAutoFit/>
          </a:bodyPr>
          <a:lstStyle/>
          <a:p>
            <a:r>
              <a:rPr lang="en-NL" sz="1600" dirty="0"/>
              <a:t>HH→bbbb</a:t>
            </a:r>
          </a:p>
        </p:txBody>
      </p:sp>
    </p:spTree>
    <p:custDataLst>
      <p:tags r:id="rId1"/>
    </p:custDataLst>
    <p:extLst>
      <p:ext uri="{BB962C8B-B14F-4D97-AF65-F5344CB8AC3E}">
        <p14:creationId xmlns:p14="http://schemas.microsoft.com/office/powerpoint/2010/main" val="3039860495"/>
      </p:ext>
    </p:extLst>
  </p:cSld>
  <p:clrMapOvr>
    <a:masterClrMapping/>
  </p:clrMapOvr>
  <mc:AlternateContent xmlns:mc="http://schemas.openxmlformats.org/markup-compatibility/2006" xmlns:p14="http://schemas.microsoft.com/office/powerpoint/2010/main">
    <mc:Choice Requires="p14">
      <p:transition spd="slow" p14:dur="2000" advTm="47576"/>
    </mc:Choice>
    <mc:Fallback xmlns="">
      <p:transition spd="slow" advTm="4757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9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1"/>
                                        </p:tgtEl>
                                        <p:attrNameLst>
                                          <p:attrName>style.visibility</p:attrName>
                                        </p:attrNameLst>
                                      </p:cBhvr>
                                      <p:to>
                                        <p:strVal val="visible"/>
                                      </p:to>
                                    </p:set>
                                  </p:childTnLst>
                                </p:cTn>
                              </p:par>
                              <p:par>
                                <p:cTn id="13" presetID="1" presetClass="exit" presetSubtype="0" fill="hold" grpId="0" nodeType="withEffect">
                                  <p:stCondLst>
                                    <p:cond delay="0"/>
                                  </p:stCondLst>
                                  <p:childTnLst>
                                    <p:set>
                                      <p:cBhvr>
                                        <p:cTn id="14" dur="1" fill="hold">
                                          <p:stCondLst>
                                            <p:cond delay="0"/>
                                          </p:stCondLst>
                                        </p:cTn>
                                        <p:tgtEl>
                                          <p:spTgt spid="9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0"/>
                                        </p:tgtEl>
                                        <p:attrNameLst>
                                          <p:attrName>style.visibility</p:attrName>
                                        </p:attrNameLst>
                                      </p:cBhvr>
                                      <p:to>
                                        <p:strVal val="visible"/>
                                      </p:to>
                                    </p:set>
                                  </p:childTnLst>
                                </p:cTn>
                              </p:par>
                              <p:par>
                                <p:cTn id="19" presetID="1" presetClass="exit" presetSubtype="0" fill="hold" grpId="0" nodeType="withEffect">
                                  <p:stCondLst>
                                    <p:cond delay="0"/>
                                  </p:stCondLst>
                                  <p:childTnLst>
                                    <p:set>
                                      <p:cBhvr>
                                        <p:cTn id="20" dur="1" fill="hold">
                                          <p:stCondLst>
                                            <p:cond delay="0"/>
                                          </p:stCondLst>
                                        </p:cTn>
                                        <p:tgtEl>
                                          <p:spTgt spid="9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4"/>
                                        </p:tgtEl>
                                        <p:attrNameLst>
                                          <p:attrName>style.visibility</p:attrName>
                                        </p:attrNameLst>
                                      </p:cBhvr>
                                      <p:to>
                                        <p:strVal val="visible"/>
                                      </p:to>
                                    </p:set>
                                  </p:childTnLst>
                                </p:cTn>
                              </p:par>
                              <p:par>
                                <p:cTn id="29" presetID="1" presetClass="exit" presetSubtype="0" fill="hold" grpId="0" nodeType="withEffect">
                                  <p:stCondLst>
                                    <p:cond delay="0"/>
                                  </p:stCondLst>
                                  <p:childTnLst>
                                    <p:set>
                                      <p:cBhvr>
                                        <p:cTn id="30" dur="1" fill="hold">
                                          <p:stCondLst>
                                            <p:cond delay="0"/>
                                          </p:stCondLst>
                                        </p:cTn>
                                        <p:tgtEl>
                                          <p:spTgt spid="9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6"/>
                                        </p:tgtEl>
                                        <p:attrNameLst>
                                          <p:attrName>style.visibility</p:attrName>
                                        </p:attrNameLst>
                                      </p:cBhvr>
                                      <p:to>
                                        <p:strVal val="visible"/>
                                      </p:to>
                                    </p:set>
                                  </p:childTnLst>
                                </p:cTn>
                              </p:par>
                              <p:par>
                                <p:cTn id="35" presetID="1" presetClass="exit" presetSubtype="0" fill="hold" grpId="0" nodeType="withEffect">
                                  <p:stCondLst>
                                    <p:cond delay="0"/>
                                  </p:stCondLst>
                                  <p:childTnLst>
                                    <p:set>
                                      <p:cBhvr>
                                        <p:cTn id="36" dur="1" fill="hold">
                                          <p:stCondLst>
                                            <p:cond delay="0"/>
                                          </p:stCondLst>
                                        </p:cTn>
                                        <p:tgtEl>
                                          <p:spTgt spid="9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97" grpId="0" animBg="1"/>
      <p:bldP spid="98" grpId="0" animBg="1"/>
      <p:bldP spid="99" grpId="0" animBg="1"/>
      <p:bldP spid="81" grpId="0" animBg="1"/>
      <p:bldP spid="9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Straight Connector 39">
            <a:extLst>
              <a:ext uri="{FF2B5EF4-FFF2-40B4-BE49-F238E27FC236}">
                <a16:creationId xmlns:a16="http://schemas.microsoft.com/office/drawing/2014/main" id="{17FF75EA-676B-0166-AEA2-2349E06421EB}"/>
              </a:ext>
            </a:extLst>
          </p:cNvPr>
          <p:cNvCxnSpPr>
            <a:cxnSpLocks/>
          </p:cNvCxnSpPr>
          <p:nvPr/>
        </p:nvCxnSpPr>
        <p:spPr>
          <a:xfrm>
            <a:off x="10679405" y="3733226"/>
            <a:ext cx="0" cy="204954"/>
          </a:xfrm>
          <a:prstGeom prst="line">
            <a:avLst/>
          </a:prstGeom>
          <a:ln>
            <a:solidFill>
              <a:schemeClr val="bg2">
                <a:lumMod val="90000"/>
              </a:schemeClr>
            </a:solidFill>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A057B28D-64FB-CA7B-100E-BFEB7916C418}"/>
              </a:ext>
            </a:extLst>
          </p:cNvPr>
          <p:cNvCxnSpPr>
            <a:cxnSpLocks/>
          </p:cNvCxnSpPr>
          <p:nvPr/>
        </p:nvCxnSpPr>
        <p:spPr>
          <a:xfrm>
            <a:off x="7585550" y="3733226"/>
            <a:ext cx="0" cy="204954"/>
          </a:xfrm>
          <a:prstGeom prst="line">
            <a:avLst/>
          </a:prstGeom>
          <a:ln>
            <a:solidFill>
              <a:schemeClr val="bg2">
                <a:lumMod val="90000"/>
              </a:schemeClr>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28A096CB-7E7E-3EB4-0D1C-A13E162E207A}"/>
              </a:ext>
            </a:extLst>
          </p:cNvPr>
          <p:cNvCxnSpPr>
            <a:cxnSpLocks/>
          </p:cNvCxnSpPr>
          <p:nvPr/>
        </p:nvCxnSpPr>
        <p:spPr>
          <a:xfrm>
            <a:off x="2035504" y="3733001"/>
            <a:ext cx="0" cy="188197"/>
          </a:xfrm>
          <a:prstGeom prst="line">
            <a:avLst/>
          </a:prstGeom>
          <a:ln>
            <a:solidFill>
              <a:schemeClr val="bg2">
                <a:lumMod val="90000"/>
              </a:schemeClr>
            </a:solidFill>
          </a:ln>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8F875852-90EF-FC72-5F86-9D31CA3CCF47}"/>
              </a:ext>
            </a:extLst>
          </p:cNvPr>
          <p:cNvSpPr>
            <a:spLocks noGrp="1"/>
          </p:cNvSpPr>
          <p:nvPr>
            <p:ph type="title"/>
          </p:nvPr>
        </p:nvSpPr>
        <p:spPr/>
        <p:txBody>
          <a:bodyPr/>
          <a:lstStyle/>
          <a:p>
            <a:r>
              <a:rPr lang="en-NL" dirty="0">
                <a:solidFill>
                  <a:schemeClr val="accent3"/>
                </a:solidFill>
              </a:rPr>
              <a:t>Recent HH results</a:t>
            </a:r>
          </a:p>
        </p:txBody>
      </p:sp>
      <p:cxnSp>
        <p:nvCxnSpPr>
          <p:cNvPr id="5" name="Straight Connector 4">
            <a:extLst>
              <a:ext uri="{FF2B5EF4-FFF2-40B4-BE49-F238E27FC236}">
                <a16:creationId xmlns:a16="http://schemas.microsoft.com/office/drawing/2014/main" id="{A770467B-7E85-A392-29D3-0AF828D09C3F}"/>
              </a:ext>
            </a:extLst>
          </p:cNvPr>
          <p:cNvCxnSpPr/>
          <p:nvPr/>
        </p:nvCxnSpPr>
        <p:spPr>
          <a:xfrm>
            <a:off x="1073151" y="3734611"/>
            <a:ext cx="9992299" cy="0"/>
          </a:xfrm>
          <a:prstGeom prst="line">
            <a:avLst/>
          </a:prstGeom>
          <a:ln>
            <a:solidFill>
              <a:schemeClr val="accent3"/>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7" name="Picture 6" descr="A building with trees and a ball&#10;&#10;Description automatically generated with medium confidence">
            <a:extLst>
              <a:ext uri="{FF2B5EF4-FFF2-40B4-BE49-F238E27FC236}">
                <a16:creationId xmlns:a16="http://schemas.microsoft.com/office/drawing/2014/main" id="{1FCAAFC8-424C-4AA9-C23F-AD6AC48D73C2}"/>
              </a:ext>
            </a:extLst>
          </p:cNvPr>
          <p:cNvPicPr>
            <a:picLocks noChangeAspect="1"/>
          </p:cNvPicPr>
          <p:nvPr/>
        </p:nvPicPr>
        <p:blipFill>
          <a:blip r:embed="rId3"/>
          <a:stretch>
            <a:fillRect/>
          </a:stretch>
        </p:blipFill>
        <p:spPr>
          <a:xfrm>
            <a:off x="9600619" y="2407635"/>
            <a:ext cx="2386988" cy="1138773"/>
          </a:xfrm>
          <a:prstGeom prst="rect">
            <a:avLst/>
          </a:prstGeom>
        </p:spPr>
      </p:pic>
      <p:sp>
        <p:nvSpPr>
          <p:cNvPr id="8" name="TextBox 7">
            <a:extLst>
              <a:ext uri="{FF2B5EF4-FFF2-40B4-BE49-F238E27FC236}">
                <a16:creationId xmlns:a16="http://schemas.microsoft.com/office/drawing/2014/main" id="{097F462B-4050-59E2-C49A-D4E496882863}"/>
              </a:ext>
            </a:extLst>
          </p:cNvPr>
          <p:cNvSpPr txBox="1"/>
          <p:nvPr/>
        </p:nvSpPr>
        <p:spPr>
          <a:xfrm>
            <a:off x="757500" y="2896789"/>
            <a:ext cx="1661941" cy="646986"/>
          </a:xfrm>
          <a:prstGeom prst="roundRect">
            <a:avLst/>
          </a:prstGeom>
          <a:gradFill flip="none" rotWithShape="1">
            <a:gsLst>
              <a:gs pos="0">
                <a:schemeClr val="accent5">
                  <a:lumMod val="40000"/>
                  <a:lumOff val="60000"/>
                  <a:tint val="66000"/>
                  <a:satMod val="160000"/>
                </a:schemeClr>
              </a:gs>
              <a:gs pos="50000">
                <a:schemeClr val="accent5">
                  <a:lumMod val="40000"/>
                  <a:lumOff val="60000"/>
                  <a:tint val="44500"/>
                  <a:satMod val="160000"/>
                </a:schemeClr>
              </a:gs>
              <a:gs pos="100000">
                <a:schemeClr val="accent5">
                  <a:lumMod val="40000"/>
                  <a:lumOff val="60000"/>
                  <a:tint val="23500"/>
                  <a:satMod val="160000"/>
                </a:schemeClr>
              </a:gs>
            </a:gsLst>
            <a:lin ang="2700000" scaled="1"/>
            <a:tileRect/>
          </a:gradFill>
          <a:ln>
            <a:noFill/>
          </a:ln>
        </p:spPr>
        <p:txBody>
          <a:bodyPr wrap="square" rtlCol="0">
            <a:spAutoFit/>
          </a:bodyPr>
          <a:lstStyle/>
          <a:p>
            <a:r>
              <a:rPr lang="en-NL" sz="1600" dirty="0"/>
              <a:t>F</a:t>
            </a:r>
            <a:r>
              <a:rPr lang="en-GB" sz="1600" dirty="0"/>
              <a:t>u</a:t>
            </a:r>
            <a:r>
              <a:rPr lang="en-NL" sz="1600" dirty="0"/>
              <a:t>ll Run 2</a:t>
            </a:r>
          </a:p>
          <a:p>
            <a:r>
              <a:rPr lang="en-NL" sz="1600" dirty="0"/>
              <a:t>HH→bbℓℓ+MET</a:t>
            </a:r>
          </a:p>
        </p:txBody>
      </p:sp>
      <p:sp>
        <p:nvSpPr>
          <p:cNvPr id="9" name="TextBox 8">
            <a:extLst>
              <a:ext uri="{FF2B5EF4-FFF2-40B4-BE49-F238E27FC236}">
                <a16:creationId xmlns:a16="http://schemas.microsoft.com/office/drawing/2014/main" id="{433C1405-3DD3-5CFE-ABC7-5C01D15D29A2}"/>
              </a:ext>
            </a:extLst>
          </p:cNvPr>
          <p:cNvSpPr txBox="1"/>
          <p:nvPr/>
        </p:nvSpPr>
        <p:spPr>
          <a:xfrm>
            <a:off x="2706142" y="2896789"/>
            <a:ext cx="1501967" cy="646986"/>
          </a:xfrm>
          <a:prstGeom prst="roundRect">
            <a:avLst/>
          </a:prstGeom>
          <a:gradFill flip="none" rotWithShape="1">
            <a:gsLst>
              <a:gs pos="0">
                <a:srgbClr val="49F2DC">
                  <a:tint val="66000"/>
                  <a:satMod val="160000"/>
                </a:srgbClr>
              </a:gs>
              <a:gs pos="50000">
                <a:srgbClr val="49F2DC">
                  <a:tint val="44500"/>
                  <a:satMod val="160000"/>
                </a:srgbClr>
              </a:gs>
              <a:gs pos="100000">
                <a:srgbClr val="49F2DC">
                  <a:tint val="23500"/>
                  <a:satMod val="160000"/>
                </a:srgbClr>
              </a:gs>
            </a:gsLst>
            <a:lin ang="2700000" scaled="1"/>
            <a:tileRect/>
          </a:gradFill>
          <a:ln>
            <a:noFill/>
          </a:ln>
        </p:spPr>
        <p:txBody>
          <a:bodyPr wrap="square" rtlCol="0">
            <a:spAutoFit/>
          </a:bodyPr>
          <a:lstStyle/>
          <a:p>
            <a:r>
              <a:rPr lang="en-US" sz="1600" dirty="0"/>
              <a:t>Run 2 legacy</a:t>
            </a:r>
            <a:endParaRPr lang="en-NL" sz="1600" dirty="0"/>
          </a:p>
          <a:p>
            <a:r>
              <a:rPr lang="en-NL" sz="1600" dirty="0"/>
              <a:t>HH→ bb𝛾𝛾</a:t>
            </a:r>
            <a:endParaRPr lang="en-NL" dirty="0"/>
          </a:p>
        </p:txBody>
      </p:sp>
      <p:sp>
        <p:nvSpPr>
          <p:cNvPr id="10" name="TextBox 9">
            <a:extLst>
              <a:ext uri="{FF2B5EF4-FFF2-40B4-BE49-F238E27FC236}">
                <a16:creationId xmlns:a16="http://schemas.microsoft.com/office/drawing/2014/main" id="{584FD9D3-66FF-A598-9A79-DE71D0A7BF1A}"/>
              </a:ext>
            </a:extLst>
          </p:cNvPr>
          <p:cNvSpPr txBox="1"/>
          <p:nvPr/>
        </p:nvSpPr>
        <p:spPr>
          <a:xfrm>
            <a:off x="2923640" y="4280008"/>
            <a:ext cx="1356357" cy="646986"/>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a:ln>
            <a:noFill/>
          </a:ln>
        </p:spPr>
        <p:txBody>
          <a:bodyPr wrap="square" rtlCol="0">
            <a:spAutoFit/>
          </a:bodyPr>
          <a:lstStyle/>
          <a:p>
            <a:r>
              <a:rPr lang="en-US" sz="1600" dirty="0"/>
              <a:t>Run 2 legacy</a:t>
            </a:r>
            <a:endParaRPr lang="en-NL" sz="1600" dirty="0"/>
          </a:p>
          <a:p>
            <a:r>
              <a:rPr lang="en-NL" sz="1600" dirty="0"/>
              <a:t>HH→ bbττ</a:t>
            </a:r>
          </a:p>
        </p:txBody>
      </p:sp>
      <p:sp>
        <p:nvSpPr>
          <p:cNvPr id="11" name="TextBox 10">
            <a:extLst>
              <a:ext uri="{FF2B5EF4-FFF2-40B4-BE49-F238E27FC236}">
                <a16:creationId xmlns:a16="http://schemas.microsoft.com/office/drawing/2014/main" id="{FD8593F1-B6D5-EC00-6809-BDB35D814814}"/>
              </a:ext>
            </a:extLst>
          </p:cNvPr>
          <p:cNvSpPr txBox="1"/>
          <p:nvPr/>
        </p:nvSpPr>
        <p:spPr>
          <a:xfrm>
            <a:off x="4385933" y="2624812"/>
            <a:ext cx="1501959" cy="919401"/>
          </a:xfrm>
          <a:prstGeom prst="round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a:noFill/>
          </a:ln>
        </p:spPr>
        <p:txBody>
          <a:bodyPr wrap="square" rtlCol="0">
            <a:spAutoFit/>
          </a:bodyPr>
          <a:lstStyle/>
          <a:p>
            <a:r>
              <a:rPr lang="en-NL" sz="1600" dirty="0"/>
              <a:t>F</a:t>
            </a:r>
            <a:r>
              <a:rPr lang="en-GB" sz="1600" dirty="0"/>
              <a:t>u</a:t>
            </a:r>
            <a:r>
              <a:rPr lang="en-NL" sz="1600" dirty="0"/>
              <a:t>ll Run 2</a:t>
            </a:r>
          </a:p>
          <a:p>
            <a:r>
              <a:rPr lang="en-NL" sz="1600" dirty="0"/>
              <a:t>Boosted VBF HH→bbbb</a:t>
            </a:r>
          </a:p>
        </p:txBody>
      </p:sp>
      <p:sp>
        <p:nvSpPr>
          <p:cNvPr id="12" name="TextBox 11">
            <a:extLst>
              <a:ext uri="{FF2B5EF4-FFF2-40B4-BE49-F238E27FC236}">
                <a16:creationId xmlns:a16="http://schemas.microsoft.com/office/drawing/2014/main" id="{7B56F334-E981-708C-8BF6-A8966D4B6BDC}"/>
              </a:ext>
            </a:extLst>
          </p:cNvPr>
          <p:cNvSpPr txBox="1"/>
          <p:nvPr/>
        </p:nvSpPr>
        <p:spPr>
          <a:xfrm>
            <a:off x="5550707" y="4276162"/>
            <a:ext cx="1878370" cy="646986"/>
          </a:xfrm>
          <a:prstGeom prst="roundRect">
            <a:avLst/>
          </a:prstGeom>
          <a:gradFill flip="none" rotWithShape="1">
            <a:gsLst>
              <a:gs pos="0">
                <a:schemeClr val="accent6">
                  <a:lumMod val="40000"/>
                  <a:lumOff val="60000"/>
                  <a:tint val="66000"/>
                  <a:satMod val="160000"/>
                </a:schemeClr>
              </a:gs>
              <a:gs pos="50000">
                <a:schemeClr val="accent6">
                  <a:lumMod val="40000"/>
                  <a:lumOff val="60000"/>
                  <a:tint val="44500"/>
                  <a:satMod val="160000"/>
                </a:schemeClr>
              </a:gs>
              <a:gs pos="100000">
                <a:schemeClr val="accent6">
                  <a:lumMod val="40000"/>
                  <a:lumOff val="60000"/>
                  <a:tint val="23500"/>
                  <a:satMod val="160000"/>
                </a:schemeClr>
              </a:gs>
            </a:gsLst>
            <a:lin ang="2700000" scaled="1"/>
            <a:tileRect/>
          </a:gradFill>
          <a:ln>
            <a:noFill/>
          </a:ln>
        </p:spPr>
        <p:txBody>
          <a:bodyPr wrap="square" rtlCol="0">
            <a:spAutoFit/>
          </a:bodyPr>
          <a:lstStyle/>
          <a:p>
            <a:r>
              <a:rPr lang="en-NL" sz="1600" dirty="0"/>
              <a:t>F</a:t>
            </a:r>
            <a:r>
              <a:rPr lang="en-GB" sz="1600" dirty="0"/>
              <a:t>u</a:t>
            </a:r>
            <a:r>
              <a:rPr lang="en-NL" sz="1600" dirty="0"/>
              <a:t>ll Run 2</a:t>
            </a:r>
          </a:p>
          <a:p>
            <a:r>
              <a:rPr lang="en-NL" sz="1600" dirty="0"/>
              <a:t>HH→multileptons</a:t>
            </a:r>
          </a:p>
        </p:txBody>
      </p:sp>
      <p:sp>
        <p:nvSpPr>
          <p:cNvPr id="13" name="TextBox 12">
            <a:extLst>
              <a:ext uri="{FF2B5EF4-FFF2-40B4-BE49-F238E27FC236}">
                <a16:creationId xmlns:a16="http://schemas.microsoft.com/office/drawing/2014/main" id="{6D25B11B-32CE-7234-C191-795ACA798287}"/>
              </a:ext>
            </a:extLst>
          </p:cNvPr>
          <p:cNvSpPr txBox="1"/>
          <p:nvPr/>
        </p:nvSpPr>
        <p:spPr>
          <a:xfrm>
            <a:off x="7816733" y="4276162"/>
            <a:ext cx="2079514" cy="646986"/>
          </a:xfrm>
          <a:prstGeom prst="roundRect">
            <a:avLst/>
          </a:prstGeom>
          <a:gradFill flip="none" rotWithShape="1">
            <a:gsLst>
              <a:gs pos="0">
                <a:srgbClr val="49F2DC">
                  <a:tint val="66000"/>
                  <a:satMod val="160000"/>
                </a:srgbClr>
              </a:gs>
              <a:gs pos="50000">
                <a:srgbClr val="49F2DC">
                  <a:tint val="44500"/>
                  <a:satMod val="160000"/>
                </a:srgbClr>
              </a:gs>
              <a:gs pos="100000">
                <a:srgbClr val="49F2DC">
                  <a:tint val="23500"/>
                  <a:satMod val="160000"/>
                </a:srgbClr>
              </a:gs>
            </a:gsLst>
            <a:lin ang="2700000" scaled="1"/>
            <a:tileRect/>
          </a:gradFill>
          <a:ln>
            <a:noFill/>
          </a:ln>
        </p:spPr>
        <p:txBody>
          <a:bodyPr wrap="square" rtlCol="0">
            <a:spAutoFit/>
          </a:bodyPr>
          <a:lstStyle/>
          <a:p>
            <a:r>
              <a:rPr lang="en-US" sz="1600" dirty="0"/>
              <a:t>Run 2 + partial Run 3</a:t>
            </a:r>
            <a:endParaRPr lang="en-NL" sz="1600" dirty="0"/>
          </a:p>
          <a:p>
            <a:r>
              <a:rPr lang="en-NL" sz="1600" dirty="0"/>
              <a:t>HH→ bb𝛾𝛾</a:t>
            </a:r>
          </a:p>
        </p:txBody>
      </p:sp>
      <p:sp>
        <p:nvSpPr>
          <p:cNvPr id="14" name="TextBox 13">
            <a:extLst>
              <a:ext uri="{FF2B5EF4-FFF2-40B4-BE49-F238E27FC236}">
                <a16:creationId xmlns:a16="http://schemas.microsoft.com/office/drawing/2014/main" id="{8CB3D623-40DC-9849-5068-529292B9D01B}"/>
              </a:ext>
            </a:extLst>
          </p:cNvPr>
          <p:cNvSpPr txBox="1"/>
          <p:nvPr/>
        </p:nvSpPr>
        <p:spPr>
          <a:xfrm>
            <a:off x="6096000" y="2896789"/>
            <a:ext cx="1616728" cy="646986"/>
          </a:xfrm>
          <a:prstGeom prst="round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2700000" scaled="1"/>
            <a:tileRect/>
          </a:gradFill>
          <a:ln>
            <a:noFill/>
          </a:ln>
        </p:spPr>
        <p:txBody>
          <a:bodyPr wrap="square" rtlCol="0">
            <a:spAutoFit/>
          </a:bodyPr>
          <a:lstStyle/>
          <a:p>
            <a:r>
              <a:rPr lang="en-NL" sz="1600" dirty="0"/>
              <a:t>Run 2 HH Combination</a:t>
            </a:r>
          </a:p>
        </p:txBody>
      </p:sp>
      <p:sp>
        <p:nvSpPr>
          <p:cNvPr id="15" name="Slide Number Placeholder 14">
            <a:extLst>
              <a:ext uri="{FF2B5EF4-FFF2-40B4-BE49-F238E27FC236}">
                <a16:creationId xmlns:a16="http://schemas.microsoft.com/office/drawing/2014/main" id="{AAF5C045-0CFB-266A-8BEC-6353CD67D152}"/>
              </a:ext>
            </a:extLst>
          </p:cNvPr>
          <p:cNvSpPr>
            <a:spLocks noGrp="1"/>
          </p:cNvSpPr>
          <p:nvPr>
            <p:ph type="sldNum" sz="quarter" idx="12"/>
          </p:nvPr>
        </p:nvSpPr>
        <p:spPr/>
        <p:txBody>
          <a:bodyPr/>
          <a:lstStyle/>
          <a:p>
            <a:fld id="{E676B44A-1326-F346-AF9E-863642D7A87C}" type="slidenum">
              <a:rPr lang="en-NL" smtClean="0"/>
              <a:t>8</a:t>
            </a:fld>
            <a:endParaRPr lang="en-NL"/>
          </a:p>
        </p:txBody>
      </p:sp>
      <p:cxnSp>
        <p:nvCxnSpPr>
          <p:cNvPr id="16" name="Straight Connector 15">
            <a:extLst>
              <a:ext uri="{FF2B5EF4-FFF2-40B4-BE49-F238E27FC236}">
                <a16:creationId xmlns:a16="http://schemas.microsoft.com/office/drawing/2014/main" id="{3C538DEA-DA0F-39BD-8658-C5DA2341C5C4}"/>
              </a:ext>
            </a:extLst>
          </p:cNvPr>
          <p:cNvCxnSpPr>
            <a:cxnSpLocks/>
          </p:cNvCxnSpPr>
          <p:nvPr/>
        </p:nvCxnSpPr>
        <p:spPr>
          <a:xfrm>
            <a:off x="1625601" y="3546414"/>
            <a:ext cx="0" cy="188197"/>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94E9BBA7-CDF8-DE66-9D51-439049A1B3C0}"/>
              </a:ext>
            </a:extLst>
          </p:cNvPr>
          <p:cNvCxnSpPr>
            <a:cxnSpLocks/>
          </p:cNvCxnSpPr>
          <p:nvPr/>
        </p:nvCxnSpPr>
        <p:spPr>
          <a:xfrm>
            <a:off x="2924852" y="3544804"/>
            <a:ext cx="0" cy="188197"/>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285EFE97-9CC2-23C4-EDD7-9D1FB6BCD3FB}"/>
              </a:ext>
            </a:extLst>
          </p:cNvPr>
          <p:cNvCxnSpPr>
            <a:cxnSpLocks/>
          </p:cNvCxnSpPr>
          <p:nvPr/>
        </p:nvCxnSpPr>
        <p:spPr>
          <a:xfrm>
            <a:off x="3525936" y="3734611"/>
            <a:ext cx="0" cy="541551"/>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92B1FFEC-5FBD-6F18-BDD6-44A40C50F51B}"/>
              </a:ext>
            </a:extLst>
          </p:cNvPr>
          <p:cNvCxnSpPr>
            <a:cxnSpLocks/>
          </p:cNvCxnSpPr>
          <p:nvPr/>
        </p:nvCxnSpPr>
        <p:spPr>
          <a:xfrm>
            <a:off x="4987731" y="3546413"/>
            <a:ext cx="0" cy="188197"/>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F83E734F-71BD-E2A0-5ED6-3B66CB628647}"/>
              </a:ext>
            </a:extLst>
          </p:cNvPr>
          <p:cNvCxnSpPr>
            <a:cxnSpLocks/>
          </p:cNvCxnSpPr>
          <p:nvPr/>
        </p:nvCxnSpPr>
        <p:spPr>
          <a:xfrm>
            <a:off x="6854258" y="3546412"/>
            <a:ext cx="0" cy="188197"/>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964943BB-2F3F-3534-EE56-1CB1C649C3A0}"/>
              </a:ext>
            </a:extLst>
          </p:cNvPr>
          <p:cNvCxnSpPr>
            <a:cxnSpLocks/>
          </p:cNvCxnSpPr>
          <p:nvPr/>
        </p:nvCxnSpPr>
        <p:spPr>
          <a:xfrm>
            <a:off x="6262915" y="3734610"/>
            <a:ext cx="0" cy="541552"/>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685E1FB3-1B23-9C4D-2A3E-3BA69FB264E8}"/>
              </a:ext>
            </a:extLst>
          </p:cNvPr>
          <p:cNvCxnSpPr>
            <a:cxnSpLocks/>
          </p:cNvCxnSpPr>
          <p:nvPr/>
        </p:nvCxnSpPr>
        <p:spPr>
          <a:xfrm>
            <a:off x="8584683" y="3734609"/>
            <a:ext cx="0" cy="541553"/>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30D8667B-88F9-50C0-B2D9-0094B85AA50D}"/>
              </a:ext>
            </a:extLst>
          </p:cNvPr>
          <p:cNvCxnSpPr>
            <a:cxnSpLocks/>
          </p:cNvCxnSpPr>
          <p:nvPr/>
        </p:nvCxnSpPr>
        <p:spPr>
          <a:xfrm>
            <a:off x="1320801" y="3734608"/>
            <a:ext cx="0" cy="459245"/>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E29B9185-DF67-BA5F-FEDC-A1575520FD79}"/>
              </a:ext>
            </a:extLst>
          </p:cNvPr>
          <p:cNvSpPr txBox="1"/>
          <p:nvPr/>
        </p:nvSpPr>
        <p:spPr>
          <a:xfrm>
            <a:off x="411134" y="4193853"/>
            <a:ext cx="1683349" cy="646986"/>
          </a:xfrm>
          <a:prstGeom prst="round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a:noFill/>
          </a:ln>
        </p:spPr>
        <p:txBody>
          <a:bodyPr wrap="square" rtlCol="0">
            <a:spAutoFit/>
          </a:bodyPr>
          <a:lstStyle/>
          <a:p>
            <a:r>
              <a:rPr lang="en-NL" sz="1600" dirty="0"/>
              <a:t>Run 2 Resolved</a:t>
            </a:r>
          </a:p>
          <a:p>
            <a:r>
              <a:rPr lang="en-NL" sz="1600" dirty="0"/>
              <a:t>HH→bbbb</a:t>
            </a:r>
          </a:p>
        </p:txBody>
      </p:sp>
      <p:sp>
        <p:nvSpPr>
          <p:cNvPr id="34" name="TextBox 33">
            <a:extLst>
              <a:ext uri="{FF2B5EF4-FFF2-40B4-BE49-F238E27FC236}">
                <a16:creationId xmlns:a16="http://schemas.microsoft.com/office/drawing/2014/main" id="{6424B2E4-4464-9CAB-6986-EFD90C6FAC64}"/>
              </a:ext>
            </a:extLst>
          </p:cNvPr>
          <p:cNvSpPr txBox="1"/>
          <p:nvPr/>
        </p:nvSpPr>
        <p:spPr>
          <a:xfrm>
            <a:off x="7311770" y="3886076"/>
            <a:ext cx="1529395" cy="307777"/>
          </a:xfrm>
          <a:prstGeom prst="rect">
            <a:avLst/>
          </a:prstGeom>
          <a:noFill/>
        </p:spPr>
        <p:txBody>
          <a:bodyPr wrap="square" rtlCol="0">
            <a:spAutoFit/>
          </a:bodyPr>
          <a:lstStyle/>
          <a:p>
            <a:r>
              <a:rPr lang="en-NL" sz="1400" dirty="0">
                <a:solidFill>
                  <a:schemeClr val="bg2">
                    <a:lumMod val="75000"/>
                  </a:schemeClr>
                </a:solidFill>
              </a:rPr>
              <a:t>2025</a:t>
            </a:r>
          </a:p>
        </p:txBody>
      </p:sp>
      <p:sp>
        <p:nvSpPr>
          <p:cNvPr id="36" name="TextBox 35">
            <a:extLst>
              <a:ext uri="{FF2B5EF4-FFF2-40B4-BE49-F238E27FC236}">
                <a16:creationId xmlns:a16="http://schemas.microsoft.com/office/drawing/2014/main" id="{782C6208-1CDE-B21A-46EE-2B9CE5F84D7C}"/>
              </a:ext>
            </a:extLst>
          </p:cNvPr>
          <p:cNvSpPr txBox="1"/>
          <p:nvPr/>
        </p:nvSpPr>
        <p:spPr>
          <a:xfrm>
            <a:off x="1762106" y="3884153"/>
            <a:ext cx="1529395" cy="307777"/>
          </a:xfrm>
          <a:prstGeom prst="rect">
            <a:avLst/>
          </a:prstGeom>
          <a:noFill/>
        </p:spPr>
        <p:txBody>
          <a:bodyPr wrap="square" rtlCol="0">
            <a:spAutoFit/>
          </a:bodyPr>
          <a:lstStyle/>
          <a:p>
            <a:r>
              <a:rPr lang="en-NL" sz="1400" dirty="0">
                <a:solidFill>
                  <a:schemeClr val="bg2">
                    <a:lumMod val="75000"/>
                  </a:schemeClr>
                </a:solidFill>
              </a:rPr>
              <a:t>2024</a:t>
            </a:r>
          </a:p>
        </p:txBody>
      </p:sp>
      <p:sp>
        <p:nvSpPr>
          <p:cNvPr id="41" name="TextBox 40">
            <a:extLst>
              <a:ext uri="{FF2B5EF4-FFF2-40B4-BE49-F238E27FC236}">
                <a16:creationId xmlns:a16="http://schemas.microsoft.com/office/drawing/2014/main" id="{F93CDF42-E160-092F-75D2-E6FEF1A5DA04}"/>
              </a:ext>
            </a:extLst>
          </p:cNvPr>
          <p:cNvSpPr txBox="1"/>
          <p:nvPr/>
        </p:nvSpPr>
        <p:spPr>
          <a:xfrm>
            <a:off x="10300752" y="3886075"/>
            <a:ext cx="1529395" cy="307777"/>
          </a:xfrm>
          <a:prstGeom prst="rect">
            <a:avLst/>
          </a:prstGeom>
          <a:noFill/>
        </p:spPr>
        <p:txBody>
          <a:bodyPr wrap="square" rtlCol="0">
            <a:spAutoFit/>
          </a:bodyPr>
          <a:lstStyle/>
          <a:p>
            <a:r>
              <a:rPr lang="en-NL" sz="1400" dirty="0">
                <a:solidFill>
                  <a:schemeClr val="bg2">
                    <a:lumMod val="75000"/>
                  </a:schemeClr>
                </a:solidFill>
              </a:rPr>
              <a:t>Present</a:t>
            </a:r>
          </a:p>
        </p:txBody>
      </p:sp>
      <p:sp>
        <p:nvSpPr>
          <p:cNvPr id="3" name="TextBox 2">
            <a:extLst>
              <a:ext uri="{FF2B5EF4-FFF2-40B4-BE49-F238E27FC236}">
                <a16:creationId xmlns:a16="http://schemas.microsoft.com/office/drawing/2014/main" id="{78048124-0F5D-9EAA-26C5-B162CE2A7580}"/>
              </a:ext>
            </a:extLst>
          </p:cNvPr>
          <p:cNvSpPr txBox="1"/>
          <p:nvPr/>
        </p:nvSpPr>
        <p:spPr>
          <a:xfrm>
            <a:off x="2782408" y="4995337"/>
            <a:ext cx="1716314" cy="523220"/>
          </a:xfrm>
          <a:prstGeom prst="rect">
            <a:avLst/>
          </a:prstGeom>
          <a:noFill/>
        </p:spPr>
        <p:txBody>
          <a:bodyPr wrap="square" rtlCol="0">
            <a:spAutoFit/>
          </a:bodyPr>
          <a:lstStyle/>
          <a:p>
            <a:r>
              <a:rPr lang="en-GB" sz="1400" b="0" i="0" u="none" strike="noStrike" dirty="0">
                <a:solidFill>
                  <a:srgbClr val="4571D0"/>
                </a:solidFill>
                <a:effectLst/>
                <a:latin typeface="arial" panose="020B0604020202020204" pitchFamily="34" charset="0"/>
                <a:hlinkClick r:id="rId4"/>
              </a:rPr>
              <a:t>Phys. Rev. D 110 (2024) 032012</a:t>
            </a:r>
            <a:endParaRPr lang="en-NL" sz="1400" dirty="0"/>
          </a:p>
        </p:txBody>
      </p:sp>
      <p:sp>
        <p:nvSpPr>
          <p:cNvPr id="6" name="TextBox 5">
            <a:extLst>
              <a:ext uri="{FF2B5EF4-FFF2-40B4-BE49-F238E27FC236}">
                <a16:creationId xmlns:a16="http://schemas.microsoft.com/office/drawing/2014/main" id="{53E28CDF-932F-1839-B42B-5967A44E8AF3}"/>
              </a:ext>
            </a:extLst>
          </p:cNvPr>
          <p:cNvSpPr txBox="1"/>
          <p:nvPr/>
        </p:nvSpPr>
        <p:spPr>
          <a:xfrm>
            <a:off x="4408419" y="1903961"/>
            <a:ext cx="1687581" cy="523220"/>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5"/>
              </a:rPr>
              <a:t>Phys. Lett. B 858 (2024) 139007</a:t>
            </a:r>
            <a:endParaRPr lang="en-NL" sz="1400" dirty="0"/>
          </a:p>
        </p:txBody>
      </p:sp>
      <p:sp>
        <p:nvSpPr>
          <p:cNvPr id="18" name="TextBox 17">
            <a:extLst>
              <a:ext uri="{FF2B5EF4-FFF2-40B4-BE49-F238E27FC236}">
                <a16:creationId xmlns:a16="http://schemas.microsoft.com/office/drawing/2014/main" id="{F0F807CF-FDED-4649-AA2C-1BF0B3296DF0}"/>
              </a:ext>
            </a:extLst>
          </p:cNvPr>
          <p:cNvSpPr txBox="1"/>
          <p:nvPr/>
        </p:nvSpPr>
        <p:spPr>
          <a:xfrm>
            <a:off x="5550707" y="5112590"/>
            <a:ext cx="1878370" cy="307777"/>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6"/>
              </a:rPr>
              <a:t>JHEP 08 (2024) 164</a:t>
            </a:r>
            <a:endParaRPr lang="en-NL" sz="1400" dirty="0"/>
          </a:p>
        </p:txBody>
      </p:sp>
      <p:sp>
        <p:nvSpPr>
          <p:cNvPr id="26" name="TextBox 25">
            <a:extLst>
              <a:ext uri="{FF2B5EF4-FFF2-40B4-BE49-F238E27FC236}">
                <a16:creationId xmlns:a16="http://schemas.microsoft.com/office/drawing/2014/main" id="{D7C9B2A3-C04C-19A2-53A5-53E1C48B6B24}"/>
              </a:ext>
            </a:extLst>
          </p:cNvPr>
          <p:cNvSpPr txBox="1"/>
          <p:nvPr/>
        </p:nvSpPr>
        <p:spPr>
          <a:xfrm>
            <a:off x="6094814" y="2138765"/>
            <a:ext cx="1721919" cy="523220"/>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7"/>
              </a:rPr>
              <a:t>Phys. Rev. Lett. 133 (2024) 101801</a:t>
            </a:r>
            <a:endParaRPr lang="en-NL" sz="1400" dirty="0"/>
          </a:p>
        </p:txBody>
      </p:sp>
      <p:sp>
        <p:nvSpPr>
          <p:cNvPr id="30" name="TextBox 29">
            <a:extLst>
              <a:ext uri="{FF2B5EF4-FFF2-40B4-BE49-F238E27FC236}">
                <a16:creationId xmlns:a16="http://schemas.microsoft.com/office/drawing/2014/main" id="{6E8055A5-21F1-0798-08CA-24932A5D72B6}"/>
              </a:ext>
            </a:extLst>
          </p:cNvPr>
          <p:cNvSpPr txBox="1"/>
          <p:nvPr/>
        </p:nvSpPr>
        <p:spPr>
          <a:xfrm>
            <a:off x="7816733" y="5107274"/>
            <a:ext cx="1878370" cy="369332"/>
          </a:xfrm>
          <a:prstGeom prst="rect">
            <a:avLst/>
          </a:prstGeom>
          <a:noFill/>
        </p:spPr>
        <p:txBody>
          <a:bodyPr wrap="square">
            <a:spAutoFit/>
          </a:bodyPr>
          <a:lstStyle/>
          <a:p>
            <a:r>
              <a:rPr lang="en-GB" b="0" i="0" dirty="0">
                <a:solidFill>
                  <a:srgbClr val="000000"/>
                </a:solidFill>
                <a:effectLst/>
                <a:latin typeface="arial" panose="020B0604020202020204" pitchFamily="34" charset="0"/>
                <a:hlinkClick r:id="rId8"/>
              </a:rPr>
              <a:t> </a:t>
            </a:r>
            <a:r>
              <a:rPr lang="en-GB" sz="1400" i="0" u="none" strike="noStrike" dirty="0">
                <a:solidFill>
                  <a:srgbClr val="3CA0E7"/>
                </a:solidFill>
                <a:effectLst/>
                <a:latin typeface="arial" panose="020B0604020202020204" pitchFamily="34" charset="0"/>
                <a:hlinkClick r:id="rId8"/>
              </a:rPr>
              <a:t>arXiv:2507.03495</a:t>
            </a:r>
            <a:endParaRPr lang="en-NL" dirty="0"/>
          </a:p>
        </p:txBody>
      </p:sp>
      <p:graphicFrame>
        <p:nvGraphicFramePr>
          <p:cNvPr id="33" name="Table 32">
            <a:extLst>
              <a:ext uri="{FF2B5EF4-FFF2-40B4-BE49-F238E27FC236}">
                <a16:creationId xmlns:a16="http://schemas.microsoft.com/office/drawing/2014/main" id="{8F670E78-0252-1ED0-0389-24FA2EAB9EA2}"/>
              </a:ext>
            </a:extLst>
          </p:cNvPr>
          <p:cNvGraphicFramePr>
            <a:graphicFrameLocks noGrp="1"/>
          </p:cNvGraphicFramePr>
          <p:nvPr>
            <p:extLst>
              <p:ext uri="{D42A27DB-BD31-4B8C-83A1-F6EECF244321}">
                <p14:modId xmlns:p14="http://schemas.microsoft.com/office/powerpoint/2010/main" val="1702134003"/>
              </p:ext>
            </p:extLst>
          </p:nvPr>
        </p:nvGraphicFramePr>
        <p:xfrm>
          <a:off x="768734" y="2417350"/>
          <a:ext cx="1650707" cy="400050"/>
        </p:xfrm>
        <a:graphic>
          <a:graphicData uri="http://schemas.openxmlformats.org/drawingml/2006/table">
            <a:tbl>
              <a:tblPr/>
              <a:tblGrid>
                <a:gridCol w="1650707">
                  <a:extLst>
                    <a:ext uri="{9D8B030D-6E8A-4147-A177-3AD203B41FA5}">
                      <a16:colId xmlns:a16="http://schemas.microsoft.com/office/drawing/2014/main" val="688324604"/>
                    </a:ext>
                  </a:extLst>
                </a:gridCol>
              </a:tblGrid>
              <a:tr h="400050">
                <a:tc>
                  <a:txBody>
                    <a:bodyPr/>
                    <a:lstStyle/>
                    <a:p>
                      <a:r>
                        <a:rPr lang="en-GB" sz="1400" u="none" strike="noStrike" dirty="0">
                          <a:solidFill>
                            <a:srgbClr val="4571D0"/>
                          </a:solidFill>
                          <a:effectLst/>
                          <a:latin typeface="Arial" panose="020B0604020202020204" pitchFamily="34" charset="0"/>
                          <a:cs typeface="Arial" panose="020B0604020202020204" pitchFamily="34" charset="0"/>
                          <a:hlinkClick r:id="rId9"/>
                        </a:rPr>
                        <a:t>JHEP 02 (2024) 037</a:t>
                      </a:r>
                      <a:endParaRPr lang="en-GB" sz="1400" dirty="0">
                        <a:effectLst/>
                        <a:latin typeface="Arial" panose="020B0604020202020204" pitchFamily="34" charset="0"/>
                        <a:cs typeface="Arial" panose="020B0604020202020204" pitchFamily="34" charset="0"/>
                      </a:endParaRPr>
                    </a:p>
                  </a:txBody>
                  <a:tcPr marL="0" marR="0" marT="0" marB="0" anchor="ctr">
                    <a:lnL>
                      <a:noFill/>
                    </a:lnL>
                    <a:lnR>
                      <a:noFill/>
                    </a:lnR>
                    <a:lnT>
                      <a:noFill/>
                    </a:lnT>
                    <a:lnB w="0" cap="flat" cmpd="sng" algn="ctr">
                      <a:solidFill>
                        <a:srgbClr val="FFFFFF"/>
                      </a:solidFill>
                      <a:prstDash val="solid"/>
                      <a:round/>
                      <a:headEnd type="none" w="med" len="med"/>
                      <a:tailEnd type="none" w="med" len="med"/>
                    </a:lnB>
                    <a:solidFill>
                      <a:srgbClr val="FFFFFF"/>
                    </a:solidFill>
                  </a:tcPr>
                </a:tc>
                <a:extLst>
                  <a:ext uri="{0D108BD9-81ED-4DB2-BD59-A6C34878D82A}">
                    <a16:rowId xmlns:a16="http://schemas.microsoft.com/office/drawing/2014/main" val="3884571491"/>
                  </a:ext>
                </a:extLst>
              </a:tr>
            </a:tbl>
          </a:graphicData>
        </a:graphic>
      </p:graphicFrame>
      <p:sp>
        <p:nvSpPr>
          <p:cNvPr id="37" name="TextBox 36">
            <a:extLst>
              <a:ext uri="{FF2B5EF4-FFF2-40B4-BE49-F238E27FC236}">
                <a16:creationId xmlns:a16="http://schemas.microsoft.com/office/drawing/2014/main" id="{551A6519-65B9-4AAB-D330-A59EE92E76B0}"/>
              </a:ext>
            </a:extLst>
          </p:cNvPr>
          <p:cNvSpPr txBox="1"/>
          <p:nvPr/>
        </p:nvSpPr>
        <p:spPr>
          <a:xfrm>
            <a:off x="2536656" y="2456760"/>
            <a:ext cx="1849277" cy="307777"/>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10"/>
              </a:rPr>
              <a:t>JHEP 01 (2024) 066</a:t>
            </a:r>
            <a:endParaRPr lang="en-NL" sz="1400" dirty="0"/>
          </a:p>
        </p:txBody>
      </p:sp>
      <p:sp>
        <p:nvSpPr>
          <p:cNvPr id="39" name="TextBox 38">
            <a:extLst>
              <a:ext uri="{FF2B5EF4-FFF2-40B4-BE49-F238E27FC236}">
                <a16:creationId xmlns:a16="http://schemas.microsoft.com/office/drawing/2014/main" id="{B90374AA-1563-3923-8147-FF8D1087528C}"/>
              </a:ext>
            </a:extLst>
          </p:cNvPr>
          <p:cNvSpPr txBox="1"/>
          <p:nvPr/>
        </p:nvSpPr>
        <p:spPr>
          <a:xfrm>
            <a:off x="445744" y="5004869"/>
            <a:ext cx="2041324" cy="523220"/>
          </a:xfrm>
          <a:prstGeom prst="rect">
            <a:avLst/>
          </a:prstGeom>
          <a:noFill/>
        </p:spPr>
        <p:txBody>
          <a:bodyPr wrap="square">
            <a:spAutoFit/>
          </a:bodyPr>
          <a:lstStyle/>
          <a:p>
            <a:r>
              <a:rPr lang="en-GB" sz="1400" b="0" i="0" u="none" strike="noStrike" dirty="0">
                <a:solidFill>
                  <a:srgbClr val="4571D0"/>
                </a:solidFill>
                <a:effectLst/>
                <a:latin typeface="arial" panose="020B0604020202020204" pitchFamily="34" charset="0"/>
                <a:hlinkClick r:id="rId11"/>
              </a:rPr>
              <a:t>Phys. Rev. D 108 (2023) 052003</a:t>
            </a:r>
            <a:endParaRPr lang="en-NL" sz="1400" dirty="0"/>
          </a:p>
        </p:txBody>
      </p:sp>
    </p:spTree>
    <p:extLst>
      <p:ext uri="{BB962C8B-B14F-4D97-AF65-F5344CB8AC3E}">
        <p14:creationId xmlns:p14="http://schemas.microsoft.com/office/powerpoint/2010/main" val="4094307846"/>
      </p:ext>
    </p:extLst>
  </p:cSld>
  <p:clrMapOvr>
    <a:masterClrMapping/>
  </p:clrMapOvr>
  <mc:AlternateContent xmlns:mc="http://schemas.openxmlformats.org/markup-compatibility/2006" xmlns:p14="http://schemas.microsoft.com/office/powerpoint/2010/main">
    <mc:Choice Requires="p14">
      <p:transition spd="slow" p14:dur="2000" advTm="20754"/>
    </mc:Choice>
    <mc:Fallback xmlns="">
      <p:transition spd="slow" advTm="2075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754CD05-B145-C4D6-61FA-BFC270EA50FD}"/>
              </a:ext>
            </a:extLst>
          </p:cNvPr>
          <p:cNvGrpSpPr/>
          <p:nvPr/>
        </p:nvGrpSpPr>
        <p:grpSpPr>
          <a:xfrm>
            <a:off x="0" y="0"/>
            <a:ext cx="12192000" cy="6858000"/>
            <a:chOff x="0" y="0"/>
            <a:chExt cx="12192000" cy="6858000"/>
          </a:xfrm>
        </p:grpSpPr>
        <p:sp>
          <p:nvSpPr>
            <p:cNvPr id="9" name="Rectangle 8">
              <a:extLst>
                <a:ext uri="{FF2B5EF4-FFF2-40B4-BE49-F238E27FC236}">
                  <a16:creationId xmlns:a16="http://schemas.microsoft.com/office/drawing/2014/main" id="{B8C65A05-D460-D02F-10FA-7CCDA56AF600}"/>
                </a:ext>
              </a:extLst>
            </p:cNvPr>
            <p:cNvSpPr/>
            <p:nvPr/>
          </p:nvSpPr>
          <p:spPr>
            <a:xfrm>
              <a:off x="10216055" y="0"/>
              <a:ext cx="1975945" cy="6858000"/>
            </a:xfrm>
            <a:prstGeom prst="rect">
              <a:avLst/>
            </a:prstGeom>
            <a:solidFill>
              <a:srgbClr val="4D4D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dirty="0"/>
            </a:p>
          </p:txBody>
        </p:sp>
        <p:pic>
          <p:nvPicPr>
            <p:cNvPr id="6" name="Picture 5" descr="A poster of a computer game&#10;&#10;Description automatically generated with medium confidence">
              <a:extLst>
                <a:ext uri="{FF2B5EF4-FFF2-40B4-BE49-F238E27FC236}">
                  <a16:creationId xmlns:a16="http://schemas.microsoft.com/office/drawing/2014/main" id="{C3DC48DB-0B8E-6179-5155-DACDBAD9A009}"/>
                </a:ext>
              </a:extLst>
            </p:cNvPr>
            <p:cNvPicPr>
              <a:picLocks noChangeAspect="1"/>
            </p:cNvPicPr>
            <p:nvPr/>
          </p:nvPicPr>
          <p:blipFill>
            <a:blip r:embed="rId3">
              <a:alphaModFix amt="70000"/>
            </a:blip>
            <a:stretch>
              <a:fillRect/>
            </a:stretch>
          </p:blipFill>
          <p:spPr>
            <a:xfrm>
              <a:off x="0" y="0"/>
              <a:ext cx="10216055" cy="6858000"/>
            </a:xfrm>
            <a:prstGeom prst="rect">
              <a:avLst/>
            </a:prstGeom>
          </p:spPr>
        </p:pic>
      </p:grpSp>
      <p:sp>
        <p:nvSpPr>
          <p:cNvPr id="2" name="Title 1">
            <a:extLst>
              <a:ext uri="{FF2B5EF4-FFF2-40B4-BE49-F238E27FC236}">
                <a16:creationId xmlns:a16="http://schemas.microsoft.com/office/drawing/2014/main" id="{E8DE942E-2322-9D4E-02D8-9AD11E92A991}"/>
              </a:ext>
            </a:extLst>
          </p:cNvPr>
          <p:cNvSpPr>
            <a:spLocks noGrp="1"/>
          </p:cNvSpPr>
          <p:nvPr>
            <p:ph type="title"/>
          </p:nvPr>
        </p:nvSpPr>
        <p:spPr>
          <a:xfrm>
            <a:off x="1560192" y="3868738"/>
            <a:ext cx="10985376" cy="2852737"/>
          </a:xfrm>
        </p:spPr>
        <p:txBody>
          <a:bodyPr>
            <a:normAutofit/>
          </a:bodyPr>
          <a:lstStyle/>
          <a:p>
            <a:r>
              <a:rPr lang="en-NL" dirty="0">
                <a:solidFill>
                  <a:schemeClr val="bg1"/>
                </a:solidFill>
              </a:rPr>
              <a:t>Run 2 HH Combination</a:t>
            </a:r>
            <a:br>
              <a:rPr lang="en-NL" sz="1200" dirty="0">
                <a:solidFill>
                  <a:schemeClr val="bg1"/>
                </a:solidFill>
              </a:rPr>
            </a:br>
            <a:r>
              <a:rPr lang="en-GB" sz="16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Phys. Rev. Lett. 133 (2024) 101801</a:t>
            </a:r>
            <a:r>
              <a:rPr lang="en-GB" sz="1600" b="0" i="0" u="none" strike="noStrike" dirty="0">
                <a:solidFill>
                  <a:schemeClr val="bg1"/>
                </a:solidFill>
                <a:effectLst/>
                <a:latin typeface="arial" panose="020B0604020202020204" pitchFamily="34" charset="0"/>
              </a:rPr>
              <a:t>, </a:t>
            </a:r>
            <a:r>
              <a:rPr lang="en-GB" sz="1600" b="0" i="0" u="none" strike="noStrike" dirty="0">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ATLAS Briefing</a:t>
            </a:r>
            <a:endParaRPr lang="en-NL" dirty="0">
              <a:solidFill>
                <a:schemeClr val="bg1"/>
              </a:solidFill>
            </a:endParaRPr>
          </a:p>
        </p:txBody>
      </p:sp>
      <p:sp>
        <p:nvSpPr>
          <p:cNvPr id="4" name="Slide Number Placeholder 3">
            <a:extLst>
              <a:ext uri="{FF2B5EF4-FFF2-40B4-BE49-F238E27FC236}">
                <a16:creationId xmlns:a16="http://schemas.microsoft.com/office/drawing/2014/main" id="{9D08AD64-E913-116F-3DFA-407773796C8C}"/>
              </a:ext>
            </a:extLst>
          </p:cNvPr>
          <p:cNvSpPr>
            <a:spLocks noGrp="1"/>
          </p:cNvSpPr>
          <p:nvPr>
            <p:ph type="sldNum" sz="quarter" idx="12"/>
          </p:nvPr>
        </p:nvSpPr>
        <p:spPr/>
        <p:txBody>
          <a:bodyPr/>
          <a:lstStyle/>
          <a:p>
            <a:fld id="{E676B44A-1326-F346-AF9E-863642D7A87C}" type="slidenum">
              <a:rPr lang="en-NL" smtClean="0"/>
              <a:t>9</a:t>
            </a:fld>
            <a:endParaRPr lang="en-NL" dirty="0"/>
          </a:p>
        </p:txBody>
      </p:sp>
    </p:spTree>
    <p:extLst>
      <p:ext uri="{BB962C8B-B14F-4D97-AF65-F5344CB8AC3E}">
        <p14:creationId xmlns:p14="http://schemas.microsoft.com/office/powerpoint/2010/main" val="3559669743"/>
      </p:ext>
    </p:extLst>
  </p:cSld>
  <p:clrMapOvr>
    <a:masterClrMapping/>
  </p:clrMapOvr>
  <mc:AlternateContent xmlns:mc="http://schemas.openxmlformats.org/markup-compatibility/2006" xmlns:p14="http://schemas.microsoft.com/office/powerpoint/2010/main">
    <mc:Choice Requires="p14">
      <p:transition spd="slow" p14:dur="2000" advTm="8336"/>
    </mc:Choice>
    <mc:Fallback xmlns="">
      <p:transition spd="slow" advTm="8336"/>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6.3|1.1|1.3|1.8|9.3|6.4"/>
</p:tagLst>
</file>

<file path=ppt/tags/tag10.xml><?xml version="1.0" encoding="utf-8"?>
<p:tagLst xmlns:a="http://schemas.openxmlformats.org/drawingml/2006/main" xmlns:r="http://schemas.openxmlformats.org/officeDocument/2006/relationships" xmlns:p="http://schemas.openxmlformats.org/presentationml/2006/main">
  <p:tag name="TIMING" val="|7.9"/>
</p:tagLst>
</file>

<file path=ppt/tags/tag11.xml><?xml version="1.0" encoding="utf-8"?>
<p:tagLst xmlns:a="http://schemas.openxmlformats.org/drawingml/2006/main" xmlns:r="http://schemas.openxmlformats.org/officeDocument/2006/relationships" xmlns:p="http://schemas.openxmlformats.org/presentationml/2006/main">
  <p:tag name="TIMING" val="|35.5|6.5"/>
</p:tagLst>
</file>

<file path=ppt/tags/tag2.xml><?xml version="1.0" encoding="utf-8"?>
<p:tagLst xmlns:a="http://schemas.openxmlformats.org/drawingml/2006/main" xmlns:r="http://schemas.openxmlformats.org/officeDocument/2006/relationships" xmlns:p="http://schemas.openxmlformats.org/presentationml/2006/main">
  <p:tag name="TIMING" val="|12.1|10.9"/>
</p:tagLst>
</file>

<file path=ppt/tags/tag3.xml><?xml version="1.0" encoding="utf-8"?>
<p:tagLst xmlns:a="http://schemas.openxmlformats.org/drawingml/2006/main" xmlns:r="http://schemas.openxmlformats.org/officeDocument/2006/relationships" xmlns:p="http://schemas.openxmlformats.org/presentationml/2006/main">
  <p:tag name="TIMING" val="|19.9"/>
</p:tagLst>
</file>

<file path=ppt/tags/tag4.xml><?xml version="1.0" encoding="utf-8"?>
<p:tagLst xmlns:a="http://schemas.openxmlformats.org/drawingml/2006/main" xmlns:r="http://schemas.openxmlformats.org/officeDocument/2006/relationships" xmlns:p="http://schemas.openxmlformats.org/presentationml/2006/main">
  <p:tag name="TIMING" val="|20.7"/>
</p:tagLst>
</file>

<file path=ppt/tags/tag5.xml><?xml version="1.0" encoding="utf-8"?>
<p:tagLst xmlns:a="http://schemas.openxmlformats.org/drawingml/2006/main" xmlns:r="http://schemas.openxmlformats.org/officeDocument/2006/relationships" xmlns:p="http://schemas.openxmlformats.org/presentationml/2006/main">
  <p:tag name="TIMING" val="|6.1|13.7"/>
</p:tagLst>
</file>

<file path=ppt/tags/tag6.xml><?xml version="1.0" encoding="utf-8"?>
<p:tagLst xmlns:a="http://schemas.openxmlformats.org/drawingml/2006/main" xmlns:r="http://schemas.openxmlformats.org/officeDocument/2006/relationships" xmlns:p="http://schemas.openxmlformats.org/presentationml/2006/main">
  <p:tag name="TIMING" val="|21.6|0.3"/>
</p:tagLst>
</file>

<file path=ppt/tags/tag7.xml><?xml version="1.0" encoding="utf-8"?>
<p:tagLst xmlns:a="http://schemas.openxmlformats.org/drawingml/2006/main" xmlns:r="http://schemas.openxmlformats.org/officeDocument/2006/relationships" xmlns:p="http://schemas.openxmlformats.org/presentationml/2006/main">
  <p:tag name="TIMING" val="|3.8|11.3"/>
</p:tagLst>
</file>

<file path=ppt/tags/tag8.xml><?xml version="1.0" encoding="utf-8"?>
<p:tagLst xmlns:a="http://schemas.openxmlformats.org/drawingml/2006/main" xmlns:r="http://schemas.openxmlformats.org/officeDocument/2006/relationships" xmlns:p="http://schemas.openxmlformats.org/presentationml/2006/main">
  <p:tag name="TIMING" val="|22.8"/>
</p:tagLst>
</file>

<file path=ppt/tags/tag9.xml><?xml version="1.0" encoding="utf-8"?>
<p:tagLst xmlns:a="http://schemas.openxmlformats.org/drawingml/2006/main" xmlns:r="http://schemas.openxmlformats.org/officeDocument/2006/relationships" xmlns:p="http://schemas.openxmlformats.org/presentationml/2006/main">
  <p:tag name="TIMING" val="|8.5|6.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27235</TotalTime>
  <Words>3254</Words>
  <Application>Microsoft Macintosh PowerPoint</Application>
  <PresentationFormat>Widescreen</PresentationFormat>
  <Paragraphs>483</Paragraphs>
  <Slides>55</Slides>
  <Notes>34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55</vt:i4>
      </vt:variant>
    </vt:vector>
  </HeadingPairs>
  <TitlesOfParts>
    <vt:vector size="64" baseType="lpstr">
      <vt:lpstr>Aptos</vt:lpstr>
      <vt:lpstr>Aptos Display</vt:lpstr>
      <vt:lpstr>Aptos Serif</vt:lpstr>
      <vt:lpstr>Arial</vt:lpstr>
      <vt:lpstr>Arial</vt:lpstr>
      <vt:lpstr>Book Antiqua</vt:lpstr>
      <vt:lpstr>Cambria Math</vt:lpstr>
      <vt:lpstr>System Font Regular</vt:lpstr>
      <vt:lpstr>Office Theme</vt:lpstr>
      <vt:lpstr>Non-Resonant Higgs Boson Pair Production and Self-Coupling Measurements with the ATLAS Experiment</vt:lpstr>
      <vt:lpstr>Why are we interested in Higgs pair-production?</vt:lpstr>
      <vt:lpstr>What will be covered in this talk</vt:lpstr>
      <vt:lpstr>What will not be covered in this talk</vt:lpstr>
      <vt:lpstr>HH production in ATLAS</vt:lpstr>
      <vt:lpstr>HH production in ATLAS</vt:lpstr>
      <vt:lpstr>HH decay modes in ATLAS</vt:lpstr>
      <vt:lpstr>Recent HH results</vt:lpstr>
      <vt:lpstr>Run 2 HH Combination Phys. Rev. Lett. 133 (2024) 101801, ATLAS Briefing</vt:lpstr>
      <vt:lpstr>Run 2 HH Combination: channels</vt:lpstr>
      <vt:lpstr>Run 2 HH Combination: channels</vt:lpstr>
      <vt:lpstr>Run 2 HH Combination: channels</vt:lpstr>
      <vt:lpstr>Run 2 HH Combination: channels</vt:lpstr>
      <vt:lpstr>Run 2 HH Combination: channels</vt:lpstr>
      <vt:lpstr>Run 2 HH Combination: channels</vt:lpstr>
      <vt:lpstr>Run 2 HH Combination: channels</vt:lpstr>
      <vt:lpstr>Run 2 HH Combination: channels</vt:lpstr>
      <vt:lpstr>Run 2 HH Combination: channels</vt:lpstr>
      <vt:lpstr>Run 2 HH Combination: channels</vt:lpstr>
      <vt:lpstr>Run 2 HH Combination: channels</vt:lpstr>
      <vt:lpstr>Run 2 HH Combination: channels</vt:lpstr>
      <vt:lpstr>Run 2 HH Combination: channels</vt:lpstr>
      <vt:lpstr>Run 2 HH Combination: channels</vt:lpstr>
      <vt:lpstr>Run 2 HH Combination: channels</vt:lpstr>
      <vt:lpstr>HH Combination results</vt:lpstr>
      <vt:lpstr>HH Combination results</vt:lpstr>
      <vt:lpstr>HH Combination results</vt:lpstr>
      <vt:lpstr>HH Combination results</vt:lpstr>
      <vt:lpstr>Run 2 + partial Run 3 HH → bbγγ Phys. Rev. Lett. 133 (2024) 101801, ATLAS Briefing See also Punit’s dedicated talk</vt:lpstr>
      <vt:lpstr>Run 2 + partial Run 3 HH → bbγγ </vt:lpstr>
      <vt:lpstr>Run 2 + partial Run 3 HH → bbγγ </vt:lpstr>
      <vt:lpstr>Run 2 + partial Run 3 HH → bbγγ </vt:lpstr>
      <vt:lpstr>Run 2 + partial Run 3 HH → bbγγ </vt:lpstr>
      <vt:lpstr>Run 2 + partial Run 3 HH → bbγγ </vt:lpstr>
      <vt:lpstr>Summary and outlook</vt:lpstr>
      <vt:lpstr>Backup</vt:lpstr>
      <vt:lpstr>Run 2 HH combination</vt:lpstr>
      <vt:lpstr>Run 2 HH combination</vt:lpstr>
      <vt:lpstr>Run 2 HH→bbbb</vt:lpstr>
      <vt:lpstr>Run 2 HH→bbbb</vt:lpstr>
      <vt:lpstr>Run 2 HH→bbττ</vt:lpstr>
      <vt:lpstr>Run 2 HH→bbττ</vt:lpstr>
      <vt:lpstr>Run 2 HH→bbττ</vt:lpstr>
      <vt:lpstr>Run 2 HH→bbγγ</vt:lpstr>
      <vt:lpstr>Run 2 HH→bbγγ</vt:lpstr>
      <vt:lpstr>Run 2 HH→bbγγ</vt:lpstr>
      <vt:lpstr>Run 2 HH→bbll + MET</vt:lpstr>
      <vt:lpstr>Run 2 HH→bbll + MET</vt:lpstr>
      <vt:lpstr>Run 2 HH→multilepton</vt:lpstr>
      <vt:lpstr>Run 2 HH→multilepton</vt:lpstr>
      <vt:lpstr>Run 2 + partial Run 3 HH→ bbγγ</vt:lpstr>
      <vt:lpstr>Run 2 + partial Run 3 HH→ bbγγ</vt:lpstr>
      <vt:lpstr>Run 2 + partial Run 3 HH→ bbγγ</vt:lpstr>
      <vt:lpstr>Run 2 + partial Run 3 HH→ bbγγ</vt:lpstr>
      <vt:lpstr>Run 2 + partial Run 3 HH→ bbγγ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Non-Resonant Higgs Boson Pair Production and Self-Coupling Measurements with the ATLAS Experiment</dc:title>
  <dc:creator>Ali Sidley</dc:creator>
  <cp:lastModifiedBy>Ali Sidley</cp:lastModifiedBy>
  <cp:revision>156</cp:revision>
  <dcterms:created xsi:type="dcterms:W3CDTF">2025-09-29T09:38:34Z</dcterms:created>
  <dcterms:modified xsi:type="dcterms:W3CDTF">2025-10-28T12:24:53Z</dcterms:modified>
</cp:coreProperties>
</file>