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97" r:id="rId1"/>
  </p:sldMasterIdLst>
  <p:notesMasterIdLst>
    <p:notesMasterId r:id="rId39"/>
  </p:notesMasterIdLst>
  <p:handoutMasterIdLst>
    <p:handoutMasterId r:id="rId40"/>
  </p:handoutMasterIdLst>
  <p:sldIdLst>
    <p:sldId id="257" r:id="rId2"/>
    <p:sldId id="442" r:id="rId3"/>
    <p:sldId id="481" r:id="rId4"/>
    <p:sldId id="432" r:id="rId5"/>
    <p:sldId id="461" r:id="rId6"/>
    <p:sldId id="462" r:id="rId7"/>
    <p:sldId id="463" r:id="rId8"/>
    <p:sldId id="464" r:id="rId9"/>
    <p:sldId id="465" r:id="rId10"/>
    <p:sldId id="466" r:id="rId11"/>
    <p:sldId id="453" r:id="rId12"/>
    <p:sldId id="459" r:id="rId13"/>
    <p:sldId id="440" r:id="rId14"/>
    <p:sldId id="433" r:id="rId15"/>
    <p:sldId id="444" r:id="rId16"/>
    <p:sldId id="445" r:id="rId17"/>
    <p:sldId id="446" r:id="rId18"/>
    <p:sldId id="434" r:id="rId19"/>
    <p:sldId id="447" r:id="rId20"/>
    <p:sldId id="448" r:id="rId21"/>
    <p:sldId id="449" r:id="rId22"/>
    <p:sldId id="450" r:id="rId23"/>
    <p:sldId id="451" r:id="rId24"/>
    <p:sldId id="436" r:id="rId25"/>
    <p:sldId id="452" r:id="rId26"/>
    <p:sldId id="467" r:id="rId27"/>
    <p:sldId id="435" r:id="rId28"/>
    <p:sldId id="468" r:id="rId29"/>
    <p:sldId id="469" r:id="rId30"/>
    <p:sldId id="470" r:id="rId31"/>
    <p:sldId id="437" r:id="rId32"/>
    <p:sldId id="475" r:id="rId33"/>
    <p:sldId id="439" r:id="rId34"/>
    <p:sldId id="477" r:id="rId35"/>
    <p:sldId id="478" r:id="rId36"/>
    <p:sldId id="479" r:id="rId37"/>
    <p:sldId id="476" r:id="rId38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Mittlere Formatvorlage 4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ABFCF23-3B69-468F-B69F-88F6DE6A72F2}" styleName="Mittlere Formatvorlage 1 - Akz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0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3D822D-2DE2-884E-97CB-3CB5066894F1}" type="datetimeFigureOut">
              <a:rPr lang="de-DE" smtClean="0"/>
              <a:pPr/>
              <a:t>25.03.2012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4D0791-0728-B942-810B-23F2DB49C7FD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90452-5E7B-1544-A578-EFFE9D8CC454}" type="datetimeFigureOut">
              <a:rPr lang="de-DE" smtClean="0"/>
              <a:pPr/>
              <a:t>25.03.2012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C6BAC-61F6-BC48-B695-EA635B2F977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0924-9AD1-734D-9093-E5BD3877E45D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E1979-6495-E844-A6DA-1F7F653B72A5}" type="datetime1">
              <a:rPr lang="en-US" smtClean="0"/>
              <a:t>25.03.2012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Mastertextformat bearbeiten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Bild durch Klicken auf Symbol hinzufügen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5B4B5-E47E-0446-B0B9-B208D1DFDAE8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2783D-D38E-474F-92B3-E7A3C2751763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C98210-B02E-3E43-A545-E95319AD3BEB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elfolie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Bild durch Klicken auf Symbol hinzufügen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FEEC787-3E12-D54F-8E93-D39ECA89EC7A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F34F0-3915-4640-8567-08D51393AD6E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F8731-A655-CA4C-AD2B-A48CBC06AF6C}" type="datetime1">
              <a:rPr lang="en-US" smtClean="0"/>
              <a:t>25.03.2012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BF28C3-324E-D046-B45F-2FBEB7982D65}" type="datetime1">
              <a:rPr lang="en-US" smtClean="0"/>
              <a:t>25.03.2012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FBD1D-2042-1C4A-8606-6EBADC9D57BA}" type="datetime1">
              <a:rPr lang="en-US" smtClean="0"/>
              <a:t>25.03.2012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CA752-BBEA-5A4F-9BC5-ECCDB64B736F}" type="datetime1">
              <a:rPr lang="en-US" smtClean="0"/>
              <a:t>25.03.2012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D82F1-E1FF-9A4A-9A2D-0791C5D6D3F5}" type="datetime1">
              <a:rPr lang="en-US" smtClean="0"/>
              <a:t>25.03.2012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Mastertitelformat bearbeiten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DC6524EA-8B1D-2A45-86D1-8C6A25BBB306}" type="datetime1">
              <a:rPr lang="en-US" smtClean="0"/>
              <a:t>25.03.2012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580094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A290956C-1F8E-0B40-A6DA-3E931C673695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</p:sldLayoutIdLst>
  <p:hf sldNum="0" hdr="0" ftr="0" dt="0"/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3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df"/><Relationship Id="rId7" Type="http://schemas.openxmlformats.org/officeDocument/2006/relationships/image" Target="../media/image1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7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4" Type="http://schemas.openxmlformats.org/officeDocument/2006/relationships/image" Target="../media/image27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df"/><Relationship Id="rId4" Type="http://schemas.openxmlformats.org/officeDocument/2006/relationships/image" Target="../media/image271.png"/><Relationship Id="rId5" Type="http://schemas.openxmlformats.org/officeDocument/2006/relationships/image" Target="../media/image32.png"/><Relationship Id="rId6" Type="http://schemas.openxmlformats.org/officeDocument/2006/relationships/image" Target="../media/image33.pdf"/><Relationship Id="rId7" Type="http://schemas.openxmlformats.org/officeDocument/2006/relationships/image" Target="../media/image301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df"/><Relationship Id="rId3" Type="http://schemas.openxmlformats.org/officeDocument/2006/relationships/image" Target="../media/image3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d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d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1.png"/><Relationship Id="rId4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d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df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9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df"/><Relationship Id="rId4" Type="http://schemas.openxmlformats.org/officeDocument/2006/relationships/image" Target="../media/image321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1.pdf"/><Relationship Id="rId12" Type="http://schemas.openxmlformats.org/officeDocument/2006/relationships/image" Target="../media/image52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3.pdf"/><Relationship Id="rId3" Type="http://schemas.openxmlformats.org/officeDocument/2006/relationships/image" Target="../media/image44.png"/><Relationship Id="rId4" Type="http://schemas.openxmlformats.org/officeDocument/2006/relationships/image" Target="../media/image15.png"/><Relationship Id="rId5" Type="http://schemas.openxmlformats.org/officeDocument/2006/relationships/image" Target="../media/image45.pdf"/><Relationship Id="rId6" Type="http://schemas.openxmlformats.org/officeDocument/2006/relationships/image" Target="../media/image46.png"/><Relationship Id="rId7" Type="http://schemas.openxmlformats.org/officeDocument/2006/relationships/image" Target="../media/image47.pdf"/><Relationship Id="rId8" Type="http://schemas.openxmlformats.org/officeDocument/2006/relationships/image" Target="../media/image48.png"/><Relationship Id="rId9" Type="http://schemas.openxmlformats.org/officeDocument/2006/relationships/image" Target="../media/image49.pdf"/><Relationship Id="rId10" Type="http://schemas.openxmlformats.org/officeDocument/2006/relationships/image" Target="../media/image5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60000" contrast="-70000"/>
          </a:blip>
          <a:srcRect/>
          <a:stretch>
            <a:fillRect/>
          </a:stretch>
        </p:blipFill>
        <p:spPr bwMode="auto">
          <a:xfrm>
            <a:off x="1165213" y="-167515"/>
            <a:ext cx="6765754" cy="7307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89631" y="0"/>
            <a:ext cx="2449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Bonn, March 27</a:t>
            </a:r>
            <a:r>
              <a:rPr lang="en-US" b="1" baseline="30000" dirty="0" smtClean="0"/>
              <a:t>th</a:t>
            </a:r>
            <a:r>
              <a:rPr lang="en-US" b="1" dirty="0" smtClean="0"/>
              <a:t>, 2012</a:t>
            </a:r>
            <a:endParaRPr lang="en-US" b="1" dirty="0"/>
          </a:p>
        </p:txBody>
      </p:sp>
      <p:sp>
        <p:nvSpPr>
          <p:cNvPr id="16" name="Rectangle 1027"/>
          <p:cNvSpPr>
            <a:spLocks noChangeArrowheads="1"/>
          </p:cNvSpPr>
          <p:nvPr/>
        </p:nvSpPr>
        <p:spPr bwMode="auto">
          <a:xfrm>
            <a:off x="0" y="2143763"/>
            <a:ext cx="8915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30000"/>
              </a:lnSpc>
            </a:pPr>
            <a:r>
              <a:rPr lang="en-US" altLang="ja-JP" sz="4000" b="1" dirty="0" err="1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  <a:t>Helicity</a:t>
            </a:r>
            <a:r>
              <a:rPr lang="en-US" altLang="ja-JP" sz="4000" b="1" dirty="0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  <a:t> </a:t>
            </a:r>
            <a:r>
              <a:rPr lang="en-US" altLang="ja-JP" sz="4000" b="1" dirty="0" err="1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  <a:t>PDFs</a:t>
            </a:r>
            <a:r>
              <a:rPr lang="en-US" altLang="ja-JP" sz="4000" b="1" dirty="0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  <a:t> at an EIC</a:t>
            </a:r>
            <a:br>
              <a:rPr lang="en-US" altLang="ja-JP" sz="4000" b="1" dirty="0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</a:br>
            <a:r>
              <a:rPr lang="en-US" altLang="ja-JP" sz="2800" b="1" dirty="0" smtClean="0">
                <a:solidFill>
                  <a:srgbClr val="000090"/>
                </a:solidFill>
                <a:latin typeface="Comic Sans MS"/>
                <a:ea typeface="MS PGothic" pitchFamily="34" charset="-128"/>
                <a:cs typeface="Comic Sans MS"/>
              </a:rPr>
              <a:t>a quantitative appraisal</a:t>
            </a:r>
            <a:endParaRPr lang="de-DE" altLang="ja-JP" sz="3600" dirty="0">
              <a:solidFill>
                <a:srgbClr val="000090"/>
              </a:solidFill>
              <a:latin typeface="Comic Sans MS"/>
              <a:ea typeface="MS PGothic" pitchFamily="34" charset="-128"/>
              <a:cs typeface="Comic Sans MS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2828557" y="4080766"/>
            <a:ext cx="3597993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300" b="1" dirty="0" smtClean="0">
                <a:solidFill>
                  <a:srgbClr val="000000"/>
                </a:solidFill>
                <a:latin typeface="Comic Sans MS"/>
                <a:cs typeface="Comic Sans MS"/>
              </a:rPr>
              <a:t>Marco </a:t>
            </a:r>
            <a:r>
              <a:rPr lang="en-US" sz="2300" b="1" dirty="0" err="1" smtClean="0">
                <a:solidFill>
                  <a:srgbClr val="000000"/>
                </a:solidFill>
                <a:latin typeface="Comic Sans MS"/>
                <a:cs typeface="Comic Sans MS"/>
              </a:rPr>
              <a:t>Stratmann</a:t>
            </a:r>
            <a:endParaRPr lang="en-US" sz="2300" b="1" dirty="0" smtClean="0">
              <a:solidFill>
                <a:srgbClr val="000000"/>
              </a:solidFill>
              <a:latin typeface="Comic Sans MS"/>
              <a:cs typeface="Comic Sans MS"/>
            </a:endParaRPr>
          </a:p>
        </p:txBody>
      </p:sp>
      <p:pic>
        <p:nvPicPr>
          <p:cNvPr id="11" name="Bild 10" descr="Logo_Small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58767" y="4573646"/>
            <a:ext cx="1930033" cy="706705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3764935" y="4673889"/>
            <a:ext cx="16519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1200"/>
              </a:spcAft>
            </a:pPr>
            <a:endParaRPr lang="en-US" b="1" dirty="0" smtClean="0">
              <a:latin typeface="Comic Sans MS"/>
              <a:cs typeface="Comic Sans MS"/>
            </a:endParaRPr>
          </a:p>
          <a:p>
            <a:pPr algn="ctr">
              <a:spcAft>
                <a:spcPts val="1200"/>
              </a:spcAft>
            </a:pPr>
            <a:r>
              <a:rPr lang="en-US" sz="1600" b="1" dirty="0" err="1" smtClean="0">
                <a:latin typeface="Comic Sans MS"/>
                <a:cs typeface="Comic Sans MS"/>
              </a:rPr>
              <a:t>marco@bnl.gov</a:t>
            </a:r>
            <a:endParaRPr lang="en-US" sz="1600" b="1" dirty="0">
              <a:latin typeface="Comic Sans MS"/>
              <a:cs typeface="Comic Sans MS"/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985517" y="5751548"/>
            <a:ext cx="52302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Comic Sans MS"/>
                <a:cs typeface="Comic Sans MS"/>
              </a:rPr>
              <a:t>work done in collaboration with </a:t>
            </a:r>
            <a:r>
              <a:rPr lang="en-US" sz="1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E. </a:t>
            </a:r>
            <a:r>
              <a:rPr lang="en-US" sz="1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Aschenauer</a:t>
            </a:r>
            <a:r>
              <a:rPr lang="en-US" sz="1400" b="1" dirty="0" smtClean="0">
                <a:solidFill>
                  <a:srgbClr val="008000"/>
                </a:solidFill>
                <a:latin typeface="Comic Sans MS"/>
                <a:cs typeface="Comic Sans MS"/>
              </a:rPr>
              <a:t>, R. </a:t>
            </a:r>
            <a:r>
              <a:rPr lang="en-US" sz="1400" b="1" dirty="0" err="1" smtClean="0">
                <a:solidFill>
                  <a:srgbClr val="008000"/>
                </a:solidFill>
                <a:latin typeface="Comic Sans MS"/>
                <a:cs typeface="Comic Sans MS"/>
              </a:rPr>
              <a:t>Sassot</a:t>
            </a:r>
            <a:endParaRPr lang="en-US" sz="1400" b="1" dirty="0">
              <a:solidFill>
                <a:srgbClr val="008000"/>
              </a:solidFill>
              <a:latin typeface="Comic Sans MS"/>
              <a:cs typeface="Comic Sans MS"/>
            </a:endParaRP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739" y="411603"/>
            <a:ext cx="3225028" cy="881507"/>
          </a:xfrm>
          <a:prstGeom prst="rect">
            <a:avLst/>
          </a:prstGeom>
        </p:spPr>
      </p:pic>
      <p:pic>
        <p:nvPicPr>
          <p:cNvPr id="13" name="Bild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8603" y="6341349"/>
            <a:ext cx="1905000" cy="520700"/>
          </a:xfrm>
          <a:prstGeom prst="rect">
            <a:avLst/>
          </a:prstGeom>
        </p:spPr>
      </p:pic>
      <p:pic>
        <p:nvPicPr>
          <p:cNvPr id="18" name="Bild 1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01985" y="6233303"/>
            <a:ext cx="640397" cy="6403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6012494" y="1004184"/>
            <a:ext cx="1910948" cy="1535708"/>
          </a:xfrm>
          <a:prstGeom prst="ellipse">
            <a:avLst/>
          </a:prstGeom>
          <a:gradFill flip="none" rotWithShape="1">
            <a:gsLst>
              <a:gs pos="0">
                <a:srgbClr val="FF0000"/>
              </a:gs>
              <a:gs pos="100000">
                <a:srgbClr val="FFFFFF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15" name="Textfeld 14"/>
          <p:cNvSpPr txBox="1"/>
          <p:nvPr/>
        </p:nvSpPr>
        <p:spPr>
          <a:xfrm>
            <a:off x="1301116" y="6234970"/>
            <a:ext cx="6894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unprecedented opportunities in DIS, SIDIS, … with polarized beams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3" name="Gruppierung 12"/>
          <p:cNvGrpSpPr/>
          <p:nvPr/>
        </p:nvGrpSpPr>
        <p:grpSpPr>
          <a:xfrm>
            <a:off x="3757650" y="1602475"/>
            <a:ext cx="2514956" cy="1521895"/>
            <a:chOff x="2500172" y="5242897"/>
            <a:chExt cx="2514956" cy="1521895"/>
          </a:xfrm>
        </p:grpSpPr>
        <p:sp>
          <p:nvSpPr>
            <p:cNvPr id="17" name="Textfeld 16"/>
            <p:cNvSpPr txBox="1"/>
            <p:nvPr/>
          </p:nvSpPr>
          <p:spPr>
            <a:xfrm>
              <a:off x="2500172" y="5242897"/>
              <a:ext cx="2514956" cy="1477327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novel electroweak probes</a:t>
              </a:r>
            </a:p>
            <a:p>
              <a:pPr algn="ctr"/>
              <a:r>
                <a:rPr lang="en-US" sz="1400" dirty="0" smtClean="0"/>
                <a:t>(never been measured before) </a:t>
              </a:r>
            </a:p>
            <a:p>
              <a:pPr algn="ctr"/>
              <a:endParaRPr lang="en-US" sz="1400" dirty="0" smtClean="0"/>
            </a:p>
            <a:p>
              <a:pPr algn="ctr"/>
              <a:endParaRPr lang="en-US" sz="1400" dirty="0" smtClean="0"/>
            </a:p>
            <a:p>
              <a:pPr algn="ctr"/>
              <a:endParaRPr lang="en-US" sz="1400" dirty="0" smtClean="0"/>
            </a:p>
            <a:p>
              <a:pPr algn="ctr"/>
              <a:endParaRPr lang="en-US" dirty="0"/>
            </a:p>
          </p:txBody>
        </p:sp>
        <p:pic>
          <p:nvPicPr>
            <p:cNvPr id="11" name="Bild 10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87812" y="5603487"/>
              <a:ext cx="1232990" cy="1161305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7"/>
          <p:cNvGrpSpPr>
            <a:grpSpLocks/>
          </p:cNvGrpSpPr>
          <p:nvPr/>
        </p:nvGrpSpPr>
        <p:grpSpPr bwMode="auto">
          <a:xfrm>
            <a:off x="5304414" y="1173833"/>
            <a:ext cx="2452314" cy="1303183"/>
            <a:chOff x="3408" y="1776"/>
            <a:chExt cx="2208" cy="1502"/>
          </a:xfrm>
        </p:grpSpPr>
        <p:pic>
          <p:nvPicPr>
            <p:cNvPr id="8" name="Picture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56" y="1776"/>
              <a:ext cx="2160" cy="150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 useBgFill="1"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3408" y="1776"/>
              <a:ext cx="912" cy="672"/>
            </a:xfrm>
            <a:prstGeom prst="rect">
              <a:avLst/>
            </a:prstGeom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el 1"/>
          <p:cNvSpPr txBox="1">
            <a:spLocks/>
          </p:cNvSpPr>
          <p:nvPr/>
        </p:nvSpPr>
        <p:spPr>
          <a:xfrm>
            <a:off x="227849" y="11651"/>
            <a:ext cx="8732630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global fits with EIC data &amp; quantifying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their impact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6197" y="788971"/>
            <a:ext cx="900759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follow closely </a:t>
            </a:r>
            <a:r>
              <a:rPr lang="en-US" b="1" dirty="0" smtClean="0">
                <a:solidFill>
                  <a:srgbClr val="008000"/>
                </a:solidFill>
              </a:rPr>
              <a:t>DSSV/DSSV+ framework </a:t>
            </a:r>
            <a:r>
              <a:rPr lang="en-US" sz="1600" dirty="0" smtClean="0"/>
              <a:t>[same flexible functional form with possible nodes, Q</a:t>
            </a:r>
            <a:r>
              <a:rPr lang="en-US" sz="1400" dirty="0" smtClean="0"/>
              <a:t>0, </a:t>
            </a:r>
            <a:r>
              <a:rPr lang="en-US" sz="1400" dirty="0" err="1" smtClean="0"/>
              <a:t>α</a:t>
            </a:r>
            <a:r>
              <a:rPr lang="en-US" sz="1400" baseline="-25000" dirty="0" err="1" smtClean="0"/>
              <a:t>s</a:t>
            </a:r>
            <a:r>
              <a:rPr lang="en-US" sz="1600" dirty="0" smtClean="0"/>
              <a:t>]</a:t>
            </a:r>
            <a:endParaRPr lang="en-US" dirty="0" smtClean="0"/>
          </a:p>
          <a:p>
            <a:r>
              <a:rPr lang="en-US" dirty="0" smtClean="0"/>
              <a:t>   to facilitate comparison of fits with &amp; without EIC mock data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227849" y="1669259"/>
            <a:ext cx="484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use robust </a:t>
            </a:r>
            <a:r>
              <a:rPr lang="en-US" b="1" dirty="0" smtClean="0"/>
              <a:t>Lagrange multiplier method </a:t>
            </a:r>
            <a:r>
              <a:rPr lang="en-US" dirty="0" smtClean="0"/>
              <a:t>to </a:t>
            </a:r>
          </a:p>
          <a:p>
            <a:r>
              <a:rPr lang="en-US" dirty="0" smtClean="0"/>
              <a:t>  estimate PDF uncertainties</a:t>
            </a:r>
          </a:p>
          <a:p>
            <a:r>
              <a:rPr lang="en-US" dirty="0" smtClean="0"/>
              <a:t>  </a:t>
            </a:r>
            <a:r>
              <a:rPr lang="en-US" sz="1600" dirty="0" smtClean="0"/>
              <a:t>same </a:t>
            </a:r>
            <a:r>
              <a:rPr lang="en-US" sz="1600" b="1" dirty="0" smtClean="0">
                <a:solidFill>
                  <a:srgbClr val="0000FF"/>
                </a:solidFill>
              </a:rPr>
              <a:t>Δχ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1600" b="1" dirty="0" smtClean="0">
                <a:solidFill>
                  <a:srgbClr val="0000FF"/>
                </a:solidFill>
              </a:rPr>
              <a:t>=9</a:t>
            </a:r>
            <a:r>
              <a:rPr lang="en-US" sz="1600" dirty="0" smtClean="0"/>
              <a:t> 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as in DSSV to quantify impact of EIC data</a:t>
            </a:r>
            <a:endParaRPr lang="en-US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227849" y="2675083"/>
            <a:ext cx="50706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standard </a:t>
            </a:r>
            <a:r>
              <a:rPr lang="en-US" b="1" dirty="0" smtClean="0"/>
              <a:t>Hessian method </a:t>
            </a:r>
            <a:r>
              <a:rPr lang="en-US" dirty="0" smtClean="0"/>
              <a:t>works also well </a:t>
            </a:r>
          </a:p>
          <a:p>
            <a:r>
              <a:rPr lang="en-US" dirty="0" smtClean="0"/>
              <a:t>  once EIC data are included </a:t>
            </a:r>
            <a:r>
              <a:rPr lang="en-US" sz="1600" dirty="0" smtClean="0"/>
              <a:t>(but not with current data)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uncertainty estimates with both methods very similar</a:t>
            </a:r>
            <a:endParaRPr lang="en-US" sz="16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EDD6"/>
              </a:clrFrom>
              <a:clrTo>
                <a:srgbClr val="FBED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5403" y="2351347"/>
            <a:ext cx="1436718" cy="14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6910098" y="2675083"/>
            <a:ext cx="20048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explores vicinity of χ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 minimum</a:t>
            </a:r>
          </a:p>
          <a:p>
            <a:pPr algn="ctr"/>
            <a:r>
              <a:rPr lang="en-US" sz="1100" dirty="0" smtClean="0"/>
              <a:t>in quadratic approximation</a:t>
            </a:r>
          </a:p>
        </p:txBody>
      </p:sp>
      <p:sp>
        <p:nvSpPr>
          <p:cNvPr id="12" name="Freeform 22"/>
          <p:cNvSpPr>
            <a:spLocks/>
          </p:cNvSpPr>
          <p:nvPr/>
        </p:nvSpPr>
        <p:spPr bwMode="auto">
          <a:xfrm>
            <a:off x="6595691" y="1416793"/>
            <a:ext cx="457200" cy="1060223"/>
          </a:xfrm>
          <a:custGeom>
            <a:avLst/>
            <a:gdLst>
              <a:gd name="T0" fmla="*/ 457200 w 344"/>
              <a:gd name="T1" fmla="*/ 0 h 1104"/>
              <a:gd name="T2" fmla="*/ 265814 w 344"/>
              <a:gd name="T3" fmla="*/ 318052 h 1104"/>
              <a:gd name="T4" fmla="*/ 138223 w 344"/>
              <a:gd name="T5" fmla="*/ 477078 h 1104"/>
              <a:gd name="T6" fmla="*/ 74428 w 344"/>
              <a:gd name="T7" fmla="*/ 636104 h 1104"/>
              <a:gd name="T8" fmla="*/ 10633 w 344"/>
              <a:gd name="T9" fmla="*/ 795130 h 1104"/>
              <a:gd name="T10" fmla="*/ 10633 w 344"/>
              <a:gd name="T11" fmla="*/ 1007165 h 1104"/>
              <a:gd name="T12" fmla="*/ 10633 w 344"/>
              <a:gd name="T13" fmla="*/ 1166191 h 1104"/>
              <a:gd name="T14" fmla="*/ 10633 w 344"/>
              <a:gd name="T15" fmla="*/ 1219200 h 1104"/>
              <a:gd name="T16" fmla="*/ 10633 w 344"/>
              <a:gd name="T17" fmla="*/ 1166191 h 11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44"/>
              <a:gd name="T28" fmla="*/ 0 h 1104"/>
              <a:gd name="T29" fmla="*/ 344 w 344"/>
              <a:gd name="T30" fmla="*/ 1104 h 11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44" h="1104">
                <a:moveTo>
                  <a:pt x="344" y="0"/>
                </a:moveTo>
                <a:cubicBezTo>
                  <a:pt x="292" y="108"/>
                  <a:pt x="240" y="216"/>
                  <a:pt x="200" y="288"/>
                </a:cubicBezTo>
                <a:cubicBezTo>
                  <a:pt x="160" y="360"/>
                  <a:pt x="128" y="384"/>
                  <a:pt x="104" y="432"/>
                </a:cubicBezTo>
                <a:cubicBezTo>
                  <a:pt x="80" y="480"/>
                  <a:pt x="72" y="528"/>
                  <a:pt x="56" y="576"/>
                </a:cubicBezTo>
                <a:cubicBezTo>
                  <a:pt x="40" y="624"/>
                  <a:pt x="16" y="664"/>
                  <a:pt x="8" y="720"/>
                </a:cubicBezTo>
                <a:cubicBezTo>
                  <a:pt x="0" y="776"/>
                  <a:pt x="8" y="856"/>
                  <a:pt x="8" y="912"/>
                </a:cubicBezTo>
                <a:cubicBezTo>
                  <a:pt x="8" y="968"/>
                  <a:pt x="8" y="1024"/>
                  <a:pt x="8" y="1056"/>
                </a:cubicBezTo>
                <a:cubicBezTo>
                  <a:pt x="8" y="1088"/>
                  <a:pt x="8" y="1104"/>
                  <a:pt x="8" y="1104"/>
                </a:cubicBezTo>
                <a:cubicBezTo>
                  <a:pt x="8" y="1104"/>
                  <a:pt x="8" y="1064"/>
                  <a:pt x="8" y="1056"/>
                </a:cubicBezTo>
              </a:path>
            </a:pathLst>
          </a:custGeom>
          <a:noFill/>
          <a:ln w="38100">
            <a:solidFill>
              <a:srgbClr val="3534B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22803" y="1669259"/>
            <a:ext cx="2121093" cy="6155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track </a:t>
            </a:r>
            <a:r>
              <a:rPr lang="en-US" sz="1100" dirty="0">
                <a:solidFill>
                  <a:srgbClr val="000000"/>
                </a:solidFill>
                <a:ea typeface="Comic Sans MS" charset="0"/>
                <a:cs typeface="Comic Sans MS" charset="0"/>
              </a:rPr>
              <a:t>how</a:t>
            </a: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 fit </a:t>
            </a:r>
            <a:r>
              <a:rPr lang="en-US" sz="1100" dirty="0">
                <a:solidFill>
                  <a:srgbClr val="000000"/>
                </a:solidFill>
                <a:ea typeface="Comic Sans MS" charset="0"/>
                <a:cs typeface="Comic Sans MS" charset="0"/>
              </a:rPr>
              <a:t>deteriorates</a:t>
            </a: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 under </a:t>
            </a:r>
          </a:p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certain enforced conditions  </a:t>
            </a:r>
          </a:p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ea typeface="Comic Sans MS" charset="0"/>
                <a:cs typeface="Comic Sans MS" charset="0"/>
              </a:rPr>
              <a:t>explores </a:t>
            </a:r>
            <a:r>
              <a:rPr lang="en-US" sz="1100" dirty="0">
                <a:ea typeface="Comic Sans MS" charset="0"/>
                <a:cs typeface="Comic Sans MS" charset="0"/>
              </a:rPr>
              <a:t>the </a:t>
            </a:r>
            <a:r>
              <a:rPr lang="en-US" sz="1100" dirty="0" smtClean="0">
                <a:ea typeface="Comic Sans MS" charset="0"/>
                <a:cs typeface="Comic Sans MS" charset="0"/>
              </a:rPr>
              <a:t>full parameter </a:t>
            </a:r>
            <a:r>
              <a:rPr lang="en-US" sz="1100" dirty="0">
                <a:ea typeface="Comic Sans MS" charset="0"/>
                <a:cs typeface="Comic Sans MS" charset="0"/>
              </a:rPr>
              <a:t>space</a:t>
            </a:r>
            <a:r>
              <a:rPr lang="en-US" sz="1100" dirty="0" smtClean="0">
                <a:ea typeface="Comic Sans MS" charset="0"/>
                <a:cs typeface="Comic Sans MS" charset="0"/>
              </a:rPr>
              <a:t> </a:t>
            </a:r>
            <a:r>
              <a:rPr lang="en-US" sz="1200" dirty="0" smtClean="0">
                <a:ea typeface="Comic Sans MS" charset="0"/>
                <a:cs typeface="Comic Sans MS" charset="0"/>
              </a:rPr>
              <a:t>  </a:t>
            </a:r>
            <a:endParaRPr lang="de-DE" sz="1200" dirty="0">
              <a:ea typeface="Comic Sans MS" charset="0"/>
              <a:cs typeface="Comic Sans MS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992233" y="3387119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cartoons taken from CTEQ</a:t>
            </a:r>
            <a:endParaRPr lang="en-US" sz="1200" dirty="0"/>
          </a:p>
        </p:txBody>
      </p:sp>
      <p:sp>
        <p:nvSpPr>
          <p:cNvPr id="16" name="Textfeld 15"/>
          <p:cNvSpPr txBox="1"/>
          <p:nvPr/>
        </p:nvSpPr>
        <p:spPr>
          <a:xfrm>
            <a:off x="227849" y="3664118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all fits performed at </a:t>
            </a:r>
            <a:r>
              <a:rPr lang="en-US" b="1" dirty="0" smtClean="0">
                <a:solidFill>
                  <a:srgbClr val="000000"/>
                </a:solidFill>
              </a:rPr>
              <a:t>NLO accuracy</a:t>
            </a:r>
            <a:endParaRPr lang="en-US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5304414" y="1173833"/>
            <a:ext cx="2452314" cy="1303183"/>
            <a:chOff x="3408" y="1776"/>
            <a:chExt cx="2208" cy="1502"/>
          </a:xfrm>
        </p:grpSpPr>
        <p:pic>
          <p:nvPicPr>
            <p:cNvPr id="8" name="Picture 18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56" y="1776"/>
              <a:ext cx="2160" cy="1502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</p:spPr>
        </p:pic>
        <p:sp useBgFill="1">
          <p:nvSpPr>
            <p:cNvPr id="9" name="Rectangle 19"/>
            <p:cNvSpPr>
              <a:spLocks noChangeArrowheads="1"/>
            </p:cNvSpPr>
            <p:nvPr/>
          </p:nvSpPr>
          <p:spPr bwMode="auto">
            <a:xfrm>
              <a:off x="3408" y="1776"/>
              <a:ext cx="912" cy="672"/>
            </a:xfrm>
            <a:prstGeom prst="rect">
              <a:avLst/>
            </a:prstGeom>
            <a:ln w="2857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itel 1"/>
          <p:cNvSpPr txBox="1">
            <a:spLocks/>
          </p:cNvSpPr>
          <p:nvPr/>
        </p:nvSpPr>
        <p:spPr>
          <a:xfrm>
            <a:off x="227849" y="11651"/>
            <a:ext cx="8732630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global fits with EIC data &amp; quantifying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their impact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16197" y="788971"/>
            <a:ext cx="9007594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follow closely </a:t>
            </a:r>
            <a:r>
              <a:rPr lang="en-US" b="1" dirty="0" smtClean="0">
                <a:solidFill>
                  <a:srgbClr val="008000"/>
                </a:solidFill>
              </a:rPr>
              <a:t>DSSV/DSSV+ framework </a:t>
            </a:r>
            <a:r>
              <a:rPr lang="en-US" sz="1600" dirty="0" smtClean="0"/>
              <a:t>[same flexible functional form with possible nodes, Q</a:t>
            </a:r>
            <a:r>
              <a:rPr lang="en-US" sz="1400" dirty="0" smtClean="0"/>
              <a:t>0, </a:t>
            </a:r>
            <a:r>
              <a:rPr lang="en-US" sz="1400" dirty="0" err="1" smtClean="0"/>
              <a:t>α</a:t>
            </a:r>
            <a:r>
              <a:rPr lang="en-US" sz="1400" baseline="-25000" dirty="0" err="1" smtClean="0"/>
              <a:t>s</a:t>
            </a:r>
            <a:r>
              <a:rPr lang="en-US" sz="1600" dirty="0" smtClean="0"/>
              <a:t>]</a:t>
            </a:r>
            <a:endParaRPr lang="en-US" dirty="0" smtClean="0"/>
          </a:p>
          <a:p>
            <a:r>
              <a:rPr lang="en-US" dirty="0" smtClean="0"/>
              <a:t>   to facilitate comparison of fits with &amp; without EIC mock data</a:t>
            </a:r>
            <a:endParaRPr lang="en-US" dirty="0"/>
          </a:p>
        </p:txBody>
      </p:sp>
      <p:sp>
        <p:nvSpPr>
          <p:cNvPr id="5" name="Textfeld 4"/>
          <p:cNvSpPr txBox="1"/>
          <p:nvPr/>
        </p:nvSpPr>
        <p:spPr>
          <a:xfrm>
            <a:off x="227849" y="1669259"/>
            <a:ext cx="48460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use robust </a:t>
            </a:r>
            <a:r>
              <a:rPr lang="en-US" b="1" dirty="0" smtClean="0"/>
              <a:t>Lagrange multiplier method </a:t>
            </a:r>
            <a:r>
              <a:rPr lang="en-US" dirty="0" smtClean="0"/>
              <a:t>to </a:t>
            </a:r>
          </a:p>
          <a:p>
            <a:r>
              <a:rPr lang="en-US" dirty="0" smtClean="0"/>
              <a:t>  estimate PDF uncertainties</a:t>
            </a:r>
          </a:p>
          <a:p>
            <a:r>
              <a:rPr lang="en-US" dirty="0" smtClean="0"/>
              <a:t>  </a:t>
            </a:r>
            <a:r>
              <a:rPr lang="en-US" sz="1600" dirty="0" smtClean="0"/>
              <a:t>same </a:t>
            </a:r>
            <a:r>
              <a:rPr lang="en-US" sz="1600" b="1" dirty="0" smtClean="0">
                <a:solidFill>
                  <a:srgbClr val="0000FF"/>
                </a:solidFill>
              </a:rPr>
              <a:t>Δχ</a:t>
            </a:r>
            <a:r>
              <a:rPr lang="en-US" sz="16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1600" b="1" dirty="0" smtClean="0">
                <a:solidFill>
                  <a:srgbClr val="0000FF"/>
                </a:solidFill>
              </a:rPr>
              <a:t>=9</a:t>
            </a:r>
            <a:r>
              <a:rPr lang="en-US" sz="1600" dirty="0" smtClean="0"/>
              <a:t> </a:t>
            </a:r>
            <a:r>
              <a:rPr lang="en-US" sz="1600" baseline="30000" dirty="0" smtClean="0"/>
              <a:t> </a:t>
            </a:r>
            <a:r>
              <a:rPr lang="en-US" sz="1600" dirty="0" smtClean="0"/>
              <a:t>as in DSSV to quantify impact of EIC data</a:t>
            </a:r>
            <a:endParaRPr lang="en-US" sz="1600" dirty="0"/>
          </a:p>
        </p:txBody>
      </p:sp>
      <p:sp>
        <p:nvSpPr>
          <p:cNvPr id="6" name="Textfeld 5"/>
          <p:cNvSpPr txBox="1"/>
          <p:nvPr/>
        </p:nvSpPr>
        <p:spPr>
          <a:xfrm>
            <a:off x="227849" y="2675083"/>
            <a:ext cx="50706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standard </a:t>
            </a:r>
            <a:r>
              <a:rPr lang="en-US" b="1" dirty="0" smtClean="0"/>
              <a:t>Hessian method </a:t>
            </a:r>
            <a:r>
              <a:rPr lang="en-US" dirty="0" smtClean="0"/>
              <a:t>works also well </a:t>
            </a:r>
          </a:p>
          <a:p>
            <a:r>
              <a:rPr lang="en-US" dirty="0" smtClean="0"/>
              <a:t>  once EIC data are included </a:t>
            </a:r>
            <a:r>
              <a:rPr lang="en-US" sz="1600" dirty="0" smtClean="0"/>
              <a:t>(but not with current data)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uncertainty estimates with both methods very similar</a:t>
            </a:r>
            <a:endParaRPr lang="en-US" sz="1600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EDD6"/>
              </a:clrFrom>
              <a:clrTo>
                <a:srgbClr val="FBEDD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45403" y="2351347"/>
            <a:ext cx="1436718" cy="144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feld 10"/>
          <p:cNvSpPr txBox="1"/>
          <p:nvPr/>
        </p:nvSpPr>
        <p:spPr>
          <a:xfrm>
            <a:off x="6910098" y="2675083"/>
            <a:ext cx="20048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explores vicinity of χ</a:t>
            </a:r>
            <a:r>
              <a:rPr lang="en-US" sz="1100" baseline="30000" dirty="0" smtClean="0"/>
              <a:t>2</a:t>
            </a:r>
            <a:r>
              <a:rPr lang="en-US" sz="1100" dirty="0" smtClean="0"/>
              <a:t> minimum</a:t>
            </a:r>
          </a:p>
          <a:p>
            <a:pPr algn="ctr"/>
            <a:r>
              <a:rPr lang="en-US" sz="1100" dirty="0" smtClean="0"/>
              <a:t>in quadratic approximation</a:t>
            </a:r>
          </a:p>
        </p:txBody>
      </p:sp>
      <p:sp>
        <p:nvSpPr>
          <p:cNvPr id="12" name="Freeform 22"/>
          <p:cNvSpPr>
            <a:spLocks/>
          </p:cNvSpPr>
          <p:nvPr/>
        </p:nvSpPr>
        <p:spPr bwMode="auto">
          <a:xfrm>
            <a:off x="6595691" y="1416793"/>
            <a:ext cx="457200" cy="1060223"/>
          </a:xfrm>
          <a:custGeom>
            <a:avLst/>
            <a:gdLst>
              <a:gd name="T0" fmla="*/ 457200 w 344"/>
              <a:gd name="T1" fmla="*/ 0 h 1104"/>
              <a:gd name="T2" fmla="*/ 265814 w 344"/>
              <a:gd name="T3" fmla="*/ 318052 h 1104"/>
              <a:gd name="T4" fmla="*/ 138223 w 344"/>
              <a:gd name="T5" fmla="*/ 477078 h 1104"/>
              <a:gd name="T6" fmla="*/ 74428 w 344"/>
              <a:gd name="T7" fmla="*/ 636104 h 1104"/>
              <a:gd name="T8" fmla="*/ 10633 w 344"/>
              <a:gd name="T9" fmla="*/ 795130 h 1104"/>
              <a:gd name="T10" fmla="*/ 10633 w 344"/>
              <a:gd name="T11" fmla="*/ 1007165 h 1104"/>
              <a:gd name="T12" fmla="*/ 10633 w 344"/>
              <a:gd name="T13" fmla="*/ 1166191 h 1104"/>
              <a:gd name="T14" fmla="*/ 10633 w 344"/>
              <a:gd name="T15" fmla="*/ 1219200 h 1104"/>
              <a:gd name="T16" fmla="*/ 10633 w 344"/>
              <a:gd name="T17" fmla="*/ 1166191 h 11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44"/>
              <a:gd name="T28" fmla="*/ 0 h 1104"/>
              <a:gd name="T29" fmla="*/ 344 w 344"/>
              <a:gd name="T30" fmla="*/ 1104 h 11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44" h="1104">
                <a:moveTo>
                  <a:pt x="344" y="0"/>
                </a:moveTo>
                <a:cubicBezTo>
                  <a:pt x="292" y="108"/>
                  <a:pt x="240" y="216"/>
                  <a:pt x="200" y="288"/>
                </a:cubicBezTo>
                <a:cubicBezTo>
                  <a:pt x="160" y="360"/>
                  <a:pt x="128" y="384"/>
                  <a:pt x="104" y="432"/>
                </a:cubicBezTo>
                <a:cubicBezTo>
                  <a:pt x="80" y="480"/>
                  <a:pt x="72" y="528"/>
                  <a:pt x="56" y="576"/>
                </a:cubicBezTo>
                <a:cubicBezTo>
                  <a:pt x="40" y="624"/>
                  <a:pt x="16" y="664"/>
                  <a:pt x="8" y="720"/>
                </a:cubicBezTo>
                <a:cubicBezTo>
                  <a:pt x="0" y="776"/>
                  <a:pt x="8" y="856"/>
                  <a:pt x="8" y="912"/>
                </a:cubicBezTo>
                <a:cubicBezTo>
                  <a:pt x="8" y="968"/>
                  <a:pt x="8" y="1024"/>
                  <a:pt x="8" y="1056"/>
                </a:cubicBezTo>
                <a:cubicBezTo>
                  <a:pt x="8" y="1088"/>
                  <a:pt x="8" y="1104"/>
                  <a:pt x="8" y="1104"/>
                </a:cubicBezTo>
                <a:cubicBezTo>
                  <a:pt x="8" y="1104"/>
                  <a:pt x="8" y="1064"/>
                  <a:pt x="8" y="1056"/>
                </a:cubicBezTo>
              </a:path>
            </a:pathLst>
          </a:custGeom>
          <a:noFill/>
          <a:ln w="38100">
            <a:solidFill>
              <a:srgbClr val="3534BD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22803" y="1669259"/>
            <a:ext cx="2121093" cy="615553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track </a:t>
            </a:r>
            <a:r>
              <a:rPr lang="en-US" sz="1100" dirty="0">
                <a:solidFill>
                  <a:srgbClr val="000000"/>
                </a:solidFill>
                <a:ea typeface="Comic Sans MS" charset="0"/>
                <a:cs typeface="Comic Sans MS" charset="0"/>
              </a:rPr>
              <a:t>how</a:t>
            </a: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 fit </a:t>
            </a:r>
            <a:r>
              <a:rPr lang="en-US" sz="1100" dirty="0">
                <a:solidFill>
                  <a:srgbClr val="000000"/>
                </a:solidFill>
                <a:ea typeface="Comic Sans MS" charset="0"/>
                <a:cs typeface="Comic Sans MS" charset="0"/>
              </a:rPr>
              <a:t>deteriorates</a:t>
            </a: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 under </a:t>
            </a:r>
          </a:p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solidFill>
                  <a:srgbClr val="000000"/>
                </a:solidFill>
                <a:ea typeface="Comic Sans MS" charset="0"/>
                <a:cs typeface="Comic Sans MS" charset="0"/>
              </a:rPr>
              <a:t>certain enforced conditions  </a:t>
            </a:r>
          </a:p>
          <a:p>
            <a:pPr algn="ctr" eaLnBrk="0" hangingPunct="0">
              <a:buClr>
                <a:srgbClr val="ED071B"/>
              </a:buClr>
              <a:buSzPct val="125000"/>
            </a:pPr>
            <a:r>
              <a:rPr lang="en-US" sz="1100" dirty="0" smtClean="0">
                <a:ea typeface="Comic Sans MS" charset="0"/>
                <a:cs typeface="Comic Sans MS" charset="0"/>
              </a:rPr>
              <a:t>explores </a:t>
            </a:r>
            <a:r>
              <a:rPr lang="en-US" sz="1100" dirty="0">
                <a:ea typeface="Comic Sans MS" charset="0"/>
                <a:cs typeface="Comic Sans MS" charset="0"/>
              </a:rPr>
              <a:t>the </a:t>
            </a:r>
            <a:r>
              <a:rPr lang="en-US" sz="1100" dirty="0" smtClean="0">
                <a:ea typeface="Comic Sans MS" charset="0"/>
                <a:cs typeface="Comic Sans MS" charset="0"/>
              </a:rPr>
              <a:t>full parameter </a:t>
            </a:r>
            <a:r>
              <a:rPr lang="en-US" sz="1100" dirty="0">
                <a:ea typeface="Comic Sans MS" charset="0"/>
                <a:cs typeface="Comic Sans MS" charset="0"/>
              </a:rPr>
              <a:t>space</a:t>
            </a:r>
            <a:r>
              <a:rPr lang="en-US" sz="1100" dirty="0" smtClean="0">
                <a:ea typeface="Comic Sans MS" charset="0"/>
                <a:cs typeface="Comic Sans MS" charset="0"/>
              </a:rPr>
              <a:t> </a:t>
            </a:r>
            <a:r>
              <a:rPr lang="en-US" sz="1200" dirty="0" smtClean="0">
                <a:ea typeface="Comic Sans MS" charset="0"/>
                <a:cs typeface="Comic Sans MS" charset="0"/>
              </a:rPr>
              <a:t>  </a:t>
            </a:r>
            <a:endParaRPr lang="de-DE" sz="1200" dirty="0">
              <a:ea typeface="Comic Sans MS" charset="0"/>
              <a:cs typeface="Comic Sans MS" charset="0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6992233" y="3387119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cartoons taken from CTEQ</a:t>
            </a:r>
            <a:endParaRPr lang="en-US" sz="1200" dirty="0"/>
          </a:p>
        </p:txBody>
      </p:sp>
      <p:sp>
        <p:nvSpPr>
          <p:cNvPr id="15" name="Textfeld 14"/>
          <p:cNvSpPr txBox="1"/>
          <p:nvPr/>
        </p:nvSpPr>
        <p:spPr>
          <a:xfrm>
            <a:off x="227849" y="4260917"/>
            <a:ext cx="31737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for discussions later on, recall:</a:t>
            </a:r>
            <a:endParaRPr lang="en-US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227849" y="3664118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all fits performed at </a:t>
            </a:r>
            <a:r>
              <a:rPr lang="en-US" b="1" dirty="0" smtClean="0">
                <a:solidFill>
                  <a:srgbClr val="000000"/>
                </a:solidFill>
              </a:rPr>
              <a:t>NLO accuracy</a:t>
            </a:r>
            <a:endParaRPr lang="en-US" b="1" dirty="0">
              <a:solidFill>
                <a:srgbClr val="000000"/>
              </a:solidFill>
            </a:endParaRP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3000" contrast="57000"/>
          </a:blip>
          <a:srcRect/>
          <a:stretch>
            <a:fillRect/>
          </a:stretch>
        </p:blipFill>
        <p:spPr bwMode="auto">
          <a:xfrm>
            <a:off x="1088260" y="4692222"/>
            <a:ext cx="6290891" cy="817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39246" y="4441235"/>
            <a:ext cx="99060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/>
          <p:cNvSpPr txBox="1"/>
          <p:nvPr/>
        </p:nvSpPr>
        <p:spPr>
          <a:xfrm>
            <a:off x="762000" y="5509282"/>
            <a:ext cx="66223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for a PDF at </a:t>
            </a:r>
            <a:r>
              <a:rPr lang="en-US" sz="1600" dirty="0" err="1" smtClean="0"/>
              <a:t>x</a:t>
            </a:r>
            <a:r>
              <a:rPr lang="en-US" sz="1600" dirty="0" smtClean="0"/>
              <a:t> = x</a:t>
            </a:r>
            <a:r>
              <a:rPr lang="en-US" sz="1400" baseline="-25000" dirty="0" smtClean="0"/>
              <a:t>0</a:t>
            </a:r>
            <a:r>
              <a:rPr lang="en-US" sz="1600" dirty="0" smtClean="0"/>
              <a:t> DGLAP evolution only cares about </a:t>
            </a:r>
            <a:r>
              <a:rPr lang="en-US" sz="1600" dirty="0" err="1" smtClean="0"/>
              <a:t>x</a:t>
            </a:r>
            <a:r>
              <a:rPr lang="en-US" sz="1600" dirty="0" smtClean="0"/>
              <a:t> values </a:t>
            </a:r>
            <a:r>
              <a:rPr lang="en-US" sz="1600" i="1" dirty="0" smtClean="0"/>
              <a:t>larger</a:t>
            </a:r>
            <a:r>
              <a:rPr lang="en-US" sz="1600" dirty="0" smtClean="0"/>
              <a:t> than x</a:t>
            </a:r>
            <a:r>
              <a:rPr lang="en-US" sz="1600" baseline="-25000" dirty="0" smtClean="0"/>
              <a:t>0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20" name="Textfeld 19"/>
          <p:cNvSpPr txBox="1"/>
          <p:nvPr/>
        </p:nvSpPr>
        <p:spPr>
          <a:xfrm>
            <a:off x="762000" y="5830683"/>
            <a:ext cx="6404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a priori not known down to which value of Q</a:t>
            </a:r>
            <a:r>
              <a:rPr lang="en-US" sz="1600" baseline="30000" dirty="0" smtClean="0"/>
              <a:t>2</a:t>
            </a:r>
            <a:r>
              <a:rPr lang="en-US" sz="1400" baseline="-25000" dirty="0" smtClean="0"/>
              <a:t>min</a:t>
            </a:r>
            <a:r>
              <a:rPr lang="en-US" sz="1600" dirty="0" smtClean="0"/>
              <a:t> DGLAP evolution applies </a:t>
            </a:r>
            <a:endParaRPr lang="en-US" dirty="0"/>
          </a:p>
        </p:txBody>
      </p:sp>
      <p:sp>
        <p:nvSpPr>
          <p:cNvPr id="21" name="Textfeld 20"/>
          <p:cNvSpPr txBox="1"/>
          <p:nvPr/>
        </p:nvSpPr>
        <p:spPr>
          <a:xfrm>
            <a:off x="1154876" y="6161327"/>
            <a:ext cx="702288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dirty="0" smtClean="0"/>
              <a:t>expect 1-2 GeV</a:t>
            </a:r>
            <a:r>
              <a:rPr lang="en-US" sz="1400" baseline="30000" dirty="0" smtClean="0"/>
              <a:t>2 </a:t>
            </a:r>
            <a:r>
              <a:rPr lang="en-US" sz="1400" dirty="0" smtClean="0"/>
              <a:t>range (HERA) but might be different for </a:t>
            </a:r>
            <a:r>
              <a:rPr lang="en-US" sz="1400" dirty="0" err="1" smtClean="0"/>
              <a:t>helicity</a:t>
            </a:r>
            <a:r>
              <a:rPr lang="en-US" sz="1400" dirty="0" smtClean="0"/>
              <a:t> </a:t>
            </a:r>
            <a:r>
              <a:rPr lang="en-US" sz="1400" dirty="0" err="1" smtClean="0"/>
              <a:t>PDFs</a:t>
            </a:r>
            <a:endParaRPr lang="en-US" sz="1400" dirty="0" smtClean="0"/>
          </a:p>
          <a:p>
            <a:r>
              <a:rPr lang="en-US" sz="1400" dirty="0" smtClean="0"/>
              <a:t>important to play with Q</a:t>
            </a:r>
            <a:r>
              <a:rPr lang="en-US" sz="1400" baseline="30000" dirty="0" smtClean="0"/>
              <a:t>2</a:t>
            </a:r>
            <a:r>
              <a:rPr lang="en-US" sz="1400" baseline="-25000" dirty="0" smtClean="0"/>
              <a:t>min </a:t>
            </a:r>
            <a:r>
              <a:rPr lang="en-US" sz="1400" dirty="0" smtClean="0"/>
              <a:t>to map out region where DGLAP works [needs an EIC to do that]  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bgerundetes Rechteck 22"/>
          <p:cNvSpPr/>
          <p:nvPr/>
        </p:nvSpPr>
        <p:spPr>
          <a:xfrm>
            <a:off x="1269953" y="1332379"/>
            <a:ext cx="6672357" cy="4388203"/>
          </a:xfrm>
          <a:prstGeom prst="roundRect">
            <a:avLst>
              <a:gd name="adj" fmla="val 5515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el 1"/>
          <p:cNvSpPr txBox="1">
            <a:spLocks/>
          </p:cNvSpPr>
          <p:nvPr/>
        </p:nvSpPr>
        <p:spPr>
          <a:xfrm>
            <a:off x="227849" y="81557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preparation of 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DIS and SIDIS mock data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41462" y="1"/>
            <a:ext cx="1395713" cy="1199620"/>
          </a:xfrm>
          <a:prstGeom prst="rect">
            <a:avLst/>
          </a:prstGeom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4427" y="1390634"/>
            <a:ext cx="1277193" cy="1068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3129" y="1452660"/>
            <a:ext cx="996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feld 11"/>
          <p:cNvSpPr txBox="1"/>
          <p:nvPr/>
        </p:nvSpPr>
        <p:spPr>
          <a:xfrm>
            <a:off x="393793" y="849464"/>
            <a:ext cx="5532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8000"/>
                </a:solidFill>
              </a:rPr>
              <a:t>PEPSI MC </a:t>
            </a:r>
            <a:r>
              <a:rPr lang="en-US" dirty="0" smtClean="0"/>
              <a:t>to generate </a:t>
            </a:r>
            <a:r>
              <a:rPr lang="en-US" b="1" dirty="0" err="1" smtClean="0">
                <a:solidFill>
                  <a:srgbClr val="0000FF"/>
                </a:solidFill>
              </a:rPr>
              <a:t>σ</a:t>
            </a:r>
            <a:r>
              <a:rPr lang="en-US" b="1" baseline="30000" dirty="0" smtClean="0">
                <a:solidFill>
                  <a:srgbClr val="FF0000"/>
                </a:solidFill>
              </a:rPr>
              <a:t>++</a:t>
            </a:r>
            <a:r>
              <a:rPr lang="en-US" dirty="0" smtClean="0"/>
              <a:t>  and </a:t>
            </a:r>
            <a:r>
              <a:rPr lang="en-US" b="1" dirty="0" err="1" smtClean="0">
                <a:solidFill>
                  <a:srgbClr val="0000FF"/>
                </a:solidFill>
              </a:rPr>
              <a:t>σ</a:t>
            </a:r>
            <a:r>
              <a:rPr lang="en-US" b="1" baseline="30000" dirty="0" smtClean="0">
                <a:solidFill>
                  <a:srgbClr val="FF0000"/>
                </a:solidFill>
              </a:rPr>
              <a:t>+-</a:t>
            </a:r>
            <a:r>
              <a:rPr lang="en-US" b="1" baseline="30000" dirty="0" smtClean="0"/>
              <a:t>  </a:t>
            </a:r>
            <a:r>
              <a:rPr lang="en-US" dirty="0" smtClean="0"/>
              <a:t>with LO </a:t>
            </a:r>
            <a:r>
              <a:rPr lang="en-US" dirty="0" smtClean="0">
                <a:solidFill>
                  <a:srgbClr val="008000"/>
                </a:solidFill>
              </a:rPr>
              <a:t>GRSV </a:t>
            </a:r>
            <a:r>
              <a:rPr lang="en-US" dirty="0" err="1" smtClean="0">
                <a:solidFill>
                  <a:srgbClr val="008000"/>
                </a:solidFill>
              </a:rPr>
              <a:t>PDFs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719716" y="3032724"/>
            <a:ext cx="575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assume modest </a:t>
            </a:r>
            <a:r>
              <a:rPr lang="en-US" b="1" dirty="0" smtClean="0">
                <a:solidFill>
                  <a:srgbClr val="0000FF"/>
                </a:solidFill>
              </a:rPr>
              <a:t>10 fb</a:t>
            </a:r>
            <a:r>
              <a:rPr lang="en-US" b="1" baseline="30000" dirty="0" smtClean="0">
                <a:solidFill>
                  <a:srgbClr val="0000FF"/>
                </a:solidFill>
              </a:rPr>
              <a:t>-1 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/>
              <a:t>for each energy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00FF"/>
                </a:solidFill>
              </a:rPr>
              <a:t>70%</a:t>
            </a:r>
            <a:r>
              <a:rPr lang="en-US" dirty="0" smtClean="0"/>
              <a:t> </a:t>
            </a:r>
            <a:r>
              <a:rPr lang="en-US" sz="1600" dirty="0" smtClean="0"/>
              <a:t>beam polarizations</a:t>
            </a:r>
            <a:endParaRPr lang="en-US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1564333" y="2531737"/>
            <a:ext cx="211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inclusive final-state</a:t>
            </a:r>
            <a:endParaRPr lang="en-US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4048198" y="2531737"/>
            <a:ext cx="3639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identified charged </a:t>
            </a:r>
            <a:r>
              <a:rPr lang="en-US" b="1" dirty="0" err="1" smtClean="0"/>
              <a:t>pions</a:t>
            </a:r>
            <a:r>
              <a:rPr lang="en-US" b="1" dirty="0" smtClean="0"/>
              <a:t> and </a:t>
            </a:r>
            <a:r>
              <a:rPr lang="en-US" b="1" dirty="0" err="1" smtClean="0"/>
              <a:t>kaons</a:t>
            </a:r>
            <a:endParaRPr lang="en-US" b="1" dirty="0"/>
          </a:p>
        </p:txBody>
      </p:sp>
      <p:sp>
        <p:nvSpPr>
          <p:cNvPr id="16" name="Textfeld 15"/>
          <p:cNvSpPr txBox="1"/>
          <p:nvPr/>
        </p:nvSpPr>
        <p:spPr>
          <a:xfrm>
            <a:off x="1525094" y="1738166"/>
            <a:ext cx="6592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DIS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4509096" y="1738166"/>
            <a:ext cx="9217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SIDIS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9" name="Textfeld 18"/>
          <p:cNvSpPr txBox="1"/>
          <p:nvPr/>
        </p:nvSpPr>
        <p:spPr>
          <a:xfrm>
            <a:off x="1744269" y="3508662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Q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 &gt; 1 GeV</a:t>
            </a:r>
            <a:r>
              <a:rPr lang="en-US" b="1" baseline="30000" dirty="0" smtClean="0">
                <a:solidFill>
                  <a:srgbClr val="0000FF"/>
                </a:solidFill>
              </a:rPr>
              <a:t>2 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00FF"/>
                </a:solidFill>
              </a:rPr>
              <a:t>0.01 &lt; </a:t>
            </a:r>
            <a:r>
              <a:rPr lang="en-US" b="1" dirty="0" err="1" smtClean="0">
                <a:solidFill>
                  <a:srgbClr val="0000FF"/>
                </a:solidFill>
              </a:rPr>
              <a:t>y</a:t>
            </a:r>
            <a:r>
              <a:rPr lang="en-US" b="1" dirty="0" smtClean="0">
                <a:solidFill>
                  <a:srgbClr val="0000FF"/>
                </a:solidFill>
              </a:rPr>
              <a:t> &lt; 0.95 </a:t>
            </a:r>
            <a:r>
              <a:rPr lang="en-US" dirty="0" smtClean="0"/>
              <a:t>, invariant mass </a:t>
            </a:r>
            <a:r>
              <a:rPr lang="en-US" b="1" dirty="0" smtClean="0">
                <a:solidFill>
                  <a:srgbClr val="0000FF"/>
                </a:solidFill>
              </a:rPr>
              <a:t>W</a:t>
            </a:r>
            <a:r>
              <a:rPr lang="en-US" b="1" baseline="30000" dirty="0" smtClean="0">
                <a:solidFill>
                  <a:srgbClr val="0000FF"/>
                </a:solidFill>
              </a:rPr>
              <a:t>2 </a:t>
            </a:r>
            <a:r>
              <a:rPr lang="en-US" b="1" dirty="0" smtClean="0">
                <a:solidFill>
                  <a:srgbClr val="0000FF"/>
                </a:solidFill>
              </a:rPr>
              <a:t>&gt; 10 GeV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269953" y="4011399"/>
            <a:ext cx="6672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depolarization factor </a:t>
            </a:r>
            <a:r>
              <a:rPr lang="en-US" dirty="0" smtClean="0"/>
              <a:t>of virtual photon </a:t>
            </a:r>
            <a:r>
              <a:rPr lang="en-US" b="1" dirty="0" smtClean="0">
                <a:solidFill>
                  <a:srgbClr val="0000FF"/>
                </a:solidFill>
              </a:rPr>
              <a:t>D(y,Q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b="1" dirty="0" smtClean="0">
                <a:solidFill>
                  <a:srgbClr val="0000FF"/>
                </a:solidFill>
              </a:rPr>
              <a:t>) &gt; 0.1  </a:t>
            </a:r>
            <a:r>
              <a:rPr lang="en-US" sz="1600" dirty="0" smtClean="0"/>
              <a:t>(cuts on small </a:t>
            </a:r>
            <a:r>
              <a:rPr lang="en-US" sz="1600" dirty="0" err="1" smtClean="0"/>
              <a:t>y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sp>
        <p:nvSpPr>
          <p:cNvPr id="21" name="Textfeld 20"/>
          <p:cNvSpPr txBox="1"/>
          <p:nvPr/>
        </p:nvSpPr>
        <p:spPr>
          <a:xfrm>
            <a:off x="1993746" y="4486670"/>
            <a:ext cx="5198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scattered lepton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0000FF"/>
                </a:solidFill>
              </a:rPr>
              <a:t>1</a:t>
            </a:r>
            <a:r>
              <a:rPr lang="en-US" b="1" baseline="30000" dirty="0" smtClean="0">
                <a:solidFill>
                  <a:srgbClr val="0000FF"/>
                </a:solidFill>
              </a:rPr>
              <a:t>o </a:t>
            </a:r>
            <a:r>
              <a:rPr lang="en-US" b="1" dirty="0" smtClean="0">
                <a:solidFill>
                  <a:srgbClr val="0000FF"/>
                </a:solidFill>
              </a:rPr>
              <a:t>&lt; </a:t>
            </a:r>
            <a:r>
              <a:rPr lang="en-US" b="1" dirty="0" err="1" smtClean="0">
                <a:solidFill>
                  <a:srgbClr val="0000FF"/>
                </a:solidFill>
              </a:rPr>
              <a:t>θ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elec</a:t>
            </a:r>
            <a:r>
              <a:rPr lang="en-US" b="1" dirty="0" smtClean="0">
                <a:solidFill>
                  <a:srgbClr val="0000FF"/>
                </a:solidFill>
              </a:rPr>
              <a:t> &lt; 179</a:t>
            </a:r>
            <a:r>
              <a:rPr lang="en-US" b="1" baseline="30000" dirty="0" smtClean="0">
                <a:solidFill>
                  <a:srgbClr val="0000FF"/>
                </a:solidFill>
              </a:rPr>
              <a:t>o</a:t>
            </a:r>
            <a:r>
              <a:rPr lang="en-US" b="1" dirty="0" smtClean="0">
                <a:solidFill>
                  <a:srgbClr val="0000FF"/>
                </a:solidFill>
              </a:rPr>
              <a:t> </a:t>
            </a:r>
            <a:r>
              <a:rPr lang="en-US" dirty="0" smtClean="0"/>
              <a:t>and </a:t>
            </a:r>
            <a:r>
              <a:rPr lang="en-US" b="1" dirty="0" err="1" smtClean="0">
                <a:solidFill>
                  <a:srgbClr val="0000FF"/>
                </a:solidFill>
              </a:rPr>
              <a:t>p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elec</a:t>
            </a:r>
            <a:r>
              <a:rPr lang="en-US" b="1" dirty="0" smtClean="0">
                <a:solidFill>
                  <a:srgbClr val="0000FF"/>
                </a:solidFill>
              </a:rPr>
              <a:t> &gt; 0.5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4116029" y="4974006"/>
            <a:ext cx="3552062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err="1" smtClean="0"/>
              <a:t>hadron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0000FF"/>
                </a:solidFill>
              </a:rPr>
              <a:t>p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hadr</a:t>
            </a:r>
            <a:r>
              <a:rPr lang="en-US" b="1" dirty="0" smtClean="0">
                <a:solidFill>
                  <a:srgbClr val="0000FF"/>
                </a:solidFill>
              </a:rPr>
              <a:t> &gt; 1 </a:t>
            </a:r>
            <a:r>
              <a:rPr lang="en-US" b="1" dirty="0" err="1" smtClean="0">
                <a:solidFill>
                  <a:srgbClr val="0000FF"/>
                </a:solidFill>
              </a:rPr>
              <a:t>GeV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0000FF"/>
                </a:solidFill>
              </a:rPr>
              <a:t>0.2 &lt; </a:t>
            </a:r>
            <a:r>
              <a:rPr lang="en-US" b="1" dirty="0" err="1" smtClean="0">
                <a:solidFill>
                  <a:srgbClr val="0000FF"/>
                </a:solidFill>
              </a:rPr>
              <a:t>z</a:t>
            </a:r>
            <a:r>
              <a:rPr lang="en-US" b="1" dirty="0" smtClean="0">
                <a:solidFill>
                  <a:srgbClr val="0000FF"/>
                </a:solidFill>
              </a:rPr>
              <a:t> &lt; 0.9</a:t>
            </a:r>
            <a:r>
              <a:rPr lang="en-US" dirty="0" smtClean="0">
                <a:solidFill>
                  <a:srgbClr val="000000"/>
                </a:solidFill>
              </a:rPr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                 1</a:t>
            </a:r>
            <a:r>
              <a:rPr lang="en-US" b="1" baseline="30000" dirty="0" smtClean="0">
                <a:solidFill>
                  <a:srgbClr val="0000FF"/>
                </a:solidFill>
              </a:rPr>
              <a:t>0 </a:t>
            </a:r>
            <a:r>
              <a:rPr lang="en-US" b="1" dirty="0" smtClean="0">
                <a:solidFill>
                  <a:srgbClr val="0000FF"/>
                </a:solidFill>
              </a:rPr>
              <a:t>&lt; </a:t>
            </a:r>
            <a:r>
              <a:rPr lang="en-US" b="1" dirty="0" err="1" smtClean="0">
                <a:solidFill>
                  <a:srgbClr val="0000FF"/>
                </a:solidFill>
              </a:rPr>
              <a:t>θ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hadr</a:t>
            </a:r>
            <a:r>
              <a:rPr lang="en-US" b="1" dirty="0" smtClean="0">
                <a:solidFill>
                  <a:srgbClr val="0000FF"/>
                </a:solidFill>
              </a:rPr>
              <a:t> &lt; 179</a:t>
            </a:r>
            <a:r>
              <a:rPr lang="en-US" b="1" baseline="30000" dirty="0" smtClean="0">
                <a:solidFill>
                  <a:srgbClr val="0000FF"/>
                </a:solidFill>
              </a:rPr>
              <a:t>o</a:t>
            </a:r>
            <a:endParaRPr lang="en-US" b="1" dirty="0">
              <a:solidFill>
                <a:srgbClr val="0000FF"/>
              </a:solidFill>
            </a:endParaRPr>
          </a:p>
        </p:txBody>
      </p:sp>
      <p:cxnSp>
        <p:nvCxnSpPr>
          <p:cNvPr id="25" name="Gerade Verbindung 24"/>
          <p:cNvCxnSpPr/>
          <p:nvPr/>
        </p:nvCxnSpPr>
        <p:spPr>
          <a:xfrm rot="16200000" flipH="1">
            <a:off x="3138473" y="2217642"/>
            <a:ext cx="1448409" cy="11652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 Verbindung 25"/>
          <p:cNvCxnSpPr/>
          <p:nvPr/>
        </p:nvCxnSpPr>
        <p:spPr>
          <a:xfrm rot="16200000" flipH="1">
            <a:off x="3500576" y="5293836"/>
            <a:ext cx="724202" cy="1165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393793" y="5933795"/>
            <a:ext cx="889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use rel. uncertainties of data to generate mock data by </a:t>
            </a:r>
            <a:r>
              <a:rPr lang="en-US" b="1" dirty="0" smtClean="0"/>
              <a:t>randomizing</a:t>
            </a:r>
            <a:r>
              <a:rPr lang="en-US" dirty="0" smtClean="0"/>
              <a:t> around </a:t>
            </a:r>
            <a:r>
              <a:rPr lang="en-US" dirty="0" smtClean="0">
                <a:solidFill>
                  <a:srgbClr val="008000"/>
                </a:solidFill>
              </a:rPr>
              <a:t>DSSV+</a:t>
            </a:r>
            <a:r>
              <a:rPr lang="en-US" dirty="0" smtClean="0"/>
              <a:t> </a:t>
            </a:r>
            <a:r>
              <a:rPr lang="en-US" b="1" dirty="0" smtClean="0"/>
              <a:t>by 1-σ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393793" y="6395428"/>
            <a:ext cx="839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SIDIS: </a:t>
            </a:r>
            <a:r>
              <a:rPr lang="en-US" dirty="0" smtClean="0"/>
              <a:t>incl. typical </a:t>
            </a:r>
            <a:r>
              <a:rPr lang="en-US" b="1" dirty="0" smtClean="0"/>
              <a:t>5% (10%) uncertainty for </a:t>
            </a:r>
            <a:r>
              <a:rPr lang="en-US" b="1" dirty="0" err="1" smtClean="0"/>
              <a:t>pion</a:t>
            </a:r>
            <a:r>
              <a:rPr lang="en-US" b="1" dirty="0" smtClean="0"/>
              <a:t> (</a:t>
            </a:r>
            <a:r>
              <a:rPr lang="en-US" b="1" dirty="0" err="1" smtClean="0"/>
              <a:t>kaon</a:t>
            </a:r>
            <a:r>
              <a:rPr lang="en-US" b="1" dirty="0" smtClean="0"/>
              <a:t>) </a:t>
            </a:r>
            <a:r>
              <a:rPr lang="en-US" b="1" dirty="0" err="1" smtClean="0"/>
              <a:t>frag</a:t>
            </a:r>
            <a:r>
              <a:rPr lang="en-US" b="1" dirty="0" smtClean="0"/>
              <a:t>. </a:t>
            </a:r>
            <a:r>
              <a:rPr lang="en-US" b="1" dirty="0" err="1" smtClean="0"/>
              <a:t>fcts</a:t>
            </a:r>
            <a:r>
              <a:rPr lang="en-US" dirty="0" smtClean="0"/>
              <a:t>  </a:t>
            </a:r>
            <a:r>
              <a:rPr lang="en-US" sz="1400" dirty="0" smtClean="0"/>
              <a:t>(from </a:t>
            </a:r>
            <a:r>
              <a:rPr lang="en-US" sz="1400" dirty="0" smtClean="0">
                <a:solidFill>
                  <a:srgbClr val="008000"/>
                </a:solidFill>
              </a:rPr>
              <a:t>DSS</a:t>
            </a:r>
            <a:r>
              <a:rPr lang="en-US" sz="1400" dirty="0" smtClean="0"/>
              <a:t> analysis</a:t>
            </a:r>
            <a:r>
              <a:rPr lang="en-US" dirty="0" smtClean="0"/>
              <a:t>)</a:t>
            </a:r>
            <a:endParaRPr lang="en-US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02134"/>
            <a:ext cx="4909212" cy="591987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example: projected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DIS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data for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g</a:t>
            </a:r>
            <a:r>
              <a:rPr lang="en-US" sz="2600" b="1" baseline="-25000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1</a:t>
            </a:r>
            <a:r>
              <a:rPr lang="en-US" sz="2600" b="1" baseline="30000" dirty="0" err="1" smtClean="0">
                <a:solidFill>
                  <a:srgbClr val="FF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3165" y="4019764"/>
            <a:ext cx="449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bands reflect current uncertainties on g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p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   </a:t>
            </a:r>
            <a:r>
              <a:rPr lang="en-US" sz="1400" b="1" dirty="0" smtClean="0">
                <a:solidFill>
                  <a:srgbClr val="008000"/>
                </a:solidFill>
              </a:rPr>
              <a:t>DSSV+ estimate</a:t>
            </a:r>
            <a:endParaRPr lang="en-US" b="1" dirty="0" smtClean="0">
              <a:solidFill>
                <a:srgbClr val="008000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4708775" y="1440984"/>
          <a:ext cx="4442643" cy="17526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98565"/>
                <a:gridCol w="955878"/>
                <a:gridCol w="248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e</a:t>
                      </a:r>
                      <a:r>
                        <a:rPr lang="en-US" baseline="0" dirty="0" err="1" smtClean="0">
                          <a:latin typeface="ＭＳ ゴシック"/>
                          <a:ea typeface="ＭＳ ゴシック"/>
                          <a:cs typeface="ＭＳ ゴシック"/>
                        </a:rPr>
                        <a:t>×</a:t>
                      </a:r>
                      <a:r>
                        <a:rPr lang="en-US" baseline="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E</a:t>
                      </a:r>
                      <a:r>
                        <a:rPr lang="en-US" baseline="-2500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p</a:t>
                      </a:r>
                      <a:r>
                        <a:rPr lang="en-US" baseline="0" dirty="0" smtClean="0">
                          <a:latin typeface="+mj-lt"/>
                          <a:ea typeface="ＭＳ ゴシック"/>
                          <a:cs typeface="ＭＳ ゴシック"/>
                        </a:rPr>
                        <a:t> 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√</a:t>
                      </a:r>
                      <a:r>
                        <a:rPr lang="en-US" baseline="0" dirty="0" err="1" smtClean="0"/>
                        <a:t>s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</a:t>
                      </a:r>
                      <a:r>
                        <a:rPr lang="en-US" baseline="-25000" dirty="0" err="1" smtClean="0"/>
                        <a:t>min</a:t>
                      </a:r>
                      <a:r>
                        <a:rPr lang="en-US" baseline="-25000" dirty="0" smtClean="0"/>
                        <a:t>    </a:t>
                      </a:r>
                      <a:r>
                        <a:rPr lang="en-US" sz="1600" baseline="0" dirty="0" smtClean="0"/>
                        <a:t>for  </a:t>
                      </a:r>
                      <a:r>
                        <a:rPr lang="en-US" sz="1600" baseline="0" dirty="0" err="1" smtClean="0"/>
                        <a:t>y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baseline="0" dirty="0" smtClean="0"/>
                        <a:t> = 0.95 and</a:t>
                      </a:r>
                      <a:endParaRPr lang="en-US" baseline="-25000" dirty="0" smtClean="0"/>
                    </a:p>
                    <a:p>
                      <a:r>
                        <a:rPr lang="en-US" sz="1600" baseline="0" dirty="0" smtClean="0"/>
                        <a:t>Q</a:t>
                      </a:r>
                      <a:r>
                        <a:rPr lang="en-US" sz="1600" baseline="30000" dirty="0" smtClean="0"/>
                        <a:t>2 </a:t>
                      </a:r>
                      <a:r>
                        <a:rPr lang="en-US" sz="1600" baseline="0" dirty="0" smtClean="0"/>
                        <a:t>= 1 GeV</a:t>
                      </a:r>
                      <a:r>
                        <a:rPr lang="en-US" sz="1600" baseline="30000" dirty="0" smtClean="0"/>
                        <a:t>2         </a:t>
                      </a:r>
                      <a:r>
                        <a:rPr lang="en-US" sz="1600" b="1" baseline="0" dirty="0" smtClean="0"/>
                        <a:t>Q</a:t>
                      </a:r>
                      <a:r>
                        <a:rPr lang="en-US" sz="1600" b="1" baseline="30000" dirty="0" smtClean="0"/>
                        <a:t>2</a:t>
                      </a:r>
                      <a:r>
                        <a:rPr lang="en-US" sz="1600" b="1" baseline="0" dirty="0" smtClean="0"/>
                        <a:t> =  2 GeV</a:t>
                      </a:r>
                      <a:r>
                        <a:rPr lang="en-US" sz="1600" b="1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4.2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-5    </a:t>
                      </a:r>
                      <a:r>
                        <a:rPr lang="en-US" baseline="0" dirty="0" smtClean="0"/>
                        <a:t>       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673165" y="90213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3 sets of [</a:t>
            </a:r>
            <a:r>
              <a:rPr lang="en-US" dirty="0" err="1" smtClean="0"/>
              <a:t>eRHIC</a:t>
            </a:r>
            <a:r>
              <a:rPr lang="en-US" dirty="0" smtClean="0"/>
              <a:t>] energy settings  studied: 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673165" y="3493735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4 [5] bins/decade in Q</a:t>
            </a:r>
            <a:r>
              <a:rPr lang="en-US" baseline="30000" dirty="0" smtClean="0"/>
              <a:t>2</a:t>
            </a:r>
            <a:r>
              <a:rPr lang="en-US" dirty="0" smtClean="0"/>
              <a:t> [</a:t>
            </a:r>
            <a:r>
              <a:rPr lang="en-US" dirty="0" err="1" smtClean="0"/>
              <a:t>x</a:t>
            </a:r>
            <a:r>
              <a:rPr lang="en-US" dirty="0" smtClean="0"/>
              <a:t>] </a:t>
            </a:r>
            <a:r>
              <a:rPr lang="en-US" sz="1400" dirty="0" smtClean="0"/>
              <a:t>(spaced logarithmically)</a:t>
            </a:r>
            <a:endParaRPr lang="en-US" sz="1400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68339" y="3007960"/>
            <a:ext cx="99695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02134"/>
            <a:ext cx="4909212" cy="591987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example: projected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DIS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data for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g</a:t>
            </a:r>
            <a:r>
              <a:rPr lang="en-US" sz="2600" b="1" baseline="-25000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1</a:t>
            </a:r>
            <a:r>
              <a:rPr lang="en-US" sz="2600" b="1" baseline="30000" dirty="0" err="1" smtClean="0">
                <a:solidFill>
                  <a:srgbClr val="FF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3165" y="4019764"/>
            <a:ext cx="449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bands reflect current uncertainties on g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p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   </a:t>
            </a:r>
            <a:r>
              <a:rPr lang="en-US" sz="1400" b="1" dirty="0" smtClean="0">
                <a:solidFill>
                  <a:srgbClr val="008000"/>
                </a:solidFill>
              </a:rPr>
              <a:t>DSSV+ estimate</a:t>
            </a:r>
            <a:endParaRPr lang="en-US" b="1" dirty="0" smtClean="0">
              <a:solidFill>
                <a:srgbClr val="008000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4708775" y="1440984"/>
          <a:ext cx="4442643" cy="17526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98565"/>
                <a:gridCol w="955878"/>
                <a:gridCol w="248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e</a:t>
                      </a:r>
                      <a:r>
                        <a:rPr lang="en-US" baseline="0" dirty="0" err="1" smtClean="0">
                          <a:latin typeface="ＭＳ ゴシック"/>
                          <a:ea typeface="ＭＳ ゴシック"/>
                          <a:cs typeface="ＭＳ ゴシック"/>
                        </a:rPr>
                        <a:t>×</a:t>
                      </a:r>
                      <a:r>
                        <a:rPr lang="en-US" baseline="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E</a:t>
                      </a:r>
                      <a:r>
                        <a:rPr lang="en-US" baseline="-2500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p</a:t>
                      </a:r>
                      <a:r>
                        <a:rPr lang="en-US" baseline="0" dirty="0" smtClean="0">
                          <a:latin typeface="+mj-lt"/>
                          <a:ea typeface="ＭＳ ゴシック"/>
                          <a:cs typeface="ＭＳ ゴシック"/>
                        </a:rPr>
                        <a:t> 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√</a:t>
                      </a:r>
                      <a:r>
                        <a:rPr lang="en-US" baseline="0" dirty="0" err="1" smtClean="0"/>
                        <a:t>s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</a:t>
                      </a:r>
                      <a:r>
                        <a:rPr lang="en-US" baseline="-25000" dirty="0" err="1" smtClean="0"/>
                        <a:t>min</a:t>
                      </a:r>
                      <a:r>
                        <a:rPr lang="en-US" baseline="-25000" dirty="0" smtClean="0"/>
                        <a:t>    </a:t>
                      </a:r>
                      <a:r>
                        <a:rPr lang="en-US" sz="1600" baseline="0" dirty="0" smtClean="0"/>
                        <a:t>for  </a:t>
                      </a:r>
                      <a:r>
                        <a:rPr lang="en-US" sz="1600" baseline="0" dirty="0" err="1" smtClean="0"/>
                        <a:t>y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baseline="0" dirty="0" smtClean="0"/>
                        <a:t> = 0.95 and</a:t>
                      </a:r>
                      <a:endParaRPr lang="en-US" baseline="-25000" dirty="0" smtClean="0"/>
                    </a:p>
                    <a:p>
                      <a:r>
                        <a:rPr lang="en-US" sz="1600" baseline="0" dirty="0" smtClean="0"/>
                        <a:t>Q</a:t>
                      </a:r>
                      <a:r>
                        <a:rPr lang="en-US" sz="1600" baseline="30000" dirty="0" smtClean="0"/>
                        <a:t>2 </a:t>
                      </a:r>
                      <a:r>
                        <a:rPr lang="en-US" sz="1600" baseline="0" dirty="0" smtClean="0"/>
                        <a:t>= 1 GeV</a:t>
                      </a:r>
                      <a:r>
                        <a:rPr lang="en-US" sz="1600" baseline="30000" dirty="0" smtClean="0"/>
                        <a:t>2         </a:t>
                      </a:r>
                      <a:r>
                        <a:rPr lang="en-US" sz="1600" b="1" baseline="0" dirty="0" smtClean="0"/>
                        <a:t>Q</a:t>
                      </a:r>
                      <a:r>
                        <a:rPr lang="en-US" sz="1600" b="1" baseline="30000" dirty="0" smtClean="0"/>
                        <a:t>2</a:t>
                      </a:r>
                      <a:r>
                        <a:rPr lang="en-US" sz="1600" b="1" baseline="0" dirty="0" smtClean="0"/>
                        <a:t> =  2 GeV</a:t>
                      </a:r>
                      <a:r>
                        <a:rPr lang="en-US" sz="1600" b="1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4.2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-5    </a:t>
                      </a:r>
                      <a:r>
                        <a:rPr lang="en-US" baseline="0" dirty="0" smtClean="0"/>
                        <a:t>       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673165" y="90213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3 sets of [</a:t>
            </a:r>
            <a:r>
              <a:rPr lang="en-US" dirty="0" err="1" smtClean="0"/>
              <a:t>eRHIC</a:t>
            </a:r>
            <a:r>
              <a:rPr lang="en-US" dirty="0" smtClean="0"/>
              <a:t>] energy settings  studied: 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673165" y="3493735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4 [5] bins/decade in Q</a:t>
            </a:r>
            <a:r>
              <a:rPr lang="en-US" baseline="30000" dirty="0" smtClean="0"/>
              <a:t>2</a:t>
            </a:r>
            <a:r>
              <a:rPr lang="en-US" dirty="0" smtClean="0"/>
              <a:t> [</a:t>
            </a:r>
            <a:r>
              <a:rPr lang="en-US" dirty="0" err="1" smtClean="0"/>
              <a:t>x</a:t>
            </a:r>
            <a:r>
              <a:rPr lang="en-US" dirty="0" smtClean="0"/>
              <a:t>] </a:t>
            </a:r>
            <a:r>
              <a:rPr lang="en-US" sz="1400" dirty="0" smtClean="0"/>
              <a:t>(spaced logarithmically)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2765728" y="3016393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 </a:t>
            </a:r>
            <a:r>
              <a:rPr lang="en-US" sz="1400" b="1" dirty="0" err="1" smtClean="0">
                <a:solidFill>
                  <a:srgbClr val="0000FF"/>
                </a:solidFill>
              </a:rPr>
              <a:t>x</a:t>
            </a:r>
            <a:r>
              <a:rPr lang="en-US" sz="1400" b="1" dirty="0" smtClean="0">
                <a:solidFill>
                  <a:srgbClr val="0000FF"/>
                </a:solidFill>
              </a:rPr>
              <a:t> 250 starts here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125637" y="3639272"/>
            <a:ext cx="158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5 </a:t>
            </a:r>
            <a:r>
              <a:rPr lang="en-US" sz="1400" b="1" dirty="0" err="1" smtClean="0">
                <a:solidFill>
                  <a:srgbClr val="008000"/>
                </a:solidFill>
              </a:rPr>
              <a:t>x</a:t>
            </a:r>
            <a:r>
              <a:rPr lang="en-US" sz="1400" b="1" dirty="0" smtClean="0">
                <a:solidFill>
                  <a:srgbClr val="008000"/>
                </a:solidFill>
              </a:rPr>
              <a:t> 100 starts here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rot="10800000">
            <a:off x="2865117" y="3839765"/>
            <a:ext cx="295476" cy="1589"/>
          </a:xfrm>
          <a:prstGeom prst="straightConnector1">
            <a:avLst/>
          </a:prstGeom>
          <a:ln w="38100">
            <a:solidFill>
              <a:srgbClr val="008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10800000">
            <a:off x="2315520" y="3193586"/>
            <a:ext cx="508468" cy="1589"/>
          </a:xfrm>
          <a:prstGeom prst="straightConnector1">
            <a:avLst/>
          </a:prstGeom>
          <a:ln w="38100">
            <a:solidFill>
              <a:srgbClr val="0000FF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ng 20"/>
          <p:cNvSpPr/>
          <p:nvPr/>
        </p:nvSpPr>
        <p:spPr>
          <a:xfrm>
            <a:off x="635671" y="3097605"/>
            <a:ext cx="349563" cy="372828"/>
          </a:xfrm>
          <a:prstGeom prst="donut">
            <a:avLst>
              <a:gd name="adj" fmla="val 10524"/>
            </a:avLst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ing 21"/>
          <p:cNvSpPr/>
          <p:nvPr/>
        </p:nvSpPr>
        <p:spPr>
          <a:xfrm>
            <a:off x="648245" y="3699955"/>
            <a:ext cx="349563" cy="372828"/>
          </a:xfrm>
          <a:prstGeom prst="donut">
            <a:avLst>
              <a:gd name="adj" fmla="val 10524"/>
            </a:avLst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feld 22"/>
          <p:cNvSpPr txBox="1"/>
          <p:nvPr/>
        </p:nvSpPr>
        <p:spPr>
          <a:xfrm>
            <a:off x="4874257" y="4625399"/>
            <a:ext cx="15494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COMPASS data 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start here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24" name="Gerade Verbindung mit Pfeil 23"/>
          <p:cNvCxnSpPr/>
          <p:nvPr/>
        </p:nvCxnSpPr>
        <p:spPr>
          <a:xfrm rot="10800000" flipV="1">
            <a:off x="4022895" y="4800163"/>
            <a:ext cx="886319" cy="1"/>
          </a:xfrm>
          <a:prstGeom prst="straightConnector1">
            <a:avLst/>
          </a:prstGeom>
          <a:ln w="38100">
            <a:solidFill>
              <a:srgbClr val="FF0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Bild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6974" y="4435565"/>
            <a:ext cx="2473248" cy="2422435"/>
          </a:xfrm>
          <a:prstGeom prst="rect">
            <a:avLst/>
          </a:prstGeom>
        </p:spPr>
      </p:pic>
      <p:sp>
        <p:nvSpPr>
          <p:cNvPr id="28" name="Textfeld 27"/>
          <p:cNvSpPr txBox="1"/>
          <p:nvPr/>
        </p:nvSpPr>
        <p:spPr>
          <a:xfrm>
            <a:off x="5691229" y="5968716"/>
            <a:ext cx="883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</a:rPr>
              <a:t>taken from</a:t>
            </a:r>
          </a:p>
          <a:p>
            <a:r>
              <a:rPr lang="en-US" sz="1200" dirty="0" err="1" smtClean="0">
                <a:solidFill>
                  <a:srgbClr val="008000"/>
                </a:solidFill>
              </a:rPr>
              <a:t>Blumlein</a:t>
            </a:r>
            <a:r>
              <a:rPr lang="en-US" sz="1200" dirty="0" smtClean="0">
                <a:solidFill>
                  <a:srgbClr val="008000"/>
                </a:solidFill>
              </a:rPr>
              <a:t>,</a:t>
            </a:r>
          </a:p>
          <a:p>
            <a:r>
              <a:rPr lang="en-US" sz="1200" dirty="0" err="1" smtClean="0">
                <a:solidFill>
                  <a:srgbClr val="008000"/>
                </a:solidFill>
              </a:rPr>
              <a:t>Bottcher</a:t>
            </a:r>
            <a:endParaRPr lang="en-US" sz="1200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902134"/>
            <a:ext cx="4909212" cy="5919870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example: projected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DIS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data for</a:t>
            </a: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g</a:t>
            </a:r>
            <a:r>
              <a:rPr lang="en-US" sz="2600" b="1" baseline="-25000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1</a:t>
            </a:r>
            <a:r>
              <a:rPr lang="en-US" sz="2600" b="1" baseline="30000" dirty="0" err="1" smtClean="0">
                <a:solidFill>
                  <a:srgbClr val="FF0000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484348" y="5347755"/>
            <a:ext cx="2875644" cy="92333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noFill/>
                <a:effectLst/>
              </a:rPr>
              <a:t>similar data sets generated</a:t>
            </a:r>
          </a:p>
          <a:p>
            <a:pPr algn="ctr"/>
            <a:r>
              <a:rPr lang="en-US" b="1" dirty="0" smtClean="0">
                <a:noFill/>
                <a:effectLst/>
              </a:rPr>
              <a:t>for SIDIS with identified</a:t>
            </a:r>
          </a:p>
          <a:p>
            <a:pPr algn="ctr"/>
            <a:r>
              <a:rPr lang="en-US" b="1" dirty="0" smtClean="0">
                <a:noFill/>
                <a:effectLst/>
              </a:rPr>
              <a:t>charged </a:t>
            </a:r>
            <a:r>
              <a:rPr lang="en-US" b="1" dirty="0" err="1" smtClean="0">
                <a:noFill/>
                <a:effectLst/>
              </a:rPr>
              <a:t>pions</a:t>
            </a:r>
            <a:r>
              <a:rPr lang="en-US" b="1" dirty="0" smtClean="0">
                <a:noFill/>
                <a:effectLst/>
              </a:rPr>
              <a:t> and </a:t>
            </a:r>
            <a:r>
              <a:rPr lang="en-US" b="1" dirty="0" err="1" smtClean="0">
                <a:noFill/>
                <a:effectLst/>
              </a:rPr>
              <a:t>kaons</a:t>
            </a:r>
            <a:endParaRPr lang="en-US" b="1" dirty="0" smtClean="0">
              <a:noFill/>
              <a:effectLst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673165" y="4019764"/>
            <a:ext cx="44964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bands reflect current uncertainties on g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p</a:t>
            </a:r>
            <a:r>
              <a:rPr lang="en-US" dirty="0" smtClean="0"/>
              <a:t> </a:t>
            </a:r>
          </a:p>
          <a:p>
            <a:r>
              <a:rPr lang="en-US" sz="1400" dirty="0" smtClean="0"/>
              <a:t>   </a:t>
            </a:r>
            <a:r>
              <a:rPr lang="en-US" sz="1400" b="1" dirty="0" smtClean="0">
                <a:solidFill>
                  <a:srgbClr val="008000"/>
                </a:solidFill>
              </a:rPr>
              <a:t>DSSV+ estimate</a:t>
            </a:r>
            <a:endParaRPr lang="en-US" b="1" dirty="0" smtClean="0">
              <a:solidFill>
                <a:srgbClr val="008000"/>
              </a:solidFill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/>
        </p:nvGraphicFramePr>
        <p:xfrm>
          <a:off x="4708775" y="1440984"/>
          <a:ext cx="4442643" cy="175260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998565"/>
                <a:gridCol w="955878"/>
                <a:gridCol w="2488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E</a:t>
                      </a:r>
                      <a:r>
                        <a:rPr lang="en-US" baseline="-25000" dirty="0" err="1" smtClean="0"/>
                        <a:t>e</a:t>
                      </a:r>
                      <a:r>
                        <a:rPr lang="en-US" baseline="0" dirty="0" err="1" smtClean="0">
                          <a:latin typeface="ＭＳ ゴシック"/>
                          <a:ea typeface="ＭＳ ゴシック"/>
                          <a:cs typeface="ＭＳ ゴシック"/>
                        </a:rPr>
                        <a:t>×</a:t>
                      </a:r>
                      <a:r>
                        <a:rPr lang="en-US" baseline="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E</a:t>
                      </a:r>
                      <a:r>
                        <a:rPr lang="en-US" baseline="-25000" dirty="0" err="1" smtClean="0">
                          <a:latin typeface="+mj-lt"/>
                          <a:ea typeface="ＭＳ ゴシック"/>
                          <a:cs typeface="ＭＳ ゴシック"/>
                        </a:rPr>
                        <a:t>p</a:t>
                      </a:r>
                      <a:r>
                        <a:rPr lang="en-US" baseline="0" dirty="0" smtClean="0">
                          <a:latin typeface="+mj-lt"/>
                          <a:ea typeface="ＭＳ ゴシック"/>
                          <a:cs typeface="ＭＳ ゴシック"/>
                        </a:rPr>
                        <a:t> 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dirty="0"/>
                    </a:p>
                  </a:txBody>
                  <a:tcPr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√</a:t>
                      </a:r>
                      <a:r>
                        <a:rPr lang="en-US" baseline="0" dirty="0" err="1" smtClean="0"/>
                        <a:t>s</a:t>
                      </a:r>
                      <a:r>
                        <a:rPr lang="en-US" baseline="0" dirty="0" smtClean="0"/>
                        <a:t> </a:t>
                      </a:r>
                    </a:p>
                    <a:p>
                      <a:r>
                        <a:rPr lang="en-US" baseline="0" dirty="0" smtClean="0"/>
                        <a:t>[</a:t>
                      </a:r>
                      <a:r>
                        <a:rPr lang="en-US" baseline="0" dirty="0" err="1" smtClean="0"/>
                        <a:t>GeV</a:t>
                      </a:r>
                      <a:r>
                        <a:rPr lang="en-US" baseline="0" dirty="0" smtClean="0"/>
                        <a:t>]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</a:t>
                      </a:r>
                      <a:r>
                        <a:rPr lang="en-US" baseline="-25000" dirty="0" err="1" smtClean="0"/>
                        <a:t>min</a:t>
                      </a:r>
                      <a:r>
                        <a:rPr lang="en-US" baseline="-25000" dirty="0" smtClean="0"/>
                        <a:t>    </a:t>
                      </a:r>
                      <a:r>
                        <a:rPr lang="en-US" sz="1600" baseline="0" dirty="0" smtClean="0"/>
                        <a:t>for  </a:t>
                      </a:r>
                      <a:r>
                        <a:rPr lang="en-US" sz="1600" baseline="0" dirty="0" err="1" smtClean="0"/>
                        <a:t>y</a:t>
                      </a:r>
                      <a:r>
                        <a:rPr lang="en-US" sz="1600" baseline="-25000" dirty="0" err="1" smtClean="0"/>
                        <a:t>max</a:t>
                      </a:r>
                      <a:r>
                        <a:rPr lang="en-US" sz="1600" baseline="0" dirty="0" smtClean="0"/>
                        <a:t> = 0.95 and</a:t>
                      </a:r>
                      <a:endParaRPr lang="en-US" baseline="-25000" dirty="0" smtClean="0"/>
                    </a:p>
                    <a:p>
                      <a:r>
                        <a:rPr lang="en-US" sz="1600" baseline="0" dirty="0" smtClean="0"/>
                        <a:t>Q</a:t>
                      </a:r>
                      <a:r>
                        <a:rPr lang="en-US" sz="1600" baseline="30000" dirty="0" smtClean="0"/>
                        <a:t>2 </a:t>
                      </a:r>
                      <a:r>
                        <a:rPr lang="en-US" sz="1600" baseline="0" dirty="0" smtClean="0"/>
                        <a:t>= 1 GeV</a:t>
                      </a:r>
                      <a:r>
                        <a:rPr lang="en-US" sz="1600" baseline="30000" dirty="0" smtClean="0"/>
                        <a:t>2         </a:t>
                      </a:r>
                      <a:r>
                        <a:rPr lang="en-US" sz="1600" b="1" baseline="0" dirty="0" smtClean="0"/>
                        <a:t>Q</a:t>
                      </a:r>
                      <a:r>
                        <a:rPr lang="en-US" sz="1600" b="1" baseline="30000" dirty="0" smtClean="0"/>
                        <a:t>2</a:t>
                      </a:r>
                      <a:r>
                        <a:rPr lang="en-US" sz="1600" b="1" baseline="0" dirty="0" smtClean="0"/>
                        <a:t> =  2 GeV</a:t>
                      </a:r>
                      <a:r>
                        <a:rPr lang="en-US" sz="1600" b="1" baseline="300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-4              </a:t>
                      </a:r>
                      <a:r>
                        <a:rPr lang="en-US" baseline="0" dirty="0" smtClean="0"/>
                        <a:t>4.2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250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 </a:t>
                      </a:r>
                      <a:r>
                        <a:rPr lang="en-US" dirty="0" err="1" smtClean="0"/>
                        <a:t>x</a:t>
                      </a:r>
                      <a:r>
                        <a:rPr lang="en-US" dirty="0" smtClean="0"/>
                        <a:t> 10</a:t>
                      </a:r>
                      <a:r>
                        <a:rPr lang="en-US" baseline="30000" dirty="0" smtClean="0"/>
                        <a:t>-5    </a:t>
                      </a:r>
                      <a:r>
                        <a:rPr lang="en-US" baseline="0" dirty="0" smtClean="0"/>
                        <a:t>       1.1 </a:t>
                      </a:r>
                      <a:r>
                        <a:rPr lang="en-US" baseline="0" dirty="0" err="1" smtClean="0"/>
                        <a:t>x</a:t>
                      </a:r>
                      <a:r>
                        <a:rPr lang="en-US" baseline="0" dirty="0" smtClean="0"/>
                        <a:t> 10</a:t>
                      </a:r>
                      <a:r>
                        <a:rPr lang="en-US" baseline="30000" dirty="0" smtClean="0"/>
                        <a:t>-4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4673165" y="902134"/>
            <a:ext cx="423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3 sets of [</a:t>
            </a:r>
            <a:r>
              <a:rPr lang="en-US" dirty="0" err="1" smtClean="0"/>
              <a:t>eRHIC</a:t>
            </a:r>
            <a:r>
              <a:rPr lang="en-US" dirty="0" smtClean="0"/>
              <a:t>] energy settings  studied: </a:t>
            </a:r>
            <a:endParaRPr lang="en-US" dirty="0"/>
          </a:p>
        </p:txBody>
      </p:sp>
      <p:sp>
        <p:nvSpPr>
          <p:cNvPr id="10" name="Textfeld 9"/>
          <p:cNvSpPr txBox="1"/>
          <p:nvPr/>
        </p:nvSpPr>
        <p:spPr>
          <a:xfrm>
            <a:off x="4673165" y="3493735"/>
            <a:ext cx="4532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4 [5] bins/decade in Q</a:t>
            </a:r>
            <a:r>
              <a:rPr lang="en-US" baseline="30000" dirty="0" smtClean="0"/>
              <a:t>2</a:t>
            </a:r>
            <a:r>
              <a:rPr lang="en-US" dirty="0" smtClean="0"/>
              <a:t> [</a:t>
            </a:r>
            <a:r>
              <a:rPr lang="en-US" dirty="0" err="1" smtClean="0"/>
              <a:t>x</a:t>
            </a:r>
            <a:r>
              <a:rPr lang="en-US" dirty="0" smtClean="0"/>
              <a:t>] </a:t>
            </a:r>
            <a:r>
              <a:rPr lang="en-US" sz="1400" dirty="0" smtClean="0"/>
              <a:t>(spaced logarithmically)</a:t>
            </a:r>
            <a:endParaRPr lang="en-US" sz="1400" dirty="0"/>
          </a:p>
        </p:txBody>
      </p:sp>
      <p:sp>
        <p:nvSpPr>
          <p:cNvPr id="11" name="Textfeld 10"/>
          <p:cNvSpPr txBox="1"/>
          <p:nvPr/>
        </p:nvSpPr>
        <p:spPr>
          <a:xfrm>
            <a:off x="2765728" y="3016393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 </a:t>
            </a:r>
            <a:r>
              <a:rPr lang="en-US" sz="1400" b="1" dirty="0" err="1" smtClean="0">
                <a:solidFill>
                  <a:srgbClr val="0000FF"/>
                </a:solidFill>
              </a:rPr>
              <a:t>x</a:t>
            </a:r>
            <a:r>
              <a:rPr lang="en-US" sz="1400" b="1" dirty="0" smtClean="0">
                <a:solidFill>
                  <a:srgbClr val="0000FF"/>
                </a:solidFill>
              </a:rPr>
              <a:t> 250 starts here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125637" y="3639272"/>
            <a:ext cx="15824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5 </a:t>
            </a:r>
            <a:r>
              <a:rPr lang="en-US" sz="1400" b="1" dirty="0" err="1" smtClean="0">
                <a:solidFill>
                  <a:srgbClr val="008000"/>
                </a:solidFill>
              </a:rPr>
              <a:t>x</a:t>
            </a:r>
            <a:r>
              <a:rPr lang="en-US" sz="1400" b="1" dirty="0" smtClean="0">
                <a:solidFill>
                  <a:srgbClr val="008000"/>
                </a:solidFill>
              </a:rPr>
              <a:t> 100 starts here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16" name="Gerade Verbindung mit Pfeil 15"/>
          <p:cNvCxnSpPr/>
          <p:nvPr/>
        </p:nvCxnSpPr>
        <p:spPr>
          <a:xfrm rot="10800000">
            <a:off x="2865117" y="3839765"/>
            <a:ext cx="295476" cy="1589"/>
          </a:xfrm>
          <a:prstGeom prst="straightConnector1">
            <a:avLst/>
          </a:prstGeom>
          <a:ln w="38100">
            <a:solidFill>
              <a:srgbClr val="008000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rot="10800000">
            <a:off x="2315520" y="3193586"/>
            <a:ext cx="508468" cy="1589"/>
          </a:xfrm>
          <a:prstGeom prst="straightConnector1">
            <a:avLst/>
          </a:prstGeom>
          <a:ln w="38100">
            <a:solidFill>
              <a:srgbClr val="0000FF"/>
            </a:solidFill>
            <a:tailEnd type="arrow" w="med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ing 20"/>
          <p:cNvSpPr/>
          <p:nvPr/>
        </p:nvSpPr>
        <p:spPr>
          <a:xfrm>
            <a:off x="635671" y="3097605"/>
            <a:ext cx="349563" cy="372828"/>
          </a:xfrm>
          <a:prstGeom prst="donut">
            <a:avLst>
              <a:gd name="adj" fmla="val 10524"/>
            </a:avLst>
          </a:prstGeom>
          <a:solidFill>
            <a:srgbClr val="0000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Ring 21"/>
          <p:cNvSpPr/>
          <p:nvPr/>
        </p:nvSpPr>
        <p:spPr>
          <a:xfrm>
            <a:off x="648245" y="3699955"/>
            <a:ext cx="349563" cy="372828"/>
          </a:xfrm>
          <a:prstGeom prst="donut">
            <a:avLst>
              <a:gd name="adj" fmla="val 10524"/>
            </a:avLst>
          </a:prstGeom>
          <a:solidFill>
            <a:srgbClr val="008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691" y="2705580"/>
            <a:ext cx="8055469" cy="3673069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scaling violations at small </a:t>
            </a:r>
            <a:r>
              <a:rPr lang="en-US" sz="2600" b="1" noProof="0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x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24345" y="803910"/>
            <a:ext cx="466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rough small-</a:t>
            </a:r>
            <a:r>
              <a:rPr lang="en-US" b="1" dirty="0" err="1" smtClean="0"/>
              <a:t>x</a:t>
            </a:r>
            <a:r>
              <a:rPr lang="en-US" b="1" dirty="0" smtClean="0"/>
              <a:t> approximation to Q</a:t>
            </a:r>
            <a:r>
              <a:rPr lang="en-US" b="1" baseline="30000" dirty="0" smtClean="0"/>
              <a:t>2</a:t>
            </a:r>
            <a:r>
              <a:rPr lang="en-US" b="1" dirty="0" smtClean="0"/>
              <a:t>-evolution: </a:t>
            </a:r>
            <a:endParaRPr lang="en-US" b="1" dirty="0"/>
          </a:p>
        </p:txBody>
      </p:sp>
      <p:pic>
        <p:nvPicPr>
          <p:cNvPr id="6" name="Picture 19" descr="C:\Documents and Settings\Marco\Desktop\BNL-JUNE-09\txp_fig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/>
          <a:stretch>
            <a:fillRect/>
          </a:stretch>
        </p:blipFill>
        <p:spPr bwMode="auto">
          <a:xfrm>
            <a:off x="811456" y="1307342"/>
            <a:ext cx="3164449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4995920" y="1307342"/>
            <a:ext cx="4034841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spread in Δg(x,Q</a:t>
            </a:r>
            <a:r>
              <a:rPr lang="en-US" b="1" baseline="30000" dirty="0" smtClean="0"/>
              <a:t>2</a:t>
            </a:r>
            <a:r>
              <a:rPr lang="en-US" b="1" dirty="0" smtClean="0"/>
              <a:t>) translates into</a:t>
            </a:r>
          </a:p>
          <a:p>
            <a:pPr algn="ctr"/>
            <a:r>
              <a:rPr lang="en-US" b="1" dirty="0" smtClean="0"/>
              <a:t>spread of scaling violations for g</a:t>
            </a:r>
            <a:r>
              <a:rPr lang="en-US" b="1" baseline="-25000" dirty="0" smtClean="0"/>
              <a:t>1</a:t>
            </a:r>
            <a:r>
              <a:rPr lang="en-US" b="1" dirty="0" smtClean="0"/>
              <a:t>(x,Q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524345" y="2227066"/>
            <a:ext cx="837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need </a:t>
            </a:r>
            <a:r>
              <a:rPr lang="en-US" dirty="0" err="1" smtClean="0"/>
              <a:t>x</a:t>
            </a:r>
            <a:r>
              <a:rPr lang="en-US" dirty="0" smtClean="0"/>
              <a:t>-bins with a least two Q</a:t>
            </a:r>
            <a:r>
              <a:rPr lang="en-US" baseline="30000" dirty="0" smtClean="0"/>
              <a:t>2</a:t>
            </a:r>
            <a:r>
              <a:rPr lang="en-US" dirty="0" smtClean="0"/>
              <a:t> values to compute derivative </a:t>
            </a:r>
            <a:r>
              <a:rPr lang="en-US" sz="1600" dirty="0" smtClean="0"/>
              <a:t>(limits </a:t>
            </a:r>
            <a:r>
              <a:rPr lang="en-US" sz="1600" dirty="0" err="1" smtClean="0"/>
              <a:t>x</a:t>
            </a:r>
            <a:r>
              <a:rPr lang="en-US" sz="1600" dirty="0" smtClean="0"/>
              <a:t> reach somewhat)</a:t>
            </a:r>
            <a:endParaRPr lang="en-US" sz="1600" dirty="0"/>
          </a:p>
        </p:txBody>
      </p:sp>
      <p:sp>
        <p:nvSpPr>
          <p:cNvPr id="11" name="Nach unten gekrümmter Pfeil 10"/>
          <p:cNvSpPr/>
          <p:nvPr/>
        </p:nvSpPr>
        <p:spPr>
          <a:xfrm>
            <a:off x="4194765" y="1479661"/>
            <a:ext cx="547650" cy="337873"/>
          </a:xfrm>
          <a:prstGeom prst="curvedDownArrow">
            <a:avLst>
              <a:gd name="adj1" fmla="val 25000"/>
              <a:gd name="adj2" fmla="val 50000"/>
              <a:gd name="adj3" fmla="val 62931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1200167" y="2912720"/>
            <a:ext cx="6208847" cy="13631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8691" y="2705580"/>
            <a:ext cx="8055469" cy="3673069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noProof="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scaling violations at small </a:t>
            </a:r>
            <a:r>
              <a:rPr lang="en-US" sz="2600" b="1" noProof="0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x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524345" y="803910"/>
            <a:ext cx="4668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rough small-</a:t>
            </a:r>
            <a:r>
              <a:rPr lang="en-US" b="1" dirty="0" err="1" smtClean="0"/>
              <a:t>x</a:t>
            </a:r>
            <a:r>
              <a:rPr lang="en-US" b="1" dirty="0" smtClean="0"/>
              <a:t> approximation to Q</a:t>
            </a:r>
            <a:r>
              <a:rPr lang="en-US" b="1" baseline="30000" dirty="0" smtClean="0"/>
              <a:t>2</a:t>
            </a:r>
            <a:r>
              <a:rPr lang="en-US" b="1" dirty="0" smtClean="0"/>
              <a:t>-evolution: </a:t>
            </a:r>
            <a:endParaRPr lang="en-US" b="1" dirty="0"/>
          </a:p>
        </p:txBody>
      </p:sp>
      <p:pic>
        <p:nvPicPr>
          <p:cNvPr id="6" name="Picture 19" descr="C:\Documents and Settings\Marco\Desktop\BNL-JUNE-09\txp_fig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/>
          <a:stretch>
            <a:fillRect/>
          </a:stretch>
        </p:blipFill>
        <p:spPr bwMode="auto">
          <a:xfrm>
            <a:off x="811456" y="1307342"/>
            <a:ext cx="3164449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4995920" y="1307342"/>
            <a:ext cx="4034841" cy="64633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spread in Δg(x,Q</a:t>
            </a:r>
            <a:r>
              <a:rPr lang="en-US" b="1" baseline="30000" dirty="0" smtClean="0"/>
              <a:t>2</a:t>
            </a:r>
            <a:r>
              <a:rPr lang="en-US" b="1" dirty="0" smtClean="0"/>
              <a:t>) translates into</a:t>
            </a:r>
          </a:p>
          <a:p>
            <a:pPr algn="ctr"/>
            <a:r>
              <a:rPr lang="en-US" b="1" dirty="0" smtClean="0"/>
              <a:t>spread of scaling violations for g</a:t>
            </a:r>
            <a:r>
              <a:rPr lang="en-US" b="1" baseline="-25000" dirty="0" smtClean="0"/>
              <a:t>1</a:t>
            </a:r>
            <a:r>
              <a:rPr lang="en-US" b="1" dirty="0" smtClean="0"/>
              <a:t>(x,Q</a:t>
            </a:r>
            <a:r>
              <a:rPr lang="en-US" b="1" baseline="30000" dirty="0" smtClean="0"/>
              <a:t>2</a:t>
            </a:r>
            <a:r>
              <a:rPr lang="en-US" b="1" dirty="0" smtClean="0"/>
              <a:t>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252413" y="2596398"/>
            <a:ext cx="1569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5 </a:t>
            </a:r>
            <a:r>
              <a:rPr lang="en-US" sz="1400" b="1" dirty="0" err="1" smtClean="0">
                <a:solidFill>
                  <a:srgbClr val="0000FF"/>
                </a:solidFill>
              </a:rPr>
              <a:t>x</a:t>
            </a:r>
            <a:r>
              <a:rPr lang="en-US" sz="1400" b="1" dirty="0" smtClean="0">
                <a:solidFill>
                  <a:srgbClr val="0000FF"/>
                </a:solidFill>
              </a:rPr>
              <a:t> 250 starts here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24345" y="6378649"/>
            <a:ext cx="852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error bars for moderate 10fb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 per </a:t>
            </a:r>
            <a:r>
              <a:rPr lang="en-US" sz="1600" dirty="0" err="1" smtClean="0"/>
              <a:t>c.m.s</a:t>
            </a:r>
            <a:r>
              <a:rPr lang="en-US" sz="1600" dirty="0" smtClean="0"/>
              <a:t>. energy; bands parameterize current DSSV+ uncertainties</a:t>
            </a:r>
            <a:endParaRPr lang="en-US" sz="1600" dirty="0"/>
          </a:p>
        </p:txBody>
      </p:sp>
      <p:sp>
        <p:nvSpPr>
          <p:cNvPr id="10" name="Textfeld 9"/>
          <p:cNvSpPr txBox="1"/>
          <p:nvPr/>
        </p:nvSpPr>
        <p:spPr>
          <a:xfrm>
            <a:off x="524345" y="2227066"/>
            <a:ext cx="837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need </a:t>
            </a:r>
            <a:r>
              <a:rPr lang="en-US" dirty="0" err="1" smtClean="0"/>
              <a:t>x</a:t>
            </a:r>
            <a:r>
              <a:rPr lang="en-US" dirty="0" smtClean="0"/>
              <a:t>-bins with a least two Q</a:t>
            </a:r>
            <a:r>
              <a:rPr lang="en-US" baseline="30000" dirty="0" smtClean="0"/>
              <a:t>2</a:t>
            </a:r>
            <a:r>
              <a:rPr lang="en-US" dirty="0" smtClean="0"/>
              <a:t> values to compute derivative </a:t>
            </a:r>
            <a:r>
              <a:rPr lang="en-US" sz="1600" dirty="0" smtClean="0"/>
              <a:t>(limits </a:t>
            </a:r>
            <a:r>
              <a:rPr lang="en-US" sz="1600" dirty="0" err="1" smtClean="0"/>
              <a:t>x</a:t>
            </a:r>
            <a:r>
              <a:rPr lang="en-US" sz="1600" dirty="0" smtClean="0"/>
              <a:t> reach somewhat)</a:t>
            </a:r>
            <a:endParaRPr lang="en-US" sz="1600" dirty="0"/>
          </a:p>
        </p:txBody>
      </p:sp>
      <p:sp>
        <p:nvSpPr>
          <p:cNvPr id="11" name="Nach unten gekrümmter Pfeil 10"/>
          <p:cNvSpPr/>
          <p:nvPr/>
        </p:nvSpPr>
        <p:spPr>
          <a:xfrm>
            <a:off x="4194765" y="1479661"/>
            <a:ext cx="547650" cy="337873"/>
          </a:xfrm>
          <a:prstGeom prst="curvedDownArrow">
            <a:avLst>
              <a:gd name="adj1" fmla="val 25000"/>
              <a:gd name="adj2" fmla="val 50000"/>
              <a:gd name="adj3" fmla="val 62931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851345" y="2599171"/>
            <a:ext cx="2954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smallest </a:t>
            </a:r>
            <a:r>
              <a:rPr lang="en-US" sz="1400" b="1" dirty="0" err="1" smtClean="0">
                <a:solidFill>
                  <a:srgbClr val="FF0000"/>
                </a:solidFill>
              </a:rPr>
              <a:t>x</a:t>
            </a:r>
            <a:r>
              <a:rPr lang="en-US" sz="1400" b="1" dirty="0" smtClean="0">
                <a:solidFill>
                  <a:srgbClr val="FF0000"/>
                </a:solidFill>
              </a:rPr>
              <a:t>  bins require 20 </a:t>
            </a:r>
            <a:r>
              <a:rPr lang="en-US" sz="1400" b="1" dirty="0" err="1" smtClean="0">
                <a:solidFill>
                  <a:srgbClr val="FF0000"/>
                </a:solidFill>
              </a:rPr>
              <a:t>x</a:t>
            </a:r>
            <a:r>
              <a:rPr lang="en-US" sz="1400" b="1" dirty="0" smtClean="0">
                <a:solidFill>
                  <a:srgbClr val="FF0000"/>
                </a:solidFill>
              </a:rPr>
              <a:t> 250 </a:t>
            </a:r>
            <a:r>
              <a:rPr lang="en-US" sz="1400" b="1" dirty="0" err="1" smtClean="0">
                <a:solidFill>
                  <a:srgbClr val="FF0000"/>
                </a:solidFill>
              </a:rPr>
              <a:t>GeV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on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PDFs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7244" y="852262"/>
            <a:ext cx="822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</a:t>
            </a:r>
            <a:r>
              <a:rPr lang="en-US" b="1" dirty="0" err="1" smtClean="0"/>
              <a:t>x</a:t>
            </a:r>
            <a:r>
              <a:rPr lang="en-US" b="1" dirty="0" smtClean="0"/>
              <a:t>   </a:t>
            </a:r>
            <a:r>
              <a:rPr lang="en-US" sz="1400" dirty="0" smtClean="0"/>
              <a:t>( SIDIS scaling violations add to this) </a:t>
            </a:r>
            <a:endParaRPr lang="en-US" sz="1400" dirty="0"/>
          </a:p>
        </p:txBody>
      </p:sp>
      <p:grpSp>
        <p:nvGrpSpPr>
          <p:cNvPr id="9" name="Gruppierung 8"/>
          <p:cNvGrpSpPr/>
          <p:nvPr/>
        </p:nvGrpSpPr>
        <p:grpSpPr>
          <a:xfrm>
            <a:off x="4041035" y="1597753"/>
            <a:ext cx="4896140" cy="4682071"/>
            <a:chOff x="2257940" y="1692190"/>
            <a:chExt cx="4465332" cy="4266135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7940" y="1692190"/>
              <a:ext cx="4465332" cy="4266135"/>
            </a:xfrm>
            <a:prstGeom prst="rect">
              <a:avLst/>
            </a:prstGeom>
          </p:spPr>
        </p:pic>
        <p:pic>
          <p:nvPicPr>
            <p:cNvPr id="7" name="Bild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82097" y="4555494"/>
              <a:ext cx="2501900" cy="762000"/>
            </a:xfrm>
            <a:prstGeom prst="rect">
              <a:avLst/>
            </a:prstGeom>
          </p:spPr>
        </p:pic>
        <p:sp>
          <p:nvSpPr>
            <p:cNvPr id="8" name="Textfeld 7"/>
            <p:cNvSpPr txBox="1"/>
            <p:nvPr/>
          </p:nvSpPr>
          <p:spPr>
            <a:xfrm>
              <a:off x="4211991" y="1934046"/>
              <a:ext cx="1544012" cy="364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Q</a:t>
              </a:r>
              <a:r>
                <a:rPr lang="en-US" sz="2000" b="1" baseline="30000" dirty="0" smtClean="0"/>
                <a:t>2 </a:t>
              </a:r>
              <a:r>
                <a:rPr lang="en-US" sz="2000" b="1" dirty="0" smtClean="0"/>
                <a:t>= 10 GeV</a:t>
              </a:r>
              <a:r>
                <a:rPr lang="en-US" sz="2000" b="1" baseline="30000" dirty="0" smtClean="0"/>
                <a:t>2</a:t>
              </a:r>
              <a:endParaRPr lang="en-US" sz="20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Bild 24"/>
          <p:cNvPicPr>
            <a:picLocks noChangeAspect="1"/>
          </p:cNvPicPr>
          <p:nvPr/>
        </p:nvPicPr>
        <p:blipFill>
          <a:blip r:embed="rId2">
            <a:clrChange>
              <a:clrFrom>
                <a:srgbClr val="F0F2F7"/>
              </a:clrFrom>
              <a:clrTo>
                <a:srgbClr val="F0F2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296" y="517868"/>
            <a:ext cx="1839665" cy="584963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1160019" y="-69906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structure - open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questions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651010" y="511978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--&gt; </a:t>
            </a:r>
            <a:r>
              <a:rPr lang="en-US" sz="1200" dirty="0" smtClean="0">
                <a:solidFill>
                  <a:srgbClr val="008000"/>
                </a:solidFill>
              </a:rPr>
              <a:t>W. </a:t>
            </a:r>
            <a:r>
              <a:rPr lang="en-US" sz="1200" dirty="0" err="1" smtClean="0">
                <a:solidFill>
                  <a:srgbClr val="008000"/>
                </a:solidFill>
              </a:rPr>
              <a:t>Vogelsang’s</a:t>
            </a:r>
            <a:r>
              <a:rPr lang="en-US" sz="1200" dirty="0" smtClean="0">
                <a:solidFill>
                  <a:srgbClr val="008000"/>
                </a:solidFill>
              </a:rPr>
              <a:t> </a:t>
            </a:r>
            <a:r>
              <a:rPr lang="en-US" sz="1200" dirty="0" smtClean="0">
                <a:solidFill>
                  <a:srgbClr val="008000"/>
                </a:solidFill>
              </a:rPr>
              <a:t>talk earlier today</a:t>
            </a:r>
            <a:endParaRPr lang="en-US" sz="1400" dirty="0">
              <a:solidFill>
                <a:srgbClr val="008000"/>
              </a:solidFill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41" y="1576509"/>
            <a:ext cx="402529" cy="567669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245845" y="1044576"/>
            <a:ext cx="899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significant experimental and theoretical progress in past 25+ years, yet many </a:t>
            </a:r>
            <a:r>
              <a:rPr lang="en-US" b="1" dirty="0" err="1" smtClean="0"/>
              <a:t>unknows</a:t>
            </a:r>
            <a:r>
              <a:rPr lang="en-US" b="1" dirty="0" smtClean="0"/>
              <a:t> …</a:t>
            </a:r>
            <a:endParaRPr lang="en-US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4442175" y="1576509"/>
            <a:ext cx="120532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08000"/>
                </a:solidFill>
                <a:cs typeface="Comic Sans MS"/>
              </a:rPr>
              <a:t>DSSV global fit</a:t>
            </a:r>
          </a:p>
          <a:p>
            <a:pPr algn="ctr"/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de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Florian</a:t>
            </a:r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Sassot</a:t>
            </a:r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, </a:t>
            </a:r>
          </a:p>
          <a:p>
            <a:pPr algn="ctr"/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MS,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Vogelsang</a:t>
            </a:r>
            <a:endParaRPr lang="en-US" sz="1000" b="1" dirty="0">
              <a:solidFill>
                <a:srgbClr val="008000"/>
              </a:solidFill>
              <a:cs typeface="Comic Sans MS"/>
            </a:endParaRPr>
          </a:p>
        </p:txBody>
      </p:sp>
      <p:grpSp>
        <p:nvGrpSpPr>
          <p:cNvPr id="37" name="Gruppierung 28"/>
          <p:cNvGrpSpPr/>
          <p:nvPr/>
        </p:nvGrpSpPr>
        <p:grpSpPr>
          <a:xfrm>
            <a:off x="5565939" y="1633815"/>
            <a:ext cx="3376278" cy="3143021"/>
            <a:chOff x="1068428" y="2665330"/>
            <a:chExt cx="3259618" cy="3084534"/>
          </a:xfrm>
        </p:grpSpPr>
        <p:grpSp>
          <p:nvGrpSpPr>
            <p:cNvPr id="38" name="Group 7"/>
            <p:cNvGrpSpPr>
              <a:grpSpLocks/>
            </p:cNvGrpSpPr>
            <p:nvPr/>
          </p:nvGrpSpPr>
          <p:grpSpPr bwMode="auto">
            <a:xfrm>
              <a:off x="1068428" y="2675682"/>
              <a:ext cx="3259618" cy="3074182"/>
              <a:chOff x="192" y="1104"/>
              <a:chExt cx="2640" cy="2557"/>
            </a:xfrm>
          </p:grpSpPr>
          <p:pic>
            <p:nvPicPr>
              <p:cNvPr id="43" name="Picture 8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2" y="1104"/>
                <a:ext cx="2640" cy="2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" name="Picture 9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8" y="1226"/>
                <a:ext cx="1584" cy="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Text Box 10"/>
              <p:cNvSpPr txBox="1">
                <a:spLocks noChangeArrowheads="1"/>
              </p:cNvSpPr>
              <p:nvPr/>
            </p:nvSpPr>
            <p:spPr bwMode="auto">
              <a:xfrm>
                <a:off x="1968" y="3360"/>
                <a:ext cx="251" cy="301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/>
                  <a:t>x</a:t>
                </a:r>
                <a:endParaRPr lang="de-DE"/>
              </a:p>
            </p:txBody>
          </p:sp>
        </p:grpSp>
        <p:sp>
          <p:nvSpPr>
            <p:cNvPr id="39" name="Rechteck 38"/>
            <p:cNvSpPr/>
            <p:nvPr/>
          </p:nvSpPr>
          <p:spPr>
            <a:xfrm>
              <a:off x="2650657" y="2665330"/>
              <a:ext cx="540000" cy="268200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3205217" y="2665331"/>
              <a:ext cx="439200" cy="268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598513" y="4720440"/>
              <a:ext cx="641660" cy="513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RHIC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154212" y="4510722"/>
              <a:ext cx="536813" cy="724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DIS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&amp;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  <p:cxnSp>
        <p:nvCxnSpPr>
          <p:cNvPr id="46" name="Gerade Verbindung mit Pfeil 45"/>
          <p:cNvCxnSpPr/>
          <p:nvPr/>
        </p:nvCxnSpPr>
        <p:spPr>
          <a:xfrm rot="5400000">
            <a:off x="7164006" y="2957130"/>
            <a:ext cx="481297" cy="1588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rot="5400000" flipH="1" flipV="1">
            <a:off x="7188782" y="3547768"/>
            <a:ext cx="428570" cy="1587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rot="10800000">
            <a:off x="6302581" y="3297734"/>
            <a:ext cx="1008586" cy="794"/>
          </a:xfrm>
          <a:prstGeom prst="straightConnector1">
            <a:avLst/>
          </a:prstGeom>
          <a:ln w="44450">
            <a:solidFill>
              <a:srgbClr val="E5291F"/>
            </a:solidFill>
            <a:prstDash val="lgDashDot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520202" y="2130567"/>
            <a:ext cx="4942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found to be small at 0.05 &lt; </a:t>
            </a:r>
            <a:r>
              <a:rPr lang="en-US" sz="1600" dirty="0" err="1" smtClean="0"/>
              <a:t>x</a:t>
            </a:r>
            <a:r>
              <a:rPr lang="en-US" sz="1600" dirty="0" smtClean="0"/>
              <a:t> &lt; 0.2  </a:t>
            </a:r>
            <a:r>
              <a:rPr lang="en-US" sz="1200" dirty="0" smtClean="0"/>
              <a:t>[</a:t>
            </a:r>
            <a:r>
              <a:rPr lang="en-US" sz="1200" dirty="0" smtClean="0">
                <a:solidFill>
                  <a:srgbClr val="008000"/>
                </a:solidFill>
              </a:rPr>
              <a:t>RHIC, COMPASS, HERMES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50" name="Textfeld 49"/>
          <p:cNvSpPr txBox="1"/>
          <p:nvPr/>
        </p:nvSpPr>
        <p:spPr>
          <a:xfrm>
            <a:off x="683330" y="1614451"/>
            <a:ext cx="1142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Δg(x,Q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18286" y="3169517"/>
            <a:ext cx="4031873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yet, full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moment [proton spin sum]</a:t>
            </a:r>
          </a:p>
          <a:p>
            <a:pPr algn="ctr"/>
            <a:r>
              <a:rPr lang="en-US" sz="1600" b="1" dirty="0" smtClean="0"/>
              <a:t>will remain to have significant uncertainties </a:t>
            </a:r>
          </a:p>
          <a:p>
            <a:pPr algn="ctr"/>
            <a:r>
              <a:rPr lang="en-US" sz="1600" b="1" dirty="0" smtClean="0"/>
              <a:t>from unmeasured small </a:t>
            </a:r>
            <a:r>
              <a:rPr lang="en-US" sz="1600" b="1" dirty="0" err="1" smtClean="0"/>
              <a:t>x</a:t>
            </a:r>
            <a:r>
              <a:rPr lang="en-US" sz="1600" b="1" dirty="0" smtClean="0"/>
              <a:t> region</a:t>
            </a:r>
            <a:endParaRPr lang="en-US" sz="1400" b="1" dirty="0"/>
          </a:p>
        </p:txBody>
      </p:sp>
      <p:sp>
        <p:nvSpPr>
          <p:cNvPr id="54" name="Textfeld 53"/>
          <p:cNvSpPr txBox="1"/>
          <p:nvPr/>
        </p:nvSpPr>
        <p:spPr>
          <a:xfrm>
            <a:off x="520202" y="2484322"/>
            <a:ext cx="49552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RHIC can slightly extend </a:t>
            </a:r>
            <a:r>
              <a:rPr lang="en-US" sz="1600" dirty="0" err="1" smtClean="0"/>
              <a:t>x</a:t>
            </a:r>
            <a:r>
              <a:rPr lang="en-US" sz="1600" dirty="0" smtClean="0"/>
              <a:t> range &amp; reduce uncertainties </a:t>
            </a:r>
          </a:p>
          <a:p>
            <a:r>
              <a:rPr lang="en-US" sz="1600" dirty="0" smtClean="0"/>
              <a:t>   </a:t>
            </a:r>
            <a:r>
              <a:rPr lang="en-US" sz="1400" dirty="0" smtClean="0"/>
              <a:t>[500 </a:t>
            </a:r>
            <a:r>
              <a:rPr lang="en-US" sz="1400" dirty="0" err="1" smtClean="0"/>
              <a:t>GeV</a:t>
            </a:r>
            <a:r>
              <a:rPr lang="en-US" sz="1400" dirty="0" smtClean="0"/>
              <a:t> running &amp; particle correlations]</a:t>
            </a:r>
            <a:endParaRPr lang="en-US" sz="1400" dirty="0"/>
          </a:p>
        </p:txBody>
      </p:sp>
      <p:sp>
        <p:nvSpPr>
          <p:cNvPr id="55" name="Textfeld 54"/>
          <p:cNvSpPr txBox="1"/>
          <p:nvPr/>
        </p:nvSpPr>
        <p:spPr>
          <a:xfrm>
            <a:off x="5565939" y="2253764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can hide one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unit of     here</a:t>
            </a:r>
            <a:endParaRPr lang="en-US" sz="1400" b="1" dirty="0">
              <a:solidFill>
                <a:srgbClr val="FF0000"/>
              </a:solidFill>
              <a:cs typeface="Comic Sans MS"/>
            </a:endParaRPr>
          </a:p>
        </p:txBody>
      </p:sp>
      <p:pic>
        <p:nvPicPr>
          <p:cNvPr id="56" name="Bild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200236" y="2550574"/>
            <a:ext cx="114300" cy="16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on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PDFs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7244" y="852262"/>
            <a:ext cx="822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</a:t>
            </a:r>
            <a:r>
              <a:rPr lang="en-US" b="1" dirty="0" err="1" smtClean="0"/>
              <a:t>x</a:t>
            </a:r>
            <a:r>
              <a:rPr lang="en-US" b="1" dirty="0" smtClean="0"/>
              <a:t>   </a:t>
            </a:r>
            <a:r>
              <a:rPr lang="en-US" sz="1400" dirty="0" smtClean="0"/>
              <a:t>( SIDIS scaling violations add to this) </a:t>
            </a:r>
            <a:endParaRPr lang="en-US" sz="1400" dirty="0"/>
          </a:p>
        </p:txBody>
      </p:sp>
      <p:grpSp>
        <p:nvGrpSpPr>
          <p:cNvPr id="6" name="Gruppierung 8"/>
          <p:cNvGrpSpPr/>
          <p:nvPr/>
        </p:nvGrpSpPr>
        <p:grpSpPr>
          <a:xfrm>
            <a:off x="4041035" y="1597753"/>
            <a:ext cx="4896140" cy="4682071"/>
            <a:chOff x="2257940" y="1692190"/>
            <a:chExt cx="4465332" cy="4266135"/>
          </a:xfrm>
        </p:grpSpPr>
        <p:pic>
          <p:nvPicPr>
            <p:cNvPr id="3" name="Bild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7940" y="1692190"/>
              <a:ext cx="4465332" cy="4266135"/>
            </a:xfrm>
            <a:prstGeom prst="rect">
              <a:avLst/>
            </a:prstGeom>
          </p:spPr>
        </p:pic>
        <p:pic>
          <p:nvPicPr>
            <p:cNvPr id="7" name="Bild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482097" y="4555494"/>
              <a:ext cx="2501900" cy="762000"/>
            </a:xfrm>
            <a:prstGeom prst="rect">
              <a:avLst/>
            </a:prstGeom>
          </p:spPr>
        </p:pic>
        <p:sp>
          <p:nvSpPr>
            <p:cNvPr id="8" name="Textfeld 7"/>
            <p:cNvSpPr txBox="1"/>
            <p:nvPr/>
          </p:nvSpPr>
          <p:spPr>
            <a:xfrm>
              <a:off x="4211991" y="1934046"/>
              <a:ext cx="1544012" cy="3645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Q</a:t>
              </a:r>
              <a:r>
                <a:rPr lang="en-US" sz="2000" b="1" baseline="30000" dirty="0" smtClean="0"/>
                <a:t>2 </a:t>
              </a:r>
              <a:r>
                <a:rPr lang="en-US" sz="2000" b="1" dirty="0" smtClean="0"/>
                <a:t>= 10 GeV</a:t>
              </a:r>
              <a:r>
                <a:rPr lang="en-US" sz="2000" b="1" baseline="30000" dirty="0" smtClean="0"/>
                <a:t>2</a:t>
              </a:r>
              <a:endParaRPr lang="en-US" sz="2000" b="1" dirty="0"/>
            </a:p>
          </p:txBody>
        </p:sp>
      </p:grpSp>
      <p:grpSp>
        <p:nvGrpSpPr>
          <p:cNvPr id="9" name="Gruppierung 20"/>
          <p:cNvGrpSpPr/>
          <p:nvPr/>
        </p:nvGrpSpPr>
        <p:grpSpPr>
          <a:xfrm>
            <a:off x="277244" y="2563196"/>
            <a:ext cx="4698211" cy="2799639"/>
            <a:chOff x="277244" y="2563196"/>
            <a:chExt cx="4698211" cy="2799639"/>
          </a:xfrm>
        </p:grpSpPr>
        <p:sp>
          <p:nvSpPr>
            <p:cNvPr id="10" name="Textfeld 9"/>
            <p:cNvSpPr txBox="1"/>
            <p:nvPr/>
          </p:nvSpPr>
          <p:spPr>
            <a:xfrm>
              <a:off x="277244" y="4066158"/>
              <a:ext cx="3752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dramatic reduction of uncertainties: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feld 10"/>
            <p:cNvSpPr txBox="1"/>
            <p:nvPr/>
          </p:nvSpPr>
          <p:spPr>
            <a:xfrm>
              <a:off x="2907782" y="4647473"/>
              <a:ext cx="1044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“before”</a:t>
              </a:r>
              <a:endParaRPr lang="en-US" b="1" dirty="0"/>
            </a:p>
          </p:txBody>
        </p:sp>
        <p:sp>
          <p:nvSpPr>
            <p:cNvPr id="12" name="Textfeld 11"/>
            <p:cNvSpPr txBox="1"/>
            <p:nvPr/>
          </p:nvSpPr>
          <p:spPr>
            <a:xfrm>
              <a:off x="2966042" y="4993503"/>
              <a:ext cx="8815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“after”</a:t>
              </a:r>
              <a:endParaRPr lang="en-US" b="1" dirty="0"/>
            </a:p>
          </p:txBody>
        </p:sp>
        <p:cxnSp>
          <p:nvCxnSpPr>
            <p:cNvPr id="14" name="Gerade Verbindung mit Pfeil 13"/>
            <p:cNvCxnSpPr/>
            <p:nvPr/>
          </p:nvCxnSpPr>
          <p:spPr>
            <a:xfrm rot="5400000">
              <a:off x="4270576" y="3268073"/>
              <a:ext cx="1409755" cy="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5"/>
            <p:cNvCxnSpPr/>
            <p:nvPr/>
          </p:nvCxnSpPr>
          <p:spPr>
            <a:xfrm rot="16200000" flipV="1">
              <a:off x="4730653" y="4344417"/>
              <a:ext cx="489600" cy="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on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PDFs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7244" y="852262"/>
            <a:ext cx="822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</a:t>
            </a:r>
            <a:r>
              <a:rPr lang="en-US" b="1" dirty="0" err="1" smtClean="0"/>
              <a:t>x</a:t>
            </a:r>
            <a:r>
              <a:rPr lang="en-US" b="1" dirty="0" smtClean="0"/>
              <a:t>   </a:t>
            </a:r>
            <a:r>
              <a:rPr lang="en-US" sz="1400" dirty="0" smtClean="0"/>
              <a:t>( SIDIS scaling violations add to this) </a:t>
            </a:r>
            <a:endParaRPr lang="en-US" sz="1400" dirty="0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1035" y="1597753"/>
            <a:ext cx="4896140" cy="4682071"/>
          </a:xfrm>
          <a:prstGeom prst="rect">
            <a:avLst/>
          </a:prstGeom>
        </p:spPr>
      </p:pic>
      <p:pic>
        <p:nvPicPr>
          <p:cNvPr id="15" name="Bild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782" y="1641819"/>
            <a:ext cx="5538026" cy="518900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277244" y="1272487"/>
            <a:ext cx="700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addition, </a:t>
            </a:r>
            <a:r>
              <a:rPr lang="en-US" b="1" dirty="0" smtClean="0"/>
              <a:t>SIDIS data provide detailed flavor separation of quark sea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6258E-6 -6.96507E-6 L -0.22544 0.22414 " pathEditMode="relative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3" presetClass="exit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on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PDFs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7244" y="852262"/>
            <a:ext cx="822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</a:t>
            </a:r>
            <a:r>
              <a:rPr lang="en-US" b="1" dirty="0" err="1" smtClean="0"/>
              <a:t>x</a:t>
            </a:r>
            <a:r>
              <a:rPr lang="en-US" b="1" dirty="0" smtClean="0"/>
              <a:t>   </a:t>
            </a:r>
            <a:r>
              <a:rPr lang="en-US" sz="1400" dirty="0" smtClean="0"/>
              <a:t>( SIDIS scaling violations add to this) </a:t>
            </a:r>
            <a:endParaRPr lang="en-US" sz="1400" dirty="0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82" y="1641819"/>
            <a:ext cx="5538026" cy="518900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277244" y="1272487"/>
            <a:ext cx="700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addition, </a:t>
            </a:r>
            <a:r>
              <a:rPr lang="en-US" b="1" dirty="0" smtClean="0"/>
              <a:t>SIDIS data provide detailed flavor separation of quark sea</a:t>
            </a:r>
            <a:endParaRPr lang="en-US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6208040" y="1761027"/>
            <a:ext cx="27593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includes only “stage-1 data”</a:t>
            </a:r>
          </a:p>
          <a:p>
            <a:r>
              <a:rPr lang="en-US" sz="1600" dirty="0" smtClean="0"/>
              <a:t>   </a:t>
            </a:r>
            <a:r>
              <a:rPr lang="en-US" sz="1400" dirty="0" smtClean="0"/>
              <a:t>[even then Q</a:t>
            </a:r>
            <a:r>
              <a:rPr lang="en-US" sz="1400" baseline="30000" dirty="0" smtClean="0"/>
              <a:t>2</a:t>
            </a:r>
            <a:r>
              <a:rPr lang="en-US" sz="1400" baseline="-25000" dirty="0" smtClean="0"/>
              <a:t>min</a:t>
            </a:r>
            <a:r>
              <a:rPr lang="en-US" sz="1400" dirty="0" smtClean="0"/>
              <a:t> can be </a:t>
            </a:r>
            <a:r>
              <a:rPr lang="en-US" sz="1400" dirty="0" smtClean="0"/>
              <a:t>2-3 </a:t>
            </a:r>
            <a:r>
              <a:rPr lang="en-US" sz="1400" dirty="0" smtClean="0"/>
              <a:t>GeV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] </a:t>
            </a:r>
            <a:endParaRPr lang="en-US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208040" y="2424121"/>
            <a:ext cx="27109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can be pushed to </a:t>
            </a:r>
            <a:r>
              <a:rPr lang="en-US" sz="1600" dirty="0" err="1" smtClean="0"/>
              <a:t>x</a:t>
            </a:r>
            <a:r>
              <a:rPr lang="en-US" sz="1600" dirty="0" smtClean="0"/>
              <a:t>=10</a:t>
            </a:r>
            <a:r>
              <a:rPr lang="en-US" sz="1600" baseline="30000" dirty="0" smtClean="0"/>
              <a:t>-4  </a:t>
            </a:r>
            <a:r>
              <a:rPr lang="en-US" sz="1600" dirty="0" smtClean="0"/>
              <a:t>with</a:t>
            </a:r>
          </a:p>
          <a:p>
            <a:r>
              <a:rPr lang="en-US" sz="1600" dirty="0" smtClean="0"/>
              <a:t>   20 </a:t>
            </a:r>
            <a:r>
              <a:rPr lang="en-US" sz="1600" dirty="0" err="1" smtClean="0"/>
              <a:t>x</a:t>
            </a:r>
            <a:r>
              <a:rPr lang="en-US" sz="1600" dirty="0" smtClean="0"/>
              <a:t>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data </a:t>
            </a:r>
            <a:endParaRPr lang="en-US" dirty="0" smtClean="0"/>
          </a:p>
          <a:p>
            <a:r>
              <a:rPr lang="en-US" sz="1600" dirty="0" smtClean="0"/>
              <a:t>   </a:t>
            </a:r>
            <a:r>
              <a:rPr lang="en-US" sz="1400" dirty="0" smtClean="0"/>
              <a:t>[still one can play with Q</a:t>
            </a:r>
            <a:r>
              <a:rPr lang="en-US" sz="1400" baseline="30000" dirty="0" smtClean="0"/>
              <a:t>2</a:t>
            </a:r>
            <a:r>
              <a:rPr lang="en-US" sz="1400" baseline="-25000" dirty="0" smtClean="0"/>
              <a:t>min</a:t>
            </a:r>
            <a:r>
              <a:rPr lang="en-US" sz="1400" dirty="0" smtClean="0"/>
              <a:t> ] </a:t>
            </a:r>
            <a:endParaRPr lang="en-US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6208040" y="3345741"/>
            <a:ext cx="29243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uncertainties determined with</a:t>
            </a:r>
          </a:p>
          <a:p>
            <a:r>
              <a:rPr lang="en-US" sz="1600" dirty="0" smtClean="0"/>
              <a:t>   both Lagrange </a:t>
            </a:r>
            <a:r>
              <a:rPr lang="en-US" sz="1600" dirty="0" err="1" smtClean="0"/>
              <a:t>mult</a:t>
            </a:r>
            <a:r>
              <a:rPr lang="en-US" sz="1600" dirty="0" smtClean="0"/>
              <a:t>. &amp; Hessian</a:t>
            </a:r>
            <a:r>
              <a:rPr lang="en-US" sz="1400" dirty="0" smtClean="0"/>
              <a:t> 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on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PDFs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77244" y="852262"/>
            <a:ext cx="8229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DIS scaling violations mainly determine </a:t>
            </a:r>
            <a:r>
              <a:rPr lang="en-US" b="1" dirty="0" err="1" smtClean="0"/>
              <a:t>Δg</a:t>
            </a:r>
            <a:r>
              <a:rPr lang="en-US" b="1" dirty="0" smtClean="0"/>
              <a:t> at small </a:t>
            </a:r>
            <a:r>
              <a:rPr lang="en-US" b="1" dirty="0" err="1" smtClean="0"/>
              <a:t>x</a:t>
            </a:r>
            <a:r>
              <a:rPr lang="en-US" b="1" dirty="0" smtClean="0"/>
              <a:t>   </a:t>
            </a:r>
            <a:r>
              <a:rPr lang="en-US" sz="1400" dirty="0" smtClean="0"/>
              <a:t>( SIDIS scaling violations add to this) </a:t>
            </a:r>
            <a:endParaRPr lang="en-US" sz="1400" dirty="0"/>
          </a:p>
        </p:txBody>
      </p:sp>
      <p:pic>
        <p:nvPicPr>
          <p:cNvPr id="15" name="Bild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82" y="1641819"/>
            <a:ext cx="5538026" cy="5189009"/>
          </a:xfrm>
          <a:prstGeom prst="rect">
            <a:avLst/>
          </a:prstGeom>
        </p:spPr>
      </p:pic>
      <p:sp>
        <p:nvSpPr>
          <p:cNvPr id="17" name="Textfeld 16"/>
          <p:cNvSpPr txBox="1"/>
          <p:nvPr/>
        </p:nvSpPr>
        <p:spPr>
          <a:xfrm>
            <a:off x="277244" y="1272487"/>
            <a:ext cx="70061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addition, </a:t>
            </a:r>
            <a:r>
              <a:rPr lang="en-US" b="1" dirty="0" smtClean="0"/>
              <a:t>SIDIS data provide detailed flavor separation of quark sea</a:t>
            </a:r>
            <a:endParaRPr lang="en-US" b="1" dirty="0"/>
          </a:p>
        </p:txBody>
      </p:sp>
      <p:sp>
        <p:nvSpPr>
          <p:cNvPr id="8" name="Textfeld 7"/>
          <p:cNvSpPr txBox="1"/>
          <p:nvPr/>
        </p:nvSpPr>
        <p:spPr>
          <a:xfrm>
            <a:off x="6208040" y="1761027"/>
            <a:ext cx="275939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includes only “stage-1 data”</a:t>
            </a:r>
          </a:p>
          <a:p>
            <a:r>
              <a:rPr lang="en-US" sz="1600" dirty="0" smtClean="0"/>
              <a:t>   </a:t>
            </a:r>
            <a:r>
              <a:rPr lang="en-US" sz="1400" dirty="0" smtClean="0"/>
              <a:t>[even then Q</a:t>
            </a:r>
            <a:r>
              <a:rPr lang="en-US" sz="1400" baseline="30000" dirty="0" smtClean="0"/>
              <a:t>2</a:t>
            </a:r>
            <a:r>
              <a:rPr lang="en-US" sz="1400" baseline="-25000" dirty="0" smtClean="0"/>
              <a:t>min</a:t>
            </a:r>
            <a:r>
              <a:rPr lang="en-US" sz="1400" dirty="0" smtClean="0"/>
              <a:t> can be </a:t>
            </a:r>
            <a:r>
              <a:rPr lang="en-US" sz="1400" dirty="0" smtClean="0"/>
              <a:t>2-3 </a:t>
            </a:r>
            <a:r>
              <a:rPr lang="en-US" sz="1400" dirty="0" smtClean="0"/>
              <a:t>GeV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] </a:t>
            </a:r>
            <a:endParaRPr lang="en-US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6208040" y="2424121"/>
            <a:ext cx="2710999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can be pushed to </a:t>
            </a:r>
            <a:r>
              <a:rPr lang="en-US" sz="1600" dirty="0" err="1" smtClean="0"/>
              <a:t>x</a:t>
            </a:r>
            <a:r>
              <a:rPr lang="en-US" sz="1600" dirty="0" smtClean="0"/>
              <a:t>=10</a:t>
            </a:r>
            <a:r>
              <a:rPr lang="en-US" sz="1600" baseline="30000" dirty="0" smtClean="0"/>
              <a:t>-4  </a:t>
            </a:r>
            <a:r>
              <a:rPr lang="en-US" sz="1600" dirty="0" smtClean="0"/>
              <a:t>with</a:t>
            </a:r>
          </a:p>
          <a:p>
            <a:r>
              <a:rPr lang="en-US" sz="1600" dirty="0" smtClean="0"/>
              <a:t>   20 </a:t>
            </a:r>
            <a:r>
              <a:rPr lang="en-US" sz="1600" dirty="0" err="1" smtClean="0"/>
              <a:t>x</a:t>
            </a:r>
            <a:r>
              <a:rPr lang="en-US" sz="1600" dirty="0" smtClean="0"/>
              <a:t>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data </a:t>
            </a:r>
            <a:endParaRPr lang="en-US" dirty="0" smtClean="0"/>
          </a:p>
          <a:p>
            <a:r>
              <a:rPr lang="en-US" sz="1600" dirty="0" smtClean="0"/>
              <a:t>   </a:t>
            </a:r>
            <a:r>
              <a:rPr lang="en-US" sz="1400" dirty="0" smtClean="0"/>
              <a:t>[still one can play with Q</a:t>
            </a:r>
            <a:r>
              <a:rPr lang="en-US" sz="1400" baseline="30000" dirty="0" smtClean="0"/>
              <a:t>2</a:t>
            </a:r>
            <a:r>
              <a:rPr lang="en-US" sz="1400" baseline="-25000" dirty="0" smtClean="0"/>
              <a:t>min</a:t>
            </a:r>
            <a:r>
              <a:rPr lang="en-US" sz="1400" dirty="0" smtClean="0"/>
              <a:t> ] </a:t>
            </a:r>
            <a:endParaRPr lang="en-US" dirty="0" smtClean="0"/>
          </a:p>
        </p:txBody>
      </p:sp>
      <p:sp>
        <p:nvSpPr>
          <p:cNvPr id="10" name="Textfeld 9"/>
          <p:cNvSpPr txBox="1"/>
          <p:nvPr/>
        </p:nvSpPr>
        <p:spPr>
          <a:xfrm>
            <a:off x="6208040" y="3345741"/>
            <a:ext cx="29243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uncertainties determined with</a:t>
            </a:r>
          </a:p>
          <a:p>
            <a:r>
              <a:rPr lang="en-US" sz="1600" dirty="0" smtClean="0"/>
              <a:t>   both Lagrange </a:t>
            </a:r>
            <a:r>
              <a:rPr lang="en-US" sz="1600" dirty="0" err="1" smtClean="0"/>
              <a:t>mult</a:t>
            </a:r>
            <a:r>
              <a:rPr lang="en-US" sz="1600" dirty="0" smtClean="0"/>
              <a:t>. &amp; Hessian</a:t>
            </a:r>
            <a:r>
              <a:rPr lang="en-US" sz="1400" dirty="0" smtClean="0"/>
              <a:t> </a:t>
            </a:r>
            <a:endParaRPr lang="en-US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6226138" y="4114508"/>
            <a:ext cx="1057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“issues”:</a:t>
            </a:r>
            <a:endParaRPr lang="en-US" b="1" dirty="0"/>
          </a:p>
        </p:txBody>
      </p:sp>
      <p:sp>
        <p:nvSpPr>
          <p:cNvPr id="12" name="Textfeld 11"/>
          <p:cNvSpPr txBox="1"/>
          <p:nvPr/>
        </p:nvSpPr>
        <p:spPr>
          <a:xfrm>
            <a:off x="6208040" y="4483840"/>
            <a:ext cx="304979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(SI)DIS @ EIC limited by</a:t>
            </a:r>
          </a:p>
          <a:p>
            <a:r>
              <a:rPr lang="en-US" sz="1600" dirty="0" smtClean="0"/>
              <a:t>   </a:t>
            </a:r>
            <a:r>
              <a:rPr lang="en-US" sz="1600" b="1" dirty="0" smtClean="0"/>
              <a:t>systematic uncertainties</a:t>
            </a:r>
          </a:p>
          <a:p>
            <a:r>
              <a:rPr lang="en-US" sz="1400" dirty="0" smtClean="0"/>
              <a:t>   need to control rel. </a:t>
            </a:r>
            <a:r>
              <a:rPr lang="en-US" sz="1400" dirty="0" err="1" smtClean="0"/>
              <a:t>lumi</a:t>
            </a:r>
            <a:r>
              <a:rPr lang="en-US" sz="1400" dirty="0" smtClean="0"/>
              <a:t>, </a:t>
            </a:r>
            <a:r>
              <a:rPr lang="en-US" sz="1400" dirty="0" err="1" smtClean="0"/>
              <a:t>polarimetry</a:t>
            </a:r>
            <a:r>
              <a:rPr lang="en-US" sz="1400" dirty="0" smtClean="0"/>
              <a:t>,</a:t>
            </a:r>
          </a:p>
          <a:p>
            <a:r>
              <a:rPr lang="en-US" sz="1400" dirty="0" smtClean="0"/>
              <a:t>   detector performance, … very well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208040" y="5547762"/>
            <a:ext cx="3018775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b="1" dirty="0" smtClean="0"/>
              <a:t>QED </a:t>
            </a:r>
            <a:r>
              <a:rPr lang="en-US" sz="1600" b="1" dirty="0" err="1" smtClean="0"/>
              <a:t>radiative</a:t>
            </a:r>
            <a:r>
              <a:rPr lang="en-US" sz="1600" b="1" dirty="0" smtClean="0"/>
              <a:t> corrections</a:t>
            </a:r>
          </a:p>
          <a:p>
            <a:r>
              <a:rPr lang="en-US" sz="1600" dirty="0" smtClean="0"/>
              <a:t>   </a:t>
            </a:r>
            <a:r>
              <a:rPr lang="en-US" sz="1400" dirty="0" smtClean="0"/>
              <a:t>need to “unfold” true x,Q</a:t>
            </a:r>
            <a:r>
              <a:rPr lang="en-US" sz="1400" baseline="30000" dirty="0" smtClean="0"/>
              <a:t>2</a:t>
            </a:r>
            <a:endParaRPr lang="en-US" sz="1600" baseline="30000" dirty="0" smtClean="0"/>
          </a:p>
          <a:p>
            <a:r>
              <a:rPr lang="en-US" sz="1600" baseline="30000" dirty="0" smtClean="0"/>
              <a:t>    </a:t>
            </a:r>
            <a:r>
              <a:rPr lang="en-US" sz="1400" dirty="0" smtClean="0"/>
              <a:t>well known problem (HERA)</a:t>
            </a:r>
            <a:endParaRPr lang="en-US" sz="1600" dirty="0" smtClean="0"/>
          </a:p>
          <a:p>
            <a:r>
              <a:rPr lang="en-US" sz="1400" dirty="0" smtClean="0"/>
              <a:t>   </a:t>
            </a:r>
            <a:r>
              <a:rPr lang="en-US" sz="1400" b="1" dirty="0" smtClean="0">
                <a:solidFill>
                  <a:srgbClr val="FF0000"/>
                </a:solidFill>
              </a:rPr>
              <a:t>BNL-LDRD project </a:t>
            </a:r>
            <a:r>
              <a:rPr lang="en-US" sz="1400" b="1" dirty="0" smtClean="0"/>
              <a:t>to sharpen tools</a:t>
            </a:r>
          </a:p>
          <a:p>
            <a:r>
              <a:rPr lang="en-US" sz="1200" dirty="0" smtClean="0"/>
              <a:t>   -&gt; </a:t>
            </a:r>
            <a:r>
              <a:rPr lang="en-US" sz="1200" dirty="0" smtClean="0">
                <a:solidFill>
                  <a:srgbClr val="008000"/>
                </a:solidFill>
              </a:rPr>
              <a:t>H. </a:t>
            </a:r>
            <a:r>
              <a:rPr lang="en-US" sz="1200" dirty="0" err="1" smtClean="0">
                <a:solidFill>
                  <a:srgbClr val="008000"/>
                </a:solidFill>
              </a:rPr>
              <a:t>Spiesberger’s</a:t>
            </a:r>
            <a:r>
              <a:rPr lang="en-US" sz="1200" dirty="0" smtClean="0">
                <a:solidFill>
                  <a:srgbClr val="008000"/>
                </a:solidFill>
              </a:rPr>
              <a:t> talk </a:t>
            </a:r>
            <a:r>
              <a:rPr lang="en-US" sz="1200" dirty="0" smtClean="0"/>
              <a:t>tomorrow</a:t>
            </a:r>
            <a:r>
              <a:rPr lang="en-US" sz="1100" dirty="0" smtClean="0"/>
              <a:t> 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375" y="1747634"/>
            <a:ext cx="5702100" cy="506548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16786" y="743206"/>
            <a:ext cx="821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current SIDIS data not sensitive to                                           </a:t>
            </a:r>
            <a:r>
              <a:rPr lang="en-US" sz="1400" dirty="0" smtClean="0"/>
              <a:t>(known to be sizable for </a:t>
            </a:r>
            <a:r>
              <a:rPr lang="en-US" sz="1400" dirty="0" err="1" smtClean="0"/>
              <a:t>unpol</a:t>
            </a:r>
            <a:r>
              <a:rPr lang="en-US" sz="1400" dirty="0" smtClean="0"/>
              <a:t>. </a:t>
            </a:r>
            <a:r>
              <a:rPr lang="en-US" sz="1400" dirty="0" err="1" smtClean="0"/>
              <a:t>PDFs</a:t>
            </a:r>
            <a:r>
              <a:rPr lang="en-US" sz="1400" dirty="0" smtClean="0"/>
              <a:t>) </a:t>
            </a:r>
            <a:endParaRPr lang="en-US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10135" y="1203537"/>
            <a:ext cx="855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many models predict sizable asymmetry [</a:t>
            </a:r>
            <a:r>
              <a:rPr lang="en-US" sz="1400" dirty="0" smtClean="0"/>
              <a:t>large N</a:t>
            </a:r>
            <a:r>
              <a:rPr lang="en-US" sz="1400" baseline="-25000" dirty="0" smtClean="0"/>
              <a:t>C </a:t>
            </a:r>
            <a:r>
              <a:rPr lang="en-US" sz="1400" dirty="0" smtClean="0"/>
              <a:t>, </a:t>
            </a:r>
            <a:r>
              <a:rPr lang="en-US" sz="1400" dirty="0" err="1" smtClean="0"/>
              <a:t>chiral</a:t>
            </a:r>
            <a:r>
              <a:rPr lang="en-US" sz="1400" dirty="0" smtClean="0"/>
              <a:t> quark </a:t>
            </a:r>
            <a:r>
              <a:rPr lang="en-US" sz="1400" dirty="0" err="1" smtClean="0"/>
              <a:t>soliton</a:t>
            </a:r>
            <a:r>
              <a:rPr lang="en-US" sz="1400" dirty="0" smtClean="0"/>
              <a:t>, meson cloud, Pauli blocking]  </a:t>
            </a:r>
            <a:endParaRPr lang="en-US" sz="1400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594258" y="-58255"/>
            <a:ext cx="8342917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probing a possible asymmetry in the polarized sea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10" name="Bild 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890262" y="808787"/>
            <a:ext cx="1790700" cy="292100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7864" y="2406710"/>
            <a:ext cx="1423356" cy="11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21654" y="1572869"/>
            <a:ext cx="3183108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Thomas, Signal, Cao;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Holtmann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Speth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Fassler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Diakonov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Polyakov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Weiss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 Schafer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Fries; Kumano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Wakamatsu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; Gluck,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Reya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;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Bourrely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Soffer</a:t>
            </a:r>
            <a:r>
              <a:rPr lang="en-US" sz="14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…</a:t>
            </a:r>
            <a:endParaRPr lang="de-DE" sz="1400" dirty="0">
              <a:solidFill>
                <a:srgbClr val="008000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26432" y="2219200"/>
            <a:ext cx="652825" cy="499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416786" y="3917755"/>
            <a:ext cx="35830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can be easily studied at an EIC</a:t>
            </a:r>
          </a:p>
          <a:p>
            <a:r>
              <a:rPr lang="en-US" b="1" dirty="0" smtClean="0"/>
              <a:t>  </a:t>
            </a:r>
            <a:r>
              <a:rPr lang="en-US" sz="1200" b="1" dirty="0" smtClean="0"/>
              <a:t> </a:t>
            </a:r>
            <a:r>
              <a:rPr lang="en-US" b="1" dirty="0" smtClean="0"/>
              <a:t>with stage-1 data</a:t>
            </a:r>
          </a:p>
          <a:p>
            <a:r>
              <a:rPr lang="en-US" sz="2000" dirty="0" smtClean="0"/>
              <a:t>  </a:t>
            </a:r>
            <a:r>
              <a:rPr lang="en-US" sz="1400" dirty="0" smtClean="0"/>
              <a:t>main effect expected to be at not too small </a:t>
            </a:r>
            <a:r>
              <a:rPr lang="en-US" sz="1400" dirty="0" err="1" smtClean="0"/>
              <a:t>x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375" y="1747634"/>
            <a:ext cx="5702100" cy="506548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416786" y="743206"/>
            <a:ext cx="82125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current SIDIS data not sensitive to                                           </a:t>
            </a:r>
            <a:r>
              <a:rPr lang="en-US" sz="1400" dirty="0" smtClean="0"/>
              <a:t>(known to be sizable for </a:t>
            </a:r>
            <a:r>
              <a:rPr lang="en-US" sz="1400" dirty="0" err="1" smtClean="0"/>
              <a:t>unpol</a:t>
            </a:r>
            <a:r>
              <a:rPr lang="en-US" sz="1400" dirty="0" smtClean="0"/>
              <a:t>. </a:t>
            </a:r>
            <a:r>
              <a:rPr lang="en-US" sz="1400" dirty="0" err="1" smtClean="0"/>
              <a:t>PDFs</a:t>
            </a:r>
            <a:r>
              <a:rPr lang="en-US" sz="1400" dirty="0" smtClean="0"/>
              <a:t>) </a:t>
            </a:r>
            <a:endParaRPr lang="en-US" sz="1400" dirty="0"/>
          </a:p>
        </p:txBody>
      </p:sp>
      <p:sp>
        <p:nvSpPr>
          <p:cNvPr id="5" name="Textfeld 4"/>
          <p:cNvSpPr txBox="1"/>
          <p:nvPr/>
        </p:nvSpPr>
        <p:spPr>
          <a:xfrm>
            <a:off x="410135" y="1203537"/>
            <a:ext cx="855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many models predict sizable asymmetry [</a:t>
            </a:r>
            <a:r>
              <a:rPr lang="en-US" sz="1400" dirty="0" smtClean="0"/>
              <a:t>large N</a:t>
            </a:r>
            <a:r>
              <a:rPr lang="en-US" sz="1400" baseline="-25000" dirty="0" smtClean="0"/>
              <a:t>C </a:t>
            </a:r>
            <a:r>
              <a:rPr lang="en-US" sz="1400" dirty="0" smtClean="0"/>
              <a:t>, </a:t>
            </a:r>
            <a:r>
              <a:rPr lang="en-US" sz="1400" dirty="0" err="1" smtClean="0"/>
              <a:t>chiral</a:t>
            </a:r>
            <a:r>
              <a:rPr lang="en-US" sz="1400" dirty="0" smtClean="0"/>
              <a:t> quark </a:t>
            </a:r>
            <a:r>
              <a:rPr lang="en-US" sz="1400" dirty="0" err="1" smtClean="0"/>
              <a:t>soliton</a:t>
            </a:r>
            <a:r>
              <a:rPr lang="en-US" sz="1400" dirty="0" smtClean="0"/>
              <a:t>, meson cloud, Pauli blocking]  </a:t>
            </a:r>
            <a:endParaRPr lang="en-US" sz="1400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594258" y="-58255"/>
            <a:ext cx="8342917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probing a possible asymmetry in the polarized sea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pic>
        <p:nvPicPr>
          <p:cNvPr id="10" name="Bild 9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3890262" y="808787"/>
            <a:ext cx="1790700" cy="292100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7864" y="2406710"/>
            <a:ext cx="1423356" cy="111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21654" y="1572869"/>
            <a:ext cx="3183108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Thomas, Signal, Cao;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Holtmann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Speth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Fassler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err="1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Diakonov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Polyakov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Weiss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 Schafer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Fries; Kumano</a:t>
            </a: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;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100" dirty="0" smtClean="0">
                <a:solidFill>
                  <a:srgbClr val="008000"/>
                </a:solidFill>
                <a:ea typeface="Comic Sans MS" charset="0"/>
                <a:cs typeface="Comic Sans MS" charset="0"/>
              </a:rPr>
              <a:t>Wakamatsu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; Gluck,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Reya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;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Bourrely</a:t>
            </a:r>
            <a:r>
              <a:rPr lang="en-US" sz="11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</a:t>
            </a:r>
            <a:r>
              <a:rPr lang="en-US" sz="1100" dirty="0" err="1">
                <a:solidFill>
                  <a:srgbClr val="008000"/>
                </a:solidFill>
                <a:ea typeface="Comic Sans MS" charset="0"/>
                <a:cs typeface="Comic Sans MS" charset="0"/>
              </a:rPr>
              <a:t>Soffer</a:t>
            </a:r>
            <a:r>
              <a:rPr lang="en-US" sz="1400" dirty="0">
                <a:solidFill>
                  <a:srgbClr val="008000"/>
                </a:solidFill>
                <a:ea typeface="Comic Sans MS" charset="0"/>
                <a:cs typeface="Comic Sans MS" charset="0"/>
              </a:rPr>
              <a:t>, …</a:t>
            </a:r>
            <a:endParaRPr lang="de-DE" sz="1400" dirty="0">
              <a:solidFill>
                <a:srgbClr val="008000"/>
              </a:solidFill>
              <a:ea typeface="Comic Sans MS" charset="0"/>
              <a:cs typeface="Comic Sans MS" charset="0"/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2326432" y="2219200"/>
            <a:ext cx="652825" cy="4990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feld 13"/>
          <p:cNvSpPr txBox="1"/>
          <p:nvPr/>
        </p:nvSpPr>
        <p:spPr>
          <a:xfrm>
            <a:off x="416786" y="3917755"/>
            <a:ext cx="358303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can be easily studied at an EIC</a:t>
            </a:r>
          </a:p>
          <a:p>
            <a:r>
              <a:rPr lang="en-US" b="1" dirty="0" smtClean="0"/>
              <a:t>  </a:t>
            </a:r>
            <a:r>
              <a:rPr lang="en-US" sz="1200" b="1" dirty="0" smtClean="0"/>
              <a:t> </a:t>
            </a:r>
            <a:r>
              <a:rPr lang="en-US" b="1" dirty="0" smtClean="0"/>
              <a:t>with stage-1 data</a:t>
            </a:r>
          </a:p>
          <a:p>
            <a:r>
              <a:rPr lang="en-US" sz="2000" dirty="0" smtClean="0"/>
              <a:t>  </a:t>
            </a:r>
            <a:r>
              <a:rPr lang="en-US" sz="1400" dirty="0" smtClean="0"/>
              <a:t>main effect expected to be at not too small </a:t>
            </a:r>
            <a:r>
              <a:rPr lang="en-US" sz="1400" dirty="0" err="1" smtClean="0"/>
              <a:t>x</a:t>
            </a:r>
            <a:endParaRPr lang="en-US" dirty="0"/>
          </a:p>
        </p:txBody>
      </p:sp>
      <p:pic>
        <p:nvPicPr>
          <p:cNvPr id="15" name="Bild 14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04348" y="5513814"/>
            <a:ext cx="1524000" cy="241300"/>
          </a:xfrm>
          <a:prstGeom prst="rect">
            <a:avLst/>
          </a:prstGeom>
        </p:spPr>
      </p:pic>
      <p:sp>
        <p:nvSpPr>
          <p:cNvPr id="16" name="Textfeld 15"/>
          <p:cNvSpPr txBox="1"/>
          <p:nvPr/>
        </p:nvSpPr>
        <p:spPr>
          <a:xfrm>
            <a:off x="410135" y="5126387"/>
            <a:ext cx="3713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can try to look into a possible</a:t>
            </a:r>
          </a:p>
          <a:p>
            <a:r>
              <a:rPr lang="en-US" dirty="0" smtClean="0"/>
              <a:t>                                     with K</a:t>
            </a:r>
            <a:r>
              <a:rPr lang="en-US" baseline="30000" dirty="0" smtClean="0"/>
              <a:t>+/-</a:t>
            </a:r>
            <a:r>
              <a:rPr lang="en-US" dirty="0" smtClean="0"/>
              <a:t> SIDIS data</a:t>
            </a:r>
          </a:p>
          <a:p>
            <a:r>
              <a:rPr lang="en-US" dirty="0" smtClean="0"/>
              <a:t>  </a:t>
            </a:r>
            <a:r>
              <a:rPr lang="en-US" sz="1400" dirty="0" smtClean="0"/>
              <a:t>needs improved </a:t>
            </a:r>
            <a:r>
              <a:rPr lang="en-US" sz="1400" dirty="0" err="1" smtClean="0"/>
              <a:t>frag</a:t>
            </a:r>
            <a:r>
              <a:rPr lang="en-US" sz="1400" dirty="0" smtClean="0"/>
              <a:t>. </a:t>
            </a:r>
            <a:r>
              <a:rPr lang="en-US" sz="1400" dirty="0" err="1" smtClean="0"/>
              <a:t>fcts</a:t>
            </a:r>
            <a:r>
              <a:rPr lang="en-US" sz="1400" dirty="0" smtClean="0"/>
              <a:t>. first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in terms of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χ</a:t>
            </a:r>
            <a:r>
              <a:rPr lang="en-US" sz="2600" b="1" baseline="3000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2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Lucida Grande"/>
                <a:cs typeface="Comic Sans MS"/>
              </a:rPr>
              <a:t>profiles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1303" y="891585"/>
            <a:ext cx="6365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dramatic improvements for [truncated] first moments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best </a:t>
            </a:r>
            <a:r>
              <a:rPr lang="en-US" dirty="0" smtClean="0"/>
              <a:t>visualized by χ</a:t>
            </a:r>
            <a:r>
              <a:rPr lang="en-US" baseline="30000" dirty="0" smtClean="0"/>
              <a:t>2</a:t>
            </a:r>
            <a:r>
              <a:rPr lang="en-US" dirty="0" smtClean="0"/>
              <a:t> profiles obtained with Lagrange multipliers</a:t>
            </a:r>
            <a:endParaRPr lang="en-US" dirty="0"/>
          </a:p>
        </p:txBody>
      </p:sp>
      <p:pic>
        <p:nvPicPr>
          <p:cNvPr id="14" name="Bild 1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617782" y="844981"/>
            <a:ext cx="1892300" cy="55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in terms of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χ</a:t>
            </a:r>
            <a:r>
              <a:rPr lang="en-US" sz="2600" b="1" baseline="3000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2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Lucida Grande"/>
                <a:cs typeface="Comic Sans MS"/>
              </a:rPr>
              <a:t>profiles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9" name="Foliennummernplatzhalter 17"/>
          <p:cNvSpPr txBox="1">
            <a:spLocks/>
          </p:cNvSpPr>
          <p:nvPr/>
        </p:nvSpPr>
        <p:spPr>
          <a:xfrm>
            <a:off x="7162800" y="6732494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90956C-1F8E-0B40-A6DA-3E931C673695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1303" y="891585"/>
            <a:ext cx="6365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dramatic improvements for [truncated] first moments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best </a:t>
            </a:r>
            <a:r>
              <a:rPr lang="en-US" dirty="0" smtClean="0"/>
              <a:t>visualized by χ</a:t>
            </a:r>
            <a:r>
              <a:rPr lang="en-US" baseline="30000" dirty="0" smtClean="0"/>
              <a:t>2</a:t>
            </a:r>
            <a:r>
              <a:rPr lang="en-US" dirty="0" smtClean="0"/>
              <a:t> profiles obtained with Lagrange multipliers</a:t>
            </a:r>
            <a:endParaRPr lang="en-US" dirty="0"/>
          </a:p>
        </p:txBody>
      </p:sp>
      <p:pic>
        <p:nvPicPr>
          <p:cNvPr id="14" name="Bild 1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617782" y="844981"/>
            <a:ext cx="1892300" cy="5588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1303" y="1795984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Δg</a:t>
            </a:r>
            <a:r>
              <a:rPr lang="en-US" dirty="0" smtClean="0"/>
              <a:t> in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  <a:r>
              <a:rPr lang="en-US" b="1" dirty="0" smtClean="0">
                <a:solidFill>
                  <a:srgbClr val="FF0000"/>
                </a:solidFill>
              </a:rPr>
              <a:t>0.001-1</a:t>
            </a:r>
            <a:r>
              <a:rPr lang="en-US" dirty="0" smtClean="0"/>
              <a:t> without/with stage-1 </a:t>
            </a:r>
            <a:r>
              <a:rPr lang="en-US" dirty="0" err="1" smtClean="0"/>
              <a:t>eRHIC</a:t>
            </a:r>
            <a:r>
              <a:rPr lang="en-US" dirty="0" smtClean="0"/>
              <a:t> data </a:t>
            </a:r>
            <a:endParaRPr lang="en-US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356" y="2402716"/>
            <a:ext cx="4680922" cy="435013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200334" y="3679758"/>
            <a:ext cx="3711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not well constrained by current data</a:t>
            </a:r>
          </a:p>
          <a:p>
            <a:r>
              <a:rPr lang="en-US" dirty="0" smtClean="0"/>
              <a:t>   </a:t>
            </a:r>
            <a:r>
              <a:rPr lang="en-US" sz="1400" dirty="0" smtClean="0"/>
              <a:t>profile not parabolic</a:t>
            </a:r>
            <a:endParaRPr lang="en-US" dirty="0" smtClean="0"/>
          </a:p>
        </p:txBody>
      </p:sp>
      <p:cxnSp>
        <p:nvCxnSpPr>
          <p:cNvPr id="13" name="Gerade Verbindung mit Pfeil 12"/>
          <p:cNvCxnSpPr/>
          <p:nvPr/>
        </p:nvCxnSpPr>
        <p:spPr>
          <a:xfrm rot="5400000">
            <a:off x="3864235" y="4017354"/>
            <a:ext cx="1460033" cy="1212167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in terms of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χ</a:t>
            </a:r>
            <a:r>
              <a:rPr lang="en-US" sz="2600" b="1" baseline="3000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2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Lucida Grande"/>
                <a:cs typeface="Comic Sans MS"/>
              </a:rPr>
              <a:t>profiles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9" name="Foliennummernplatzhalter 17"/>
          <p:cNvSpPr txBox="1">
            <a:spLocks/>
          </p:cNvSpPr>
          <p:nvPr/>
        </p:nvSpPr>
        <p:spPr>
          <a:xfrm>
            <a:off x="7162800" y="6732494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90956C-1F8E-0B40-A6DA-3E931C673695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1303" y="891585"/>
            <a:ext cx="6365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dramatic improvements for [truncated] first moments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best </a:t>
            </a:r>
            <a:r>
              <a:rPr lang="en-US" dirty="0" smtClean="0"/>
              <a:t>visualized by χ</a:t>
            </a:r>
            <a:r>
              <a:rPr lang="en-US" baseline="30000" dirty="0" smtClean="0"/>
              <a:t>2</a:t>
            </a:r>
            <a:r>
              <a:rPr lang="en-US" dirty="0" smtClean="0"/>
              <a:t> profiles obtained with Lagrange multipliers</a:t>
            </a:r>
            <a:endParaRPr lang="en-US" dirty="0"/>
          </a:p>
        </p:txBody>
      </p:sp>
      <p:pic>
        <p:nvPicPr>
          <p:cNvPr id="14" name="Bild 1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617782" y="844981"/>
            <a:ext cx="1892300" cy="5588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1303" y="1795984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Δg</a:t>
            </a:r>
            <a:r>
              <a:rPr lang="en-US" dirty="0" smtClean="0"/>
              <a:t> in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  <a:r>
              <a:rPr lang="en-US" b="1" dirty="0" smtClean="0">
                <a:solidFill>
                  <a:srgbClr val="FF0000"/>
                </a:solidFill>
              </a:rPr>
              <a:t>0.001-1</a:t>
            </a:r>
            <a:r>
              <a:rPr lang="en-US" dirty="0" smtClean="0"/>
              <a:t> without/with stage-1 </a:t>
            </a:r>
            <a:r>
              <a:rPr lang="en-US" dirty="0" err="1" smtClean="0"/>
              <a:t>eRHIC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356" y="2402716"/>
            <a:ext cx="4680922" cy="435013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200334" y="3679758"/>
            <a:ext cx="3711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not well constrained by current data</a:t>
            </a:r>
          </a:p>
          <a:p>
            <a:r>
              <a:rPr lang="en-US" dirty="0" smtClean="0"/>
              <a:t>   </a:t>
            </a:r>
            <a:r>
              <a:rPr lang="en-US" sz="1400" dirty="0" smtClean="0"/>
              <a:t>profile not parabolic</a:t>
            </a:r>
            <a:endParaRPr lang="en-US" dirty="0" smtClean="0"/>
          </a:p>
        </p:txBody>
      </p:sp>
      <p:cxnSp>
        <p:nvCxnSpPr>
          <p:cNvPr id="13" name="Gerade Verbindung mit Pfeil 12"/>
          <p:cNvCxnSpPr/>
          <p:nvPr/>
        </p:nvCxnSpPr>
        <p:spPr>
          <a:xfrm rot="10800000">
            <a:off x="3880157" y="4601506"/>
            <a:ext cx="1320180" cy="63033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5200335" y="4755488"/>
            <a:ext cx="36224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EIC DIS data </a:t>
            </a:r>
            <a:r>
              <a:rPr lang="en-US" sz="1600" dirty="0" smtClean="0"/>
              <a:t>[</a:t>
            </a:r>
            <a:r>
              <a:rPr lang="en-US" sz="1600" dirty="0" err="1" smtClean="0"/>
              <a:t>eRHIC</a:t>
            </a:r>
            <a:r>
              <a:rPr lang="en-US" sz="1600" dirty="0" smtClean="0"/>
              <a:t> stage-1]</a:t>
            </a:r>
            <a:endParaRPr lang="en-US" dirty="0" smtClean="0"/>
          </a:p>
          <a:p>
            <a:r>
              <a:rPr lang="en-US" dirty="0" smtClean="0"/>
              <a:t>   lead to significant improvement </a:t>
            </a:r>
          </a:p>
          <a:p>
            <a:r>
              <a:rPr lang="en-US" dirty="0" smtClean="0"/>
              <a:t>   </a:t>
            </a:r>
            <a:r>
              <a:rPr lang="en-US" sz="1400" dirty="0" smtClean="0"/>
              <a:t>profile parabolic; Hessian method also works</a:t>
            </a:r>
            <a:r>
              <a:rPr lang="en-US" dirty="0" smtClean="0"/>
              <a:t>   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in terms of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χ</a:t>
            </a:r>
            <a:r>
              <a:rPr lang="en-US" sz="2600" b="1" baseline="3000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2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Lucida Grande"/>
                <a:cs typeface="Comic Sans MS"/>
              </a:rPr>
              <a:t>profiles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9" name="Foliennummernplatzhalter 17"/>
          <p:cNvSpPr txBox="1">
            <a:spLocks/>
          </p:cNvSpPr>
          <p:nvPr/>
        </p:nvSpPr>
        <p:spPr>
          <a:xfrm>
            <a:off x="7162800" y="6732494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90956C-1F8E-0B40-A6DA-3E931C673695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1303" y="891585"/>
            <a:ext cx="6365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dramatic improvements for [truncated] first moments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best </a:t>
            </a:r>
            <a:r>
              <a:rPr lang="en-US" dirty="0" smtClean="0"/>
              <a:t>visualized by χ</a:t>
            </a:r>
            <a:r>
              <a:rPr lang="en-US" baseline="30000" dirty="0" smtClean="0"/>
              <a:t>2</a:t>
            </a:r>
            <a:r>
              <a:rPr lang="en-US" dirty="0" smtClean="0"/>
              <a:t> profiles obtained with Lagrange multipliers</a:t>
            </a:r>
            <a:endParaRPr lang="en-US" dirty="0"/>
          </a:p>
        </p:txBody>
      </p:sp>
      <p:pic>
        <p:nvPicPr>
          <p:cNvPr id="14" name="Bild 1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617782" y="844981"/>
            <a:ext cx="1892300" cy="5588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1303" y="1795984"/>
            <a:ext cx="6442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Δg</a:t>
            </a:r>
            <a:r>
              <a:rPr lang="en-US" dirty="0" smtClean="0"/>
              <a:t> in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  <a:r>
              <a:rPr lang="en-US" b="1" dirty="0" smtClean="0">
                <a:solidFill>
                  <a:srgbClr val="FF0000"/>
                </a:solidFill>
              </a:rPr>
              <a:t>0.001-1</a:t>
            </a:r>
            <a:r>
              <a:rPr lang="en-US" dirty="0" smtClean="0"/>
              <a:t> without/with stage-1 </a:t>
            </a:r>
            <a:r>
              <a:rPr lang="en-US" dirty="0" err="1" smtClean="0"/>
              <a:t>eRHIC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356" y="2402716"/>
            <a:ext cx="4680922" cy="4350136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200334" y="3679758"/>
            <a:ext cx="3654094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read off uncertainties for given Δχ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   </a:t>
            </a:r>
            <a:r>
              <a:rPr lang="en-US" sz="1400" b="1" dirty="0" smtClean="0">
                <a:solidFill>
                  <a:srgbClr val="0000FF"/>
                </a:solidFill>
              </a:rPr>
              <a:t>Δχ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2 </a:t>
            </a:r>
            <a:r>
              <a:rPr lang="en-US" sz="1400" b="1" dirty="0" smtClean="0">
                <a:solidFill>
                  <a:srgbClr val="0000FF"/>
                </a:solidFill>
              </a:rPr>
              <a:t>=1</a:t>
            </a:r>
            <a:r>
              <a:rPr lang="en-US" sz="1400" dirty="0" smtClean="0"/>
              <a:t> usually not leading to a faithful error  </a:t>
            </a:r>
          </a:p>
          <a:p>
            <a:r>
              <a:rPr lang="en-US" sz="1400" dirty="0" smtClean="0"/>
              <a:t>    take conservative </a:t>
            </a:r>
            <a:r>
              <a:rPr lang="en-US" sz="1400" b="1" dirty="0" smtClean="0">
                <a:solidFill>
                  <a:srgbClr val="0000FF"/>
                </a:solidFill>
              </a:rPr>
              <a:t>Δχ</a:t>
            </a:r>
            <a:r>
              <a:rPr lang="en-US" sz="1400" b="1" baseline="30000" dirty="0" smtClean="0">
                <a:solidFill>
                  <a:srgbClr val="0000FF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 = 9 </a:t>
            </a:r>
            <a:r>
              <a:rPr lang="en-US" sz="1400" dirty="0" smtClean="0"/>
              <a:t>as in DSSV analysis  </a:t>
            </a:r>
            <a:endParaRPr lang="en-US" dirty="0" smtClean="0"/>
          </a:p>
        </p:txBody>
      </p:sp>
      <p:cxnSp>
        <p:nvCxnSpPr>
          <p:cNvPr id="16" name="Gerade Verbindung 15"/>
          <p:cNvCxnSpPr/>
          <p:nvPr/>
        </p:nvCxnSpPr>
        <p:spPr>
          <a:xfrm>
            <a:off x="810453" y="5487565"/>
            <a:ext cx="3745525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5" name="Gruppierung 24"/>
          <p:cNvGrpSpPr/>
          <p:nvPr/>
        </p:nvGrpSpPr>
        <p:grpSpPr>
          <a:xfrm>
            <a:off x="2584210" y="5138038"/>
            <a:ext cx="444674" cy="699053"/>
            <a:chOff x="5614428" y="5278642"/>
            <a:chExt cx="444674" cy="699053"/>
          </a:xfrm>
        </p:grpSpPr>
        <p:cxnSp>
          <p:nvCxnSpPr>
            <p:cNvPr id="20" name="Gerade Verbindung 19"/>
            <p:cNvCxnSpPr/>
            <p:nvPr/>
          </p:nvCxnSpPr>
          <p:spPr>
            <a:xfrm rot="5400000">
              <a:off x="5268256" y="5627375"/>
              <a:ext cx="699053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rade Verbindung mit Pfeil 21"/>
            <p:cNvCxnSpPr/>
            <p:nvPr/>
          </p:nvCxnSpPr>
          <p:spPr>
            <a:xfrm rot="10800000">
              <a:off x="5614428" y="5628965"/>
              <a:ext cx="444674" cy="1589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uppierung 25"/>
          <p:cNvGrpSpPr/>
          <p:nvPr/>
        </p:nvGrpSpPr>
        <p:grpSpPr>
          <a:xfrm rot="10800000">
            <a:off x="2818199" y="5140423"/>
            <a:ext cx="444674" cy="699053"/>
            <a:chOff x="5614428" y="5278642"/>
            <a:chExt cx="444674" cy="699053"/>
          </a:xfrm>
        </p:grpSpPr>
        <p:cxnSp>
          <p:nvCxnSpPr>
            <p:cNvPr id="27" name="Gerade Verbindung 26"/>
            <p:cNvCxnSpPr/>
            <p:nvPr/>
          </p:nvCxnSpPr>
          <p:spPr>
            <a:xfrm rot="5400000">
              <a:off x="5268256" y="5627375"/>
              <a:ext cx="699053" cy="1588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Gerade Verbindung mit Pfeil 27"/>
            <p:cNvCxnSpPr/>
            <p:nvPr/>
          </p:nvCxnSpPr>
          <p:spPr>
            <a:xfrm rot="10800000">
              <a:off x="5614428" y="5628965"/>
              <a:ext cx="444674" cy="1589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feld 30"/>
          <p:cNvSpPr txBox="1"/>
          <p:nvPr/>
        </p:nvSpPr>
        <p:spPr>
          <a:xfrm>
            <a:off x="5200334" y="4618477"/>
            <a:ext cx="393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appropriate tolerance Δχ</a:t>
            </a:r>
            <a:r>
              <a:rPr lang="en-US" baseline="30000" dirty="0" smtClean="0"/>
              <a:t>2 </a:t>
            </a:r>
            <a:r>
              <a:rPr lang="en-US" dirty="0" smtClean="0"/>
              <a:t> can be</a:t>
            </a:r>
          </a:p>
          <a:p>
            <a:r>
              <a:rPr lang="en-US" dirty="0" smtClean="0"/>
              <a:t>   further refined once data are available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185 L -0.00156 -0.2496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9649E-6 3.84918E-6 L -0.05901 -0.249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" y="-12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1486E-7 2.52834E-6 L 0.05345 -0.2498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Bild 24"/>
          <p:cNvPicPr>
            <a:picLocks noChangeAspect="1"/>
          </p:cNvPicPr>
          <p:nvPr/>
        </p:nvPicPr>
        <p:blipFill>
          <a:blip r:embed="rId2">
            <a:clrChange>
              <a:clrFrom>
                <a:srgbClr val="F0F2F7"/>
              </a:clrFrom>
              <a:clrTo>
                <a:srgbClr val="F0F2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1296" y="517868"/>
            <a:ext cx="1839665" cy="584963"/>
          </a:xfrm>
          <a:prstGeom prst="rect">
            <a:avLst/>
          </a:prstGeom>
        </p:spPr>
      </p:pic>
      <p:sp>
        <p:nvSpPr>
          <p:cNvPr id="3" name="Titel 1"/>
          <p:cNvSpPr txBox="1">
            <a:spLocks/>
          </p:cNvSpPr>
          <p:nvPr/>
        </p:nvSpPr>
        <p:spPr>
          <a:xfrm>
            <a:off x="1160019" y="-69906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helicity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structure - open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questions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6651010" y="511978"/>
            <a:ext cx="24929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--&gt; </a:t>
            </a:r>
            <a:r>
              <a:rPr lang="en-US" sz="1200" dirty="0" smtClean="0">
                <a:solidFill>
                  <a:srgbClr val="008000"/>
                </a:solidFill>
              </a:rPr>
              <a:t>W. </a:t>
            </a:r>
            <a:r>
              <a:rPr lang="en-US" sz="1200" dirty="0" err="1" smtClean="0">
                <a:solidFill>
                  <a:srgbClr val="008000"/>
                </a:solidFill>
              </a:rPr>
              <a:t>Vogelsang’s</a:t>
            </a:r>
            <a:r>
              <a:rPr lang="en-US" sz="1200" dirty="0" smtClean="0">
                <a:solidFill>
                  <a:srgbClr val="008000"/>
                </a:solidFill>
              </a:rPr>
              <a:t> </a:t>
            </a:r>
            <a:r>
              <a:rPr lang="en-US" sz="1200" dirty="0" smtClean="0">
                <a:solidFill>
                  <a:srgbClr val="008000"/>
                </a:solidFill>
              </a:rPr>
              <a:t>talk earlier today</a:t>
            </a:r>
            <a:endParaRPr lang="en-US" sz="1400" dirty="0">
              <a:solidFill>
                <a:srgbClr val="008000"/>
              </a:solidFill>
            </a:endParaRPr>
          </a:p>
        </p:txBody>
      </p:sp>
      <p:pic>
        <p:nvPicPr>
          <p:cNvPr id="5" name="Bild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541" y="1576509"/>
            <a:ext cx="402529" cy="567669"/>
          </a:xfrm>
          <a:prstGeom prst="rect">
            <a:avLst/>
          </a:prstGeom>
        </p:spPr>
      </p:pic>
      <p:sp>
        <p:nvSpPr>
          <p:cNvPr id="22" name="Textfeld 21"/>
          <p:cNvSpPr txBox="1"/>
          <p:nvPr/>
        </p:nvSpPr>
        <p:spPr>
          <a:xfrm>
            <a:off x="245845" y="1044576"/>
            <a:ext cx="8993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significant experimental and theoretical progress in past 25+ years, yet many </a:t>
            </a:r>
            <a:r>
              <a:rPr lang="en-US" b="1" dirty="0" err="1" smtClean="0"/>
              <a:t>unknows</a:t>
            </a:r>
            <a:r>
              <a:rPr lang="en-US" b="1" dirty="0" smtClean="0"/>
              <a:t> …</a:t>
            </a:r>
            <a:endParaRPr lang="en-US" b="1" dirty="0"/>
          </a:p>
        </p:txBody>
      </p:sp>
      <p:sp>
        <p:nvSpPr>
          <p:cNvPr id="36" name="Textfeld 35"/>
          <p:cNvSpPr txBox="1"/>
          <p:nvPr/>
        </p:nvSpPr>
        <p:spPr>
          <a:xfrm>
            <a:off x="4442175" y="1576509"/>
            <a:ext cx="1205328" cy="5616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b="1" dirty="0" smtClean="0">
                <a:solidFill>
                  <a:srgbClr val="008000"/>
                </a:solidFill>
                <a:cs typeface="Comic Sans MS"/>
              </a:rPr>
              <a:t>DSSV global fit</a:t>
            </a:r>
          </a:p>
          <a:p>
            <a:pPr algn="ctr"/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de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Florian</a:t>
            </a:r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Sassot</a:t>
            </a:r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, </a:t>
            </a:r>
          </a:p>
          <a:p>
            <a:pPr algn="ctr"/>
            <a:r>
              <a:rPr lang="en-US" sz="1000" b="1" dirty="0" smtClean="0">
                <a:solidFill>
                  <a:srgbClr val="008000"/>
                </a:solidFill>
                <a:cs typeface="Comic Sans MS"/>
              </a:rPr>
              <a:t>MS, </a:t>
            </a:r>
            <a:r>
              <a:rPr lang="en-US" sz="1000" b="1" dirty="0" err="1" smtClean="0">
                <a:solidFill>
                  <a:srgbClr val="008000"/>
                </a:solidFill>
                <a:cs typeface="Comic Sans MS"/>
              </a:rPr>
              <a:t>Vogelsang</a:t>
            </a:r>
            <a:endParaRPr lang="en-US" sz="1000" b="1" dirty="0">
              <a:solidFill>
                <a:srgbClr val="008000"/>
              </a:solidFill>
              <a:cs typeface="Comic Sans MS"/>
            </a:endParaRPr>
          </a:p>
        </p:txBody>
      </p:sp>
      <p:grpSp>
        <p:nvGrpSpPr>
          <p:cNvPr id="2" name="Gruppierung 28"/>
          <p:cNvGrpSpPr/>
          <p:nvPr/>
        </p:nvGrpSpPr>
        <p:grpSpPr>
          <a:xfrm>
            <a:off x="5565939" y="1633815"/>
            <a:ext cx="3376278" cy="3143021"/>
            <a:chOff x="1068428" y="2665330"/>
            <a:chExt cx="3259618" cy="3084534"/>
          </a:xfrm>
        </p:grpSpPr>
        <p:grpSp>
          <p:nvGrpSpPr>
            <p:cNvPr id="6" name="Group 7"/>
            <p:cNvGrpSpPr>
              <a:grpSpLocks/>
            </p:cNvGrpSpPr>
            <p:nvPr/>
          </p:nvGrpSpPr>
          <p:grpSpPr bwMode="auto">
            <a:xfrm>
              <a:off x="1068428" y="2675682"/>
              <a:ext cx="3259618" cy="3074182"/>
              <a:chOff x="192" y="1104"/>
              <a:chExt cx="2640" cy="2557"/>
            </a:xfrm>
          </p:grpSpPr>
          <p:pic>
            <p:nvPicPr>
              <p:cNvPr id="43" name="Picture 8"/>
              <p:cNvPicPr>
                <a:picLocks noChangeAspect="1" noChangeArrowheads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192" y="1104"/>
                <a:ext cx="2640" cy="25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4" name="Picture 9"/>
              <p:cNvPicPr>
                <a:picLocks noChangeAspect="1" noChangeArrowheads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68" y="1226"/>
                <a:ext cx="1584" cy="4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" name="Text Box 10"/>
              <p:cNvSpPr txBox="1">
                <a:spLocks noChangeArrowheads="1"/>
              </p:cNvSpPr>
              <p:nvPr/>
            </p:nvSpPr>
            <p:spPr bwMode="auto">
              <a:xfrm>
                <a:off x="1968" y="3360"/>
                <a:ext cx="251" cy="301"/>
              </a:xfrm>
              <a:prstGeom prst="rect">
                <a:avLst/>
              </a:prstGeom>
              <a:noFill/>
              <a:ln w="2857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/>
                  <a:t>x</a:t>
                </a:r>
                <a:endParaRPr lang="de-DE"/>
              </a:p>
            </p:txBody>
          </p:sp>
        </p:grpSp>
        <p:sp>
          <p:nvSpPr>
            <p:cNvPr id="39" name="Rechteck 38"/>
            <p:cNvSpPr/>
            <p:nvPr/>
          </p:nvSpPr>
          <p:spPr>
            <a:xfrm>
              <a:off x="2650657" y="2665330"/>
              <a:ext cx="540000" cy="2682000"/>
            </a:xfrm>
            <a:prstGeom prst="rect">
              <a:avLst/>
            </a:prstGeom>
            <a:solidFill>
              <a:schemeClr val="accent5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hteck 39"/>
            <p:cNvSpPr/>
            <p:nvPr/>
          </p:nvSpPr>
          <p:spPr>
            <a:xfrm>
              <a:off x="3205217" y="2665331"/>
              <a:ext cx="439200" cy="2682000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37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feld 40"/>
            <p:cNvSpPr txBox="1"/>
            <p:nvPr/>
          </p:nvSpPr>
          <p:spPr>
            <a:xfrm>
              <a:off x="2598513" y="4720440"/>
              <a:ext cx="641660" cy="5134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RHIC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  <p:sp>
          <p:nvSpPr>
            <p:cNvPr id="42" name="Textfeld 41"/>
            <p:cNvSpPr txBox="1"/>
            <p:nvPr/>
          </p:nvSpPr>
          <p:spPr>
            <a:xfrm>
              <a:off x="3154212" y="4510722"/>
              <a:ext cx="536813" cy="724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DIS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&amp;</a:t>
              </a:r>
            </a:p>
            <a:p>
              <a:pPr algn="ctr"/>
              <a:r>
                <a:rPr lang="en-US" sz="1400" dirty="0" smtClean="0">
                  <a:latin typeface="Comic Sans MS"/>
                  <a:cs typeface="Comic Sans MS"/>
                </a:rPr>
                <a:t>pp</a:t>
              </a:r>
              <a:endParaRPr lang="en-US" sz="1400" dirty="0">
                <a:latin typeface="Comic Sans MS"/>
                <a:cs typeface="Comic Sans MS"/>
              </a:endParaRPr>
            </a:p>
          </p:txBody>
        </p:sp>
      </p:grpSp>
      <p:cxnSp>
        <p:nvCxnSpPr>
          <p:cNvPr id="46" name="Gerade Verbindung mit Pfeil 45"/>
          <p:cNvCxnSpPr/>
          <p:nvPr/>
        </p:nvCxnSpPr>
        <p:spPr>
          <a:xfrm rot="5400000">
            <a:off x="7164006" y="2957130"/>
            <a:ext cx="481297" cy="1588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/>
          <p:cNvCxnSpPr/>
          <p:nvPr/>
        </p:nvCxnSpPr>
        <p:spPr>
          <a:xfrm rot="5400000" flipH="1" flipV="1">
            <a:off x="7188782" y="3547768"/>
            <a:ext cx="428570" cy="1587"/>
          </a:xfrm>
          <a:prstGeom prst="straightConnector1">
            <a:avLst/>
          </a:prstGeom>
          <a:ln w="44450">
            <a:solidFill>
              <a:srgbClr val="E5291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 rot="10800000">
            <a:off x="6302581" y="3297734"/>
            <a:ext cx="1008586" cy="794"/>
          </a:xfrm>
          <a:prstGeom prst="straightConnector1">
            <a:avLst/>
          </a:prstGeom>
          <a:ln w="44450">
            <a:solidFill>
              <a:srgbClr val="E5291F"/>
            </a:solidFill>
            <a:prstDash val="lgDashDotDot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feld 48"/>
          <p:cNvSpPr txBox="1"/>
          <p:nvPr/>
        </p:nvSpPr>
        <p:spPr>
          <a:xfrm>
            <a:off x="520202" y="2130567"/>
            <a:ext cx="49423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found to be small at 0.05 &lt; </a:t>
            </a:r>
            <a:r>
              <a:rPr lang="en-US" sz="1600" dirty="0" err="1" smtClean="0"/>
              <a:t>x</a:t>
            </a:r>
            <a:r>
              <a:rPr lang="en-US" sz="1600" dirty="0" smtClean="0"/>
              <a:t> &lt; 0.2  </a:t>
            </a:r>
            <a:r>
              <a:rPr lang="en-US" sz="1200" dirty="0" smtClean="0"/>
              <a:t>[</a:t>
            </a:r>
            <a:r>
              <a:rPr lang="en-US" sz="1200" dirty="0" smtClean="0">
                <a:solidFill>
                  <a:srgbClr val="008000"/>
                </a:solidFill>
              </a:rPr>
              <a:t>RHIC, COMPASS, HERMES</a:t>
            </a:r>
            <a:r>
              <a:rPr lang="en-US" sz="1200" dirty="0" smtClean="0"/>
              <a:t>]</a:t>
            </a:r>
            <a:endParaRPr lang="en-US" sz="1200" dirty="0"/>
          </a:p>
        </p:txBody>
      </p:sp>
      <p:sp>
        <p:nvSpPr>
          <p:cNvPr id="50" name="Textfeld 49"/>
          <p:cNvSpPr txBox="1"/>
          <p:nvPr/>
        </p:nvSpPr>
        <p:spPr>
          <a:xfrm>
            <a:off x="683330" y="1614451"/>
            <a:ext cx="1142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Δg(x,Q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718286" y="3169517"/>
            <a:ext cx="4031873" cy="830997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 w="254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yet, full 1</a:t>
            </a:r>
            <a:r>
              <a:rPr lang="en-US" sz="1600" b="1" baseline="30000" dirty="0" smtClean="0"/>
              <a:t>st</a:t>
            </a:r>
            <a:r>
              <a:rPr lang="en-US" sz="1600" b="1" dirty="0" smtClean="0"/>
              <a:t> moment [proton spin sum]</a:t>
            </a:r>
          </a:p>
          <a:p>
            <a:pPr algn="ctr"/>
            <a:r>
              <a:rPr lang="en-US" sz="1600" b="1" dirty="0" smtClean="0"/>
              <a:t>will remain to have significant uncertainties </a:t>
            </a:r>
          </a:p>
          <a:p>
            <a:pPr algn="ctr"/>
            <a:r>
              <a:rPr lang="en-US" sz="1600" b="1" dirty="0" smtClean="0"/>
              <a:t>from unmeasured small </a:t>
            </a:r>
            <a:r>
              <a:rPr lang="en-US" sz="1600" b="1" dirty="0" err="1" smtClean="0"/>
              <a:t>x</a:t>
            </a:r>
            <a:r>
              <a:rPr lang="en-US" sz="1600" b="1" dirty="0" smtClean="0"/>
              <a:t> region</a:t>
            </a:r>
            <a:endParaRPr lang="en-US" sz="1400" b="1" dirty="0"/>
          </a:p>
        </p:txBody>
      </p:sp>
      <p:sp>
        <p:nvSpPr>
          <p:cNvPr id="54" name="Textfeld 53"/>
          <p:cNvSpPr txBox="1"/>
          <p:nvPr/>
        </p:nvSpPr>
        <p:spPr>
          <a:xfrm>
            <a:off x="520202" y="2484322"/>
            <a:ext cx="49552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RHIC can slightly extend </a:t>
            </a:r>
            <a:r>
              <a:rPr lang="en-US" sz="1600" dirty="0" err="1" smtClean="0"/>
              <a:t>x</a:t>
            </a:r>
            <a:r>
              <a:rPr lang="en-US" sz="1600" dirty="0" smtClean="0"/>
              <a:t> range &amp; reduce uncertainties </a:t>
            </a:r>
          </a:p>
          <a:p>
            <a:r>
              <a:rPr lang="en-US" sz="1600" dirty="0" smtClean="0"/>
              <a:t>   </a:t>
            </a:r>
            <a:r>
              <a:rPr lang="en-US" sz="1400" dirty="0" smtClean="0"/>
              <a:t>[500 </a:t>
            </a:r>
            <a:r>
              <a:rPr lang="en-US" sz="1400" dirty="0" err="1" smtClean="0"/>
              <a:t>GeV</a:t>
            </a:r>
            <a:r>
              <a:rPr lang="en-US" sz="1400" dirty="0" smtClean="0"/>
              <a:t> running &amp; particle correlations]</a:t>
            </a:r>
            <a:endParaRPr lang="en-US" sz="1400" dirty="0"/>
          </a:p>
        </p:txBody>
      </p:sp>
      <p:sp>
        <p:nvSpPr>
          <p:cNvPr id="55" name="Textfeld 54"/>
          <p:cNvSpPr txBox="1"/>
          <p:nvPr/>
        </p:nvSpPr>
        <p:spPr>
          <a:xfrm>
            <a:off x="5565939" y="2253764"/>
            <a:ext cx="1223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can hide one</a:t>
            </a:r>
          </a:p>
          <a:p>
            <a:pPr algn="ctr"/>
            <a:r>
              <a:rPr lang="en-US" sz="1400" b="1" dirty="0" smtClean="0">
                <a:solidFill>
                  <a:srgbClr val="FF0000"/>
                </a:solidFill>
                <a:cs typeface="Comic Sans MS"/>
              </a:rPr>
              <a:t>unit of     here</a:t>
            </a:r>
            <a:endParaRPr lang="en-US" sz="1400" b="1" dirty="0">
              <a:solidFill>
                <a:srgbClr val="FF0000"/>
              </a:solidFill>
              <a:cs typeface="Comic Sans MS"/>
            </a:endParaRPr>
          </a:p>
        </p:txBody>
      </p:sp>
      <p:pic>
        <p:nvPicPr>
          <p:cNvPr id="56" name="Bild 55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200236" y="2550574"/>
            <a:ext cx="114300" cy="165100"/>
          </a:xfrm>
          <a:prstGeom prst="rect">
            <a:avLst/>
          </a:prstGeom>
        </p:spPr>
      </p:pic>
      <p:pic>
        <p:nvPicPr>
          <p:cNvPr id="58" name="Bild 5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3683" y="4388142"/>
            <a:ext cx="402529" cy="567669"/>
          </a:xfrm>
          <a:prstGeom prst="rect">
            <a:avLst/>
          </a:prstGeom>
        </p:spPr>
      </p:pic>
      <p:sp>
        <p:nvSpPr>
          <p:cNvPr id="59" name="Textfeld 58"/>
          <p:cNvSpPr txBox="1"/>
          <p:nvPr/>
        </p:nvSpPr>
        <p:spPr>
          <a:xfrm>
            <a:off x="3843836" y="4425318"/>
            <a:ext cx="1359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FF0000"/>
                </a:solidFill>
              </a:rPr>
              <a:t>Δq’s</a:t>
            </a:r>
            <a:r>
              <a:rPr lang="en-US" sz="2000" b="1" dirty="0" smtClean="0">
                <a:solidFill>
                  <a:srgbClr val="FF0000"/>
                </a:solidFill>
              </a:rPr>
              <a:t> (x,Q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000" b="1" dirty="0" smtClean="0">
                <a:solidFill>
                  <a:srgbClr val="FF0000"/>
                </a:solidFill>
              </a:rPr>
              <a:t>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pic>
        <p:nvPicPr>
          <p:cNvPr id="60" name="Bild 5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4335" y="4095868"/>
            <a:ext cx="2182837" cy="2800985"/>
          </a:xfrm>
          <a:prstGeom prst="rect">
            <a:avLst/>
          </a:prstGeom>
        </p:spPr>
      </p:pic>
      <p:pic>
        <p:nvPicPr>
          <p:cNvPr id="61" name="Bild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1092" y="4384354"/>
            <a:ext cx="506701" cy="1929364"/>
          </a:xfrm>
          <a:prstGeom prst="rect">
            <a:avLst/>
          </a:prstGeom>
        </p:spPr>
      </p:pic>
      <p:sp>
        <p:nvSpPr>
          <p:cNvPr id="62" name="Textfeld 61"/>
          <p:cNvSpPr txBox="1"/>
          <p:nvPr/>
        </p:nvSpPr>
        <p:spPr>
          <a:xfrm>
            <a:off x="3632314" y="5811612"/>
            <a:ext cx="5545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surprisingly small/positive </a:t>
            </a:r>
            <a:r>
              <a:rPr lang="en-US" sz="1600" dirty="0" err="1" smtClean="0"/>
              <a:t>Δs</a:t>
            </a:r>
            <a:r>
              <a:rPr lang="en-US" sz="1600" dirty="0" smtClean="0"/>
              <a:t> from SIDIS: large SU(3) breaking? </a:t>
            </a:r>
            <a:endParaRPr lang="en-US" sz="1200" dirty="0"/>
          </a:p>
        </p:txBody>
      </p:sp>
      <p:sp>
        <p:nvSpPr>
          <p:cNvPr id="65" name="Textfeld 64"/>
          <p:cNvSpPr txBox="1"/>
          <p:nvPr/>
        </p:nvSpPr>
        <p:spPr>
          <a:xfrm>
            <a:off x="3632314" y="4936720"/>
            <a:ext cx="52116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</a:t>
            </a:r>
            <a:r>
              <a:rPr lang="en-US" sz="1600" b="1" dirty="0" smtClean="0"/>
              <a:t>known: </a:t>
            </a:r>
            <a:r>
              <a:rPr lang="en-US" sz="1600" dirty="0" smtClean="0"/>
              <a:t>quarks contribute much less to proton spin</a:t>
            </a:r>
          </a:p>
          <a:p>
            <a:r>
              <a:rPr lang="en-US" sz="1600" dirty="0" smtClean="0"/>
              <a:t>                    than expected from quark models</a:t>
            </a:r>
          </a:p>
          <a:p>
            <a:r>
              <a:rPr lang="en-US" sz="1600" dirty="0" smtClean="0"/>
              <a:t>                    </a:t>
            </a:r>
            <a:r>
              <a:rPr lang="en-US" sz="1400" dirty="0" smtClean="0"/>
              <a:t>yet</a:t>
            </a:r>
            <a:r>
              <a:rPr lang="en-US" sz="1400" dirty="0" smtClean="0"/>
              <a:t>,</a:t>
            </a:r>
            <a:r>
              <a:rPr lang="en-US" sz="1400" dirty="0" smtClean="0"/>
              <a:t> </a:t>
            </a:r>
            <a:r>
              <a:rPr lang="en-US" sz="1400" b="1" dirty="0" smtClean="0"/>
              <a:t>large uncertainties in </a:t>
            </a:r>
            <a:r>
              <a:rPr lang="en-US" sz="1400" b="1" dirty="0" err="1" smtClean="0"/>
              <a:t>ΔΣ</a:t>
            </a:r>
            <a:r>
              <a:rPr lang="en-US" sz="1400" b="1" dirty="0" smtClean="0"/>
              <a:t> from unmeasured small </a:t>
            </a:r>
            <a:r>
              <a:rPr lang="en-US" sz="1400" b="1" dirty="0" err="1" smtClean="0"/>
              <a:t>x</a:t>
            </a:r>
            <a:endParaRPr lang="en-US" sz="1400" b="1" dirty="0" smtClean="0"/>
          </a:p>
        </p:txBody>
      </p:sp>
      <p:sp>
        <p:nvSpPr>
          <p:cNvPr id="67" name="Textfeld 66"/>
          <p:cNvSpPr txBox="1"/>
          <p:nvPr/>
        </p:nvSpPr>
        <p:spPr>
          <a:xfrm>
            <a:off x="3632314" y="6267114"/>
            <a:ext cx="41472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/>
              <a:t> flavor separation not well known, e.g., </a:t>
            </a:r>
            <a:r>
              <a:rPr lang="en-US" sz="1600" dirty="0" err="1" smtClean="0"/>
              <a:t>Δu</a:t>
            </a:r>
            <a:r>
              <a:rPr lang="en-US" sz="1600" dirty="0" smtClean="0"/>
              <a:t> - </a:t>
            </a:r>
            <a:r>
              <a:rPr lang="en-US" sz="1600" dirty="0" err="1" smtClean="0"/>
              <a:t>Δd</a:t>
            </a:r>
            <a:r>
              <a:rPr lang="en-US" sz="1600" dirty="0" smtClean="0"/>
              <a:t> </a:t>
            </a:r>
            <a:endParaRPr lang="en-US" sz="1200" dirty="0"/>
          </a:p>
        </p:txBody>
      </p:sp>
      <p:sp>
        <p:nvSpPr>
          <p:cNvPr id="68" name="Textfeld 67"/>
          <p:cNvSpPr txBox="1"/>
          <p:nvPr/>
        </p:nvSpPr>
        <p:spPr>
          <a:xfrm>
            <a:off x="2744391" y="6582366"/>
            <a:ext cx="289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x</a:t>
            </a:r>
            <a:endParaRPr lang="en-US" dirty="0"/>
          </a:p>
        </p:txBody>
      </p:sp>
      <p:sp>
        <p:nvSpPr>
          <p:cNvPr id="77" name="Textfeld 76"/>
          <p:cNvSpPr txBox="1"/>
          <p:nvPr/>
        </p:nvSpPr>
        <p:spPr>
          <a:xfrm>
            <a:off x="7092525" y="606860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78" name="Textfeld 77"/>
          <p:cNvSpPr txBox="1"/>
          <p:nvPr/>
        </p:nvSpPr>
        <p:spPr>
          <a:xfrm>
            <a:off x="7461246" y="603584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8365" y="2079437"/>
            <a:ext cx="5028060" cy="4825167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 in terms of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χ</a:t>
            </a:r>
            <a:r>
              <a:rPr lang="en-US" sz="2600" b="1" baseline="30000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2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Lucida Grande"/>
                <a:ea typeface="Lucida Grande"/>
                <a:cs typeface="Lucida Grande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Lucida Grande"/>
                <a:cs typeface="Comic Sans MS"/>
              </a:rPr>
              <a:t>profiles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9" name="Foliennummernplatzhalter 17"/>
          <p:cNvSpPr txBox="1">
            <a:spLocks/>
          </p:cNvSpPr>
          <p:nvPr/>
        </p:nvSpPr>
        <p:spPr>
          <a:xfrm>
            <a:off x="7162800" y="6732494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290956C-1F8E-0B40-A6DA-3E931C673695}" type="slidenum">
              <a:rPr kumimoji="0" lang="en-US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400" b="1" i="0" u="none" strike="noStrike" kern="1200" cap="none" spc="0" normalizeH="0" baseline="0" noProof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291303" y="891585"/>
            <a:ext cx="63658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dramatic improvements for [truncated] first moments   </a:t>
            </a:r>
          </a:p>
          <a:p>
            <a:r>
              <a:rPr lang="en-US" dirty="0" smtClean="0"/>
              <a:t> </a:t>
            </a:r>
            <a:r>
              <a:rPr lang="en-US" dirty="0" smtClean="0"/>
              <a:t>  best </a:t>
            </a:r>
            <a:r>
              <a:rPr lang="en-US" dirty="0" smtClean="0"/>
              <a:t>visualized by χ</a:t>
            </a:r>
            <a:r>
              <a:rPr lang="en-US" baseline="30000" dirty="0" smtClean="0"/>
              <a:t>2</a:t>
            </a:r>
            <a:r>
              <a:rPr lang="en-US" dirty="0" smtClean="0"/>
              <a:t> profiles obtained with Lagrange multipliers</a:t>
            </a:r>
            <a:endParaRPr lang="en-US" dirty="0"/>
          </a:p>
        </p:txBody>
      </p:sp>
      <p:pic>
        <p:nvPicPr>
          <p:cNvPr id="14" name="Bild 1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617782" y="844981"/>
            <a:ext cx="1892300" cy="5588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291303" y="1795984"/>
            <a:ext cx="7122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similar improvements for all </a:t>
            </a:r>
            <a:r>
              <a:rPr lang="en-US" b="1" dirty="0" smtClean="0"/>
              <a:t>quark flavors </a:t>
            </a:r>
            <a:r>
              <a:rPr lang="en-US" dirty="0" smtClean="0"/>
              <a:t>with stage-1 </a:t>
            </a:r>
            <a:r>
              <a:rPr lang="en-US" dirty="0" err="1" smtClean="0"/>
              <a:t>eRHIC</a:t>
            </a:r>
            <a:r>
              <a:rPr lang="en-US" dirty="0" smtClean="0"/>
              <a:t> SIDIS data </a:t>
            </a:r>
            <a:endParaRPr lang="en-US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356" y="2402716"/>
            <a:ext cx="4680922" cy="4350136"/>
          </a:xfrm>
          <a:prstGeom prst="rect">
            <a:avLst/>
          </a:prstGeom>
        </p:spPr>
      </p:pic>
      <p:sp>
        <p:nvSpPr>
          <p:cNvPr id="19" name="Textfeld 18"/>
          <p:cNvSpPr txBox="1"/>
          <p:nvPr/>
        </p:nvSpPr>
        <p:spPr>
          <a:xfrm>
            <a:off x="6319998" y="4481727"/>
            <a:ext cx="26725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5 </a:t>
            </a:r>
            <a:r>
              <a:rPr lang="en-US" dirty="0" err="1" smtClean="0"/>
              <a:t>x</a:t>
            </a:r>
            <a:r>
              <a:rPr lang="en-US" dirty="0" smtClean="0"/>
              <a:t> 250 </a:t>
            </a:r>
            <a:r>
              <a:rPr lang="en-US" dirty="0" err="1" smtClean="0"/>
              <a:t>GeV</a:t>
            </a:r>
            <a:r>
              <a:rPr lang="en-US" dirty="0" smtClean="0"/>
              <a:t> data allow to  </a:t>
            </a:r>
          </a:p>
          <a:p>
            <a:r>
              <a:rPr lang="en-US" dirty="0" smtClean="0"/>
              <a:t>   study Q</a:t>
            </a:r>
            <a:r>
              <a:rPr lang="en-US" baseline="30000" dirty="0" smtClean="0"/>
              <a:t>2</a:t>
            </a:r>
            <a:r>
              <a:rPr lang="en-US" baseline="-25000" dirty="0" smtClean="0"/>
              <a:t>min </a:t>
            </a:r>
            <a:r>
              <a:rPr lang="en-US" dirty="0" smtClean="0"/>
              <a:t>dependence</a:t>
            </a:r>
          </a:p>
          <a:p>
            <a:r>
              <a:rPr lang="en-US" dirty="0" smtClean="0"/>
              <a:t>   of 0.001-1 moments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7018E-6 6.91649E-7 L 0.18969 0.1189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" y="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(cont’d)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91303" y="891585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further improvements with 20 </a:t>
            </a:r>
            <a:r>
              <a:rPr lang="en-US" dirty="0" err="1" smtClean="0"/>
              <a:t>x</a:t>
            </a:r>
            <a:r>
              <a:rPr lang="en-US" dirty="0" smtClean="0"/>
              <a:t> 250 </a:t>
            </a:r>
            <a:r>
              <a:rPr lang="en-US" dirty="0" err="1" smtClean="0"/>
              <a:t>GeV</a:t>
            </a:r>
            <a:r>
              <a:rPr lang="en-US" dirty="0" smtClean="0"/>
              <a:t> data at smaller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91303" y="1368397"/>
            <a:ext cx="621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Δg</a:t>
            </a:r>
            <a:r>
              <a:rPr lang="en-US" dirty="0" smtClean="0"/>
              <a:t> in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  <a:r>
              <a:rPr lang="en-US" b="1" dirty="0" smtClean="0">
                <a:solidFill>
                  <a:srgbClr val="FF0000"/>
                </a:solidFill>
              </a:rPr>
              <a:t>0.0001-0.01</a:t>
            </a:r>
            <a:r>
              <a:rPr lang="en-US" dirty="0" smtClean="0"/>
              <a:t> without/with </a:t>
            </a:r>
            <a:r>
              <a:rPr lang="en-US" dirty="0" err="1" smtClean="0"/>
              <a:t>eRHIC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08" y="2018418"/>
            <a:ext cx="5136806" cy="479297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309148" y="3972950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stage-1</a:t>
            </a:r>
          </a:p>
          <a:p>
            <a:pPr algn="ctr"/>
            <a:r>
              <a:rPr lang="en-US" b="1" dirty="0" smtClean="0"/>
              <a:t>data</a:t>
            </a:r>
            <a:endParaRPr lang="en-US" b="1" dirty="0"/>
          </a:p>
        </p:txBody>
      </p:sp>
      <p:cxnSp>
        <p:nvCxnSpPr>
          <p:cNvPr id="11" name="Gerade Verbindung mit Pfeil 10"/>
          <p:cNvCxnSpPr/>
          <p:nvPr/>
        </p:nvCxnSpPr>
        <p:spPr>
          <a:xfrm rot="10800000">
            <a:off x="3868512" y="3809838"/>
            <a:ext cx="428984" cy="3231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473224" y="2563193"/>
            <a:ext cx="96693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250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data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2237215" y="3064181"/>
            <a:ext cx="582606" cy="442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impact of EIC data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(cont’d)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291303" y="891585"/>
            <a:ext cx="5750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further improvements with 20 </a:t>
            </a:r>
            <a:r>
              <a:rPr lang="en-US" dirty="0" err="1" smtClean="0"/>
              <a:t>x</a:t>
            </a:r>
            <a:r>
              <a:rPr lang="en-US" dirty="0" smtClean="0"/>
              <a:t> 250 </a:t>
            </a:r>
            <a:r>
              <a:rPr lang="en-US" dirty="0" err="1" smtClean="0"/>
              <a:t>GeV</a:t>
            </a:r>
            <a:r>
              <a:rPr lang="en-US" dirty="0" smtClean="0"/>
              <a:t> data at smaller </a:t>
            </a:r>
            <a:r>
              <a:rPr lang="en-US" dirty="0" err="1" smtClean="0"/>
              <a:t>x</a:t>
            </a:r>
            <a:r>
              <a:rPr lang="en-US" dirty="0" smtClean="0"/>
              <a:t>    </a:t>
            </a:r>
            <a:endParaRPr lang="en-US" dirty="0"/>
          </a:p>
        </p:txBody>
      </p:sp>
      <p:sp>
        <p:nvSpPr>
          <p:cNvPr id="6" name="Textfeld 5"/>
          <p:cNvSpPr txBox="1"/>
          <p:nvPr/>
        </p:nvSpPr>
        <p:spPr>
          <a:xfrm>
            <a:off x="291303" y="1368397"/>
            <a:ext cx="6211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example</a:t>
            </a:r>
            <a:r>
              <a:rPr lang="en-US" dirty="0" smtClean="0"/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Δg</a:t>
            </a:r>
            <a:r>
              <a:rPr lang="en-US" dirty="0" smtClean="0"/>
              <a:t> in </a:t>
            </a:r>
            <a:r>
              <a:rPr lang="en-US" dirty="0" err="1" smtClean="0"/>
              <a:t>x</a:t>
            </a:r>
            <a:r>
              <a:rPr lang="en-US" dirty="0" smtClean="0"/>
              <a:t>-range </a:t>
            </a:r>
            <a:r>
              <a:rPr lang="en-US" b="1" dirty="0" smtClean="0">
                <a:solidFill>
                  <a:srgbClr val="FF0000"/>
                </a:solidFill>
              </a:rPr>
              <a:t>0.0001-0.01</a:t>
            </a:r>
            <a:r>
              <a:rPr lang="en-US" dirty="0" smtClean="0"/>
              <a:t> without/with </a:t>
            </a:r>
            <a:r>
              <a:rPr lang="en-US" dirty="0" err="1" smtClean="0"/>
              <a:t>eRHIC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008" y="2018418"/>
            <a:ext cx="5136806" cy="479297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309148" y="3972950"/>
            <a:ext cx="928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stage-1</a:t>
            </a:r>
          </a:p>
          <a:p>
            <a:pPr algn="ctr"/>
            <a:r>
              <a:rPr lang="en-US" b="1" dirty="0" smtClean="0"/>
              <a:t>data</a:t>
            </a:r>
            <a:endParaRPr lang="en-US" b="1" dirty="0"/>
          </a:p>
        </p:txBody>
      </p:sp>
      <p:cxnSp>
        <p:nvCxnSpPr>
          <p:cNvPr id="11" name="Gerade Verbindung mit Pfeil 10"/>
          <p:cNvCxnSpPr/>
          <p:nvPr/>
        </p:nvCxnSpPr>
        <p:spPr>
          <a:xfrm rot="10800000">
            <a:off x="3868512" y="3809838"/>
            <a:ext cx="428984" cy="32316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473224" y="2563193"/>
            <a:ext cx="966931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20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250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data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2237215" y="3064181"/>
            <a:ext cx="582606" cy="44273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246752" y="4902387"/>
            <a:ext cx="2897248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somewhat less dramatic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   for </a:t>
            </a:r>
            <a:r>
              <a:rPr lang="en-US" b="1" dirty="0" smtClean="0"/>
              <a:t>quark sea</a:t>
            </a:r>
          </a:p>
          <a:p>
            <a:r>
              <a:rPr lang="en-US" sz="1600" dirty="0" smtClean="0"/>
              <a:t>   impact varies with quark flavor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29" y="1024673"/>
            <a:ext cx="5583285" cy="5740119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progress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towards spin sum rule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337911" y="759055"/>
            <a:ext cx="5109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/>
              <a:t>combined correlated uncertainties for </a:t>
            </a:r>
            <a:r>
              <a:rPr lang="en-US" b="1" dirty="0" err="1" smtClean="0">
                <a:solidFill>
                  <a:srgbClr val="0000FF"/>
                </a:solidFill>
              </a:rPr>
              <a:t>ΔΣ</a:t>
            </a:r>
            <a:r>
              <a:rPr lang="en-US" b="1" dirty="0" smtClean="0"/>
              <a:t> and </a:t>
            </a:r>
            <a:r>
              <a:rPr lang="en-US" b="1" dirty="0" err="1" smtClean="0">
                <a:solidFill>
                  <a:srgbClr val="0000FF"/>
                </a:solidFill>
              </a:rPr>
              <a:t>Δg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6210579" y="4285137"/>
            <a:ext cx="2936070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can expect approx. 5-10%</a:t>
            </a:r>
          </a:p>
          <a:p>
            <a:pPr>
              <a:spcAft>
                <a:spcPts val="600"/>
              </a:spcAft>
            </a:pPr>
            <a:r>
              <a:rPr lang="en-US" sz="1400" dirty="0" smtClean="0"/>
              <a:t>   </a:t>
            </a:r>
            <a:r>
              <a:rPr lang="en-US" dirty="0" smtClean="0"/>
              <a:t>uncertainties on </a:t>
            </a:r>
            <a:r>
              <a:rPr lang="en-US" dirty="0" err="1" smtClean="0"/>
              <a:t>ΔΣ</a:t>
            </a:r>
            <a:r>
              <a:rPr lang="en-US" dirty="0" smtClean="0"/>
              <a:t> and </a:t>
            </a:r>
            <a:r>
              <a:rPr lang="en-US" dirty="0" err="1" smtClean="0"/>
              <a:t>Δg</a:t>
            </a:r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but need to control </a:t>
            </a:r>
            <a:r>
              <a:rPr lang="en-US" sz="1600" dirty="0" err="1" smtClean="0"/>
              <a:t>systematics</a:t>
            </a:r>
            <a:endParaRPr lang="en-US" dirty="0"/>
          </a:p>
        </p:txBody>
      </p:sp>
      <p:sp>
        <p:nvSpPr>
          <p:cNvPr id="8" name="Textfeld 7"/>
          <p:cNvSpPr txBox="1"/>
          <p:nvPr/>
        </p:nvSpPr>
        <p:spPr>
          <a:xfrm>
            <a:off x="3565549" y="2082012"/>
            <a:ext cx="1409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current data</a:t>
            </a:r>
            <a:endParaRPr lang="en-US" b="1" dirty="0"/>
          </a:p>
        </p:txBody>
      </p:sp>
      <p:sp>
        <p:nvSpPr>
          <p:cNvPr id="9" name="Textfeld 8"/>
          <p:cNvSpPr txBox="1"/>
          <p:nvPr/>
        </p:nvSpPr>
        <p:spPr>
          <a:xfrm>
            <a:off x="4287527" y="3565169"/>
            <a:ext cx="1304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w</a:t>
            </a:r>
            <a:r>
              <a:rPr lang="en-US" b="1" dirty="0" smtClean="0">
                <a:solidFill>
                  <a:srgbClr val="FF0000"/>
                </a:solidFill>
              </a:rPr>
              <a:t>/ EIC data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Gerade Verbindung 10"/>
          <p:cNvCxnSpPr>
            <a:stCxn id="9" idx="1"/>
          </p:cNvCxnSpPr>
          <p:nvPr/>
        </p:nvCxnSpPr>
        <p:spPr>
          <a:xfrm rot="10800000">
            <a:off x="3530593" y="3565169"/>
            <a:ext cx="756934" cy="184666"/>
          </a:xfrm>
          <a:prstGeom prst="line">
            <a:avLst/>
          </a:prstGeom>
          <a:ln w="34925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6210579" y="3011171"/>
            <a:ext cx="2403585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similar improvement</a:t>
            </a:r>
          </a:p>
          <a:p>
            <a:pPr>
              <a:spcAft>
                <a:spcPts val="600"/>
              </a:spcAft>
            </a:pPr>
            <a:r>
              <a:rPr lang="en-US" sz="1400" dirty="0" smtClean="0"/>
              <a:t>  </a:t>
            </a:r>
            <a:r>
              <a:rPr lang="en-US" dirty="0" smtClean="0"/>
              <a:t> for 0.0001-1 moments</a:t>
            </a:r>
          </a:p>
          <a:p>
            <a:r>
              <a:rPr lang="en-US" sz="1400" dirty="0" smtClean="0"/>
              <a:t>  </a:t>
            </a:r>
            <a:r>
              <a:rPr lang="en-US" dirty="0" smtClean="0"/>
              <a:t> </a:t>
            </a:r>
            <a:r>
              <a:rPr lang="en-US" sz="1600" dirty="0" smtClean="0"/>
              <a:t>needs 20 </a:t>
            </a:r>
            <a:r>
              <a:rPr lang="en-US" sz="1600" dirty="0" err="1" smtClean="0"/>
              <a:t>x</a:t>
            </a:r>
            <a:r>
              <a:rPr lang="en-US" sz="1600" dirty="0" smtClean="0"/>
              <a:t> 250 </a:t>
            </a:r>
            <a:r>
              <a:rPr lang="en-US" sz="1600" dirty="0" err="1" smtClean="0"/>
              <a:t>GeV</a:t>
            </a:r>
            <a:r>
              <a:rPr lang="en-US" sz="1600" dirty="0" smtClean="0"/>
              <a:t> data</a:t>
            </a:r>
            <a:endParaRPr lang="en-US" sz="1600" dirty="0"/>
          </a:p>
        </p:txBody>
      </p:sp>
      <p:sp>
        <p:nvSpPr>
          <p:cNvPr id="14" name="Textfeld 13"/>
          <p:cNvSpPr txBox="1"/>
          <p:nvPr/>
        </p:nvSpPr>
        <p:spPr>
          <a:xfrm>
            <a:off x="6210579" y="1786955"/>
            <a:ext cx="2710999" cy="10002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results obtained with two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   Lagrange multipliers</a:t>
            </a:r>
          </a:p>
          <a:p>
            <a:r>
              <a:rPr lang="en-US" dirty="0" smtClean="0"/>
              <a:t>   </a:t>
            </a:r>
            <a:r>
              <a:rPr lang="en-US" sz="1600" dirty="0" smtClean="0"/>
              <a:t>Hessian method consistent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9651" y="0"/>
            <a:ext cx="85733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other opportunities in polarized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(SI)DIS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at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an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EIC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9651" y="932071"/>
            <a:ext cx="8279355" cy="7232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aim for </a:t>
            </a:r>
            <a:r>
              <a:rPr lang="en-US" b="1" dirty="0" smtClean="0"/>
              <a:t>high precision polarized experiments </a:t>
            </a:r>
            <a:r>
              <a:rPr lang="en-US" sz="1400" dirty="0" smtClean="0"/>
              <a:t>[progress in </a:t>
            </a:r>
            <a:r>
              <a:rPr lang="en-US" sz="1400" dirty="0" err="1" smtClean="0"/>
              <a:t>polarimetry</a:t>
            </a:r>
            <a:r>
              <a:rPr lang="en-US" sz="1400" dirty="0" smtClean="0"/>
              <a:t>, detectors, …]</a:t>
            </a:r>
            <a:endParaRPr lang="en-US" dirty="0" smtClean="0"/>
          </a:p>
          <a:p>
            <a:r>
              <a:rPr lang="en-US" dirty="0" smtClean="0"/>
              <a:t>   -&gt; should be able to measure </a:t>
            </a:r>
            <a:r>
              <a:rPr lang="en-US" b="1" dirty="0" smtClean="0"/>
              <a:t>polarized cross sections </a:t>
            </a:r>
            <a:r>
              <a:rPr lang="en-US" dirty="0" smtClean="0"/>
              <a:t>rather than spin asymmetries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79651" y="1822782"/>
            <a:ext cx="8494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studies presented here are based on lepton – </a:t>
            </a:r>
            <a:r>
              <a:rPr lang="en-US" i="1" dirty="0" smtClean="0"/>
              <a:t>proton</a:t>
            </a:r>
            <a:r>
              <a:rPr lang="en-US" dirty="0" smtClean="0"/>
              <a:t> collisions – </a:t>
            </a:r>
            <a:r>
              <a:rPr lang="en-US" b="1" dirty="0" smtClean="0"/>
              <a:t>what about neutrons?</a:t>
            </a:r>
            <a:endParaRPr lang="en-US" b="1" dirty="0"/>
          </a:p>
        </p:txBody>
      </p:sp>
      <p:sp>
        <p:nvSpPr>
          <p:cNvPr id="10" name="Textfeld 9"/>
          <p:cNvSpPr txBox="1"/>
          <p:nvPr/>
        </p:nvSpPr>
        <p:spPr>
          <a:xfrm>
            <a:off x="396172" y="2217162"/>
            <a:ext cx="5489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objective would be fundamental </a:t>
            </a:r>
            <a:r>
              <a:rPr lang="en-US" b="1" dirty="0" err="1" smtClean="0">
                <a:solidFill>
                  <a:srgbClr val="008000"/>
                </a:solidFill>
              </a:rPr>
              <a:t>Bjorken</a:t>
            </a:r>
            <a:r>
              <a:rPr lang="en-US" b="1" dirty="0" smtClean="0">
                <a:solidFill>
                  <a:srgbClr val="008000"/>
                </a:solidFill>
              </a:rPr>
              <a:t> sum rule</a:t>
            </a:r>
            <a:endParaRPr lang="en-US" b="1" dirty="0">
              <a:solidFill>
                <a:srgbClr val="008000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0827" y="2721643"/>
            <a:ext cx="4758768" cy="67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feld 13"/>
          <p:cNvSpPr txBox="1"/>
          <p:nvPr/>
        </p:nvSpPr>
        <p:spPr>
          <a:xfrm>
            <a:off x="658054" y="3522058"/>
            <a:ext cx="22493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 </a:t>
            </a:r>
            <a:r>
              <a:rPr lang="en-US" sz="1600" b="1" dirty="0" err="1" smtClean="0">
                <a:cs typeface="Comic Sans MS"/>
              </a:rPr>
              <a:t>C</a:t>
            </a:r>
            <a:r>
              <a:rPr lang="en-US" sz="1600" b="1" baseline="-25000" dirty="0" err="1" smtClean="0">
                <a:cs typeface="Comic Sans MS"/>
              </a:rPr>
              <a:t>Bj</a:t>
            </a:r>
            <a:r>
              <a:rPr lang="en-US" sz="1600" b="1" dirty="0" smtClean="0">
                <a:cs typeface="Comic Sans MS"/>
              </a:rPr>
              <a:t> known</a:t>
            </a:r>
            <a:r>
              <a:rPr lang="en-US" sz="1600" b="1" dirty="0" smtClean="0">
                <a:cs typeface="Comic Sans MS"/>
              </a:rPr>
              <a:t> up to </a:t>
            </a:r>
            <a:r>
              <a:rPr lang="en-US" sz="1600" b="1" dirty="0" smtClean="0">
                <a:cs typeface="Comic Sans MS"/>
              </a:rPr>
              <a:t>O(</a:t>
            </a:r>
            <a:r>
              <a:rPr lang="en-US" sz="1600" b="1" dirty="0" smtClean="0">
                <a:ea typeface="Lucida Grande"/>
                <a:cs typeface="Lucida Grande"/>
              </a:rPr>
              <a:t>α</a:t>
            </a:r>
            <a:r>
              <a:rPr lang="en-US" sz="1600" b="1" baseline="-25000" dirty="0" smtClean="0">
                <a:cs typeface="Comic Sans MS"/>
              </a:rPr>
              <a:t>s</a:t>
            </a:r>
            <a:r>
              <a:rPr lang="en-US" sz="1600" b="1" baseline="30000" dirty="0" smtClean="0">
                <a:cs typeface="Comic Sans MS"/>
              </a:rPr>
              <a:t>4</a:t>
            </a:r>
            <a:r>
              <a:rPr lang="en-US" sz="1600" b="1" dirty="0" smtClean="0">
                <a:cs typeface="Comic Sans MS"/>
              </a:rPr>
              <a:t>)</a:t>
            </a:r>
            <a:endParaRPr lang="en-US" sz="1600" b="1" dirty="0">
              <a:cs typeface="Comic Sans MS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2943348" y="3557011"/>
            <a:ext cx="6060592" cy="27918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b="1" dirty="0" err="1">
                <a:solidFill>
                  <a:srgbClr val="1F8C1E"/>
                </a:solidFill>
                <a:cs typeface="Comic Sans MS"/>
              </a:rPr>
              <a:t>Kodaira</a:t>
            </a:r>
            <a:r>
              <a:rPr lang="de-DE" sz="1200" b="1" dirty="0">
                <a:solidFill>
                  <a:srgbClr val="1F8C1E"/>
                </a:solidFill>
                <a:cs typeface="Comic Sans MS"/>
              </a:rPr>
              <a:t>; </a:t>
            </a:r>
            <a:r>
              <a:rPr lang="de-DE" sz="1200" b="1" dirty="0" err="1">
                <a:solidFill>
                  <a:srgbClr val="1F8C1E"/>
                </a:solidFill>
                <a:cs typeface="Comic Sans MS"/>
              </a:rPr>
              <a:t>Gorishny</a:t>
            </a:r>
            <a:r>
              <a:rPr lang="de-DE" sz="1200" b="1" dirty="0">
                <a:solidFill>
                  <a:srgbClr val="1F8C1E"/>
                </a:solidFill>
                <a:cs typeface="Comic Sans MS"/>
              </a:rPr>
              <a:t>, </a:t>
            </a:r>
            <a:r>
              <a:rPr lang="de-DE" sz="1200" b="1" dirty="0" err="1">
                <a:solidFill>
                  <a:srgbClr val="1F8C1E"/>
                </a:solidFill>
                <a:cs typeface="Comic Sans MS"/>
              </a:rPr>
              <a:t>Larin</a:t>
            </a:r>
            <a:r>
              <a:rPr lang="de-DE" sz="1200" b="1" dirty="0" smtClean="0">
                <a:solidFill>
                  <a:srgbClr val="1F8C1E"/>
                </a:solidFill>
                <a:cs typeface="Comic Sans MS"/>
              </a:rPr>
              <a:t>; </a:t>
            </a:r>
            <a:r>
              <a:rPr lang="de-DE" sz="1200" b="1" dirty="0" err="1" smtClean="0">
                <a:solidFill>
                  <a:srgbClr val="1F8C1E"/>
                </a:solidFill>
                <a:cs typeface="Comic Sans MS"/>
              </a:rPr>
              <a:t>Larin</a:t>
            </a:r>
            <a:r>
              <a:rPr lang="de-DE" sz="1200" b="1" dirty="0">
                <a:solidFill>
                  <a:srgbClr val="1F8C1E"/>
                </a:solidFill>
                <a:cs typeface="Comic Sans MS"/>
              </a:rPr>
              <a:t>, </a:t>
            </a:r>
            <a:r>
              <a:rPr lang="de-DE" sz="1200" b="1" dirty="0" err="1" smtClean="0">
                <a:solidFill>
                  <a:srgbClr val="1F8C1E"/>
                </a:solidFill>
                <a:cs typeface="Comic Sans MS"/>
              </a:rPr>
              <a:t>Vermaseren</a:t>
            </a:r>
            <a:r>
              <a:rPr lang="de-DE" sz="1200" b="1" dirty="0" smtClean="0">
                <a:solidFill>
                  <a:srgbClr val="1F8C1E"/>
                </a:solidFill>
                <a:cs typeface="Comic Sans MS"/>
              </a:rPr>
              <a:t>; </a:t>
            </a:r>
            <a:r>
              <a:rPr lang="de-DE" sz="1200" b="1" dirty="0" err="1" smtClean="0">
                <a:solidFill>
                  <a:srgbClr val="1F8C1E"/>
                </a:solidFill>
                <a:cs typeface="Comic Sans MS"/>
              </a:rPr>
              <a:t>Baikov</a:t>
            </a:r>
            <a:r>
              <a:rPr lang="de-DE" sz="1200" b="1" dirty="0" smtClean="0">
                <a:solidFill>
                  <a:srgbClr val="1F8C1E"/>
                </a:solidFill>
                <a:cs typeface="Comic Sans MS"/>
              </a:rPr>
              <a:t>, </a:t>
            </a:r>
            <a:r>
              <a:rPr lang="de-DE" sz="1200" b="1" dirty="0" err="1" smtClean="0">
                <a:solidFill>
                  <a:srgbClr val="1F8C1E"/>
                </a:solidFill>
                <a:cs typeface="Comic Sans MS"/>
              </a:rPr>
              <a:t>Chetyrkin</a:t>
            </a:r>
            <a:r>
              <a:rPr lang="de-DE" sz="1200" b="1" dirty="0" smtClean="0">
                <a:solidFill>
                  <a:srgbClr val="1F8C1E"/>
                </a:solidFill>
                <a:cs typeface="Comic Sans MS"/>
              </a:rPr>
              <a:t>, Kühn, ...</a:t>
            </a:r>
            <a:endParaRPr lang="de-DE" sz="1200" b="1" dirty="0">
              <a:solidFill>
                <a:srgbClr val="1F8C1E"/>
              </a:solidFill>
              <a:cs typeface="Comic Sans MS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58054" y="3860612"/>
            <a:ext cx="74430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latin typeface="Comic Sans MS"/>
                <a:cs typeface="Comic Sans MS"/>
              </a:rPr>
              <a:t> </a:t>
            </a:r>
            <a:r>
              <a:rPr lang="en-US" sz="1600" dirty="0" smtClean="0">
                <a:cs typeface="Comic Sans MS"/>
              </a:rPr>
              <a:t>theoretically interesting, non-trivial relation to Adler </a:t>
            </a:r>
            <a:r>
              <a:rPr lang="en-US" sz="1600" dirty="0" err="1" smtClean="0">
                <a:cs typeface="Comic Sans MS"/>
              </a:rPr>
              <a:t>fct</a:t>
            </a:r>
            <a:r>
              <a:rPr lang="en-US" sz="1600" dirty="0" smtClean="0">
                <a:cs typeface="Comic Sans MS"/>
              </a:rPr>
              <a:t>. in </a:t>
            </a:r>
            <a:r>
              <a:rPr lang="en-US" sz="1600" dirty="0" err="1" smtClean="0">
                <a:cs typeface="Comic Sans MS"/>
              </a:rPr>
              <a:t>e</a:t>
            </a:r>
            <a:r>
              <a:rPr lang="en-US" sz="1600" baseline="30000" dirty="0" err="1" smtClean="0">
                <a:cs typeface="Comic Sans MS"/>
              </a:rPr>
              <a:t>+</a:t>
            </a:r>
            <a:r>
              <a:rPr lang="en-US" sz="1600" dirty="0" err="1" smtClean="0">
                <a:cs typeface="Comic Sans MS"/>
              </a:rPr>
              <a:t>e</a:t>
            </a:r>
            <a:r>
              <a:rPr lang="en-US" sz="1600" baseline="30000" dirty="0" smtClean="0">
                <a:cs typeface="Comic Sans MS"/>
              </a:rPr>
              <a:t>-      </a:t>
            </a:r>
            <a:r>
              <a:rPr lang="en-US" sz="1400" b="1" dirty="0" smtClean="0">
                <a:solidFill>
                  <a:srgbClr val="008000"/>
                </a:solidFill>
                <a:cs typeface="Comic Sans MS"/>
              </a:rPr>
              <a:t>“</a:t>
            </a:r>
            <a:r>
              <a:rPr lang="en-US" sz="1400" b="1" dirty="0" err="1" smtClean="0">
                <a:solidFill>
                  <a:srgbClr val="008000"/>
                </a:solidFill>
                <a:cs typeface="Comic Sans MS"/>
              </a:rPr>
              <a:t>Crewther</a:t>
            </a:r>
            <a:r>
              <a:rPr lang="en-US" sz="1400" b="1" dirty="0" smtClean="0">
                <a:solidFill>
                  <a:srgbClr val="008000"/>
                </a:solidFill>
                <a:cs typeface="Comic Sans MS"/>
              </a:rPr>
              <a:t> relation”  </a:t>
            </a:r>
            <a:endParaRPr lang="en-US" sz="1600" b="1" dirty="0">
              <a:solidFill>
                <a:srgbClr val="008000"/>
              </a:solidFill>
              <a:cs typeface="Comic Sans MS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58054" y="4199166"/>
            <a:ext cx="72891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</a:t>
            </a:r>
            <a:r>
              <a:rPr lang="en-US" sz="1600" b="1" dirty="0" smtClean="0">
                <a:cs typeface="Comic Sans MS"/>
              </a:rPr>
              <a:t>experimental challenge: </a:t>
            </a:r>
            <a:r>
              <a:rPr lang="en-US" sz="1600" dirty="0" smtClean="0">
                <a:cs typeface="Comic Sans MS"/>
              </a:rPr>
              <a:t>effective neutron beam (</a:t>
            </a:r>
            <a:r>
              <a:rPr lang="en-US" sz="1600" baseline="30000" dirty="0" smtClean="0">
                <a:cs typeface="Comic Sans MS"/>
              </a:rPr>
              <a:t>3</a:t>
            </a:r>
            <a:r>
              <a:rPr lang="en-US" sz="1600" dirty="0" smtClean="0">
                <a:cs typeface="Comic Sans MS"/>
              </a:rPr>
              <a:t>He), very precise </a:t>
            </a:r>
            <a:r>
              <a:rPr lang="en-US" sz="1600" dirty="0" err="1" smtClean="0">
                <a:cs typeface="Comic Sans MS"/>
              </a:rPr>
              <a:t>polarimetry</a:t>
            </a:r>
            <a:r>
              <a:rPr lang="en-US" sz="1600" dirty="0" smtClean="0">
                <a:cs typeface="Comic Sans MS"/>
              </a:rPr>
              <a:t>, … </a:t>
            </a:r>
            <a:endParaRPr lang="en-US" sz="1600" dirty="0">
              <a:cs typeface="Comic Sans MS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658054" y="4550308"/>
            <a:ext cx="31726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</a:t>
            </a:r>
            <a:r>
              <a:rPr lang="en-US" sz="1600" dirty="0" smtClean="0">
                <a:cs typeface="Comic Sans MS"/>
              </a:rPr>
              <a:t>expect to</a:t>
            </a:r>
            <a:r>
              <a:rPr lang="en-US" sz="1600" b="1" dirty="0" smtClean="0">
                <a:cs typeface="Comic Sans MS"/>
              </a:rPr>
              <a:t> need data down to 10</a:t>
            </a:r>
            <a:r>
              <a:rPr lang="en-US" sz="1600" b="1" baseline="30000" dirty="0" smtClean="0">
                <a:solidFill>
                  <a:srgbClr val="FF0000"/>
                </a:solidFill>
                <a:cs typeface="Comic Sans MS"/>
              </a:rPr>
              <a:t>-4</a:t>
            </a:r>
            <a:r>
              <a:rPr lang="en-US" sz="1600" b="1" dirty="0" smtClean="0">
                <a:solidFill>
                  <a:srgbClr val="FF0000"/>
                </a:solidFill>
                <a:cs typeface="Comic Sans MS"/>
              </a:rPr>
              <a:t> </a:t>
            </a:r>
            <a:endParaRPr lang="en-US" sz="1600" dirty="0" smtClean="0">
              <a:solidFill>
                <a:srgbClr val="FF0000"/>
              </a:solidFill>
              <a:cs typeface="Comic Sans MS"/>
            </a:endParaRPr>
          </a:p>
          <a:p>
            <a:pPr>
              <a:buClr>
                <a:srgbClr val="FF0000"/>
              </a:buClr>
            </a:pPr>
            <a:r>
              <a:rPr lang="en-US" sz="1600" dirty="0" smtClean="0">
                <a:cs typeface="Comic Sans MS"/>
              </a:rPr>
              <a:t>   to determine relevant non-singlet </a:t>
            </a:r>
          </a:p>
          <a:p>
            <a:pPr>
              <a:buClr>
                <a:srgbClr val="FF0000"/>
              </a:buClr>
            </a:pPr>
            <a:r>
              <a:rPr lang="en-US" sz="1600" dirty="0" smtClean="0">
                <a:cs typeface="Comic Sans MS"/>
              </a:rPr>
              <a:t>   combination Δq</a:t>
            </a:r>
            <a:r>
              <a:rPr lang="en-US" sz="1600" baseline="-25000" dirty="0" smtClean="0">
                <a:cs typeface="Comic Sans MS"/>
              </a:rPr>
              <a:t>3</a:t>
            </a:r>
            <a:r>
              <a:rPr lang="en-US" sz="1600" dirty="0" smtClean="0">
                <a:cs typeface="Comic Sans MS"/>
              </a:rPr>
              <a:t> to about 1-2 %</a:t>
            </a:r>
            <a:endParaRPr lang="en-US" sz="1600" dirty="0">
              <a:cs typeface="Comic Sans MS"/>
            </a:endParaRPr>
          </a:p>
        </p:txBody>
      </p:sp>
      <p:pic>
        <p:nvPicPr>
          <p:cNvPr id="19" name="Bild 1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5000" contrast="-24000"/>
          </a:blip>
          <a:stretch>
            <a:fillRect/>
          </a:stretch>
        </p:blipFill>
        <p:spPr>
          <a:xfrm>
            <a:off x="3933309" y="4537721"/>
            <a:ext cx="2487007" cy="2320280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6428865" y="6011855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“running integral”</a:t>
            </a:r>
          </a:p>
          <a:p>
            <a:pPr algn="ctr"/>
            <a:r>
              <a:rPr lang="en-US" sz="1400" dirty="0" smtClean="0"/>
              <a:t>for </a:t>
            </a:r>
            <a:r>
              <a:rPr lang="en-US" sz="1400" dirty="0" err="1" smtClean="0"/>
              <a:t>Bjorken</a:t>
            </a:r>
            <a:r>
              <a:rPr lang="en-US" sz="1400" dirty="0" smtClean="0"/>
              <a:t> sum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9651" y="0"/>
            <a:ext cx="85733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other opportunities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at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an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(cont’d)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9651" y="932071"/>
            <a:ext cx="7039482" cy="9694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can watch out for </a:t>
            </a:r>
            <a:r>
              <a:rPr lang="en-US" b="1" dirty="0" smtClean="0"/>
              <a:t>possible “surprises” at small </a:t>
            </a:r>
            <a:r>
              <a:rPr lang="en-US" b="1" dirty="0" err="1" smtClean="0"/>
              <a:t>x</a:t>
            </a:r>
            <a:endParaRPr lang="en-US" b="1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   </a:t>
            </a:r>
            <a:r>
              <a:rPr lang="en-US" sz="1600" dirty="0" smtClean="0"/>
              <a:t>some expectations that non-linear effects might set in earlier than in </a:t>
            </a:r>
            <a:r>
              <a:rPr lang="en-US" sz="1600" dirty="0" err="1" smtClean="0"/>
              <a:t>unpol</a:t>
            </a:r>
            <a:r>
              <a:rPr lang="en-US" sz="1600" dirty="0" smtClean="0"/>
              <a:t>.  DIS</a:t>
            </a:r>
          </a:p>
          <a:p>
            <a:r>
              <a:rPr lang="en-US" sz="1600" dirty="0" smtClean="0"/>
              <a:t>   method: onset of tensions in global fits by varying Q</a:t>
            </a:r>
            <a:r>
              <a:rPr lang="en-US" sz="1600" baseline="30000" dirty="0" smtClean="0"/>
              <a:t>2</a:t>
            </a:r>
            <a:r>
              <a:rPr lang="en-US" sz="1600" baseline="-25000" dirty="0" smtClean="0"/>
              <a:t>min</a:t>
            </a:r>
            <a:endParaRPr lang="en-US" dirty="0" smtClean="0"/>
          </a:p>
        </p:txBody>
      </p:sp>
      <p:sp>
        <p:nvSpPr>
          <p:cNvPr id="20" name="Textfeld 19"/>
          <p:cNvSpPr txBox="1"/>
          <p:nvPr/>
        </p:nvSpPr>
        <p:spPr>
          <a:xfrm>
            <a:off x="7311948" y="1193539"/>
            <a:ext cx="18320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8000"/>
                </a:solidFill>
                <a:cs typeface="Comic Sans MS"/>
              </a:rPr>
              <a:t>Bartels, </a:t>
            </a:r>
            <a:r>
              <a:rPr lang="en-US" sz="1200" dirty="0" err="1" smtClean="0">
                <a:solidFill>
                  <a:srgbClr val="008000"/>
                </a:solidFill>
                <a:cs typeface="Comic Sans MS"/>
              </a:rPr>
              <a:t>Ermolaev</a:t>
            </a:r>
            <a:r>
              <a:rPr lang="en-US" sz="12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200" dirty="0" err="1" smtClean="0">
                <a:solidFill>
                  <a:srgbClr val="008000"/>
                </a:solidFill>
                <a:cs typeface="Comic Sans MS"/>
              </a:rPr>
              <a:t>Ryskin</a:t>
            </a:r>
            <a:r>
              <a:rPr lang="en-US" sz="1200" dirty="0" smtClean="0">
                <a:solidFill>
                  <a:srgbClr val="008000"/>
                </a:solidFill>
                <a:cs typeface="Comic Sans MS"/>
              </a:rPr>
              <a:t>;</a:t>
            </a:r>
          </a:p>
          <a:p>
            <a:r>
              <a:rPr lang="en-US" sz="1200" dirty="0" err="1" smtClean="0">
                <a:solidFill>
                  <a:srgbClr val="008000"/>
                </a:solidFill>
                <a:cs typeface="Comic Sans MS"/>
              </a:rPr>
              <a:t>Ermolaev</a:t>
            </a:r>
            <a:r>
              <a:rPr lang="en-US" sz="1200" dirty="0" smtClean="0">
                <a:solidFill>
                  <a:srgbClr val="008000"/>
                </a:solidFill>
                <a:cs typeface="Comic Sans MS"/>
              </a:rPr>
              <a:t>, Greco, </a:t>
            </a:r>
            <a:r>
              <a:rPr lang="en-US" sz="1200" dirty="0" err="1" smtClean="0">
                <a:solidFill>
                  <a:srgbClr val="008000"/>
                </a:solidFill>
                <a:cs typeface="Comic Sans MS"/>
              </a:rPr>
              <a:t>Troyan</a:t>
            </a:r>
            <a:endParaRPr lang="en-US" sz="1200" dirty="0">
              <a:solidFill>
                <a:srgbClr val="008000"/>
              </a:solidFill>
              <a:cs typeface="Comic Sans MS"/>
            </a:endParaRPr>
          </a:p>
        </p:txBody>
      </p:sp>
      <p:sp>
        <p:nvSpPr>
          <p:cNvPr id="22" name="Textfeld 21"/>
          <p:cNvSpPr txBox="1"/>
          <p:nvPr/>
        </p:nvSpPr>
        <p:spPr>
          <a:xfrm>
            <a:off x="279651" y="2202017"/>
            <a:ext cx="5121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can systematically study </a:t>
            </a:r>
            <a:r>
              <a:rPr lang="en-US" b="1" dirty="0" smtClean="0"/>
              <a:t>charm contribution to g</a:t>
            </a:r>
            <a:r>
              <a:rPr lang="en-US" b="1" baseline="-25000" dirty="0" smtClean="0"/>
              <a:t>1</a:t>
            </a:r>
            <a:endParaRPr lang="en-US" b="1" dirty="0"/>
          </a:p>
        </p:txBody>
      </p:sp>
      <p:sp>
        <p:nvSpPr>
          <p:cNvPr id="23" name="Textfeld 22"/>
          <p:cNvSpPr txBox="1"/>
          <p:nvPr/>
        </p:nvSpPr>
        <p:spPr>
          <a:xfrm>
            <a:off x="971542" y="2597466"/>
            <a:ext cx="83150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/>
              <a:t> irrelevant so far (&lt;&lt; 1%) in fixed target data</a:t>
            </a:r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/>
              <a:t> relevance at EIC strongly depends on size of </a:t>
            </a:r>
            <a:r>
              <a:rPr lang="en-US" sz="1600" dirty="0" err="1" smtClean="0"/>
              <a:t>Δg</a:t>
            </a:r>
            <a:endParaRPr lang="en-US" sz="1600" dirty="0" smtClean="0"/>
          </a:p>
          <a:p>
            <a:pPr>
              <a:buClr>
                <a:srgbClr val="FF0000"/>
              </a:buClr>
              <a:buFont typeface="Arial"/>
              <a:buChar char="•"/>
            </a:pPr>
            <a:r>
              <a:rPr lang="en-US" sz="1600" dirty="0" smtClean="0"/>
              <a:t> charm not </a:t>
            </a:r>
            <a:r>
              <a:rPr lang="en-US" sz="1600" dirty="0" err="1" smtClean="0"/>
              <a:t>massless</a:t>
            </a:r>
            <a:r>
              <a:rPr lang="en-US" sz="1600" dirty="0" smtClean="0"/>
              <a:t> for EIC kinematics; need to compute relevant NLO corrections [in progress]</a:t>
            </a:r>
            <a:endParaRPr lang="en-US" sz="1600" dirty="0"/>
          </a:p>
        </p:txBody>
      </p:sp>
      <p:sp>
        <p:nvSpPr>
          <p:cNvPr id="24" name="Textfeld 23"/>
          <p:cNvSpPr txBox="1"/>
          <p:nvPr/>
        </p:nvSpPr>
        <p:spPr>
          <a:xfrm>
            <a:off x="398055" y="3428463"/>
            <a:ext cx="31880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some expectations (LO estimates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pic>
        <p:nvPicPr>
          <p:cNvPr id="11" name="Bild 10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24202" y="3767017"/>
            <a:ext cx="3344206" cy="2977382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2121436" y="4395435"/>
            <a:ext cx="22685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  <a:cs typeface="Comic Sans MS"/>
              </a:rPr>
              <a:t>DSSV</a:t>
            </a:r>
            <a:r>
              <a:rPr lang="en-US" sz="1200" b="1" dirty="0" smtClean="0">
                <a:cs typeface="Comic Sans MS"/>
              </a:rPr>
              <a:t>: very </a:t>
            </a:r>
            <a:r>
              <a:rPr lang="en-US" sz="1200" b="1" dirty="0" smtClean="0">
                <a:cs typeface="Comic Sans MS"/>
              </a:rPr>
              <a:t>small (1-2% </a:t>
            </a:r>
            <a:r>
              <a:rPr lang="en-US" sz="1200" b="1" dirty="0" smtClean="0">
                <a:cs typeface="Comic Sans MS"/>
              </a:rPr>
              <a:t>of g</a:t>
            </a:r>
            <a:r>
              <a:rPr lang="en-US" sz="1200" b="1" baseline="-25000" dirty="0" smtClean="0">
                <a:cs typeface="Comic Sans MS"/>
              </a:rPr>
              <a:t>1</a:t>
            </a:r>
            <a:r>
              <a:rPr lang="en-US" sz="1200" b="1" baseline="30000" dirty="0" smtClean="0">
                <a:cs typeface="Comic Sans MS"/>
              </a:rPr>
              <a:t>uds</a:t>
            </a:r>
            <a:r>
              <a:rPr lang="en-US" sz="1200" b="1" dirty="0" smtClean="0">
                <a:cs typeface="Comic Sans MS"/>
              </a:rPr>
              <a:t>) </a:t>
            </a:r>
            <a:endParaRPr lang="en-US" sz="1200" b="1" dirty="0">
              <a:cs typeface="Comic Sans MS"/>
            </a:endParaRPr>
          </a:p>
        </p:txBody>
      </p:sp>
      <p:cxnSp>
        <p:nvCxnSpPr>
          <p:cNvPr id="13" name="Gerade Verbindung 12"/>
          <p:cNvCxnSpPr/>
          <p:nvPr/>
        </p:nvCxnSpPr>
        <p:spPr>
          <a:xfrm rot="5400000">
            <a:off x="1795219" y="4602852"/>
            <a:ext cx="414792" cy="329363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2167297" y="5746931"/>
            <a:ext cx="19140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  <a:cs typeface="Comic Sans MS"/>
              </a:rPr>
              <a:t>GRSV</a:t>
            </a:r>
            <a:r>
              <a:rPr lang="en-US" sz="1200" b="1" dirty="0" smtClean="0">
                <a:cs typeface="Comic Sans MS"/>
              </a:rPr>
              <a:t>: 10</a:t>
            </a:r>
            <a:r>
              <a:rPr lang="en-US" sz="1200" b="1" dirty="0" smtClean="0">
                <a:cs typeface="Comic Sans MS"/>
              </a:rPr>
              <a:t>-15% </a:t>
            </a:r>
            <a:r>
              <a:rPr lang="en-US" sz="1200" b="1" dirty="0" smtClean="0">
                <a:cs typeface="Comic Sans MS"/>
              </a:rPr>
              <a:t>of g</a:t>
            </a:r>
            <a:r>
              <a:rPr lang="en-US" sz="1200" b="1" baseline="-25000" dirty="0" smtClean="0">
                <a:cs typeface="Comic Sans MS"/>
              </a:rPr>
              <a:t>1</a:t>
            </a:r>
            <a:r>
              <a:rPr lang="en-US" sz="1200" b="1" baseline="30000" dirty="0" smtClean="0">
                <a:cs typeface="Comic Sans MS"/>
              </a:rPr>
              <a:t>uds</a:t>
            </a:r>
            <a:r>
              <a:rPr lang="en-US" sz="1200" b="1" dirty="0" smtClean="0">
                <a:cs typeface="Comic Sans MS"/>
              </a:rPr>
              <a:t> </a:t>
            </a:r>
            <a:endParaRPr lang="en-US" sz="1200" b="1" dirty="0">
              <a:cs typeface="Comic Sans MS"/>
            </a:endParaRPr>
          </a:p>
        </p:txBody>
      </p:sp>
      <p:cxnSp>
        <p:nvCxnSpPr>
          <p:cNvPr id="15" name="Gerade Verbindung 14"/>
          <p:cNvCxnSpPr/>
          <p:nvPr/>
        </p:nvCxnSpPr>
        <p:spPr>
          <a:xfrm rot="16200000" flipV="1">
            <a:off x="1809153" y="5539647"/>
            <a:ext cx="398576" cy="341016"/>
          </a:xfrm>
          <a:prstGeom prst="line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Bild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34639" y="3767017"/>
            <a:ext cx="3449020" cy="3023215"/>
          </a:xfrm>
          <a:prstGeom prst="rect">
            <a:avLst/>
          </a:prstGeom>
        </p:spPr>
      </p:pic>
      <p:sp>
        <p:nvSpPr>
          <p:cNvPr id="27" name="Textfeld 26"/>
          <p:cNvSpPr txBox="1"/>
          <p:nvPr/>
        </p:nvSpPr>
        <p:spPr>
          <a:xfrm>
            <a:off x="249411" y="4774875"/>
            <a:ext cx="8747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g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1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charm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7978173" y="4774875"/>
            <a:ext cx="9028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A</a:t>
            </a:r>
            <a:r>
              <a:rPr lang="en-US" sz="2000" b="1" baseline="-25000" dirty="0" smtClean="0">
                <a:solidFill>
                  <a:srgbClr val="0000FF"/>
                </a:solidFill>
              </a:rPr>
              <a:t>1</a:t>
            </a:r>
            <a:r>
              <a:rPr lang="en-US" sz="2000" b="1" baseline="30000" dirty="0" smtClean="0">
                <a:solidFill>
                  <a:srgbClr val="0000FF"/>
                </a:solidFill>
              </a:rPr>
              <a:t>charm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5037577" y="5056487"/>
            <a:ext cx="140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DSSV</a:t>
            </a:r>
            <a:r>
              <a:rPr lang="en-US" sz="1200" b="1" dirty="0" smtClean="0"/>
              <a:t>: </a:t>
            </a:r>
            <a:r>
              <a:rPr lang="en-US" sz="1400" b="1" dirty="0" smtClean="0"/>
              <a:t>≈</a:t>
            </a:r>
            <a:r>
              <a:rPr lang="en-US" sz="1400" b="1" dirty="0" smtClean="0">
                <a:cs typeface="Comic Sans MS"/>
              </a:rPr>
              <a:t> </a:t>
            </a:r>
            <a:r>
              <a:rPr lang="en-US" sz="1400" b="1" dirty="0" smtClean="0">
                <a:cs typeface="Comic Sans MS"/>
              </a:rPr>
              <a:t>2x10</a:t>
            </a:r>
            <a:r>
              <a:rPr lang="en-US" sz="1400" b="1" baseline="30000" dirty="0" smtClean="0">
                <a:cs typeface="Comic Sans MS"/>
              </a:rPr>
              <a:t>-</a:t>
            </a:r>
            <a:r>
              <a:rPr lang="en-US" sz="1400" b="1" baseline="30000" dirty="0" smtClean="0">
                <a:solidFill>
                  <a:srgbClr val="FF0000"/>
                </a:solidFill>
                <a:cs typeface="Comic Sans MS"/>
              </a:rPr>
              <a:t>5</a:t>
            </a:r>
            <a:endParaRPr lang="en-US" sz="1400" b="1" dirty="0">
              <a:solidFill>
                <a:srgbClr val="FF0000"/>
              </a:solidFill>
              <a:cs typeface="Comic Sans MS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5037577" y="5704502"/>
            <a:ext cx="140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8000"/>
                </a:solidFill>
              </a:rPr>
              <a:t>GR</a:t>
            </a:r>
            <a:r>
              <a:rPr lang="en-US" sz="1200" b="1" dirty="0" smtClean="0">
                <a:solidFill>
                  <a:srgbClr val="008000"/>
                </a:solidFill>
              </a:rPr>
              <a:t>SV</a:t>
            </a:r>
            <a:r>
              <a:rPr lang="en-US" sz="1200" b="1" dirty="0" smtClean="0"/>
              <a:t>: </a:t>
            </a:r>
            <a:r>
              <a:rPr lang="en-US" sz="1400" b="1" dirty="0" smtClean="0"/>
              <a:t>≈</a:t>
            </a:r>
            <a:r>
              <a:rPr lang="en-US" sz="1400" b="1" dirty="0" smtClean="0">
                <a:cs typeface="Comic Sans MS"/>
              </a:rPr>
              <a:t> </a:t>
            </a:r>
            <a:r>
              <a:rPr lang="en-US" sz="1400" b="1" dirty="0" smtClean="0">
                <a:cs typeface="Comic Sans MS"/>
              </a:rPr>
              <a:t>2x10</a:t>
            </a:r>
            <a:r>
              <a:rPr lang="en-US" sz="1400" b="1" baseline="30000" dirty="0" smtClean="0">
                <a:cs typeface="Comic Sans MS"/>
              </a:rPr>
              <a:t>-</a:t>
            </a:r>
            <a:r>
              <a:rPr lang="en-US" sz="1400" b="1" baseline="30000" dirty="0" smtClean="0">
                <a:solidFill>
                  <a:srgbClr val="FF0000"/>
                </a:solidFill>
                <a:cs typeface="Comic Sans MS"/>
              </a:rPr>
              <a:t>3</a:t>
            </a:r>
            <a:endParaRPr lang="en-US" sz="1400" b="1" dirty="0">
              <a:solidFill>
                <a:srgbClr val="FF0000"/>
              </a:solidFill>
              <a:cs typeface="Comic Sans MS"/>
            </a:endParaRPr>
          </a:p>
        </p:txBody>
      </p:sp>
      <p:cxnSp>
        <p:nvCxnSpPr>
          <p:cNvPr id="31" name="Gerade Verbindung mit Pfeil 30"/>
          <p:cNvCxnSpPr/>
          <p:nvPr/>
        </p:nvCxnSpPr>
        <p:spPr>
          <a:xfrm rot="5400000">
            <a:off x="5195177" y="5470778"/>
            <a:ext cx="282933" cy="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mit Pfeil 32"/>
          <p:cNvCxnSpPr/>
          <p:nvPr/>
        </p:nvCxnSpPr>
        <p:spPr>
          <a:xfrm rot="5400000" flipH="1" flipV="1">
            <a:off x="5230448" y="5697758"/>
            <a:ext cx="2124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/>
          <p:cNvSpPr txBox="1">
            <a:spLocks/>
          </p:cNvSpPr>
          <p:nvPr/>
        </p:nvSpPr>
        <p:spPr>
          <a:xfrm>
            <a:off x="279651" y="0"/>
            <a:ext cx="85733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other opportunities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at 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an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(cont’d)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79651" y="932071"/>
            <a:ext cx="834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b="1" dirty="0" smtClean="0">
                <a:solidFill>
                  <a:srgbClr val="0000FF"/>
                </a:solidFill>
              </a:rPr>
              <a:t>high Q</a:t>
            </a:r>
            <a:r>
              <a:rPr lang="en-US" b="1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/>
              <a:t>: access to novel </a:t>
            </a:r>
            <a:r>
              <a:rPr lang="en-US" b="1" dirty="0" smtClean="0"/>
              <a:t>electroweak structure functions  </a:t>
            </a:r>
            <a:r>
              <a:rPr lang="en-US" sz="1200" dirty="0" smtClean="0"/>
              <a:t>[thanks to 100-1000 </a:t>
            </a:r>
            <a:r>
              <a:rPr lang="en-US" sz="1200" dirty="0" err="1" smtClean="0"/>
              <a:t>x</a:t>
            </a:r>
            <a:r>
              <a:rPr lang="en-US" sz="1200" dirty="0" smtClean="0"/>
              <a:t> HERA </a:t>
            </a:r>
            <a:r>
              <a:rPr lang="en-US" sz="1200" dirty="0" err="1" smtClean="0"/>
              <a:t>lumi</a:t>
            </a:r>
            <a:r>
              <a:rPr lang="en-US" sz="1200" dirty="0" smtClean="0"/>
              <a:t>]</a:t>
            </a:r>
            <a:endParaRPr lang="en-US" dirty="0" smtClean="0"/>
          </a:p>
          <a:p>
            <a:pPr>
              <a:spcAft>
                <a:spcPts val="600"/>
              </a:spcAft>
            </a:pPr>
            <a:r>
              <a:rPr lang="en-US" dirty="0" smtClean="0"/>
              <a:t>   </a:t>
            </a:r>
            <a:r>
              <a:rPr lang="en-US" sz="1600" dirty="0" smtClean="0"/>
              <a:t>probes combinations of </a:t>
            </a:r>
            <a:r>
              <a:rPr lang="en-US" sz="1600" dirty="0" err="1" smtClean="0"/>
              <a:t>PDFs</a:t>
            </a:r>
            <a:r>
              <a:rPr lang="en-US" sz="1600" dirty="0" smtClean="0"/>
              <a:t> different from photon exchange -&gt; </a:t>
            </a:r>
            <a:r>
              <a:rPr lang="en-US" sz="1600" b="1" dirty="0" smtClean="0"/>
              <a:t>flavor separation from DIS  </a:t>
            </a:r>
            <a:endParaRPr lang="en-US" b="1" dirty="0" smtClean="0"/>
          </a:p>
        </p:txBody>
      </p:sp>
      <p:pic>
        <p:nvPicPr>
          <p:cNvPr id="21" name="Bild 20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462044" y="2120462"/>
            <a:ext cx="7302500" cy="647700"/>
          </a:xfrm>
          <a:prstGeom prst="rect">
            <a:avLst/>
          </a:prstGeom>
        </p:spPr>
      </p:pic>
      <p:sp>
        <p:nvSpPr>
          <p:cNvPr id="25" name="Textfeld 24"/>
          <p:cNvSpPr txBox="1"/>
          <p:nvPr/>
        </p:nvSpPr>
        <p:spPr>
          <a:xfrm>
            <a:off x="3667896" y="1705401"/>
            <a:ext cx="18007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cs typeface="Comic Sans MS"/>
              </a:rPr>
              <a:t>contains</a:t>
            </a:r>
            <a:r>
              <a:rPr lang="en-US" sz="1200" dirty="0" smtClean="0">
                <a:cs typeface="Comic Sans MS"/>
              </a:rPr>
              <a:t> </a:t>
            </a:r>
            <a:r>
              <a:rPr lang="en-US" sz="1200" dirty="0" err="1" smtClean="0">
                <a:cs typeface="Comic Sans MS"/>
              </a:rPr>
              <a:t>e</a:t>
            </a:r>
            <a:r>
              <a:rPr lang="en-US" sz="1200" dirty="0" err="1" smtClean="0">
                <a:cs typeface="Comic Sans MS"/>
              </a:rPr>
              <a:t>-w</a:t>
            </a:r>
            <a:r>
              <a:rPr lang="en-US" sz="1200" dirty="0" smtClean="0">
                <a:cs typeface="Comic Sans MS"/>
              </a:rPr>
              <a:t> propagators</a:t>
            </a:r>
          </a:p>
          <a:p>
            <a:pPr algn="ctr"/>
            <a:r>
              <a:rPr lang="en-US" sz="1200" dirty="0" smtClean="0">
                <a:cs typeface="Comic Sans MS"/>
              </a:rPr>
              <a:t>and couplings</a:t>
            </a:r>
          </a:p>
        </p:txBody>
      </p:sp>
      <p:cxnSp>
        <p:nvCxnSpPr>
          <p:cNvPr id="26" name="Gerade Verbindung 25"/>
          <p:cNvCxnSpPr/>
          <p:nvPr/>
        </p:nvCxnSpPr>
        <p:spPr>
          <a:xfrm>
            <a:off x="4632027" y="2167067"/>
            <a:ext cx="197458" cy="151460"/>
          </a:xfrm>
          <a:prstGeom prst="line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6241629" y="1705401"/>
            <a:ext cx="29290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Wray;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Derman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 Weber, MS,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Vogelsang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</a:t>
            </a:r>
          </a:p>
          <a:p>
            <a:pPr algn="ctr"/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Anselmino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Gambino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Kalinowski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 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de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Florian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Sassot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</a:t>
            </a:r>
            <a:endParaRPr lang="en-US" sz="1000" dirty="0" smtClean="0">
              <a:solidFill>
                <a:srgbClr val="008000"/>
              </a:solidFill>
              <a:cs typeface="Comic Sans MS"/>
            </a:endParaRPr>
          </a:p>
          <a:p>
            <a:pPr algn="ctr"/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Blumlein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Kochelev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 Forte,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Mangano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000" dirty="0" err="1" smtClean="0">
                <a:solidFill>
                  <a:srgbClr val="008000"/>
                </a:solidFill>
                <a:cs typeface="Comic Sans MS"/>
              </a:rPr>
              <a:t>Ridolfi</a:t>
            </a:r>
            <a:r>
              <a:rPr lang="en-US" sz="1000" dirty="0" smtClean="0">
                <a:solidFill>
                  <a:srgbClr val="008000"/>
                </a:solidFill>
                <a:cs typeface="Comic Sans MS"/>
              </a:rPr>
              <a:t>; …</a:t>
            </a:r>
            <a:endParaRPr lang="en-US" sz="1000" dirty="0">
              <a:solidFill>
                <a:srgbClr val="008000"/>
              </a:solidFill>
              <a:cs typeface="Comic Sans MS"/>
            </a:endParaRPr>
          </a:p>
        </p:txBody>
      </p:sp>
      <p:pic>
        <p:nvPicPr>
          <p:cNvPr id="37" name="Bild 3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868" y="1705401"/>
            <a:ext cx="1326163" cy="1249060"/>
          </a:xfrm>
          <a:prstGeom prst="rect">
            <a:avLst/>
          </a:prstGeom>
        </p:spPr>
      </p:pic>
      <p:sp>
        <p:nvSpPr>
          <p:cNvPr id="38" name="Textfeld 37"/>
          <p:cNvSpPr txBox="1"/>
          <p:nvPr/>
        </p:nvSpPr>
        <p:spPr>
          <a:xfrm>
            <a:off x="407825" y="3166798"/>
            <a:ext cx="3070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most promising: </a:t>
            </a:r>
            <a:r>
              <a:rPr lang="en-US" sz="1600" dirty="0" smtClean="0"/>
              <a:t>CC structure </a:t>
            </a:r>
            <a:r>
              <a:rPr lang="en-US" sz="1600" dirty="0" err="1" smtClean="0"/>
              <a:t>fcts</a:t>
            </a:r>
            <a:endParaRPr lang="en-US" sz="1600" dirty="0"/>
          </a:p>
        </p:txBody>
      </p:sp>
      <p:pic>
        <p:nvPicPr>
          <p:cNvPr id="44" name="Bild 4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3817614" y="3014398"/>
            <a:ext cx="3302000" cy="304800"/>
          </a:xfrm>
          <a:prstGeom prst="rect">
            <a:avLst/>
          </a:prstGeom>
        </p:spPr>
      </p:pic>
      <p:pic>
        <p:nvPicPr>
          <p:cNvPr id="45" name="Bild 4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7"/>
              <a:stretch>
                <a:fillRect/>
              </a:stretch>
            </p:blipFill>
          </mc:Choice>
          <mc:Fallback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3830314" y="3333902"/>
            <a:ext cx="3289300" cy="342900"/>
          </a:xfrm>
          <a:prstGeom prst="rect">
            <a:avLst/>
          </a:prstGeom>
        </p:spPr>
      </p:pic>
      <p:sp>
        <p:nvSpPr>
          <p:cNvPr id="49" name="Textfeld 48"/>
          <p:cNvSpPr txBox="1"/>
          <p:nvPr/>
        </p:nvSpPr>
        <p:spPr>
          <a:xfrm>
            <a:off x="7329831" y="3298949"/>
            <a:ext cx="1800493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cs typeface="Comic Sans MS"/>
              </a:rPr>
              <a:t>requires </a:t>
            </a:r>
            <a:r>
              <a:rPr lang="en-US" sz="1200" dirty="0" smtClean="0">
                <a:cs typeface="Comic Sans MS"/>
              </a:rPr>
              <a:t>a </a:t>
            </a:r>
            <a:r>
              <a:rPr lang="en-US" sz="1200" b="1" dirty="0" smtClean="0">
                <a:cs typeface="Comic Sans MS"/>
              </a:rPr>
              <a:t>positron beam</a:t>
            </a:r>
          </a:p>
          <a:p>
            <a:pPr algn="ctr"/>
            <a:r>
              <a:rPr lang="en-US" sz="1100" dirty="0" smtClean="0">
                <a:cs typeface="Comic Sans MS"/>
              </a:rPr>
              <a:t> not necessarily polarized</a:t>
            </a:r>
            <a:endParaRPr lang="en-US" sz="1100" dirty="0">
              <a:cs typeface="Comic Sans MS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975076" y="4171020"/>
            <a:ext cx="5070619" cy="21698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NLO QCD corrections all available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can be easily put into global QCD </a:t>
            </a:r>
            <a:r>
              <a:rPr lang="en-US" sz="1600" dirty="0" smtClean="0">
                <a:cs typeface="Comic Sans MS"/>
              </a:rPr>
              <a:t>analyses 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</a:t>
            </a:r>
            <a:r>
              <a:rPr lang="en-US" sz="1600" dirty="0" err="1" smtClean="0">
                <a:cs typeface="Comic Sans MS"/>
              </a:rPr>
              <a:t>kinematically</a:t>
            </a:r>
            <a:r>
              <a:rPr lang="en-US" sz="1600" dirty="0" smtClean="0">
                <a:cs typeface="Comic Sans MS"/>
              </a:rPr>
              <a:t> </a:t>
            </a:r>
            <a:r>
              <a:rPr lang="en-US" sz="1600" dirty="0" smtClean="0">
                <a:cs typeface="Comic Sans MS"/>
              </a:rPr>
              <a:t>limited to medium-to-large </a:t>
            </a:r>
            <a:r>
              <a:rPr lang="en-US" sz="1600" dirty="0" err="1" smtClean="0">
                <a:cs typeface="Comic Sans MS"/>
              </a:rPr>
              <a:t>x</a:t>
            </a:r>
            <a:r>
              <a:rPr lang="en-US" sz="1600" dirty="0" smtClean="0">
                <a:cs typeface="Comic Sans MS"/>
              </a:rPr>
              <a:t> </a:t>
            </a:r>
            <a:r>
              <a:rPr lang="en-US" sz="1600" dirty="0" smtClean="0">
                <a:cs typeface="Comic Sans MS"/>
              </a:rPr>
              <a:t>region</a:t>
            </a:r>
          </a:p>
          <a:p>
            <a:pPr>
              <a:spcAft>
                <a:spcPts val="48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novel </a:t>
            </a:r>
            <a:r>
              <a:rPr lang="en-US" sz="1600" dirty="0" err="1" smtClean="0">
                <a:cs typeface="Comic Sans MS"/>
              </a:rPr>
              <a:t>Bj</a:t>
            </a:r>
            <a:r>
              <a:rPr lang="en-US" sz="1600" dirty="0" smtClean="0">
                <a:cs typeface="Comic Sans MS"/>
              </a:rPr>
              <a:t>-type sum rules</a:t>
            </a:r>
          </a:p>
          <a:p>
            <a:pPr>
              <a:spcAft>
                <a:spcPts val="600"/>
              </a:spcAft>
              <a:buClr>
                <a:srgbClr val="FF0000"/>
              </a:buClr>
              <a:buFont typeface="Arial"/>
              <a:buChar char="•"/>
            </a:pPr>
            <a:r>
              <a:rPr lang="en-US" sz="1600" dirty="0" smtClean="0">
                <a:cs typeface="Comic Sans MS"/>
              </a:rPr>
              <a:t> can extract (anti-)strangeness from CC charm production</a:t>
            </a:r>
            <a:endParaRPr lang="en-US" dirty="0">
              <a:cs typeface="Comic Sans MS"/>
            </a:endParaRPr>
          </a:p>
        </p:txBody>
      </p:sp>
      <p:pic>
        <p:nvPicPr>
          <p:cNvPr id="55" name="Bild 5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9"/>
              <a:stretch>
                <a:fillRect/>
              </a:stretch>
            </p:blipFill>
          </mc:Choice>
          <mc:Fallback>
            <p:blipFill>
              <a:blip r:embed="rId10"/>
              <a:stretch>
                <a:fillRect/>
              </a:stretch>
            </p:blipFill>
          </mc:Fallback>
        </mc:AlternateContent>
        <p:spPr>
          <a:xfrm>
            <a:off x="6011491" y="6040241"/>
            <a:ext cx="1082802" cy="220980"/>
          </a:xfrm>
          <a:prstGeom prst="rect">
            <a:avLst/>
          </a:prstGeom>
        </p:spPr>
      </p:pic>
      <p:sp>
        <p:nvSpPr>
          <p:cNvPr id="56" name="Textfeld 55"/>
          <p:cNvSpPr txBox="1"/>
          <p:nvPr/>
        </p:nvSpPr>
        <p:spPr>
          <a:xfrm>
            <a:off x="7566780" y="6040544"/>
            <a:ext cx="1236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NLO: </a:t>
            </a:r>
            <a:r>
              <a:rPr lang="en-US" sz="1100" dirty="0" err="1" smtClean="0">
                <a:solidFill>
                  <a:srgbClr val="008000"/>
                </a:solidFill>
              </a:rPr>
              <a:t>Kretzer</a:t>
            </a:r>
            <a:r>
              <a:rPr lang="en-US" sz="1100" dirty="0" smtClean="0">
                <a:solidFill>
                  <a:srgbClr val="008000"/>
                </a:solidFill>
              </a:rPr>
              <a:t>, MS</a:t>
            </a:r>
            <a:endParaRPr lang="en-US" sz="1200" dirty="0">
              <a:solidFill>
                <a:srgbClr val="008000"/>
              </a:solidFill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846904" y="3483177"/>
            <a:ext cx="22168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cs typeface="Comic Sans MS"/>
              </a:rPr>
              <a:t>studies by </a:t>
            </a:r>
            <a:r>
              <a:rPr lang="en-US" sz="1100" dirty="0" err="1" smtClean="0">
                <a:solidFill>
                  <a:srgbClr val="008000"/>
                </a:solidFill>
                <a:cs typeface="Comic Sans MS"/>
              </a:rPr>
              <a:t>Deshpande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, Kumar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,</a:t>
            </a:r>
          </a:p>
          <a:p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Ringer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, Riordan, </a:t>
            </a:r>
            <a:r>
              <a:rPr lang="en-US" sz="1100" dirty="0" err="1" smtClean="0">
                <a:solidFill>
                  <a:srgbClr val="008000"/>
                </a:solidFill>
                <a:cs typeface="Comic Sans MS"/>
              </a:rPr>
              <a:t>Taneja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, </a:t>
            </a:r>
            <a:r>
              <a:rPr lang="en-US" sz="1100" dirty="0" err="1" smtClean="0">
                <a:solidFill>
                  <a:srgbClr val="008000"/>
                </a:solidFill>
                <a:cs typeface="Comic Sans MS"/>
              </a:rPr>
              <a:t>Vogelsang</a:t>
            </a:r>
            <a:endParaRPr lang="en-US" sz="1100" dirty="0">
              <a:solidFill>
                <a:srgbClr val="008000"/>
              </a:solidFill>
              <a:cs typeface="Comic Sans MS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6828850" y="5213285"/>
            <a:ext cx="14927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MS, </a:t>
            </a:r>
            <a:r>
              <a:rPr lang="en-US" sz="1100" dirty="0" err="1" smtClean="0">
                <a:solidFill>
                  <a:srgbClr val="008000"/>
                </a:solidFill>
                <a:cs typeface="Comic Sans MS"/>
              </a:rPr>
              <a:t>Vogelsang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, Weber</a:t>
            </a:r>
            <a:r>
              <a:rPr lang="en-US" sz="1100" dirty="0" smtClean="0">
                <a:solidFill>
                  <a:srgbClr val="008000"/>
                </a:solidFill>
                <a:cs typeface="Comic Sans MS"/>
              </a:rPr>
              <a:t> </a:t>
            </a:r>
            <a:endParaRPr lang="en-US" sz="1100" dirty="0" smtClean="0">
              <a:solidFill>
                <a:srgbClr val="008000"/>
              </a:solidFill>
              <a:cs typeface="Comic Sans MS"/>
            </a:endParaRPr>
          </a:p>
        </p:txBody>
      </p:sp>
      <p:pic>
        <p:nvPicPr>
          <p:cNvPr id="62" name="Bild 61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1"/>
              <a:stretch>
                <a:fillRect/>
              </a:stretch>
            </p:blipFill>
          </mc:Choice>
          <mc:Fallback>
            <p:blipFill>
              <a:blip r:embed="rId12"/>
              <a:stretch>
                <a:fillRect/>
              </a:stretch>
            </p:blipFill>
          </mc:Fallback>
        </mc:AlternateContent>
        <p:spPr>
          <a:xfrm>
            <a:off x="3451776" y="5461974"/>
            <a:ext cx="2722843" cy="471828"/>
          </a:xfrm>
          <a:prstGeom prst="rect">
            <a:avLst/>
          </a:prstGeom>
        </p:spPr>
      </p:pic>
      <p:sp>
        <p:nvSpPr>
          <p:cNvPr id="64" name="Textfeld 63"/>
          <p:cNvSpPr txBox="1"/>
          <p:nvPr/>
        </p:nvSpPr>
        <p:spPr>
          <a:xfrm>
            <a:off x="4370143" y="4100480"/>
            <a:ext cx="274947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rgbClr val="008000"/>
                </a:solidFill>
              </a:rPr>
              <a:t>de </a:t>
            </a:r>
            <a:r>
              <a:rPr lang="en-US" sz="1050" dirty="0" err="1" smtClean="0">
                <a:solidFill>
                  <a:srgbClr val="008000"/>
                </a:solidFill>
              </a:rPr>
              <a:t>Florian</a:t>
            </a:r>
            <a:r>
              <a:rPr lang="en-US" sz="1050" dirty="0" smtClean="0">
                <a:solidFill>
                  <a:srgbClr val="008000"/>
                </a:solidFill>
              </a:rPr>
              <a:t>, </a:t>
            </a:r>
            <a:r>
              <a:rPr lang="en-US" sz="1050" dirty="0" err="1" smtClean="0">
                <a:solidFill>
                  <a:srgbClr val="008000"/>
                </a:solidFill>
              </a:rPr>
              <a:t>Sassot</a:t>
            </a:r>
            <a:r>
              <a:rPr lang="en-US" sz="1050" dirty="0" smtClean="0">
                <a:solidFill>
                  <a:srgbClr val="008000"/>
                </a:solidFill>
              </a:rPr>
              <a:t>; MS, </a:t>
            </a:r>
            <a:r>
              <a:rPr lang="en-US" sz="1050" dirty="0" err="1" smtClean="0">
                <a:solidFill>
                  <a:srgbClr val="008000"/>
                </a:solidFill>
              </a:rPr>
              <a:t>Vogelsang</a:t>
            </a:r>
            <a:r>
              <a:rPr lang="en-US" sz="1050" dirty="0" smtClean="0">
                <a:solidFill>
                  <a:srgbClr val="008000"/>
                </a:solidFill>
              </a:rPr>
              <a:t>, Weber;</a:t>
            </a:r>
          </a:p>
          <a:p>
            <a:r>
              <a:rPr lang="en-US" sz="1050" dirty="0" smtClean="0">
                <a:solidFill>
                  <a:srgbClr val="008000"/>
                </a:solidFill>
              </a:rPr>
              <a:t>van </a:t>
            </a:r>
            <a:r>
              <a:rPr lang="en-US" sz="1050" dirty="0" err="1" smtClean="0">
                <a:solidFill>
                  <a:srgbClr val="008000"/>
                </a:solidFill>
              </a:rPr>
              <a:t>Neerven</a:t>
            </a:r>
            <a:r>
              <a:rPr lang="en-US" sz="1050" dirty="0" smtClean="0">
                <a:solidFill>
                  <a:srgbClr val="008000"/>
                </a:solidFill>
              </a:rPr>
              <a:t>, </a:t>
            </a:r>
            <a:r>
              <a:rPr lang="en-US" sz="1050" dirty="0" err="1" smtClean="0">
                <a:solidFill>
                  <a:srgbClr val="008000"/>
                </a:solidFill>
              </a:rPr>
              <a:t>Zijlstra</a:t>
            </a:r>
            <a:r>
              <a:rPr lang="en-US" sz="1050" dirty="0" smtClean="0">
                <a:solidFill>
                  <a:srgbClr val="008000"/>
                </a:solidFill>
              </a:rPr>
              <a:t>; </a:t>
            </a:r>
            <a:r>
              <a:rPr lang="en-US" sz="1050" dirty="0" err="1" smtClean="0">
                <a:solidFill>
                  <a:srgbClr val="008000"/>
                </a:solidFill>
              </a:rPr>
              <a:t>Moch</a:t>
            </a:r>
            <a:r>
              <a:rPr lang="en-US" sz="1050" dirty="0" smtClean="0">
                <a:solidFill>
                  <a:srgbClr val="008000"/>
                </a:solidFill>
              </a:rPr>
              <a:t>, </a:t>
            </a:r>
            <a:r>
              <a:rPr lang="en-US" sz="1050" dirty="0" err="1" smtClean="0">
                <a:solidFill>
                  <a:srgbClr val="008000"/>
                </a:solidFill>
              </a:rPr>
              <a:t>Vermaseren</a:t>
            </a:r>
            <a:r>
              <a:rPr lang="en-US" sz="1050" dirty="0" smtClean="0">
                <a:solidFill>
                  <a:srgbClr val="008000"/>
                </a:solidFill>
              </a:rPr>
              <a:t>, Vogt</a:t>
            </a:r>
            <a:endParaRPr lang="en-US" sz="1050" dirty="0">
              <a:solidFill>
                <a:srgbClr val="008000"/>
              </a:solidFill>
            </a:endParaRPr>
          </a:p>
        </p:txBody>
      </p:sp>
      <p:sp>
        <p:nvSpPr>
          <p:cNvPr id="65" name="Textfeld 64"/>
          <p:cNvSpPr txBox="1"/>
          <p:nvPr/>
        </p:nvSpPr>
        <p:spPr>
          <a:xfrm>
            <a:off x="2729524" y="5474895"/>
            <a:ext cx="5040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e.g.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 txBox="1">
            <a:spLocks/>
          </p:cNvSpPr>
          <p:nvPr/>
        </p:nvSpPr>
        <p:spPr>
          <a:xfrm>
            <a:off x="501041" y="0"/>
            <a:ext cx="8185759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take away message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675822" y="1246370"/>
            <a:ext cx="7879080" cy="1031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800" b="1" dirty="0" smtClean="0"/>
              <a:t>many unique opportunities to study </a:t>
            </a:r>
            <a:r>
              <a:rPr lang="en-US" sz="2800" b="1" dirty="0" err="1" smtClean="0"/>
              <a:t>helicity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PDFs</a:t>
            </a:r>
            <a:r>
              <a:rPr lang="en-US" sz="2800" b="1" dirty="0" smtClean="0"/>
              <a:t> </a:t>
            </a:r>
          </a:p>
          <a:p>
            <a:r>
              <a:rPr lang="en-US" sz="2800" b="1" dirty="0" smtClean="0"/>
              <a:t>at a high-energy polarized lepton-nucleon collider</a:t>
            </a:r>
            <a:endParaRPr lang="en-US" sz="2800" b="1" dirty="0"/>
          </a:p>
        </p:txBody>
      </p:sp>
      <p:pic>
        <p:nvPicPr>
          <p:cNvPr id="33" name="Bild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2" y="2788139"/>
            <a:ext cx="349563" cy="492973"/>
          </a:xfrm>
          <a:prstGeom prst="rect">
            <a:avLst/>
          </a:prstGeom>
        </p:spPr>
      </p:pic>
      <p:sp>
        <p:nvSpPr>
          <p:cNvPr id="34" name="Textfeld 33"/>
          <p:cNvSpPr txBox="1"/>
          <p:nvPr/>
        </p:nvSpPr>
        <p:spPr>
          <a:xfrm>
            <a:off x="1199656" y="2788139"/>
            <a:ext cx="5328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access to small </a:t>
            </a:r>
            <a:r>
              <a:rPr lang="en-US" sz="2000" dirty="0" err="1" smtClean="0"/>
              <a:t>x</a:t>
            </a:r>
            <a:r>
              <a:rPr lang="en-US" sz="2000" dirty="0" smtClean="0"/>
              <a:t> to reliably determine </a:t>
            </a:r>
            <a:r>
              <a:rPr lang="en-US" sz="2000" dirty="0" err="1" smtClean="0"/>
              <a:t>Δg</a:t>
            </a:r>
            <a:r>
              <a:rPr lang="en-US" sz="2000" dirty="0" smtClean="0"/>
              <a:t> and </a:t>
            </a:r>
            <a:r>
              <a:rPr lang="en-US" sz="2000" dirty="0" err="1" smtClean="0"/>
              <a:t>ΔΣ</a:t>
            </a:r>
            <a:r>
              <a:rPr lang="en-US" sz="2000" dirty="0" smtClean="0"/>
              <a:t> </a:t>
            </a:r>
            <a:endParaRPr lang="en-US" sz="2000" dirty="0"/>
          </a:p>
        </p:txBody>
      </p:sp>
      <p:pic>
        <p:nvPicPr>
          <p:cNvPr id="35" name="Bild 3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2" y="3601050"/>
            <a:ext cx="349563" cy="492973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1199656" y="3601050"/>
            <a:ext cx="7756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flavor separation in broad </a:t>
            </a:r>
            <a:r>
              <a:rPr lang="en-US" sz="2000" dirty="0" err="1" smtClean="0"/>
              <a:t>x</a:t>
            </a:r>
            <a:r>
              <a:rPr lang="en-US" sz="2000" dirty="0" smtClean="0"/>
              <a:t>, Q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range to study (</a:t>
            </a:r>
            <a:r>
              <a:rPr lang="en-US" sz="2000" dirty="0" err="1" smtClean="0"/>
              <a:t>a)symmetry</a:t>
            </a:r>
            <a:r>
              <a:rPr lang="en-US" sz="2000" dirty="0" smtClean="0"/>
              <a:t> of quark sea</a:t>
            </a:r>
            <a:endParaRPr lang="en-US" sz="2000" dirty="0"/>
          </a:p>
        </p:txBody>
      </p:sp>
      <p:pic>
        <p:nvPicPr>
          <p:cNvPr id="37" name="Bild 3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2" y="4442237"/>
            <a:ext cx="349563" cy="492973"/>
          </a:xfrm>
          <a:prstGeom prst="rect">
            <a:avLst/>
          </a:prstGeom>
        </p:spPr>
      </p:pic>
      <p:sp>
        <p:nvSpPr>
          <p:cNvPr id="38" name="Textfeld 37"/>
          <p:cNvSpPr txBox="1"/>
          <p:nvPr/>
        </p:nvSpPr>
        <p:spPr>
          <a:xfrm>
            <a:off x="1199656" y="4456578"/>
            <a:ext cx="50064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access to novel electroweak probes at high Q</a:t>
            </a:r>
            <a:r>
              <a:rPr lang="en-US" sz="2000" baseline="30000" dirty="0" smtClean="0"/>
              <a:t>2</a:t>
            </a:r>
            <a:endParaRPr lang="en-US" sz="2000" dirty="0"/>
          </a:p>
        </p:txBody>
      </p:sp>
      <p:pic>
        <p:nvPicPr>
          <p:cNvPr id="39" name="Bild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822" y="5333780"/>
            <a:ext cx="349563" cy="492973"/>
          </a:xfrm>
          <a:prstGeom prst="rect">
            <a:avLst/>
          </a:prstGeom>
        </p:spPr>
      </p:pic>
      <p:sp>
        <p:nvSpPr>
          <p:cNvPr id="40" name="Textfeld 39"/>
          <p:cNvSpPr txBox="1"/>
          <p:nvPr/>
        </p:nvSpPr>
        <p:spPr>
          <a:xfrm>
            <a:off x="1199656" y="5333780"/>
            <a:ext cx="5453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effective neutron beam: study of </a:t>
            </a:r>
            <a:r>
              <a:rPr lang="en-US" sz="2000" dirty="0" err="1" smtClean="0"/>
              <a:t>Bjorken</a:t>
            </a:r>
            <a:r>
              <a:rPr lang="en-US" sz="2000" dirty="0" smtClean="0"/>
              <a:t> sum rule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7" name="Textfeld 6"/>
          <p:cNvSpPr txBox="1"/>
          <p:nvPr/>
        </p:nvSpPr>
        <p:spPr>
          <a:xfrm rot="19020000">
            <a:off x="1992518" y="4482636"/>
            <a:ext cx="209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err="1" smtClean="0"/>
              <a:t>x</a:t>
            </a:r>
            <a:r>
              <a:rPr lang="en-US" b="1" dirty="0" smtClean="0"/>
              <a:t> 250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b="1" dirty="0" err="1" smtClean="0"/>
              <a:t>eRHIC</a:t>
            </a:r>
            <a:endParaRPr lang="en-US" b="1" dirty="0"/>
          </a:p>
        </p:txBody>
      </p:sp>
      <p:sp>
        <p:nvSpPr>
          <p:cNvPr id="8" name="Textfeld 7"/>
          <p:cNvSpPr txBox="1"/>
          <p:nvPr/>
        </p:nvSpPr>
        <p:spPr>
          <a:xfrm rot="19020000">
            <a:off x="3357893" y="4262509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100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eRHIC</a:t>
            </a:r>
            <a:r>
              <a:rPr lang="en-US" b="1" dirty="0" smtClean="0">
                <a:solidFill>
                  <a:srgbClr val="FF0000"/>
                </a:solidFill>
              </a:rPr>
              <a:t> stage-1</a:t>
            </a:r>
            <a:endParaRPr lang="en-US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7" name="Textfeld 6"/>
          <p:cNvSpPr txBox="1"/>
          <p:nvPr/>
        </p:nvSpPr>
        <p:spPr>
          <a:xfrm rot="19020000">
            <a:off x="1992518" y="4482636"/>
            <a:ext cx="209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err="1" smtClean="0"/>
              <a:t>x</a:t>
            </a:r>
            <a:r>
              <a:rPr lang="en-US" b="1" dirty="0" smtClean="0"/>
              <a:t> 250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b="1" dirty="0" err="1" smtClean="0"/>
              <a:t>eRHIC</a:t>
            </a:r>
            <a:endParaRPr lang="en-US" b="1" dirty="0"/>
          </a:p>
        </p:txBody>
      </p:sp>
      <p:sp>
        <p:nvSpPr>
          <p:cNvPr id="8" name="Textfeld 7"/>
          <p:cNvSpPr txBox="1"/>
          <p:nvPr/>
        </p:nvSpPr>
        <p:spPr>
          <a:xfrm rot="19020000">
            <a:off x="3357893" y="4262509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100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eRHIC</a:t>
            </a:r>
            <a:r>
              <a:rPr lang="en-US" b="1" dirty="0" smtClean="0">
                <a:solidFill>
                  <a:srgbClr val="FF0000"/>
                </a:solidFill>
              </a:rPr>
              <a:t> stage-1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83132" y="6050212"/>
            <a:ext cx="1987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lowest </a:t>
            </a:r>
            <a:r>
              <a:rPr lang="en-US" sz="1400" b="1" dirty="0" err="1" smtClean="0"/>
              <a:t>x</a:t>
            </a:r>
            <a:r>
              <a:rPr lang="en-US" sz="1400" b="1" dirty="0" smtClean="0"/>
              <a:t> so far </a:t>
            </a:r>
            <a:r>
              <a:rPr lang="en-US" sz="1400" b="1" dirty="0" smtClean="0">
                <a:solidFill>
                  <a:srgbClr val="FF0000"/>
                </a:solidFill>
              </a:rPr>
              <a:t>4.6 x10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-3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             </a:t>
            </a:r>
            <a:r>
              <a:rPr lang="en-US" sz="1400" dirty="0" smtClean="0">
                <a:solidFill>
                  <a:srgbClr val="008000"/>
                </a:solidFill>
              </a:rPr>
              <a:t>COMPASS </a:t>
            </a:r>
            <a:endParaRPr lang="en-US" sz="1400" baseline="30000" dirty="0" smtClean="0">
              <a:solidFill>
                <a:srgbClr val="008000"/>
              </a:solidFill>
            </a:endParaRPr>
          </a:p>
        </p:txBody>
      </p:sp>
      <p:cxnSp>
        <p:nvCxnSpPr>
          <p:cNvPr id="11" name="Gerade Verbindung mit Pfeil 10"/>
          <p:cNvCxnSpPr>
            <a:stCxn id="9" idx="0"/>
          </p:cNvCxnSpPr>
          <p:nvPr/>
        </p:nvCxnSpPr>
        <p:spPr>
          <a:xfrm rot="5400000" flipH="1" flipV="1">
            <a:off x="4285103" y="5756033"/>
            <a:ext cx="585948" cy="24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arallelogramm 9"/>
          <p:cNvSpPr/>
          <p:nvPr/>
        </p:nvSpPr>
        <p:spPr>
          <a:xfrm rot="540000">
            <a:off x="5208497" y="1660466"/>
            <a:ext cx="1875992" cy="3856442"/>
          </a:xfrm>
          <a:prstGeom prst="parallelogram">
            <a:avLst>
              <a:gd name="adj" fmla="val 77174"/>
            </a:avLst>
          </a:prstGeom>
          <a:solidFill>
            <a:schemeClr val="bg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7" name="Textfeld 6"/>
          <p:cNvSpPr txBox="1"/>
          <p:nvPr/>
        </p:nvSpPr>
        <p:spPr>
          <a:xfrm rot="19020000">
            <a:off x="1992518" y="4482636"/>
            <a:ext cx="2095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 </a:t>
            </a:r>
            <a:r>
              <a:rPr lang="en-US" b="1" dirty="0" err="1" smtClean="0"/>
              <a:t>x</a:t>
            </a:r>
            <a:r>
              <a:rPr lang="en-US" b="1" dirty="0" smtClean="0"/>
              <a:t> 250 </a:t>
            </a:r>
            <a:r>
              <a:rPr lang="en-US" b="1" dirty="0" err="1" smtClean="0"/>
              <a:t>GeV</a:t>
            </a:r>
            <a:r>
              <a:rPr lang="en-US" b="1" dirty="0" smtClean="0"/>
              <a:t> </a:t>
            </a:r>
            <a:r>
              <a:rPr lang="en-US" b="1" dirty="0" err="1" smtClean="0"/>
              <a:t>eRHIC</a:t>
            </a:r>
            <a:endParaRPr lang="en-US" b="1" dirty="0"/>
          </a:p>
        </p:txBody>
      </p:sp>
      <p:sp>
        <p:nvSpPr>
          <p:cNvPr id="8" name="Textfeld 7"/>
          <p:cNvSpPr txBox="1"/>
          <p:nvPr/>
        </p:nvSpPr>
        <p:spPr>
          <a:xfrm rot="19020000">
            <a:off x="3357893" y="4262509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 </a:t>
            </a:r>
            <a:r>
              <a:rPr lang="en-US" b="1" dirty="0" err="1" smtClean="0">
                <a:solidFill>
                  <a:srgbClr val="FF0000"/>
                </a:solidFill>
              </a:rPr>
              <a:t>x</a:t>
            </a:r>
            <a:r>
              <a:rPr lang="en-US" b="1" dirty="0" smtClean="0">
                <a:solidFill>
                  <a:srgbClr val="FF0000"/>
                </a:solidFill>
              </a:rPr>
              <a:t> 100 </a:t>
            </a:r>
            <a:r>
              <a:rPr lang="en-US" b="1" dirty="0" err="1" smtClean="0">
                <a:solidFill>
                  <a:srgbClr val="FF0000"/>
                </a:solidFill>
              </a:rPr>
              <a:t>GeV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eRHIC</a:t>
            </a:r>
            <a:r>
              <a:rPr lang="en-US" b="1" dirty="0" smtClean="0">
                <a:solidFill>
                  <a:srgbClr val="FF0000"/>
                </a:solidFill>
              </a:rPr>
              <a:t> stage-1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3583132" y="6050212"/>
            <a:ext cx="19874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lowest </a:t>
            </a:r>
            <a:r>
              <a:rPr lang="en-US" sz="1400" b="1" dirty="0" err="1" smtClean="0"/>
              <a:t>x</a:t>
            </a:r>
            <a:r>
              <a:rPr lang="en-US" sz="1400" b="1" dirty="0" smtClean="0"/>
              <a:t> so far </a:t>
            </a:r>
            <a:r>
              <a:rPr lang="en-US" sz="1400" b="1" dirty="0" smtClean="0">
                <a:solidFill>
                  <a:srgbClr val="FF0000"/>
                </a:solidFill>
              </a:rPr>
              <a:t>4.6 x10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-3</a:t>
            </a:r>
            <a:endParaRPr lang="en-US" sz="1400" b="1" dirty="0" smtClean="0">
              <a:solidFill>
                <a:srgbClr val="FF0000"/>
              </a:solidFill>
            </a:endParaRPr>
          </a:p>
          <a:p>
            <a:r>
              <a:rPr lang="en-US" sz="1400" dirty="0" smtClean="0"/>
              <a:t>             </a:t>
            </a:r>
            <a:r>
              <a:rPr lang="en-US" sz="1400" dirty="0" smtClean="0">
                <a:solidFill>
                  <a:srgbClr val="008000"/>
                </a:solidFill>
              </a:rPr>
              <a:t>COMPASS </a:t>
            </a:r>
            <a:endParaRPr lang="en-US" sz="1400" baseline="30000" dirty="0" smtClean="0">
              <a:solidFill>
                <a:srgbClr val="008000"/>
              </a:solidFill>
            </a:endParaRPr>
          </a:p>
        </p:txBody>
      </p:sp>
      <p:cxnSp>
        <p:nvCxnSpPr>
          <p:cNvPr id="11" name="Gerade Verbindung mit Pfeil 10"/>
          <p:cNvCxnSpPr>
            <a:stCxn id="9" idx="0"/>
          </p:cNvCxnSpPr>
          <p:nvPr/>
        </p:nvCxnSpPr>
        <p:spPr>
          <a:xfrm rot="5400000" flipH="1" flipV="1">
            <a:off x="4285103" y="5756033"/>
            <a:ext cx="585948" cy="241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7286410" y="1281597"/>
            <a:ext cx="1915909" cy="98488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RHIC pp data</a:t>
            </a:r>
          </a:p>
          <a:p>
            <a:pPr algn="ctr"/>
            <a:r>
              <a:rPr lang="en-US" sz="1400" b="1" dirty="0" smtClean="0"/>
              <a:t>constraining </a:t>
            </a:r>
            <a:r>
              <a:rPr lang="en-US" sz="1400" b="1" dirty="0" err="1" smtClean="0"/>
              <a:t>Δg(x</a:t>
            </a:r>
            <a:r>
              <a:rPr lang="en-US" sz="1400" b="1" dirty="0" smtClean="0"/>
              <a:t>)</a:t>
            </a:r>
          </a:p>
          <a:p>
            <a:pPr algn="ctr">
              <a:spcAft>
                <a:spcPts val="600"/>
              </a:spcAft>
            </a:pPr>
            <a:r>
              <a:rPr lang="en-US" sz="1400" dirty="0" smtClean="0"/>
              <a:t>in approx. </a:t>
            </a:r>
            <a:r>
              <a:rPr lang="en-US" sz="1400" b="1" dirty="0" smtClean="0">
                <a:solidFill>
                  <a:srgbClr val="FF0000"/>
                </a:solidFill>
              </a:rPr>
              <a:t>0.05 &lt; </a:t>
            </a:r>
            <a:r>
              <a:rPr lang="en-US" sz="1400" b="1" dirty="0" err="1" smtClean="0">
                <a:solidFill>
                  <a:srgbClr val="FF0000"/>
                </a:solidFill>
              </a:rPr>
              <a:t>x</a:t>
            </a:r>
            <a:r>
              <a:rPr lang="en-US" sz="1400" b="1" dirty="0" smtClean="0">
                <a:solidFill>
                  <a:srgbClr val="FF0000"/>
                </a:solidFill>
              </a:rPr>
              <a:t> &lt;0.2</a:t>
            </a:r>
          </a:p>
          <a:p>
            <a:pPr algn="ctr"/>
            <a:r>
              <a:rPr lang="en-US" sz="1100" dirty="0" smtClean="0"/>
              <a:t>data plotted at </a:t>
            </a:r>
            <a:r>
              <a:rPr lang="en-US" sz="1100" dirty="0" err="1" smtClean="0"/>
              <a:t>x</a:t>
            </a:r>
            <a:r>
              <a:rPr lang="en-US" sz="1100" baseline="-25000" dirty="0" err="1" smtClean="0"/>
              <a:t>T</a:t>
            </a:r>
            <a:r>
              <a:rPr lang="en-US" sz="1100" dirty="0" smtClean="0"/>
              <a:t>=2p</a:t>
            </a:r>
            <a:r>
              <a:rPr lang="en-US" sz="1100" baseline="-25000" dirty="0" smtClean="0"/>
              <a:t>T</a:t>
            </a:r>
            <a:r>
              <a:rPr lang="en-US" sz="1100" dirty="0" smtClean="0"/>
              <a:t>/√S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16" name="Pfeil nach links 15"/>
          <p:cNvSpPr/>
          <p:nvPr/>
        </p:nvSpPr>
        <p:spPr>
          <a:xfrm>
            <a:off x="2563467" y="5429311"/>
            <a:ext cx="2866421" cy="151462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FF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feld 16"/>
          <p:cNvSpPr txBox="1"/>
          <p:nvPr/>
        </p:nvSpPr>
        <p:spPr>
          <a:xfrm>
            <a:off x="2643952" y="5987875"/>
            <a:ext cx="2227393" cy="8002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EIC extends </a:t>
            </a:r>
            <a:r>
              <a:rPr lang="en-US" sz="1600" b="1" dirty="0" err="1" smtClean="0"/>
              <a:t>x</a:t>
            </a:r>
            <a:r>
              <a:rPr lang="en-US" sz="1600" b="1" dirty="0" smtClean="0"/>
              <a:t> coverage</a:t>
            </a:r>
          </a:p>
          <a:p>
            <a:pPr algn="ctr"/>
            <a:r>
              <a:rPr lang="en-US" sz="1600" b="1" dirty="0" smtClean="0"/>
              <a:t>by up to 2 decades </a:t>
            </a:r>
          </a:p>
          <a:p>
            <a:pPr algn="ctr"/>
            <a:r>
              <a:rPr lang="en-US" sz="1400" dirty="0" smtClean="0"/>
              <a:t>(at Q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=1 GeV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16" name="Pfeil nach links 15"/>
          <p:cNvSpPr/>
          <p:nvPr/>
        </p:nvSpPr>
        <p:spPr>
          <a:xfrm>
            <a:off x="1852687" y="5429311"/>
            <a:ext cx="3577201" cy="151462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FF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feld 16"/>
          <p:cNvSpPr txBox="1"/>
          <p:nvPr/>
        </p:nvSpPr>
        <p:spPr>
          <a:xfrm>
            <a:off x="2643952" y="5987875"/>
            <a:ext cx="2227393" cy="8002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EIC extends </a:t>
            </a:r>
            <a:r>
              <a:rPr lang="en-US" sz="1600" b="1" dirty="0" err="1" smtClean="0"/>
              <a:t>x</a:t>
            </a:r>
            <a:r>
              <a:rPr lang="en-US" sz="1600" b="1" dirty="0" smtClean="0"/>
              <a:t> coverage</a:t>
            </a:r>
          </a:p>
          <a:p>
            <a:pPr algn="ctr"/>
            <a:r>
              <a:rPr lang="en-US" sz="1600" b="1" dirty="0" smtClean="0"/>
              <a:t>by up to 2 decades </a:t>
            </a:r>
          </a:p>
          <a:p>
            <a:pPr algn="ctr"/>
            <a:r>
              <a:rPr lang="en-US" sz="1400" dirty="0" smtClean="0"/>
              <a:t>(at Q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=1 GeV</a:t>
            </a:r>
            <a:r>
              <a:rPr lang="en-US" sz="1400" baseline="30000" dirty="0" smtClean="0"/>
              <a:t>2</a:t>
            </a:r>
            <a:r>
              <a:rPr lang="en-US" sz="1400" dirty="0" smtClean="0"/>
              <a:t>) </a:t>
            </a:r>
            <a:endParaRPr lang="en-US" dirty="0"/>
          </a:p>
        </p:txBody>
      </p:sp>
      <p:sp>
        <p:nvSpPr>
          <p:cNvPr id="7" name="Pfeil nach links 6"/>
          <p:cNvSpPr/>
          <p:nvPr/>
        </p:nvSpPr>
        <p:spPr>
          <a:xfrm rot="5400000">
            <a:off x="3858066" y="4741572"/>
            <a:ext cx="2341147" cy="151462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feld 7"/>
          <p:cNvSpPr txBox="1"/>
          <p:nvPr/>
        </p:nvSpPr>
        <p:spPr>
          <a:xfrm>
            <a:off x="5285793" y="2539892"/>
            <a:ext cx="1454244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likewise for Q</a:t>
            </a:r>
            <a:r>
              <a:rPr lang="en-US" sz="1600" b="1" baseline="30000" dirty="0" smtClean="0"/>
              <a:t>2</a:t>
            </a:r>
            <a:r>
              <a:rPr lang="en-US" sz="1400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6155" y="953192"/>
            <a:ext cx="7495223" cy="5265422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present </a:t>
            </a:r>
            <a:r>
              <a:rPr lang="en-US" sz="2600" b="1" dirty="0" err="1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vs</a:t>
            </a:r>
            <a:r>
              <a:rPr lang="en-US" sz="2600" b="1" dirty="0" smtClean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</a:effectLst>
                <a:latin typeface="Comic Sans MS"/>
                <a:ea typeface="+mj-ea"/>
                <a:cs typeface="Comic Sans MS"/>
              </a:rPr>
              <a:t> EIC kinematic coverage</a:t>
            </a: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221390" y="634852"/>
            <a:ext cx="8724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EIC might be realized in stages</a:t>
            </a:r>
            <a:r>
              <a:rPr lang="en-US" b="1" dirty="0" smtClean="0">
                <a:solidFill>
                  <a:srgbClr val="0000FF"/>
                </a:solidFill>
              </a:rPr>
              <a:t>: </a:t>
            </a:r>
            <a:r>
              <a:rPr lang="en-US" sz="1600" b="1" dirty="0" smtClean="0">
                <a:solidFill>
                  <a:srgbClr val="0000FF"/>
                </a:solidFill>
              </a:rPr>
              <a:t>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100 – 5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 stage-1] </a:t>
            </a:r>
            <a:r>
              <a:rPr lang="en-US" sz="1600" dirty="0" smtClean="0"/>
              <a:t>to </a:t>
            </a:r>
            <a:r>
              <a:rPr lang="en-US" sz="1600" b="1" dirty="0" smtClean="0">
                <a:solidFill>
                  <a:srgbClr val="0000FF"/>
                </a:solidFill>
              </a:rPr>
              <a:t>20(30) </a:t>
            </a:r>
            <a:r>
              <a:rPr lang="en-US" sz="1600" b="1" dirty="0" err="1" smtClean="0">
                <a:solidFill>
                  <a:srgbClr val="0000FF"/>
                </a:solidFill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</a:rPr>
              <a:t> 250 </a:t>
            </a:r>
            <a:r>
              <a:rPr lang="en-US" sz="1600" b="1" dirty="0" err="1" smtClean="0">
                <a:solidFill>
                  <a:srgbClr val="0000FF"/>
                </a:solidFill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/>
              <a:t>[</a:t>
            </a:r>
            <a:r>
              <a:rPr lang="en-US" sz="1400" dirty="0" err="1" smtClean="0"/>
              <a:t>eRHIC</a:t>
            </a:r>
            <a:r>
              <a:rPr lang="en-US" sz="1400" dirty="0" smtClean="0"/>
              <a:t>]</a:t>
            </a:r>
            <a:endParaRPr lang="en-US" sz="1600" dirty="0"/>
          </a:p>
        </p:txBody>
      </p:sp>
      <p:sp>
        <p:nvSpPr>
          <p:cNvPr id="17" name="Textfeld 16"/>
          <p:cNvSpPr txBox="1"/>
          <p:nvPr/>
        </p:nvSpPr>
        <p:spPr>
          <a:xfrm>
            <a:off x="2500172" y="5987875"/>
            <a:ext cx="2514956" cy="80021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/>
              <a:t>can also play with</a:t>
            </a:r>
          </a:p>
          <a:p>
            <a:pPr algn="ctr"/>
            <a:r>
              <a:rPr lang="en-US" sz="1600" b="1" dirty="0" smtClean="0"/>
              <a:t>Q</a:t>
            </a:r>
            <a:r>
              <a:rPr lang="en-US" sz="1600" b="1" baseline="30000" dirty="0" smtClean="0"/>
              <a:t>2</a:t>
            </a:r>
            <a:r>
              <a:rPr lang="en-US" sz="1600" b="1" baseline="-25000" dirty="0" smtClean="0"/>
              <a:t>min</a:t>
            </a:r>
            <a:r>
              <a:rPr lang="en-US" sz="1600" b="1" dirty="0" smtClean="0"/>
              <a:t> cut in fits </a:t>
            </a:r>
          </a:p>
          <a:p>
            <a:pPr algn="ctr"/>
            <a:r>
              <a:rPr lang="en-US" sz="1400" dirty="0" smtClean="0"/>
              <a:t>(in particular with 20 </a:t>
            </a:r>
            <a:r>
              <a:rPr lang="en-US" sz="1400" dirty="0" err="1" smtClean="0"/>
              <a:t>x</a:t>
            </a:r>
            <a:r>
              <a:rPr lang="en-US" sz="1400" dirty="0" smtClean="0"/>
              <a:t> 250 </a:t>
            </a:r>
            <a:r>
              <a:rPr lang="en-US" sz="1400" dirty="0" err="1" smtClean="0"/>
              <a:t>GeV</a:t>
            </a:r>
            <a:r>
              <a:rPr lang="en-US" sz="1400" dirty="0" smtClean="0"/>
              <a:t>) </a:t>
            </a:r>
            <a:endParaRPr lang="en-US" dirty="0"/>
          </a:p>
        </p:txBody>
      </p:sp>
      <p:grpSp>
        <p:nvGrpSpPr>
          <p:cNvPr id="13" name="Gruppierung 12"/>
          <p:cNvGrpSpPr/>
          <p:nvPr/>
        </p:nvGrpSpPr>
        <p:grpSpPr>
          <a:xfrm>
            <a:off x="524345" y="5266196"/>
            <a:ext cx="6187275" cy="369332"/>
            <a:chOff x="524345" y="5266196"/>
            <a:chExt cx="6187275" cy="369332"/>
          </a:xfrm>
        </p:grpSpPr>
        <p:cxnSp>
          <p:nvCxnSpPr>
            <p:cNvPr id="10" name="Gerade Verbindung 9"/>
            <p:cNvCxnSpPr/>
            <p:nvPr/>
          </p:nvCxnSpPr>
          <p:spPr>
            <a:xfrm>
              <a:off x="1409906" y="5452612"/>
              <a:ext cx="5301714" cy="11651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feld 11"/>
            <p:cNvSpPr txBox="1"/>
            <p:nvPr/>
          </p:nvSpPr>
          <p:spPr>
            <a:xfrm>
              <a:off x="524345" y="5266196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Q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2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min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1402E-6 7.17095E-6 L 1.61402E-6 -0.05759 " pathEditMode="relative" ptsTypes="AA">
                                      <p:cBhvr>
                                        <p:cTn id="1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44915E-6 -0.05759 L -0.00018 -0.08628 " pathEditMode="relative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SOURCE" val="\documentclass{slides}\pagestyle{empty}&#10;\usepackage{color}&#10;\begin{document}&#10;\input{coloric}&#10;$$&#10;\blue{ \frac{dg_1}{d\log(Q^2)} \propto \red{-} \Delta g(x,Q^2)}&#10;$$&#10;&#10;&#10;\end{document}&#10;"/>
  <p:tag name="EXTERNALNAME" val="txp_fig"/>
  <p:tag name="BLEND" val="Falsch"/>
  <p:tag name="TRANSPARENT" val="Falsch"/>
  <p:tag name="KEEPFILES" val="Falsch"/>
  <p:tag name="DEBUGPAUSE" val="Falsch"/>
  <p:tag name="RESOLUTION" val="1200"/>
  <p:tag name="TIMEOUT" val="(none)"/>
  <p:tag name="BOXWIDTH" val="502"/>
  <p:tag name="BOXHEIGHT" val="473"/>
  <p:tag name="BOXFONT" val="10"/>
  <p:tag name="BOXWRAP" val="Falsch"/>
  <p:tag name="WORKAROUNDTRANSPARENCYBUG" val="Falsch"/>
  <p:tag name="ALLOWFONTSUBSTITUTION" val="Falsch"/>
  <p:tag name="BITMAPFORMAT" val="png256"/>
  <p:tag name="ORIGWIDTH" val="235"/>
  <p:tag name="PICTUREFILESIZE" val="28440"/>
</p:tagLst>
</file>

<file path=ppt/tags/tag2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SOURCE" val="\documentclass{slides}\pagestyle{empty}&#10;\usepackage{color}&#10;\begin{document}&#10;\input{coloric}&#10;$$&#10;\blue{ \frac{dg_1}{d\log(Q^2)} \propto \red{-} \Delta g(x,Q^2)}&#10;$$&#10;&#10;&#10;\end{document}&#10;"/>
  <p:tag name="EXTERNALNAME" val="txp_fig"/>
  <p:tag name="BLEND" val="Falsch"/>
  <p:tag name="TRANSPARENT" val="Falsch"/>
  <p:tag name="KEEPFILES" val="Falsch"/>
  <p:tag name="DEBUGPAUSE" val="Falsch"/>
  <p:tag name="RESOLUTION" val="1200"/>
  <p:tag name="TIMEOUT" val="(none)"/>
  <p:tag name="BOXWIDTH" val="502"/>
  <p:tag name="BOXHEIGHT" val="473"/>
  <p:tag name="BOXFONT" val="10"/>
  <p:tag name="BOXWRAP" val="Falsch"/>
  <p:tag name="WORKAROUNDTRANSPARENCYBUG" val="Falsch"/>
  <p:tag name="ALLOWFONTSUBSTITUTION" val="Falsch"/>
  <p:tag name="BITMAPFORMAT" val="png256"/>
  <p:tag name="ORIGWIDTH" val="235"/>
  <p:tag name="PICTUREFILESIZE" val="28440"/>
</p:tagLst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0</TotalTime>
  <Words>3407</Words>
  <Application>Microsoft Macintosh PowerPoint</Application>
  <PresentationFormat>Bildschirmpräsentation (4:3)</PresentationFormat>
  <Paragraphs>426</Paragraphs>
  <Slides>37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37</vt:i4>
      </vt:variant>
    </vt:vector>
  </HeadingPairs>
  <TitlesOfParts>
    <vt:vector size="38" baseType="lpstr">
      <vt:lpstr>Studio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  <vt:lpstr>Folie 15</vt:lpstr>
      <vt:lpstr>Folie 16</vt:lpstr>
      <vt:lpstr>Folie 17</vt:lpstr>
      <vt:lpstr>Folie 18</vt:lpstr>
      <vt:lpstr>Folie 19</vt:lpstr>
      <vt:lpstr>Folie 20</vt:lpstr>
      <vt:lpstr>Folie 21</vt:lpstr>
      <vt:lpstr>Folie 22</vt:lpstr>
      <vt:lpstr>Folie 23</vt:lpstr>
      <vt:lpstr>Folie 24</vt:lpstr>
      <vt:lpstr>Folie 25</vt:lpstr>
      <vt:lpstr>Folie 26</vt:lpstr>
      <vt:lpstr>Folie 27</vt:lpstr>
      <vt:lpstr>Folie 28</vt:lpstr>
      <vt:lpstr>Folie 29</vt:lpstr>
      <vt:lpstr>Folie 30</vt:lpstr>
      <vt:lpstr>Folie 31</vt:lpstr>
      <vt:lpstr>Folie 32</vt:lpstr>
      <vt:lpstr>Folie 33</vt:lpstr>
      <vt:lpstr>Folie 34</vt:lpstr>
      <vt:lpstr>Folie 35</vt:lpstr>
      <vt:lpstr>Folie 36</vt:lpstr>
      <vt:lpstr>Folie 37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Marco Stratmann</dc:creator>
  <cp:lastModifiedBy>Marco Stratmann</cp:lastModifiedBy>
  <cp:revision>212</cp:revision>
  <dcterms:created xsi:type="dcterms:W3CDTF">2012-03-25T08:56:31Z</dcterms:created>
  <dcterms:modified xsi:type="dcterms:W3CDTF">2012-03-27T10:54:05Z</dcterms:modified>
</cp:coreProperties>
</file>