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48" r:id="rId2"/>
    <p:sldId id="385" r:id="rId3"/>
    <p:sldId id="386" r:id="rId4"/>
    <p:sldId id="387" r:id="rId5"/>
    <p:sldId id="392" r:id="rId6"/>
    <p:sldId id="389" r:id="rId7"/>
    <p:sldId id="391" r:id="rId8"/>
    <p:sldId id="390" r:id="rId9"/>
    <p:sldId id="388" r:id="rId10"/>
    <p:sldId id="35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BABA"/>
    <a:srgbClr val="FF0000"/>
    <a:srgbClr val="000000"/>
    <a:srgbClr val="0033A0"/>
    <a:srgbClr val="95BDFE"/>
    <a:srgbClr val="7AACFF"/>
    <a:srgbClr val="0070C0"/>
    <a:srgbClr val="EAEAEA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73" autoAdjust="0"/>
    <p:restoredTop sz="96245"/>
  </p:normalViewPr>
  <p:slideViewPr>
    <p:cSldViewPr snapToObjects="1">
      <p:cViewPr varScale="1">
        <p:scale>
          <a:sx n="120" d="100"/>
          <a:sy n="120" d="100"/>
        </p:scale>
        <p:origin x="23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83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B39EA-C5FA-854D-BA84-DB8965B4DD1D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047F9C-B98E-3E47-82F9-11D50B3F8E7A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88A0F1-CD99-CE40-B1B8-45ECC99E4F54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B59340-A13B-AF4B-B5BF-D737372541C4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56B62BC-9424-9146-B803-1216DE8D84D0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65CDE5E-7EB0-8B4E-9D6F-5E8C8D01322E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6D5BE8C-C645-8A4B-8A87-4915CC021AD4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FB6F071-F8CC-6243-B71A-A344928B8A5E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7112620-17AF-8246-A42A-8FEEA68523D3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7D14A-A2D1-6149-8CF6-5A2A2E31EC58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8A3A-6AD4-3540-B71B-E14DCC61760F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F96DD-645D-B045-AE06-EF7AA5EF4194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DD4A-B37D-584D-8BC0-4295A6BD10BB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098B-7968-694C-9B4D-A4C858079D1A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45259-9ACD-D541-80CF-A2A863911ED7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8D1B-4700-3045-B3C9-D373470EDE96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9B6AE2-E551-B54F-8545-7A1D8347EA3D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 | Title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012B-545A-4D4B-A1BF-EDA418A1029F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2633-FAE1-5643-800F-AA2DFA7A4E9B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 |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62986D-004B-0545-981F-470B78495EC6}" type="datetime1">
              <a:rPr lang="de-DE" smtClean="0"/>
              <a:t>08.05.25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Author | Title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edms.cern.ch/ui/#!master/navigator/document?D:101774811:101774811:subDocs" TargetMode="Externa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01F85-8E43-48BE-9844-F48D75D4F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85835"/>
            <a:ext cx="12192000" cy="2209799"/>
          </a:xfrm>
        </p:spPr>
        <p:txBody>
          <a:bodyPr/>
          <a:lstStyle/>
          <a:p>
            <a:r>
              <a:rPr lang="en-GB" sz="4800" dirty="0"/>
              <a:t>Muon Background Acceptance</a:t>
            </a:r>
            <a:br>
              <a:rPr lang="en-GB" sz="4800" dirty="0"/>
            </a:br>
            <a:r>
              <a:rPr lang="en-GB" sz="4800" dirty="0"/>
              <a:t>of </a:t>
            </a:r>
            <a:r>
              <a:rPr lang="en-GB" sz="4800" dirty="0" err="1"/>
              <a:t>SHiP</a:t>
            </a:r>
            <a:endParaRPr lang="en-GB" sz="4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57936-7D2B-250A-A451-BF6EB859B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59959E68-E62F-50D9-B0AD-43A2DE59B8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06635"/>
            <a:ext cx="9144000" cy="1655762"/>
          </a:xfrm>
        </p:spPr>
        <p:txBody>
          <a:bodyPr/>
          <a:lstStyle/>
          <a:p>
            <a:r>
              <a:rPr lang="en-GB" dirty="0"/>
              <a:t>by Florian Stummer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62A266D-2945-0ABF-4773-694B2FFE7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Florian Stummer | 30.04.2025</a:t>
            </a:r>
          </a:p>
        </p:txBody>
      </p:sp>
    </p:spTree>
    <p:extLst>
      <p:ext uri="{BB962C8B-B14F-4D97-AF65-F5344CB8AC3E}">
        <p14:creationId xmlns:p14="http://schemas.microsoft.com/office/powerpoint/2010/main" val="129100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664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A7705-0DCC-E76D-A600-BF0215F65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44114"/>
            <a:ext cx="7669211" cy="5056661"/>
          </a:xfrm>
        </p:spPr>
        <p:txBody>
          <a:bodyPr/>
          <a:lstStyle/>
          <a:p>
            <a:r>
              <a:rPr lang="en-GB" sz="2000" dirty="0"/>
              <a:t>Initial Muon Background Findings</a:t>
            </a:r>
          </a:p>
          <a:p>
            <a:pPr lvl="1"/>
            <a:r>
              <a:rPr lang="en-GB" sz="1600" dirty="0"/>
              <a:t>Muon background from vacuum rest-gas and BDF instrumentation may fill the entire experimental cavern.</a:t>
            </a:r>
          </a:p>
          <a:p>
            <a:pPr lvl="1"/>
            <a:r>
              <a:rPr lang="en-GB" sz="1600" dirty="0"/>
              <a:t>Production angle of muons from proton-</a:t>
            </a:r>
            <a:r>
              <a:rPr lang="en-GB" sz="1600" dirty="0" err="1"/>
              <a:t>Ti</a:t>
            </a:r>
            <a:r>
              <a:rPr lang="en-GB" sz="1600" dirty="0"/>
              <a:t> foil interactions</a:t>
            </a:r>
          </a:p>
          <a:p>
            <a:r>
              <a:rPr lang="en-GB" sz="2000" dirty="0"/>
              <a:t>Potential issue:</a:t>
            </a:r>
          </a:p>
          <a:p>
            <a:pPr lvl="1"/>
            <a:r>
              <a:rPr lang="en-GB" sz="1600" dirty="0" err="1"/>
              <a:t>SHiP</a:t>
            </a:r>
            <a:r>
              <a:rPr lang="en-GB" sz="1600" dirty="0"/>
              <a:t> is not optimised to handle off-axis muons</a:t>
            </a:r>
          </a:p>
          <a:p>
            <a:pPr lvl="1"/>
            <a:r>
              <a:rPr lang="en-GB" sz="1600" b="1" dirty="0">
                <a:solidFill>
                  <a:srgbClr val="00B050"/>
                </a:solidFill>
              </a:rPr>
              <a:t>Question</a:t>
            </a:r>
            <a:r>
              <a:rPr lang="en-GB" sz="1600" dirty="0">
                <a:solidFill>
                  <a:srgbClr val="00B050"/>
                </a:solidFill>
              </a:rPr>
              <a:t>: How much of the off-axis muon flux falls within </a:t>
            </a:r>
            <a:r>
              <a:rPr lang="en-GB" sz="1600" dirty="0" err="1">
                <a:solidFill>
                  <a:srgbClr val="00B050"/>
                </a:solidFill>
              </a:rPr>
              <a:t>SHiP’s</a:t>
            </a:r>
            <a:r>
              <a:rPr lang="en-GB" sz="1600" dirty="0">
                <a:solidFill>
                  <a:srgbClr val="00B050"/>
                </a:solidFill>
              </a:rPr>
              <a:t> acceptance?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4CB7E7-31CA-D401-B2AE-9AAA8001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23BAF57-3538-A810-10A0-2BF67C42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Florian Stummer | 30.04.2025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8C321-E0D1-948D-B921-ADBF98B1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41DB7E1-FE0E-ECD0-0748-D4A5076EDCE5}"/>
              </a:ext>
            </a:extLst>
          </p:cNvPr>
          <p:cNvGrpSpPr/>
          <p:nvPr/>
        </p:nvGrpSpPr>
        <p:grpSpPr>
          <a:xfrm>
            <a:off x="533400" y="3830196"/>
            <a:ext cx="7510130" cy="2342004"/>
            <a:chOff x="24540" y="1919300"/>
            <a:chExt cx="12142921" cy="378672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EE925DA-1677-BADB-F6AF-C87EF33D2846}"/>
                </a:ext>
              </a:extLst>
            </p:cNvPr>
            <p:cNvSpPr txBox="1"/>
            <p:nvPr/>
          </p:nvSpPr>
          <p:spPr>
            <a:xfrm>
              <a:off x="892403" y="1919301"/>
              <a:ext cx="2028796" cy="3821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/>
                <a:t>100m Vacuum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26D4805-E4EE-7F4D-D27A-4FCEE7DDE650}"/>
                </a:ext>
              </a:extLst>
            </p:cNvPr>
            <p:cNvSpPr txBox="1"/>
            <p:nvPr/>
          </p:nvSpPr>
          <p:spPr>
            <a:xfrm>
              <a:off x="4625353" y="1919301"/>
              <a:ext cx="2637128" cy="3821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/>
                <a:t>Foil 10m upstream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F316DE0-D856-A588-938F-49EFF5C4DB70}"/>
                </a:ext>
              </a:extLst>
            </p:cNvPr>
            <p:cNvSpPr txBox="1"/>
            <p:nvPr/>
          </p:nvSpPr>
          <p:spPr>
            <a:xfrm>
              <a:off x="8641992" y="1919300"/>
              <a:ext cx="2637128" cy="3821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/>
                <a:t>Foil 30m upstream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809E241-CEFF-CDE5-A6F6-1D5815B2A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57826" y="2281327"/>
              <a:ext cx="4109635" cy="342469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7D67BA2-B895-51D2-E0C9-30977CF7C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41182" y="2281328"/>
              <a:ext cx="4109633" cy="342469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DCDC487-AD3E-6015-DD11-B7390B592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540" y="2281327"/>
              <a:ext cx="4109635" cy="342469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95692F7-DFF9-35E8-4064-AACBFAE724C0}"/>
                </a:ext>
              </a:extLst>
            </p:cNvPr>
            <p:cNvSpPr txBox="1"/>
            <p:nvPr/>
          </p:nvSpPr>
          <p:spPr>
            <a:xfrm rot="16200000">
              <a:off x="3340055" y="3922023"/>
              <a:ext cx="1199146" cy="14330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6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µ / proton / 1x1cm</a:t>
              </a:r>
              <a:r>
                <a:rPr lang="en-GB" sz="600" baseline="300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FE73DF0-9AD6-8A57-8D9D-AF7FBEE58F08}"/>
                </a:ext>
              </a:extLst>
            </p:cNvPr>
            <p:cNvSpPr txBox="1"/>
            <p:nvPr/>
          </p:nvSpPr>
          <p:spPr>
            <a:xfrm rot="16200000">
              <a:off x="7356699" y="3922023"/>
              <a:ext cx="1199146" cy="14330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6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µ / proton / 1x1cm</a:t>
              </a:r>
              <a:r>
                <a:rPr lang="en-GB" sz="600" baseline="300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E4859D9-78D6-D55F-C5DB-B11014286CEF}"/>
                </a:ext>
              </a:extLst>
            </p:cNvPr>
            <p:cNvSpPr txBox="1"/>
            <p:nvPr/>
          </p:nvSpPr>
          <p:spPr>
            <a:xfrm rot="16200000">
              <a:off x="11373338" y="3922023"/>
              <a:ext cx="1199146" cy="14330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6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µ / proton / 1x1cm</a:t>
              </a:r>
              <a:r>
                <a:rPr lang="en-GB" sz="600" baseline="300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endParaRPr lang="en-GB" sz="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8FC47E-6684-7AFF-B9E1-C7CE83F0AB20}"/>
              </a:ext>
            </a:extLst>
          </p:cNvPr>
          <p:cNvGrpSpPr/>
          <p:nvPr/>
        </p:nvGrpSpPr>
        <p:grpSpPr>
          <a:xfrm>
            <a:off x="8084640" y="1354021"/>
            <a:ext cx="4107360" cy="3558534"/>
            <a:chOff x="6472338" y="1418893"/>
            <a:chExt cx="5486400" cy="475330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3CB25CE-97CE-AD52-9982-D990123F8C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72338" y="1600200"/>
              <a:ext cx="5486400" cy="4572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16474FE-B0B7-AA0F-C41D-6B102B0E4DE0}"/>
                </a:ext>
              </a:extLst>
            </p:cNvPr>
            <p:cNvSpPr txBox="1"/>
            <p:nvPr/>
          </p:nvSpPr>
          <p:spPr>
            <a:xfrm>
              <a:off x="7432479" y="1418893"/>
              <a:ext cx="3127915" cy="26770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/>
                <a:t>Production angle vs Momentum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A28AA9-7C9E-75FA-4E95-371DC698AE46}"/>
                </a:ext>
              </a:extLst>
            </p:cNvPr>
            <p:cNvSpPr txBox="1"/>
            <p:nvPr/>
          </p:nvSpPr>
          <p:spPr>
            <a:xfrm rot="16200000">
              <a:off x="10793792" y="3808117"/>
              <a:ext cx="1826553" cy="1561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7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µ / proton / 1 GeV/c / </a:t>
              </a:r>
              <a:r>
                <a:rPr lang="en-GB" sz="700" dirty="0" err="1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mrad</a:t>
              </a:r>
              <a:endParaRPr lang="en-GB" sz="7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7EE665B-1A6E-993E-854A-3C7CD76860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567160"/>
              </p:ext>
            </p:extLst>
          </p:nvPr>
        </p:nvGraphicFramePr>
        <p:xfrm>
          <a:off x="8569102" y="4912555"/>
          <a:ext cx="3291961" cy="10980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93266">
                  <a:extLst>
                    <a:ext uri="{9D8B030D-6E8A-4147-A177-3AD203B41FA5}">
                      <a16:colId xmlns:a16="http://schemas.microsoft.com/office/drawing/2014/main" val="2842573655"/>
                    </a:ext>
                  </a:extLst>
                </a:gridCol>
                <a:gridCol w="1798695">
                  <a:extLst>
                    <a:ext uri="{9D8B030D-6E8A-4147-A177-3AD203B41FA5}">
                      <a16:colId xmlns:a16="http://schemas.microsoft.com/office/drawing/2014/main" val="3244262308"/>
                    </a:ext>
                  </a:extLst>
                </a:gridCol>
              </a:tblGrid>
              <a:tr h="274500">
                <a:tc>
                  <a:txBody>
                    <a:bodyPr/>
                    <a:lstStyle/>
                    <a:p>
                      <a:r>
                        <a:rPr lang="en-GB" sz="1200" dirty="0"/>
                        <a:t>Production Angle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Muon Momentum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9312497"/>
                  </a:ext>
                </a:extLst>
              </a:tr>
              <a:tr h="274500">
                <a:tc>
                  <a:txBody>
                    <a:bodyPr/>
                    <a:lstStyle/>
                    <a:p>
                      <a:r>
                        <a:rPr lang="en-GB" sz="1200" dirty="0"/>
                        <a:t>10 </a:t>
                      </a:r>
                      <a:r>
                        <a:rPr lang="en-GB" sz="1200" dirty="0" err="1"/>
                        <a:t>mrad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Any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0707714"/>
                  </a:ext>
                </a:extLst>
              </a:tr>
              <a:tr h="274500">
                <a:tc>
                  <a:txBody>
                    <a:bodyPr/>
                    <a:lstStyle/>
                    <a:p>
                      <a:r>
                        <a:rPr lang="en-GB" sz="1200" dirty="0"/>
                        <a:t>50 </a:t>
                      </a:r>
                      <a:r>
                        <a:rPr lang="en-GB" sz="1200" dirty="0" err="1"/>
                        <a:t>mrad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 &lt; 50 GeV/c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913288"/>
                  </a:ext>
                </a:extLst>
              </a:tr>
              <a:tr h="274500">
                <a:tc>
                  <a:txBody>
                    <a:bodyPr/>
                    <a:lstStyle/>
                    <a:p>
                      <a:r>
                        <a:rPr lang="en-GB" sz="1200" dirty="0"/>
                        <a:t>100 </a:t>
                      </a:r>
                      <a:r>
                        <a:rPr lang="en-GB" sz="1200" dirty="0" err="1"/>
                        <a:t>mrad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 &lt; 20 GeV/c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968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87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A7705-0DCC-E76D-A600-BF0215F65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4021"/>
            <a:ext cx="11098212" cy="4846754"/>
          </a:xfrm>
        </p:spPr>
        <p:txBody>
          <a:bodyPr/>
          <a:lstStyle/>
          <a:p>
            <a:r>
              <a:rPr lang="en-GB" dirty="0"/>
              <a:t>MC-simulation of muons through BDF and </a:t>
            </a:r>
            <a:r>
              <a:rPr lang="en-GB" dirty="0" err="1"/>
              <a:t>SHiP’s</a:t>
            </a:r>
            <a:r>
              <a:rPr lang="en-GB" dirty="0"/>
              <a:t> muon shield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What we can learn from this simulation:</a:t>
            </a:r>
          </a:p>
          <a:p>
            <a:pPr lvl="1"/>
            <a:r>
              <a:rPr lang="en-GB" dirty="0"/>
              <a:t>Is a 10 GeV momentum cut-off for muons due to the material’s stopping power suitable?</a:t>
            </a:r>
          </a:p>
          <a:p>
            <a:pPr lvl="1"/>
            <a:r>
              <a:rPr lang="en-GB" dirty="0"/>
              <a:t>Do we capture a specific muon component with the magnetic field of the muon shield?</a:t>
            </a:r>
          </a:p>
          <a:p>
            <a:pPr lvl="1"/>
            <a:r>
              <a:rPr lang="en-GB" dirty="0"/>
              <a:t>Are there any muons that </a:t>
            </a:r>
            <a:r>
              <a:rPr lang="en-GB" dirty="0" err="1"/>
              <a:t>SHiP</a:t>
            </a:r>
            <a:r>
              <a:rPr lang="en-GB" dirty="0"/>
              <a:t> might be particularly sensitive to?</a:t>
            </a:r>
          </a:p>
          <a:p>
            <a:pPr lvl="1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4CB7E7-31CA-D401-B2AE-9AAA8001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How can we evaluate </a:t>
            </a:r>
            <a:r>
              <a:rPr lang="en-GB" sz="3200" dirty="0" err="1"/>
              <a:t>SHiP’s</a:t>
            </a:r>
            <a:r>
              <a:rPr lang="en-GB" sz="3200" dirty="0"/>
              <a:t> off-axis muon acceptance?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23BAF57-3538-A810-10A0-2BF67C42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Florian Stummer | 30.04.2025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8C321-E0D1-948D-B921-ADBF98B1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2163F7B-0B45-6F53-4EDF-DD54A29BBCE5}"/>
              </a:ext>
            </a:extLst>
          </p:cNvPr>
          <p:cNvSpPr>
            <a:spLocks noChangeAspect="1"/>
          </p:cNvSpPr>
          <p:nvPr/>
        </p:nvSpPr>
        <p:spPr>
          <a:xfrm>
            <a:off x="915881" y="2743200"/>
            <a:ext cx="1800000" cy="1800000"/>
          </a:xfrm>
          <a:prstGeom prst="rect">
            <a:avLst/>
          </a:prstGeom>
          <a:pattFill prst="smGrid">
            <a:fgClr>
              <a:srgbClr val="000000"/>
            </a:fgClr>
            <a:bgClr>
              <a:schemeClr val="bg1"/>
            </a:bgClr>
          </a:pattFill>
          <a:ln w="508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F657E4-7462-ED50-79F2-0E7EF45755C0}"/>
              </a:ext>
            </a:extLst>
          </p:cNvPr>
          <p:cNvSpPr txBox="1"/>
          <p:nvPr/>
        </p:nvSpPr>
        <p:spPr>
          <a:xfrm>
            <a:off x="711279" y="1866014"/>
            <a:ext cx="2354812" cy="7848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dirty="0"/>
              <a:t>Muon Grid Distribution</a:t>
            </a:r>
          </a:p>
          <a:p>
            <a:pPr algn="ctr"/>
            <a:r>
              <a:rPr lang="en-GB" sz="1400" dirty="0"/>
              <a:t>over 2x2 m</a:t>
            </a:r>
            <a:r>
              <a:rPr lang="en-GB" sz="1400" baseline="30000" dirty="0"/>
              <a:t>2</a:t>
            </a:r>
            <a:r>
              <a:rPr lang="en-GB" sz="1400" dirty="0"/>
              <a:t> upstream of BDF</a:t>
            </a:r>
            <a:br>
              <a:rPr lang="en-GB" sz="1400" dirty="0"/>
            </a:br>
            <a:r>
              <a:rPr lang="en-GB" sz="1400" dirty="0"/>
              <a:t>Radial angle of 0-10 </a:t>
            </a:r>
            <a:r>
              <a:rPr lang="en-GB" sz="1400" dirty="0" err="1"/>
              <a:t>mrad</a:t>
            </a:r>
            <a:br>
              <a:rPr lang="en-GB" sz="1400" dirty="0"/>
            </a:br>
            <a:r>
              <a:rPr lang="en-GB" sz="900" dirty="0"/>
              <a:t>(outward / correlated to position)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1A161B-AE78-BCA7-C66C-851D55C939DF}"/>
              </a:ext>
            </a:extLst>
          </p:cNvPr>
          <p:cNvSpPr txBox="1"/>
          <p:nvPr/>
        </p:nvSpPr>
        <p:spPr>
          <a:xfrm>
            <a:off x="4783033" y="1828800"/>
            <a:ext cx="2348142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dirty="0"/>
              <a:t>Relevant Mass of BDF, </a:t>
            </a:r>
            <a:br>
              <a:rPr lang="en-GB" sz="1400" dirty="0"/>
            </a:br>
            <a:r>
              <a:rPr lang="en-GB" sz="1400" dirty="0"/>
              <a:t>Hadron Stopper, Muon Shield</a:t>
            </a:r>
            <a:br>
              <a:rPr lang="en-GB" sz="1400" dirty="0"/>
            </a:br>
            <a:r>
              <a:rPr lang="en-GB" sz="1400" dirty="0"/>
              <a:t>and RP-Shielding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448995-CB68-C1B8-E213-58BA875BFC60}"/>
              </a:ext>
            </a:extLst>
          </p:cNvPr>
          <p:cNvSpPr txBox="1"/>
          <p:nvPr/>
        </p:nvSpPr>
        <p:spPr>
          <a:xfrm>
            <a:off x="8905945" y="1828800"/>
            <a:ext cx="27363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dirty="0"/>
              <a:t>Magnetic field of the Muon Shield</a:t>
            </a:r>
          </a:p>
        </p:txBody>
      </p:sp>
      <p:pic>
        <p:nvPicPr>
          <p:cNvPr id="25" name="Picture 24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F97CC1F-2B83-07E3-489A-47BCC3604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6110" y="2590329"/>
            <a:ext cx="3475995" cy="2111667"/>
          </a:xfrm>
          <a:prstGeom prst="rect">
            <a:avLst/>
          </a:prstGeom>
        </p:spPr>
      </p:pic>
      <p:pic>
        <p:nvPicPr>
          <p:cNvPr id="26" name="Content Placeholder 6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3827F02A-C9BF-C7FE-36BD-8B30E0A46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096" y="2590639"/>
            <a:ext cx="3475996" cy="198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8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A7705-0DCC-E76D-A600-BF0215F65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4021"/>
            <a:ext cx="11098212" cy="4846754"/>
          </a:xfrm>
        </p:spPr>
        <p:txBody>
          <a:bodyPr/>
          <a:lstStyle/>
          <a:p>
            <a:r>
              <a:rPr lang="en-GB" sz="2000" dirty="0"/>
              <a:t>Big thanks to Guglielmo </a:t>
            </a:r>
            <a:r>
              <a:rPr lang="en-GB" sz="2000" dirty="0" err="1"/>
              <a:t>Frisella</a:t>
            </a:r>
            <a:r>
              <a:rPr lang="en-GB" sz="2000" dirty="0"/>
              <a:t> who provided me with field map and muon shield specs!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4CB7E7-31CA-D401-B2AE-9AAA8001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Simulation model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23BAF57-3538-A810-10A0-2BF67C42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Florian Stummer | 30.04.2025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8C321-E0D1-948D-B921-ADBF98B1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A close-up of a block&#10;&#10;Description automatically generated">
            <a:extLst>
              <a:ext uri="{FF2B5EF4-FFF2-40B4-BE49-F238E27FC236}">
                <a16:creationId xmlns:a16="http://schemas.microsoft.com/office/drawing/2014/main" id="{E98F7094-5CF0-FAD1-D3B6-98F6ECA7C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2450" y="2286000"/>
            <a:ext cx="5873750" cy="3349943"/>
          </a:xfrm>
          <a:prstGeom prst="rect">
            <a:avLst/>
          </a:prstGeom>
        </p:spPr>
      </p:pic>
      <p:pic>
        <p:nvPicPr>
          <p:cNvPr id="8" name="Picture 7" descr="A close-up of a ruler&#10;&#10;Description automatically generated">
            <a:extLst>
              <a:ext uri="{FF2B5EF4-FFF2-40B4-BE49-F238E27FC236}">
                <a16:creationId xmlns:a16="http://schemas.microsoft.com/office/drawing/2014/main" id="{037F067A-07A9-5E76-26B5-4671BF5C9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36602"/>
            <a:ext cx="7620000" cy="1361994"/>
          </a:xfrm>
          <a:prstGeom prst="rect">
            <a:avLst/>
          </a:prstGeom>
        </p:spPr>
      </p:pic>
      <p:pic>
        <p:nvPicPr>
          <p:cNvPr id="10" name="Picture 9" descr="A row of brown boxes&#10;&#10;Description automatically generated">
            <a:extLst>
              <a:ext uri="{FF2B5EF4-FFF2-40B4-BE49-F238E27FC236}">
                <a16:creationId xmlns:a16="http://schemas.microsoft.com/office/drawing/2014/main" id="{031F05F4-14BC-5127-1C0C-C2A4864A4C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039" y="2083551"/>
            <a:ext cx="4967288" cy="26908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0C546F-5222-CB2C-C6AA-6428F6A762FF}"/>
              </a:ext>
            </a:extLst>
          </p:cNvPr>
          <p:cNvSpPr txBox="1"/>
          <p:nvPr/>
        </p:nvSpPr>
        <p:spPr>
          <a:xfrm>
            <a:off x="1676400" y="2250558"/>
            <a:ext cx="9954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Muon Shield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0F8060-0D10-0702-51BF-9581B50A9207}"/>
              </a:ext>
            </a:extLst>
          </p:cNvPr>
          <p:cNvSpPr txBox="1"/>
          <p:nvPr/>
        </p:nvSpPr>
        <p:spPr>
          <a:xfrm>
            <a:off x="407988" y="4750214"/>
            <a:ext cx="76783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Side 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8DC3C3-8CA1-8F44-DE78-43B5EFCE498F}"/>
              </a:ext>
            </a:extLst>
          </p:cNvPr>
          <p:cNvSpPr txBox="1"/>
          <p:nvPr/>
        </p:nvSpPr>
        <p:spPr>
          <a:xfrm>
            <a:off x="6982005" y="2250558"/>
            <a:ext cx="63799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3D view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092FE9-3D6B-6707-E9CF-9A2AE1B3A10E}"/>
              </a:ext>
            </a:extLst>
          </p:cNvPr>
          <p:cNvSpPr txBox="1"/>
          <p:nvPr/>
        </p:nvSpPr>
        <p:spPr>
          <a:xfrm>
            <a:off x="7620000" y="5602069"/>
            <a:ext cx="4525213" cy="5847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Model assembled with information from FLUKA model,</a:t>
            </a:r>
            <a:br>
              <a:rPr lang="en-GB" sz="1400" dirty="0"/>
            </a:br>
            <a:r>
              <a:rPr lang="en-GB" sz="1400" dirty="0"/>
              <a:t>Guglielmo’s Muon Shield baseline and </a:t>
            </a:r>
            <a:r>
              <a:rPr lang="en-GB" sz="1400" dirty="0">
                <a:hlinkClick r:id="rId5"/>
              </a:rPr>
              <a:t>technical drawing.</a:t>
            </a:r>
            <a:endParaRPr lang="en-GB" sz="1400" dirty="0"/>
          </a:p>
          <a:p>
            <a:pPr algn="l"/>
            <a:r>
              <a:rPr lang="en-GB" sz="900" dirty="0"/>
              <a:t>(BDF = simplified geometry, but with roughly the right mass)</a:t>
            </a:r>
          </a:p>
        </p:txBody>
      </p:sp>
    </p:spTree>
    <p:extLst>
      <p:ext uri="{BB962C8B-B14F-4D97-AF65-F5344CB8AC3E}">
        <p14:creationId xmlns:p14="http://schemas.microsoft.com/office/powerpoint/2010/main" val="89927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A7705-0DCC-E76D-A600-BF0215F65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4021"/>
            <a:ext cx="11098212" cy="4846754"/>
          </a:xfrm>
        </p:spPr>
        <p:txBody>
          <a:bodyPr/>
          <a:lstStyle/>
          <a:p>
            <a:r>
              <a:rPr lang="en-GB" dirty="0"/>
              <a:t>Simulation Specifics:</a:t>
            </a:r>
          </a:p>
          <a:p>
            <a:pPr lvl="1"/>
            <a:r>
              <a:rPr lang="en-GB" dirty="0"/>
              <a:t>Kinetic Energy Cut-Off:	0.1 GeV</a:t>
            </a:r>
          </a:p>
          <a:p>
            <a:pPr lvl="1"/>
            <a:r>
              <a:rPr lang="en-GB" dirty="0"/>
              <a:t>Physics List:		g4FTFP_BERT (incl. stopping power and multiple scattering)</a:t>
            </a:r>
          </a:p>
          <a:p>
            <a:pPr lvl="1"/>
            <a:r>
              <a:rPr lang="en-GB" dirty="0"/>
              <a:t>All secondaries stopped 	</a:t>
            </a:r>
            <a:r>
              <a:rPr lang="en-GB" dirty="0">
                <a:sym typeface="Wingdings" pitchFamily="2" charset="2"/>
              </a:rPr>
              <a:t> Initial muons only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4CB7E7-31CA-D401-B2AE-9AAA8001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Simulation model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23BAF57-3538-A810-10A0-2BF67C42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Florian Stummer | 30.04.2025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8C321-E0D1-948D-B921-ADBF98B1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 descr="A close-up of a block&#10;&#10;Description automatically generated">
            <a:extLst>
              <a:ext uri="{FF2B5EF4-FFF2-40B4-BE49-F238E27FC236}">
                <a16:creationId xmlns:a16="http://schemas.microsoft.com/office/drawing/2014/main" id="{891B1EDB-2CBB-AB12-DAEB-A4CE12EC1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215" y="2970159"/>
            <a:ext cx="5693569" cy="324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78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A7705-0DCC-E76D-A600-BF0215F65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4021"/>
            <a:ext cx="11555412" cy="4846754"/>
          </a:xfrm>
        </p:spPr>
        <p:txBody>
          <a:bodyPr/>
          <a:lstStyle/>
          <a:p>
            <a:r>
              <a:rPr lang="en-GB" dirty="0"/>
              <a:t>Initial position of muons which enter the first STRAW detector (s location before BDF)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4CB7E7-31CA-D401-B2AE-9AAA8001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Muon acceptance with magnetic fields OFF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23BAF57-3538-A810-10A0-2BF67C42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Florian Stummer | 30.04.2025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8C321-E0D1-948D-B921-ADBF98B1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Origin_xy_animation">
            <a:hlinkClick r:id="" action="ppaction://media"/>
            <a:extLst>
              <a:ext uri="{FF2B5EF4-FFF2-40B4-BE49-F238E27FC236}">
                <a16:creationId xmlns:a16="http://schemas.microsoft.com/office/drawing/2014/main" id="{C3906DFA-BBDE-D567-DDD7-E99AC44522E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7988" y="1752600"/>
            <a:ext cx="8609012" cy="43045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2D7C77-8584-B397-CB1A-519547757D35}"/>
              </a:ext>
            </a:extLst>
          </p:cNvPr>
          <p:cNvSpPr txBox="1"/>
          <p:nvPr/>
        </p:nvSpPr>
        <p:spPr>
          <a:xfrm>
            <a:off x="9017000" y="3124200"/>
            <a:ext cx="2946400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Learnings</a:t>
            </a:r>
            <a:r>
              <a:rPr lang="en-GB" dirty="0"/>
              <a:t>:</a:t>
            </a:r>
          </a:p>
          <a:p>
            <a:pPr algn="l"/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Experimental Hall should be included in future runs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p &lt; 10 GeV/c killed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p &lt; 50 GeV/c killed in central 3m x 1m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24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A7705-0DCC-E76D-A600-BF0215F65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4021"/>
            <a:ext cx="11098212" cy="4846754"/>
          </a:xfrm>
        </p:spPr>
        <p:txBody>
          <a:bodyPr/>
          <a:lstStyle/>
          <a:p>
            <a:r>
              <a:rPr lang="en-GB" dirty="0"/>
              <a:t>Considering the vacuum-induced background (just as an example)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4CB7E7-31CA-D401-B2AE-9AAA8001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Muon acceptance with magnetic fields OFF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23BAF57-3538-A810-10A0-2BF67C42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Florian Stummer | 30.04.2025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8C321-E0D1-948D-B921-ADBF98B1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FD80AD-3614-053D-7A91-53F01A041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55" y="2174635"/>
            <a:ext cx="4831368" cy="40261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0CB7AF-752E-D9EE-F71D-5643A0E916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2174635"/>
            <a:ext cx="4831368" cy="40261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82A868-E794-AFFE-6418-2947B8F44846}"/>
              </a:ext>
            </a:extLst>
          </p:cNvPr>
          <p:cNvSpPr txBox="1"/>
          <p:nvPr/>
        </p:nvSpPr>
        <p:spPr>
          <a:xfrm>
            <a:off x="2133600" y="1944600"/>
            <a:ext cx="10772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Muon Flux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53A4D7-6C93-DAA6-B0DD-3DE4C65F583A}"/>
              </a:ext>
            </a:extLst>
          </p:cNvPr>
          <p:cNvSpPr txBox="1"/>
          <p:nvPr/>
        </p:nvSpPr>
        <p:spPr>
          <a:xfrm>
            <a:off x="7696200" y="1944599"/>
            <a:ext cx="24109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Muon Momenta along x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FF8F90-C36E-9586-1DE4-D0B69755263D}"/>
              </a:ext>
            </a:extLst>
          </p:cNvPr>
          <p:cNvSpPr/>
          <p:nvPr/>
        </p:nvSpPr>
        <p:spPr>
          <a:xfrm>
            <a:off x="1681609" y="3777398"/>
            <a:ext cx="1981200" cy="6656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115F91-A3BE-E082-BA25-18D331048D93}"/>
              </a:ext>
            </a:extLst>
          </p:cNvPr>
          <p:cNvSpPr/>
          <p:nvPr/>
        </p:nvSpPr>
        <p:spPr>
          <a:xfrm>
            <a:off x="7696200" y="5334000"/>
            <a:ext cx="1905000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52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A7705-0DCC-E76D-A600-BF0215F65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4021"/>
            <a:ext cx="11098212" cy="4846754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4CB7E7-31CA-D401-B2AE-9AAA8001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Muon acceptance with magnetic fields ON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23BAF57-3538-A810-10A0-2BF67C42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Florian Stummer | 30.04.2025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8C321-E0D1-948D-B921-ADBF98B1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Origin_xy_animation">
            <a:hlinkClick r:id="" action="ppaction://media"/>
            <a:extLst>
              <a:ext uri="{FF2B5EF4-FFF2-40B4-BE49-F238E27FC236}">
                <a16:creationId xmlns:a16="http://schemas.microsoft.com/office/drawing/2014/main" id="{F940921B-1F4F-48F4-9FB8-4AD27893FD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7988" y="1752600"/>
            <a:ext cx="8609012" cy="43045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A96303-4ECF-E064-6596-8FF5446E039B}"/>
              </a:ext>
            </a:extLst>
          </p:cNvPr>
          <p:cNvSpPr txBox="1"/>
          <p:nvPr/>
        </p:nvSpPr>
        <p:spPr>
          <a:xfrm>
            <a:off x="9043581" y="2209800"/>
            <a:ext cx="2946400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Learnings</a:t>
            </a:r>
            <a:r>
              <a:rPr lang="en-GB" dirty="0"/>
              <a:t>:</a:t>
            </a:r>
          </a:p>
          <a:p>
            <a:pPr algn="l"/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Beam centre remains muon free up to 350 GeV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Magnetic fields help cleaning 2m x 2m area in the centre </a:t>
            </a:r>
            <a:r>
              <a:rPr lang="en-GB" sz="1050" dirty="0">
                <a:solidFill>
                  <a:srgbClr val="00B050"/>
                </a:solidFill>
              </a:rPr>
              <a:t>(specific locations left out)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Capturing triangles close to the beam axis in horizontal </a:t>
            </a:r>
            <a:r>
              <a:rPr lang="en-GB" sz="1050" dirty="0">
                <a:solidFill>
                  <a:srgbClr val="FF0000"/>
                </a:solidFill>
              </a:rPr>
              <a:t>(side is charge dependent)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BE5F441-62C1-7753-2A50-1CF51EE3F063}"/>
              </a:ext>
            </a:extLst>
          </p:cNvPr>
          <p:cNvSpPr txBox="1">
            <a:spLocks/>
          </p:cNvSpPr>
          <p:nvPr/>
        </p:nvSpPr>
        <p:spPr>
          <a:xfrm>
            <a:off x="560388" y="1506421"/>
            <a:ext cx="11223624" cy="48467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Initial position of muons which enter the first STRAW detector (s location before BDF)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66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A7705-0DCC-E76D-A600-BF0215F65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04553"/>
            <a:ext cx="11784012" cy="5220047"/>
          </a:xfrm>
        </p:spPr>
        <p:txBody>
          <a:bodyPr/>
          <a:lstStyle/>
          <a:p>
            <a:r>
              <a:rPr lang="en-GB" sz="2000" dirty="0"/>
              <a:t>What we can learn from this simulation:</a:t>
            </a:r>
          </a:p>
          <a:p>
            <a:pPr lvl="1"/>
            <a:r>
              <a:rPr lang="en-GB" sz="1600" dirty="0"/>
              <a:t>Is a 10 GeV momentum cut-off for muons due to the material’s stopping power suitable?</a:t>
            </a:r>
            <a:br>
              <a:rPr lang="en-GB" sz="1600" dirty="0"/>
            </a:br>
            <a:r>
              <a:rPr lang="en-GB" sz="1600" dirty="0">
                <a:solidFill>
                  <a:srgbClr val="00B050"/>
                </a:solidFill>
              </a:rPr>
              <a:t>Yes. </a:t>
            </a:r>
            <a:br>
              <a:rPr lang="en-GB" sz="1600" dirty="0">
                <a:solidFill>
                  <a:srgbClr val="00B050"/>
                </a:solidFill>
              </a:rPr>
            </a:br>
            <a:r>
              <a:rPr lang="en-GB" sz="1600" dirty="0">
                <a:solidFill>
                  <a:srgbClr val="00B050"/>
                </a:solidFill>
              </a:rPr>
              <a:t>In central 3m x 1m area even muons up to 50 GeV are killed passively </a:t>
            </a:r>
            <a:br>
              <a:rPr lang="en-GB" sz="1600" dirty="0">
                <a:solidFill>
                  <a:srgbClr val="00B050"/>
                </a:solidFill>
              </a:rPr>
            </a:br>
            <a:r>
              <a:rPr lang="en-GB" sz="1000" dirty="0">
                <a:solidFill>
                  <a:srgbClr val="00B050"/>
                </a:solidFill>
              </a:rPr>
              <a:t>(depending on the mass of the muon shield of course)</a:t>
            </a:r>
            <a:endParaRPr lang="en-GB" sz="800" dirty="0">
              <a:solidFill>
                <a:srgbClr val="00B050"/>
              </a:solidFill>
            </a:endParaRPr>
          </a:p>
          <a:p>
            <a:pPr lvl="1"/>
            <a:r>
              <a:rPr lang="en-GB" sz="1600" dirty="0"/>
              <a:t>Do we capture a specific muon component with the magnetic field of the muon shield?</a:t>
            </a:r>
            <a:br>
              <a:rPr lang="en-GB" sz="1600" dirty="0"/>
            </a:br>
            <a:r>
              <a:rPr lang="en-GB" sz="1600" dirty="0"/>
              <a:t>Are there any muons that </a:t>
            </a:r>
            <a:r>
              <a:rPr lang="en-GB" sz="1600" dirty="0" err="1"/>
              <a:t>SHiP</a:t>
            </a:r>
            <a:r>
              <a:rPr lang="en-GB" sz="1600" dirty="0"/>
              <a:t> might be particularly sensitive to?</a:t>
            </a:r>
            <a:br>
              <a:rPr lang="en-GB" sz="1600" dirty="0"/>
            </a:br>
            <a:r>
              <a:rPr lang="en-GB" sz="1600" dirty="0">
                <a:solidFill>
                  <a:srgbClr val="00B050"/>
                </a:solidFill>
              </a:rPr>
              <a:t>Yes, muons off-axis can be captured. If </a:t>
            </a:r>
            <a:r>
              <a:rPr lang="en-GB" sz="1600" dirty="0" err="1">
                <a:solidFill>
                  <a:srgbClr val="00B050"/>
                </a:solidFill>
              </a:rPr>
              <a:t>SHiP</a:t>
            </a:r>
            <a:r>
              <a:rPr lang="en-GB" sz="1600" dirty="0">
                <a:solidFill>
                  <a:srgbClr val="00B050"/>
                </a:solidFill>
              </a:rPr>
              <a:t> is sensitive to this component will be decided by the rate</a:t>
            </a:r>
            <a:br>
              <a:rPr lang="en-GB" sz="1600" dirty="0">
                <a:solidFill>
                  <a:srgbClr val="00B050"/>
                </a:solidFill>
              </a:rPr>
            </a:br>
            <a:r>
              <a:rPr lang="en-GB" sz="1600" dirty="0">
                <a:solidFill>
                  <a:srgbClr val="00B050"/>
                </a:solidFill>
              </a:rPr>
              <a:t>of these muons </a:t>
            </a:r>
            <a:r>
              <a:rPr lang="en-GB" sz="1000" dirty="0">
                <a:solidFill>
                  <a:srgbClr val="00B050"/>
                </a:solidFill>
              </a:rPr>
              <a:t>(more realistic simulation of the rate to come soon)</a:t>
            </a:r>
          </a:p>
          <a:p>
            <a:r>
              <a:rPr lang="en-GB" sz="2000" dirty="0"/>
              <a:t>Next Steps:</a:t>
            </a:r>
          </a:p>
          <a:p>
            <a:pPr lvl="1"/>
            <a:r>
              <a:rPr lang="en-GB" sz="1600" dirty="0"/>
              <a:t>Add Experimental Hall</a:t>
            </a:r>
          </a:p>
          <a:p>
            <a:pPr lvl="1"/>
            <a:r>
              <a:rPr lang="en-GB" sz="1600" dirty="0"/>
              <a:t>Investigate the regions close to the beam axis to find out what mechanism catches these muons</a:t>
            </a:r>
          </a:p>
          <a:p>
            <a:pPr lvl="1"/>
            <a:r>
              <a:rPr lang="en-GB" sz="1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Once the beam optics for P42 is ready, evaluate what the real distribution before BDF might be.</a:t>
            </a:r>
          </a:p>
          <a:p>
            <a:pPr lvl="1"/>
            <a:r>
              <a:rPr lang="en-GB" sz="1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Once the muon shield design is finalised redo this study and propose solutions of mitigating muons in the sensitive regions already upstream.</a:t>
            </a:r>
          </a:p>
          <a:p>
            <a:pPr lvl="1"/>
            <a:r>
              <a:rPr lang="en-GB" sz="1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Benchmarking the P42 model with real measurements will be necessary! We need to find a suitable detector for measuring muon rates upstream of BDF asap. Ideally, we also find a detector for tracking the muons (before LS3 if possible).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4CB7E7-31CA-D401-B2AE-9AAA8001A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Conclusion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23BAF57-3538-A810-10A0-2BF67C427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Florian Stummer | 30.04.2025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8C321-E0D1-948D-B921-ADBF98B1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86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C07C2A32-0BF1-4F33-9C66-CDC0AA865C45}" vid="{13070F30-A86F-43BF-9C16-302DDD3B6E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EA-LE</Template>
  <TotalTime>63687</TotalTime>
  <Words>741</Words>
  <Application>Microsoft Macintosh PowerPoint</Application>
  <PresentationFormat>Widescreen</PresentationFormat>
  <Paragraphs>105</Paragraphs>
  <Slides>10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Office</vt:lpstr>
      <vt:lpstr>Muon Background Acceptance of SHiP</vt:lpstr>
      <vt:lpstr>Recap</vt:lpstr>
      <vt:lpstr>How can we evaluate SHiP’s off-axis muon acceptance?</vt:lpstr>
      <vt:lpstr>Simulation model</vt:lpstr>
      <vt:lpstr>Simulation model</vt:lpstr>
      <vt:lpstr>Muon acceptance with magnetic fields OFF</vt:lpstr>
      <vt:lpstr>Muon acceptance with magnetic fields OFF</vt:lpstr>
      <vt:lpstr>Muon acceptance with magnetic fields 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Subtitle</dc:title>
  <dc:creator>Fabian Metzger</dc:creator>
  <cp:lastModifiedBy>Florian Wolfgang Stummer</cp:lastModifiedBy>
  <cp:revision>136</cp:revision>
  <cp:lastPrinted>2020-01-30T13:49:18Z</cp:lastPrinted>
  <dcterms:created xsi:type="dcterms:W3CDTF">2024-04-08T07:22:29Z</dcterms:created>
  <dcterms:modified xsi:type="dcterms:W3CDTF">2025-05-08T12:30:19Z</dcterms:modified>
</cp:coreProperties>
</file>