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0"/>
  </p:notesMasterIdLst>
  <p:sldIdLst>
    <p:sldId id="256" r:id="rId2"/>
    <p:sldId id="340" r:id="rId3"/>
    <p:sldId id="334" r:id="rId4"/>
    <p:sldId id="270" r:id="rId5"/>
    <p:sldId id="1655" r:id="rId6"/>
    <p:sldId id="1692" r:id="rId7"/>
    <p:sldId id="1693" r:id="rId8"/>
    <p:sldId id="258"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6F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7B675B-0DE7-4F5E-842E-EFCC663E4C4A}" v="3" dt="2025-04-11T13:57:40.5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3" d="100"/>
          <a:sy n="113" d="100"/>
        </p:scale>
        <p:origin x="114" y="1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io Rossi" userId="5f3cad6b-d350-4291-a038-0a9554b355a4" providerId="ADAL" clId="{A67B675B-0DE7-4F5E-842E-EFCC663E4C4A}"/>
    <pc:docChg chg="custSel addSld delSld modSld sldOrd">
      <pc:chgData name="Lucio Rossi" userId="5f3cad6b-d350-4291-a038-0a9554b355a4" providerId="ADAL" clId="{A67B675B-0DE7-4F5E-842E-EFCC663E4C4A}" dt="2025-04-11T14:22:41.458" v="753" actId="113"/>
      <pc:docMkLst>
        <pc:docMk/>
      </pc:docMkLst>
      <pc:sldChg chg="modSp mod">
        <pc:chgData name="Lucio Rossi" userId="5f3cad6b-d350-4291-a038-0a9554b355a4" providerId="ADAL" clId="{A67B675B-0DE7-4F5E-842E-EFCC663E4C4A}" dt="2025-04-11T14:20:05.744" v="621" actId="20577"/>
        <pc:sldMkLst>
          <pc:docMk/>
          <pc:sldMk cId="2147664974" sldId="256"/>
        </pc:sldMkLst>
        <pc:spChg chg="mod">
          <ac:chgData name="Lucio Rossi" userId="5f3cad6b-d350-4291-a038-0a9554b355a4" providerId="ADAL" clId="{A67B675B-0DE7-4F5E-842E-EFCC663E4C4A}" dt="2025-04-11T14:20:05.744" v="621" actId="20577"/>
          <ac:spMkLst>
            <pc:docMk/>
            <pc:sldMk cId="2147664974" sldId="256"/>
            <ac:spMk id="2" creationId="{B9B624A2-92B7-DD4B-4256-BC4559CE95E8}"/>
          </ac:spMkLst>
        </pc:spChg>
        <pc:spChg chg="mod">
          <ac:chgData name="Lucio Rossi" userId="5f3cad6b-d350-4291-a038-0a9554b355a4" providerId="ADAL" clId="{A67B675B-0DE7-4F5E-842E-EFCC663E4C4A}" dt="2025-04-11T13:50:16.365" v="9" actId="20577"/>
          <ac:spMkLst>
            <pc:docMk/>
            <pc:sldMk cId="2147664974" sldId="256"/>
            <ac:spMk id="3" creationId="{2BDA75C3-B1C5-190E-67FB-B87379CC73BC}"/>
          </ac:spMkLst>
        </pc:spChg>
      </pc:sldChg>
      <pc:sldChg chg="del">
        <pc:chgData name="Lucio Rossi" userId="5f3cad6b-d350-4291-a038-0a9554b355a4" providerId="ADAL" clId="{A67B675B-0DE7-4F5E-842E-EFCC663E4C4A}" dt="2025-04-11T13:54:25.174" v="98" actId="47"/>
        <pc:sldMkLst>
          <pc:docMk/>
          <pc:sldMk cId="985702811" sldId="257"/>
        </pc:sldMkLst>
      </pc:sldChg>
      <pc:sldChg chg="del">
        <pc:chgData name="Lucio Rossi" userId="5f3cad6b-d350-4291-a038-0a9554b355a4" providerId="ADAL" clId="{A67B675B-0DE7-4F5E-842E-EFCC663E4C4A}" dt="2025-04-11T13:51:06.165" v="10" actId="47"/>
        <pc:sldMkLst>
          <pc:docMk/>
          <pc:sldMk cId="1027581697" sldId="269"/>
        </pc:sldMkLst>
      </pc:sldChg>
      <pc:sldChg chg="modSp mod ord">
        <pc:chgData name="Lucio Rossi" userId="5f3cad6b-d350-4291-a038-0a9554b355a4" providerId="ADAL" clId="{A67B675B-0DE7-4F5E-842E-EFCC663E4C4A}" dt="2025-04-11T13:52:39.937" v="92" actId="20577"/>
        <pc:sldMkLst>
          <pc:docMk/>
          <pc:sldMk cId="4280199365" sldId="340"/>
        </pc:sldMkLst>
        <pc:spChg chg="mod">
          <ac:chgData name="Lucio Rossi" userId="5f3cad6b-d350-4291-a038-0a9554b355a4" providerId="ADAL" clId="{A67B675B-0DE7-4F5E-842E-EFCC663E4C4A}" dt="2025-04-11T13:52:39.937" v="92" actId="20577"/>
          <ac:spMkLst>
            <pc:docMk/>
            <pc:sldMk cId="4280199365" sldId="340"/>
            <ac:spMk id="9" creationId="{08F6CB04-D9B5-B4DD-2A90-0FF7CE96DEB8}"/>
          </ac:spMkLst>
        </pc:spChg>
      </pc:sldChg>
      <pc:sldChg chg="del">
        <pc:chgData name="Lucio Rossi" userId="5f3cad6b-d350-4291-a038-0a9554b355a4" providerId="ADAL" clId="{A67B675B-0DE7-4F5E-842E-EFCC663E4C4A}" dt="2025-04-11T13:54:12.986" v="96" actId="47"/>
        <pc:sldMkLst>
          <pc:docMk/>
          <pc:sldMk cId="3066286953" sldId="341"/>
        </pc:sldMkLst>
      </pc:sldChg>
      <pc:sldChg chg="del">
        <pc:chgData name="Lucio Rossi" userId="5f3cad6b-d350-4291-a038-0a9554b355a4" providerId="ADAL" clId="{A67B675B-0DE7-4F5E-842E-EFCC663E4C4A}" dt="2025-04-11T13:58:15.720" v="151" actId="47"/>
        <pc:sldMkLst>
          <pc:docMk/>
          <pc:sldMk cId="2068759691" sldId="1570"/>
        </pc:sldMkLst>
      </pc:sldChg>
      <pc:sldChg chg="del">
        <pc:chgData name="Lucio Rossi" userId="5f3cad6b-d350-4291-a038-0a9554b355a4" providerId="ADAL" clId="{A67B675B-0DE7-4F5E-842E-EFCC663E4C4A}" dt="2025-04-11T13:54:02.799" v="94" actId="47"/>
        <pc:sldMkLst>
          <pc:docMk/>
          <pc:sldMk cId="903507575" sldId="1571"/>
        </pc:sldMkLst>
      </pc:sldChg>
      <pc:sldChg chg="del">
        <pc:chgData name="Lucio Rossi" userId="5f3cad6b-d350-4291-a038-0a9554b355a4" providerId="ADAL" clId="{A67B675B-0DE7-4F5E-842E-EFCC663E4C4A}" dt="2025-04-11T13:56:03.480" v="102" actId="47"/>
        <pc:sldMkLst>
          <pc:docMk/>
          <pc:sldMk cId="511013148" sldId="1584"/>
        </pc:sldMkLst>
      </pc:sldChg>
      <pc:sldChg chg="del">
        <pc:chgData name="Lucio Rossi" userId="5f3cad6b-d350-4291-a038-0a9554b355a4" providerId="ADAL" clId="{A67B675B-0DE7-4F5E-842E-EFCC663E4C4A}" dt="2025-04-11T13:55:59.470" v="100" actId="47"/>
        <pc:sldMkLst>
          <pc:docMk/>
          <pc:sldMk cId="2306778525" sldId="1589"/>
        </pc:sldMkLst>
      </pc:sldChg>
      <pc:sldChg chg="del">
        <pc:chgData name="Lucio Rossi" userId="5f3cad6b-d350-4291-a038-0a9554b355a4" providerId="ADAL" clId="{A67B675B-0DE7-4F5E-842E-EFCC663E4C4A}" dt="2025-04-11T13:58:18.081" v="154" actId="47"/>
        <pc:sldMkLst>
          <pc:docMk/>
          <pc:sldMk cId="496416902" sldId="1609"/>
        </pc:sldMkLst>
      </pc:sldChg>
      <pc:sldChg chg="addSp modSp mod">
        <pc:chgData name="Lucio Rossi" userId="5f3cad6b-d350-4291-a038-0a9554b355a4" providerId="ADAL" clId="{A67B675B-0DE7-4F5E-842E-EFCC663E4C4A}" dt="2025-04-11T14:21:07.189" v="635" actId="113"/>
        <pc:sldMkLst>
          <pc:docMk/>
          <pc:sldMk cId="76854894" sldId="1655"/>
        </pc:sldMkLst>
        <pc:spChg chg="add mod">
          <ac:chgData name="Lucio Rossi" userId="5f3cad6b-d350-4291-a038-0a9554b355a4" providerId="ADAL" clId="{A67B675B-0DE7-4F5E-842E-EFCC663E4C4A}" dt="2025-04-11T14:21:07.189" v="635" actId="113"/>
          <ac:spMkLst>
            <pc:docMk/>
            <pc:sldMk cId="76854894" sldId="1655"/>
            <ac:spMk id="5" creationId="{75B7EF19-230B-3E4D-C93F-40D520D61238}"/>
          </ac:spMkLst>
        </pc:spChg>
        <pc:spChg chg="mod">
          <ac:chgData name="Lucio Rossi" userId="5f3cad6b-d350-4291-a038-0a9554b355a4" providerId="ADAL" clId="{A67B675B-0DE7-4F5E-842E-EFCC663E4C4A}" dt="2025-04-11T14:00:03.842" v="248" actId="692"/>
          <ac:spMkLst>
            <pc:docMk/>
            <pc:sldMk cId="76854894" sldId="1655"/>
            <ac:spMk id="15" creationId="{A6640255-9238-3BF2-AF52-40F892A76025}"/>
          </ac:spMkLst>
        </pc:spChg>
      </pc:sldChg>
      <pc:sldChg chg="del">
        <pc:chgData name="Lucio Rossi" userId="5f3cad6b-d350-4291-a038-0a9554b355a4" providerId="ADAL" clId="{A67B675B-0DE7-4F5E-842E-EFCC663E4C4A}" dt="2025-04-11T13:56:00.754" v="101" actId="47"/>
        <pc:sldMkLst>
          <pc:docMk/>
          <pc:sldMk cId="1473779151" sldId="1656"/>
        </pc:sldMkLst>
      </pc:sldChg>
      <pc:sldChg chg="del">
        <pc:chgData name="Lucio Rossi" userId="5f3cad6b-d350-4291-a038-0a9554b355a4" providerId="ADAL" clId="{A67B675B-0DE7-4F5E-842E-EFCC663E4C4A}" dt="2025-04-11T13:54:04.074" v="95" actId="47"/>
        <pc:sldMkLst>
          <pc:docMk/>
          <pc:sldMk cId="1666484314" sldId="1664"/>
        </pc:sldMkLst>
      </pc:sldChg>
      <pc:sldChg chg="del">
        <pc:chgData name="Lucio Rossi" userId="5f3cad6b-d350-4291-a038-0a9554b355a4" providerId="ADAL" clId="{A67B675B-0DE7-4F5E-842E-EFCC663E4C4A}" dt="2025-04-11T13:58:16.295" v="152" actId="47"/>
        <pc:sldMkLst>
          <pc:docMk/>
          <pc:sldMk cId="4222787172" sldId="1666"/>
        </pc:sldMkLst>
      </pc:sldChg>
      <pc:sldChg chg="del">
        <pc:chgData name="Lucio Rossi" userId="5f3cad6b-d350-4291-a038-0a9554b355a4" providerId="ADAL" clId="{A67B675B-0DE7-4F5E-842E-EFCC663E4C4A}" dt="2025-04-11T13:58:14.071" v="149" actId="47"/>
        <pc:sldMkLst>
          <pc:docMk/>
          <pc:sldMk cId="4225139644" sldId="1678"/>
        </pc:sldMkLst>
      </pc:sldChg>
      <pc:sldChg chg="del">
        <pc:chgData name="Lucio Rossi" userId="5f3cad6b-d350-4291-a038-0a9554b355a4" providerId="ADAL" clId="{A67B675B-0DE7-4F5E-842E-EFCC663E4C4A}" dt="2025-04-11T13:58:15.122" v="150" actId="47"/>
        <pc:sldMkLst>
          <pc:docMk/>
          <pc:sldMk cId="2909541319" sldId="1681"/>
        </pc:sldMkLst>
      </pc:sldChg>
      <pc:sldChg chg="del">
        <pc:chgData name="Lucio Rossi" userId="5f3cad6b-d350-4291-a038-0a9554b355a4" providerId="ADAL" clId="{A67B675B-0DE7-4F5E-842E-EFCC663E4C4A}" dt="2025-04-11T13:54:02.219" v="93" actId="47"/>
        <pc:sldMkLst>
          <pc:docMk/>
          <pc:sldMk cId="3325243482" sldId="1685"/>
        </pc:sldMkLst>
      </pc:sldChg>
      <pc:sldChg chg="del">
        <pc:chgData name="Lucio Rossi" userId="5f3cad6b-d350-4291-a038-0a9554b355a4" providerId="ADAL" clId="{A67B675B-0DE7-4F5E-842E-EFCC663E4C4A}" dt="2025-04-11T13:54:17.192" v="97" actId="47"/>
        <pc:sldMkLst>
          <pc:docMk/>
          <pc:sldMk cId="1679019555" sldId="1688"/>
        </pc:sldMkLst>
      </pc:sldChg>
      <pc:sldChg chg="del">
        <pc:chgData name="Lucio Rossi" userId="5f3cad6b-d350-4291-a038-0a9554b355a4" providerId="ADAL" clId="{A67B675B-0DE7-4F5E-842E-EFCC663E4C4A}" dt="2025-04-11T13:56:20.730" v="103" actId="47"/>
        <pc:sldMkLst>
          <pc:docMk/>
          <pc:sldMk cId="663796526" sldId="1690"/>
        </pc:sldMkLst>
      </pc:sldChg>
      <pc:sldChg chg="del">
        <pc:chgData name="Lucio Rossi" userId="5f3cad6b-d350-4291-a038-0a9554b355a4" providerId="ADAL" clId="{A67B675B-0DE7-4F5E-842E-EFCC663E4C4A}" dt="2025-04-11T13:55:56.757" v="99" actId="47"/>
        <pc:sldMkLst>
          <pc:docMk/>
          <pc:sldMk cId="3747405245" sldId="1691"/>
        </pc:sldMkLst>
      </pc:sldChg>
      <pc:sldChg chg="modSp mod">
        <pc:chgData name="Lucio Rossi" userId="5f3cad6b-d350-4291-a038-0a9554b355a4" providerId="ADAL" clId="{A67B675B-0DE7-4F5E-842E-EFCC663E4C4A}" dt="2025-04-11T14:21:52.572" v="747" actId="313"/>
        <pc:sldMkLst>
          <pc:docMk/>
          <pc:sldMk cId="98493288" sldId="1692"/>
        </pc:sldMkLst>
        <pc:spChg chg="mod">
          <ac:chgData name="Lucio Rossi" userId="5f3cad6b-d350-4291-a038-0a9554b355a4" providerId="ADAL" clId="{A67B675B-0DE7-4F5E-842E-EFCC663E4C4A}" dt="2025-04-11T14:21:52.572" v="747" actId="313"/>
          <ac:spMkLst>
            <pc:docMk/>
            <pc:sldMk cId="98493288" sldId="1692"/>
            <ac:spMk id="5" creationId="{A1B5372B-EF09-966D-9021-52F9A7BE7D13}"/>
          </ac:spMkLst>
        </pc:spChg>
      </pc:sldChg>
      <pc:sldChg chg="del">
        <pc:chgData name="Lucio Rossi" userId="5f3cad6b-d350-4291-a038-0a9554b355a4" providerId="ADAL" clId="{A67B675B-0DE7-4F5E-842E-EFCC663E4C4A}" dt="2025-04-11T13:58:19.911" v="155" actId="47"/>
        <pc:sldMkLst>
          <pc:docMk/>
          <pc:sldMk cId="1405115826" sldId="1693"/>
        </pc:sldMkLst>
      </pc:sldChg>
      <pc:sldChg chg="addSp delSp modSp new mod modClrScheme chgLayout">
        <pc:chgData name="Lucio Rossi" userId="5f3cad6b-d350-4291-a038-0a9554b355a4" providerId="ADAL" clId="{A67B675B-0DE7-4F5E-842E-EFCC663E4C4A}" dt="2025-04-11T14:22:41.458" v="753" actId="113"/>
        <pc:sldMkLst>
          <pc:docMk/>
          <pc:sldMk cId="3676648214" sldId="1693"/>
        </pc:sldMkLst>
        <pc:spChg chg="mod ord">
          <ac:chgData name="Lucio Rossi" userId="5f3cad6b-d350-4291-a038-0a9554b355a4" providerId="ADAL" clId="{A67B675B-0DE7-4F5E-842E-EFCC663E4C4A}" dt="2025-04-11T13:58:40.548" v="158" actId="700"/>
          <ac:spMkLst>
            <pc:docMk/>
            <pc:sldMk cId="3676648214" sldId="1693"/>
            <ac:spMk id="2" creationId="{54EA6D39-EC10-FA3D-618B-962775707EC7}"/>
          </ac:spMkLst>
        </pc:spChg>
        <pc:spChg chg="mod ord">
          <ac:chgData name="Lucio Rossi" userId="5f3cad6b-d350-4291-a038-0a9554b355a4" providerId="ADAL" clId="{A67B675B-0DE7-4F5E-842E-EFCC663E4C4A}" dt="2025-04-11T13:58:40.548" v="158" actId="700"/>
          <ac:spMkLst>
            <pc:docMk/>
            <pc:sldMk cId="3676648214" sldId="1693"/>
            <ac:spMk id="3" creationId="{4F2AB9E9-9A8E-9A8F-6551-3D8C9518A665}"/>
          </ac:spMkLst>
        </pc:spChg>
        <pc:spChg chg="del mod ord">
          <ac:chgData name="Lucio Rossi" userId="5f3cad6b-d350-4291-a038-0a9554b355a4" providerId="ADAL" clId="{A67B675B-0DE7-4F5E-842E-EFCC663E4C4A}" dt="2025-04-11T13:58:40.548" v="158" actId="700"/>
          <ac:spMkLst>
            <pc:docMk/>
            <pc:sldMk cId="3676648214" sldId="1693"/>
            <ac:spMk id="4" creationId="{5111B549-B607-C5ED-07E0-E684E0DB62CD}"/>
          </ac:spMkLst>
        </pc:spChg>
        <pc:spChg chg="del mod ord">
          <ac:chgData name="Lucio Rossi" userId="5f3cad6b-d350-4291-a038-0a9554b355a4" providerId="ADAL" clId="{A67B675B-0DE7-4F5E-842E-EFCC663E4C4A}" dt="2025-04-11T13:58:40.548" v="158" actId="700"/>
          <ac:spMkLst>
            <pc:docMk/>
            <pc:sldMk cId="3676648214" sldId="1693"/>
            <ac:spMk id="5" creationId="{05AB2BBA-B508-B2A7-76BC-8AF7F0893719}"/>
          </ac:spMkLst>
        </pc:spChg>
        <pc:spChg chg="add mod ord">
          <ac:chgData name="Lucio Rossi" userId="5f3cad6b-d350-4291-a038-0a9554b355a4" providerId="ADAL" clId="{A67B675B-0DE7-4F5E-842E-EFCC663E4C4A}" dt="2025-04-11T13:58:44.202" v="162" actId="20577"/>
          <ac:spMkLst>
            <pc:docMk/>
            <pc:sldMk cId="3676648214" sldId="1693"/>
            <ac:spMk id="6" creationId="{79E8F200-02A2-F3FF-2711-8791E6F47277}"/>
          </ac:spMkLst>
        </pc:spChg>
        <pc:spChg chg="add mod ord">
          <ac:chgData name="Lucio Rossi" userId="5f3cad6b-d350-4291-a038-0a9554b355a4" providerId="ADAL" clId="{A67B675B-0DE7-4F5E-842E-EFCC663E4C4A}" dt="2025-04-11T14:22:41.458" v="753" actId="113"/>
          <ac:spMkLst>
            <pc:docMk/>
            <pc:sldMk cId="3676648214" sldId="1693"/>
            <ac:spMk id="7" creationId="{D2C6B1ED-29AE-D85D-4FB8-D9BFEB60F01B}"/>
          </ac:spMkLst>
        </pc:spChg>
      </pc:sldChg>
      <pc:sldChg chg="del">
        <pc:chgData name="Lucio Rossi" userId="5f3cad6b-d350-4291-a038-0a9554b355a4" providerId="ADAL" clId="{A67B675B-0DE7-4F5E-842E-EFCC663E4C4A}" dt="2025-04-11T13:58:16.947" v="153" actId="47"/>
        <pc:sldMkLst>
          <pc:docMk/>
          <pc:sldMk cId="680611321" sldId="1697"/>
        </pc:sldMkLst>
      </pc:sldChg>
      <pc:sldChg chg="del">
        <pc:chgData name="Lucio Rossi" userId="5f3cad6b-d350-4291-a038-0a9554b355a4" providerId="ADAL" clId="{A67B675B-0DE7-4F5E-842E-EFCC663E4C4A}" dt="2025-04-11T13:58:24.998" v="156" actId="47"/>
        <pc:sldMkLst>
          <pc:docMk/>
          <pc:sldMk cId="1140611727" sldId="1698"/>
        </pc:sldMkLst>
      </pc:sldChg>
      <pc:sldMasterChg chg="delSldLayout">
        <pc:chgData name="Lucio Rossi" userId="5f3cad6b-d350-4291-a038-0a9554b355a4" providerId="ADAL" clId="{A67B675B-0DE7-4F5E-842E-EFCC663E4C4A}" dt="2025-04-11T13:58:24.998" v="156" actId="47"/>
        <pc:sldMasterMkLst>
          <pc:docMk/>
          <pc:sldMasterMk cId="3040450553" sldId="2147483660"/>
        </pc:sldMasterMkLst>
        <pc:sldLayoutChg chg="del">
          <pc:chgData name="Lucio Rossi" userId="5f3cad6b-d350-4291-a038-0a9554b355a4" providerId="ADAL" clId="{A67B675B-0DE7-4F5E-842E-EFCC663E4C4A}" dt="2025-04-11T13:58:24.998" v="156" actId="47"/>
          <pc:sldLayoutMkLst>
            <pc:docMk/>
            <pc:sldMasterMk cId="3040450553" sldId="2147483660"/>
            <pc:sldLayoutMk cId="3634594996" sldId="214748367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11/04/2025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1C9C2A-756F-08A1-EE73-186026A455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22269F-1035-18C5-FE28-E3DCA0E20A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26FCB4-2B8C-0096-B091-2753E8E372D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8112402-6F6D-22A3-8269-79AED22C6A77}"/>
              </a:ext>
            </a:extLst>
          </p:cNvPr>
          <p:cNvSpPr>
            <a:spLocks noGrp="1"/>
          </p:cNvSpPr>
          <p:nvPr>
            <p:ph type="sldNum" sz="quarter" idx="5"/>
          </p:nvPr>
        </p:nvSpPr>
        <p:spPr/>
        <p:txBody>
          <a:bodyPr/>
          <a:lstStyle/>
          <a:p>
            <a:fld id="{550B5FE0-888B-43DE-A89C-4A5582D50EC9}" type="slidenum">
              <a:rPr lang="en-US" smtClean="0"/>
              <a:t>5</a:t>
            </a:fld>
            <a:endParaRPr lang="en-US"/>
          </a:p>
        </p:txBody>
      </p:sp>
    </p:spTree>
    <p:extLst>
      <p:ext uri="{BB962C8B-B14F-4D97-AF65-F5344CB8AC3E}">
        <p14:creationId xmlns:p14="http://schemas.microsoft.com/office/powerpoint/2010/main" val="9399499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91281" y="1212733"/>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0" y="890143"/>
            <a:ext cx="4449233"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pic>
        <p:nvPicPr>
          <p:cNvPr id="7" name="Picture 4" descr="A logo with blue and white text&#10;&#10;Description automatically generated">
            <a:extLst>
              <a:ext uri="{FF2B5EF4-FFF2-40B4-BE49-F238E27FC236}">
                <a16:creationId xmlns:a16="http://schemas.microsoft.com/office/drawing/2014/main" id="{5641CCD0-4508-9490-A042-6751CEA3D65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01040" y="76273"/>
            <a:ext cx="1233238" cy="822159"/>
          </a:xfrm>
          <a:prstGeom prst="rect">
            <a:avLst/>
          </a:prstGeom>
        </p:spPr>
      </p:pic>
    </p:spTree>
    <p:extLst>
      <p:ext uri="{BB962C8B-B14F-4D97-AF65-F5344CB8AC3E}">
        <p14:creationId xmlns:p14="http://schemas.microsoft.com/office/powerpoint/2010/main" val="1187249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4"/>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5"/>
          <a:stretch>
            <a:fillRect/>
          </a:stretch>
        </p:blipFill>
        <p:spPr>
          <a:xfrm rot="21067063" flipH="1">
            <a:off x="11571297" y="6381319"/>
            <a:ext cx="520700" cy="533400"/>
          </a:xfrm>
          <a:prstGeom prst="rect">
            <a:avLst/>
          </a:prstGeom>
        </p:spPr>
      </p:pic>
      <p:pic>
        <p:nvPicPr>
          <p:cNvPr id="11" name="Picture 10">
            <a:extLst>
              <a:ext uri="{FF2B5EF4-FFF2-40B4-BE49-F238E27FC236}">
                <a16:creationId xmlns:a16="http://schemas.microsoft.com/office/drawing/2014/main" id="{15D14CBA-8BA5-BA3A-47E7-4331A1726B4B}"/>
              </a:ext>
            </a:extLst>
          </p:cNvPr>
          <p:cNvPicPr>
            <a:picLocks noChangeAspect="1"/>
          </p:cNvPicPr>
          <p:nvPr userDrawn="1"/>
        </p:nvPicPr>
        <p:blipFill>
          <a:blip r:embed="rId16"/>
          <a:stretch>
            <a:fillRect/>
          </a:stretch>
        </p:blipFill>
        <p:spPr>
          <a:xfrm>
            <a:off x="11197166" y="101829"/>
            <a:ext cx="784167" cy="821508"/>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GB" dirty="0"/>
              <a:t>Cooling Cell Integration</a:t>
            </a:r>
            <a:br>
              <a:rPr lang="en-GB" dirty="0"/>
            </a:br>
            <a:r>
              <a:rPr lang="en-GB" dirty="0"/>
              <a:t>Recap and plan</a:t>
            </a:r>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a:xfrm>
            <a:off x="401652" y="3624339"/>
            <a:ext cx="11312293" cy="1829217"/>
          </a:xfrm>
        </p:spPr>
        <p:txBody>
          <a:bodyPr>
            <a:normAutofit/>
          </a:bodyPr>
          <a:lstStyle/>
          <a:p>
            <a:r>
              <a:rPr lang="en-GB" sz="2200" dirty="0"/>
              <a:t>Lucio Rossi Univ. of Milan &amp; INFN-Milan-LASA</a:t>
            </a:r>
          </a:p>
          <a:p>
            <a:r>
              <a:rPr lang="en-GB" sz="2200" dirty="0"/>
              <a:t>Roberto Losito, CERN</a:t>
            </a:r>
          </a:p>
          <a:p>
            <a:r>
              <a:rPr lang="en-GB" sz="2200" dirty="0"/>
              <a:t>WP8</a:t>
            </a:r>
          </a:p>
        </p:txBody>
      </p:sp>
      <p:pic>
        <p:nvPicPr>
          <p:cNvPr id="5" name="Picture 4" descr="A logo with blue and white text&#10;&#10;Description automatically generated">
            <a:extLst>
              <a:ext uri="{FF2B5EF4-FFF2-40B4-BE49-F238E27FC236}">
                <a16:creationId xmlns:a16="http://schemas.microsoft.com/office/drawing/2014/main" id="{CED25190-C115-24AA-294B-D46532A720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1361" y="5671225"/>
            <a:ext cx="1233238" cy="822159"/>
          </a:xfrm>
          <a:prstGeom prst="rect">
            <a:avLst/>
          </a:prstGeom>
        </p:spPr>
      </p:pic>
      <p:pic>
        <p:nvPicPr>
          <p:cNvPr id="7" name="Picture 6" descr="A black and white logo&#10;&#10;Description automatically generated">
            <a:extLst>
              <a:ext uri="{FF2B5EF4-FFF2-40B4-BE49-F238E27FC236}">
                <a16:creationId xmlns:a16="http://schemas.microsoft.com/office/drawing/2014/main" id="{C5FD7A0C-4E4A-0F90-73D5-0D8F494E91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4060" y="5751329"/>
            <a:ext cx="784659" cy="816759"/>
          </a:xfrm>
          <a:prstGeom prst="rect">
            <a:avLst/>
          </a:prstGeom>
        </p:spPr>
      </p:pic>
      <p:pic>
        <p:nvPicPr>
          <p:cNvPr id="9" name="Picture 8" descr="A logo with white text&#10;&#10;Description automatically generated">
            <a:extLst>
              <a:ext uri="{FF2B5EF4-FFF2-40B4-BE49-F238E27FC236}">
                <a16:creationId xmlns:a16="http://schemas.microsoft.com/office/drawing/2014/main" id="{4103DE82-1F3F-A927-5B9E-EEA1ECC3E6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83376" y="5783196"/>
            <a:ext cx="686803" cy="686803"/>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4FB12ADD-6A81-1F23-40F4-AC053F0ED541}"/>
              </a:ext>
            </a:extLst>
          </p:cNvPr>
          <p:cNvSpPr>
            <a:spLocks noGrp="1"/>
          </p:cNvSpPr>
          <p:nvPr>
            <p:ph type="body" idx="1"/>
          </p:nvPr>
        </p:nvSpPr>
        <p:spPr/>
        <p:txBody>
          <a:bodyPr/>
          <a:lstStyle/>
          <a:p>
            <a:pPr algn="ctr"/>
            <a:r>
              <a:rPr lang="it-IT" dirty="0"/>
              <a:t>LATTICE OPERATION</a:t>
            </a:r>
          </a:p>
        </p:txBody>
      </p:sp>
      <p:sp>
        <p:nvSpPr>
          <p:cNvPr id="4" name="Segnaposto testo 3">
            <a:extLst>
              <a:ext uri="{FF2B5EF4-FFF2-40B4-BE49-F238E27FC236}">
                <a16:creationId xmlns:a16="http://schemas.microsoft.com/office/drawing/2014/main" id="{90EA0611-8598-3ECC-DD18-C035FB8A113E}"/>
              </a:ext>
            </a:extLst>
          </p:cNvPr>
          <p:cNvSpPr>
            <a:spLocks noGrp="1"/>
          </p:cNvSpPr>
          <p:nvPr>
            <p:ph type="body" sz="quarter" idx="3"/>
          </p:nvPr>
        </p:nvSpPr>
        <p:spPr>
          <a:xfrm>
            <a:off x="8367964" y="1681163"/>
            <a:ext cx="2987426" cy="823912"/>
          </a:xfrm>
        </p:spPr>
        <p:txBody>
          <a:bodyPr/>
          <a:lstStyle/>
          <a:p>
            <a:pPr algn="ctr"/>
            <a:r>
              <a:rPr lang="it-IT" dirty="0"/>
              <a:t>SINGLE CELL</a:t>
            </a:r>
          </a:p>
        </p:txBody>
      </p:sp>
      <p:sp>
        <p:nvSpPr>
          <p:cNvPr id="6" name="Segnaposto piè di pagina 5">
            <a:extLst>
              <a:ext uri="{FF2B5EF4-FFF2-40B4-BE49-F238E27FC236}">
                <a16:creationId xmlns:a16="http://schemas.microsoft.com/office/drawing/2014/main" id="{CCA8EC4B-65A4-3EAA-C280-32E3C1145AE8}"/>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7" name="Segnaposto numero diapositiva 6">
            <a:extLst>
              <a:ext uri="{FF2B5EF4-FFF2-40B4-BE49-F238E27FC236}">
                <a16:creationId xmlns:a16="http://schemas.microsoft.com/office/drawing/2014/main" id="{C9D65B64-87D4-A603-E87E-E51E61D0E5D0}"/>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9" name="Titolo 8">
            <a:extLst>
              <a:ext uri="{FF2B5EF4-FFF2-40B4-BE49-F238E27FC236}">
                <a16:creationId xmlns:a16="http://schemas.microsoft.com/office/drawing/2014/main" id="{08F6CB04-D9B5-B4DD-2A90-0FF7CE96DEB8}"/>
              </a:ext>
            </a:extLst>
          </p:cNvPr>
          <p:cNvSpPr>
            <a:spLocks noGrp="1"/>
          </p:cNvSpPr>
          <p:nvPr>
            <p:ph type="title"/>
          </p:nvPr>
        </p:nvSpPr>
        <p:spPr>
          <a:xfrm>
            <a:off x="2122506" y="142021"/>
            <a:ext cx="7978228" cy="1267554"/>
          </a:xfrm>
        </p:spPr>
        <p:txBody>
          <a:bodyPr>
            <a:normAutofit fontScale="90000"/>
          </a:bodyPr>
          <a:lstStyle/>
          <a:p>
            <a:r>
              <a:rPr lang="en-US" dirty="0"/>
              <a:t>Concentrating on Lattice operation</a:t>
            </a:r>
            <a:br>
              <a:rPr lang="en-US" dirty="0"/>
            </a:br>
            <a:r>
              <a:rPr lang="en-US" dirty="0"/>
              <a:t>(not yet on cell end/start or standalone test</a:t>
            </a:r>
            <a:endParaRPr lang="it-IT" dirty="0"/>
          </a:p>
        </p:txBody>
      </p:sp>
      <p:sp>
        <p:nvSpPr>
          <p:cNvPr id="19" name="CasellaDiTesto 18">
            <a:extLst>
              <a:ext uri="{FF2B5EF4-FFF2-40B4-BE49-F238E27FC236}">
                <a16:creationId xmlns:a16="http://schemas.microsoft.com/office/drawing/2014/main" id="{32E514C7-A610-1602-88C7-13A1414736A7}"/>
              </a:ext>
            </a:extLst>
          </p:cNvPr>
          <p:cNvSpPr txBox="1"/>
          <p:nvPr/>
        </p:nvSpPr>
        <p:spPr>
          <a:xfrm>
            <a:off x="2598986" y="2382757"/>
            <a:ext cx="1082348" cy="369332"/>
          </a:xfrm>
          <a:prstGeom prst="rect">
            <a:avLst/>
          </a:prstGeom>
          <a:noFill/>
        </p:spPr>
        <p:txBody>
          <a:bodyPr wrap="none" rtlCol="0">
            <a:spAutoFit/>
          </a:bodyPr>
          <a:lstStyle/>
          <a:p>
            <a:r>
              <a:rPr lang="it-IT" b="1" dirty="0">
                <a:solidFill>
                  <a:schemeClr val="accent3">
                    <a:lumMod val="75000"/>
                  </a:schemeClr>
                </a:solidFill>
              </a:rPr>
              <a:t>ONE CELL</a:t>
            </a:r>
          </a:p>
        </p:txBody>
      </p:sp>
      <p:sp>
        <p:nvSpPr>
          <p:cNvPr id="30" name="CasellaDiTesto 29">
            <a:extLst>
              <a:ext uri="{FF2B5EF4-FFF2-40B4-BE49-F238E27FC236}">
                <a16:creationId xmlns:a16="http://schemas.microsoft.com/office/drawing/2014/main" id="{16C932AD-9DF5-DDA3-7FC6-A2A8DC8C5347}"/>
              </a:ext>
            </a:extLst>
          </p:cNvPr>
          <p:cNvSpPr txBox="1"/>
          <p:nvPr/>
        </p:nvSpPr>
        <p:spPr>
          <a:xfrm>
            <a:off x="2689592" y="4991446"/>
            <a:ext cx="806503" cy="369332"/>
          </a:xfrm>
          <a:prstGeom prst="rect">
            <a:avLst/>
          </a:prstGeom>
          <a:noFill/>
        </p:spPr>
        <p:txBody>
          <a:bodyPr wrap="none" rtlCol="0">
            <a:spAutoFit/>
          </a:bodyPr>
          <a:lstStyle/>
          <a:p>
            <a:r>
              <a:rPr lang="it-IT" b="1" dirty="0">
                <a:solidFill>
                  <a:srgbClr val="7030A0"/>
                </a:solidFill>
              </a:rPr>
              <a:t>FORCE</a:t>
            </a:r>
          </a:p>
        </p:txBody>
      </p:sp>
      <p:sp>
        <p:nvSpPr>
          <p:cNvPr id="33" name="CasellaDiTesto 32">
            <a:extLst>
              <a:ext uri="{FF2B5EF4-FFF2-40B4-BE49-F238E27FC236}">
                <a16:creationId xmlns:a16="http://schemas.microsoft.com/office/drawing/2014/main" id="{EA79DBFB-817D-9AFB-D76B-6DB0FEDD08D5}"/>
              </a:ext>
            </a:extLst>
          </p:cNvPr>
          <p:cNvSpPr txBox="1"/>
          <p:nvPr/>
        </p:nvSpPr>
        <p:spPr>
          <a:xfrm>
            <a:off x="9541363" y="5028043"/>
            <a:ext cx="806503" cy="369332"/>
          </a:xfrm>
          <a:prstGeom prst="rect">
            <a:avLst/>
          </a:prstGeom>
          <a:noFill/>
        </p:spPr>
        <p:txBody>
          <a:bodyPr wrap="none" rtlCol="0">
            <a:spAutoFit/>
          </a:bodyPr>
          <a:lstStyle/>
          <a:p>
            <a:r>
              <a:rPr lang="it-IT" b="1" dirty="0">
                <a:solidFill>
                  <a:srgbClr val="7030A0"/>
                </a:solidFill>
              </a:rPr>
              <a:t>FORCE</a:t>
            </a:r>
          </a:p>
        </p:txBody>
      </p:sp>
      <p:sp>
        <p:nvSpPr>
          <p:cNvPr id="3" name="Triangolo isoscele 2">
            <a:extLst>
              <a:ext uri="{FF2B5EF4-FFF2-40B4-BE49-F238E27FC236}">
                <a16:creationId xmlns:a16="http://schemas.microsoft.com/office/drawing/2014/main" id="{04732007-69BB-2318-E5F8-7C31978C1483}"/>
              </a:ext>
            </a:extLst>
          </p:cNvPr>
          <p:cNvSpPr/>
          <p:nvPr/>
        </p:nvSpPr>
        <p:spPr>
          <a:xfrm>
            <a:off x="6818384" y="3635860"/>
            <a:ext cx="215661" cy="509788"/>
          </a:xfrm>
          <a:prstGeom prst="triangl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Triangolo isoscele 4">
            <a:extLst>
              <a:ext uri="{FF2B5EF4-FFF2-40B4-BE49-F238E27FC236}">
                <a16:creationId xmlns:a16="http://schemas.microsoft.com/office/drawing/2014/main" id="{EF1C7E46-B729-7E23-F120-C3D487FECD26}"/>
              </a:ext>
            </a:extLst>
          </p:cNvPr>
          <p:cNvSpPr/>
          <p:nvPr/>
        </p:nvSpPr>
        <p:spPr>
          <a:xfrm>
            <a:off x="1744929" y="3604507"/>
            <a:ext cx="215661" cy="509788"/>
          </a:xfrm>
          <a:prstGeom prst="triangl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0" name="Connettore diritto 9">
            <a:extLst>
              <a:ext uri="{FF2B5EF4-FFF2-40B4-BE49-F238E27FC236}">
                <a16:creationId xmlns:a16="http://schemas.microsoft.com/office/drawing/2014/main" id="{AD7AA791-7F73-F254-3E77-68088B8C1D5C}"/>
              </a:ext>
            </a:extLst>
          </p:cNvPr>
          <p:cNvCxnSpPr>
            <a:cxnSpLocks/>
          </p:cNvCxnSpPr>
          <p:nvPr/>
        </p:nvCxnSpPr>
        <p:spPr>
          <a:xfrm flipH="1">
            <a:off x="1844134" y="2537322"/>
            <a:ext cx="8625" cy="3213773"/>
          </a:xfrm>
          <a:prstGeom prst="line">
            <a:avLst/>
          </a:prstGeom>
          <a:ln w="571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Triangolo isoscele 7">
            <a:extLst>
              <a:ext uri="{FF2B5EF4-FFF2-40B4-BE49-F238E27FC236}">
                <a16:creationId xmlns:a16="http://schemas.microsoft.com/office/drawing/2014/main" id="{A49D8297-3DF3-9C52-E37C-9359A0D67823}"/>
              </a:ext>
            </a:extLst>
          </p:cNvPr>
          <p:cNvSpPr/>
          <p:nvPr/>
        </p:nvSpPr>
        <p:spPr>
          <a:xfrm rot="10800000">
            <a:off x="4297623" y="3729113"/>
            <a:ext cx="215661" cy="509788"/>
          </a:xfrm>
          <a:prstGeom prst="triangl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1" name="Connettore diritto 10">
            <a:extLst>
              <a:ext uri="{FF2B5EF4-FFF2-40B4-BE49-F238E27FC236}">
                <a16:creationId xmlns:a16="http://schemas.microsoft.com/office/drawing/2014/main" id="{A59B95C4-C576-8BC4-1DDF-844B78C17976}"/>
              </a:ext>
            </a:extLst>
          </p:cNvPr>
          <p:cNvCxnSpPr>
            <a:cxnSpLocks/>
          </p:cNvCxnSpPr>
          <p:nvPr/>
        </p:nvCxnSpPr>
        <p:spPr>
          <a:xfrm flipH="1">
            <a:off x="4395258" y="2609850"/>
            <a:ext cx="10195" cy="3141245"/>
          </a:xfrm>
          <a:prstGeom prst="line">
            <a:avLst/>
          </a:prstGeom>
          <a:ln w="571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8" name="Gruppo 17">
            <a:extLst>
              <a:ext uri="{FF2B5EF4-FFF2-40B4-BE49-F238E27FC236}">
                <a16:creationId xmlns:a16="http://schemas.microsoft.com/office/drawing/2014/main" id="{401B700E-D751-D67B-82B9-8D7B6DB908CB}"/>
              </a:ext>
            </a:extLst>
          </p:cNvPr>
          <p:cNvGrpSpPr/>
          <p:nvPr/>
        </p:nvGrpSpPr>
        <p:grpSpPr>
          <a:xfrm>
            <a:off x="5339875" y="3465820"/>
            <a:ext cx="654120" cy="877960"/>
            <a:chOff x="4893948" y="3511479"/>
            <a:chExt cx="654120" cy="877960"/>
          </a:xfrm>
        </p:grpSpPr>
        <p:sp>
          <p:nvSpPr>
            <p:cNvPr id="15" name="Rettangolo 14">
              <a:extLst>
                <a:ext uri="{FF2B5EF4-FFF2-40B4-BE49-F238E27FC236}">
                  <a16:creationId xmlns:a16="http://schemas.microsoft.com/office/drawing/2014/main" id="{F6D5CC54-4EFF-EEE5-E523-42BF333588DF}"/>
                </a:ext>
              </a:extLst>
            </p:cNvPr>
            <p:cNvSpPr/>
            <p:nvPr/>
          </p:nvSpPr>
          <p:spPr>
            <a:xfrm>
              <a:off x="4893948" y="351301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15">
              <a:extLst>
                <a:ext uri="{FF2B5EF4-FFF2-40B4-BE49-F238E27FC236}">
                  <a16:creationId xmlns:a16="http://schemas.microsoft.com/office/drawing/2014/main" id="{54A4930D-DAAA-0BF6-B936-F4ADE5196B95}"/>
                </a:ext>
              </a:extLst>
            </p:cNvPr>
            <p:cNvSpPr/>
            <p:nvPr/>
          </p:nvSpPr>
          <p:spPr>
            <a:xfrm>
              <a:off x="5114359" y="351148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a:extLst>
                <a:ext uri="{FF2B5EF4-FFF2-40B4-BE49-F238E27FC236}">
                  <a16:creationId xmlns:a16="http://schemas.microsoft.com/office/drawing/2014/main" id="{705E1317-AE77-9194-7351-9BDC90D7C303}"/>
                </a:ext>
              </a:extLst>
            </p:cNvPr>
            <p:cNvSpPr/>
            <p:nvPr/>
          </p:nvSpPr>
          <p:spPr>
            <a:xfrm>
              <a:off x="5332419" y="3511479"/>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20" name="Gruppo 19">
            <a:extLst>
              <a:ext uri="{FF2B5EF4-FFF2-40B4-BE49-F238E27FC236}">
                <a16:creationId xmlns:a16="http://schemas.microsoft.com/office/drawing/2014/main" id="{F1E01C4E-ECB2-2672-C3EC-40898877AA9E}"/>
              </a:ext>
            </a:extLst>
          </p:cNvPr>
          <p:cNvGrpSpPr/>
          <p:nvPr/>
        </p:nvGrpSpPr>
        <p:grpSpPr>
          <a:xfrm>
            <a:off x="174893" y="3465820"/>
            <a:ext cx="654120" cy="877960"/>
            <a:chOff x="4893948" y="3511479"/>
            <a:chExt cx="654120" cy="877960"/>
          </a:xfrm>
        </p:grpSpPr>
        <p:sp>
          <p:nvSpPr>
            <p:cNvPr id="22" name="Rettangolo 21">
              <a:extLst>
                <a:ext uri="{FF2B5EF4-FFF2-40B4-BE49-F238E27FC236}">
                  <a16:creationId xmlns:a16="http://schemas.microsoft.com/office/drawing/2014/main" id="{DC13922D-44B3-6C0B-BB10-1FC03C3AEAE2}"/>
                </a:ext>
              </a:extLst>
            </p:cNvPr>
            <p:cNvSpPr/>
            <p:nvPr/>
          </p:nvSpPr>
          <p:spPr>
            <a:xfrm>
              <a:off x="4893948" y="351301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9F4B9CD6-D9C1-E590-FCF0-AF595B164837}"/>
                </a:ext>
              </a:extLst>
            </p:cNvPr>
            <p:cNvSpPr/>
            <p:nvPr/>
          </p:nvSpPr>
          <p:spPr>
            <a:xfrm>
              <a:off x="5114359" y="351148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Rettangolo 24">
              <a:extLst>
                <a:ext uri="{FF2B5EF4-FFF2-40B4-BE49-F238E27FC236}">
                  <a16:creationId xmlns:a16="http://schemas.microsoft.com/office/drawing/2014/main" id="{76DA69F4-F97F-9A9E-40C2-9FC0D2491C6A}"/>
                </a:ext>
              </a:extLst>
            </p:cNvPr>
            <p:cNvSpPr/>
            <p:nvPr/>
          </p:nvSpPr>
          <p:spPr>
            <a:xfrm>
              <a:off x="5332419" y="3511479"/>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26" name="Gruppo 25">
            <a:extLst>
              <a:ext uri="{FF2B5EF4-FFF2-40B4-BE49-F238E27FC236}">
                <a16:creationId xmlns:a16="http://schemas.microsoft.com/office/drawing/2014/main" id="{F8DDAF3C-087D-E1EC-2CD0-D8692492CDF1}"/>
              </a:ext>
            </a:extLst>
          </p:cNvPr>
          <p:cNvGrpSpPr/>
          <p:nvPr/>
        </p:nvGrpSpPr>
        <p:grpSpPr>
          <a:xfrm>
            <a:off x="2794511" y="3460427"/>
            <a:ext cx="654120" cy="877960"/>
            <a:chOff x="4893948" y="3511479"/>
            <a:chExt cx="654120" cy="877960"/>
          </a:xfrm>
        </p:grpSpPr>
        <p:sp>
          <p:nvSpPr>
            <p:cNvPr id="27" name="Rettangolo 26">
              <a:extLst>
                <a:ext uri="{FF2B5EF4-FFF2-40B4-BE49-F238E27FC236}">
                  <a16:creationId xmlns:a16="http://schemas.microsoft.com/office/drawing/2014/main" id="{D2761B03-22D8-0A4D-A7B8-EC192862E22D}"/>
                </a:ext>
              </a:extLst>
            </p:cNvPr>
            <p:cNvSpPr/>
            <p:nvPr/>
          </p:nvSpPr>
          <p:spPr>
            <a:xfrm>
              <a:off x="4893948" y="351301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1B02C56A-F1E8-2FA9-D8A0-572D69020FC7}"/>
                </a:ext>
              </a:extLst>
            </p:cNvPr>
            <p:cNvSpPr/>
            <p:nvPr/>
          </p:nvSpPr>
          <p:spPr>
            <a:xfrm>
              <a:off x="5114359" y="351148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2F48B70A-4EBE-733E-5DEA-B6DCE9D9D214}"/>
                </a:ext>
              </a:extLst>
            </p:cNvPr>
            <p:cNvSpPr/>
            <p:nvPr/>
          </p:nvSpPr>
          <p:spPr>
            <a:xfrm>
              <a:off x="5332419" y="3511479"/>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35" name="Rettangolo 34">
            <a:extLst>
              <a:ext uri="{FF2B5EF4-FFF2-40B4-BE49-F238E27FC236}">
                <a16:creationId xmlns:a16="http://schemas.microsoft.com/office/drawing/2014/main" id="{320DC58B-338C-500C-DE26-9B1D3FFBD89A}"/>
              </a:ext>
            </a:extLst>
          </p:cNvPr>
          <p:cNvSpPr/>
          <p:nvPr/>
        </p:nvSpPr>
        <p:spPr>
          <a:xfrm>
            <a:off x="1941771" y="2916150"/>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Rettangolo 35">
            <a:extLst>
              <a:ext uri="{FF2B5EF4-FFF2-40B4-BE49-F238E27FC236}">
                <a16:creationId xmlns:a16="http://schemas.microsoft.com/office/drawing/2014/main" id="{A340B01E-647C-F557-0C90-24B28801E554}"/>
              </a:ext>
            </a:extLst>
          </p:cNvPr>
          <p:cNvSpPr/>
          <p:nvPr/>
        </p:nvSpPr>
        <p:spPr>
          <a:xfrm>
            <a:off x="1951201" y="4637359"/>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Rettangolo 36">
            <a:extLst>
              <a:ext uri="{FF2B5EF4-FFF2-40B4-BE49-F238E27FC236}">
                <a16:creationId xmlns:a16="http://schemas.microsoft.com/office/drawing/2014/main" id="{78946F8F-98D5-550F-88A0-7EA10DD06439}"/>
              </a:ext>
            </a:extLst>
          </p:cNvPr>
          <p:cNvSpPr/>
          <p:nvPr/>
        </p:nvSpPr>
        <p:spPr>
          <a:xfrm>
            <a:off x="3588634" y="4637359"/>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Rettangolo 37">
            <a:extLst>
              <a:ext uri="{FF2B5EF4-FFF2-40B4-BE49-F238E27FC236}">
                <a16:creationId xmlns:a16="http://schemas.microsoft.com/office/drawing/2014/main" id="{CBF0AE26-9B5D-C6F9-07E2-D1BFEC20436C}"/>
              </a:ext>
            </a:extLst>
          </p:cNvPr>
          <p:cNvSpPr/>
          <p:nvPr/>
        </p:nvSpPr>
        <p:spPr>
          <a:xfrm>
            <a:off x="3579090" y="2907419"/>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1" name="Connettore 2 20">
            <a:extLst>
              <a:ext uri="{FF2B5EF4-FFF2-40B4-BE49-F238E27FC236}">
                <a16:creationId xmlns:a16="http://schemas.microsoft.com/office/drawing/2014/main" id="{34698F59-1571-F6F5-877F-96F3E37FC49F}"/>
              </a:ext>
            </a:extLst>
          </p:cNvPr>
          <p:cNvCxnSpPr>
            <a:cxnSpLocks/>
          </p:cNvCxnSpPr>
          <p:nvPr/>
        </p:nvCxnSpPr>
        <p:spPr>
          <a:xfrm>
            <a:off x="2485577" y="4816642"/>
            <a:ext cx="519978" cy="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3">
            <a:extLst>
              <a:ext uri="{FF2B5EF4-FFF2-40B4-BE49-F238E27FC236}">
                <a16:creationId xmlns:a16="http://schemas.microsoft.com/office/drawing/2014/main" id="{EC976459-4B5E-05C8-43D5-A7B79BE40C1E}"/>
              </a:ext>
            </a:extLst>
          </p:cNvPr>
          <p:cNvCxnSpPr>
            <a:cxnSpLocks/>
          </p:cNvCxnSpPr>
          <p:nvPr/>
        </p:nvCxnSpPr>
        <p:spPr>
          <a:xfrm flipH="1">
            <a:off x="3224463" y="4810626"/>
            <a:ext cx="498695" cy="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5" name="Rettangolo 44">
            <a:extLst>
              <a:ext uri="{FF2B5EF4-FFF2-40B4-BE49-F238E27FC236}">
                <a16:creationId xmlns:a16="http://schemas.microsoft.com/office/drawing/2014/main" id="{EBD44C07-BB72-0A86-5EBF-2D54A4810146}"/>
              </a:ext>
            </a:extLst>
          </p:cNvPr>
          <p:cNvSpPr/>
          <p:nvPr/>
        </p:nvSpPr>
        <p:spPr>
          <a:xfrm>
            <a:off x="4481392" y="2902661"/>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6" name="Rettangolo 45">
            <a:extLst>
              <a:ext uri="{FF2B5EF4-FFF2-40B4-BE49-F238E27FC236}">
                <a16:creationId xmlns:a16="http://schemas.microsoft.com/office/drawing/2014/main" id="{904D1795-3D11-62EC-D3EB-42CAF6289390}"/>
              </a:ext>
            </a:extLst>
          </p:cNvPr>
          <p:cNvSpPr/>
          <p:nvPr/>
        </p:nvSpPr>
        <p:spPr>
          <a:xfrm>
            <a:off x="4484472" y="4636570"/>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Rettangolo 46">
            <a:extLst>
              <a:ext uri="{FF2B5EF4-FFF2-40B4-BE49-F238E27FC236}">
                <a16:creationId xmlns:a16="http://schemas.microsoft.com/office/drawing/2014/main" id="{327A1CAA-A29D-67EC-1772-805EA0DE546F}"/>
              </a:ext>
            </a:extLst>
          </p:cNvPr>
          <p:cNvSpPr/>
          <p:nvPr/>
        </p:nvSpPr>
        <p:spPr>
          <a:xfrm>
            <a:off x="6128255" y="4636570"/>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Rettangolo 47">
            <a:extLst>
              <a:ext uri="{FF2B5EF4-FFF2-40B4-BE49-F238E27FC236}">
                <a16:creationId xmlns:a16="http://schemas.microsoft.com/office/drawing/2014/main" id="{6C5C8289-6A60-3807-A8D5-9A5542DBF609}"/>
              </a:ext>
            </a:extLst>
          </p:cNvPr>
          <p:cNvSpPr/>
          <p:nvPr/>
        </p:nvSpPr>
        <p:spPr>
          <a:xfrm>
            <a:off x="6118711" y="2893930"/>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1" name="Rettangolo 50">
            <a:extLst>
              <a:ext uri="{FF2B5EF4-FFF2-40B4-BE49-F238E27FC236}">
                <a16:creationId xmlns:a16="http://schemas.microsoft.com/office/drawing/2014/main" id="{672C37C6-2EB9-DD7D-7E1A-555FBE4B177C}"/>
              </a:ext>
            </a:extLst>
          </p:cNvPr>
          <p:cNvSpPr/>
          <p:nvPr/>
        </p:nvSpPr>
        <p:spPr>
          <a:xfrm>
            <a:off x="1030583" y="4644401"/>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2" name="Rettangolo 51">
            <a:extLst>
              <a:ext uri="{FF2B5EF4-FFF2-40B4-BE49-F238E27FC236}">
                <a16:creationId xmlns:a16="http://schemas.microsoft.com/office/drawing/2014/main" id="{B7EFFFE4-0849-60F8-9DD4-278063CAE9F4}"/>
              </a:ext>
            </a:extLst>
          </p:cNvPr>
          <p:cNvSpPr/>
          <p:nvPr/>
        </p:nvSpPr>
        <p:spPr>
          <a:xfrm>
            <a:off x="1021039" y="2914461"/>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Segno di addizione 52">
            <a:extLst>
              <a:ext uri="{FF2B5EF4-FFF2-40B4-BE49-F238E27FC236}">
                <a16:creationId xmlns:a16="http://schemas.microsoft.com/office/drawing/2014/main" id="{CE4ECAE8-A814-7C38-56CB-A17E5ACE21BF}"/>
              </a:ext>
            </a:extLst>
          </p:cNvPr>
          <p:cNvSpPr/>
          <p:nvPr/>
        </p:nvSpPr>
        <p:spPr>
          <a:xfrm>
            <a:off x="2095916" y="2897000"/>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Segno di sottrazione 54">
            <a:extLst>
              <a:ext uri="{FF2B5EF4-FFF2-40B4-BE49-F238E27FC236}">
                <a16:creationId xmlns:a16="http://schemas.microsoft.com/office/drawing/2014/main" id="{7C84E227-DC5E-08B5-95B2-30A3C99E760D}"/>
              </a:ext>
            </a:extLst>
          </p:cNvPr>
          <p:cNvSpPr/>
          <p:nvPr/>
        </p:nvSpPr>
        <p:spPr>
          <a:xfrm>
            <a:off x="6316244" y="2901389"/>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8" name="Segno di sottrazione 57">
            <a:extLst>
              <a:ext uri="{FF2B5EF4-FFF2-40B4-BE49-F238E27FC236}">
                <a16:creationId xmlns:a16="http://schemas.microsoft.com/office/drawing/2014/main" id="{DE896C8E-93E5-68E9-DB19-0919EF414E52}"/>
              </a:ext>
            </a:extLst>
          </p:cNvPr>
          <p:cNvSpPr/>
          <p:nvPr/>
        </p:nvSpPr>
        <p:spPr>
          <a:xfrm>
            <a:off x="4637827" y="4626600"/>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0" name="Segno di sottrazione 59">
            <a:extLst>
              <a:ext uri="{FF2B5EF4-FFF2-40B4-BE49-F238E27FC236}">
                <a16:creationId xmlns:a16="http://schemas.microsoft.com/office/drawing/2014/main" id="{A9C0F96A-6FA6-BB47-C0BC-01C021F7C6FA}"/>
              </a:ext>
            </a:extLst>
          </p:cNvPr>
          <p:cNvSpPr/>
          <p:nvPr/>
        </p:nvSpPr>
        <p:spPr>
          <a:xfrm>
            <a:off x="2122505" y="4636128"/>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3" name="Segno di addizione 62">
            <a:extLst>
              <a:ext uri="{FF2B5EF4-FFF2-40B4-BE49-F238E27FC236}">
                <a16:creationId xmlns:a16="http://schemas.microsoft.com/office/drawing/2014/main" id="{C3023962-9F5B-93A8-B1F9-849C175075EC}"/>
              </a:ext>
            </a:extLst>
          </p:cNvPr>
          <p:cNvSpPr/>
          <p:nvPr/>
        </p:nvSpPr>
        <p:spPr>
          <a:xfrm>
            <a:off x="4623578" y="2897000"/>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4" name="Segno di addizione 63">
            <a:extLst>
              <a:ext uri="{FF2B5EF4-FFF2-40B4-BE49-F238E27FC236}">
                <a16:creationId xmlns:a16="http://schemas.microsoft.com/office/drawing/2014/main" id="{E6E2CB8C-96EB-9E29-C895-444C8649DEA7}"/>
              </a:ext>
            </a:extLst>
          </p:cNvPr>
          <p:cNvSpPr/>
          <p:nvPr/>
        </p:nvSpPr>
        <p:spPr>
          <a:xfrm>
            <a:off x="6292594" y="4608987"/>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7" name="CasellaDiTesto 66">
            <a:extLst>
              <a:ext uri="{FF2B5EF4-FFF2-40B4-BE49-F238E27FC236}">
                <a16:creationId xmlns:a16="http://schemas.microsoft.com/office/drawing/2014/main" id="{947EE3B6-AECE-5231-D3BE-100A4FD5580A}"/>
              </a:ext>
            </a:extLst>
          </p:cNvPr>
          <p:cNvSpPr txBox="1"/>
          <p:nvPr/>
        </p:nvSpPr>
        <p:spPr>
          <a:xfrm>
            <a:off x="5201173" y="4287945"/>
            <a:ext cx="1009251" cy="369332"/>
          </a:xfrm>
          <a:prstGeom prst="rect">
            <a:avLst/>
          </a:prstGeom>
          <a:noFill/>
        </p:spPr>
        <p:txBody>
          <a:bodyPr wrap="none" rtlCol="0">
            <a:spAutoFit/>
          </a:bodyPr>
          <a:lstStyle/>
          <a:p>
            <a:r>
              <a:rPr lang="it-IT" dirty="0">
                <a:solidFill>
                  <a:srgbClr val="FF0000"/>
                </a:solidFill>
              </a:rPr>
              <a:t>RF </a:t>
            </a:r>
            <a:r>
              <a:rPr lang="it-IT" dirty="0" err="1">
                <a:solidFill>
                  <a:srgbClr val="FF0000"/>
                </a:solidFill>
              </a:rPr>
              <a:t>cavity</a:t>
            </a:r>
            <a:endParaRPr lang="it-IT" dirty="0">
              <a:solidFill>
                <a:srgbClr val="FF0000"/>
              </a:solidFill>
            </a:endParaRPr>
          </a:p>
        </p:txBody>
      </p:sp>
      <p:cxnSp>
        <p:nvCxnSpPr>
          <p:cNvPr id="69" name="Connettore diritto 68">
            <a:extLst>
              <a:ext uri="{FF2B5EF4-FFF2-40B4-BE49-F238E27FC236}">
                <a16:creationId xmlns:a16="http://schemas.microsoft.com/office/drawing/2014/main" id="{6BDCD5C4-6106-2468-1D21-1173BA5F3AA7}"/>
              </a:ext>
            </a:extLst>
          </p:cNvPr>
          <p:cNvCxnSpPr/>
          <p:nvPr/>
        </p:nvCxnSpPr>
        <p:spPr>
          <a:xfrm>
            <a:off x="1011533" y="3318057"/>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0" name="Connettore diritto 69">
            <a:extLst>
              <a:ext uri="{FF2B5EF4-FFF2-40B4-BE49-F238E27FC236}">
                <a16:creationId xmlns:a16="http://schemas.microsoft.com/office/drawing/2014/main" id="{83E262AC-F9C7-D300-BA7A-B1B014F9ED86}"/>
              </a:ext>
            </a:extLst>
          </p:cNvPr>
          <p:cNvCxnSpPr/>
          <p:nvPr/>
        </p:nvCxnSpPr>
        <p:spPr>
          <a:xfrm>
            <a:off x="1022481" y="4599644"/>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1" name="Connettore diritto 70">
            <a:extLst>
              <a:ext uri="{FF2B5EF4-FFF2-40B4-BE49-F238E27FC236}">
                <a16:creationId xmlns:a16="http://schemas.microsoft.com/office/drawing/2014/main" id="{5AE07DA1-DBB3-DBD2-8B61-921AAC57B621}"/>
              </a:ext>
            </a:extLst>
          </p:cNvPr>
          <p:cNvCxnSpPr/>
          <p:nvPr/>
        </p:nvCxnSpPr>
        <p:spPr>
          <a:xfrm>
            <a:off x="1933669" y="3318057"/>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2" name="Connettore diritto 71">
            <a:extLst>
              <a:ext uri="{FF2B5EF4-FFF2-40B4-BE49-F238E27FC236}">
                <a16:creationId xmlns:a16="http://schemas.microsoft.com/office/drawing/2014/main" id="{78E34C5F-618B-678C-24B1-03513ADA560D}"/>
              </a:ext>
            </a:extLst>
          </p:cNvPr>
          <p:cNvCxnSpPr/>
          <p:nvPr/>
        </p:nvCxnSpPr>
        <p:spPr>
          <a:xfrm>
            <a:off x="1943099" y="4590301"/>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3" name="Connettore diritto 72">
            <a:extLst>
              <a:ext uri="{FF2B5EF4-FFF2-40B4-BE49-F238E27FC236}">
                <a16:creationId xmlns:a16="http://schemas.microsoft.com/office/drawing/2014/main" id="{4F9AEDFF-311E-600E-0E3D-2863538C438A}"/>
              </a:ext>
            </a:extLst>
          </p:cNvPr>
          <p:cNvCxnSpPr/>
          <p:nvPr/>
        </p:nvCxnSpPr>
        <p:spPr>
          <a:xfrm>
            <a:off x="3572431" y="3318057"/>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4" name="Connettore diritto 73">
            <a:extLst>
              <a:ext uri="{FF2B5EF4-FFF2-40B4-BE49-F238E27FC236}">
                <a16:creationId xmlns:a16="http://schemas.microsoft.com/office/drawing/2014/main" id="{53C8984B-4FBF-3F05-C6D3-C947F7429637}"/>
              </a:ext>
            </a:extLst>
          </p:cNvPr>
          <p:cNvCxnSpPr/>
          <p:nvPr/>
        </p:nvCxnSpPr>
        <p:spPr>
          <a:xfrm>
            <a:off x="4486827" y="3318057"/>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5" name="Connettore diritto 74">
            <a:extLst>
              <a:ext uri="{FF2B5EF4-FFF2-40B4-BE49-F238E27FC236}">
                <a16:creationId xmlns:a16="http://schemas.microsoft.com/office/drawing/2014/main" id="{068F785E-7FBC-FAE3-3358-8EFEA1A49821}"/>
              </a:ext>
            </a:extLst>
          </p:cNvPr>
          <p:cNvCxnSpPr/>
          <p:nvPr/>
        </p:nvCxnSpPr>
        <p:spPr>
          <a:xfrm>
            <a:off x="6130294" y="3318057"/>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6" name="Connettore diritto 75">
            <a:extLst>
              <a:ext uri="{FF2B5EF4-FFF2-40B4-BE49-F238E27FC236}">
                <a16:creationId xmlns:a16="http://schemas.microsoft.com/office/drawing/2014/main" id="{587BE924-DE71-D201-05ED-99EE5DA8CA2A}"/>
              </a:ext>
            </a:extLst>
          </p:cNvPr>
          <p:cNvCxnSpPr/>
          <p:nvPr/>
        </p:nvCxnSpPr>
        <p:spPr>
          <a:xfrm>
            <a:off x="3583276" y="4587308"/>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7" name="Connettore diritto 76">
            <a:extLst>
              <a:ext uri="{FF2B5EF4-FFF2-40B4-BE49-F238E27FC236}">
                <a16:creationId xmlns:a16="http://schemas.microsoft.com/office/drawing/2014/main" id="{9F576F5D-9F74-3550-5EAB-784BEF5BCB05}"/>
              </a:ext>
            </a:extLst>
          </p:cNvPr>
          <p:cNvCxnSpPr/>
          <p:nvPr/>
        </p:nvCxnSpPr>
        <p:spPr>
          <a:xfrm>
            <a:off x="4471220" y="4587308"/>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8" name="Connettore diritto 77">
            <a:extLst>
              <a:ext uri="{FF2B5EF4-FFF2-40B4-BE49-F238E27FC236}">
                <a16:creationId xmlns:a16="http://schemas.microsoft.com/office/drawing/2014/main" id="{83C2362E-C402-8CAA-CC97-D046CC0F63B4}"/>
              </a:ext>
            </a:extLst>
          </p:cNvPr>
          <p:cNvCxnSpPr/>
          <p:nvPr/>
        </p:nvCxnSpPr>
        <p:spPr>
          <a:xfrm>
            <a:off x="6130294" y="4584315"/>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79" name="CasellaDiTesto 78">
            <a:extLst>
              <a:ext uri="{FF2B5EF4-FFF2-40B4-BE49-F238E27FC236}">
                <a16:creationId xmlns:a16="http://schemas.microsoft.com/office/drawing/2014/main" id="{160443DA-12FE-81A3-E62B-E434296E5335}"/>
              </a:ext>
            </a:extLst>
          </p:cNvPr>
          <p:cNvSpPr txBox="1"/>
          <p:nvPr/>
        </p:nvSpPr>
        <p:spPr>
          <a:xfrm>
            <a:off x="624673" y="5048814"/>
            <a:ext cx="1285843" cy="646331"/>
          </a:xfrm>
          <a:prstGeom prst="rect">
            <a:avLst/>
          </a:prstGeom>
          <a:noFill/>
        </p:spPr>
        <p:txBody>
          <a:bodyPr wrap="square" rtlCol="0">
            <a:spAutoFit/>
          </a:bodyPr>
          <a:lstStyle/>
          <a:p>
            <a:r>
              <a:rPr lang="it-IT" dirty="0" err="1">
                <a:solidFill>
                  <a:schemeClr val="accent5"/>
                </a:solidFill>
              </a:rPr>
              <a:t>Solenoid</a:t>
            </a:r>
            <a:r>
              <a:rPr lang="it-IT" dirty="0">
                <a:solidFill>
                  <a:schemeClr val="accent5"/>
                </a:solidFill>
              </a:rPr>
              <a:t> and </a:t>
            </a:r>
            <a:r>
              <a:rPr lang="it-IT" dirty="0" err="1">
                <a:solidFill>
                  <a:schemeClr val="accent5"/>
                </a:solidFill>
              </a:rPr>
              <a:t>dipole</a:t>
            </a:r>
            <a:endParaRPr lang="it-IT" dirty="0">
              <a:solidFill>
                <a:schemeClr val="accent5"/>
              </a:solidFill>
            </a:endParaRPr>
          </a:p>
        </p:txBody>
      </p:sp>
      <p:sp>
        <p:nvSpPr>
          <p:cNvPr id="80" name="CasellaDiTesto 79">
            <a:extLst>
              <a:ext uri="{FF2B5EF4-FFF2-40B4-BE49-F238E27FC236}">
                <a16:creationId xmlns:a16="http://schemas.microsoft.com/office/drawing/2014/main" id="{ACD68F8E-AB80-316A-B010-9947CB202658}"/>
              </a:ext>
            </a:extLst>
          </p:cNvPr>
          <p:cNvSpPr txBox="1"/>
          <p:nvPr/>
        </p:nvSpPr>
        <p:spPr>
          <a:xfrm>
            <a:off x="6533097" y="4075008"/>
            <a:ext cx="944939" cy="369332"/>
          </a:xfrm>
          <a:prstGeom prst="rect">
            <a:avLst/>
          </a:prstGeom>
          <a:noFill/>
        </p:spPr>
        <p:txBody>
          <a:bodyPr wrap="none" rtlCol="0">
            <a:spAutoFit/>
          </a:bodyPr>
          <a:lstStyle/>
          <a:p>
            <a:r>
              <a:rPr lang="it-IT" dirty="0" err="1">
                <a:solidFill>
                  <a:schemeClr val="accent6"/>
                </a:solidFill>
              </a:rPr>
              <a:t>absober</a:t>
            </a:r>
            <a:endParaRPr lang="it-IT" dirty="0">
              <a:solidFill>
                <a:schemeClr val="accent6"/>
              </a:solidFill>
            </a:endParaRPr>
          </a:p>
        </p:txBody>
      </p:sp>
      <p:grpSp>
        <p:nvGrpSpPr>
          <p:cNvPr id="81" name="Gruppo 80">
            <a:extLst>
              <a:ext uri="{FF2B5EF4-FFF2-40B4-BE49-F238E27FC236}">
                <a16:creationId xmlns:a16="http://schemas.microsoft.com/office/drawing/2014/main" id="{C519135E-815E-151F-732F-1C0D993DDEBC}"/>
              </a:ext>
            </a:extLst>
          </p:cNvPr>
          <p:cNvGrpSpPr/>
          <p:nvPr/>
        </p:nvGrpSpPr>
        <p:grpSpPr>
          <a:xfrm>
            <a:off x="9604211" y="3402884"/>
            <a:ext cx="654120" cy="877960"/>
            <a:chOff x="4893948" y="3511479"/>
            <a:chExt cx="654120" cy="877960"/>
          </a:xfrm>
        </p:grpSpPr>
        <p:sp>
          <p:nvSpPr>
            <p:cNvPr id="82" name="Rettangolo 81">
              <a:extLst>
                <a:ext uri="{FF2B5EF4-FFF2-40B4-BE49-F238E27FC236}">
                  <a16:creationId xmlns:a16="http://schemas.microsoft.com/office/drawing/2014/main" id="{A3A6E898-0481-D87D-A6AD-83ACF29B1A04}"/>
                </a:ext>
              </a:extLst>
            </p:cNvPr>
            <p:cNvSpPr/>
            <p:nvPr/>
          </p:nvSpPr>
          <p:spPr>
            <a:xfrm>
              <a:off x="4893948" y="351301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3" name="Rettangolo 82">
              <a:extLst>
                <a:ext uri="{FF2B5EF4-FFF2-40B4-BE49-F238E27FC236}">
                  <a16:creationId xmlns:a16="http://schemas.microsoft.com/office/drawing/2014/main" id="{D15E7E09-373B-CF80-79E2-EE73D968D6F2}"/>
                </a:ext>
              </a:extLst>
            </p:cNvPr>
            <p:cNvSpPr/>
            <p:nvPr/>
          </p:nvSpPr>
          <p:spPr>
            <a:xfrm>
              <a:off x="5114359" y="3511480"/>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4" name="Rettangolo 83">
              <a:extLst>
                <a:ext uri="{FF2B5EF4-FFF2-40B4-BE49-F238E27FC236}">
                  <a16:creationId xmlns:a16="http://schemas.microsoft.com/office/drawing/2014/main" id="{6D9BA946-E2FC-3C27-181C-FB32A7E9357B}"/>
                </a:ext>
              </a:extLst>
            </p:cNvPr>
            <p:cNvSpPr/>
            <p:nvPr/>
          </p:nvSpPr>
          <p:spPr>
            <a:xfrm>
              <a:off x="5332419" y="3511479"/>
              <a:ext cx="215649" cy="87642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85" name="Rettangolo 84">
            <a:extLst>
              <a:ext uri="{FF2B5EF4-FFF2-40B4-BE49-F238E27FC236}">
                <a16:creationId xmlns:a16="http://schemas.microsoft.com/office/drawing/2014/main" id="{50F4B054-5DF7-8F5C-D574-A66362883440}"/>
              </a:ext>
            </a:extLst>
          </p:cNvPr>
          <p:cNvSpPr/>
          <p:nvPr/>
        </p:nvSpPr>
        <p:spPr>
          <a:xfrm>
            <a:off x="8751471" y="2858607"/>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6" name="Rettangolo 85">
            <a:extLst>
              <a:ext uri="{FF2B5EF4-FFF2-40B4-BE49-F238E27FC236}">
                <a16:creationId xmlns:a16="http://schemas.microsoft.com/office/drawing/2014/main" id="{196F79A8-6549-6FD5-FE55-7B946161398F}"/>
              </a:ext>
            </a:extLst>
          </p:cNvPr>
          <p:cNvSpPr/>
          <p:nvPr/>
        </p:nvSpPr>
        <p:spPr>
          <a:xfrm>
            <a:off x="8760901" y="4579816"/>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7" name="Rettangolo 86">
            <a:extLst>
              <a:ext uri="{FF2B5EF4-FFF2-40B4-BE49-F238E27FC236}">
                <a16:creationId xmlns:a16="http://schemas.microsoft.com/office/drawing/2014/main" id="{E052155E-326C-DBB1-EB65-7E245A76FFBB}"/>
              </a:ext>
            </a:extLst>
          </p:cNvPr>
          <p:cNvSpPr/>
          <p:nvPr/>
        </p:nvSpPr>
        <p:spPr>
          <a:xfrm>
            <a:off x="10398334" y="4579816"/>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8" name="Rettangolo 87">
            <a:extLst>
              <a:ext uri="{FF2B5EF4-FFF2-40B4-BE49-F238E27FC236}">
                <a16:creationId xmlns:a16="http://schemas.microsoft.com/office/drawing/2014/main" id="{B3FA0646-7A84-D738-FF98-E72737FD8CD2}"/>
              </a:ext>
            </a:extLst>
          </p:cNvPr>
          <p:cNvSpPr/>
          <p:nvPr/>
        </p:nvSpPr>
        <p:spPr>
          <a:xfrm>
            <a:off x="10388790" y="2849876"/>
            <a:ext cx="698143" cy="369338"/>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9" name="Segno di addizione 88">
            <a:extLst>
              <a:ext uri="{FF2B5EF4-FFF2-40B4-BE49-F238E27FC236}">
                <a16:creationId xmlns:a16="http://schemas.microsoft.com/office/drawing/2014/main" id="{DB4D7A2A-7D43-C421-C234-3EF31E93A904}"/>
              </a:ext>
            </a:extLst>
          </p:cNvPr>
          <p:cNvSpPr/>
          <p:nvPr/>
        </p:nvSpPr>
        <p:spPr>
          <a:xfrm>
            <a:off x="8905616" y="2839457"/>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1" name="Segno di sottrazione 90">
            <a:extLst>
              <a:ext uri="{FF2B5EF4-FFF2-40B4-BE49-F238E27FC236}">
                <a16:creationId xmlns:a16="http://schemas.microsoft.com/office/drawing/2014/main" id="{6EFF6CB4-BF89-6185-2083-8F6504670F2A}"/>
              </a:ext>
            </a:extLst>
          </p:cNvPr>
          <p:cNvSpPr/>
          <p:nvPr/>
        </p:nvSpPr>
        <p:spPr>
          <a:xfrm>
            <a:off x="8932205" y="4578585"/>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3" name="Connettore diritto 92">
            <a:extLst>
              <a:ext uri="{FF2B5EF4-FFF2-40B4-BE49-F238E27FC236}">
                <a16:creationId xmlns:a16="http://schemas.microsoft.com/office/drawing/2014/main" id="{5ACDC0C1-875E-FC5B-35F7-52DA20C8CE32}"/>
              </a:ext>
            </a:extLst>
          </p:cNvPr>
          <p:cNvCxnSpPr/>
          <p:nvPr/>
        </p:nvCxnSpPr>
        <p:spPr>
          <a:xfrm>
            <a:off x="8743369" y="3260514"/>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4" name="Connettore diritto 93">
            <a:extLst>
              <a:ext uri="{FF2B5EF4-FFF2-40B4-BE49-F238E27FC236}">
                <a16:creationId xmlns:a16="http://schemas.microsoft.com/office/drawing/2014/main" id="{603E4A2D-F46A-C364-9BCC-A852139C42CD}"/>
              </a:ext>
            </a:extLst>
          </p:cNvPr>
          <p:cNvCxnSpPr/>
          <p:nvPr/>
        </p:nvCxnSpPr>
        <p:spPr>
          <a:xfrm>
            <a:off x="8752799" y="4532758"/>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5" name="Connettore diritto 94">
            <a:extLst>
              <a:ext uri="{FF2B5EF4-FFF2-40B4-BE49-F238E27FC236}">
                <a16:creationId xmlns:a16="http://schemas.microsoft.com/office/drawing/2014/main" id="{D6B553B3-C56E-1800-055D-733967045FF5}"/>
              </a:ext>
            </a:extLst>
          </p:cNvPr>
          <p:cNvCxnSpPr/>
          <p:nvPr/>
        </p:nvCxnSpPr>
        <p:spPr>
          <a:xfrm>
            <a:off x="10382131" y="3260514"/>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6" name="Connettore diritto 95">
            <a:extLst>
              <a:ext uri="{FF2B5EF4-FFF2-40B4-BE49-F238E27FC236}">
                <a16:creationId xmlns:a16="http://schemas.microsoft.com/office/drawing/2014/main" id="{CDEE99FA-1901-26D6-F60C-B84AFEB9D712}"/>
              </a:ext>
            </a:extLst>
          </p:cNvPr>
          <p:cNvCxnSpPr/>
          <p:nvPr/>
        </p:nvCxnSpPr>
        <p:spPr>
          <a:xfrm>
            <a:off x="10392976" y="4529765"/>
            <a:ext cx="71434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Connettore 2 30">
            <a:extLst>
              <a:ext uri="{FF2B5EF4-FFF2-40B4-BE49-F238E27FC236}">
                <a16:creationId xmlns:a16="http://schemas.microsoft.com/office/drawing/2014/main" id="{4B2DF5CB-C21A-A217-4E0C-DAF421253A15}"/>
              </a:ext>
            </a:extLst>
          </p:cNvPr>
          <p:cNvCxnSpPr>
            <a:cxnSpLocks/>
          </p:cNvCxnSpPr>
          <p:nvPr/>
        </p:nvCxnSpPr>
        <p:spPr>
          <a:xfrm>
            <a:off x="10978283" y="4755850"/>
            <a:ext cx="519978" cy="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a:extLst>
              <a:ext uri="{FF2B5EF4-FFF2-40B4-BE49-F238E27FC236}">
                <a16:creationId xmlns:a16="http://schemas.microsoft.com/office/drawing/2014/main" id="{5C10A169-4849-A9F1-8502-722A6F6C795F}"/>
              </a:ext>
            </a:extLst>
          </p:cNvPr>
          <p:cNvCxnSpPr>
            <a:cxnSpLocks/>
          </p:cNvCxnSpPr>
          <p:nvPr/>
        </p:nvCxnSpPr>
        <p:spPr>
          <a:xfrm flipH="1">
            <a:off x="8367964" y="4755850"/>
            <a:ext cx="498695" cy="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2" name="Segno di addizione 11">
            <a:extLst>
              <a:ext uri="{FF2B5EF4-FFF2-40B4-BE49-F238E27FC236}">
                <a16:creationId xmlns:a16="http://schemas.microsoft.com/office/drawing/2014/main" id="{391DE623-A646-8256-E382-5E22F063FF02}"/>
              </a:ext>
            </a:extLst>
          </p:cNvPr>
          <p:cNvSpPr/>
          <p:nvPr/>
        </p:nvSpPr>
        <p:spPr>
          <a:xfrm>
            <a:off x="3734788" y="4629500"/>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Segno di sottrazione 12">
            <a:extLst>
              <a:ext uri="{FF2B5EF4-FFF2-40B4-BE49-F238E27FC236}">
                <a16:creationId xmlns:a16="http://schemas.microsoft.com/office/drawing/2014/main" id="{8742BD9C-85E2-C8CD-709B-9B49C25FC51E}"/>
              </a:ext>
            </a:extLst>
          </p:cNvPr>
          <p:cNvSpPr/>
          <p:nvPr/>
        </p:nvSpPr>
        <p:spPr>
          <a:xfrm>
            <a:off x="3748733" y="2906184"/>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Segno di addizione 13">
            <a:extLst>
              <a:ext uri="{FF2B5EF4-FFF2-40B4-BE49-F238E27FC236}">
                <a16:creationId xmlns:a16="http://schemas.microsoft.com/office/drawing/2014/main" id="{127EEB9F-648D-22D7-5064-9DEDA9CDF868}"/>
              </a:ext>
            </a:extLst>
          </p:cNvPr>
          <p:cNvSpPr/>
          <p:nvPr/>
        </p:nvSpPr>
        <p:spPr>
          <a:xfrm>
            <a:off x="1180215" y="4625747"/>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Segno di sottrazione 33">
            <a:extLst>
              <a:ext uri="{FF2B5EF4-FFF2-40B4-BE49-F238E27FC236}">
                <a16:creationId xmlns:a16="http://schemas.microsoft.com/office/drawing/2014/main" id="{049A545E-5154-F0FC-74FB-B21C67DC961A}"/>
              </a:ext>
            </a:extLst>
          </p:cNvPr>
          <p:cNvSpPr/>
          <p:nvPr/>
        </p:nvSpPr>
        <p:spPr>
          <a:xfrm>
            <a:off x="1194160" y="2902431"/>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Segno di sottrazione 38">
            <a:extLst>
              <a:ext uri="{FF2B5EF4-FFF2-40B4-BE49-F238E27FC236}">
                <a16:creationId xmlns:a16="http://schemas.microsoft.com/office/drawing/2014/main" id="{2EDD5A63-518C-8343-F76B-02A7526003D5}"/>
              </a:ext>
            </a:extLst>
          </p:cNvPr>
          <p:cNvSpPr/>
          <p:nvPr/>
        </p:nvSpPr>
        <p:spPr>
          <a:xfrm>
            <a:off x="10571962" y="2861230"/>
            <a:ext cx="342447" cy="369338"/>
          </a:xfrm>
          <a:prstGeom prst="mathMin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Segno di addizione 39">
            <a:extLst>
              <a:ext uri="{FF2B5EF4-FFF2-40B4-BE49-F238E27FC236}">
                <a16:creationId xmlns:a16="http://schemas.microsoft.com/office/drawing/2014/main" id="{C33B0AAC-0A71-DA72-1951-4D1D202C9C3A}"/>
              </a:ext>
            </a:extLst>
          </p:cNvPr>
          <p:cNvSpPr/>
          <p:nvPr/>
        </p:nvSpPr>
        <p:spPr>
          <a:xfrm>
            <a:off x="10548312" y="4568828"/>
            <a:ext cx="402007" cy="402007"/>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80199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6BB84ED-02A4-55F3-1BF2-33658BCF43BC}"/>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497AAF8A-E89A-CFB7-0BB6-5321D67AAC5D}"/>
              </a:ext>
            </a:extLst>
          </p:cNvPr>
          <p:cNvSpPr>
            <a:spLocks noGrp="1"/>
          </p:cNvSpPr>
          <p:nvPr>
            <p:ph type="sldNum" sz="quarter" idx="12"/>
          </p:nvPr>
        </p:nvSpPr>
        <p:spPr/>
        <p:txBody>
          <a:bodyPr/>
          <a:lstStyle/>
          <a:p>
            <a:fld id="{005C7FBA-D4E9-46CA-9321-3ADA2E368FCD}" type="slidenum">
              <a:rPr lang="en-GB" smtClean="0"/>
              <a:t>3</a:t>
            </a:fld>
            <a:endParaRPr lang="en-GB"/>
          </a:p>
        </p:txBody>
      </p:sp>
      <p:pic>
        <p:nvPicPr>
          <p:cNvPr id="11" name="Picture 10">
            <a:extLst>
              <a:ext uri="{FF2B5EF4-FFF2-40B4-BE49-F238E27FC236}">
                <a16:creationId xmlns:a16="http://schemas.microsoft.com/office/drawing/2014/main" id="{AE3555E7-8BAA-9790-4768-3D7F23A68B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977" y="1524179"/>
            <a:ext cx="4059922" cy="4624252"/>
          </a:xfrm>
          <a:prstGeom prst="rect">
            <a:avLst/>
          </a:prstGeom>
        </p:spPr>
      </p:pic>
      <p:pic>
        <p:nvPicPr>
          <p:cNvPr id="12" name="Picture 11">
            <a:extLst>
              <a:ext uri="{FF2B5EF4-FFF2-40B4-BE49-F238E27FC236}">
                <a16:creationId xmlns:a16="http://schemas.microsoft.com/office/drawing/2014/main" id="{1D3B0681-7ED3-B792-0C9A-884E9E2BB768}"/>
              </a:ext>
            </a:extLst>
          </p:cNvPr>
          <p:cNvPicPr>
            <a:picLocks noChangeAspect="1"/>
          </p:cNvPicPr>
          <p:nvPr/>
        </p:nvPicPr>
        <p:blipFill>
          <a:blip r:embed="rId3"/>
          <a:srcRect b="30725"/>
          <a:stretch/>
        </p:blipFill>
        <p:spPr>
          <a:xfrm>
            <a:off x="5563403" y="27417"/>
            <a:ext cx="6521324" cy="6381925"/>
          </a:xfrm>
          <a:prstGeom prst="rect">
            <a:avLst/>
          </a:prstGeom>
        </p:spPr>
      </p:pic>
      <p:sp>
        <p:nvSpPr>
          <p:cNvPr id="4" name="Rectangle 3">
            <a:extLst>
              <a:ext uri="{FF2B5EF4-FFF2-40B4-BE49-F238E27FC236}">
                <a16:creationId xmlns:a16="http://schemas.microsoft.com/office/drawing/2014/main" id="{D0C89890-4A02-20E3-5BBB-7E30B4133C5C}"/>
              </a:ext>
            </a:extLst>
          </p:cNvPr>
          <p:cNvSpPr/>
          <p:nvPr/>
        </p:nvSpPr>
        <p:spPr>
          <a:xfrm>
            <a:off x="6498271" y="2063979"/>
            <a:ext cx="177030" cy="2308800"/>
          </a:xfrm>
          <a:prstGeom prst="rect">
            <a:avLst/>
          </a:prstGeom>
          <a:solidFill>
            <a:srgbClr val="FFFF00">
              <a:alpha val="28000"/>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BD10465-C32D-0628-7BE7-25BBAEA35699}"/>
              </a:ext>
            </a:extLst>
          </p:cNvPr>
          <p:cNvSpPr/>
          <p:nvPr/>
        </p:nvSpPr>
        <p:spPr>
          <a:xfrm>
            <a:off x="10427461" y="2014302"/>
            <a:ext cx="160936" cy="2308800"/>
          </a:xfrm>
          <a:prstGeom prst="rect">
            <a:avLst/>
          </a:prstGeom>
          <a:solidFill>
            <a:srgbClr val="FFFF00">
              <a:alpha val="28000"/>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AF85296-D22E-DD1D-5BD0-26820678406E}"/>
              </a:ext>
            </a:extLst>
          </p:cNvPr>
          <p:cNvSpPr txBox="1"/>
          <p:nvPr/>
        </p:nvSpPr>
        <p:spPr>
          <a:xfrm>
            <a:off x="3669160" y="1693918"/>
            <a:ext cx="2361677"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b="1" dirty="0">
                <a:solidFill>
                  <a:srgbClr val="FFFF00"/>
                </a:solidFill>
              </a:rPr>
              <a:t>Where to gain more: space removed with an intercell cryostat</a:t>
            </a:r>
          </a:p>
        </p:txBody>
      </p:sp>
      <p:sp>
        <p:nvSpPr>
          <p:cNvPr id="10" name="TextBox 9">
            <a:extLst>
              <a:ext uri="{FF2B5EF4-FFF2-40B4-BE49-F238E27FC236}">
                <a16:creationId xmlns:a16="http://schemas.microsoft.com/office/drawing/2014/main" id="{58BFDDD9-810B-EA19-EABB-99E141081C74}"/>
              </a:ext>
            </a:extLst>
          </p:cNvPr>
          <p:cNvSpPr txBox="1"/>
          <p:nvPr/>
        </p:nvSpPr>
        <p:spPr>
          <a:xfrm>
            <a:off x="8279136" y="335738"/>
            <a:ext cx="1183136" cy="400110"/>
          </a:xfrm>
          <a:prstGeom prst="rect">
            <a:avLst/>
          </a:prstGeom>
          <a:noFill/>
        </p:spPr>
        <p:txBody>
          <a:bodyPr wrap="square" rtlCol="0">
            <a:spAutoFit/>
          </a:bodyPr>
          <a:lstStyle/>
          <a:p>
            <a:r>
              <a:rPr lang="en-US" sz="2000" b="1" dirty="0">
                <a:solidFill>
                  <a:srgbClr val="C00000"/>
                </a:solidFill>
              </a:rPr>
              <a:t>992 mm</a:t>
            </a:r>
          </a:p>
        </p:txBody>
      </p:sp>
      <p:sp>
        <p:nvSpPr>
          <p:cNvPr id="5" name="Title 4">
            <a:extLst>
              <a:ext uri="{FF2B5EF4-FFF2-40B4-BE49-F238E27FC236}">
                <a16:creationId xmlns:a16="http://schemas.microsoft.com/office/drawing/2014/main" id="{7EAD61CF-14CA-53AC-F8B5-1F867126A467}"/>
              </a:ext>
            </a:extLst>
          </p:cNvPr>
          <p:cNvSpPr>
            <a:spLocks noGrp="1"/>
          </p:cNvSpPr>
          <p:nvPr>
            <p:ph type="title"/>
          </p:nvPr>
        </p:nvSpPr>
        <p:spPr>
          <a:xfrm>
            <a:off x="2409711" y="142021"/>
            <a:ext cx="3974156" cy="1267554"/>
          </a:xfrm>
        </p:spPr>
        <p:txBody>
          <a:bodyPr/>
          <a:lstStyle/>
          <a:p>
            <a:r>
              <a:rPr lang="en-US" dirty="0"/>
              <a:t>S5-like demo cell </a:t>
            </a:r>
            <a:br>
              <a:rPr lang="en-US" dirty="0"/>
            </a:br>
            <a:r>
              <a:rPr lang="en-US" dirty="0"/>
              <a:t>Integration V0.1</a:t>
            </a:r>
          </a:p>
        </p:txBody>
      </p:sp>
      <p:sp>
        <p:nvSpPr>
          <p:cNvPr id="13" name="TextBox 12">
            <a:extLst>
              <a:ext uri="{FF2B5EF4-FFF2-40B4-BE49-F238E27FC236}">
                <a16:creationId xmlns:a16="http://schemas.microsoft.com/office/drawing/2014/main" id="{5D296DBB-27B1-36B2-3766-9663D75FDFB4}"/>
              </a:ext>
            </a:extLst>
          </p:cNvPr>
          <p:cNvSpPr txBox="1"/>
          <p:nvPr/>
        </p:nvSpPr>
        <p:spPr>
          <a:xfrm>
            <a:off x="3427860" y="5249333"/>
            <a:ext cx="1635207" cy="646331"/>
          </a:xfrm>
          <a:prstGeom prst="rect">
            <a:avLst/>
          </a:prstGeom>
          <a:noFill/>
        </p:spPr>
        <p:txBody>
          <a:bodyPr wrap="square" rtlCol="0">
            <a:spAutoFit/>
          </a:bodyPr>
          <a:lstStyle/>
          <a:p>
            <a:r>
              <a:rPr lang="en-US" dirty="0">
                <a:solidFill>
                  <a:srgbClr val="C00000"/>
                </a:solidFill>
                <a:highlight>
                  <a:srgbClr val="C0C0C0"/>
                </a:highlight>
              </a:rPr>
              <a:t>Traces of the 8 support rods</a:t>
            </a:r>
          </a:p>
        </p:txBody>
      </p:sp>
      <p:cxnSp>
        <p:nvCxnSpPr>
          <p:cNvPr id="15" name="Straight Arrow Connector 14">
            <a:extLst>
              <a:ext uri="{FF2B5EF4-FFF2-40B4-BE49-F238E27FC236}">
                <a16:creationId xmlns:a16="http://schemas.microsoft.com/office/drawing/2014/main" id="{11367E7B-EB96-A440-C529-4DA3718E2017}"/>
              </a:ext>
            </a:extLst>
          </p:cNvPr>
          <p:cNvCxnSpPr/>
          <p:nvPr/>
        </p:nvCxnSpPr>
        <p:spPr>
          <a:xfrm flipH="1" flipV="1">
            <a:off x="3168954" y="4186767"/>
            <a:ext cx="433613" cy="109220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A3B5938-58A8-817A-C149-BF8770FFC001}"/>
              </a:ext>
            </a:extLst>
          </p:cNvPr>
          <p:cNvSpPr txBox="1"/>
          <p:nvPr/>
        </p:nvSpPr>
        <p:spPr>
          <a:xfrm rot="20054860">
            <a:off x="1128964" y="2570179"/>
            <a:ext cx="8018349" cy="954107"/>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sz="2800" dirty="0"/>
              <a:t>Solution 2 : single cell cryostat </a:t>
            </a:r>
            <a:r>
              <a:rPr lang="en-US" sz="2800" dirty="0">
                <a:sym typeface="Wingdings" panose="05000000000000000000" pitchFamily="2" charset="2"/>
              </a:rPr>
              <a:t> </a:t>
            </a:r>
            <a:r>
              <a:rPr lang="en-US" sz="2800" dirty="0"/>
              <a:t>no good for thermal</a:t>
            </a:r>
          </a:p>
          <a:p>
            <a:r>
              <a:rPr lang="en-US" sz="2800" dirty="0"/>
              <a:t>And huge forces between intracell coils</a:t>
            </a:r>
          </a:p>
        </p:txBody>
      </p:sp>
    </p:spTree>
    <p:extLst>
      <p:ext uri="{BB962C8B-B14F-4D97-AF65-F5344CB8AC3E}">
        <p14:creationId xmlns:p14="http://schemas.microsoft.com/office/powerpoint/2010/main" val="3807257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077D839-A316-F884-2FF0-A20752872D48}"/>
              </a:ext>
            </a:extLst>
          </p:cNvPr>
          <p:cNvSpPr>
            <a:spLocks noGrp="1"/>
          </p:cNvSpPr>
          <p:nvPr>
            <p:ph type="body" sz="half" idx="13"/>
          </p:nvPr>
        </p:nvSpPr>
        <p:spPr>
          <a:xfrm>
            <a:off x="2355696" y="152483"/>
            <a:ext cx="8151454" cy="1325563"/>
          </a:xfrm>
        </p:spPr>
        <p:txBody>
          <a:bodyPr>
            <a:normAutofit fontScale="92500"/>
          </a:bodyPr>
          <a:lstStyle/>
          <a:p>
            <a:r>
              <a:rPr lang="en-US" b="1" dirty="0">
                <a:solidFill>
                  <a:srgbClr val="7030A0"/>
                </a:solidFill>
              </a:rPr>
              <a:t>Solution pursued for lattice operation</a:t>
            </a:r>
          </a:p>
          <a:p>
            <a:r>
              <a:rPr lang="en-US" b="1" dirty="0">
                <a:solidFill>
                  <a:srgbClr val="DF6FD0"/>
                </a:solidFill>
              </a:rPr>
              <a:t>Intercell cryostat </a:t>
            </a:r>
          </a:p>
        </p:txBody>
      </p:sp>
      <p:sp>
        <p:nvSpPr>
          <p:cNvPr id="2" name="Title 1">
            <a:extLst>
              <a:ext uri="{FF2B5EF4-FFF2-40B4-BE49-F238E27FC236}">
                <a16:creationId xmlns:a16="http://schemas.microsoft.com/office/drawing/2014/main" id="{91797707-4422-1203-0323-4F6284DE3AF7}"/>
              </a:ext>
            </a:extLst>
          </p:cNvPr>
          <p:cNvSpPr>
            <a:spLocks noGrp="1"/>
          </p:cNvSpPr>
          <p:nvPr>
            <p:ph type="title"/>
          </p:nvPr>
        </p:nvSpPr>
        <p:spPr>
          <a:xfrm>
            <a:off x="731520" y="1482726"/>
            <a:ext cx="4038917" cy="1062037"/>
          </a:xfrm>
        </p:spPr>
        <p:txBody>
          <a:bodyPr>
            <a:normAutofit fontScale="90000"/>
          </a:bodyPr>
          <a:lstStyle/>
          <a:p>
            <a:r>
              <a:rPr lang="en-US" dirty="0"/>
              <a:t>The magnet </a:t>
            </a:r>
            <a:r>
              <a:rPr lang="en-US" dirty="0" err="1"/>
              <a:t>crystat</a:t>
            </a:r>
            <a:r>
              <a:rPr lang="en-US" dirty="0"/>
              <a:t> would be simply </a:t>
            </a:r>
            <a:r>
              <a:rPr lang="en-US" dirty="0" err="1"/>
              <a:t>slided</a:t>
            </a:r>
            <a:r>
              <a:rPr lang="en-US" dirty="0"/>
              <a:t> over the RF structure from both sides of RF coupler</a:t>
            </a:r>
          </a:p>
        </p:txBody>
      </p:sp>
      <p:sp>
        <p:nvSpPr>
          <p:cNvPr id="3" name="Text Placeholder 2">
            <a:extLst>
              <a:ext uri="{FF2B5EF4-FFF2-40B4-BE49-F238E27FC236}">
                <a16:creationId xmlns:a16="http://schemas.microsoft.com/office/drawing/2014/main" id="{28ACB9D5-0E50-DBC5-4950-C1FE9D8CD2B7}"/>
              </a:ext>
            </a:extLst>
          </p:cNvPr>
          <p:cNvSpPr>
            <a:spLocks noGrp="1"/>
          </p:cNvSpPr>
          <p:nvPr>
            <p:ph type="body" sz="half" idx="2"/>
          </p:nvPr>
        </p:nvSpPr>
        <p:spPr/>
        <p:txBody>
          <a:bodyPr>
            <a:normAutofit fontScale="92500" lnSpcReduction="20000"/>
          </a:bodyPr>
          <a:lstStyle/>
          <a:p>
            <a:pPr marL="285750" indent="-285750">
              <a:buFont typeface="Arial" panose="020B0604020202020204" pitchFamily="34" charset="0"/>
              <a:buChar char="•"/>
            </a:pPr>
            <a:r>
              <a:rPr lang="en-US" b="1" dirty="0">
                <a:solidFill>
                  <a:srgbClr val="00B050"/>
                </a:solidFill>
              </a:rPr>
              <a:t>Plus</a:t>
            </a:r>
          </a:p>
          <a:p>
            <a:pPr marL="285750" indent="-285750">
              <a:buFont typeface="Arial" panose="020B0604020202020204" pitchFamily="34" charset="0"/>
              <a:buChar char="•"/>
            </a:pPr>
            <a:r>
              <a:rPr lang="en-US" dirty="0"/>
              <a:t>RF structure fully assembled independently on the rest</a:t>
            </a:r>
          </a:p>
          <a:p>
            <a:pPr marL="285750" indent="-285750">
              <a:buFont typeface="Arial" panose="020B0604020202020204" pitchFamily="34" charset="0"/>
              <a:buChar char="•"/>
            </a:pPr>
            <a:r>
              <a:rPr lang="en-US" dirty="0"/>
              <a:t>Makes easy assembly and access to RF for maintenance</a:t>
            </a:r>
          </a:p>
          <a:p>
            <a:pPr marL="285750" indent="-285750">
              <a:buFont typeface="Arial" panose="020B0604020202020204" pitchFamily="34" charset="0"/>
              <a:buChar char="•"/>
            </a:pPr>
            <a:r>
              <a:rPr lang="en-US" dirty="0"/>
              <a:t>The coils of a cell can be pushed as near the cell border as wanted</a:t>
            </a:r>
          </a:p>
          <a:p>
            <a:pPr marL="285750" indent="-285750">
              <a:buFont typeface="Arial" panose="020B0604020202020204" pitchFamily="34" charset="0"/>
              <a:buChar char="•"/>
            </a:pPr>
            <a:r>
              <a:rPr lang="en-US" b="1" dirty="0">
                <a:solidFill>
                  <a:srgbClr val="FF0000"/>
                </a:solidFill>
              </a:rPr>
              <a:t>Minus</a:t>
            </a:r>
          </a:p>
          <a:p>
            <a:pPr marL="285750" indent="-285750">
              <a:buFont typeface="Arial" panose="020B0604020202020204" pitchFamily="34" charset="0"/>
              <a:buChar char="•"/>
            </a:pPr>
            <a:r>
              <a:rPr lang="en-US" dirty="0"/>
              <a:t>The forces between coils of the same cell needs to be reacted though  RT gap</a:t>
            </a:r>
          </a:p>
          <a:p>
            <a:pPr marL="285750" indent="-285750">
              <a:buFont typeface="Arial" panose="020B0604020202020204" pitchFamily="34" charset="0"/>
              <a:buChar char="•"/>
            </a:pPr>
            <a:r>
              <a:rPr lang="en-US" dirty="0"/>
              <a:t>This generates enormous heat load at 20 K since gap is short and forces enormous (&gt;&gt; than the RFMFTF)</a:t>
            </a:r>
          </a:p>
          <a:p>
            <a:pPr marL="285750" indent="-285750">
              <a:buFont typeface="Arial" panose="020B0604020202020204" pitchFamily="34" charset="0"/>
              <a:buChar char="•"/>
            </a:pPr>
            <a:r>
              <a:rPr lang="en-US" dirty="0"/>
              <a:t>A single cell is not representative of the whole. For a single cell one needs to build also adjacent magnets (and forces are not balanced on aside coils)</a:t>
            </a:r>
          </a:p>
        </p:txBody>
      </p:sp>
      <p:sp>
        <p:nvSpPr>
          <p:cNvPr id="4" name="Footer Placeholder 3">
            <a:extLst>
              <a:ext uri="{FF2B5EF4-FFF2-40B4-BE49-F238E27FC236}">
                <a16:creationId xmlns:a16="http://schemas.microsoft.com/office/drawing/2014/main" id="{C3B6FCE7-70BD-5698-0360-BF375E285DD6}"/>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F12AE690-82F5-24FB-0417-F9470860BF99}"/>
              </a:ext>
            </a:extLst>
          </p:cNvPr>
          <p:cNvSpPr>
            <a:spLocks noGrp="1"/>
          </p:cNvSpPr>
          <p:nvPr>
            <p:ph type="sldNum" sz="quarter" idx="12"/>
          </p:nvPr>
        </p:nvSpPr>
        <p:spPr/>
        <p:txBody>
          <a:bodyPr/>
          <a:lstStyle/>
          <a:p>
            <a:fld id="{005C7FBA-D4E9-46CA-9321-3ADA2E368FCD}" type="slidenum">
              <a:rPr lang="en-GB" smtClean="0"/>
              <a:t>4</a:t>
            </a:fld>
            <a:endParaRPr lang="en-GB"/>
          </a:p>
        </p:txBody>
      </p:sp>
      <p:pic>
        <p:nvPicPr>
          <p:cNvPr id="7" name="Picture 6">
            <a:extLst>
              <a:ext uri="{FF2B5EF4-FFF2-40B4-BE49-F238E27FC236}">
                <a16:creationId xmlns:a16="http://schemas.microsoft.com/office/drawing/2014/main" id="{FF017771-7EAF-C92E-0B4D-7084B3C4700D}"/>
              </a:ext>
            </a:extLst>
          </p:cNvPr>
          <p:cNvPicPr>
            <a:picLocks noChangeAspect="1"/>
          </p:cNvPicPr>
          <p:nvPr/>
        </p:nvPicPr>
        <p:blipFill>
          <a:blip r:embed="rId2"/>
          <a:stretch>
            <a:fillRect/>
          </a:stretch>
        </p:blipFill>
        <p:spPr>
          <a:xfrm>
            <a:off x="5089249" y="2013744"/>
            <a:ext cx="6559865" cy="4249280"/>
          </a:xfrm>
          <a:prstGeom prst="rect">
            <a:avLst/>
          </a:prstGeom>
        </p:spPr>
      </p:pic>
    </p:spTree>
    <p:extLst>
      <p:ext uri="{BB962C8B-B14F-4D97-AF65-F5344CB8AC3E}">
        <p14:creationId xmlns:p14="http://schemas.microsoft.com/office/powerpoint/2010/main" val="3160940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6B36AB-4C1E-E772-1351-CF4A0CD6CB47}"/>
            </a:ext>
          </a:extLst>
        </p:cNvPr>
        <p:cNvGrpSpPr/>
        <p:nvPr/>
      </p:nvGrpSpPr>
      <p:grpSpPr>
        <a:xfrm>
          <a:off x="0" y="0"/>
          <a:ext cx="0" cy="0"/>
          <a:chOff x="0" y="0"/>
          <a:chExt cx="0" cy="0"/>
        </a:xfrm>
      </p:grpSpPr>
      <p:pic>
        <p:nvPicPr>
          <p:cNvPr id="18" name="Image 8" descr="MUON-Slide-graphBase-pagebottom.jpg">
            <a:extLst>
              <a:ext uri="{FF2B5EF4-FFF2-40B4-BE49-F238E27FC236}">
                <a16:creationId xmlns:a16="http://schemas.microsoft.com/office/drawing/2014/main" id="{B390887A-E009-D1B5-9741-4664C40055A1}"/>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a:off x="-3666" y="6235465"/>
            <a:ext cx="12177378" cy="622535"/>
          </a:xfrm>
          <a:prstGeom prst="rect">
            <a:avLst/>
          </a:prstGeom>
        </p:spPr>
      </p:pic>
      <p:sp>
        <p:nvSpPr>
          <p:cNvPr id="2" name="Title 1">
            <a:extLst>
              <a:ext uri="{FF2B5EF4-FFF2-40B4-BE49-F238E27FC236}">
                <a16:creationId xmlns:a16="http://schemas.microsoft.com/office/drawing/2014/main" id="{EE322E5C-1A6F-78F0-319B-9A3DBBCE87F6}"/>
              </a:ext>
            </a:extLst>
          </p:cNvPr>
          <p:cNvSpPr>
            <a:spLocks noGrp="1"/>
          </p:cNvSpPr>
          <p:nvPr>
            <p:ph type="title"/>
          </p:nvPr>
        </p:nvSpPr>
        <p:spPr>
          <a:xfrm>
            <a:off x="838200" y="95625"/>
            <a:ext cx="10515600" cy="1325563"/>
          </a:xfrm>
        </p:spPr>
        <p:txBody>
          <a:bodyPr>
            <a:normAutofit/>
          </a:bodyPr>
          <a:lstStyle/>
          <a:p>
            <a:r>
              <a:rPr lang="en-US" dirty="0"/>
              <a:t>Summary Table</a:t>
            </a:r>
          </a:p>
        </p:txBody>
      </p:sp>
      <p:pic>
        <p:nvPicPr>
          <p:cNvPr id="17" name="Image 8" descr="MUON-Slide-graphBase-pagebottom.jpg">
            <a:extLst>
              <a:ext uri="{FF2B5EF4-FFF2-40B4-BE49-F238E27FC236}">
                <a16:creationId xmlns:a16="http://schemas.microsoft.com/office/drawing/2014/main" id="{38B70035-9776-02EC-6048-D7561661FC23}"/>
              </a:ext>
            </a:extLst>
          </p:cNvPr>
          <p:cNvPicPr>
            <a:picLocks noChangeAspect="1"/>
          </p:cNvPicPr>
          <p:nvPr/>
        </p:nvPicPr>
        <p:blipFill rotWithShape="1">
          <a:blip r:embed="rId3">
            <a:clrChange>
              <a:clrFrom>
                <a:srgbClr val="FFFFFF"/>
              </a:clrFrom>
              <a:clrTo>
                <a:srgbClr val="FFFFFF">
                  <a:alpha val="0"/>
                </a:srgbClr>
              </a:clrTo>
            </a:clrChange>
            <a:alphaModFix amt="55000"/>
          </a:blip>
          <a:srcRect l="2527" b="20665"/>
          <a:stretch/>
        </p:blipFill>
        <p:spPr>
          <a:xfrm rot="10800000">
            <a:off x="-3666" y="-1"/>
            <a:ext cx="12177378" cy="622535"/>
          </a:xfrm>
          <a:prstGeom prst="rect">
            <a:avLst/>
          </a:prstGeom>
        </p:spPr>
      </p:pic>
      <p:sp>
        <p:nvSpPr>
          <p:cNvPr id="24" name="CasellaDiTesto 150">
            <a:extLst>
              <a:ext uri="{FF2B5EF4-FFF2-40B4-BE49-F238E27FC236}">
                <a16:creationId xmlns:a16="http://schemas.microsoft.com/office/drawing/2014/main" id="{AAA266CD-C057-B87D-08C8-0CB62B4E4BE9}"/>
              </a:ext>
            </a:extLst>
          </p:cNvPr>
          <p:cNvSpPr txBox="1"/>
          <p:nvPr/>
        </p:nvSpPr>
        <p:spPr>
          <a:xfrm>
            <a:off x="4807298" y="1120254"/>
            <a:ext cx="3696902" cy="954107"/>
          </a:xfrm>
          <a:prstGeom prst="rect">
            <a:avLst/>
          </a:prstGeom>
          <a:noFill/>
          <a:ln w="28575">
            <a:solidFill>
              <a:schemeClr val="accent1"/>
            </a:solidFill>
          </a:ln>
        </p:spPr>
        <p:txBody>
          <a:bodyPr wrap="square">
            <a:spAutoFit/>
          </a:bodyPr>
          <a:lstStyle/>
          <a:p>
            <a:pPr algn="ctr"/>
            <a:r>
              <a:rPr lang="en-IN" sz="1400" b="1" i="1" dirty="0">
                <a:latin typeface="Arial" panose="020B0604020202020204" pitchFamily="34" charset="0"/>
                <a:cs typeface="Arial" panose="020B0604020202020204" pitchFamily="34" charset="0"/>
              </a:rPr>
              <a:t>“</a:t>
            </a:r>
            <a:r>
              <a:rPr lang="en-IN" sz="1400" b="1" i="1" dirty="0">
                <a:solidFill>
                  <a:schemeClr val="accent6"/>
                </a:solidFill>
                <a:latin typeface="Arial" panose="020B0604020202020204" pitchFamily="34" charset="0"/>
                <a:cs typeface="Arial" panose="020B0604020202020204" pitchFamily="34" charset="0"/>
              </a:rPr>
              <a:t>11MN-20mm gap</a:t>
            </a:r>
            <a:r>
              <a:rPr lang="en-IN" sz="1400" b="1" i="1" dirty="0">
                <a:latin typeface="Arial" panose="020B0604020202020204" pitchFamily="34" charset="0"/>
                <a:cs typeface="Arial" panose="020B0604020202020204" pitchFamily="34" charset="0"/>
              </a:rPr>
              <a:t>” </a:t>
            </a:r>
            <a:r>
              <a:rPr lang="en-IN" sz="1400" b="1" dirty="0">
                <a:latin typeface="Arial" panose="020B0604020202020204" pitchFamily="34" charset="0"/>
                <a:cs typeface="Arial" panose="020B0604020202020204" pitchFamily="34" charset="0"/>
              </a:rPr>
              <a:t>configuration provides </a:t>
            </a:r>
            <a:r>
              <a:rPr lang="en-IN" sz="1400" b="1" dirty="0">
                <a:solidFill>
                  <a:schemeClr val="accent1"/>
                </a:solidFill>
                <a:latin typeface="Arial" panose="020B0604020202020204" pitchFamily="34" charset="0"/>
                <a:cs typeface="Arial" panose="020B0604020202020204" pitchFamily="34" charset="0"/>
              </a:rPr>
              <a:t>highest margins</a:t>
            </a:r>
            <a:r>
              <a:rPr lang="en-IN" sz="1400" b="1" dirty="0">
                <a:latin typeface="Arial" panose="020B0604020202020204" pitchFamily="34" charset="0"/>
                <a:cs typeface="Arial" panose="020B0604020202020204" pitchFamily="34" charset="0"/>
              </a:rPr>
              <a:t>, </a:t>
            </a:r>
            <a:r>
              <a:rPr lang="en-IN" sz="1400" b="1" dirty="0">
                <a:solidFill>
                  <a:schemeClr val="accent1"/>
                </a:solidFill>
                <a:latin typeface="Arial" panose="020B0604020202020204" pitchFamily="34" charset="0"/>
                <a:cs typeface="Arial" panose="020B0604020202020204" pitchFamily="34" charset="0"/>
              </a:rPr>
              <a:t>low</a:t>
            </a:r>
            <a:r>
              <a:rPr lang="en-IN" sz="1400" b="1" dirty="0">
                <a:latin typeface="Arial" panose="020B0604020202020204" pitchFamily="34" charset="0"/>
                <a:cs typeface="Arial" panose="020B0604020202020204" pitchFamily="34" charset="0"/>
              </a:rPr>
              <a:t> magnetic </a:t>
            </a:r>
            <a:r>
              <a:rPr lang="en-IN" sz="1400" b="1" dirty="0">
                <a:solidFill>
                  <a:schemeClr val="accent1"/>
                </a:solidFill>
                <a:latin typeface="Arial" panose="020B0604020202020204" pitchFamily="34" charset="0"/>
                <a:cs typeface="Arial" panose="020B0604020202020204" pitchFamily="34" charset="0"/>
              </a:rPr>
              <a:t>energy density </a:t>
            </a:r>
            <a:r>
              <a:rPr lang="en-IN" sz="1400" b="1" dirty="0">
                <a:latin typeface="Arial" panose="020B0604020202020204" pitchFamily="34" charset="0"/>
                <a:cs typeface="Arial" panose="020B0604020202020204" pitchFamily="34" charset="0"/>
              </a:rPr>
              <a:t>and </a:t>
            </a:r>
            <a:r>
              <a:rPr lang="en-IN" sz="1400" b="1" dirty="0">
                <a:solidFill>
                  <a:schemeClr val="accent1"/>
                </a:solidFill>
                <a:latin typeface="Arial" panose="020B0604020202020204" pitchFamily="34" charset="0"/>
                <a:cs typeface="Arial" panose="020B0604020202020204" pitchFamily="34" charset="0"/>
              </a:rPr>
              <a:t>forces</a:t>
            </a:r>
            <a:r>
              <a:rPr lang="en-IN" sz="1400" b="1" dirty="0">
                <a:latin typeface="Arial" panose="020B0604020202020204" pitchFamily="34" charset="0"/>
                <a:cs typeface="Arial" panose="020B0604020202020204" pitchFamily="34" charset="0"/>
              </a:rPr>
              <a:t>, with </a:t>
            </a:r>
            <a:r>
              <a:rPr lang="en-IN" sz="1400" b="1" dirty="0">
                <a:solidFill>
                  <a:srgbClr val="FF0000"/>
                </a:solidFill>
                <a:latin typeface="Arial" panose="020B0604020202020204" pitchFamily="34" charset="0"/>
                <a:cs typeface="Arial" panose="020B0604020202020204" pitchFamily="34" charset="0"/>
              </a:rPr>
              <a:t>9 km increase </a:t>
            </a:r>
            <a:r>
              <a:rPr lang="en-IN" sz="1400" b="1" dirty="0">
                <a:latin typeface="Arial" panose="020B0604020202020204" pitchFamily="34" charset="0"/>
                <a:cs typeface="Arial" panose="020B0604020202020204" pitchFamily="34" charset="0"/>
              </a:rPr>
              <a:t>of the </a:t>
            </a:r>
            <a:r>
              <a:rPr lang="en-IN" sz="1400" b="1" dirty="0">
                <a:solidFill>
                  <a:srgbClr val="FF0000"/>
                </a:solidFill>
                <a:latin typeface="Arial" panose="020B0604020202020204" pitchFamily="34" charset="0"/>
                <a:cs typeface="Arial" panose="020B0604020202020204" pitchFamily="34" charset="0"/>
              </a:rPr>
              <a:t>total HTS length </a:t>
            </a:r>
            <a:r>
              <a:rPr lang="en-IN" sz="1400" b="1" dirty="0">
                <a:latin typeface="Arial" panose="020B0604020202020204" pitchFamily="34" charset="0"/>
                <a:cs typeface="Arial" panose="020B0604020202020204" pitchFamily="34" charset="0"/>
              </a:rPr>
              <a:t>.</a:t>
            </a:r>
            <a:endParaRPr lang="en-IN" sz="1400" b="1" dirty="0"/>
          </a:p>
        </p:txBody>
      </p:sp>
      <p:sp>
        <p:nvSpPr>
          <p:cNvPr id="29" name="Arrow: Right 28">
            <a:extLst>
              <a:ext uri="{FF2B5EF4-FFF2-40B4-BE49-F238E27FC236}">
                <a16:creationId xmlns:a16="http://schemas.microsoft.com/office/drawing/2014/main" id="{7B74D42A-E4D3-FCA9-EEE9-6C7D0EB7FC5A}"/>
              </a:ext>
            </a:extLst>
          </p:cNvPr>
          <p:cNvSpPr/>
          <p:nvPr/>
        </p:nvSpPr>
        <p:spPr>
          <a:xfrm rot="19081559">
            <a:off x="8590675" y="1225031"/>
            <a:ext cx="646962" cy="1858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66419323-9BED-A669-B6A9-6D6F26414940}"/>
              </a:ext>
            </a:extLst>
          </p:cNvPr>
          <p:cNvSpPr txBox="1"/>
          <p:nvPr/>
        </p:nvSpPr>
        <p:spPr>
          <a:xfrm>
            <a:off x="8545256" y="336278"/>
            <a:ext cx="2340917" cy="738664"/>
          </a:xfrm>
          <a:prstGeom prst="rect">
            <a:avLst/>
          </a:prstGeom>
          <a:noFill/>
        </p:spPr>
        <p:txBody>
          <a:bodyPr wrap="square">
            <a:spAutoFit/>
          </a:bodyPr>
          <a:lstStyle/>
          <a:p>
            <a:pPr algn="ctr"/>
            <a:r>
              <a:rPr lang="en-IN" sz="1400" b="1" dirty="0">
                <a:latin typeface="Arial" panose="020B0604020202020204" pitchFamily="34" charset="0"/>
                <a:cs typeface="Arial" panose="020B0604020202020204" pitchFamily="34" charset="0"/>
              </a:rPr>
              <a:t>Configuration considered to study the mechanics of the coil assembly</a:t>
            </a:r>
            <a:endParaRPr lang="en-US" sz="1400" dirty="0"/>
          </a:p>
        </p:txBody>
      </p:sp>
      <p:graphicFrame>
        <p:nvGraphicFramePr>
          <p:cNvPr id="4" name="Table 3">
            <a:extLst>
              <a:ext uri="{FF2B5EF4-FFF2-40B4-BE49-F238E27FC236}">
                <a16:creationId xmlns:a16="http://schemas.microsoft.com/office/drawing/2014/main" id="{DF8A9CCC-5E22-3C5B-9470-A9DBEE0D02B9}"/>
              </a:ext>
            </a:extLst>
          </p:cNvPr>
          <p:cNvGraphicFramePr>
            <a:graphicFrameLocks noGrp="1"/>
          </p:cNvGraphicFramePr>
          <p:nvPr/>
        </p:nvGraphicFramePr>
        <p:xfrm>
          <a:off x="1201" y="2126417"/>
          <a:ext cx="12192001" cy="4554067"/>
        </p:xfrm>
        <a:graphic>
          <a:graphicData uri="http://schemas.openxmlformats.org/drawingml/2006/table">
            <a:tbl>
              <a:tblPr firstRow="1" bandRow="1">
                <a:tableStyleId>{5C22544A-7EE6-4342-B048-85BDC9FD1C3A}</a:tableStyleId>
              </a:tblPr>
              <a:tblGrid>
                <a:gridCol w="1091054">
                  <a:extLst>
                    <a:ext uri="{9D8B030D-6E8A-4147-A177-3AD203B41FA5}">
                      <a16:colId xmlns:a16="http://schemas.microsoft.com/office/drawing/2014/main" val="1965045513"/>
                    </a:ext>
                  </a:extLst>
                </a:gridCol>
                <a:gridCol w="989092">
                  <a:extLst>
                    <a:ext uri="{9D8B030D-6E8A-4147-A177-3AD203B41FA5}">
                      <a16:colId xmlns:a16="http://schemas.microsoft.com/office/drawing/2014/main" val="1724022077"/>
                    </a:ext>
                  </a:extLst>
                </a:gridCol>
                <a:gridCol w="618655">
                  <a:extLst>
                    <a:ext uri="{9D8B030D-6E8A-4147-A177-3AD203B41FA5}">
                      <a16:colId xmlns:a16="http://schemas.microsoft.com/office/drawing/2014/main" val="4209247174"/>
                    </a:ext>
                  </a:extLst>
                </a:gridCol>
                <a:gridCol w="910134">
                  <a:extLst>
                    <a:ext uri="{9D8B030D-6E8A-4147-A177-3AD203B41FA5}">
                      <a16:colId xmlns:a16="http://schemas.microsoft.com/office/drawing/2014/main" val="1158791951"/>
                    </a:ext>
                  </a:extLst>
                </a:gridCol>
                <a:gridCol w="983384">
                  <a:extLst>
                    <a:ext uri="{9D8B030D-6E8A-4147-A177-3AD203B41FA5}">
                      <a16:colId xmlns:a16="http://schemas.microsoft.com/office/drawing/2014/main" val="943407054"/>
                    </a:ext>
                  </a:extLst>
                </a:gridCol>
                <a:gridCol w="954913">
                  <a:extLst>
                    <a:ext uri="{9D8B030D-6E8A-4147-A177-3AD203B41FA5}">
                      <a16:colId xmlns:a16="http://schemas.microsoft.com/office/drawing/2014/main" val="3314004232"/>
                    </a:ext>
                  </a:extLst>
                </a:gridCol>
                <a:gridCol w="989767">
                  <a:extLst>
                    <a:ext uri="{9D8B030D-6E8A-4147-A177-3AD203B41FA5}">
                      <a16:colId xmlns:a16="http://schemas.microsoft.com/office/drawing/2014/main" val="3447522847"/>
                    </a:ext>
                  </a:extLst>
                </a:gridCol>
                <a:gridCol w="989767">
                  <a:extLst>
                    <a:ext uri="{9D8B030D-6E8A-4147-A177-3AD203B41FA5}">
                      <a16:colId xmlns:a16="http://schemas.microsoft.com/office/drawing/2014/main" val="1252346202"/>
                    </a:ext>
                  </a:extLst>
                </a:gridCol>
                <a:gridCol w="989767">
                  <a:extLst>
                    <a:ext uri="{9D8B030D-6E8A-4147-A177-3AD203B41FA5}">
                      <a16:colId xmlns:a16="http://schemas.microsoft.com/office/drawing/2014/main" val="2627487422"/>
                    </a:ext>
                  </a:extLst>
                </a:gridCol>
                <a:gridCol w="989767">
                  <a:extLst>
                    <a:ext uri="{9D8B030D-6E8A-4147-A177-3AD203B41FA5}">
                      <a16:colId xmlns:a16="http://schemas.microsoft.com/office/drawing/2014/main" val="1525449738"/>
                    </a:ext>
                  </a:extLst>
                </a:gridCol>
                <a:gridCol w="989767">
                  <a:extLst>
                    <a:ext uri="{9D8B030D-6E8A-4147-A177-3AD203B41FA5}">
                      <a16:colId xmlns:a16="http://schemas.microsoft.com/office/drawing/2014/main" val="655485038"/>
                    </a:ext>
                  </a:extLst>
                </a:gridCol>
                <a:gridCol w="789988">
                  <a:extLst>
                    <a:ext uri="{9D8B030D-6E8A-4147-A177-3AD203B41FA5}">
                      <a16:colId xmlns:a16="http://schemas.microsoft.com/office/drawing/2014/main" val="577677542"/>
                    </a:ext>
                  </a:extLst>
                </a:gridCol>
                <a:gridCol w="905946">
                  <a:extLst>
                    <a:ext uri="{9D8B030D-6E8A-4147-A177-3AD203B41FA5}">
                      <a16:colId xmlns:a16="http://schemas.microsoft.com/office/drawing/2014/main" val="1007985349"/>
                    </a:ext>
                  </a:extLst>
                </a:gridCol>
              </a:tblGrid>
              <a:tr h="1161905">
                <a:tc>
                  <a:txBody>
                    <a:bodyPr/>
                    <a:lstStyle/>
                    <a:p>
                      <a:pPr algn="ctr"/>
                      <a:endParaRPr lang="en-US" sz="1200" dirty="0"/>
                    </a:p>
                  </a:txBody>
                  <a:tcPr anchor="ctr"/>
                </a:tc>
                <a:tc>
                  <a:txBody>
                    <a:bodyPr/>
                    <a:lstStyle/>
                    <a:p>
                      <a:pPr algn="ctr"/>
                      <a:r>
                        <a:rPr lang="en-US" sz="1200" dirty="0"/>
                        <a:t>J_eng</a:t>
                      </a:r>
                    </a:p>
                    <a:p>
                      <a:pPr algn="ctr"/>
                      <a:r>
                        <a:rPr lang="en-US" sz="1200" dirty="0"/>
                        <a:t>Coil1/Coil2</a:t>
                      </a:r>
                    </a:p>
                    <a:p>
                      <a:pPr algn="ctr"/>
                      <a:r>
                        <a:rPr lang="en-US" sz="1200" dirty="0"/>
                        <a:t>(A/mm^2)</a:t>
                      </a:r>
                    </a:p>
                  </a:txBody>
                  <a:tcPr anchor="ctr"/>
                </a:tc>
                <a:tc>
                  <a:txBody>
                    <a:bodyPr/>
                    <a:lstStyle/>
                    <a:p>
                      <a:pPr algn="ctr"/>
                      <a:r>
                        <a:rPr lang="en-US" sz="1200" dirty="0"/>
                        <a:t>B2/B1</a:t>
                      </a:r>
                    </a:p>
                    <a:p>
                      <a:pPr algn="ctr"/>
                      <a:r>
                        <a:rPr lang="en-US" sz="1200" dirty="0"/>
                        <a:t>(%)</a:t>
                      </a:r>
                    </a:p>
                  </a:txBody>
                  <a:tcPr anchor="ctr"/>
                </a:tc>
                <a:tc>
                  <a:txBody>
                    <a:bodyPr/>
                    <a:lstStyle/>
                    <a:p>
                      <a:pPr algn="ctr"/>
                      <a:r>
                        <a:rPr lang="en-US" sz="1200" dirty="0"/>
                        <a:t>Focus. Strength per cell length</a:t>
                      </a:r>
                    </a:p>
                    <a:p>
                      <a:pPr algn="ctr"/>
                      <a:r>
                        <a:rPr lang="en-US" sz="1200" dirty="0"/>
                        <a:t>(T^2*m/m)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Axial Force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Coil1/Coil2 (MN)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Net Axial Force (MN)</a:t>
                      </a:r>
                    </a:p>
                  </a:txBody>
                  <a:tcPr anchor="ctr"/>
                </a:tc>
                <a:tc>
                  <a:txBody>
                    <a:bodyPr/>
                    <a:lstStyle/>
                    <a:p>
                      <a:pPr algn="ctr"/>
                      <a:r>
                        <a:rPr lang="en-US" sz="1200" dirty="0"/>
                        <a:t>Net Torque applied on centroid of forces (MN*m)</a:t>
                      </a:r>
                    </a:p>
                  </a:txBody>
                  <a:tcPr anchor="ctr"/>
                </a:tc>
                <a:tc>
                  <a:txBody>
                    <a:bodyPr/>
                    <a:lstStyle/>
                    <a:p>
                      <a:pPr algn="ctr"/>
                      <a:r>
                        <a:rPr lang="en-US" sz="1200" dirty="0"/>
                        <a:t>Peak Hoop Stress on</a:t>
                      </a:r>
                    </a:p>
                    <a:p>
                      <a:pPr algn="ctr"/>
                      <a:r>
                        <a:rPr lang="en-US" sz="1200" dirty="0"/>
                        <a:t>Coil1/Coil2</a:t>
                      </a:r>
                    </a:p>
                    <a:p>
                      <a:pPr algn="ctr"/>
                      <a:r>
                        <a:rPr lang="en-US" sz="1200" dirty="0"/>
                        <a:t>(MPa)</a:t>
                      </a:r>
                    </a:p>
                  </a:txBody>
                  <a:tcPr anchor="ctr"/>
                </a:tc>
                <a:tc>
                  <a:txBody>
                    <a:bodyPr/>
                    <a:lstStyle/>
                    <a:p>
                      <a:pPr algn="ctr"/>
                      <a:r>
                        <a:rPr lang="en-US" sz="1200" dirty="0"/>
                        <a:t>Peak Positive Radial Stress on</a:t>
                      </a:r>
                    </a:p>
                    <a:p>
                      <a:pPr algn="ctr"/>
                      <a:r>
                        <a:rPr lang="en-US" sz="1200" dirty="0"/>
                        <a:t>Coil1/Coil2</a:t>
                      </a:r>
                    </a:p>
                    <a:p>
                      <a:pPr algn="ctr"/>
                      <a:r>
                        <a:rPr lang="en-US" sz="1200" dirty="0"/>
                        <a:t>(MPa)</a:t>
                      </a:r>
                    </a:p>
                    <a:p>
                      <a:pPr algn="ctr"/>
                      <a:endParaRPr lang="en-US" sz="1200" dirty="0"/>
                    </a:p>
                  </a:txBody>
                  <a:tcPr anchor="ctr"/>
                </a:tc>
                <a:tc>
                  <a:txBody>
                    <a:bodyPr/>
                    <a:lstStyle/>
                    <a:p>
                      <a:pPr algn="ctr"/>
                      <a:r>
                        <a:rPr lang="en-US" sz="1200" dirty="0"/>
                        <a:t>Peak Von Mises Stress on SS spacers</a:t>
                      </a:r>
                    </a:p>
                    <a:p>
                      <a:pPr algn="ctr"/>
                      <a:r>
                        <a:rPr lang="en-US" sz="1200" dirty="0"/>
                        <a:t>(MPa)</a:t>
                      </a:r>
                    </a:p>
                  </a:txBody>
                  <a:tcPr anchor="ctr"/>
                </a:tc>
                <a:tc>
                  <a:txBody>
                    <a:bodyPr/>
                    <a:lstStyle/>
                    <a:p>
                      <a:pPr algn="ctr"/>
                      <a:r>
                        <a:rPr lang="en-US" sz="1200" dirty="0"/>
                        <a:t>Total Magnetic Energy Density in cell (MJ/m^3)</a:t>
                      </a:r>
                    </a:p>
                  </a:txBody>
                  <a:tcPr anchor="ctr"/>
                </a:tc>
                <a:tc>
                  <a:txBody>
                    <a:bodyPr/>
                    <a:lstStyle/>
                    <a:p>
                      <a:pPr algn="ctr"/>
                      <a:r>
                        <a:rPr lang="en-US" sz="1200" dirty="0"/>
                        <a:t>Total HTS length</a:t>
                      </a:r>
                    </a:p>
                    <a:p>
                      <a:pPr algn="ctr"/>
                      <a:r>
                        <a:rPr lang="en-US" sz="1200" dirty="0"/>
                        <a:t>(full cell)</a:t>
                      </a:r>
                    </a:p>
                    <a:p>
                      <a:pPr algn="ctr"/>
                      <a:r>
                        <a:rPr lang="en-US" sz="1200" dirty="0"/>
                        <a:t>(km)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Coil Current Coil1/2</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(A)</a:t>
                      </a:r>
                    </a:p>
                  </a:txBody>
                  <a:tcPr anchor="ctr"/>
                </a:tc>
                <a:extLst>
                  <a:ext uri="{0D108BD9-81ED-4DB2-BD59-A6C34878D82A}">
                    <a16:rowId xmlns:a16="http://schemas.microsoft.com/office/drawing/2014/main" val="3942006331"/>
                  </a:ext>
                </a:extLst>
              </a:tr>
              <a:tr h="774547">
                <a:tc>
                  <a:txBody>
                    <a:bodyPr/>
                    <a:lstStyle/>
                    <a:p>
                      <a:pPr algn="ctr"/>
                      <a:r>
                        <a:rPr lang="en-US" sz="1400" dirty="0"/>
                        <a:t>Option 17MN-10mm gap</a:t>
                      </a:r>
                    </a:p>
                  </a:txBody>
                  <a:tcPr anchor="ctr"/>
                </a:tc>
                <a:tc>
                  <a:txBody>
                    <a:bodyPr/>
                    <a:lstStyle/>
                    <a:p>
                      <a:pPr algn="ctr"/>
                      <a:r>
                        <a:rPr lang="en-US" sz="1600" dirty="0"/>
                        <a:t>421.5</a:t>
                      </a:r>
                    </a:p>
                    <a:p>
                      <a:pPr algn="ctr"/>
                      <a:r>
                        <a:rPr lang="en-US" sz="1600" dirty="0"/>
                        <a:t>209.1</a:t>
                      </a:r>
                    </a:p>
                  </a:txBody>
                  <a:tcPr anchor="ctr"/>
                </a:tc>
                <a:tc>
                  <a:txBody>
                    <a:bodyPr/>
                    <a:lstStyle/>
                    <a:p>
                      <a:pPr algn="ctr"/>
                      <a:r>
                        <a:rPr lang="en-US" sz="1600" dirty="0"/>
                        <a:t>14.7</a:t>
                      </a:r>
                    </a:p>
                  </a:txBody>
                  <a:tcPr anchor="ctr"/>
                </a:tc>
                <a:tc>
                  <a:txBody>
                    <a:bodyPr/>
                    <a:lstStyle/>
                    <a:p>
                      <a:pPr algn="ctr"/>
                      <a:r>
                        <a:rPr lang="en-US" sz="1600" dirty="0"/>
                        <a:t>24.7</a:t>
                      </a:r>
                    </a:p>
                  </a:txBody>
                  <a:tcPr anchor="ctr"/>
                </a:tc>
                <a:tc>
                  <a:txBody>
                    <a:bodyPr/>
                    <a:lstStyle/>
                    <a:p>
                      <a:pPr algn="ctr"/>
                      <a:r>
                        <a:rPr lang="en-US" sz="1600" dirty="0"/>
                        <a:t>+6.7</a:t>
                      </a:r>
                    </a:p>
                    <a:p>
                      <a:pPr algn="ctr"/>
                      <a:r>
                        <a:rPr lang="en-US" sz="1600" dirty="0"/>
                        <a:t>+10.4</a:t>
                      </a:r>
                    </a:p>
                  </a:txBody>
                  <a:tcPr anchor="ctr"/>
                </a:tc>
                <a:tc>
                  <a:txBody>
                    <a:bodyPr/>
                    <a:lstStyle/>
                    <a:p>
                      <a:pPr algn="ctr"/>
                      <a:r>
                        <a:rPr lang="en-US" sz="1600" dirty="0"/>
                        <a:t>+17.1</a:t>
                      </a:r>
                    </a:p>
                  </a:txBody>
                  <a:tcPr anchor="ctr"/>
                </a:tc>
                <a:tc>
                  <a:txBody>
                    <a:bodyPr/>
                    <a:lstStyle/>
                    <a:p>
                      <a:pPr algn="ctr"/>
                      <a:r>
                        <a:rPr lang="en-US" sz="1600" dirty="0"/>
                        <a:t>-0.597</a:t>
                      </a:r>
                    </a:p>
                  </a:txBody>
                  <a:tcPr anchor="ctr"/>
                </a:tc>
                <a:tc>
                  <a:txBody>
                    <a:bodyPr/>
                    <a:lstStyle/>
                    <a:p>
                      <a:pPr algn="ctr"/>
                      <a:r>
                        <a:rPr lang="en-US" sz="1600" dirty="0"/>
                        <a:t>+294</a:t>
                      </a:r>
                    </a:p>
                    <a:p>
                      <a:pPr algn="ctr"/>
                      <a:r>
                        <a:rPr lang="en-US" sz="1600" dirty="0"/>
                        <a:t>+397</a:t>
                      </a:r>
                    </a:p>
                  </a:txBody>
                  <a:tcPr anchor="ctr"/>
                </a:tc>
                <a:tc>
                  <a:txBody>
                    <a:bodyPr/>
                    <a:lstStyle/>
                    <a:p>
                      <a:pPr algn="ctr"/>
                      <a:r>
                        <a:rPr lang="en-US" sz="1600" dirty="0"/>
                        <a:t>+1.96</a:t>
                      </a:r>
                    </a:p>
                    <a:p>
                      <a:pPr algn="ctr"/>
                      <a:r>
                        <a:rPr lang="en-US" sz="1600" dirty="0"/>
                        <a:t>+14.5</a:t>
                      </a:r>
                    </a:p>
                  </a:txBody>
                  <a:tcPr anchor="ctr"/>
                </a:tc>
                <a:tc>
                  <a:txBody>
                    <a:bodyPr/>
                    <a:lstStyle/>
                    <a:p>
                      <a:pPr algn="ctr"/>
                      <a:r>
                        <a:rPr lang="en-US" sz="1600" dirty="0"/>
                        <a:t>+499</a:t>
                      </a:r>
                    </a:p>
                    <a:p>
                      <a:pPr algn="ctr"/>
                      <a:r>
                        <a:rPr lang="en-US" sz="1600" dirty="0"/>
                        <a:t>+465</a:t>
                      </a:r>
                    </a:p>
                  </a:txBody>
                  <a:tcPr anchor="ctr"/>
                </a:tc>
                <a:tc>
                  <a:txBody>
                    <a:bodyPr/>
                    <a:lstStyle/>
                    <a:p>
                      <a:pPr algn="ctr"/>
                      <a:r>
                        <a:rPr lang="en-US" sz="1600" dirty="0"/>
                        <a:t>159.4</a:t>
                      </a:r>
                    </a:p>
                  </a:txBody>
                  <a:tcPr anchor="ctr"/>
                </a:tc>
                <a:tc>
                  <a:txBody>
                    <a:bodyPr/>
                    <a:lstStyle/>
                    <a:p>
                      <a:pPr algn="ctr"/>
                      <a:r>
                        <a:rPr lang="en-US" sz="1600" dirty="0"/>
                        <a:t>66</a:t>
                      </a:r>
                    </a:p>
                  </a:txBody>
                  <a:tcPr anchor="ctr"/>
                </a:tc>
                <a:tc>
                  <a:txBody>
                    <a:bodyPr/>
                    <a:lstStyle/>
                    <a:p>
                      <a:pPr algn="ctr"/>
                      <a:r>
                        <a:rPr lang="en-US" sz="1600" dirty="0"/>
                        <a:t>795</a:t>
                      </a:r>
                    </a:p>
                    <a:p>
                      <a:pPr algn="ctr"/>
                      <a:r>
                        <a:rPr lang="en-US" sz="1600" dirty="0"/>
                        <a:t>394</a:t>
                      </a:r>
                    </a:p>
                  </a:txBody>
                  <a:tcPr anchor="ctr"/>
                </a:tc>
                <a:extLst>
                  <a:ext uri="{0D108BD9-81ED-4DB2-BD59-A6C34878D82A}">
                    <a16:rowId xmlns:a16="http://schemas.microsoft.com/office/drawing/2014/main" val="2024252650"/>
                  </a:ext>
                </a:extLst>
              </a:tr>
              <a:tr h="598557">
                <a:tc>
                  <a:txBody>
                    <a:bodyPr/>
                    <a:lstStyle/>
                    <a:p>
                      <a:pPr algn="ctr"/>
                      <a:r>
                        <a:rPr lang="en-US" sz="1400" dirty="0"/>
                        <a:t>Option 18MN-10mm gap</a:t>
                      </a:r>
                    </a:p>
                  </a:txBody>
                  <a:tcPr anchor="ctr"/>
                </a:tc>
                <a:tc>
                  <a:txBody>
                    <a:bodyPr/>
                    <a:lstStyle/>
                    <a:p>
                      <a:pPr algn="ctr"/>
                      <a:r>
                        <a:rPr lang="en-US" sz="1600" dirty="0">
                          <a:solidFill>
                            <a:schemeClr val="tx1"/>
                          </a:solidFill>
                        </a:rPr>
                        <a:t>322.9</a:t>
                      </a:r>
                    </a:p>
                    <a:p>
                      <a:pPr algn="ctr"/>
                      <a:r>
                        <a:rPr lang="en-US" sz="1600" dirty="0">
                          <a:solidFill>
                            <a:schemeClr val="tx1"/>
                          </a:solidFill>
                        </a:rPr>
                        <a:t>209.1</a:t>
                      </a:r>
                    </a:p>
                  </a:txBody>
                  <a:tcPr anchor="ctr"/>
                </a:tc>
                <a:tc>
                  <a:txBody>
                    <a:bodyPr/>
                    <a:lstStyle/>
                    <a:p>
                      <a:pPr algn="ctr"/>
                      <a:r>
                        <a:rPr lang="en-US" sz="1600" dirty="0">
                          <a:solidFill>
                            <a:schemeClr val="tx1"/>
                          </a:solidFill>
                        </a:rPr>
                        <a:t>14.5</a:t>
                      </a:r>
                    </a:p>
                  </a:txBody>
                  <a:tcPr anchor="ctr"/>
                </a:tc>
                <a:tc>
                  <a:txBody>
                    <a:bodyPr/>
                    <a:lstStyle/>
                    <a:p>
                      <a:pPr algn="ctr"/>
                      <a:r>
                        <a:rPr lang="en-US" sz="1600" dirty="0">
                          <a:solidFill>
                            <a:schemeClr val="tx1"/>
                          </a:solidFill>
                        </a:rPr>
                        <a:t>24.6</a:t>
                      </a:r>
                    </a:p>
                  </a:txBody>
                  <a:tcPr anchor="ctr"/>
                </a:tc>
                <a:tc>
                  <a:txBody>
                    <a:bodyPr/>
                    <a:lstStyle/>
                    <a:p>
                      <a:pPr algn="ctr"/>
                      <a:r>
                        <a:rPr lang="en-US" sz="1600" dirty="0">
                          <a:solidFill>
                            <a:schemeClr val="tx1"/>
                          </a:solidFill>
                        </a:rPr>
                        <a:t>+8.0</a:t>
                      </a:r>
                    </a:p>
                    <a:p>
                      <a:pPr algn="ctr"/>
                      <a:r>
                        <a:rPr lang="en-US" sz="1600" dirty="0">
                          <a:solidFill>
                            <a:schemeClr val="tx1"/>
                          </a:solidFill>
                        </a:rPr>
                        <a:t>+10.3</a:t>
                      </a:r>
                    </a:p>
                  </a:txBody>
                  <a:tcPr anchor="ctr"/>
                </a:tc>
                <a:tc>
                  <a:txBody>
                    <a:bodyPr/>
                    <a:lstStyle/>
                    <a:p>
                      <a:pPr algn="ctr"/>
                      <a:r>
                        <a:rPr lang="en-US" sz="1600" dirty="0">
                          <a:solidFill>
                            <a:schemeClr val="tx1"/>
                          </a:solidFill>
                        </a:rPr>
                        <a:t>+18.3</a:t>
                      </a:r>
                    </a:p>
                  </a:txBody>
                  <a:tcPr anchor="ctr"/>
                </a:tc>
                <a:tc>
                  <a:txBody>
                    <a:bodyPr/>
                    <a:lstStyle/>
                    <a:p>
                      <a:pPr algn="ctr"/>
                      <a:r>
                        <a:rPr lang="en-US" sz="1600" dirty="0">
                          <a:solidFill>
                            <a:schemeClr val="tx1"/>
                          </a:solidFill>
                        </a:rPr>
                        <a:t>-0.652</a:t>
                      </a:r>
                    </a:p>
                  </a:txBody>
                  <a:tcPr anchor="ctr"/>
                </a:tc>
                <a:tc>
                  <a:txBody>
                    <a:bodyPr/>
                    <a:lstStyle/>
                    <a:p>
                      <a:pPr algn="ctr"/>
                      <a:r>
                        <a:rPr lang="en-US" sz="1600" dirty="0">
                          <a:solidFill>
                            <a:schemeClr val="tx1"/>
                          </a:solidFill>
                        </a:rPr>
                        <a:t>+230</a:t>
                      </a:r>
                    </a:p>
                    <a:p>
                      <a:pPr algn="ctr"/>
                      <a:r>
                        <a:rPr lang="en-US" sz="1600" dirty="0">
                          <a:solidFill>
                            <a:schemeClr val="tx1"/>
                          </a:solidFill>
                        </a:rPr>
                        <a:t>+358</a:t>
                      </a:r>
                    </a:p>
                  </a:txBody>
                  <a:tcPr anchor="ctr"/>
                </a:tc>
                <a:tc>
                  <a:txBody>
                    <a:bodyPr/>
                    <a:lstStyle/>
                    <a:p>
                      <a:pPr algn="ctr"/>
                      <a:r>
                        <a:rPr lang="en-US" sz="1600" dirty="0">
                          <a:solidFill>
                            <a:schemeClr val="tx1"/>
                          </a:solidFill>
                        </a:rPr>
                        <a:t>+0.91</a:t>
                      </a:r>
                    </a:p>
                    <a:p>
                      <a:pPr algn="ctr"/>
                      <a:r>
                        <a:rPr lang="en-US" sz="1600" dirty="0">
                          <a:solidFill>
                            <a:schemeClr val="tx1"/>
                          </a:solidFill>
                        </a:rPr>
                        <a:t>+14.1</a:t>
                      </a:r>
                    </a:p>
                  </a:txBody>
                  <a:tcPr anchor="ctr"/>
                </a:tc>
                <a:tc>
                  <a:txBody>
                    <a:bodyPr/>
                    <a:lstStyle/>
                    <a:p>
                      <a:pPr algn="ctr"/>
                      <a:r>
                        <a:rPr lang="en-US" sz="1600" dirty="0">
                          <a:solidFill>
                            <a:schemeClr val="tx1"/>
                          </a:solidFill>
                        </a:rPr>
                        <a:t>+390</a:t>
                      </a:r>
                    </a:p>
                    <a:p>
                      <a:pPr algn="ctr"/>
                      <a:r>
                        <a:rPr lang="en-US" sz="1600" dirty="0">
                          <a:solidFill>
                            <a:schemeClr val="tx1"/>
                          </a:solidFill>
                        </a:rPr>
                        <a:t>+459</a:t>
                      </a:r>
                    </a:p>
                  </a:txBody>
                  <a:tcPr anchor="ctr"/>
                </a:tc>
                <a:tc>
                  <a:txBody>
                    <a:bodyPr/>
                    <a:lstStyle/>
                    <a:p>
                      <a:pPr algn="ctr"/>
                      <a:r>
                        <a:rPr lang="en-US" sz="1600" dirty="0">
                          <a:solidFill>
                            <a:schemeClr val="tx1"/>
                          </a:solidFill>
                        </a:rPr>
                        <a:t>130.0</a:t>
                      </a:r>
                    </a:p>
                  </a:txBody>
                  <a:tcPr anchor="ctr"/>
                </a:tc>
                <a:tc>
                  <a:txBody>
                    <a:bodyPr/>
                    <a:lstStyle/>
                    <a:p>
                      <a:pPr algn="ctr"/>
                      <a:r>
                        <a:rPr lang="en-US" sz="1600" dirty="0">
                          <a:solidFill>
                            <a:schemeClr val="tx1"/>
                          </a:solidFill>
                        </a:rPr>
                        <a:t>85.6</a:t>
                      </a:r>
                    </a:p>
                  </a:txBody>
                  <a:tcPr anchor="ctr"/>
                </a:tc>
                <a:tc>
                  <a:txBody>
                    <a:bodyPr/>
                    <a:lstStyle/>
                    <a:p>
                      <a:pPr algn="ctr"/>
                      <a:r>
                        <a:rPr lang="en-US" sz="1600" dirty="0">
                          <a:solidFill>
                            <a:schemeClr val="tx1"/>
                          </a:solidFill>
                        </a:rPr>
                        <a:t>609</a:t>
                      </a:r>
                    </a:p>
                    <a:p>
                      <a:pPr algn="ctr"/>
                      <a:r>
                        <a:rPr lang="en-US" sz="1600" dirty="0">
                          <a:solidFill>
                            <a:schemeClr val="tx1"/>
                          </a:solidFill>
                        </a:rPr>
                        <a:t>394</a:t>
                      </a:r>
                    </a:p>
                  </a:txBody>
                  <a:tcPr anchor="ctr"/>
                </a:tc>
                <a:extLst>
                  <a:ext uri="{0D108BD9-81ED-4DB2-BD59-A6C34878D82A}">
                    <a16:rowId xmlns:a16="http://schemas.microsoft.com/office/drawing/2014/main" val="2040994688"/>
                  </a:ext>
                </a:extLst>
              </a:tr>
              <a:tr h="598557">
                <a:tc>
                  <a:txBody>
                    <a:bodyPr/>
                    <a:lstStyle/>
                    <a:p>
                      <a:pPr algn="ctr"/>
                      <a:r>
                        <a:rPr lang="en-US" sz="1400" b="0" dirty="0">
                          <a:solidFill>
                            <a:schemeClr val="tx1"/>
                          </a:solidFill>
                        </a:rPr>
                        <a:t>Option 11MN – 20mm gap</a:t>
                      </a:r>
                    </a:p>
                    <a:p>
                      <a:pPr algn="ctr"/>
                      <a:r>
                        <a:rPr lang="en-US" sz="1400" b="0" dirty="0">
                          <a:solidFill>
                            <a:schemeClr val="tx1"/>
                          </a:solidFill>
                        </a:rPr>
                        <a:t>“min. vol.”</a:t>
                      </a:r>
                    </a:p>
                  </a:txBody>
                  <a:tcPr anchor="ctr"/>
                </a:tc>
                <a:tc>
                  <a:txBody>
                    <a:bodyPr/>
                    <a:lstStyle/>
                    <a:p>
                      <a:pPr algn="ctr"/>
                      <a:r>
                        <a:rPr lang="en-US" sz="1600" dirty="0">
                          <a:solidFill>
                            <a:schemeClr val="tx1"/>
                          </a:solidFill>
                        </a:rPr>
                        <a:t>380.3</a:t>
                      </a:r>
                    </a:p>
                    <a:p>
                      <a:pPr algn="ctr"/>
                      <a:r>
                        <a:rPr lang="en-US" sz="1600" dirty="0">
                          <a:solidFill>
                            <a:schemeClr val="tx1"/>
                          </a:solidFill>
                        </a:rPr>
                        <a:t>263.9</a:t>
                      </a:r>
                    </a:p>
                  </a:txBody>
                  <a:tcPr anchor="ctr"/>
                </a:tc>
                <a:tc>
                  <a:txBody>
                    <a:bodyPr/>
                    <a:lstStyle/>
                    <a:p>
                      <a:pPr algn="ctr"/>
                      <a:r>
                        <a:rPr lang="en-US" sz="1600" dirty="0">
                          <a:solidFill>
                            <a:schemeClr val="tx1"/>
                          </a:solidFill>
                        </a:rPr>
                        <a:t>14.7</a:t>
                      </a:r>
                    </a:p>
                  </a:txBody>
                  <a:tcPr anchor="ctr"/>
                </a:tc>
                <a:tc>
                  <a:txBody>
                    <a:bodyPr/>
                    <a:lstStyle/>
                    <a:p>
                      <a:pPr algn="ctr"/>
                      <a:r>
                        <a:rPr lang="en-US" sz="1600" dirty="0">
                          <a:solidFill>
                            <a:schemeClr val="tx1"/>
                          </a:solidFill>
                        </a:rPr>
                        <a:t>24.4</a:t>
                      </a:r>
                    </a:p>
                  </a:txBody>
                  <a:tcPr anchor="ctr"/>
                </a:tc>
                <a:tc>
                  <a:txBody>
                    <a:bodyPr/>
                    <a:lstStyle/>
                    <a:p>
                      <a:pPr algn="ctr"/>
                      <a:r>
                        <a:rPr lang="en-US" sz="1600" dirty="0">
                          <a:solidFill>
                            <a:schemeClr val="tx1"/>
                          </a:solidFill>
                        </a:rPr>
                        <a:t>+0.4</a:t>
                      </a:r>
                    </a:p>
                    <a:p>
                      <a:pPr algn="ctr"/>
                      <a:r>
                        <a:rPr lang="en-US" sz="1600" dirty="0">
                          <a:solidFill>
                            <a:schemeClr val="tx1"/>
                          </a:solidFill>
                        </a:rPr>
                        <a:t>+11.0</a:t>
                      </a:r>
                    </a:p>
                  </a:txBody>
                  <a:tcPr anchor="ctr"/>
                </a:tc>
                <a:tc>
                  <a:txBody>
                    <a:bodyPr/>
                    <a:lstStyle/>
                    <a:p>
                      <a:pPr algn="ctr"/>
                      <a:r>
                        <a:rPr lang="en-US" sz="1600" dirty="0">
                          <a:solidFill>
                            <a:schemeClr val="tx1"/>
                          </a:solidFill>
                        </a:rPr>
                        <a:t>+11.4</a:t>
                      </a:r>
                    </a:p>
                  </a:txBody>
                  <a:tcPr anchor="ctr"/>
                </a:tc>
                <a:tc>
                  <a:txBody>
                    <a:bodyPr/>
                    <a:lstStyle/>
                    <a:p>
                      <a:pPr algn="ctr"/>
                      <a:r>
                        <a:rPr lang="en-US" sz="1600" dirty="0">
                          <a:solidFill>
                            <a:schemeClr val="tx1"/>
                          </a:solidFill>
                        </a:rPr>
                        <a:t>-0.540</a:t>
                      </a:r>
                    </a:p>
                  </a:txBody>
                  <a:tcPr anchor="ctr"/>
                </a:tc>
                <a:tc>
                  <a:txBody>
                    <a:bodyPr/>
                    <a:lstStyle/>
                    <a:p>
                      <a:pPr algn="ctr"/>
                      <a:r>
                        <a:rPr lang="en-US" sz="1600" dirty="0">
                          <a:solidFill>
                            <a:schemeClr val="tx1"/>
                          </a:solidFill>
                        </a:rPr>
                        <a:t>+260</a:t>
                      </a:r>
                    </a:p>
                    <a:p>
                      <a:pPr algn="ctr"/>
                      <a:r>
                        <a:rPr lang="en-US" sz="1600" dirty="0">
                          <a:solidFill>
                            <a:schemeClr val="tx1"/>
                          </a:solidFill>
                        </a:rPr>
                        <a:t>+349</a:t>
                      </a:r>
                    </a:p>
                  </a:txBody>
                  <a:tcPr anchor="ctr"/>
                </a:tc>
                <a:tc>
                  <a:txBody>
                    <a:bodyPr/>
                    <a:lstStyle/>
                    <a:p>
                      <a:pPr algn="ctr"/>
                      <a:r>
                        <a:rPr lang="en-US" sz="1600" dirty="0">
                          <a:solidFill>
                            <a:schemeClr val="tx1"/>
                          </a:solidFill>
                        </a:rPr>
                        <a:t>+3.45</a:t>
                      </a:r>
                    </a:p>
                    <a:p>
                      <a:pPr algn="ctr"/>
                      <a:r>
                        <a:rPr lang="en-US" sz="1600" dirty="0">
                          <a:solidFill>
                            <a:schemeClr val="tx1"/>
                          </a:solidFill>
                        </a:rPr>
                        <a:t>+8.97</a:t>
                      </a:r>
                    </a:p>
                  </a:txBody>
                  <a:tcPr anchor="ctr"/>
                </a:tc>
                <a:tc>
                  <a:txBody>
                    <a:bodyPr/>
                    <a:lstStyle/>
                    <a:p>
                      <a:pPr algn="ctr"/>
                      <a:r>
                        <a:rPr lang="en-US" sz="1600" dirty="0">
                          <a:solidFill>
                            <a:schemeClr val="tx1"/>
                          </a:solidFill>
                        </a:rPr>
                        <a:t>+377</a:t>
                      </a:r>
                    </a:p>
                    <a:p>
                      <a:pPr algn="ctr"/>
                      <a:r>
                        <a:rPr lang="en-US" sz="1600" dirty="0">
                          <a:solidFill>
                            <a:schemeClr val="tx1"/>
                          </a:solidFill>
                        </a:rPr>
                        <a:t>+460</a:t>
                      </a:r>
                    </a:p>
                  </a:txBody>
                  <a:tcPr anchor="ctr"/>
                </a:tc>
                <a:tc>
                  <a:txBody>
                    <a:bodyPr/>
                    <a:lstStyle/>
                    <a:p>
                      <a:pPr algn="ctr"/>
                      <a:r>
                        <a:rPr lang="en-US" sz="1600" dirty="0">
                          <a:solidFill>
                            <a:schemeClr val="tx1"/>
                          </a:solidFill>
                        </a:rPr>
                        <a:t>155.3</a:t>
                      </a:r>
                    </a:p>
                  </a:txBody>
                  <a:tcPr anchor="ctr"/>
                </a:tc>
                <a:tc>
                  <a:txBody>
                    <a:bodyPr/>
                    <a:lstStyle/>
                    <a:p>
                      <a:pPr algn="ctr"/>
                      <a:r>
                        <a:rPr lang="en-US" sz="1600" dirty="0">
                          <a:solidFill>
                            <a:schemeClr val="tx1"/>
                          </a:solidFill>
                        </a:rPr>
                        <a:t>62.8</a:t>
                      </a:r>
                    </a:p>
                  </a:txBody>
                  <a:tcPr anchor="ctr"/>
                </a:tc>
                <a:tc>
                  <a:txBody>
                    <a:bodyPr/>
                    <a:lstStyle/>
                    <a:p>
                      <a:pPr algn="ctr"/>
                      <a:r>
                        <a:rPr lang="en-US" sz="1600" dirty="0">
                          <a:solidFill>
                            <a:schemeClr val="tx1"/>
                          </a:solidFill>
                        </a:rPr>
                        <a:t>717.4</a:t>
                      </a:r>
                    </a:p>
                    <a:p>
                      <a:pPr algn="ctr"/>
                      <a:r>
                        <a:rPr lang="en-US" sz="1600" dirty="0">
                          <a:solidFill>
                            <a:schemeClr val="tx1"/>
                          </a:solidFill>
                        </a:rPr>
                        <a:t>497.2</a:t>
                      </a:r>
                    </a:p>
                  </a:txBody>
                  <a:tcPr anchor="ctr"/>
                </a:tc>
                <a:extLst>
                  <a:ext uri="{0D108BD9-81ED-4DB2-BD59-A6C34878D82A}">
                    <a16:rowId xmlns:a16="http://schemas.microsoft.com/office/drawing/2014/main" val="1217767251"/>
                  </a:ext>
                </a:extLst>
              </a:tr>
              <a:tr h="598557">
                <a:tc>
                  <a:txBody>
                    <a:bodyPr/>
                    <a:lstStyle/>
                    <a:p>
                      <a:pPr algn="ctr"/>
                      <a:r>
                        <a:rPr lang="en-US" sz="1400" b="0" dirty="0">
                          <a:solidFill>
                            <a:schemeClr val="tx1"/>
                          </a:solidFill>
                        </a:rPr>
                        <a:t>Option 11MN – 20mm gap</a:t>
                      </a:r>
                    </a:p>
                  </a:txBody>
                  <a:tcPr anchor="ctr"/>
                </a:tc>
                <a:tc>
                  <a:txBody>
                    <a:bodyPr/>
                    <a:lstStyle/>
                    <a:p>
                      <a:pPr algn="ctr"/>
                      <a:r>
                        <a:rPr lang="en-US" sz="1600" dirty="0">
                          <a:solidFill>
                            <a:schemeClr val="tx1"/>
                          </a:solidFill>
                        </a:rPr>
                        <a:t>328.3</a:t>
                      </a:r>
                    </a:p>
                    <a:p>
                      <a:pPr algn="ctr"/>
                      <a:r>
                        <a:rPr lang="en-US" sz="1600" dirty="0">
                          <a:solidFill>
                            <a:schemeClr val="tx1"/>
                          </a:solidFill>
                        </a:rPr>
                        <a:t>263.9</a:t>
                      </a:r>
                    </a:p>
                  </a:txBody>
                  <a:tcPr anchor="ctr"/>
                </a:tc>
                <a:tc>
                  <a:txBody>
                    <a:bodyPr/>
                    <a:lstStyle/>
                    <a:p>
                      <a:pPr algn="ctr"/>
                      <a:r>
                        <a:rPr lang="en-US" sz="1600" dirty="0">
                          <a:solidFill>
                            <a:schemeClr val="tx1"/>
                          </a:solidFill>
                        </a:rPr>
                        <a:t>14.8</a:t>
                      </a:r>
                    </a:p>
                  </a:txBody>
                  <a:tcPr anchor="ctr"/>
                </a:tc>
                <a:tc>
                  <a:txBody>
                    <a:bodyPr/>
                    <a:lstStyle/>
                    <a:p>
                      <a:pPr algn="ctr"/>
                      <a:r>
                        <a:rPr lang="en-US" sz="1600" dirty="0">
                          <a:solidFill>
                            <a:schemeClr val="tx1"/>
                          </a:solidFill>
                        </a:rPr>
                        <a:t>23.7</a:t>
                      </a:r>
                    </a:p>
                  </a:txBody>
                  <a:tcPr anchor="ctr"/>
                </a:tc>
                <a:tc>
                  <a:txBody>
                    <a:bodyPr/>
                    <a:lstStyle/>
                    <a:p>
                      <a:pPr algn="ctr"/>
                      <a:r>
                        <a:rPr lang="en-US" sz="1600" dirty="0">
                          <a:solidFill>
                            <a:schemeClr val="tx1"/>
                          </a:solidFill>
                        </a:rPr>
                        <a:t>+0.7</a:t>
                      </a:r>
                    </a:p>
                    <a:p>
                      <a:pPr algn="ctr"/>
                      <a:r>
                        <a:rPr lang="en-US" sz="1600" dirty="0">
                          <a:solidFill>
                            <a:schemeClr val="tx1"/>
                          </a:solidFill>
                        </a:rPr>
                        <a:t>+10.8</a:t>
                      </a:r>
                    </a:p>
                  </a:txBody>
                  <a:tcPr anchor="ctr"/>
                </a:tc>
                <a:tc>
                  <a:txBody>
                    <a:bodyPr/>
                    <a:lstStyle/>
                    <a:p>
                      <a:pPr algn="ctr"/>
                      <a:r>
                        <a:rPr lang="en-US" sz="1600" dirty="0">
                          <a:solidFill>
                            <a:schemeClr val="tx1"/>
                          </a:solidFill>
                        </a:rPr>
                        <a:t>+11.5</a:t>
                      </a:r>
                    </a:p>
                  </a:txBody>
                  <a:tcPr anchor="ctr"/>
                </a:tc>
                <a:tc>
                  <a:txBody>
                    <a:bodyPr/>
                    <a:lstStyle/>
                    <a:p>
                      <a:pPr algn="ctr"/>
                      <a:r>
                        <a:rPr lang="en-US" sz="1600" dirty="0">
                          <a:solidFill>
                            <a:schemeClr val="tx1"/>
                          </a:solidFill>
                        </a:rPr>
                        <a:t>-0.562</a:t>
                      </a:r>
                    </a:p>
                  </a:txBody>
                  <a:tcPr anchor="ctr"/>
                </a:tc>
                <a:tc>
                  <a:txBody>
                    <a:bodyPr/>
                    <a:lstStyle/>
                    <a:p>
                      <a:pPr algn="ctr"/>
                      <a:r>
                        <a:rPr lang="en-US" sz="1600" dirty="0">
                          <a:solidFill>
                            <a:schemeClr val="tx1"/>
                          </a:solidFill>
                        </a:rPr>
                        <a:t>+222</a:t>
                      </a:r>
                    </a:p>
                    <a:p>
                      <a:pPr algn="ctr"/>
                      <a:r>
                        <a:rPr lang="en-US" sz="1600" dirty="0">
                          <a:solidFill>
                            <a:schemeClr val="tx1"/>
                          </a:solidFill>
                        </a:rPr>
                        <a:t>+344</a:t>
                      </a:r>
                    </a:p>
                  </a:txBody>
                  <a:tcPr anchor="ctr"/>
                </a:tc>
                <a:tc>
                  <a:txBody>
                    <a:bodyPr/>
                    <a:lstStyle/>
                    <a:p>
                      <a:pPr algn="ctr"/>
                      <a:r>
                        <a:rPr lang="en-US" sz="1600" dirty="0">
                          <a:solidFill>
                            <a:schemeClr val="tx1"/>
                          </a:solidFill>
                        </a:rPr>
                        <a:t>+2.95</a:t>
                      </a:r>
                    </a:p>
                    <a:p>
                      <a:pPr algn="ctr"/>
                      <a:r>
                        <a:rPr lang="en-US" sz="1600" dirty="0">
                          <a:solidFill>
                            <a:schemeClr val="tx1"/>
                          </a:solidFill>
                        </a:rPr>
                        <a:t>+8.84</a:t>
                      </a:r>
                    </a:p>
                  </a:txBody>
                  <a:tcPr anchor="ctr"/>
                </a:tc>
                <a:tc>
                  <a:txBody>
                    <a:bodyPr/>
                    <a:lstStyle/>
                    <a:p>
                      <a:pPr algn="ctr"/>
                      <a:r>
                        <a:rPr lang="en-US" sz="1600" dirty="0">
                          <a:solidFill>
                            <a:schemeClr val="tx1"/>
                          </a:solidFill>
                        </a:rPr>
                        <a:t>+323</a:t>
                      </a:r>
                    </a:p>
                    <a:p>
                      <a:pPr algn="ctr"/>
                      <a:r>
                        <a:rPr lang="en-US" sz="1600" dirty="0">
                          <a:solidFill>
                            <a:schemeClr val="tx1"/>
                          </a:solidFill>
                        </a:rPr>
                        <a:t>+454</a:t>
                      </a:r>
                    </a:p>
                  </a:txBody>
                  <a:tcPr anchor="ctr"/>
                </a:tc>
                <a:tc>
                  <a:txBody>
                    <a:bodyPr/>
                    <a:lstStyle/>
                    <a:p>
                      <a:pPr algn="ctr"/>
                      <a:r>
                        <a:rPr lang="en-US" sz="1600" dirty="0">
                          <a:solidFill>
                            <a:schemeClr val="tx1"/>
                          </a:solidFill>
                        </a:rPr>
                        <a:t>136.2</a:t>
                      </a:r>
                    </a:p>
                  </a:txBody>
                  <a:tcPr anchor="ctr"/>
                </a:tc>
                <a:tc>
                  <a:txBody>
                    <a:bodyPr/>
                    <a:lstStyle/>
                    <a:p>
                      <a:pPr algn="ctr"/>
                      <a:r>
                        <a:rPr lang="en-US" sz="1600" dirty="0">
                          <a:solidFill>
                            <a:schemeClr val="tx1"/>
                          </a:solidFill>
                        </a:rPr>
                        <a:t>71.6</a:t>
                      </a:r>
                    </a:p>
                  </a:txBody>
                  <a:tcPr anchor="ctr"/>
                </a:tc>
                <a:tc>
                  <a:txBody>
                    <a:bodyPr/>
                    <a:lstStyle/>
                    <a:p>
                      <a:pPr algn="ctr"/>
                      <a:r>
                        <a:rPr lang="en-US" sz="1600" dirty="0">
                          <a:solidFill>
                            <a:schemeClr val="tx1"/>
                          </a:solidFill>
                        </a:rPr>
                        <a:t>619.4</a:t>
                      </a:r>
                    </a:p>
                    <a:p>
                      <a:pPr algn="ctr"/>
                      <a:r>
                        <a:rPr lang="en-US" sz="1600" dirty="0">
                          <a:solidFill>
                            <a:schemeClr val="tx1"/>
                          </a:solidFill>
                        </a:rPr>
                        <a:t>497.9</a:t>
                      </a:r>
                    </a:p>
                  </a:txBody>
                  <a:tcPr anchor="ctr"/>
                </a:tc>
                <a:extLst>
                  <a:ext uri="{0D108BD9-81ED-4DB2-BD59-A6C34878D82A}">
                    <a16:rowId xmlns:a16="http://schemas.microsoft.com/office/drawing/2014/main" val="3947091785"/>
                  </a:ext>
                </a:extLst>
              </a:tr>
            </a:tbl>
          </a:graphicData>
        </a:graphic>
      </p:graphicFrame>
      <p:sp>
        <p:nvSpPr>
          <p:cNvPr id="6" name="Rectangle: Rounded Corners 5">
            <a:extLst>
              <a:ext uri="{FF2B5EF4-FFF2-40B4-BE49-F238E27FC236}">
                <a16:creationId xmlns:a16="http://schemas.microsoft.com/office/drawing/2014/main" id="{1EA86C68-D47A-CD20-A495-E2D486379A04}"/>
              </a:ext>
            </a:extLst>
          </p:cNvPr>
          <p:cNvSpPr/>
          <p:nvPr/>
        </p:nvSpPr>
        <p:spPr>
          <a:xfrm>
            <a:off x="96285" y="6028745"/>
            <a:ext cx="891910" cy="622535"/>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150">
            <a:extLst>
              <a:ext uri="{FF2B5EF4-FFF2-40B4-BE49-F238E27FC236}">
                <a16:creationId xmlns:a16="http://schemas.microsoft.com/office/drawing/2014/main" id="{583CD32C-5320-34CA-83B0-0DAE7B532D61}"/>
              </a:ext>
            </a:extLst>
          </p:cNvPr>
          <p:cNvSpPr txBox="1"/>
          <p:nvPr/>
        </p:nvSpPr>
        <p:spPr>
          <a:xfrm>
            <a:off x="96285" y="1679860"/>
            <a:ext cx="1674729" cy="318791"/>
          </a:xfrm>
          <a:prstGeom prst="rect">
            <a:avLst/>
          </a:prstGeom>
          <a:noFill/>
          <a:ln w="28575">
            <a:solidFill>
              <a:schemeClr val="accent1"/>
            </a:solidFill>
          </a:ln>
        </p:spPr>
        <p:txBody>
          <a:bodyPr wrap="square">
            <a:spAutoFit/>
          </a:bodyPr>
          <a:lstStyle/>
          <a:p>
            <a:pPr algn="ctr"/>
            <a:r>
              <a:rPr lang="en-IN" sz="1400" b="1" dirty="0">
                <a:solidFill>
                  <a:srgbClr val="FF0000"/>
                </a:solidFill>
                <a:latin typeface="Arial" panose="020B0604020202020204" pitchFamily="34" charset="0"/>
                <a:cs typeface="Arial" panose="020B0604020202020204" pitchFamily="34" charset="0"/>
              </a:rPr>
              <a:t>Lattice operation</a:t>
            </a:r>
            <a:endParaRPr lang="en-IN" sz="1400" b="1" dirty="0">
              <a:solidFill>
                <a:srgbClr val="FF0000"/>
              </a:solidFill>
            </a:endParaRPr>
          </a:p>
        </p:txBody>
      </p:sp>
      <p:sp>
        <p:nvSpPr>
          <p:cNvPr id="9" name="Rectangle: Rounded Corners 8">
            <a:extLst>
              <a:ext uri="{FF2B5EF4-FFF2-40B4-BE49-F238E27FC236}">
                <a16:creationId xmlns:a16="http://schemas.microsoft.com/office/drawing/2014/main" id="{DC786E06-203B-1C58-FF7E-706CA738126F}"/>
              </a:ext>
            </a:extLst>
          </p:cNvPr>
          <p:cNvSpPr/>
          <p:nvPr/>
        </p:nvSpPr>
        <p:spPr>
          <a:xfrm>
            <a:off x="4692473" y="6161358"/>
            <a:ext cx="753819" cy="30128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7BDB0B81-8ADD-2C29-AC0C-6B0AFDABA68E}"/>
              </a:ext>
            </a:extLst>
          </p:cNvPr>
          <p:cNvSpPr/>
          <p:nvPr/>
        </p:nvSpPr>
        <p:spPr>
          <a:xfrm>
            <a:off x="9638255" y="5317749"/>
            <a:ext cx="753819" cy="301282"/>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E026725-D24D-9E3A-A402-3E6273FB6789}"/>
              </a:ext>
            </a:extLst>
          </p:cNvPr>
          <p:cNvSpPr/>
          <p:nvPr/>
        </p:nvSpPr>
        <p:spPr>
          <a:xfrm>
            <a:off x="9638255" y="6161358"/>
            <a:ext cx="753819" cy="30128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11">
            <a:extLst>
              <a:ext uri="{FF2B5EF4-FFF2-40B4-BE49-F238E27FC236}">
                <a16:creationId xmlns:a16="http://schemas.microsoft.com/office/drawing/2014/main" id="{8FC0CFA3-05D7-548B-668D-50B29C4CBBD8}"/>
              </a:ext>
            </a:extLst>
          </p:cNvPr>
          <p:cNvSpPr/>
          <p:nvPr/>
        </p:nvSpPr>
        <p:spPr>
          <a:xfrm>
            <a:off x="10571106" y="4504061"/>
            <a:ext cx="632699" cy="284807"/>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E72ACE96-0E02-EB33-7DF3-269D7826906C}"/>
              </a:ext>
            </a:extLst>
          </p:cNvPr>
          <p:cNvSpPr/>
          <p:nvPr/>
        </p:nvSpPr>
        <p:spPr>
          <a:xfrm>
            <a:off x="4753034" y="4499064"/>
            <a:ext cx="632699" cy="284807"/>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146A5136-ADDE-1F88-AE99-93BBC1DD962E}"/>
              </a:ext>
            </a:extLst>
          </p:cNvPr>
          <p:cNvSpPr/>
          <p:nvPr/>
        </p:nvSpPr>
        <p:spPr>
          <a:xfrm>
            <a:off x="7686211" y="4384049"/>
            <a:ext cx="632699" cy="524832"/>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A6640255-9238-3BF2-AF52-40F892A76025}"/>
              </a:ext>
            </a:extLst>
          </p:cNvPr>
          <p:cNvSpPr/>
          <p:nvPr/>
        </p:nvSpPr>
        <p:spPr>
          <a:xfrm>
            <a:off x="74193" y="3502533"/>
            <a:ext cx="1005442" cy="713039"/>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B050"/>
              </a:solidFill>
            </a:endParaRPr>
          </a:p>
        </p:txBody>
      </p:sp>
      <p:sp>
        <p:nvSpPr>
          <p:cNvPr id="21" name="Rectangle: Rounded Corners 20">
            <a:extLst>
              <a:ext uri="{FF2B5EF4-FFF2-40B4-BE49-F238E27FC236}">
                <a16:creationId xmlns:a16="http://schemas.microsoft.com/office/drawing/2014/main" id="{EA85B4AA-4F80-EF89-DF3B-5B5A7D4297F3}"/>
              </a:ext>
            </a:extLst>
          </p:cNvPr>
          <p:cNvSpPr/>
          <p:nvPr/>
        </p:nvSpPr>
        <p:spPr>
          <a:xfrm>
            <a:off x="7706264" y="5233315"/>
            <a:ext cx="632699" cy="52483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14055005-4059-94B8-AC78-C63A35A9B577}"/>
              </a:ext>
            </a:extLst>
          </p:cNvPr>
          <p:cNvSpPr/>
          <p:nvPr/>
        </p:nvSpPr>
        <p:spPr>
          <a:xfrm>
            <a:off x="10571106" y="6166510"/>
            <a:ext cx="632699" cy="284807"/>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13753332-B3B0-B546-E8A0-5DEB4F529C2D}"/>
              </a:ext>
            </a:extLst>
          </p:cNvPr>
          <p:cNvSpPr/>
          <p:nvPr/>
        </p:nvSpPr>
        <p:spPr>
          <a:xfrm>
            <a:off x="10554359" y="5309467"/>
            <a:ext cx="666191" cy="30128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ooter Placeholder 7">
            <a:extLst>
              <a:ext uri="{FF2B5EF4-FFF2-40B4-BE49-F238E27FC236}">
                <a16:creationId xmlns:a16="http://schemas.microsoft.com/office/drawing/2014/main" id="{7AD32C43-12AC-1F78-C0F4-5A1F9B3475FE}"/>
              </a:ext>
            </a:extLst>
          </p:cNvPr>
          <p:cNvSpPr>
            <a:spLocks noGrp="1"/>
          </p:cNvSpPr>
          <p:nvPr>
            <p:ph type="ftr" sz="quarter" idx="11"/>
          </p:nvPr>
        </p:nvSpPr>
        <p:spPr>
          <a:xfrm>
            <a:off x="4038600" y="6586582"/>
            <a:ext cx="4114800" cy="365125"/>
          </a:xfrm>
        </p:spPr>
        <p:txBody>
          <a:bodyPr/>
          <a:lstStyle/>
          <a:p>
            <a:r>
              <a:rPr lang="en-US"/>
              <a:t>WP8 meeting #26 - LRossi</a:t>
            </a:r>
            <a:endParaRPr lang="it-IT" dirty="0"/>
          </a:p>
        </p:txBody>
      </p:sp>
      <p:sp>
        <p:nvSpPr>
          <p:cNvPr id="3" name="Slide Number Placeholder 2">
            <a:extLst>
              <a:ext uri="{FF2B5EF4-FFF2-40B4-BE49-F238E27FC236}">
                <a16:creationId xmlns:a16="http://schemas.microsoft.com/office/drawing/2014/main" id="{737C212F-FF21-8008-4BB7-E74F66D7547F}"/>
              </a:ext>
            </a:extLst>
          </p:cNvPr>
          <p:cNvSpPr>
            <a:spLocks noGrp="1"/>
          </p:cNvSpPr>
          <p:nvPr>
            <p:ph type="sldNum" sz="quarter" idx="12"/>
          </p:nvPr>
        </p:nvSpPr>
        <p:spPr/>
        <p:txBody>
          <a:bodyPr/>
          <a:lstStyle/>
          <a:p>
            <a:fld id="{005C7FBA-D4E9-46CA-9321-3ADA2E368FCD}" type="slidenum">
              <a:rPr lang="en-GB" smtClean="0"/>
              <a:t>5</a:t>
            </a:fld>
            <a:endParaRPr lang="en-GB"/>
          </a:p>
        </p:txBody>
      </p:sp>
      <p:sp>
        <p:nvSpPr>
          <p:cNvPr id="5" name="TextBox 4">
            <a:extLst>
              <a:ext uri="{FF2B5EF4-FFF2-40B4-BE49-F238E27FC236}">
                <a16:creationId xmlns:a16="http://schemas.microsoft.com/office/drawing/2014/main" id="{75B7EF19-230B-3E4D-C93F-40D520D61238}"/>
              </a:ext>
            </a:extLst>
          </p:cNvPr>
          <p:cNvSpPr txBox="1"/>
          <p:nvPr/>
        </p:nvSpPr>
        <p:spPr>
          <a:xfrm>
            <a:off x="935952" y="6561288"/>
            <a:ext cx="1670123" cy="2616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sz="1100" b="1" dirty="0"/>
              <a:t>This is under integration</a:t>
            </a:r>
          </a:p>
        </p:txBody>
      </p:sp>
    </p:spTree>
    <p:extLst>
      <p:ext uri="{BB962C8B-B14F-4D97-AF65-F5344CB8AC3E}">
        <p14:creationId xmlns:p14="http://schemas.microsoft.com/office/powerpoint/2010/main" val="76854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8BA1CFD9-6055-EAAC-37CC-15A4968E33E8}"/>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77EAB4C7-3041-36C4-E940-A7764C582BE7}"/>
              </a:ext>
            </a:extLst>
          </p:cNvPr>
          <p:cNvSpPr>
            <a:spLocks noGrp="1"/>
          </p:cNvSpPr>
          <p:nvPr>
            <p:ph type="sldNum" sz="quarter" idx="12"/>
          </p:nvPr>
        </p:nvSpPr>
        <p:spPr/>
        <p:txBody>
          <a:bodyPr/>
          <a:lstStyle/>
          <a:p>
            <a:fld id="{005C7FBA-D4E9-46CA-9321-3ADA2E368FCD}" type="slidenum">
              <a:rPr lang="en-GB" smtClean="0"/>
              <a:t>6</a:t>
            </a:fld>
            <a:endParaRPr lang="en-GB"/>
          </a:p>
        </p:txBody>
      </p:sp>
      <p:sp>
        <p:nvSpPr>
          <p:cNvPr id="5" name="Title 4">
            <a:extLst>
              <a:ext uri="{FF2B5EF4-FFF2-40B4-BE49-F238E27FC236}">
                <a16:creationId xmlns:a16="http://schemas.microsoft.com/office/drawing/2014/main" id="{A1B5372B-EF09-966D-9021-52F9A7BE7D13}"/>
              </a:ext>
            </a:extLst>
          </p:cNvPr>
          <p:cNvSpPr>
            <a:spLocks noGrp="1"/>
          </p:cNvSpPr>
          <p:nvPr>
            <p:ph type="title"/>
          </p:nvPr>
        </p:nvSpPr>
        <p:spPr/>
        <p:txBody>
          <a:bodyPr>
            <a:normAutofit fontScale="90000"/>
          </a:bodyPr>
          <a:lstStyle/>
          <a:p>
            <a:r>
              <a:rPr lang="en-US" dirty="0"/>
              <a:t>Status of integration in January,</a:t>
            </a:r>
            <a:br>
              <a:rPr lang="en-US" dirty="0"/>
            </a:br>
            <a:r>
              <a:rPr lang="en-US" dirty="0"/>
              <a:t>see progress in M Castoldi presentation</a:t>
            </a:r>
          </a:p>
        </p:txBody>
      </p:sp>
      <p:pic>
        <p:nvPicPr>
          <p:cNvPr id="8" name="Picture 7" descr="Cartoon character next to a large cylinder&#10;&#10;Description automatically generated">
            <a:extLst>
              <a:ext uri="{FF2B5EF4-FFF2-40B4-BE49-F238E27FC236}">
                <a16:creationId xmlns:a16="http://schemas.microsoft.com/office/drawing/2014/main" id="{BF8435E7-66C6-F79D-3418-E9B0E28A02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7692" y="1492976"/>
            <a:ext cx="7171228" cy="4783909"/>
          </a:xfrm>
          <a:prstGeom prst="rect">
            <a:avLst/>
          </a:prstGeom>
        </p:spPr>
      </p:pic>
    </p:spTree>
    <p:extLst>
      <p:ext uri="{BB962C8B-B14F-4D97-AF65-F5344CB8AC3E}">
        <p14:creationId xmlns:p14="http://schemas.microsoft.com/office/powerpoint/2010/main" val="98493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D2C6B1ED-29AE-D85D-4FB8-D9BFEB60F01B}"/>
              </a:ext>
            </a:extLst>
          </p:cNvPr>
          <p:cNvSpPr>
            <a:spLocks noGrp="1"/>
          </p:cNvSpPr>
          <p:nvPr>
            <p:ph idx="1"/>
          </p:nvPr>
        </p:nvSpPr>
        <p:spPr/>
        <p:txBody>
          <a:bodyPr/>
          <a:lstStyle/>
          <a:p>
            <a:r>
              <a:rPr lang="en-US" dirty="0"/>
              <a:t>Finish the integration of the selected configuration</a:t>
            </a:r>
          </a:p>
          <a:p>
            <a:r>
              <a:rPr lang="en-US" b="1" dirty="0"/>
              <a:t>Review on 6 May !</a:t>
            </a:r>
          </a:p>
          <a:p>
            <a:r>
              <a:rPr lang="en-US" dirty="0"/>
              <a:t>Decision on the optimal magnetic field configuration, acceptable a baseline of the MC CC.</a:t>
            </a:r>
          </a:p>
          <a:p>
            <a:r>
              <a:rPr lang="en-US" dirty="0"/>
              <a:t>Integrate with more details and finish by July/September: </a:t>
            </a:r>
            <a:r>
              <a:rPr lang="en-US" b="1" dirty="0">
                <a:solidFill>
                  <a:srgbClr val="C00000"/>
                </a:solidFill>
              </a:rPr>
              <a:t>First demo cell!</a:t>
            </a:r>
          </a:p>
          <a:p>
            <a:r>
              <a:rPr lang="en-US" dirty="0"/>
              <a:t>Study end/start and standalone </a:t>
            </a:r>
            <a:r>
              <a:rPr lang="en-US" b="1" dirty="0">
                <a:solidFill>
                  <a:srgbClr val="00B050"/>
                </a:solidFill>
              </a:rPr>
              <a:t>: March 2026</a:t>
            </a:r>
            <a:r>
              <a:rPr lang="en-US" dirty="0"/>
              <a:t>.</a:t>
            </a:r>
          </a:p>
          <a:p>
            <a:endParaRPr lang="en-US" dirty="0"/>
          </a:p>
          <a:p>
            <a:endParaRPr lang="en-US" dirty="0"/>
          </a:p>
        </p:txBody>
      </p:sp>
      <p:sp>
        <p:nvSpPr>
          <p:cNvPr id="2" name="Footer Placeholder 1">
            <a:extLst>
              <a:ext uri="{FF2B5EF4-FFF2-40B4-BE49-F238E27FC236}">
                <a16:creationId xmlns:a16="http://schemas.microsoft.com/office/drawing/2014/main" id="{54EA6D39-EC10-FA3D-618B-962775707EC7}"/>
              </a:ext>
            </a:extLst>
          </p:cNvPr>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4F2AB9E9-9A8E-9A8F-6551-3D8C9518A665}"/>
              </a:ext>
            </a:extLst>
          </p:cNvPr>
          <p:cNvSpPr>
            <a:spLocks noGrp="1"/>
          </p:cNvSpPr>
          <p:nvPr>
            <p:ph type="sldNum" sz="quarter" idx="12"/>
          </p:nvPr>
        </p:nvSpPr>
        <p:spPr/>
        <p:txBody>
          <a:bodyPr/>
          <a:lstStyle/>
          <a:p>
            <a:fld id="{005C7FBA-D4E9-46CA-9321-3ADA2E368FCD}" type="slidenum">
              <a:rPr lang="en-GB" smtClean="0"/>
              <a:t>7</a:t>
            </a:fld>
            <a:endParaRPr lang="en-GB"/>
          </a:p>
        </p:txBody>
      </p:sp>
      <p:sp>
        <p:nvSpPr>
          <p:cNvPr id="6" name="Title 5">
            <a:extLst>
              <a:ext uri="{FF2B5EF4-FFF2-40B4-BE49-F238E27FC236}">
                <a16:creationId xmlns:a16="http://schemas.microsoft.com/office/drawing/2014/main" id="{79E8F200-02A2-F3FF-2711-8791E6F47277}"/>
              </a:ext>
            </a:extLst>
          </p:cNvPr>
          <p:cNvSpPr>
            <a:spLocks noGrp="1"/>
          </p:cNvSpPr>
          <p:nvPr>
            <p:ph type="title"/>
          </p:nvPr>
        </p:nvSpPr>
        <p:spPr/>
        <p:txBody>
          <a:bodyPr/>
          <a:lstStyle/>
          <a:p>
            <a:r>
              <a:rPr lang="en-US" dirty="0"/>
              <a:t>Plan</a:t>
            </a:r>
          </a:p>
        </p:txBody>
      </p:sp>
    </p:spTree>
    <p:extLst>
      <p:ext uri="{BB962C8B-B14F-4D97-AF65-F5344CB8AC3E}">
        <p14:creationId xmlns:p14="http://schemas.microsoft.com/office/powerpoint/2010/main" val="3676648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r>
              <a:rPr lang="en-US">
                <a:latin typeface="Arial Narrow" panose="020B0604020202020204" pitchFamily="34" charset="0"/>
                <a:cs typeface="Arial Narrow" panose="020B0604020202020204" pitchFamily="34" charset="0"/>
              </a:rPr>
              <a:t>WP8 meeting #26 - LRossi</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0</TotalTime>
  <Words>628</Words>
  <Application>Microsoft Office PowerPoint</Application>
  <PresentationFormat>Widescreen</PresentationFormat>
  <Paragraphs>159</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 Narrow</vt:lpstr>
      <vt:lpstr>Calibri</vt:lpstr>
      <vt:lpstr>Wingdings</vt:lpstr>
      <vt:lpstr>Office Theme</vt:lpstr>
      <vt:lpstr>Cooling Cell Integration Recap and plan</vt:lpstr>
      <vt:lpstr>Concentrating on Lattice operation (not yet on cell end/start or standalone test</vt:lpstr>
      <vt:lpstr>S5-like demo cell  Integration V0.1</vt:lpstr>
      <vt:lpstr>The magnet crystat would be simply slided over the RF structure from both sides of RF coupler</vt:lpstr>
      <vt:lpstr>Summary Table</vt:lpstr>
      <vt:lpstr>Status of integration in January, see progress in M Castoldi presentation</vt:lpstr>
      <vt:lpstr>Plan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Lucio Rossi</cp:lastModifiedBy>
  <cp:revision>8</cp:revision>
  <dcterms:created xsi:type="dcterms:W3CDTF">2024-02-26T13:42:26Z</dcterms:created>
  <dcterms:modified xsi:type="dcterms:W3CDTF">2025-04-11T14:22:46Z</dcterms:modified>
</cp:coreProperties>
</file>