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ink/ink1.xml" ContentType="application/inkml+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1706" r:id="rId2"/>
    <p:sldId id="998" r:id="rId3"/>
    <p:sldId id="260" r:id="rId4"/>
    <p:sldId id="1702" r:id="rId5"/>
    <p:sldId id="1708" r:id="rId6"/>
    <p:sldId id="1714" r:id="rId7"/>
    <p:sldId id="1703" r:id="rId8"/>
    <p:sldId id="1713" r:id="rId9"/>
    <p:sldId id="1710" r:id="rId10"/>
    <p:sldId id="1715" r:id="rId11"/>
    <p:sldId id="1712" r:id="rId12"/>
    <p:sldId id="1711" r:id="rId1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napToGrid="0">
      <p:cViewPr varScale="1">
        <p:scale>
          <a:sx n="150" d="100"/>
          <a:sy n="150" d="100"/>
        </p:scale>
        <p:origin x="70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6-18T01:35:57.558"/>
    </inkml:context>
    <inkml:brush xml:id="br0">
      <inkml:brushProperty name="width" value="0.05" units="cm"/>
      <inkml:brushProperty name="height" value="0.05" units="cm"/>
    </inkml:brush>
  </inkml:definitions>
  <inkml:trace contextRef="#ctx0" brushRef="#br0">0 127 1839 0 0,'1'-1'171'0'0,"1"-7"1279"0"0,-2 6-1376 0 0,0 1 0 0 0,0-1 0 0 0,0 1 0 0 0,1 0-1 0 0,-1-1 1 0 0,1 1 0 0 0,-1-1 0 0 0,1 1 0 0 0,-1 0 0 0 0,1 0-1 0 0,0-1 1 0 0,0 1 0 0 0,-1 0 0 0 0,1 0 0 0 0,0 0 0 0 0,0 0-1 0 0,0 0 1 0 0,0 0 0 0 0,1 0 0 0 0,-1 0 0 0 0,0 0-1 0 0,0 1 1 0 0,0-1 0 0 0,1 0 0 0 0,-1 1 0 0 0,0-1 0 0 0,3 0-1 0 0,60-16-453 0 0,-50 13 330 0 0,54-11-184 0 0,-27 6 146 0 0,5 1-16 0 0,-35 7 104 0 0,2 1 0 0 0,0-3 0 0 0,-2 1 0 0 0,1-1 0 0 0,1-1 0 0 0,-8 3 0 0 0,12 0 0 0 0,0-2 32 0 0,10 4 0 0 0,-15-1-32 0 0,3 2 0 0 0,-15 0 0 0 0,4 0 0 0 0,35-2 0 0 0,-27 0 0 0 0,-6 0 0 0 0,10-5 0 0 0,-6 3 0 0 0,1-1-31 0 0,6-3-28 0 0,-10 3-11 0 0,2-1 54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898BFB-203D-4CDC-8EA2-3B2D68028CF0}" type="datetimeFigureOut">
              <a:rPr lang="en-US" smtClean="0"/>
              <a:t>4/11/2025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E9814-0AD2-46A6-ACBA-EE7F1A126FAC}" type="slidenum">
              <a:rPr lang="en-US" smtClean="0"/>
              <a:t>‹N›</a:t>
            </a:fld>
            <a:endParaRPr lang="en-US"/>
          </a:p>
        </p:txBody>
      </p:sp>
    </p:spTree>
    <p:extLst>
      <p:ext uri="{BB962C8B-B14F-4D97-AF65-F5344CB8AC3E}">
        <p14:creationId xmlns:p14="http://schemas.microsoft.com/office/powerpoint/2010/main" val="3969015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E5E9814-0AD2-46A6-ACBA-EE7F1A126FAC}" type="slidenum">
              <a:rPr lang="en-US" smtClean="0"/>
              <a:t>2</a:t>
            </a:fld>
            <a:endParaRPr lang="en-US"/>
          </a:p>
        </p:txBody>
      </p:sp>
    </p:spTree>
    <p:extLst>
      <p:ext uri="{BB962C8B-B14F-4D97-AF65-F5344CB8AC3E}">
        <p14:creationId xmlns:p14="http://schemas.microsoft.com/office/powerpoint/2010/main" val="3031614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743B8E-A7E0-6ABE-EEDA-A8583118E6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E0802A-10A0-7D11-62FF-6B93CB66EF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E2F0BB-7FE4-B08C-4FB3-D3BA5E5C891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99D28415-3394-C1EA-F1C2-3E7AF36BE54E}"/>
              </a:ext>
            </a:extLst>
          </p:cNvPr>
          <p:cNvSpPr>
            <a:spLocks noGrp="1"/>
          </p:cNvSpPr>
          <p:nvPr>
            <p:ph type="sldNum" sz="quarter" idx="5"/>
          </p:nvPr>
        </p:nvSpPr>
        <p:spPr/>
        <p:txBody>
          <a:bodyPr/>
          <a:lstStyle/>
          <a:p>
            <a:fld id="{550B5FE0-888B-43DE-A89C-4A5582D50EC9}" type="slidenum">
              <a:rPr lang="en-US" smtClean="0"/>
              <a:t>9</a:t>
            </a:fld>
            <a:endParaRPr lang="en-US"/>
          </a:p>
        </p:txBody>
      </p:sp>
    </p:spTree>
    <p:extLst>
      <p:ext uri="{BB962C8B-B14F-4D97-AF65-F5344CB8AC3E}">
        <p14:creationId xmlns:p14="http://schemas.microsoft.com/office/powerpoint/2010/main" val="38359361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4.jpg"/><Relationship Id="rId1" Type="http://schemas.openxmlformats.org/officeDocument/2006/relationships/slideMaster" Target="../slideMasters/slideMaster1.xml"/><Relationship Id="rId4" Type="http://schemas.openxmlformats.org/officeDocument/2006/relationships/image" Target="NUL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91281" y="1212733"/>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0" y="890143"/>
            <a:ext cx="4449233"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2974421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1672984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pic>
        <p:nvPicPr>
          <p:cNvPr id="7" name="Picture 4" descr="A logo with blue and white text&#10;&#10;Description automatically generated">
            <a:extLst>
              <a:ext uri="{FF2B5EF4-FFF2-40B4-BE49-F238E27FC236}">
                <a16:creationId xmlns:a16="http://schemas.microsoft.com/office/drawing/2014/main" id="{5641CCD0-4508-9490-A042-6751CEA3D65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01040" y="76273"/>
            <a:ext cx="1233238" cy="822159"/>
          </a:xfrm>
          <a:prstGeom prst="rect">
            <a:avLst/>
          </a:prstGeom>
        </p:spPr>
      </p:pic>
    </p:spTree>
    <p:extLst>
      <p:ext uri="{BB962C8B-B14F-4D97-AF65-F5344CB8AC3E}">
        <p14:creationId xmlns:p14="http://schemas.microsoft.com/office/powerpoint/2010/main" val="251883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r>
              <a:rPr lang="it-IT"/>
              <a:t>WP8 meeting #25 - LRossi et al.</a:t>
            </a:r>
          </a:p>
        </p:txBody>
      </p:sp>
      <p:sp>
        <p:nvSpPr>
          <p:cNvPr id="6" name="Segnaposto numero diapositiva 5"/>
          <p:cNvSpPr>
            <a:spLocks noGrp="1"/>
          </p:cNvSpPr>
          <p:nvPr>
            <p:ph type="sldNum" sz="quarter" idx="12"/>
          </p:nvPr>
        </p:nvSpPr>
        <p:spPr/>
        <p:txBody>
          <a:bodyPr/>
          <a:lstStyle/>
          <a:p>
            <a:fld id="{B302959A-6D73-4E87-9800-A0F6E3FD2E50}" type="slidenum">
              <a:rPr lang="it-IT" smtClean="0"/>
              <a:t>‹N›</a:t>
            </a:fld>
            <a:endParaRPr lang="it-IT"/>
          </a:p>
        </p:txBody>
      </p:sp>
    </p:spTree>
    <p:extLst>
      <p:ext uri="{BB962C8B-B14F-4D97-AF65-F5344CB8AC3E}">
        <p14:creationId xmlns:p14="http://schemas.microsoft.com/office/powerpoint/2010/main" val="3802252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639B343-3074-D172-8024-D25E93EA8457}"/>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it-IT" dirty="0"/>
              <a:t>Fare clic per modificare lo stile del titolo dello schema</a:t>
            </a:r>
            <a:endParaRPr lang="en-GB" dirty="0"/>
          </a:p>
        </p:txBody>
      </p:sp>
      <p:sp>
        <p:nvSpPr>
          <p:cNvPr id="3" name="Segnaposto contenuto 2">
            <a:extLst>
              <a:ext uri="{FF2B5EF4-FFF2-40B4-BE49-F238E27FC236}">
                <a16:creationId xmlns:a16="http://schemas.microsoft.com/office/drawing/2014/main" id="{BDD92251-CB4E-F6B9-6C51-4CDF20E3BC52}"/>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GB" dirty="0"/>
          </a:p>
        </p:txBody>
      </p:sp>
      <p:sp>
        <p:nvSpPr>
          <p:cNvPr id="4" name="Segnaposto data 3">
            <a:extLst>
              <a:ext uri="{FF2B5EF4-FFF2-40B4-BE49-F238E27FC236}">
                <a16:creationId xmlns:a16="http://schemas.microsoft.com/office/drawing/2014/main" id="{0F7F1C11-9F3F-A43F-E8C9-73B7A1D56B11}"/>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endParaRPr lang="en-GB" dirty="0"/>
          </a:p>
        </p:txBody>
      </p:sp>
      <p:sp>
        <p:nvSpPr>
          <p:cNvPr id="5" name="Segnaposto piè di pagina 4">
            <a:extLst>
              <a:ext uri="{FF2B5EF4-FFF2-40B4-BE49-F238E27FC236}">
                <a16:creationId xmlns:a16="http://schemas.microsoft.com/office/drawing/2014/main" id="{41F0CC3E-4FC7-E9EF-A590-9AA221729FEB}"/>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it-IT"/>
              <a:t>WP8 meeting #25 - LRossi et al.</a:t>
            </a:r>
            <a:endParaRPr lang="en-GB" dirty="0"/>
          </a:p>
        </p:txBody>
      </p:sp>
      <p:sp>
        <p:nvSpPr>
          <p:cNvPr id="6" name="Segnaposto numero diapositiva 5">
            <a:extLst>
              <a:ext uri="{FF2B5EF4-FFF2-40B4-BE49-F238E27FC236}">
                <a16:creationId xmlns:a16="http://schemas.microsoft.com/office/drawing/2014/main" id="{83B90B0D-2EED-5B3C-C40D-5BF16174C6F0}"/>
              </a:ext>
            </a:extLst>
          </p:cNvPr>
          <p:cNvSpPr>
            <a:spLocks noGrp="1"/>
          </p:cNvSpPr>
          <p:nvPr>
            <p:ph type="sldNum" sz="quarter" idx="12"/>
          </p:nvPr>
        </p:nvSpPr>
        <p:spPr>
          <a:xfrm>
            <a:off x="8929577" y="6333998"/>
            <a:ext cx="3159642" cy="365125"/>
          </a:xfrm>
        </p:spPr>
        <p:txBody>
          <a:bodyPr/>
          <a:lstStyle>
            <a:lvl1pPr>
              <a:defRPr>
                <a:latin typeface="Arial" panose="020B0604020202020204" pitchFamily="34" charset="0"/>
                <a:cs typeface="Arial" panose="020B0604020202020204" pitchFamily="34" charset="0"/>
              </a:defRPr>
            </a:lvl1pPr>
          </a:lstStyle>
          <a:p>
            <a:fld id="{A16AB2F8-5338-F742-A59E-35F5B82165E6}" type="slidenum">
              <a:rPr lang="en-GB" smtClean="0"/>
              <a:pPr/>
              <a:t>‹N›</a:t>
            </a:fld>
            <a:endParaRPr lang="en-GB" dirty="0"/>
          </a:p>
        </p:txBody>
      </p:sp>
      <p:pic>
        <p:nvPicPr>
          <p:cNvPr id="7" name="Immagine 6">
            <a:extLst>
              <a:ext uri="{FF2B5EF4-FFF2-40B4-BE49-F238E27FC236}">
                <a16:creationId xmlns:a16="http://schemas.microsoft.com/office/drawing/2014/main" id="{6023DE42-39B2-E618-A42E-17475B7E7E8E}"/>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96252" y="57680"/>
            <a:ext cx="1360375" cy="614889"/>
          </a:xfrm>
          <a:prstGeom prst="rect">
            <a:avLst/>
          </a:prstGeom>
        </p:spPr>
      </p:pic>
      <mc:AlternateContent xmlns:mc="http://schemas.openxmlformats.org/markup-compatibility/2006" xmlns:p14="http://schemas.microsoft.com/office/powerpoint/2010/main">
        <mc:Choice Requires="p14">
          <p:contentPart p14:bwMode="auto" r:id="rId3">
            <p14:nvContentPartPr>
              <p14:cNvPr id="8" name="Input penna 7">
                <a:extLst>
                  <a:ext uri="{FF2B5EF4-FFF2-40B4-BE49-F238E27FC236}">
                    <a16:creationId xmlns:a16="http://schemas.microsoft.com/office/drawing/2014/main" id="{C47DD5EC-DDB5-2523-AE3B-6A4A34265137}"/>
                  </a:ext>
                </a:extLst>
              </p14:cNvPr>
              <p14:cNvContentPartPr/>
              <p14:nvPr userDrawn="1"/>
            </p14:nvContentPartPr>
            <p14:xfrm>
              <a:off x="11337028" y="6470481"/>
              <a:ext cx="200880" cy="46080"/>
            </p14:xfrm>
          </p:contentPart>
        </mc:Choice>
        <mc:Fallback xmlns="">
          <p:pic>
            <p:nvPicPr>
              <p:cNvPr id="8" name="Input penna 7">
                <a:extLst>
                  <a:ext uri="{FF2B5EF4-FFF2-40B4-BE49-F238E27FC236}">
                    <a16:creationId xmlns:a16="http://schemas.microsoft.com/office/drawing/2014/main" id="{C47DD5EC-DDB5-2523-AE3B-6A4A34265137}"/>
                  </a:ext>
                </a:extLst>
              </p:cNvPr>
              <p:cNvPicPr/>
              <p:nvPr/>
            </p:nvPicPr>
            <p:blipFill>
              <a:blip r:embed="rId4"/>
              <a:stretch>
                <a:fillRect/>
              </a:stretch>
            </p:blipFill>
            <p:spPr>
              <a:xfrm>
                <a:off x="11328028" y="6461481"/>
                <a:ext cx="218520" cy="63720"/>
              </a:xfrm>
              <a:prstGeom prst="rect">
                <a:avLst/>
              </a:prstGeom>
            </p:spPr>
          </p:pic>
        </mc:Fallback>
      </mc:AlternateContent>
    </p:spTree>
    <p:extLst>
      <p:ext uri="{BB962C8B-B14F-4D97-AF65-F5344CB8AC3E}">
        <p14:creationId xmlns:p14="http://schemas.microsoft.com/office/powerpoint/2010/main" val="1626395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‹N›</a:t>
            </a:fld>
            <a:endParaRPr lang="en-GB"/>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023324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83018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130120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173090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0593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120692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333795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301893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a:latin typeface="Arial Narrow" panose="020B0604020202020204" pitchFamily="34" charset="0"/>
                <a:cs typeface="Arial Narrow" panose="020B0604020202020204" pitchFamily="34" charset="0"/>
              </a:rPr>
              <a:t>WP8 meeting #25 - LRossi et al.</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5"/>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5"/>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6"/>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7"/>
          <a:stretch>
            <a:fillRect/>
          </a:stretch>
        </p:blipFill>
        <p:spPr>
          <a:xfrm rot="21067063" flipH="1">
            <a:off x="11571297" y="6381319"/>
            <a:ext cx="520700" cy="533400"/>
          </a:xfrm>
          <a:prstGeom prst="rect">
            <a:avLst/>
          </a:prstGeom>
        </p:spPr>
      </p:pic>
      <p:pic>
        <p:nvPicPr>
          <p:cNvPr id="11" name="Picture 10">
            <a:extLst>
              <a:ext uri="{FF2B5EF4-FFF2-40B4-BE49-F238E27FC236}">
                <a16:creationId xmlns:a16="http://schemas.microsoft.com/office/drawing/2014/main" id="{15D14CBA-8BA5-BA3A-47E7-4331A1726B4B}"/>
              </a:ext>
            </a:extLst>
          </p:cNvPr>
          <p:cNvPicPr>
            <a:picLocks noChangeAspect="1"/>
          </p:cNvPicPr>
          <p:nvPr userDrawn="1"/>
        </p:nvPicPr>
        <p:blipFill>
          <a:blip r:embed="rId18"/>
          <a:stretch>
            <a:fillRect/>
          </a:stretch>
        </p:blipFill>
        <p:spPr>
          <a:xfrm>
            <a:off x="11197166" y="101829"/>
            <a:ext cx="784167" cy="821508"/>
          </a:xfrm>
          <a:prstGeom prst="rect">
            <a:avLst/>
          </a:prstGeom>
        </p:spPr>
      </p:pic>
    </p:spTree>
    <p:extLst>
      <p:ext uri="{BB962C8B-B14F-4D97-AF65-F5344CB8AC3E}">
        <p14:creationId xmlns:p14="http://schemas.microsoft.com/office/powerpoint/2010/main" val="17850432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4.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0C8ECB7-EF75-B808-8AC8-18F92BA784E5}"/>
              </a:ext>
            </a:extLst>
          </p:cNvPr>
          <p:cNvSpPr>
            <a:spLocks noGrp="1"/>
          </p:cNvSpPr>
          <p:nvPr>
            <p:ph type="ctrTitle"/>
          </p:nvPr>
        </p:nvSpPr>
        <p:spPr/>
        <p:txBody>
          <a:bodyPr anchor="ctr">
            <a:normAutofit fontScale="90000"/>
          </a:bodyPr>
          <a:lstStyle/>
          <a:p>
            <a:r>
              <a:rPr lang="en-US" dirty="0"/>
              <a:t>B5 Cooling Cell Demonstrator Integration </a:t>
            </a:r>
            <a:br>
              <a:rPr lang="en-US" dirty="0"/>
            </a:br>
            <a:r>
              <a:rPr lang="en-US" dirty="0"/>
              <a:t>Vacuum &amp; Assembly</a:t>
            </a:r>
          </a:p>
        </p:txBody>
      </p:sp>
      <p:sp>
        <p:nvSpPr>
          <p:cNvPr id="7" name="Subtitle 6">
            <a:extLst>
              <a:ext uri="{FF2B5EF4-FFF2-40B4-BE49-F238E27FC236}">
                <a16:creationId xmlns:a16="http://schemas.microsoft.com/office/drawing/2014/main" id="{5E3E5E0F-3768-8307-A054-F2662C4C000C}"/>
              </a:ext>
            </a:extLst>
          </p:cNvPr>
          <p:cNvSpPr>
            <a:spLocks noGrp="1"/>
          </p:cNvSpPr>
          <p:nvPr>
            <p:ph type="subTitle" idx="1"/>
          </p:nvPr>
        </p:nvSpPr>
        <p:spPr>
          <a:xfrm>
            <a:off x="1833480" y="3624340"/>
            <a:ext cx="8525039" cy="1297134"/>
          </a:xfrm>
        </p:spPr>
        <p:txBody>
          <a:bodyPr>
            <a:normAutofit/>
          </a:bodyPr>
          <a:lstStyle/>
          <a:p>
            <a:r>
              <a:rPr lang="en-GB" sz="2800" dirty="0"/>
              <a:t>Lucio Rossi – Marco </a:t>
            </a:r>
            <a:r>
              <a:rPr lang="en-GB" sz="2800" dirty="0" err="1"/>
              <a:t>Statera</a:t>
            </a:r>
            <a:r>
              <a:rPr lang="en-GB" sz="2800" dirty="0"/>
              <a:t> – Giuseppe Scarantino – </a:t>
            </a:r>
            <a:r>
              <a:rPr lang="en-GB" sz="2800" u="sng" dirty="0"/>
              <a:t>Mattia </a:t>
            </a:r>
            <a:r>
              <a:rPr lang="en-GB" sz="2800" u="sng" dirty="0" err="1"/>
              <a:t>Castoldi</a:t>
            </a:r>
            <a:r>
              <a:rPr lang="en-GB" sz="2800" u="sng" dirty="0"/>
              <a:t> </a:t>
            </a:r>
            <a:r>
              <a:rPr lang="en-GB" sz="2800" dirty="0"/>
              <a:t>WP8 &amp; WP7</a:t>
            </a:r>
          </a:p>
          <a:p>
            <a:endParaRPr lang="en-US" dirty="0"/>
          </a:p>
        </p:txBody>
      </p:sp>
      <p:sp>
        <p:nvSpPr>
          <p:cNvPr id="4" name="Slide Number Placeholder 3">
            <a:extLst>
              <a:ext uri="{FF2B5EF4-FFF2-40B4-BE49-F238E27FC236}">
                <a16:creationId xmlns:a16="http://schemas.microsoft.com/office/drawing/2014/main" id="{F6308486-A8F5-50DC-6D54-5649A2EAFD1D}"/>
              </a:ext>
            </a:extLst>
          </p:cNvPr>
          <p:cNvSpPr>
            <a:spLocks noGrp="1"/>
          </p:cNvSpPr>
          <p:nvPr>
            <p:ph type="sldNum" sz="quarter" idx="4294967295"/>
          </p:nvPr>
        </p:nvSpPr>
        <p:spPr>
          <a:xfrm>
            <a:off x="11126788" y="6465888"/>
            <a:ext cx="1065212" cy="365125"/>
          </a:xfrm>
        </p:spPr>
        <p:txBody>
          <a:bodyPr/>
          <a:lstStyle/>
          <a:p>
            <a:fld id="{005C7FBA-D4E9-46CA-9321-3ADA2E368FCD}" type="slidenum">
              <a:rPr lang="en-GB" smtClean="0"/>
              <a:t>1</a:t>
            </a:fld>
            <a:endParaRPr lang="en-GB"/>
          </a:p>
        </p:txBody>
      </p:sp>
      <p:pic>
        <p:nvPicPr>
          <p:cNvPr id="9" name="Picture 8" descr="A logo with blue and white text&#10;&#10;Description automatically generated">
            <a:extLst>
              <a:ext uri="{FF2B5EF4-FFF2-40B4-BE49-F238E27FC236}">
                <a16:creationId xmlns:a16="http://schemas.microsoft.com/office/drawing/2014/main" id="{930ADF9A-26E1-F66B-D7A7-CF99EC567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3494" y="5715517"/>
            <a:ext cx="1233238" cy="822159"/>
          </a:xfrm>
          <a:prstGeom prst="rect">
            <a:avLst/>
          </a:prstGeom>
        </p:spPr>
      </p:pic>
      <p:pic>
        <p:nvPicPr>
          <p:cNvPr id="10" name="Picture 9" descr="A black and white logo&#10;&#10;Description automatically generated">
            <a:extLst>
              <a:ext uri="{FF2B5EF4-FFF2-40B4-BE49-F238E27FC236}">
                <a16:creationId xmlns:a16="http://schemas.microsoft.com/office/drawing/2014/main" id="{C0C347E7-5809-59B7-8D6D-D8DCAF3A4D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4060" y="5751329"/>
            <a:ext cx="784659" cy="816759"/>
          </a:xfrm>
          <a:prstGeom prst="rect">
            <a:avLst/>
          </a:prstGeom>
        </p:spPr>
      </p:pic>
      <p:pic>
        <p:nvPicPr>
          <p:cNvPr id="11" name="Picture 10" descr="A logo with white text&#10;&#10;Description automatically generated">
            <a:extLst>
              <a:ext uri="{FF2B5EF4-FFF2-40B4-BE49-F238E27FC236}">
                <a16:creationId xmlns:a16="http://schemas.microsoft.com/office/drawing/2014/main" id="{28174500-2212-548E-4F50-666A6459C9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83376" y="5783196"/>
            <a:ext cx="686803" cy="686803"/>
          </a:xfrm>
          <a:prstGeom prst="rect">
            <a:avLst/>
          </a:prstGeom>
        </p:spPr>
      </p:pic>
    </p:spTree>
    <p:extLst>
      <p:ext uri="{BB962C8B-B14F-4D97-AF65-F5344CB8AC3E}">
        <p14:creationId xmlns:p14="http://schemas.microsoft.com/office/powerpoint/2010/main" val="48250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63D8E4-7E77-CC08-2FB4-AE889425C8FD}"/>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69D839FE-01C2-B709-0C23-B15E13326472}"/>
              </a:ext>
            </a:extLst>
          </p:cNvPr>
          <p:cNvSpPr>
            <a:spLocks noGrp="1"/>
          </p:cNvSpPr>
          <p:nvPr>
            <p:ph type="title"/>
          </p:nvPr>
        </p:nvSpPr>
        <p:spPr/>
        <p:txBody>
          <a:bodyPr/>
          <a:lstStyle/>
          <a:p>
            <a:r>
              <a:rPr lang="en-US" dirty="0"/>
              <a:t>Foot (GFRE) optimization</a:t>
            </a:r>
          </a:p>
        </p:txBody>
      </p:sp>
      <p:sp>
        <p:nvSpPr>
          <p:cNvPr id="18" name="Slide Number Placeholder 17">
            <a:extLst>
              <a:ext uri="{FF2B5EF4-FFF2-40B4-BE49-F238E27FC236}">
                <a16:creationId xmlns:a16="http://schemas.microsoft.com/office/drawing/2014/main" id="{38CDC5ED-55C3-BE8A-29CB-A517A0BB91DA}"/>
              </a:ext>
            </a:extLst>
          </p:cNvPr>
          <p:cNvSpPr>
            <a:spLocks noGrp="1"/>
          </p:cNvSpPr>
          <p:nvPr>
            <p:ph type="sldNum" sz="quarter" idx="12"/>
          </p:nvPr>
        </p:nvSpPr>
        <p:spPr>
          <a:xfrm>
            <a:off x="10876883" y="6468033"/>
            <a:ext cx="1064941" cy="365125"/>
          </a:xfrm>
        </p:spPr>
        <p:txBody>
          <a:bodyPr/>
          <a:lstStyle/>
          <a:p>
            <a:fld id="{005C7FBA-D4E9-46CA-9321-3ADA2E368FCD}" type="slidenum">
              <a:rPr lang="en-GB" smtClean="0"/>
              <a:t>10</a:t>
            </a:fld>
            <a:endParaRPr lang="en-GB"/>
          </a:p>
        </p:txBody>
      </p:sp>
      <p:pic>
        <p:nvPicPr>
          <p:cNvPr id="8" name="Immagine 7" descr="Immagine che contiene specchio, luce&#10;&#10;Il contenuto generato dall'IA potrebbe non essere corretto.">
            <a:extLst>
              <a:ext uri="{FF2B5EF4-FFF2-40B4-BE49-F238E27FC236}">
                <a16:creationId xmlns:a16="http://schemas.microsoft.com/office/drawing/2014/main" id="{F44C578E-3019-62E8-F71D-D02019A6AE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488" y="1490491"/>
            <a:ext cx="4088792" cy="3922185"/>
          </a:xfrm>
          <a:prstGeom prst="rect">
            <a:avLst/>
          </a:prstGeom>
        </p:spPr>
      </p:pic>
      <p:cxnSp>
        <p:nvCxnSpPr>
          <p:cNvPr id="11" name="Connettore 2 10">
            <a:extLst>
              <a:ext uri="{FF2B5EF4-FFF2-40B4-BE49-F238E27FC236}">
                <a16:creationId xmlns:a16="http://schemas.microsoft.com/office/drawing/2014/main" id="{8BC28C9C-6CCE-6118-1CD4-CBC594FEF538}"/>
              </a:ext>
            </a:extLst>
          </p:cNvPr>
          <p:cNvCxnSpPr>
            <a:cxnSpLocks/>
          </p:cNvCxnSpPr>
          <p:nvPr/>
        </p:nvCxnSpPr>
        <p:spPr>
          <a:xfrm>
            <a:off x="7194553" y="3218613"/>
            <a:ext cx="1771647" cy="1620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CasellaDiTesto 13">
            <a:extLst>
              <a:ext uri="{FF2B5EF4-FFF2-40B4-BE49-F238E27FC236}">
                <a16:creationId xmlns:a16="http://schemas.microsoft.com/office/drawing/2014/main" id="{D552274D-6D2A-123F-4D8A-69888AC6F6EA}"/>
              </a:ext>
            </a:extLst>
          </p:cNvPr>
          <p:cNvSpPr txBox="1"/>
          <p:nvPr/>
        </p:nvSpPr>
        <p:spPr>
          <a:xfrm rot="356819">
            <a:off x="7327626" y="2741102"/>
            <a:ext cx="2107409" cy="369332"/>
          </a:xfrm>
          <a:prstGeom prst="rect">
            <a:avLst/>
          </a:prstGeom>
          <a:noFill/>
        </p:spPr>
        <p:txBody>
          <a:bodyPr wrap="square" rtlCol="0">
            <a:spAutoFit/>
          </a:bodyPr>
          <a:lstStyle/>
          <a:p>
            <a:pPr algn="ctr"/>
            <a:r>
              <a:rPr lang="it-IT" b="1" dirty="0" err="1">
                <a:solidFill>
                  <a:srgbClr val="FF0000"/>
                </a:solidFill>
              </a:rPr>
              <a:t>Main</a:t>
            </a:r>
            <a:r>
              <a:rPr lang="it-IT" b="1" dirty="0">
                <a:solidFill>
                  <a:srgbClr val="FF0000"/>
                </a:solidFill>
              </a:rPr>
              <a:t> </a:t>
            </a:r>
            <a:r>
              <a:rPr lang="it-IT" b="1" dirty="0" err="1">
                <a:solidFill>
                  <a:srgbClr val="FF0000"/>
                </a:solidFill>
              </a:rPr>
              <a:t>forces</a:t>
            </a:r>
            <a:endParaRPr lang="it-IT" b="1" dirty="0">
              <a:solidFill>
                <a:srgbClr val="FF0000"/>
              </a:solidFill>
            </a:endParaRPr>
          </a:p>
        </p:txBody>
      </p:sp>
      <p:pic>
        <p:nvPicPr>
          <p:cNvPr id="20" name="Immagine 19" descr="Immagine che contiene cerchio, schizzo, schermata, design&#10;&#10;Il contenuto generato dall'IA potrebbe non essere corretto.">
            <a:extLst>
              <a:ext uri="{FF2B5EF4-FFF2-40B4-BE49-F238E27FC236}">
                <a16:creationId xmlns:a16="http://schemas.microsoft.com/office/drawing/2014/main" id="{2BDAF4DE-A4F4-10FE-7583-9B667566F9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4984" y="1973486"/>
            <a:ext cx="3067214" cy="3262696"/>
          </a:xfrm>
          <a:prstGeom prst="rect">
            <a:avLst/>
          </a:prstGeom>
        </p:spPr>
      </p:pic>
      <p:pic>
        <p:nvPicPr>
          <p:cNvPr id="38" name="Immagine 37">
            <a:extLst>
              <a:ext uri="{FF2B5EF4-FFF2-40B4-BE49-F238E27FC236}">
                <a16:creationId xmlns:a16="http://schemas.microsoft.com/office/drawing/2014/main" id="{BB5475E9-8742-1F57-5E64-D299A05DA5E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19164" y="2747777"/>
            <a:ext cx="5212608" cy="3654398"/>
          </a:xfrm>
          <a:prstGeom prst="rect">
            <a:avLst/>
          </a:prstGeom>
        </p:spPr>
      </p:pic>
      <p:sp>
        <p:nvSpPr>
          <p:cNvPr id="39" name="Title 15">
            <a:extLst>
              <a:ext uri="{FF2B5EF4-FFF2-40B4-BE49-F238E27FC236}">
                <a16:creationId xmlns:a16="http://schemas.microsoft.com/office/drawing/2014/main" id="{FD779753-94F8-ACCF-1101-DA790BD29017}"/>
              </a:ext>
            </a:extLst>
          </p:cNvPr>
          <p:cNvSpPr txBox="1">
            <a:spLocks/>
          </p:cNvSpPr>
          <p:nvPr/>
        </p:nvSpPr>
        <p:spPr>
          <a:xfrm>
            <a:off x="3251048" y="1451828"/>
            <a:ext cx="2994660" cy="118351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endParaRPr lang="en-US" dirty="0"/>
          </a:p>
        </p:txBody>
      </p:sp>
      <p:sp>
        <p:nvSpPr>
          <p:cNvPr id="41" name="CasellaDiTesto 40">
            <a:extLst>
              <a:ext uri="{FF2B5EF4-FFF2-40B4-BE49-F238E27FC236}">
                <a16:creationId xmlns:a16="http://schemas.microsoft.com/office/drawing/2014/main" id="{904E413D-CFAC-90D4-4ABA-C2472FA78184}"/>
              </a:ext>
            </a:extLst>
          </p:cNvPr>
          <p:cNvSpPr txBox="1"/>
          <p:nvPr/>
        </p:nvSpPr>
        <p:spPr>
          <a:xfrm>
            <a:off x="2737835" y="2716260"/>
            <a:ext cx="1272540" cy="369332"/>
          </a:xfrm>
          <a:prstGeom prst="rect">
            <a:avLst/>
          </a:prstGeom>
          <a:noFill/>
        </p:spPr>
        <p:txBody>
          <a:bodyPr wrap="square">
            <a:spAutoFit/>
          </a:bodyPr>
          <a:lstStyle/>
          <a:p>
            <a:r>
              <a:rPr lang="it-IT" dirty="0"/>
              <a:t>Plots H(s)</a:t>
            </a:r>
          </a:p>
        </p:txBody>
      </p:sp>
      <mc:AlternateContent xmlns:mc="http://schemas.openxmlformats.org/markup-compatibility/2006">
        <mc:Choice xmlns:a14="http://schemas.microsoft.com/office/drawing/2010/main" Requires="a14">
          <p:sp>
            <p:nvSpPr>
              <p:cNvPr id="42" name="CasellaDiTesto 41">
                <a:extLst>
                  <a:ext uri="{FF2B5EF4-FFF2-40B4-BE49-F238E27FC236}">
                    <a16:creationId xmlns:a16="http://schemas.microsoft.com/office/drawing/2014/main" id="{9C38725B-0C09-E3B0-8DF8-8244AD69B2DF}"/>
                  </a:ext>
                </a:extLst>
              </p:cNvPr>
              <p:cNvSpPr txBox="1"/>
              <p:nvPr/>
            </p:nvSpPr>
            <p:spPr>
              <a:xfrm>
                <a:off x="3310396" y="1376894"/>
                <a:ext cx="3364515" cy="1417504"/>
              </a:xfrm>
              <a:prstGeom prst="rect">
                <a:avLst/>
              </a:prstGeom>
              <a:noFill/>
            </p:spPr>
            <p:txBody>
              <a:bodyPr wrap="square">
                <a:spAutoFit/>
              </a:bodyPr>
              <a:lstStyle/>
              <a:p>
                <a:r>
                  <a:rPr lang="it-IT" sz="1600" b="1" i="1" dirty="0" err="1"/>
                  <a:t>Fixed</a:t>
                </a:r>
                <a:r>
                  <a:rPr lang="it-IT" sz="1600" b="1" i="1" dirty="0"/>
                  <a:t> </a:t>
                </a:r>
                <a:r>
                  <a:rPr lang="it-IT" sz="1600" b="1" i="1" dirty="0" err="1"/>
                  <a:t>parameters</a:t>
                </a:r>
                <a:endParaRPr lang="it-IT" sz="1600" b="1" i="1" dirty="0"/>
              </a:p>
              <a:p>
                <a14:m>
                  <m:oMath xmlns:m="http://schemas.openxmlformats.org/officeDocument/2006/math">
                    <m:r>
                      <a:rPr lang="it-IT" sz="1600" b="1" i="1">
                        <a:latin typeface="Cambria Math" panose="02040503050406030204" pitchFamily="18" charset="0"/>
                      </a:rPr>
                      <m:t>∅</m:t>
                    </m:r>
                    <m:r>
                      <a:rPr lang="it-IT" sz="1600" b="1" i="1">
                        <a:latin typeface="Cambria Math" panose="02040503050406030204" pitchFamily="18" charset="0"/>
                      </a:rPr>
                      <m:t>𝒆𝒔𝒕</m:t>
                    </m:r>
                  </m:oMath>
                </a14:m>
                <a:r>
                  <a:rPr lang="it-IT" sz="1600" dirty="0"/>
                  <a:t>: 300mm </a:t>
                </a:r>
                <a14:m>
                  <m:oMath xmlns:m="http://schemas.openxmlformats.org/officeDocument/2006/math">
                    <m:nary>
                      <m:naryPr>
                        <m:limLoc m:val="subSup"/>
                        <m:ctrlPr>
                          <a:rPr lang="it-IT" sz="1600" i="1" kern="100" smtClean="0">
                            <a:effectLst/>
                            <a:latin typeface="Cambria Math" panose="02040503050406030204" pitchFamily="18" charset="0"/>
                            <a:ea typeface="Aptos" panose="020B0004020202020204" pitchFamily="34" charset="0"/>
                            <a:cs typeface="Times New Roman" panose="02020603050405020304" pitchFamily="18" charset="0"/>
                          </a:rPr>
                        </m:ctrlPr>
                      </m:naryPr>
                      <m:sub>
                        <m:r>
                          <a:rPr lang="it-IT" sz="1600" b="1" i="1" kern="100">
                            <a:effectLst/>
                            <a:latin typeface="Cambria Math" panose="02040503050406030204" pitchFamily="18" charset="0"/>
                            <a:ea typeface="Aptos" panose="020B0004020202020204" pitchFamily="34" charset="0"/>
                            <a:cs typeface="Times New Roman" panose="02020603050405020304" pitchFamily="18" charset="0"/>
                          </a:rPr>
                          <m:t>𝟐𝟎</m:t>
                        </m:r>
                      </m:sub>
                      <m:sup>
                        <m:r>
                          <a:rPr lang="it-IT" sz="1600" b="1" i="1" kern="100">
                            <a:effectLst/>
                            <a:latin typeface="Cambria Math" panose="02040503050406030204" pitchFamily="18" charset="0"/>
                            <a:ea typeface="Aptos" panose="020B0004020202020204" pitchFamily="34" charset="0"/>
                            <a:cs typeface="Times New Roman" panose="02020603050405020304" pitchFamily="18" charset="0"/>
                          </a:rPr>
                          <m:t>𝟑𝟎𝟎</m:t>
                        </m:r>
                      </m:sup>
                      <m:e>
                        <m:r>
                          <a:rPr lang="it-IT" sz="1600" b="1" i="1" kern="100">
                            <a:effectLst/>
                            <a:latin typeface="Cambria Math" panose="02040503050406030204" pitchFamily="18" charset="0"/>
                            <a:ea typeface="Aptos" panose="020B0004020202020204" pitchFamily="34" charset="0"/>
                            <a:cs typeface="Times New Roman" panose="02020603050405020304" pitchFamily="18" charset="0"/>
                          </a:rPr>
                          <m:t>𝑲</m:t>
                        </m:r>
                        <m:r>
                          <a:rPr lang="it-IT" sz="1600" b="1" i="1" kern="100">
                            <a:effectLst/>
                            <a:latin typeface="Cambria Math" panose="02040503050406030204" pitchFamily="18" charset="0"/>
                            <a:ea typeface="Aptos" panose="020B0004020202020204" pitchFamily="34" charset="0"/>
                            <a:cs typeface="Times New Roman" panose="02020603050405020304" pitchFamily="18" charset="0"/>
                          </a:rPr>
                          <m:t>∆</m:t>
                        </m:r>
                        <m:r>
                          <a:rPr lang="it-IT" sz="1600" b="1" i="1" kern="100">
                            <a:effectLst/>
                            <a:latin typeface="Cambria Math" panose="02040503050406030204" pitchFamily="18" charset="0"/>
                            <a:ea typeface="Aptos" panose="020B0004020202020204" pitchFamily="34" charset="0"/>
                            <a:cs typeface="Times New Roman" panose="02020603050405020304" pitchFamily="18" charset="0"/>
                          </a:rPr>
                          <m:t>𝑻</m:t>
                        </m:r>
                        <m:r>
                          <a:rPr lang="it-IT" sz="1600" i="1" kern="100">
                            <a:effectLst/>
                            <a:latin typeface="Cambria Math" panose="02040503050406030204" pitchFamily="18" charset="0"/>
                            <a:ea typeface="Aptos" panose="020B0004020202020204" pitchFamily="34" charset="0"/>
                            <a:cs typeface="Times New Roman" panose="02020603050405020304" pitchFamily="18" charset="0"/>
                          </a:rPr>
                          <m:t>=0,109 </m:t>
                        </m:r>
                        <m:r>
                          <a:rPr lang="it-IT" sz="1600" i="1" kern="100">
                            <a:effectLst/>
                            <a:latin typeface="Cambria Math" panose="02040503050406030204" pitchFamily="18" charset="0"/>
                            <a:ea typeface="Aptos" panose="020B0004020202020204" pitchFamily="34" charset="0"/>
                            <a:cs typeface="Times New Roman" panose="02020603050405020304" pitchFamily="18" charset="0"/>
                          </a:rPr>
                          <m:t>𝑊</m:t>
                        </m:r>
                        <m:r>
                          <a:rPr lang="it-IT" sz="1600" i="1" kern="100">
                            <a:effectLst/>
                            <a:latin typeface="Cambria Math" panose="02040503050406030204" pitchFamily="18" charset="0"/>
                            <a:ea typeface="Aptos" panose="020B0004020202020204" pitchFamily="34" charset="0"/>
                            <a:cs typeface="Times New Roman" panose="02020603050405020304" pitchFamily="18" charset="0"/>
                          </a:rPr>
                          <m:t>/</m:t>
                        </m:r>
                        <m:r>
                          <a:rPr lang="it-IT" sz="1600" i="1" kern="100">
                            <a:effectLst/>
                            <a:latin typeface="Cambria Math" panose="02040503050406030204" pitchFamily="18" charset="0"/>
                            <a:ea typeface="Aptos" panose="020B0004020202020204" pitchFamily="34" charset="0"/>
                            <a:cs typeface="Times New Roman" panose="02020603050405020304" pitchFamily="18" charset="0"/>
                          </a:rPr>
                          <m:t>𝑚𝑚</m:t>
                        </m:r>
                      </m:e>
                    </m:nary>
                  </m:oMath>
                </a14:m>
                <a:endParaRPr lang="it-IT" sz="1600" kern="100" dirty="0">
                  <a:effectLst/>
                  <a:latin typeface="Aptos" panose="020B0004020202020204" pitchFamily="34" charset="0"/>
                  <a:ea typeface="Aptos" panose="020B0004020202020204" pitchFamily="34" charset="0"/>
                  <a:cs typeface="Times New Roman" panose="02020603050405020304" pitchFamily="18" charset="0"/>
                </a:endParaRPr>
              </a:p>
              <a:p>
                <a:r>
                  <a:rPr lang="it-IT" sz="1600" b="1" dirty="0"/>
                  <a:t>Lc</a:t>
                </a:r>
                <a:r>
                  <a:rPr lang="it-IT" sz="1600" dirty="0"/>
                  <a:t> = 400mm</a:t>
                </a:r>
              </a:p>
              <a:p>
                <a:r>
                  <a:rPr lang="it-IT" sz="1600" b="1" dirty="0"/>
                  <a:t>Fax</a:t>
                </a:r>
                <a:r>
                  <a:rPr lang="it-IT" sz="1600" dirty="0"/>
                  <a:t> = 1,1 MN</a:t>
                </a:r>
              </a:p>
            </p:txBody>
          </p:sp>
        </mc:Choice>
        <mc:Fallback>
          <p:sp>
            <p:nvSpPr>
              <p:cNvPr id="42" name="CasellaDiTesto 41">
                <a:extLst>
                  <a:ext uri="{FF2B5EF4-FFF2-40B4-BE49-F238E27FC236}">
                    <a16:creationId xmlns:a16="http://schemas.microsoft.com/office/drawing/2014/main" id="{9C38725B-0C09-E3B0-8DF8-8244AD69B2DF}"/>
                  </a:ext>
                </a:extLst>
              </p:cNvPr>
              <p:cNvSpPr txBox="1">
                <a:spLocks noRot="1" noChangeAspect="1" noMove="1" noResize="1" noEditPoints="1" noAdjustHandles="1" noChangeArrowheads="1" noChangeShapeType="1" noTextEdit="1"/>
              </p:cNvSpPr>
              <p:nvPr/>
            </p:nvSpPr>
            <p:spPr>
              <a:xfrm>
                <a:off x="3310396" y="1376894"/>
                <a:ext cx="3364515" cy="1417504"/>
              </a:xfrm>
              <a:prstGeom prst="rect">
                <a:avLst/>
              </a:prstGeom>
              <a:blipFill>
                <a:blip r:embed="rId5"/>
                <a:stretch>
                  <a:fillRect l="-10326" t="-1293" b="-13793"/>
                </a:stretch>
              </a:blipFill>
            </p:spPr>
            <p:txBody>
              <a:bodyPr/>
              <a:lstStyle/>
              <a:p>
                <a:r>
                  <a:rPr lang="it-IT">
                    <a:noFill/>
                  </a:rPr>
                  <a:t> </a:t>
                </a:r>
              </a:p>
            </p:txBody>
          </p:sp>
        </mc:Fallback>
      </mc:AlternateContent>
      <p:sp>
        <p:nvSpPr>
          <p:cNvPr id="43" name="Title 15">
            <a:extLst>
              <a:ext uri="{FF2B5EF4-FFF2-40B4-BE49-F238E27FC236}">
                <a16:creationId xmlns:a16="http://schemas.microsoft.com/office/drawing/2014/main" id="{9A463C97-ADF7-FB9D-315C-09A63BE9643C}"/>
              </a:ext>
            </a:extLst>
          </p:cNvPr>
          <p:cNvSpPr txBox="1">
            <a:spLocks/>
          </p:cNvSpPr>
          <p:nvPr/>
        </p:nvSpPr>
        <p:spPr>
          <a:xfrm>
            <a:off x="9460822" y="1489435"/>
            <a:ext cx="2019301" cy="484051"/>
          </a:xfrm>
          <a:prstGeom prst="rect">
            <a:avLst/>
          </a:prstGeom>
        </p:spPr>
        <p:txBody>
          <a:bodyPr vert="horz" lIns="91440" tIns="45720" rIns="91440" bIns="45720" rtlCol="0" anchor="ctr">
            <a:normAutofit fontScale="85000" lnSpcReduction="10000"/>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en-US" sz="2800" b="1" dirty="0"/>
              <a:t>Dimensions</a:t>
            </a:r>
          </a:p>
        </p:txBody>
      </p:sp>
      <p:cxnSp>
        <p:nvCxnSpPr>
          <p:cNvPr id="45" name="Connettore 2 44">
            <a:extLst>
              <a:ext uri="{FF2B5EF4-FFF2-40B4-BE49-F238E27FC236}">
                <a16:creationId xmlns:a16="http://schemas.microsoft.com/office/drawing/2014/main" id="{A4CAAACC-D7A5-8C4D-27DF-F97F67519381}"/>
              </a:ext>
            </a:extLst>
          </p:cNvPr>
          <p:cNvCxnSpPr>
            <a:cxnSpLocks/>
          </p:cNvCxnSpPr>
          <p:nvPr/>
        </p:nvCxnSpPr>
        <p:spPr>
          <a:xfrm>
            <a:off x="1961356" y="4156869"/>
            <a:ext cx="4915694" cy="165973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7" name="Title 15">
            <a:extLst>
              <a:ext uri="{FF2B5EF4-FFF2-40B4-BE49-F238E27FC236}">
                <a16:creationId xmlns:a16="http://schemas.microsoft.com/office/drawing/2014/main" id="{F011F5D6-7C28-E2F3-C169-EE96B505045B}"/>
              </a:ext>
            </a:extLst>
          </p:cNvPr>
          <p:cNvSpPr txBox="1">
            <a:spLocks/>
          </p:cNvSpPr>
          <p:nvPr/>
        </p:nvSpPr>
        <p:spPr>
          <a:xfrm>
            <a:off x="6632451" y="5342424"/>
            <a:ext cx="2423184" cy="24202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en-US" sz="1800" b="1" dirty="0"/>
              <a:t>point of tangency</a:t>
            </a:r>
          </a:p>
        </p:txBody>
      </p:sp>
      <p:sp>
        <p:nvSpPr>
          <p:cNvPr id="49" name="Ovale 48">
            <a:extLst>
              <a:ext uri="{FF2B5EF4-FFF2-40B4-BE49-F238E27FC236}">
                <a16:creationId xmlns:a16="http://schemas.microsoft.com/office/drawing/2014/main" id="{95FC3D79-38F0-1413-CFD6-ECAC4E0ED91C}"/>
              </a:ext>
            </a:extLst>
          </p:cNvPr>
          <p:cNvSpPr/>
          <p:nvPr/>
        </p:nvSpPr>
        <p:spPr>
          <a:xfrm>
            <a:off x="1931669" y="4129578"/>
            <a:ext cx="59373" cy="58808"/>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 name="Title 15">
            <a:extLst>
              <a:ext uri="{FF2B5EF4-FFF2-40B4-BE49-F238E27FC236}">
                <a16:creationId xmlns:a16="http://schemas.microsoft.com/office/drawing/2014/main" id="{4E985C20-8F7E-43F1-9F4A-2D6A586967B5}"/>
              </a:ext>
            </a:extLst>
          </p:cNvPr>
          <p:cNvSpPr txBox="1">
            <a:spLocks/>
          </p:cNvSpPr>
          <p:nvPr/>
        </p:nvSpPr>
        <p:spPr>
          <a:xfrm>
            <a:off x="9327817" y="5149823"/>
            <a:ext cx="2019301" cy="48405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en-US" sz="2800" b="1" dirty="0"/>
              <a:t>Heat leak</a:t>
            </a:r>
          </a:p>
        </p:txBody>
      </p:sp>
      <p:sp>
        <p:nvSpPr>
          <p:cNvPr id="52" name="CasellaDiTesto 51">
            <a:extLst>
              <a:ext uri="{FF2B5EF4-FFF2-40B4-BE49-F238E27FC236}">
                <a16:creationId xmlns:a16="http://schemas.microsoft.com/office/drawing/2014/main" id="{0D2FCDCE-8BF0-C3AC-CF7C-C29E9DF51BDC}"/>
              </a:ext>
            </a:extLst>
          </p:cNvPr>
          <p:cNvSpPr txBox="1"/>
          <p:nvPr/>
        </p:nvSpPr>
        <p:spPr>
          <a:xfrm>
            <a:off x="6062458" y="5633874"/>
            <a:ext cx="3364515" cy="646331"/>
          </a:xfrm>
          <a:prstGeom prst="rect">
            <a:avLst/>
          </a:prstGeom>
          <a:noFill/>
        </p:spPr>
        <p:txBody>
          <a:bodyPr wrap="square">
            <a:spAutoFit/>
          </a:bodyPr>
          <a:lstStyle/>
          <a:p>
            <a:pPr algn="ctr"/>
            <a:r>
              <a:rPr lang="it-IT" dirty="0"/>
              <a:t>S = 62mm</a:t>
            </a:r>
          </a:p>
          <a:p>
            <a:pPr algn="ctr"/>
            <a:r>
              <a:rPr lang="it-IT" dirty="0"/>
              <a:t>H = 417mm</a:t>
            </a:r>
          </a:p>
        </p:txBody>
      </p:sp>
      <p:sp>
        <p:nvSpPr>
          <p:cNvPr id="55" name="CasellaDiTesto 54">
            <a:extLst>
              <a:ext uri="{FF2B5EF4-FFF2-40B4-BE49-F238E27FC236}">
                <a16:creationId xmlns:a16="http://schemas.microsoft.com/office/drawing/2014/main" id="{91F6BA04-15B5-08D1-5D86-C44C3850EB38}"/>
              </a:ext>
            </a:extLst>
          </p:cNvPr>
          <p:cNvSpPr txBox="1"/>
          <p:nvPr/>
        </p:nvSpPr>
        <p:spPr>
          <a:xfrm>
            <a:off x="8655209" y="5536701"/>
            <a:ext cx="3364515" cy="923330"/>
          </a:xfrm>
          <a:prstGeom prst="rect">
            <a:avLst/>
          </a:prstGeom>
          <a:noFill/>
        </p:spPr>
        <p:txBody>
          <a:bodyPr wrap="square">
            <a:spAutoFit/>
          </a:bodyPr>
          <a:lstStyle/>
          <a:p>
            <a:pPr algn="ctr"/>
            <a:r>
              <a:rPr lang="it-IT" dirty="0"/>
              <a:t>1,57 W @ 20K </a:t>
            </a:r>
          </a:p>
          <a:p>
            <a:pPr algn="ctr"/>
            <a:r>
              <a:rPr lang="it-IT" dirty="0"/>
              <a:t>&amp;</a:t>
            </a:r>
          </a:p>
          <a:p>
            <a:pPr algn="ctr"/>
            <a:r>
              <a:rPr lang="it-IT" dirty="0"/>
              <a:t>86,52 W @ 60K</a:t>
            </a:r>
          </a:p>
        </p:txBody>
      </p:sp>
      <p:pic>
        <p:nvPicPr>
          <p:cNvPr id="58" name="Immagine 57" descr="Immagine che contiene testo, Carattere, linea, calligrafia&#10;&#10;Il contenuto generato dall'IA potrebbe non essere corretto.">
            <a:extLst>
              <a:ext uri="{FF2B5EF4-FFF2-40B4-BE49-F238E27FC236}">
                <a16:creationId xmlns:a16="http://schemas.microsoft.com/office/drawing/2014/main" id="{4AAB8A57-4B02-B354-669E-9FCD29C2F8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0468" y="1458765"/>
            <a:ext cx="3175054" cy="1271339"/>
          </a:xfrm>
          <a:prstGeom prst="rect">
            <a:avLst/>
          </a:prstGeom>
        </p:spPr>
      </p:pic>
    </p:spTree>
    <p:extLst>
      <p:ext uri="{BB962C8B-B14F-4D97-AF65-F5344CB8AC3E}">
        <p14:creationId xmlns:p14="http://schemas.microsoft.com/office/powerpoint/2010/main" val="4289524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CE03E3-B467-8FBA-D31F-2CB261D9DC5D}"/>
            </a:ext>
          </a:extLst>
        </p:cNvPr>
        <p:cNvGrpSpPr/>
        <p:nvPr/>
      </p:nvGrpSpPr>
      <p:grpSpPr>
        <a:xfrm>
          <a:off x="0" y="0"/>
          <a:ext cx="0" cy="0"/>
          <a:chOff x="0" y="0"/>
          <a:chExt cx="0" cy="0"/>
        </a:xfrm>
      </p:grpSpPr>
      <p:pic>
        <p:nvPicPr>
          <p:cNvPr id="3" name="Immagine 2" descr="Immagine che contiene cartone animato&#10;&#10;Il contenuto generato dall'IA potrebbe non essere corretto.">
            <a:extLst>
              <a:ext uri="{FF2B5EF4-FFF2-40B4-BE49-F238E27FC236}">
                <a16:creationId xmlns:a16="http://schemas.microsoft.com/office/drawing/2014/main" id="{589057B6-E7B2-4C2D-68C7-E326AD71587E}"/>
              </a:ext>
            </a:extLst>
          </p:cNvPr>
          <p:cNvPicPr>
            <a:picLocks noChangeAspect="1"/>
          </p:cNvPicPr>
          <p:nvPr/>
        </p:nvPicPr>
        <p:blipFill>
          <a:blip r:embed="rId2">
            <a:extLst>
              <a:ext uri="{28A0092B-C50C-407E-A947-70E740481C1C}">
                <a14:useLocalDpi xmlns:a14="http://schemas.microsoft.com/office/drawing/2010/main" val="0"/>
              </a:ext>
            </a:extLst>
          </a:blip>
          <a:srcRect l="33049" t="16237" r="29238"/>
          <a:stretch/>
        </p:blipFill>
        <p:spPr>
          <a:xfrm>
            <a:off x="175100" y="1301811"/>
            <a:ext cx="2216321" cy="2637072"/>
          </a:xfrm>
          <a:prstGeom prst="rect">
            <a:avLst/>
          </a:prstGeom>
        </p:spPr>
      </p:pic>
      <p:sp>
        <p:nvSpPr>
          <p:cNvPr id="16" name="Title 15">
            <a:extLst>
              <a:ext uri="{FF2B5EF4-FFF2-40B4-BE49-F238E27FC236}">
                <a16:creationId xmlns:a16="http://schemas.microsoft.com/office/drawing/2014/main" id="{67207C91-2853-312C-813F-67377EE730A8}"/>
              </a:ext>
            </a:extLst>
          </p:cNvPr>
          <p:cNvSpPr>
            <a:spLocks noGrp="1"/>
          </p:cNvSpPr>
          <p:nvPr>
            <p:ph type="title"/>
          </p:nvPr>
        </p:nvSpPr>
        <p:spPr/>
        <p:txBody>
          <a:bodyPr/>
          <a:lstStyle/>
          <a:p>
            <a:r>
              <a:rPr lang="en-US" dirty="0"/>
              <a:t>Absorber</a:t>
            </a:r>
          </a:p>
        </p:txBody>
      </p:sp>
      <p:sp>
        <p:nvSpPr>
          <p:cNvPr id="18" name="Slide Number Placeholder 17">
            <a:extLst>
              <a:ext uri="{FF2B5EF4-FFF2-40B4-BE49-F238E27FC236}">
                <a16:creationId xmlns:a16="http://schemas.microsoft.com/office/drawing/2014/main" id="{4A8E0B50-D555-A247-48F3-958CDDB7389D}"/>
              </a:ext>
            </a:extLst>
          </p:cNvPr>
          <p:cNvSpPr>
            <a:spLocks noGrp="1"/>
          </p:cNvSpPr>
          <p:nvPr>
            <p:ph type="sldNum" sz="quarter" idx="12"/>
          </p:nvPr>
        </p:nvSpPr>
        <p:spPr>
          <a:xfrm>
            <a:off x="10876883" y="6468033"/>
            <a:ext cx="1064941" cy="365125"/>
          </a:xfrm>
        </p:spPr>
        <p:txBody>
          <a:bodyPr/>
          <a:lstStyle/>
          <a:p>
            <a:fld id="{005C7FBA-D4E9-46CA-9321-3ADA2E368FCD}" type="slidenum">
              <a:rPr lang="en-GB" smtClean="0"/>
              <a:t>11</a:t>
            </a:fld>
            <a:endParaRPr lang="en-GB"/>
          </a:p>
        </p:txBody>
      </p:sp>
      <p:pic>
        <p:nvPicPr>
          <p:cNvPr id="4" name="Immagine 3" descr="Immagine che contiene cerchio&#10;&#10;Il contenuto generato dall'IA potrebbe non essere corretto.">
            <a:extLst>
              <a:ext uri="{FF2B5EF4-FFF2-40B4-BE49-F238E27FC236}">
                <a16:creationId xmlns:a16="http://schemas.microsoft.com/office/drawing/2014/main" id="{86BACC5B-764A-171B-F13B-37B181F8688D}"/>
              </a:ext>
            </a:extLst>
          </p:cNvPr>
          <p:cNvPicPr>
            <a:picLocks noChangeAspect="1"/>
          </p:cNvPicPr>
          <p:nvPr/>
        </p:nvPicPr>
        <p:blipFill>
          <a:blip r:embed="rId3">
            <a:extLst>
              <a:ext uri="{28A0092B-C50C-407E-A947-70E740481C1C}">
                <a14:useLocalDpi xmlns:a14="http://schemas.microsoft.com/office/drawing/2010/main" val="0"/>
              </a:ext>
            </a:extLst>
          </a:blip>
          <a:srcRect t="12499" b="9132"/>
          <a:stretch/>
        </p:blipFill>
        <p:spPr>
          <a:xfrm>
            <a:off x="2960546" y="1787032"/>
            <a:ext cx="8339418" cy="3502197"/>
          </a:xfrm>
          <a:prstGeom prst="rect">
            <a:avLst/>
          </a:prstGeom>
        </p:spPr>
      </p:pic>
      <p:cxnSp>
        <p:nvCxnSpPr>
          <p:cNvPr id="5" name="Connettore 2 4">
            <a:extLst>
              <a:ext uri="{FF2B5EF4-FFF2-40B4-BE49-F238E27FC236}">
                <a16:creationId xmlns:a16="http://schemas.microsoft.com/office/drawing/2014/main" id="{8E3AB91B-4E76-8782-77A7-BF3B10D655F2}"/>
              </a:ext>
            </a:extLst>
          </p:cNvPr>
          <p:cNvCxnSpPr>
            <a:cxnSpLocks/>
          </p:cNvCxnSpPr>
          <p:nvPr/>
        </p:nvCxnSpPr>
        <p:spPr>
          <a:xfrm flipV="1">
            <a:off x="4873796" y="1622419"/>
            <a:ext cx="867664" cy="44633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4D0128D2-C6FC-EB97-74A5-FADCE55B4E0A}"/>
              </a:ext>
            </a:extLst>
          </p:cNvPr>
          <p:cNvSpPr txBox="1"/>
          <p:nvPr/>
        </p:nvSpPr>
        <p:spPr>
          <a:xfrm>
            <a:off x="5650588" y="1417701"/>
            <a:ext cx="2107409" cy="369332"/>
          </a:xfrm>
          <a:prstGeom prst="rect">
            <a:avLst/>
          </a:prstGeom>
          <a:noFill/>
        </p:spPr>
        <p:txBody>
          <a:bodyPr wrap="square" rtlCol="0">
            <a:spAutoFit/>
          </a:bodyPr>
          <a:lstStyle/>
          <a:p>
            <a:pPr algn="ctr"/>
            <a:r>
              <a:rPr lang="it-IT" b="1" dirty="0">
                <a:solidFill>
                  <a:srgbClr val="FF0000"/>
                </a:solidFill>
              </a:rPr>
              <a:t>SMA ring </a:t>
            </a:r>
            <a:r>
              <a:rPr lang="it-IT" b="1" dirty="0" err="1">
                <a:solidFill>
                  <a:srgbClr val="FF0000"/>
                </a:solidFill>
              </a:rPr>
              <a:t>cuopling</a:t>
            </a:r>
            <a:endParaRPr lang="it-IT" b="1" dirty="0">
              <a:solidFill>
                <a:srgbClr val="FF0000"/>
              </a:solidFill>
            </a:endParaRPr>
          </a:p>
        </p:txBody>
      </p:sp>
      <p:cxnSp>
        <p:nvCxnSpPr>
          <p:cNvPr id="7" name="Connettore 2 6">
            <a:extLst>
              <a:ext uri="{FF2B5EF4-FFF2-40B4-BE49-F238E27FC236}">
                <a16:creationId xmlns:a16="http://schemas.microsoft.com/office/drawing/2014/main" id="{964FCCA6-8AF2-DF23-A956-FA60264F95F9}"/>
              </a:ext>
            </a:extLst>
          </p:cNvPr>
          <p:cNvCxnSpPr>
            <a:cxnSpLocks/>
          </p:cNvCxnSpPr>
          <p:nvPr/>
        </p:nvCxnSpPr>
        <p:spPr>
          <a:xfrm>
            <a:off x="1194853" y="2489403"/>
            <a:ext cx="1637293" cy="84870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a:extLst>
              <a:ext uri="{FF2B5EF4-FFF2-40B4-BE49-F238E27FC236}">
                <a16:creationId xmlns:a16="http://schemas.microsoft.com/office/drawing/2014/main" id="{829AF0DD-5E3F-96A4-9077-AC0B8F1BE156}"/>
              </a:ext>
            </a:extLst>
          </p:cNvPr>
          <p:cNvSpPr txBox="1"/>
          <p:nvPr/>
        </p:nvSpPr>
        <p:spPr>
          <a:xfrm rot="1772857">
            <a:off x="1339832" y="2683985"/>
            <a:ext cx="2107409" cy="369332"/>
          </a:xfrm>
          <a:prstGeom prst="rect">
            <a:avLst/>
          </a:prstGeom>
          <a:noFill/>
        </p:spPr>
        <p:txBody>
          <a:bodyPr wrap="square" rtlCol="0">
            <a:spAutoFit/>
          </a:bodyPr>
          <a:lstStyle/>
          <a:p>
            <a:pPr algn="ctr"/>
            <a:r>
              <a:rPr lang="it-IT" b="1" dirty="0" err="1">
                <a:solidFill>
                  <a:srgbClr val="FF0000"/>
                </a:solidFill>
              </a:rPr>
              <a:t>Beam</a:t>
            </a:r>
            <a:endParaRPr lang="it-IT" b="1" dirty="0">
              <a:solidFill>
                <a:srgbClr val="FF0000"/>
              </a:solidFill>
            </a:endParaRPr>
          </a:p>
        </p:txBody>
      </p:sp>
      <p:cxnSp>
        <p:nvCxnSpPr>
          <p:cNvPr id="22" name="Connettore 2 21">
            <a:extLst>
              <a:ext uri="{FF2B5EF4-FFF2-40B4-BE49-F238E27FC236}">
                <a16:creationId xmlns:a16="http://schemas.microsoft.com/office/drawing/2014/main" id="{336C4DC7-3665-AC2D-258A-A50F4C210E8B}"/>
              </a:ext>
            </a:extLst>
          </p:cNvPr>
          <p:cNvCxnSpPr>
            <a:cxnSpLocks/>
          </p:cNvCxnSpPr>
          <p:nvPr/>
        </p:nvCxnSpPr>
        <p:spPr>
          <a:xfrm flipV="1">
            <a:off x="7415169" y="2204978"/>
            <a:ext cx="1366052" cy="1383521"/>
          </a:xfrm>
          <a:prstGeom prst="straightConnector1">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4" name="CasellaDiTesto 23">
            <a:extLst>
              <a:ext uri="{FF2B5EF4-FFF2-40B4-BE49-F238E27FC236}">
                <a16:creationId xmlns:a16="http://schemas.microsoft.com/office/drawing/2014/main" id="{8D2DF640-DB35-37D0-905F-D98C42F551D8}"/>
              </a:ext>
            </a:extLst>
          </p:cNvPr>
          <p:cNvSpPr txBox="1"/>
          <p:nvPr/>
        </p:nvSpPr>
        <p:spPr>
          <a:xfrm>
            <a:off x="8623430" y="1938006"/>
            <a:ext cx="2107409" cy="369332"/>
          </a:xfrm>
          <a:prstGeom prst="rect">
            <a:avLst/>
          </a:prstGeom>
          <a:noFill/>
        </p:spPr>
        <p:txBody>
          <a:bodyPr wrap="square" rtlCol="0">
            <a:spAutoFit/>
          </a:bodyPr>
          <a:lstStyle/>
          <a:p>
            <a:pPr algn="ctr"/>
            <a:r>
              <a:rPr lang="it-IT" b="1" dirty="0" err="1">
                <a:solidFill>
                  <a:srgbClr val="7030A0"/>
                </a:solidFill>
              </a:rPr>
              <a:t>LiH</a:t>
            </a:r>
            <a:r>
              <a:rPr lang="it-IT" b="1" dirty="0">
                <a:solidFill>
                  <a:srgbClr val="7030A0"/>
                </a:solidFill>
              </a:rPr>
              <a:t> </a:t>
            </a:r>
            <a:r>
              <a:rPr lang="it-IT" b="1" dirty="0" err="1">
                <a:solidFill>
                  <a:srgbClr val="7030A0"/>
                </a:solidFill>
              </a:rPr>
              <a:t>Absorber</a:t>
            </a:r>
            <a:endParaRPr lang="it-IT" b="1" dirty="0">
              <a:solidFill>
                <a:srgbClr val="7030A0"/>
              </a:solidFill>
            </a:endParaRPr>
          </a:p>
        </p:txBody>
      </p:sp>
      <p:cxnSp>
        <p:nvCxnSpPr>
          <p:cNvPr id="25" name="Connettore 2 24">
            <a:extLst>
              <a:ext uri="{FF2B5EF4-FFF2-40B4-BE49-F238E27FC236}">
                <a16:creationId xmlns:a16="http://schemas.microsoft.com/office/drawing/2014/main" id="{4B0F62A6-F7D0-169A-6718-03AFC8869B76}"/>
              </a:ext>
            </a:extLst>
          </p:cNvPr>
          <p:cNvCxnSpPr>
            <a:cxnSpLocks/>
          </p:cNvCxnSpPr>
          <p:nvPr/>
        </p:nvCxnSpPr>
        <p:spPr>
          <a:xfrm>
            <a:off x="10150131" y="4034831"/>
            <a:ext cx="942447"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CasellaDiTesto 26">
            <a:extLst>
              <a:ext uri="{FF2B5EF4-FFF2-40B4-BE49-F238E27FC236}">
                <a16:creationId xmlns:a16="http://schemas.microsoft.com/office/drawing/2014/main" id="{83629FEC-7FE4-E4D1-A84C-A0ED79601615}"/>
              </a:ext>
            </a:extLst>
          </p:cNvPr>
          <p:cNvSpPr txBox="1"/>
          <p:nvPr/>
        </p:nvSpPr>
        <p:spPr>
          <a:xfrm>
            <a:off x="10273494" y="4152189"/>
            <a:ext cx="2107409" cy="646331"/>
          </a:xfrm>
          <a:prstGeom prst="rect">
            <a:avLst/>
          </a:prstGeom>
          <a:noFill/>
        </p:spPr>
        <p:txBody>
          <a:bodyPr wrap="square" rtlCol="0">
            <a:spAutoFit/>
          </a:bodyPr>
          <a:lstStyle/>
          <a:p>
            <a:pPr algn="ctr"/>
            <a:r>
              <a:rPr lang="it-IT" b="1" dirty="0">
                <a:solidFill>
                  <a:srgbClr val="FF0000"/>
                </a:solidFill>
              </a:rPr>
              <a:t>CF Flange</a:t>
            </a:r>
          </a:p>
          <a:p>
            <a:pPr algn="ctr"/>
            <a:r>
              <a:rPr lang="it-IT" b="1" dirty="0">
                <a:solidFill>
                  <a:srgbClr val="FF0000"/>
                </a:solidFill>
              </a:rPr>
              <a:t>Copper </a:t>
            </a:r>
            <a:r>
              <a:rPr lang="it-IT" b="1" dirty="0" err="1">
                <a:solidFill>
                  <a:srgbClr val="FF0000"/>
                </a:solidFill>
              </a:rPr>
              <a:t>gasket</a:t>
            </a:r>
            <a:endParaRPr lang="it-IT" b="1" dirty="0">
              <a:solidFill>
                <a:srgbClr val="FF0000"/>
              </a:solidFill>
            </a:endParaRPr>
          </a:p>
        </p:txBody>
      </p:sp>
      <p:pic>
        <p:nvPicPr>
          <p:cNvPr id="9" name="Immagine 8" descr="Immagine che contiene schermata&#10;&#10;Il contenuto generato dall'IA potrebbe non essere corretto.">
            <a:extLst>
              <a:ext uri="{FF2B5EF4-FFF2-40B4-BE49-F238E27FC236}">
                <a16:creationId xmlns:a16="http://schemas.microsoft.com/office/drawing/2014/main" id="{64426B37-89DD-1432-9D1F-AAFA2C9681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3175" y="4417940"/>
            <a:ext cx="3332062" cy="1897731"/>
          </a:xfrm>
          <a:prstGeom prst="rect">
            <a:avLst/>
          </a:prstGeom>
        </p:spPr>
      </p:pic>
      <p:sp>
        <p:nvSpPr>
          <p:cNvPr id="10" name="Rettangolo 9">
            <a:extLst>
              <a:ext uri="{FF2B5EF4-FFF2-40B4-BE49-F238E27FC236}">
                <a16:creationId xmlns:a16="http://schemas.microsoft.com/office/drawing/2014/main" id="{24759A45-0E3D-42DD-A913-1F4CE4C74837}"/>
              </a:ext>
            </a:extLst>
          </p:cNvPr>
          <p:cNvSpPr/>
          <p:nvPr/>
        </p:nvSpPr>
        <p:spPr>
          <a:xfrm>
            <a:off x="926159" y="4772040"/>
            <a:ext cx="2057400" cy="118953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5" name="Connettore 2 14">
            <a:extLst>
              <a:ext uri="{FF2B5EF4-FFF2-40B4-BE49-F238E27FC236}">
                <a16:creationId xmlns:a16="http://schemas.microsoft.com/office/drawing/2014/main" id="{94EEF73A-6D15-B04F-DF73-97D5706D23B7}"/>
              </a:ext>
            </a:extLst>
          </p:cNvPr>
          <p:cNvCxnSpPr/>
          <p:nvPr/>
        </p:nvCxnSpPr>
        <p:spPr>
          <a:xfrm flipV="1">
            <a:off x="2983559" y="4336855"/>
            <a:ext cx="667691" cy="43518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CasellaDiTesto 7">
            <a:extLst>
              <a:ext uri="{FF2B5EF4-FFF2-40B4-BE49-F238E27FC236}">
                <a16:creationId xmlns:a16="http://schemas.microsoft.com/office/drawing/2014/main" id="{B2CBB8E3-DB4B-7ACC-FCC1-733CE37E8EE5}"/>
              </a:ext>
            </a:extLst>
          </p:cNvPr>
          <p:cNvSpPr txBox="1"/>
          <p:nvPr/>
        </p:nvSpPr>
        <p:spPr>
          <a:xfrm>
            <a:off x="4506243" y="5677929"/>
            <a:ext cx="6968207" cy="646331"/>
          </a:xfrm>
          <a:prstGeom prst="rect">
            <a:avLst/>
          </a:prstGeom>
          <a:noFill/>
        </p:spPr>
        <p:txBody>
          <a:bodyPr wrap="square" rtlCol="0">
            <a:spAutoFit/>
          </a:bodyPr>
          <a:lstStyle/>
          <a:p>
            <a:pPr algn="ctr"/>
            <a:r>
              <a:rPr lang="en-US" dirty="0"/>
              <a:t>Due to space constraints, we have to use special connections (SMA connections are illustrated), but other solutions will be evaluated.</a:t>
            </a:r>
            <a:endParaRPr lang="it-IT" dirty="0"/>
          </a:p>
        </p:txBody>
      </p:sp>
    </p:spTree>
    <p:extLst>
      <p:ext uri="{BB962C8B-B14F-4D97-AF65-F5344CB8AC3E}">
        <p14:creationId xmlns:p14="http://schemas.microsoft.com/office/powerpoint/2010/main" val="2462729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398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9">
            <a:extLst>
              <a:ext uri="{FF2B5EF4-FFF2-40B4-BE49-F238E27FC236}">
                <a16:creationId xmlns:a16="http://schemas.microsoft.com/office/drawing/2014/main" id="{39575886-9A87-882E-9BBF-AC5CE101430A}"/>
              </a:ext>
            </a:extLst>
          </p:cNvPr>
          <p:cNvSpPr>
            <a:spLocks noGrp="1"/>
          </p:cNvSpPr>
          <p:nvPr>
            <p:ph type="sldNum" sz="quarter" idx="12"/>
          </p:nvPr>
        </p:nvSpPr>
        <p:spPr/>
        <p:txBody>
          <a:bodyPr/>
          <a:lstStyle/>
          <a:p>
            <a:fld id="{3478A56A-6164-B14D-A8F7-980D09C4DD92}" type="slidenum">
              <a:rPr lang="en-US" smtClean="0"/>
              <a:pPr/>
              <a:t>2</a:t>
            </a:fld>
            <a:endParaRPr lang="en-US"/>
          </a:p>
        </p:txBody>
      </p:sp>
      <p:sp>
        <p:nvSpPr>
          <p:cNvPr id="2" name="Title 1"/>
          <p:cNvSpPr>
            <a:spLocks noGrp="1"/>
          </p:cNvSpPr>
          <p:nvPr>
            <p:ph type="title"/>
          </p:nvPr>
        </p:nvSpPr>
        <p:spPr>
          <a:xfrm>
            <a:off x="2335663" y="152957"/>
            <a:ext cx="7520673" cy="1267554"/>
          </a:xfrm>
        </p:spPr>
        <p:txBody>
          <a:bodyPr>
            <a:normAutofit/>
          </a:bodyPr>
          <a:lstStyle/>
          <a:p>
            <a:r>
              <a:rPr lang="en-US" dirty="0"/>
              <a:t>Muon Collider - 6D cooling magnets</a:t>
            </a:r>
            <a:endParaRPr lang="en-US" i="1" dirty="0"/>
          </a:p>
        </p:txBody>
      </p:sp>
      <p:sp>
        <p:nvSpPr>
          <p:cNvPr id="6" name="TextBox 5">
            <a:extLst>
              <a:ext uri="{FF2B5EF4-FFF2-40B4-BE49-F238E27FC236}">
                <a16:creationId xmlns:a16="http://schemas.microsoft.com/office/drawing/2014/main" id="{7E9B7E43-D0C6-2F1F-5F46-66E6081E59AA}"/>
              </a:ext>
            </a:extLst>
          </p:cNvPr>
          <p:cNvSpPr txBox="1"/>
          <p:nvPr/>
        </p:nvSpPr>
        <p:spPr>
          <a:xfrm>
            <a:off x="4044180" y="1331001"/>
            <a:ext cx="2526654" cy="1602746"/>
          </a:xfrm>
          <a:prstGeom prst="rect">
            <a:avLst/>
          </a:prstGeom>
          <a:noFill/>
        </p:spPr>
        <p:txBody>
          <a:bodyPr wrap="none" rtlCol="0">
            <a:spAutoFit/>
          </a:bodyPr>
          <a:lstStyle/>
          <a:p>
            <a:r>
              <a:rPr lang="en-US" sz="1600" dirty="0">
                <a:solidFill>
                  <a:schemeClr val="accent3">
                    <a:lumMod val="50000"/>
                  </a:schemeClr>
                </a:solidFill>
                <a:latin typeface="Arial" panose="020B0604020202020204" pitchFamily="34" charset="0"/>
                <a:cs typeface="Arial" panose="020B0604020202020204" pitchFamily="34" charset="0"/>
              </a:rPr>
              <a:t>6D Cooling solenoids</a:t>
            </a:r>
          </a:p>
          <a:p>
            <a:r>
              <a:rPr lang="en-US" sz="1600" dirty="0">
                <a:solidFill>
                  <a:schemeClr val="accent3">
                    <a:lumMod val="50000"/>
                  </a:schemeClr>
                </a:solidFill>
                <a:latin typeface="Arial" panose="020B0604020202020204" pitchFamily="34" charset="0"/>
                <a:cs typeface="Arial" panose="020B0604020202020204" pitchFamily="34" charset="0"/>
              </a:rPr>
              <a:t>Field: 4 T … 14 T </a:t>
            </a:r>
          </a:p>
          <a:p>
            <a:r>
              <a:rPr lang="en-US" sz="1600" dirty="0">
                <a:solidFill>
                  <a:schemeClr val="accent3">
                    <a:lumMod val="50000"/>
                  </a:schemeClr>
                </a:solidFill>
                <a:latin typeface="Arial" panose="020B0604020202020204" pitchFamily="34" charset="0"/>
                <a:cs typeface="Arial" panose="020B0604020202020204" pitchFamily="34" charset="0"/>
              </a:rPr>
              <a:t>Bore: 90 mm … 600 mm </a:t>
            </a:r>
          </a:p>
          <a:p>
            <a:r>
              <a:rPr lang="en-US" sz="1600" dirty="0">
                <a:solidFill>
                  <a:schemeClr val="accent3">
                    <a:lumMod val="50000"/>
                  </a:schemeClr>
                </a:solidFill>
                <a:latin typeface="Arial" panose="020B0604020202020204" pitchFamily="34" charset="0"/>
                <a:cs typeface="Arial" panose="020B0604020202020204" pitchFamily="34" charset="0"/>
              </a:rPr>
              <a:t>Length: 500 mm (x 17)</a:t>
            </a:r>
          </a:p>
          <a:p>
            <a:r>
              <a:rPr lang="en-US" sz="1600" dirty="0">
                <a:solidFill>
                  <a:schemeClr val="accent3">
                    <a:lumMod val="50000"/>
                  </a:schemeClr>
                </a:solidFill>
                <a:latin typeface="Arial" panose="020B0604020202020204" pitchFamily="34" charset="0"/>
                <a:cs typeface="Arial" panose="020B0604020202020204" pitchFamily="34" charset="0"/>
              </a:rPr>
              <a:t>Radiation heat: TBD</a:t>
            </a:r>
          </a:p>
          <a:p>
            <a:r>
              <a:rPr lang="en-US" sz="1600" dirty="0">
                <a:solidFill>
                  <a:schemeClr val="accent3">
                    <a:lumMod val="50000"/>
                  </a:schemeClr>
                </a:solidFill>
                <a:latin typeface="Arial" panose="020B0604020202020204" pitchFamily="34" charset="0"/>
                <a:cs typeface="Arial" panose="020B0604020202020204" pitchFamily="34" charset="0"/>
              </a:rPr>
              <a:t>Radiation dose: TBD</a:t>
            </a:r>
          </a:p>
        </p:txBody>
      </p:sp>
      <p:grpSp>
        <p:nvGrpSpPr>
          <p:cNvPr id="11" name="Gruppo 10">
            <a:extLst>
              <a:ext uri="{FF2B5EF4-FFF2-40B4-BE49-F238E27FC236}">
                <a16:creationId xmlns:a16="http://schemas.microsoft.com/office/drawing/2014/main" id="{43F53C24-13C1-90F0-6C26-0F7D08697AF9}"/>
              </a:ext>
            </a:extLst>
          </p:cNvPr>
          <p:cNvGrpSpPr/>
          <p:nvPr/>
        </p:nvGrpSpPr>
        <p:grpSpPr>
          <a:xfrm>
            <a:off x="1643068" y="2867279"/>
            <a:ext cx="10522947" cy="3446845"/>
            <a:chOff x="1621483" y="2427319"/>
            <a:chExt cx="10522947" cy="3446845"/>
          </a:xfrm>
        </p:grpSpPr>
        <p:pic>
          <p:nvPicPr>
            <p:cNvPr id="4" name="Picture 3" descr="p4.tiff"/>
            <p:cNvPicPr>
              <a:picLocks noChangeAspect="1"/>
            </p:cNvPicPr>
            <p:nvPr/>
          </p:nvPicPr>
          <p:blipFill rotWithShape="1">
            <a:blip r:embed="rId3"/>
            <a:srcRect l="24483" b="50107"/>
            <a:stretch/>
          </p:blipFill>
          <p:spPr>
            <a:xfrm>
              <a:off x="1621483" y="2427319"/>
              <a:ext cx="10522947" cy="3446845"/>
            </a:xfrm>
            <a:prstGeom prst="rect">
              <a:avLst/>
            </a:prstGeom>
          </p:spPr>
        </p:pic>
        <p:sp>
          <p:nvSpPr>
            <p:cNvPr id="7" name="Rounded Rectangle 6">
              <a:extLst>
                <a:ext uri="{FF2B5EF4-FFF2-40B4-BE49-F238E27FC236}">
                  <a16:creationId xmlns:a16="http://schemas.microsoft.com/office/drawing/2014/main" id="{1DF2FB7B-C49A-CA4B-1D60-40B53EE561AC}"/>
                </a:ext>
              </a:extLst>
            </p:cNvPr>
            <p:cNvSpPr/>
            <p:nvPr/>
          </p:nvSpPr>
          <p:spPr>
            <a:xfrm>
              <a:off x="3260126" y="2653760"/>
              <a:ext cx="2454874" cy="3147061"/>
            </a:xfrm>
            <a:prstGeom prst="roundRect">
              <a:avLst>
                <a:gd name="adj" fmla="val 8417"/>
              </a:avLst>
            </a:prstGeom>
            <a:noFill/>
            <a:ln w="38100">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5" dirty="0"/>
            </a:p>
          </p:txBody>
        </p:sp>
      </p:grpSp>
      <p:sp>
        <p:nvSpPr>
          <p:cNvPr id="3" name="Rounded Rectangle 6">
            <a:extLst>
              <a:ext uri="{FF2B5EF4-FFF2-40B4-BE49-F238E27FC236}">
                <a16:creationId xmlns:a16="http://schemas.microsoft.com/office/drawing/2014/main" id="{EEE171AD-84EA-8854-95FD-06C8BBD02113}"/>
              </a:ext>
            </a:extLst>
          </p:cNvPr>
          <p:cNvSpPr/>
          <p:nvPr/>
        </p:nvSpPr>
        <p:spPr>
          <a:xfrm>
            <a:off x="1485900" y="2849859"/>
            <a:ext cx="5105400" cy="3537379"/>
          </a:xfrm>
          <a:prstGeom prst="roundRect">
            <a:avLst>
              <a:gd name="adj" fmla="val 8417"/>
            </a:avLst>
          </a:prstGeom>
          <a:noFill/>
          <a:ln w="38100">
            <a:solidFill>
              <a:schemeClr val="accent6">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5" dirty="0"/>
          </a:p>
        </p:txBody>
      </p:sp>
      <p:sp>
        <p:nvSpPr>
          <p:cNvPr id="9" name="CasellaDiTesto 8">
            <a:extLst>
              <a:ext uri="{FF2B5EF4-FFF2-40B4-BE49-F238E27FC236}">
                <a16:creationId xmlns:a16="http://schemas.microsoft.com/office/drawing/2014/main" id="{F3051810-FFD3-28FC-3E65-6C22619A8911}"/>
              </a:ext>
            </a:extLst>
          </p:cNvPr>
          <p:cNvSpPr txBox="1"/>
          <p:nvPr/>
        </p:nvSpPr>
        <p:spPr>
          <a:xfrm rot="16200000">
            <a:off x="-758018" y="4386536"/>
            <a:ext cx="3293520" cy="707886"/>
          </a:xfrm>
          <a:prstGeom prst="rect">
            <a:avLst/>
          </a:prstGeom>
          <a:noFill/>
        </p:spPr>
        <p:txBody>
          <a:bodyPr wrap="square">
            <a:spAutoFit/>
          </a:bodyPr>
          <a:lstStyle/>
          <a:p>
            <a:pPr algn="ctr"/>
            <a:r>
              <a:rPr lang="en-US" sz="4000" dirty="0">
                <a:solidFill>
                  <a:schemeClr val="accent6">
                    <a:lumMod val="50000"/>
                  </a:schemeClr>
                </a:solidFill>
              </a:rPr>
              <a:t>TASK 7.2</a:t>
            </a:r>
            <a:endParaRPr lang="it-IT" sz="4000" dirty="0">
              <a:solidFill>
                <a:schemeClr val="accent6">
                  <a:lumMod val="50000"/>
                </a:schemeClr>
              </a:solidFill>
            </a:endParaRPr>
          </a:p>
        </p:txBody>
      </p:sp>
      <p:sp>
        <p:nvSpPr>
          <p:cNvPr id="13" name="TextBox 5">
            <a:extLst>
              <a:ext uri="{FF2B5EF4-FFF2-40B4-BE49-F238E27FC236}">
                <a16:creationId xmlns:a16="http://schemas.microsoft.com/office/drawing/2014/main" id="{0554966F-CCC0-9FFC-06E9-E5EA8CB6D3F1}"/>
              </a:ext>
            </a:extLst>
          </p:cNvPr>
          <p:cNvSpPr txBox="1"/>
          <p:nvPr/>
        </p:nvSpPr>
        <p:spPr>
          <a:xfrm>
            <a:off x="207959" y="1600456"/>
            <a:ext cx="3163045" cy="954107"/>
          </a:xfrm>
          <a:prstGeom prst="rect">
            <a:avLst/>
          </a:prstGeom>
          <a:noFill/>
        </p:spPr>
        <p:txBody>
          <a:bodyPr wrap="none" rtlCol="0">
            <a:spAutoFit/>
          </a:bodyPr>
          <a:lstStyle/>
          <a:p>
            <a:r>
              <a:rPr lang="en-US" sz="2800" dirty="0">
                <a:solidFill>
                  <a:schemeClr val="accent3">
                    <a:lumMod val="50000"/>
                  </a:schemeClr>
                </a:solidFill>
                <a:latin typeface="Arial" panose="020B0604020202020204" pitchFamily="34" charset="0"/>
                <a:cs typeface="Arial" panose="020B0604020202020204" pitchFamily="34" charset="0"/>
              </a:rPr>
              <a:t>2 km of 6D cooling</a:t>
            </a:r>
          </a:p>
          <a:p>
            <a:r>
              <a:rPr lang="en-US" sz="2800" dirty="0">
                <a:solidFill>
                  <a:schemeClr val="accent3">
                    <a:lumMod val="50000"/>
                  </a:schemeClr>
                </a:solidFill>
                <a:latin typeface="Arial" panose="020B0604020202020204" pitchFamily="34" charset="0"/>
                <a:cs typeface="Arial" panose="020B0604020202020204" pitchFamily="34" charset="0"/>
              </a:rPr>
              <a:t>2432 solenoids</a:t>
            </a:r>
          </a:p>
        </p:txBody>
      </p:sp>
      <p:pic>
        <p:nvPicPr>
          <p:cNvPr id="16" name="Picture 4">
            <a:extLst>
              <a:ext uri="{FF2B5EF4-FFF2-40B4-BE49-F238E27FC236}">
                <a16:creationId xmlns:a16="http://schemas.microsoft.com/office/drawing/2014/main" id="{DAD771C1-C3E2-792F-02A2-D476540E286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726728" y="1276137"/>
            <a:ext cx="3516596" cy="1758299"/>
          </a:xfrm>
          <a:prstGeom prst="rect">
            <a:avLst/>
          </a:prstGeom>
        </p:spPr>
      </p:pic>
      <p:sp>
        <p:nvSpPr>
          <p:cNvPr id="17" name="Rettangolo 16">
            <a:extLst>
              <a:ext uri="{FF2B5EF4-FFF2-40B4-BE49-F238E27FC236}">
                <a16:creationId xmlns:a16="http://schemas.microsoft.com/office/drawing/2014/main" id="{0F3B6A90-B5AD-E165-F54E-103A9056F92A}"/>
              </a:ext>
            </a:extLst>
          </p:cNvPr>
          <p:cNvSpPr/>
          <p:nvPr/>
        </p:nvSpPr>
        <p:spPr>
          <a:xfrm>
            <a:off x="8678917" y="1797269"/>
            <a:ext cx="551793" cy="394138"/>
          </a:xfrm>
          <a:prstGeom prst="rect">
            <a:avLst/>
          </a:prstGeom>
          <a:noFill/>
          <a:ln w="28575">
            <a:solidFill>
              <a:schemeClr val="accent3">
                <a:lumMod val="50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312475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egnaposto testo 1">
            <a:extLst>
              <a:ext uri="{FF2B5EF4-FFF2-40B4-BE49-F238E27FC236}">
                <a16:creationId xmlns:a16="http://schemas.microsoft.com/office/drawing/2014/main" id="{ADB38B2A-5177-BE21-1FCE-EBF9A8A7829D}"/>
              </a:ext>
            </a:extLst>
          </p:cNvPr>
          <p:cNvSpPr txBox="1">
            <a:spLocks/>
          </p:cNvSpPr>
          <p:nvPr/>
        </p:nvSpPr>
        <p:spPr>
          <a:xfrm>
            <a:off x="561266" y="1438165"/>
            <a:ext cx="5157787" cy="823912"/>
          </a:xfrm>
          <a:prstGeom prst="rect">
            <a:avLst/>
          </a:prstGeom>
        </p:spPr>
        <p:txBody>
          <a:bodyPr vert="horz" lIns="91440" tIns="45720" rIns="91440" bIns="45720" rtlCol="0" anchor="b">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t-IT" sz="2400" b="1"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LATTICE OPERATION</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it-IT" dirty="0">
                <a:solidFill>
                  <a:sysClr val="windowText" lastClr="000000"/>
                </a:solidFill>
                <a:latin typeface="+mn-lt"/>
              </a:rPr>
              <a:t>(nominal, beam operation)</a:t>
            </a:r>
            <a:endParaRPr kumimoji="0" lang="it-IT" sz="2400" b="1"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endParaRPr>
          </a:p>
        </p:txBody>
      </p:sp>
      <p:sp>
        <p:nvSpPr>
          <p:cNvPr id="226" name="Segnaposto testo 3">
            <a:extLst>
              <a:ext uri="{FF2B5EF4-FFF2-40B4-BE49-F238E27FC236}">
                <a16:creationId xmlns:a16="http://schemas.microsoft.com/office/drawing/2014/main" id="{86C85731-E479-8A2B-8EDD-3C376B05CF01}"/>
              </a:ext>
            </a:extLst>
          </p:cNvPr>
          <p:cNvSpPr txBox="1">
            <a:spLocks/>
          </p:cNvSpPr>
          <p:nvPr/>
        </p:nvSpPr>
        <p:spPr>
          <a:xfrm>
            <a:off x="8430760" y="1639224"/>
            <a:ext cx="2987426" cy="622534"/>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t-IT" sz="2400" b="1" i="0" u="none" strike="noStrike" kern="1200" cap="none" spc="0" normalizeH="0" baseline="0" noProof="0" dirty="0">
                <a:ln>
                  <a:noFill/>
                </a:ln>
                <a:solidFill>
                  <a:sysClr val="windowText" lastClr="000000"/>
                </a:solidFill>
                <a:effectLst/>
                <a:uLnTx/>
                <a:uFillTx/>
                <a:latin typeface="+mn-lt"/>
                <a:ea typeface="+mn-ea"/>
                <a:cs typeface="Arial" panose="020B0604020202020204" pitchFamily="34" charset="0"/>
              </a:rPr>
              <a:t>SINGLE CELL</a:t>
            </a:r>
          </a:p>
        </p:txBody>
      </p:sp>
      <p:sp>
        <p:nvSpPr>
          <p:cNvPr id="227" name="CasellaDiTesto 18">
            <a:extLst>
              <a:ext uri="{FF2B5EF4-FFF2-40B4-BE49-F238E27FC236}">
                <a16:creationId xmlns:a16="http://schemas.microsoft.com/office/drawing/2014/main" id="{7AAB6568-A970-BE09-E4C2-6A769507DAF8}"/>
              </a:ext>
            </a:extLst>
          </p:cNvPr>
          <p:cNvSpPr txBox="1"/>
          <p:nvPr/>
        </p:nvSpPr>
        <p:spPr>
          <a:xfrm>
            <a:off x="2484296" y="2323438"/>
            <a:ext cx="1234633" cy="369332"/>
          </a:xfrm>
          <a:prstGeom prst="rect">
            <a:avLst/>
          </a:prstGeom>
          <a:noFill/>
        </p:spPr>
        <p:txBody>
          <a:bodyPr wrap="none" rtlCol="0">
            <a:spAutoFit/>
          </a:bodyPr>
          <a:lstStyle/>
          <a:p>
            <a:pPr defTabSz="457200"/>
            <a:r>
              <a:rPr lang="it-IT" b="1" dirty="0">
                <a:solidFill>
                  <a:srgbClr val="A5A5A5">
                    <a:lumMod val="75000"/>
                  </a:srgbClr>
                </a:solidFill>
              </a:rPr>
              <a:t>ONE CELL</a:t>
            </a:r>
          </a:p>
        </p:txBody>
      </p:sp>
      <p:sp>
        <p:nvSpPr>
          <p:cNvPr id="228" name="CasellaDiTesto 29">
            <a:extLst>
              <a:ext uri="{FF2B5EF4-FFF2-40B4-BE49-F238E27FC236}">
                <a16:creationId xmlns:a16="http://schemas.microsoft.com/office/drawing/2014/main" id="{CBCCE8E6-0412-2DF8-1BC8-33AEDA5A7956}"/>
              </a:ext>
            </a:extLst>
          </p:cNvPr>
          <p:cNvSpPr txBox="1"/>
          <p:nvPr/>
        </p:nvSpPr>
        <p:spPr>
          <a:xfrm>
            <a:off x="2689592" y="4863430"/>
            <a:ext cx="915315" cy="369332"/>
          </a:xfrm>
          <a:prstGeom prst="rect">
            <a:avLst/>
          </a:prstGeom>
          <a:noFill/>
        </p:spPr>
        <p:txBody>
          <a:bodyPr wrap="none" rtlCol="0">
            <a:spAutoFit/>
          </a:bodyPr>
          <a:lstStyle/>
          <a:p>
            <a:pPr defTabSz="457200"/>
            <a:r>
              <a:rPr lang="it-IT" b="1" dirty="0">
                <a:solidFill>
                  <a:srgbClr val="7030A0"/>
                </a:solidFill>
              </a:rPr>
              <a:t>FORCE</a:t>
            </a:r>
          </a:p>
        </p:txBody>
      </p:sp>
      <p:sp>
        <p:nvSpPr>
          <p:cNvPr id="229" name="CasellaDiTesto 32">
            <a:extLst>
              <a:ext uri="{FF2B5EF4-FFF2-40B4-BE49-F238E27FC236}">
                <a16:creationId xmlns:a16="http://schemas.microsoft.com/office/drawing/2014/main" id="{DC6B244F-C793-A9FA-7ED9-07F78476FF6F}"/>
              </a:ext>
            </a:extLst>
          </p:cNvPr>
          <p:cNvSpPr txBox="1"/>
          <p:nvPr/>
        </p:nvSpPr>
        <p:spPr>
          <a:xfrm>
            <a:off x="9466816" y="4899738"/>
            <a:ext cx="915315" cy="369332"/>
          </a:xfrm>
          <a:prstGeom prst="rect">
            <a:avLst/>
          </a:prstGeom>
          <a:noFill/>
        </p:spPr>
        <p:txBody>
          <a:bodyPr wrap="none" rtlCol="0">
            <a:spAutoFit/>
          </a:bodyPr>
          <a:lstStyle/>
          <a:p>
            <a:pPr defTabSz="457200"/>
            <a:r>
              <a:rPr lang="it-IT" b="1" dirty="0">
                <a:solidFill>
                  <a:srgbClr val="7030A0"/>
                </a:solidFill>
              </a:rPr>
              <a:t>FORCE</a:t>
            </a:r>
          </a:p>
        </p:txBody>
      </p:sp>
      <p:sp>
        <p:nvSpPr>
          <p:cNvPr id="230" name="Triangolo isoscele 2">
            <a:extLst>
              <a:ext uri="{FF2B5EF4-FFF2-40B4-BE49-F238E27FC236}">
                <a16:creationId xmlns:a16="http://schemas.microsoft.com/office/drawing/2014/main" id="{F1392028-A90E-3790-5A3C-D90122935DC0}"/>
              </a:ext>
            </a:extLst>
          </p:cNvPr>
          <p:cNvSpPr/>
          <p:nvPr/>
        </p:nvSpPr>
        <p:spPr>
          <a:xfrm>
            <a:off x="6818384" y="3507844"/>
            <a:ext cx="215661" cy="509788"/>
          </a:xfrm>
          <a:prstGeom prst="triangle">
            <a:avLst/>
          </a:prstGeom>
          <a:solidFill>
            <a:srgbClr val="92D05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31" name="Triangolo isoscele 4">
            <a:extLst>
              <a:ext uri="{FF2B5EF4-FFF2-40B4-BE49-F238E27FC236}">
                <a16:creationId xmlns:a16="http://schemas.microsoft.com/office/drawing/2014/main" id="{4D4E51D5-2D79-9EB8-4A56-4B53B21978BD}"/>
              </a:ext>
            </a:extLst>
          </p:cNvPr>
          <p:cNvSpPr/>
          <p:nvPr/>
        </p:nvSpPr>
        <p:spPr>
          <a:xfrm>
            <a:off x="1744929" y="3476491"/>
            <a:ext cx="215661" cy="509788"/>
          </a:xfrm>
          <a:prstGeom prst="triangle">
            <a:avLst/>
          </a:prstGeom>
          <a:solidFill>
            <a:srgbClr val="92D05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cxnSp>
        <p:nvCxnSpPr>
          <p:cNvPr id="232" name="Connettore diritto 9">
            <a:extLst>
              <a:ext uri="{FF2B5EF4-FFF2-40B4-BE49-F238E27FC236}">
                <a16:creationId xmlns:a16="http://schemas.microsoft.com/office/drawing/2014/main" id="{2FEA944A-8C8D-5E53-8487-24349B39F266}"/>
              </a:ext>
            </a:extLst>
          </p:cNvPr>
          <p:cNvCxnSpPr>
            <a:cxnSpLocks/>
          </p:cNvCxnSpPr>
          <p:nvPr/>
        </p:nvCxnSpPr>
        <p:spPr>
          <a:xfrm flipH="1">
            <a:off x="1835247" y="2455026"/>
            <a:ext cx="17512" cy="3168053"/>
          </a:xfrm>
          <a:prstGeom prst="line">
            <a:avLst/>
          </a:prstGeom>
          <a:noFill/>
          <a:ln w="57150" cap="flat" cmpd="sng" algn="ctr">
            <a:solidFill>
              <a:sysClr val="windowText" lastClr="000000">
                <a:lumMod val="50000"/>
                <a:lumOff val="50000"/>
              </a:sysClr>
            </a:solidFill>
            <a:prstDash val="dash"/>
            <a:miter lim="800000"/>
          </a:ln>
          <a:effectLst/>
        </p:spPr>
      </p:cxnSp>
      <p:sp>
        <p:nvSpPr>
          <p:cNvPr id="233" name="Triangolo isoscele 7">
            <a:extLst>
              <a:ext uri="{FF2B5EF4-FFF2-40B4-BE49-F238E27FC236}">
                <a16:creationId xmlns:a16="http://schemas.microsoft.com/office/drawing/2014/main" id="{5E8881F4-73D4-E0DE-9124-22E795055D8E}"/>
              </a:ext>
            </a:extLst>
          </p:cNvPr>
          <p:cNvSpPr/>
          <p:nvPr/>
        </p:nvSpPr>
        <p:spPr>
          <a:xfrm rot="10800000">
            <a:off x="4297623" y="3601097"/>
            <a:ext cx="215661" cy="509788"/>
          </a:xfrm>
          <a:prstGeom prst="triangle">
            <a:avLst/>
          </a:prstGeom>
          <a:solidFill>
            <a:srgbClr val="92D05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cxnSp>
        <p:nvCxnSpPr>
          <p:cNvPr id="234" name="Connettore diritto 10">
            <a:extLst>
              <a:ext uri="{FF2B5EF4-FFF2-40B4-BE49-F238E27FC236}">
                <a16:creationId xmlns:a16="http://schemas.microsoft.com/office/drawing/2014/main" id="{2AA60B9F-92C7-CBFC-4102-0421F9E28133}"/>
              </a:ext>
            </a:extLst>
          </p:cNvPr>
          <p:cNvCxnSpPr>
            <a:cxnSpLocks/>
          </p:cNvCxnSpPr>
          <p:nvPr/>
        </p:nvCxnSpPr>
        <p:spPr>
          <a:xfrm flipH="1">
            <a:off x="4395258" y="2481834"/>
            <a:ext cx="10195" cy="3141245"/>
          </a:xfrm>
          <a:prstGeom prst="line">
            <a:avLst/>
          </a:prstGeom>
          <a:noFill/>
          <a:ln w="57150" cap="flat" cmpd="sng" algn="ctr">
            <a:solidFill>
              <a:sysClr val="windowText" lastClr="000000">
                <a:lumMod val="50000"/>
                <a:lumOff val="50000"/>
              </a:sysClr>
            </a:solidFill>
            <a:prstDash val="dash"/>
            <a:miter lim="800000"/>
          </a:ln>
          <a:effectLst/>
        </p:spPr>
      </p:cxnSp>
      <p:grpSp>
        <p:nvGrpSpPr>
          <p:cNvPr id="235" name="Gruppo 17">
            <a:extLst>
              <a:ext uri="{FF2B5EF4-FFF2-40B4-BE49-F238E27FC236}">
                <a16:creationId xmlns:a16="http://schemas.microsoft.com/office/drawing/2014/main" id="{A73C4CB4-D673-D530-8FCC-682090442026}"/>
              </a:ext>
            </a:extLst>
          </p:cNvPr>
          <p:cNvGrpSpPr/>
          <p:nvPr/>
        </p:nvGrpSpPr>
        <p:grpSpPr>
          <a:xfrm>
            <a:off x="5339875" y="3337804"/>
            <a:ext cx="654120" cy="877960"/>
            <a:chOff x="4893948" y="3511479"/>
            <a:chExt cx="654120" cy="877960"/>
          </a:xfrm>
        </p:grpSpPr>
        <p:sp>
          <p:nvSpPr>
            <p:cNvPr id="236" name="Rettangolo 14">
              <a:extLst>
                <a:ext uri="{FF2B5EF4-FFF2-40B4-BE49-F238E27FC236}">
                  <a16:creationId xmlns:a16="http://schemas.microsoft.com/office/drawing/2014/main" id="{DF32B37E-E57E-6FB7-BEDE-D19BE39C047F}"/>
                </a:ext>
              </a:extLst>
            </p:cNvPr>
            <p:cNvSpPr/>
            <p:nvPr/>
          </p:nvSpPr>
          <p:spPr>
            <a:xfrm>
              <a:off x="4893948" y="3513010"/>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37" name="Rettangolo 15">
              <a:extLst>
                <a:ext uri="{FF2B5EF4-FFF2-40B4-BE49-F238E27FC236}">
                  <a16:creationId xmlns:a16="http://schemas.microsoft.com/office/drawing/2014/main" id="{BBA44FDB-4CAB-E0BA-38A0-0C2E084CA7F2}"/>
                </a:ext>
              </a:extLst>
            </p:cNvPr>
            <p:cNvSpPr/>
            <p:nvPr/>
          </p:nvSpPr>
          <p:spPr>
            <a:xfrm>
              <a:off x="5114359" y="3511480"/>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38" name="Rettangolo 16">
              <a:extLst>
                <a:ext uri="{FF2B5EF4-FFF2-40B4-BE49-F238E27FC236}">
                  <a16:creationId xmlns:a16="http://schemas.microsoft.com/office/drawing/2014/main" id="{58A7A3C7-3DB7-F026-4D98-DBC82F35D4B9}"/>
                </a:ext>
              </a:extLst>
            </p:cNvPr>
            <p:cNvSpPr/>
            <p:nvPr/>
          </p:nvSpPr>
          <p:spPr>
            <a:xfrm>
              <a:off x="5332419" y="3511479"/>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grpSp>
      <p:grpSp>
        <p:nvGrpSpPr>
          <p:cNvPr id="239" name="Gruppo 19">
            <a:extLst>
              <a:ext uri="{FF2B5EF4-FFF2-40B4-BE49-F238E27FC236}">
                <a16:creationId xmlns:a16="http://schemas.microsoft.com/office/drawing/2014/main" id="{E4F74319-90B7-BB1F-DCB8-27020213293A}"/>
              </a:ext>
            </a:extLst>
          </p:cNvPr>
          <p:cNvGrpSpPr/>
          <p:nvPr/>
        </p:nvGrpSpPr>
        <p:grpSpPr>
          <a:xfrm>
            <a:off x="174893" y="3337804"/>
            <a:ext cx="654120" cy="877960"/>
            <a:chOff x="4893948" y="3511479"/>
            <a:chExt cx="654120" cy="877960"/>
          </a:xfrm>
        </p:grpSpPr>
        <p:sp>
          <p:nvSpPr>
            <p:cNvPr id="240" name="Rettangolo 21">
              <a:extLst>
                <a:ext uri="{FF2B5EF4-FFF2-40B4-BE49-F238E27FC236}">
                  <a16:creationId xmlns:a16="http://schemas.microsoft.com/office/drawing/2014/main" id="{959AC712-4E09-6AD9-0C09-335E95B87C0F}"/>
                </a:ext>
              </a:extLst>
            </p:cNvPr>
            <p:cNvSpPr/>
            <p:nvPr/>
          </p:nvSpPr>
          <p:spPr>
            <a:xfrm>
              <a:off x="4893948" y="3513010"/>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41" name="Rettangolo 22">
              <a:extLst>
                <a:ext uri="{FF2B5EF4-FFF2-40B4-BE49-F238E27FC236}">
                  <a16:creationId xmlns:a16="http://schemas.microsoft.com/office/drawing/2014/main" id="{EC59E478-114D-75E7-980B-5C5101C1B933}"/>
                </a:ext>
              </a:extLst>
            </p:cNvPr>
            <p:cNvSpPr/>
            <p:nvPr/>
          </p:nvSpPr>
          <p:spPr>
            <a:xfrm>
              <a:off x="5114359" y="3511480"/>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42" name="Rettangolo 24">
              <a:extLst>
                <a:ext uri="{FF2B5EF4-FFF2-40B4-BE49-F238E27FC236}">
                  <a16:creationId xmlns:a16="http://schemas.microsoft.com/office/drawing/2014/main" id="{5C76A77C-39C7-2B3C-6C60-408A1ED54A9B}"/>
                </a:ext>
              </a:extLst>
            </p:cNvPr>
            <p:cNvSpPr/>
            <p:nvPr/>
          </p:nvSpPr>
          <p:spPr>
            <a:xfrm>
              <a:off x="5332419" y="3511479"/>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grpSp>
      <p:grpSp>
        <p:nvGrpSpPr>
          <p:cNvPr id="243" name="Gruppo 25">
            <a:extLst>
              <a:ext uri="{FF2B5EF4-FFF2-40B4-BE49-F238E27FC236}">
                <a16:creationId xmlns:a16="http://schemas.microsoft.com/office/drawing/2014/main" id="{EE1ADC5C-BF49-1369-3EB8-3C108A9F9F46}"/>
              </a:ext>
            </a:extLst>
          </p:cNvPr>
          <p:cNvGrpSpPr/>
          <p:nvPr/>
        </p:nvGrpSpPr>
        <p:grpSpPr>
          <a:xfrm>
            <a:off x="2796886" y="3339730"/>
            <a:ext cx="654120" cy="877960"/>
            <a:chOff x="4893948" y="3511479"/>
            <a:chExt cx="654120" cy="877960"/>
          </a:xfrm>
        </p:grpSpPr>
        <p:sp>
          <p:nvSpPr>
            <p:cNvPr id="244" name="Rettangolo 26">
              <a:extLst>
                <a:ext uri="{FF2B5EF4-FFF2-40B4-BE49-F238E27FC236}">
                  <a16:creationId xmlns:a16="http://schemas.microsoft.com/office/drawing/2014/main" id="{AF4A29EB-F5A6-25CD-B46E-F84A5D9973F9}"/>
                </a:ext>
              </a:extLst>
            </p:cNvPr>
            <p:cNvSpPr/>
            <p:nvPr/>
          </p:nvSpPr>
          <p:spPr>
            <a:xfrm>
              <a:off x="4893948" y="3513010"/>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45" name="Rettangolo 27">
              <a:extLst>
                <a:ext uri="{FF2B5EF4-FFF2-40B4-BE49-F238E27FC236}">
                  <a16:creationId xmlns:a16="http://schemas.microsoft.com/office/drawing/2014/main" id="{76E239BC-80EF-F61F-61D0-6784F25558B8}"/>
                </a:ext>
              </a:extLst>
            </p:cNvPr>
            <p:cNvSpPr/>
            <p:nvPr/>
          </p:nvSpPr>
          <p:spPr>
            <a:xfrm>
              <a:off x="5114359" y="3511480"/>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46" name="Rettangolo 28">
              <a:extLst>
                <a:ext uri="{FF2B5EF4-FFF2-40B4-BE49-F238E27FC236}">
                  <a16:creationId xmlns:a16="http://schemas.microsoft.com/office/drawing/2014/main" id="{6D297C52-367C-0411-D3F5-D3AE6772F7DE}"/>
                </a:ext>
              </a:extLst>
            </p:cNvPr>
            <p:cNvSpPr/>
            <p:nvPr/>
          </p:nvSpPr>
          <p:spPr>
            <a:xfrm>
              <a:off x="5332419" y="3511479"/>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grpSp>
      <p:sp>
        <p:nvSpPr>
          <p:cNvPr id="247" name="Rettangolo 34">
            <a:extLst>
              <a:ext uri="{FF2B5EF4-FFF2-40B4-BE49-F238E27FC236}">
                <a16:creationId xmlns:a16="http://schemas.microsoft.com/office/drawing/2014/main" id="{850B3D27-3617-1129-4622-2A0B510A2B66}"/>
              </a:ext>
            </a:extLst>
          </p:cNvPr>
          <p:cNvSpPr/>
          <p:nvPr/>
        </p:nvSpPr>
        <p:spPr>
          <a:xfrm>
            <a:off x="1941771" y="2788134"/>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48" name="Rettangolo 35">
            <a:extLst>
              <a:ext uri="{FF2B5EF4-FFF2-40B4-BE49-F238E27FC236}">
                <a16:creationId xmlns:a16="http://schemas.microsoft.com/office/drawing/2014/main" id="{E3D24959-D065-E9BA-067F-CE17F930CCB0}"/>
              </a:ext>
            </a:extLst>
          </p:cNvPr>
          <p:cNvSpPr/>
          <p:nvPr/>
        </p:nvSpPr>
        <p:spPr>
          <a:xfrm>
            <a:off x="1951201" y="4509343"/>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49" name="Rettangolo 36">
            <a:extLst>
              <a:ext uri="{FF2B5EF4-FFF2-40B4-BE49-F238E27FC236}">
                <a16:creationId xmlns:a16="http://schemas.microsoft.com/office/drawing/2014/main" id="{4AA58820-349F-67DB-638D-D266CB6CC576}"/>
              </a:ext>
            </a:extLst>
          </p:cNvPr>
          <p:cNvSpPr/>
          <p:nvPr/>
        </p:nvSpPr>
        <p:spPr>
          <a:xfrm>
            <a:off x="3588634" y="4509343"/>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50" name="Rettangolo 37">
            <a:extLst>
              <a:ext uri="{FF2B5EF4-FFF2-40B4-BE49-F238E27FC236}">
                <a16:creationId xmlns:a16="http://schemas.microsoft.com/office/drawing/2014/main" id="{56B792F5-72FD-72A6-4F8E-49A0E89F68B3}"/>
              </a:ext>
            </a:extLst>
          </p:cNvPr>
          <p:cNvSpPr/>
          <p:nvPr/>
        </p:nvSpPr>
        <p:spPr>
          <a:xfrm>
            <a:off x="3579090" y="2779403"/>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cxnSp>
        <p:nvCxnSpPr>
          <p:cNvPr id="251" name="Connettore 2 20">
            <a:extLst>
              <a:ext uri="{FF2B5EF4-FFF2-40B4-BE49-F238E27FC236}">
                <a16:creationId xmlns:a16="http://schemas.microsoft.com/office/drawing/2014/main" id="{C02040E9-33F2-35C2-AFC2-B451D59D2B53}"/>
              </a:ext>
            </a:extLst>
          </p:cNvPr>
          <p:cNvCxnSpPr>
            <a:cxnSpLocks/>
          </p:cNvCxnSpPr>
          <p:nvPr/>
        </p:nvCxnSpPr>
        <p:spPr>
          <a:xfrm>
            <a:off x="2485577" y="4688626"/>
            <a:ext cx="519978" cy="0"/>
          </a:xfrm>
          <a:prstGeom prst="straightConnector1">
            <a:avLst/>
          </a:prstGeom>
          <a:noFill/>
          <a:ln w="57150" cap="flat" cmpd="sng" algn="ctr">
            <a:solidFill>
              <a:srgbClr val="7030A0"/>
            </a:solidFill>
            <a:prstDash val="solid"/>
            <a:miter lim="800000"/>
            <a:tailEnd type="triangle"/>
          </a:ln>
          <a:effectLst/>
        </p:spPr>
      </p:cxnSp>
      <p:cxnSp>
        <p:nvCxnSpPr>
          <p:cNvPr id="252" name="Connettore 2 23">
            <a:extLst>
              <a:ext uri="{FF2B5EF4-FFF2-40B4-BE49-F238E27FC236}">
                <a16:creationId xmlns:a16="http://schemas.microsoft.com/office/drawing/2014/main" id="{4DC614D1-67F6-0970-F40C-042429F9A5E4}"/>
              </a:ext>
            </a:extLst>
          </p:cNvPr>
          <p:cNvCxnSpPr>
            <a:cxnSpLocks/>
          </p:cNvCxnSpPr>
          <p:nvPr/>
        </p:nvCxnSpPr>
        <p:spPr>
          <a:xfrm flipH="1">
            <a:off x="3224463" y="4682610"/>
            <a:ext cx="498695" cy="0"/>
          </a:xfrm>
          <a:prstGeom prst="straightConnector1">
            <a:avLst/>
          </a:prstGeom>
          <a:noFill/>
          <a:ln w="57150" cap="flat" cmpd="sng" algn="ctr">
            <a:solidFill>
              <a:srgbClr val="7030A0"/>
            </a:solidFill>
            <a:prstDash val="solid"/>
            <a:miter lim="800000"/>
            <a:tailEnd type="triangle"/>
          </a:ln>
          <a:effectLst/>
        </p:spPr>
      </p:cxnSp>
      <p:sp>
        <p:nvSpPr>
          <p:cNvPr id="253" name="Rettangolo 44">
            <a:extLst>
              <a:ext uri="{FF2B5EF4-FFF2-40B4-BE49-F238E27FC236}">
                <a16:creationId xmlns:a16="http://schemas.microsoft.com/office/drawing/2014/main" id="{BE464BEC-2BA2-C2B6-7457-4824227D73ED}"/>
              </a:ext>
            </a:extLst>
          </p:cNvPr>
          <p:cNvSpPr/>
          <p:nvPr/>
        </p:nvSpPr>
        <p:spPr>
          <a:xfrm>
            <a:off x="4481392" y="2774645"/>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54" name="Rettangolo 45">
            <a:extLst>
              <a:ext uri="{FF2B5EF4-FFF2-40B4-BE49-F238E27FC236}">
                <a16:creationId xmlns:a16="http://schemas.microsoft.com/office/drawing/2014/main" id="{D57D2D93-DDCF-68B1-45DD-D13340C33F05}"/>
              </a:ext>
            </a:extLst>
          </p:cNvPr>
          <p:cNvSpPr/>
          <p:nvPr/>
        </p:nvSpPr>
        <p:spPr>
          <a:xfrm>
            <a:off x="4484472" y="4508554"/>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55" name="Rettangolo 46">
            <a:extLst>
              <a:ext uri="{FF2B5EF4-FFF2-40B4-BE49-F238E27FC236}">
                <a16:creationId xmlns:a16="http://schemas.microsoft.com/office/drawing/2014/main" id="{84E789BA-6BAF-88E6-B137-DE6882F61251}"/>
              </a:ext>
            </a:extLst>
          </p:cNvPr>
          <p:cNvSpPr/>
          <p:nvPr/>
        </p:nvSpPr>
        <p:spPr>
          <a:xfrm>
            <a:off x="6128255" y="4508554"/>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56" name="Rettangolo 47">
            <a:extLst>
              <a:ext uri="{FF2B5EF4-FFF2-40B4-BE49-F238E27FC236}">
                <a16:creationId xmlns:a16="http://schemas.microsoft.com/office/drawing/2014/main" id="{5424BC39-5AA9-7460-9391-89FF418CB469}"/>
              </a:ext>
            </a:extLst>
          </p:cNvPr>
          <p:cNvSpPr/>
          <p:nvPr/>
        </p:nvSpPr>
        <p:spPr>
          <a:xfrm>
            <a:off x="6118711" y="2765914"/>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57" name="Rettangolo 50">
            <a:extLst>
              <a:ext uri="{FF2B5EF4-FFF2-40B4-BE49-F238E27FC236}">
                <a16:creationId xmlns:a16="http://schemas.microsoft.com/office/drawing/2014/main" id="{30B42DE7-7CDD-7C20-093B-B35FD6C146AE}"/>
              </a:ext>
            </a:extLst>
          </p:cNvPr>
          <p:cNvSpPr/>
          <p:nvPr/>
        </p:nvSpPr>
        <p:spPr>
          <a:xfrm>
            <a:off x="1030583" y="4516385"/>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58" name="Rettangolo 51">
            <a:extLst>
              <a:ext uri="{FF2B5EF4-FFF2-40B4-BE49-F238E27FC236}">
                <a16:creationId xmlns:a16="http://schemas.microsoft.com/office/drawing/2014/main" id="{4C1E6866-75B4-9DC0-4982-EF93122CCE46}"/>
              </a:ext>
            </a:extLst>
          </p:cNvPr>
          <p:cNvSpPr/>
          <p:nvPr/>
        </p:nvSpPr>
        <p:spPr>
          <a:xfrm>
            <a:off x="1021039" y="2786445"/>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59" name="Segno di addizione 52">
            <a:extLst>
              <a:ext uri="{FF2B5EF4-FFF2-40B4-BE49-F238E27FC236}">
                <a16:creationId xmlns:a16="http://schemas.microsoft.com/office/drawing/2014/main" id="{A78017D3-0C85-2B5B-2CF7-AA97B5702ACB}"/>
              </a:ext>
            </a:extLst>
          </p:cNvPr>
          <p:cNvSpPr/>
          <p:nvPr/>
        </p:nvSpPr>
        <p:spPr>
          <a:xfrm>
            <a:off x="2095916" y="2768984"/>
            <a:ext cx="402007" cy="402007"/>
          </a:xfrm>
          <a:prstGeom prst="mathPl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60" name="Segno di sottrazione 54">
            <a:extLst>
              <a:ext uri="{FF2B5EF4-FFF2-40B4-BE49-F238E27FC236}">
                <a16:creationId xmlns:a16="http://schemas.microsoft.com/office/drawing/2014/main" id="{1EC11910-B40E-5A48-58E0-748B02B73285}"/>
              </a:ext>
            </a:extLst>
          </p:cNvPr>
          <p:cNvSpPr/>
          <p:nvPr/>
        </p:nvSpPr>
        <p:spPr>
          <a:xfrm>
            <a:off x="6316244" y="2773373"/>
            <a:ext cx="342447" cy="369338"/>
          </a:xfrm>
          <a:prstGeom prst="mathMin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61" name="Segno di sottrazione 57">
            <a:extLst>
              <a:ext uri="{FF2B5EF4-FFF2-40B4-BE49-F238E27FC236}">
                <a16:creationId xmlns:a16="http://schemas.microsoft.com/office/drawing/2014/main" id="{2BF6F277-3F18-E5A8-2D2E-26A60C7C51E9}"/>
              </a:ext>
            </a:extLst>
          </p:cNvPr>
          <p:cNvSpPr/>
          <p:nvPr/>
        </p:nvSpPr>
        <p:spPr>
          <a:xfrm>
            <a:off x="4637827" y="4498584"/>
            <a:ext cx="342447" cy="369338"/>
          </a:xfrm>
          <a:prstGeom prst="mathMin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62" name="Segno di sottrazione 59">
            <a:extLst>
              <a:ext uri="{FF2B5EF4-FFF2-40B4-BE49-F238E27FC236}">
                <a16:creationId xmlns:a16="http://schemas.microsoft.com/office/drawing/2014/main" id="{E1E5FED3-9B6C-1241-D9AE-3FF6F18E1CC7}"/>
              </a:ext>
            </a:extLst>
          </p:cNvPr>
          <p:cNvSpPr/>
          <p:nvPr/>
        </p:nvSpPr>
        <p:spPr>
          <a:xfrm>
            <a:off x="2107599" y="4501484"/>
            <a:ext cx="342447" cy="369338"/>
          </a:xfrm>
          <a:prstGeom prst="mathMin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63" name="Segno di addizione 62">
            <a:extLst>
              <a:ext uri="{FF2B5EF4-FFF2-40B4-BE49-F238E27FC236}">
                <a16:creationId xmlns:a16="http://schemas.microsoft.com/office/drawing/2014/main" id="{4A2A2186-378C-EFE1-F19B-02317C6313B3}"/>
              </a:ext>
            </a:extLst>
          </p:cNvPr>
          <p:cNvSpPr/>
          <p:nvPr/>
        </p:nvSpPr>
        <p:spPr>
          <a:xfrm>
            <a:off x="4623578" y="2768984"/>
            <a:ext cx="402007" cy="402007"/>
          </a:xfrm>
          <a:prstGeom prst="mathPl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64" name="Segno di addizione 63">
            <a:extLst>
              <a:ext uri="{FF2B5EF4-FFF2-40B4-BE49-F238E27FC236}">
                <a16:creationId xmlns:a16="http://schemas.microsoft.com/office/drawing/2014/main" id="{3F9D45B9-41E8-CDF7-DB36-2AA732B3FE57}"/>
              </a:ext>
            </a:extLst>
          </p:cNvPr>
          <p:cNvSpPr/>
          <p:nvPr/>
        </p:nvSpPr>
        <p:spPr>
          <a:xfrm>
            <a:off x="6292594" y="4480971"/>
            <a:ext cx="402007" cy="402007"/>
          </a:xfrm>
          <a:prstGeom prst="mathPl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65" name="CasellaDiTesto 66">
            <a:extLst>
              <a:ext uri="{FF2B5EF4-FFF2-40B4-BE49-F238E27FC236}">
                <a16:creationId xmlns:a16="http://schemas.microsoft.com/office/drawing/2014/main" id="{7BF633EE-1139-7925-FF6C-2FE0F05039BC}"/>
              </a:ext>
            </a:extLst>
          </p:cNvPr>
          <p:cNvSpPr txBox="1"/>
          <p:nvPr/>
        </p:nvSpPr>
        <p:spPr>
          <a:xfrm>
            <a:off x="5133821" y="4161461"/>
            <a:ext cx="1074333" cy="369332"/>
          </a:xfrm>
          <a:prstGeom prst="rect">
            <a:avLst/>
          </a:prstGeom>
          <a:noFill/>
        </p:spPr>
        <p:txBody>
          <a:bodyPr wrap="none" rtlCol="0">
            <a:spAutoFit/>
          </a:bodyPr>
          <a:lstStyle/>
          <a:p>
            <a:pPr defTabSz="457200"/>
            <a:r>
              <a:rPr lang="it-IT" dirty="0">
                <a:solidFill>
                  <a:srgbClr val="FF0000"/>
                </a:solidFill>
              </a:rPr>
              <a:t>RF cavity</a:t>
            </a:r>
          </a:p>
        </p:txBody>
      </p:sp>
      <p:cxnSp>
        <p:nvCxnSpPr>
          <p:cNvPr id="266" name="Connettore diritto 68">
            <a:extLst>
              <a:ext uri="{FF2B5EF4-FFF2-40B4-BE49-F238E27FC236}">
                <a16:creationId xmlns:a16="http://schemas.microsoft.com/office/drawing/2014/main" id="{5C9562EC-4E11-9B49-FB50-26D2ED987102}"/>
              </a:ext>
            </a:extLst>
          </p:cNvPr>
          <p:cNvCxnSpPr/>
          <p:nvPr/>
        </p:nvCxnSpPr>
        <p:spPr>
          <a:xfrm>
            <a:off x="1011533" y="3190041"/>
            <a:ext cx="714346" cy="0"/>
          </a:xfrm>
          <a:prstGeom prst="line">
            <a:avLst/>
          </a:prstGeom>
          <a:noFill/>
          <a:ln w="28575" cap="flat" cmpd="sng" algn="ctr">
            <a:solidFill>
              <a:srgbClr val="5B9BD5"/>
            </a:solidFill>
            <a:prstDash val="solid"/>
            <a:miter lim="800000"/>
          </a:ln>
          <a:effectLst/>
        </p:spPr>
      </p:cxnSp>
      <p:cxnSp>
        <p:nvCxnSpPr>
          <p:cNvPr id="267" name="Connettore diritto 69">
            <a:extLst>
              <a:ext uri="{FF2B5EF4-FFF2-40B4-BE49-F238E27FC236}">
                <a16:creationId xmlns:a16="http://schemas.microsoft.com/office/drawing/2014/main" id="{8F51A6F9-2AE6-630E-92CF-173DC6404A86}"/>
              </a:ext>
            </a:extLst>
          </p:cNvPr>
          <p:cNvCxnSpPr/>
          <p:nvPr/>
        </p:nvCxnSpPr>
        <p:spPr>
          <a:xfrm>
            <a:off x="1022481" y="4471628"/>
            <a:ext cx="714346" cy="0"/>
          </a:xfrm>
          <a:prstGeom prst="line">
            <a:avLst/>
          </a:prstGeom>
          <a:noFill/>
          <a:ln w="28575" cap="flat" cmpd="sng" algn="ctr">
            <a:solidFill>
              <a:srgbClr val="5B9BD5"/>
            </a:solidFill>
            <a:prstDash val="solid"/>
            <a:miter lim="800000"/>
          </a:ln>
          <a:effectLst/>
        </p:spPr>
      </p:cxnSp>
      <p:cxnSp>
        <p:nvCxnSpPr>
          <p:cNvPr id="268" name="Connettore diritto 70">
            <a:extLst>
              <a:ext uri="{FF2B5EF4-FFF2-40B4-BE49-F238E27FC236}">
                <a16:creationId xmlns:a16="http://schemas.microsoft.com/office/drawing/2014/main" id="{026640A2-1E23-7EFD-BA57-920DFEECC2B3}"/>
              </a:ext>
            </a:extLst>
          </p:cNvPr>
          <p:cNvCxnSpPr/>
          <p:nvPr/>
        </p:nvCxnSpPr>
        <p:spPr>
          <a:xfrm>
            <a:off x="1933669" y="3190041"/>
            <a:ext cx="714346" cy="0"/>
          </a:xfrm>
          <a:prstGeom prst="line">
            <a:avLst/>
          </a:prstGeom>
          <a:noFill/>
          <a:ln w="28575" cap="flat" cmpd="sng" algn="ctr">
            <a:solidFill>
              <a:srgbClr val="5B9BD5"/>
            </a:solidFill>
            <a:prstDash val="solid"/>
            <a:miter lim="800000"/>
          </a:ln>
          <a:effectLst/>
        </p:spPr>
      </p:cxnSp>
      <p:cxnSp>
        <p:nvCxnSpPr>
          <p:cNvPr id="269" name="Connettore diritto 71">
            <a:extLst>
              <a:ext uri="{FF2B5EF4-FFF2-40B4-BE49-F238E27FC236}">
                <a16:creationId xmlns:a16="http://schemas.microsoft.com/office/drawing/2014/main" id="{9585935E-F36E-A989-516E-41962500C55E}"/>
              </a:ext>
            </a:extLst>
          </p:cNvPr>
          <p:cNvCxnSpPr/>
          <p:nvPr/>
        </p:nvCxnSpPr>
        <p:spPr>
          <a:xfrm>
            <a:off x="1943099" y="4462285"/>
            <a:ext cx="714346" cy="0"/>
          </a:xfrm>
          <a:prstGeom prst="line">
            <a:avLst/>
          </a:prstGeom>
          <a:noFill/>
          <a:ln w="28575" cap="flat" cmpd="sng" algn="ctr">
            <a:solidFill>
              <a:srgbClr val="5B9BD5"/>
            </a:solidFill>
            <a:prstDash val="solid"/>
            <a:miter lim="800000"/>
          </a:ln>
          <a:effectLst/>
        </p:spPr>
      </p:cxnSp>
      <p:cxnSp>
        <p:nvCxnSpPr>
          <p:cNvPr id="270" name="Connettore diritto 72">
            <a:extLst>
              <a:ext uri="{FF2B5EF4-FFF2-40B4-BE49-F238E27FC236}">
                <a16:creationId xmlns:a16="http://schemas.microsoft.com/office/drawing/2014/main" id="{F07D4F83-3EA3-B793-56B2-161925CE727F}"/>
              </a:ext>
            </a:extLst>
          </p:cNvPr>
          <p:cNvCxnSpPr/>
          <p:nvPr/>
        </p:nvCxnSpPr>
        <p:spPr>
          <a:xfrm>
            <a:off x="3572431" y="3190041"/>
            <a:ext cx="714346" cy="0"/>
          </a:xfrm>
          <a:prstGeom prst="line">
            <a:avLst/>
          </a:prstGeom>
          <a:noFill/>
          <a:ln w="28575" cap="flat" cmpd="sng" algn="ctr">
            <a:solidFill>
              <a:srgbClr val="5B9BD5"/>
            </a:solidFill>
            <a:prstDash val="solid"/>
            <a:miter lim="800000"/>
          </a:ln>
          <a:effectLst/>
        </p:spPr>
      </p:cxnSp>
      <p:cxnSp>
        <p:nvCxnSpPr>
          <p:cNvPr id="271" name="Connettore diritto 73">
            <a:extLst>
              <a:ext uri="{FF2B5EF4-FFF2-40B4-BE49-F238E27FC236}">
                <a16:creationId xmlns:a16="http://schemas.microsoft.com/office/drawing/2014/main" id="{FE73968F-B8D2-7129-7D5D-B5274AEE0385}"/>
              </a:ext>
            </a:extLst>
          </p:cNvPr>
          <p:cNvCxnSpPr/>
          <p:nvPr/>
        </p:nvCxnSpPr>
        <p:spPr>
          <a:xfrm>
            <a:off x="4486827" y="3190041"/>
            <a:ext cx="714346" cy="0"/>
          </a:xfrm>
          <a:prstGeom prst="line">
            <a:avLst/>
          </a:prstGeom>
          <a:noFill/>
          <a:ln w="28575" cap="flat" cmpd="sng" algn="ctr">
            <a:solidFill>
              <a:srgbClr val="5B9BD5"/>
            </a:solidFill>
            <a:prstDash val="solid"/>
            <a:miter lim="800000"/>
          </a:ln>
          <a:effectLst/>
        </p:spPr>
      </p:cxnSp>
      <p:cxnSp>
        <p:nvCxnSpPr>
          <p:cNvPr id="272" name="Connettore diritto 74">
            <a:extLst>
              <a:ext uri="{FF2B5EF4-FFF2-40B4-BE49-F238E27FC236}">
                <a16:creationId xmlns:a16="http://schemas.microsoft.com/office/drawing/2014/main" id="{97D5939E-253A-183B-BFCC-FEA26C4A733F}"/>
              </a:ext>
            </a:extLst>
          </p:cNvPr>
          <p:cNvCxnSpPr/>
          <p:nvPr/>
        </p:nvCxnSpPr>
        <p:spPr>
          <a:xfrm>
            <a:off x="6130294" y="3190041"/>
            <a:ext cx="714346" cy="0"/>
          </a:xfrm>
          <a:prstGeom prst="line">
            <a:avLst/>
          </a:prstGeom>
          <a:noFill/>
          <a:ln w="28575" cap="flat" cmpd="sng" algn="ctr">
            <a:solidFill>
              <a:srgbClr val="5B9BD5"/>
            </a:solidFill>
            <a:prstDash val="solid"/>
            <a:miter lim="800000"/>
          </a:ln>
          <a:effectLst/>
        </p:spPr>
      </p:cxnSp>
      <p:cxnSp>
        <p:nvCxnSpPr>
          <p:cNvPr id="273" name="Connettore diritto 75">
            <a:extLst>
              <a:ext uri="{FF2B5EF4-FFF2-40B4-BE49-F238E27FC236}">
                <a16:creationId xmlns:a16="http://schemas.microsoft.com/office/drawing/2014/main" id="{133B4BB4-2D3C-3077-875E-C69F2BB4E5E3}"/>
              </a:ext>
            </a:extLst>
          </p:cNvPr>
          <p:cNvCxnSpPr/>
          <p:nvPr/>
        </p:nvCxnSpPr>
        <p:spPr>
          <a:xfrm>
            <a:off x="3583276" y="4459292"/>
            <a:ext cx="714346" cy="0"/>
          </a:xfrm>
          <a:prstGeom prst="line">
            <a:avLst/>
          </a:prstGeom>
          <a:noFill/>
          <a:ln w="28575" cap="flat" cmpd="sng" algn="ctr">
            <a:solidFill>
              <a:srgbClr val="5B9BD5"/>
            </a:solidFill>
            <a:prstDash val="solid"/>
            <a:miter lim="800000"/>
          </a:ln>
          <a:effectLst/>
        </p:spPr>
      </p:cxnSp>
      <p:cxnSp>
        <p:nvCxnSpPr>
          <p:cNvPr id="274" name="Connettore diritto 76">
            <a:extLst>
              <a:ext uri="{FF2B5EF4-FFF2-40B4-BE49-F238E27FC236}">
                <a16:creationId xmlns:a16="http://schemas.microsoft.com/office/drawing/2014/main" id="{3F53D3CC-C56A-110D-191C-15467ADA9CBD}"/>
              </a:ext>
            </a:extLst>
          </p:cNvPr>
          <p:cNvCxnSpPr/>
          <p:nvPr/>
        </p:nvCxnSpPr>
        <p:spPr>
          <a:xfrm>
            <a:off x="4471220" y="4459292"/>
            <a:ext cx="714346" cy="0"/>
          </a:xfrm>
          <a:prstGeom prst="line">
            <a:avLst/>
          </a:prstGeom>
          <a:noFill/>
          <a:ln w="28575" cap="flat" cmpd="sng" algn="ctr">
            <a:solidFill>
              <a:srgbClr val="5B9BD5"/>
            </a:solidFill>
            <a:prstDash val="solid"/>
            <a:miter lim="800000"/>
          </a:ln>
          <a:effectLst/>
        </p:spPr>
      </p:cxnSp>
      <p:cxnSp>
        <p:nvCxnSpPr>
          <p:cNvPr id="275" name="Connettore diritto 77">
            <a:extLst>
              <a:ext uri="{FF2B5EF4-FFF2-40B4-BE49-F238E27FC236}">
                <a16:creationId xmlns:a16="http://schemas.microsoft.com/office/drawing/2014/main" id="{AE0DEA1B-6FB8-9604-562E-49DA5967BD84}"/>
              </a:ext>
            </a:extLst>
          </p:cNvPr>
          <p:cNvCxnSpPr/>
          <p:nvPr/>
        </p:nvCxnSpPr>
        <p:spPr>
          <a:xfrm>
            <a:off x="6130294" y="4456299"/>
            <a:ext cx="714346" cy="0"/>
          </a:xfrm>
          <a:prstGeom prst="line">
            <a:avLst/>
          </a:prstGeom>
          <a:noFill/>
          <a:ln w="28575" cap="flat" cmpd="sng" algn="ctr">
            <a:solidFill>
              <a:srgbClr val="5B9BD5"/>
            </a:solidFill>
            <a:prstDash val="solid"/>
            <a:miter lim="800000"/>
          </a:ln>
          <a:effectLst/>
        </p:spPr>
      </p:cxnSp>
      <p:sp>
        <p:nvSpPr>
          <p:cNvPr id="276" name="CasellaDiTesto 78">
            <a:extLst>
              <a:ext uri="{FF2B5EF4-FFF2-40B4-BE49-F238E27FC236}">
                <a16:creationId xmlns:a16="http://schemas.microsoft.com/office/drawing/2014/main" id="{D4C7B8F7-3769-398C-BBDF-067E6437D535}"/>
              </a:ext>
            </a:extLst>
          </p:cNvPr>
          <p:cNvSpPr txBox="1"/>
          <p:nvPr/>
        </p:nvSpPr>
        <p:spPr>
          <a:xfrm>
            <a:off x="664551" y="4845715"/>
            <a:ext cx="1285843" cy="369332"/>
          </a:xfrm>
          <a:prstGeom prst="rect">
            <a:avLst/>
          </a:prstGeom>
          <a:noFill/>
        </p:spPr>
        <p:txBody>
          <a:bodyPr wrap="square" rtlCol="0">
            <a:spAutoFit/>
          </a:bodyPr>
          <a:lstStyle/>
          <a:p>
            <a:pPr defTabSz="457200"/>
            <a:r>
              <a:rPr lang="it-IT" dirty="0">
                <a:solidFill>
                  <a:srgbClr val="5B9BD5"/>
                </a:solidFill>
              </a:rPr>
              <a:t>Solenoid</a:t>
            </a:r>
          </a:p>
        </p:txBody>
      </p:sp>
      <p:sp>
        <p:nvSpPr>
          <p:cNvPr id="277" name="CasellaDiTesto 79">
            <a:extLst>
              <a:ext uri="{FF2B5EF4-FFF2-40B4-BE49-F238E27FC236}">
                <a16:creationId xmlns:a16="http://schemas.microsoft.com/office/drawing/2014/main" id="{3A8264EF-C319-8D4F-1B54-15F8F1F95E85}"/>
              </a:ext>
            </a:extLst>
          </p:cNvPr>
          <p:cNvSpPr txBox="1"/>
          <p:nvPr/>
        </p:nvSpPr>
        <p:spPr>
          <a:xfrm>
            <a:off x="6427417" y="3955166"/>
            <a:ext cx="1005403" cy="369332"/>
          </a:xfrm>
          <a:prstGeom prst="rect">
            <a:avLst/>
          </a:prstGeom>
          <a:noFill/>
        </p:spPr>
        <p:txBody>
          <a:bodyPr wrap="none" rtlCol="0">
            <a:spAutoFit/>
          </a:bodyPr>
          <a:lstStyle/>
          <a:p>
            <a:pPr defTabSz="457200"/>
            <a:r>
              <a:rPr lang="it-IT" dirty="0">
                <a:solidFill>
                  <a:srgbClr val="70AD47"/>
                </a:solidFill>
              </a:rPr>
              <a:t>absober</a:t>
            </a:r>
          </a:p>
        </p:txBody>
      </p:sp>
      <p:grpSp>
        <p:nvGrpSpPr>
          <p:cNvPr id="278" name="Gruppo 80">
            <a:extLst>
              <a:ext uri="{FF2B5EF4-FFF2-40B4-BE49-F238E27FC236}">
                <a16:creationId xmlns:a16="http://schemas.microsoft.com/office/drawing/2014/main" id="{6D988DB6-43D4-DDAF-D268-DE9785F56554}"/>
              </a:ext>
            </a:extLst>
          </p:cNvPr>
          <p:cNvGrpSpPr/>
          <p:nvPr/>
        </p:nvGrpSpPr>
        <p:grpSpPr>
          <a:xfrm>
            <a:off x="9604211" y="3274868"/>
            <a:ext cx="654120" cy="877960"/>
            <a:chOff x="4893948" y="3511479"/>
            <a:chExt cx="654120" cy="877960"/>
          </a:xfrm>
        </p:grpSpPr>
        <p:sp>
          <p:nvSpPr>
            <p:cNvPr id="279" name="Rettangolo 81">
              <a:extLst>
                <a:ext uri="{FF2B5EF4-FFF2-40B4-BE49-F238E27FC236}">
                  <a16:creationId xmlns:a16="http://schemas.microsoft.com/office/drawing/2014/main" id="{89FC2B5C-F1E3-3526-ED58-77F2CC043427}"/>
                </a:ext>
              </a:extLst>
            </p:cNvPr>
            <p:cNvSpPr/>
            <p:nvPr/>
          </p:nvSpPr>
          <p:spPr>
            <a:xfrm>
              <a:off x="4893948" y="3513010"/>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80" name="Rettangolo 82">
              <a:extLst>
                <a:ext uri="{FF2B5EF4-FFF2-40B4-BE49-F238E27FC236}">
                  <a16:creationId xmlns:a16="http://schemas.microsoft.com/office/drawing/2014/main" id="{D060F818-DFB9-EDE4-8B75-8ED21224607E}"/>
                </a:ext>
              </a:extLst>
            </p:cNvPr>
            <p:cNvSpPr/>
            <p:nvPr/>
          </p:nvSpPr>
          <p:spPr>
            <a:xfrm>
              <a:off x="5114359" y="3511480"/>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dirty="0">
                <a:ln>
                  <a:noFill/>
                </a:ln>
                <a:solidFill>
                  <a:prstClr val="white"/>
                </a:solidFill>
                <a:effectLst/>
                <a:uLnTx/>
                <a:uFillTx/>
                <a:ea typeface="+mn-ea"/>
                <a:cs typeface="+mn-cs"/>
              </a:endParaRPr>
            </a:p>
          </p:txBody>
        </p:sp>
        <p:sp>
          <p:nvSpPr>
            <p:cNvPr id="281" name="Rettangolo 83">
              <a:extLst>
                <a:ext uri="{FF2B5EF4-FFF2-40B4-BE49-F238E27FC236}">
                  <a16:creationId xmlns:a16="http://schemas.microsoft.com/office/drawing/2014/main" id="{C3064906-2B39-B2A2-DFB4-5DF8A30909AA}"/>
                </a:ext>
              </a:extLst>
            </p:cNvPr>
            <p:cNvSpPr/>
            <p:nvPr/>
          </p:nvSpPr>
          <p:spPr>
            <a:xfrm>
              <a:off x="5332419" y="3511479"/>
              <a:ext cx="215649" cy="876429"/>
            </a:xfrm>
            <a:prstGeom prst="rect">
              <a:avLst/>
            </a:prstGeom>
            <a:solidFill>
              <a:srgbClr val="FF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grpSp>
      <p:sp>
        <p:nvSpPr>
          <p:cNvPr id="282" name="Rettangolo 84">
            <a:extLst>
              <a:ext uri="{FF2B5EF4-FFF2-40B4-BE49-F238E27FC236}">
                <a16:creationId xmlns:a16="http://schemas.microsoft.com/office/drawing/2014/main" id="{B0F2E5A3-14E3-4E02-534C-04B4F325B969}"/>
              </a:ext>
            </a:extLst>
          </p:cNvPr>
          <p:cNvSpPr/>
          <p:nvPr/>
        </p:nvSpPr>
        <p:spPr>
          <a:xfrm>
            <a:off x="8751471" y="2730591"/>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83" name="Rettangolo 85">
            <a:extLst>
              <a:ext uri="{FF2B5EF4-FFF2-40B4-BE49-F238E27FC236}">
                <a16:creationId xmlns:a16="http://schemas.microsoft.com/office/drawing/2014/main" id="{DA4BD484-52FD-DCC9-0685-8C127D959FE7}"/>
              </a:ext>
            </a:extLst>
          </p:cNvPr>
          <p:cNvSpPr/>
          <p:nvPr/>
        </p:nvSpPr>
        <p:spPr>
          <a:xfrm>
            <a:off x="8760901" y="4451800"/>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84" name="Rettangolo 86">
            <a:extLst>
              <a:ext uri="{FF2B5EF4-FFF2-40B4-BE49-F238E27FC236}">
                <a16:creationId xmlns:a16="http://schemas.microsoft.com/office/drawing/2014/main" id="{F85628C5-3EF8-62C8-0A8C-C9B50935CE3E}"/>
              </a:ext>
            </a:extLst>
          </p:cNvPr>
          <p:cNvSpPr/>
          <p:nvPr/>
        </p:nvSpPr>
        <p:spPr>
          <a:xfrm>
            <a:off x="10398334" y="4451800"/>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85" name="Rettangolo 87">
            <a:extLst>
              <a:ext uri="{FF2B5EF4-FFF2-40B4-BE49-F238E27FC236}">
                <a16:creationId xmlns:a16="http://schemas.microsoft.com/office/drawing/2014/main" id="{B08A74E4-AF38-BE94-A862-75F1E0CA5142}"/>
              </a:ext>
            </a:extLst>
          </p:cNvPr>
          <p:cNvSpPr/>
          <p:nvPr/>
        </p:nvSpPr>
        <p:spPr>
          <a:xfrm>
            <a:off x="10388790" y="2721860"/>
            <a:ext cx="698143" cy="369338"/>
          </a:xfrm>
          <a:prstGeom prst="rect">
            <a:avLst/>
          </a:prstGeom>
          <a:solidFill>
            <a:srgbClr val="5B9BD5"/>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86" name="Segno di addizione 88">
            <a:extLst>
              <a:ext uri="{FF2B5EF4-FFF2-40B4-BE49-F238E27FC236}">
                <a16:creationId xmlns:a16="http://schemas.microsoft.com/office/drawing/2014/main" id="{0640A953-03BB-3970-59EE-E23F1FF9AFF4}"/>
              </a:ext>
            </a:extLst>
          </p:cNvPr>
          <p:cNvSpPr/>
          <p:nvPr/>
        </p:nvSpPr>
        <p:spPr>
          <a:xfrm>
            <a:off x="8905616" y="2711441"/>
            <a:ext cx="402007" cy="402007"/>
          </a:xfrm>
          <a:prstGeom prst="mathPl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87" name="Segno di sottrazione 90">
            <a:extLst>
              <a:ext uri="{FF2B5EF4-FFF2-40B4-BE49-F238E27FC236}">
                <a16:creationId xmlns:a16="http://schemas.microsoft.com/office/drawing/2014/main" id="{42B4F7BA-45C0-104B-83A6-DE5E1203D45C}"/>
              </a:ext>
            </a:extLst>
          </p:cNvPr>
          <p:cNvSpPr/>
          <p:nvPr/>
        </p:nvSpPr>
        <p:spPr>
          <a:xfrm>
            <a:off x="8932205" y="4450569"/>
            <a:ext cx="342447" cy="369338"/>
          </a:xfrm>
          <a:prstGeom prst="mathMin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cxnSp>
        <p:nvCxnSpPr>
          <p:cNvPr id="288" name="Connettore diritto 92">
            <a:extLst>
              <a:ext uri="{FF2B5EF4-FFF2-40B4-BE49-F238E27FC236}">
                <a16:creationId xmlns:a16="http://schemas.microsoft.com/office/drawing/2014/main" id="{4530CEFE-A4E5-EE11-7FEC-B84CE45AF19F}"/>
              </a:ext>
            </a:extLst>
          </p:cNvPr>
          <p:cNvCxnSpPr/>
          <p:nvPr/>
        </p:nvCxnSpPr>
        <p:spPr>
          <a:xfrm>
            <a:off x="8743369" y="3132498"/>
            <a:ext cx="714346" cy="0"/>
          </a:xfrm>
          <a:prstGeom prst="line">
            <a:avLst/>
          </a:prstGeom>
          <a:noFill/>
          <a:ln w="28575" cap="flat" cmpd="sng" algn="ctr">
            <a:solidFill>
              <a:srgbClr val="5B9BD5"/>
            </a:solidFill>
            <a:prstDash val="solid"/>
            <a:miter lim="800000"/>
          </a:ln>
          <a:effectLst/>
        </p:spPr>
      </p:cxnSp>
      <p:cxnSp>
        <p:nvCxnSpPr>
          <p:cNvPr id="289" name="Connettore diritto 93">
            <a:extLst>
              <a:ext uri="{FF2B5EF4-FFF2-40B4-BE49-F238E27FC236}">
                <a16:creationId xmlns:a16="http://schemas.microsoft.com/office/drawing/2014/main" id="{F3174AEE-99D1-0617-9CDA-32F0C538E224}"/>
              </a:ext>
            </a:extLst>
          </p:cNvPr>
          <p:cNvCxnSpPr/>
          <p:nvPr/>
        </p:nvCxnSpPr>
        <p:spPr>
          <a:xfrm>
            <a:off x="8752799" y="4404742"/>
            <a:ext cx="714346" cy="0"/>
          </a:xfrm>
          <a:prstGeom prst="line">
            <a:avLst/>
          </a:prstGeom>
          <a:noFill/>
          <a:ln w="28575" cap="flat" cmpd="sng" algn="ctr">
            <a:solidFill>
              <a:srgbClr val="5B9BD5"/>
            </a:solidFill>
            <a:prstDash val="solid"/>
            <a:miter lim="800000"/>
          </a:ln>
          <a:effectLst/>
        </p:spPr>
      </p:cxnSp>
      <p:cxnSp>
        <p:nvCxnSpPr>
          <p:cNvPr id="290" name="Connettore diritto 94">
            <a:extLst>
              <a:ext uri="{FF2B5EF4-FFF2-40B4-BE49-F238E27FC236}">
                <a16:creationId xmlns:a16="http://schemas.microsoft.com/office/drawing/2014/main" id="{2F82BE90-FFB1-8F57-E484-6BA774CC83EB}"/>
              </a:ext>
            </a:extLst>
          </p:cNvPr>
          <p:cNvCxnSpPr/>
          <p:nvPr/>
        </p:nvCxnSpPr>
        <p:spPr>
          <a:xfrm>
            <a:off x="10382131" y="3132498"/>
            <a:ext cx="714346" cy="0"/>
          </a:xfrm>
          <a:prstGeom prst="line">
            <a:avLst/>
          </a:prstGeom>
          <a:noFill/>
          <a:ln w="28575" cap="flat" cmpd="sng" algn="ctr">
            <a:solidFill>
              <a:srgbClr val="5B9BD5"/>
            </a:solidFill>
            <a:prstDash val="solid"/>
            <a:miter lim="800000"/>
          </a:ln>
          <a:effectLst/>
        </p:spPr>
      </p:cxnSp>
      <p:cxnSp>
        <p:nvCxnSpPr>
          <p:cNvPr id="291" name="Connettore diritto 95">
            <a:extLst>
              <a:ext uri="{FF2B5EF4-FFF2-40B4-BE49-F238E27FC236}">
                <a16:creationId xmlns:a16="http://schemas.microsoft.com/office/drawing/2014/main" id="{EC113FFB-A586-A57D-8FA4-360434B4D226}"/>
              </a:ext>
            </a:extLst>
          </p:cNvPr>
          <p:cNvCxnSpPr/>
          <p:nvPr/>
        </p:nvCxnSpPr>
        <p:spPr>
          <a:xfrm>
            <a:off x="10392976" y="4401749"/>
            <a:ext cx="714346" cy="0"/>
          </a:xfrm>
          <a:prstGeom prst="line">
            <a:avLst/>
          </a:prstGeom>
          <a:noFill/>
          <a:ln w="28575" cap="flat" cmpd="sng" algn="ctr">
            <a:solidFill>
              <a:srgbClr val="5B9BD5"/>
            </a:solidFill>
            <a:prstDash val="solid"/>
            <a:miter lim="800000"/>
          </a:ln>
          <a:effectLst/>
        </p:spPr>
      </p:cxnSp>
      <p:cxnSp>
        <p:nvCxnSpPr>
          <p:cNvPr id="292" name="Connettore 2 30">
            <a:extLst>
              <a:ext uri="{FF2B5EF4-FFF2-40B4-BE49-F238E27FC236}">
                <a16:creationId xmlns:a16="http://schemas.microsoft.com/office/drawing/2014/main" id="{623C54E9-1EBB-8A50-2AAC-D8812CBDC606}"/>
              </a:ext>
            </a:extLst>
          </p:cNvPr>
          <p:cNvCxnSpPr>
            <a:cxnSpLocks/>
          </p:cNvCxnSpPr>
          <p:nvPr/>
        </p:nvCxnSpPr>
        <p:spPr>
          <a:xfrm>
            <a:off x="10978283" y="4627834"/>
            <a:ext cx="519978" cy="0"/>
          </a:xfrm>
          <a:prstGeom prst="straightConnector1">
            <a:avLst/>
          </a:prstGeom>
          <a:noFill/>
          <a:ln w="57150" cap="flat" cmpd="sng" algn="ctr">
            <a:solidFill>
              <a:srgbClr val="7030A0"/>
            </a:solidFill>
            <a:prstDash val="solid"/>
            <a:miter lim="800000"/>
            <a:tailEnd type="triangle"/>
          </a:ln>
          <a:effectLst/>
        </p:spPr>
      </p:cxnSp>
      <p:cxnSp>
        <p:nvCxnSpPr>
          <p:cNvPr id="293" name="Connettore 2 31">
            <a:extLst>
              <a:ext uri="{FF2B5EF4-FFF2-40B4-BE49-F238E27FC236}">
                <a16:creationId xmlns:a16="http://schemas.microsoft.com/office/drawing/2014/main" id="{C1896D8D-39BB-C889-10F5-390B91032B93}"/>
              </a:ext>
            </a:extLst>
          </p:cNvPr>
          <p:cNvCxnSpPr>
            <a:cxnSpLocks/>
          </p:cNvCxnSpPr>
          <p:nvPr/>
        </p:nvCxnSpPr>
        <p:spPr>
          <a:xfrm flipH="1">
            <a:off x="8367964" y="4627834"/>
            <a:ext cx="498695" cy="0"/>
          </a:xfrm>
          <a:prstGeom prst="straightConnector1">
            <a:avLst/>
          </a:prstGeom>
          <a:noFill/>
          <a:ln w="57150" cap="flat" cmpd="sng" algn="ctr">
            <a:solidFill>
              <a:srgbClr val="7030A0"/>
            </a:solidFill>
            <a:prstDash val="solid"/>
            <a:miter lim="800000"/>
            <a:tailEnd type="triangle"/>
          </a:ln>
          <a:effectLst/>
        </p:spPr>
      </p:cxnSp>
      <p:sp>
        <p:nvSpPr>
          <p:cNvPr id="294" name="Segno di addizione 11">
            <a:extLst>
              <a:ext uri="{FF2B5EF4-FFF2-40B4-BE49-F238E27FC236}">
                <a16:creationId xmlns:a16="http://schemas.microsoft.com/office/drawing/2014/main" id="{18970322-134D-26A6-A6D8-A86585E39A4B}"/>
              </a:ext>
            </a:extLst>
          </p:cNvPr>
          <p:cNvSpPr/>
          <p:nvPr/>
        </p:nvSpPr>
        <p:spPr>
          <a:xfrm>
            <a:off x="3734788" y="4501484"/>
            <a:ext cx="402007" cy="402007"/>
          </a:xfrm>
          <a:prstGeom prst="mathPl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95" name="Segno di sottrazione 12">
            <a:extLst>
              <a:ext uri="{FF2B5EF4-FFF2-40B4-BE49-F238E27FC236}">
                <a16:creationId xmlns:a16="http://schemas.microsoft.com/office/drawing/2014/main" id="{CE41F03E-9DB8-6DB5-EB8D-0A71D1ABBD78}"/>
              </a:ext>
            </a:extLst>
          </p:cNvPr>
          <p:cNvSpPr/>
          <p:nvPr/>
        </p:nvSpPr>
        <p:spPr>
          <a:xfrm>
            <a:off x="3748733" y="2778168"/>
            <a:ext cx="342447" cy="369338"/>
          </a:xfrm>
          <a:prstGeom prst="mathMin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96" name="Segno di addizione 13">
            <a:extLst>
              <a:ext uri="{FF2B5EF4-FFF2-40B4-BE49-F238E27FC236}">
                <a16:creationId xmlns:a16="http://schemas.microsoft.com/office/drawing/2014/main" id="{FD53C3F7-9F76-EF7A-2191-5D51DB57611C}"/>
              </a:ext>
            </a:extLst>
          </p:cNvPr>
          <p:cNvSpPr/>
          <p:nvPr/>
        </p:nvSpPr>
        <p:spPr>
          <a:xfrm>
            <a:off x="1180215" y="4497731"/>
            <a:ext cx="402007" cy="402007"/>
          </a:xfrm>
          <a:prstGeom prst="mathPl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97" name="Segno di sottrazione 33">
            <a:extLst>
              <a:ext uri="{FF2B5EF4-FFF2-40B4-BE49-F238E27FC236}">
                <a16:creationId xmlns:a16="http://schemas.microsoft.com/office/drawing/2014/main" id="{611CBEDE-F4B5-564B-2C91-16EEB05B03ED}"/>
              </a:ext>
            </a:extLst>
          </p:cNvPr>
          <p:cNvSpPr/>
          <p:nvPr/>
        </p:nvSpPr>
        <p:spPr>
          <a:xfrm>
            <a:off x="1194160" y="2774415"/>
            <a:ext cx="342447" cy="369338"/>
          </a:xfrm>
          <a:prstGeom prst="mathMin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98" name="Segno di sottrazione 38">
            <a:extLst>
              <a:ext uri="{FF2B5EF4-FFF2-40B4-BE49-F238E27FC236}">
                <a16:creationId xmlns:a16="http://schemas.microsoft.com/office/drawing/2014/main" id="{0E07D127-A6FC-48A9-1F3D-CD807A0994C8}"/>
              </a:ext>
            </a:extLst>
          </p:cNvPr>
          <p:cNvSpPr/>
          <p:nvPr/>
        </p:nvSpPr>
        <p:spPr>
          <a:xfrm>
            <a:off x="10571962" y="2733214"/>
            <a:ext cx="342447" cy="369338"/>
          </a:xfrm>
          <a:prstGeom prst="mathMin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299" name="Segno di addizione 39">
            <a:extLst>
              <a:ext uri="{FF2B5EF4-FFF2-40B4-BE49-F238E27FC236}">
                <a16:creationId xmlns:a16="http://schemas.microsoft.com/office/drawing/2014/main" id="{37D7E29E-16E7-CB5D-09F7-3500B5B705DB}"/>
              </a:ext>
            </a:extLst>
          </p:cNvPr>
          <p:cNvSpPr/>
          <p:nvPr/>
        </p:nvSpPr>
        <p:spPr>
          <a:xfrm>
            <a:off x="10548312" y="4440812"/>
            <a:ext cx="402007" cy="402007"/>
          </a:xfrm>
          <a:prstGeom prst="mathPlus">
            <a:avLst/>
          </a:prstGeom>
          <a:solidFill>
            <a:sysClr val="windowText" lastClr="000000"/>
          </a:solidFill>
          <a:ln w="12700" cap="flat" cmpd="sng" algn="ctr">
            <a:solidFill>
              <a:srgbClr val="4472C4">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ea typeface="+mn-ea"/>
              <a:cs typeface="+mn-cs"/>
            </a:endParaRPr>
          </a:p>
        </p:txBody>
      </p:sp>
      <p:sp>
        <p:nvSpPr>
          <p:cNvPr id="300" name="Title 1">
            <a:extLst>
              <a:ext uri="{FF2B5EF4-FFF2-40B4-BE49-F238E27FC236}">
                <a16:creationId xmlns:a16="http://schemas.microsoft.com/office/drawing/2014/main" id="{7809DD5D-73E2-6A33-C1B7-FCB26CD45793}"/>
              </a:ext>
            </a:extLst>
          </p:cNvPr>
          <p:cNvSpPr>
            <a:spLocks noGrp="1"/>
          </p:cNvSpPr>
          <p:nvPr>
            <p:ph type="title"/>
          </p:nvPr>
        </p:nvSpPr>
        <p:spPr>
          <a:xfrm>
            <a:off x="838200" y="82733"/>
            <a:ext cx="10701528" cy="1325563"/>
          </a:xfrm>
        </p:spPr>
        <p:txBody>
          <a:bodyPr/>
          <a:lstStyle/>
          <a:p>
            <a:pPr algn="ctr"/>
            <a:r>
              <a:rPr lang="en-US" dirty="0"/>
              <a:t>6D Cooling Cell: Operating Mode (I) </a:t>
            </a:r>
          </a:p>
        </p:txBody>
      </p:sp>
      <p:sp>
        <p:nvSpPr>
          <p:cNvPr id="303" name="CasellaDiTesto 78">
            <a:extLst>
              <a:ext uri="{FF2B5EF4-FFF2-40B4-BE49-F238E27FC236}">
                <a16:creationId xmlns:a16="http://schemas.microsoft.com/office/drawing/2014/main" id="{6FD4B4FB-C894-6F7C-153D-153BFF1F7ED7}"/>
              </a:ext>
            </a:extLst>
          </p:cNvPr>
          <p:cNvSpPr txBox="1"/>
          <p:nvPr/>
        </p:nvSpPr>
        <p:spPr>
          <a:xfrm>
            <a:off x="960193" y="4141702"/>
            <a:ext cx="1285843" cy="369332"/>
          </a:xfrm>
          <a:prstGeom prst="rect">
            <a:avLst/>
          </a:prstGeom>
          <a:noFill/>
        </p:spPr>
        <p:txBody>
          <a:bodyPr wrap="square" rtlCol="0">
            <a:spAutoFit/>
          </a:bodyPr>
          <a:lstStyle/>
          <a:p>
            <a:pPr defTabSz="457200"/>
            <a:r>
              <a:rPr lang="it-IT" dirty="0">
                <a:solidFill>
                  <a:srgbClr val="5B9BD5"/>
                </a:solidFill>
              </a:rPr>
              <a:t>Dipole</a:t>
            </a:r>
          </a:p>
        </p:txBody>
      </p:sp>
      <p:sp>
        <p:nvSpPr>
          <p:cNvPr id="307" name="CasellaDiTesto 150">
            <a:extLst>
              <a:ext uri="{FF2B5EF4-FFF2-40B4-BE49-F238E27FC236}">
                <a16:creationId xmlns:a16="http://schemas.microsoft.com/office/drawing/2014/main" id="{94A582F5-ED5E-3495-88D6-015DB401F48B}"/>
              </a:ext>
            </a:extLst>
          </p:cNvPr>
          <p:cNvSpPr txBox="1"/>
          <p:nvPr/>
        </p:nvSpPr>
        <p:spPr>
          <a:xfrm>
            <a:off x="1968824" y="5533564"/>
            <a:ext cx="2261496" cy="830997"/>
          </a:xfrm>
          <a:prstGeom prst="rect">
            <a:avLst/>
          </a:prstGeom>
          <a:solidFill>
            <a:schemeClr val="bg1"/>
          </a:solidFill>
          <a:ln w="38100">
            <a:solidFill>
              <a:schemeClr val="accent1"/>
            </a:solidFill>
          </a:ln>
        </p:spPr>
        <p:txBody>
          <a:bodyPr wrap="square">
            <a:spAutoFit/>
          </a:bodyPr>
          <a:lstStyle/>
          <a:p>
            <a:pPr algn="ctr"/>
            <a:r>
              <a:rPr lang="en-GB" sz="1600" noProof="0" dirty="0">
                <a:cs typeface="Arial" panose="020B0604020202020204" pitchFamily="34" charset="0"/>
              </a:rPr>
              <a:t>Periodic cell array: magnets with alternated polarity.</a:t>
            </a:r>
          </a:p>
        </p:txBody>
      </p:sp>
      <p:cxnSp>
        <p:nvCxnSpPr>
          <p:cNvPr id="310" name="Connettore 2 20">
            <a:extLst>
              <a:ext uri="{FF2B5EF4-FFF2-40B4-BE49-F238E27FC236}">
                <a16:creationId xmlns:a16="http://schemas.microsoft.com/office/drawing/2014/main" id="{EEC142E4-B434-DC4A-B147-15B04825BC50}"/>
              </a:ext>
            </a:extLst>
          </p:cNvPr>
          <p:cNvCxnSpPr>
            <a:cxnSpLocks/>
          </p:cNvCxnSpPr>
          <p:nvPr/>
        </p:nvCxnSpPr>
        <p:spPr>
          <a:xfrm>
            <a:off x="5037049" y="2966506"/>
            <a:ext cx="519978" cy="0"/>
          </a:xfrm>
          <a:prstGeom prst="straightConnector1">
            <a:avLst/>
          </a:prstGeom>
          <a:noFill/>
          <a:ln w="57150" cap="flat" cmpd="sng" algn="ctr">
            <a:solidFill>
              <a:srgbClr val="7030A0"/>
            </a:solidFill>
            <a:prstDash val="solid"/>
            <a:miter lim="800000"/>
            <a:tailEnd type="triangle"/>
          </a:ln>
          <a:effectLst/>
        </p:spPr>
      </p:cxnSp>
      <p:cxnSp>
        <p:nvCxnSpPr>
          <p:cNvPr id="312" name="Connettore 2 20">
            <a:extLst>
              <a:ext uri="{FF2B5EF4-FFF2-40B4-BE49-F238E27FC236}">
                <a16:creationId xmlns:a16="http://schemas.microsoft.com/office/drawing/2014/main" id="{CA3AD85D-2769-74AF-03C9-221AF65A3013}"/>
              </a:ext>
            </a:extLst>
          </p:cNvPr>
          <p:cNvCxnSpPr>
            <a:cxnSpLocks/>
          </p:cNvCxnSpPr>
          <p:nvPr/>
        </p:nvCxnSpPr>
        <p:spPr>
          <a:xfrm>
            <a:off x="2485577" y="2966506"/>
            <a:ext cx="519978" cy="0"/>
          </a:xfrm>
          <a:prstGeom prst="straightConnector1">
            <a:avLst/>
          </a:prstGeom>
          <a:noFill/>
          <a:ln w="57150" cap="flat" cmpd="sng" algn="ctr">
            <a:solidFill>
              <a:srgbClr val="7030A0"/>
            </a:solidFill>
            <a:prstDash val="solid"/>
            <a:miter lim="800000"/>
            <a:tailEnd type="triangle"/>
          </a:ln>
          <a:effectLst/>
        </p:spPr>
      </p:cxnSp>
      <p:cxnSp>
        <p:nvCxnSpPr>
          <p:cNvPr id="313" name="Connettore 2 23">
            <a:extLst>
              <a:ext uri="{FF2B5EF4-FFF2-40B4-BE49-F238E27FC236}">
                <a16:creationId xmlns:a16="http://schemas.microsoft.com/office/drawing/2014/main" id="{889EB9F1-41D2-4B46-5C02-3E79991FD86C}"/>
              </a:ext>
            </a:extLst>
          </p:cNvPr>
          <p:cNvCxnSpPr>
            <a:cxnSpLocks/>
          </p:cNvCxnSpPr>
          <p:nvPr/>
        </p:nvCxnSpPr>
        <p:spPr>
          <a:xfrm flipH="1">
            <a:off x="3224463" y="2960490"/>
            <a:ext cx="498695" cy="0"/>
          </a:xfrm>
          <a:prstGeom prst="straightConnector1">
            <a:avLst/>
          </a:prstGeom>
          <a:noFill/>
          <a:ln w="57150" cap="flat" cmpd="sng" algn="ctr">
            <a:solidFill>
              <a:srgbClr val="7030A0"/>
            </a:solidFill>
            <a:prstDash val="solid"/>
            <a:miter lim="800000"/>
            <a:tailEnd type="triangle"/>
          </a:ln>
          <a:effectLst/>
        </p:spPr>
      </p:cxnSp>
      <p:cxnSp>
        <p:nvCxnSpPr>
          <p:cNvPr id="314" name="Connettore 2 20">
            <a:extLst>
              <a:ext uri="{FF2B5EF4-FFF2-40B4-BE49-F238E27FC236}">
                <a16:creationId xmlns:a16="http://schemas.microsoft.com/office/drawing/2014/main" id="{5F561757-32B0-C9AC-6B3D-DB947F79275B}"/>
              </a:ext>
            </a:extLst>
          </p:cNvPr>
          <p:cNvCxnSpPr>
            <a:cxnSpLocks/>
          </p:cNvCxnSpPr>
          <p:nvPr/>
        </p:nvCxnSpPr>
        <p:spPr>
          <a:xfrm>
            <a:off x="5037049" y="4688626"/>
            <a:ext cx="519978" cy="0"/>
          </a:xfrm>
          <a:prstGeom prst="straightConnector1">
            <a:avLst/>
          </a:prstGeom>
          <a:noFill/>
          <a:ln w="57150" cap="flat" cmpd="sng" algn="ctr">
            <a:solidFill>
              <a:srgbClr val="7030A0"/>
            </a:solidFill>
            <a:prstDash val="solid"/>
            <a:miter lim="800000"/>
            <a:tailEnd type="triangle"/>
          </a:ln>
          <a:effectLst/>
        </p:spPr>
      </p:cxnSp>
      <p:cxnSp>
        <p:nvCxnSpPr>
          <p:cNvPr id="316" name="Connettore 2 20">
            <a:extLst>
              <a:ext uri="{FF2B5EF4-FFF2-40B4-BE49-F238E27FC236}">
                <a16:creationId xmlns:a16="http://schemas.microsoft.com/office/drawing/2014/main" id="{B1C47C22-6745-BF29-79FD-BA3DF3691AA9}"/>
              </a:ext>
            </a:extLst>
          </p:cNvPr>
          <p:cNvCxnSpPr>
            <a:cxnSpLocks/>
          </p:cNvCxnSpPr>
          <p:nvPr/>
        </p:nvCxnSpPr>
        <p:spPr>
          <a:xfrm flipH="1" flipV="1">
            <a:off x="590763" y="4668084"/>
            <a:ext cx="584940" cy="12428"/>
          </a:xfrm>
          <a:prstGeom prst="straightConnector1">
            <a:avLst/>
          </a:prstGeom>
          <a:noFill/>
          <a:ln w="57150" cap="flat" cmpd="sng" algn="ctr">
            <a:solidFill>
              <a:srgbClr val="7030A0"/>
            </a:solidFill>
            <a:prstDash val="solid"/>
            <a:miter lim="800000"/>
            <a:tailEnd type="triangle"/>
          </a:ln>
          <a:effectLst/>
        </p:spPr>
      </p:cxnSp>
      <p:cxnSp>
        <p:nvCxnSpPr>
          <p:cNvPr id="319" name="Connettore 2 20">
            <a:extLst>
              <a:ext uri="{FF2B5EF4-FFF2-40B4-BE49-F238E27FC236}">
                <a16:creationId xmlns:a16="http://schemas.microsoft.com/office/drawing/2014/main" id="{7C9AD8D6-0BE5-1ECF-F489-C671B8948469}"/>
              </a:ext>
            </a:extLst>
          </p:cNvPr>
          <p:cNvCxnSpPr>
            <a:cxnSpLocks/>
          </p:cNvCxnSpPr>
          <p:nvPr/>
        </p:nvCxnSpPr>
        <p:spPr>
          <a:xfrm flipH="1" flipV="1">
            <a:off x="603590" y="2945614"/>
            <a:ext cx="584940" cy="12428"/>
          </a:xfrm>
          <a:prstGeom prst="straightConnector1">
            <a:avLst/>
          </a:prstGeom>
          <a:noFill/>
          <a:ln w="57150" cap="flat" cmpd="sng" algn="ctr">
            <a:solidFill>
              <a:srgbClr val="7030A0"/>
            </a:solidFill>
            <a:prstDash val="solid"/>
            <a:miter lim="800000"/>
            <a:tailEnd type="triangle"/>
          </a:ln>
          <a:effectLst/>
        </p:spPr>
      </p:cxnSp>
      <p:cxnSp>
        <p:nvCxnSpPr>
          <p:cNvPr id="320" name="Connettore 2 31">
            <a:extLst>
              <a:ext uri="{FF2B5EF4-FFF2-40B4-BE49-F238E27FC236}">
                <a16:creationId xmlns:a16="http://schemas.microsoft.com/office/drawing/2014/main" id="{B7D1DAD0-6D2F-8FD6-059A-72B13B2EBF1E}"/>
              </a:ext>
            </a:extLst>
          </p:cNvPr>
          <p:cNvCxnSpPr>
            <a:cxnSpLocks/>
          </p:cNvCxnSpPr>
          <p:nvPr/>
        </p:nvCxnSpPr>
        <p:spPr>
          <a:xfrm flipH="1">
            <a:off x="8367964" y="2906529"/>
            <a:ext cx="498695" cy="0"/>
          </a:xfrm>
          <a:prstGeom prst="straightConnector1">
            <a:avLst/>
          </a:prstGeom>
          <a:noFill/>
          <a:ln w="57150" cap="flat" cmpd="sng" algn="ctr">
            <a:solidFill>
              <a:srgbClr val="7030A0"/>
            </a:solidFill>
            <a:prstDash val="solid"/>
            <a:miter lim="800000"/>
            <a:tailEnd type="triangle"/>
          </a:ln>
          <a:effectLst/>
        </p:spPr>
      </p:cxnSp>
      <p:cxnSp>
        <p:nvCxnSpPr>
          <p:cNvPr id="322" name="Connettore 2 20">
            <a:extLst>
              <a:ext uri="{FF2B5EF4-FFF2-40B4-BE49-F238E27FC236}">
                <a16:creationId xmlns:a16="http://schemas.microsoft.com/office/drawing/2014/main" id="{1C342CB2-7FC0-0537-4245-68805D4C6FE6}"/>
              </a:ext>
            </a:extLst>
          </p:cNvPr>
          <p:cNvCxnSpPr>
            <a:cxnSpLocks/>
          </p:cNvCxnSpPr>
          <p:nvPr/>
        </p:nvCxnSpPr>
        <p:spPr>
          <a:xfrm>
            <a:off x="10950319" y="2906529"/>
            <a:ext cx="519978" cy="0"/>
          </a:xfrm>
          <a:prstGeom prst="straightConnector1">
            <a:avLst/>
          </a:prstGeom>
          <a:noFill/>
          <a:ln w="57150" cap="flat" cmpd="sng" algn="ctr">
            <a:solidFill>
              <a:srgbClr val="7030A0"/>
            </a:solidFill>
            <a:prstDash val="solid"/>
            <a:miter lim="800000"/>
            <a:tailEnd type="triangle"/>
          </a:ln>
          <a:effectLst/>
        </p:spPr>
      </p:cxnSp>
      <p:sp>
        <p:nvSpPr>
          <p:cNvPr id="324" name="CasellaDiTesto 150">
            <a:extLst>
              <a:ext uri="{FF2B5EF4-FFF2-40B4-BE49-F238E27FC236}">
                <a16:creationId xmlns:a16="http://schemas.microsoft.com/office/drawing/2014/main" id="{9C39E7E8-BCCE-2781-C90E-CB41EDF2F7E4}"/>
              </a:ext>
            </a:extLst>
          </p:cNvPr>
          <p:cNvSpPr txBox="1"/>
          <p:nvPr/>
        </p:nvSpPr>
        <p:spPr>
          <a:xfrm>
            <a:off x="8028347" y="5533231"/>
            <a:ext cx="3792251" cy="830997"/>
          </a:xfrm>
          <a:prstGeom prst="rect">
            <a:avLst/>
          </a:prstGeom>
          <a:solidFill>
            <a:schemeClr val="bg1"/>
          </a:solidFill>
          <a:ln w="38100">
            <a:solidFill>
              <a:schemeClr val="accent1"/>
            </a:solidFill>
          </a:ln>
        </p:spPr>
        <p:txBody>
          <a:bodyPr wrap="square">
            <a:spAutoFit/>
          </a:bodyPr>
          <a:lstStyle/>
          <a:p>
            <a:pPr algn="ctr"/>
            <a:r>
              <a:rPr lang="en-GB" sz="1600" noProof="0" dirty="0">
                <a:cs typeface="Arial" panose="020B0604020202020204" pitchFamily="34" charset="0"/>
              </a:rPr>
              <a:t>Test of each cell at full field is mandatory.</a:t>
            </a:r>
            <a:endParaRPr lang="en-GB" sz="1600" dirty="0">
              <a:cs typeface="Arial" panose="020B0604020202020204" pitchFamily="34" charset="0"/>
            </a:endParaRPr>
          </a:p>
          <a:p>
            <a:pPr algn="ctr"/>
            <a:r>
              <a:rPr lang="en-GB" sz="1600" noProof="0" dirty="0">
                <a:cs typeface="Arial" panose="020B0604020202020204" pitchFamily="34" charset="0"/>
              </a:rPr>
              <a:t>A magnet design fulfilling both operative </a:t>
            </a:r>
            <a:r>
              <a:rPr lang="en-GB" sz="1600" dirty="0">
                <a:cs typeface="Arial" panose="020B0604020202020204" pitchFamily="34" charset="0"/>
              </a:rPr>
              <a:t>conditions looks challenging!</a:t>
            </a:r>
            <a:endParaRPr lang="en-GB" sz="1600" noProof="0" dirty="0">
              <a:cs typeface="Arial" panose="020B0604020202020204" pitchFamily="34" charset="0"/>
            </a:endParaRPr>
          </a:p>
        </p:txBody>
      </p:sp>
      <p:sp>
        <p:nvSpPr>
          <p:cNvPr id="2" name="Slide Number Placeholder 1">
            <a:extLst>
              <a:ext uri="{FF2B5EF4-FFF2-40B4-BE49-F238E27FC236}">
                <a16:creationId xmlns:a16="http://schemas.microsoft.com/office/drawing/2014/main" id="{1D5A8A29-6506-FFCE-879B-141A5C3B4D13}"/>
              </a:ext>
            </a:extLst>
          </p:cNvPr>
          <p:cNvSpPr>
            <a:spLocks noGrp="1"/>
          </p:cNvSpPr>
          <p:nvPr>
            <p:ph type="sldNum" sz="quarter" idx="12"/>
          </p:nvPr>
        </p:nvSpPr>
        <p:spPr/>
        <p:txBody>
          <a:bodyPr/>
          <a:lstStyle/>
          <a:p>
            <a:fld id="{005C7FBA-D4E9-46CA-9321-3ADA2E368FCD}" type="slidenum">
              <a:rPr lang="en-GB" smtClean="0"/>
              <a:t>3</a:t>
            </a:fld>
            <a:endParaRPr lang="en-GB"/>
          </a:p>
        </p:txBody>
      </p:sp>
      <p:cxnSp>
        <p:nvCxnSpPr>
          <p:cNvPr id="4" name="Connettore 2 20">
            <a:extLst>
              <a:ext uri="{FF2B5EF4-FFF2-40B4-BE49-F238E27FC236}">
                <a16:creationId xmlns:a16="http://schemas.microsoft.com/office/drawing/2014/main" id="{40B02397-4A75-9606-11FF-E7E51CEF0A51}"/>
              </a:ext>
            </a:extLst>
          </p:cNvPr>
          <p:cNvCxnSpPr>
            <a:cxnSpLocks/>
          </p:cNvCxnSpPr>
          <p:nvPr/>
        </p:nvCxnSpPr>
        <p:spPr>
          <a:xfrm>
            <a:off x="4249801" y="5936164"/>
            <a:ext cx="519978" cy="0"/>
          </a:xfrm>
          <a:prstGeom prst="straightConnector1">
            <a:avLst/>
          </a:prstGeom>
          <a:noFill/>
          <a:ln w="57150" cap="flat" cmpd="sng" algn="ctr">
            <a:solidFill>
              <a:schemeClr val="accent1"/>
            </a:solidFill>
            <a:prstDash val="solid"/>
            <a:miter lim="800000"/>
            <a:tailEnd type="triangle"/>
          </a:ln>
          <a:effectLst/>
        </p:spPr>
      </p:cxnSp>
      <p:sp>
        <p:nvSpPr>
          <p:cNvPr id="5" name="TextBox 4">
            <a:extLst>
              <a:ext uri="{FF2B5EF4-FFF2-40B4-BE49-F238E27FC236}">
                <a16:creationId xmlns:a16="http://schemas.microsoft.com/office/drawing/2014/main" id="{21AAD037-F239-369D-AA31-476E7A75EA54}"/>
              </a:ext>
            </a:extLst>
          </p:cNvPr>
          <p:cNvSpPr txBox="1"/>
          <p:nvPr/>
        </p:nvSpPr>
        <p:spPr>
          <a:xfrm>
            <a:off x="4791232" y="5479649"/>
            <a:ext cx="1940807" cy="923330"/>
          </a:xfrm>
          <a:prstGeom prst="rect">
            <a:avLst/>
          </a:prstGeom>
          <a:noFill/>
          <a:ln w="38100">
            <a:solidFill>
              <a:srgbClr val="FF0000"/>
            </a:solidFill>
          </a:ln>
        </p:spPr>
        <p:txBody>
          <a:bodyPr wrap="square">
            <a:spAutoFit/>
          </a:bodyPr>
          <a:lstStyle/>
          <a:p>
            <a:pPr algn="ctr"/>
            <a:r>
              <a:rPr lang="en-GB" sz="1800" noProof="0" dirty="0">
                <a:cs typeface="Arial" panose="020B0604020202020204" pitchFamily="34" charset="0"/>
              </a:rPr>
              <a:t>Magnet design considering </a:t>
            </a:r>
            <a:r>
              <a:rPr lang="en-GB" sz="1800" i="1" noProof="0" dirty="0">
                <a:solidFill>
                  <a:srgbClr val="FF0000"/>
                </a:solidFill>
                <a:cs typeface="Arial" panose="020B0604020202020204" pitchFamily="34" charset="0"/>
              </a:rPr>
              <a:t>lattice operation</a:t>
            </a:r>
          </a:p>
        </p:txBody>
      </p:sp>
    </p:spTree>
    <p:extLst>
      <p:ext uri="{BB962C8B-B14F-4D97-AF65-F5344CB8AC3E}">
        <p14:creationId xmlns:p14="http://schemas.microsoft.com/office/powerpoint/2010/main" val="1832058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DCB502-938A-1507-1655-97E2803E8338}"/>
            </a:ext>
          </a:extLst>
        </p:cNvPr>
        <p:cNvGrpSpPr/>
        <p:nvPr/>
      </p:nvGrpSpPr>
      <p:grpSpPr>
        <a:xfrm>
          <a:off x="0" y="0"/>
          <a:ext cx="0" cy="0"/>
          <a:chOff x="0" y="0"/>
          <a:chExt cx="0" cy="0"/>
        </a:xfrm>
      </p:grpSpPr>
      <p:sp>
        <p:nvSpPr>
          <p:cNvPr id="16" name="Title 15">
            <a:extLst>
              <a:ext uri="{FF2B5EF4-FFF2-40B4-BE49-F238E27FC236}">
                <a16:creationId xmlns:a16="http://schemas.microsoft.com/office/drawing/2014/main" id="{56829CB1-EE39-FE3A-25F7-AF8BE0F32C6A}"/>
              </a:ext>
            </a:extLst>
          </p:cNvPr>
          <p:cNvSpPr>
            <a:spLocks noGrp="1"/>
          </p:cNvSpPr>
          <p:nvPr>
            <p:ph type="title"/>
          </p:nvPr>
        </p:nvSpPr>
        <p:spPr/>
        <p:txBody>
          <a:bodyPr/>
          <a:lstStyle/>
          <a:p>
            <a:r>
              <a:rPr lang="en-US" dirty="0"/>
              <a:t>B5-DEMO Cell: Updated Layout</a:t>
            </a:r>
            <a:br>
              <a:rPr lang="en-US" dirty="0"/>
            </a:br>
            <a:r>
              <a:rPr lang="en-US" dirty="0"/>
              <a:t>“</a:t>
            </a:r>
            <a:r>
              <a:rPr lang="en-US" i="1" dirty="0"/>
              <a:t>inter-cell cryostat”</a:t>
            </a:r>
          </a:p>
        </p:txBody>
      </p:sp>
      <p:sp>
        <p:nvSpPr>
          <p:cNvPr id="18" name="Slide Number Placeholder 17">
            <a:extLst>
              <a:ext uri="{FF2B5EF4-FFF2-40B4-BE49-F238E27FC236}">
                <a16:creationId xmlns:a16="http://schemas.microsoft.com/office/drawing/2014/main" id="{438E86F8-49AC-2EDB-5A70-3A10D21F3747}"/>
              </a:ext>
            </a:extLst>
          </p:cNvPr>
          <p:cNvSpPr>
            <a:spLocks noGrp="1"/>
          </p:cNvSpPr>
          <p:nvPr>
            <p:ph type="sldNum" sz="quarter" idx="12"/>
          </p:nvPr>
        </p:nvSpPr>
        <p:spPr/>
        <p:txBody>
          <a:bodyPr/>
          <a:lstStyle/>
          <a:p>
            <a:fld id="{005C7FBA-D4E9-46CA-9321-3ADA2E368FCD}" type="slidenum">
              <a:rPr lang="en-GB" smtClean="0"/>
              <a:t>4</a:t>
            </a:fld>
            <a:endParaRPr lang="en-GB"/>
          </a:p>
        </p:txBody>
      </p:sp>
      <p:pic>
        <p:nvPicPr>
          <p:cNvPr id="3" name="Picture 2" descr="A diagram of a machine&#10;&#10;Description automatically generated">
            <a:extLst>
              <a:ext uri="{FF2B5EF4-FFF2-40B4-BE49-F238E27FC236}">
                <a16:creationId xmlns:a16="http://schemas.microsoft.com/office/drawing/2014/main" id="{656C5416-D419-DFAB-780B-8A945A2D32A3}"/>
              </a:ext>
            </a:extLst>
          </p:cNvPr>
          <p:cNvPicPr/>
          <p:nvPr/>
        </p:nvPicPr>
        <p:blipFill>
          <a:blip r:embed="rId2">
            <a:extLst>
              <a:ext uri="{28A0092B-C50C-407E-A947-70E740481C1C}">
                <a14:useLocalDpi xmlns:a14="http://schemas.microsoft.com/office/drawing/2010/main" val="0"/>
              </a:ext>
            </a:extLst>
          </a:blip>
          <a:srcRect l="15183" t="29628" r="22533" b="16341"/>
          <a:stretch/>
        </p:blipFill>
        <p:spPr>
          <a:xfrm>
            <a:off x="3145463" y="2391280"/>
            <a:ext cx="5912761" cy="3069790"/>
          </a:xfrm>
          <a:prstGeom prst="rect">
            <a:avLst/>
          </a:prstGeom>
        </p:spPr>
      </p:pic>
      <p:cxnSp>
        <p:nvCxnSpPr>
          <p:cNvPr id="7" name="Straight Arrow Connector 6">
            <a:extLst>
              <a:ext uri="{FF2B5EF4-FFF2-40B4-BE49-F238E27FC236}">
                <a16:creationId xmlns:a16="http://schemas.microsoft.com/office/drawing/2014/main" id="{F7A31947-651D-1F39-87A7-155DE0C4D668}"/>
              </a:ext>
            </a:extLst>
          </p:cNvPr>
          <p:cNvCxnSpPr>
            <a:stCxn id="8" idx="2"/>
          </p:cNvCxnSpPr>
          <p:nvPr/>
        </p:nvCxnSpPr>
        <p:spPr>
          <a:xfrm flipH="1">
            <a:off x="5469454" y="2021947"/>
            <a:ext cx="107313" cy="1048641"/>
          </a:xfrm>
          <a:prstGeom prst="straightConnector1">
            <a:avLst/>
          </a:prstGeom>
          <a:ln w="28575">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86F89824-CC04-5451-7B8D-152D03E1E7B6}"/>
              </a:ext>
            </a:extLst>
          </p:cNvPr>
          <p:cNvSpPr txBox="1"/>
          <p:nvPr/>
        </p:nvSpPr>
        <p:spPr>
          <a:xfrm>
            <a:off x="5209804" y="1652615"/>
            <a:ext cx="733926" cy="369332"/>
          </a:xfrm>
          <a:prstGeom prst="rect">
            <a:avLst/>
          </a:prstGeom>
          <a:noFill/>
        </p:spPr>
        <p:txBody>
          <a:bodyPr wrap="square">
            <a:spAutoFit/>
          </a:bodyPr>
          <a:lstStyle/>
          <a:p>
            <a:r>
              <a:rPr lang="en-US" sz="1800" kern="0" dirty="0">
                <a:solidFill>
                  <a:schemeClr val="accent1">
                    <a:lumMod val="75000"/>
                  </a:schemeClr>
                </a:solidFill>
              </a:rPr>
              <a:t>Coils</a:t>
            </a:r>
            <a:endParaRPr lang="en-US" dirty="0">
              <a:solidFill>
                <a:schemeClr val="accent1">
                  <a:lumMod val="75000"/>
                </a:schemeClr>
              </a:solidFill>
            </a:endParaRPr>
          </a:p>
        </p:txBody>
      </p:sp>
      <p:cxnSp>
        <p:nvCxnSpPr>
          <p:cNvPr id="9" name="Straight Arrow Connector 8">
            <a:extLst>
              <a:ext uri="{FF2B5EF4-FFF2-40B4-BE49-F238E27FC236}">
                <a16:creationId xmlns:a16="http://schemas.microsoft.com/office/drawing/2014/main" id="{2C4A2F81-DC30-F7FC-9D5E-A1C04756C3DA}"/>
              </a:ext>
            </a:extLst>
          </p:cNvPr>
          <p:cNvCxnSpPr/>
          <p:nvPr/>
        </p:nvCxnSpPr>
        <p:spPr>
          <a:xfrm>
            <a:off x="3006774" y="2431854"/>
            <a:ext cx="235094" cy="998840"/>
          </a:xfrm>
          <a:prstGeom prst="straightConnector1">
            <a:avLst/>
          </a:prstGeom>
          <a:ln w="28575">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3EF5FEDE-84A9-605D-A893-2D3E007DD9BB}"/>
              </a:ext>
            </a:extLst>
          </p:cNvPr>
          <p:cNvSpPr txBox="1"/>
          <p:nvPr/>
        </p:nvSpPr>
        <p:spPr>
          <a:xfrm>
            <a:off x="2572163" y="2120463"/>
            <a:ext cx="911395" cy="369332"/>
          </a:xfrm>
          <a:prstGeom prst="rect">
            <a:avLst/>
          </a:prstGeom>
          <a:noFill/>
        </p:spPr>
        <p:txBody>
          <a:bodyPr wrap="square">
            <a:spAutoFit/>
          </a:bodyPr>
          <a:lstStyle/>
          <a:p>
            <a:r>
              <a:rPr lang="en-US" kern="0" dirty="0">
                <a:solidFill>
                  <a:schemeClr val="accent1">
                    <a:lumMod val="75000"/>
                  </a:schemeClr>
                </a:solidFill>
              </a:rPr>
              <a:t>Dipole</a:t>
            </a:r>
            <a:endParaRPr lang="en-US" dirty="0">
              <a:solidFill>
                <a:schemeClr val="accent1">
                  <a:lumMod val="75000"/>
                </a:schemeClr>
              </a:solidFill>
            </a:endParaRPr>
          </a:p>
        </p:txBody>
      </p:sp>
      <p:cxnSp>
        <p:nvCxnSpPr>
          <p:cNvPr id="11" name="Straight Arrow Connector 10">
            <a:extLst>
              <a:ext uri="{FF2B5EF4-FFF2-40B4-BE49-F238E27FC236}">
                <a16:creationId xmlns:a16="http://schemas.microsoft.com/office/drawing/2014/main" id="{B0914A6B-2255-CCC4-72B9-AF177DC72794}"/>
              </a:ext>
            </a:extLst>
          </p:cNvPr>
          <p:cNvCxnSpPr>
            <a:cxnSpLocks/>
          </p:cNvCxnSpPr>
          <p:nvPr/>
        </p:nvCxnSpPr>
        <p:spPr>
          <a:xfrm flipH="1" flipV="1">
            <a:off x="3249997" y="4076747"/>
            <a:ext cx="798807" cy="1430713"/>
          </a:xfrm>
          <a:prstGeom prst="straightConnector1">
            <a:avLst/>
          </a:prstGeom>
          <a:ln w="28575">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9DC96C5D-301A-68E2-F2F9-2E5BAA49669D}"/>
              </a:ext>
            </a:extLst>
          </p:cNvPr>
          <p:cNvSpPr txBox="1"/>
          <p:nvPr/>
        </p:nvSpPr>
        <p:spPr>
          <a:xfrm>
            <a:off x="3642960" y="5408945"/>
            <a:ext cx="1218290" cy="369332"/>
          </a:xfrm>
          <a:prstGeom prst="rect">
            <a:avLst/>
          </a:prstGeom>
          <a:noFill/>
        </p:spPr>
        <p:txBody>
          <a:bodyPr wrap="square">
            <a:spAutoFit/>
          </a:bodyPr>
          <a:lstStyle/>
          <a:p>
            <a:r>
              <a:rPr lang="en-US" kern="0" dirty="0">
                <a:solidFill>
                  <a:schemeClr val="accent1">
                    <a:lumMod val="75000"/>
                  </a:schemeClr>
                </a:solidFill>
              </a:rPr>
              <a:t>Absorber</a:t>
            </a:r>
            <a:endParaRPr lang="en-US" dirty="0">
              <a:solidFill>
                <a:schemeClr val="accent1">
                  <a:lumMod val="75000"/>
                </a:schemeClr>
              </a:solidFill>
            </a:endParaRPr>
          </a:p>
        </p:txBody>
      </p:sp>
      <p:cxnSp>
        <p:nvCxnSpPr>
          <p:cNvPr id="13" name="Straight Arrow Connector 12">
            <a:extLst>
              <a:ext uri="{FF2B5EF4-FFF2-40B4-BE49-F238E27FC236}">
                <a16:creationId xmlns:a16="http://schemas.microsoft.com/office/drawing/2014/main" id="{40B872E0-1E34-97E8-A41B-C3708AFECF28}"/>
              </a:ext>
            </a:extLst>
          </p:cNvPr>
          <p:cNvCxnSpPr>
            <a:cxnSpLocks/>
            <a:stCxn id="14" idx="2"/>
          </p:cNvCxnSpPr>
          <p:nvPr/>
        </p:nvCxnSpPr>
        <p:spPr>
          <a:xfrm>
            <a:off x="4197096" y="2326407"/>
            <a:ext cx="243088" cy="1264328"/>
          </a:xfrm>
          <a:prstGeom prst="straightConnector1">
            <a:avLst/>
          </a:prstGeom>
          <a:ln w="28575">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190205D0-934A-35F9-A8A4-FE88590C5DA6}"/>
              </a:ext>
            </a:extLst>
          </p:cNvPr>
          <p:cNvSpPr txBox="1"/>
          <p:nvPr/>
        </p:nvSpPr>
        <p:spPr>
          <a:xfrm>
            <a:off x="3551350" y="1957075"/>
            <a:ext cx="1291491" cy="369332"/>
          </a:xfrm>
          <a:prstGeom prst="rect">
            <a:avLst/>
          </a:prstGeom>
          <a:noFill/>
        </p:spPr>
        <p:txBody>
          <a:bodyPr wrap="square">
            <a:spAutoFit/>
          </a:bodyPr>
          <a:lstStyle/>
          <a:p>
            <a:r>
              <a:rPr lang="en-US" sz="1800" kern="0" dirty="0">
                <a:solidFill>
                  <a:schemeClr val="accent1">
                    <a:lumMod val="75000"/>
                  </a:schemeClr>
                </a:solidFill>
              </a:rPr>
              <a:t>RF cavities</a:t>
            </a:r>
            <a:endParaRPr lang="en-US" dirty="0">
              <a:solidFill>
                <a:schemeClr val="accent1">
                  <a:lumMod val="75000"/>
                </a:schemeClr>
              </a:solidFill>
            </a:endParaRPr>
          </a:p>
        </p:txBody>
      </p:sp>
      <p:sp>
        <p:nvSpPr>
          <p:cNvPr id="15" name="Rectangle 14">
            <a:extLst>
              <a:ext uri="{FF2B5EF4-FFF2-40B4-BE49-F238E27FC236}">
                <a16:creationId xmlns:a16="http://schemas.microsoft.com/office/drawing/2014/main" id="{BEF9E632-18B0-A7EF-C8B0-F24BDC7B09F9}"/>
              </a:ext>
            </a:extLst>
          </p:cNvPr>
          <p:cNvSpPr/>
          <p:nvPr/>
        </p:nvSpPr>
        <p:spPr>
          <a:xfrm>
            <a:off x="6101843" y="2639147"/>
            <a:ext cx="2956381" cy="2615184"/>
          </a:xfrm>
          <a:prstGeom prst="rect">
            <a:avLst/>
          </a:prstGeom>
          <a:noFill/>
          <a:ln w="38100">
            <a:solidFill>
              <a:srgbClr val="FFFF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06A5EC29-ACB7-4F13-5F6C-A2F01722DC1B}"/>
              </a:ext>
            </a:extLst>
          </p:cNvPr>
          <p:cNvSpPr txBox="1"/>
          <p:nvPr/>
        </p:nvSpPr>
        <p:spPr>
          <a:xfrm>
            <a:off x="7501021" y="2305129"/>
            <a:ext cx="1695892" cy="369332"/>
          </a:xfrm>
          <a:prstGeom prst="rect">
            <a:avLst/>
          </a:prstGeom>
          <a:noFill/>
        </p:spPr>
        <p:txBody>
          <a:bodyPr wrap="square">
            <a:spAutoFit/>
          </a:bodyPr>
          <a:lstStyle/>
          <a:p>
            <a:pPr algn="ctr"/>
            <a:r>
              <a:rPr lang="en-US" sz="1800" kern="0" dirty="0">
                <a:solidFill>
                  <a:srgbClr val="FFFF00"/>
                </a:solidFill>
              </a:rPr>
              <a:t>Cooling Cell</a:t>
            </a:r>
            <a:endParaRPr lang="en-US" dirty="0">
              <a:solidFill>
                <a:srgbClr val="FFFF00"/>
              </a:solidFill>
            </a:endParaRPr>
          </a:p>
        </p:txBody>
      </p:sp>
      <p:sp>
        <p:nvSpPr>
          <p:cNvPr id="35" name="Rectangle 34">
            <a:extLst>
              <a:ext uri="{FF2B5EF4-FFF2-40B4-BE49-F238E27FC236}">
                <a16:creationId xmlns:a16="http://schemas.microsoft.com/office/drawing/2014/main" id="{A68BE787-8715-D5FA-A44C-C24B31A48038}"/>
              </a:ext>
            </a:extLst>
          </p:cNvPr>
          <p:cNvSpPr/>
          <p:nvPr/>
        </p:nvSpPr>
        <p:spPr>
          <a:xfrm>
            <a:off x="4806266" y="2740842"/>
            <a:ext cx="2553722" cy="2412905"/>
          </a:xfrm>
          <a:prstGeom prst="rect">
            <a:avLst/>
          </a:prstGeom>
          <a:noFill/>
          <a:ln w="381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238DC37D-D38A-95EA-2864-D6D1E731EB64}"/>
              </a:ext>
            </a:extLst>
          </p:cNvPr>
          <p:cNvSpPr txBox="1"/>
          <p:nvPr/>
        </p:nvSpPr>
        <p:spPr>
          <a:xfrm>
            <a:off x="4187493" y="5079081"/>
            <a:ext cx="2133440" cy="369332"/>
          </a:xfrm>
          <a:prstGeom prst="rect">
            <a:avLst/>
          </a:prstGeom>
          <a:noFill/>
        </p:spPr>
        <p:txBody>
          <a:bodyPr wrap="square">
            <a:spAutoFit/>
          </a:bodyPr>
          <a:lstStyle/>
          <a:p>
            <a:pPr algn="ctr"/>
            <a:r>
              <a:rPr lang="en-US" sz="1800" kern="0" dirty="0">
                <a:solidFill>
                  <a:srgbClr val="FF0000"/>
                </a:solidFill>
              </a:rPr>
              <a:t>Magnet</a:t>
            </a:r>
            <a:r>
              <a:rPr lang="en-US" sz="1800" kern="0" dirty="0">
                <a:solidFill>
                  <a:schemeClr val="accent5">
                    <a:lumMod val="60000"/>
                    <a:lumOff val="40000"/>
                  </a:schemeClr>
                </a:solidFill>
              </a:rPr>
              <a:t> </a:t>
            </a:r>
            <a:r>
              <a:rPr lang="en-US" sz="1800" kern="0" dirty="0">
                <a:solidFill>
                  <a:srgbClr val="FF0000"/>
                </a:solidFill>
              </a:rPr>
              <a:t>Stucture</a:t>
            </a:r>
            <a:endParaRPr lang="en-US" dirty="0">
              <a:solidFill>
                <a:srgbClr val="FF0000"/>
              </a:solidFill>
            </a:endParaRPr>
          </a:p>
        </p:txBody>
      </p:sp>
      <p:sp>
        <p:nvSpPr>
          <p:cNvPr id="37" name="Rectangle 36">
            <a:extLst>
              <a:ext uri="{FF2B5EF4-FFF2-40B4-BE49-F238E27FC236}">
                <a16:creationId xmlns:a16="http://schemas.microsoft.com/office/drawing/2014/main" id="{EFD9AFB6-00EA-8371-58E5-9E777AA0DDE2}"/>
              </a:ext>
            </a:extLst>
          </p:cNvPr>
          <p:cNvSpPr/>
          <p:nvPr/>
        </p:nvSpPr>
        <p:spPr>
          <a:xfrm>
            <a:off x="5049717" y="2969430"/>
            <a:ext cx="911353" cy="126757"/>
          </a:xfrm>
          <a:prstGeom prst="rect">
            <a:avLst/>
          </a:prstGeom>
          <a:noFill/>
          <a:ln w="19050">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AF520618-3D8C-8F75-5B05-65B9B8B18D82}"/>
              </a:ext>
            </a:extLst>
          </p:cNvPr>
          <p:cNvSpPr/>
          <p:nvPr/>
        </p:nvSpPr>
        <p:spPr>
          <a:xfrm rot="5400000">
            <a:off x="5726077" y="3161203"/>
            <a:ext cx="269875" cy="219157"/>
          </a:xfrm>
          <a:prstGeom prst="rect">
            <a:avLst/>
          </a:prstGeom>
          <a:noFill/>
          <a:ln w="19050">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6679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1CD7E-6E46-CC3C-1889-1FFC38E4C6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919E68-0988-C41C-A84B-A905D8959B27}"/>
              </a:ext>
            </a:extLst>
          </p:cNvPr>
          <p:cNvSpPr>
            <a:spLocks noGrp="1"/>
          </p:cNvSpPr>
          <p:nvPr>
            <p:ph type="title"/>
          </p:nvPr>
        </p:nvSpPr>
        <p:spPr>
          <a:xfrm>
            <a:off x="1929774" y="90492"/>
            <a:ext cx="8332451" cy="1325563"/>
          </a:xfrm>
        </p:spPr>
        <p:txBody>
          <a:bodyPr>
            <a:normAutofit/>
          </a:bodyPr>
          <a:lstStyle/>
          <a:p>
            <a:r>
              <a:rPr lang="en-US" dirty="0"/>
              <a:t>Solution pursued for lattice operation</a:t>
            </a:r>
            <a:br>
              <a:rPr lang="en-US" dirty="0"/>
            </a:br>
            <a:r>
              <a:rPr lang="en-US" dirty="0"/>
              <a:t>“</a:t>
            </a:r>
            <a:r>
              <a:rPr lang="en-US" i="1" dirty="0"/>
              <a:t>Inter-cell cryostat”</a:t>
            </a:r>
          </a:p>
        </p:txBody>
      </p:sp>
      <p:sp>
        <p:nvSpPr>
          <p:cNvPr id="3" name="Slide Number Placeholder 2">
            <a:extLst>
              <a:ext uri="{FF2B5EF4-FFF2-40B4-BE49-F238E27FC236}">
                <a16:creationId xmlns:a16="http://schemas.microsoft.com/office/drawing/2014/main" id="{C7DAB30A-38F5-6FE2-0F92-7B4CF02089E0}"/>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4" name="Title 1">
            <a:extLst>
              <a:ext uri="{FF2B5EF4-FFF2-40B4-BE49-F238E27FC236}">
                <a16:creationId xmlns:a16="http://schemas.microsoft.com/office/drawing/2014/main" id="{422CB59F-0E11-081F-F314-ED086C54FABB}"/>
              </a:ext>
            </a:extLst>
          </p:cNvPr>
          <p:cNvSpPr txBox="1">
            <a:spLocks/>
          </p:cNvSpPr>
          <p:nvPr/>
        </p:nvSpPr>
        <p:spPr>
          <a:xfrm>
            <a:off x="784860" y="1482726"/>
            <a:ext cx="4038916" cy="1062037"/>
          </a:xfrm>
          <a:prstGeom prst="rect">
            <a:avLst/>
          </a:prstGeom>
        </p:spPr>
        <p:txBody>
          <a:bodyPr vert="horz" lIns="91440" tIns="45720" rIns="91440" bIns="45720" rtlCol="0" anchor="ctr">
            <a:normAutofit fontScale="97500"/>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en-US" sz="1800" b="1" dirty="0"/>
              <a:t>The magnet cryostat would simply slide over the RF structure from both sides of RF coupler</a:t>
            </a:r>
          </a:p>
        </p:txBody>
      </p:sp>
      <p:sp>
        <p:nvSpPr>
          <p:cNvPr id="5" name="Text Placeholder 2">
            <a:extLst>
              <a:ext uri="{FF2B5EF4-FFF2-40B4-BE49-F238E27FC236}">
                <a16:creationId xmlns:a16="http://schemas.microsoft.com/office/drawing/2014/main" id="{69BE968E-B0FB-DE48-EA1C-F7725C2713A8}"/>
              </a:ext>
            </a:extLst>
          </p:cNvPr>
          <p:cNvSpPr txBox="1">
            <a:spLocks/>
          </p:cNvSpPr>
          <p:nvPr/>
        </p:nvSpPr>
        <p:spPr>
          <a:xfrm>
            <a:off x="838200" y="2544763"/>
            <a:ext cx="3932237" cy="3811588"/>
          </a:xfrm>
          <a:prstGeom prst="rect">
            <a:avLst/>
          </a:prstGeom>
        </p:spPr>
        <p:txBody>
          <a:bodyPr>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b="1" dirty="0">
                <a:solidFill>
                  <a:srgbClr val="00B050"/>
                </a:solidFill>
              </a:rPr>
              <a:t>Plus</a:t>
            </a:r>
          </a:p>
          <a:p>
            <a:pPr marL="285750" indent="-285750"/>
            <a:r>
              <a:rPr lang="en-US" dirty="0"/>
              <a:t>RF structure fully assembled independently on the rest</a:t>
            </a:r>
          </a:p>
          <a:p>
            <a:pPr marL="285750" indent="-285750"/>
            <a:r>
              <a:rPr lang="en-US" dirty="0"/>
              <a:t>Makes easy assembly and access to RF for maintenance</a:t>
            </a:r>
          </a:p>
          <a:p>
            <a:pPr marL="285750" indent="-285750"/>
            <a:r>
              <a:rPr lang="en-US" dirty="0"/>
              <a:t>The coils of a cell can be pushed as near the cell border as wanted</a:t>
            </a:r>
          </a:p>
          <a:p>
            <a:pPr marL="285750" indent="-285750"/>
            <a:r>
              <a:rPr lang="en-US" b="1" dirty="0">
                <a:solidFill>
                  <a:srgbClr val="FF0000"/>
                </a:solidFill>
              </a:rPr>
              <a:t>Minus</a:t>
            </a:r>
          </a:p>
          <a:p>
            <a:pPr marL="285750" indent="-285750"/>
            <a:r>
              <a:rPr lang="en-US" dirty="0"/>
              <a:t>The forces between coils of the same cell needs to be reacted though RT gap</a:t>
            </a:r>
          </a:p>
          <a:p>
            <a:pPr marL="285750" indent="-285750"/>
            <a:r>
              <a:rPr lang="en-US" dirty="0"/>
              <a:t>This generates enormous heat load at 20 K since gap is short and forces enormous (&gt;&gt; than the RFMFTF)</a:t>
            </a:r>
          </a:p>
          <a:p>
            <a:pPr marL="285750" indent="-285750"/>
            <a:r>
              <a:rPr lang="en-US" dirty="0"/>
              <a:t>A single cell is not representative of the whole. For a single cell one needs to build also adjacent magnets (and forces are not balanced on aside coils)</a:t>
            </a:r>
          </a:p>
        </p:txBody>
      </p:sp>
      <p:pic>
        <p:nvPicPr>
          <p:cNvPr id="6" name="Picture 5">
            <a:extLst>
              <a:ext uri="{FF2B5EF4-FFF2-40B4-BE49-F238E27FC236}">
                <a16:creationId xmlns:a16="http://schemas.microsoft.com/office/drawing/2014/main" id="{8F6B6D1C-1588-5871-30A5-9C00FF798488}"/>
              </a:ext>
            </a:extLst>
          </p:cNvPr>
          <p:cNvPicPr>
            <a:picLocks noChangeAspect="1"/>
          </p:cNvPicPr>
          <p:nvPr/>
        </p:nvPicPr>
        <p:blipFill>
          <a:blip r:embed="rId2"/>
          <a:srcRect t="3093" r="3544"/>
          <a:stretch/>
        </p:blipFill>
        <p:spPr>
          <a:xfrm>
            <a:off x="5797550" y="1482726"/>
            <a:ext cx="5466842" cy="4519818"/>
          </a:xfrm>
          <a:prstGeom prst="rect">
            <a:avLst/>
          </a:prstGeom>
        </p:spPr>
      </p:pic>
      <p:sp>
        <p:nvSpPr>
          <p:cNvPr id="7" name="CasellaDiTesto 6">
            <a:extLst>
              <a:ext uri="{FF2B5EF4-FFF2-40B4-BE49-F238E27FC236}">
                <a16:creationId xmlns:a16="http://schemas.microsoft.com/office/drawing/2014/main" id="{4BF671C1-F6B7-6301-BC22-E9780E8D3B7F}"/>
              </a:ext>
            </a:extLst>
          </p:cNvPr>
          <p:cNvSpPr txBox="1"/>
          <p:nvPr/>
        </p:nvSpPr>
        <p:spPr>
          <a:xfrm>
            <a:off x="8089646" y="6002544"/>
            <a:ext cx="971550" cy="307777"/>
          </a:xfrm>
          <a:prstGeom prst="rect">
            <a:avLst/>
          </a:prstGeom>
          <a:noFill/>
        </p:spPr>
        <p:txBody>
          <a:bodyPr wrap="square" rtlCol="0">
            <a:spAutoFit/>
          </a:bodyPr>
          <a:lstStyle/>
          <a:p>
            <a:r>
              <a:rPr lang="it-IT" sz="1400" dirty="0"/>
              <a:t>300 K</a:t>
            </a:r>
          </a:p>
        </p:txBody>
      </p:sp>
      <p:sp>
        <p:nvSpPr>
          <p:cNvPr id="8" name="CasellaDiTesto 7">
            <a:extLst>
              <a:ext uri="{FF2B5EF4-FFF2-40B4-BE49-F238E27FC236}">
                <a16:creationId xmlns:a16="http://schemas.microsoft.com/office/drawing/2014/main" id="{DAF96BAE-0AA0-B087-7CA5-4A7363B284F0}"/>
              </a:ext>
            </a:extLst>
          </p:cNvPr>
          <p:cNvSpPr txBox="1"/>
          <p:nvPr/>
        </p:nvSpPr>
        <p:spPr>
          <a:xfrm>
            <a:off x="7314946" y="6002544"/>
            <a:ext cx="971550" cy="307777"/>
          </a:xfrm>
          <a:prstGeom prst="rect">
            <a:avLst/>
          </a:prstGeom>
          <a:noFill/>
        </p:spPr>
        <p:txBody>
          <a:bodyPr wrap="square" rtlCol="0">
            <a:spAutoFit/>
          </a:bodyPr>
          <a:lstStyle/>
          <a:p>
            <a:r>
              <a:rPr lang="it-IT" sz="1400" dirty="0"/>
              <a:t>20 K</a:t>
            </a:r>
          </a:p>
        </p:txBody>
      </p:sp>
      <p:sp>
        <p:nvSpPr>
          <p:cNvPr id="9" name="CasellaDiTesto 8">
            <a:extLst>
              <a:ext uri="{FF2B5EF4-FFF2-40B4-BE49-F238E27FC236}">
                <a16:creationId xmlns:a16="http://schemas.microsoft.com/office/drawing/2014/main" id="{85A7DECD-F6B0-D1C0-324E-B6A21C59D3DF}"/>
              </a:ext>
            </a:extLst>
          </p:cNvPr>
          <p:cNvSpPr txBox="1"/>
          <p:nvPr/>
        </p:nvSpPr>
        <p:spPr>
          <a:xfrm>
            <a:off x="8946896" y="6002543"/>
            <a:ext cx="971550" cy="307777"/>
          </a:xfrm>
          <a:prstGeom prst="rect">
            <a:avLst/>
          </a:prstGeom>
          <a:noFill/>
        </p:spPr>
        <p:txBody>
          <a:bodyPr wrap="square" rtlCol="0">
            <a:spAutoFit/>
          </a:bodyPr>
          <a:lstStyle/>
          <a:p>
            <a:r>
              <a:rPr lang="it-IT" sz="1400" dirty="0"/>
              <a:t>20 K</a:t>
            </a:r>
          </a:p>
        </p:txBody>
      </p:sp>
      <p:cxnSp>
        <p:nvCxnSpPr>
          <p:cNvPr id="11" name="Connettore 2 10">
            <a:extLst>
              <a:ext uri="{FF2B5EF4-FFF2-40B4-BE49-F238E27FC236}">
                <a16:creationId xmlns:a16="http://schemas.microsoft.com/office/drawing/2014/main" id="{D1008D95-9968-EA6D-4F0E-DF4CD6BA5D75}"/>
              </a:ext>
            </a:extLst>
          </p:cNvPr>
          <p:cNvCxnSpPr/>
          <p:nvPr/>
        </p:nvCxnSpPr>
        <p:spPr>
          <a:xfrm flipV="1">
            <a:off x="7584948" y="5792993"/>
            <a:ext cx="0" cy="258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C1F8A87A-DE5D-E8AD-BA10-6BD49D2ECD86}"/>
              </a:ext>
            </a:extLst>
          </p:cNvPr>
          <p:cNvCxnSpPr/>
          <p:nvPr/>
        </p:nvCxnSpPr>
        <p:spPr>
          <a:xfrm flipV="1">
            <a:off x="9197848" y="5790714"/>
            <a:ext cx="0" cy="258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a:extLst>
              <a:ext uri="{FF2B5EF4-FFF2-40B4-BE49-F238E27FC236}">
                <a16:creationId xmlns:a16="http://schemas.microsoft.com/office/drawing/2014/main" id="{E2954ACE-0991-97B3-5C3A-44B1B49B3B3A}"/>
              </a:ext>
            </a:extLst>
          </p:cNvPr>
          <p:cNvCxnSpPr/>
          <p:nvPr/>
        </p:nvCxnSpPr>
        <p:spPr>
          <a:xfrm flipV="1">
            <a:off x="8372348" y="5790713"/>
            <a:ext cx="0" cy="258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6564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61F3B-64C8-4B35-4ED6-09FD15E7B456}"/>
            </a:ext>
          </a:extLst>
        </p:cNvPr>
        <p:cNvGrpSpPr/>
        <p:nvPr/>
      </p:nvGrpSpPr>
      <p:grpSpPr>
        <a:xfrm>
          <a:off x="0" y="0"/>
          <a:ext cx="0" cy="0"/>
          <a:chOff x="0" y="0"/>
          <a:chExt cx="0" cy="0"/>
        </a:xfrm>
      </p:grpSpPr>
      <p:pic>
        <p:nvPicPr>
          <p:cNvPr id="11" name="Immagine 10">
            <a:extLst>
              <a:ext uri="{FF2B5EF4-FFF2-40B4-BE49-F238E27FC236}">
                <a16:creationId xmlns:a16="http://schemas.microsoft.com/office/drawing/2014/main" id="{46762392-736E-6BDD-57E2-FF36E06C3B8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415274" y="1422275"/>
            <a:ext cx="3056022" cy="4979014"/>
          </a:xfrm>
          <a:prstGeom prst="rect">
            <a:avLst/>
          </a:prstGeom>
        </p:spPr>
      </p:pic>
      <p:pic>
        <p:nvPicPr>
          <p:cNvPr id="6" name="Immagine 5">
            <a:extLst>
              <a:ext uri="{FF2B5EF4-FFF2-40B4-BE49-F238E27FC236}">
                <a16:creationId xmlns:a16="http://schemas.microsoft.com/office/drawing/2014/main" id="{24B3DE6A-3523-85ED-BCA3-ED53DCCC9F3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416509" y="1422275"/>
            <a:ext cx="3056022" cy="4979014"/>
          </a:xfrm>
          <a:prstGeom prst="rect">
            <a:avLst/>
          </a:prstGeom>
        </p:spPr>
      </p:pic>
      <p:sp>
        <p:nvSpPr>
          <p:cNvPr id="16" name="Title 15">
            <a:extLst>
              <a:ext uri="{FF2B5EF4-FFF2-40B4-BE49-F238E27FC236}">
                <a16:creationId xmlns:a16="http://schemas.microsoft.com/office/drawing/2014/main" id="{B870C894-3B55-E917-7D79-751A3FF9CAFC}"/>
              </a:ext>
            </a:extLst>
          </p:cNvPr>
          <p:cNvSpPr>
            <a:spLocks noGrp="1"/>
          </p:cNvSpPr>
          <p:nvPr>
            <p:ph type="title"/>
          </p:nvPr>
        </p:nvSpPr>
        <p:spPr/>
        <p:txBody>
          <a:bodyPr/>
          <a:lstStyle/>
          <a:p>
            <a:r>
              <a:rPr lang="en-US" dirty="0"/>
              <a:t>Cooling Cell Integration</a:t>
            </a:r>
          </a:p>
        </p:txBody>
      </p:sp>
      <p:sp>
        <p:nvSpPr>
          <p:cNvPr id="18" name="Slide Number Placeholder 17">
            <a:extLst>
              <a:ext uri="{FF2B5EF4-FFF2-40B4-BE49-F238E27FC236}">
                <a16:creationId xmlns:a16="http://schemas.microsoft.com/office/drawing/2014/main" id="{AA09A626-53EB-759B-526B-AB1557842AED}"/>
              </a:ext>
            </a:extLst>
          </p:cNvPr>
          <p:cNvSpPr>
            <a:spLocks noGrp="1"/>
          </p:cNvSpPr>
          <p:nvPr>
            <p:ph type="sldNum" sz="quarter" idx="12"/>
          </p:nvPr>
        </p:nvSpPr>
        <p:spPr/>
        <p:txBody>
          <a:bodyPr/>
          <a:lstStyle/>
          <a:p>
            <a:fld id="{005C7FBA-D4E9-46CA-9321-3ADA2E368FCD}" type="slidenum">
              <a:rPr lang="en-GB" smtClean="0"/>
              <a:t>6</a:t>
            </a:fld>
            <a:endParaRPr lang="en-GB"/>
          </a:p>
        </p:txBody>
      </p:sp>
      <p:pic>
        <p:nvPicPr>
          <p:cNvPr id="7" name="Immagine 6">
            <a:extLst>
              <a:ext uri="{FF2B5EF4-FFF2-40B4-BE49-F238E27FC236}">
                <a16:creationId xmlns:a16="http://schemas.microsoft.com/office/drawing/2014/main" id="{37F09D60-217F-8593-4D33-62247F532CC5}"/>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3433696" y="1102884"/>
            <a:ext cx="4077671" cy="3860261"/>
          </a:xfrm>
          <a:prstGeom prst="rect">
            <a:avLst/>
          </a:prstGeom>
        </p:spPr>
      </p:pic>
      <p:pic>
        <p:nvPicPr>
          <p:cNvPr id="4" name="Immagine 3">
            <a:extLst>
              <a:ext uri="{FF2B5EF4-FFF2-40B4-BE49-F238E27FC236}">
                <a16:creationId xmlns:a16="http://schemas.microsoft.com/office/drawing/2014/main" id="{0BB5235C-6899-80EF-5E16-1B51F8D1CAE0}"/>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3122366" y="3166354"/>
            <a:ext cx="1806085" cy="1078433"/>
          </a:xfrm>
          <a:prstGeom prst="rect">
            <a:avLst/>
          </a:prstGeom>
        </p:spPr>
      </p:pic>
      <p:pic>
        <p:nvPicPr>
          <p:cNvPr id="10" name="Immagine 9">
            <a:extLst>
              <a:ext uri="{FF2B5EF4-FFF2-40B4-BE49-F238E27FC236}">
                <a16:creationId xmlns:a16="http://schemas.microsoft.com/office/drawing/2014/main" id="{55C79CD6-C296-75B4-9207-08835172D4BD}"/>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6375204" y="1102884"/>
            <a:ext cx="4077671" cy="3860261"/>
          </a:xfrm>
          <a:prstGeom prst="rect">
            <a:avLst/>
          </a:prstGeom>
        </p:spPr>
      </p:pic>
      <p:pic>
        <p:nvPicPr>
          <p:cNvPr id="8" name="Immagine 7">
            <a:extLst>
              <a:ext uri="{FF2B5EF4-FFF2-40B4-BE49-F238E27FC236}">
                <a16:creationId xmlns:a16="http://schemas.microsoft.com/office/drawing/2014/main" id="{913C9941-E1A4-4260-90AB-4FDD3648B1E5}"/>
              </a:ext>
            </a:extLst>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l="20361"/>
          <a:stretch/>
        </p:blipFill>
        <p:spPr>
          <a:xfrm>
            <a:off x="6431868" y="3166354"/>
            <a:ext cx="1438352" cy="1078433"/>
          </a:xfrm>
          <a:prstGeom prst="rect">
            <a:avLst/>
          </a:prstGeom>
        </p:spPr>
      </p:pic>
    </p:spTree>
    <p:extLst>
      <p:ext uri="{BB962C8B-B14F-4D97-AF65-F5344CB8AC3E}">
        <p14:creationId xmlns:p14="http://schemas.microsoft.com/office/powerpoint/2010/main" val="403352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1+#ppt_w/2"/>
                                          </p:val>
                                        </p:tav>
                                        <p:tav tm="100000">
                                          <p:val>
                                            <p:strVal val="#ppt_x"/>
                                          </p:val>
                                        </p:tav>
                                      </p:tavLst>
                                    </p:anim>
                                    <p:anim calcmode="lin" valueType="num">
                                      <p:cBhvr additive="base">
                                        <p:cTn id="8" dur="2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2000" fill="hold"/>
                                        <p:tgtEl>
                                          <p:spTgt spid="4"/>
                                        </p:tgtEl>
                                        <p:attrNameLst>
                                          <p:attrName>ppt_x</p:attrName>
                                        </p:attrNameLst>
                                      </p:cBhvr>
                                      <p:tavLst>
                                        <p:tav tm="0">
                                          <p:val>
                                            <p:strVal val="1+#ppt_w/2"/>
                                          </p:val>
                                        </p:tav>
                                        <p:tav tm="100000">
                                          <p:val>
                                            <p:strVal val="#ppt_x"/>
                                          </p:val>
                                        </p:tav>
                                      </p:tavLst>
                                    </p:anim>
                                    <p:anim calcmode="lin" valueType="num">
                                      <p:cBhvr additive="base">
                                        <p:cTn id="14"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2000" fill="hold"/>
                                        <p:tgtEl>
                                          <p:spTgt spid="7"/>
                                        </p:tgtEl>
                                        <p:attrNameLst>
                                          <p:attrName>ppt_x</p:attrName>
                                        </p:attrNameLst>
                                      </p:cBhvr>
                                      <p:tavLst>
                                        <p:tav tm="0">
                                          <p:val>
                                            <p:strVal val="1+#ppt_w/2"/>
                                          </p:val>
                                        </p:tav>
                                        <p:tav tm="100000">
                                          <p:val>
                                            <p:strVal val="#ppt_x"/>
                                          </p:val>
                                        </p:tav>
                                      </p:tavLst>
                                    </p:anim>
                                    <p:anim calcmode="lin" valueType="num">
                                      <p:cBhvr additive="base">
                                        <p:cTn id="20" dur="2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2000" fill="hold"/>
                                        <p:tgtEl>
                                          <p:spTgt spid="8"/>
                                        </p:tgtEl>
                                        <p:attrNameLst>
                                          <p:attrName>ppt_x</p:attrName>
                                        </p:attrNameLst>
                                      </p:cBhvr>
                                      <p:tavLst>
                                        <p:tav tm="0">
                                          <p:val>
                                            <p:strVal val="1+#ppt_w/2"/>
                                          </p:val>
                                        </p:tav>
                                        <p:tav tm="100000">
                                          <p:val>
                                            <p:strVal val="#ppt_x"/>
                                          </p:val>
                                        </p:tav>
                                      </p:tavLst>
                                    </p:anim>
                                    <p:anim calcmode="lin" valueType="num">
                                      <p:cBhvr additive="base">
                                        <p:cTn id="26" dur="2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2000" fill="hold"/>
                                        <p:tgtEl>
                                          <p:spTgt spid="11"/>
                                        </p:tgtEl>
                                        <p:attrNameLst>
                                          <p:attrName>ppt_x</p:attrName>
                                        </p:attrNameLst>
                                      </p:cBhvr>
                                      <p:tavLst>
                                        <p:tav tm="0">
                                          <p:val>
                                            <p:strVal val="1+#ppt_w/2"/>
                                          </p:val>
                                        </p:tav>
                                        <p:tav tm="100000">
                                          <p:val>
                                            <p:strVal val="#ppt_x"/>
                                          </p:val>
                                        </p:tav>
                                      </p:tavLst>
                                    </p:anim>
                                    <p:anim calcmode="lin" valueType="num">
                                      <p:cBhvr additive="base">
                                        <p:cTn id="32" dur="2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2000" fill="hold"/>
                                        <p:tgtEl>
                                          <p:spTgt spid="10"/>
                                        </p:tgtEl>
                                        <p:attrNameLst>
                                          <p:attrName>ppt_x</p:attrName>
                                        </p:attrNameLst>
                                      </p:cBhvr>
                                      <p:tavLst>
                                        <p:tav tm="0">
                                          <p:val>
                                            <p:strVal val="1+#ppt_w/2"/>
                                          </p:val>
                                        </p:tav>
                                        <p:tav tm="100000">
                                          <p:val>
                                            <p:strVal val="#ppt_x"/>
                                          </p:val>
                                        </p:tav>
                                      </p:tavLst>
                                    </p:anim>
                                    <p:anim calcmode="lin" valueType="num">
                                      <p:cBhvr additive="base">
                                        <p:cTn id="38" dur="2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61F3B-64C8-4B35-4ED6-09FD15E7B456}"/>
            </a:ext>
          </a:extLst>
        </p:cNvPr>
        <p:cNvGrpSpPr/>
        <p:nvPr/>
      </p:nvGrpSpPr>
      <p:grpSpPr>
        <a:xfrm>
          <a:off x="0" y="0"/>
          <a:ext cx="0" cy="0"/>
          <a:chOff x="0" y="0"/>
          <a:chExt cx="0" cy="0"/>
        </a:xfrm>
      </p:grpSpPr>
      <p:pic>
        <p:nvPicPr>
          <p:cNvPr id="14" name="Immagine 13">
            <a:extLst>
              <a:ext uri="{FF2B5EF4-FFF2-40B4-BE49-F238E27FC236}">
                <a16:creationId xmlns:a16="http://schemas.microsoft.com/office/drawing/2014/main" id="{7F9C1CE2-98E9-5BF9-DAC6-CCC96261C9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7521" y="4008389"/>
            <a:ext cx="4875291" cy="2457069"/>
          </a:xfrm>
          <a:prstGeom prst="rect">
            <a:avLst/>
          </a:prstGeom>
        </p:spPr>
      </p:pic>
      <p:sp>
        <p:nvSpPr>
          <p:cNvPr id="16" name="Title 15">
            <a:extLst>
              <a:ext uri="{FF2B5EF4-FFF2-40B4-BE49-F238E27FC236}">
                <a16:creationId xmlns:a16="http://schemas.microsoft.com/office/drawing/2014/main" id="{B870C894-3B55-E917-7D79-751A3FF9CAFC}"/>
              </a:ext>
            </a:extLst>
          </p:cNvPr>
          <p:cNvSpPr>
            <a:spLocks noGrp="1"/>
          </p:cNvSpPr>
          <p:nvPr>
            <p:ph type="title"/>
          </p:nvPr>
        </p:nvSpPr>
        <p:spPr/>
        <p:txBody>
          <a:bodyPr/>
          <a:lstStyle/>
          <a:p>
            <a:r>
              <a:rPr lang="en-US" dirty="0"/>
              <a:t>Cooling Cell Integration</a:t>
            </a:r>
          </a:p>
        </p:txBody>
      </p:sp>
      <p:sp>
        <p:nvSpPr>
          <p:cNvPr id="18" name="Slide Number Placeholder 17">
            <a:extLst>
              <a:ext uri="{FF2B5EF4-FFF2-40B4-BE49-F238E27FC236}">
                <a16:creationId xmlns:a16="http://schemas.microsoft.com/office/drawing/2014/main" id="{AA09A626-53EB-759B-526B-AB1557842AED}"/>
              </a:ext>
            </a:extLst>
          </p:cNvPr>
          <p:cNvSpPr>
            <a:spLocks noGrp="1"/>
          </p:cNvSpPr>
          <p:nvPr>
            <p:ph type="sldNum" sz="quarter" idx="12"/>
          </p:nvPr>
        </p:nvSpPr>
        <p:spPr/>
        <p:txBody>
          <a:bodyPr/>
          <a:lstStyle/>
          <a:p>
            <a:fld id="{005C7FBA-D4E9-46CA-9321-3ADA2E368FCD}" type="slidenum">
              <a:rPr lang="en-GB" smtClean="0"/>
              <a:t>7</a:t>
            </a:fld>
            <a:endParaRPr lang="en-GB"/>
          </a:p>
        </p:txBody>
      </p:sp>
      <p:pic>
        <p:nvPicPr>
          <p:cNvPr id="8" name="Immagine 7" descr="Immagine che contiene cartone animato&#10;&#10;Il contenuto generato dall'IA potrebbe non essere corretto.">
            <a:extLst>
              <a:ext uri="{FF2B5EF4-FFF2-40B4-BE49-F238E27FC236}">
                <a16:creationId xmlns:a16="http://schemas.microsoft.com/office/drawing/2014/main" id="{BBCF66B2-9225-519E-25F9-8091D1CE3C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481" y="636335"/>
            <a:ext cx="11613776" cy="6221665"/>
          </a:xfrm>
          <a:prstGeom prst="rect">
            <a:avLst/>
          </a:prstGeom>
        </p:spPr>
      </p:pic>
      <p:sp>
        <p:nvSpPr>
          <p:cNvPr id="15" name="Title 15">
            <a:extLst>
              <a:ext uri="{FF2B5EF4-FFF2-40B4-BE49-F238E27FC236}">
                <a16:creationId xmlns:a16="http://schemas.microsoft.com/office/drawing/2014/main" id="{1B5360B9-CA05-EE2B-565F-35160272675E}"/>
              </a:ext>
            </a:extLst>
          </p:cNvPr>
          <p:cNvSpPr txBox="1">
            <a:spLocks/>
          </p:cNvSpPr>
          <p:nvPr/>
        </p:nvSpPr>
        <p:spPr>
          <a:xfrm>
            <a:off x="5612352" y="1961563"/>
            <a:ext cx="2858548" cy="126755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en-US" dirty="0">
                <a:solidFill>
                  <a:srgbClr val="FF0000"/>
                </a:solidFill>
              </a:rPr>
              <a:t>X4</a:t>
            </a:r>
          </a:p>
        </p:txBody>
      </p:sp>
      <p:cxnSp>
        <p:nvCxnSpPr>
          <p:cNvPr id="19" name="Connettore a gomito 18">
            <a:extLst>
              <a:ext uri="{FF2B5EF4-FFF2-40B4-BE49-F238E27FC236}">
                <a16:creationId xmlns:a16="http://schemas.microsoft.com/office/drawing/2014/main" id="{6C8E453D-2904-E814-921C-60B2A6BF35AD}"/>
              </a:ext>
            </a:extLst>
          </p:cNvPr>
          <p:cNvCxnSpPr>
            <a:cxnSpLocks/>
          </p:cNvCxnSpPr>
          <p:nvPr/>
        </p:nvCxnSpPr>
        <p:spPr>
          <a:xfrm>
            <a:off x="7194550" y="3181350"/>
            <a:ext cx="946150" cy="827039"/>
          </a:xfrm>
          <a:prstGeom prst="bentConnector3">
            <a:avLst>
              <a:gd name="adj1" fmla="val 98993"/>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4F3516A1-F512-3E15-AE6E-3578CF55A1B9}"/>
              </a:ext>
            </a:extLst>
          </p:cNvPr>
          <p:cNvCxnSpPr>
            <a:cxnSpLocks/>
          </p:cNvCxnSpPr>
          <p:nvPr/>
        </p:nvCxnSpPr>
        <p:spPr>
          <a:xfrm flipV="1">
            <a:off x="4997451" y="2012950"/>
            <a:ext cx="1409699" cy="1085850"/>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cxnSp>
        <p:nvCxnSpPr>
          <p:cNvPr id="26" name="Connettore 2 25">
            <a:extLst>
              <a:ext uri="{FF2B5EF4-FFF2-40B4-BE49-F238E27FC236}">
                <a16:creationId xmlns:a16="http://schemas.microsoft.com/office/drawing/2014/main" id="{8F4DA46B-6AA4-6476-BE4E-FEA12E0C117E}"/>
              </a:ext>
            </a:extLst>
          </p:cNvPr>
          <p:cNvCxnSpPr>
            <a:cxnSpLocks/>
          </p:cNvCxnSpPr>
          <p:nvPr/>
        </p:nvCxnSpPr>
        <p:spPr>
          <a:xfrm flipH="1">
            <a:off x="3308350" y="3921125"/>
            <a:ext cx="1689101" cy="1565275"/>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cxnSp>
        <p:nvCxnSpPr>
          <p:cNvPr id="29" name="Connettore 2 28">
            <a:extLst>
              <a:ext uri="{FF2B5EF4-FFF2-40B4-BE49-F238E27FC236}">
                <a16:creationId xmlns:a16="http://schemas.microsoft.com/office/drawing/2014/main" id="{71A80224-A5AD-8798-7A64-C9BF024F5002}"/>
              </a:ext>
            </a:extLst>
          </p:cNvPr>
          <p:cNvCxnSpPr>
            <a:cxnSpLocks/>
          </p:cNvCxnSpPr>
          <p:nvPr/>
        </p:nvCxnSpPr>
        <p:spPr>
          <a:xfrm flipV="1">
            <a:off x="4914900" y="5626100"/>
            <a:ext cx="1492250" cy="104470"/>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sp>
        <p:nvSpPr>
          <p:cNvPr id="32" name="CasellaDiTesto 31">
            <a:extLst>
              <a:ext uri="{FF2B5EF4-FFF2-40B4-BE49-F238E27FC236}">
                <a16:creationId xmlns:a16="http://schemas.microsoft.com/office/drawing/2014/main" id="{D9DDA3BC-5D5B-C8B3-290C-F5FADCC3CA6E}"/>
              </a:ext>
            </a:extLst>
          </p:cNvPr>
          <p:cNvSpPr txBox="1"/>
          <p:nvPr/>
        </p:nvSpPr>
        <p:spPr>
          <a:xfrm>
            <a:off x="6419850" y="1768364"/>
            <a:ext cx="1593850" cy="369332"/>
          </a:xfrm>
          <a:prstGeom prst="rect">
            <a:avLst/>
          </a:prstGeom>
          <a:noFill/>
        </p:spPr>
        <p:txBody>
          <a:bodyPr wrap="square" rtlCol="0">
            <a:spAutoFit/>
          </a:bodyPr>
          <a:lstStyle/>
          <a:p>
            <a:r>
              <a:rPr lang="it-IT" dirty="0"/>
              <a:t>Shell</a:t>
            </a:r>
          </a:p>
        </p:txBody>
      </p:sp>
      <p:sp>
        <p:nvSpPr>
          <p:cNvPr id="33" name="CasellaDiTesto 32">
            <a:extLst>
              <a:ext uri="{FF2B5EF4-FFF2-40B4-BE49-F238E27FC236}">
                <a16:creationId xmlns:a16="http://schemas.microsoft.com/office/drawing/2014/main" id="{39C55E93-9AC8-1C99-4A3A-21F4F3970415}"/>
              </a:ext>
            </a:extLst>
          </p:cNvPr>
          <p:cNvSpPr txBox="1"/>
          <p:nvPr/>
        </p:nvSpPr>
        <p:spPr>
          <a:xfrm>
            <a:off x="6591300" y="5458599"/>
            <a:ext cx="1593850" cy="369332"/>
          </a:xfrm>
          <a:prstGeom prst="rect">
            <a:avLst/>
          </a:prstGeom>
          <a:noFill/>
        </p:spPr>
        <p:txBody>
          <a:bodyPr wrap="square" rtlCol="0">
            <a:spAutoFit/>
          </a:bodyPr>
          <a:lstStyle/>
          <a:p>
            <a:r>
              <a:rPr lang="it-IT" dirty="0"/>
              <a:t>Foot</a:t>
            </a:r>
          </a:p>
        </p:txBody>
      </p:sp>
      <p:sp>
        <p:nvSpPr>
          <p:cNvPr id="34" name="CasellaDiTesto 33">
            <a:extLst>
              <a:ext uri="{FF2B5EF4-FFF2-40B4-BE49-F238E27FC236}">
                <a16:creationId xmlns:a16="http://schemas.microsoft.com/office/drawing/2014/main" id="{037F9C52-A492-2800-AB23-888AFE1196FA}"/>
              </a:ext>
            </a:extLst>
          </p:cNvPr>
          <p:cNvSpPr txBox="1"/>
          <p:nvPr/>
        </p:nvSpPr>
        <p:spPr>
          <a:xfrm>
            <a:off x="2645893" y="5545904"/>
            <a:ext cx="1593850" cy="369332"/>
          </a:xfrm>
          <a:prstGeom prst="rect">
            <a:avLst/>
          </a:prstGeom>
          <a:noFill/>
        </p:spPr>
        <p:txBody>
          <a:bodyPr wrap="square" rtlCol="0">
            <a:spAutoFit/>
          </a:bodyPr>
          <a:lstStyle/>
          <a:p>
            <a:r>
              <a:rPr lang="it-IT" dirty="0" err="1"/>
              <a:t>Absorber</a:t>
            </a:r>
            <a:endParaRPr lang="it-IT" dirty="0"/>
          </a:p>
        </p:txBody>
      </p:sp>
    </p:spTree>
    <p:extLst>
      <p:ext uri="{BB962C8B-B14F-4D97-AF65-F5344CB8AC3E}">
        <p14:creationId xmlns:p14="http://schemas.microsoft.com/office/powerpoint/2010/main" val="4255987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3B92AC-9E5B-0DA3-5E42-FDB361FEA2D2}"/>
            </a:ext>
          </a:extLst>
        </p:cNvPr>
        <p:cNvGrpSpPr/>
        <p:nvPr/>
      </p:nvGrpSpPr>
      <p:grpSpPr>
        <a:xfrm>
          <a:off x="0" y="0"/>
          <a:ext cx="0" cy="0"/>
          <a:chOff x="0" y="0"/>
          <a:chExt cx="0" cy="0"/>
        </a:xfrm>
      </p:grpSpPr>
      <p:pic>
        <p:nvPicPr>
          <p:cNvPr id="19" name="Immagine 18" descr="Immagine che contiene design&#10;&#10;Il contenuto generato dall'IA potrebbe non essere corretto.">
            <a:extLst>
              <a:ext uri="{FF2B5EF4-FFF2-40B4-BE49-F238E27FC236}">
                <a16:creationId xmlns:a16="http://schemas.microsoft.com/office/drawing/2014/main" id="{31271BE8-52F4-8662-2A07-D40C11CCB0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6446" y="2106018"/>
            <a:ext cx="3756366" cy="2186276"/>
          </a:xfrm>
          <a:prstGeom prst="rect">
            <a:avLst/>
          </a:prstGeom>
        </p:spPr>
      </p:pic>
      <p:pic>
        <p:nvPicPr>
          <p:cNvPr id="8" name="Immagine 7" descr="Immagine che contiene stampante&#10;&#10;Il contenuto generato dall'IA potrebbe non essere corretto.">
            <a:extLst>
              <a:ext uri="{FF2B5EF4-FFF2-40B4-BE49-F238E27FC236}">
                <a16:creationId xmlns:a16="http://schemas.microsoft.com/office/drawing/2014/main" id="{3485498D-1361-E292-44BB-2371568BF399}"/>
              </a:ext>
            </a:extLst>
          </p:cNvPr>
          <p:cNvPicPr>
            <a:picLocks noChangeAspect="1"/>
          </p:cNvPicPr>
          <p:nvPr/>
        </p:nvPicPr>
        <p:blipFill>
          <a:blip r:embed="rId3">
            <a:extLst>
              <a:ext uri="{28A0092B-C50C-407E-A947-70E740481C1C}">
                <a14:useLocalDpi xmlns:a14="http://schemas.microsoft.com/office/drawing/2010/main" val="0"/>
              </a:ext>
            </a:extLst>
          </a:blip>
          <a:srcRect b="10354"/>
          <a:stretch/>
        </p:blipFill>
        <p:spPr>
          <a:xfrm>
            <a:off x="2208510" y="2213101"/>
            <a:ext cx="4833005" cy="3760153"/>
          </a:xfrm>
          <a:prstGeom prst="rect">
            <a:avLst/>
          </a:prstGeom>
        </p:spPr>
      </p:pic>
      <p:sp>
        <p:nvSpPr>
          <p:cNvPr id="16" name="Title 15">
            <a:extLst>
              <a:ext uri="{FF2B5EF4-FFF2-40B4-BE49-F238E27FC236}">
                <a16:creationId xmlns:a16="http://schemas.microsoft.com/office/drawing/2014/main" id="{FFCDB672-60B4-9BCA-7384-7CD732727C73}"/>
              </a:ext>
            </a:extLst>
          </p:cNvPr>
          <p:cNvSpPr>
            <a:spLocks noGrp="1"/>
          </p:cNvSpPr>
          <p:nvPr>
            <p:ph type="title"/>
          </p:nvPr>
        </p:nvSpPr>
        <p:spPr/>
        <p:txBody>
          <a:bodyPr/>
          <a:lstStyle/>
          <a:p>
            <a:r>
              <a:rPr lang="en-US" dirty="0"/>
              <a:t>Magnets Supports: Half-Shell</a:t>
            </a:r>
          </a:p>
        </p:txBody>
      </p:sp>
      <p:sp>
        <p:nvSpPr>
          <p:cNvPr id="18" name="Slide Number Placeholder 17">
            <a:extLst>
              <a:ext uri="{FF2B5EF4-FFF2-40B4-BE49-F238E27FC236}">
                <a16:creationId xmlns:a16="http://schemas.microsoft.com/office/drawing/2014/main" id="{6A3F6DF8-A069-4C43-A2A3-9FC4F5D6BF46}"/>
              </a:ext>
            </a:extLst>
          </p:cNvPr>
          <p:cNvSpPr>
            <a:spLocks noGrp="1"/>
          </p:cNvSpPr>
          <p:nvPr>
            <p:ph type="sldNum" sz="quarter" idx="12"/>
          </p:nvPr>
        </p:nvSpPr>
        <p:spPr/>
        <p:txBody>
          <a:bodyPr/>
          <a:lstStyle/>
          <a:p>
            <a:fld id="{005C7FBA-D4E9-46CA-9321-3ADA2E368FCD}" type="slidenum">
              <a:rPr lang="en-GB" smtClean="0"/>
              <a:t>8</a:t>
            </a:fld>
            <a:endParaRPr lang="en-GB"/>
          </a:p>
        </p:txBody>
      </p:sp>
      <p:cxnSp>
        <p:nvCxnSpPr>
          <p:cNvPr id="11" name="Connettore 2 10">
            <a:extLst>
              <a:ext uri="{FF2B5EF4-FFF2-40B4-BE49-F238E27FC236}">
                <a16:creationId xmlns:a16="http://schemas.microsoft.com/office/drawing/2014/main" id="{5B305865-89B0-BF1E-EB03-3BC2A342A50A}"/>
              </a:ext>
            </a:extLst>
          </p:cNvPr>
          <p:cNvCxnSpPr>
            <a:cxnSpLocks/>
          </p:cNvCxnSpPr>
          <p:nvPr/>
        </p:nvCxnSpPr>
        <p:spPr>
          <a:xfrm>
            <a:off x="3249325" y="2491881"/>
            <a:ext cx="412750" cy="1778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ttore 2 20">
            <a:extLst>
              <a:ext uri="{FF2B5EF4-FFF2-40B4-BE49-F238E27FC236}">
                <a16:creationId xmlns:a16="http://schemas.microsoft.com/office/drawing/2014/main" id="{82AB4AF9-7AE5-682D-FE23-E10DF6B33C00}"/>
              </a:ext>
            </a:extLst>
          </p:cNvPr>
          <p:cNvCxnSpPr>
            <a:cxnSpLocks/>
          </p:cNvCxnSpPr>
          <p:nvPr/>
        </p:nvCxnSpPr>
        <p:spPr>
          <a:xfrm flipV="1">
            <a:off x="1774678" y="3914319"/>
            <a:ext cx="867664" cy="44633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a:extLst>
              <a:ext uri="{FF2B5EF4-FFF2-40B4-BE49-F238E27FC236}">
                <a16:creationId xmlns:a16="http://schemas.microsoft.com/office/drawing/2014/main" id="{9144BCF2-01A1-FD2C-2C98-9235E13F2BC5}"/>
              </a:ext>
            </a:extLst>
          </p:cNvPr>
          <p:cNvCxnSpPr>
            <a:cxnSpLocks/>
          </p:cNvCxnSpPr>
          <p:nvPr/>
        </p:nvCxnSpPr>
        <p:spPr>
          <a:xfrm flipH="1">
            <a:off x="6724649" y="2887830"/>
            <a:ext cx="412751" cy="26016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ttore 2 38">
            <a:extLst>
              <a:ext uri="{FF2B5EF4-FFF2-40B4-BE49-F238E27FC236}">
                <a16:creationId xmlns:a16="http://schemas.microsoft.com/office/drawing/2014/main" id="{90D7FA4D-E773-D354-0690-A728E8887A3D}"/>
              </a:ext>
            </a:extLst>
          </p:cNvPr>
          <p:cNvCxnSpPr>
            <a:cxnSpLocks/>
          </p:cNvCxnSpPr>
          <p:nvPr/>
        </p:nvCxnSpPr>
        <p:spPr>
          <a:xfrm flipH="1" flipV="1">
            <a:off x="5645150" y="4488939"/>
            <a:ext cx="1079499" cy="12898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Parentesi graffa aperta 50">
            <a:extLst>
              <a:ext uri="{FF2B5EF4-FFF2-40B4-BE49-F238E27FC236}">
                <a16:creationId xmlns:a16="http://schemas.microsoft.com/office/drawing/2014/main" id="{07A0B7E6-067D-87D7-C928-8FFBAADFDFA5}"/>
              </a:ext>
            </a:extLst>
          </p:cNvPr>
          <p:cNvSpPr/>
          <p:nvPr/>
        </p:nvSpPr>
        <p:spPr>
          <a:xfrm rot="6020362">
            <a:off x="4957309" y="1818913"/>
            <a:ext cx="488950" cy="1638300"/>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54" name="Parentesi graffa aperta 53">
            <a:extLst>
              <a:ext uri="{FF2B5EF4-FFF2-40B4-BE49-F238E27FC236}">
                <a16:creationId xmlns:a16="http://schemas.microsoft.com/office/drawing/2014/main" id="{CDC8C8B6-B1B0-0E09-8A84-25CDC5FF7C03}"/>
              </a:ext>
            </a:extLst>
          </p:cNvPr>
          <p:cNvSpPr/>
          <p:nvPr/>
        </p:nvSpPr>
        <p:spPr>
          <a:xfrm rot="16804107">
            <a:off x="3524164" y="3568169"/>
            <a:ext cx="902395" cy="2238140"/>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 name="CasellaDiTesto 1">
            <a:extLst>
              <a:ext uri="{FF2B5EF4-FFF2-40B4-BE49-F238E27FC236}">
                <a16:creationId xmlns:a16="http://schemas.microsoft.com/office/drawing/2014/main" id="{6463CA40-A8B5-573A-08DD-4360DB3C1D31}"/>
              </a:ext>
            </a:extLst>
          </p:cNvPr>
          <p:cNvSpPr txBox="1"/>
          <p:nvPr/>
        </p:nvSpPr>
        <p:spPr>
          <a:xfrm>
            <a:off x="2338204" y="2252111"/>
            <a:ext cx="988541" cy="369332"/>
          </a:xfrm>
          <a:prstGeom prst="rect">
            <a:avLst/>
          </a:prstGeom>
          <a:noFill/>
        </p:spPr>
        <p:txBody>
          <a:bodyPr wrap="square" rtlCol="0">
            <a:spAutoFit/>
          </a:bodyPr>
          <a:lstStyle/>
          <a:p>
            <a:pPr algn="ctr"/>
            <a:r>
              <a:rPr lang="it-IT" dirty="0">
                <a:solidFill>
                  <a:srgbClr val="FF0000"/>
                </a:solidFill>
              </a:rPr>
              <a:t>pins</a:t>
            </a:r>
          </a:p>
        </p:txBody>
      </p:sp>
      <p:sp>
        <p:nvSpPr>
          <p:cNvPr id="4" name="CasellaDiTesto 3">
            <a:extLst>
              <a:ext uri="{FF2B5EF4-FFF2-40B4-BE49-F238E27FC236}">
                <a16:creationId xmlns:a16="http://schemas.microsoft.com/office/drawing/2014/main" id="{678866A6-209D-2D87-B2FF-DBF4BB9FD34F}"/>
              </a:ext>
            </a:extLst>
          </p:cNvPr>
          <p:cNvSpPr txBox="1"/>
          <p:nvPr/>
        </p:nvSpPr>
        <p:spPr>
          <a:xfrm>
            <a:off x="953529" y="4433259"/>
            <a:ext cx="988541" cy="369332"/>
          </a:xfrm>
          <a:prstGeom prst="rect">
            <a:avLst/>
          </a:prstGeom>
          <a:noFill/>
        </p:spPr>
        <p:txBody>
          <a:bodyPr wrap="square" rtlCol="0">
            <a:spAutoFit/>
          </a:bodyPr>
          <a:lstStyle/>
          <a:p>
            <a:pPr algn="ctr"/>
            <a:r>
              <a:rPr lang="it-IT" dirty="0">
                <a:solidFill>
                  <a:srgbClr val="FF0000"/>
                </a:solidFill>
              </a:rPr>
              <a:t>pins</a:t>
            </a:r>
          </a:p>
        </p:txBody>
      </p:sp>
      <p:sp>
        <p:nvSpPr>
          <p:cNvPr id="5" name="CasellaDiTesto 4">
            <a:extLst>
              <a:ext uri="{FF2B5EF4-FFF2-40B4-BE49-F238E27FC236}">
                <a16:creationId xmlns:a16="http://schemas.microsoft.com/office/drawing/2014/main" id="{BDF2C616-84D0-0FFB-A13D-D21CDA40365D}"/>
              </a:ext>
            </a:extLst>
          </p:cNvPr>
          <p:cNvSpPr txBox="1"/>
          <p:nvPr/>
        </p:nvSpPr>
        <p:spPr>
          <a:xfrm>
            <a:off x="6914440" y="2547342"/>
            <a:ext cx="988541" cy="369332"/>
          </a:xfrm>
          <a:prstGeom prst="rect">
            <a:avLst/>
          </a:prstGeom>
          <a:noFill/>
        </p:spPr>
        <p:txBody>
          <a:bodyPr wrap="square" rtlCol="0">
            <a:spAutoFit/>
          </a:bodyPr>
          <a:lstStyle/>
          <a:p>
            <a:pPr algn="ctr"/>
            <a:r>
              <a:rPr lang="it-IT" dirty="0">
                <a:solidFill>
                  <a:srgbClr val="FF0000"/>
                </a:solidFill>
              </a:rPr>
              <a:t>pins</a:t>
            </a:r>
          </a:p>
        </p:txBody>
      </p:sp>
      <p:sp>
        <p:nvSpPr>
          <p:cNvPr id="7" name="CasellaDiTesto 6">
            <a:extLst>
              <a:ext uri="{FF2B5EF4-FFF2-40B4-BE49-F238E27FC236}">
                <a16:creationId xmlns:a16="http://schemas.microsoft.com/office/drawing/2014/main" id="{6639D09C-E3A1-7948-8B4A-DAFFC5FC44BE}"/>
              </a:ext>
            </a:extLst>
          </p:cNvPr>
          <p:cNvSpPr txBox="1"/>
          <p:nvPr/>
        </p:nvSpPr>
        <p:spPr>
          <a:xfrm>
            <a:off x="6559273" y="4408697"/>
            <a:ext cx="988541" cy="369332"/>
          </a:xfrm>
          <a:prstGeom prst="rect">
            <a:avLst/>
          </a:prstGeom>
          <a:noFill/>
        </p:spPr>
        <p:txBody>
          <a:bodyPr wrap="square" rtlCol="0">
            <a:spAutoFit/>
          </a:bodyPr>
          <a:lstStyle/>
          <a:p>
            <a:pPr algn="ctr"/>
            <a:r>
              <a:rPr lang="it-IT" dirty="0">
                <a:solidFill>
                  <a:srgbClr val="FF0000"/>
                </a:solidFill>
              </a:rPr>
              <a:t>pins</a:t>
            </a:r>
          </a:p>
        </p:txBody>
      </p:sp>
      <p:sp>
        <p:nvSpPr>
          <p:cNvPr id="9" name="CasellaDiTesto 8">
            <a:extLst>
              <a:ext uri="{FF2B5EF4-FFF2-40B4-BE49-F238E27FC236}">
                <a16:creationId xmlns:a16="http://schemas.microsoft.com/office/drawing/2014/main" id="{3034CA8B-11E5-80F5-5801-6C99E2917ACF}"/>
              </a:ext>
            </a:extLst>
          </p:cNvPr>
          <p:cNvSpPr txBox="1"/>
          <p:nvPr/>
        </p:nvSpPr>
        <p:spPr>
          <a:xfrm rot="527172">
            <a:off x="4383403" y="2086467"/>
            <a:ext cx="2107409" cy="369332"/>
          </a:xfrm>
          <a:prstGeom prst="rect">
            <a:avLst/>
          </a:prstGeom>
          <a:noFill/>
        </p:spPr>
        <p:txBody>
          <a:bodyPr wrap="square" rtlCol="0">
            <a:spAutoFit/>
          </a:bodyPr>
          <a:lstStyle/>
          <a:p>
            <a:pPr algn="ctr"/>
            <a:r>
              <a:rPr lang="it-IT" b="1" dirty="0" err="1">
                <a:solidFill>
                  <a:schemeClr val="accent1"/>
                </a:solidFill>
              </a:rPr>
              <a:t>Bolted</a:t>
            </a:r>
            <a:r>
              <a:rPr lang="it-IT" b="1" dirty="0">
                <a:solidFill>
                  <a:schemeClr val="accent1"/>
                </a:solidFill>
              </a:rPr>
              <a:t> joints</a:t>
            </a:r>
            <a:endParaRPr lang="it-IT" b="1" dirty="0">
              <a:solidFill>
                <a:srgbClr val="0070C0"/>
              </a:solidFill>
            </a:endParaRPr>
          </a:p>
        </p:txBody>
      </p:sp>
      <p:sp>
        <p:nvSpPr>
          <p:cNvPr id="10" name="CasellaDiTesto 9">
            <a:extLst>
              <a:ext uri="{FF2B5EF4-FFF2-40B4-BE49-F238E27FC236}">
                <a16:creationId xmlns:a16="http://schemas.microsoft.com/office/drawing/2014/main" id="{3767C7F9-253B-0D88-7D1F-5974BA109880}"/>
              </a:ext>
            </a:extLst>
          </p:cNvPr>
          <p:cNvSpPr txBox="1"/>
          <p:nvPr/>
        </p:nvSpPr>
        <p:spPr>
          <a:xfrm rot="703144">
            <a:off x="2810190" y="5138805"/>
            <a:ext cx="2107409" cy="369332"/>
          </a:xfrm>
          <a:prstGeom prst="rect">
            <a:avLst/>
          </a:prstGeom>
          <a:noFill/>
        </p:spPr>
        <p:txBody>
          <a:bodyPr wrap="square" rtlCol="0">
            <a:spAutoFit/>
          </a:bodyPr>
          <a:lstStyle/>
          <a:p>
            <a:pPr algn="ctr"/>
            <a:r>
              <a:rPr lang="it-IT" b="1" dirty="0" err="1">
                <a:solidFill>
                  <a:schemeClr val="accent1"/>
                </a:solidFill>
              </a:rPr>
              <a:t>Bolted</a:t>
            </a:r>
            <a:r>
              <a:rPr lang="it-IT" b="1" dirty="0">
                <a:solidFill>
                  <a:schemeClr val="accent1"/>
                </a:solidFill>
              </a:rPr>
              <a:t> joints</a:t>
            </a:r>
            <a:endParaRPr lang="it-IT" b="1" dirty="0">
              <a:solidFill>
                <a:srgbClr val="0070C0"/>
              </a:solidFill>
            </a:endParaRPr>
          </a:p>
        </p:txBody>
      </p:sp>
      <p:sp>
        <p:nvSpPr>
          <p:cNvPr id="6" name="CasellaDiTesto 7">
            <a:extLst>
              <a:ext uri="{FF2B5EF4-FFF2-40B4-BE49-F238E27FC236}">
                <a16:creationId xmlns:a16="http://schemas.microsoft.com/office/drawing/2014/main" id="{42FE3140-1EC1-D86D-E221-DCED27FFC408}"/>
              </a:ext>
            </a:extLst>
          </p:cNvPr>
          <p:cNvSpPr txBox="1"/>
          <p:nvPr/>
        </p:nvSpPr>
        <p:spPr>
          <a:xfrm>
            <a:off x="320663" y="5918501"/>
            <a:ext cx="11262325" cy="646331"/>
          </a:xfrm>
          <a:prstGeom prst="rect">
            <a:avLst/>
          </a:prstGeom>
          <a:noFill/>
        </p:spPr>
        <p:txBody>
          <a:bodyPr wrap="square" rtlCol="0">
            <a:spAutoFit/>
          </a:bodyPr>
          <a:lstStyle/>
          <a:p>
            <a:pPr algn="ctr"/>
            <a:r>
              <a:rPr lang="it-IT" b="1" dirty="0" err="1">
                <a:solidFill>
                  <a:schemeClr val="accent1"/>
                </a:solidFill>
              </a:rPr>
              <a:t>Bolted</a:t>
            </a:r>
            <a:r>
              <a:rPr lang="it-IT" b="1" dirty="0">
                <a:solidFill>
                  <a:schemeClr val="accent1"/>
                </a:solidFill>
              </a:rPr>
              <a:t> joints </a:t>
            </a:r>
            <a:r>
              <a:rPr lang="it-IT" dirty="0" err="1"/>
              <a:t>tightly</a:t>
            </a:r>
            <a:r>
              <a:rPr lang="it-IT" dirty="0"/>
              <a:t> </a:t>
            </a:r>
            <a:r>
              <a:rPr lang="it-IT" dirty="0" err="1"/>
              <a:t>holds</a:t>
            </a:r>
            <a:r>
              <a:rPr lang="it-IT" dirty="0"/>
              <a:t> the </a:t>
            </a:r>
            <a:r>
              <a:rPr lang="it-IT" dirty="0" err="1"/>
              <a:t>two</a:t>
            </a:r>
            <a:r>
              <a:rPr lang="it-IT" dirty="0"/>
              <a:t> </a:t>
            </a:r>
            <a:r>
              <a:rPr lang="it-IT" dirty="0" err="1"/>
              <a:t>half</a:t>
            </a:r>
            <a:r>
              <a:rPr lang="it-IT" dirty="0"/>
              <a:t>-shells </a:t>
            </a:r>
            <a:r>
              <a:rPr lang="it-IT" dirty="0" err="1"/>
              <a:t>together</a:t>
            </a:r>
            <a:r>
              <a:rPr lang="it-IT" dirty="0"/>
              <a:t>, </a:t>
            </a:r>
            <a:r>
              <a:rPr lang="it-IT" dirty="0" err="1">
                <a:solidFill>
                  <a:srgbClr val="FF0000"/>
                </a:solidFill>
              </a:rPr>
              <a:t>four</a:t>
            </a:r>
            <a:r>
              <a:rPr lang="it-IT" dirty="0">
                <a:solidFill>
                  <a:srgbClr val="FF0000"/>
                </a:solidFill>
              </a:rPr>
              <a:t> pins</a:t>
            </a:r>
            <a:r>
              <a:rPr lang="it-IT" dirty="0"/>
              <a:t> on the </a:t>
            </a:r>
            <a:r>
              <a:rPr lang="it-IT" dirty="0" err="1"/>
              <a:t>edges</a:t>
            </a:r>
            <a:r>
              <a:rPr lang="it-IT" dirty="0"/>
              <a:t> for </a:t>
            </a:r>
            <a:r>
              <a:rPr lang="it-IT" dirty="0" err="1"/>
              <a:t>optimal</a:t>
            </a:r>
            <a:r>
              <a:rPr lang="it-IT" dirty="0"/>
              <a:t> </a:t>
            </a:r>
            <a:r>
              <a:rPr lang="it-IT" dirty="0" err="1"/>
              <a:t>alignment</a:t>
            </a:r>
            <a:r>
              <a:rPr lang="it-IT" dirty="0"/>
              <a:t>. </a:t>
            </a:r>
            <a:endParaRPr lang="it-IT" b="1" i="1" dirty="0"/>
          </a:p>
          <a:p>
            <a:pPr algn="ctr"/>
            <a:endParaRPr lang="it-IT" dirty="0"/>
          </a:p>
        </p:txBody>
      </p:sp>
      <p:sp>
        <p:nvSpPr>
          <p:cNvPr id="13" name="CasellaDiTesto 54">
            <a:extLst>
              <a:ext uri="{FF2B5EF4-FFF2-40B4-BE49-F238E27FC236}">
                <a16:creationId xmlns:a16="http://schemas.microsoft.com/office/drawing/2014/main" id="{CC5219A1-A3F5-125A-BB45-D55B55B8A6DA}"/>
              </a:ext>
            </a:extLst>
          </p:cNvPr>
          <p:cNvSpPr txBox="1"/>
          <p:nvPr/>
        </p:nvSpPr>
        <p:spPr>
          <a:xfrm>
            <a:off x="875492" y="945205"/>
            <a:ext cx="11262325" cy="646331"/>
          </a:xfrm>
          <a:prstGeom prst="rect">
            <a:avLst/>
          </a:prstGeom>
          <a:noFill/>
        </p:spPr>
        <p:txBody>
          <a:bodyPr wrap="square" rtlCol="0">
            <a:spAutoFit/>
          </a:bodyPr>
          <a:lstStyle/>
          <a:p>
            <a:pPr algn="ctr"/>
            <a:r>
              <a:rPr lang="it-IT" b="1" dirty="0"/>
              <a:t>Single </a:t>
            </a:r>
            <a:r>
              <a:rPr lang="it-IT" b="1" dirty="0" err="1"/>
              <a:t>milled</a:t>
            </a:r>
            <a:r>
              <a:rPr lang="it-IT" b="1" dirty="0"/>
              <a:t> SS </a:t>
            </a:r>
            <a:r>
              <a:rPr lang="it-IT" b="1" dirty="0" err="1"/>
              <a:t>element</a:t>
            </a:r>
            <a:r>
              <a:rPr lang="it-IT" b="1" dirty="0"/>
              <a:t> for </a:t>
            </a:r>
            <a:r>
              <a:rPr lang="it-IT" b="1" dirty="0" err="1"/>
              <a:t>acceptable</a:t>
            </a:r>
            <a:r>
              <a:rPr lang="it-IT" b="1" dirty="0"/>
              <a:t> </a:t>
            </a:r>
            <a:r>
              <a:rPr lang="it-IT" b="1" dirty="0" err="1"/>
              <a:t>tolerances</a:t>
            </a:r>
            <a:r>
              <a:rPr lang="it-IT" b="1" dirty="0"/>
              <a:t>: 420 x 780 x 800 (mm)</a:t>
            </a:r>
            <a:r>
              <a:rPr lang="it-IT" b="1" dirty="0">
                <a:solidFill>
                  <a:schemeClr val="accent1"/>
                </a:solidFill>
              </a:rPr>
              <a:t> </a:t>
            </a:r>
            <a:endParaRPr lang="it-IT" b="1" dirty="0"/>
          </a:p>
          <a:p>
            <a:pPr algn="ctr"/>
            <a:endParaRPr lang="it-IT" dirty="0"/>
          </a:p>
        </p:txBody>
      </p:sp>
      <p:sp>
        <p:nvSpPr>
          <p:cNvPr id="20" name="CasellaDiTesto 54">
            <a:extLst>
              <a:ext uri="{FF2B5EF4-FFF2-40B4-BE49-F238E27FC236}">
                <a16:creationId xmlns:a16="http://schemas.microsoft.com/office/drawing/2014/main" id="{20A7DBC1-FD74-9357-85D0-A552D8D7678B}"/>
              </a:ext>
            </a:extLst>
          </p:cNvPr>
          <p:cNvSpPr txBox="1"/>
          <p:nvPr/>
        </p:nvSpPr>
        <p:spPr>
          <a:xfrm>
            <a:off x="9244764" y="1702812"/>
            <a:ext cx="1569283" cy="369332"/>
          </a:xfrm>
          <a:prstGeom prst="rect">
            <a:avLst/>
          </a:prstGeom>
          <a:noFill/>
        </p:spPr>
        <p:txBody>
          <a:bodyPr wrap="square" rtlCol="0">
            <a:spAutoFit/>
          </a:bodyPr>
          <a:lstStyle/>
          <a:p>
            <a:pPr algn="ctr"/>
            <a:r>
              <a:rPr lang="it-IT" b="1" dirty="0">
                <a:solidFill>
                  <a:srgbClr val="00B0F0"/>
                </a:solidFill>
              </a:rPr>
              <a:t>Top</a:t>
            </a:r>
            <a:endParaRPr lang="it-IT" dirty="0"/>
          </a:p>
        </p:txBody>
      </p:sp>
      <p:sp>
        <p:nvSpPr>
          <p:cNvPr id="23" name="CasellaDiTesto 54">
            <a:extLst>
              <a:ext uri="{FF2B5EF4-FFF2-40B4-BE49-F238E27FC236}">
                <a16:creationId xmlns:a16="http://schemas.microsoft.com/office/drawing/2014/main" id="{9597E124-0D53-7EA1-1AA7-D37E2EDACA45}"/>
              </a:ext>
            </a:extLst>
          </p:cNvPr>
          <p:cNvSpPr txBox="1"/>
          <p:nvPr/>
        </p:nvSpPr>
        <p:spPr>
          <a:xfrm>
            <a:off x="4148501" y="1589476"/>
            <a:ext cx="1569283" cy="369332"/>
          </a:xfrm>
          <a:prstGeom prst="rect">
            <a:avLst/>
          </a:prstGeom>
          <a:noFill/>
        </p:spPr>
        <p:txBody>
          <a:bodyPr wrap="square" rtlCol="0">
            <a:spAutoFit/>
          </a:bodyPr>
          <a:lstStyle/>
          <a:p>
            <a:pPr algn="ctr"/>
            <a:r>
              <a:rPr lang="it-IT" b="1" dirty="0">
                <a:solidFill>
                  <a:srgbClr val="00B0F0"/>
                </a:solidFill>
              </a:rPr>
              <a:t>Bottom</a:t>
            </a:r>
            <a:endParaRPr lang="it-IT" dirty="0"/>
          </a:p>
        </p:txBody>
      </p:sp>
      <p:cxnSp>
        <p:nvCxnSpPr>
          <p:cNvPr id="24" name="Connettore 2 23">
            <a:extLst>
              <a:ext uri="{FF2B5EF4-FFF2-40B4-BE49-F238E27FC236}">
                <a16:creationId xmlns:a16="http://schemas.microsoft.com/office/drawing/2014/main" id="{669D3C06-64B4-0579-FEEA-1B1D2304DFBA}"/>
              </a:ext>
            </a:extLst>
          </p:cNvPr>
          <p:cNvCxnSpPr>
            <a:cxnSpLocks/>
          </p:cNvCxnSpPr>
          <p:nvPr/>
        </p:nvCxnSpPr>
        <p:spPr>
          <a:xfrm flipV="1">
            <a:off x="10191750" y="2732008"/>
            <a:ext cx="622299" cy="1479206"/>
          </a:xfrm>
          <a:prstGeom prst="straightConnector1">
            <a:avLst/>
          </a:prstGeom>
          <a:ln w="762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6" name="CasellaDiTesto 25">
            <a:extLst>
              <a:ext uri="{FF2B5EF4-FFF2-40B4-BE49-F238E27FC236}">
                <a16:creationId xmlns:a16="http://schemas.microsoft.com/office/drawing/2014/main" id="{F56934F9-4AA4-152E-7A20-688BB2A42493}"/>
              </a:ext>
            </a:extLst>
          </p:cNvPr>
          <p:cNvSpPr txBox="1"/>
          <p:nvPr/>
        </p:nvSpPr>
        <p:spPr>
          <a:xfrm>
            <a:off x="8716129" y="4240504"/>
            <a:ext cx="2777000" cy="369332"/>
          </a:xfrm>
          <a:prstGeom prst="rect">
            <a:avLst/>
          </a:prstGeom>
          <a:noFill/>
        </p:spPr>
        <p:txBody>
          <a:bodyPr wrap="square" rtlCol="0">
            <a:spAutoFit/>
          </a:bodyPr>
          <a:lstStyle/>
          <a:p>
            <a:pPr algn="ctr"/>
            <a:r>
              <a:rPr lang="it-IT" dirty="0" err="1">
                <a:solidFill>
                  <a:srgbClr val="92D050"/>
                </a:solidFill>
              </a:rPr>
              <a:t>Conduction</a:t>
            </a:r>
            <a:r>
              <a:rPr lang="it-IT" dirty="0">
                <a:solidFill>
                  <a:srgbClr val="92D050"/>
                </a:solidFill>
              </a:rPr>
              <a:t> </a:t>
            </a:r>
            <a:r>
              <a:rPr lang="it-IT" dirty="0" err="1">
                <a:solidFill>
                  <a:srgbClr val="92D050"/>
                </a:solidFill>
              </a:rPr>
              <a:t>cooling</a:t>
            </a:r>
            <a:r>
              <a:rPr lang="it-IT" dirty="0">
                <a:solidFill>
                  <a:srgbClr val="92D050"/>
                </a:solidFill>
              </a:rPr>
              <a:t> ways</a:t>
            </a:r>
          </a:p>
        </p:txBody>
      </p:sp>
      <p:pic>
        <p:nvPicPr>
          <p:cNvPr id="28" name="Immagine 27" descr="Immagine che contiene ingranaggio&#10;&#10;Il contenuto generato dall'IA potrebbe non essere corretto.">
            <a:extLst>
              <a:ext uri="{FF2B5EF4-FFF2-40B4-BE49-F238E27FC236}">
                <a16:creationId xmlns:a16="http://schemas.microsoft.com/office/drawing/2014/main" id="{6CAB0298-8784-4093-E6F1-0619B3CB07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73622" y="4636228"/>
            <a:ext cx="1636255" cy="1125516"/>
          </a:xfrm>
          <a:prstGeom prst="rect">
            <a:avLst/>
          </a:prstGeom>
          <a:ln>
            <a:noFill/>
          </a:ln>
          <a:effectLst>
            <a:softEdge rad="112500"/>
          </a:effectLst>
        </p:spPr>
      </p:pic>
    </p:spTree>
    <p:extLst>
      <p:ext uri="{BB962C8B-B14F-4D97-AF65-F5344CB8AC3E}">
        <p14:creationId xmlns:p14="http://schemas.microsoft.com/office/powerpoint/2010/main" val="858957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05CDB-81DA-2720-184F-A040B2C3C6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AB2E65-A4F8-CE2E-E5AB-D0B396BAA15C}"/>
              </a:ext>
            </a:extLst>
          </p:cNvPr>
          <p:cNvSpPr>
            <a:spLocks noGrp="1"/>
          </p:cNvSpPr>
          <p:nvPr>
            <p:ph type="title"/>
          </p:nvPr>
        </p:nvSpPr>
        <p:spPr>
          <a:xfrm>
            <a:off x="204923" y="-1236"/>
            <a:ext cx="11760200" cy="1325563"/>
          </a:xfrm>
        </p:spPr>
        <p:txBody>
          <a:bodyPr>
            <a:normAutofit/>
          </a:bodyPr>
          <a:lstStyle/>
          <a:p>
            <a:pPr algn="ctr"/>
            <a:r>
              <a:rPr lang="en-US" sz="4200" dirty="0"/>
              <a:t>Mechanical Analysis</a:t>
            </a:r>
            <a:br>
              <a:rPr lang="en-US" sz="4200" dirty="0"/>
            </a:br>
            <a:r>
              <a:rPr lang="en-US" sz="4200" dirty="0"/>
              <a:t>Coil Support Structure</a:t>
            </a:r>
          </a:p>
        </p:txBody>
      </p:sp>
      <p:sp>
        <p:nvSpPr>
          <p:cNvPr id="3" name="Slide Number Placeholder 2">
            <a:extLst>
              <a:ext uri="{FF2B5EF4-FFF2-40B4-BE49-F238E27FC236}">
                <a16:creationId xmlns:a16="http://schemas.microsoft.com/office/drawing/2014/main" id="{BD211610-5871-9324-0DA7-5842BD111482}"/>
              </a:ext>
            </a:extLst>
          </p:cNvPr>
          <p:cNvSpPr>
            <a:spLocks noGrp="1"/>
          </p:cNvSpPr>
          <p:nvPr>
            <p:ph type="sldNum" sz="quarter" idx="12"/>
          </p:nvPr>
        </p:nvSpPr>
        <p:spPr/>
        <p:txBody>
          <a:bodyPr/>
          <a:lstStyle/>
          <a:p>
            <a:fld id="{005C7FBA-D4E9-46CA-9321-3ADA2E368FCD}" type="slidenum">
              <a:rPr lang="en-GB" smtClean="0"/>
              <a:t>9</a:t>
            </a:fld>
            <a:endParaRPr lang="en-GB"/>
          </a:p>
        </p:txBody>
      </p:sp>
      <p:grpSp>
        <p:nvGrpSpPr>
          <p:cNvPr id="26" name="Group 25">
            <a:extLst>
              <a:ext uri="{FF2B5EF4-FFF2-40B4-BE49-F238E27FC236}">
                <a16:creationId xmlns:a16="http://schemas.microsoft.com/office/drawing/2014/main" id="{3119106E-A5D6-1EF9-CB1A-B19472EB1F21}"/>
              </a:ext>
            </a:extLst>
          </p:cNvPr>
          <p:cNvGrpSpPr/>
          <p:nvPr/>
        </p:nvGrpSpPr>
        <p:grpSpPr>
          <a:xfrm>
            <a:off x="348839" y="1413529"/>
            <a:ext cx="5747161" cy="4964248"/>
            <a:chOff x="253081" y="1375429"/>
            <a:chExt cx="5747161" cy="4964248"/>
          </a:xfrm>
        </p:grpSpPr>
        <p:pic>
          <p:nvPicPr>
            <p:cNvPr id="6" name="Picture 5">
              <a:extLst>
                <a:ext uri="{FF2B5EF4-FFF2-40B4-BE49-F238E27FC236}">
                  <a16:creationId xmlns:a16="http://schemas.microsoft.com/office/drawing/2014/main" id="{27D2653B-D7DB-6CD5-2F10-DACBFFAC5F7B}"/>
                </a:ext>
              </a:extLst>
            </p:cNvPr>
            <p:cNvPicPr>
              <a:picLocks noChangeAspect="1"/>
            </p:cNvPicPr>
            <p:nvPr/>
          </p:nvPicPr>
          <p:blipFill>
            <a:blip r:embed="rId3">
              <a:extLst>
                <a:ext uri="{28A0092B-C50C-407E-A947-70E740481C1C}">
                  <a14:useLocalDpi xmlns:a14="http://schemas.microsoft.com/office/drawing/2010/main" val="0"/>
                </a:ext>
              </a:extLst>
            </a:blip>
            <a:srcRect l="30586" r="11118"/>
            <a:stretch/>
          </p:blipFill>
          <p:spPr>
            <a:xfrm>
              <a:off x="2509395" y="1375429"/>
              <a:ext cx="3490847" cy="2773560"/>
            </a:xfrm>
            <a:prstGeom prst="rect">
              <a:avLst/>
            </a:prstGeom>
          </p:spPr>
        </p:pic>
        <p:pic>
          <p:nvPicPr>
            <p:cNvPr id="22" name="Picture 21">
              <a:extLst>
                <a:ext uri="{FF2B5EF4-FFF2-40B4-BE49-F238E27FC236}">
                  <a16:creationId xmlns:a16="http://schemas.microsoft.com/office/drawing/2014/main" id="{1ADFFD83-C1B9-B345-6B11-67E2E2B400D2}"/>
                </a:ext>
              </a:extLst>
            </p:cNvPr>
            <p:cNvPicPr>
              <a:picLocks noChangeAspect="1"/>
            </p:cNvPicPr>
            <p:nvPr/>
          </p:nvPicPr>
          <p:blipFill>
            <a:blip r:embed="rId3">
              <a:extLst>
                <a:ext uri="{28A0092B-C50C-407E-A947-70E740481C1C}">
                  <a14:useLocalDpi xmlns:a14="http://schemas.microsoft.com/office/drawing/2010/main" val="0"/>
                </a:ext>
              </a:extLst>
            </a:blip>
            <a:srcRect r="71817"/>
            <a:stretch/>
          </p:blipFill>
          <p:spPr>
            <a:xfrm>
              <a:off x="253081" y="1864522"/>
              <a:ext cx="2392743" cy="3932374"/>
            </a:xfrm>
            <a:prstGeom prst="rect">
              <a:avLst/>
            </a:prstGeom>
          </p:spPr>
        </p:pic>
        <p:pic>
          <p:nvPicPr>
            <p:cNvPr id="16" name="Picture 15">
              <a:extLst>
                <a:ext uri="{FF2B5EF4-FFF2-40B4-BE49-F238E27FC236}">
                  <a16:creationId xmlns:a16="http://schemas.microsoft.com/office/drawing/2014/main" id="{BB499C7C-E2D3-399A-BFFE-AC89EC4CFFA9}"/>
                </a:ext>
              </a:extLst>
            </p:cNvPr>
            <p:cNvPicPr>
              <a:picLocks noChangeAspect="1"/>
            </p:cNvPicPr>
            <p:nvPr/>
          </p:nvPicPr>
          <p:blipFill>
            <a:blip r:embed="rId4">
              <a:extLst>
                <a:ext uri="{28A0092B-C50C-407E-A947-70E740481C1C}">
                  <a14:useLocalDpi xmlns:a14="http://schemas.microsoft.com/office/drawing/2010/main" val="0"/>
                </a:ext>
              </a:extLst>
            </a:blip>
            <a:srcRect l="18711"/>
            <a:stretch/>
          </p:blipFill>
          <p:spPr>
            <a:xfrm>
              <a:off x="2245144" y="4200091"/>
              <a:ext cx="3755098" cy="2139586"/>
            </a:xfrm>
            <a:prstGeom prst="rect">
              <a:avLst/>
            </a:prstGeom>
          </p:spPr>
        </p:pic>
      </p:grpSp>
      <p:grpSp>
        <p:nvGrpSpPr>
          <p:cNvPr id="28" name="Group 27">
            <a:extLst>
              <a:ext uri="{FF2B5EF4-FFF2-40B4-BE49-F238E27FC236}">
                <a16:creationId xmlns:a16="http://schemas.microsoft.com/office/drawing/2014/main" id="{849DFFC1-185D-F74D-C551-CB356F44BD67}"/>
              </a:ext>
            </a:extLst>
          </p:cNvPr>
          <p:cNvGrpSpPr/>
          <p:nvPr/>
        </p:nvGrpSpPr>
        <p:grpSpPr>
          <a:xfrm>
            <a:off x="6364611" y="1641896"/>
            <a:ext cx="5600512" cy="3836484"/>
            <a:chOff x="6364611" y="1998512"/>
            <a:chExt cx="5600512" cy="3836484"/>
          </a:xfrm>
        </p:grpSpPr>
        <p:pic>
          <p:nvPicPr>
            <p:cNvPr id="14" name="Picture 13">
              <a:extLst>
                <a:ext uri="{FF2B5EF4-FFF2-40B4-BE49-F238E27FC236}">
                  <a16:creationId xmlns:a16="http://schemas.microsoft.com/office/drawing/2014/main" id="{7F1C2590-DBE5-FB6A-4A5B-74D5E8D92173}"/>
                </a:ext>
              </a:extLst>
            </p:cNvPr>
            <p:cNvPicPr>
              <a:picLocks noChangeAspect="1"/>
            </p:cNvPicPr>
            <p:nvPr/>
          </p:nvPicPr>
          <p:blipFill>
            <a:blip r:embed="rId5">
              <a:extLst>
                <a:ext uri="{28A0092B-C50C-407E-A947-70E740481C1C}">
                  <a14:useLocalDpi xmlns:a14="http://schemas.microsoft.com/office/drawing/2010/main" val="0"/>
                </a:ext>
              </a:extLst>
            </a:blip>
            <a:srcRect l="31602" r="11957"/>
            <a:stretch/>
          </p:blipFill>
          <p:spPr>
            <a:xfrm>
              <a:off x="8474276" y="2436448"/>
              <a:ext cx="3490847" cy="2864721"/>
            </a:xfrm>
            <a:prstGeom prst="rect">
              <a:avLst/>
            </a:prstGeom>
          </p:spPr>
        </p:pic>
        <p:pic>
          <p:nvPicPr>
            <p:cNvPr id="27" name="Picture 26">
              <a:extLst>
                <a:ext uri="{FF2B5EF4-FFF2-40B4-BE49-F238E27FC236}">
                  <a16:creationId xmlns:a16="http://schemas.microsoft.com/office/drawing/2014/main" id="{D387431C-BFCC-C4CE-EA8A-825C98A756F3}"/>
                </a:ext>
              </a:extLst>
            </p:cNvPr>
            <p:cNvPicPr>
              <a:picLocks noChangeAspect="1"/>
            </p:cNvPicPr>
            <p:nvPr/>
          </p:nvPicPr>
          <p:blipFill>
            <a:blip r:embed="rId5">
              <a:extLst>
                <a:ext uri="{28A0092B-C50C-407E-A947-70E740481C1C}">
                  <a14:useLocalDpi xmlns:a14="http://schemas.microsoft.com/office/drawing/2010/main" val="0"/>
                </a:ext>
              </a:extLst>
            </a:blip>
            <a:srcRect r="80895" b="28120"/>
            <a:stretch/>
          </p:blipFill>
          <p:spPr>
            <a:xfrm>
              <a:off x="6364611" y="1998512"/>
              <a:ext cx="2201575" cy="3836484"/>
            </a:xfrm>
            <a:prstGeom prst="rect">
              <a:avLst/>
            </a:prstGeom>
          </p:spPr>
        </p:pic>
      </p:grpSp>
      <p:sp>
        <p:nvSpPr>
          <p:cNvPr id="30" name="CasellaDiTesto 18">
            <a:extLst>
              <a:ext uri="{FF2B5EF4-FFF2-40B4-BE49-F238E27FC236}">
                <a16:creationId xmlns:a16="http://schemas.microsoft.com/office/drawing/2014/main" id="{F7DBD4CB-9260-5D78-895D-C40B4203504C}"/>
              </a:ext>
            </a:extLst>
          </p:cNvPr>
          <p:cNvSpPr txBox="1"/>
          <p:nvPr/>
        </p:nvSpPr>
        <p:spPr>
          <a:xfrm>
            <a:off x="317479" y="1538517"/>
            <a:ext cx="2229441" cy="338554"/>
          </a:xfrm>
          <a:prstGeom prst="rect">
            <a:avLst/>
          </a:prstGeom>
          <a:noFill/>
          <a:ln w="28575">
            <a:solidFill>
              <a:srgbClr val="FF0000"/>
            </a:solidFill>
          </a:ln>
        </p:spPr>
        <p:txBody>
          <a:bodyPr wrap="square" rtlCol="0">
            <a:spAutoFit/>
          </a:bodyPr>
          <a:lstStyle/>
          <a:p>
            <a:pPr algn="ctr" defTabSz="457200"/>
            <a:r>
              <a:rPr lang="it-IT" sz="1600" b="1" dirty="0"/>
              <a:t>Von Mises Stress</a:t>
            </a:r>
          </a:p>
        </p:txBody>
      </p:sp>
      <p:sp>
        <p:nvSpPr>
          <p:cNvPr id="31" name="CasellaDiTesto 18">
            <a:extLst>
              <a:ext uri="{FF2B5EF4-FFF2-40B4-BE49-F238E27FC236}">
                <a16:creationId xmlns:a16="http://schemas.microsoft.com/office/drawing/2014/main" id="{4DD777FA-C709-37D0-F3A0-027544110384}"/>
              </a:ext>
            </a:extLst>
          </p:cNvPr>
          <p:cNvSpPr txBox="1"/>
          <p:nvPr/>
        </p:nvSpPr>
        <p:spPr>
          <a:xfrm>
            <a:off x="9531058" y="1539187"/>
            <a:ext cx="2229441" cy="338554"/>
          </a:xfrm>
          <a:prstGeom prst="rect">
            <a:avLst/>
          </a:prstGeom>
          <a:noFill/>
          <a:ln w="28575">
            <a:solidFill>
              <a:srgbClr val="FF0000"/>
            </a:solidFill>
          </a:ln>
        </p:spPr>
        <p:txBody>
          <a:bodyPr wrap="square" rtlCol="0">
            <a:spAutoFit/>
          </a:bodyPr>
          <a:lstStyle/>
          <a:p>
            <a:pPr algn="ctr" defTabSz="457200"/>
            <a:r>
              <a:rPr lang="it-IT" sz="1600" b="1" dirty="0"/>
              <a:t>Total Deformation</a:t>
            </a:r>
          </a:p>
        </p:txBody>
      </p:sp>
      <p:sp>
        <p:nvSpPr>
          <p:cNvPr id="5" name="TextBox 4">
            <a:extLst>
              <a:ext uri="{FF2B5EF4-FFF2-40B4-BE49-F238E27FC236}">
                <a16:creationId xmlns:a16="http://schemas.microsoft.com/office/drawing/2014/main" id="{A73644A2-5AB5-D661-AF2A-506ADB41EAAB}"/>
              </a:ext>
            </a:extLst>
          </p:cNvPr>
          <p:cNvSpPr txBox="1"/>
          <p:nvPr/>
        </p:nvSpPr>
        <p:spPr>
          <a:xfrm>
            <a:off x="8199167" y="5174568"/>
            <a:ext cx="3039724" cy="1200329"/>
          </a:xfrm>
          <a:prstGeom prst="rect">
            <a:avLst/>
          </a:prstGeom>
          <a:noFill/>
          <a:ln w="38100">
            <a:solidFill>
              <a:srgbClr val="FF0000"/>
            </a:solidFill>
          </a:ln>
        </p:spPr>
        <p:txBody>
          <a:bodyPr wrap="square">
            <a:spAutoFit/>
          </a:bodyPr>
          <a:lstStyle/>
          <a:p>
            <a:pPr algn="ctr"/>
            <a:r>
              <a:rPr lang="en-GB" dirty="0"/>
              <a:t>Mechanical analysis of the coil support structure in lattice operation: </a:t>
            </a:r>
          </a:p>
          <a:p>
            <a:pPr algn="ctr"/>
            <a:r>
              <a:rPr lang="en-GB" b="1" dirty="0">
                <a:solidFill>
                  <a:srgbClr val="92D050"/>
                </a:solidFill>
              </a:rPr>
              <a:t>MECHANICALY APPROVED</a:t>
            </a:r>
            <a:endParaRPr lang="en-US" b="1" dirty="0">
              <a:solidFill>
                <a:srgbClr val="92D050"/>
              </a:solidFill>
            </a:endParaRPr>
          </a:p>
        </p:txBody>
      </p:sp>
    </p:spTree>
    <p:extLst>
      <p:ext uri="{BB962C8B-B14F-4D97-AF65-F5344CB8AC3E}">
        <p14:creationId xmlns:p14="http://schemas.microsoft.com/office/powerpoint/2010/main" val="3395483965"/>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2937</TotalTime>
  <Words>464</Words>
  <Application>Microsoft Office PowerPoint</Application>
  <PresentationFormat>Widescreen</PresentationFormat>
  <Paragraphs>105</Paragraphs>
  <Slides>12</Slides>
  <Notes>2</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12</vt:i4>
      </vt:variant>
    </vt:vector>
  </HeadingPairs>
  <TitlesOfParts>
    <vt:vector size="17" baseType="lpstr">
      <vt:lpstr>Aptos</vt:lpstr>
      <vt:lpstr>Arial</vt:lpstr>
      <vt:lpstr>Arial Narrow</vt:lpstr>
      <vt:lpstr>Cambria Math</vt:lpstr>
      <vt:lpstr>1_Office Theme</vt:lpstr>
      <vt:lpstr>B5 Cooling Cell Demonstrator Integration  Vacuum &amp; Assembly</vt:lpstr>
      <vt:lpstr>Muon Collider - 6D cooling magnets</vt:lpstr>
      <vt:lpstr>6D Cooling Cell: Operating Mode (I) </vt:lpstr>
      <vt:lpstr>B5-DEMO Cell: Updated Layout “inter-cell cryostat”</vt:lpstr>
      <vt:lpstr>Solution pursued for lattice operation “Inter-cell cryostat”</vt:lpstr>
      <vt:lpstr>Cooling Cell Integration</vt:lpstr>
      <vt:lpstr>Cooling Cell Integration</vt:lpstr>
      <vt:lpstr>Magnets Supports: Half-Shell</vt:lpstr>
      <vt:lpstr>Mechanical Analysis Coil Support Structure</vt:lpstr>
      <vt:lpstr>Foot (GFRE) optimization</vt:lpstr>
      <vt:lpstr>Absorber</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Condizione con le force bilanciate</dc:title>
  <dc:creator>Giuseppe Scarantino</dc:creator>
  <cp:lastModifiedBy>Mattia Castoldi</cp:lastModifiedBy>
  <cp:revision>28</cp:revision>
  <dcterms:created xsi:type="dcterms:W3CDTF">2025-01-28T18:10:23Z</dcterms:created>
  <dcterms:modified xsi:type="dcterms:W3CDTF">2025-04-11T14:54:01Z</dcterms:modified>
</cp:coreProperties>
</file>