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6"/>
  </p:notesMasterIdLst>
  <p:sldIdLst>
    <p:sldId id="257" r:id="rId5"/>
    <p:sldId id="2576" r:id="rId6"/>
    <p:sldId id="2577" r:id="rId7"/>
    <p:sldId id="2581" r:id="rId8"/>
    <p:sldId id="1685" r:id="rId9"/>
    <p:sldId id="1705" r:id="rId10"/>
    <p:sldId id="1689" r:id="rId11"/>
    <p:sldId id="1693" r:id="rId12"/>
    <p:sldId id="1690" r:id="rId13"/>
    <p:sldId id="1710" r:id="rId14"/>
    <p:sldId id="2579" r:id="rId15"/>
    <p:sldId id="2580" r:id="rId16"/>
    <p:sldId id="1695" r:id="rId17"/>
    <p:sldId id="2567" r:id="rId18"/>
    <p:sldId id="1700" r:id="rId19"/>
    <p:sldId id="1701" r:id="rId20"/>
    <p:sldId id="1703" r:id="rId21"/>
    <p:sldId id="1707" r:id="rId22"/>
    <p:sldId id="2578" r:id="rId23"/>
    <p:sldId id="2575" r:id="rId24"/>
    <p:sldId id="2588" r:id="rId25"/>
    <p:sldId id="261" r:id="rId26"/>
    <p:sldId id="1697" r:id="rId27"/>
    <p:sldId id="2586" r:id="rId28"/>
    <p:sldId id="2587" r:id="rId29"/>
    <p:sldId id="2589" r:id="rId30"/>
    <p:sldId id="2585" r:id="rId31"/>
    <p:sldId id="2582" r:id="rId32"/>
    <p:sldId id="1698" r:id="rId33"/>
    <p:sldId id="258" r:id="rId34"/>
    <p:sldId id="1704" r:id="rId3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9" autoAdjust="0"/>
    <p:restoredTop sz="94660"/>
  </p:normalViewPr>
  <p:slideViewPr>
    <p:cSldViewPr snapToGrid="0">
      <p:cViewPr>
        <p:scale>
          <a:sx n="66" d="100"/>
          <a:sy n="66" d="100"/>
        </p:scale>
        <p:origin x="656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8EECB-DACE-4D91-A6C4-B5C71C0B8425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D4A9C-DD27-4D6A-B689-186C3E6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56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843524-2BCE-4BD0-803F-DAF478FC86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6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2280F-205F-F19B-854A-05A66E753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6356D2-618A-03D7-40C4-B40C4506C0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F69853-AC5B-AE10-1D66-7FC176AB49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A712ED-6530-FD98-1476-1CF8C87F4A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0B5FE0-888B-43DE-A89C-4A5582D50E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64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43B8E-A7E0-6ABE-EEDA-A8583118E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E0802A-10A0-7D11-62FF-6B93CB66EF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E2F0BB-7FE4-B08C-4FB3-D3BA5E5C89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28415-3394-C1EA-F1C2-3E7AF36BE5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0B5FE0-888B-43DE-A89C-4A5582D50E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36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660BD-1DC9-93F8-510A-2F7847FD2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C56C09-F64B-51F9-1591-B1495C3AD4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D1333D-8D97-092B-065B-1FC125D2EB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7691C-499B-37D1-17C6-F18E95487B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843524-2BCE-4BD0-803F-DAF478FC863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8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C2874-2568-41E0-EE65-93A9DE2739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6D5E1B-F7A9-5A12-6077-A4FB057950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8921B-82A9-9990-1CED-3889DCA6D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1346A-EDBE-67B4-8421-E9E60110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F5D9B-321A-46B3-9C31-3A7084FA3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99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60F6F-6D78-E019-BD38-BBB692433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8E84F6-D5B3-1A70-F86E-6C888B193C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48878-7FF5-F7E7-9B7A-0BBDE586C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9D646-4F2D-F208-FC2D-7913193B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31FFD-B2A0-8D77-D294-92625245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0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9A165E-594F-F2F8-7821-F133DBA798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C60137-8158-C611-6F41-15C0F3D29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43B3D-68AE-7756-C4FA-EE87CD712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0E3ED-0871-0BBA-8C13-1537A347F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385FAD-80F8-FFAD-7010-6DC49E0F9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79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A21C6-18E2-C4F7-C675-3F64E5510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7BB52-F57E-91E3-F982-BDC5D519C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57719-ACA1-727C-7354-76DCE37B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0ED96-D97D-4DFA-27A1-DA7421BEE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F260E-1CD4-E8D8-0849-C7637A2B7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9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C70C5-1D60-DE8C-952D-03C726B6F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5BF5CA-F35B-6549-FD69-506C791FF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D47EA-6516-0F53-423A-62F018F7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444C1-B090-80A0-606B-49E53DC84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D7904-117D-A108-20FA-34C0E8551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848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E1819-D7DE-B2D4-1B25-BB03E0F43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9E45C-C7D6-2C25-BEEC-B76145E86D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E5FA86-4013-A288-7F41-301FC45ECE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E23CE1-2C5F-5889-CFFB-365B8D82C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C6ADD7-121B-30F5-E7BC-25301E631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267477-2426-6D77-4369-0F11D3D9C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19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8C9FE-24BF-C873-1166-E41B9864B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E16A52-C34E-E306-8D2F-181FF5D61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A46181-139F-E989-4F56-627558059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969D13-01A8-5B28-21C5-DC3F40A1F9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A13FC0-F14A-9773-D596-E6EB51966C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9121A-4602-258D-0CBD-1EC2539E1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A3509C-7AFF-C9E4-E878-8D9EB1A1F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573666-B6EA-2798-0F44-DE3ACBDB6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77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B1C94-3023-AC01-F24E-CF7286AFA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DD628-362B-6473-924A-03846161D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577E3B-72B5-FCCD-A5F6-27B5361B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4E536E-D6E3-B255-E75D-6F650751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44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3DA672-91C0-909A-8428-D81F8A00B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40DBF5-3190-76F8-4C7D-D79999936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D9B426-92FE-50E8-94A2-5597F553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33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A778D-464D-976E-B40A-C541ED2E1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D54C9-4333-99B9-FCE1-E8D8863EC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287F28-FE94-2252-51E0-9C401BB27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E6F18-3242-0127-7BB9-31B6D8056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D290C5-7B54-598B-FC10-70794CB26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C26D51-C4D7-EB18-AA64-F621B249E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4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BEE62-0B69-0D3B-5830-8ECEBE52A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D5003E-A544-801A-C23A-4F06F6E455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F00AD3-8D9D-6BEF-D979-E5D74AE386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F9FB-5189-E367-142D-86BD36469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9367B0-0B5C-4B0F-806D-17B4E977C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5D4380-BCEA-C311-56E0-F5BDF31B3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40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4157A4-CE01-875A-CC83-A2AE8B63E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F57C88-34B3-125A-184E-1CAC22E5E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3E052-FF5B-89B6-BA48-9EA92FA813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A9B1AF-A6B0-4E22-AF45-7BFAB3BF62F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45DEF-F537-BF6F-A1FE-FEBAD0521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153DE-43C1-399B-1824-4D05BBE1B2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345B57-4A97-4EBA-87A4-3819C6B5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2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7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45.png"/><Relationship Id="rId7" Type="http://schemas.openxmlformats.org/officeDocument/2006/relationships/image" Target="../media/image25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47.png"/><Relationship Id="rId4" Type="http://schemas.openxmlformats.org/officeDocument/2006/relationships/image" Target="../media/image1.jpeg"/><Relationship Id="rId9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tm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tmp"/><Relationship Id="rId3" Type="http://schemas.openxmlformats.org/officeDocument/2006/relationships/tags" Target="../tags/tag4.xml"/><Relationship Id="rId7" Type="http://schemas.openxmlformats.org/officeDocument/2006/relationships/image" Target="../media/image52.tmp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51.tmp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NULL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11.png"/><Relationship Id="rId10" Type="http://schemas.openxmlformats.org/officeDocument/2006/relationships/image" Target="../media/image60.png"/><Relationship Id="rId4" Type="http://schemas.openxmlformats.org/officeDocument/2006/relationships/image" Target="NULL"/><Relationship Id="rId9" Type="http://schemas.openxmlformats.org/officeDocument/2006/relationships/image" Target="../media/image5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1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10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7C2C5-0B3A-B522-A14D-003688D4BC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757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S5-like DEMO Cell</a:t>
            </a:r>
            <a:br>
              <a:rPr lang="en-US" dirty="0"/>
            </a:br>
            <a:r>
              <a:rPr lang="en-US" dirty="0"/>
              <a:t>Coil Search Scheme Update</a:t>
            </a:r>
            <a:br>
              <a:rPr lang="en-US" dirty="0"/>
            </a:br>
            <a:r>
              <a:rPr lang="en-US" dirty="0"/>
              <a:t>Optimization Tool</a:t>
            </a:r>
            <a:br>
              <a:rPr lang="en-US" dirty="0"/>
            </a:br>
            <a:r>
              <a:rPr lang="en-US" i="1" u="sng" dirty="0"/>
              <a:t>New Configurations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E963FD-58B4-28FC-802F-F55E90F1F6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87254"/>
            <a:ext cx="9144000" cy="1655762"/>
          </a:xfrm>
        </p:spPr>
        <p:txBody>
          <a:bodyPr/>
          <a:lstStyle/>
          <a:p>
            <a:r>
              <a:rPr lang="en-US" dirty="0"/>
              <a:t>Giuseppe Scarantino</a:t>
            </a:r>
          </a:p>
          <a:p>
            <a:r>
              <a:rPr lang="en-US" dirty="0"/>
              <a:t>11/04/2025</a:t>
            </a:r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AC99FCC0-C6E3-62FF-F61E-CC8C922041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7AE57831-9E80-7F63-A03E-4E4ABC6875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014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05CDB-81DA-2720-184F-A040B2C3C6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B2E65-A4F8-CE2E-E5AB-D0B396BAA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912" y="-946"/>
            <a:ext cx="962422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</a:rPr>
              <a:t>B5-DEMO MAG 2.3</a:t>
            </a:r>
            <a:r>
              <a:rPr lang="en-US" sz="4000" dirty="0"/>
              <a:t>:</a:t>
            </a:r>
            <a:r>
              <a:rPr lang="en-US" sz="4000" dirty="0">
                <a:solidFill>
                  <a:schemeClr val="accent1"/>
                </a:solidFill>
              </a:rPr>
              <a:t> </a:t>
            </a:r>
            <a:r>
              <a:rPr lang="en-US" sz="4000" dirty="0"/>
              <a:t>Coil Support 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211610-5871-9324-0DA7-5842BD111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7FBA-D4E9-46CA-9321-3ADA2E368FCD}" type="slidenum">
              <a:rPr lang="en-GB" smtClean="0"/>
              <a:t>10</a:t>
            </a:fld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19106E-A5D6-1EF9-CB1A-B19472EB1F21}"/>
              </a:ext>
            </a:extLst>
          </p:cNvPr>
          <p:cNvGrpSpPr/>
          <p:nvPr/>
        </p:nvGrpSpPr>
        <p:grpSpPr>
          <a:xfrm>
            <a:off x="212654" y="1413529"/>
            <a:ext cx="5747161" cy="4964248"/>
            <a:chOff x="253081" y="1375429"/>
            <a:chExt cx="5747161" cy="496424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7D2653B-D7DB-6CD5-2F10-DACBFFAC5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86" r="11118"/>
            <a:stretch/>
          </p:blipFill>
          <p:spPr>
            <a:xfrm>
              <a:off x="2509395" y="1375429"/>
              <a:ext cx="3490847" cy="277356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ADFFD83-C1B9-B345-6B11-67E2E2B40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817"/>
            <a:stretch/>
          </p:blipFill>
          <p:spPr>
            <a:xfrm>
              <a:off x="253081" y="1864522"/>
              <a:ext cx="2392743" cy="393237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B499C7C-E2D3-399A-BFFE-AC89EC4CF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11"/>
            <a:stretch/>
          </p:blipFill>
          <p:spPr>
            <a:xfrm>
              <a:off x="2245144" y="4200091"/>
              <a:ext cx="3755098" cy="2139586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9DFFC1-185D-F74D-C551-CB356F44BD67}"/>
              </a:ext>
            </a:extLst>
          </p:cNvPr>
          <p:cNvGrpSpPr/>
          <p:nvPr/>
        </p:nvGrpSpPr>
        <p:grpSpPr>
          <a:xfrm>
            <a:off x="6461886" y="1641896"/>
            <a:ext cx="5600512" cy="3836484"/>
            <a:chOff x="6364611" y="1998512"/>
            <a:chExt cx="5600512" cy="383648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F1C2590-DBE5-FB6A-4A5B-74D5E8D92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02" r="11957"/>
            <a:stretch/>
          </p:blipFill>
          <p:spPr>
            <a:xfrm>
              <a:off x="8474276" y="2436448"/>
              <a:ext cx="3490847" cy="2864721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387431C-BFCC-C4CE-EA8A-825C98A75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95" b="28120"/>
            <a:stretch/>
          </p:blipFill>
          <p:spPr>
            <a:xfrm>
              <a:off x="6364611" y="1998512"/>
              <a:ext cx="2201575" cy="3836484"/>
            </a:xfrm>
            <a:prstGeom prst="rect">
              <a:avLst/>
            </a:prstGeom>
          </p:spPr>
        </p:pic>
      </p:grpSp>
      <p:sp>
        <p:nvSpPr>
          <p:cNvPr id="30" name="CasellaDiTesto 18">
            <a:extLst>
              <a:ext uri="{FF2B5EF4-FFF2-40B4-BE49-F238E27FC236}">
                <a16:creationId xmlns:a16="http://schemas.microsoft.com/office/drawing/2014/main" id="{F7DBD4CB-9260-5D78-895D-C40B4203504C}"/>
              </a:ext>
            </a:extLst>
          </p:cNvPr>
          <p:cNvSpPr txBox="1"/>
          <p:nvPr/>
        </p:nvSpPr>
        <p:spPr>
          <a:xfrm>
            <a:off x="317479" y="1076501"/>
            <a:ext cx="2229441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it-IT" sz="1600" b="1" dirty="0"/>
              <a:t>Von Mises Stress</a:t>
            </a:r>
          </a:p>
        </p:txBody>
      </p:sp>
      <p:sp>
        <p:nvSpPr>
          <p:cNvPr id="31" name="CasellaDiTesto 18">
            <a:extLst>
              <a:ext uri="{FF2B5EF4-FFF2-40B4-BE49-F238E27FC236}">
                <a16:creationId xmlns:a16="http://schemas.microsoft.com/office/drawing/2014/main" id="{4DD777FA-C709-37D0-F3A0-027544110384}"/>
              </a:ext>
            </a:extLst>
          </p:cNvPr>
          <p:cNvSpPr txBox="1"/>
          <p:nvPr/>
        </p:nvSpPr>
        <p:spPr>
          <a:xfrm>
            <a:off x="9531058" y="1077171"/>
            <a:ext cx="2229441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it-IT" sz="1600" b="1" dirty="0"/>
              <a:t>Total Deformation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3644A2-5AB5-D661-AF2A-506ADB41EAAB}"/>
              </a:ext>
            </a:extLst>
          </p:cNvPr>
          <p:cNvSpPr txBox="1"/>
          <p:nvPr/>
        </p:nvSpPr>
        <p:spPr>
          <a:xfrm>
            <a:off x="8011196" y="5334284"/>
            <a:ext cx="3039724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/>
              <a:t>Mechanical analysis of the coil support structure in lattice operation</a:t>
            </a:r>
            <a:endParaRPr lang="en-US" b="1" dirty="0"/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BE2429C1-AF8E-7277-E098-8C0569AEA37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F307CDEC-F86A-3AB2-D132-7DE3CF9A14E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83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55342-5FEA-B0A0-B082-A3BAF02E8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805"/>
            <a:ext cx="10536936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First Stage Evaluation:</a:t>
            </a:r>
            <a:br>
              <a:rPr lang="en-US" dirty="0"/>
            </a:br>
            <a:r>
              <a:rPr lang="en-US" dirty="0"/>
              <a:t>EM Analysis Results at </a:t>
            </a:r>
            <a:r>
              <a:rPr lang="en-US" b="1" dirty="0">
                <a:solidFill>
                  <a:schemeClr val="accent1"/>
                </a:solidFill>
              </a:rPr>
              <a:t>full current</a:t>
            </a:r>
            <a:r>
              <a:rPr lang="en-US" dirty="0"/>
              <a:t> </a:t>
            </a:r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AD4B67C0-F986-6E12-8460-E40A75FA21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5EE20A8B-2DB7-1DC8-D4D1-8A58B9C187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B88C43-4C39-6AD0-F01E-5762BDA72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171" y="2452506"/>
            <a:ext cx="4372304" cy="29588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3BCEF3-AC07-EFF1-E7AA-9EC58FE8E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68" y="2173883"/>
            <a:ext cx="5826634" cy="351607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1091C9E-6032-8A1C-02F1-E9BC581E0F0C}"/>
              </a:ext>
            </a:extLst>
          </p:cNvPr>
          <p:cNvCxnSpPr>
            <a:cxnSpLocks/>
          </p:cNvCxnSpPr>
          <p:nvPr/>
        </p:nvCxnSpPr>
        <p:spPr>
          <a:xfrm>
            <a:off x="676656" y="5675773"/>
            <a:ext cx="124524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C100997-1B61-7A7C-2E9A-52E97F78E4A9}"/>
              </a:ext>
            </a:extLst>
          </p:cNvPr>
          <p:cNvCxnSpPr>
            <a:cxnSpLocks/>
          </p:cNvCxnSpPr>
          <p:nvPr/>
        </p:nvCxnSpPr>
        <p:spPr>
          <a:xfrm flipV="1">
            <a:off x="765917" y="4723627"/>
            <a:ext cx="0" cy="110774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50">
            <a:extLst>
              <a:ext uri="{FF2B5EF4-FFF2-40B4-BE49-F238E27FC236}">
                <a16:creationId xmlns:a16="http://schemas.microsoft.com/office/drawing/2014/main" id="{0B9CF314-22A0-4DFA-36A9-E978D5BB461D}"/>
              </a:ext>
            </a:extLst>
          </p:cNvPr>
          <p:cNvSpPr txBox="1"/>
          <p:nvPr/>
        </p:nvSpPr>
        <p:spPr>
          <a:xfrm>
            <a:off x="-389184" y="4578035"/>
            <a:ext cx="2095104" cy="26161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it-IT" sz="1100" b="1" dirty="0"/>
          </a:p>
        </p:txBody>
      </p:sp>
      <p:sp>
        <p:nvSpPr>
          <p:cNvPr id="15" name="CasellaDiTesto 150">
            <a:extLst>
              <a:ext uri="{FF2B5EF4-FFF2-40B4-BE49-F238E27FC236}">
                <a16:creationId xmlns:a16="http://schemas.microsoft.com/office/drawing/2014/main" id="{075EB136-FE8B-A072-68C4-ED791E063ED8}"/>
              </a:ext>
            </a:extLst>
          </p:cNvPr>
          <p:cNvSpPr txBox="1"/>
          <p:nvPr/>
        </p:nvSpPr>
        <p:spPr>
          <a:xfrm>
            <a:off x="904419" y="5615319"/>
            <a:ext cx="2095104" cy="26161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100" b="1" dirty="0"/>
              <a:t>z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29609A0-9DC8-6606-F9D1-AD3C2AED2716}"/>
              </a:ext>
            </a:extLst>
          </p:cNvPr>
          <p:cNvCxnSpPr>
            <a:cxnSpLocks/>
          </p:cNvCxnSpPr>
          <p:nvPr/>
        </p:nvCxnSpPr>
        <p:spPr>
          <a:xfrm>
            <a:off x="4407565" y="3435091"/>
            <a:ext cx="725185" cy="614096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B81EEB9-102D-1E05-6BFB-A706E7FE78DA}"/>
              </a:ext>
            </a:extLst>
          </p:cNvPr>
          <p:cNvSpPr txBox="1"/>
          <p:nvPr/>
        </p:nvSpPr>
        <p:spPr>
          <a:xfrm>
            <a:off x="3112004" y="3108198"/>
            <a:ext cx="25911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6D lattice</a:t>
            </a:r>
            <a:endParaRPr lang="en-US" sz="1600" dirty="0">
              <a:solidFill>
                <a:schemeClr val="bg2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E7DD7FA-D7F8-DFE9-1E72-7BFA9A016A64}"/>
              </a:ext>
            </a:extLst>
          </p:cNvPr>
          <p:cNvCxnSpPr>
            <a:cxnSpLocks/>
          </p:cNvCxnSpPr>
          <p:nvPr/>
        </p:nvCxnSpPr>
        <p:spPr>
          <a:xfrm flipH="1">
            <a:off x="904419" y="3421556"/>
            <a:ext cx="573884" cy="62526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932D3D-83EF-117D-DC6C-4440264B8E20}"/>
              </a:ext>
            </a:extLst>
          </p:cNvPr>
          <p:cNvSpPr txBox="1"/>
          <p:nvPr/>
        </p:nvSpPr>
        <p:spPr>
          <a:xfrm>
            <a:off x="705127" y="3087333"/>
            <a:ext cx="19387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Begin of Cell</a:t>
            </a:r>
            <a:endParaRPr lang="en-US" sz="1600" dirty="0">
              <a:solidFill>
                <a:schemeClr val="bg2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C51E12-AC2E-38D3-A401-562FDEE1688A}"/>
              </a:ext>
            </a:extLst>
          </p:cNvPr>
          <p:cNvCxnSpPr>
            <a:cxnSpLocks/>
          </p:cNvCxnSpPr>
          <p:nvPr/>
        </p:nvCxnSpPr>
        <p:spPr>
          <a:xfrm>
            <a:off x="7623205" y="2349646"/>
            <a:ext cx="725185" cy="61409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BEA3830-FA70-5E26-1C0B-08FB9B47839F}"/>
              </a:ext>
            </a:extLst>
          </p:cNvPr>
          <p:cNvSpPr txBox="1"/>
          <p:nvPr/>
        </p:nvSpPr>
        <p:spPr>
          <a:xfrm>
            <a:off x="6327644" y="2074983"/>
            <a:ext cx="25911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Peak Field &gt;&gt; Target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61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CAB317-A086-E5EB-900F-C2F742094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BDD38-4DD2-53DA-D1FF-B7E842288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" y="102012"/>
            <a:ext cx="1193292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First stage evaluation:</a:t>
            </a:r>
            <a:br>
              <a:rPr lang="en-US" dirty="0"/>
            </a:br>
            <a:r>
              <a:rPr lang="en-US" b="1" dirty="0">
                <a:solidFill>
                  <a:schemeClr val="accent1"/>
                </a:solidFill>
              </a:rPr>
              <a:t>reduced current</a:t>
            </a:r>
            <a:r>
              <a:rPr lang="en-US" dirty="0"/>
              <a:t> on external coils</a:t>
            </a:r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57B014E2-BDA0-FD72-B3E4-420921865A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F8C9C5B5-A950-B76D-D3AC-031B230975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AC4A5C-8A31-A4CD-320D-C4681D75A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99" y="1773936"/>
            <a:ext cx="5435639" cy="318306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9D69D11-769F-0A53-3B7D-9A92B235658D}"/>
              </a:ext>
            </a:extLst>
          </p:cNvPr>
          <p:cNvSpPr txBox="1"/>
          <p:nvPr/>
        </p:nvSpPr>
        <p:spPr>
          <a:xfrm>
            <a:off x="1673352" y="4973157"/>
            <a:ext cx="348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Parametric sweep of the currents in Coil#1, Coil#2 facing the “beginning of cell” side.</a:t>
            </a:r>
          </a:p>
          <a:p>
            <a:pPr algn="ctr"/>
            <a:r>
              <a:rPr lang="en-US" dirty="0"/>
              <a:t>0.1 x I_coil steps: 0.5 – 1.0 range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3429BD-7264-E6AF-FDE2-83FF692FD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2561" y="1773936"/>
            <a:ext cx="5435640" cy="31830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BC15E9-BEF1-DD0F-9089-3C2FBCFB516D}"/>
              </a:ext>
            </a:extLst>
          </p:cNvPr>
          <p:cNvSpPr txBox="1"/>
          <p:nvPr/>
        </p:nvSpPr>
        <p:spPr>
          <a:xfrm>
            <a:off x="7659624" y="4973157"/>
            <a:ext cx="348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Parametric sweep of the currents in Coil#1, Coil#2 facing the “beginning of cell” side.</a:t>
            </a:r>
          </a:p>
          <a:p>
            <a:pPr algn="ctr"/>
            <a:r>
              <a:rPr lang="en-US" dirty="0"/>
              <a:t>0.05 x I_coil steps: 0.7 – 0.9 range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A7AFDB2-44FD-B367-E09E-93D6E25D99F2}"/>
              </a:ext>
            </a:extLst>
          </p:cNvPr>
          <p:cNvCxnSpPr>
            <a:cxnSpLocks/>
          </p:cNvCxnSpPr>
          <p:nvPr/>
        </p:nvCxnSpPr>
        <p:spPr>
          <a:xfrm>
            <a:off x="6845965" y="1817692"/>
            <a:ext cx="725185" cy="61409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B5AFF31-30D7-1E31-7E33-903193B903E2}"/>
              </a:ext>
            </a:extLst>
          </p:cNvPr>
          <p:cNvSpPr txBox="1"/>
          <p:nvPr/>
        </p:nvSpPr>
        <p:spPr>
          <a:xfrm>
            <a:off x="5550404" y="1543029"/>
            <a:ext cx="25911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i="0" dirty="0">
                <a:solidFill>
                  <a:schemeClr val="accent1"/>
                </a:solidFill>
                <a:effectLst/>
                <a:latin typeface="+mj-lt"/>
              </a:rPr>
              <a:t>~ </a:t>
            </a:r>
            <a:r>
              <a:rPr lang="en-US" sz="1600" b="1" dirty="0">
                <a:solidFill>
                  <a:schemeClr val="accent1"/>
                </a:solidFill>
              </a:rPr>
              <a:t>Target Peak Field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921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D1E87-15BA-F0D3-9A85-DB1C2535B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E4F1EEDB-0A09-E624-0F2A-9072282B0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82677E9F-25B4-EAD9-767E-2FB91CBA4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66" y="49913"/>
            <a:ext cx="10780467" cy="1325563"/>
          </a:xfrm>
        </p:spPr>
        <p:txBody>
          <a:bodyPr/>
          <a:lstStyle/>
          <a:p>
            <a:pPr algn="ctr"/>
            <a:r>
              <a:rPr lang="en-US" dirty="0"/>
              <a:t>Coil Search Scheme Update: Optimization Tool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78DC73-A6AF-4B2D-00F9-63FFD0CF289C}"/>
              </a:ext>
            </a:extLst>
          </p:cNvPr>
          <p:cNvSpPr txBox="1"/>
          <p:nvPr/>
        </p:nvSpPr>
        <p:spPr>
          <a:xfrm>
            <a:off x="301836" y="1263698"/>
            <a:ext cx="3834134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Coil configuration search via </a:t>
            </a:r>
            <a:r>
              <a:rPr lang="en-GB" sz="1600" b="1" dirty="0"/>
              <a:t>optimization methods </a:t>
            </a:r>
            <a:r>
              <a:rPr lang="en-GB" sz="1600" dirty="0"/>
              <a:t>(gradient-based / genetic algorithms).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Conflict between different optimization targets </a:t>
            </a:r>
            <a:r>
              <a:rPr lang="en-GB" sz="1600" dirty="0">
                <a:sym typeface="Wingdings" panose="05000000000000000000" pitchFamily="2" charset="2"/>
              </a:rPr>
              <a:t> objective weighting.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Re-evaluate the 150 MJ/m^3 limit for magnet protection: consider thermal stability during charging/discharge transients.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As a first approximation, we are considering the enthalpy increase to reach the limit temperature of 200 K.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1">
                <a:extLst>
                  <a:ext uri="{FF2B5EF4-FFF2-40B4-BE49-F238E27FC236}">
                    <a16:creationId xmlns:a16="http://schemas.microsoft.com/office/drawing/2014/main" id="{C6C7C44F-5197-791B-FD87-FE77E7FD8687}"/>
                  </a:ext>
                </a:extLst>
              </p:cNvPr>
              <p:cNvSpPr txBox="1"/>
              <p:nvPr/>
            </p:nvSpPr>
            <p:spPr>
              <a:xfrm>
                <a:off x="765289" y="5836718"/>
                <a:ext cx="2547813" cy="6569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𝑚𝑎𝑔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𝑀𝐴𝑋</m:t>
                              </m:r>
                            </m:sub>
                          </m:sSub>
                        </m:sup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CasellaDiTesto 1">
                <a:extLst>
                  <a:ext uri="{FF2B5EF4-FFF2-40B4-BE49-F238E27FC236}">
                    <a16:creationId xmlns:a16="http://schemas.microsoft.com/office/drawing/2014/main" id="{C6C7C44F-5197-791B-FD87-FE77E7FD86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289" y="5836718"/>
                <a:ext cx="2547813" cy="6569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oup of graphs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86CBAE7E-22FC-5301-DFF5-0F5F79A996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9" r="3003"/>
          <a:stretch/>
        </p:blipFill>
        <p:spPr>
          <a:xfrm>
            <a:off x="7366394" y="1363343"/>
            <a:ext cx="4523770" cy="335094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4" name="Picture 13" descr="A graph with red lines&#10;&#10;Description automatically generated">
            <a:extLst>
              <a:ext uri="{FF2B5EF4-FFF2-40B4-BE49-F238E27FC236}">
                <a16:creationId xmlns:a16="http://schemas.microsoft.com/office/drawing/2014/main" id="{B2A1E450-ED43-80E7-21EC-C0E2731488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843" y="1925621"/>
            <a:ext cx="2748678" cy="206150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5E362A4-2AE0-4F5F-7583-DD2D7500973E}"/>
              </a:ext>
            </a:extLst>
          </p:cNvPr>
          <p:cNvSpPr txBox="1"/>
          <p:nvPr/>
        </p:nvSpPr>
        <p:spPr>
          <a:xfrm>
            <a:off x="8530999" y="1037627"/>
            <a:ext cx="219456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ym typeface="Wingdings" panose="05000000000000000000" pitchFamily="2" charset="2"/>
              </a:rPr>
              <a:t>Cost Function parameters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6A7129-7D93-33A4-5DCF-54E62EC94EC2}"/>
              </a:ext>
            </a:extLst>
          </p:cNvPr>
          <p:cNvSpPr txBox="1"/>
          <p:nvPr/>
        </p:nvSpPr>
        <p:spPr>
          <a:xfrm>
            <a:off x="301836" y="4865576"/>
            <a:ext cx="347472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In case of quench, assuming the energy of the magnet is </a:t>
            </a:r>
            <a:r>
              <a:rPr lang="en-US" sz="1400" b="1" dirty="0">
                <a:sym typeface="Wingdings" panose="05000000000000000000" pitchFamily="2" charset="2"/>
              </a:rPr>
              <a:t>dissipated uniformly </a:t>
            </a:r>
            <a:r>
              <a:rPr lang="en-US" sz="1400" dirty="0">
                <a:sym typeface="Wingdings" panose="05000000000000000000" pitchFamily="2" charset="2"/>
              </a:rPr>
              <a:t>in the entire volume, we get: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E3AE7E-421A-00CB-88F9-4C57B1EE031F}"/>
              </a:ext>
            </a:extLst>
          </p:cNvPr>
          <p:cNvSpPr txBox="1"/>
          <p:nvPr/>
        </p:nvSpPr>
        <p:spPr>
          <a:xfrm>
            <a:off x="3776556" y="5389243"/>
            <a:ext cx="250844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However, this hypothesis may lead to non-conservative results for NI-coils.</a:t>
            </a:r>
            <a:endParaRPr lang="en-US" sz="1400" dirty="0"/>
          </a:p>
        </p:txBody>
      </p:sp>
      <p:cxnSp>
        <p:nvCxnSpPr>
          <p:cNvPr id="23" name="Connettore diritto 9">
            <a:extLst>
              <a:ext uri="{FF2B5EF4-FFF2-40B4-BE49-F238E27FC236}">
                <a16:creationId xmlns:a16="http://schemas.microsoft.com/office/drawing/2014/main" id="{A5DD518A-8937-C800-9C48-8B9D6B732E51}"/>
              </a:ext>
            </a:extLst>
          </p:cNvPr>
          <p:cNvCxnSpPr>
            <a:cxnSpLocks/>
          </p:cNvCxnSpPr>
          <p:nvPr/>
        </p:nvCxnSpPr>
        <p:spPr>
          <a:xfrm>
            <a:off x="235080" y="4688358"/>
            <a:ext cx="3967645" cy="22883"/>
          </a:xfrm>
          <a:prstGeom prst="line">
            <a:avLst/>
          </a:prstGeom>
          <a:noFill/>
          <a:ln w="38100" cap="flat" cmpd="sng" algn="ctr">
            <a:solidFill>
              <a:schemeClr val="accent1"/>
            </a:solidFill>
            <a:prstDash val="dash"/>
            <a:miter lim="800000"/>
          </a:ln>
          <a:effectLst/>
        </p:spPr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E3BEDAD7-7810-43E1-3AA2-61B7E5E8D1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3838" y="4892783"/>
            <a:ext cx="2888163" cy="188787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74A4AA3-99AD-4EDF-08B3-2426C07DA5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2001" y="4892782"/>
            <a:ext cx="2888163" cy="188787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C16F853-1EB3-323E-56B7-DB7C4E61573D}"/>
              </a:ext>
            </a:extLst>
          </p:cNvPr>
          <p:cNvSpPr txBox="1"/>
          <p:nvPr/>
        </p:nvSpPr>
        <p:spPr>
          <a:xfrm>
            <a:off x="3956967" y="6206445"/>
            <a:ext cx="1959671" cy="52322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ym typeface="Wingdings" panose="05000000000000000000" pitchFamily="2" charset="2"/>
              </a:rPr>
              <a:t>Ongoing discussion on better criteria to use</a:t>
            </a:r>
            <a:endParaRPr lang="en-US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3419FD5-9B09-6DC1-51CB-AD5171C47EA8}"/>
              </a:ext>
            </a:extLst>
          </p:cNvPr>
          <p:cNvCxnSpPr>
            <a:cxnSpLocks/>
          </p:cNvCxnSpPr>
          <p:nvPr/>
        </p:nvCxnSpPr>
        <p:spPr>
          <a:xfrm flipV="1">
            <a:off x="3402073" y="5776436"/>
            <a:ext cx="374483" cy="26944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694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12B6-593F-DC86-A97B-655460267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6A0E3C4D-A875-8083-9A92-8AF59D465A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AD8EAD2-8B7B-4F12-96BC-C55269A31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66" y="49913"/>
            <a:ext cx="10780467" cy="1325563"/>
          </a:xfrm>
        </p:spPr>
        <p:txBody>
          <a:bodyPr/>
          <a:lstStyle/>
          <a:p>
            <a:pPr algn="ctr"/>
            <a:r>
              <a:rPr lang="en-US" dirty="0"/>
              <a:t>Optimization Tool: Cost Function Definition</a:t>
            </a:r>
          </a:p>
        </p:txBody>
      </p:sp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D90AB3B9-A999-AD92-EFA4-1521A0566A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Segnaposto testo 3">
                <a:extLst>
                  <a:ext uri="{FF2B5EF4-FFF2-40B4-BE49-F238E27FC236}">
                    <a16:creationId xmlns:a16="http://schemas.microsoft.com/office/drawing/2014/main" id="{659271AB-8162-100B-5175-AD89097FC6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0261" y="1238316"/>
                <a:ext cx="11529524" cy="5299644"/>
              </a:xfrm>
              <a:prstGeom prst="rect">
                <a:avLst/>
              </a:prstGeom>
              <a:ln w="28575">
                <a:noFill/>
              </a:ln>
            </p:spPr>
            <p:txBody>
              <a:bodyPr anchor="t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Aft>
                    <a:spcPts val="1000"/>
                  </a:spcAft>
                </a:pPr>
                <a:r>
                  <a:rPr lang="en-GB" sz="2200" dirty="0"/>
                  <a:t>Optimization with </a:t>
                </a:r>
                <a:r>
                  <a:rPr lang="en-GB" sz="2200" i="1" dirty="0" err="1"/>
                  <a:t>patternsearch</a:t>
                </a:r>
                <a:r>
                  <a:rPr lang="en-GB" sz="2200" i="1" dirty="0"/>
                  <a:t>()</a:t>
                </a:r>
                <a:r>
                  <a:rPr lang="en-GB" sz="2200" dirty="0"/>
                  <a:t>, </a:t>
                </a:r>
                <a:r>
                  <a:rPr lang="en-GB" sz="2200" dirty="0" err="1"/>
                  <a:t>Matlab</a:t>
                </a:r>
                <a:r>
                  <a:rPr lang="en-GB" sz="2200" i="1" dirty="0"/>
                  <a:t> </a:t>
                </a:r>
                <a:r>
                  <a:rPr lang="en-GB" sz="2200" dirty="0"/>
                  <a:t>built-in function. Cost function is:</a:t>
                </a:r>
                <a:endParaRPr lang="it-IT" sz="22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it-IT" sz="240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it-IT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𝐻𝑇𝑆</m:t>
                          </m:r>
                        </m:sub>
                      </m:sSub>
                      <m:r>
                        <a:rPr lang="it-IT" sz="240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it-IT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it-IT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𝑚𝑎𝑟𝑔𝑖𝑛</m:t>
                          </m:r>
                        </m:sub>
                      </m:sSub>
                      <m:r>
                        <a:rPr lang="it-IT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𝐹𝑧</m:t>
                          </m:r>
                        </m:sub>
                      </m:sSub>
                      <m:r>
                        <a:rPr lang="it-IT" sz="2400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it-IT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𝐸𝑚𝑎𝑔</m:t>
                          </m:r>
                        </m:sub>
                      </m:sSub>
                      <m:r>
                        <a:rPr lang="it-IT" sz="240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it-IT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sz="2400" i="1" smtClean="0">
                              <a:latin typeface="Cambria Math" panose="02040503050406030204" pitchFamily="18" charset="0"/>
                            </a:rPr>
                            <m:t>𝑔𝑒𝑜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  <a:p>
                <a:pPr marL="0" indent="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None/>
                </a:pPr>
                <a:endParaRPr lang="en-GB" sz="2400" dirty="0"/>
              </a:p>
              <a:p>
                <a:pPr marL="0" indent="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None/>
                </a:pPr>
                <a:endParaRPr lang="en-GB" sz="2400" dirty="0"/>
              </a:p>
              <a:p>
                <a:pPr marL="0" indent="0">
                  <a:lnSpc>
                    <a:spcPct val="100000"/>
                  </a:lnSpc>
                  <a:spcAft>
                    <a:spcPts val="1000"/>
                  </a:spcAft>
                  <a:buNone/>
                </a:pPr>
                <a:endParaRPr lang="en-GB" sz="2400" dirty="0"/>
              </a:p>
              <a:p>
                <a:pPr>
                  <a:lnSpc>
                    <a:spcPct val="100000"/>
                  </a:lnSpc>
                  <a:spcAft>
                    <a:spcPts val="1000"/>
                  </a:spcAft>
                </a:pPr>
                <a:endParaRPr lang="en-GB" sz="2400" dirty="0"/>
              </a:p>
              <a:p>
                <a:pPr>
                  <a:lnSpc>
                    <a:spcPct val="100000"/>
                  </a:lnSpc>
                  <a:spcAft>
                    <a:spcPts val="1000"/>
                  </a:spcAft>
                </a:pPr>
                <a:endParaRPr lang="en-GB" sz="1300" dirty="0"/>
              </a:p>
              <a:p>
                <a:pPr>
                  <a:lnSpc>
                    <a:spcPct val="100000"/>
                  </a:lnSpc>
                  <a:spcAft>
                    <a:spcPts val="1000"/>
                  </a:spcAft>
                </a:pPr>
                <a:r>
                  <a:rPr lang="en-GB" sz="2200" dirty="0"/>
                  <a:t>Higher weight has been given to the field harmonic constraints and peak field on axis. For the iterations with the 150MJ/m3 limit, to find solutions within this energy density value a higher cost has been used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2000" i="1" smtClean="0">
                            <a:latin typeface="Cambria Math" panose="02040503050406030204" pitchFamily="18" charset="0"/>
                          </a:rPr>
                          <m:t>𝐸𝑚𝑎𝑔</m:t>
                        </m:r>
                      </m:sub>
                    </m:sSub>
                  </m:oMath>
                </a14:m>
                <a:r>
                  <a:rPr lang="en-GB" sz="2200" dirty="0"/>
                  <a:t>.</a:t>
                </a:r>
              </a:p>
              <a:p>
                <a:pPr>
                  <a:lnSpc>
                    <a:spcPct val="100000"/>
                  </a:lnSpc>
                  <a:spcAft>
                    <a:spcPts val="1000"/>
                  </a:spcAft>
                </a:pPr>
                <a:r>
                  <a:rPr lang="en-GB" sz="2200" dirty="0"/>
                  <a:t>High cost on the polynomial definition of geometrical constraints, to be sure that no solutions outside the space available are considered.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000"/>
                  </a:spcAft>
                  <a:buFont typeface="Arial" panose="020B0604020202020204" pitchFamily="34" charset="0"/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6" name="Segnaposto testo 3">
                <a:extLst>
                  <a:ext uri="{FF2B5EF4-FFF2-40B4-BE49-F238E27FC236}">
                    <a16:creationId xmlns:a16="http://schemas.microsoft.com/office/drawing/2014/main" id="{659271AB-8162-100B-5175-AD89097FC6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261" y="1238316"/>
                <a:ext cx="11529524" cy="5299644"/>
              </a:xfrm>
              <a:prstGeom prst="rect">
                <a:avLst/>
              </a:prstGeom>
              <a:blipFill>
                <a:blip r:embed="rId3"/>
                <a:stretch>
                  <a:fillRect l="-476" t="-1494" r="-212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B7D1365-E621-7F51-AC6B-C1929A225FA3}"/>
              </a:ext>
            </a:extLst>
          </p:cNvPr>
          <p:cNvSpPr txBox="1"/>
          <p:nvPr/>
        </p:nvSpPr>
        <p:spPr>
          <a:xfrm>
            <a:off x="675164" y="2927370"/>
            <a:ext cx="1767599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Cost of tape </a:t>
            </a:r>
            <a:r>
              <a:rPr lang="it-IT" dirty="0" err="1"/>
              <a:t>consumption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490534-629E-791D-F87B-8B0DB21E52C0}"/>
              </a:ext>
            </a:extLst>
          </p:cNvPr>
          <p:cNvSpPr txBox="1"/>
          <p:nvPr/>
        </p:nvSpPr>
        <p:spPr>
          <a:xfrm>
            <a:off x="2634107" y="3259407"/>
            <a:ext cx="1865794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Field </a:t>
            </a:r>
            <a:r>
              <a:rPr lang="it-IT" dirty="0" err="1"/>
              <a:t>harmonics</a:t>
            </a:r>
            <a:r>
              <a:rPr lang="it-IT" dirty="0"/>
              <a:t> </a:t>
            </a:r>
            <a:r>
              <a:rPr lang="it-IT" dirty="0" err="1"/>
              <a:t>constraints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272793E-7EFA-B865-C742-BAF5048236EA}"/>
              </a:ext>
            </a:extLst>
          </p:cNvPr>
          <p:cNvCxnSpPr>
            <a:cxnSpLocks/>
          </p:cNvCxnSpPr>
          <p:nvPr/>
        </p:nvCxnSpPr>
        <p:spPr>
          <a:xfrm flipV="1">
            <a:off x="2450460" y="2194560"/>
            <a:ext cx="1087017" cy="925779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6E8905F-DD89-2B9A-D14A-B442583D5D9E}"/>
              </a:ext>
            </a:extLst>
          </p:cNvPr>
          <p:cNvCxnSpPr>
            <a:cxnSpLocks/>
          </p:cNvCxnSpPr>
          <p:nvPr/>
        </p:nvCxnSpPr>
        <p:spPr>
          <a:xfrm flipV="1">
            <a:off x="3920164" y="2233834"/>
            <a:ext cx="539776" cy="102557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296EE4-E588-CF7A-6CED-741B7E573B96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5188483" y="2233834"/>
            <a:ext cx="378965" cy="129309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A875E7F-CDE0-FBD5-C8D8-3BF5CD6A24A2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2201401"/>
            <a:ext cx="1439825" cy="149087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E107F45-160D-0B5E-5E5C-F6CB5C6BAD95}"/>
              </a:ext>
            </a:extLst>
          </p:cNvPr>
          <p:cNvSpPr txBox="1"/>
          <p:nvPr/>
        </p:nvSpPr>
        <p:spPr>
          <a:xfrm>
            <a:off x="10208886" y="2300812"/>
            <a:ext cx="1632561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Geometrical</a:t>
            </a:r>
            <a:r>
              <a:rPr lang="it-IT" dirty="0"/>
              <a:t> </a:t>
            </a:r>
            <a:r>
              <a:rPr lang="it-IT" dirty="0" err="1"/>
              <a:t>Constraints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8575B5B-C7F5-5216-54E0-06CC35F5D59E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9187937" y="2190023"/>
            <a:ext cx="1020949" cy="4339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82DAE70-AABA-03E2-5308-A869B4382FCA}"/>
              </a:ext>
            </a:extLst>
          </p:cNvPr>
          <p:cNvSpPr txBox="1"/>
          <p:nvPr/>
        </p:nvSpPr>
        <p:spPr>
          <a:xfrm>
            <a:off x="4691245" y="3526931"/>
            <a:ext cx="1752405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</a:t>
            </a:r>
            <a:r>
              <a:rPr lang="it-IT" dirty="0" err="1"/>
              <a:t>peak</a:t>
            </a:r>
            <a:r>
              <a:rPr lang="it-IT" dirty="0"/>
              <a:t> on </a:t>
            </a:r>
            <a:r>
              <a:rPr lang="it-IT" dirty="0" err="1"/>
              <a:t>axis</a:t>
            </a:r>
            <a:r>
              <a:rPr lang="it-IT" dirty="0"/>
              <a:t> </a:t>
            </a:r>
            <a:r>
              <a:rPr lang="it-IT" dirty="0" err="1"/>
              <a:t>constraint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D40779-40E9-0563-0D2D-A8DE5AA604FA}"/>
              </a:ext>
            </a:extLst>
          </p:cNvPr>
          <p:cNvSpPr txBox="1"/>
          <p:nvPr/>
        </p:nvSpPr>
        <p:spPr>
          <a:xfrm>
            <a:off x="6680935" y="3682613"/>
            <a:ext cx="186579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Cost on </a:t>
            </a:r>
            <a:r>
              <a:rPr lang="it-IT" dirty="0" err="1"/>
              <a:t>margins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1CF1DED-1FF7-56DA-747B-FD917F9630B2}"/>
              </a:ext>
            </a:extLst>
          </p:cNvPr>
          <p:cNvCxnSpPr>
            <a:cxnSpLocks/>
          </p:cNvCxnSpPr>
          <p:nvPr/>
        </p:nvCxnSpPr>
        <p:spPr>
          <a:xfrm flipH="1" flipV="1">
            <a:off x="8249964" y="2201401"/>
            <a:ext cx="1514467" cy="110463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851D4F1-7FA6-52A6-68C0-88BB25768BD1}"/>
              </a:ext>
            </a:extLst>
          </p:cNvPr>
          <p:cNvSpPr txBox="1"/>
          <p:nvPr/>
        </p:nvSpPr>
        <p:spPr>
          <a:xfrm>
            <a:off x="9764431" y="3114513"/>
            <a:ext cx="1752405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Cost on mag. energy </a:t>
            </a:r>
            <a:r>
              <a:rPr lang="it-IT" dirty="0" err="1"/>
              <a:t>density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0558F22-364E-72EF-2B2F-5EE7CD3BA723}"/>
              </a:ext>
            </a:extLst>
          </p:cNvPr>
          <p:cNvCxnSpPr>
            <a:cxnSpLocks/>
          </p:cNvCxnSpPr>
          <p:nvPr/>
        </p:nvCxnSpPr>
        <p:spPr>
          <a:xfrm flipH="1" flipV="1">
            <a:off x="7157966" y="2181933"/>
            <a:ext cx="2013919" cy="17238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D4A632F-83A4-979A-389E-FB602C6C8F32}"/>
              </a:ext>
            </a:extLst>
          </p:cNvPr>
          <p:cNvSpPr txBox="1"/>
          <p:nvPr/>
        </p:nvSpPr>
        <p:spPr>
          <a:xfrm>
            <a:off x="8748245" y="3886968"/>
            <a:ext cx="1439826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Cost on </a:t>
            </a:r>
            <a:r>
              <a:rPr lang="it-IT" dirty="0" err="1"/>
              <a:t>Axial</a:t>
            </a:r>
            <a:r>
              <a:rPr lang="it-IT" dirty="0"/>
              <a:t> </a:t>
            </a:r>
            <a:r>
              <a:rPr lang="it-IT" dirty="0" err="1"/>
              <a:t>Forces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630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37D66-F8D8-3CDF-B407-4A7421F94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A5FE0612-6CFB-A601-BC6C-4061C91058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5612A0D1-534E-C7E8-A9BE-2900CDC0F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66" y="49913"/>
            <a:ext cx="10780467" cy="1325563"/>
          </a:xfrm>
        </p:spPr>
        <p:txBody>
          <a:bodyPr/>
          <a:lstStyle/>
          <a:p>
            <a:pPr algn="ctr"/>
            <a:r>
              <a:rPr lang="en-US" dirty="0"/>
              <a:t>Coil Search Scheme: Results Comparison (I)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B2E297-7E5B-7AB1-5174-81AE6022F9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" r="-175"/>
          <a:stretch/>
        </p:blipFill>
        <p:spPr>
          <a:xfrm>
            <a:off x="1611630" y="1076242"/>
            <a:ext cx="8972550" cy="5574812"/>
          </a:xfrm>
          <a:prstGeom prst="rect">
            <a:avLst/>
          </a:prstGeom>
        </p:spPr>
      </p:pic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16B0B253-1FC6-993F-08A3-99CD637471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61A2FE3-C15F-F150-659C-D54EE77D5B76}"/>
              </a:ext>
            </a:extLst>
          </p:cNvPr>
          <p:cNvSpPr/>
          <p:nvPr/>
        </p:nvSpPr>
        <p:spPr>
          <a:xfrm rot="18884021">
            <a:off x="3852240" y="5450659"/>
            <a:ext cx="2661989" cy="33496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A1724F0-E475-8220-8052-7F7D3C4E93D5}"/>
              </a:ext>
            </a:extLst>
          </p:cNvPr>
          <p:cNvSpPr/>
          <p:nvPr/>
        </p:nvSpPr>
        <p:spPr>
          <a:xfrm rot="18884021">
            <a:off x="4629980" y="5365149"/>
            <a:ext cx="2379177" cy="2517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B11F175-3B0E-010A-AED3-5D581BBFE632}"/>
              </a:ext>
            </a:extLst>
          </p:cNvPr>
          <p:cNvSpPr/>
          <p:nvPr/>
        </p:nvSpPr>
        <p:spPr>
          <a:xfrm rot="18884021">
            <a:off x="5534533" y="5214322"/>
            <a:ext cx="1940058" cy="245724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785A1CE-8008-0461-D4A2-D75755FAB2E1}"/>
              </a:ext>
            </a:extLst>
          </p:cNvPr>
          <p:cNvSpPr/>
          <p:nvPr/>
        </p:nvSpPr>
        <p:spPr>
          <a:xfrm rot="18884021">
            <a:off x="6275544" y="5097500"/>
            <a:ext cx="1664263" cy="279790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25DC05C-D846-89B2-6EE8-F79D29D686DF}"/>
              </a:ext>
            </a:extLst>
          </p:cNvPr>
          <p:cNvSpPr/>
          <p:nvPr/>
        </p:nvSpPr>
        <p:spPr>
          <a:xfrm rot="18884021">
            <a:off x="7336547" y="5076272"/>
            <a:ext cx="1568808" cy="266461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26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20814-5387-EF10-1889-3B3EB638B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C1EC1867-1574-3DF2-0268-3CE84DBBF9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6529F9E6-7600-5F8B-6FCE-95C1AB643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66" y="49913"/>
            <a:ext cx="10780467" cy="1325563"/>
          </a:xfrm>
        </p:spPr>
        <p:txBody>
          <a:bodyPr/>
          <a:lstStyle/>
          <a:p>
            <a:pPr algn="ctr"/>
            <a:r>
              <a:rPr lang="en-US" dirty="0"/>
              <a:t>Coil Search Scheme: Results Comparison (II)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2198D5-5EB5-1ED6-0921-9438DD11659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790"/>
          <a:stretch/>
        </p:blipFill>
        <p:spPr>
          <a:xfrm>
            <a:off x="1655810" y="972576"/>
            <a:ext cx="8880379" cy="5728114"/>
          </a:xfrm>
          <a:prstGeom prst="rect">
            <a:avLst/>
          </a:prstGeom>
        </p:spPr>
      </p:pic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D905755F-187A-50A5-D308-A65F87F146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ED86FC5-3EDA-0F16-B434-EDAC1A078F8D}"/>
              </a:ext>
            </a:extLst>
          </p:cNvPr>
          <p:cNvSpPr/>
          <p:nvPr/>
        </p:nvSpPr>
        <p:spPr>
          <a:xfrm rot="18884021">
            <a:off x="3839672" y="5565143"/>
            <a:ext cx="2687346" cy="2664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27941A2-2992-80AA-1B38-AC0F71B6BFBC}"/>
              </a:ext>
            </a:extLst>
          </p:cNvPr>
          <p:cNvSpPr/>
          <p:nvPr/>
        </p:nvSpPr>
        <p:spPr>
          <a:xfrm rot="18884021">
            <a:off x="4594590" y="5463251"/>
            <a:ext cx="2400483" cy="2664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58FCE6A-2BCE-04AD-51FC-F06BF0097802}"/>
              </a:ext>
            </a:extLst>
          </p:cNvPr>
          <p:cNvSpPr/>
          <p:nvPr/>
        </p:nvSpPr>
        <p:spPr>
          <a:xfrm rot="18884021">
            <a:off x="5581169" y="5319189"/>
            <a:ext cx="1829248" cy="26646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4507AB1-8BF8-173D-AED8-63F13C0AAEC6}"/>
              </a:ext>
            </a:extLst>
          </p:cNvPr>
          <p:cNvSpPr/>
          <p:nvPr/>
        </p:nvSpPr>
        <p:spPr>
          <a:xfrm rot="18884021">
            <a:off x="6310728" y="5208966"/>
            <a:ext cx="1549081" cy="26646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1092E3-4754-4F77-009D-7B9B0362DB4E}"/>
              </a:ext>
            </a:extLst>
          </p:cNvPr>
          <p:cNvSpPr/>
          <p:nvPr/>
        </p:nvSpPr>
        <p:spPr>
          <a:xfrm rot="18884021">
            <a:off x="7336167" y="5215972"/>
            <a:ext cx="1568808" cy="266461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55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150FC0-7407-F1EC-C455-EA7D32AC58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4AD15A-F20C-2FE6-0C08-42D5ACB994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508"/>
          <a:stretch/>
        </p:blipFill>
        <p:spPr>
          <a:xfrm>
            <a:off x="1652398" y="1109933"/>
            <a:ext cx="8887204" cy="5594839"/>
          </a:xfrm>
          <a:prstGeom prst="rect">
            <a:avLst/>
          </a:prstGeom>
        </p:spPr>
      </p:pic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3849CAF3-5E5F-FD7C-59A9-1442CA7645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3ED9F076-5060-AB8E-5359-B730FE81D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66" y="49913"/>
            <a:ext cx="10780467" cy="1325563"/>
          </a:xfrm>
        </p:spPr>
        <p:txBody>
          <a:bodyPr/>
          <a:lstStyle/>
          <a:p>
            <a:pPr algn="ctr"/>
            <a:r>
              <a:rPr lang="en-US" dirty="0"/>
              <a:t>Coil Search Scheme: Results Comparison (III)</a:t>
            </a:r>
          </a:p>
        </p:txBody>
      </p:sp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59C93A8D-7FA4-B883-E11B-0036F81787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C25E4E3-32BF-C7A7-5A4D-A438A81152B0}"/>
              </a:ext>
            </a:extLst>
          </p:cNvPr>
          <p:cNvSpPr/>
          <p:nvPr/>
        </p:nvSpPr>
        <p:spPr>
          <a:xfrm rot="18884021">
            <a:off x="3858032" y="5557487"/>
            <a:ext cx="2665793" cy="2664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371BE14-21A2-77A2-CDE5-462E9767AF0C}"/>
              </a:ext>
            </a:extLst>
          </p:cNvPr>
          <p:cNvSpPr/>
          <p:nvPr/>
        </p:nvSpPr>
        <p:spPr>
          <a:xfrm rot="18884021">
            <a:off x="4610991" y="5456413"/>
            <a:ext cx="2381231" cy="2664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064D44-F40A-37A1-2F9B-025CA63033C8}"/>
              </a:ext>
            </a:extLst>
          </p:cNvPr>
          <p:cNvSpPr/>
          <p:nvPr/>
        </p:nvSpPr>
        <p:spPr>
          <a:xfrm rot="18884021">
            <a:off x="5581169" y="5303949"/>
            <a:ext cx="1829248" cy="26646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7470063-2D8B-5B24-BF07-822F089E536A}"/>
              </a:ext>
            </a:extLst>
          </p:cNvPr>
          <p:cNvSpPr/>
          <p:nvPr/>
        </p:nvSpPr>
        <p:spPr>
          <a:xfrm rot="18884021">
            <a:off x="6310728" y="5193726"/>
            <a:ext cx="1549081" cy="26646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297F40-BB6A-5E8E-95DA-8430D132CDEF}"/>
              </a:ext>
            </a:extLst>
          </p:cNvPr>
          <p:cNvSpPr/>
          <p:nvPr/>
        </p:nvSpPr>
        <p:spPr>
          <a:xfrm rot="18884021">
            <a:off x="7336167" y="5215972"/>
            <a:ext cx="1568808" cy="266461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702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F5936-9796-338B-B67A-444973D01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57B433F-622C-4B88-33BB-3998F0D675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92324" y="1107868"/>
            <a:ext cx="8385397" cy="5676035"/>
          </a:xfrm>
          <a:prstGeom prst="rect">
            <a:avLst/>
          </a:prstGeom>
        </p:spPr>
      </p:pic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2D8FCC11-E862-C712-A005-67801036BD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1CD83D2-E353-F9C6-BEE4-D2E510146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66" y="49913"/>
            <a:ext cx="10780467" cy="1325563"/>
          </a:xfrm>
        </p:spPr>
        <p:txBody>
          <a:bodyPr/>
          <a:lstStyle/>
          <a:p>
            <a:pPr algn="ctr"/>
            <a:r>
              <a:rPr lang="en-US" dirty="0"/>
              <a:t>Coil Search Scheme: Results Comparison (IV)</a:t>
            </a:r>
          </a:p>
        </p:txBody>
      </p:sp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E10E84DC-1300-A618-8F56-7A23A4B445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14622" y="6267595"/>
            <a:ext cx="12177378" cy="622535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4522DF-85D5-ADF1-C2E0-B51225250847}"/>
              </a:ext>
            </a:extLst>
          </p:cNvPr>
          <p:cNvCxnSpPr>
            <a:cxnSpLocks/>
          </p:cNvCxnSpPr>
          <p:nvPr/>
        </p:nvCxnSpPr>
        <p:spPr>
          <a:xfrm>
            <a:off x="6812280" y="2674620"/>
            <a:ext cx="1844040" cy="0"/>
          </a:xfrm>
          <a:prstGeom prst="line">
            <a:avLst/>
          </a:prstGeom>
          <a:ln w="28575">
            <a:solidFill>
              <a:schemeClr val="accent6"/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A03C682-55C9-3315-E8E5-4E15F3AC23DE}"/>
              </a:ext>
            </a:extLst>
          </p:cNvPr>
          <p:cNvSpPr txBox="1"/>
          <p:nvPr/>
        </p:nvSpPr>
        <p:spPr>
          <a:xfrm>
            <a:off x="6610351" y="2055555"/>
            <a:ext cx="2247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</a:rPr>
              <a:t>Results in equivalent 12 mm tape length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586D5B6-C6B2-ED61-6E67-80D2437D2BA5}"/>
              </a:ext>
            </a:extLst>
          </p:cNvPr>
          <p:cNvCxnSpPr/>
          <p:nvPr/>
        </p:nvCxnSpPr>
        <p:spPr>
          <a:xfrm flipV="1">
            <a:off x="6812280" y="2743200"/>
            <a:ext cx="0" cy="1935480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2F043BB-A477-5B0F-7B53-31266D9A5D4D}"/>
              </a:ext>
            </a:extLst>
          </p:cNvPr>
          <p:cNvCxnSpPr/>
          <p:nvPr/>
        </p:nvCxnSpPr>
        <p:spPr>
          <a:xfrm flipV="1">
            <a:off x="8656320" y="2743200"/>
            <a:ext cx="0" cy="1935480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255AB7B-3EC7-93ED-35E6-5C304AE7D464}"/>
              </a:ext>
            </a:extLst>
          </p:cNvPr>
          <p:cNvSpPr/>
          <p:nvPr/>
        </p:nvSpPr>
        <p:spPr>
          <a:xfrm rot="18884021">
            <a:off x="3991758" y="5649815"/>
            <a:ext cx="2526709" cy="2664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1A064F8-AB50-F371-4998-744D6776FB8E}"/>
              </a:ext>
            </a:extLst>
          </p:cNvPr>
          <p:cNvSpPr/>
          <p:nvPr/>
        </p:nvSpPr>
        <p:spPr>
          <a:xfrm rot="18884021">
            <a:off x="4703158" y="5547005"/>
            <a:ext cx="2237264" cy="2664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22D3BF3-4781-B9DE-9980-B104E83C48FD}"/>
              </a:ext>
            </a:extLst>
          </p:cNvPr>
          <p:cNvSpPr/>
          <p:nvPr/>
        </p:nvSpPr>
        <p:spPr>
          <a:xfrm rot="18884021">
            <a:off x="5543069" y="5380149"/>
            <a:ext cx="1829248" cy="26646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533396E-CD49-09A9-2D13-5A0B49CD80EA}"/>
              </a:ext>
            </a:extLst>
          </p:cNvPr>
          <p:cNvSpPr/>
          <p:nvPr/>
        </p:nvSpPr>
        <p:spPr>
          <a:xfrm rot="18884021">
            <a:off x="6272628" y="5269926"/>
            <a:ext cx="1549081" cy="26646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1C86F4F-2322-FA7D-05A8-6193A167EFC0}"/>
              </a:ext>
            </a:extLst>
          </p:cNvPr>
          <p:cNvSpPr/>
          <p:nvPr/>
        </p:nvSpPr>
        <p:spPr>
          <a:xfrm rot="18884021">
            <a:off x="7226845" y="5269925"/>
            <a:ext cx="1568808" cy="266461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8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0B1E6-C8BE-C9DE-5584-7F3FF5426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AF45BBEA-539F-186A-5568-5BFA618AC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4647" y="112903"/>
            <a:ext cx="8420752" cy="788797"/>
          </a:xfrm>
        </p:spPr>
        <p:txBody>
          <a:bodyPr/>
          <a:lstStyle/>
          <a:p>
            <a:pPr algn="ctr"/>
            <a:r>
              <a:rPr lang="en-US" dirty="0"/>
              <a:t>Summary Table: Margins</a:t>
            </a:r>
          </a:p>
        </p:txBody>
      </p:sp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3218F108-7C92-6B04-086A-FEB2DCA23A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0"/>
            <a:ext cx="12177378" cy="622535"/>
          </a:xfrm>
          <a:prstGeom prst="rect">
            <a:avLst/>
          </a:prstGeom>
        </p:spPr>
      </p:pic>
      <p:pic>
        <p:nvPicPr>
          <p:cNvPr id="23" name="Image 8" descr="MUON-Slide-graphBase-pagebottom.jpg">
            <a:extLst>
              <a:ext uri="{FF2B5EF4-FFF2-40B4-BE49-F238E27FC236}">
                <a16:creationId xmlns:a16="http://schemas.microsoft.com/office/drawing/2014/main" id="{4C89CA4D-52D9-AFCB-B07F-971F25D472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7CE7D1B-BD35-D76F-A79B-7A0A6A827E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602788"/>
              </p:ext>
            </p:extLst>
          </p:nvPr>
        </p:nvGraphicFramePr>
        <p:xfrm>
          <a:off x="2198162" y="992760"/>
          <a:ext cx="7857123" cy="5383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8452">
                  <a:extLst>
                    <a:ext uri="{9D8B030D-6E8A-4147-A177-3AD203B41FA5}">
                      <a16:colId xmlns:a16="http://schemas.microsoft.com/office/drawing/2014/main" val="1965045513"/>
                    </a:ext>
                  </a:extLst>
                </a:gridCol>
                <a:gridCol w="1368300">
                  <a:extLst>
                    <a:ext uri="{9D8B030D-6E8A-4147-A177-3AD203B41FA5}">
                      <a16:colId xmlns:a16="http://schemas.microsoft.com/office/drawing/2014/main" val="1724022077"/>
                    </a:ext>
                  </a:extLst>
                </a:gridCol>
                <a:gridCol w="1750994">
                  <a:extLst>
                    <a:ext uri="{9D8B030D-6E8A-4147-A177-3AD203B41FA5}">
                      <a16:colId xmlns:a16="http://schemas.microsoft.com/office/drawing/2014/main" val="4209247174"/>
                    </a:ext>
                  </a:extLst>
                </a:gridCol>
                <a:gridCol w="1629377">
                  <a:extLst>
                    <a:ext uri="{9D8B030D-6E8A-4147-A177-3AD203B41FA5}">
                      <a16:colId xmlns:a16="http://schemas.microsoft.com/office/drawing/2014/main" val="1158791951"/>
                    </a:ext>
                  </a:extLst>
                </a:gridCol>
              </a:tblGrid>
              <a:tr h="86497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Current</a:t>
                      </a:r>
                    </a:p>
                    <a:p>
                      <a:pPr algn="ctr"/>
                      <a:r>
                        <a:rPr lang="en-US" sz="1800" dirty="0"/>
                        <a:t>Margin </a:t>
                      </a:r>
                    </a:p>
                    <a:p>
                      <a:pPr algn="ctr"/>
                      <a:r>
                        <a:rPr lang="en-US" sz="1800" dirty="0"/>
                        <a:t>(%)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Temperature Margin</a:t>
                      </a:r>
                    </a:p>
                    <a:p>
                      <a:pPr algn="ctr"/>
                      <a:r>
                        <a:rPr lang="en-US" sz="1800" dirty="0"/>
                        <a:t>(K)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Load-line</a:t>
                      </a:r>
                    </a:p>
                    <a:p>
                      <a:pPr algn="ctr"/>
                      <a:r>
                        <a:rPr lang="en-US" sz="1800" dirty="0"/>
                        <a:t>Margin</a:t>
                      </a:r>
                    </a:p>
                    <a:p>
                      <a:pPr algn="ctr"/>
                      <a:r>
                        <a:rPr lang="en-US" sz="1800" dirty="0"/>
                        <a:t>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2006331"/>
                  </a:ext>
                </a:extLst>
              </a:tr>
              <a:tr h="7447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mm tape 150 MJ/m</a:t>
                      </a:r>
                      <a:r>
                        <a:rPr lang="en-US" sz="1800" b="1" i="1" baseline="300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Limit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40.4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19.6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4252650"/>
                  </a:ext>
                </a:extLst>
              </a:tr>
              <a:tr h="7447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mm tape 200K Limit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38.7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12.8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20.4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728411"/>
                  </a:ext>
                </a:extLst>
              </a:tr>
              <a:tr h="7447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mm tape 200K Limit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37.1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12.4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19.0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2415809"/>
                  </a:ext>
                </a:extLst>
              </a:tr>
              <a:tr h="7447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mm tape 150 MJ/m</a:t>
                      </a:r>
                      <a:r>
                        <a:rPr lang="en-US" sz="1800" b="1" i="1" baseline="300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Limit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34.6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18.3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7468861"/>
                  </a:ext>
                </a:extLst>
              </a:tr>
              <a:tr h="7447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mm tape 200K Limit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31.1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10.0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14.8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978958"/>
                  </a:ext>
                </a:extLst>
              </a:tr>
              <a:tr h="74479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12MN-40mm gap Option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68.6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48.6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963356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D8DB4A5-1F02-4DB2-D2D7-BF50BCC38B50}"/>
              </a:ext>
            </a:extLst>
          </p:cNvPr>
          <p:cNvSpPr txBox="1"/>
          <p:nvPr/>
        </p:nvSpPr>
        <p:spPr>
          <a:xfrm>
            <a:off x="10353030" y="3084192"/>
            <a:ext cx="1618614" cy="120032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Target minimum temperature margin </a:t>
            </a:r>
            <a:r>
              <a:rPr lang="en-GB" b="1" dirty="0"/>
              <a:t>&gt; 10K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FA6CAC-3648-60AC-05B9-F61F4110524A}"/>
              </a:ext>
            </a:extLst>
          </p:cNvPr>
          <p:cNvGrpSpPr/>
          <p:nvPr/>
        </p:nvGrpSpPr>
        <p:grpSpPr>
          <a:xfrm>
            <a:off x="72358" y="2650092"/>
            <a:ext cx="2049780" cy="1862304"/>
            <a:chOff x="9497270" y="1330318"/>
            <a:chExt cx="2049780" cy="18623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1F9BECB0-C7B7-AEDA-F600-A6F34CB2A030}"/>
                    </a:ext>
                  </a:extLst>
                </p:cNvPr>
                <p:cNvSpPr txBox="1"/>
                <p:nvPr/>
              </p:nvSpPr>
              <p:spPr>
                <a:xfrm>
                  <a:off x="9804080" y="1567418"/>
                  <a:ext cx="1395566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1200" b="1" dirty="0">
                      <a:solidFill>
                        <a:schemeClr val="accent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SS tape: </a:t>
                  </a:r>
                  <a14:m>
                    <m:oMath xmlns:m="http://schemas.openxmlformats.org/officeDocument/2006/math"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𝟐𝟔</m:t>
                      </m:r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𝛍</m:t>
                      </m:r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𝐦</m:t>
                      </m:r>
                    </m:oMath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6F284B0-6D93-6615-7CA5-4CB1DA8C6B52}"/>
                    </a:ext>
                  </a:extLst>
                </p:cNvPr>
                <p:cNvSpPr txBox="1">
                  <a:spLocks noGrp="1"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04080" y="1567418"/>
                  <a:ext cx="1395566" cy="276999"/>
                </a:xfrm>
                <a:prstGeom prst="rect">
                  <a:avLst/>
                </a:prstGeom>
                <a:blipFill>
                  <a:blip r:embed="rId4"/>
                  <a:stretch>
                    <a:fillRect t="-2174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22B0072-ADF0-96BB-9E02-162258FCC585}"/>
                </a:ext>
              </a:extLst>
            </p:cNvPr>
            <p:cNvGrpSpPr/>
            <p:nvPr/>
          </p:nvGrpSpPr>
          <p:grpSpPr>
            <a:xfrm>
              <a:off x="10018221" y="1785061"/>
              <a:ext cx="1048837" cy="1407561"/>
              <a:chOff x="10714919" y="779502"/>
              <a:chExt cx="1048837" cy="1407561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DBEFE385-4591-E040-15D5-2E2B3C09E58D}"/>
                  </a:ext>
                </a:extLst>
              </p:cNvPr>
              <p:cNvCxnSpPr/>
              <p:nvPr/>
            </p:nvCxnSpPr>
            <p:spPr>
              <a:xfrm>
                <a:off x="10714919" y="797317"/>
                <a:ext cx="0" cy="20852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05EF86E-9E10-16D9-6A0C-B945FE0EE307}"/>
                  </a:ext>
                </a:extLst>
              </p:cNvPr>
              <p:cNvSpPr/>
              <p:nvPr/>
            </p:nvSpPr>
            <p:spPr>
              <a:xfrm>
                <a:off x="10767966" y="950729"/>
                <a:ext cx="995790" cy="61202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6EDF86A-1DAA-CC2A-FBBA-C1C1E5FABE41}"/>
                  </a:ext>
                </a:extLst>
              </p:cNvPr>
              <p:cNvSpPr/>
              <p:nvPr/>
            </p:nvSpPr>
            <p:spPr>
              <a:xfrm>
                <a:off x="10767966" y="1562753"/>
                <a:ext cx="995790" cy="62431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AA2B2DD-CE04-9E45-76BA-77BBF441E8B6}"/>
                  </a:ext>
                </a:extLst>
              </p:cNvPr>
              <p:cNvSpPr/>
              <p:nvPr/>
            </p:nvSpPr>
            <p:spPr>
              <a:xfrm>
                <a:off x="10828734" y="1003371"/>
                <a:ext cx="874254" cy="49418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2BC0F68-C35B-A6A3-D373-8BBCE09CE103}"/>
                  </a:ext>
                </a:extLst>
              </p:cNvPr>
              <p:cNvSpPr/>
              <p:nvPr/>
            </p:nvSpPr>
            <p:spPr>
              <a:xfrm>
                <a:off x="10828734" y="1627012"/>
                <a:ext cx="874254" cy="49418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9CDB711-108D-1774-5D64-ABAF3FA713EB}"/>
                  </a:ext>
                </a:extLst>
              </p:cNvPr>
              <p:cNvSpPr/>
              <p:nvPr/>
            </p:nvSpPr>
            <p:spPr>
              <a:xfrm>
                <a:off x="10767966" y="779502"/>
                <a:ext cx="995790" cy="16876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007F6EB-81CE-5FF7-C313-F7001F891845}"/>
                  </a:ext>
                </a:extLst>
              </p:cNvPr>
              <p:cNvSpPr/>
              <p:nvPr/>
            </p:nvSpPr>
            <p:spPr>
              <a:xfrm>
                <a:off x="10825559" y="1740535"/>
                <a:ext cx="874254" cy="87477"/>
              </a:xfrm>
              <a:prstGeom prst="rect">
                <a:avLst/>
              </a:prstGeom>
              <a:solidFill>
                <a:srgbClr val="FFCC2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BAF776E-D707-FEAB-B1B6-98496DD16F0F}"/>
                  </a:ext>
                </a:extLst>
              </p:cNvPr>
              <p:cNvSpPr/>
              <p:nvPr/>
            </p:nvSpPr>
            <p:spPr>
              <a:xfrm>
                <a:off x="10825559" y="1687881"/>
                <a:ext cx="874254" cy="526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0D56F7C-2568-3707-F911-F3E7BE339074}"/>
                  </a:ext>
                </a:extLst>
              </p:cNvPr>
              <p:cNvSpPr/>
              <p:nvPr/>
            </p:nvSpPr>
            <p:spPr>
              <a:xfrm>
                <a:off x="10825559" y="1628665"/>
                <a:ext cx="874254" cy="594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866A3B18-4686-8A0A-95DB-C35495F86AE0}"/>
                  </a:ext>
                </a:extLst>
              </p:cNvPr>
              <p:cNvGrpSpPr/>
              <p:nvPr/>
            </p:nvGrpSpPr>
            <p:grpSpPr>
              <a:xfrm rot="10800000">
                <a:off x="10825559" y="1294664"/>
                <a:ext cx="874254" cy="199347"/>
                <a:chOff x="10977959" y="1781065"/>
                <a:chExt cx="874254" cy="199347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F0744F01-1747-2FE3-8194-AAA5F1D0B87F}"/>
                    </a:ext>
                  </a:extLst>
                </p:cNvPr>
                <p:cNvSpPr/>
                <p:nvPr/>
              </p:nvSpPr>
              <p:spPr>
                <a:xfrm>
                  <a:off x="10977959" y="1892935"/>
                  <a:ext cx="874254" cy="87477"/>
                </a:xfrm>
                <a:prstGeom prst="rect">
                  <a:avLst/>
                </a:prstGeom>
                <a:solidFill>
                  <a:srgbClr val="FFCC2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22CA3F98-90CF-0652-8227-D9A51C09C4A7}"/>
                    </a:ext>
                  </a:extLst>
                </p:cNvPr>
                <p:cNvSpPr/>
                <p:nvPr/>
              </p:nvSpPr>
              <p:spPr>
                <a:xfrm>
                  <a:off x="10977959" y="1840281"/>
                  <a:ext cx="874254" cy="5265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E26B5283-6885-E19C-FB72-7C6478AB08E1}"/>
                    </a:ext>
                  </a:extLst>
                </p:cNvPr>
                <p:cNvSpPr/>
                <p:nvPr/>
              </p:nvSpPr>
              <p:spPr>
                <a:xfrm>
                  <a:off x="10977959" y="1781065"/>
                  <a:ext cx="874254" cy="5943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44B2B65-9DFB-0F3A-1373-588A7A9EEE74}"/>
                </a:ext>
              </a:extLst>
            </p:cNvPr>
            <p:cNvSpPr txBox="1"/>
            <p:nvPr/>
          </p:nvSpPr>
          <p:spPr>
            <a:xfrm>
              <a:off x="9637891" y="2071419"/>
              <a:ext cx="4877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HTS</a:t>
              </a:r>
              <a:endParaRPr lang="en-US" sz="12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FD677A-C80E-C7A1-4570-7602212FA6B5}"/>
                </a:ext>
              </a:extLst>
            </p:cNvPr>
            <p:cNvSpPr txBox="1"/>
            <p:nvPr/>
          </p:nvSpPr>
          <p:spPr>
            <a:xfrm>
              <a:off x="9637891" y="2746093"/>
              <a:ext cx="4877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HTS</a:t>
              </a:r>
              <a:endParaRPr lang="en-US" sz="12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0D46B07-1C2A-7711-F7EE-35E13DAB57F9}"/>
                </a:ext>
              </a:extLst>
            </p:cNvPr>
            <p:cNvSpPr txBox="1"/>
            <p:nvPr/>
          </p:nvSpPr>
          <p:spPr>
            <a:xfrm>
              <a:off x="9497270" y="1330318"/>
              <a:ext cx="204978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Conductor Section</a:t>
              </a: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F4FF1BE-EB60-7B0A-F3E5-0B0F0FAD7EC6}"/>
              </a:ext>
            </a:extLst>
          </p:cNvPr>
          <p:cNvSpPr/>
          <p:nvPr/>
        </p:nvSpPr>
        <p:spPr>
          <a:xfrm>
            <a:off x="2301883" y="2095500"/>
            <a:ext cx="2955917" cy="381535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EF46FE-804B-FE46-050C-517C21210103}"/>
              </a:ext>
            </a:extLst>
          </p:cNvPr>
          <p:cNvCxnSpPr>
            <a:cxnSpLocks/>
          </p:cNvCxnSpPr>
          <p:nvPr/>
        </p:nvCxnSpPr>
        <p:spPr>
          <a:xfrm flipH="1" flipV="1">
            <a:off x="1622750" y="920498"/>
            <a:ext cx="1199689" cy="1175823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4EA2CDE-AB4D-F184-455F-F543ACD3E769}"/>
              </a:ext>
            </a:extLst>
          </p:cNvPr>
          <p:cNvSpPr txBox="1"/>
          <p:nvPr/>
        </p:nvSpPr>
        <p:spPr>
          <a:xfrm>
            <a:off x="352424" y="579725"/>
            <a:ext cx="21258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B5-DEMO MAG 2.4</a:t>
            </a:r>
          </a:p>
        </p:txBody>
      </p:sp>
    </p:spTree>
    <p:extLst>
      <p:ext uri="{BB962C8B-B14F-4D97-AF65-F5344CB8AC3E}">
        <p14:creationId xmlns:p14="http://schemas.microsoft.com/office/powerpoint/2010/main" val="1078330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egnaposto testo 1">
            <a:extLst>
              <a:ext uri="{FF2B5EF4-FFF2-40B4-BE49-F238E27FC236}">
                <a16:creationId xmlns:a16="http://schemas.microsoft.com/office/drawing/2014/main" id="{ADB38B2A-5177-BE21-1FCE-EBF9A8A7829D}"/>
              </a:ext>
            </a:extLst>
          </p:cNvPr>
          <p:cNvSpPr txBox="1">
            <a:spLocks/>
          </p:cNvSpPr>
          <p:nvPr/>
        </p:nvSpPr>
        <p:spPr>
          <a:xfrm>
            <a:off x="561266" y="1301005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LATTICE OPERATION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>
                <a:solidFill>
                  <a:sysClr val="windowText" lastClr="000000"/>
                </a:solidFill>
                <a:latin typeface="+mn-lt"/>
              </a:rPr>
              <a:t>(nominal, beam operation)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26" name="Segnaposto testo 3">
            <a:extLst>
              <a:ext uri="{FF2B5EF4-FFF2-40B4-BE49-F238E27FC236}">
                <a16:creationId xmlns:a16="http://schemas.microsoft.com/office/drawing/2014/main" id="{86C85731-E479-8A2B-8EDD-3C376B05CF01}"/>
              </a:ext>
            </a:extLst>
          </p:cNvPr>
          <p:cNvSpPr txBox="1">
            <a:spLocks/>
          </p:cNvSpPr>
          <p:nvPr/>
        </p:nvSpPr>
        <p:spPr>
          <a:xfrm>
            <a:off x="8430760" y="1502064"/>
            <a:ext cx="2987426" cy="6225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SINGLE CELL</a:t>
            </a:r>
          </a:p>
        </p:txBody>
      </p:sp>
      <p:sp>
        <p:nvSpPr>
          <p:cNvPr id="227" name="CasellaDiTesto 18">
            <a:extLst>
              <a:ext uri="{FF2B5EF4-FFF2-40B4-BE49-F238E27FC236}">
                <a16:creationId xmlns:a16="http://schemas.microsoft.com/office/drawing/2014/main" id="{7AAB6568-A970-BE09-E4C2-6A769507DAF8}"/>
              </a:ext>
            </a:extLst>
          </p:cNvPr>
          <p:cNvSpPr txBox="1"/>
          <p:nvPr/>
        </p:nvSpPr>
        <p:spPr>
          <a:xfrm>
            <a:off x="2484296" y="2186278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b="1" dirty="0">
                <a:solidFill>
                  <a:srgbClr val="A5A5A5">
                    <a:lumMod val="75000"/>
                  </a:srgbClr>
                </a:solidFill>
              </a:rPr>
              <a:t>ONE CELL</a:t>
            </a:r>
          </a:p>
        </p:txBody>
      </p:sp>
      <p:sp>
        <p:nvSpPr>
          <p:cNvPr id="228" name="CasellaDiTesto 29">
            <a:extLst>
              <a:ext uri="{FF2B5EF4-FFF2-40B4-BE49-F238E27FC236}">
                <a16:creationId xmlns:a16="http://schemas.microsoft.com/office/drawing/2014/main" id="{CBCCE8E6-0412-2DF8-1BC8-33AEDA5A7956}"/>
              </a:ext>
            </a:extLst>
          </p:cNvPr>
          <p:cNvSpPr txBox="1"/>
          <p:nvPr/>
        </p:nvSpPr>
        <p:spPr>
          <a:xfrm>
            <a:off x="2689592" y="4726270"/>
            <a:ext cx="915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b="1" dirty="0">
                <a:solidFill>
                  <a:srgbClr val="7030A0"/>
                </a:solidFill>
              </a:rPr>
              <a:t>FORCE</a:t>
            </a:r>
          </a:p>
        </p:txBody>
      </p:sp>
      <p:sp>
        <p:nvSpPr>
          <p:cNvPr id="229" name="CasellaDiTesto 32">
            <a:extLst>
              <a:ext uri="{FF2B5EF4-FFF2-40B4-BE49-F238E27FC236}">
                <a16:creationId xmlns:a16="http://schemas.microsoft.com/office/drawing/2014/main" id="{DC6B244F-C793-A9FA-7ED9-07F78476FF6F}"/>
              </a:ext>
            </a:extLst>
          </p:cNvPr>
          <p:cNvSpPr txBox="1"/>
          <p:nvPr/>
        </p:nvSpPr>
        <p:spPr>
          <a:xfrm>
            <a:off x="9466816" y="4762578"/>
            <a:ext cx="915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b="1" dirty="0">
                <a:solidFill>
                  <a:srgbClr val="7030A0"/>
                </a:solidFill>
              </a:rPr>
              <a:t>FORCE</a:t>
            </a:r>
          </a:p>
        </p:txBody>
      </p:sp>
      <p:sp>
        <p:nvSpPr>
          <p:cNvPr id="230" name="Triangolo isoscele 2">
            <a:extLst>
              <a:ext uri="{FF2B5EF4-FFF2-40B4-BE49-F238E27FC236}">
                <a16:creationId xmlns:a16="http://schemas.microsoft.com/office/drawing/2014/main" id="{F1392028-A90E-3790-5A3C-D90122935DC0}"/>
              </a:ext>
            </a:extLst>
          </p:cNvPr>
          <p:cNvSpPr/>
          <p:nvPr/>
        </p:nvSpPr>
        <p:spPr>
          <a:xfrm>
            <a:off x="6818384" y="3370684"/>
            <a:ext cx="215661" cy="509788"/>
          </a:xfrm>
          <a:prstGeom prst="triangl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31" name="Triangolo isoscele 4">
            <a:extLst>
              <a:ext uri="{FF2B5EF4-FFF2-40B4-BE49-F238E27FC236}">
                <a16:creationId xmlns:a16="http://schemas.microsoft.com/office/drawing/2014/main" id="{4D4E51D5-2D79-9EB8-4A56-4B53B21978BD}"/>
              </a:ext>
            </a:extLst>
          </p:cNvPr>
          <p:cNvSpPr/>
          <p:nvPr/>
        </p:nvSpPr>
        <p:spPr>
          <a:xfrm>
            <a:off x="1744929" y="3339331"/>
            <a:ext cx="215661" cy="509788"/>
          </a:xfrm>
          <a:prstGeom prst="triangl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32" name="Connettore diritto 9">
            <a:extLst>
              <a:ext uri="{FF2B5EF4-FFF2-40B4-BE49-F238E27FC236}">
                <a16:creationId xmlns:a16="http://schemas.microsoft.com/office/drawing/2014/main" id="{2FEA944A-8C8D-5E53-8487-24349B39F266}"/>
              </a:ext>
            </a:extLst>
          </p:cNvPr>
          <p:cNvCxnSpPr>
            <a:cxnSpLocks/>
          </p:cNvCxnSpPr>
          <p:nvPr/>
        </p:nvCxnSpPr>
        <p:spPr>
          <a:xfrm flipH="1">
            <a:off x="1835247" y="2317866"/>
            <a:ext cx="17512" cy="3168053"/>
          </a:xfrm>
          <a:prstGeom prst="line">
            <a:avLst/>
          </a:prstGeom>
          <a:noFill/>
          <a:ln w="571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233" name="Triangolo isoscele 7">
            <a:extLst>
              <a:ext uri="{FF2B5EF4-FFF2-40B4-BE49-F238E27FC236}">
                <a16:creationId xmlns:a16="http://schemas.microsoft.com/office/drawing/2014/main" id="{5E8881F4-73D4-E0DE-9124-22E795055D8E}"/>
              </a:ext>
            </a:extLst>
          </p:cNvPr>
          <p:cNvSpPr/>
          <p:nvPr/>
        </p:nvSpPr>
        <p:spPr>
          <a:xfrm rot="10800000">
            <a:off x="4297623" y="3463937"/>
            <a:ext cx="215661" cy="509788"/>
          </a:xfrm>
          <a:prstGeom prst="triangl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34" name="Connettore diritto 10">
            <a:extLst>
              <a:ext uri="{FF2B5EF4-FFF2-40B4-BE49-F238E27FC236}">
                <a16:creationId xmlns:a16="http://schemas.microsoft.com/office/drawing/2014/main" id="{2AA60B9F-92C7-CBFC-4102-0421F9E28133}"/>
              </a:ext>
            </a:extLst>
          </p:cNvPr>
          <p:cNvCxnSpPr>
            <a:cxnSpLocks/>
          </p:cNvCxnSpPr>
          <p:nvPr/>
        </p:nvCxnSpPr>
        <p:spPr>
          <a:xfrm flipH="1">
            <a:off x="4395258" y="2344674"/>
            <a:ext cx="10195" cy="3141245"/>
          </a:xfrm>
          <a:prstGeom prst="line">
            <a:avLst/>
          </a:prstGeom>
          <a:noFill/>
          <a:ln w="571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grpSp>
        <p:nvGrpSpPr>
          <p:cNvPr id="235" name="Gruppo 17">
            <a:extLst>
              <a:ext uri="{FF2B5EF4-FFF2-40B4-BE49-F238E27FC236}">
                <a16:creationId xmlns:a16="http://schemas.microsoft.com/office/drawing/2014/main" id="{A73C4CB4-D673-D530-8FCC-682090442026}"/>
              </a:ext>
            </a:extLst>
          </p:cNvPr>
          <p:cNvGrpSpPr/>
          <p:nvPr/>
        </p:nvGrpSpPr>
        <p:grpSpPr>
          <a:xfrm>
            <a:off x="5339875" y="3200644"/>
            <a:ext cx="654120" cy="877960"/>
            <a:chOff x="4893948" y="3511479"/>
            <a:chExt cx="654120" cy="877960"/>
          </a:xfrm>
        </p:grpSpPr>
        <p:sp>
          <p:nvSpPr>
            <p:cNvPr id="236" name="Rettangolo 14">
              <a:extLst>
                <a:ext uri="{FF2B5EF4-FFF2-40B4-BE49-F238E27FC236}">
                  <a16:creationId xmlns:a16="http://schemas.microsoft.com/office/drawing/2014/main" id="{DF32B37E-E57E-6FB7-BEDE-D19BE39C047F}"/>
                </a:ext>
              </a:extLst>
            </p:cNvPr>
            <p:cNvSpPr/>
            <p:nvPr/>
          </p:nvSpPr>
          <p:spPr>
            <a:xfrm>
              <a:off x="4893948" y="3513010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7" name="Rettangolo 15">
              <a:extLst>
                <a:ext uri="{FF2B5EF4-FFF2-40B4-BE49-F238E27FC236}">
                  <a16:creationId xmlns:a16="http://schemas.microsoft.com/office/drawing/2014/main" id="{BBA44FDB-4CAB-E0BA-38A0-0C2E084CA7F2}"/>
                </a:ext>
              </a:extLst>
            </p:cNvPr>
            <p:cNvSpPr/>
            <p:nvPr/>
          </p:nvSpPr>
          <p:spPr>
            <a:xfrm>
              <a:off x="5114359" y="3511480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8" name="Rettangolo 16">
              <a:extLst>
                <a:ext uri="{FF2B5EF4-FFF2-40B4-BE49-F238E27FC236}">
                  <a16:creationId xmlns:a16="http://schemas.microsoft.com/office/drawing/2014/main" id="{58A7A3C7-3DB7-F026-4D98-DBC82F35D4B9}"/>
                </a:ext>
              </a:extLst>
            </p:cNvPr>
            <p:cNvSpPr/>
            <p:nvPr/>
          </p:nvSpPr>
          <p:spPr>
            <a:xfrm>
              <a:off x="5332419" y="3511479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9" name="Gruppo 19">
            <a:extLst>
              <a:ext uri="{FF2B5EF4-FFF2-40B4-BE49-F238E27FC236}">
                <a16:creationId xmlns:a16="http://schemas.microsoft.com/office/drawing/2014/main" id="{E4F74319-90B7-BB1F-DCB8-27020213293A}"/>
              </a:ext>
            </a:extLst>
          </p:cNvPr>
          <p:cNvGrpSpPr/>
          <p:nvPr/>
        </p:nvGrpSpPr>
        <p:grpSpPr>
          <a:xfrm>
            <a:off x="174893" y="3200644"/>
            <a:ext cx="654120" cy="877960"/>
            <a:chOff x="4893948" y="3511479"/>
            <a:chExt cx="654120" cy="877960"/>
          </a:xfrm>
        </p:grpSpPr>
        <p:sp>
          <p:nvSpPr>
            <p:cNvPr id="240" name="Rettangolo 21">
              <a:extLst>
                <a:ext uri="{FF2B5EF4-FFF2-40B4-BE49-F238E27FC236}">
                  <a16:creationId xmlns:a16="http://schemas.microsoft.com/office/drawing/2014/main" id="{959AC712-4E09-6AD9-0C09-335E95B87C0F}"/>
                </a:ext>
              </a:extLst>
            </p:cNvPr>
            <p:cNvSpPr/>
            <p:nvPr/>
          </p:nvSpPr>
          <p:spPr>
            <a:xfrm>
              <a:off x="4893948" y="3513010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1" name="Rettangolo 22">
              <a:extLst>
                <a:ext uri="{FF2B5EF4-FFF2-40B4-BE49-F238E27FC236}">
                  <a16:creationId xmlns:a16="http://schemas.microsoft.com/office/drawing/2014/main" id="{EC59E478-114D-75E7-980B-5C5101C1B933}"/>
                </a:ext>
              </a:extLst>
            </p:cNvPr>
            <p:cNvSpPr/>
            <p:nvPr/>
          </p:nvSpPr>
          <p:spPr>
            <a:xfrm>
              <a:off x="5114359" y="3511480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2" name="Rettangolo 24">
              <a:extLst>
                <a:ext uri="{FF2B5EF4-FFF2-40B4-BE49-F238E27FC236}">
                  <a16:creationId xmlns:a16="http://schemas.microsoft.com/office/drawing/2014/main" id="{5C76A77C-39C7-2B3C-6C60-408A1ED54A9B}"/>
                </a:ext>
              </a:extLst>
            </p:cNvPr>
            <p:cNvSpPr/>
            <p:nvPr/>
          </p:nvSpPr>
          <p:spPr>
            <a:xfrm>
              <a:off x="5332419" y="3511479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3" name="Gruppo 25">
            <a:extLst>
              <a:ext uri="{FF2B5EF4-FFF2-40B4-BE49-F238E27FC236}">
                <a16:creationId xmlns:a16="http://schemas.microsoft.com/office/drawing/2014/main" id="{EE1ADC5C-BF49-1369-3EB8-3C108A9F9F46}"/>
              </a:ext>
            </a:extLst>
          </p:cNvPr>
          <p:cNvGrpSpPr/>
          <p:nvPr/>
        </p:nvGrpSpPr>
        <p:grpSpPr>
          <a:xfrm>
            <a:off x="2796886" y="3202570"/>
            <a:ext cx="654120" cy="877960"/>
            <a:chOff x="4893948" y="3511479"/>
            <a:chExt cx="654120" cy="877960"/>
          </a:xfrm>
        </p:grpSpPr>
        <p:sp>
          <p:nvSpPr>
            <p:cNvPr id="244" name="Rettangolo 26">
              <a:extLst>
                <a:ext uri="{FF2B5EF4-FFF2-40B4-BE49-F238E27FC236}">
                  <a16:creationId xmlns:a16="http://schemas.microsoft.com/office/drawing/2014/main" id="{AF4A29EB-F5A6-25CD-B46E-F84A5D9973F9}"/>
                </a:ext>
              </a:extLst>
            </p:cNvPr>
            <p:cNvSpPr/>
            <p:nvPr/>
          </p:nvSpPr>
          <p:spPr>
            <a:xfrm>
              <a:off x="4893948" y="3513010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5" name="Rettangolo 27">
              <a:extLst>
                <a:ext uri="{FF2B5EF4-FFF2-40B4-BE49-F238E27FC236}">
                  <a16:creationId xmlns:a16="http://schemas.microsoft.com/office/drawing/2014/main" id="{76E239BC-80EF-F61F-61D0-6784F25558B8}"/>
                </a:ext>
              </a:extLst>
            </p:cNvPr>
            <p:cNvSpPr/>
            <p:nvPr/>
          </p:nvSpPr>
          <p:spPr>
            <a:xfrm>
              <a:off x="5114359" y="3511480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6" name="Rettangolo 28">
              <a:extLst>
                <a:ext uri="{FF2B5EF4-FFF2-40B4-BE49-F238E27FC236}">
                  <a16:creationId xmlns:a16="http://schemas.microsoft.com/office/drawing/2014/main" id="{6D297C52-367C-0411-D3F5-D3AE6772F7DE}"/>
                </a:ext>
              </a:extLst>
            </p:cNvPr>
            <p:cNvSpPr/>
            <p:nvPr/>
          </p:nvSpPr>
          <p:spPr>
            <a:xfrm>
              <a:off x="5332419" y="3511479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47" name="Rettangolo 34">
            <a:extLst>
              <a:ext uri="{FF2B5EF4-FFF2-40B4-BE49-F238E27FC236}">
                <a16:creationId xmlns:a16="http://schemas.microsoft.com/office/drawing/2014/main" id="{850B3D27-3617-1129-4622-2A0B510A2B66}"/>
              </a:ext>
            </a:extLst>
          </p:cNvPr>
          <p:cNvSpPr/>
          <p:nvPr/>
        </p:nvSpPr>
        <p:spPr>
          <a:xfrm>
            <a:off x="1941771" y="2650974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48" name="Rettangolo 35">
            <a:extLst>
              <a:ext uri="{FF2B5EF4-FFF2-40B4-BE49-F238E27FC236}">
                <a16:creationId xmlns:a16="http://schemas.microsoft.com/office/drawing/2014/main" id="{E3D24959-D065-E9BA-067F-CE17F930CCB0}"/>
              </a:ext>
            </a:extLst>
          </p:cNvPr>
          <p:cNvSpPr/>
          <p:nvPr/>
        </p:nvSpPr>
        <p:spPr>
          <a:xfrm>
            <a:off x="1951201" y="4372183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49" name="Rettangolo 36">
            <a:extLst>
              <a:ext uri="{FF2B5EF4-FFF2-40B4-BE49-F238E27FC236}">
                <a16:creationId xmlns:a16="http://schemas.microsoft.com/office/drawing/2014/main" id="{4AA58820-349F-67DB-638D-D266CB6CC576}"/>
              </a:ext>
            </a:extLst>
          </p:cNvPr>
          <p:cNvSpPr/>
          <p:nvPr/>
        </p:nvSpPr>
        <p:spPr>
          <a:xfrm>
            <a:off x="3588634" y="4372183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0" name="Rettangolo 37">
            <a:extLst>
              <a:ext uri="{FF2B5EF4-FFF2-40B4-BE49-F238E27FC236}">
                <a16:creationId xmlns:a16="http://schemas.microsoft.com/office/drawing/2014/main" id="{56B792F5-72FD-72A6-4F8E-49A0E89F68B3}"/>
              </a:ext>
            </a:extLst>
          </p:cNvPr>
          <p:cNvSpPr/>
          <p:nvPr/>
        </p:nvSpPr>
        <p:spPr>
          <a:xfrm>
            <a:off x="3579090" y="2642243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51" name="Connettore 2 20">
            <a:extLst>
              <a:ext uri="{FF2B5EF4-FFF2-40B4-BE49-F238E27FC236}">
                <a16:creationId xmlns:a16="http://schemas.microsoft.com/office/drawing/2014/main" id="{C02040E9-33F2-35C2-AFC2-B451D59D2B53}"/>
              </a:ext>
            </a:extLst>
          </p:cNvPr>
          <p:cNvCxnSpPr>
            <a:cxnSpLocks/>
          </p:cNvCxnSpPr>
          <p:nvPr/>
        </p:nvCxnSpPr>
        <p:spPr>
          <a:xfrm>
            <a:off x="2485577" y="4551466"/>
            <a:ext cx="519978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2" name="Connettore 2 23">
            <a:extLst>
              <a:ext uri="{FF2B5EF4-FFF2-40B4-BE49-F238E27FC236}">
                <a16:creationId xmlns:a16="http://schemas.microsoft.com/office/drawing/2014/main" id="{4DC614D1-67F6-0970-F40C-042429F9A5E4}"/>
              </a:ext>
            </a:extLst>
          </p:cNvPr>
          <p:cNvCxnSpPr>
            <a:cxnSpLocks/>
          </p:cNvCxnSpPr>
          <p:nvPr/>
        </p:nvCxnSpPr>
        <p:spPr>
          <a:xfrm flipH="1">
            <a:off x="3224463" y="4545450"/>
            <a:ext cx="498695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53" name="Rettangolo 44">
            <a:extLst>
              <a:ext uri="{FF2B5EF4-FFF2-40B4-BE49-F238E27FC236}">
                <a16:creationId xmlns:a16="http://schemas.microsoft.com/office/drawing/2014/main" id="{BE464BEC-2BA2-C2B6-7457-4824227D73ED}"/>
              </a:ext>
            </a:extLst>
          </p:cNvPr>
          <p:cNvSpPr/>
          <p:nvPr/>
        </p:nvSpPr>
        <p:spPr>
          <a:xfrm>
            <a:off x="4481392" y="2637485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4" name="Rettangolo 45">
            <a:extLst>
              <a:ext uri="{FF2B5EF4-FFF2-40B4-BE49-F238E27FC236}">
                <a16:creationId xmlns:a16="http://schemas.microsoft.com/office/drawing/2014/main" id="{D57D2D93-DDCF-68B1-45DD-D13340C33F05}"/>
              </a:ext>
            </a:extLst>
          </p:cNvPr>
          <p:cNvSpPr/>
          <p:nvPr/>
        </p:nvSpPr>
        <p:spPr>
          <a:xfrm>
            <a:off x="4484472" y="4371394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5" name="Rettangolo 46">
            <a:extLst>
              <a:ext uri="{FF2B5EF4-FFF2-40B4-BE49-F238E27FC236}">
                <a16:creationId xmlns:a16="http://schemas.microsoft.com/office/drawing/2014/main" id="{84E789BA-6BAF-88E6-B137-DE6882F61251}"/>
              </a:ext>
            </a:extLst>
          </p:cNvPr>
          <p:cNvSpPr/>
          <p:nvPr/>
        </p:nvSpPr>
        <p:spPr>
          <a:xfrm>
            <a:off x="6128255" y="4371394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6" name="Rettangolo 47">
            <a:extLst>
              <a:ext uri="{FF2B5EF4-FFF2-40B4-BE49-F238E27FC236}">
                <a16:creationId xmlns:a16="http://schemas.microsoft.com/office/drawing/2014/main" id="{5424BC39-5AA9-7460-9391-89FF418CB469}"/>
              </a:ext>
            </a:extLst>
          </p:cNvPr>
          <p:cNvSpPr/>
          <p:nvPr/>
        </p:nvSpPr>
        <p:spPr>
          <a:xfrm>
            <a:off x="6118711" y="2628754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7" name="Rettangolo 50">
            <a:extLst>
              <a:ext uri="{FF2B5EF4-FFF2-40B4-BE49-F238E27FC236}">
                <a16:creationId xmlns:a16="http://schemas.microsoft.com/office/drawing/2014/main" id="{30B42DE7-7CDD-7C20-093B-B35FD6C146AE}"/>
              </a:ext>
            </a:extLst>
          </p:cNvPr>
          <p:cNvSpPr/>
          <p:nvPr/>
        </p:nvSpPr>
        <p:spPr>
          <a:xfrm>
            <a:off x="1030583" y="4379225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8" name="Rettangolo 51">
            <a:extLst>
              <a:ext uri="{FF2B5EF4-FFF2-40B4-BE49-F238E27FC236}">
                <a16:creationId xmlns:a16="http://schemas.microsoft.com/office/drawing/2014/main" id="{4C1E6866-75B4-9DC0-4982-EF93122CCE46}"/>
              </a:ext>
            </a:extLst>
          </p:cNvPr>
          <p:cNvSpPr/>
          <p:nvPr/>
        </p:nvSpPr>
        <p:spPr>
          <a:xfrm>
            <a:off x="1021039" y="2649285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9" name="Segno di addizione 52">
            <a:extLst>
              <a:ext uri="{FF2B5EF4-FFF2-40B4-BE49-F238E27FC236}">
                <a16:creationId xmlns:a16="http://schemas.microsoft.com/office/drawing/2014/main" id="{A78017D3-0C85-2B5B-2CF7-AA97B5702ACB}"/>
              </a:ext>
            </a:extLst>
          </p:cNvPr>
          <p:cNvSpPr/>
          <p:nvPr/>
        </p:nvSpPr>
        <p:spPr>
          <a:xfrm>
            <a:off x="2095916" y="2631824"/>
            <a:ext cx="402007" cy="402007"/>
          </a:xfrm>
          <a:prstGeom prst="mathPl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0" name="Segno di sottrazione 54">
            <a:extLst>
              <a:ext uri="{FF2B5EF4-FFF2-40B4-BE49-F238E27FC236}">
                <a16:creationId xmlns:a16="http://schemas.microsoft.com/office/drawing/2014/main" id="{1EC11910-B40E-5A48-58E0-748B02B73285}"/>
              </a:ext>
            </a:extLst>
          </p:cNvPr>
          <p:cNvSpPr/>
          <p:nvPr/>
        </p:nvSpPr>
        <p:spPr>
          <a:xfrm>
            <a:off x="6316244" y="2636213"/>
            <a:ext cx="342447" cy="369338"/>
          </a:xfrm>
          <a:prstGeom prst="mathMin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1" name="Segno di sottrazione 57">
            <a:extLst>
              <a:ext uri="{FF2B5EF4-FFF2-40B4-BE49-F238E27FC236}">
                <a16:creationId xmlns:a16="http://schemas.microsoft.com/office/drawing/2014/main" id="{2BF6F277-3F18-E5A8-2D2E-26A60C7C51E9}"/>
              </a:ext>
            </a:extLst>
          </p:cNvPr>
          <p:cNvSpPr/>
          <p:nvPr/>
        </p:nvSpPr>
        <p:spPr>
          <a:xfrm>
            <a:off x="4637827" y="4361424"/>
            <a:ext cx="342447" cy="369338"/>
          </a:xfrm>
          <a:prstGeom prst="mathMin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2" name="Segno di sottrazione 59">
            <a:extLst>
              <a:ext uri="{FF2B5EF4-FFF2-40B4-BE49-F238E27FC236}">
                <a16:creationId xmlns:a16="http://schemas.microsoft.com/office/drawing/2014/main" id="{E1E5FED3-9B6C-1241-D9AE-3FF6F18E1CC7}"/>
              </a:ext>
            </a:extLst>
          </p:cNvPr>
          <p:cNvSpPr/>
          <p:nvPr/>
        </p:nvSpPr>
        <p:spPr>
          <a:xfrm>
            <a:off x="2122505" y="4370952"/>
            <a:ext cx="342447" cy="369338"/>
          </a:xfrm>
          <a:prstGeom prst="mathMin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3" name="Segno di addizione 62">
            <a:extLst>
              <a:ext uri="{FF2B5EF4-FFF2-40B4-BE49-F238E27FC236}">
                <a16:creationId xmlns:a16="http://schemas.microsoft.com/office/drawing/2014/main" id="{4A2A2186-378C-EFE1-F19B-02317C6313B3}"/>
              </a:ext>
            </a:extLst>
          </p:cNvPr>
          <p:cNvSpPr/>
          <p:nvPr/>
        </p:nvSpPr>
        <p:spPr>
          <a:xfrm>
            <a:off x="4623578" y="2631824"/>
            <a:ext cx="402007" cy="402007"/>
          </a:xfrm>
          <a:prstGeom prst="mathPl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4" name="Segno di addizione 63">
            <a:extLst>
              <a:ext uri="{FF2B5EF4-FFF2-40B4-BE49-F238E27FC236}">
                <a16:creationId xmlns:a16="http://schemas.microsoft.com/office/drawing/2014/main" id="{3F9D45B9-41E8-CDF7-DB36-2AA732B3FE57}"/>
              </a:ext>
            </a:extLst>
          </p:cNvPr>
          <p:cNvSpPr/>
          <p:nvPr/>
        </p:nvSpPr>
        <p:spPr>
          <a:xfrm>
            <a:off x="6292594" y="4343811"/>
            <a:ext cx="402007" cy="402007"/>
          </a:xfrm>
          <a:prstGeom prst="mathPl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5" name="CasellaDiTesto 66">
            <a:extLst>
              <a:ext uri="{FF2B5EF4-FFF2-40B4-BE49-F238E27FC236}">
                <a16:creationId xmlns:a16="http://schemas.microsoft.com/office/drawing/2014/main" id="{7BF633EE-1139-7925-FF6C-2FE0F05039BC}"/>
              </a:ext>
            </a:extLst>
          </p:cNvPr>
          <p:cNvSpPr txBox="1"/>
          <p:nvPr/>
        </p:nvSpPr>
        <p:spPr>
          <a:xfrm>
            <a:off x="5133821" y="4024301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dirty="0">
                <a:solidFill>
                  <a:srgbClr val="FF0000"/>
                </a:solidFill>
              </a:rPr>
              <a:t>RF cavity</a:t>
            </a:r>
          </a:p>
        </p:txBody>
      </p:sp>
      <p:cxnSp>
        <p:nvCxnSpPr>
          <p:cNvPr id="266" name="Connettore diritto 68">
            <a:extLst>
              <a:ext uri="{FF2B5EF4-FFF2-40B4-BE49-F238E27FC236}">
                <a16:creationId xmlns:a16="http://schemas.microsoft.com/office/drawing/2014/main" id="{5C9562EC-4E11-9B49-FB50-26D2ED987102}"/>
              </a:ext>
            </a:extLst>
          </p:cNvPr>
          <p:cNvCxnSpPr/>
          <p:nvPr/>
        </p:nvCxnSpPr>
        <p:spPr>
          <a:xfrm>
            <a:off x="1011533" y="3052881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67" name="Connettore diritto 69">
            <a:extLst>
              <a:ext uri="{FF2B5EF4-FFF2-40B4-BE49-F238E27FC236}">
                <a16:creationId xmlns:a16="http://schemas.microsoft.com/office/drawing/2014/main" id="{8F51A6F9-2AE6-630E-92CF-173DC6404A86}"/>
              </a:ext>
            </a:extLst>
          </p:cNvPr>
          <p:cNvCxnSpPr/>
          <p:nvPr/>
        </p:nvCxnSpPr>
        <p:spPr>
          <a:xfrm>
            <a:off x="1022481" y="4334468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68" name="Connettore diritto 70">
            <a:extLst>
              <a:ext uri="{FF2B5EF4-FFF2-40B4-BE49-F238E27FC236}">
                <a16:creationId xmlns:a16="http://schemas.microsoft.com/office/drawing/2014/main" id="{026640A2-1E23-7EFD-BA57-920DFEECC2B3}"/>
              </a:ext>
            </a:extLst>
          </p:cNvPr>
          <p:cNvCxnSpPr/>
          <p:nvPr/>
        </p:nvCxnSpPr>
        <p:spPr>
          <a:xfrm>
            <a:off x="1933669" y="3052881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69" name="Connettore diritto 71">
            <a:extLst>
              <a:ext uri="{FF2B5EF4-FFF2-40B4-BE49-F238E27FC236}">
                <a16:creationId xmlns:a16="http://schemas.microsoft.com/office/drawing/2014/main" id="{9585935E-F36E-A989-516E-41962500C55E}"/>
              </a:ext>
            </a:extLst>
          </p:cNvPr>
          <p:cNvCxnSpPr/>
          <p:nvPr/>
        </p:nvCxnSpPr>
        <p:spPr>
          <a:xfrm>
            <a:off x="1943099" y="4325125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70" name="Connettore diritto 72">
            <a:extLst>
              <a:ext uri="{FF2B5EF4-FFF2-40B4-BE49-F238E27FC236}">
                <a16:creationId xmlns:a16="http://schemas.microsoft.com/office/drawing/2014/main" id="{F07D4F83-3EA3-B793-56B2-161925CE727F}"/>
              </a:ext>
            </a:extLst>
          </p:cNvPr>
          <p:cNvCxnSpPr/>
          <p:nvPr/>
        </p:nvCxnSpPr>
        <p:spPr>
          <a:xfrm>
            <a:off x="3572431" y="3052881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71" name="Connettore diritto 73">
            <a:extLst>
              <a:ext uri="{FF2B5EF4-FFF2-40B4-BE49-F238E27FC236}">
                <a16:creationId xmlns:a16="http://schemas.microsoft.com/office/drawing/2014/main" id="{FE73968F-B8D2-7129-7D5D-B5274AEE0385}"/>
              </a:ext>
            </a:extLst>
          </p:cNvPr>
          <p:cNvCxnSpPr/>
          <p:nvPr/>
        </p:nvCxnSpPr>
        <p:spPr>
          <a:xfrm>
            <a:off x="4486827" y="3052881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72" name="Connettore diritto 74">
            <a:extLst>
              <a:ext uri="{FF2B5EF4-FFF2-40B4-BE49-F238E27FC236}">
                <a16:creationId xmlns:a16="http://schemas.microsoft.com/office/drawing/2014/main" id="{97D5939E-253A-183B-BFCC-FEA26C4A733F}"/>
              </a:ext>
            </a:extLst>
          </p:cNvPr>
          <p:cNvCxnSpPr/>
          <p:nvPr/>
        </p:nvCxnSpPr>
        <p:spPr>
          <a:xfrm>
            <a:off x="6130294" y="3052881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73" name="Connettore diritto 75">
            <a:extLst>
              <a:ext uri="{FF2B5EF4-FFF2-40B4-BE49-F238E27FC236}">
                <a16:creationId xmlns:a16="http://schemas.microsoft.com/office/drawing/2014/main" id="{133B4BB4-2D3C-3077-875E-C69F2BB4E5E3}"/>
              </a:ext>
            </a:extLst>
          </p:cNvPr>
          <p:cNvCxnSpPr/>
          <p:nvPr/>
        </p:nvCxnSpPr>
        <p:spPr>
          <a:xfrm>
            <a:off x="3583276" y="4322132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74" name="Connettore diritto 76">
            <a:extLst>
              <a:ext uri="{FF2B5EF4-FFF2-40B4-BE49-F238E27FC236}">
                <a16:creationId xmlns:a16="http://schemas.microsoft.com/office/drawing/2014/main" id="{3F53D3CC-C56A-110D-191C-15467ADA9CBD}"/>
              </a:ext>
            </a:extLst>
          </p:cNvPr>
          <p:cNvCxnSpPr/>
          <p:nvPr/>
        </p:nvCxnSpPr>
        <p:spPr>
          <a:xfrm>
            <a:off x="4471220" y="4322132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75" name="Connettore diritto 77">
            <a:extLst>
              <a:ext uri="{FF2B5EF4-FFF2-40B4-BE49-F238E27FC236}">
                <a16:creationId xmlns:a16="http://schemas.microsoft.com/office/drawing/2014/main" id="{AE0DEA1B-6FB8-9604-562E-49DA5967BD84}"/>
              </a:ext>
            </a:extLst>
          </p:cNvPr>
          <p:cNvCxnSpPr/>
          <p:nvPr/>
        </p:nvCxnSpPr>
        <p:spPr>
          <a:xfrm>
            <a:off x="6130294" y="4319139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76" name="CasellaDiTesto 78">
            <a:extLst>
              <a:ext uri="{FF2B5EF4-FFF2-40B4-BE49-F238E27FC236}">
                <a16:creationId xmlns:a16="http://schemas.microsoft.com/office/drawing/2014/main" id="{D4C7B8F7-3769-398C-BBDF-067E6437D535}"/>
              </a:ext>
            </a:extLst>
          </p:cNvPr>
          <p:cNvSpPr txBox="1"/>
          <p:nvPr/>
        </p:nvSpPr>
        <p:spPr>
          <a:xfrm>
            <a:off x="664551" y="4708555"/>
            <a:ext cx="1285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dirty="0">
                <a:solidFill>
                  <a:srgbClr val="5B9BD5"/>
                </a:solidFill>
              </a:rPr>
              <a:t>Solenoid</a:t>
            </a:r>
          </a:p>
        </p:txBody>
      </p:sp>
      <p:sp>
        <p:nvSpPr>
          <p:cNvPr id="277" name="CasellaDiTesto 79">
            <a:extLst>
              <a:ext uri="{FF2B5EF4-FFF2-40B4-BE49-F238E27FC236}">
                <a16:creationId xmlns:a16="http://schemas.microsoft.com/office/drawing/2014/main" id="{3A8264EF-C319-8D4F-1B54-15F8F1F95E85}"/>
              </a:ext>
            </a:extLst>
          </p:cNvPr>
          <p:cNvSpPr txBox="1"/>
          <p:nvPr/>
        </p:nvSpPr>
        <p:spPr>
          <a:xfrm>
            <a:off x="6427417" y="3818006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dirty="0">
                <a:solidFill>
                  <a:srgbClr val="70AD47"/>
                </a:solidFill>
              </a:rPr>
              <a:t>absober</a:t>
            </a:r>
          </a:p>
        </p:txBody>
      </p:sp>
      <p:grpSp>
        <p:nvGrpSpPr>
          <p:cNvPr id="278" name="Gruppo 80">
            <a:extLst>
              <a:ext uri="{FF2B5EF4-FFF2-40B4-BE49-F238E27FC236}">
                <a16:creationId xmlns:a16="http://schemas.microsoft.com/office/drawing/2014/main" id="{6D988DB6-43D4-DDAF-D268-DE9785F56554}"/>
              </a:ext>
            </a:extLst>
          </p:cNvPr>
          <p:cNvGrpSpPr/>
          <p:nvPr/>
        </p:nvGrpSpPr>
        <p:grpSpPr>
          <a:xfrm>
            <a:off x="9604211" y="3137708"/>
            <a:ext cx="654120" cy="877960"/>
            <a:chOff x="4893948" y="3511479"/>
            <a:chExt cx="654120" cy="877960"/>
          </a:xfrm>
        </p:grpSpPr>
        <p:sp>
          <p:nvSpPr>
            <p:cNvPr id="279" name="Rettangolo 81">
              <a:extLst>
                <a:ext uri="{FF2B5EF4-FFF2-40B4-BE49-F238E27FC236}">
                  <a16:creationId xmlns:a16="http://schemas.microsoft.com/office/drawing/2014/main" id="{89FC2B5C-F1E3-3526-ED58-77F2CC043427}"/>
                </a:ext>
              </a:extLst>
            </p:cNvPr>
            <p:cNvSpPr/>
            <p:nvPr/>
          </p:nvSpPr>
          <p:spPr>
            <a:xfrm>
              <a:off x="4893948" y="3513010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80" name="Rettangolo 82">
              <a:extLst>
                <a:ext uri="{FF2B5EF4-FFF2-40B4-BE49-F238E27FC236}">
                  <a16:creationId xmlns:a16="http://schemas.microsoft.com/office/drawing/2014/main" id="{D060F818-DFB9-EDE4-8B75-8ED21224607E}"/>
                </a:ext>
              </a:extLst>
            </p:cNvPr>
            <p:cNvSpPr/>
            <p:nvPr/>
          </p:nvSpPr>
          <p:spPr>
            <a:xfrm>
              <a:off x="5114359" y="3511480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81" name="Rettangolo 83">
              <a:extLst>
                <a:ext uri="{FF2B5EF4-FFF2-40B4-BE49-F238E27FC236}">
                  <a16:creationId xmlns:a16="http://schemas.microsoft.com/office/drawing/2014/main" id="{C3064906-2B39-B2A2-DFB4-5DF8A30909AA}"/>
                </a:ext>
              </a:extLst>
            </p:cNvPr>
            <p:cNvSpPr/>
            <p:nvPr/>
          </p:nvSpPr>
          <p:spPr>
            <a:xfrm>
              <a:off x="5332419" y="3511479"/>
              <a:ext cx="215649" cy="87642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82" name="Rettangolo 84">
            <a:extLst>
              <a:ext uri="{FF2B5EF4-FFF2-40B4-BE49-F238E27FC236}">
                <a16:creationId xmlns:a16="http://schemas.microsoft.com/office/drawing/2014/main" id="{B0F2E5A3-14E3-4E02-534C-04B4F325B969}"/>
              </a:ext>
            </a:extLst>
          </p:cNvPr>
          <p:cNvSpPr/>
          <p:nvPr/>
        </p:nvSpPr>
        <p:spPr>
          <a:xfrm>
            <a:off x="8751471" y="2593431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3" name="Rettangolo 85">
            <a:extLst>
              <a:ext uri="{FF2B5EF4-FFF2-40B4-BE49-F238E27FC236}">
                <a16:creationId xmlns:a16="http://schemas.microsoft.com/office/drawing/2014/main" id="{DA4BD484-52FD-DCC9-0685-8C127D959FE7}"/>
              </a:ext>
            </a:extLst>
          </p:cNvPr>
          <p:cNvSpPr/>
          <p:nvPr/>
        </p:nvSpPr>
        <p:spPr>
          <a:xfrm>
            <a:off x="8760901" y="4314640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4" name="Rettangolo 86">
            <a:extLst>
              <a:ext uri="{FF2B5EF4-FFF2-40B4-BE49-F238E27FC236}">
                <a16:creationId xmlns:a16="http://schemas.microsoft.com/office/drawing/2014/main" id="{F85628C5-3EF8-62C8-0A8C-C9B50935CE3E}"/>
              </a:ext>
            </a:extLst>
          </p:cNvPr>
          <p:cNvSpPr/>
          <p:nvPr/>
        </p:nvSpPr>
        <p:spPr>
          <a:xfrm>
            <a:off x="10398334" y="4314640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5" name="Rettangolo 87">
            <a:extLst>
              <a:ext uri="{FF2B5EF4-FFF2-40B4-BE49-F238E27FC236}">
                <a16:creationId xmlns:a16="http://schemas.microsoft.com/office/drawing/2014/main" id="{B08A74E4-AF38-BE94-A862-75F1E0CA5142}"/>
              </a:ext>
            </a:extLst>
          </p:cNvPr>
          <p:cNvSpPr/>
          <p:nvPr/>
        </p:nvSpPr>
        <p:spPr>
          <a:xfrm>
            <a:off x="10388790" y="2584700"/>
            <a:ext cx="698143" cy="3693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6" name="Segno di addizione 88">
            <a:extLst>
              <a:ext uri="{FF2B5EF4-FFF2-40B4-BE49-F238E27FC236}">
                <a16:creationId xmlns:a16="http://schemas.microsoft.com/office/drawing/2014/main" id="{0640A953-03BB-3970-59EE-E23F1FF9AFF4}"/>
              </a:ext>
            </a:extLst>
          </p:cNvPr>
          <p:cNvSpPr/>
          <p:nvPr/>
        </p:nvSpPr>
        <p:spPr>
          <a:xfrm>
            <a:off x="8905616" y="2574281"/>
            <a:ext cx="402007" cy="402007"/>
          </a:xfrm>
          <a:prstGeom prst="mathPl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7" name="Segno di sottrazione 90">
            <a:extLst>
              <a:ext uri="{FF2B5EF4-FFF2-40B4-BE49-F238E27FC236}">
                <a16:creationId xmlns:a16="http://schemas.microsoft.com/office/drawing/2014/main" id="{42B4F7BA-45C0-104B-83A6-DE5E1203D45C}"/>
              </a:ext>
            </a:extLst>
          </p:cNvPr>
          <p:cNvSpPr/>
          <p:nvPr/>
        </p:nvSpPr>
        <p:spPr>
          <a:xfrm>
            <a:off x="8932205" y="4313409"/>
            <a:ext cx="342447" cy="369338"/>
          </a:xfrm>
          <a:prstGeom prst="mathMin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88" name="Connettore diritto 92">
            <a:extLst>
              <a:ext uri="{FF2B5EF4-FFF2-40B4-BE49-F238E27FC236}">
                <a16:creationId xmlns:a16="http://schemas.microsoft.com/office/drawing/2014/main" id="{4530CEFE-A4E5-EE11-7FEC-B84CE45AF19F}"/>
              </a:ext>
            </a:extLst>
          </p:cNvPr>
          <p:cNvCxnSpPr/>
          <p:nvPr/>
        </p:nvCxnSpPr>
        <p:spPr>
          <a:xfrm>
            <a:off x="8743369" y="2995338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89" name="Connettore diritto 93">
            <a:extLst>
              <a:ext uri="{FF2B5EF4-FFF2-40B4-BE49-F238E27FC236}">
                <a16:creationId xmlns:a16="http://schemas.microsoft.com/office/drawing/2014/main" id="{F3174AEE-99D1-0617-9CDA-32F0C538E224}"/>
              </a:ext>
            </a:extLst>
          </p:cNvPr>
          <p:cNvCxnSpPr/>
          <p:nvPr/>
        </p:nvCxnSpPr>
        <p:spPr>
          <a:xfrm>
            <a:off x="8752799" y="4267582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90" name="Connettore diritto 94">
            <a:extLst>
              <a:ext uri="{FF2B5EF4-FFF2-40B4-BE49-F238E27FC236}">
                <a16:creationId xmlns:a16="http://schemas.microsoft.com/office/drawing/2014/main" id="{2F82BE90-FFB1-8F57-E484-6BA774CC83EB}"/>
              </a:ext>
            </a:extLst>
          </p:cNvPr>
          <p:cNvCxnSpPr/>
          <p:nvPr/>
        </p:nvCxnSpPr>
        <p:spPr>
          <a:xfrm>
            <a:off x="10382131" y="2995338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91" name="Connettore diritto 95">
            <a:extLst>
              <a:ext uri="{FF2B5EF4-FFF2-40B4-BE49-F238E27FC236}">
                <a16:creationId xmlns:a16="http://schemas.microsoft.com/office/drawing/2014/main" id="{EC113FFB-A586-A57D-8FA4-360434B4D226}"/>
              </a:ext>
            </a:extLst>
          </p:cNvPr>
          <p:cNvCxnSpPr/>
          <p:nvPr/>
        </p:nvCxnSpPr>
        <p:spPr>
          <a:xfrm>
            <a:off x="10392976" y="4264589"/>
            <a:ext cx="71434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92" name="Connettore 2 30">
            <a:extLst>
              <a:ext uri="{FF2B5EF4-FFF2-40B4-BE49-F238E27FC236}">
                <a16:creationId xmlns:a16="http://schemas.microsoft.com/office/drawing/2014/main" id="{623C54E9-1EBB-8A50-2AAC-D8812CBDC606}"/>
              </a:ext>
            </a:extLst>
          </p:cNvPr>
          <p:cNvCxnSpPr>
            <a:cxnSpLocks/>
          </p:cNvCxnSpPr>
          <p:nvPr/>
        </p:nvCxnSpPr>
        <p:spPr>
          <a:xfrm>
            <a:off x="10978283" y="4490674"/>
            <a:ext cx="519978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3" name="Connettore 2 31">
            <a:extLst>
              <a:ext uri="{FF2B5EF4-FFF2-40B4-BE49-F238E27FC236}">
                <a16:creationId xmlns:a16="http://schemas.microsoft.com/office/drawing/2014/main" id="{C1896D8D-39BB-C889-10F5-390B91032B93}"/>
              </a:ext>
            </a:extLst>
          </p:cNvPr>
          <p:cNvCxnSpPr>
            <a:cxnSpLocks/>
          </p:cNvCxnSpPr>
          <p:nvPr/>
        </p:nvCxnSpPr>
        <p:spPr>
          <a:xfrm flipH="1">
            <a:off x="8367964" y="4490674"/>
            <a:ext cx="498695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4" name="Segno di addizione 11">
            <a:extLst>
              <a:ext uri="{FF2B5EF4-FFF2-40B4-BE49-F238E27FC236}">
                <a16:creationId xmlns:a16="http://schemas.microsoft.com/office/drawing/2014/main" id="{18970322-134D-26A6-A6D8-A86585E39A4B}"/>
              </a:ext>
            </a:extLst>
          </p:cNvPr>
          <p:cNvSpPr/>
          <p:nvPr/>
        </p:nvSpPr>
        <p:spPr>
          <a:xfrm>
            <a:off x="3734788" y="4364324"/>
            <a:ext cx="402007" cy="402007"/>
          </a:xfrm>
          <a:prstGeom prst="mathPl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95" name="Segno di sottrazione 12">
            <a:extLst>
              <a:ext uri="{FF2B5EF4-FFF2-40B4-BE49-F238E27FC236}">
                <a16:creationId xmlns:a16="http://schemas.microsoft.com/office/drawing/2014/main" id="{CE41F03E-9DB8-6DB5-EB8D-0A71D1ABBD78}"/>
              </a:ext>
            </a:extLst>
          </p:cNvPr>
          <p:cNvSpPr/>
          <p:nvPr/>
        </p:nvSpPr>
        <p:spPr>
          <a:xfrm>
            <a:off x="3748733" y="2641008"/>
            <a:ext cx="342447" cy="369338"/>
          </a:xfrm>
          <a:prstGeom prst="mathMin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96" name="Segno di addizione 13">
            <a:extLst>
              <a:ext uri="{FF2B5EF4-FFF2-40B4-BE49-F238E27FC236}">
                <a16:creationId xmlns:a16="http://schemas.microsoft.com/office/drawing/2014/main" id="{FD53C3F7-9F76-EF7A-2191-5D51DB57611C}"/>
              </a:ext>
            </a:extLst>
          </p:cNvPr>
          <p:cNvSpPr/>
          <p:nvPr/>
        </p:nvSpPr>
        <p:spPr>
          <a:xfrm>
            <a:off x="1180215" y="4360571"/>
            <a:ext cx="402007" cy="402007"/>
          </a:xfrm>
          <a:prstGeom prst="mathPl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97" name="Segno di sottrazione 33">
            <a:extLst>
              <a:ext uri="{FF2B5EF4-FFF2-40B4-BE49-F238E27FC236}">
                <a16:creationId xmlns:a16="http://schemas.microsoft.com/office/drawing/2014/main" id="{611CBEDE-F4B5-564B-2C91-16EEB05B03ED}"/>
              </a:ext>
            </a:extLst>
          </p:cNvPr>
          <p:cNvSpPr/>
          <p:nvPr/>
        </p:nvSpPr>
        <p:spPr>
          <a:xfrm>
            <a:off x="1194160" y="2637255"/>
            <a:ext cx="342447" cy="369338"/>
          </a:xfrm>
          <a:prstGeom prst="mathMin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98" name="Segno di sottrazione 38">
            <a:extLst>
              <a:ext uri="{FF2B5EF4-FFF2-40B4-BE49-F238E27FC236}">
                <a16:creationId xmlns:a16="http://schemas.microsoft.com/office/drawing/2014/main" id="{0E07D127-A6FC-48A9-1F3D-CD807A0994C8}"/>
              </a:ext>
            </a:extLst>
          </p:cNvPr>
          <p:cNvSpPr/>
          <p:nvPr/>
        </p:nvSpPr>
        <p:spPr>
          <a:xfrm>
            <a:off x="10571962" y="2596054"/>
            <a:ext cx="342447" cy="369338"/>
          </a:xfrm>
          <a:prstGeom prst="mathMin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99" name="Segno di addizione 39">
            <a:extLst>
              <a:ext uri="{FF2B5EF4-FFF2-40B4-BE49-F238E27FC236}">
                <a16:creationId xmlns:a16="http://schemas.microsoft.com/office/drawing/2014/main" id="{37D7E29E-16E7-CB5D-09F7-3500B5B705DB}"/>
              </a:ext>
            </a:extLst>
          </p:cNvPr>
          <p:cNvSpPr/>
          <p:nvPr/>
        </p:nvSpPr>
        <p:spPr>
          <a:xfrm>
            <a:off x="10548312" y="4303652"/>
            <a:ext cx="402007" cy="402007"/>
          </a:xfrm>
          <a:prstGeom prst="mathPlus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00" name="Title 1">
            <a:extLst>
              <a:ext uri="{FF2B5EF4-FFF2-40B4-BE49-F238E27FC236}">
                <a16:creationId xmlns:a16="http://schemas.microsoft.com/office/drawing/2014/main" id="{7809DD5D-73E2-6A33-C1B7-FCB26CD45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733"/>
            <a:ext cx="10701528" cy="1325563"/>
          </a:xfrm>
        </p:spPr>
        <p:txBody>
          <a:bodyPr/>
          <a:lstStyle/>
          <a:p>
            <a:pPr algn="ctr"/>
            <a:r>
              <a:rPr lang="en-US" dirty="0"/>
              <a:t>Lattice / Single Cell Operation</a:t>
            </a:r>
            <a:endParaRPr lang="en-US" i="1" dirty="0"/>
          </a:p>
        </p:txBody>
      </p:sp>
      <p:pic>
        <p:nvPicPr>
          <p:cNvPr id="301" name="Image 8" descr="MUON-Slide-graphBase-pagebottom.jpg">
            <a:extLst>
              <a:ext uri="{FF2B5EF4-FFF2-40B4-BE49-F238E27FC236}">
                <a16:creationId xmlns:a16="http://schemas.microsoft.com/office/drawing/2014/main" id="{5939A13C-715A-BF27-9F5A-71C5C18B26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302" name="Image 8" descr="MUON-Slide-graphBase-pagebottom.jpg">
            <a:extLst>
              <a:ext uri="{FF2B5EF4-FFF2-40B4-BE49-F238E27FC236}">
                <a16:creationId xmlns:a16="http://schemas.microsoft.com/office/drawing/2014/main" id="{3E9823FB-07FF-AAA5-AB75-9DD4BF6215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14039" y="6267186"/>
            <a:ext cx="12177378" cy="622535"/>
          </a:xfrm>
          <a:prstGeom prst="rect">
            <a:avLst/>
          </a:prstGeom>
        </p:spPr>
      </p:pic>
      <p:sp>
        <p:nvSpPr>
          <p:cNvPr id="303" name="CasellaDiTesto 78">
            <a:extLst>
              <a:ext uri="{FF2B5EF4-FFF2-40B4-BE49-F238E27FC236}">
                <a16:creationId xmlns:a16="http://schemas.microsoft.com/office/drawing/2014/main" id="{6FD4B4FB-C894-6F7C-153D-153BFF1F7ED7}"/>
              </a:ext>
            </a:extLst>
          </p:cNvPr>
          <p:cNvSpPr txBox="1"/>
          <p:nvPr/>
        </p:nvSpPr>
        <p:spPr>
          <a:xfrm>
            <a:off x="960193" y="4004542"/>
            <a:ext cx="1285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dirty="0">
                <a:solidFill>
                  <a:srgbClr val="5B9BD5"/>
                </a:solidFill>
              </a:rPr>
              <a:t>Dipole</a:t>
            </a:r>
          </a:p>
        </p:txBody>
      </p:sp>
      <p:sp>
        <p:nvSpPr>
          <p:cNvPr id="307" name="CasellaDiTesto 150">
            <a:extLst>
              <a:ext uri="{FF2B5EF4-FFF2-40B4-BE49-F238E27FC236}">
                <a16:creationId xmlns:a16="http://schemas.microsoft.com/office/drawing/2014/main" id="{94A582F5-ED5E-3495-88D6-015DB401F48B}"/>
              </a:ext>
            </a:extLst>
          </p:cNvPr>
          <p:cNvSpPr txBox="1"/>
          <p:nvPr/>
        </p:nvSpPr>
        <p:spPr>
          <a:xfrm>
            <a:off x="1980208" y="5502378"/>
            <a:ext cx="2261496" cy="83099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noProof="0" dirty="0">
                <a:cs typeface="Arial" panose="020B0604020202020204" pitchFamily="34" charset="0"/>
              </a:rPr>
              <a:t>Periodic cell array: magnets with alternated polarity.</a:t>
            </a:r>
          </a:p>
        </p:txBody>
      </p:sp>
      <p:cxnSp>
        <p:nvCxnSpPr>
          <p:cNvPr id="310" name="Connettore 2 20">
            <a:extLst>
              <a:ext uri="{FF2B5EF4-FFF2-40B4-BE49-F238E27FC236}">
                <a16:creationId xmlns:a16="http://schemas.microsoft.com/office/drawing/2014/main" id="{EEC142E4-B434-DC4A-B147-15B04825BC50}"/>
              </a:ext>
            </a:extLst>
          </p:cNvPr>
          <p:cNvCxnSpPr>
            <a:cxnSpLocks/>
          </p:cNvCxnSpPr>
          <p:nvPr/>
        </p:nvCxnSpPr>
        <p:spPr>
          <a:xfrm>
            <a:off x="5037049" y="2829346"/>
            <a:ext cx="519978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2" name="Connettore 2 20">
            <a:extLst>
              <a:ext uri="{FF2B5EF4-FFF2-40B4-BE49-F238E27FC236}">
                <a16:creationId xmlns:a16="http://schemas.microsoft.com/office/drawing/2014/main" id="{CA3AD85D-2769-74AF-03C9-221AF65A3013}"/>
              </a:ext>
            </a:extLst>
          </p:cNvPr>
          <p:cNvCxnSpPr>
            <a:cxnSpLocks/>
          </p:cNvCxnSpPr>
          <p:nvPr/>
        </p:nvCxnSpPr>
        <p:spPr>
          <a:xfrm>
            <a:off x="2485577" y="2829346"/>
            <a:ext cx="519978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3" name="Connettore 2 23">
            <a:extLst>
              <a:ext uri="{FF2B5EF4-FFF2-40B4-BE49-F238E27FC236}">
                <a16:creationId xmlns:a16="http://schemas.microsoft.com/office/drawing/2014/main" id="{889EB9F1-41D2-4B46-5C02-3E79991FD86C}"/>
              </a:ext>
            </a:extLst>
          </p:cNvPr>
          <p:cNvCxnSpPr>
            <a:cxnSpLocks/>
          </p:cNvCxnSpPr>
          <p:nvPr/>
        </p:nvCxnSpPr>
        <p:spPr>
          <a:xfrm flipH="1">
            <a:off x="3224463" y="2823330"/>
            <a:ext cx="498695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4" name="Connettore 2 20">
            <a:extLst>
              <a:ext uri="{FF2B5EF4-FFF2-40B4-BE49-F238E27FC236}">
                <a16:creationId xmlns:a16="http://schemas.microsoft.com/office/drawing/2014/main" id="{5F561757-32B0-C9AC-6B3D-DB947F79275B}"/>
              </a:ext>
            </a:extLst>
          </p:cNvPr>
          <p:cNvCxnSpPr>
            <a:cxnSpLocks/>
          </p:cNvCxnSpPr>
          <p:nvPr/>
        </p:nvCxnSpPr>
        <p:spPr>
          <a:xfrm>
            <a:off x="5037049" y="4551466"/>
            <a:ext cx="519978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6" name="Connettore 2 20">
            <a:extLst>
              <a:ext uri="{FF2B5EF4-FFF2-40B4-BE49-F238E27FC236}">
                <a16:creationId xmlns:a16="http://schemas.microsoft.com/office/drawing/2014/main" id="{B1C47C22-6745-BF29-79FD-BA3DF3691AA9}"/>
              </a:ext>
            </a:extLst>
          </p:cNvPr>
          <p:cNvCxnSpPr>
            <a:cxnSpLocks/>
          </p:cNvCxnSpPr>
          <p:nvPr/>
        </p:nvCxnSpPr>
        <p:spPr>
          <a:xfrm flipH="1" flipV="1">
            <a:off x="590763" y="4530924"/>
            <a:ext cx="584940" cy="12428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9" name="Connettore 2 20">
            <a:extLst>
              <a:ext uri="{FF2B5EF4-FFF2-40B4-BE49-F238E27FC236}">
                <a16:creationId xmlns:a16="http://schemas.microsoft.com/office/drawing/2014/main" id="{7C9AD8D6-0BE5-1ECF-F489-C671B8948469}"/>
              </a:ext>
            </a:extLst>
          </p:cNvPr>
          <p:cNvCxnSpPr>
            <a:cxnSpLocks/>
          </p:cNvCxnSpPr>
          <p:nvPr/>
        </p:nvCxnSpPr>
        <p:spPr>
          <a:xfrm flipH="1" flipV="1">
            <a:off x="603590" y="2808454"/>
            <a:ext cx="584940" cy="12428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20" name="Connettore 2 31">
            <a:extLst>
              <a:ext uri="{FF2B5EF4-FFF2-40B4-BE49-F238E27FC236}">
                <a16:creationId xmlns:a16="http://schemas.microsoft.com/office/drawing/2014/main" id="{B7D1DAD0-6D2F-8FD6-059A-72B13B2EBF1E}"/>
              </a:ext>
            </a:extLst>
          </p:cNvPr>
          <p:cNvCxnSpPr>
            <a:cxnSpLocks/>
          </p:cNvCxnSpPr>
          <p:nvPr/>
        </p:nvCxnSpPr>
        <p:spPr>
          <a:xfrm flipH="1">
            <a:off x="8367964" y="2769369"/>
            <a:ext cx="498695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22" name="Connettore 2 20">
            <a:extLst>
              <a:ext uri="{FF2B5EF4-FFF2-40B4-BE49-F238E27FC236}">
                <a16:creationId xmlns:a16="http://schemas.microsoft.com/office/drawing/2014/main" id="{1C342CB2-7FC0-0537-4245-68805D4C6FE6}"/>
              </a:ext>
            </a:extLst>
          </p:cNvPr>
          <p:cNvCxnSpPr>
            <a:cxnSpLocks/>
          </p:cNvCxnSpPr>
          <p:nvPr/>
        </p:nvCxnSpPr>
        <p:spPr>
          <a:xfrm>
            <a:off x="10950319" y="2769369"/>
            <a:ext cx="519978" cy="0"/>
          </a:xfrm>
          <a:prstGeom prst="straightConnector1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24" name="CasellaDiTesto 150">
            <a:extLst>
              <a:ext uri="{FF2B5EF4-FFF2-40B4-BE49-F238E27FC236}">
                <a16:creationId xmlns:a16="http://schemas.microsoft.com/office/drawing/2014/main" id="{9C39E7E8-BCCE-2781-C90E-CB41EDF2F7E4}"/>
              </a:ext>
            </a:extLst>
          </p:cNvPr>
          <p:cNvSpPr txBox="1"/>
          <p:nvPr/>
        </p:nvSpPr>
        <p:spPr>
          <a:xfrm>
            <a:off x="8028347" y="5268055"/>
            <a:ext cx="3792251" cy="83099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noProof="0" dirty="0">
                <a:cs typeface="Arial" panose="020B0604020202020204" pitchFamily="34" charset="0"/>
              </a:rPr>
              <a:t>Test of each cell at full field is mandatory.</a:t>
            </a:r>
            <a:endParaRPr lang="en-GB" sz="1600" dirty="0">
              <a:cs typeface="Arial" panose="020B0604020202020204" pitchFamily="34" charset="0"/>
            </a:endParaRPr>
          </a:p>
          <a:p>
            <a:pPr algn="ctr"/>
            <a:r>
              <a:rPr lang="en-GB" sz="1600" noProof="0" dirty="0">
                <a:cs typeface="Arial" panose="020B0604020202020204" pitchFamily="34" charset="0"/>
              </a:rPr>
              <a:t>A magnet design fulfilling both operative </a:t>
            </a:r>
            <a:r>
              <a:rPr lang="en-GB" sz="1600" dirty="0">
                <a:cs typeface="Arial" panose="020B0604020202020204" pitchFamily="34" charset="0"/>
              </a:rPr>
              <a:t>conditions looks challenging!</a:t>
            </a:r>
            <a:endParaRPr lang="en-GB" sz="1600" noProof="0" dirty="0">
              <a:cs typeface="Arial" panose="020B0604020202020204" pitchFamily="34" charset="0"/>
            </a:endParaRPr>
          </a:p>
        </p:txBody>
      </p:sp>
      <p:cxnSp>
        <p:nvCxnSpPr>
          <p:cNvPr id="325" name="Connettore 2 20">
            <a:extLst>
              <a:ext uri="{FF2B5EF4-FFF2-40B4-BE49-F238E27FC236}">
                <a16:creationId xmlns:a16="http://schemas.microsoft.com/office/drawing/2014/main" id="{2BD93FA4-B45B-A68B-4F74-10385F26C02C}"/>
              </a:ext>
            </a:extLst>
          </p:cNvPr>
          <p:cNvCxnSpPr>
            <a:cxnSpLocks/>
          </p:cNvCxnSpPr>
          <p:nvPr/>
        </p:nvCxnSpPr>
        <p:spPr>
          <a:xfrm>
            <a:off x="4277233" y="5917876"/>
            <a:ext cx="519978" cy="0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27" name="TextBox 326">
            <a:extLst>
              <a:ext uri="{FF2B5EF4-FFF2-40B4-BE49-F238E27FC236}">
                <a16:creationId xmlns:a16="http://schemas.microsoft.com/office/drawing/2014/main" id="{5ED28BFA-3FA5-638B-63C7-B863A694DD46}"/>
              </a:ext>
            </a:extLst>
          </p:cNvPr>
          <p:cNvSpPr txBox="1"/>
          <p:nvPr/>
        </p:nvSpPr>
        <p:spPr>
          <a:xfrm>
            <a:off x="4791232" y="5461361"/>
            <a:ext cx="21789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noProof="0" dirty="0">
                <a:cs typeface="Arial" panose="020B0604020202020204" pitchFamily="34" charset="0"/>
              </a:rPr>
              <a:t>In this presentation: results for lattice conditions.</a:t>
            </a:r>
          </a:p>
        </p:txBody>
      </p:sp>
    </p:spTree>
    <p:extLst>
      <p:ext uri="{BB962C8B-B14F-4D97-AF65-F5344CB8AC3E}">
        <p14:creationId xmlns:p14="http://schemas.microsoft.com/office/powerpoint/2010/main" val="3965526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720C1C-607E-45BE-289B-AEE98B1BF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491D947A-B688-A786-5789-1FF5E3DD4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4647" y="138303"/>
            <a:ext cx="8420752" cy="1325563"/>
          </a:xfrm>
        </p:spPr>
        <p:txBody>
          <a:bodyPr/>
          <a:lstStyle/>
          <a:p>
            <a:pPr algn="ctr"/>
            <a:r>
              <a:rPr lang="en-US" dirty="0"/>
              <a:t>Configuration Comparison: Summary Table</a:t>
            </a:r>
          </a:p>
        </p:txBody>
      </p:sp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35A64746-CBC2-D67C-AD13-8778259095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23" name="Image 8" descr="MUON-Slide-graphBase-pagebottom.jpg">
            <a:extLst>
              <a:ext uri="{FF2B5EF4-FFF2-40B4-BE49-F238E27FC236}">
                <a16:creationId xmlns:a16="http://schemas.microsoft.com/office/drawing/2014/main" id="{1A1F106D-3E9A-2D52-CAF3-C7F720EB53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3AD853E-BB67-9F82-BE2B-F6C962CD7D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721264"/>
              </p:ext>
            </p:extLst>
          </p:nvPr>
        </p:nvGraphicFramePr>
        <p:xfrm>
          <a:off x="188817" y="1463866"/>
          <a:ext cx="11792412" cy="4956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2115">
                  <a:extLst>
                    <a:ext uri="{9D8B030D-6E8A-4147-A177-3AD203B41FA5}">
                      <a16:colId xmlns:a16="http://schemas.microsoft.com/office/drawing/2014/main" val="1965045513"/>
                    </a:ext>
                  </a:extLst>
                </a:gridCol>
                <a:gridCol w="965467">
                  <a:extLst>
                    <a:ext uri="{9D8B030D-6E8A-4147-A177-3AD203B41FA5}">
                      <a16:colId xmlns:a16="http://schemas.microsoft.com/office/drawing/2014/main" val="1724022077"/>
                    </a:ext>
                  </a:extLst>
                </a:gridCol>
                <a:gridCol w="965467">
                  <a:extLst>
                    <a:ext uri="{9D8B030D-6E8A-4147-A177-3AD203B41FA5}">
                      <a16:colId xmlns:a16="http://schemas.microsoft.com/office/drawing/2014/main" val="904949325"/>
                    </a:ext>
                  </a:extLst>
                </a:gridCol>
                <a:gridCol w="1266301">
                  <a:extLst>
                    <a:ext uri="{9D8B030D-6E8A-4147-A177-3AD203B41FA5}">
                      <a16:colId xmlns:a16="http://schemas.microsoft.com/office/drawing/2014/main" val="943407054"/>
                    </a:ext>
                  </a:extLst>
                </a:gridCol>
                <a:gridCol w="930486">
                  <a:extLst>
                    <a:ext uri="{9D8B030D-6E8A-4147-A177-3AD203B41FA5}">
                      <a16:colId xmlns:a16="http://schemas.microsoft.com/office/drawing/2014/main" val="3314004232"/>
                    </a:ext>
                  </a:extLst>
                </a:gridCol>
                <a:gridCol w="1105390">
                  <a:extLst>
                    <a:ext uri="{9D8B030D-6E8A-4147-A177-3AD203B41FA5}">
                      <a16:colId xmlns:a16="http://schemas.microsoft.com/office/drawing/2014/main" val="3447522847"/>
                    </a:ext>
                  </a:extLst>
                </a:gridCol>
                <a:gridCol w="1049420">
                  <a:extLst>
                    <a:ext uri="{9D8B030D-6E8A-4147-A177-3AD203B41FA5}">
                      <a16:colId xmlns:a16="http://schemas.microsoft.com/office/drawing/2014/main" val="1252346202"/>
                    </a:ext>
                  </a:extLst>
                </a:gridCol>
                <a:gridCol w="1095122">
                  <a:extLst>
                    <a:ext uri="{9D8B030D-6E8A-4147-A177-3AD203B41FA5}">
                      <a16:colId xmlns:a16="http://schemas.microsoft.com/office/drawing/2014/main" val="2627487422"/>
                    </a:ext>
                  </a:extLst>
                </a:gridCol>
                <a:gridCol w="958509">
                  <a:extLst>
                    <a:ext uri="{9D8B030D-6E8A-4147-A177-3AD203B41FA5}">
                      <a16:colId xmlns:a16="http://schemas.microsoft.com/office/drawing/2014/main" val="1525449738"/>
                    </a:ext>
                  </a:extLst>
                </a:gridCol>
                <a:gridCol w="958509">
                  <a:extLst>
                    <a:ext uri="{9D8B030D-6E8A-4147-A177-3AD203B41FA5}">
                      <a16:colId xmlns:a16="http://schemas.microsoft.com/office/drawing/2014/main" val="655485038"/>
                    </a:ext>
                  </a:extLst>
                </a:gridCol>
                <a:gridCol w="895626">
                  <a:extLst>
                    <a:ext uri="{9D8B030D-6E8A-4147-A177-3AD203B41FA5}">
                      <a16:colId xmlns:a16="http://schemas.microsoft.com/office/drawing/2014/main" val="577677542"/>
                    </a:ext>
                  </a:extLst>
                </a:gridCol>
              </a:tblGrid>
              <a:tr h="1161905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Coil Current Coil1/Coil2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SS spacer width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Coil1/Coil2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Axial Force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Coil1/Coil2 (MN)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Net Axial Force (MN)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Net Torque applied on centroid of forces (MN*m)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Peak Hoop Stress on</a:t>
                      </a:r>
                    </a:p>
                    <a:p>
                      <a:pPr algn="ctr"/>
                      <a:r>
                        <a:rPr lang="en-US" sz="1200" dirty="0"/>
                        <a:t>Coil1/Coil2</a:t>
                      </a:r>
                    </a:p>
                    <a:p>
                      <a:pPr algn="ctr"/>
                      <a:r>
                        <a:rPr lang="en-US" sz="1200" dirty="0"/>
                        <a:t>(MPa)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Peak Positive Radial Stress</a:t>
                      </a:r>
                    </a:p>
                    <a:p>
                      <a:pPr algn="ctr"/>
                      <a:r>
                        <a:rPr lang="en-US" sz="1200" dirty="0"/>
                        <a:t>Coil1/Coil2</a:t>
                      </a:r>
                    </a:p>
                    <a:p>
                      <a:pPr algn="ctr"/>
                      <a:r>
                        <a:rPr lang="en-US" sz="1200" dirty="0"/>
                        <a:t>(MPa)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Peak Von Mises Stress on SS spacers</a:t>
                      </a:r>
                    </a:p>
                    <a:p>
                      <a:pPr algn="ctr"/>
                      <a:r>
                        <a:rPr lang="en-US" sz="1200" dirty="0"/>
                        <a:t>(MPa)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Magnetic Energy Density</a:t>
                      </a:r>
                    </a:p>
                    <a:p>
                      <a:pPr algn="ctr"/>
                      <a:r>
                        <a:rPr lang="en-US" sz="1200" dirty="0"/>
                        <a:t>Coil1/Coil2 (MJ/m^3)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Total HTS tape length</a:t>
                      </a:r>
                    </a:p>
                    <a:p>
                      <a:pPr algn="ctr"/>
                      <a:r>
                        <a:rPr lang="en-US" sz="1200" dirty="0"/>
                        <a:t>(full cell)</a:t>
                      </a:r>
                    </a:p>
                    <a:p>
                      <a:pPr algn="ctr"/>
                      <a:r>
                        <a:rPr lang="en-US" sz="1200" dirty="0"/>
                        <a:t>(km)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2006331"/>
                  </a:ext>
                </a:extLst>
              </a:tr>
              <a:tr h="7748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mm tape 150 MJ/m</a:t>
                      </a:r>
                      <a:r>
                        <a:rPr lang="en-US" sz="1400" b="1" i="1" baseline="300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Limit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761.2</a:t>
                      </a:r>
                    </a:p>
                    <a:p>
                      <a:pPr algn="ctr"/>
                      <a:r>
                        <a:rPr lang="en-US" sz="1600" dirty="0"/>
                        <a:t>1193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7.9</a:t>
                      </a:r>
                    </a:p>
                    <a:p>
                      <a:pPr algn="ctr"/>
                      <a:r>
                        <a:rPr lang="en-US" sz="1600" dirty="0"/>
                        <a:t>13.7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-4.61</a:t>
                      </a:r>
                    </a:p>
                    <a:p>
                      <a:pPr algn="ctr"/>
                      <a:r>
                        <a:rPr lang="en-US" sz="1600" dirty="0"/>
                        <a:t>11.7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7.09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-0.319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207</a:t>
                      </a:r>
                    </a:p>
                    <a:p>
                      <a:pPr algn="ctr"/>
                      <a:r>
                        <a:rPr lang="en-US" sz="1600" dirty="0"/>
                        <a:t>435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3.50</a:t>
                      </a:r>
                    </a:p>
                    <a:p>
                      <a:pPr algn="ctr"/>
                      <a:r>
                        <a:rPr lang="en-US" sz="1600" dirty="0"/>
                        <a:t>9.51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151.7</a:t>
                      </a:r>
                    </a:p>
                    <a:p>
                      <a:pPr algn="ctr"/>
                      <a:r>
                        <a:rPr lang="en-US" sz="1600" dirty="0"/>
                        <a:t>147.0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4252650"/>
                  </a:ext>
                </a:extLst>
              </a:tr>
              <a:tr h="598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mm tape 200K Limit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1132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957.8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4.7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-0.010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7.13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7.12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-0.202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391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9.96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749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303.1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179.3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35.7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0994688"/>
                  </a:ext>
                </a:extLst>
              </a:tr>
              <a:tr h="598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mm tape 200K Limit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582.8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828.3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12.5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13.1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0.069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-0.768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170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2.26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8.37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119.4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113.8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54.7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7767251"/>
                  </a:ext>
                </a:extLst>
              </a:tr>
              <a:tr h="598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mm tape 150 MJ/m</a:t>
                      </a:r>
                      <a:r>
                        <a:rPr lang="en-US" sz="1400" b="1" i="1" baseline="300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Limit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566.5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669.6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11.3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14.8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2.66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8.72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-0.347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208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3.65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7.37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454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150.5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92.99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43.4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7091785"/>
                  </a:ext>
                </a:extLst>
              </a:tr>
              <a:tr h="598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mm tape 200K Limit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575.7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707.6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11.7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15.7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2.61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8.73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-0.371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205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3.56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6.96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453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148.4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93.47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42.2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151123"/>
                  </a:ext>
                </a:extLst>
              </a:tr>
              <a:tr h="598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12MN-40mm gap Option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620.0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565.4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4.00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+4.12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+8.25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+12.4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-0.558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+231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+374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+1.77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+9.48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+353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+508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148.7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92.92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71.2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0082124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CD2E9D9-5BBD-7DAC-B92D-A89EAECC3B04}"/>
              </a:ext>
            </a:extLst>
          </p:cNvPr>
          <p:cNvSpPr/>
          <p:nvPr/>
        </p:nvSpPr>
        <p:spPr>
          <a:xfrm>
            <a:off x="11274552" y="3593592"/>
            <a:ext cx="502920" cy="274320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563259C-3A83-76FA-10D5-F0E356AB8EAB}"/>
              </a:ext>
            </a:extLst>
          </p:cNvPr>
          <p:cNvSpPr/>
          <p:nvPr/>
        </p:nvSpPr>
        <p:spPr>
          <a:xfrm>
            <a:off x="10295399" y="2770714"/>
            <a:ext cx="582913" cy="530269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978E2A9-369C-DABF-F3EA-BE3D4E692DD8}"/>
              </a:ext>
            </a:extLst>
          </p:cNvPr>
          <p:cNvSpPr/>
          <p:nvPr/>
        </p:nvSpPr>
        <p:spPr>
          <a:xfrm>
            <a:off x="7238255" y="4651330"/>
            <a:ext cx="582913" cy="530269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7B6D01D-CC92-1CFC-4619-F7EAD75FB060}"/>
              </a:ext>
            </a:extLst>
          </p:cNvPr>
          <p:cNvSpPr/>
          <p:nvPr/>
        </p:nvSpPr>
        <p:spPr>
          <a:xfrm>
            <a:off x="5168663" y="2843263"/>
            <a:ext cx="582913" cy="395237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A5CEA51-18CF-A36C-45E0-D4FB5A7049DF}"/>
              </a:ext>
            </a:extLst>
          </p:cNvPr>
          <p:cNvSpPr/>
          <p:nvPr/>
        </p:nvSpPr>
        <p:spPr>
          <a:xfrm>
            <a:off x="9380999" y="5346700"/>
            <a:ext cx="525001" cy="330200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ED183C-FE25-05FF-F358-75887D7B2AD2}"/>
              </a:ext>
            </a:extLst>
          </p:cNvPr>
          <p:cNvSpPr/>
          <p:nvPr/>
        </p:nvSpPr>
        <p:spPr>
          <a:xfrm>
            <a:off x="8352299" y="5272950"/>
            <a:ext cx="525001" cy="477699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243DFC3-06C7-2884-600F-5EC0E8AC4676}"/>
              </a:ext>
            </a:extLst>
          </p:cNvPr>
          <p:cNvSpPr/>
          <p:nvPr/>
        </p:nvSpPr>
        <p:spPr>
          <a:xfrm>
            <a:off x="6096000" y="3575304"/>
            <a:ext cx="723900" cy="310895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D77C9C0-D620-B609-1512-563F941D6945}"/>
              </a:ext>
            </a:extLst>
          </p:cNvPr>
          <p:cNvSpPr/>
          <p:nvPr/>
        </p:nvSpPr>
        <p:spPr>
          <a:xfrm>
            <a:off x="3975100" y="3467100"/>
            <a:ext cx="723900" cy="513047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4767C13-11E0-6F4E-B83E-493ECAD38F67}"/>
              </a:ext>
            </a:extLst>
          </p:cNvPr>
          <p:cNvSpPr/>
          <p:nvPr/>
        </p:nvSpPr>
        <p:spPr>
          <a:xfrm>
            <a:off x="9380999" y="3544865"/>
            <a:ext cx="525001" cy="330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04ECBFD-617D-EB97-6DAA-04561279E3FA}"/>
              </a:ext>
            </a:extLst>
          </p:cNvPr>
          <p:cNvSpPr/>
          <p:nvPr/>
        </p:nvSpPr>
        <p:spPr>
          <a:xfrm>
            <a:off x="10281540" y="3464189"/>
            <a:ext cx="609472" cy="51304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B1376BF-7E17-B4E2-463C-391D8F61D0E8}"/>
              </a:ext>
            </a:extLst>
          </p:cNvPr>
          <p:cNvSpPr/>
          <p:nvPr/>
        </p:nvSpPr>
        <p:spPr>
          <a:xfrm>
            <a:off x="8352299" y="3467100"/>
            <a:ext cx="525001" cy="47053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892B440-3A59-2F99-924E-F57A84445EBD}"/>
              </a:ext>
            </a:extLst>
          </p:cNvPr>
          <p:cNvSpPr/>
          <p:nvPr/>
        </p:nvSpPr>
        <p:spPr>
          <a:xfrm>
            <a:off x="7267210" y="3483917"/>
            <a:ext cx="525001" cy="47053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1E1E669-159F-1B20-0965-A47C3F97D30D}"/>
              </a:ext>
            </a:extLst>
          </p:cNvPr>
          <p:cNvSpPr/>
          <p:nvPr/>
        </p:nvSpPr>
        <p:spPr>
          <a:xfrm>
            <a:off x="5168662" y="5956300"/>
            <a:ext cx="582913" cy="30456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D36F262-DEFC-5A53-F62A-3760364FEF21}"/>
              </a:ext>
            </a:extLst>
          </p:cNvPr>
          <p:cNvSpPr/>
          <p:nvPr/>
        </p:nvSpPr>
        <p:spPr>
          <a:xfrm>
            <a:off x="11234555" y="5943600"/>
            <a:ext cx="582913" cy="30456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DC7CCA9-7D22-C49E-7382-FDBCC6DA189B}"/>
              </a:ext>
            </a:extLst>
          </p:cNvPr>
          <p:cNvSpPr/>
          <p:nvPr/>
        </p:nvSpPr>
        <p:spPr>
          <a:xfrm>
            <a:off x="333383" y="2796113"/>
            <a:ext cx="1355717" cy="517569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5AC1512-1AEF-6FD7-0DFB-B977B18775C9}"/>
              </a:ext>
            </a:extLst>
          </p:cNvPr>
          <p:cNvCxnSpPr>
            <a:cxnSpLocks/>
          </p:cNvCxnSpPr>
          <p:nvPr/>
        </p:nvCxnSpPr>
        <p:spPr>
          <a:xfrm flipV="1">
            <a:off x="609823" y="1120830"/>
            <a:ext cx="703865" cy="166790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0E3DFE2-63CA-0FE1-597A-CCDAC8610C06}"/>
              </a:ext>
            </a:extLst>
          </p:cNvPr>
          <p:cNvSpPr txBox="1"/>
          <p:nvPr/>
        </p:nvSpPr>
        <p:spPr>
          <a:xfrm>
            <a:off x="333383" y="822377"/>
            <a:ext cx="21258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B5-DEMO MAG 2.4</a:t>
            </a:r>
          </a:p>
        </p:txBody>
      </p:sp>
    </p:spTree>
    <p:extLst>
      <p:ext uri="{BB962C8B-B14F-4D97-AF65-F5344CB8AC3E}">
        <p14:creationId xmlns:p14="http://schemas.microsoft.com/office/powerpoint/2010/main" val="29793522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400EF-0A56-3EA2-A88B-9564F641C3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E323201-9AA4-9A1F-F980-4B2FBE3C52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101" r="37607"/>
          <a:stretch/>
        </p:blipFill>
        <p:spPr>
          <a:xfrm rot="16200000">
            <a:off x="1098551" y="1246761"/>
            <a:ext cx="3670986" cy="4809056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576F40B-5182-DE87-C4F3-7B23FE31D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236" y="3036"/>
            <a:ext cx="10701528" cy="1325563"/>
          </a:xfrm>
        </p:spPr>
        <p:txBody>
          <a:bodyPr/>
          <a:lstStyle/>
          <a:p>
            <a:pPr algn="ctr"/>
            <a:r>
              <a:rPr lang="en-US" sz="4400" u="sng" dirty="0"/>
              <a:t>New</a:t>
            </a:r>
            <a:r>
              <a:rPr lang="en-US" sz="4400" dirty="0">
                <a:solidFill>
                  <a:schemeClr val="accent1"/>
                </a:solidFill>
              </a:rPr>
              <a:t> B5-DEMO MAG 2.4</a:t>
            </a:r>
            <a:r>
              <a:rPr lang="en-US" sz="4400" dirty="0"/>
              <a:t> configuration</a:t>
            </a:r>
            <a:endParaRPr lang="en-US" sz="4000" i="1" dirty="0"/>
          </a:p>
        </p:txBody>
      </p:sp>
      <p:pic>
        <p:nvPicPr>
          <p:cNvPr id="13" name="Image 8" descr="MUON-Slide-graphBase-pagebottom.jpg">
            <a:extLst>
              <a:ext uri="{FF2B5EF4-FFF2-40B4-BE49-F238E27FC236}">
                <a16:creationId xmlns:a16="http://schemas.microsoft.com/office/drawing/2014/main" id="{51CDC208-164A-BAA8-C2EB-E61C1485C9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14" name="Image 8" descr="MUON-Slide-graphBase-pagebottom.jpg">
            <a:extLst>
              <a:ext uri="{FF2B5EF4-FFF2-40B4-BE49-F238E27FC236}">
                <a16:creationId xmlns:a16="http://schemas.microsoft.com/office/drawing/2014/main" id="{5205D5C9-B86A-04F5-FE2D-A288024A5D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85" name="CasellaDiTesto 150">
            <a:extLst>
              <a:ext uri="{FF2B5EF4-FFF2-40B4-BE49-F238E27FC236}">
                <a16:creationId xmlns:a16="http://schemas.microsoft.com/office/drawing/2014/main" id="{BBFED8AF-B249-CFEB-9FB4-F648D0C9AC25}"/>
              </a:ext>
            </a:extLst>
          </p:cNvPr>
          <p:cNvSpPr txBox="1"/>
          <p:nvPr/>
        </p:nvSpPr>
        <p:spPr>
          <a:xfrm>
            <a:off x="8763483" y="3733300"/>
            <a:ext cx="3175100" cy="83099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cs typeface="Arial" panose="020B0604020202020204" pitchFamily="34" charset="0"/>
              </a:rPr>
              <a:t>Conductor section: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cs typeface="Arial" panose="020B0604020202020204" pitchFamily="34" charset="0"/>
              </a:rPr>
              <a:t>2 X HTS tape</a:t>
            </a:r>
            <a:r>
              <a:rPr lang="en-US" sz="1400" b="1" dirty="0">
                <a:solidFill>
                  <a:srgbClr val="C83964"/>
                </a:solidFill>
              </a:rPr>
              <a:t> </a:t>
            </a:r>
            <a:r>
              <a:rPr lang="it-IT" sz="1400" dirty="0">
                <a:cs typeface="Arial" panose="020B0604020202020204" pitchFamily="34" charset="0"/>
              </a:rPr>
              <a:t>(12mm x 0.0656mm)</a:t>
            </a:r>
          </a:p>
          <a:p>
            <a:endParaRPr lang="it-IT" sz="4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cs typeface="Arial" panose="020B0604020202020204" pitchFamily="34" charset="0"/>
              </a:rPr>
              <a:t>1 X SS tape (12mm x 0.026mm)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5D44B9A-3CC7-17E2-E9B0-8B07EE55FF3F}"/>
              </a:ext>
            </a:extLst>
          </p:cNvPr>
          <p:cNvGrpSpPr/>
          <p:nvPr/>
        </p:nvGrpSpPr>
        <p:grpSpPr>
          <a:xfrm>
            <a:off x="-137701" y="1934230"/>
            <a:ext cx="6338828" cy="4031702"/>
            <a:chOff x="-137701" y="1934230"/>
            <a:chExt cx="6338828" cy="4031702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7D57651A-097B-49A0-C4E9-121367CB88BB}"/>
                </a:ext>
              </a:extLst>
            </p:cNvPr>
            <p:cNvCxnSpPr>
              <a:cxnSpLocks/>
            </p:cNvCxnSpPr>
            <p:nvPr/>
          </p:nvCxnSpPr>
          <p:spPr>
            <a:xfrm>
              <a:off x="251460" y="5538124"/>
              <a:ext cx="211361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sellaDiTesto 150">
              <a:extLst>
                <a:ext uri="{FF2B5EF4-FFF2-40B4-BE49-F238E27FC236}">
                  <a16:creationId xmlns:a16="http://schemas.microsoft.com/office/drawing/2014/main" id="{7A32373E-A57E-5CED-6AE8-06AF508E2B18}"/>
                </a:ext>
              </a:extLst>
            </p:cNvPr>
            <p:cNvSpPr txBox="1"/>
            <p:nvPr/>
          </p:nvSpPr>
          <p:spPr>
            <a:xfrm>
              <a:off x="2148383" y="5212779"/>
              <a:ext cx="463861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/>
                <a:t>z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E9B0F5D-3497-2848-EADB-E3BDEF75C7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332" y="4715929"/>
              <a:ext cx="0" cy="993699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150">
              <a:extLst>
                <a:ext uri="{FF2B5EF4-FFF2-40B4-BE49-F238E27FC236}">
                  <a16:creationId xmlns:a16="http://schemas.microsoft.com/office/drawing/2014/main" id="{DB80909E-CAD1-3F88-32A6-A49288C001B1}"/>
                </a:ext>
              </a:extLst>
            </p:cNvPr>
            <p:cNvSpPr txBox="1"/>
            <p:nvPr/>
          </p:nvSpPr>
          <p:spPr>
            <a:xfrm>
              <a:off x="464819" y="4689160"/>
              <a:ext cx="375071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lang="it-IT" sz="1400" b="1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6887C78-0058-1466-5D91-03437BFD19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33639" y="3518865"/>
              <a:ext cx="0" cy="19679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0FEE68D-9F0D-31E3-9563-1640776C99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77787" y="4926845"/>
              <a:ext cx="0" cy="5599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37EA798-0623-4BC5-5D09-E7EA9FEEDB7E}"/>
                </a:ext>
              </a:extLst>
            </p:cNvPr>
            <p:cNvSpPr txBox="1"/>
            <p:nvPr/>
          </p:nvSpPr>
          <p:spPr>
            <a:xfrm>
              <a:off x="3533639" y="4174607"/>
              <a:ext cx="18325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tx1"/>
                  </a:solidFill>
                  <a:latin typeface="Montserrat" panose="00000500000000000000" pitchFamily="2" charset="0"/>
                </a:rPr>
                <a:t>R = 285 mm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FFF511-4B8C-91FE-1715-D4D64F3F4701}"/>
                </a:ext>
              </a:extLst>
            </p:cNvPr>
            <p:cNvSpPr txBox="1"/>
            <p:nvPr/>
          </p:nvSpPr>
          <p:spPr>
            <a:xfrm>
              <a:off x="1255419" y="5033642"/>
              <a:ext cx="18325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tx1"/>
                  </a:solidFill>
                  <a:latin typeface="Montserrat" panose="00000500000000000000" pitchFamily="2" charset="0"/>
                </a:rPr>
                <a:t>R = 185 mm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BC19E11-630C-294C-A85D-9646A8CBF997}"/>
                </a:ext>
              </a:extLst>
            </p:cNvPr>
            <p:cNvCxnSpPr>
              <a:cxnSpLocks/>
            </p:cNvCxnSpPr>
            <p:nvPr/>
          </p:nvCxnSpPr>
          <p:spPr>
            <a:xfrm>
              <a:off x="837847" y="3851199"/>
              <a:ext cx="87987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45E00A1-7CF2-616C-4629-6E8A7EA04133}"/>
                </a:ext>
              </a:extLst>
            </p:cNvPr>
            <p:cNvSpPr txBox="1"/>
            <p:nvPr/>
          </p:nvSpPr>
          <p:spPr>
            <a:xfrm>
              <a:off x="1675636" y="1934230"/>
              <a:ext cx="840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 1</a:t>
              </a:r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CAE9E6B-F2FE-6B5C-D8CA-6204E0CBA6B3}"/>
                </a:ext>
              </a:extLst>
            </p:cNvPr>
            <p:cNvSpPr txBox="1"/>
            <p:nvPr/>
          </p:nvSpPr>
          <p:spPr>
            <a:xfrm>
              <a:off x="1805786" y="3828936"/>
              <a:ext cx="840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 2</a:t>
              </a:r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DF9AF0C-3880-A052-028C-42E0D26381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05321" y="2342713"/>
              <a:ext cx="2954393" cy="440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AAC9A4C-9A95-CD55-D9C2-46EC15F48612}"/>
                </a:ext>
              </a:extLst>
            </p:cNvPr>
            <p:cNvSpPr txBox="1"/>
            <p:nvPr/>
          </p:nvSpPr>
          <p:spPr>
            <a:xfrm>
              <a:off x="3077892" y="2075105"/>
              <a:ext cx="999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211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2C08714-8D1A-C49D-D31F-4BC979937C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11357" y="2493015"/>
              <a:ext cx="0" cy="102585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3E60013-FF33-0B29-559E-DDE8FBECE24D}"/>
                </a:ext>
              </a:extLst>
            </p:cNvPr>
            <p:cNvSpPr txBox="1"/>
            <p:nvPr/>
          </p:nvSpPr>
          <p:spPr>
            <a:xfrm>
              <a:off x="5040405" y="2870000"/>
              <a:ext cx="11607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76.19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560BC2D-CFDC-E9F7-BBED-B58E4AF49F7B}"/>
                </a:ext>
              </a:extLst>
            </p:cNvPr>
            <p:cNvCxnSpPr>
              <a:cxnSpLocks/>
            </p:cNvCxnSpPr>
            <p:nvPr/>
          </p:nvCxnSpPr>
          <p:spPr>
            <a:xfrm>
              <a:off x="1780540" y="3960996"/>
              <a:ext cx="0" cy="96584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E6D9C78-358F-70BF-8A20-5C543750BE34}"/>
                </a:ext>
              </a:extLst>
            </p:cNvPr>
            <p:cNvSpPr txBox="1"/>
            <p:nvPr/>
          </p:nvSpPr>
          <p:spPr>
            <a:xfrm>
              <a:off x="1730679" y="4298731"/>
              <a:ext cx="1053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71.67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CECCC7C-AEA9-F28C-C049-84C561705150}"/>
                </a:ext>
              </a:extLst>
            </p:cNvPr>
            <p:cNvSpPr txBox="1"/>
            <p:nvPr/>
          </p:nvSpPr>
          <p:spPr>
            <a:xfrm>
              <a:off x="764557" y="3547724"/>
              <a:ext cx="999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63.4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2A272F3A-FBB1-3B2E-4E21-016A1C891AD3}"/>
                </a:ext>
              </a:extLst>
            </p:cNvPr>
            <p:cNvCxnSpPr>
              <a:cxnSpLocks/>
            </p:cNvCxnSpPr>
            <p:nvPr/>
          </p:nvCxnSpPr>
          <p:spPr>
            <a:xfrm>
              <a:off x="529515" y="3960996"/>
              <a:ext cx="3015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F10CB5A-B7C9-A7DC-936B-F203DB12BC77}"/>
                </a:ext>
              </a:extLst>
            </p:cNvPr>
            <p:cNvCxnSpPr>
              <a:cxnSpLocks/>
            </p:cNvCxnSpPr>
            <p:nvPr/>
          </p:nvCxnSpPr>
          <p:spPr>
            <a:xfrm>
              <a:off x="529515" y="2805162"/>
              <a:ext cx="157580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9201CA2-4D2C-B160-37E0-1941774D8FDC}"/>
                </a:ext>
              </a:extLst>
            </p:cNvPr>
            <p:cNvSpPr txBox="1"/>
            <p:nvPr/>
          </p:nvSpPr>
          <p:spPr>
            <a:xfrm>
              <a:off x="-137701" y="3663740"/>
              <a:ext cx="9999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56.422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DF2138C-4AFB-B9E4-67D9-61221FD25ACB}"/>
                </a:ext>
              </a:extLst>
            </p:cNvPr>
            <p:cNvSpPr txBox="1"/>
            <p:nvPr/>
          </p:nvSpPr>
          <p:spPr>
            <a:xfrm>
              <a:off x="662933" y="2512463"/>
              <a:ext cx="12297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146.25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1E8FCE7E-A543-0105-C55B-512D1890365A}"/>
                </a:ext>
              </a:extLst>
            </p:cNvPr>
            <p:cNvSpPr txBox="1"/>
            <p:nvPr/>
          </p:nvSpPr>
          <p:spPr>
            <a:xfrm>
              <a:off x="212458" y="5596600"/>
              <a:ext cx="32981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z = 0mm at cell boundary</a:t>
              </a:r>
            </a:p>
          </p:txBody>
        </p:sp>
      </p:grpSp>
      <p:sp>
        <p:nvSpPr>
          <p:cNvPr id="89" name="CasellaDiTesto 150">
            <a:extLst>
              <a:ext uri="{FF2B5EF4-FFF2-40B4-BE49-F238E27FC236}">
                <a16:creationId xmlns:a16="http://schemas.microsoft.com/office/drawing/2014/main" id="{59F67400-9A70-74D6-5D90-CC46101769C5}"/>
              </a:ext>
            </a:extLst>
          </p:cNvPr>
          <p:cNvSpPr txBox="1"/>
          <p:nvPr/>
        </p:nvSpPr>
        <p:spPr>
          <a:xfrm>
            <a:off x="9039581" y="5079426"/>
            <a:ext cx="2622904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cs typeface="Arial" panose="020B0604020202020204" pitchFamily="34" charset="0"/>
              </a:rPr>
              <a:t>Spacers: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C83964"/>
                </a:solidFill>
                <a:cs typeface="Arial" panose="020B0604020202020204" pitchFamily="34" charset="0"/>
              </a:rPr>
              <a:t>Coil 1</a:t>
            </a:r>
            <a:r>
              <a:rPr lang="it-IT" sz="1400" dirty="0">
                <a:cs typeface="Arial" panose="020B0604020202020204" pitchFamily="34" charset="0"/>
              </a:rPr>
              <a:t>: 7.9 mm SS </a:t>
            </a:r>
            <a:r>
              <a:rPr lang="it-IT" sz="1400" dirty="0" err="1">
                <a:cs typeface="Arial" panose="020B0604020202020204" pitchFamily="34" charset="0"/>
              </a:rPr>
              <a:t>spacers</a:t>
            </a:r>
            <a:endParaRPr lang="it-IT" sz="4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C83964"/>
                </a:solidFill>
                <a:cs typeface="Arial" panose="020B0604020202020204" pitchFamily="34" charset="0"/>
              </a:rPr>
              <a:t>Coil 2</a:t>
            </a:r>
            <a:r>
              <a:rPr lang="it-IT" sz="1400" dirty="0">
                <a:cs typeface="Arial" panose="020B0604020202020204" pitchFamily="34" charset="0"/>
              </a:rPr>
              <a:t>: 13.7 mm SS </a:t>
            </a:r>
            <a:r>
              <a:rPr lang="it-IT" sz="1400" dirty="0" err="1">
                <a:cs typeface="Arial" panose="020B0604020202020204" pitchFamily="34" charset="0"/>
              </a:rPr>
              <a:t>spacers</a:t>
            </a:r>
            <a:endParaRPr lang="it-IT" sz="1400" dirty="0">
              <a:cs typeface="Arial" panose="020B0604020202020204" pitchFamily="34" charset="0"/>
            </a:endParaRPr>
          </a:p>
        </p:txBody>
      </p:sp>
      <p:sp>
        <p:nvSpPr>
          <p:cNvPr id="95" name="CasellaDiTesto 150">
            <a:extLst>
              <a:ext uri="{FF2B5EF4-FFF2-40B4-BE49-F238E27FC236}">
                <a16:creationId xmlns:a16="http://schemas.microsoft.com/office/drawing/2014/main" id="{71DD772F-2D83-0B1E-0A29-0A5B89587618}"/>
              </a:ext>
            </a:extLst>
          </p:cNvPr>
          <p:cNvSpPr txBox="1"/>
          <p:nvPr/>
        </p:nvSpPr>
        <p:spPr>
          <a:xfrm>
            <a:off x="6081085" y="1341752"/>
            <a:ext cx="2672754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cs typeface="Arial" panose="020B0604020202020204" pitchFamily="34" charset="0"/>
              </a:rPr>
              <a:t>Engineering current density: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C83964"/>
                </a:solidFill>
                <a:cs typeface="Arial" panose="020B0604020202020204" pitchFamily="34" charset="0"/>
              </a:rPr>
              <a:t>Coil 1</a:t>
            </a:r>
            <a:r>
              <a:rPr lang="it-IT" sz="1400" b="1" dirty="0">
                <a:cs typeface="Arial" panose="020B0604020202020204" pitchFamily="34" charset="0"/>
              </a:rPr>
              <a:t>: 403.51 A/mm^2,</a:t>
            </a:r>
          </a:p>
          <a:p>
            <a:pPr algn="ctr"/>
            <a:r>
              <a:rPr lang="it-IT" sz="1400" b="1" dirty="0">
                <a:cs typeface="Arial" panose="020B0604020202020204" pitchFamily="34" charset="0"/>
              </a:rPr>
              <a:t>N. turns = 485 </a:t>
            </a:r>
            <a:endParaRPr lang="it-IT" sz="400" b="1" dirty="0"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C83964"/>
                </a:solidFill>
                <a:cs typeface="Arial" panose="020B0604020202020204" pitchFamily="34" charset="0"/>
              </a:rPr>
              <a:t>Coil 2</a:t>
            </a:r>
            <a:r>
              <a:rPr lang="it-IT" sz="1400" dirty="0">
                <a:cs typeface="Arial" panose="020B0604020202020204" pitchFamily="34" charset="0"/>
              </a:rPr>
              <a:t>: </a:t>
            </a:r>
            <a:r>
              <a:rPr lang="it-IT" sz="1400" b="1" dirty="0">
                <a:cs typeface="Arial" panose="020B0604020202020204" pitchFamily="34" charset="0"/>
              </a:rPr>
              <a:t>632.31 A/mm^2,</a:t>
            </a:r>
          </a:p>
          <a:p>
            <a:pPr algn="ctr"/>
            <a:r>
              <a:rPr lang="it-IT" sz="1400" b="1" dirty="0">
                <a:cs typeface="Arial" panose="020B0604020202020204" pitchFamily="34" charset="0"/>
              </a:rPr>
              <a:t>N. turns = 456</a:t>
            </a:r>
            <a:endParaRPr lang="it-IT" sz="400" b="1" dirty="0">
              <a:cs typeface="Arial" panose="020B06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80A008E-2A9E-6F10-3138-E3560C29EC52}"/>
              </a:ext>
            </a:extLst>
          </p:cNvPr>
          <p:cNvGrpSpPr/>
          <p:nvPr/>
        </p:nvGrpSpPr>
        <p:grpSpPr>
          <a:xfrm>
            <a:off x="9326143" y="1428678"/>
            <a:ext cx="2049780" cy="1962587"/>
            <a:chOff x="9497270" y="1230035"/>
            <a:chExt cx="2049780" cy="19625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143D567-3B21-1A41-BB53-34F28CC12C48}"/>
                    </a:ext>
                  </a:extLst>
                </p:cNvPr>
                <p:cNvSpPr txBox="1"/>
                <p:nvPr/>
              </p:nvSpPr>
              <p:spPr>
                <a:xfrm>
                  <a:off x="9804080" y="1567418"/>
                  <a:ext cx="1395566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1200" b="1" dirty="0">
                      <a:solidFill>
                        <a:schemeClr val="accent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SS tape: </a:t>
                  </a:r>
                  <a14:m>
                    <m:oMath xmlns:m="http://schemas.openxmlformats.org/officeDocument/2006/math"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𝟐𝟔</m:t>
                      </m:r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𝛍</m:t>
                      </m:r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𝐦</m:t>
                      </m:r>
                    </m:oMath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6F284B0-6D93-6615-7CA5-4CB1DA8C6B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04080" y="1567418"/>
                  <a:ext cx="1395566" cy="276999"/>
                </a:xfrm>
                <a:prstGeom prst="rect">
                  <a:avLst/>
                </a:prstGeom>
                <a:blipFill>
                  <a:blip r:embed="rId5"/>
                  <a:stretch>
                    <a:fillRect t="-4348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F8CDA85-1637-7E47-FAAF-5A6F2EDAE4BE}"/>
                </a:ext>
              </a:extLst>
            </p:cNvPr>
            <p:cNvGrpSpPr/>
            <p:nvPr/>
          </p:nvGrpSpPr>
          <p:grpSpPr>
            <a:xfrm>
              <a:off x="10018221" y="1785061"/>
              <a:ext cx="1048837" cy="1407561"/>
              <a:chOff x="10714919" y="779502"/>
              <a:chExt cx="1048837" cy="1407561"/>
            </a:xfrm>
          </p:grpSpPr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88B18AAB-5226-7DFE-6E27-3978053EC810}"/>
                  </a:ext>
                </a:extLst>
              </p:cNvPr>
              <p:cNvCxnSpPr/>
              <p:nvPr/>
            </p:nvCxnSpPr>
            <p:spPr>
              <a:xfrm>
                <a:off x="10714919" y="797317"/>
                <a:ext cx="0" cy="20852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9CD0F9E9-28BF-6BCC-4033-E76D89D4CEB1}"/>
                  </a:ext>
                </a:extLst>
              </p:cNvPr>
              <p:cNvSpPr/>
              <p:nvPr/>
            </p:nvSpPr>
            <p:spPr>
              <a:xfrm>
                <a:off x="10767966" y="950729"/>
                <a:ext cx="995790" cy="61202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6A389001-55B2-E090-E160-2DEFF369CA63}"/>
                  </a:ext>
                </a:extLst>
              </p:cNvPr>
              <p:cNvSpPr/>
              <p:nvPr/>
            </p:nvSpPr>
            <p:spPr>
              <a:xfrm>
                <a:off x="10767966" y="1562753"/>
                <a:ext cx="995790" cy="62431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4EC8DD07-1E30-6BE6-024A-4D239AEBD800}"/>
                  </a:ext>
                </a:extLst>
              </p:cNvPr>
              <p:cNvSpPr/>
              <p:nvPr/>
            </p:nvSpPr>
            <p:spPr>
              <a:xfrm>
                <a:off x="10828734" y="1003371"/>
                <a:ext cx="874254" cy="49418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3F1196F0-8C90-62DB-BDDD-A61E14F95715}"/>
                  </a:ext>
                </a:extLst>
              </p:cNvPr>
              <p:cNvSpPr/>
              <p:nvPr/>
            </p:nvSpPr>
            <p:spPr>
              <a:xfrm>
                <a:off x="10828734" y="1627012"/>
                <a:ext cx="874254" cy="49418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56391E3C-D9B9-7B6D-B7BD-F467D11FAB4A}"/>
                  </a:ext>
                </a:extLst>
              </p:cNvPr>
              <p:cNvSpPr/>
              <p:nvPr/>
            </p:nvSpPr>
            <p:spPr>
              <a:xfrm>
                <a:off x="10767966" y="779502"/>
                <a:ext cx="995790" cy="16876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F820C1FB-9C37-2D32-7D5A-80C0624472C8}"/>
                  </a:ext>
                </a:extLst>
              </p:cNvPr>
              <p:cNvSpPr/>
              <p:nvPr/>
            </p:nvSpPr>
            <p:spPr>
              <a:xfrm>
                <a:off x="10825559" y="1740535"/>
                <a:ext cx="874254" cy="87477"/>
              </a:xfrm>
              <a:prstGeom prst="rect">
                <a:avLst/>
              </a:prstGeom>
              <a:solidFill>
                <a:srgbClr val="FFCC2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98388A35-7FE9-380E-37C9-62EADB0E9735}"/>
                  </a:ext>
                </a:extLst>
              </p:cNvPr>
              <p:cNvSpPr/>
              <p:nvPr/>
            </p:nvSpPr>
            <p:spPr>
              <a:xfrm>
                <a:off x="10825559" y="1687881"/>
                <a:ext cx="874254" cy="526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1F98A4EE-13D0-A03F-81FA-0060DC73D06C}"/>
                  </a:ext>
                </a:extLst>
              </p:cNvPr>
              <p:cNvSpPr/>
              <p:nvPr/>
            </p:nvSpPr>
            <p:spPr>
              <a:xfrm>
                <a:off x="10825559" y="1628665"/>
                <a:ext cx="874254" cy="594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6440C6B8-7E24-C59B-3EA4-E4A3BF4A6CC1}"/>
                  </a:ext>
                </a:extLst>
              </p:cNvPr>
              <p:cNvGrpSpPr/>
              <p:nvPr/>
            </p:nvGrpSpPr>
            <p:grpSpPr>
              <a:xfrm rot="10800000">
                <a:off x="10825559" y="1294664"/>
                <a:ext cx="874254" cy="199347"/>
                <a:chOff x="10977959" y="1781065"/>
                <a:chExt cx="874254" cy="199347"/>
              </a:xfrm>
            </p:grpSpPr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848CF3C0-B377-19C3-E8AE-18F358CC1E3B}"/>
                    </a:ext>
                  </a:extLst>
                </p:cNvPr>
                <p:cNvSpPr/>
                <p:nvPr/>
              </p:nvSpPr>
              <p:spPr>
                <a:xfrm>
                  <a:off x="10977959" y="1892935"/>
                  <a:ext cx="874254" cy="87477"/>
                </a:xfrm>
                <a:prstGeom prst="rect">
                  <a:avLst/>
                </a:prstGeom>
                <a:solidFill>
                  <a:srgbClr val="FFCC2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5B275539-314E-35BE-C7F9-F412DDA87496}"/>
                    </a:ext>
                  </a:extLst>
                </p:cNvPr>
                <p:cNvSpPr/>
                <p:nvPr/>
              </p:nvSpPr>
              <p:spPr>
                <a:xfrm>
                  <a:off x="10977959" y="1840281"/>
                  <a:ext cx="874254" cy="5265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3C1E9E13-1F8C-FD1E-58E6-3EB08F636372}"/>
                    </a:ext>
                  </a:extLst>
                </p:cNvPr>
                <p:cNvSpPr/>
                <p:nvPr/>
              </p:nvSpPr>
              <p:spPr>
                <a:xfrm>
                  <a:off x="10977959" y="1781065"/>
                  <a:ext cx="874254" cy="5943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9ECC5F9-C739-FD5C-A6BD-85E8E4A43DC6}"/>
                </a:ext>
              </a:extLst>
            </p:cNvPr>
            <p:cNvSpPr txBox="1"/>
            <p:nvPr/>
          </p:nvSpPr>
          <p:spPr>
            <a:xfrm>
              <a:off x="9637891" y="2071419"/>
              <a:ext cx="4877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HTS</a:t>
              </a:r>
              <a:endParaRPr lang="en-US" sz="1200" b="1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73D1095-BC1E-348A-B81C-FE7F5EDE592D}"/>
                </a:ext>
              </a:extLst>
            </p:cNvPr>
            <p:cNvSpPr txBox="1"/>
            <p:nvPr/>
          </p:nvSpPr>
          <p:spPr>
            <a:xfrm>
              <a:off x="9637891" y="2746093"/>
              <a:ext cx="4877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HTS</a:t>
              </a:r>
              <a:endParaRPr lang="en-US" sz="1200" b="1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401D306-C1E0-6BD5-D28A-1CF0E17795DD}"/>
                </a:ext>
              </a:extLst>
            </p:cNvPr>
            <p:cNvSpPr txBox="1"/>
            <p:nvPr/>
          </p:nvSpPr>
          <p:spPr>
            <a:xfrm>
              <a:off x="9497270" y="1230035"/>
              <a:ext cx="204978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Conductor Section</a:t>
              </a:r>
            </a:p>
          </p:txBody>
        </p:sp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4AD9AC24-5A0B-C61F-E670-F8ADB5AEC9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487" t="4625" r="44173" b="51224"/>
          <a:stretch/>
        </p:blipFill>
        <p:spPr>
          <a:xfrm rot="16200000">
            <a:off x="5586078" y="3831605"/>
            <a:ext cx="3011185" cy="2330664"/>
          </a:xfrm>
          <a:prstGeom prst="rect">
            <a:avLst/>
          </a:prstGeom>
        </p:spPr>
      </p:pic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CDC892C-3559-471D-BC8F-0F9DC13DBFD6}"/>
              </a:ext>
            </a:extLst>
          </p:cNvPr>
          <p:cNvCxnSpPr>
            <a:cxnSpLocks/>
          </p:cNvCxnSpPr>
          <p:nvPr/>
        </p:nvCxnSpPr>
        <p:spPr>
          <a:xfrm>
            <a:off x="6017260" y="5709628"/>
            <a:ext cx="20672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6EDFA6D5-E62B-C719-075D-7BE62CA583B1}"/>
              </a:ext>
            </a:extLst>
          </p:cNvPr>
          <p:cNvSpPr txBox="1"/>
          <p:nvPr/>
        </p:nvSpPr>
        <p:spPr>
          <a:xfrm>
            <a:off x="5318362" y="4873621"/>
            <a:ext cx="1160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2" charset="0"/>
              </a:rPr>
              <a:t>12 mm</a:t>
            </a:r>
            <a:endParaRPr lang="en-GB" sz="1400" dirty="0">
              <a:latin typeface="Montserrat" panose="00000500000000000000" pitchFamily="2" charset="0"/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8981B7A-A86E-66F5-909E-75F6DB4E1C16}"/>
              </a:ext>
            </a:extLst>
          </p:cNvPr>
          <p:cNvCxnSpPr>
            <a:cxnSpLocks/>
          </p:cNvCxnSpPr>
          <p:nvPr/>
        </p:nvCxnSpPr>
        <p:spPr>
          <a:xfrm>
            <a:off x="5843378" y="5112148"/>
            <a:ext cx="277245" cy="5622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FF5298B-25D8-37B4-D389-AC1BF48F1357}"/>
              </a:ext>
            </a:extLst>
          </p:cNvPr>
          <p:cNvSpPr txBox="1"/>
          <p:nvPr/>
        </p:nvSpPr>
        <p:spPr>
          <a:xfrm>
            <a:off x="6246091" y="4772956"/>
            <a:ext cx="1160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2" charset="0"/>
              </a:rPr>
              <a:t>13.7 mm</a:t>
            </a:r>
            <a:endParaRPr lang="en-GB" sz="1400" dirty="0">
              <a:latin typeface="Montserrat" panose="00000500000000000000" pitchFamily="2" charset="0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9AB31C2-840C-099E-3D59-ED6450900064}"/>
              </a:ext>
            </a:extLst>
          </p:cNvPr>
          <p:cNvCxnSpPr>
            <a:cxnSpLocks/>
          </p:cNvCxnSpPr>
          <p:nvPr/>
        </p:nvCxnSpPr>
        <p:spPr>
          <a:xfrm flipH="1">
            <a:off x="6738141" y="5027509"/>
            <a:ext cx="35728" cy="6468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0F43D4C-2863-6713-293A-0649D8556DBA}"/>
              </a:ext>
            </a:extLst>
          </p:cNvPr>
          <p:cNvCxnSpPr>
            <a:cxnSpLocks/>
          </p:cNvCxnSpPr>
          <p:nvPr/>
        </p:nvCxnSpPr>
        <p:spPr>
          <a:xfrm>
            <a:off x="6607025" y="5720335"/>
            <a:ext cx="20672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10F9C67-783A-BB0F-6AFB-264D3D3DC8D9}"/>
              </a:ext>
            </a:extLst>
          </p:cNvPr>
          <p:cNvCxnSpPr>
            <a:cxnSpLocks/>
          </p:cNvCxnSpPr>
          <p:nvPr/>
        </p:nvCxnSpPr>
        <p:spPr>
          <a:xfrm>
            <a:off x="7390037" y="3851199"/>
            <a:ext cx="20672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6543E61-ACB2-6B48-8A17-E4AD93FE78A0}"/>
              </a:ext>
            </a:extLst>
          </p:cNvPr>
          <p:cNvSpPr txBox="1"/>
          <p:nvPr/>
        </p:nvSpPr>
        <p:spPr>
          <a:xfrm>
            <a:off x="6634504" y="3010023"/>
            <a:ext cx="1160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2" charset="0"/>
              </a:rPr>
              <a:t>12 mm</a:t>
            </a:r>
            <a:endParaRPr lang="en-GB" sz="1400" dirty="0">
              <a:latin typeface="Montserrat" panose="00000500000000000000" pitchFamily="2" charset="0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8C64ACA-516D-D8B7-83BB-200B1EACC2C2}"/>
              </a:ext>
            </a:extLst>
          </p:cNvPr>
          <p:cNvCxnSpPr>
            <a:cxnSpLocks/>
          </p:cNvCxnSpPr>
          <p:nvPr/>
        </p:nvCxnSpPr>
        <p:spPr>
          <a:xfrm>
            <a:off x="7216155" y="3246157"/>
            <a:ext cx="277245" cy="5622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C478A38C-AC20-FB42-59CA-5156BBBD0B31}"/>
              </a:ext>
            </a:extLst>
          </p:cNvPr>
          <p:cNvSpPr txBox="1"/>
          <p:nvPr/>
        </p:nvSpPr>
        <p:spPr>
          <a:xfrm>
            <a:off x="7475799" y="3183567"/>
            <a:ext cx="1160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2" charset="0"/>
              </a:rPr>
              <a:t>7.9 mm</a:t>
            </a:r>
            <a:endParaRPr lang="en-GB" sz="1400" dirty="0">
              <a:latin typeface="Montserrat" panose="00000500000000000000" pitchFamily="2" charset="0"/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C4FE749A-15DC-0773-47F5-77063F4EE231}"/>
              </a:ext>
            </a:extLst>
          </p:cNvPr>
          <p:cNvCxnSpPr>
            <a:cxnSpLocks/>
          </p:cNvCxnSpPr>
          <p:nvPr/>
        </p:nvCxnSpPr>
        <p:spPr>
          <a:xfrm flipH="1">
            <a:off x="7967849" y="3438120"/>
            <a:ext cx="35728" cy="6468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AB97BCC-EDD1-49AC-86F2-CE854333ABA9}"/>
              </a:ext>
            </a:extLst>
          </p:cNvPr>
          <p:cNvCxnSpPr>
            <a:cxnSpLocks/>
          </p:cNvCxnSpPr>
          <p:nvPr/>
        </p:nvCxnSpPr>
        <p:spPr>
          <a:xfrm>
            <a:off x="7849433" y="4130946"/>
            <a:ext cx="20672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58DA33D3-0F38-29A9-2B1E-9ECFD080470B}"/>
              </a:ext>
            </a:extLst>
          </p:cNvPr>
          <p:cNvSpPr txBox="1"/>
          <p:nvPr/>
        </p:nvSpPr>
        <p:spPr>
          <a:xfrm>
            <a:off x="2745101" y="1867818"/>
            <a:ext cx="1577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2" charset="0"/>
              </a:rPr>
              <a:t>N. pancakes: 11</a:t>
            </a:r>
            <a:endParaRPr lang="en-GB" sz="1400" dirty="0">
              <a:latin typeface="Montserrat" panose="000005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0571BF7-2264-4C4E-A50F-BECC2C0D3BEF}"/>
              </a:ext>
            </a:extLst>
          </p:cNvPr>
          <p:cNvSpPr txBox="1"/>
          <p:nvPr/>
        </p:nvSpPr>
        <p:spPr>
          <a:xfrm>
            <a:off x="476015" y="3302268"/>
            <a:ext cx="1577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2" charset="0"/>
              </a:rPr>
              <a:t>N. pancakes: 3</a:t>
            </a:r>
            <a:endParaRPr lang="en-GB" sz="14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0571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92CDEA2-87DE-4650-509F-BAF575732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256" y="17138"/>
            <a:ext cx="10381488" cy="1325563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accent1"/>
                </a:solidFill>
              </a:rPr>
              <a:t>B5-DEMO MAG 2.4</a:t>
            </a:r>
            <a:r>
              <a:rPr lang="en-US" sz="4400" dirty="0"/>
              <a:t>: EM analysis results</a:t>
            </a:r>
            <a:endParaRPr lang="en-US" dirty="0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1653F781-39C6-5F07-DCAC-E57D67D2D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5769787A-18E3-67C6-D6E5-22FC1C4B0A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3B46F1D-074F-032A-971A-A734EF51F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542179"/>
              </p:ext>
            </p:extLst>
          </p:nvPr>
        </p:nvGraphicFramePr>
        <p:xfrm>
          <a:off x="6085023" y="2789825"/>
          <a:ext cx="5726665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3">
                  <a:extLst>
                    <a:ext uri="{9D8B030D-6E8A-4147-A177-3AD203B41FA5}">
                      <a16:colId xmlns:a16="http://schemas.microsoft.com/office/drawing/2014/main" val="1965045513"/>
                    </a:ext>
                  </a:extLst>
                </a:gridCol>
                <a:gridCol w="1217831">
                  <a:extLst>
                    <a:ext uri="{9D8B030D-6E8A-4147-A177-3AD203B41FA5}">
                      <a16:colId xmlns:a16="http://schemas.microsoft.com/office/drawing/2014/main" val="1724022077"/>
                    </a:ext>
                  </a:extLst>
                </a:gridCol>
                <a:gridCol w="1558442">
                  <a:extLst>
                    <a:ext uri="{9D8B030D-6E8A-4147-A177-3AD203B41FA5}">
                      <a16:colId xmlns:a16="http://schemas.microsoft.com/office/drawing/2014/main" val="4209247174"/>
                    </a:ext>
                  </a:extLst>
                </a:gridCol>
                <a:gridCol w="1450199">
                  <a:extLst>
                    <a:ext uri="{9D8B030D-6E8A-4147-A177-3AD203B41FA5}">
                      <a16:colId xmlns:a16="http://schemas.microsoft.com/office/drawing/2014/main" val="1158791951"/>
                    </a:ext>
                  </a:extLst>
                </a:gridCol>
              </a:tblGrid>
              <a:tr h="81006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Current</a:t>
                      </a:r>
                    </a:p>
                    <a:p>
                      <a:pPr algn="ctr"/>
                      <a:r>
                        <a:rPr lang="en-US" sz="1800" dirty="0"/>
                        <a:t>Margin </a:t>
                      </a:r>
                    </a:p>
                    <a:p>
                      <a:pPr algn="ctr"/>
                      <a:r>
                        <a:rPr lang="en-US" sz="1800" dirty="0"/>
                        <a:t>(%)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Temperature Margin</a:t>
                      </a:r>
                    </a:p>
                    <a:p>
                      <a:pPr algn="ctr"/>
                      <a:r>
                        <a:rPr lang="en-US" sz="1800" dirty="0"/>
                        <a:t>(K)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Load-line</a:t>
                      </a:r>
                    </a:p>
                    <a:p>
                      <a:pPr algn="ctr"/>
                      <a:r>
                        <a:rPr lang="en-US" sz="1800" dirty="0"/>
                        <a:t>Margin</a:t>
                      </a:r>
                    </a:p>
                    <a:p>
                      <a:pPr algn="ctr"/>
                      <a:r>
                        <a:rPr lang="en-US" sz="1800" dirty="0"/>
                        <a:t>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2006331"/>
                  </a:ext>
                </a:extLst>
              </a:tr>
              <a:tr h="8100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mm tape 150 MJ/m</a:t>
                      </a:r>
                      <a:r>
                        <a:rPr lang="en-US" sz="1800" b="1" i="1" baseline="300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1" i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Limit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40.4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19.6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425265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6BAB71-12C5-CE43-58E9-386BD6BDC283}"/>
                  </a:ext>
                </a:extLst>
              </p:cNvPr>
              <p:cNvSpPr txBox="1"/>
              <p:nvPr/>
            </p:nvSpPr>
            <p:spPr>
              <a:xfrm>
                <a:off x="1652927" y="1749905"/>
                <a:ext cx="1959383" cy="484043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𝐼𝑐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𝑚𝑎𝑟𝑔𝑖𝑛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 %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6BAB71-12C5-CE43-58E9-386BD6BDC2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927" y="1749905"/>
                <a:ext cx="1959383" cy="484043"/>
              </a:xfrm>
              <a:prstGeom prst="rect">
                <a:avLst/>
              </a:prstGeom>
              <a:blipFill>
                <a:blip r:embed="rId3"/>
                <a:stretch>
                  <a:fillRect l="-917" r="-917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E62D3B81-15BC-3231-00A8-BDC1C2915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433" y="2333447"/>
            <a:ext cx="5305821" cy="296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1054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DDD4F2-099A-9C74-AAA7-D3A228F6A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815" y="1467445"/>
            <a:ext cx="3955626" cy="23572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FF79A4-FAF5-53DA-D8EF-88AA2E745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80" y="2097283"/>
            <a:ext cx="4323674" cy="301501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828E6F63-F8C8-A10C-D8AC-E63F73004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20" y="71235"/>
            <a:ext cx="10158763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</a:rPr>
              <a:t>B5-DEMO MAG 2.4</a:t>
            </a:r>
            <a:r>
              <a:rPr lang="en-US" sz="4000" dirty="0"/>
              <a:t>: Mechanical analysis results</a:t>
            </a:r>
          </a:p>
        </p:txBody>
      </p:sp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5666C482-E737-D83D-BEAA-84B2B5D39C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23" name="Image 8" descr="MUON-Slide-graphBase-pagebottom.jpg">
            <a:extLst>
              <a:ext uri="{FF2B5EF4-FFF2-40B4-BE49-F238E27FC236}">
                <a16:creationId xmlns:a16="http://schemas.microsoft.com/office/drawing/2014/main" id="{BC327530-EA39-C4DA-D1EC-F6C027A789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1761781-C7D7-1DD6-A754-0ECB3B7CC579}"/>
              </a:ext>
            </a:extLst>
          </p:cNvPr>
          <p:cNvSpPr txBox="1"/>
          <p:nvPr/>
        </p:nvSpPr>
        <p:spPr>
          <a:xfrm>
            <a:off x="4818699" y="3487771"/>
            <a:ext cx="22258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Coil Hoop Stress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3898D1-5B8F-DBD9-116A-C44CE0A6ACD0}"/>
              </a:ext>
            </a:extLst>
          </p:cNvPr>
          <p:cNvSpPr txBox="1"/>
          <p:nvPr/>
        </p:nvSpPr>
        <p:spPr>
          <a:xfrm>
            <a:off x="8892662" y="3450899"/>
            <a:ext cx="22258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Coil Radial Stress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CA88BC-26E1-3BA7-4AD8-3F38B50746C4}"/>
              </a:ext>
            </a:extLst>
          </p:cNvPr>
          <p:cNvSpPr txBox="1"/>
          <p:nvPr/>
        </p:nvSpPr>
        <p:spPr>
          <a:xfrm>
            <a:off x="9031796" y="5653970"/>
            <a:ext cx="1947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Von Mises Stress SS spacers</a:t>
            </a:r>
          </a:p>
        </p:txBody>
      </p:sp>
      <p:sp>
        <p:nvSpPr>
          <p:cNvPr id="27" name="CasellaDiTesto 18">
            <a:extLst>
              <a:ext uri="{FF2B5EF4-FFF2-40B4-BE49-F238E27FC236}">
                <a16:creationId xmlns:a16="http://schemas.microsoft.com/office/drawing/2014/main" id="{0E840AED-0CE5-8CE3-C96C-C23E81400D27}"/>
              </a:ext>
            </a:extLst>
          </p:cNvPr>
          <p:cNvSpPr txBox="1"/>
          <p:nvPr/>
        </p:nvSpPr>
        <p:spPr>
          <a:xfrm>
            <a:off x="5463607" y="4456621"/>
            <a:ext cx="2229441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it-IT" sz="1600" b="1" dirty="0"/>
              <a:t>Free radial expansion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8D52DB1B-FCE1-1189-7AD6-A91AFBD7F68E}"/>
              </a:ext>
            </a:extLst>
          </p:cNvPr>
          <p:cNvSpPr/>
          <p:nvPr/>
        </p:nvSpPr>
        <p:spPr>
          <a:xfrm rot="10800000">
            <a:off x="1061473" y="3257605"/>
            <a:ext cx="475488" cy="2116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102CF140-E979-6B16-82E8-228F2420D622}"/>
              </a:ext>
            </a:extLst>
          </p:cNvPr>
          <p:cNvSpPr/>
          <p:nvPr/>
        </p:nvSpPr>
        <p:spPr>
          <a:xfrm>
            <a:off x="845820" y="3869905"/>
            <a:ext cx="790632" cy="2116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5CA4CDC-ABDC-0F5F-32A3-11330719F91B}"/>
                  </a:ext>
                </a:extLst>
              </p:cNvPr>
              <p:cNvSpPr txBox="1"/>
              <p:nvPr/>
            </p:nvSpPr>
            <p:spPr>
              <a:xfrm>
                <a:off x="589373" y="2825605"/>
                <a:ext cx="128339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𝟔𝟏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𝐌𝐍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5CA4CDC-ABDC-0F5F-32A3-11330719F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73" y="2825605"/>
                <a:ext cx="128339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6D58593-52EB-12F7-3558-60DE715AC0DB}"/>
                  </a:ext>
                </a:extLst>
              </p:cNvPr>
              <p:cNvSpPr txBox="1"/>
              <p:nvPr/>
            </p:nvSpPr>
            <p:spPr>
              <a:xfrm>
                <a:off x="972222" y="4023561"/>
                <a:ext cx="128339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𝟏𝟏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𝐌𝐍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6D58593-52EB-12F7-3558-60DE715AC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222" y="4023561"/>
                <a:ext cx="128339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465B5E2E-F631-369D-AB31-CB68353E40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08489" y="1463388"/>
            <a:ext cx="3955626" cy="23572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4BAA1A-4BA8-CF63-6DE3-8E8FE0D5F6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59815" y="4020318"/>
            <a:ext cx="3955626" cy="235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614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987D3F-EA26-4838-439D-4537739EE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itle 1">
            <a:extLst>
              <a:ext uri="{FF2B5EF4-FFF2-40B4-BE49-F238E27FC236}">
                <a16:creationId xmlns:a16="http://schemas.microsoft.com/office/drawing/2014/main" id="{28ED8766-19EA-6DF6-D818-7CB69A975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3090" y="214131"/>
            <a:ext cx="8905819" cy="1325563"/>
          </a:xfrm>
        </p:spPr>
        <p:txBody>
          <a:bodyPr/>
          <a:lstStyle/>
          <a:p>
            <a:pPr algn="ctr"/>
            <a:r>
              <a:rPr lang="en-US" dirty="0"/>
              <a:t>Lorentz force distribution on the coil pancakes</a:t>
            </a:r>
          </a:p>
        </p:txBody>
      </p:sp>
      <p:pic>
        <p:nvPicPr>
          <p:cNvPr id="301" name="Image 8" descr="MUON-Slide-graphBase-pagebottom.jpg">
            <a:extLst>
              <a:ext uri="{FF2B5EF4-FFF2-40B4-BE49-F238E27FC236}">
                <a16:creationId xmlns:a16="http://schemas.microsoft.com/office/drawing/2014/main" id="{7E14EC00-CCE7-2E0A-F063-8500B117FE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302" name="Image 8" descr="MUON-Slide-graphBase-pagebottom.jpg">
            <a:extLst>
              <a:ext uri="{FF2B5EF4-FFF2-40B4-BE49-F238E27FC236}">
                <a16:creationId xmlns:a16="http://schemas.microsoft.com/office/drawing/2014/main" id="{12F88DCC-8CDA-23F9-F817-C83E2759B7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17711" y="6235436"/>
            <a:ext cx="12177378" cy="622535"/>
          </a:xfrm>
          <a:prstGeom prst="rect">
            <a:avLst/>
          </a:prstGeom>
        </p:spPr>
      </p:pic>
      <p:pic>
        <p:nvPicPr>
          <p:cNvPr id="3" name="pg19">
            <a:extLst>
              <a:ext uri="{FF2B5EF4-FFF2-40B4-BE49-F238E27FC236}">
                <a16:creationId xmlns:a16="http://schemas.microsoft.com/office/drawing/2014/main" id="{00704771-282A-6557-4AA4-D08151FC360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95" y="1032269"/>
            <a:ext cx="6386370" cy="479343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861D323-D4EB-B96E-24BF-FF6FEC984486}"/>
              </a:ext>
            </a:extLst>
          </p:cNvPr>
          <p:cNvCxnSpPr>
            <a:cxnSpLocks/>
          </p:cNvCxnSpPr>
          <p:nvPr/>
        </p:nvCxnSpPr>
        <p:spPr>
          <a:xfrm>
            <a:off x="5300024" y="5609107"/>
            <a:ext cx="1463996" cy="0"/>
          </a:xfrm>
          <a:prstGeom prst="straightConnector1">
            <a:avLst/>
          </a:prstGeom>
          <a:ln w="28575"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72A466-AAED-FD4C-00A7-72230DEA0F07}"/>
              </a:ext>
            </a:extLst>
          </p:cNvPr>
          <p:cNvCxnSpPr>
            <a:cxnSpLocks/>
          </p:cNvCxnSpPr>
          <p:nvPr/>
        </p:nvCxnSpPr>
        <p:spPr>
          <a:xfrm flipV="1">
            <a:off x="5512221" y="4646106"/>
            <a:ext cx="0" cy="1118424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150">
            <a:extLst>
              <a:ext uri="{FF2B5EF4-FFF2-40B4-BE49-F238E27FC236}">
                <a16:creationId xmlns:a16="http://schemas.microsoft.com/office/drawing/2014/main" id="{7AC5C787-9425-A272-6219-A5EAD06080FC}"/>
              </a:ext>
            </a:extLst>
          </p:cNvPr>
          <p:cNvSpPr txBox="1"/>
          <p:nvPr/>
        </p:nvSpPr>
        <p:spPr>
          <a:xfrm>
            <a:off x="5206896" y="4481681"/>
            <a:ext cx="370058" cy="26161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it-IT" sz="1100" b="1" dirty="0"/>
          </a:p>
        </p:txBody>
      </p:sp>
      <p:sp>
        <p:nvSpPr>
          <p:cNvPr id="11" name="CasellaDiTesto 150">
            <a:extLst>
              <a:ext uri="{FF2B5EF4-FFF2-40B4-BE49-F238E27FC236}">
                <a16:creationId xmlns:a16="http://schemas.microsoft.com/office/drawing/2014/main" id="{62E4D56A-2C8B-62DB-8CF4-AF65A05F18C7}"/>
              </a:ext>
            </a:extLst>
          </p:cNvPr>
          <p:cNvSpPr txBox="1"/>
          <p:nvPr/>
        </p:nvSpPr>
        <p:spPr>
          <a:xfrm>
            <a:off x="6615723" y="5543072"/>
            <a:ext cx="361327" cy="26161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100" b="1" dirty="0"/>
              <a:t>z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FA8257E-1787-FA8F-F32D-8BF8E18BF7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76" y="2217848"/>
            <a:ext cx="2376568" cy="246772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BC70BA9-8F75-AA89-3D75-D12439D204DD}"/>
              </a:ext>
            </a:extLst>
          </p:cNvPr>
          <p:cNvSpPr txBox="1"/>
          <p:nvPr/>
        </p:nvSpPr>
        <p:spPr>
          <a:xfrm>
            <a:off x="6577623" y="1652227"/>
            <a:ext cx="1136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Montserrat" panose="00000500000000000000" pitchFamily="2" charset="0"/>
              </a:rPr>
              <a:t>Coil 1.1</a:t>
            </a:r>
            <a:endParaRPr lang="en-GB" dirty="0">
              <a:solidFill>
                <a:srgbClr val="C00000"/>
              </a:solidFill>
              <a:latin typeface="Montserrat" panose="000005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5F360D-9DD6-646B-BF63-01EE42CE0FCD}"/>
              </a:ext>
            </a:extLst>
          </p:cNvPr>
          <p:cNvSpPr txBox="1"/>
          <p:nvPr/>
        </p:nvSpPr>
        <p:spPr>
          <a:xfrm>
            <a:off x="9574823" y="1652227"/>
            <a:ext cx="1136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Montserrat" panose="00000500000000000000" pitchFamily="2" charset="0"/>
              </a:rPr>
              <a:t>Coil 1.11</a:t>
            </a:r>
            <a:endParaRPr lang="en-GB" dirty="0">
              <a:solidFill>
                <a:srgbClr val="C00000"/>
              </a:solidFill>
              <a:latin typeface="Montserrat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83B8E9-69F1-96CA-51BB-53ECE88B3ACA}"/>
              </a:ext>
            </a:extLst>
          </p:cNvPr>
          <p:cNvSpPr txBox="1"/>
          <p:nvPr/>
        </p:nvSpPr>
        <p:spPr>
          <a:xfrm>
            <a:off x="5148145" y="3295104"/>
            <a:ext cx="1136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Montserrat" panose="00000500000000000000" pitchFamily="2" charset="0"/>
              </a:rPr>
              <a:t>Coil 2.1</a:t>
            </a:r>
            <a:endParaRPr lang="en-GB" dirty="0">
              <a:solidFill>
                <a:srgbClr val="C00000"/>
              </a:solidFill>
              <a:latin typeface="Montserrat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4062A7-5D88-B22F-5032-AF86817F3595}"/>
              </a:ext>
            </a:extLst>
          </p:cNvPr>
          <p:cNvSpPr txBox="1"/>
          <p:nvPr/>
        </p:nvSpPr>
        <p:spPr>
          <a:xfrm>
            <a:off x="6370756" y="3287966"/>
            <a:ext cx="1136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Montserrat" panose="00000500000000000000" pitchFamily="2" charset="0"/>
              </a:rPr>
              <a:t>Coil 2.3</a:t>
            </a:r>
            <a:endParaRPr lang="en-GB" dirty="0">
              <a:solidFill>
                <a:srgbClr val="C00000"/>
              </a:solidFill>
              <a:latin typeface="Montserrat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4F4B30-698B-8EC8-4001-10492D64E376}"/>
              </a:ext>
            </a:extLst>
          </p:cNvPr>
          <p:cNvSpPr txBox="1"/>
          <p:nvPr/>
        </p:nvSpPr>
        <p:spPr>
          <a:xfrm>
            <a:off x="9263994" y="4176881"/>
            <a:ext cx="177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-6.28 MN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C73C9B4-7EC3-0C8B-B6BD-64B9403505B8}"/>
              </a:ext>
            </a:extLst>
          </p:cNvPr>
          <p:cNvCxnSpPr>
            <a:cxnSpLocks/>
          </p:cNvCxnSpPr>
          <p:nvPr/>
        </p:nvCxnSpPr>
        <p:spPr>
          <a:xfrm flipV="1">
            <a:off x="10114660" y="3248708"/>
            <a:ext cx="247650" cy="9906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6608604-B462-7343-46F7-2CDB04427D66}"/>
              </a:ext>
            </a:extLst>
          </p:cNvPr>
          <p:cNvSpPr txBox="1"/>
          <p:nvPr/>
        </p:nvSpPr>
        <p:spPr>
          <a:xfrm>
            <a:off x="7093781" y="4179952"/>
            <a:ext cx="177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5.55 MN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77E7DED-DB4B-1B95-40A5-BFABB71814B3}"/>
              </a:ext>
            </a:extLst>
          </p:cNvPr>
          <p:cNvCxnSpPr>
            <a:cxnSpLocks/>
          </p:cNvCxnSpPr>
          <p:nvPr/>
        </p:nvCxnSpPr>
        <p:spPr>
          <a:xfrm flipH="1" flipV="1">
            <a:off x="7343866" y="3255158"/>
            <a:ext cx="427874" cy="9842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3DF26B4-53A8-5E67-80DE-889DF538F323}"/>
              </a:ext>
            </a:extLst>
          </p:cNvPr>
          <p:cNvSpPr txBox="1"/>
          <p:nvPr/>
        </p:nvSpPr>
        <p:spPr>
          <a:xfrm>
            <a:off x="6585351" y="5278821"/>
            <a:ext cx="177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7.16 MN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EE16096-2767-0AAC-074B-92C58DA5DD1A}"/>
              </a:ext>
            </a:extLst>
          </p:cNvPr>
          <p:cNvCxnSpPr>
            <a:cxnSpLocks/>
          </p:cNvCxnSpPr>
          <p:nvPr/>
        </p:nvCxnSpPr>
        <p:spPr>
          <a:xfrm flipH="1" flipV="1">
            <a:off x="5987142" y="4666523"/>
            <a:ext cx="1044103" cy="7523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E309016E-DAC5-F9EA-2294-396674362B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6868" y="2217848"/>
            <a:ext cx="2259369" cy="246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7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1F6F0-02EE-5E6A-CAC7-B63370092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itle 1">
            <a:extLst>
              <a:ext uri="{FF2B5EF4-FFF2-40B4-BE49-F238E27FC236}">
                <a16:creationId xmlns:a16="http://schemas.microsoft.com/office/drawing/2014/main" id="{3BC2F642-8A1D-9067-D8E6-EEC1DE057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3090" y="214131"/>
            <a:ext cx="8905819" cy="1325563"/>
          </a:xfrm>
        </p:spPr>
        <p:txBody>
          <a:bodyPr/>
          <a:lstStyle/>
          <a:p>
            <a:pPr algn="ctr"/>
            <a:r>
              <a:rPr lang="en-US" dirty="0"/>
              <a:t>Note: Coil + Spacers model - contact stabilization &amp; friction</a:t>
            </a:r>
          </a:p>
        </p:txBody>
      </p:sp>
      <p:pic>
        <p:nvPicPr>
          <p:cNvPr id="301" name="Image 8" descr="MUON-Slide-graphBase-pagebottom.jpg">
            <a:extLst>
              <a:ext uri="{FF2B5EF4-FFF2-40B4-BE49-F238E27FC236}">
                <a16:creationId xmlns:a16="http://schemas.microsoft.com/office/drawing/2014/main" id="{EA037573-27F3-3A90-91BA-08083131DE3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302" name="Image 8" descr="MUON-Slide-graphBase-pagebottom.jpg">
            <a:extLst>
              <a:ext uri="{FF2B5EF4-FFF2-40B4-BE49-F238E27FC236}">
                <a16:creationId xmlns:a16="http://schemas.microsoft.com/office/drawing/2014/main" id="{F62C51EE-D59A-FC76-8363-406A003D317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14039" y="6267186"/>
            <a:ext cx="12177378" cy="6225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C386376-2995-09E7-A7F9-35FCF5737F9A}"/>
              </a:ext>
            </a:extLst>
          </p:cNvPr>
          <p:cNvSpPr txBox="1"/>
          <p:nvPr/>
        </p:nvSpPr>
        <p:spPr>
          <a:xfrm>
            <a:off x="6263127" y="1652227"/>
            <a:ext cx="28411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Radial Displacement Magnitude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469522-68A7-2D5B-C1B1-DF01798897FC}"/>
              </a:ext>
            </a:extLst>
          </p:cNvPr>
          <p:cNvSpPr txBox="1"/>
          <p:nvPr/>
        </p:nvSpPr>
        <p:spPr>
          <a:xfrm>
            <a:off x="1280522" y="1590672"/>
            <a:ext cx="30909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Shear Stress, Coil 2</a:t>
            </a:r>
          </a:p>
        </p:txBody>
      </p:sp>
      <p:pic>
        <p:nvPicPr>
          <p:cNvPr id="3" name="pg12">
            <a:extLst>
              <a:ext uri="{FF2B5EF4-FFF2-40B4-BE49-F238E27FC236}">
                <a16:creationId xmlns:a16="http://schemas.microsoft.com/office/drawing/2014/main" id="{5BA449E5-8AB0-1971-8516-10FAFFCDCC0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425" y="1863327"/>
            <a:ext cx="3903206" cy="2929638"/>
          </a:xfrm>
          <a:prstGeom prst="rect">
            <a:avLst/>
          </a:prstGeom>
        </p:spPr>
      </p:pic>
      <p:pic>
        <p:nvPicPr>
          <p:cNvPr id="13" name="pg12">
            <a:extLst>
              <a:ext uri="{FF2B5EF4-FFF2-40B4-BE49-F238E27FC236}">
                <a16:creationId xmlns:a16="http://schemas.microsoft.com/office/drawing/2014/main" id="{06FA773D-F19A-8BEC-0DD1-B0A7A81A7E0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16" y="1863327"/>
            <a:ext cx="5165489" cy="3877072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C3ECDF63-9D63-FB6A-3D0C-C95B54A4BBA1}"/>
              </a:ext>
            </a:extLst>
          </p:cNvPr>
          <p:cNvSpPr/>
          <p:nvPr/>
        </p:nvSpPr>
        <p:spPr>
          <a:xfrm>
            <a:off x="1163533" y="3710410"/>
            <a:ext cx="762000" cy="2041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DED2E17E-2EA2-9EFD-7FF7-48DA0D7287DA}"/>
              </a:ext>
            </a:extLst>
          </p:cNvPr>
          <p:cNvSpPr/>
          <p:nvPr/>
        </p:nvSpPr>
        <p:spPr>
          <a:xfrm rot="16200000">
            <a:off x="1659319" y="3725799"/>
            <a:ext cx="762000" cy="2041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8561A0-58A9-F05C-905E-52B4C79E186D}"/>
              </a:ext>
            </a:extLst>
          </p:cNvPr>
          <p:cNvSpPr txBox="1"/>
          <p:nvPr/>
        </p:nvSpPr>
        <p:spPr>
          <a:xfrm>
            <a:off x="-14039" y="3432531"/>
            <a:ext cx="135719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Pressure applied on Coil Boundary</a:t>
            </a:r>
            <a:endParaRPr lang="en-US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81B4FA-972C-B991-2097-6D4B5A0FCA4E}"/>
              </a:ext>
            </a:extLst>
          </p:cNvPr>
          <p:cNvSpPr txBox="1"/>
          <p:nvPr/>
        </p:nvSpPr>
        <p:spPr>
          <a:xfrm>
            <a:off x="1525355" y="2716798"/>
            <a:ext cx="123409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Shear Stress on Coil Boundary</a:t>
            </a: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C314B6-ADE4-271B-EA79-50A67F9BAF47}"/>
              </a:ext>
            </a:extLst>
          </p:cNvPr>
          <p:cNvSpPr txBox="1"/>
          <p:nvPr/>
        </p:nvSpPr>
        <p:spPr>
          <a:xfrm>
            <a:off x="2204491" y="5606655"/>
            <a:ext cx="1770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Bonded contact hypothesis non verified !!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6C342C6-3C38-0363-B182-956092EF93C0}"/>
              </a:ext>
            </a:extLst>
          </p:cNvPr>
          <p:cNvCxnSpPr>
            <a:cxnSpLocks/>
          </p:cNvCxnSpPr>
          <p:nvPr/>
        </p:nvCxnSpPr>
        <p:spPr>
          <a:xfrm flipH="1" flipV="1">
            <a:off x="2632791" y="4675411"/>
            <a:ext cx="194258" cy="9906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676CC13-913A-7B7F-7FA8-E8B7DFECA4F6}"/>
              </a:ext>
            </a:extLst>
          </p:cNvPr>
          <p:cNvCxnSpPr>
            <a:cxnSpLocks/>
          </p:cNvCxnSpPr>
          <p:nvPr/>
        </p:nvCxnSpPr>
        <p:spPr>
          <a:xfrm flipV="1">
            <a:off x="3366973" y="4675411"/>
            <a:ext cx="247650" cy="9906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81E67F2-5861-0D2B-E825-A14273AB43A3}"/>
              </a:ext>
            </a:extLst>
          </p:cNvPr>
          <p:cNvSpPr txBox="1"/>
          <p:nvPr/>
        </p:nvSpPr>
        <p:spPr>
          <a:xfrm>
            <a:off x="5772263" y="4757053"/>
            <a:ext cx="3822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Radial displacement values differs from the stabilized models and rigid SS spacers approximation.</a:t>
            </a:r>
          </a:p>
        </p:txBody>
      </p:sp>
      <p:pic>
        <p:nvPicPr>
          <p:cNvPr id="2" name="pg12">
            <a:extLst>
              <a:ext uri="{FF2B5EF4-FFF2-40B4-BE49-F238E27FC236}">
                <a16:creationId xmlns:a16="http://schemas.microsoft.com/office/drawing/2014/main" id="{33B95D28-0317-3859-9DDB-613571B9F65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419" y="2079099"/>
            <a:ext cx="3318451" cy="24907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91F709-5095-45C9-66DA-4B72DC8E8576}"/>
              </a:ext>
            </a:extLst>
          </p:cNvPr>
          <p:cNvSpPr txBox="1"/>
          <p:nvPr/>
        </p:nvSpPr>
        <p:spPr>
          <a:xfrm>
            <a:off x="9485842" y="1493995"/>
            <a:ext cx="249223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Zoom on radial displacement magnitude</a:t>
            </a: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+ deformation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7F407D-D652-6FC4-3601-90A1CD981604}"/>
              </a:ext>
            </a:extLst>
          </p:cNvPr>
          <p:cNvSpPr txBox="1"/>
          <p:nvPr/>
        </p:nvSpPr>
        <p:spPr>
          <a:xfrm>
            <a:off x="5772263" y="5956638"/>
            <a:ext cx="3822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Model inter-turn contact to evaluate the single turn mechanical behavior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9103ACE4-D0E2-615A-EED2-CA4A97D64030}"/>
              </a:ext>
            </a:extLst>
          </p:cNvPr>
          <p:cNvSpPr/>
          <p:nvPr/>
        </p:nvSpPr>
        <p:spPr>
          <a:xfrm rot="5400000">
            <a:off x="7494187" y="5748229"/>
            <a:ext cx="379036" cy="2147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14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6C9BF3-28AE-D505-8E9A-44ABFBB04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DD3FC8BA-BEC0-A457-0216-6D5907923D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56E5AE8-255A-E1FB-49CA-8817526D2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236" y="108085"/>
            <a:ext cx="10701528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</a:rPr>
              <a:t>B5-DEMO MAG 2.4 </a:t>
            </a:r>
            <a:r>
              <a:rPr lang="en-US" sz="4000" dirty="0"/>
              <a:t>:</a:t>
            </a:r>
            <a:br>
              <a:rPr lang="en-US" sz="4000" dirty="0"/>
            </a:br>
            <a:r>
              <a:rPr lang="en-US" sz="4000" dirty="0"/>
              <a:t>Magnets Main Parameters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E37BC0F-4B63-3987-7BC1-7C37002935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9862494"/>
              </p:ext>
            </p:extLst>
          </p:nvPr>
        </p:nvGraphicFramePr>
        <p:xfrm>
          <a:off x="372488" y="1494091"/>
          <a:ext cx="727736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0839">
                  <a:extLst>
                    <a:ext uri="{9D8B030D-6E8A-4147-A177-3AD203B41FA5}">
                      <a16:colId xmlns:a16="http://schemas.microsoft.com/office/drawing/2014/main" val="2379635906"/>
                    </a:ext>
                  </a:extLst>
                </a:gridCol>
                <a:gridCol w="2636521">
                  <a:extLst>
                    <a:ext uri="{9D8B030D-6E8A-4147-A177-3AD203B41FA5}">
                      <a16:colId xmlns:a16="http://schemas.microsoft.com/office/drawing/2014/main" val="3437794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B5-DEMO MAG 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855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J_eng Coil1/Coil2 (A/mm^2)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403.5 / 632.3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333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B2/B1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14.3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156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Focusing strength per cell length (T^2*m/m)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313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Axial Force on Coil1/Coil2 (MN)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-4.61 / +11.7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17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Net Axial Force (MN)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+7.09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473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Net Torque applied on centroid of forces (MN*m)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-0.319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46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Peak Hoop Stress on Coil1/Coil2 (MPa)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+207 / +435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740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Peak Positive Radial Stress on Coil1/Coil2 (MPa)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+3.50 / +9.51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861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Peak Von Mises Stress on SS spacers (MPa)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+273 / +560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674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Magnetic Energy Density Coil1/Coil2 (MJ/m^3)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151.7 / 147.0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518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Total HTS length (full cell)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619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Coil Current Coil1/2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761.2 / 1193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978997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A8F41021-A5DA-835B-802F-F8EBFB0CD4D5}"/>
              </a:ext>
            </a:extLst>
          </p:cNvPr>
          <p:cNvSpPr txBox="1">
            <a:spLocks/>
          </p:cNvSpPr>
          <p:nvPr/>
        </p:nvSpPr>
        <p:spPr>
          <a:xfrm>
            <a:off x="1768094" y="6315011"/>
            <a:ext cx="44861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Note: peak stress values referred to radially unconstrained coils.</a:t>
            </a:r>
            <a:endParaRPr lang="en-US" sz="1200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94392B-184C-62E6-5408-8D9F96E2C0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93" r="3544"/>
          <a:stretch/>
        </p:blipFill>
        <p:spPr>
          <a:xfrm>
            <a:off x="8026002" y="1851660"/>
            <a:ext cx="3815670" cy="3154680"/>
          </a:xfrm>
          <a:prstGeom prst="rect">
            <a:avLst/>
          </a:prstGeom>
        </p:spPr>
      </p:pic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0309CB0-FD60-324C-73C4-B14AE6E00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7FBA-D4E9-46CA-9321-3ADA2E368FCD}" type="slidenum">
              <a:rPr lang="en-GB" smtClean="0"/>
              <a:t>26</a:t>
            </a:fld>
            <a:endParaRPr lang="en-GB"/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D41879B8-697D-0FB5-FFE0-423C45B3BC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242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FC638-AD7D-DC6E-EF56-A50436A77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itle 1">
            <a:extLst>
              <a:ext uri="{FF2B5EF4-FFF2-40B4-BE49-F238E27FC236}">
                <a16:creationId xmlns:a16="http://schemas.microsoft.com/office/drawing/2014/main" id="{71A0A27D-17E4-F876-8CFA-E2B0F26D1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631" y="139036"/>
            <a:ext cx="8947537" cy="989528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</a:rPr>
              <a:t>B5-DEMO MAG 2.4</a:t>
            </a:r>
            <a:r>
              <a:rPr lang="en-US" sz="4000" dirty="0"/>
              <a:t>:</a:t>
            </a:r>
            <a:r>
              <a:rPr lang="en-US" sz="4000" dirty="0">
                <a:solidFill>
                  <a:schemeClr val="accent1"/>
                </a:solidFill>
              </a:rPr>
              <a:t> </a:t>
            </a:r>
            <a:r>
              <a:rPr lang="en-US" sz="4000" dirty="0"/>
              <a:t>Coil Support Structure</a:t>
            </a:r>
          </a:p>
        </p:txBody>
      </p:sp>
      <p:pic>
        <p:nvPicPr>
          <p:cNvPr id="301" name="Image 8" descr="MUON-Slide-graphBase-pagebottom.jpg">
            <a:extLst>
              <a:ext uri="{FF2B5EF4-FFF2-40B4-BE49-F238E27FC236}">
                <a16:creationId xmlns:a16="http://schemas.microsoft.com/office/drawing/2014/main" id="{0D1AA411-0397-158B-959A-4499B93A0D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302" name="Image 8" descr="MUON-Slide-graphBase-pagebottom.jpg">
            <a:extLst>
              <a:ext uri="{FF2B5EF4-FFF2-40B4-BE49-F238E27FC236}">
                <a16:creationId xmlns:a16="http://schemas.microsoft.com/office/drawing/2014/main" id="{F57CE4A7-0F6F-75C2-88F7-93754CB86B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17711" y="6235436"/>
            <a:ext cx="12177378" cy="6225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6436386-7AFF-BFA5-6A73-829B7672C21D}"/>
              </a:ext>
            </a:extLst>
          </p:cNvPr>
          <p:cNvSpPr txBox="1"/>
          <p:nvPr/>
        </p:nvSpPr>
        <p:spPr>
          <a:xfrm>
            <a:off x="1460159" y="4792812"/>
            <a:ext cx="3276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Peak Von Mises Stress: </a:t>
            </a:r>
            <a:r>
              <a:rPr lang="en-US" sz="1600" b="1" u="sng" dirty="0"/>
              <a:t>648 MPa</a:t>
            </a:r>
          </a:p>
        </p:txBody>
      </p:sp>
      <p:pic>
        <p:nvPicPr>
          <p:cNvPr id="6" name="Picture 5" descr="A blue square with a rainbow in the center&#10;&#10;AI-generated content may be incorrect.">
            <a:extLst>
              <a:ext uri="{FF2B5EF4-FFF2-40B4-BE49-F238E27FC236}">
                <a16:creationId xmlns:a16="http://schemas.microsoft.com/office/drawing/2014/main" id="{06F09E8B-7A3E-D542-4183-5F474A00A0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54" y="1758243"/>
            <a:ext cx="5191419" cy="2758393"/>
          </a:xfrm>
          <a:prstGeom prst="rect">
            <a:avLst/>
          </a:prstGeom>
        </p:spPr>
      </p:pic>
      <p:pic>
        <p:nvPicPr>
          <p:cNvPr id="8" name="Picture 7" descr="A colorful image of a computer generated image&#10;&#10;AI-generated content may be incorrect.">
            <a:extLst>
              <a:ext uri="{FF2B5EF4-FFF2-40B4-BE49-F238E27FC236}">
                <a16:creationId xmlns:a16="http://schemas.microsoft.com/office/drawing/2014/main" id="{286A3849-DB46-4343-9870-0BE0FFBC73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3" r="9147"/>
          <a:stretch/>
        </p:blipFill>
        <p:spPr>
          <a:xfrm>
            <a:off x="5599927" y="4579735"/>
            <a:ext cx="2508308" cy="2064075"/>
          </a:xfrm>
          <a:prstGeom prst="rect">
            <a:avLst/>
          </a:prstGeom>
        </p:spPr>
      </p:pic>
      <p:pic>
        <p:nvPicPr>
          <p:cNvPr id="12" name="Picture 11" descr="A colorful grid with squares&#10;&#10;AI-generated content may be incorrect.">
            <a:extLst>
              <a:ext uri="{FF2B5EF4-FFF2-40B4-BE49-F238E27FC236}">
                <a16:creationId xmlns:a16="http://schemas.microsoft.com/office/drawing/2014/main" id="{A88414A9-44B1-D6B5-D144-69BBEC9D51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928" y="1489891"/>
            <a:ext cx="5191419" cy="27583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5D2A404-EA47-3D48-FD5C-B06F8AF2E98F}"/>
              </a:ext>
            </a:extLst>
          </p:cNvPr>
          <p:cNvSpPr txBox="1"/>
          <p:nvPr/>
        </p:nvSpPr>
        <p:spPr>
          <a:xfrm>
            <a:off x="1601372" y="1458261"/>
            <a:ext cx="27999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</a:rPr>
              <a:t>Von Mises Stress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894558-49CA-DCB8-2FB1-0B56DAFB604F}"/>
              </a:ext>
            </a:extLst>
          </p:cNvPr>
          <p:cNvSpPr txBox="1"/>
          <p:nvPr/>
        </p:nvSpPr>
        <p:spPr>
          <a:xfrm>
            <a:off x="8210541" y="1299236"/>
            <a:ext cx="27999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</a:rPr>
              <a:t>Displacement Magnitude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9D89E0-87E5-6D38-7B6E-BBFCE50750B3}"/>
              </a:ext>
            </a:extLst>
          </p:cNvPr>
          <p:cNvSpPr txBox="1"/>
          <p:nvPr/>
        </p:nvSpPr>
        <p:spPr>
          <a:xfrm>
            <a:off x="5599927" y="4118070"/>
            <a:ext cx="2508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/>
              <a:t>NOTE</a:t>
            </a:r>
            <a:r>
              <a:rPr lang="en-US" sz="1200"/>
              <a:t>: Strong axial forces with opposed directions!!!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52A967A-C699-B8DB-77D0-391629222068}"/>
              </a:ext>
            </a:extLst>
          </p:cNvPr>
          <p:cNvSpPr/>
          <p:nvPr/>
        </p:nvSpPr>
        <p:spPr>
          <a:xfrm>
            <a:off x="6353739" y="5784574"/>
            <a:ext cx="501611" cy="16263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A4373D8E-0B54-DE55-B95C-E4F7B3CD9A35}"/>
              </a:ext>
            </a:extLst>
          </p:cNvPr>
          <p:cNvSpPr/>
          <p:nvPr/>
        </p:nvSpPr>
        <p:spPr>
          <a:xfrm rot="10800000">
            <a:off x="6362337" y="5138157"/>
            <a:ext cx="263071" cy="16263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87C28B-E962-AAB7-7A27-9C5C0354C520}"/>
              </a:ext>
            </a:extLst>
          </p:cNvPr>
          <p:cNvSpPr txBox="1"/>
          <p:nvPr/>
        </p:nvSpPr>
        <p:spPr>
          <a:xfrm>
            <a:off x="6737916" y="5819938"/>
            <a:ext cx="10783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11.7 MN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FF5AE7-37B5-29AF-6144-28DCC8129783}"/>
              </a:ext>
            </a:extLst>
          </p:cNvPr>
          <p:cNvSpPr txBox="1"/>
          <p:nvPr/>
        </p:nvSpPr>
        <p:spPr>
          <a:xfrm>
            <a:off x="5547013" y="4822038"/>
            <a:ext cx="10783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4</a:t>
            </a:r>
            <a:r>
              <a:rPr lang="en-US" sz="1800">
                <a:solidFill>
                  <a:schemeClr val="bg1"/>
                </a:solidFill>
              </a:rPr>
              <a:t>.61 MN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342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C9C8B-8BFF-4FE4-CC54-A99148BDC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63DE-874E-43A9-4E4B-EBC7773E7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259" y="-45085"/>
            <a:ext cx="10701528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Rough estimate of dipole dimensions</a:t>
            </a:r>
          </a:p>
        </p:txBody>
      </p:sp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EE70E034-4EC4-27E3-8AA5-643651AED5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15" name="Image 8" descr="MUON-Slide-graphBase-pagebottom.jpg">
            <a:extLst>
              <a:ext uri="{FF2B5EF4-FFF2-40B4-BE49-F238E27FC236}">
                <a16:creationId xmlns:a16="http://schemas.microsoft.com/office/drawing/2014/main" id="{182DD442-8880-39ED-BE14-F776315B20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pic>
        <p:nvPicPr>
          <p:cNvPr id="11" name="Immagine 1" descr="Immagine che contiene diagramma, schizzo, disegno, linea&#10;&#10;Descrizione generata automaticamente">
            <a:extLst>
              <a:ext uri="{FF2B5EF4-FFF2-40B4-BE49-F238E27FC236}">
                <a16:creationId xmlns:a16="http://schemas.microsoft.com/office/drawing/2014/main" id="{E63D0B17-23D9-2A80-BD85-A5D3378FB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66" y="1853475"/>
            <a:ext cx="3987361" cy="30089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0A11A2-0AA6-AB9A-BAFC-58C3AA112D65}"/>
              </a:ext>
            </a:extLst>
          </p:cNvPr>
          <p:cNvSpPr txBox="1"/>
          <p:nvPr/>
        </p:nvSpPr>
        <p:spPr>
          <a:xfrm>
            <a:off x="1344984" y="1534943"/>
            <a:ext cx="24605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saddle coil option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DFC558-CF3D-3AA5-1FC1-08D9B187F7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258" t="8791" r="11933" b="11014"/>
          <a:stretch/>
        </p:blipFill>
        <p:spPr>
          <a:xfrm>
            <a:off x="5459923" y="2010664"/>
            <a:ext cx="6249477" cy="368107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5B131FF-C374-1F52-0999-3E594C6B1170}"/>
              </a:ext>
            </a:extLst>
          </p:cNvPr>
          <p:cNvSpPr/>
          <p:nvPr/>
        </p:nvSpPr>
        <p:spPr>
          <a:xfrm>
            <a:off x="6311900" y="3552629"/>
            <a:ext cx="812800" cy="1334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403066-7713-7A58-4D63-FA326DABD238}"/>
              </a:ext>
            </a:extLst>
          </p:cNvPr>
          <p:cNvSpPr txBox="1"/>
          <p:nvPr/>
        </p:nvSpPr>
        <p:spPr>
          <a:xfrm>
            <a:off x="7496432" y="1067830"/>
            <a:ext cx="246052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same polarity on both dipoles: consider a single dipole magnet across the absorber wedge.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EFA279-7177-36E4-E0D2-7D29F316B255}"/>
              </a:ext>
            </a:extLst>
          </p:cNvPr>
          <p:cNvCxnSpPr>
            <a:cxnSpLocks/>
          </p:cNvCxnSpPr>
          <p:nvPr/>
        </p:nvCxnSpPr>
        <p:spPr>
          <a:xfrm flipV="1">
            <a:off x="6718300" y="1737360"/>
            <a:ext cx="1017524" cy="18041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9EF636E-3187-94A4-3C99-EB9164FD15B4}"/>
              </a:ext>
            </a:extLst>
          </p:cNvPr>
          <p:cNvSpPr txBox="1"/>
          <p:nvPr/>
        </p:nvSpPr>
        <p:spPr>
          <a:xfrm>
            <a:off x="831465" y="5125451"/>
            <a:ext cx="373746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Dipole dimensions: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Inner radius: 140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Radial thickness: 15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Axial length: 236 mm (maximum length available for the inter-cell layout).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Number of turns: 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Current: 629.6 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94C108-E97D-21AD-D992-C88FE768C7BC}"/>
              </a:ext>
            </a:extLst>
          </p:cNvPr>
          <p:cNvSpPr txBox="1"/>
          <p:nvPr/>
        </p:nvSpPr>
        <p:spPr>
          <a:xfrm>
            <a:off x="4892026" y="1102126"/>
            <a:ext cx="2407947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Data to be checked with more detailed analyses.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EB21EAE-7A0E-A37C-3BED-F6906A3889B5}"/>
              </a:ext>
            </a:extLst>
          </p:cNvPr>
          <p:cNvSpPr txBox="1"/>
          <p:nvPr/>
        </p:nvSpPr>
        <p:spPr>
          <a:xfrm>
            <a:off x="5324724" y="5898702"/>
            <a:ext cx="2787152" cy="5232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Dipole z center position at the center of the absorber wedge.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480719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DA30F68A-4F58-5152-032A-A522F7D90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6024" y="2766218"/>
            <a:ext cx="8759952" cy="1325563"/>
          </a:xfrm>
        </p:spPr>
        <p:txBody>
          <a:bodyPr/>
          <a:lstStyle/>
          <a:p>
            <a:pPr algn="ctr"/>
            <a:r>
              <a:rPr lang="en-US" dirty="0"/>
              <a:t>Backup</a:t>
            </a:r>
          </a:p>
        </p:txBody>
      </p:sp>
      <p:pic>
        <p:nvPicPr>
          <p:cNvPr id="15" name="Image 8" descr="MUON-Slide-graphBase-pagebottom.jpg">
            <a:extLst>
              <a:ext uri="{FF2B5EF4-FFF2-40B4-BE49-F238E27FC236}">
                <a16:creationId xmlns:a16="http://schemas.microsoft.com/office/drawing/2014/main" id="{47B5326A-6E89-E2CC-AB4E-A389E10EBB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16" name="Image 8" descr="MUON-Slide-graphBase-pagebottom.jpg">
            <a:extLst>
              <a:ext uri="{FF2B5EF4-FFF2-40B4-BE49-F238E27FC236}">
                <a16:creationId xmlns:a16="http://schemas.microsoft.com/office/drawing/2014/main" id="{8712E6BC-CB8F-1030-D127-F9A3D29FE7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591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121223-D358-13A1-28FB-380C4BD76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AD9A8-8D72-3F9A-7D28-6992665F3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733"/>
            <a:ext cx="10701528" cy="1325563"/>
          </a:xfrm>
        </p:spPr>
        <p:txBody>
          <a:bodyPr/>
          <a:lstStyle/>
          <a:p>
            <a:pPr algn="ctr"/>
            <a:r>
              <a:rPr lang="en-US" dirty="0"/>
              <a:t>Updated Cell Layout: </a:t>
            </a:r>
            <a:r>
              <a:rPr lang="en-US" i="1" dirty="0"/>
              <a:t>“inter-cell cryostat”</a:t>
            </a:r>
          </a:p>
        </p:txBody>
      </p:sp>
      <p:pic>
        <p:nvPicPr>
          <p:cNvPr id="23" name="Image 8" descr="MUON-Slide-graphBase-pagebottom.jpg">
            <a:extLst>
              <a:ext uri="{FF2B5EF4-FFF2-40B4-BE49-F238E27FC236}">
                <a16:creationId xmlns:a16="http://schemas.microsoft.com/office/drawing/2014/main" id="{1F905F5C-AA62-B7F3-9CE7-C19D338E28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24" name="Image 8" descr="MUON-Slide-graphBase-pagebottom.jpg">
            <a:extLst>
              <a:ext uri="{FF2B5EF4-FFF2-40B4-BE49-F238E27FC236}">
                <a16:creationId xmlns:a16="http://schemas.microsoft.com/office/drawing/2014/main" id="{7BE09A46-F12D-4FA5-B32E-57C22FE500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BA2F103-D8FF-50BC-83EE-50BE084B07DF}"/>
              </a:ext>
            </a:extLst>
          </p:cNvPr>
          <p:cNvSpPr txBox="1"/>
          <p:nvPr/>
        </p:nvSpPr>
        <p:spPr>
          <a:xfrm>
            <a:off x="8984724" y="1206618"/>
            <a:ext cx="1695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kern="0" dirty="0">
                <a:solidFill>
                  <a:schemeClr val="accent1"/>
                </a:solidFill>
              </a:rPr>
              <a:t>Cooling Cell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9FC7DFF9-9304-A0E8-B9CB-8EF26A4879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8373"/>
          <a:stretch/>
        </p:blipFill>
        <p:spPr>
          <a:xfrm>
            <a:off x="8549004" y="1575951"/>
            <a:ext cx="2567332" cy="2485510"/>
          </a:xfrm>
          <a:prstGeom prst="rect">
            <a:avLst/>
          </a:prstGeom>
        </p:spPr>
      </p:pic>
      <p:pic>
        <p:nvPicPr>
          <p:cNvPr id="64" name="Picture 63" descr="A graph with a line&#10;&#10;Description automatically generated">
            <a:extLst>
              <a:ext uri="{FF2B5EF4-FFF2-40B4-BE49-F238E27FC236}">
                <a16:creationId xmlns:a16="http://schemas.microsoft.com/office/drawing/2014/main" id="{82D8CD14-2BF8-3B68-3F5A-78BE4422DC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5" t="8788" r="8104" b="6563"/>
          <a:stretch/>
        </p:blipFill>
        <p:spPr>
          <a:xfrm>
            <a:off x="8408031" y="4288603"/>
            <a:ext cx="2770510" cy="2114516"/>
          </a:xfrm>
          <a:prstGeom prst="rect">
            <a:avLst/>
          </a:prstGeom>
        </p:spPr>
      </p:pic>
      <p:sp>
        <p:nvSpPr>
          <p:cNvPr id="65" name="CasellaDiTesto 32">
            <a:extLst>
              <a:ext uri="{FF2B5EF4-FFF2-40B4-BE49-F238E27FC236}">
                <a16:creationId xmlns:a16="http://schemas.microsoft.com/office/drawing/2014/main" id="{A9B9BF92-749B-DE12-53F9-F74C6C4C0DCE}"/>
              </a:ext>
            </a:extLst>
          </p:cNvPr>
          <p:cNvSpPr txBox="1"/>
          <p:nvPr/>
        </p:nvSpPr>
        <p:spPr>
          <a:xfrm>
            <a:off x="8364065" y="4075227"/>
            <a:ext cx="28432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kern="0" dirty="0">
                <a:solidFill>
                  <a:schemeClr val="accent1"/>
                </a:solidFill>
              </a:rPr>
              <a:t>Target field on axis for a 1 m cell</a:t>
            </a:r>
            <a:endParaRPr lang="it-IT" sz="1400" dirty="0"/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42307EAC-82F7-95CC-429C-12EFE6FBBA79}"/>
              </a:ext>
            </a:extLst>
          </p:cNvPr>
          <p:cNvCxnSpPr>
            <a:cxnSpLocks/>
          </p:cNvCxnSpPr>
          <p:nvPr/>
        </p:nvCxnSpPr>
        <p:spPr>
          <a:xfrm>
            <a:off x="8197937" y="1712756"/>
            <a:ext cx="610300" cy="54893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09D86B78-A8D5-56CF-B5D8-BDCA9D707811}"/>
              </a:ext>
            </a:extLst>
          </p:cNvPr>
          <p:cNvSpPr txBox="1"/>
          <p:nvPr/>
        </p:nvSpPr>
        <p:spPr>
          <a:xfrm>
            <a:off x="6204559" y="1373193"/>
            <a:ext cx="21595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1800" kern="0" dirty="0">
                <a:solidFill>
                  <a:schemeClr val="accent1">
                    <a:lumMod val="75000"/>
                  </a:schemeClr>
                </a:solidFill>
              </a:rPr>
              <a:t>xial forces on coils</a:t>
            </a:r>
          </a:p>
          <a:p>
            <a:pPr algn="ctr"/>
            <a:r>
              <a:rPr lang="en-US" kern="0" dirty="0">
                <a:solidFill>
                  <a:schemeClr val="accent1">
                    <a:lumMod val="75000"/>
                  </a:schemeClr>
                </a:solidFill>
              </a:rPr>
              <a:t>(lattice operation)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asellaDiTesto 150">
                <a:extLst>
                  <a:ext uri="{FF2B5EF4-FFF2-40B4-BE49-F238E27FC236}">
                    <a16:creationId xmlns:a16="http://schemas.microsoft.com/office/drawing/2014/main" id="{D5715DBA-5E6D-BA69-F34B-76491CE455C6}"/>
                  </a:ext>
                </a:extLst>
              </p:cNvPr>
              <p:cNvSpPr txBox="1"/>
              <p:nvPr/>
            </p:nvSpPr>
            <p:spPr>
              <a:xfrm>
                <a:off x="5925075" y="4985063"/>
                <a:ext cx="2206148" cy="126188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600" dirty="0">
                    <a:cs typeface="Arial" panose="020B0604020202020204" pitchFamily="34" charset="0"/>
                  </a:rPr>
                  <a:t>Target field harmonics</a:t>
                </a:r>
              </a:p>
              <a:p>
                <a:endParaRPr lang="it-IT" sz="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B</m:t>
                    </m:r>
                    <m: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 = 7 ±0.2 </m:t>
                    </m:r>
                    <m:r>
                      <m:rPr>
                        <m:sty m:val="p"/>
                      </m:rP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T</m:t>
                    </m:r>
                  </m:oMath>
                </a14:m>
                <a:endParaRPr lang="it-IT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it-IT" sz="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B</m:t>
                    </m:r>
                    <m:r>
                      <a:rPr lang="it-IT" sz="16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=</m:t>
                    </m:r>
                    <m:r>
                      <a:rPr lang="it-IT" sz="16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±0.</m:t>
                    </m:r>
                    <m:r>
                      <a:rPr lang="it-IT" sz="16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it-IT" sz="16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T</m:t>
                    </m:r>
                  </m:oMath>
                </a14:m>
                <a:endParaRPr lang="it-IT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it-IT" sz="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B</m:t>
                    </m:r>
                    <m:r>
                      <a:rPr lang="it-IT" sz="16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=±</m:t>
                    </m:r>
                    <m:r>
                      <a:rPr lang="it-IT" sz="16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0.</m:t>
                    </m:r>
                    <m:r>
                      <a:rPr lang="it-IT" sz="16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4 </m:t>
                    </m:r>
                    <m:r>
                      <m:rPr>
                        <m:sty m:val="p"/>
                      </m:rPr>
                      <a:rPr lang="it-IT" sz="160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T</m:t>
                    </m:r>
                  </m:oMath>
                </a14:m>
                <a:endParaRPr lang="it-IT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5" name="CasellaDiTesto 150">
                <a:extLst>
                  <a:ext uri="{FF2B5EF4-FFF2-40B4-BE49-F238E27FC236}">
                    <a16:creationId xmlns:a16="http://schemas.microsoft.com/office/drawing/2014/main" id="{D5715DBA-5E6D-BA69-F34B-76491CE455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075" y="4985063"/>
                <a:ext cx="2206148" cy="1261884"/>
              </a:xfrm>
              <a:prstGeom prst="rect">
                <a:avLst/>
              </a:prstGeom>
              <a:blipFill>
                <a:blip r:embed="rId5"/>
                <a:stretch>
                  <a:fillRect l="-272" b="-2347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E30BC030-2219-8839-6292-ADFE6AD6826E}"/>
                  </a:ext>
                </a:extLst>
              </p:cNvPr>
              <p:cNvSpPr txBox="1"/>
              <p:nvPr/>
            </p:nvSpPr>
            <p:spPr>
              <a:xfrm>
                <a:off x="786448" y="5258664"/>
                <a:ext cx="5020553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fName>
                        <m:e>
                          <m:d>
                            <m:d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E30BC030-2219-8839-6292-ADFE6AD68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448" y="5258664"/>
                <a:ext cx="5020553" cy="7146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5" name="Picture 114">
            <a:extLst>
              <a:ext uri="{FF2B5EF4-FFF2-40B4-BE49-F238E27FC236}">
                <a16:creationId xmlns:a16="http://schemas.microsoft.com/office/drawing/2014/main" id="{E9EC0BD4-4CA9-A10B-C719-1ACA70CEFF8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003" t="948" b="2996"/>
          <a:stretch/>
        </p:blipFill>
        <p:spPr>
          <a:xfrm>
            <a:off x="284508" y="1206618"/>
            <a:ext cx="6024432" cy="3789928"/>
          </a:xfrm>
          <a:prstGeom prst="rect">
            <a:avLst/>
          </a:prstGeom>
        </p:spPr>
      </p:pic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50C419FB-6AB7-E395-DDC5-AEF3D13C95B9}"/>
              </a:ext>
            </a:extLst>
          </p:cNvPr>
          <p:cNvCxnSpPr>
            <a:cxnSpLocks/>
          </p:cNvCxnSpPr>
          <p:nvPr/>
        </p:nvCxnSpPr>
        <p:spPr>
          <a:xfrm>
            <a:off x="8260171" y="2962149"/>
            <a:ext cx="3279557" cy="0"/>
          </a:xfrm>
          <a:prstGeom prst="straightConnector1">
            <a:avLst/>
          </a:prstGeom>
          <a:ln w="28575"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CasellaDiTesto 150">
            <a:extLst>
              <a:ext uri="{FF2B5EF4-FFF2-40B4-BE49-F238E27FC236}">
                <a16:creationId xmlns:a16="http://schemas.microsoft.com/office/drawing/2014/main" id="{246116F0-EF27-199A-EB7A-909B39F0641B}"/>
              </a:ext>
            </a:extLst>
          </p:cNvPr>
          <p:cNvSpPr txBox="1"/>
          <p:nvPr/>
        </p:nvSpPr>
        <p:spPr>
          <a:xfrm>
            <a:off x="11307797" y="2636804"/>
            <a:ext cx="463861" cy="338554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600" b="1" dirty="0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27123791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55342-5FEA-B0A0-B082-A3BAF02E8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32" y="-40247"/>
            <a:ext cx="10536936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Gradient-based Optimization</a:t>
            </a:r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AD4B67C0-F986-6E12-8460-E40A75FA21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5EE20A8B-2DB7-1DC8-D4D1-8A58B9C187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pic>
        <p:nvPicPr>
          <p:cNvPr id="3" name="Picture 2" descr="Gradient-based optimization (published with permission) ">
            <a:extLst>
              <a:ext uri="{FF2B5EF4-FFF2-40B4-BE49-F238E27FC236}">
                <a16:creationId xmlns:a16="http://schemas.microsoft.com/office/drawing/2014/main" id="{D751BA74-48F0-9C11-BF2F-6B38AA591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683" y="1955898"/>
            <a:ext cx="7250633" cy="361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6471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41C6E-C9DA-44D2-A0CB-E0107BD8B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C098BC5-1D57-8AEF-1A31-C0A2F3C38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324" y="1083684"/>
            <a:ext cx="8385397" cy="5724403"/>
          </a:xfrm>
          <a:prstGeom prst="rect">
            <a:avLst/>
          </a:prstGeom>
        </p:spPr>
      </p:pic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DB5B02B1-0E7D-FE19-2C12-51F2150EA5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4D42205-36F5-D01E-535D-7693744AA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66" y="49913"/>
            <a:ext cx="10780467" cy="1325563"/>
          </a:xfrm>
        </p:spPr>
        <p:txBody>
          <a:bodyPr/>
          <a:lstStyle/>
          <a:p>
            <a:pPr algn="ctr"/>
            <a:r>
              <a:rPr lang="en-US" dirty="0"/>
              <a:t>Coil Search Scheme: Results Comparison (IV)</a:t>
            </a:r>
          </a:p>
        </p:txBody>
      </p:sp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4B426E51-09D4-F81D-2E81-F9850DF9EA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5AD289-158C-DB46-9524-A64B69E2A531}"/>
              </a:ext>
            </a:extLst>
          </p:cNvPr>
          <p:cNvSpPr txBox="1"/>
          <p:nvPr/>
        </p:nvSpPr>
        <p:spPr>
          <a:xfrm>
            <a:off x="8566312" y="1045584"/>
            <a:ext cx="1675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Results NOT normalized in terms of equivalent 12 mm tape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920B4CD-DFA0-3E1D-9FB7-F2DB4191C698}"/>
              </a:ext>
            </a:extLst>
          </p:cNvPr>
          <p:cNvCxnSpPr>
            <a:cxnSpLocks/>
          </p:cNvCxnSpPr>
          <p:nvPr/>
        </p:nvCxnSpPr>
        <p:spPr>
          <a:xfrm flipH="1">
            <a:off x="8031480" y="1310640"/>
            <a:ext cx="807720" cy="72715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467DB07-6F07-92C9-F0DF-E131401C51ED}"/>
              </a:ext>
            </a:extLst>
          </p:cNvPr>
          <p:cNvSpPr/>
          <p:nvPr/>
        </p:nvSpPr>
        <p:spPr>
          <a:xfrm rot="18884021">
            <a:off x="3951221" y="5666717"/>
            <a:ext cx="2574294" cy="2664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E3EDCD9-1F07-6FD5-143A-E326CFA8B9D8}"/>
              </a:ext>
            </a:extLst>
          </p:cNvPr>
          <p:cNvSpPr/>
          <p:nvPr/>
        </p:nvSpPr>
        <p:spPr>
          <a:xfrm rot="18884021">
            <a:off x="4650140" y="5569111"/>
            <a:ext cx="2299499" cy="2664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FCCEE5B-7E55-A274-202A-F4FE864A0ABA}"/>
              </a:ext>
            </a:extLst>
          </p:cNvPr>
          <p:cNvSpPr/>
          <p:nvPr/>
        </p:nvSpPr>
        <p:spPr>
          <a:xfrm rot="18884021">
            <a:off x="5543069" y="5380149"/>
            <a:ext cx="1829248" cy="26646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FE16DF0-5332-43E5-9796-AFD6D5A594AB}"/>
              </a:ext>
            </a:extLst>
          </p:cNvPr>
          <p:cNvSpPr/>
          <p:nvPr/>
        </p:nvSpPr>
        <p:spPr>
          <a:xfrm rot="18884021">
            <a:off x="6272628" y="5269926"/>
            <a:ext cx="1549081" cy="26646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9641F46-CFA6-A9CA-D302-58EE218568AB}"/>
              </a:ext>
            </a:extLst>
          </p:cNvPr>
          <p:cNvSpPr/>
          <p:nvPr/>
        </p:nvSpPr>
        <p:spPr>
          <a:xfrm rot="18884021">
            <a:off x="7224281" y="5301021"/>
            <a:ext cx="1568808" cy="266461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76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DA33F-09F5-3505-AF44-3CB1C2BB5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36777F2-EF1A-72D9-D9A5-6FC4EB9D4577}"/>
              </a:ext>
            </a:extLst>
          </p:cNvPr>
          <p:cNvSpPr txBox="1"/>
          <p:nvPr/>
        </p:nvSpPr>
        <p:spPr>
          <a:xfrm>
            <a:off x="5594747" y="2605372"/>
            <a:ext cx="25614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Numbering of magnet configurations studied for cell integration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9B6A54-D6E5-8EE5-D07F-52E52FBFF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236" y="45728"/>
            <a:ext cx="10701528" cy="1325563"/>
          </a:xfrm>
        </p:spPr>
        <p:txBody>
          <a:bodyPr/>
          <a:lstStyle/>
          <a:p>
            <a:pPr algn="ctr"/>
            <a:r>
              <a:rPr lang="en-US" dirty="0"/>
              <a:t>Magnet configuration nomenclature</a:t>
            </a:r>
          </a:p>
        </p:txBody>
      </p:sp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5400D2CB-455F-E67A-9FB3-723CBC4194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15" name="Image 8" descr="MUON-Slide-graphBase-pagebottom.jpg">
            <a:extLst>
              <a:ext uri="{FF2B5EF4-FFF2-40B4-BE49-F238E27FC236}">
                <a16:creationId xmlns:a16="http://schemas.microsoft.com/office/drawing/2014/main" id="{572CA578-6E01-7E44-EAF4-3A7F9E77EC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0DFE59-330C-4EE7-3E74-C32917F113BA}"/>
              </a:ext>
            </a:extLst>
          </p:cNvPr>
          <p:cNvSpPr txBox="1"/>
          <p:nvPr/>
        </p:nvSpPr>
        <p:spPr>
          <a:xfrm>
            <a:off x="2987810" y="1710534"/>
            <a:ext cx="2676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“B5-DEMO MAG X.Y”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506BAC-18CB-92E0-B43F-4CFB594EBEE0}"/>
              </a:ext>
            </a:extLst>
          </p:cNvPr>
          <p:cNvCxnSpPr>
            <a:cxnSpLocks/>
          </p:cNvCxnSpPr>
          <p:nvPr/>
        </p:nvCxnSpPr>
        <p:spPr>
          <a:xfrm flipH="1">
            <a:off x="4604047" y="2042741"/>
            <a:ext cx="458391" cy="7045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2FF1361-3489-FC25-8F91-BE1AF23034EB}"/>
              </a:ext>
            </a:extLst>
          </p:cNvPr>
          <p:cNvCxnSpPr>
            <a:cxnSpLocks/>
          </p:cNvCxnSpPr>
          <p:nvPr/>
        </p:nvCxnSpPr>
        <p:spPr>
          <a:xfrm>
            <a:off x="5323203" y="2042741"/>
            <a:ext cx="417197" cy="6985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0A7EF06-7C98-8FEB-0DCE-640292AE51A9}"/>
              </a:ext>
            </a:extLst>
          </p:cNvPr>
          <p:cNvSpPr txBox="1"/>
          <p:nvPr/>
        </p:nvSpPr>
        <p:spPr>
          <a:xfrm>
            <a:off x="3896519" y="2741241"/>
            <a:ext cx="13509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Cell layout numbering:</a:t>
            </a:r>
            <a:endParaRPr lang="en-GB" dirty="0"/>
          </a:p>
        </p:txBody>
      </p:sp>
      <p:pic>
        <p:nvPicPr>
          <p:cNvPr id="19" name="Picture 18" descr="A diagram of a structure&#10;&#10;Description automatically generated">
            <a:extLst>
              <a:ext uri="{FF2B5EF4-FFF2-40B4-BE49-F238E27FC236}">
                <a16:creationId xmlns:a16="http://schemas.microsoft.com/office/drawing/2014/main" id="{DE421DF6-5B85-BCF3-5360-C1CB0447B9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7" t="1281" b="2666"/>
          <a:stretch/>
        </p:blipFill>
        <p:spPr bwMode="auto">
          <a:xfrm>
            <a:off x="4681847" y="3906804"/>
            <a:ext cx="2167906" cy="13629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 descr="A diagram of a machine&#10;&#10;Description automatically generated">
            <a:extLst>
              <a:ext uri="{FF2B5EF4-FFF2-40B4-BE49-F238E27FC236}">
                <a16:creationId xmlns:a16="http://schemas.microsoft.com/office/drawing/2014/main" id="{1BEFC2FF-2856-5876-A856-78C1FFC19C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412" b="8697"/>
          <a:stretch/>
        </p:blipFill>
        <p:spPr bwMode="auto">
          <a:xfrm>
            <a:off x="2481148" y="3393062"/>
            <a:ext cx="1633580" cy="18942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9F4AEFD-8A91-DC11-289B-C4FD1BAAFCBA}"/>
              </a:ext>
            </a:extLst>
          </p:cNvPr>
          <p:cNvCxnSpPr>
            <a:cxnSpLocks/>
          </p:cNvCxnSpPr>
          <p:nvPr/>
        </p:nvCxnSpPr>
        <p:spPr>
          <a:xfrm flipH="1">
            <a:off x="3816350" y="3384022"/>
            <a:ext cx="412750" cy="546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12AE64E-D8D3-F764-80E4-BCDDF2AC16BD}"/>
              </a:ext>
            </a:extLst>
          </p:cNvPr>
          <p:cNvSpPr txBox="1"/>
          <p:nvPr/>
        </p:nvSpPr>
        <p:spPr>
          <a:xfrm>
            <a:off x="2545557" y="5212540"/>
            <a:ext cx="13509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0.8 m cell (layout #1)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E19F45D-7854-184B-D5E2-D1FF38720707}"/>
              </a:ext>
            </a:extLst>
          </p:cNvPr>
          <p:cNvCxnSpPr>
            <a:cxnSpLocks/>
          </p:cNvCxnSpPr>
          <p:nvPr/>
        </p:nvCxnSpPr>
        <p:spPr>
          <a:xfrm>
            <a:off x="4794647" y="3384022"/>
            <a:ext cx="440135" cy="5989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8C5A165-3A69-843D-4586-5A559611B46B}"/>
              </a:ext>
            </a:extLst>
          </p:cNvPr>
          <p:cNvSpPr txBox="1"/>
          <p:nvPr/>
        </p:nvSpPr>
        <p:spPr>
          <a:xfrm>
            <a:off x="5181188" y="5182778"/>
            <a:ext cx="13509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1 m cell (layout #2)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80491D51-29F1-9C92-466E-A3394D71D4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6605" y="3528702"/>
            <a:ext cx="1730126" cy="136297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345C935-01E0-1D16-D047-D12E7B75BE0C}"/>
              </a:ext>
            </a:extLst>
          </p:cNvPr>
          <p:cNvCxnSpPr>
            <a:cxnSpLocks/>
          </p:cNvCxnSpPr>
          <p:nvPr/>
        </p:nvCxnSpPr>
        <p:spPr>
          <a:xfrm>
            <a:off x="7415300" y="3519599"/>
            <a:ext cx="1007975" cy="4105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075CA58-B7D0-B4DB-EBC3-369470FF8DC0}"/>
              </a:ext>
            </a:extLst>
          </p:cNvPr>
          <p:cNvSpPr txBox="1"/>
          <p:nvPr/>
        </p:nvSpPr>
        <p:spPr>
          <a:xfrm>
            <a:off x="8246605" y="2943927"/>
            <a:ext cx="16639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Magnet configuration #3</a:t>
            </a:r>
          </a:p>
        </p:txBody>
      </p:sp>
    </p:spTree>
    <p:extLst>
      <p:ext uri="{BB962C8B-B14F-4D97-AF65-F5344CB8AC3E}">
        <p14:creationId xmlns:p14="http://schemas.microsoft.com/office/powerpoint/2010/main" val="524804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1C1E3-2A6E-40FA-3329-DCED1C970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AB249352-5FC9-10AE-F366-9D70685EE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773"/>
            <a:ext cx="10701528" cy="1325563"/>
          </a:xfrm>
        </p:spPr>
        <p:txBody>
          <a:bodyPr>
            <a:normAutofit/>
          </a:bodyPr>
          <a:lstStyle/>
          <a:p>
            <a:pPr algn="ctr"/>
            <a:r>
              <a:rPr lang="en-US" sz="4200" dirty="0">
                <a:solidFill>
                  <a:schemeClr val="accent1"/>
                </a:solidFill>
              </a:rPr>
              <a:t>B5-DEMO MAG 2.3</a:t>
            </a:r>
            <a:r>
              <a:rPr lang="en-US" sz="4200" dirty="0"/>
              <a:t> configuration</a:t>
            </a:r>
            <a:endParaRPr lang="en-US" sz="4200" i="1" dirty="0"/>
          </a:p>
        </p:txBody>
      </p:sp>
      <p:pic>
        <p:nvPicPr>
          <p:cNvPr id="13" name="Image 8" descr="MUON-Slide-graphBase-pagebottom.jpg">
            <a:extLst>
              <a:ext uri="{FF2B5EF4-FFF2-40B4-BE49-F238E27FC236}">
                <a16:creationId xmlns:a16="http://schemas.microsoft.com/office/drawing/2014/main" id="{F34E4301-FDF8-38E0-7736-4C4A874351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14" name="Image 8" descr="MUON-Slide-graphBase-pagebottom.jpg">
            <a:extLst>
              <a:ext uri="{FF2B5EF4-FFF2-40B4-BE49-F238E27FC236}">
                <a16:creationId xmlns:a16="http://schemas.microsoft.com/office/drawing/2014/main" id="{BA6BF99D-5699-DA8D-6072-FA8BC89A61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id="{0C1ABC57-27EA-9D07-2ADF-31429FFFF5E9}"/>
              </a:ext>
            </a:extLst>
          </p:cNvPr>
          <p:cNvGrpSpPr/>
          <p:nvPr/>
        </p:nvGrpSpPr>
        <p:grpSpPr>
          <a:xfrm>
            <a:off x="6281246" y="2883710"/>
            <a:ext cx="2509204" cy="3051683"/>
            <a:chOff x="6367545" y="2615709"/>
            <a:chExt cx="2509204" cy="3051683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34F41E29-1DB4-5622-4DC3-55A252B5C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2829" t="11702" r="59091" b="61577"/>
            <a:stretch/>
          </p:blipFill>
          <p:spPr>
            <a:xfrm rot="16200000">
              <a:off x="6327010" y="3320674"/>
              <a:ext cx="2387253" cy="2306184"/>
            </a:xfrm>
            <a:prstGeom prst="rect">
              <a:avLst/>
            </a:prstGeom>
          </p:spPr>
        </p:pic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7B8B2F7A-1D4B-E29B-60B6-FA248F0E4B51}"/>
                </a:ext>
              </a:extLst>
            </p:cNvPr>
            <p:cNvCxnSpPr>
              <a:cxnSpLocks/>
            </p:cNvCxnSpPr>
            <p:nvPr/>
          </p:nvCxnSpPr>
          <p:spPr>
            <a:xfrm>
              <a:off x="7468396" y="3988553"/>
              <a:ext cx="0" cy="52429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AF6B682-DE12-339C-07E2-B50AF4453867}"/>
                </a:ext>
              </a:extLst>
            </p:cNvPr>
            <p:cNvSpPr txBox="1"/>
            <p:nvPr/>
          </p:nvSpPr>
          <p:spPr>
            <a:xfrm>
              <a:off x="7468396" y="4096809"/>
              <a:ext cx="8475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40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9AC9EB2-0FA6-14D4-E582-15765CFD62A5}"/>
                </a:ext>
              </a:extLst>
            </p:cNvPr>
            <p:cNvCxnSpPr>
              <a:cxnSpLocks/>
            </p:cNvCxnSpPr>
            <p:nvPr/>
          </p:nvCxnSpPr>
          <p:spPr>
            <a:xfrm>
              <a:off x="7287158" y="3177918"/>
              <a:ext cx="224419" cy="502163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5FE48FA-8C79-5ED3-C1A9-A7706B4E9813}"/>
                </a:ext>
              </a:extLst>
            </p:cNvPr>
            <p:cNvSpPr txBox="1"/>
            <p:nvPr/>
          </p:nvSpPr>
          <p:spPr>
            <a:xfrm>
              <a:off x="6601022" y="2615709"/>
              <a:ext cx="91961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>
                      <a:lumMod val="75000"/>
                    </a:schemeClr>
                  </a:solidFill>
                </a:rPr>
                <a:t>Metal-Insulated Coil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26D64A40-DD8C-8EF1-B10D-8BD6A72C57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42083" y="2977241"/>
              <a:ext cx="163677" cy="365195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E02EE82-8AF6-23E7-FDD5-C28436CB52F6}"/>
                </a:ext>
              </a:extLst>
            </p:cNvPr>
            <p:cNvSpPr txBox="1"/>
            <p:nvPr/>
          </p:nvSpPr>
          <p:spPr>
            <a:xfrm>
              <a:off x="7428423" y="2733175"/>
              <a:ext cx="144832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1">
                      <a:lumMod val="75000"/>
                    </a:schemeClr>
                  </a:solidFill>
                </a:rPr>
                <a:t>SS spacer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02AFF8A-6F7D-2729-4175-1E9397B61DF8}"/>
                </a:ext>
              </a:extLst>
            </p:cNvPr>
            <p:cNvSpPr txBox="1"/>
            <p:nvPr/>
          </p:nvSpPr>
          <p:spPr>
            <a:xfrm>
              <a:off x="6474444" y="4219920"/>
              <a:ext cx="840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 2</a:t>
              </a:r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85" name="CasellaDiTesto 150">
            <a:extLst>
              <a:ext uri="{FF2B5EF4-FFF2-40B4-BE49-F238E27FC236}">
                <a16:creationId xmlns:a16="http://schemas.microsoft.com/office/drawing/2014/main" id="{9D628AE2-84DD-CDA5-5894-D8F308ED52CE}"/>
              </a:ext>
            </a:extLst>
          </p:cNvPr>
          <p:cNvSpPr txBox="1"/>
          <p:nvPr/>
        </p:nvSpPr>
        <p:spPr>
          <a:xfrm>
            <a:off x="8876749" y="3435701"/>
            <a:ext cx="3175100" cy="83099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cs typeface="Arial" panose="020B0604020202020204" pitchFamily="34" charset="0"/>
              </a:rPr>
              <a:t>Conductor section: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cs typeface="Arial" panose="020B0604020202020204" pitchFamily="34" charset="0"/>
              </a:rPr>
              <a:t>2 X HTS tape</a:t>
            </a:r>
            <a:r>
              <a:rPr lang="en-US" sz="1400" b="1" dirty="0">
                <a:solidFill>
                  <a:srgbClr val="C83964"/>
                </a:solidFill>
              </a:rPr>
              <a:t> </a:t>
            </a:r>
            <a:r>
              <a:rPr lang="it-IT" sz="1400" dirty="0">
                <a:cs typeface="Arial" panose="020B0604020202020204" pitchFamily="34" charset="0"/>
              </a:rPr>
              <a:t>(12mm x 0.0656mm)</a:t>
            </a:r>
          </a:p>
          <a:p>
            <a:endParaRPr lang="it-IT" sz="4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cs typeface="Arial" panose="020B0604020202020204" pitchFamily="34" charset="0"/>
              </a:rPr>
              <a:t>1 X SS tape (12mm x 0.026mm)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8E21295F-D465-396A-F2E8-E1A0B015B1D9}"/>
              </a:ext>
            </a:extLst>
          </p:cNvPr>
          <p:cNvGrpSpPr/>
          <p:nvPr/>
        </p:nvGrpSpPr>
        <p:grpSpPr>
          <a:xfrm>
            <a:off x="5914" y="1408296"/>
            <a:ext cx="6036746" cy="5131676"/>
            <a:chOff x="5914" y="1408296"/>
            <a:chExt cx="6036746" cy="513167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57C14C-A28E-2C21-E605-4863EEBA8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334" t="11333" r="50000" b="6889"/>
            <a:stretch/>
          </p:blipFill>
          <p:spPr>
            <a:xfrm rot="16200000">
              <a:off x="895350" y="947286"/>
              <a:ext cx="4686300" cy="5608320"/>
            </a:xfrm>
            <a:prstGeom prst="rect">
              <a:avLst/>
            </a:prstGeom>
          </p:spPr>
        </p:pic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FCBDE7DC-BFE2-E7A5-95F1-B0ED5C510CFB}"/>
                </a:ext>
              </a:extLst>
            </p:cNvPr>
            <p:cNvCxnSpPr>
              <a:cxnSpLocks/>
            </p:cNvCxnSpPr>
            <p:nvPr/>
          </p:nvCxnSpPr>
          <p:spPr>
            <a:xfrm>
              <a:off x="220980" y="6112164"/>
              <a:ext cx="211361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sellaDiTesto 150">
              <a:extLst>
                <a:ext uri="{FF2B5EF4-FFF2-40B4-BE49-F238E27FC236}">
                  <a16:creationId xmlns:a16="http://schemas.microsoft.com/office/drawing/2014/main" id="{DFFAF8C1-E2E3-4EFD-5A88-91E6934E5D37}"/>
                </a:ext>
              </a:extLst>
            </p:cNvPr>
            <p:cNvSpPr txBox="1"/>
            <p:nvPr/>
          </p:nvSpPr>
          <p:spPr>
            <a:xfrm>
              <a:off x="2117903" y="5786819"/>
              <a:ext cx="463861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/>
                <a:t>z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99C345B-A76E-D7BF-F3C2-1D9246A523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852" y="5289969"/>
              <a:ext cx="0" cy="993699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150">
              <a:extLst>
                <a:ext uri="{FF2B5EF4-FFF2-40B4-BE49-F238E27FC236}">
                  <a16:creationId xmlns:a16="http://schemas.microsoft.com/office/drawing/2014/main" id="{DF1727B6-3D1B-9718-1D81-8E1E464E20E7}"/>
                </a:ext>
              </a:extLst>
            </p:cNvPr>
            <p:cNvSpPr txBox="1"/>
            <p:nvPr/>
          </p:nvSpPr>
          <p:spPr>
            <a:xfrm>
              <a:off x="434339" y="5263200"/>
              <a:ext cx="375071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lang="it-IT" sz="1400" b="1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28B0F52-3DE4-DCAE-7B50-1C24D9C996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50920" y="2920866"/>
              <a:ext cx="0" cy="31737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F2C92F8-A542-3616-7EEE-A2CD68C3A7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38300" y="4071486"/>
              <a:ext cx="0" cy="20231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5EAC44C-82F2-D54D-11CE-4E41FE3B3BA6}"/>
                </a:ext>
              </a:extLst>
            </p:cNvPr>
            <p:cNvSpPr txBox="1"/>
            <p:nvPr/>
          </p:nvSpPr>
          <p:spPr>
            <a:xfrm>
              <a:off x="3533639" y="4174607"/>
              <a:ext cx="18325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tx1"/>
                  </a:solidFill>
                  <a:latin typeface="Montserrat" panose="00000500000000000000" pitchFamily="2" charset="0"/>
                </a:rPr>
                <a:t>R = 285 mm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604244-7FEC-C0A8-9AC9-632C8F53D2F7}"/>
                </a:ext>
              </a:extLst>
            </p:cNvPr>
            <p:cNvSpPr txBox="1"/>
            <p:nvPr/>
          </p:nvSpPr>
          <p:spPr>
            <a:xfrm>
              <a:off x="1630223" y="4744487"/>
              <a:ext cx="18325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tx1"/>
                  </a:solidFill>
                  <a:latin typeface="Montserrat" panose="00000500000000000000" pitchFamily="2" charset="0"/>
                </a:rPr>
                <a:t>R = 185 mm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E293D17-896D-1256-F65C-CA145064915D}"/>
                </a:ext>
              </a:extLst>
            </p:cNvPr>
            <p:cNvCxnSpPr>
              <a:cxnSpLocks/>
            </p:cNvCxnSpPr>
            <p:nvPr/>
          </p:nvCxnSpPr>
          <p:spPr>
            <a:xfrm>
              <a:off x="926421" y="3280139"/>
              <a:ext cx="80923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1F25FC-8671-09C1-71D9-79DC5C37BA47}"/>
                </a:ext>
              </a:extLst>
            </p:cNvPr>
            <p:cNvSpPr txBox="1"/>
            <p:nvPr/>
          </p:nvSpPr>
          <p:spPr>
            <a:xfrm>
              <a:off x="1180255" y="1675503"/>
              <a:ext cx="840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 1</a:t>
              </a:r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4F0400-63B0-DA16-796B-A402F4D82C7E}"/>
                </a:ext>
              </a:extLst>
            </p:cNvPr>
            <p:cNvSpPr txBox="1"/>
            <p:nvPr/>
          </p:nvSpPr>
          <p:spPr>
            <a:xfrm>
              <a:off x="638754" y="4020648"/>
              <a:ext cx="840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 2</a:t>
              </a:r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0F9D97E-0AF7-020F-49E1-59E4264BDBA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77787" y="2060501"/>
              <a:ext cx="3042753" cy="228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186CA99-E02D-E54E-16B7-B3D209041492}"/>
                </a:ext>
              </a:extLst>
            </p:cNvPr>
            <p:cNvSpPr txBox="1"/>
            <p:nvPr/>
          </p:nvSpPr>
          <p:spPr>
            <a:xfrm>
              <a:off x="2299764" y="1803420"/>
              <a:ext cx="999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268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AA43D046-8113-C868-9D22-57741CE6C6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19266" y="2111197"/>
              <a:ext cx="0" cy="80966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1DCE096-F6AE-C5F7-8979-038DCD6FB6D3}"/>
                </a:ext>
              </a:extLst>
            </p:cNvPr>
            <p:cNvSpPr txBox="1"/>
            <p:nvPr/>
          </p:nvSpPr>
          <p:spPr>
            <a:xfrm>
              <a:off x="4320540" y="2381875"/>
              <a:ext cx="999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70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5F3CB55-1C05-B38A-DA76-F7A4834BFADD}"/>
                </a:ext>
              </a:extLst>
            </p:cNvPr>
            <p:cNvCxnSpPr>
              <a:cxnSpLocks/>
            </p:cNvCxnSpPr>
            <p:nvPr/>
          </p:nvCxnSpPr>
          <p:spPr>
            <a:xfrm>
              <a:off x="1821180" y="3385687"/>
              <a:ext cx="0" cy="68579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E2DC5F5-DE6C-260C-C598-EAAA39830A1D}"/>
                </a:ext>
              </a:extLst>
            </p:cNvPr>
            <p:cNvSpPr txBox="1"/>
            <p:nvPr/>
          </p:nvSpPr>
          <p:spPr>
            <a:xfrm>
              <a:off x="1735654" y="3574697"/>
              <a:ext cx="999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60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509FD05-12E2-545D-2F78-B070A72DD429}"/>
                </a:ext>
              </a:extLst>
            </p:cNvPr>
            <p:cNvSpPr txBox="1"/>
            <p:nvPr/>
          </p:nvSpPr>
          <p:spPr>
            <a:xfrm>
              <a:off x="831040" y="2989802"/>
              <a:ext cx="999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72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33353CF1-9F2C-728F-E468-452FAF06E6B0}"/>
                </a:ext>
              </a:extLst>
            </p:cNvPr>
            <p:cNvCxnSpPr>
              <a:cxnSpLocks/>
            </p:cNvCxnSpPr>
            <p:nvPr/>
          </p:nvCxnSpPr>
          <p:spPr>
            <a:xfrm>
              <a:off x="434339" y="3960996"/>
              <a:ext cx="50140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9CAEB807-740D-64E2-FBA6-F4DB657F060F}"/>
                </a:ext>
              </a:extLst>
            </p:cNvPr>
            <p:cNvCxnSpPr>
              <a:cxnSpLocks/>
            </p:cNvCxnSpPr>
            <p:nvPr/>
          </p:nvCxnSpPr>
          <p:spPr>
            <a:xfrm>
              <a:off x="438928" y="2805162"/>
              <a:ext cx="83885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0C4AABC-3DCC-46E1-1C5F-2F6131F958B3}"/>
                </a:ext>
              </a:extLst>
            </p:cNvPr>
            <p:cNvSpPr txBox="1"/>
            <p:nvPr/>
          </p:nvSpPr>
          <p:spPr>
            <a:xfrm>
              <a:off x="5914" y="3664553"/>
              <a:ext cx="999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45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EED9A04-7A5B-4B22-316E-45DE6587C83B}"/>
                </a:ext>
              </a:extLst>
            </p:cNvPr>
            <p:cNvSpPr txBox="1"/>
            <p:nvPr/>
          </p:nvSpPr>
          <p:spPr>
            <a:xfrm>
              <a:off x="338203" y="2493015"/>
              <a:ext cx="999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Montserrat" panose="00000500000000000000" pitchFamily="2" charset="0"/>
                </a:rPr>
                <a:t>77 mm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3DC615DA-7AA9-0A13-FBC3-41DAF62C6AE8}"/>
                </a:ext>
              </a:extLst>
            </p:cNvPr>
            <p:cNvSpPr txBox="1"/>
            <p:nvPr/>
          </p:nvSpPr>
          <p:spPr>
            <a:xfrm>
              <a:off x="181978" y="6170640"/>
              <a:ext cx="32981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z = 0mm at cell boundary</a:t>
              </a:r>
            </a:p>
          </p:txBody>
        </p:sp>
      </p:grpSp>
      <p:sp>
        <p:nvSpPr>
          <p:cNvPr id="89" name="CasellaDiTesto 150">
            <a:extLst>
              <a:ext uri="{FF2B5EF4-FFF2-40B4-BE49-F238E27FC236}">
                <a16:creationId xmlns:a16="http://schemas.microsoft.com/office/drawing/2014/main" id="{EA6BEE05-0374-6635-64EE-C73132D9B06A}"/>
              </a:ext>
            </a:extLst>
          </p:cNvPr>
          <p:cNvSpPr txBox="1"/>
          <p:nvPr/>
        </p:nvSpPr>
        <p:spPr>
          <a:xfrm>
            <a:off x="9199728" y="4524934"/>
            <a:ext cx="2529142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cs typeface="Arial" panose="020B0604020202020204" pitchFamily="34" charset="0"/>
              </a:rPr>
              <a:t>Spacers: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C83964"/>
                </a:solidFill>
                <a:cs typeface="Arial" panose="020B0604020202020204" pitchFamily="34" charset="0"/>
              </a:rPr>
              <a:t>Coil 1</a:t>
            </a:r>
            <a:r>
              <a:rPr lang="it-IT" sz="1400" dirty="0">
                <a:cs typeface="Arial" panose="020B0604020202020204" pitchFamily="34" charset="0"/>
              </a:rPr>
              <a:t>: 4 mm SS </a:t>
            </a:r>
            <a:r>
              <a:rPr lang="it-IT" sz="1400" dirty="0" err="1">
                <a:cs typeface="Arial" panose="020B0604020202020204" pitchFamily="34" charset="0"/>
              </a:rPr>
              <a:t>spacers</a:t>
            </a:r>
            <a:endParaRPr lang="it-IT" sz="4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C83964"/>
                </a:solidFill>
                <a:cs typeface="Arial" panose="020B0604020202020204" pitchFamily="34" charset="0"/>
              </a:rPr>
              <a:t>Coil 2</a:t>
            </a:r>
            <a:r>
              <a:rPr lang="it-IT" sz="1400" dirty="0">
                <a:cs typeface="Arial" panose="020B0604020202020204" pitchFamily="34" charset="0"/>
              </a:rPr>
              <a:t>: 3 mm SS </a:t>
            </a:r>
            <a:r>
              <a:rPr lang="it-IT" sz="1400" dirty="0" err="1">
                <a:cs typeface="Arial" panose="020B0604020202020204" pitchFamily="34" charset="0"/>
              </a:rPr>
              <a:t>spacers</a:t>
            </a:r>
            <a:endParaRPr lang="it-IT" sz="1400" dirty="0">
              <a:cs typeface="Arial" panose="020B0604020202020204" pitchFamily="34" charset="0"/>
            </a:endParaRPr>
          </a:p>
        </p:txBody>
      </p:sp>
      <p:sp>
        <p:nvSpPr>
          <p:cNvPr id="95" name="CasellaDiTesto 150">
            <a:extLst>
              <a:ext uri="{FF2B5EF4-FFF2-40B4-BE49-F238E27FC236}">
                <a16:creationId xmlns:a16="http://schemas.microsoft.com/office/drawing/2014/main" id="{9AFF9245-FC7D-5685-55F3-EB3DA5FE9597}"/>
              </a:ext>
            </a:extLst>
          </p:cNvPr>
          <p:cNvSpPr txBox="1"/>
          <p:nvPr/>
        </p:nvSpPr>
        <p:spPr>
          <a:xfrm>
            <a:off x="6555936" y="1284260"/>
            <a:ext cx="2643792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cs typeface="Arial" panose="020B0604020202020204" pitchFamily="34" charset="0"/>
              </a:rPr>
              <a:t>Engineering current density: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C83964"/>
                </a:solidFill>
                <a:cs typeface="Arial" panose="020B0604020202020204" pitchFamily="34" charset="0"/>
              </a:rPr>
              <a:t>Coil 1</a:t>
            </a:r>
            <a:r>
              <a:rPr lang="it-IT" sz="1400" b="1" dirty="0">
                <a:cs typeface="Arial" panose="020B0604020202020204" pitchFamily="34" charset="0"/>
              </a:rPr>
              <a:t>: 328.43 A/mm^2</a:t>
            </a:r>
            <a:r>
              <a:rPr lang="it-IT" sz="1400" dirty="0"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it-IT" sz="1400" b="1" dirty="0">
                <a:cs typeface="Arial" panose="020B0604020202020204" pitchFamily="34" charset="0"/>
              </a:rPr>
              <a:t>N. turns = 445</a:t>
            </a:r>
            <a:endParaRPr lang="it-IT" sz="400" b="1" dirty="0"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C83964"/>
                </a:solidFill>
                <a:cs typeface="Arial" panose="020B0604020202020204" pitchFamily="34" charset="0"/>
              </a:rPr>
              <a:t>Coil 2</a:t>
            </a:r>
            <a:r>
              <a:rPr lang="it-IT" sz="1400" dirty="0">
                <a:cs typeface="Arial" panose="020B0604020202020204" pitchFamily="34" charset="0"/>
              </a:rPr>
              <a:t>: </a:t>
            </a:r>
            <a:r>
              <a:rPr lang="it-IT" sz="1400" b="1" dirty="0">
                <a:cs typeface="Arial" panose="020B0604020202020204" pitchFamily="34" charset="0"/>
              </a:rPr>
              <a:t>300.00 A/mm^2,</a:t>
            </a:r>
          </a:p>
          <a:p>
            <a:pPr algn="ctr"/>
            <a:r>
              <a:rPr lang="it-IT" sz="1400" b="1" dirty="0">
                <a:cs typeface="Arial" panose="020B0604020202020204" pitchFamily="34" charset="0"/>
              </a:rPr>
              <a:t>N. turns = 382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06374-8020-C167-04AB-E32DA0B770CF}"/>
              </a:ext>
            </a:extLst>
          </p:cNvPr>
          <p:cNvSpPr txBox="1"/>
          <p:nvPr/>
        </p:nvSpPr>
        <p:spPr>
          <a:xfrm>
            <a:off x="3667443" y="5235346"/>
            <a:ext cx="2306185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u="sng" dirty="0"/>
              <a:t>Baseline</a:t>
            </a:r>
            <a:r>
              <a:rPr lang="en-US" sz="1400" dirty="0"/>
              <a:t> magnet configuration currently</a:t>
            </a:r>
            <a:br>
              <a:rPr lang="en-US" sz="1400" dirty="0"/>
            </a:br>
            <a:r>
              <a:rPr lang="en-US" sz="1400" dirty="0"/>
              <a:t>considered for integration.</a:t>
            </a:r>
            <a:endParaRPr lang="en-GB" sz="1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779E7E3-6114-147A-201C-D3E95998E728}"/>
              </a:ext>
            </a:extLst>
          </p:cNvPr>
          <p:cNvGrpSpPr/>
          <p:nvPr/>
        </p:nvGrpSpPr>
        <p:grpSpPr>
          <a:xfrm>
            <a:off x="9578097" y="1190607"/>
            <a:ext cx="2049780" cy="1962587"/>
            <a:chOff x="9497270" y="1230035"/>
            <a:chExt cx="2049780" cy="19625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68DE981-F540-E667-0CE9-5F49E6D2C5B2}"/>
                    </a:ext>
                  </a:extLst>
                </p:cNvPr>
                <p:cNvSpPr txBox="1"/>
                <p:nvPr/>
              </p:nvSpPr>
              <p:spPr>
                <a:xfrm>
                  <a:off x="9804080" y="1567418"/>
                  <a:ext cx="1395566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1200" b="1" dirty="0">
                      <a:solidFill>
                        <a:schemeClr val="accent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SS tape: </a:t>
                  </a:r>
                  <a14:m>
                    <m:oMath xmlns:m="http://schemas.openxmlformats.org/officeDocument/2006/math"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𝟐𝟔</m:t>
                      </m:r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𝛍</m:t>
                      </m:r>
                      <m:r>
                        <a:rPr lang="it-IT" sz="12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𝐦</m:t>
                      </m:r>
                    </m:oMath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6F284B0-6D93-6615-7CA5-4CB1DA8C6B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04080" y="1567418"/>
                  <a:ext cx="1395566" cy="276999"/>
                </a:xfrm>
                <a:prstGeom prst="rect">
                  <a:avLst/>
                </a:prstGeom>
                <a:blipFill>
                  <a:blip r:embed="rId5"/>
                  <a:stretch>
                    <a:fillRect t="-4348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37390C6-A597-123C-6922-B028FBE970A9}"/>
                </a:ext>
              </a:extLst>
            </p:cNvPr>
            <p:cNvGrpSpPr/>
            <p:nvPr/>
          </p:nvGrpSpPr>
          <p:grpSpPr>
            <a:xfrm>
              <a:off x="10018221" y="1785061"/>
              <a:ext cx="1048837" cy="1407561"/>
              <a:chOff x="10714919" y="779502"/>
              <a:chExt cx="1048837" cy="1407561"/>
            </a:xfrm>
          </p:grpSpPr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17658BC4-5BB9-2570-0B9A-7ED35F29B946}"/>
                  </a:ext>
                </a:extLst>
              </p:cNvPr>
              <p:cNvCxnSpPr/>
              <p:nvPr/>
            </p:nvCxnSpPr>
            <p:spPr>
              <a:xfrm>
                <a:off x="10714919" y="797317"/>
                <a:ext cx="0" cy="20852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544F86CC-889F-A7FD-3D5E-91EFCA6F8E93}"/>
                  </a:ext>
                </a:extLst>
              </p:cNvPr>
              <p:cNvSpPr/>
              <p:nvPr/>
            </p:nvSpPr>
            <p:spPr>
              <a:xfrm>
                <a:off x="10767966" y="950729"/>
                <a:ext cx="995790" cy="61202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6B7B2EC-8CEE-C492-B9B5-54ED308B3EC6}"/>
                  </a:ext>
                </a:extLst>
              </p:cNvPr>
              <p:cNvSpPr/>
              <p:nvPr/>
            </p:nvSpPr>
            <p:spPr>
              <a:xfrm>
                <a:off x="10767966" y="1562753"/>
                <a:ext cx="995790" cy="62431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30A4F1E2-4C85-8103-99BE-65EB01848B2F}"/>
                  </a:ext>
                </a:extLst>
              </p:cNvPr>
              <p:cNvSpPr/>
              <p:nvPr/>
            </p:nvSpPr>
            <p:spPr>
              <a:xfrm>
                <a:off x="10828734" y="1003371"/>
                <a:ext cx="874254" cy="49418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5134AC7-5239-D9A3-8723-CF950810FC2C}"/>
                  </a:ext>
                </a:extLst>
              </p:cNvPr>
              <p:cNvSpPr/>
              <p:nvPr/>
            </p:nvSpPr>
            <p:spPr>
              <a:xfrm>
                <a:off x="10828734" y="1627012"/>
                <a:ext cx="874254" cy="49418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235E20BC-63AA-1CF5-9216-54073B6F3073}"/>
                  </a:ext>
                </a:extLst>
              </p:cNvPr>
              <p:cNvSpPr/>
              <p:nvPr/>
            </p:nvSpPr>
            <p:spPr>
              <a:xfrm>
                <a:off x="10767966" y="779502"/>
                <a:ext cx="995790" cy="16876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2C135F5-F16B-7F2D-7AFB-78D413D71302}"/>
                  </a:ext>
                </a:extLst>
              </p:cNvPr>
              <p:cNvSpPr/>
              <p:nvPr/>
            </p:nvSpPr>
            <p:spPr>
              <a:xfrm>
                <a:off x="10825559" y="1740535"/>
                <a:ext cx="874254" cy="87477"/>
              </a:xfrm>
              <a:prstGeom prst="rect">
                <a:avLst/>
              </a:prstGeom>
              <a:solidFill>
                <a:srgbClr val="FFCC2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2B0C7F4C-60BE-30EA-0B55-8DAC2BC0E984}"/>
                  </a:ext>
                </a:extLst>
              </p:cNvPr>
              <p:cNvSpPr/>
              <p:nvPr/>
            </p:nvSpPr>
            <p:spPr>
              <a:xfrm>
                <a:off x="10825559" y="1687881"/>
                <a:ext cx="874254" cy="526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A48B81A2-ABE4-450A-4B6D-6CDA5CEF5D86}"/>
                  </a:ext>
                </a:extLst>
              </p:cNvPr>
              <p:cNvSpPr/>
              <p:nvPr/>
            </p:nvSpPr>
            <p:spPr>
              <a:xfrm>
                <a:off x="10825559" y="1628665"/>
                <a:ext cx="874254" cy="594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C8521C5D-AB42-7813-CAD0-269E317D8294}"/>
                  </a:ext>
                </a:extLst>
              </p:cNvPr>
              <p:cNvGrpSpPr/>
              <p:nvPr/>
            </p:nvGrpSpPr>
            <p:grpSpPr>
              <a:xfrm rot="10800000">
                <a:off x="10825559" y="1294664"/>
                <a:ext cx="874254" cy="199347"/>
                <a:chOff x="10977959" y="1781065"/>
                <a:chExt cx="874254" cy="199347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D02B0069-9074-D61D-A382-F527FCB18732}"/>
                    </a:ext>
                  </a:extLst>
                </p:cNvPr>
                <p:cNvSpPr/>
                <p:nvPr/>
              </p:nvSpPr>
              <p:spPr>
                <a:xfrm>
                  <a:off x="10977959" y="1892935"/>
                  <a:ext cx="874254" cy="87477"/>
                </a:xfrm>
                <a:prstGeom prst="rect">
                  <a:avLst/>
                </a:prstGeom>
                <a:solidFill>
                  <a:srgbClr val="FFCC2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2A7A32A0-FFBE-ED4A-40E1-CD1689406143}"/>
                    </a:ext>
                  </a:extLst>
                </p:cNvPr>
                <p:cNvSpPr/>
                <p:nvPr/>
              </p:nvSpPr>
              <p:spPr>
                <a:xfrm>
                  <a:off x="10977959" y="1840281"/>
                  <a:ext cx="874254" cy="5265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DB6E02D0-D57B-E94B-D37B-1917131AAEE5}"/>
                    </a:ext>
                  </a:extLst>
                </p:cNvPr>
                <p:cNvSpPr/>
                <p:nvPr/>
              </p:nvSpPr>
              <p:spPr>
                <a:xfrm>
                  <a:off x="10977959" y="1781065"/>
                  <a:ext cx="874254" cy="5943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66BCFDE-476F-FCBF-7237-EFB829C8DB03}"/>
                </a:ext>
              </a:extLst>
            </p:cNvPr>
            <p:cNvSpPr txBox="1"/>
            <p:nvPr/>
          </p:nvSpPr>
          <p:spPr>
            <a:xfrm>
              <a:off x="9637891" y="2071419"/>
              <a:ext cx="4877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HTS</a:t>
              </a:r>
              <a:endParaRPr lang="en-US" sz="1200" b="1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8C6C360-77C2-170E-AED5-35A2DB830C9F}"/>
                </a:ext>
              </a:extLst>
            </p:cNvPr>
            <p:cNvSpPr txBox="1"/>
            <p:nvPr/>
          </p:nvSpPr>
          <p:spPr>
            <a:xfrm>
              <a:off x="9637891" y="2746093"/>
              <a:ext cx="4877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HTS</a:t>
              </a:r>
              <a:endParaRPr lang="en-US" sz="1200" b="1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8C42574-63B8-0CCB-9DF8-14DE8CEC8355}"/>
                </a:ext>
              </a:extLst>
            </p:cNvPr>
            <p:cNvSpPr txBox="1"/>
            <p:nvPr/>
          </p:nvSpPr>
          <p:spPr>
            <a:xfrm>
              <a:off x="9497270" y="1230035"/>
              <a:ext cx="204978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Conductor Section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B8D9956-A936-2C9E-9923-7868F9A23151}"/>
              </a:ext>
            </a:extLst>
          </p:cNvPr>
          <p:cNvSpPr txBox="1"/>
          <p:nvPr/>
        </p:nvSpPr>
        <p:spPr>
          <a:xfrm>
            <a:off x="4039353" y="1704309"/>
            <a:ext cx="1577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2" charset="0"/>
              </a:rPr>
              <a:t>N. pancakes: 17</a:t>
            </a:r>
            <a:endParaRPr lang="en-GB" sz="1400" dirty="0">
              <a:latin typeface="Montserrat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CA72E0-2831-D165-B3D0-0389217CB61C}"/>
              </a:ext>
            </a:extLst>
          </p:cNvPr>
          <p:cNvSpPr txBox="1"/>
          <p:nvPr/>
        </p:nvSpPr>
        <p:spPr>
          <a:xfrm>
            <a:off x="1815151" y="3965885"/>
            <a:ext cx="1577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2" charset="0"/>
              </a:rPr>
              <a:t>N. pancakes: 5</a:t>
            </a:r>
            <a:endParaRPr lang="en-GB" sz="14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79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A6258-4729-29BC-6742-7A3F6C4F6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24C36-2DF5-284C-867C-E333604DA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236" y="75966"/>
            <a:ext cx="10701528" cy="1006476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</a:rPr>
              <a:t>B5-DEMO MAG 2.3</a:t>
            </a:r>
            <a:r>
              <a:rPr lang="en-US" sz="4000" dirty="0"/>
              <a:t>: EM analysis results</a:t>
            </a:r>
          </a:p>
        </p:txBody>
      </p:sp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0C4A97E5-BF3E-5FC3-008A-EC33F7CFE5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15" name="Image 8" descr="MUON-Slide-graphBase-pagebottom.jpg">
            <a:extLst>
              <a:ext uri="{FF2B5EF4-FFF2-40B4-BE49-F238E27FC236}">
                <a16:creationId xmlns:a16="http://schemas.microsoft.com/office/drawing/2014/main" id="{05D4F3E8-ADA6-C8F7-0123-3B6CB91204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4837F14-42AA-01C1-E7FA-4C13216B298D}"/>
                  </a:ext>
                </a:extLst>
              </p:cNvPr>
              <p:cNvSpPr txBox="1"/>
              <p:nvPr/>
            </p:nvSpPr>
            <p:spPr>
              <a:xfrm>
                <a:off x="9868098" y="2888800"/>
                <a:ext cx="1959383" cy="484043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𝐼𝑐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𝑚𝑎𝑟𝑔𝑖𝑛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 %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4837F14-42AA-01C1-E7FA-4C13216B2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8098" y="2888800"/>
                <a:ext cx="1959383" cy="484043"/>
              </a:xfrm>
              <a:prstGeom prst="rect">
                <a:avLst/>
              </a:prstGeom>
              <a:blipFill>
                <a:blip r:embed="rId3"/>
                <a:stretch>
                  <a:fillRect l="-920" r="-920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8CC795F-34E5-8C14-409F-7F00A82BA241}"/>
                  </a:ext>
                </a:extLst>
              </p:cNvPr>
              <p:cNvSpPr txBox="1"/>
              <p:nvPr/>
            </p:nvSpPr>
            <p:spPr>
              <a:xfrm>
                <a:off x="10060941" y="1489561"/>
                <a:ext cx="1573698" cy="1169551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latin typeface="Cambria Math" panose="02040503050406030204" pitchFamily="18" charset="0"/>
                        </a:rPr>
                        <m:t>𝑰𝒄</m:t>
                      </m:r>
                      <m:d>
                        <m:dPr>
                          <m:ctrlPr>
                            <a:rPr lang="it-IT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it-IT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it-IT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</m:d>
                    </m:oMath>
                  </m:oMathPara>
                </a14:m>
                <a:endParaRPr lang="it-IT" b="1" i="1" dirty="0"/>
              </a:p>
              <a:p>
                <a:pPr algn="ctr"/>
                <a:endParaRPr lang="en-US" sz="1600" dirty="0"/>
              </a:p>
              <a:p>
                <a:pPr algn="ctr"/>
                <a:r>
                  <a:rPr lang="en-US" sz="1400" dirty="0"/>
                  <a:t>angular dependence considered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8CC795F-34E5-8C14-409F-7F00A82BA2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0941" y="1489561"/>
                <a:ext cx="1573698" cy="1169551"/>
              </a:xfrm>
              <a:prstGeom prst="rect">
                <a:avLst/>
              </a:prstGeom>
              <a:blipFill>
                <a:blip r:embed="rId4"/>
                <a:stretch>
                  <a:fillRect b="-8333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7B3C2AE-E4A0-4562-4EFF-CDD78C320C9F}"/>
              </a:ext>
            </a:extLst>
          </p:cNvPr>
          <p:cNvCxnSpPr>
            <a:cxnSpLocks/>
          </p:cNvCxnSpPr>
          <p:nvPr/>
        </p:nvCxnSpPr>
        <p:spPr>
          <a:xfrm flipV="1">
            <a:off x="11182926" y="1871513"/>
            <a:ext cx="0" cy="32474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7359394-4CD5-666E-2219-8004B2CAE226}"/>
              </a:ext>
            </a:extLst>
          </p:cNvPr>
          <p:cNvGrpSpPr/>
          <p:nvPr/>
        </p:nvGrpSpPr>
        <p:grpSpPr>
          <a:xfrm>
            <a:off x="5939667" y="1324928"/>
            <a:ext cx="4102346" cy="2496811"/>
            <a:chOff x="5602662" y="1437167"/>
            <a:chExt cx="4102346" cy="249681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4F663C6-7E3E-CDDF-DA2B-15858027F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02662" y="1437167"/>
              <a:ext cx="4102346" cy="249681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FF5EFC5-F50C-2213-8DF0-E902FD6F0C7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689277" y="1527057"/>
                  <a:ext cx="502355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it-IT" sz="1000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d>
                      </m:oMath>
                    </m:oMathPara>
                  </a14:m>
                  <a:endParaRPr lang="en-US" sz="1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FF5EFC5-F50C-2213-8DF0-E902FD6F0C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9277" y="1527057"/>
                  <a:ext cx="502355" cy="24622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19F14F3-6E06-A854-8AA3-4CB45E34DFAA}"/>
              </a:ext>
            </a:extLst>
          </p:cNvPr>
          <p:cNvGrpSpPr/>
          <p:nvPr/>
        </p:nvGrpSpPr>
        <p:grpSpPr>
          <a:xfrm>
            <a:off x="40198" y="1026608"/>
            <a:ext cx="3996441" cy="3093450"/>
            <a:chOff x="331649" y="1460168"/>
            <a:chExt cx="3996441" cy="309345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35235FB-A158-0093-68B2-82D3C876C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1649" y="1460168"/>
              <a:ext cx="3996441" cy="2892201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9DD62B2-FE00-31E9-8136-489532F4E261}"/>
                </a:ext>
              </a:extLst>
            </p:cNvPr>
            <p:cNvCxnSpPr>
              <a:cxnSpLocks/>
            </p:cNvCxnSpPr>
            <p:nvPr/>
          </p:nvCxnSpPr>
          <p:spPr>
            <a:xfrm>
              <a:off x="624840" y="4324467"/>
              <a:ext cx="145541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asellaDiTesto 150">
              <a:extLst>
                <a:ext uri="{FF2B5EF4-FFF2-40B4-BE49-F238E27FC236}">
                  <a16:creationId xmlns:a16="http://schemas.microsoft.com/office/drawing/2014/main" id="{8639B164-0750-D1DE-3C6D-BFD2EBDAD47A}"/>
                </a:ext>
              </a:extLst>
            </p:cNvPr>
            <p:cNvSpPr txBox="1"/>
            <p:nvPr/>
          </p:nvSpPr>
          <p:spPr>
            <a:xfrm>
              <a:off x="1888869" y="4276619"/>
              <a:ext cx="463861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it-IT" sz="1200" b="1" dirty="0"/>
                <a:t>z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FCAEA0F-F792-6ECB-E6BE-B89FA98043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0712" y="3471792"/>
              <a:ext cx="0" cy="993699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asellaDiTesto 150">
              <a:extLst>
                <a:ext uri="{FF2B5EF4-FFF2-40B4-BE49-F238E27FC236}">
                  <a16:creationId xmlns:a16="http://schemas.microsoft.com/office/drawing/2014/main" id="{F5191BBF-BE90-BF51-7C8B-3CD85FF622B7}"/>
                </a:ext>
              </a:extLst>
            </p:cNvPr>
            <p:cNvSpPr txBox="1"/>
            <p:nvPr/>
          </p:nvSpPr>
          <p:spPr>
            <a:xfrm>
              <a:off x="546723" y="3256003"/>
              <a:ext cx="375071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it-IT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lang="it-IT" sz="1200" b="1" dirty="0"/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F50C71DC-56ED-E38D-9CEC-0AD6F04649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16208" y="4131393"/>
            <a:ext cx="4448491" cy="1011869"/>
          </a:xfrm>
          <a:prstGeom prst="rect">
            <a:avLst/>
          </a:prstGeom>
        </p:spPr>
      </p:pic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56CD4652-1CB0-AC00-8DE6-B0E0E829A498}"/>
              </a:ext>
            </a:extLst>
          </p:cNvPr>
          <p:cNvGraphicFramePr>
            <a:graphicFrameLocks noGrp="1"/>
          </p:cNvGraphicFramePr>
          <p:nvPr/>
        </p:nvGraphicFramePr>
        <p:xfrm>
          <a:off x="333389" y="4092272"/>
          <a:ext cx="4961157" cy="2620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8721">
                  <a:extLst>
                    <a:ext uri="{9D8B030D-6E8A-4147-A177-3AD203B41FA5}">
                      <a16:colId xmlns:a16="http://schemas.microsoft.com/office/drawing/2014/main" val="592603352"/>
                    </a:ext>
                  </a:extLst>
                </a:gridCol>
                <a:gridCol w="1165860">
                  <a:extLst>
                    <a:ext uri="{9D8B030D-6E8A-4147-A177-3AD203B41FA5}">
                      <a16:colId xmlns:a16="http://schemas.microsoft.com/office/drawing/2014/main" val="606061474"/>
                    </a:ext>
                  </a:extLst>
                </a:gridCol>
                <a:gridCol w="1096576">
                  <a:extLst>
                    <a:ext uri="{9D8B030D-6E8A-4147-A177-3AD203B41FA5}">
                      <a16:colId xmlns:a16="http://schemas.microsoft.com/office/drawing/2014/main" val="3124506254"/>
                    </a:ext>
                  </a:extLst>
                </a:gridCol>
              </a:tblGrid>
              <a:tr h="345765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Coil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Coil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3948415"/>
                  </a:ext>
                </a:extLst>
              </a:tr>
              <a:tr h="514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Total Radial Resistance [m</a:t>
                      </a:r>
                      <a:r>
                        <a:rPr lang="el-GR" sz="1400" dirty="0"/>
                        <a:t>Ω</a:t>
                      </a:r>
                      <a:r>
                        <a:rPr lang="en-US" sz="1400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12.0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4943456"/>
                  </a:ext>
                </a:extLst>
              </a:tr>
              <a:tr h="514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Coil Inductance (lattice op.) 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29.2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3.39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683875"/>
                  </a:ext>
                </a:extLst>
              </a:tr>
              <a:tr h="514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Characteristic Time [s]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954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282.6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4089612"/>
                  </a:ext>
                </a:extLst>
              </a:tr>
              <a:tr h="73124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Power dissipated @ charging [W]</a:t>
                      </a:r>
                    </a:p>
                    <a:p>
                      <a:pPr algn="ctr"/>
                      <a:r>
                        <a:rPr lang="en-US" sz="1400" dirty="0"/>
                        <a:t>(ramp rate: 0.1 A/s)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9.58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4195659"/>
                  </a:ext>
                </a:extLst>
              </a:tr>
            </a:tbl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2138BA54-4097-1F99-1F79-FDB2076EB4ED}"/>
              </a:ext>
            </a:extLst>
          </p:cNvPr>
          <p:cNvSpPr txBox="1"/>
          <p:nvPr/>
        </p:nvSpPr>
        <p:spPr>
          <a:xfrm>
            <a:off x="6254177" y="5247960"/>
            <a:ext cx="5372552" cy="107721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Margins exceedingly high: non-optimal conductor usage with the selected winding layout (2x 12mm HTS tape + SS tape) considering the coil protection limit (maximum stored magnetic energy density &lt; 150 MJ/m^3).</a:t>
            </a:r>
          </a:p>
        </p:txBody>
      </p:sp>
      <p:sp>
        <p:nvSpPr>
          <p:cNvPr id="54" name="CasellaDiTesto 150">
            <a:extLst>
              <a:ext uri="{FF2B5EF4-FFF2-40B4-BE49-F238E27FC236}">
                <a16:creationId xmlns:a16="http://schemas.microsoft.com/office/drawing/2014/main" id="{021D14BC-2F6F-9A8D-8BBA-49F0DD11B3B0}"/>
              </a:ext>
            </a:extLst>
          </p:cNvPr>
          <p:cNvSpPr txBox="1"/>
          <p:nvPr/>
        </p:nvSpPr>
        <p:spPr>
          <a:xfrm>
            <a:off x="3815568" y="1883724"/>
            <a:ext cx="1874749" cy="93871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Mag. Energy </a:t>
            </a:r>
            <a:r>
              <a:rPr lang="it-IT" sz="11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it-IT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(lattice)</a:t>
            </a:r>
          </a:p>
          <a:p>
            <a:pPr algn="ctr"/>
            <a:r>
              <a:rPr lang="it-IT" sz="1100" b="1" dirty="0">
                <a:solidFill>
                  <a:schemeClr val="accent2"/>
                </a:solidFill>
              </a:rPr>
              <a:t>140.4 MJ/m3</a:t>
            </a:r>
          </a:p>
          <a:p>
            <a:pPr algn="ctr"/>
            <a:r>
              <a:rPr lang="it-IT" sz="1100" b="1" dirty="0">
                <a:solidFill>
                  <a:schemeClr val="accent1"/>
                </a:solidFill>
              </a:rPr>
              <a:t>Total Mag. Energy - full </a:t>
            </a:r>
            <a:r>
              <a:rPr lang="it-IT" sz="1100" b="1" dirty="0" err="1">
                <a:solidFill>
                  <a:schemeClr val="accent1"/>
                </a:solidFill>
              </a:rPr>
              <a:t>cell</a:t>
            </a:r>
            <a:endParaRPr lang="it-IT" sz="1100" b="1" dirty="0">
              <a:solidFill>
                <a:schemeClr val="accent1"/>
              </a:solidFill>
            </a:endParaRPr>
          </a:p>
          <a:p>
            <a:pPr algn="ctr"/>
            <a:r>
              <a:rPr lang="it-IT" sz="1100" b="1" dirty="0">
                <a:solidFill>
                  <a:schemeClr val="accent2"/>
                </a:solidFill>
              </a:rPr>
              <a:t>12.2 MJ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C4A9CB30-7B1E-ABCD-A142-8EBB474B254F}"/>
              </a:ext>
            </a:extLst>
          </p:cNvPr>
          <p:cNvSpPr/>
          <p:nvPr/>
        </p:nvSpPr>
        <p:spPr>
          <a:xfrm>
            <a:off x="8174736" y="2246408"/>
            <a:ext cx="475488" cy="2116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121842F8-0846-D366-2FA1-6823C6E9150D}"/>
              </a:ext>
            </a:extLst>
          </p:cNvPr>
          <p:cNvSpPr/>
          <p:nvPr/>
        </p:nvSpPr>
        <p:spPr>
          <a:xfrm>
            <a:off x="6254177" y="3094574"/>
            <a:ext cx="810768" cy="2116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F649FF-35CB-9313-B3C2-F7D4A7D8FA00}"/>
                  </a:ext>
                </a:extLst>
              </p:cNvPr>
              <p:cNvSpPr txBox="1"/>
              <p:nvPr/>
            </p:nvSpPr>
            <p:spPr>
              <a:xfrm>
                <a:off x="7533041" y="1737532"/>
                <a:ext cx="128339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𝟏𝟐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𝐌𝐍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F649FF-35CB-9313-B3C2-F7D4A7D8FA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3041" y="1737532"/>
                <a:ext cx="128339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3447D2-2C92-6291-3BC9-30AC71B2C116}"/>
                  </a:ext>
                </a:extLst>
              </p:cNvPr>
              <p:cNvSpPr txBox="1"/>
              <p:nvPr/>
            </p:nvSpPr>
            <p:spPr>
              <a:xfrm>
                <a:off x="6741202" y="3272252"/>
                <a:ext cx="128339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1" i="0" smtClean="0">
                          <a:latin typeface="Cambria Math" panose="02040503050406030204" pitchFamily="18" charset="0"/>
                        </a:rPr>
                        <m:t>𝐌𝐍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3447D2-2C92-6291-3BC9-30AC71B2C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1202" y="3272252"/>
                <a:ext cx="1283390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6907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DE488-6713-9C91-8271-2B7FC1771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D35C6-93E8-5426-BE8D-623F3885D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164" y="11578"/>
            <a:ext cx="10610688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</a:rPr>
              <a:t>B5-DEMO MAG 2.3</a:t>
            </a:r>
            <a:r>
              <a:rPr lang="en-US" sz="4000" dirty="0"/>
              <a:t>:</a:t>
            </a:r>
            <a:r>
              <a:rPr lang="en-US" sz="4000" dirty="0">
                <a:solidFill>
                  <a:schemeClr val="accent1"/>
                </a:solidFill>
              </a:rPr>
              <a:t> </a:t>
            </a:r>
            <a:r>
              <a:rPr lang="en-US" sz="4000" dirty="0"/>
              <a:t>Mechanical analysis results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2F6E0D-2CEE-B224-B4FA-E074817E2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89" y="1334072"/>
            <a:ext cx="3195520" cy="20039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3A0C3D-1888-05D4-82BB-7DDBE00AA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88" y="4255379"/>
            <a:ext cx="3195521" cy="2003971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E72F49C2-C9BB-C4D5-E7F6-E25795ACDB17}"/>
              </a:ext>
            </a:extLst>
          </p:cNvPr>
          <p:cNvGrpSpPr/>
          <p:nvPr/>
        </p:nvGrpSpPr>
        <p:grpSpPr>
          <a:xfrm>
            <a:off x="3816854" y="1532092"/>
            <a:ext cx="8057845" cy="1878119"/>
            <a:chOff x="3816854" y="1520041"/>
            <a:chExt cx="8057845" cy="187811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64CAB35-87D0-D725-39D9-B366B103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8326" y="1520041"/>
              <a:ext cx="2984438" cy="187811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01DFD16-CDE8-3E13-8C95-19D78B2AE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6854" y="1520041"/>
              <a:ext cx="2984438" cy="1878119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1697F27-CA45-5726-B9C9-F7ABFF594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60464" y="1520041"/>
              <a:ext cx="3014235" cy="1878119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1AB0461-6208-09A6-A290-AD9A4E308A21}"/>
              </a:ext>
            </a:extLst>
          </p:cNvPr>
          <p:cNvGrpSpPr/>
          <p:nvPr/>
        </p:nvGrpSpPr>
        <p:grpSpPr>
          <a:xfrm>
            <a:off x="3816854" y="4180703"/>
            <a:ext cx="8069856" cy="1874521"/>
            <a:chOff x="3816854" y="3988388"/>
            <a:chExt cx="8069856" cy="1874521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076E95D1-CD41-FFBA-DDEE-454155DDD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78251" y="3988388"/>
              <a:ext cx="3008459" cy="187452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6A3D8ADD-0377-3465-A478-1430B5EEA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16854" y="3988388"/>
              <a:ext cx="3008460" cy="1874521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05FFA2DE-9424-BE3B-BE75-006145962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320337" y="3988388"/>
              <a:ext cx="3008459" cy="1874520"/>
            </a:xfrm>
            <a:prstGeom prst="rect">
              <a:avLst/>
            </a:prstGeom>
          </p:spPr>
        </p:pic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249AA62-E9AD-13A2-CAF8-16ACB38B1FB9}"/>
              </a:ext>
            </a:extLst>
          </p:cNvPr>
          <p:cNvSpPr txBox="1"/>
          <p:nvPr/>
        </p:nvSpPr>
        <p:spPr>
          <a:xfrm>
            <a:off x="4123666" y="3198049"/>
            <a:ext cx="22258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Coil Hoop Stress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52FADF9-BA4B-FADB-0AB8-F22E5EA096B2}"/>
              </a:ext>
            </a:extLst>
          </p:cNvPr>
          <p:cNvSpPr txBox="1"/>
          <p:nvPr/>
        </p:nvSpPr>
        <p:spPr>
          <a:xfrm>
            <a:off x="6687624" y="3196784"/>
            <a:ext cx="22258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Coil Radial Stress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9A4A59A-D2CF-DE7F-3320-57D8427087DA}"/>
              </a:ext>
            </a:extLst>
          </p:cNvPr>
          <p:cNvSpPr txBox="1"/>
          <p:nvPr/>
        </p:nvSpPr>
        <p:spPr>
          <a:xfrm>
            <a:off x="9393794" y="3131155"/>
            <a:ext cx="19475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Von Mises Stress SS spacers</a:t>
            </a:r>
          </a:p>
        </p:txBody>
      </p:sp>
      <p:sp>
        <p:nvSpPr>
          <p:cNvPr id="66" name="CasellaDiTesto 18">
            <a:extLst>
              <a:ext uri="{FF2B5EF4-FFF2-40B4-BE49-F238E27FC236}">
                <a16:creationId xmlns:a16="http://schemas.microsoft.com/office/drawing/2014/main" id="{E9B19737-9F2D-5521-B308-0C92ECA91A25}"/>
              </a:ext>
            </a:extLst>
          </p:cNvPr>
          <p:cNvSpPr txBox="1"/>
          <p:nvPr/>
        </p:nvSpPr>
        <p:spPr>
          <a:xfrm>
            <a:off x="6585759" y="1135471"/>
            <a:ext cx="2229441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it-IT" sz="1600" b="1" dirty="0"/>
              <a:t>Free radial expansion</a:t>
            </a:r>
          </a:p>
        </p:txBody>
      </p:sp>
      <p:sp>
        <p:nvSpPr>
          <p:cNvPr id="67" name="CasellaDiTesto 18">
            <a:extLst>
              <a:ext uri="{FF2B5EF4-FFF2-40B4-BE49-F238E27FC236}">
                <a16:creationId xmlns:a16="http://schemas.microsoft.com/office/drawing/2014/main" id="{D1A0E7F9-4720-A947-7642-5B98FF864293}"/>
              </a:ext>
            </a:extLst>
          </p:cNvPr>
          <p:cNvSpPr txBox="1"/>
          <p:nvPr/>
        </p:nvSpPr>
        <p:spPr>
          <a:xfrm>
            <a:off x="6510699" y="3751504"/>
            <a:ext cx="2379562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it-IT" sz="1600" b="1" dirty="0"/>
              <a:t>Radial precompression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B80AF81-3739-1B9A-9E3C-F047FD623D08}"/>
              </a:ext>
            </a:extLst>
          </p:cNvPr>
          <p:cNvSpPr txBox="1"/>
          <p:nvPr/>
        </p:nvSpPr>
        <p:spPr>
          <a:xfrm>
            <a:off x="918707" y="3410230"/>
            <a:ext cx="2518849" cy="73866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IN" sz="1400" dirty="0">
                <a:cs typeface="Arial" panose="020B0604020202020204" pitchFamily="34" charset="0"/>
              </a:rPr>
              <a:t>Minimum ext. pressure: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1400" dirty="0">
                <a:cs typeface="Arial" panose="020B0604020202020204" pitchFamily="34" charset="0"/>
              </a:rPr>
              <a:t>Radial stress &lt; 1MPa,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1400" dirty="0">
                <a:cs typeface="Arial" panose="020B0604020202020204" pitchFamily="34" charset="0"/>
              </a:rPr>
              <a:t>Hoop stress &gt; 0 in operation</a:t>
            </a:r>
            <a:endParaRPr lang="en-IN" sz="1400" dirty="0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70B712C-D8B1-2BF4-C3CB-92452F1D5E3D}"/>
              </a:ext>
            </a:extLst>
          </p:cNvPr>
          <p:cNvSpPr/>
          <p:nvPr/>
        </p:nvSpPr>
        <p:spPr>
          <a:xfrm>
            <a:off x="676038" y="5779992"/>
            <a:ext cx="169902" cy="18084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1CE5816-ABBE-E9A6-B66E-916E08558D01}"/>
              </a:ext>
            </a:extLst>
          </p:cNvPr>
          <p:cNvSpPr/>
          <p:nvPr/>
        </p:nvSpPr>
        <p:spPr>
          <a:xfrm>
            <a:off x="676038" y="2737851"/>
            <a:ext cx="169902" cy="18084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6FE1D02-6F15-A4E2-F755-23BBE78B94A0}"/>
              </a:ext>
            </a:extLst>
          </p:cNvPr>
          <p:cNvSpPr txBox="1"/>
          <p:nvPr/>
        </p:nvSpPr>
        <p:spPr>
          <a:xfrm>
            <a:off x="1662635" y="4769603"/>
            <a:ext cx="1947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Radial pressure applied on the external coil boundary:</a:t>
            </a:r>
          </a:p>
          <a:p>
            <a:pPr marL="285750" indent="-285750" algn="ctr">
              <a:buFontTx/>
              <a:buChar char="-"/>
            </a:pPr>
            <a:r>
              <a:rPr lang="en-GB" sz="1200" dirty="0">
                <a:solidFill>
                  <a:srgbClr val="C83964"/>
                </a:solidFill>
              </a:rPr>
              <a:t>10 MPa </a:t>
            </a:r>
            <a:r>
              <a:rPr lang="en-GB" sz="1200" dirty="0"/>
              <a:t>on Coil1</a:t>
            </a:r>
          </a:p>
          <a:p>
            <a:pPr marL="285750" indent="-285750" algn="ctr">
              <a:buFontTx/>
              <a:buChar char="-"/>
            </a:pPr>
            <a:r>
              <a:rPr lang="en-GB" sz="1200" dirty="0">
                <a:solidFill>
                  <a:srgbClr val="C83964"/>
                </a:solidFill>
              </a:rPr>
              <a:t>60MPa</a:t>
            </a:r>
            <a:r>
              <a:rPr lang="en-GB" sz="1200" dirty="0"/>
              <a:t> on Coil2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D802F7A-4771-4154-8720-015A8A066C2F}"/>
              </a:ext>
            </a:extLst>
          </p:cNvPr>
          <p:cNvSpPr txBox="1"/>
          <p:nvPr/>
        </p:nvSpPr>
        <p:spPr>
          <a:xfrm>
            <a:off x="4123666" y="5640990"/>
            <a:ext cx="22258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Coil Hoop Stress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D0D84FC-7189-5547-7FA6-CFFB0370BCF9}"/>
              </a:ext>
            </a:extLst>
          </p:cNvPr>
          <p:cNvSpPr txBox="1"/>
          <p:nvPr/>
        </p:nvSpPr>
        <p:spPr>
          <a:xfrm>
            <a:off x="6687624" y="5639725"/>
            <a:ext cx="22258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Coil Radial Stress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0BEC616-4911-E13C-1ECB-D030234B47AD}"/>
              </a:ext>
            </a:extLst>
          </p:cNvPr>
          <p:cNvSpPr txBox="1"/>
          <p:nvPr/>
        </p:nvSpPr>
        <p:spPr>
          <a:xfrm>
            <a:off x="9393794" y="5574096"/>
            <a:ext cx="19475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Von Mises Stress SS spacers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F344E-A524-5AF2-F387-2C01CE72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99734"/>
            <a:ext cx="2743200" cy="365125"/>
          </a:xfrm>
        </p:spPr>
        <p:txBody>
          <a:bodyPr/>
          <a:lstStyle/>
          <a:p>
            <a:fld id="{005C7FBA-D4E9-46CA-9321-3ADA2E368FCD}" type="slidenum">
              <a:rPr lang="en-GB" smtClean="0"/>
              <a:t>7</a:t>
            </a:fld>
            <a:endParaRPr lang="en-GB"/>
          </a:p>
        </p:txBody>
      </p:sp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96A4D8D0-93CC-3A52-4EC7-301BDD6C88C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7174BCC9-4AD2-F72A-A138-6C99862B09A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198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599F2-C305-6F53-DBCA-F774688AF2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22DEF-D99B-B307-54E4-E1F719A7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923" y="-1236"/>
            <a:ext cx="117602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</a:rPr>
              <a:t>B5-DEMO MAG 2.3</a:t>
            </a:r>
            <a:r>
              <a:rPr lang="en-US" sz="4000" dirty="0"/>
              <a:t>:</a:t>
            </a:r>
            <a:r>
              <a:rPr lang="en-US" sz="4000" dirty="0">
                <a:solidFill>
                  <a:schemeClr val="accent1"/>
                </a:solidFill>
              </a:rPr>
              <a:t> </a:t>
            </a:r>
            <a:r>
              <a:rPr lang="en-US" sz="4000" dirty="0"/>
              <a:t>Local Stress Components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9A0396-DA53-E8AB-2191-E1783819056A}"/>
              </a:ext>
            </a:extLst>
          </p:cNvPr>
          <p:cNvSpPr txBox="1"/>
          <p:nvPr/>
        </p:nvSpPr>
        <p:spPr>
          <a:xfrm>
            <a:off x="9677747" y="3489387"/>
            <a:ext cx="24802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Evaluate the local stress components on the most loaded coils.</a:t>
            </a:r>
            <a:endParaRPr lang="en-US" b="1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879BE3F-DA68-70E1-056B-783A3A7EC2B8}"/>
              </a:ext>
            </a:extLst>
          </p:cNvPr>
          <p:cNvGrpSpPr/>
          <p:nvPr/>
        </p:nvGrpSpPr>
        <p:grpSpPr>
          <a:xfrm>
            <a:off x="9866741" y="1460659"/>
            <a:ext cx="2125918" cy="2046070"/>
            <a:chOff x="9866741" y="1542955"/>
            <a:chExt cx="2125918" cy="204607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9A7E6B7-D861-8F1A-F0BE-77BFAADD2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2316" t="14000" r="53355" b="28556"/>
            <a:stretch/>
          </p:blipFill>
          <p:spPr>
            <a:xfrm rot="16200000">
              <a:off x="10238659" y="1532790"/>
              <a:ext cx="1369153" cy="211298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74DBBC4-2E99-76F1-CB30-189852CBC74E}"/>
                </a:ext>
              </a:extLst>
            </p:cNvPr>
            <p:cNvSpPr txBox="1"/>
            <p:nvPr/>
          </p:nvSpPr>
          <p:spPr>
            <a:xfrm>
              <a:off x="10883059" y="1542955"/>
              <a:ext cx="1109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Coil#1.17</a:t>
              </a:r>
              <a:endParaRPr lang="en-GB" sz="16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C4624EB-C229-670D-14BD-25C71DB15AD2}"/>
                </a:ext>
              </a:extLst>
            </p:cNvPr>
            <p:cNvSpPr txBox="1"/>
            <p:nvPr/>
          </p:nvSpPr>
          <p:spPr>
            <a:xfrm>
              <a:off x="10315149" y="3250471"/>
              <a:ext cx="1109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Coil#2.1</a:t>
              </a:r>
              <a:endParaRPr lang="en-GB" sz="16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23026FA-653C-5C92-A824-F18487E4871A}"/>
                </a:ext>
              </a:extLst>
            </p:cNvPr>
            <p:cNvCxnSpPr>
              <a:cxnSpLocks/>
            </p:cNvCxnSpPr>
            <p:nvPr/>
          </p:nvCxnSpPr>
          <p:spPr>
            <a:xfrm>
              <a:off x="11666220" y="1808988"/>
              <a:ext cx="177418" cy="3804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A858707-366B-AC1C-B3B0-FF9356D81C4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61376" y="3022534"/>
              <a:ext cx="301262" cy="37280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600826D-6B44-2998-5263-DCB9D6B5F61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4818" y="1329632"/>
            <a:ext cx="9391923" cy="5168700"/>
            <a:chOff x="474818" y="1146752"/>
            <a:chExt cx="9391923" cy="5168700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B384309-CD37-C21A-3F00-C668F2C94058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5931" y="3914673"/>
              <a:ext cx="3850810" cy="239937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464E788-075E-B5DB-5397-F0882ED70FBE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07536" y="3917692"/>
              <a:ext cx="3848219" cy="239776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00187D2-9AD3-4E58-6968-26D7F914809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21204" y="1146752"/>
              <a:ext cx="3848219" cy="239776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2ECF4F4-8AA0-BF2D-A6D9-9B74EF381772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07537" y="1151853"/>
              <a:ext cx="3848219" cy="239776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9E16B07-E01E-2CBA-370A-D2C10EBE3FA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4818" y="2148599"/>
              <a:ext cx="1109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Coil#1.17</a:t>
              </a:r>
              <a:endParaRPr lang="en-GB" sz="16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96E92DB-E2F4-63E7-CC01-00E75245971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4818" y="4851094"/>
              <a:ext cx="1109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Coil#2.1</a:t>
              </a:r>
              <a:endParaRPr lang="en-GB" sz="16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9E85369-1DE2-033B-FCB9-7A858A916A9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27138" y="3583705"/>
              <a:ext cx="24512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</a:rPr>
                <a:t>Free radial expansion</a:t>
              </a:r>
              <a:endParaRPr lang="en-GB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CCB1E64-2454-90C6-DD3B-902202DC673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936578" y="3583705"/>
              <a:ext cx="24512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</a:rPr>
                <a:t>Pre-compression</a:t>
              </a:r>
              <a:endParaRPr lang="en-GB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448F7A5-DD02-2AAC-9F55-13AB70A86ED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38429" y="2849494"/>
              <a:ext cx="262650" cy="201991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DD01886-25EC-91CE-3E24-61D32FD0307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33399" y="5562894"/>
              <a:ext cx="262650" cy="201991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FDFDE65-B67B-3609-22BB-E9DC22F0A44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77319" y="2698895"/>
              <a:ext cx="262650" cy="201991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E3AD903-3875-B9B6-34A3-A513D2ED2F0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72228" y="5142095"/>
              <a:ext cx="262650" cy="201991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61C18A-09EE-18DC-E596-6EDD9D51A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7FBA-D4E9-46CA-9321-3ADA2E368FCD}" type="slidenum">
              <a:rPr lang="en-GB" smtClean="0"/>
              <a:t>8</a:t>
            </a:fld>
            <a:endParaRPr lang="en-GB"/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3CF2AB49-5B88-B689-52F5-536B706DCBA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D00240A9-7A7F-F496-69AB-93AECD0B2A0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776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9A5213A5-8982-2BC5-75C5-EC8B666843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>
            <a:off x="-3666" y="6235465"/>
            <a:ext cx="12177378" cy="62253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76814BC-36E3-FA0F-5E5E-858CCDEF4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236" y="108085"/>
            <a:ext cx="10701528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</a:rPr>
              <a:t>B5-DEMO MAG 2.3 </a:t>
            </a:r>
            <a:r>
              <a:rPr lang="en-US" sz="4000" dirty="0"/>
              <a:t>:</a:t>
            </a:r>
            <a:br>
              <a:rPr lang="en-US" sz="4000" dirty="0"/>
            </a:br>
            <a:r>
              <a:rPr lang="en-US" sz="4000" dirty="0"/>
              <a:t>Magnets Main Parameters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60E966A-7180-001F-ABB6-F14A3527FB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7981158"/>
              </p:ext>
            </p:extLst>
          </p:nvPr>
        </p:nvGraphicFramePr>
        <p:xfrm>
          <a:off x="372488" y="1494091"/>
          <a:ext cx="727736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0839">
                  <a:extLst>
                    <a:ext uri="{9D8B030D-6E8A-4147-A177-3AD203B41FA5}">
                      <a16:colId xmlns:a16="http://schemas.microsoft.com/office/drawing/2014/main" val="2379635906"/>
                    </a:ext>
                  </a:extLst>
                </a:gridCol>
                <a:gridCol w="2636521">
                  <a:extLst>
                    <a:ext uri="{9D8B030D-6E8A-4147-A177-3AD203B41FA5}">
                      <a16:colId xmlns:a16="http://schemas.microsoft.com/office/drawing/2014/main" val="3437794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B5-DEMO MAG 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855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J_eng Coil1/Coil2 (A/mm^2)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328.6 / 299.8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333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B2/B1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14.9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156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Focusing strength per cell length (T^2*m/m)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313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Axial Force on Coil1/Coil2 (MN)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+4.12 / +8.25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17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Net Axial Force (MN)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+12.4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473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Net Torque applied on centroid of forces (MN*m)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-0.558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46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Peak Hoop Stress on Coil1/Coil2 (MPa)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+231 / +374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740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Peak Positive Radial Stress on Coil1/Coil2 (MPa)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+1.77 / +9.48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861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Peak Von Mises Stress on SS spacers (MPa)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+353 / +508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674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Magnetic Energy Density Coil1/Coil2 (MJ/m^3)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148.7 / 92.92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518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Total HTS length (full cell)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619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Coil Current Coil1/2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620.0 / 565.4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978997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A5D39C93-A99C-8F19-2DB7-FE8113B91657}"/>
              </a:ext>
            </a:extLst>
          </p:cNvPr>
          <p:cNvSpPr txBox="1">
            <a:spLocks/>
          </p:cNvSpPr>
          <p:nvPr/>
        </p:nvSpPr>
        <p:spPr>
          <a:xfrm>
            <a:off x="1768094" y="6315011"/>
            <a:ext cx="44861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Note: peak stress values referred to radially unconstrained coils.</a:t>
            </a:r>
            <a:endParaRPr lang="en-US" sz="1200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B0C25CB-614E-03FD-907C-A0EFCA4580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93" r="3544"/>
          <a:stretch/>
        </p:blipFill>
        <p:spPr>
          <a:xfrm>
            <a:off x="8026002" y="1851660"/>
            <a:ext cx="3815670" cy="3154680"/>
          </a:xfrm>
          <a:prstGeom prst="rect">
            <a:avLst/>
          </a:prstGeom>
        </p:spPr>
      </p:pic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BBE9E45-8F0B-A63E-246D-649B6280F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7FBA-D4E9-46CA-9321-3ADA2E368FCD}" type="slidenum">
              <a:rPr lang="en-GB" smtClean="0"/>
              <a:t>9</a:t>
            </a:fld>
            <a:endParaRPr lang="en-GB"/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6D457D9A-A6AE-9EA0-6F7E-C38184D469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 b="20665"/>
          <a:stretch/>
        </p:blipFill>
        <p:spPr>
          <a:xfrm rot="10800000">
            <a:off x="-3666" y="-1"/>
            <a:ext cx="12177378" cy="62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012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2.0.x&quot; formatVersion=&quot;2.0.0.0&quot; version=&quot;6.2.0.339&quot;&gt;&#10;  &lt;VersionInformation&gt;&#10;    &lt;Version&gt;1&lt;/Version&gt;&#10;  &lt;/VersionInformation&gt;&#10;  &lt;Entity&gt;/result/feature/pg19&lt;/Entity&gt;&#10;  &lt;Tag&gt;pg19&lt;/Tag&gt;&#10;  &lt;Node&gt;Results &amp;gt; Body Force Distribution - Study 2 - COPY&lt;/Node&gt;&#10;  &lt;LinkType&gt;Image&lt;/LinkType&gt;&#10;  &lt;ModelLink directoryType=&quot;none&quot;&gt;C:\Users\scaranti\Desktop\File condivisi comlasa\S5_stage_DEMO_OptimizationStudy_UpdatedConfigurations_MARGINSONLY_26Feb25_PatternsearchSolutions.mph&lt;/ModelLink&gt;&#10;  &lt;LocalPath&gt;S5_stage_DEMO_OptimizationStudy_UpdatedConfigurations_MARGINSONLY_26Feb25_PatternsearchSolutions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874&quot; /&gt;&#10;    &lt;Property name=&quot;height&quot; type=&quot;real&quot; value=&quot;656&quot; /&gt;&#10;    &lt;Property name=&quot;resolution&quot; type=&quot;integer&quot; value=&quot;96&quot; /&gt;&#10;    &lt;Property name=&quot;sizedesc&quot; type=&quot;string&quot; value=&quot;231 x 174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549 x 1012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549&quot; /&gt;&#10;    &lt;Property name=&quot;screenheightpx&quot; type=&quot;integer&quot; value=&quot;1012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Body Force Distribution - Study 2 - COPY &amp;gt; Arrow Surfac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18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0.4512284994125366&quot; /&gt;&#10;    &lt;Property name=&quot;xmax&quot; type=&quot;real&quot; value=&quot;-0.13096532225608826&quot; /&gt;&#10;    &lt;Property name=&quot;ymin&quot; type=&quot;real&quot; value=&quot;0.15959498286247253&quot; /&gt;&#10;    &lt;Property name=&quot;ymax&quot; type=&quot;real&quot; value=&quot;0.38337621092796326&quot; /&gt;&#10;    &lt;Property name=&quot;xminhidden&quot; type=&quot;real&quot; value=&quot;-0.4512284994125366&quot; /&gt;&#10;    &lt;Property name=&quot;xmaxhidden&quot; type=&quot;real&quot; value=&quot;-0.13096532225608826&quot; /&gt;&#10;    &lt;Property name=&quot;yminhidden&quot; type=&quot;real&quot; value=&quot;0.15959498286247253&quot; /&gt;&#10;    &lt;Property name=&quot;ymaxhidden&quot; type=&quot;real&quot; value=&quot;0.38337621092796326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2125307321548462&quot; /&gt;&#10;    &lt;Property name=&quot;abstractviewrratio&quot; type=&quot;real&quot; value=&quot;-0.3299504816532135&quot; /&gt;&#10;    &lt;Property name=&quot;abstractviewbratio&quot; type=&quot;real&quot; value=&quot;0.13999560475349426&quot; /&gt;&#10;    &lt;Property name=&quot;abstractviewtratio&quot; type=&quot;real&quot; value=&quot;-0.663705050945282&quot; /&gt;&#10;    &lt;Property name=&quot;abstractviewxscale&quot; type=&quot;real&quot; value=&quot;2.370563888689503E-4&quot; /&gt;&#10;    &lt;Property name=&quot;abstractviewyscale&quot; type=&quot;real&quot; value=&quot;2.370563888689503E-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canvassizedip&quot; type=&quot;realarray&quot; value=&quot;1549, 1012&quot; /&gt;&#10;    &lt;Property name=&quot;renderareasizedip&quot; type=&quot;realarray&quot; value=&quot;1351, 944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638788675415839775&lt;/UpdateTimeStamp&gt;&#10;&lt;/Roo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2.0.x&quot; formatVersion=&quot;2.0.0.0&quot; version=&quot;6.2.0.339&quot;&gt;&#10;  &lt;VersionInformation&gt;&#10;    &lt;Version&gt;1&lt;/Version&gt;&#10;  &lt;/VersionInformation&gt;&#10;  &lt;Entity&gt;/result/feature/pg12&lt;/Entity&gt;&#10;  &lt;Tag&gt;pg12&lt;/Tag&gt;&#10;  &lt;Node&gt;Results &amp;gt; Stress (solid) - Study 3&lt;/Node&gt;&#10;  &lt;LinkType&gt;Image&lt;/LinkType&gt;&#10;  &lt;ModelLink directoryType=&quot;none&quot;&gt;C:\Users\scaranti\Desktop\File condivisi comlasa\S5_stage_DEMO_OptimizationStudy_UpdatedConfigurations_MECHANICSONLY_26Feb25_PatternsearchSolutions_TEST_BCs_ForSubModelPreparation.mph&lt;/ModelLink&gt;&#10;  &lt;LocalPath&gt;S5_stage_DEMO_OptimizationStudy_UpdatedConfigurations_MECHANICSONLY_26Feb25_PatternsearchSolutions_TEST_BCs_ForSubModelPreparation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874&quot; /&gt;&#10;    &lt;Property name=&quot;height&quot; type=&quot;real&quot; value=&quot;656&quot; /&gt;&#10;    &lt;Property name=&quot;resolution&quot; type=&quot;integer&quot; value=&quot;96&quot; /&gt;&#10;    &lt;Property name=&quot;sizedesc&quot; type=&quot;string&quot; value=&quot;231 x 174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04 x 1284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04&quot; /&gt;&#10;    &lt;Property name=&quot;screenheightpx&quot; type=&quot;integer&quot; value=&quot;1284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Stress (solid) - Study 3 &amp;gt; Surface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18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0.491401731967926&quot; /&gt;&#10;    &lt;Property name=&quot;xmax&quot; type=&quot;real&quot; value=&quot;-0.06634032726287842&quot; /&gt;&#10;    &lt;Property name=&quot;ymin&quot; type=&quot;real&quot; value=&quot;0.1330047845840454&quot; /&gt;&#10;    &lt;Property name=&quot;ymax&quot; type=&quot;real&quot; value=&quot;0.43843814730644226&quot; /&gt;&#10;    &lt;Property name=&quot;xminhidden&quot; type=&quot;real&quot; value=&quot;-0.491401731967926&quot; /&gt;&#10;    &lt;Property name=&quot;xmaxhidden&quot; type=&quot;real&quot; value=&quot;-0.06634032726287842&quot; /&gt;&#10;    &lt;Property name=&quot;yminhidden&quot; type=&quot;real&quot; value=&quot;0.1330047845840454&quot; /&gt;&#10;    &lt;Property name=&quot;ymaxhidden&quot; type=&quot;real&quot; value=&quot;0.43843814730644226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15924032032489777&quot; /&gt;&#10;    &lt;Property name=&quot;abstractviewrratio&quot; type=&quot;real&quot; value=&quot;0.2546176612377167&quot; /&gt;&#10;    &lt;Property name=&quot;abstractviewbratio&quot; type=&quot;real&quot; value=&quot;-0.29790663719177246&quot; /&gt;&#10;    &lt;Property name=&quot;abstractviewtratio&quot; type=&quot;real&quot; value=&quot;0.4366026520729065&quot; /&gt;&#10;    &lt;Property name=&quot;abstractviewxscale&quot; type=&quot;real&quot; value=&quot;2.5452778209000826E-4&quot; /&gt;&#10;    &lt;Property name=&quot;abstractviewyscale&quot; type=&quot;real&quot; value=&quot;2.545278111938387E-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canvassizedip&quot; type=&quot;realarray&quot; value=&quot;1904, 1284&quot; /&gt;&#10;    &lt;Property name=&quot;renderareasizedip&quot; type=&quot;realarray&quot; value=&quot;1670, 1200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638784412728293294&lt;/UpdateTimeStamp&gt;&#10;&lt;/Roo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2.0.x&quot; formatVersion=&quot;2.0.0.0&quot; version=&quot;6.2.0.339&quot;&gt;&#10;  &lt;VersionInformation&gt;&#10;    &lt;Version&gt;1&lt;/Version&gt;&#10;  &lt;/VersionInformation&gt;&#10;  &lt;Entity&gt;/result/feature/pg12&lt;/Entity&gt;&#10;  &lt;Tag&gt;pg12&lt;/Tag&gt;&#10;  &lt;Node&gt;Results &amp;gt; Stress (solid) - Study 3&lt;/Node&gt;&#10;  &lt;LinkType&gt;Image&lt;/LinkType&gt;&#10;  &lt;ModelLink directoryType=&quot;none&quot;&gt;C:\Users\scaranti\Desktop\File condivisi comlasa\S5_stage_DEMO_OptimizationStudy_UpdatedConfigurations_MECHANICSONLY_26Feb25_PatternsearchSolutions_TEST_BCs_ForSubModelPreparation.mph&lt;/ModelLink&gt;&#10;  &lt;LocalPath&gt;S5_stage_DEMO_OptimizationStudy_UpdatedConfigurations_MECHANICSONLY_26Feb25_PatternsearchSolutions_TEST_BCs_ForSubModelPreparation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874&quot; /&gt;&#10;    &lt;Property name=&quot;height&quot; type=&quot;real&quot; value=&quot;656&quot; /&gt;&#10;    &lt;Property name=&quot;resolution&quot; type=&quot;integer&quot; value=&quot;96&quot; /&gt;&#10;    &lt;Property name=&quot;sizedesc&quot; type=&quot;string&quot; value=&quot;231 x 174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04 x 1284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04&quot; /&gt;&#10;    &lt;Property name=&quot;screenheightpx&quot; type=&quot;integer&quot; value=&quot;1284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Stress (solid) - Study 3 &amp;gt; Surface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18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0.4616217315196991&quot; /&gt;&#10;    &lt;Property name=&quot;xmax&quot; type=&quot;real&quot; value=&quot;-0.3607531189918518&quot; /&gt;&#10;    &lt;Property name=&quot;ymin&quot; type=&quot;real&quot; value=&quot;0.18510793149471283&quot; /&gt;&#10;    &lt;Property name=&quot;ymax&quot; type=&quot;real&quot; value=&quot;0.25758838653564453&quot; /&gt;&#10;    &lt;Property name=&quot;xminhidden&quot; type=&quot;real&quot; value=&quot;-0.4616217315196991&quot; /&gt;&#10;    &lt;Property name=&quot;xmaxhidden&quot; type=&quot;real&quot; value=&quot;-0.3607531189918518&quot; /&gt;&#10;    &lt;Property name=&quot;yminhidden&quot; type=&quot;real&quot; value=&quot;0.18510793149471283&quot; /&gt;&#10;    &lt;Property name=&quot;ymaxhidden&quot; type=&quot;real&quot; value=&quot;0.25758838653564453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060184773057699203&quot; /&gt;&#10;    &lt;Property name=&quot;abstractviewrratio&quot; type=&quot;real&quot; value=&quot;-0.7246711254119873&quot; /&gt;&#10;    &lt;Property name=&quot;abstractviewbratio&quot; type=&quot;real&quot; value=&quot;-0.0020208440255373716&quot; /&gt;&#10;    &lt;Property name=&quot;abstractviewtratio&quot; type=&quot;real&quot; value=&quot;-0.5904154181480408&quot; /&gt;&#10;    &lt;Property name=&quot;abstractviewxscale&quot; type=&quot;real&quot; value=&quot;6.040036532795057E-5&quot; /&gt;&#10;    &lt;Property name=&quot;abstractviewyscale&quot; type=&quot;real&quot; value=&quot;6.0400379879865795E-5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canvassizedip&quot; type=&quot;realarray&quot; value=&quot;1904, 1284&quot; /&gt;&#10;    &lt;Property name=&quot;renderareasizedip&quot; type=&quot;realarray&quot; value=&quot;1670, 1200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638784417877656796&lt;/UpdateTimeStamp&gt;&#10;&lt;/Roo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2.0.x&quot; formatVersion=&quot;2.0.0.0&quot; version=&quot;6.2.0.339&quot;&gt;&#10;  &lt;VersionInformation&gt;&#10;    &lt;Version&gt;1&lt;/Version&gt;&#10;  &lt;/VersionInformation&gt;&#10;  &lt;Entity&gt;/result/feature/pg12&lt;/Entity&gt;&#10;  &lt;Tag&gt;pg12&lt;/Tag&gt;&#10;  &lt;Node&gt;Results &amp;gt; Stress (solid) - Study 3&lt;/Node&gt;&#10;  &lt;LinkType&gt;Image&lt;/LinkType&gt;&#10;  &lt;ModelLink directoryType=&quot;none&quot;&gt;C:\Users\scaranti\Desktop\File condivisi comlasa\S5_stage_DEMO_OptimizationStudy_UpdatedConfigurations_MECHANICSONLY_26Feb25_PatternsearchSolutions_TEST_BCs_ForSubModelPreparation.mph&lt;/ModelLink&gt;&#10;  &lt;LocalPath&gt;S5_stage_DEMO_OptimizationStudy_UpdatedConfigurations_MECHANICSONLY_26Feb25_PatternsearchSolutions_TEST_BCs_ForSubModelPreparation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874&quot; /&gt;&#10;    &lt;Property name=&quot;height&quot; type=&quot;real&quot; value=&quot;656&quot; /&gt;&#10;    &lt;Property name=&quot;resolution&quot; type=&quot;integer&quot; value=&quot;96&quot; /&gt;&#10;    &lt;Property name=&quot;sizedesc&quot; type=&quot;string&quot; value=&quot;231 x 174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04 x 1284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04&quot; /&gt;&#10;    &lt;Property name=&quot;screenheightpx&quot; type=&quot;integer&quot; value=&quot;1284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Stress (solid) - Study 3 &amp;gt; Surface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18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ff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0.49003902077674866&quot; /&gt;&#10;    &lt;Property name=&quot;xmax&quot; type=&quot;real&quot; value=&quot;-0.35554003715515137&quot; /&gt;&#10;    &lt;Property name=&quot;ymin&quot; type=&quot;real&quot; value=&quot;0.183685302734375&quot; /&gt;&#10;    &lt;Property name=&quot;ymax&quot; type=&quot;real&quot; value=&quot;0.2803312838077545&quot; /&gt;&#10;    &lt;Property name=&quot;xminhidden&quot; type=&quot;real&quot; value=&quot;-0.49003902077674866&quot; /&gt;&#10;    &lt;Property name=&quot;xmaxhidden&quot; type=&quot;real&quot; value=&quot;-0.35554003715515137&quot; /&gt;&#10;    &lt;Property name=&quot;yminhidden&quot; type=&quot;real&quot; value=&quot;0.183685302734375&quot; /&gt;&#10;    &lt;Property name=&quot;ymaxhidden&quot; type=&quot;real&quot; value=&quot;0.280331283807754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1547054499387741&quot; /&gt;&#10;    &lt;Property name=&quot;abstractviewrratio&quot; type=&quot;real&quot; value=&quot;-0.7073298096656799&quot; /&gt;&#10;    &lt;Property name=&quot;abstractviewbratio&quot; type=&quot;real&quot; value=&quot;-0.009161693975329399&quot; /&gt;&#10;    &lt;Property name=&quot;abstractviewtratio&quot; type=&quot;real&quot; value=&quot;-0.498475044965744&quot; /&gt;&#10;    &lt;Property name=&quot;abstractviewxscale&quot; type=&quot;real&quot; value=&quot;8.053831697907299E-5&quot; /&gt;&#10;    &lt;Property name=&quot;abstractviewyscale&quot; type=&quot;real&quot; value=&quot;8.053831697907299E-5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canvassizedip&quot; type=&quot;realarray&quot; value=&quot;1904, 1284&quot; /&gt;&#10;    &lt;Property name=&quot;renderareasizedip&quot; type=&quot;realarray&quot; value=&quot;1670, 1200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638784999682754183&lt;/UpdateTimeStamp&gt;&#10;&lt;/Root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bef7cd2-2498-4e11-96b1-aba8de305d9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A5DDAE8711AE409FFF08BEB8D80ABE" ma:contentTypeVersion="6" ma:contentTypeDescription="Create a new document." ma:contentTypeScope="" ma:versionID="3cc4ce41d223b353365135b483210d39">
  <xsd:schema xmlns:xsd="http://www.w3.org/2001/XMLSchema" xmlns:xs="http://www.w3.org/2001/XMLSchema" xmlns:p="http://schemas.microsoft.com/office/2006/metadata/properties" xmlns:ns3="bbef7cd2-2498-4e11-96b1-aba8de305d92" targetNamespace="http://schemas.microsoft.com/office/2006/metadata/properties" ma:root="true" ma:fieldsID="b49549e6a3bfcd9ec4032f81a4fc1baa" ns3:_="">
    <xsd:import namespace="bbef7cd2-2498-4e11-96b1-aba8de305d9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ef7cd2-2498-4e11-96b1-aba8de305d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705E39-6B94-4D0E-8996-11A2680235EA}">
  <ds:schemaRefs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bbef7cd2-2498-4e11-96b1-aba8de305d92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817CF3E-FCFF-48ED-807A-0EF86B4F21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796F0D-CB85-4839-8D82-84CAAC7DB8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ef7cd2-2498-4e11-96b1-aba8de305d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30242</TotalTime>
  <Words>2093</Words>
  <Application>Microsoft Office PowerPoint</Application>
  <PresentationFormat>Widescreen</PresentationFormat>
  <Paragraphs>506</Paragraphs>
  <Slides>31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Aptos</vt:lpstr>
      <vt:lpstr>Aptos Display</vt:lpstr>
      <vt:lpstr>Arial</vt:lpstr>
      <vt:lpstr>Calibri</vt:lpstr>
      <vt:lpstr>Cambria Math</vt:lpstr>
      <vt:lpstr>Montserrat</vt:lpstr>
      <vt:lpstr>Wingdings</vt:lpstr>
      <vt:lpstr>Office Theme</vt:lpstr>
      <vt:lpstr>S5-like DEMO Cell Coil Search Scheme Update Optimization Tool New Configurations</vt:lpstr>
      <vt:lpstr>Lattice / Single Cell Operation</vt:lpstr>
      <vt:lpstr>Updated Cell Layout: “inter-cell cryostat”</vt:lpstr>
      <vt:lpstr>Magnet configuration nomenclature</vt:lpstr>
      <vt:lpstr>B5-DEMO MAG 2.3 configuration</vt:lpstr>
      <vt:lpstr>B5-DEMO MAG 2.3: EM analysis results</vt:lpstr>
      <vt:lpstr>B5-DEMO MAG 2.3: Mechanical analysis results</vt:lpstr>
      <vt:lpstr>B5-DEMO MAG 2.3: Local Stress Components</vt:lpstr>
      <vt:lpstr>B5-DEMO MAG 2.3 : Magnets Main Parameters</vt:lpstr>
      <vt:lpstr>B5-DEMO MAG 2.3: Coil Support Structure</vt:lpstr>
      <vt:lpstr>First Stage Evaluation: EM Analysis Results at full current </vt:lpstr>
      <vt:lpstr>First stage evaluation: reduced current on external coils</vt:lpstr>
      <vt:lpstr>Coil Search Scheme Update: Optimization Tool</vt:lpstr>
      <vt:lpstr>Optimization Tool: Cost Function Definition</vt:lpstr>
      <vt:lpstr>Coil Search Scheme: Results Comparison (I)</vt:lpstr>
      <vt:lpstr>Coil Search Scheme: Results Comparison (II)</vt:lpstr>
      <vt:lpstr>Coil Search Scheme: Results Comparison (III)</vt:lpstr>
      <vt:lpstr>Coil Search Scheme: Results Comparison (IV)</vt:lpstr>
      <vt:lpstr>Summary Table: Margins</vt:lpstr>
      <vt:lpstr>Configuration Comparison: Summary Table</vt:lpstr>
      <vt:lpstr>New B5-DEMO MAG 2.4 configuration</vt:lpstr>
      <vt:lpstr>B5-DEMO MAG 2.4: EM analysis results</vt:lpstr>
      <vt:lpstr>B5-DEMO MAG 2.4: Mechanical analysis results</vt:lpstr>
      <vt:lpstr>Lorentz force distribution on the coil pancakes</vt:lpstr>
      <vt:lpstr>Note: Coil + Spacers model - contact stabilization &amp; friction</vt:lpstr>
      <vt:lpstr>B5-DEMO MAG 2.4 : Magnets Main Parameters</vt:lpstr>
      <vt:lpstr>B5-DEMO MAG 2.4: Coil Support Structure</vt:lpstr>
      <vt:lpstr>Rough estimate of dipole dimensions</vt:lpstr>
      <vt:lpstr>Backup</vt:lpstr>
      <vt:lpstr>Gradient-based Optimization</vt:lpstr>
      <vt:lpstr>Coil Search Scheme: Results Comparison (IV)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Giuseppe Scarantino</dc:creator>
  <cp:lastModifiedBy>Giuseppe Scarantino</cp:lastModifiedBy>
  <cp:revision>23</cp:revision>
  <dcterms:created xsi:type="dcterms:W3CDTF">2025-01-17T11:17:12Z</dcterms:created>
  <dcterms:modified xsi:type="dcterms:W3CDTF">2025-04-14T08:50:15Z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0x010100A6A5DDAE8711AE409FFF08BEB8D80ABE</vt:lpwstr>
  </property>
</Properties>
</file>