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80" r:id="rId3"/>
    <p:sldId id="288" r:id="rId4"/>
    <p:sldId id="286" r:id="rId5"/>
    <p:sldId id="283" r:id="rId6"/>
    <p:sldId id="284" r:id="rId7"/>
    <p:sldId id="285" r:id="rId8"/>
    <p:sldId id="287" r:id="rId9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8A74AB1-A041-4899-B0B8-C6525C2D99C1}">
  <a:tblStyle styleId="{E8A74AB1-A041-4899-B0B8-C6525C2D99C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73a0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73a0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xfrm>
            <a:off x="245797" y="851647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200" b="1" i="1" dirty="0">
                <a:solidFill>
                  <a:schemeClr val="bg2"/>
                </a:solidFill>
                <a:latin typeface="+mj-lt"/>
              </a:rPr>
              <a:t>Progress update </a:t>
            </a:r>
            <a:endParaRPr sz="3200" b="1" i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xfrm>
            <a:off x="390525" y="331818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dirty="0">
                <a:solidFill>
                  <a:schemeClr val="bg2"/>
                </a:solidFill>
                <a:latin typeface="+mj-lt"/>
              </a:rPr>
              <a:t>Presented by : </a:t>
            </a:r>
            <a:r>
              <a:rPr lang="fr" sz="2000" dirty="0">
                <a:latin typeface="+mj-lt"/>
              </a:rPr>
              <a:t>Manal Karmoude </a:t>
            </a:r>
            <a:endParaRPr sz="2000" dirty="0">
              <a:latin typeface="+mj-lt"/>
            </a:endParaRPr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1"/>
          </p:nvPr>
        </p:nvSpPr>
        <p:spPr>
          <a:xfrm>
            <a:off x="3203675" y="4316375"/>
            <a:ext cx="48675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dirty="0">
                <a:solidFill>
                  <a:schemeClr val="bg2"/>
                </a:solidFill>
              </a:rPr>
              <a:t>P</a:t>
            </a:r>
            <a:r>
              <a:rPr lang="fr" sz="2400" b="1" dirty="0">
                <a:solidFill>
                  <a:schemeClr val="bg2"/>
                </a:solidFill>
              </a:rPr>
              <a:t>resented on  : 28/03/2025</a:t>
            </a:r>
            <a:endParaRPr sz="2400" b="1" dirty="0">
              <a:solidFill>
                <a:schemeClr val="bg2"/>
              </a:solidFill>
            </a:endParaRPr>
          </a:p>
        </p:txBody>
      </p:sp>
      <p:sp>
        <p:nvSpPr>
          <p:cNvPr id="70" name="Google Shape;70;p13"/>
          <p:cNvSpPr txBox="1">
            <a:spLocks noGrp="1"/>
          </p:cNvSpPr>
          <p:nvPr>
            <p:ph type="ctrTitle"/>
          </p:nvPr>
        </p:nvSpPr>
        <p:spPr>
          <a:xfrm>
            <a:off x="232025" y="501292"/>
            <a:ext cx="1267166" cy="84085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  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DD6562A-D824-21C0-EB63-306F1E7AE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CNN-LSTM : Training and Validation </a:t>
            </a:r>
            <a:r>
              <a:rPr lang="fr-FR" dirty="0" err="1"/>
              <a:t>Loss</a:t>
            </a:r>
            <a:r>
              <a:rPr lang="fr-FR" dirty="0"/>
              <a:t> Over Epochs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0E3F744-42C5-C04A-D27D-2691B2FEE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526" y="1070430"/>
            <a:ext cx="5553850" cy="3534268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F1440ABA-8864-7E61-BABA-13039FE43FA8}"/>
              </a:ext>
            </a:extLst>
          </p:cNvPr>
          <p:cNvSpPr txBox="1"/>
          <p:nvPr/>
        </p:nvSpPr>
        <p:spPr>
          <a:xfrm>
            <a:off x="8463516" y="472085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92265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0FD66-4601-F8C5-37A1-744B8770C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7CE443-5BBA-30BD-01F8-7D1F8AA1F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/>
              <a:t>Weather</a:t>
            </a:r>
            <a:r>
              <a:rPr lang="fr-FR" dirty="0"/>
              <a:t> Data Collection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7BC3961-4B27-68AD-5CC2-931E412F530A}"/>
              </a:ext>
            </a:extLst>
          </p:cNvPr>
          <p:cNvSpPr txBox="1"/>
          <p:nvPr/>
        </p:nvSpPr>
        <p:spPr>
          <a:xfrm>
            <a:off x="871869" y="1373012"/>
            <a:ext cx="73577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- I collected weather data from </a:t>
            </a:r>
            <a:r>
              <a:rPr lang="en-US" b="1" dirty="0"/>
              <a:t>Open-</a:t>
            </a:r>
            <a:r>
              <a:rPr lang="en-US" b="1" dirty="0" err="1"/>
              <a:t>Meteo</a:t>
            </a:r>
            <a:r>
              <a:rPr lang="en-US" dirty="0"/>
              <a:t> for </a:t>
            </a:r>
            <a:r>
              <a:rPr lang="en-US" b="1" dirty="0"/>
              <a:t>6 selected stations</a:t>
            </a:r>
            <a:r>
              <a:rPr lang="en-US" dirty="0"/>
              <a:t>. These stations were chosen based on the </a:t>
            </a:r>
            <a:r>
              <a:rPr lang="en-US" b="1" dirty="0"/>
              <a:t>minimal number of missing values</a:t>
            </a:r>
            <a:r>
              <a:rPr lang="en-US" dirty="0"/>
              <a:t> to ensure data quality. 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C5D2C02-5282-550B-8F3F-2BF74798B88A}"/>
              </a:ext>
            </a:extLst>
          </p:cNvPr>
          <p:cNvSpPr txBox="1"/>
          <p:nvPr/>
        </p:nvSpPr>
        <p:spPr>
          <a:xfrm>
            <a:off x="871869" y="2447049"/>
            <a:ext cx="750658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- I then </a:t>
            </a:r>
            <a:r>
              <a:rPr lang="en-US" b="1" dirty="0"/>
              <a:t>merged our original dataset with the weather data</a:t>
            </a:r>
            <a:r>
              <a:rPr lang="en-US" dirty="0"/>
              <a:t>. The selected features include:</a:t>
            </a:r>
          </a:p>
          <a:p>
            <a:br>
              <a:rPr lang="en-US" dirty="0"/>
            </a:b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temperature_2m, </a:t>
            </a:r>
            <a:r>
              <a:rPr lang="en-US" b="1" dirty="0" err="1">
                <a:solidFill>
                  <a:schemeClr val="tx1">
                    <a:lumMod val="50000"/>
                  </a:schemeClr>
                </a:solidFill>
              </a:rPr>
              <a:t>surface_pressure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, wind_gusts_10m, wind_speed_100m, wind_direction_100m, relative_humidity_2m, wind_direction_10m, wind_speed_10m, </a:t>
            </a:r>
            <a:r>
              <a:rPr lang="en-US" b="1" dirty="0" err="1">
                <a:solidFill>
                  <a:schemeClr val="tx1">
                    <a:lumMod val="50000"/>
                  </a:schemeClr>
                </a:solidFill>
              </a:rPr>
              <a:t>cloud_cover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tx1">
                    <a:lumMod val="50000"/>
                  </a:schemeClr>
                </a:solidFill>
              </a:rPr>
              <a:t>cloud_cover_high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tx1">
                    <a:lumMod val="50000"/>
                  </a:schemeClr>
                </a:solidFill>
              </a:rPr>
              <a:t>cloud_cover_mid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tx1">
                    <a:lumMod val="50000"/>
                  </a:schemeClr>
                </a:solidFill>
              </a:rPr>
              <a:t>cloud_cover_low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tx1">
                    <a:lumMod val="50000"/>
                  </a:schemeClr>
                </a:solidFill>
              </a:rPr>
              <a:t>weathercode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, rain, precipitation.</a:t>
            </a:r>
            <a:endParaRPr lang="fr-FR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DC169D0-2131-CDD2-CBAA-BCE16210DDFA}"/>
              </a:ext>
            </a:extLst>
          </p:cNvPr>
          <p:cNvSpPr txBox="1"/>
          <p:nvPr/>
        </p:nvSpPr>
        <p:spPr>
          <a:xfrm>
            <a:off x="8463516" y="472085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25108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74D714-644A-576D-AFE5-38B075571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/>
              <a:t>Feature</a:t>
            </a:r>
            <a:r>
              <a:rPr lang="fr-FR" dirty="0"/>
              <a:t> Correlation </a:t>
            </a:r>
            <a:r>
              <a:rPr lang="fr-FR" dirty="0" err="1"/>
              <a:t>with</a:t>
            </a:r>
            <a:r>
              <a:rPr lang="fr-FR" dirty="0"/>
              <a:t> PM2.5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A8B3C45-0363-C0B2-06DC-3E17998F0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114" y="765543"/>
            <a:ext cx="6024007" cy="419720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4BB14D8-336A-7BA6-614A-D776C9240AF9}"/>
              </a:ext>
            </a:extLst>
          </p:cNvPr>
          <p:cNvSpPr txBox="1"/>
          <p:nvPr/>
        </p:nvSpPr>
        <p:spPr>
          <a:xfrm>
            <a:off x="8463516" y="472085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65750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559BD8-A50C-A854-1BB6-F617E93DE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Random Forest Feature Importance for PM2.5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9F12665-833F-870C-22B5-DF09DC215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180" y="893763"/>
            <a:ext cx="6201640" cy="369621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7A324CF-699A-4148-FC4C-9F2F981868B0}"/>
              </a:ext>
            </a:extLst>
          </p:cNvPr>
          <p:cNvSpPr txBox="1"/>
          <p:nvPr/>
        </p:nvSpPr>
        <p:spPr>
          <a:xfrm>
            <a:off x="8463516" y="472085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36718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873D9-D2B8-E95E-FF91-0DED41F98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CD951D-6C28-39C9-EA78-D07E173E3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Random Forest Feature Importance for PM2.5 for another station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20787E9-7F9B-ABF6-C556-37EEB3935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653" y="897419"/>
            <a:ext cx="6220693" cy="366763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939C8255-15E1-31AB-0BF0-6998D7F33922}"/>
              </a:ext>
            </a:extLst>
          </p:cNvPr>
          <p:cNvSpPr txBox="1"/>
          <p:nvPr/>
        </p:nvSpPr>
        <p:spPr>
          <a:xfrm>
            <a:off x="8463516" y="472085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74540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D00A4C-933D-874F-38BF-41CA2E1C2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Model Training Performance : </a:t>
            </a:r>
            <a:r>
              <a:rPr lang="fr-FR" dirty="0" err="1"/>
              <a:t>ConvLSTM</a:t>
            </a:r>
            <a:r>
              <a:rPr lang="fr-FR" dirty="0"/>
              <a:t> : New Architecture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DFF45F1-9B8D-6092-6301-17CA96915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052" y="932162"/>
            <a:ext cx="6688996" cy="327917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82BB405-3B47-5A18-7BD0-A48A397C0BDC}"/>
              </a:ext>
            </a:extLst>
          </p:cNvPr>
          <p:cNvSpPr txBox="1"/>
          <p:nvPr/>
        </p:nvSpPr>
        <p:spPr>
          <a:xfrm>
            <a:off x="1307804" y="4370561"/>
            <a:ext cx="3807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 This model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complex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CNN-LSTM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C70AA84-37B1-588D-7F84-30D1AD4DEDFB}"/>
              </a:ext>
            </a:extLst>
          </p:cNvPr>
          <p:cNvSpPr txBox="1"/>
          <p:nvPr/>
        </p:nvSpPr>
        <p:spPr>
          <a:xfrm>
            <a:off x="8463516" y="472085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83992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F1D673-C625-625D-0CA9-601A4FFF2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1800" b="0" i="0" u="none" strike="noStrike" baseline="0" dirty="0">
                <a:latin typeface="FormataOTFCond-Md"/>
              </a:rPr>
              <a:t>T-LSTM: A Long Short-Term Memory Neural </a:t>
            </a:r>
            <a:r>
              <a:rPr lang="fr-FR" sz="1800" b="0" i="0" u="none" strike="noStrike" baseline="0" dirty="0">
                <a:latin typeface="FormataOTFCond-Md"/>
              </a:rPr>
              <a:t>Network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87C1C15-C90B-ADF9-71C0-44451AED7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87" y="831414"/>
            <a:ext cx="7374926" cy="26088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FFD541C-E8FB-9F5C-EF1E-2DC2CA4805C4}"/>
              </a:ext>
            </a:extLst>
          </p:cNvPr>
          <p:cNvSpPr txBox="1"/>
          <p:nvPr/>
        </p:nvSpPr>
        <p:spPr>
          <a:xfrm>
            <a:off x="824087" y="3440215"/>
            <a:ext cx="7203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- they proposed a new model called T-LSTM that enhances the traditional LSTM by adding temporal information.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AEACA2D-38B4-04A2-234A-CC3AEF9899E6}"/>
              </a:ext>
            </a:extLst>
          </p:cNvPr>
          <p:cNvSpPr txBox="1"/>
          <p:nvPr/>
        </p:nvSpPr>
        <p:spPr>
          <a:xfrm>
            <a:off x="824087" y="4148176"/>
            <a:ext cx="73749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- the model can handle gaps in the data without needing interpolation, which is very useful in our case because we have too much missing values.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6DD6FF1-FECB-3CB4-19D4-016F2A9CDD71}"/>
              </a:ext>
            </a:extLst>
          </p:cNvPr>
          <p:cNvSpPr txBox="1"/>
          <p:nvPr/>
        </p:nvSpPr>
        <p:spPr>
          <a:xfrm>
            <a:off x="8463516" y="472085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279821325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30664</TotalTime>
  <Words>239</Words>
  <Application>Microsoft Office PowerPoint</Application>
  <PresentationFormat>Affichage à l'écran (16:9)</PresentationFormat>
  <Paragraphs>24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FormataOTFCond-Md</vt:lpstr>
      <vt:lpstr>Roboto</vt:lpstr>
      <vt:lpstr>Material</vt:lpstr>
      <vt:lpstr>Progress update </vt:lpstr>
      <vt:lpstr>CNN-LSTM : Training and Validation Loss Over Epochs</vt:lpstr>
      <vt:lpstr>Weather Data Collection </vt:lpstr>
      <vt:lpstr>Feature Correlation with PM2.5</vt:lpstr>
      <vt:lpstr>Random Forest Feature Importance for PM2.5</vt:lpstr>
      <vt:lpstr>Random Forest Feature Importance for PM2.5 for another station</vt:lpstr>
      <vt:lpstr>Model Training Performance : ConvLSTM : New Architecture </vt:lpstr>
      <vt:lpstr>T-LSTM: A Long Short-Term Memory Neural Network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of Advancement</dc:title>
  <dc:creator>PC</dc:creator>
  <cp:lastModifiedBy>Manal Karmoude</cp:lastModifiedBy>
  <cp:revision>53</cp:revision>
  <dcterms:modified xsi:type="dcterms:W3CDTF">2025-03-28T10:17:52Z</dcterms:modified>
</cp:coreProperties>
</file>