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Nuni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Nunito-regular.fntdata"/><Relationship Id="rId10" Type="http://schemas.openxmlformats.org/officeDocument/2006/relationships/slide" Target="slides/slide5.xml"/><Relationship Id="rId13" Type="http://schemas.openxmlformats.org/officeDocument/2006/relationships/font" Target="fonts/Nunito-italic.fntdata"/><Relationship Id="rId12" Type="http://schemas.openxmlformats.org/officeDocument/2006/relationships/font" Target="fonts/Nuni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3e0c2ab12d_0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3e0c2ab12d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3e0c2ab12d_0_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3e0c2ab12d_0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3e0c2ab12d_0_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3e0c2ab12d_0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3e0c2ab12d_0_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3e0c2ab12d_0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Intra-Domain </a:t>
            </a:r>
            <a:br>
              <a:rPr lang="en"/>
            </a:br>
            <a:r>
              <a:rPr lang="en"/>
              <a:t>Transfer Learning for Air Quality Forecasting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From PM2.5 to PM4.0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 &amp; Challenges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761025" y="1519275"/>
            <a:ext cx="7949100" cy="32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1787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25"/>
              <a:buFont typeface="Arial"/>
              <a:buChar char="●"/>
            </a:pPr>
            <a:r>
              <a:rPr lang="en" sz="16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Air Quality Monitoring Challenges: </a:t>
            </a:r>
            <a:endParaRPr sz="162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1787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5"/>
              <a:buFont typeface="Arial"/>
              <a:buChar char="○"/>
            </a:pPr>
            <a:r>
              <a:rPr lang="en" sz="16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Limited labeled data for some pollutants</a:t>
            </a:r>
            <a:endParaRPr sz="162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1787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5"/>
              <a:buFont typeface="Arial"/>
              <a:buChar char="○"/>
            </a:pPr>
            <a:r>
              <a:rPr lang="en" sz="16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Complex spatio-temporal dependencies </a:t>
            </a:r>
            <a:endParaRPr sz="162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1787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5"/>
              <a:buFont typeface="Arial"/>
              <a:buChar char="●"/>
            </a:pPr>
            <a:r>
              <a:rPr lang="en" sz="16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Transfer Learning in Air Quality : 	</a:t>
            </a:r>
            <a:endParaRPr sz="162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1787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5"/>
              <a:buFont typeface="Arial"/>
              <a:buChar char="○"/>
            </a:pPr>
            <a:r>
              <a:rPr lang="en" sz="16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Leverage learned representations from one pollutant to another</a:t>
            </a:r>
            <a:endParaRPr sz="162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1787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5"/>
              <a:buFont typeface="Arial"/>
              <a:buChar char="○"/>
            </a:pPr>
            <a:r>
              <a:rPr lang="en" sz="16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Our previous work: Fine-tuned a model on PM2.5 data</a:t>
            </a:r>
            <a:endParaRPr sz="162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1787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5"/>
              <a:buFont typeface="Arial"/>
              <a:buChar char="●"/>
            </a:pPr>
            <a:r>
              <a:rPr lang="en" sz="16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Objective : </a:t>
            </a:r>
            <a:endParaRPr sz="162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1787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5"/>
              <a:buFont typeface="Arial"/>
              <a:buChar char="○"/>
            </a:pPr>
            <a:r>
              <a:rPr lang="en" sz="162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Fine-tune the PM2.5 model to predict PM4.0 (intra-domain transfer)</a:t>
            </a:r>
            <a:endParaRPr sz="162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15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 Overview</a:t>
            </a:r>
            <a:endParaRPr/>
          </a:p>
        </p:txBody>
      </p:sp>
      <p:sp>
        <p:nvSpPr>
          <p:cNvPr id="141" name="Google Shape;141;p1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b="1"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Model Architecture:</a:t>
            </a:r>
            <a:br>
              <a:rPr b="1"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GNN-LSTM hybrid (AdvancedTemporalGraphNetwork)</a:t>
            </a:r>
            <a:br>
              <a:rPr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Captures spatial (GraphSAGE) and temporal (LSTM + attention) features</a:t>
            </a:r>
            <a:br>
              <a:rPr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Training Process:</a:t>
            </a:r>
            <a:br>
              <a:rPr b="1"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Pre-train and fine-tune on PM2.5</a:t>
            </a:r>
            <a:br>
              <a:rPr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Further fine-tune on PM4.0 data (intra-domain transfer)</a:t>
            </a:r>
            <a:endParaRPr sz="124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Preparation:</a:t>
            </a:r>
            <a:br>
              <a:rPr b="1"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Time-series sequences (sequence length = 10)</a:t>
            </a:r>
            <a:br>
              <a:rPr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2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Graph: single-node (univariate forecasting)</a:t>
            </a:r>
            <a:endParaRPr sz="124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440"/>
              <a:buNone/>
            </a:pPr>
            <a:r>
              <a:t/>
            </a:r>
            <a:endParaRPr sz="102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Intra-Domain Transfer Learning</a:t>
            </a:r>
            <a:endParaRPr/>
          </a:p>
        </p:txBody>
      </p:sp>
      <p:sp>
        <p:nvSpPr>
          <p:cNvPr id="147" name="Google Shape;147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b="1" lang="en" sz="123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Transfer Setup:</a:t>
            </a:r>
            <a:br>
              <a:rPr b="1" lang="en" sz="123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sz="123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7022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35"/>
              <a:buFont typeface="Arial"/>
              <a:buChar char="●"/>
            </a:pPr>
            <a:r>
              <a:rPr lang="en" sz="123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Start with PM2.5 fine-tuned model</a:t>
            </a:r>
            <a:br>
              <a:rPr lang="en" sz="123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23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70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5"/>
              <a:buFont typeface="Arial"/>
              <a:buChar char="●"/>
            </a:pPr>
            <a:r>
              <a:rPr lang="en" sz="123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Further fine-tune for PM4.0 prediction</a:t>
            </a:r>
            <a:br>
              <a:rPr lang="en" sz="123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23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b="1" lang="en" sz="123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Rationale:</a:t>
            </a:r>
            <a:br>
              <a:rPr b="1" lang="en" sz="123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sz="123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7022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35"/>
              <a:buFont typeface="Arial"/>
              <a:buChar char="●"/>
            </a:pPr>
            <a:r>
              <a:rPr lang="en" sz="123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PM2.5 and PM4.0 share similar emission sources and dynamics</a:t>
            </a:r>
            <a:br>
              <a:rPr lang="en" sz="123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23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70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5"/>
              <a:buFont typeface="Arial"/>
              <a:buChar char="●"/>
            </a:pPr>
            <a:r>
              <a:rPr lang="en" sz="123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Intra-domain transfer leverages shared spatio-temporal patterns</a:t>
            </a:r>
            <a:endParaRPr sz="123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935"/>
              <a:buNone/>
            </a:pPr>
            <a:r>
              <a:t/>
            </a:r>
            <a:endParaRPr sz="1405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 txBox="1"/>
          <p:nvPr>
            <p:ph type="title"/>
          </p:nvPr>
        </p:nvSpPr>
        <p:spPr>
          <a:xfrm>
            <a:off x="819150" y="3031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</a:t>
            </a:r>
            <a:endParaRPr/>
          </a:p>
        </p:txBody>
      </p:sp>
      <p:sp>
        <p:nvSpPr>
          <p:cNvPr id="153" name="Google Shape;153;p1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Google Shape;15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875" y="865975"/>
            <a:ext cx="8044227" cy="395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