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2" r:id="rId3"/>
    <p:sldId id="258" r:id="rId4"/>
    <p:sldId id="263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4"/>
    <p:restoredTop sz="94767"/>
  </p:normalViewPr>
  <p:slideViewPr>
    <p:cSldViewPr snapToGrid="0">
      <p:cViewPr>
        <p:scale>
          <a:sx n="107" d="100"/>
          <a:sy n="107" d="100"/>
        </p:scale>
        <p:origin x="1024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12B33-4A96-6660-2D5A-C1A0464F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BA6C5B-5800-9530-C4B5-6D27AD929A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CC6C3-B110-6671-4CE6-9158A99F3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A9D47-B2F3-BB40-22CA-0C9774654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06FBE-3B2D-6FAB-2AD8-88FFBFEE6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4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25BDC-586B-2CC0-B629-659E724AA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C6689A-9E53-17EC-B9CD-3272E77AA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61A78-8446-1032-A443-71FF4851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BCF54-A204-416C-C59A-C1AC03E9A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7A25C-0E66-8BB9-D201-5378D340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7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07273B-1011-83B9-D0A7-39A29DC868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73D518-FC84-F05C-9A37-01EE0CE95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1281A-3261-96DB-90E3-7D3A1575E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74D4E-45A2-246A-8832-2A6BC5801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4F6AC-D99D-A8F6-0A54-F866AC3E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7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A655B1-67E7-25D1-A34F-D9E8B910640B}"/>
              </a:ext>
            </a:extLst>
          </p:cNvPr>
          <p:cNvSpPr/>
          <p:nvPr userDrawn="1"/>
        </p:nvSpPr>
        <p:spPr>
          <a:xfrm>
            <a:off x="0" y="0"/>
            <a:ext cx="12192000" cy="107314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C2631B-9DFF-62CE-5080-E4D6BC0B1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731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7AF67-5C67-3198-D0F4-E4D625410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03BA2-EAA0-6D12-5286-090F215D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62AD1-4191-0E7D-C5E6-21C2C96F0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47DA0-D664-AC69-F7D8-D40C80A5C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2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421C0-FAA7-BCDF-CDD5-76FE03630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039AC-479A-0CF9-32F1-5145117B6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358F5-DB08-AD24-140D-7BE514889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87677-FB6E-7640-1D2D-06C9D80E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EC424-233D-FA53-E4B9-DBD8E646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9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32858-34DF-B6B4-8A9D-97FE53C3D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D9809-B73B-059F-A713-96EF390BBA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0C753-EE85-2B13-AC9C-1548E028B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B0F15-448D-EFCD-E814-1F4B9870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30E10-D30F-6609-4535-0E6AC0BE5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BB196-23B2-5DBA-AD44-F69F92B3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6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BE0AD-44F8-219F-B0AB-4BE5082F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970D3-1E2D-EA58-6A85-273F9C665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715B5-B309-80DC-CE7E-661FE43D4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3BB765-3163-68FD-B3D9-8DD4912C0E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6AF7E-682B-6D22-C0F1-B754C49220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68972-D601-4B07-5D7F-C0B47FC8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E8E737-95CF-2EBD-ACE4-6EC67752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D8715-5903-8312-A7A8-D0021D61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9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9998D-22F2-B153-0D9F-09EE41150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C00C0-B93E-3E26-45DE-66A34B3C2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A187C-B3B4-1190-B72B-E5E71C6A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BBF7B-4823-F766-C62E-0DE6A62E4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87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B3E75D-0B42-C115-4957-569A3F22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703766-0478-5553-7EA3-C6B63250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156AA-B474-61FA-0F88-F66CE557A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78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D6AAD-E878-169A-5B59-193528E6A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AE4D5-34D6-1152-03AB-8C32B0FB9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6C1B5-0CC2-BD53-1BD0-CF4462E5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F2B4A-B6A8-A1E7-3768-C5A220FAE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84F2D-15D4-5935-C8D2-430EC9F2A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E81CC-E26C-76C9-5D90-C73BCB0C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9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685E5-63A5-2979-2510-ACD40628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B3A90B-61C3-D1A1-DF96-2085F2905E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6CF06-0BBD-DDAD-C6B0-2CAC97D5B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4CDBD-A3FC-E1F7-C037-2E9D8750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FAD81-21F2-E9E3-D98A-B819BBD14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D99BC-41D3-470D-5EC2-56E83D9E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5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2217D2-EE84-11BC-EB76-FE6F5958F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8DA61-F3FF-1646-5711-6B21CCB62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8F765-CAA2-9034-6D8A-A75DA7FA2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F07F5-AAD3-A84A-97E4-62155222C39A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D76BF-2349-023A-7EFA-22A3D429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225F7-14EC-6170-BCE5-531031BD1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3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hyperlink" Target="https://twiki.cern.ch/twiki/bin/viewauth/CMS/SWGuideMuonSelec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9AB7-585D-6D74-7834-6DD8301FBE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EXO-24-030: WH SUEP </a:t>
            </a:r>
            <a:br>
              <a:rPr lang="en-US" dirty="0"/>
            </a:br>
            <a:r>
              <a:rPr lang="en-US" dirty="0"/>
              <a:t>Reinterpretation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B5DB0-0C4D-4710-9D3B-643E8B7340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04/01/2025</a:t>
            </a:r>
          </a:p>
          <a:p>
            <a:r>
              <a:rPr lang="en-US" dirty="0"/>
              <a:t>Zeynep </a:t>
            </a:r>
            <a:r>
              <a:rPr lang="en-US" dirty="0" err="1"/>
              <a:t>Demiragli</a:t>
            </a:r>
            <a:r>
              <a:rPr lang="en-US" dirty="0"/>
              <a:t>, Carlos </a:t>
            </a:r>
            <a:r>
              <a:rPr lang="en-US" dirty="0" err="1"/>
              <a:t>Erice</a:t>
            </a:r>
            <a:r>
              <a:rPr lang="en-US" dirty="0"/>
              <a:t> Cid, Gianfranco de Castro, </a:t>
            </a:r>
            <a:r>
              <a:rPr lang="en-US" u="sng" dirty="0"/>
              <a:t>Ryleigh </a:t>
            </a:r>
            <a:r>
              <a:rPr lang="en-US" u="sng" dirty="0" err="1"/>
              <a:t>Resendiz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7457132E-DE1E-BE0C-93D4-B4B917E3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83"/>
          <a:stretch/>
        </p:blipFill>
        <p:spPr>
          <a:xfrm>
            <a:off x="0" y="0"/>
            <a:ext cx="1393371" cy="1383845"/>
          </a:xfrm>
          <a:prstGeom prst="rect">
            <a:avLst/>
          </a:prstGeom>
        </p:spPr>
      </p:pic>
      <p:pic>
        <p:nvPicPr>
          <p:cNvPr id="5" name="Picture 2" descr="Boston University Logo, symbol, meaning, history, PNG, brand">
            <a:extLst>
              <a:ext uri="{FF2B5EF4-FFF2-40B4-BE49-F238E27FC236}">
                <a16:creationId xmlns:a16="http://schemas.microsoft.com/office/drawing/2014/main" id="{F70F6678-ABC8-AA87-2E76-6E7037C15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/>
          <a:stretch/>
        </p:blipFill>
        <p:spPr bwMode="auto">
          <a:xfrm>
            <a:off x="9273822" y="-171104"/>
            <a:ext cx="294040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adAnalysis · GitHub">
            <a:extLst>
              <a:ext uri="{FF2B5EF4-FFF2-40B4-BE49-F238E27FC236}">
                <a16:creationId xmlns:a16="http://schemas.microsoft.com/office/drawing/2014/main" id="{63E45D2D-7813-AE95-A20A-8B532DF26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11" y="0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rocess and analysis">
            <a:extLst>
              <a:ext uri="{FF2B5EF4-FFF2-40B4-BE49-F238E27FC236}">
                <a16:creationId xmlns:a16="http://schemas.microsoft.com/office/drawing/2014/main" id="{30F7E05D-85D6-43DC-7A74-04D0ABE1F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64" y="8874"/>
            <a:ext cx="3356896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elphes · GitHub">
            <a:extLst>
              <a:ext uri="{FF2B5EF4-FFF2-40B4-BE49-F238E27FC236}">
                <a16:creationId xmlns:a16="http://schemas.microsoft.com/office/drawing/2014/main" id="{046724FB-8BA0-354E-D7E0-017F2785E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56" y="-1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whale with containers on it&#10;&#10;AI-generated content may be incorrect.">
            <a:extLst>
              <a:ext uri="{FF2B5EF4-FFF2-40B4-BE49-F238E27FC236}">
                <a16:creationId xmlns:a16="http://schemas.microsoft.com/office/drawing/2014/main" id="{61EB2B4E-4865-50DD-8D01-C31BC8DAB6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9144" y="0"/>
            <a:ext cx="1748013" cy="1383844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17BC55-9DB8-9FF5-71D4-BF3D4F2AF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8242-24AF-6A48-98B6-02BFAAC6983D}" type="datetime1">
              <a:rPr lang="en-US" smtClean="0"/>
              <a:t>3/31/25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9EEBE7-0BD2-4729-0A1E-E4EFFBF3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C6DEF1E-8C7B-4D60-243B-E37FBC9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71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170AB-0670-D031-FA03-AFE6C2A30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288" y="0"/>
            <a:ext cx="6341423" cy="1073149"/>
          </a:xfrm>
        </p:spPr>
        <p:txBody>
          <a:bodyPr/>
          <a:lstStyle/>
          <a:p>
            <a:r>
              <a:rPr lang="en-US" dirty="0"/>
              <a:t>HAPPY BIRTHDAY TIZIANO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6923F0-3B5B-6351-0869-46B1DD0B8F4B}"/>
              </a:ext>
            </a:extLst>
          </p:cNvPr>
          <p:cNvGrpSpPr/>
          <p:nvPr/>
        </p:nvGrpSpPr>
        <p:grpSpPr>
          <a:xfrm>
            <a:off x="2523475" y="1073150"/>
            <a:ext cx="7855559" cy="5784850"/>
            <a:chOff x="2582852" y="1284833"/>
            <a:chExt cx="7026296" cy="5241512"/>
          </a:xfrm>
        </p:grpSpPr>
        <p:pic>
          <p:nvPicPr>
            <p:cNvPr id="1030" name="Picture 6" descr="A royal visit - CERN Bulletin">
              <a:extLst>
                <a:ext uri="{FF2B5EF4-FFF2-40B4-BE49-F238E27FC236}">
                  <a16:creationId xmlns:a16="http://schemas.microsoft.com/office/drawing/2014/main" id="{F80D1422-3969-C203-2567-4140ADE4FB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2852" y="1284833"/>
              <a:ext cx="7026296" cy="5241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A person wearing a hard hat and glasses&#10;&#10;AI-generated content may be incorrect.">
              <a:extLst>
                <a:ext uri="{FF2B5EF4-FFF2-40B4-BE49-F238E27FC236}">
                  <a16:creationId xmlns:a16="http://schemas.microsoft.com/office/drawing/2014/main" id="{5249B15D-7C9A-B192-BE68-F56562DE2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7689" y="2940514"/>
              <a:ext cx="763814" cy="976972"/>
            </a:xfrm>
            <a:prstGeom prst="rect">
              <a:avLst/>
            </a:prstGeom>
          </p:spPr>
        </p:pic>
        <p:pic>
          <p:nvPicPr>
            <p:cNvPr id="7" name="Picture 6" descr="A person wearing a hard hat and glasses&#10;&#10;AI-generated content may be incorrect.">
              <a:extLst>
                <a:ext uri="{FF2B5EF4-FFF2-40B4-BE49-F238E27FC236}">
                  <a16:creationId xmlns:a16="http://schemas.microsoft.com/office/drawing/2014/main" id="{782EEA6F-A4B7-93A9-02FA-1A15134F8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2478" y="2876982"/>
              <a:ext cx="671890" cy="859395"/>
            </a:xfrm>
            <a:prstGeom prst="rect">
              <a:avLst/>
            </a:prstGeom>
          </p:spPr>
        </p:pic>
        <p:pic>
          <p:nvPicPr>
            <p:cNvPr id="9" name="Picture 8" descr="A person wearing a hard hat and glasses&#10;&#10;AI-generated content may be incorrect.">
              <a:extLst>
                <a:ext uri="{FF2B5EF4-FFF2-40B4-BE49-F238E27FC236}">
                  <a16:creationId xmlns:a16="http://schemas.microsoft.com/office/drawing/2014/main" id="{4113BB5E-9AEC-42F8-C1B7-6A90001AE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00181" y="2885704"/>
              <a:ext cx="671889" cy="859394"/>
            </a:xfrm>
            <a:prstGeom prst="rect">
              <a:avLst/>
            </a:prstGeom>
          </p:spPr>
        </p:pic>
        <p:pic>
          <p:nvPicPr>
            <p:cNvPr id="10" name="Picture 9" descr="A person wearing a hard hat and glasses&#10;&#10;AI-generated content may be incorrect.">
              <a:extLst>
                <a:ext uri="{FF2B5EF4-FFF2-40B4-BE49-F238E27FC236}">
                  <a16:creationId xmlns:a16="http://schemas.microsoft.com/office/drawing/2014/main" id="{03D28AD0-F0C6-4EEA-33C1-5F6C0D032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6635" y="2990787"/>
              <a:ext cx="493940" cy="631784"/>
            </a:xfrm>
            <a:prstGeom prst="rect">
              <a:avLst/>
            </a:prstGeom>
          </p:spPr>
        </p:pic>
        <p:pic>
          <p:nvPicPr>
            <p:cNvPr id="8" name="Picture 7" descr="A person wearing a hard hat and glasses&#10;&#10;AI-generated content may be incorrect.">
              <a:extLst>
                <a:ext uri="{FF2B5EF4-FFF2-40B4-BE49-F238E27FC236}">
                  <a16:creationId xmlns:a16="http://schemas.microsoft.com/office/drawing/2014/main" id="{04285F01-2862-A28F-2B99-F304DB47F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71095" y="2768126"/>
              <a:ext cx="763814" cy="976972"/>
            </a:xfrm>
            <a:prstGeom prst="rect">
              <a:avLst/>
            </a:prstGeom>
          </p:spPr>
        </p:pic>
        <p:pic>
          <p:nvPicPr>
            <p:cNvPr id="1032" name="Picture 8" descr="Party birthday hat PNG transparent image download, size: 455x750px">
              <a:extLst>
                <a:ext uri="{FF2B5EF4-FFF2-40B4-BE49-F238E27FC236}">
                  <a16:creationId xmlns:a16="http://schemas.microsoft.com/office/drawing/2014/main" id="{95C46D79-9E8A-79EC-8217-AB463124C6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07962">
              <a:off x="3496590" y="1895422"/>
              <a:ext cx="503564" cy="829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Party birthday hat PNG transparent image download, size: 455x750px">
              <a:extLst>
                <a:ext uri="{FF2B5EF4-FFF2-40B4-BE49-F238E27FC236}">
                  <a16:creationId xmlns:a16="http://schemas.microsoft.com/office/drawing/2014/main" id="{1C1199B3-859D-746C-9186-43CBD99CB2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16660">
              <a:off x="4417564" y="2549472"/>
              <a:ext cx="346069" cy="57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Party birthday hat PNG transparent image download, size: 455x750px">
              <a:extLst>
                <a:ext uri="{FF2B5EF4-FFF2-40B4-BE49-F238E27FC236}">
                  <a16:creationId xmlns:a16="http://schemas.microsoft.com/office/drawing/2014/main" id="{D2D310F1-2E10-DB26-14B4-E47FB218BA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4406">
              <a:off x="5895719" y="2167478"/>
              <a:ext cx="524165" cy="863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Party birthday hat PNG transparent image download, size: 455x750px">
              <a:extLst>
                <a:ext uri="{FF2B5EF4-FFF2-40B4-BE49-F238E27FC236}">
                  <a16:creationId xmlns:a16="http://schemas.microsoft.com/office/drawing/2014/main" id="{E51885D4-45D3-99BB-B077-2602DC85CD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3369" y="2200646"/>
              <a:ext cx="405050" cy="667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Party birthday hat PNG transparent image download, size: 455x750px">
              <a:extLst>
                <a:ext uri="{FF2B5EF4-FFF2-40B4-BE49-F238E27FC236}">
                  <a16:creationId xmlns:a16="http://schemas.microsoft.com/office/drawing/2014/main" id="{9583AE10-B1A5-7830-968F-E8A41082C7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34966">
              <a:off x="7647609" y="2676781"/>
              <a:ext cx="245931" cy="405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Party birthday hat PNG transparent image download, size: 455x750px">
              <a:extLst>
                <a:ext uri="{FF2B5EF4-FFF2-40B4-BE49-F238E27FC236}">
                  <a16:creationId xmlns:a16="http://schemas.microsoft.com/office/drawing/2014/main" id="{827C4F0C-42FF-BBA1-165A-FEDA47CC72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51560">
              <a:off x="8805852" y="2176477"/>
              <a:ext cx="505266" cy="832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7621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F662F-A309-4CDF-E0C9-6745E6B0E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Added cuts &amp; precisions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CFBDA1-7441-2229-B0E9-EC32B58AD8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47408"/>
                <a:ext cx="4496696" cy="5437132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dirty="0"/>
                  <a:t>Object level</a:t>
                </a:r>
              </a:p>
              <a:p>
                <a:pPr lvl="1"/>
                <a:r>
                  <a:rPr lang="en-US" dirty="0"/>
                  <a:t>No previous definition of loose &amp; tight leptons → they’ve now been distinguished</a:t>
                </a:r>
              </a:p>
              <a:p>
                <a:pPr lvl="2"/>
                <a:r>
                  <a:rPr lang="en-US" dirty="0"/>
                  <a:t>loose selections:</a:t>
                </a:r>
              </a:p>
              <a:p>
                <a:pPr lvl="3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4"/>
                <a:r>
                  <a:rPr lang="en-US" dirty="0" err="1"/>
                  <a:t>pT</a:t>
                </a:r>
                <a:r>
                  <a:rPr lang="en-US" dirty="0"/>
                  <a:t> &gt; 10 GeV</a:t>
                </a:r>
              </a:p>
              <a:p>
                <a:pPr lvl="4"/>
                <a:r>
                  <a:rPr lang="en-US" dirty="0"/>
                  <a:t>|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| &lt; 2.4</a:t>
                </a:r>
              </a:p>
              <a:p>
                <a:pPr lvl="4"/>
                <a:r>
                  <a:rPr lang="en-US" dirty="0"/>
                  <a:t>|</a:t>
                </a:r>
                <a:r>
                  <a:rPr lang="en-US" dirty="0" err="1"/>
                  <a:t>dz</a:t>
                </a:r>
                <a:r>
                  <a:rPr lang="en-US" dirty="0"/>
                  <a:t>| &lt; 0.01</a:t>
                </a:r>
              </a:p>
              <a:p>
                <a:pPr lvl="4"/>
                <a:r>
                  <a:rPr lang="en-US" dirty="0"/>
                  <a:t>|d0 |&lt; 0.05</a:t>
                </a:r>
              </a:p>
              <a:p>
                <a:pPr lvl="4"/>
                <a:r>
                  <a:rPr lang="en-US" dirty="0" err="1"/>
                  <a:t>pfIsoId</a:t>
                </a:r>
                <a:r>
                  <a:rPr lang="en-US" dirty="0"/>
                  <a:t> &gt;= 2 </a:t>
                </a:r>
              </a:p>
              <a:p>
                <a:pPr lvl="3"/>
                <a:r>
                  <a:rPr lang="en-US" dirty="0"/>
                  <a:t>e:</a:t>
                </a:r>
              </a:p>
              <a:p>
                <a:pPr lvl="4"/>
                <a:r>
                  <a:rPr lang="en-US" dirty="0" err="1"/>
                  <a:t>pT</a:t>
                </a:r>
                <a:r>
                  <a:rPr lang="en-US" dirty="0"/>
                  <a:t> &gt; 15 GeV</a:t>
                </a:r>
              </a:p>
              <a:p>
                <a:pPr lvl="4"/>
                <a:r>
                  <a:rPr lang="en-US" dirty="0"/>
                  <a:t>MVA ID+ISO WP0</a:t>
                </a:r>
              </a:p>
              <a:p>
                <a:pPr lvl="4"/>
                <a:r>
                  <a:rPr lang="en-US" dirty="0"/>
                  <a:t>|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|, d0, </a:t>
                </a:r>
                <a:r>
                  <a:rPr lang="en-US" dirty="0" err="1"/>
                  <a:t>dz</a:t>
                </a:r>
                <a:r>
                  <a:rPr lang="en-US" dirty="0"/>
                  <a:t> as seen in table</a:t>
                </a:r>
              </a:p>
              <a:p>
                <a:pPr lvl="2"/>
                <a:r>
                  <a:rPr lang="en-US" dirty="0"/>
                  <a:t>ZH &amp; </a:t>
                </a:r>
                <a:r>
                  <a:rPr lang="en-US" dirty="0" err="1"/>
                  <a:t>ggF</a:t>
                </a:r>
                <a:r>
                  <a:rPr lang="en-US" dirty="0"/>
                  <a:t> orthogonality cuts are then applied</a:t>
                </a:r>
              </a:p>
              <a:p>
                <a:pPr lvl="2"/>
                <a:r>
                  <a:rPr lang="en-US" dirty="0"/>
                  <a:t>tight selections:</a:t>
                </a:r>
              </a:p>
              <a:p>
                <a:pPr lvl="3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4"/>
                <a:r>
                  <a:rPr lang="en-US" dirty="0" err="1"/>
                  <a:t>pT</a:t>
                </a:r>
                <a:r>
                  <a:rPr lang="en-US" dirty="0"/>
                  <a:t> &gt; 30 GeV</a:t>
                </a:r>
              </a:p>
              <a:p>
                <a:pPr lvl="4"/>
                <a:r>
                  <a:rPr lang="en-US" dirty="0"/>
                  <a:t>|</a:t>
                </a:r>
                <a:r>
                  <a:rPr lang="en-US" dirty="0" err="1"/>
                  <a:t>dz</a:t>
                </a:r>
                <a:r>
                  <a:rPr lang="en-US" dirty="0"/>
                  <a:t>| &lt; 0.05</a:t>
                </a:r>
              </a:p>
              <a:p>
                <a:pPr lvl="4"/>
                <a:r>
                  <a:rPr lang="en-US" dirty="0" err="1"/>
                  <a:t>pfIsoId</a:t>
                </a:r>
                <a:r>
                  <a:rPr lang="en-US" dirty="0"/>
                  <a:t> &gt;= 5</a:t>
                </a:r>
              </a:p>
              <a:p>
                <a:pPr lvl="3"/>
                <a:r>
                  <a:rPr lang="en-US" dirty="0"/>
                  <a:t>e:</a:t>
                </a:r>
              </a:p>
              <a:p>
                <a:pPr lvl="4"/>
                <a:r>
                  <a:rPr lang="en-US" dirty="0" err="1"/>
                  <a:t>pT</a:t>
                </a:r>
                <a:r>
                  <a:rPr lang="en-US" dirty="0"/>
                  <a:t> &gt; 35 GeV</a:t>
                </a:r>
              </a:p>
              <a:p>
                <a:pPr lvl="2"/>
                <a:r>
                  <a:rPr lang="en-US" dirty="0"/>
                  <a:t>ak15 clustering is now being done with these tight leptons</a:t>
                </a:r>
              </a:p>
              <a:p>
                <a:pPr lvl="1"/>
                <a:r>
                  <a:rPr lang="en-US" dirty="0"/>
                  <a:t>Modeling CMSSW ID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2"/>
                <a:r>
                  <a:rPr lang="en-US" dirty="0"/>
                  <a:t>planning on absorbing ID effects into isolation model</a:t>
                </a:r>
              </a:p>
              <a:p>
                <a:pPr lvl="1"/>
                <a:r>
                  <a:rPr lang="en-US" dirty="0"/>
                  <a:t>Modeling CMSSW isolation</a:t>
                </a:r>
              </a:p>
              <a:p>
                <a:pPr lvl="2"/>
                <a:r>
                  <a:rPr lang="en-US" dirty="0"/>
                  <a:t>will discuss workflow next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CFBDA1-7441-2229-B0E9-EC32B58AD8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47408"/>
                <a:ext cx="4496696" cy="5437132"/>
              </a:xfrm>
              <a:blipFill>
                <a:blip r:embed="rId2"/>
                <a:stretch>
                  <a:fillRect l="-563" t="-1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E84897F-4AA2-5546-EE8E-45D26DDC2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135" y="1274268"/>
            <a:ext cx="2929730" cy="16828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D183EC-A522-431F-522A-09179EAB7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135" y="3142147"/>
            <a:ext cx="4171459" cy="9936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515CAF-5AE0-56C4-0AF8-D9261424E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2331" y="4336939"/>
            <a:ext cx="3120450" cy="2347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8AE182-21C8-84D0-B136-15CBC94AA7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787" y="4336940"/>
            <a:ext cx="3159554" cy="234760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8170192-C41C-D5E9-208B-1FFB687B8091}"/>
              </a:ext>
            </a:extLst>
          </p:cNvPr>
          <p:cNvSpPr txBox="1">
            <a:spLocks/>
          </p:cNvSpPr>
          <p:nvPr/>
        </p:nvSpPr>
        <p:spPr>
          <a:xfrm>
            <a:off x="8132781" y="1253331"/>
            <a:ext cx="40592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Event level</a:t>
            </a:r>
          </a:p>
          <a:p>
            <a:pPr lvl="1"/>
            <a:r>
              <a:rPr lang="en-US" sz="1600" dirty="0"/>
              <a:t>only keeping events with exactly one lepton*</a:t>
            </a:r>
          </a:p>
          <a:p>
            <a:pPr lvl="1"/>
            <a:r>
              <a:rPr lang="en-US" sz="1600" dirty="0"/>
              <a:t>all cuts on the </a:t>
            </a:r>
            <a:r>
              <a:rPr lang="en-US" sz="1600" dirty="0" err="1"/>
              <a:t>suep</a:t>
            </a:r>
            <a:r>
              <a:rPr lang="en-US" sz="1600" dirty="0"/>
              <a:t> candidate have been added</a:t>
            </a:r>
          </a:p>
          <a:p>
            <a:pPr lvl="1"/>
            <a:r>
              <a:rPr lang="en-US" sz="1600" i="1" dirty="0"/>
              <a:t>sphericity now boosted</a:t>
            </a:r>
          </a:p>
          <a:p>
            <a:pPr lvl="2"/>
            <a:r>
              <a:rPr lang="en-US" sz="1400" dirty="0"/>
              <a:t>const boosted to cluster frame</a:t>
            </a:r>
          </a:p>
          <a:p>
            <a:pPr lvl="1"/>
            <a:r>
              <a:rPr lang="en-US" sz="1600" dirty="0"/>
              <a:t>still missing: b-tagging</a:t>
            </a:r>
          </a:p>
          <a:p>
            <a:pPr lvl="2"/>
            <a:r>
              <a:rPr lang="en-US" sz="1400" dirty="0"/>
              <a:t>currently: b-tag veto</a:t>
            </a:r>
          </a:p>
          <a:p>
            <a:pPr lvl="2"/>
            <a:r>
              <a:rPr lang="en-US" sz="1400" dirty="0"/>
              <a:t>proposed plan: apply ZH mis-id rates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82FF9049-9714-9726-C3E4-BD07E78F1299}"/>
              </a:ext>
            </a:extLst>
          </p:cNvPr>
          <p:cNvSpPr/>
          <p:nvPr/>
        </p:nvSpPr>
        <p:spPr>
          <a:xfrm>
            <a:off x="7460673" y="5356929"/>
            <a:ext cx="989273" cy="2638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9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25F69-C535-2AA9-DE04-7078390C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broke. Again.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D17A68-B18B-4386-AFEF-3BE49DE54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0515600" cy="4351338"/>
          </a:xfrm>
        </p:spPr>
        <p:txBody>
          <a:bodyPr/>
          <a:lstStyle/>
          <a:p>
            <a:r>
              <a:rPr lang="en-US" dirty="0"/>
              <a:t>Spent weeks debugging iso function</a:t>
            </a:r>
          </a:p>
          <a:p>
            <a:r>
              <a:rPr lang="en-US" dirty="0"/>
              <a:t>Everything worked → added 1 </a:t>
            </a:r>
            <a:r>
              <a:rPr lang="en-US" dirty="0" err="1"/>
              <a:t>lep</a:t>
            </a:r>
            <a:r>
              <a:rPr lang="en-US" dirty="0"/>
              <a:t> cut &amp; now broken</a:t>
            </a:r>
          </a:p>
          <a:p>
            <a:endParaRPr lang="en-US" dirty="0"/>
          </a:p>
          <a:p>
            <a:r>
              <a:rPr lang="en-US" dirty="0"/>
              <a:t>Somehow have ~no electrons in events</a:t>
            </a:r>
          </a:p>
        </p:txBody>
      </p:sp>
      <p:pic>
        <p:nvPicPr>
          <p:cNvPr id="8" name="Content Placeholder 4" descr="A close up of a text&#10;&#10;AI-generated content may be incorrect.">
            <a:extLst>
              <a:ext uri="{FF2B5EF4-FFF2-40B4-BE49-F238E27FC236}">
                <a16:creationId xmlns:a16="http://schemas.microsoft.com/office/drawing/2014/main" id="{E40D570B-F835-13CA-D9C0-9F1A82C43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49" y="2328231"/>
            <a:ext cx="1562100" cy="431800"/>
          </a:xfrm>
          <a:prstGeom prst="rect">
            <a:avLst/>
          </a:prstGeom>
        </p:spPr>
      </p:pic>
      <p:pic>
        <p:nvPicPr>
          <p:cNvPr id="10" name="Picture 9" descr="A graph with blue dots&#10;&#10;AI-generated content may be incorrect.">
            <a:extLst>
              <a:ext uri="{FF2B5EF4-FFF2-40B4-BE49-F238E27FC236}">
                <a16:creationId xmlns:a16="http://schemas.microsoft.com/office/drawing/2014/main" id="{C251769E-53A9-8718-07E6-E3E4B0CA1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86" y="3766112"/>
            <a:ext cx="3029520" cy="2265062"/>
          </a:xfrm>
          <a:prstGeom prst="rect">
            <a:avLst/>
          </a:prstGeom>
        </p:spPr>
      </p:pic>
      <p:pic>
        <p:nvPicPr>
          <p:cNvPr id="12" name="Picture 11" descr="A graph with blue dots&#10;&#10;AI-generated content may be incorrect.">
            <a:extLst>
              <a:ext uri="{FF2B5EF4-FFF2-40B4-BE49-F238E27FC236}">
                <a16:creationId xmlns:a16="http://schemas.microsoft.com/office/drawing/2014/main" id="{2531B421-C90F-7A98-9D64-8CC5CCF5E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3569" y="3766111"/>
            <a:ext cx="3015394" cy="2265062"/>
          </a:xfrm>
          <a:prstGeom prst="rect">
            <a:avLst/>
          </a:prstGeom>
        </p:spPr>
      </p:pic>
      <p:pic>
        <p:nvPicPr>
          <p:cNvPr id="14" name="Picture 13" descr="A graph with blue dots&#10;&#10;AI-generated content may be incorrect.">
            <a:extLst>
              <a:ext uri="{FF2B5EF4-FFF2-40B4-BE49-F238E27FC236}">
                <a16:creationId xmlns:a16="http://schemas.microsoft.com/office/drawing/2014/main" id="{EA28D35C-9E5C-62CC-67CA-C241A1AB0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626" y="3766111"/>
            <a:ext cx="3018523" cy="2265062"/>
          </a:xfrm>
          <a:prstGeom prst="rect">
            <a:avLst/>
          </a:prstGeom>
        </p:spPr>
      </p:pic>
      <p:pic>
        <p:nvPicPr>
          <p:cNvPr id="16" name="Picture 15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6B19C8D5-6E41-6DC2-0091-700BAC131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1963" y="1569321"/>
            <a:ext cx="2247651" cy="446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85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89071-5763-C296-DEF9-E9BFCAC82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Modeling CMSSW Isolation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C71AF-AE87-EB2B-0C44-8156341921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194099"/>
                <a:ext cx="10515600" cy="5663900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Problem: only one isolation parameter per lepton can be applied in </a:t>
                </a:r>
                <a:r>
                  <a:rPr lang="en-US" dirty="0" err="1"/>
                  <a:t>Delphes</a:t>
                </a:r>
                <a:r>
                  <a:rPr lang="en-US" dirty="0"/>
                  <a:t>. WH requires two isolation parameters per lepton to construct loose and tight objects</a:t>
                </a:r>
              </a:p>
              <a:p>
                <a:r>
                  <a:rPr lang="en-US" dirty="0"/>
                  <a:t>Solution: brute force in </a:t>
                </a:r>
                <a:r>
                  <a:rPr lang="en-US" dirty="0" err="1"/>
                  <a:t>MadAnalysis</a:t>
                </a:r>
                <a:endParaRPr lang="en-US" dirty="0"/>
              </a:p>
              <a:p>
                <a:r>
                  <a:rPr lang="en-US" dirty="0"/>
                  <a:t>What </a:t>
                </a:r>
                <a:r>
                  <a:rPr lang="en-US" dirty="0" err="1"/>
                  <a:t>Delphes</a:t>
                </a:r>
                <a:r>
                  <a:rPr lang="en-US" dirty="0"/>
                  <a:t> does (ZH example displayed):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takes leptons that need to be isolated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sets a cut on the </a:t>
                </a:r>
                <a:r>
                  <a:rPr lang="en-US" dirty="0" err="1"/>
                  <a:t>deltaR</a:t>
                </a:r>
                <a:r>
                  <a:rPr lang="en-US" dirty="0"/>
                  <a:t> value between lepton &amp; objects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applies cut on object </a:t>
                </a:r>
                <a:r>
                  <a:rPr lang="en-US" dirty="0" err="1"/>
                  <a:t>pT</a:t>
                </a:r>
                <a:endParaRPr lang="en-US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applies cut on the ratio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What I do: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removed </a:t>
                </a:r>
                <a:r>
                  <a:rPr lang="en-US" dirty="0" err="1"/>
                  <a:t>Delphes</a:t>
                </a:r>
                <a:r>
                  <a:rPr lang="en-US" dirty="0"/>
                  <a:t> isolation implementation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dirty="0"/>
                  <a:t>created a function that: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applies </a:t>
                </a:r>
                <a:r>
                  <a:rPr lang="en-US" dirty="0" err="1"/>
                  <a:t>pT</a:t>
                </a:r>
                <a:r>
                  <a:rPr lang="en-US" dirty="0"/>
                  <a:t> min cut for objects (currently at 0.1 GeV)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calculates </a:t>
                </a:r>
                <a:r>
                  <a:rPr lang="en-US" dirty="0" err="1"/>
                  <a:t>deltaR</a:t>
                </a:r>
                <a:r>
                  <a:rPr lang="en-US" dirty="0"/>
                  <a:t> between the leptons and the: tracks, neutrals (includes charged hadrons), and photons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apply </a:t>
                </a:r>
                <a:r>
                  <a:rPr lang="en-US" dirty="0" err="1"/>
                  <a:t>deltaR</a:t>
                </a:r>
                <a:r>
                  <a:rPr lang="en-US" dirty="0"/>
                  <a:t> cut: 0.3/0.4  (e/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if cut is passed → store the </a:t>
                </a:r>
                <a:r>
                  <a:rPr lang="en-US" dirty="0" err="1"/>
                  <a:t>pT</a:t>
                </a:r>
                <a:r>
                  <a:rPr lang="en-US" dirty="0"/>
                  <a:t> of the object in variable defined as ‘</a:t>
                </a:r>
                <a:r>
                  <a:rPr lang="en-US" dirty="0" err="1"/>
                  <a:t>totalpT</a:t>
                </a:r>
                <a:r>
                  <a:rPr lang="en-US" dirty="0"/>
                  <a:t>’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take the ratio of </a:t>
                </a:r>
                <a:r>
                  <a:rPr lang="en-US" dirty="0" err="1"/>
                  <a:t>leptonpT</a:t>
                </a:r>
                <a:r>
                  <a:rPr lang="en-US" dirty="0"/>
                  <a:t>/</a:t>
                </a:r>
                <a:r>
                  <a:rPr lang="en-US" dirty="0" err="1"/>
                  <a:t>totalpT</a:t>
                </a:r>
                <a:endParaRPr lang="en-US" dirty="0"/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apply strategic cut to model the functions</a:t>
                </a:r>
              </a:p>
              <a:p>
                <a:pPr lvl="3"/>
                <a:r>
                  <a:rPr lang="en-US" dirty="0"/>
                  <a:t>e:</a:t>
                </a:r>
              </a:p>
              <a:p>
                <a:pPr lvl="4"/>
                <a:r>
                  <a:rPr lang="en-US" dirty="0"/>
                  <a:t>WP90: keeps 90% of electrons passing loose electron object selections</a:t>
                </a:r>
              </a:p>
              <a:p>
                <a:pPr lvl="4"/>
                <a:r>
                  <a:rPr lang="en-US" dirty="0"/>
                  <a:t>WP80: keeps 80% of electrons passing loose electron object selections</a:t>
                </a:r>
              </a:p>
              <a:p>
                <a:pPr lvl="3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hlinkClick r:id="rId2"/>
                      </a:rPr>
                      <m:t>𝜇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4"/>
                <a:r>
                  <a:rPr lang="en-US" dirty="0" err="1"/>
                  <a:t>pfIsoId</a:t>
                </a:r>
                <a:r>
                  <a:rPr lang="en-US" dirty="0"/>
                  <a:t> &gt;= 2: ratio ?</a:t>
                </a:r>
              </a:p>
              <a:p>
                <a:pPr lvl="4"/>
                <a:r>
                  <a:rPr lang="en-US" dirty="0" err="1"/>
                  <a:t>pfIsoId</a:t>
                </a:r>
                <a:r>
                  <a:rPr lang="en-US" dirty="0"/>
                  <a:t> &gt;= 5: ratio &lt; 0.1</a:t>
                </a:r>
              </a:p>
              <a:p>
                <a:r>
                  <a:rPr lang="en-US" dirty="0"/>
                  <a:t>Most efficient way to implement this: plot loose &amp; tight e/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sizes to approximate cut value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C71AF-AE87-EB2B-0C44-8156341921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94099"/>
                <a:ext cx="10515600" cy="5663900"/>
              </a:xfrm>
              <a:blipFill>
                <a:blip r:embed="rId3"/>
                <a:stretch>
                  <a:fillRect l="-362" t="-2018" b="-1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29BBD7E-5712-8C54-07D0-67B9E2F16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425" y="1742816"/>
            <a:ext cx="2962117" cy="219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37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3515F-3C48-CA06-8E9D-5C8EBA2DA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What’s currently working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CAF63-0519-BD3E-E253-8A7DD9B65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Debugging &amp; looking at CMSSW </a:t>
            </a:r>
            <a:r>
              <a:rPr lang="en-US" sz="2000" dirty="0" err="1"/>
              <a:t>cutflows</a:t>
            </a:r>
            <a:r>
              <a:rPr lang="en-US" sz="2000" dirty="0"/>
              <a:t> on </a:t>
            </a:r>
            <a:r>
              <a:rPr lang="en-US" sz="2000" dirty="0" err="1"/>
              <a:t>HepData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Working on plotting CMSSW </a:t>
            </a:r>
            <a:r>
              <a:rPr lang="en-US" sz="2000" dirty="0" err="1"/>
              <a:t>histos</a:t>
            </a:r>
            <a:r>
              <a:rPr lang="en-US" sz="2000" dirty="0"/>
              <a:t> from Luca’s </a:t>
            </a:r>
            <a:r>
              <a:rPr lang="en-US" sz="2000" dirty="0" err="1"/>
              <a:t>pickl</a:t>
            </a:r>
            <a:r>
              <a:rPr lang="en-US" sz="2000" dirty="0"/>
              <a:t> files</a:t>
            </a:r>
          </a:p>
          <a:p>
            <a:pPr lvl="1"/>
            <a:r>
              <a:rPr lang="en-US" sz="1800" dirty="0"/>
              <a:t>generated HEPMC samples at </a:t>
            </a:r>
            <a:r>
              <a:rPr lang="en-US" sz="1800" dirty="0" err="1"/>
              <a:t>mD</a:t>
            </a:r>
            <a:r>
              <a:rPr lang="en-US" sz="1800" dirty="0"/>
              <a:t>=T=3</a:t>
            </a:r>
          </a:p>
          <a:p>
            <a:pPr lvl="1"/>
            <a:r>
              <a:rPr lang="en-US" sz="1800" dirty="0"/>
              <a:t>will be plotting same signal point in CMSSW for most direct comparison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Cleaning up analyzer script</a:t>
            </a:r>
          </a:p>
          <a:p>
            <a:pPr lvl="1"/>
            <a:r>
              <a:rPr lang="en-US" sz="1600" dirty="0"/>
              <a:t>messy, unorganized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Getting wheels turning on b-tagging implementation</a:t>
            </a:r>
          </a:p>
          <a:p>
            <a:pPr lvl="1"/>
            <a:r>
              <a:rPr lang="en-US" sz="1800" dirty="0"/>
              <a:t>saved for last</a:t>
            </a:r>
          </a:p>
        </p:txBody>
      </p:sp>
    </p:spTree>
    <p:extLst>
      <p:ext uri="{BB962C8B-B14F-4D97-AF65-F5344CB8AC3E}">
        <p14:creationId xmlns:p14="http://schemas.microsoft.com/office/powerpoint/2010/main" val="81170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1767</TotalTime>
  <Words>501</Words>
  <Application>Microsoft Macintosh PowerPoint</Application>
  <PresentationFormat>Widescreen</PresentationFormat>
  <Paragraphs>81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Cambria Math</vt:lpstr>
      <vt:lpstr>Office Theme</vt:lpstr>
      <vt:lpstr>EXO-24-030: WH SUEP  Reinterpretation</vt:lpstr>
      <vt:lpstr>HAPPY BIRTHDAY TIZIANO</vt:lpstr>
      <vt:lpstr>Added cuts &amp; precisions</vt:lpstr>
      <vt:lpstr>Everything broke. Again.</vt:lpstr>
      <vt:lpstr>Modeling CMSSW Isolation</vt:lpstr>
      <vt:lpstr>What’s currently working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Ryleigh Resendiz</dc:creator>
  <cp:lastModifiedBy>Ryleigh Resendiz</cp:lastModifiedBy>
  <cp:revision>14</cp:revision>
  <dcterms:created xsi:type="dcterms:W3CDTF">2025-03-27T08:43:28Z</dcterms:created>
  <dcterms:modified xsi:type="dcterms:W3CDTF">2025-04-01T13:30:38Z</dcterms:modified>
</cp:coreProperties>
</file>