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96" r:id="rId2"/>
    <p:sldId id="363" r:id="rId3"/>
    <p:sldId id="362" r:id="rId4"/>
    <p:sldId id="347" r:id="rId5"/>
    <p:sldId id="348" r:id="rId6"/>
    <p:sldId id="351" r:id="rId7"/>
    <p:sldId id="349" r:id="rId8"/>
    <p:sldId id="352" r:id="rId9"/>
    <p:sldId id="355" r:id="rId10"/>
    <p:sldId id="356" r:id="rId11"/>
    <p:sldId id="257" r:id="rId12"/>
    <p:sldId id="367" r:id="rId13"/>
    <p:sldId id="357" r:id="rId14"/>
    <p:sldId id="358" r:id="rId15"/>
    <p:sldId id="364" r:id="rId16"/>
    <p:sldId id="365" r:id="rId17"/>
    <p:sldId id="366" r:id="rId18"/>
    <p:sldId id="34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F2F9FB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823"/>
    <p:restoredTop sz="94686"/>
  </p:normalViewPr>
  <p:slideViewPr>
    <p:cSldViewPr snapToGrid="0" snapToObjects="1">
      <p:cViewPr varScale="1">
        <p:scale>
          <a:sx n="129" d="100"/>
          <a:sy n="129" d="100"/>
        </p:scale>
        <p:origin x="520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55" d="100"/>
          <a:sy n="155" d="100"/>
        </p:scale>
        <p:origin x="56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3:55:09.99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1389 1 24575,'-21'0'0,"-10"0"0,-10 0 0,-11 0 0,-4 0 0,1 0 0,-2 0 0,5 0 0,2 0 0,0 0 0,-3 0 0,-1 0 0,-3 0 0,-1 3 0,5 2 0,4 4 0,6 2 0,6 0 0,4 0 0,2 3 0,1 3 0,-1 3 0,-2 4 0,-1 3 0,-1 2 0,1 1 0,0 3 0,2 1 0,3 3 0,2 0 0,3-1 0,2-2 0,3 3 0,2 2 0,1 1 0,4 1 0,1-1 0,3-2 0,4 2 0,1-1 0,2-1 0,3-1 0,3-2 0,9-2 0,10-2 0,6-3 0,6-3 0,1-5 0,2-4 0,1-8 0,2-3 0,3-4 0,4-1 0,5 0 0,5 0 0,4-1 0,4-2 0,1-5 0,-2-5 0,-5-4 0,-6-5 0,-5-2 0,-4-6 0,0-3 0,-2-3 0,1-2 0,0 1 0,0-2 0,0 1 0,-1 1 0,-1 1 0,-4 2 0,-7-1 0,-6 1 0,-6 2 0,-5 2 0,-3 2 0,-2 3 0,-2 2 0,-2 3 0,0 1 0,-1 0 0,0 0 0,-1 2 0,-1 2 0,-2 1 0,2 1 0,-2-1 0,1 1 0,-1 1 0,-1 1 0,0 2 0,0 0 0,0 1 0,0-1 0,0 0 0,0-4 0,0 5 0,0-3 0,-2 4 0,-2-1 0,-1 1 0,-3-1 0,0 1 0,-2-1 0,1 0 0,-1 2 0,2 1 0,2 3 0,0 0 0,0 2 0,1 0 0,-1 0 0,-3 0 0,0 0 0,-1 0 0,3 1 0,3 2 0,2-2 0,2 2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3:56:58.3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0 509 24575,'4'-25'0,"4"0"0,3-4 0,4 1 0,1-2 0,1 0 0,1 2 0,-1 2 0,1 1 0,0 3 0,1 1 0,2-1 0,2 0 0,1 0 0,2-3 0,-2 2 0,-1 0 0,-5 4 0,-3 4 0,-2 4 0,-4 2 0,-1 2 0,-2 1 0,-2 2 0,-1 0 0,0 1 0,-2 0 0,1 2 0,-1 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3:57:00.3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0 508 24575,'0'-16'0,"0"-3"0,0-2 0,0-1 0,0-1 0,0 0 0,1 0 0,5 0 0,3 2 0,4 3 0,0 2 0,1 0 0,1-3 0,3 0 0,0-1 0,1 1 0,0-1 0,1-2 0,0 0 0,1-1 0,-1 0 0,0 1 0,-2 3 0,-2 4 0,-3 4 0,-6 5 0,-2 2 0,-4 2 0,-1 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25T13:57:07.37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0 582 24575,'0'-10'0,"0"-3"0,0-1 0,0-3 0,0-1 0,0-1 0,0-4 0,1 1 0,2 1 0,4 0 0,3 2 0,2 1 0,1-1 0,-1-2 0,1 1 0,-1 0 0,2 2 0,0 1 0,2 1 0,1 2 0,0 0 0,5 0 0,2 0 0,2-1 0,-1 1 0,-2 1 0,-5 1 0,-1 0 0,-4 0 0,-1 0 0,-1 1 0,1 1 0,-1 1 0,-2 1 0,1-2 0,-4 4 0,4-7 0,-8 10 0,2-5 0,-4 6 0,1-1 0,1 0 0,-1 0 0,0 3 0,-1 10 0,0-7 0,0 8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6/26/25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6ad905948c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6ad905948c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28352"/>
            <a:ext cx="6024562" cy="636535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80799BA-F810-0545-9A09-8F32259ED8D1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DD2E3E2-BFE9-B74F-9D82-3177B72391E0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2462868-D2CC-894E-AA96-43DF74531E06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A397E8A-21D4-2A4F-9571-E36F4731C324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E0EEB7E-4B12-9541-AFD8-4A953E3C2449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509468A5-7402-BD41-923D-9C53689A47A9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84519B2-0A99-0E45-9293-F7E10EBB3CB2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66B9A24-631A-A743-8476-B29EE057E5ED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972FD-E384-FA48-8251-60A7A372D296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56E78-2210-974D-9BE8-DEAA8EFED2C1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25946" y="6445933"/>
            <a:ext cx="1773923" cy="365125"/>
          </a:xfrm>
        </p:spPr>
        <p:txBody>
          <a:bodyPr/>
          <a:lstStyle/>
          <a:p>
            <a:fld id="{CA22B60A-AA64-9245-BA08-E0D5A075700A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45933"/>
            <a:ext cx="3601152" cy="365125"/>
          </a:xfrm>
        </p:spPr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94984" y="6492875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6CAE3-1A7E-154F-8EB0-54B1D27AF73E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568882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6EE4-8E01-5648-9550-2E42B1CB6B70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E931C-B2DE-7948-BADB-4DC14F0AB250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D.Larini / PEAB Q2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898322-7766-08E9-61D7-9508553573D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0B4D82C-EF6C-AC4A-A4DE-CD47C38E0E73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0B305D-6F9B-27BD-9CC8-BA412A2D28C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2F2F9E-F7DC-90DF-F212-BD265106530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9017"/>
            <a:ext cx="4116387" cy="6400199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79DB8-850A-0E47-A0A5-7EAD1E7C234E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40B444-ACFA-8243-A4D6-0B47CC7B43FC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62792A-54B3-3C48-8A2E-2A20B10202EC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D.Larini / PEAB Q2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73F0975-ECC4-E44C-8086-9626A72D2BF3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12113"/>
            <a:ext cx="11457945" cy="53879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40055" y="6424669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750">
                <a:solidFill>
                  <a:schemeClr val="tx1"/>
                </a:solidFill>
              </a:defRPr>
            </a:lvl1pPr>
          </a:lstStyle>
          <a:p>
            <a:fld id="{DB4F1907-92F5-794D-B696-B8800B0990C6}" type="datetime3">
              <a:rPr lang="de-CH" smtClean="0"/>
              <a:t>26/06/2025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79299" y="6422750"/>
            <a:ext cx="6193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68056" y="6424669"/>
            <a:ext cx="376933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r>
              <a:rPr lang="en-US"/>
              <a:t>D.Larini / PEAB Q2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4069" y="6437364"/>
            <a:ext cx="368563" cy="363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3974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orient="horz" pos="415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hyperlink" Target="https://www.loisirs.ch/agendas/33765/super-quantum-la-science-des-super-heros-au-cern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helvet.swiss/en/news/cern-s-quantum-city-of-the-future" TargetMode="External"/><Relationship Id="rId5" Type="http://schemas.openxmlformats.org/officeDocument/2006/relationships/image" Target="../media/image29.png"/><Relationship Id="rId4" Type="http://schemas.openxmlformats.org/officeDocument/2006/relationships/hyperlink" Target="https://www.worldradio.ch/listen-again/listen-again/episode/cineglobe-2025-fusing-science-and-cinema-this-14-18-may/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customXml" Target="../ink/ink2.xml"/><Relationship Id="rId10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openxmlformats.org/officeDocument/2006/relationships/customXml" Target="../ink/ink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media" Target="../media/media2.mp4"/><Relationship Id="rId7" Type="http://schemas.openxmlformats.org/officeDocument/2006/relationships/slideLayout" Target="../slideLayouts/slideLayout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5" Type="http://schemas.microsoft.com/office/2007/relationships/media" Target="../media/media3.mp4"/><Relationship Id="rId10" Type="http://schemas.openxmlformats.org/officeDocument/2006/relationships/image" Target="../media/image21.png"/><Relationship Id="rId4" Type="http://schemas.openxmlformats.org/officeDocument/2006/relationships/video" Target="../media/media2.mp4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4.png"/><Relationship Id="rId2" Type="http://schemas.openxmlformats.org/officeDocument/2006/relationships/hyperlink" Target="https://ghi.ch/articles/le-cern-annonce-une-programmation-2025-en-mode-quantique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radiolac.ch/culture/des-evenements-culturels-autour-de-la-science-quantique-au-cern/" TargetMode="External"/><Relationship Id="rId5" Type="http://schemas.openxmlformats.org/officeDocument/2006/relationships/image" Target="../media/image23.png"/><Relationship Id="rId4" Type="http://schemas.openxmlformats.org/officeDocument/2006/relationships/hyperlink" Target="https://www.bluewin.ch/fr/infos/sciences-technique/des-v-nements-culturels-autour-de-la-science-quantique-au-cern-2553093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hyperlink" Target="https://www.lemanbleu.ch/fr/Actualite/Culture/Des-evenements-culturels-autour-de-la-science-quantique-au-CERN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pcinpact.com/brief_article/2025-annee-quantique/" TargetMode="External"/><Relationship Id="rId5" Type="http://schemas.openxmlformats.org/officeDocument/2006/relationships/image" Target="../media/image26.png"/><Relationship Id="rId4" Type="http://schemas.openxmlformats.org/officeDocument/2006/relationships/hyperlink" Target="https://www.rhonefm.ch/suisse/des-evenements-culturels-autour-de-la-science-quantique-au-cern-88559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1028699"/>
          </a:xfrm>
        </p:spPr>
        <p:txBody>
          <a:bodyPr/>
          <a:lstStyle/>
          <a:p>
            <a:pPr algn="ctr"/>
            <a:r>
              <a:rPr lang="en-US" sz="2800" dirty="0"/>
              <a:t>Public Event Advisory Board – 26 June 2025</a:t>
            </a:r>
            <a:br>
              <a:rPr lang="en-US" sz="2800" dirty="0"/>
            </a:br>
            <a:br>
              <a:rPr lang="en-US" sz="2800" dirty="0"/>
            </a:br>
            <a:r>
              <a:rPr lang="en-US" sz="2800" dirty="0"/>
              <a:t>Quantum! season</a:t>
            </a:r>
            <a:br>
              <a:rPr lang="en-US" sz="2800" dirty="0"/>
            </a:br>
            <a:r>
              <a:rPr lang="en-US" sz="2800" dirty="0"/>
              <a:t>Communications campaign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FFA087-FBB9-A547-283B-55C4F2BFBB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8F8057-A498-55E2-547B-3DB69575025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FA1803-8573-BACA-147F-6E6E2BA766D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8637B-344F-C18F-287E-35BE139AB22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5" name="Picture 14" descr="A screenshot of a phone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BD62FA3A-25EA-B044-BA47-AC8BA44AEE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592" y="1123413"/>
            <a:ext cx="2744948" cy="4867812"/>
          </a:xfrm>
          <a:prstGeom prst="rect">
            <a:avLst/>
          </a:prstGeom>
        </p:spPr>
      </p:pic>
      <p:pic>
        <p:nvPicPr>
          <p:cNvPr id="7" name="Picture 6" descr="A screenshot of a vide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65E8172-4C49-2B86-87F8-1A448FFFF9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3370" y="1123412"/>
            <a:ext cx="2802293" cy="4959887"/>
          </a:xfrm>
          <a:prstGeom prst="rect">
            <a:avLst/>
          </a:prstGeom>
        </p:spPr>
      </p:pic>
      <p:pic>
        <p:nvPicPr>
          <p:cNvPr id="10" name="Picture 9" descr="A screenshot of a website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6F7C28B5-36F4-DC01-65AA-6BD4E6F35C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9299" y="1199612"/>
            <a:ext cx="3947344" cy="3733800"/>
          </a:xfrm>
          <a:prstGeom prst="rect">
            <a:avLst/>
          </a:prstGeom>
        </p:spPr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F12EBDDC-F41D-F9FB-C6C3-7AACF660B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Presence in local media</a:t>
            </a:r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1825794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body" idx="1"/>
          </p:nvPr>
        </p:nvSpPr>
        <p:spPr>
          <a:xfrm>
            <a:off x="348867" y="1569680"/>
            <a:ext cx="11360800" cy="4839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 marL="0" indent="0">
              <a:buNone/>
            </a:pPr>
            <a:r>
              <a:rPr lang="en" sz="1800" dirty="0"/>
              <a:t>Campaign Timeline: </a:t>
            </a:r>
            <a:r>
              <a:rPr lang="en" sz="1800" b="1" dirty="0"/>
              <a:t>19 May - 19 June </a:t>
            </a:r>
            <a:endParaRPr sz="1800" b="1" dirty="0"/>
          </a:p>
          <a:p>
            <a:pPr mar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sp>
        <p:nvSpPr>
          <p:cNvPr id="63" name="Google Shape;63;p14"/>
          <p:cNvSpPr txBox="1"/>
          <p:nvPr/>
        </p:nvSpPr>
        <p:spPr>
          <a:xfrm>
            <a:off x="5202067" y="5795668"/>
            <a:ext cx="8363200" cy="4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400" i="1" dirty="0">
                <a:solidFill>
                  <a:schemeClr val="dk2"/>
                </a:solidFill>
              </a:rPr>
              <a:t>*stats are subject to change overtime (Analysis covered 19 May - 24 June)</a:t>
            </a:r>
            <a:endParaRPr sz="1400" i="1" dirty="0">
              <a:solidFill>
                <a:schemeClr val="dk2"/>
              </a:solidFill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6029267" y="1408958"/>
            <a:ext cx="5515907" cy="6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700" b="1" dirty="0">
                <a:solidFill>
                  <a:srgbClr val="FF9900"/>
                </a:solidFill>
              </a:rPr>
              <a:t>Four </a:t>
            </a:r>
            <a:r>
              <a:rPr lang="en" sz="1700" dirty="0">
                <a:solidFill>
                  <a:schemeClr val="dk1"/>
                </a:solidFill>
              </a:rPr>
              <a:t>videos, one story and one official trailer shared </a:t>
            </a:r>
            <a:endParaRPr sz="1700" dirty="0">
              <a:solidFill>
                <a:schemeClr val="dk1"/>
              </a:solidFill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770308" y="6409280"/>
            <a:ext cx="4202000" cy="3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algn="ctr"/>
            <a:r>
              <a:rPr lang="en" sz="900" dirty="0"/>
              <a:t>Tyra </a:t>
            </a:r>
            <a:r>
              <a:rPr lang="en" sz="900" dirty="0" err="1"/>
              <a:t>Kaddu</a:t>
            </a:r>
            <a:r>
              <a:rPr lang="en" sz="900" dirty="0"/>
              <a:t>-Mulindwa | CERN Digital Communications Team</a:t>
            </a:r>
            <a:endParaRPr sz="900" dirty="0"/>
          </a:p>
        </p:txBody>
      </p:sp>
      <p:sp>
        <p:nvSpPr>
          <p:cNvPr id="66" name="Google Shape;66;p14"/>
          <p:cNvSpPr txBox="1"/>
          <p:nvPr/>
        </p:nvSpPr>
        <p:spPr>
          <a:xfrm>
            <a:off x="348867" y="1859600"/>
            <a:ext cx="4853200" cy="20714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>
              <a:lnSpc>
                <a:spcPct val="115000"/>
              </a:lnSpc>
            </a:pPr>
            <a:r>
              <a:rPr lang="en" sz="1500" dirty="0">
                <a:solidFill>
                  <a:schemeClr val="dk2"/>
                </a:solidFill>
              </a:rPr>
              <a:t>Hashtags used: </a:t>
            </a:r>
            <a:r>
              <a:rPr lang="en" sz="1500" b="1" dirty="0">
                <a:solidFill>
                  <a:schemeClr val="dk2"/>
                </a:solidFill>
              </a:rPr>
              <a:t>#</a:t>
            </a:r>
            <a:r>
              <a:rPr lang="en" sz="1500" b="1" dirty="0" err="1">
                <a:solidFill>
                  <a:schemeClr val="dk2"/>
                </a:solidFill>
              </a:rPr>
              <a:t>CERNSparks</a:t>
            </a:r>
            <a:r>
              <a:rPr lang="en" sz="1500" b="1" dirty="0">
                <a:solidFill>
                  <a:schemeClr val="dk2"/>
                </a:solidFill>
              </a:rPr>
              <a:t> #Quantum Cities</a:t>
            </a:r>
            <a:endParaRPr sz="1500" b="1" dirty="0">
              <a:solidFill>
                <a:schemeClr val="dk2"/>
              </a:solidFill>
            </a:endParaRPr>
          </a:p>
          <a:p>
            <a:pPr>
              <a:lnSpc>
                <a:spcPct val="115000"/>
              </a:lnSpc>
              <a:spcBef>
                <a:spcPts val="1600"/>
              </a:spcBef>
            </a:pPr>
            <a:r>
              <a:rPr lang="en" sz="1500" b="1" dirty="0">
                <a:solidFill>
                  <a:srgbClr val="FF9900"/>
                </a:solidFill>
              </a:rPr>
              <a:t>5.16</a:t>
            </a:r>
            <a:r>
              <a:rPr lang="en" sz="1500" b="1" dirty="0">
                <a:solidFill>
                  <a:schemeClr val="dk2"/>
                </a:solidFill>
              </a:rPr>
              <a:t> </a:t>
            </a:r>
            <a:r>
              <a:rPr lang="en" sz="1500" dirty="0">
                <a:solidFill>
                  <a:schemeClr val="dk2"/>
                </a:solidFill>
              </a:rPr>
              <a:t>million</a:t>
            </a:r>
            <a:r>
              <a:rPr lang="en" sz="1500" b="1" dirty="0">
                <a:solidFill>
                  <a:schemeClr val="dk2"/>
                </a:solidFill>
              </a:rPr>
              <a:t> </a:t>
            </a:r>
            <a:r>
              <a:rPr lang="en" sz="1500" dirty="0">
                <a:solidFill>
                  <a:schemeClr val="dk2"/>
                </a:solidFill>
              </a:rPr>
              <a:t>Total Impressions </a:t>
            </a:r>
            <a:endParaRPr sz="1500" dirty="0">
              <a:solidFill>
                <a:schemeClr val="dk2"/>
              </a:solidFill>
            </a:endParaRPr>
          </a:p>
          <a:p>
            <a:pPr>
              <a:lnSpc>
                <a:spcPct val="115000"/>
              </a:lnSpc>
              <a:spcBef>
                <a:spcPts val="1600"/>
              </a:spcBef>
            </a:pPr>
            <a:r>
              <a:rPr lang="en" sz="1500" b="1" dirty="0">
                <a:solidFill>
                  <a:srgbClr val="FF9900"/>
                </a:solidFill>
              </a:rPr>
              <a:t>37.8</a:t>
            </a:r>
            <a:r>
              <a:rPr lang="en" sz="1500" dirty="0">
                <a:solidFill>
                  <a:srgbClr val="FF9900"/>
                </a:solidFill>
              </a:rPr>
              <a:t> </a:t>
            </a:r>
            <a:r>
              <a:rPr lang="en" sz="1500" dirty="0">
                <a:solidFill>
                  <a:schemeClr val="dk2"/>
                </a:solidFill>
              </a:rPr>
              <a:t>million Reach </a:t>
            </a:r>
            <a:endParaRPr sz="1500" dirty="0">
              <a:solidFill>
                <a:schemeClr val="dk2"/>
              </a:solidFill>
            </a:endParaRPr>
          </a:p>
          <a:p>
            <a:pPr>
              <a:lnSpc>
                <a:spcPct val="115000"/>
              </a:lnSpc>
              <a:spcBef>
                <a:spcPts val="1600"/>
              </a:spcBef>
            </a:pPr>
            <a:r>
              <a:rPr lang="en" sz="1500" b="1" dirty="0">
                <a:solidFill>
                  <a:srgbClr val="FF9900"/>
                </a:solidFill>
              </a:rPr>
              <a:t>231</a:t>
            </a:r>
            <a:r>
              <a:rPr lang="en" sz="1500" dirty="0">
                <a:solidFill>
                  <a:schemeClr val="dk2"/>
                </a:solidFill>
              </a:rPr>
              <a:t> Total Mentions (74% higher than previous period)</a:t>
            </a:r>
            <a:endParaRPr sz="1500" dirty="0">
              <a:solidFill>
                <a:schemeClr val="dk2"/>
              </a:solidFill>
            </a:endParaRPr>
          </a:p>
          <a:p>
            <a:pPr>
              <a:lnSpc>
                <a:spcPct val="115000"/>
              </a:lnSpc>
              <a:spcBef>
                <a:spcPts val="1600"/>
              </a:spcBef>
            </a:pPr>
            <a:r>
              <a:rPr lang="en" sz="1500" b="1" dirty="0">
                <a:solidFill>
                  <a:srgbClr val="FF9900"/>
                </a:solidFill>
              </a:rPr>
              <a:t>22.8k</a:t>
            </a:r>
            <a:r>
              <a:rPr lang="en" sz="1500" dirty="0">
                <a:solidFill>
                  <a:schemeClr val="dk2"/>
                </a:solidFill>
              </a:rPr>
              <a:t> Total Engagements (52% higher than previous period)</a:t>
            </a:r>
            <a:endParaRPr sz="1500" dirty="0">
              <a:solidFill>
                <a:schemeClr val="dk2"/>
              </a:solidFill>
            </a:endParaRPr>
          </a:p>
          <a:p>
            <a:pPr>
              <a:lnSpc>
                <a:spcPct val="115000"/>
              </a:lnSpc>
              <a:spcBef>
                <a:spcPts val="1600"/>
              </a:spcBef>
            </a:pPr>
            <a:r>
              <a:rPr lang="en" sz="1500" b="1" dirty="0">
                <a:solidFill>
                  <a:srgbClr val="FF9900"/>
                </a:solidFill>
              </a:rPr>
              <a:t>1181</a:t>
            </a:r>
            <a:r>
              <a:rPr lang="en" sz="1500" b="1" dirty="0">
                <a:solidFill>
                  <a:schemeClr val="dk2"/>
                </a:solidFill>
              </a:rPr>
              <a:t> Link clicks</a:t>
            </a:r>
            <a:r>
              <a:rPr lang="en" sz="1500" dirty="0">
                <a:solidFill>
                  <a:schemeClr val="dk2"/>
                </a:solidFill>
              </a:rPr>
              <a:t> (to Indico page + Livestream) *Mostly from </a:t>
            </a:r>
            <a:r>
              <a:rPr lang="en" sz="1500" dirty="0" err="1">
                <a:solidFill>
                  <a:schemeClr val="dk2"/>
                </a:solidFill>
              </a:rPr>
              <a:t>Linkedin</a:t>
            </a:r>
            <a:r>
              <a:rPr lang="en" sz="1500" dirty="0">
                <a:solidFill>
                  <a:schemeClr val="dk2"/>
                </a:solidFill>
              </a:rPr>
              <a:t> post</a:t>
            </a:r>
            <a:endParaRPr sz="1500" dirty="0">
              <a:solidFill>
                <a:schemeClr val="dk2"/>
              </a:solidFill>
            </a:endParaRPr>
          </a:p>
          <a:p>
            <a:pPr>
              <a:lnSpc>
                <a:spcPct val="115000"/>
              </a:lnSpc>
              <a:spcBef>
                <a:spcPts val="1600"/>
              </a:spcBef>
            </a:pPr>
            <a:r>
              <a:rPr lang="en" sz="1500" b="1" dirty="0">
                <a:solidFill>
                  <a:srgbClr val="FF9900"/>
                </a:solidFill>
              </a:rPr>
              <a:t>713469 </a:t>
            </a:r>
            <a:r>
              <a:rPr lang="en" sz="1500" b="1" dirty="0">
                <a:solidFill>
                  <a:schemeClr val="dk2"/>
                </a:solidFill>
              </a:rPr>
              <a:t>video views</a:t>
            </a:r>
            <a:r>
              <a:rPr lang="en" sz="1500" dirty="0">
                <a:solidFill>
                  <a:schemeClr val="dk2"/>
                </a:solidFill>
              </a:rPr>
              <a:t> across all platforms </a:t>
            </a:r>
          </a:p>
          <a:p>
            <a:pPr>
              <a:lnSpc>
                <a:spcPct val="115000"/>
              </a:lnSpc>
              <a:spcBef>
                <a:spcPts val="1600"/>
              </a:spcBef>
            </a:pPr>
            <a:r>
              <a:rPr lang="en" sz="1500" b="1" dirty="0">
                <a:solidFill>
                  <a:schemeClr val="dk2"/>
                </a:solidFill>
              </a:rPr>
              <a:t>Top countries:</a:t>
            </a:r>
            <a:r>
              <a:rPr lang="en" sz="1500" dirty="0">
                <a:solidFill>
                  <a:schemeClr val="dk2"/>
                </a:solidFill>
              </a:rPr>
              <a:t> US, Switzerland and UK </a:t>
            </a:r>
            <a:endParaRPr sz="1500" dirty="0"/>
          </a:p>
          <a:p>
            <a:pPr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</a:pPr>
            <a:endParaRPr sz="1733" dirty="0">
              <a:solidFill>
                <a:schemeClr val="dk2"/>
              </a:solidFill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9575900" y="1896667"/>
            <a:ext cx="2143600" cy="3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" sz="1333" b="1">
                <a:solidFill>
                  <a:schemeClr val="dk1"/>
                </a:solidFill>
                <a:highlight>
                  <a:srgbClr val="00FF00"/>
                </a:highlight>
              </a:rPr>
              <a:t>Most engaging posts </a:t>
            </a:r>
            <a:endParaRPr sz="1333" b="1">
              <a:solidFill>
                <a:schemeClr val="dk1"/>
              </a:solidFill>
              <a:highlight>
                <a:srgbClr val="00FF00"/>
              </a:highlight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7701267" y="5120184"/>
            <a:ext cx="4000000" cy="451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sz="1333" b="1">
                <a:solidFill>
                  <a:schemeClr val="dk1"/>
                </a:solidFill>
              </a:rPr>
              <a:t>Most engaged audience: </a:t>
            </a:r>
            <a:r>
              <a:rPr lang="en" sz="1333" b="1">
                <a:solidFill>
                  <a:schemeClr val="dk1"/>
                </a:solidFill>
                <a:highlight>
                  <a:srgbClr val="00FF00"/>
                </a:highlight>
              </a:rPr>
              <a:t>Instagram</a:t>
            </a:r>
            <a:endParaRPr sz="2400">
              <a:highlight>
                <a:srgbClr val="00FF00"/>
              </a:highlight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9522" y="2294201"/>
            <a:ext cx="7029277" cy="2826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3801" y="2032821"/>
            <a:ext cx="784351" cy="1234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701267" y="2645411"/>
            <a:ext cx="676533" cy="1042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430134" y="2649483"/>
            <a:ext cx="676533" cy="1034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159000" y="2646585"/>
            <a:ext cx="676533" cy="1040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887867" y="2639701"/>
            <a:ext cx="676533" cy="1054767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4"/>
          <p:cNvSpPr/>
          <p:nvPr/>
        </p:nvSpPr>
        <p:spPr>
          <a:xfrm>
            <a:off x="9106667" y="2545760"/>
            <a:ext cx="1513600" cy="1234000"/>
          </a:xfrm>
          <a:prstGeom prst="rect">
            <a:avLst/>
          </a:prstGeom>
          <a:noFill/>
          <a:ln w="381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cxnSp>
        <p:nvCxnSpPr>
          <p:cNvPr id="76" name="Google Shape;76;p14"/>
          <p:cNvCxnSpPr/>
          <p:nvPr/>
        </p:nvCxnSpPr>
        <p:spPr>
          <a:xfrm flipH="1">
            <a:off x="10297167" y="2245267"/>
            <a:ext cx="209200" cy="209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8561DC9F-F4B2-47F1-AE8E-42A995738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925" y="389518"/>
            <a:ext cx="11360150" cy="763588"/>
          </a:xfrm>
        </p:spPr>
        <p:txBody>
          <a:bodyPr/>
          <a:lstStyle/>
          <a:p>
            <a:r>
              <a:rPr lang="en-US" sz="2800" dirty="0"/>
              <a:t>Social media coverage </a:t>
            </a:r>
            <a:endParaRPr lang="en-US" sz="2800" dirty="0">
              <a:solidFill>
                <a:srgbClr val="F89645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5773F8-14E9-43D8-2525-FDF9B731B294}"/>
              </a:ext>
            </a:extLst>
          </p:cNvPr>
          <p:cNvSpPr txBox="1"/>
          <p:nvPr/>
        </p:nvSpPr>
        <p:spPr>
          <a:xfrm>
            <a:off x="555001" y="1064984"/>
            <a:ext cx="96711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Promotion across CERN’s social media platforms, before and after the events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66F8FA-C131-0D53-7DB2-64B12AC65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D0772B-3A29-2F73-7610-9F7AA48A5D1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A719A-8CB6-BB10-2678-74EAD3F1B14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10E9D-6E94-3C00-F1AD-87CDF6E7470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C0BBA55-5631-6504-71A4-4B162D1843BE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929695" cy="3008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Newsletter</a:t>
            </a:r>
          </a:p>
        </p:txBody>
      </p:sp>
      <p:sp>
        <p:nvSpPr>
          <p:cNvPr id="2" name="Rounded Rectangle 8">
            <a:extLst>
              <a:ext uri="{FF2B5EF4-FFF2-40B4-BE49-F238E27FC236}">
                <a16:creationId xmlns:a16="http://schemas.microsoft.com/office/drawing/2014/main" id="{584552ED-3C29-EECC-1048-12E311E92265}"/>
              </a:ext>
            </a:extLst>
          </p:cNvPr>
          <p:cNvSpPr/>
          <p:nvPr/>
        </p:nvSpPr>
        <p:spPr bwMode="auto">
          <a:xfrm>
            <a:off x="8750461" y="524043"/>
            <a:ext cx="2615611" cy="64338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More than 13 000 subscribers</a:t>
            </a:r>
            <a:endParaRPr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69E771-69B5-F76B-92A7-F62E69438E4F}"/>
              </a:ext>
            </a:extLst>
          </p:cNvPr>
          <p:cNvSpPr txBox="1"/>
          <p:nvPr/>
        </p:nvSpPr>
        <p:spPr>
          <a:xfrm>
            <a:off x="407988" y="1053159"/>
            <a:ext cx="80608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/>
              <a:t>La newsletter et le site visit.cern sont les principaux canaux de communication pour les événements publics.</a:t>
            </a:r>
          </a:p>
        </p:txBody>
      </p:sp>
      <p:pic>
        <p:nvPicPr>
          <p:cNvPr id="9" name="Picture 8" descr="A screenshot of a news page&#10;&#10;Description automatically generated">
            <a:extLst>
              <a:ext uri="{FF2B5EF4-FFF2-40B4-BE49-F238E27FC236}">
                <a16:creationId xmlns:a16="http://schemas.microsoft.com/office/drawing/2014/main" id="{0CFE4D9A-043B-B283-CE18-2A4B2A81A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635" y="1699490"/>
            <a:ext cx="5066575" cy="4173645"/>
          </a:xfrm>
          <a:prstGeom prst="rect">
            <a:avLst/>
          </a:prstGeom>
        </p:spPr>
      </p:pic>
      <p:pic>
        <p:nvPicPr>
          <p:cNvPr id="11" name="Picture 10" descr="A screenshot of a newsletter&#10;&#10;Description automatically generated">
            <a:extLst>
              <a:ext uri="{FF2B5EF4-FFF2-40B4-BE49-F238E27FC236}">
                <a16:creationId xmlns:a16="http://schemas.microsoft.com/office/drawing/2014/main" id="{DA6267CF-5E4B-CC80-B518-8CAD6F391E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016" y="2078158"/>
            <a:ext cx="5066575" cy="366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599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6B77C6-7E11-3029-47BA-2AA5994CC8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8837A-568F-4A0A-EAD0-E8E0253E3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929695" cy="300898"/>
          </a:xfrm>
        </p:spPr>
        <p:txBody>
          <a:bodyPr/>
          <a:lstStyle/>
          <a:p>
            <a:pPr algn="ctr"/>
            <a:r>
              <a:rPr lang="en-US" sz="2800" dirty="0" err="1"/>
              <a:t>Visit.cern</a:t>
            </a:r>
            <a:endParaRPr lang="en-US" sz="2800" dirty="0">
              <a:solidFill>
                <a:srgbClr val="F89645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1256D-C5DB-7FE9-49E8-2823F920201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22B0A-C0BA-E0CC-2617-17C4EC8F1C0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498EB-5224-4DA8-92AA-99793F828F0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 descr="A train station and a building&#10;&#10;Description automatically generated with medium confidence">
            <a:extLst>
              <a:ext uri="{FF2B5EF4-FFF2-40B4-BE49-F238E27FC236}">
                <a16:creationId xmlns:a16="http://schemas.microsoft.com/office/drawing/2014/main" id="{89A7196A-2410-B848-FC41-3FC263DE5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331" y="796509"/>
            <a:ext cx="5535491" cy="2928194"/>
          </a:xfrm>
          <a:prstGeom prst="rect">
            <a:avLst/>
          </a:prstGeom>
        </p:spPr>
      </p:pic>
      <p:pic>
        <p:nvPicPr>
          <p:cNvPr id="9" name="Picture 8" descr="A screenshot of a phone&#10;&#10;Description automatically generated">
            <a:extLst>
              <a:ext uri="{FF2B5EF4-FFF2-40B4-BE49-F238E27FC236}">
                <a16:creationId xmlns:a16="http://schemas.microsoft.com/office/drawing/2014/main" id="{28BC0EA5-C45B-29E1-2028-D72E81B9224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072" r="18807"/>
          <a:stretch/>
        </p:blipFill>
        <p:spPr>
          <a:xfrm>
            <a:off x="552261" y="3898141"/>
            <a:ext cx="5716561" cy="1242073"/>
          </a:xfrm>
          <a:prstGeom prst="rect">
            <a:avLst/>
          </a:prstGeom>
        </p:spPr>
      </p:pic>
      <p:pic>
        <p:nvPicPr>
          <p:cNvPr id="11" name="Picture 10" descr="A person pointing at a sign&#10;&#10;Description automatically generated with medium confidence">
            <a:extLst>
              <a:ext uri="{FF2B5EF4-FFF2-40B4-BE49-F238E27FC236}">
                <a16:creationId xmlns:a16="http://schemas.microsoft.com/office/drawing/2014/main" id="{1DC0B831-2C7D-A3E0-E497-68A3415B33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5094" y="5140214"/>
            <a:ext cx="4652942" cy="1043295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F73F420C-22AC-162D-4BFE-0D244AA347E7}"/>
              </a:ext>
            </a:extLst>
          </p:cNvPr>
          <p:cNvSpPr txBox="1"/>
          <p:nvPr/>
        </p:nvSpPr>
        <p:spPr>
          <a:xfrm>
            <a:off x="6522444" y="2071149"/>
            <a:ext cx="469342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Public events consistently featured on the </a:t>
            </a:r>
            <a:r>
              <a:rPr lang="en-CH" b="1" dirty="0"/>
              <a:t>homepage </a:t>
            </a:r>
            <a:r>
              <a:rPr lang="en-CH" dirty="0"/>
              <a:t>of visit.cern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H" dirty="0"/>
          </a:p>
          <a:p>
            <a:pPr algn="l"/>
            <a:r>
              <a:rPr lang="en-CH" dirty="0"/>
              <a:t> </a:t>
            </a:r>
            <a:br>
              <a:rPr lang="en-CH" dirty="0"/>
            </a:br>
            <a:r>
              <a:rPr lang="en-CH" dirty="0"/>
              <a:t>    </a:t>
            </a:r>
            <a:r>
              <a:rPr lang="en-CH" b="1" dirty="0"/>
              <a:t>Highlights</a:t>
            </a:r>
            <a:r>
              <a:rPr lang="en-CH" dirty="0"/>
              <a:t> and </a:t>
            </a:r>
            <a:r>
              <a:rPr lang="en-CH" b="1" dirty="0"/>
              <a:t>Public Events </a:t>
            </a:r>
            <a:r>
              <a:rPr lang="en-CH" dirty="0"/>
              <a:t>sections  </a:t>
            </a:r>
          </a:p>
        </p:txBody>
      </p:sp>
      <p:sp>
        <p:nvSpPr>
          <p:cNvPr id="22" name="Rounded Rectangle 8">
            <a:extLst>
              <a:ext uri="{FF2B5EF4-FFF2-40B4-BE49-F238E27FC236}">
                <a16:creationId xmlns:a16="http://schemas.microsoft.com/office/drawing/2014/main" id="{9D6B14CF-5B44-207D-7BCE-D71864FFB2AA}"/>
              </a:ext>
            </a:extLst>
          </p:cNvPr>
          <p:cNvSpPr/>
          <p:nvPr/>
        </p:nvSpPr>
        <p:spPr bwMode="auto">
          <a:xfrm>
            <a:off x="8197357" y="747098"/>
            <a:ext cx="3168715" cy="901767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More than 360 000 unique visitors since January</a:t>
            </a:r>
            <a:endParaRPr dirty="0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24791C-EA41-637E-C750-1D96E276BF97}"/>
              </a:ext>
            </a:extLst>
          </p:cNvPr>
          <p:cNvCxnSpPr>
            <a:cxnSpLocks/>
          </p:cNvCxnSpPr>
          <p:nvPr/>
        </p:nvCxnSpPr>
        <p:spPr>
          <a:xfrm>
            <a:off x="8762035" y="2685326"/>
            <a:ext cx="0" cy="497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10548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A061C7-6958-FF95-2BEF-1B9F52817A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22B2D4-B277-4A96-7AB6-62E984E43E5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9AC24-5D9A-C46F-B203-6875A2B8E51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A36009-217B-3FAB-06D7-21F2DDC4AAD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 descr="A graph showing the value of a company&#10;&#10;Description automatically generated">
            <a:extLst>
              <a:ext uri="{FF2B5EF4-FFF2-40B4-BE49-F238E27FC236}">
                <a16:creationId xmlns:a16="http://schemas.microsoft.com/office/drawing/2014/main" id="{CC7C7EC7-106A-F8E4-FE06-EB5D0976136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280" b="1499"/>
          <a:stretch/>
        </p:blipFill>
        <p:spPr>
          <a:xfrm>
            <a:off x="407988" y="1167426"/>
            <a:ext cx="9291236" cy="5166532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0785CB6A-7D50-102F-8A4B-734B21101E82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929695" cy="3008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/>
              <a:t>Visit.cern</a:t>
            </a:r>
            <a:endParaRPr lang="en-US" sz="2800" dirty="0">
              <a:solidFill>
                <a:srgbClr val="F89645"/>
              </a:solidFill>
            </a:endParaRPr>
          </a:p>
        </p:txBody>
      </p:sp>
      <p:sp>
        <p:nvSpPr>
          <p:cNvPr id="18" name="Rounded Rectangle 8">
            <a:extLst>
              <a:ext uri="{FF2B5EF4-FFF2-40B4-BE49-F238E27FC236}">
                <a16:creationId xmlns:a16="http://schemas.microsoft.com/office/drawing/2014/main" id="{6BEB5A8A-537D-24BB-1081-16BCDEF3B916}"/>
              </a:ext>
            </a:extLst>
          </p:cNvPr>
          <p:cNvSpPr/>
          <p:nvPr/>
        </p:nvSpPr>
        <p:spPr bwMode="auto">
          <a:xfrm>
            <a:off x="8750461" y="524043"/>
            <a:ext cx="2615611" cy="64338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Results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810859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6D71C8-8644-3EDE-3058-CCF7CB4B8F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6B2487-B408-C4CF-77DD-1FEAD272943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B0600C-5AF7-D236-4CEB-E5C428D6A78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2E9BB-FACA-AF4F-88F5-EFB2BE303BB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97DC213F-0D04-4C77-AB8A-456EC87F63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792727"/>
            <a:ext cx="4729404" cy="5460686"/>
          </a:xfrm>
          <a:prstGeom prst="rect">
            <a:avLst/>
          </a:prstGeom>
        </p:spPr>
      </p:pic>
      <p:pic>
        <p:nvPicPr>
          <p:cNvPr id="19" name="Picture 18" descr="A screenshot of a data report&#10;&#10;Description automatically generated">
            <a:extLst>
              <a:ext uri="{FF2B5EF4-FFF2-40B4-BE49-F238E27FC236}">
                <a16:creationId xmlns:a16="http://schemas.microsoft.com/office/drawing/2014/main" id="{D1DE974C-B07B-6C7E-BC90-7646FFF974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0055" y="1857034"/>
            <a:ext cx="6706395" cy="4359157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E1B21E14-0246-9EA3-5246-6FA0015F11B1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929695" cy="3008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/>
              <a:t>Visit.cern</a:t>
            </a:r>
            <a:endParaRPr lang="en-US" sz="2800" dirty="0">
              <a:solidFill>
                <a:srgbClr val="F89645"/>
              </a:solidFill>
            </a:endParaRPr>
          </a:p>
        </p:txBody>
      </p:sp>
      <p:sp>
        <p:nvSpPr>
          <p:cNvPr id="2" name="Rounded Rectangle 8">
            <a:extLst>
              <a:ext uri="{FF2B5EF4-FFF2-40B4-BE49-F238E27FC236}">
                <a16:creationId xmlns:a16="http://schemas.microsoft.com/office/drawing/2014/main" id="{E38B996E-B05E-2D87-88FF-AAB08F743698}"/>
              </a:ext>
            </a:extLst>
          </p:cNvPr>
          <p:cNvSpPr/>
          <p:nvPr/>
        </p:nvSpPr>
        <p:spPr bwMode="auto">
          <a:xfrm>
            <a:off x="8750461" y="524043"/>
            <a:ext cx="2615611" cy="64338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Results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167778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980D80-1F03-DB48-0852-1F6C0BE9C9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664965-62C8-BCD9-0FED-1E6909C6DF5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79A2C-9FA1-058F-5D27-737E7104DBA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88907-3B11-9637-2A2F-C84F8C24ABB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5" name="Picture 14" descr="A screenshot of a graph&#10;&#10;Description automatically generated">
            <a:extLst>
              <a:ext uri="{FF2B5EF4-FFF2-40B4-BE49-F238E27FC236}">
                <a16:creationId xmlns:a16="http://schemas.microsoft.com/office/drawing/2014/main" id="{50625533-52C7-B624-3831-15E8388B95E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819"/>
          <a:stretch/>
        </p:blipFill>
        <p:spPr>
          <a:xfrm>
            <a:off x="141769" y="1315812"/>
            <a:ext cx="6421077" cy="4226376"/>
          </a:xfrm>
          <a:prstGeom prst="rect">
            <a:avLst/>
          </a:prstGeom>
        </p:spPr>
      </p:pic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B6A8AAC8-74E9-8BEC-4214-D5D754729E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875" r="4520"/>
          <a:stretch/>
        </p:blipFill>
        <p:spPr>
          <a:xfrm>
            <a:off x="6435525" y="2138714"/>
            <a:ext cx="5474826" cy="3842795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726760B9-B59E-92D6-1650-2E8FE153DEDC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929695" cy="3008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err="1"/>
              <a:t>Visit.cern</a:t>
            </a:r>
            <a:endParaRPr lang="en-US" sz="2800" dirty="0">
              <a:solidFill>
                <a:srgbClr val="F89645"/>
              </a:solidFill>
            </a:endParaRPr>
          </a:p>
        </p:txBody>
      </p:sp>
      <p:sp>
        <p:nvSpPr>
          <p:cNvPr id="2" name="Rounded Rectangle 8">
            <a:extLst>
              <a:ext uri="{FF2B5EF4-FFF2-40B4-BE49-F238E27FC236}">
                <a16:creationId xmlns:a16="http://schemas.microsoft.com/office/drawing/2014/main" id="{364A502C-E380-D80D-8DB1-5F391E963748}"/>
              </a:ext>
            </a:extLst>
          </p:cNvPr>
          <p:cNvSpPr/>
          <p:nvPr/>
        </p:nvSpPr>
        <p:spPr bwMode="auto">
          <a:xfrm>
            <a:off x="8750461" y="524043"/>
            <a:ext cx="2615611" cy="64338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Results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960105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DA3664-2A8F-1E60-F94C-1E05060613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2A980-48F6-5838-7B5B-78C04F45BF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/>
              <a:t>Any questions or comments?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9444859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800" dirty="0"/>
              <a:t>Thank you!</a:t>
            </a:r>
            <a:br>
              <a:rPr lang="en-US" sz="2800" dirty="0">
                <a:solidFill>
                  <a:srgbClr val="0033A0"/>
                </a:solidFill>
              </a:rPr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942150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6E51F7-9002-1FDD-E78D-1162C21D4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C47E1-D194-B5B3-385F-2C2F07D65D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DFFE48-8775-F8C9-BC21-90C6BBF196B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973C4-7FDE-41AD-74CF-43C12F2DB3E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9A0E84F-78BC-15A4-BE16-7672AEDEB1DC}"/>
              </a:ext>
            </a:extLst>
          </p:cNvPr>
          <p:cNvSpPr txBox="1">
            <a:spLocks/>
          </p:cNvSpPr>
          <p:nvPr/>
        </p:nvSpPr>
        <p:spPr>
          <a:xfrm>
            <a:off x="407988" y="255161"/>
            <a:ext cx="4729404" cy="3651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Key narratives &amp; messages</a:t>
            </a:r>
            <a:endParaRPr lang="en-US" sz="2800" dirty="0">
              <a:solidFill>
                <a:srgbClr val="F89645"/>
              </a:solidFill>
            </a:endParaRPr>
          </a:p>
        </p:txBody>
      </p:sp>
      <p:grpSp>
        <p:nvGrpSpPr>
          <p:cNvPr id="64" name="Diagram 4">
            <a:extLst>
              <a:ext uri="{FF2B5EF4-FFF2-40B4-BE49-F238E27FC236}">
                <a16:creationId xmlns:a16="http://schemas.microsoft.com/office/drawing/2014/main" id="{8077D667-891F-61FD-50C9-44FC79BDD1E7}"/>
              </a:ext>
            </a:extLst>
          </p:cNvPr>
          <p:cNvGrpSpPr/>
          <p:nvPr/>
        </p:nvGrpSpPr>
        <p:grpSpPr bwMode="auto">
          <a:xfrm>
            <a:off x="247438" y="894727"/>
            <a:ext cx="11757327" cy="5027608"/>
            <a:chOff x="0" y="-1"/>
            <a:chExt cx="11757327" cy="5404677"/>
          </a:xfrm>
        </p:grpSpPr>
        <p:sp>
          <p:nvSpPr>
            <p:cNvPr id="65" name="Round Same-side Corner of Rectangle 64">
              <a:extLst>
                <a:ext uri="{FF2B5EF4-FFF2-40B4-BE49-F238E27FC236}">
                  <a16:creationId xmlns:a16="http://schemas.microsoft.com/office/drawing/2014/main" id="{467582FA-0284-8253-6C34-BCB29C0CDE50}"/>
                </a:ext>
              </a:extLst>
            </p:cNvPr>
            <p:cNvSpPr/>
            <p:nvPr/>
          </p:nvSpPr>
          <p:spPr bwMode="auto">
            <a:xfrm rot="5400000">
              <a:off x="7217741" y="-2895375"/>
              <a:ext cx="1554484" cy="7524688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0033A0">
                <a:tint val="40000"/>
                <a:hueOff val="0"/>
                <a:satOff val="0"/>
                <a:lumOff val="0"/>
                <a:alphaOff val="0"/>
                <a:alpha val="90000"/>
              </a:srgbClr>
            </a:solidFill>
            <a:ln w="12700" cap="flat" cmpd="sng" algn="ctr">
              <a:solidFill>
                <a:srgbClr val="0033A0">
                  <a:tint val="40000"/>
                  <a:hueOff val="0"/>
                  <a:satOff val="0"/>
                  <a:lumOff val="0"/>
                  <a:alphaOff val="0"/>
                  <a:alpha val="90000"/>
                </a:srgbClr>
              </a:solidFill>
              <a:prstDash val="solid"/>
              <a:miter lim="800000"/>
            </a:ln>
            <a:effectLst/>
          </p:spPr>
          <p:txBody>
            <a:bodyPr spcFirstLastPara="0" vert="vert270" wrap="square" lIns="68580" tIns="34290" rIns="68580" bIns="34290" numCol="1" spcCol="1270" anchor="ctr" anchorCtr="0">
              <a:noAutofit/>
            </a:bodyPr>
            <a:lstStyle/>
            <a:p>
              <a:pPr marL="285750" marR="0" lvl="1" indent="-285750" defTabSz="8001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60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CERN proposes events for everyone</a:t>
              </a:r>
            </a:p>
            <a:p>
              <a:pPr marL="285750" marR="0" lvl="1" indent="-285750" defTabSz="8001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60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CERN is a place for artistic enquiry</a:t>
              </a:r>
            </a:p>
            <a:p>
              <a:pPr marL="285750" marR="0" lvl="1" indent="-285750" defTabSz="8001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60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Science Gateway is a physical encounter between researchers and children, visitors and physicists, tourists and scientists, all driven by curiosity and the thirst for knowledge</a:t>
              </a:r>
            </a:p>
            <a:p>
              <a:pPr marL="285750" marR="0" lvl="1" indent="-285750" defTabSz="8001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600" i="0" u="none" strike="noStrike" kern="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cs typeface="Arial"/>
                </a:rPr>
                <a:t>Come to Science Gateway to get informed, engaged, entertained</a:t>
              </a:r>
            </a:p>
          </p:txBody>
        </p:sp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D9210695-A702-1D9B-C2F7-CC905B309409}"/>
                </a:ext>
              </a:extLst>
            </p:cNvPr>
            <p:cNvSpPr/>
            <p:nvPr/>
          </p:nvSpPr>
          <p:spPr bwMode="auto">
            <a:xfrm>
              <a:off x="0" y="-1"/>
              <a:ext cx="4232637" cy="1742592"/>
            </a:xfrm>
            <a:prstGeom prst="roundRect">
              <a:avLst>
                <a:gd name="adj" fmla="val 16667"/>
              </a:avLst>
            </a:prstGeom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txBody>
            <a:bodyPr spcFirstLastPara="0" vert="horz" wrap="square" lIns="121920" tIns="60960" rIns="121920" bIns="6096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Tourist attraction </a:t>
              </a: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- Scientific and cultural place to visit</a:t>
              </a: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5E5BEBF9-5A0F-E5F6-2686-A6327F2A5961}"/>
                </a:ext>
              </a:extLst>
            </p:cNvPr>
            <p:cNvSpPr/>
            <p:nvPr/>
          </p:nvSpPr>
          <p:spPr bwMode="auto">
            <a:xfrm>
              <a:off x="0" y="1832362"/>
              <a:ext cx="4232637" cy="1742592"/>
            </a:xfrm>
            <a:prstGeom prst="roundRect">
              <a:avLst>
                <a:gd name="adj" fmla="val 16667"/>
              </a:avLst>
            </a:prstGeom>
            <a:solidFill>
              <a:srgbClr val="61C4D3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txBody>
            <a:bodyPr spcFirstLastPara="0" vert="horz" wrap="square" lIns="121920" tIns="60960" rIns="121920" bIns="6096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Education</a:t>
              </a:r>
              <a:r>
                <a:rPr kumimoji="0" lang="en-GB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 - Discover a scientific theme </a:t>
              </a:r>
              <a:endParaRPr kumimoji="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69" name="Round Same-side Corner of Rectangle 68">
              <a:extLst>
                <a:ext uri="{FF2B5EF4-FFF2-40B4-BE49-F238E27FC236}">
                  <a16:creationId xmlns:a16="http://schemas.microsoft.com/office/drawing/2014/main" id="{79BE0A89-3159-2451-E45A-1BCA6CC53424}"/>
                </a:ext>
              </a:extLst>
            </p:cNvPr>
            <p:cNvSpPr/>
            <p:nvPr/>
          </p:nvSpPr>
          <p:spPr bwMode="auto">
            <a:xfrm rot="5400000">
              <a:off x="7297945" y="771037"/>
              <a:ext cx="1394074" cy="7524688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7BB1D6">
                <a:tint val="40000"/>
                <a:hueOff val="0"/>
                <a:satOff val="0"/>
                <a:lumOff val="0"/>
                <a:alphaOff val="0"/>
                <a:alpha val="90000"/>
              </a:srgbClr>
            </a:solidFill>
            <a:ln w="12700" cap="flat" cmpd="sng" algn="ctr">
              <a:solidFill>
                <a:srgbClr val="7BB1D6">
                  <a:tint val="40000"/>
                  <a:hueOff val="0"/>
                  <a:satOff val="0"/>
                  <a:lumOff val="0"/>
                  <a:alphaOff val="0"/>
                  <a:alpha val="90000"/>
                </a:srgbClr>
              </a:solidFill>
              <a:prstDash val="solid"/>
              <a:miter lim="800000"/>
            </a:ln>
            <a:effectLst/>
          </p:spPr>
          <p:txBody>
            <a:bodyPr spcFirstLastPara="0" vert="vert270" wrap="square" lIns="68580" tIns="34290" rIns="68580" bIns="34290" numCol="1" spcCol="1270" anchor="ctr" anchorCtr="0">
              <a:noAutofit/>
            </a:bodyPr>
            <a:lstStyle/>
            <a:p>
              <a:pPr marL="285750" indent="-285750" algn="just">
                <a:lnSpc>
                  <a:spcPct val="125000"/>
                </a:lnSpc>
                <a:buFont typeface="Arial" panose="020B0604020202020204" pitchFamily="34" charset="0"/>
                <a:buChar char="•"/>
              </a:pPr>
              <a:r>
                <a:rPr lang="en-CH" sz="1600" kern="0" dirty="0">
                  <a:solidFill>
                    <a:srgbClr val="0033A0"/>
                  </a:solidFill>
                  <a:latin typeface="Arial"/>
                  <a:cs typeface="Arial"/>
                </a:rPr>
                <a:t>CERN is a place to communicate around science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H" sz="1600" kern="0" dirty="0">
                  <a:solidFill>
                    <a:srgbClr val="0033A0"/>
                  </a:solidFill>
                  <a:latin typeface="Arial"/>
                  <a:cs typeface="Arial"/>
                </a:rPr>
                <a:t>Public events are a platform for CERN researchers to communicate with non-researchers and promote their work to a broader audience </a:t>
              </a:r>
              <a:endParaRPr lang="en-US" sz="1600" kern="0" dirty="0">
                <a:solidFill>
                  <a:srgbClr val="0033A0"/>
                </a:solidFill>
                <a:latin typeface="Arial"/>
                <a:cs typeface="Arial"/>
              </a:endParaRPr>
            </a:p>
          </p:txBody>
        </p:sp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C06CEF25-AB4C-4665-B4F1-93C929B3EB20}"/>
                </a:ext>
              </a:extLst>
            </p:cNvPr>
            <p:cNvSpPr/>
            <p:nvPr/>
          </p:nvSpPr>
          <p:spPr bwMode="auto">
            <a:xfrm>
              <a:off x="0" y="3662084"/>
              <a:ext cx="4232637" cy="1742592"/>
            </a:xfrm>
            <a:prstGeom prst="roundRect">
              <a:avLst>
                <a:gd name="adj" fmla="val 16667"/>
              </a:avLst>
            </a:prstGeom>
            <a:solidFill>
              <a:srgbClr val="7BB1D6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txBody>
            <a:bodyPr spcFirstLastPara="0" vert="horz" wrap="square" lIns="121920" tIns="60960" rIns="121920" bIns="60960" numCol="1" spcCol="1270" anchor="ctr" anchorCtr="0">
              <a:noAutofit/>
            </a:bodyPr>
            <a:lstStyle/>
            <a:p>
              <a:pPr marL="0" marR="0" lvl="0" indent="0" algn="ctr" defTabSz="14224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Science</a:t>
              </a:r>
              <a:r>
                <a:rPr kumimoji="0" lang="en-GB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 - Value the scientific work of CERN community</a:t>
              </a:r>
              <a:endParaRPr kumimoji="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</p:grpSp>
      <p:sp>
        <p:nvSpPr>
          <p:cNvPr id="94" name="Round Same-side Corner of Rectangle 93">
            <a:extLst>
              <a:ext uri="{FF2B5EF4-FFF2-40B4-BE49-F238E27FC236}">
                <a16:creationId xmlns:a16="http://schemas.microsoft.com/office/drawing/2014/main" id="{178A3813-13A4-3F65-B684-D4001EF44B3F}"/>
              </a:ext>
            </a:extLst>
          </p:cNvPr>
          <p:cNvSpPr/>
          <p:nvPr/>
        </p:nvSpPr>
        <p:spPr bwMode="auto">
          <a:xfrm rot="5400000">
            <a:off x="7901524" y="-258929"/>
            <a:ext cx="681791" cy="7524688"/>
          </a:xfrm>
          <a:prstGeom prst="round2SameRect">
            <a:avLst>
              <a:gd name="adj1" fmla="val 16667"/>
              <a:gd name="adj2" fmla="val 0"/>
            </a:avLst>
          </a:prstGeom>
          <a:solidFill>
            <a:srgbClr val="61C4D3">
              <a:tint val="40000"/>
              <a:hueOff val="0"/>
              <a:satOff val="0"/>
              <a:lumOff val="0"/>
              <a:alphaOff val="0"/>
              <a:alpha val="90000"/>
            </a:srgbClr>
          </a:solidFill>
          <a:ln w="12700" cap="flat" cmpd="sng" algn="ctr">
            <a:solidFill>
              <a:srgbClr val="61C4D3">
                <a:tint val="40000"/>
                <a:hueOff val="0"/>
                <a:satOff val="0"/>
                <a:lumOff val="0"/>
                <a:alphaOff val="0"/>
                <a:alpha val="90000"/>
              </a:srgbClr>
            </a:solidFill>
            <a:prstDash val="solid"/>
            <a:miter lim="800000"/>
          </a:ln>
          <a:effectLst/>
        </p:spPr>
        <p:txBody>
          <a:bodyPr spcFirstLastPara="0" vert="vert270" wrap="square" lIns="68580" tIns="34290" rIns="68580" bIns="34290" numCol="1" spcCol="1270" anchor="ctr" anchorCtr="0">
            <a:noAutofit/>
          </a:bodyPr>
          <a:lstStyle/>
          <a:p>
            <a:pPr marL="285750" marR="0" lvl="1" indent="-285750" defTabSz="8001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kern="0" dirty="0">
                <a:solidFill>
                  <a:srgbClr val="0033A0"/>
                </a:solidFill>
                <a:latin typeface="Arial"/>
                <a:cs typeface="Arial"/>
              </a:rPr>
              <a:t>Explore a new scientific theme every year 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401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28FEC0-DC8A-50D9-2775-B47BE3E586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F5D47E-F3D7-5837-CF9E-5B9402186F2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E7EE43-D3F4-0BCA-359B-189BF6D15A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67181B-0B6F-1059-0DBF-BBA8C7595B6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BF8A2D9-4BED-CBB6-2F3A-D1F0D6297B03}"/>
              </a:ext>
            </a:extLst>
          </p:cNvPr>
          <p:cNvSpPr txBox="1">
            <a:spLocks/>
          </p:cNvSpPr>
          <p:nvPr/>
        </p:nvSpPr>
        <p:spPr>
          <a:xfrm>
            <a:off x="407988" y="255161"/>
            <a:ext cx="4918924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/>
              <a:t>Target audiences &amp; channels</a:t>
            </a:r>
            <a:endParaRPr lang="en-US" sz="2800" dirty="0">
              <a:solidFill>
                <a:srgbClr val="F89645"/>
              </a:solidFill>
            </a:endParaRPr>
          </a:p>
        </p:txBody>
      </p:sp>
      <p:grpSp>
        <p:nvGrpSpPr>
          <p:cNvPr id="11" name="Diagram 7">
            <a:extLst>
              <a:ext uri="{FF2B5EF4-FFF2-40B4-BE49-F238E27FC236}">
                <a16:creationId xmlns:a16="http://schemas.microsoft.com/office/drawing/2014/main" id="{FCDF3BCF-FD26-D372-1114-D5BA0CB49C08}"/>
              </a:ext>
            </a:extLst>
          </p:cNvPr>
          <p:cNvGrpSpPr/>
          <p:nvPr/>
        </p:nvGrpSpPr>
        <p:grpSpPr bwMode="auto">
          <a:xfrm>
            <a:off x="407988" y="1240541"/>
            <a:ext cx="4165397" cy="3745440"/>
            <a:chOff x="0" y="154910"/>
            <a:chExt cx="4517328" cy="374544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37F5EAE-789D-D3D4-F2F1-EA62C5EC6FE1}"/>
                </a:ext>
              </a:extLst>
            </p:cNvPr>
            <p:cNvSpPr/>
            <p:nvPr/>
          </p:nvSpPr>
          <p:spPr bwMode="auto">
            <a:xfrm>
              <a:off x="0" y="332030"/>
              <a:ext cx="4517328" cy="302400"/>
            </a:xfrm>
            <a:prstGeom prst="rect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CH" dirty="0"/>
            </a:p>
            <a:p>
              <a:endParaRPr lang="en-CH" dirty="0"/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07CCA28A-7314-FBDD-2FA7-EFBE4426A31C}"/>
                </a:ext>
              </a:extLst>
            </p:cNvPr>
            <p:cNvSpPr/>
            <p:nvPr/>
          </p:nvSpPr>
          <p:spPr bwMode="auto">
            <a:xfrm>
              <a:off x="225866" y="154910"/>
              <a:ext cx="3162129" cy="35424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19521" tIns="0" rIns="119521" bIns="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1600" dirty="0"/>
                <a:t>Local communities</a:t>
              </a:r>
              <a:endParaRPr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725E2C7-BC30-A81C-4825-E72A922910A7}"/>
                </a:ext>
              </a:extLst>
            </p:cNvPr>
            <p:cNvSpPr/>
            <p:nvPr/>
          </p:nvSpPr>
          <p:spPr bwMode="auto">
            <a:xfrm>
              <a:off x="0" y="876350"/>
              <a:ext cx="4517328" cy="302400"/>
            </a:xfrm>
            <a:prstGeom prst="rect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0271DAC2-F0CA-E6DB-3090-54DBCBA1C913}"/>
                </a:ext>
              </a:extLst>
            </p:cNvPr>
            <p:cNvSpPr/>
            <p:nvPr/>
          </p:nvSpPr>
          <p:spPr bwMode="auto">
            <a:xfrm>
              <a:off x="225866" y="699230"/>
              <a:ext cx="3162129" cy="35424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19521" tIns="0" rIns="119521" bIns="0" numCol="1" spcCol="1270" anchor="ctr" anchorCtr="0">
              <a:noAutofit/>
            </a:bodyPr>
            <a:lstStyle/>
            <a:p>
              <a:pPr marL="0" lvl="0" indent="0" algn="l" defTabSz="71120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defRPr/>
              </a:pPr>
              <a:r>
                <a:rPr lang="en-GB" sz="1600" dirty="0"/>
                <a:t>General public </a:t>
              </a:r>
              <a:endParaRPr sz="160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5C29649-4658-A38A-467E-53E5DF51E31A}"/>
                </a:ext>
              </a:extLst>
            </p:cNvPr>
            <p:cNvSpPr/>
            <p:nvPr/>
          </p:nvSpPr>
          <p:spPr bwMode="auto">
            <a:xfrm>
              <a:off x="0" y="1420670"/>
              <a:ext cx="4517328" cy="302400"/>
            </a:xfrm>
            <a:prstGeom prst="rect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2A9C1074-9C32-4D05-910D-8344ACEBA1B6}"/>
                </a:ext>
              </a:extLst>
            </p:cNvPr>
            <p:cNvSpPr/>
            <p:nvPr/>
          </p:nvSpPr>
          <p:spPr bwMode="auto">
            <a:xfrm>
              <a:off x="225866" y="1243550"/>
              <a:ext cx="3162129" cy="35424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19521" tIns="0" rIns="119521" bIns="0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defRPr/>
              </a:pPr>
              <a:r>
                <a:rPr lang="en-GB" sz="1600" dirty="0"/>
                <a:t>Teachers and students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0EA68DD-0CBF-CA60-F690-18D2543DA5BD}"/>
                </a:ext>
              </a:extLst>
            </p:cNvPr>
            <p:cNvSpPr/>
            <p:nvPr/>
          </p:nvSpPr>
          <p:spPr bwMode="auto">
            <a:xfrm>
              <a:off x="0" y="1964990"/>
              <a:ext cx="4517328" cy="302400"/>
            </a:xfrm>
            <a:prstGeom prst="rect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EEA38EAC-0082-04ED-95B6-FCDA6E599F8B}"/>
                </a:ext>
              </a:extLst>
            </p:cNvPr>
            <p:cNvSpPr/>
            <p:nvPr/>
          </p:nvSpPr>
          <p:spPr bwMode="auto">
            <a:xfrm>
              <a:off x="225866" y="1787870"/>
              <a:ext cx="3162129" cy="35424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19521" tIns="0" rIns="119521" bIns="0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defRPr/>
              </a:pPr>
              <a:r>
                <a:rPr lang="en-GB" sz="1600" dirty="0"/>
                <a:t>Media (as a vector)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81DE864-2F64-E838-8F4D-838B9BA3CDD3}"/>
                </a:ext>
              </a:extLst>
            </p:cNvPr>
            <p:cNvSpPr/>
            <p:nvPr/>
          </p:nvSpPr>
          <p:spPr bwMode="auto">
            <a:xfrm>
              <a:off x="0" y="2509310"/>
              <a:ext cx="4517328" cy="302400"/>
            </a:xfrm>
            <a:prstGeom prst="rect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6BD3C2EC-3D13-2E8F-6DE8-78562B2B1BE6}"/>
                </a:ext>
              </a:extLst>
            </p:cNvPr>
            <p:cNvSpPr/>
            <p:nvPr/>
          </p:nvSpPr>
          <p:spPr bwMode="auto">
            <a:xfrm>
              <a:off x="225866" y="2332190"/>
              <a:ext cx="3162129" cy="35424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19521" tIns="0" rIns="119521" bIns="0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defRPr/>
              </a:pPr>
              <a:r>
                <a:rPr lang="en-GB" sz="1600" dirty="0"/>
                <a:t>CERN community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6FC4C5C-4DD4-8BFE-E040-6D79FE90A752}"/>
                </a:ext>
              </a:extLst>
            </p:cNvPr>
            <p:cNvSpPr/>
            <p:nvPr/>
          </p:nvSpPr>
          <p:spPr bwMode="auto">
            <a:xfrm>
              <a:off x="0" y="3053630"/>
              <a:ext cx="4517328" cy="302400"/>
            </a:xfrm>
            <a:prstGeom prst="rect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955E1554-165A-85E3-198F-FC8DAC7D9BD7}"/>
                </a:ext>
              </a:extLst>
            </p:cNvPr>
            <p:cNvSpPr/>
            <p:nvPr/>
          </p:nvSpPr>
          <p:spPr bwMode="auto">
            <a:xfrm>
              <a:off x="225866" y="2876510"/>
              <a:ext cx="3162129" cy="35424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19521" tIns="0" rIns="119521" bIns="0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defRPr/>
              </a:pPr>
              <a:r>
                <a:rPr lang="en-GB" sz="1600" dirty="0"/>
                <a:t>Scientific community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BD45C67-AC6E-720F-6693-6ADCBA1088A7}"/>
                </a:ext>
              </a:extLst>
            </p:cNvPr>
            <p:cNvSpPr/>
            <p:nvPr/>
          </p:nvSpPr>
          <p:spPr bwMode="auto">
            <a:xfrm>
              <a:off x="0" y="3597950"/>
              <a:ext cx="4517328" cy="302400"/>
            </a:xfrm>
            <a:prstGeom prst="rect">
              <a:avLst/>
            </a:prstGeom>
            <a:solidFill>
              <a:schemeClr val="lt1">
                <a:hueOff val="0"/>
                <a:satOff val="0"/>
                <a:lumOff val="0"/>
                <a:alphaOff val="0"/>
                <a:alpha val="90000"/>
              </a:schemeClr>
            </a:solidFill>
            <a:ln w="12700" cap="flat" cmpd="sng" algn="ctr">
              <a:solidFill>
                <a:schemeClr val="accen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/>
          </p:style>
          <p:txBody>
            <a:bodyPr/>
            <a:lstStyle/>
            <a:p>
              <a:endParaRPr lang="en-CH"/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A0E8E7C4-BCA6-F917-58E6-DD3CB6A268B3}"/>
                </a:ext>
              </a:extLst>
            </p:cNvPr>
            <p:cNvSpPr/>
            <p:nvPr/>
          </p:nvSpPr>
          <p:spPr bwMode="auto">
            <a:xfrm>
              <a:off x="225866" y="3420830"/>
              <a:ext cx="3162129" cy="35424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ln w="12700" cap="flat" cmpd="sng" algn="ctr"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prstDash val="solid"/>
              <a:miter lim="800000"/>
            </a:ln>
          </p:spPr>
          <p:style>
            <a:lnRef idx="2">
              <a:srgbClr val="000000"/>
            </a:lnRef>
            <a:fillRef idx="1">
              <a:srgbClr val="000000"/>
            </a:fillRef>
            <a:effectRef idx="0">
              <a:srgbClr val="000000"/>
            </a:effectRef>
            <a:fontRef idx="minor">
              <a:schemeClr val="lt1"/>
            </a:fontRef>
          </p:style>
          <p:txBody>
            <a:bodyPr spcFirstLastPara="0" vert="horz" wrap="square" lIns="119521" tIns="0" rIns="119521" bIns="0" numCol="1" spcCol="1270" anchor="ctr" anchorCtr="0">
              <a:noAutofit/>
            </a:bodyPr>
            <a:lstStyle/>
            <a:p>
              <a:pPr defTabSz="711200">
                <a:lnSpc>
                  <a:spcPct val="90000"/>
                </a:lnSpc>
                <a:defRPr/>
              </a:pPr>
              <a:r>
                <a:rPr lang="en-GB" sz="1600" dirty="0"/>
                <a:t>Industry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D81E52A9-C2CD-D386-2CAF-12952C387338}"/>
              </a:ext>
            </a:extLst>
          </p:cNvPr>
          <p:cNvSpPr/>
          <p:nvPr/>
        </p:nvSpPr>
        <p:spPr bwMode="auto">
          <a:xfrm>
            <a:off x="407988" y="5297338"/>
            <a:ext cx="4165397" cy="302400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042207E-FCD6-EEC6-EEB7-7A0DC0429CF2}"/>
              </a:ext>
            </a:extLst>
          </p:cNvPr>
          <p:cNvSpPr/>
          <p:nvPr/>
        </p:nvSpPr>
        <p:spPr bwMode="auto">
          <a:xfrm>
            <a:off x="640323" y="5044206"/>
            <a:ext cx="2891712" cy="3542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sz="1600" dirty="0"/>
              <a:t>Donors</a:t>
            </a:r>
            <a:endParaRPr sz="16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C1F0BA2-0B8D-A18A-304E-038A7B058561}"/>
              </a:ext>
            </a:extLst>
          </p:cNvPr>
          <p:cNvSpPr/>
          <p:nvPr/>
        </p:nvSpPr>
        <p:spPr bwMode="auto">
          <a:xfrm>
            <a:off x="5240055" y="1331904"/>
            <a:ext cx="6753470" cy="354240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 sz="16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9B63417-CAEA-32A8-E8E6-7E1B27089844}"/>
              </a:ext>
            </a:extLst>
          </p:cNvPr>
          <p:cNvCxnSpPr>
            <a:cxnSpLocks/>
          </p:cNvCxnSpPr>
          <p:nvPr/>
        </p:nvCxnSpPr>
        <p:spPr>
          <a:xfrm>
            <a:off x="4685414" y="1594781"/>
            <a:ext cx="45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524D3AE1-7984-4687-D1DA-2ED52A464242}"/>
              </a:ext>
            </a:extLst>
          </p:cNvPr>
          <p:cNvSpPr/>
          <p:nvPr/>
        </p:nvSpPr>
        <p:spPr bwMode="auto">
          <a:xfrm>
            <a:off x="5361329" y="1217691"/>
            <a:ext cx="6424902" cy="3542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r>
              <a:rPr lang="en-GB" sz="1600" dirty="0" err="1"/>
              <a:t>Voisins</a:t>
            </a:r>
            <a:r>
              <a:rPr lang="en-GB" sz="1600" dirty="0"/>
              <a:t> website / Local magazines, websites / Geneva tourism office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6650A078-7C33-41B7-C8EC-D45EDA4F440D}"/>
              </a:ext>
            </a:extLst>
          </p:cNvPr>
          <p:cNvSpPr/>
          <p:nvPr/>
        </p:nvSpPr>
        <p:spPr bwMode="auto">
          <a:xfrm>
            <a:off x="5240055" y="1910927"/>
            <a:ext cx="6753470" cy="353486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 sz="1600" dirty="0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EE760CA9-93DB-D722-0AC8-27037BB54D06}"/>
              </a:ext>
            </a:extLst>
          </p:cNvPr>
          <p:cNvSpPr/>
          <p:nvPr/>
        </p:nvSpPr>
        <p:spPr bwMode="auto">
          <a:xfrm>
            <a:off x="5361329" y="1784507"/>
            <a:ext cx="6467660" cy="354240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r>
              <a:rPr lang="en-GB" sz="1600" dirty="0" err="1"/>
              <a:t>Visit.cern</a:t>
            </a:r>
            <a:r>
              <a:rPr lang="en-GB" sz="1600" dirty="0"/>
              <a:t> / Newsletter / Screens in GW / Social media / TPG 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E93248E-8E26-20FA-9E15-7E994002FB55}"/>
              </a:ext>
            </a:extLst>
          </p:cNvPr>
          <p:cNvCxnSpPr>
            <a:cxnSpLocks/>
          </p:cNvCxnSpPr>
          <p:nvPr/>
        </p:nvCxnSpPr>
        <p:spPr>
          <a:xfrm>
            <a:off x="4685414" y="2121277"/>
            <a:ext cx="45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555FD9A6-C5BD-7310-C9F7-4474546C693B}"/>
              </a:ext>
            </a:extLst>
          </p:cNvPr>
          <p:cNvSpPr/>
          <p:nvPr/>
        </p:nvSpPr>
        <p:spPr bwMode="auto">
          <a:xfrm>
            <a:off x="5240055" y="2464069"/>
            <a:ext cx="6753470" cy="33829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 sz="1600" dirty="0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44C6537D-9CC6-6EB7-CBF3-38E2289F9FDB}"/>
              </a:ext>
            </a:extLst>
          </p:cNvPr>
          <p:cNvCxnSpPr>
            <a:cxnSpLocks/>
          </p:cNvCxnSpPr>
          <p:nvPr/>
        </p:nvCxnSpPr>
        <p:spPr>
          <a:xfrm>
            <a:off x="4698752" y="2655811"/>
            <a:ext cx="45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ECDA61F6-2DBB-730C-82A1-3D8D5EFAB5DD}"/>
              </a:ext>
            </a:extLst>
          </p:cNvPr>
          <p:cNvSpPr/>
          <p:nvPr/>
        </p:nvSpPr>
        <p:spPr bwMode="auto">
          <a:xfrm>
            <a:off x="5385233" y="2333908"/>
            <a:ext cx="6486172" cy="354239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r>
              <a:rPr lang="en-GB" sz="1600" dirty="0"/>
              <a:t>TSP channels 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482A526-9074-D80E-3B51-80616D82240C}"/>
              </a:ext>
            </a:extLst>
          </p:cNvPr>
          <p:cNvCxnSpPr>
            <a:cxnSpLocks/>
          </p:cNvCxnSpPr>
          <p:nvPr/>
        </p:nvCxnSpPr>
        <p:spPr>
          <a:xfrm>
            <a:off x="4698752" y="3227741"/>
            <a:ext cx="45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E90830B8-0D50-6074-3909-07CBC4680056}"/>
              </a:ext>
            </a:extLst>
          </p:cNvPr>
          <p:cNvSpPr/>
          <p:nvPr/>
        </p:nvSpPr>
        <p:spPr bwMode="auto">
          <a:xfrm>
            <a:off x="5222334" y="3026796"/>
            <a:ext cx="6753470" cy="33829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 sz="1600" dirty="0"/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3594A404-177F-1C41-2556-047CFBD5F27E}"/>
              </a:ext>
            </a:extLst>
          </p:cNvPr>
          <p:cNvSpPr/>
          <p:nvPr/>
        </p:nvSpPr>
        <p:spPr bwMode="auto">
          <a:xfrm>
            <a:off x="5367512" y="2896635"/>
            <a:ext cx="6486172" cy="354239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r>
              <a:rPr lang="en-GB" sz="1600" dirty="0"/>
              <a:t>Press briefing / Press release 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BE6AEE5-D18A-CADE-2725-D35BD58F1A3F}"/>
              </a:ext>
            </a:extLst>
          </p:cNvPr>
          <p:cNvSpPr/>
          <p:nvPr/>
        </p:nvSpPr>
        <p:spPr bwMode="auto">
          <a:xfrm>
            <a:off x="5222334" y="3553802"/>
            <a:ext cx="6753470" cy="33829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 sz="1600" dirty="0"/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DFF41CA8-BCEC-06F2-2B7E-89E9850FA2A9}"/>
              </a:ext>
            </a:extLst>
          </p:cNvPr>
          <p:cNvSpPr/>
          <p:nvPr/>
        </p:nvSpPr>
        <p:spPr bwMode="auto">
          <a:xfrm>
            <a:off x="5367512" y="3423641"/>
            <a:ext cx="6486172" cy="354239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r>
              <a:rPr lang="en-GB" sz="1600" dirty="0"/>
              <a:t>Bulletin / Screens in R1,2 / Posters at CERN / Experiments channels 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910A0D61-EF31-6D9C-6684-999D874D6E59}"/>
              </a:ext>
            </a:extLst>
          </p:cNvPr>
          <p:cNvCxnSpPr>
            <a:cxnSpLocks/>
          </p:cNvCxnSpPr>
          <p:nvPr/>
        </p:nvCxnSpPr>
        <p:spPr>
          <a:xfrm>
            <a:off x="4698752" y="3760416"/>
            <a:ext cx="45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AA114AB1-1FCD-19B9-2EED-36838BD6AAC7}"/>
              </a:ext>
            </a:extLst>
          </p:cNvPr>
          <p:cNvSpPr/>
          <p:nvPr/>
        </p:nvSpPr>
        <p:spPr bwMode="auto">
          <a:xfrm>
            <a:off x="5222334" y="4125355"/>
            <a:ext cx="6753470" cy="33829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 sz="1600" dirty="0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74C53CFD-0782-6BB7-C43B-BAD0F9D026F3}"/>
              </a:ext>
            </a:extLst>
          </p:cNvPr>
          <p:cNvSpPr/>
          <p:nvPr/>
        </p:nvSpPr>
        <p:spPr bwMode="auto">
          <a:xfrm>
            <a:off x="5367512" y="3995194"/>
            <a:ext cx="6486172" cy="354239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r>
              <a:rPr lang="en-GB" sz="1600" dirty="0"/>
              <a:t>Alumni channels / UNIGE 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D7D8CBF-0BF4-15C2-0907-A0469BBA65DC}"/>
              </a:ext>
            </a:extLst>
          </p:cNvPr>
          <p:cNvCxnSpPr>
            <a:cxnSpLocks/>
          </p:cNvCxnSpPr>
          <p:nvPr/>
        </p:nvCxnSpPr>
        <p:spPr>
          <a:xfrm>
            <a:off x="4685414" y="4279863"/>
            <a:ext cx="45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14323BC6-9321-994A-5EC8-A51E52348058}"/>
              </a:ext>
            </a:extLst>
          </p:cNvPr>
          <p:cNvSpPr/>
          <p:nvPr/>
        </p:nvSpPr>
        <p:spPr bwMode="auto">
          <a:xfrm>
            <a:off x="5216151" y="4649949"/>
            <a:ext cx="6753470" cy="33829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 sz="1600" dirty="0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DDA79FA2-7FB6-65D1-FC4F-F4809773139B}"/>
              </a:ext>
            </a:extLst>
          </p:cNvPr>
          <p:cNvSpPr/>
          <p:nvPr/>
        </p:nvSpPr>
        <p:spPr bwMode="auto">
          <a:xfrm>
            <a:off x="5361329" y="4519788"/>
            <a:ext cx="6486172" cy="354239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r>
              <a:rPr lang="en-GB" sz="1600" dirty="0"/>
              <a:t>KT, OQI, </a:t>
            </a:r>
            <a:r>
              <a:rPr lang="en-GB" sz="1600" dirty="0" err="1"/>
              <a:t>Ideasquare</a:t>
            </a:r>
            <a:r>
              <a:rPr lang="en-GB" sz="1600" dirty="0"/>
              <a:t> channels 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1101B043-803E-F6CE-8C21-FD5C42F3F580}"/>
              </a:ext>
            </a:extLst>
          </p:cNvPr>
          <p:cNvCxnSpPr>
            <a:cxnSpLocks/>
          </p:cNvCxnSpPr>
          <p:nvPr/>
        </p:nvCxnSpPr>
        <p:spPr>
          <a:xfrm>
            <a:off x="4685414" y="4783137"/>
            <a:ext cx="45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7E062179-73AF-34DC-1FBC-77C55AD80652}"/>
              </a:ext>
            </a:extLst>
          </p:cNvPr>
          <p:cNvCxnSpPr>
            <a:cxnSpLocks/>
          </p:cNvCxnSpPr>
          <p:nvPr/>
        </p:nvCxnSpPr>
        <p:spPr>
          <a:xfrm>
            <a:off x="4698752" y="5400476"/>
            <a:ext cx="4519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ED05D2E9-8005-66A6-39DE-0323A78CC7D8}"/>
              </a:ext>
            </a:extLst>
          </p:cNvPr>
          <p:cNvSpPr/>
          <p:nvPr/>
        </p:nvSpPr>
        <p:spPr bwMode="auto">
          <a:xfrm>
            <a:off x="5197639" y="5293233"/>
            <a:ext cx="6753470" cy="338293"/>
          </a:xfrm>
          <a:prstGeom prst="rect">
            <a:avLst/>
          </a:prstGeom>
          <a:solidFill>
            <a:schemeClr val="lt1">
              <a:hueOff val="0"/>
              <a:satOff val="0"/>
              <a:lumOff val="0"/>
              <a:alphaOff val="0"/>
              <a:alpha val="90000"/>
            </a:schemeClr>
          </a:solidFill>
          <a:ln w="12700" cap="flat" cmpd="sng" algn="ctr">
            <a:solidFill>
              <a:schemeClr val="accen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/>
        </p:style>
        <p:txBody>
          <a:bodyPr/>
          <a:lstStyle/>
          <a:p>
            <a:endParaRPr lang="en-CH" sz="1600" dirty="0"/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ED76D951-D69C-8CBC-BED8-F2B9DC1F7B7E}"/>
              </a:ext>
            </a:extLst>
          </p:cNvPr>
          <p:cNvSpPr/>
          <p:nvPr/>
        </p:nvSpPr>
        <p:spPr bwMode="auto">
          <a:xfrm>
            <a:off x="5342817" y="5163072"/>
            <a:ext cx="6486172" cy="354239"/>
          </a:xfrm>
          <a:prstGeom prst="roundRect">
            <a:avLst>
              <a:gd name="adj" fmla="val 16667"/>
            </a:avLst>
          </a:prstGeom>
          <a:solidFill>
            <a:schemeClr val="accent1">
              <a:hueOff val="0"/>
              <a:satOff val="0"/>
              <a:lumOff val="0"/>
              <a:alphaOff val="0"/>
            </a:schemeClr>
          </a:solidFill>
          <a:ln w="12700" cap="flat" cmpd="sng" algn="ctr">
            <a:solidFill>
              <a:schemeClr val="lt1">
                <a:hueOff val="0"/>
                <a:satOff val="0"/>
                <a:lumOff val="0"/>
                <a:alphaOff val="0"/>
              </a:schemeClr>
            </a:solidFill>
            <a:prstDash val="solid"/>
            <a:miter lim="800000"/>
          </a:ln>
        </p:spPr>
        <p:style>
          <a:lnRef idx="2">
            <a:srgbClr val="000000"/>
          </a:lnRef>
          <a:fillRef idx="1">
            <a:srgbClr val="000000"/>
          </a:fillRef>
          <a:effectRef idx="0">
            <a:srgbClr val="000000"/>
          </a:effectRef>
          <a:fontRef idx="minor">
            <a:schemeClr val="lt1"/>
          </a:fontRef>
        </p:style>
        <p:txBody>
          <a:bodyPr spcFirstLastPara="0" vert="horz" wrap="square" lIns="119521" tIns="0" rIns="119521" bIns="0" numCol="1" spcCol="1270" anchor="ctr" anchorCtr="0">
            <a:noAutofit/>
          </a:bodyPr>
          <a:lstStyle/>
          <a:p>
            <a:r>
              <a:rPr lang="en-GB" sz="1600" dirty="0"/>
              <a:t>CERN &amp; Society Foundation channels </a:t>
            </a:r>
          </a:p>
        </p:txBody>
      </p:sp>
    </p:spTree>
    <p:extLst>
      <p:ext uri="{BB962C8B-B14F-4D97-AF65-F5344CB8AC3E}">
        <p14:creationId xmlns:p14="http://schemas.microsoft.com/office/powerpoint/2010/main" val="3443496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2F2862-E684-45CD-062B-AFDB856462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C634F-DACD-BFD8-2B28-5347F525B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812058" cy="365125"/>
          </a:xfrm>
        </p:spPr>
        <p:txBody>
          <a:bodyPr/>
          <a:lstStyle/>
          <a:p>
            <a:pPr algn="ctr"/>
            <a:r>
              <a:rPr lang="en-US" sz="2800" dirty="0"/>
              <a:t>Free publication - local magazine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F137CD-2B35-97AF-376D-A3A48EF7A60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F1F7E-9EB2-1DCE-6AE2-1326F378789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564B1-45F9-BE28-B6BF-DD9518DAB5B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A cover of a magazine&#10;&#10;Description automatically generated">
            <a:extLst>
              <a:ext uri="{FF2B5EF4-FFF2-40B4-BE49-F238E27FC236}">
                <a16:creationId xmlns:a16="http://schemas.microsoft.com/office/drawing/2014/main" id="{3A1E923C-3342-35CC-2428-3148D2F53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6948" y="1970559"/>
            <a:ext cx="3207364" cy="4227112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DBEB6BD5-316D-24D6-F512-DA4F43380A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989" y="1854176"/>
            <a:ext cx="3383977" cy="4459877"/>
          </a:xfrm>
          <a:prstGeom prst="rect">
            <a:avLst/>
          </a:prstGeom>
        </p:spPr>
      </p:pic>
      <p:pic>
        <p:nvPicPr>
          <p:cNvPr id="15" name="Picture 14" descr="A page of a document&#10;&#10;Description automatically generated">
            <a:extLst>
              <a:ext uri="{FF2B5EF4-FFF2-40B4-BE49-F238E27FC236}">
                <a16:creationId xmlns:a16="http://schemas.microsoft.com/office/drawing/2014/main" id="{AACFA109-E8AD-F485-6B58-D5C53907B69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5180"/>
          <a:stretch/>
        </p:blipFill>
        <p:spPr>
          <a:xfrm>
            <a:off x="7640584" y="1857576"/>
            <a:ext cx="3566117" cy="44564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EA9DDE4-A180-EB0B-CAF7-81BC59A07D2D}"/>
              </a:ext>
            </a:extLst>
          </p:cNvPr>
          <p:cNvSpPr txBox="1"/>
          <p:nvPr/>
        </p:nvSpPr>
        <p:spPr>
          <a:xfrm>
            <a:off x="610553" y="912565"/>
            <a:ext cx="7456815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Featured article on the Science Gateway in the free municipal magazine of Prévessin-Moens</a:t>
            </a:r>
            <a:r>
              <a:rPr lang="en-CH" i="1" dirty="0"/>
              <a:t> (edition: October-December 2024)</a:t>
            </a:r>
            <a:endParaRPr lang="en-CH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Half a page dedicated to CERN public events in each edition</a:t>
            </a:r>
          </a:p>
        </p:txBody>
      </p:sp>
      <p:sp>
        <p:nvSpPr>
          <p:cNvPr id="8" name="Rounded Rectangle 8">
            <a:extLst>
              <a:ext uri="{FF2B5EF4-FFF2-40B4-BE49-F238E27FC236}">
                <a16:creationId xmlns:a16="http://schemas.microsoft.com/office/drawing/2014/main" id="{B2E5903C-1F8A-07D3-AB04-A51E0C5990E8}"/>
              </a:ext>
            </a:extLst>
          </p:cNvPr>
          <p:cNvSpPr/>
          <p:nvPr/>
        </p:nvSpPr>
        <p:spPr bwMode="auto">
          <a:xfrm>
            <a:off x="8454504" y="912565"/>
            <a:ext cx="2752197" cy="58208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Distributed to  more than 9000 habitants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73666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229FEF-159C-9640-EEB3-B6AD838F31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D95FA-0D34-3B86-CA07-1E5EEEE78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5748825" cy="434481"/>
          </a:xfrm>
        </p:spPr>
        <p:txBody>
          <a:bodyPr/>
          <a:lstStyle/>
          <a:p>
            <a:pPr algn="ctr"/>
            <a:r>
              <a:rPr lang="en-US" sz="2800" dirty="0"/>
              <a:t>Paid campaign - Le Temps online</a:t>
            </a:r>
            <a:endParaRPr lang="en-US" sz="2800" dirty="0">
              <a:solidFill>
                <a:srgbClr val="F89645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55AF1-129A-2B38-BAE1-C8DA92AB5AB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0563EE-4B0C-6431-14D9-97AEAC7FFB0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8B8D0C-EE39-C2ED-D127-4E7FBD2E539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 descr="A screenshot of a website&#10;&#10;Description automatically generated">
            <a:extLst>
              <a:ext uri="{FF2B5EF4-FFF2-40B4-BE49-F238E27FC236}">
                <a16:creationId xmlns:a16="http://schemas.microsoft.com/office/drawing/2014/main" id="{450F7D87-5838-136E-84AA-4F123171FB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209" y="1710487"/>
            <a:ext cx="4562412" cy="4554394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11870FCA-9A82-7A51-EC01-BB527F4810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3408" y="2053066"/>
            <a:ext cx="3651612" cy="3061193"/>
          </a:xfrm>
          <a:prstGeom prst="rect">
            <a:avLst/>
          </a:prstGeom>
        </p:spPr>
      </p:pic>
      <p:pic>
        <p:nvPicPr>
          <p:cNvPr id="10" name="Picture 9" descr="A screenshot of a magazine&#10;&#10;Description automatically generated">
            <a:extLst>
              <a:ext uri="{FF2B5EF4-FFF2-40B4-BE49-F238E27FC236}">
                <a16:creationId xmlns:a16="http://schemas.microsoft.com/office/drawing/2014/main" id="{90FAB8D0-958E-26FB-040B-2F8738F6F2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8735" y="2884243"/>
            <a:ext cx="3190143" cy="30611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4C55B79-7AF4-FA44-098D-3E16C425DCB0}"/>
              </a:ext>
            </a:extLst>
          </p:cNvPr>
          <p:cNvSpPr txBox="1"/>
          <p:nvPr/>
        </p:nvSpPr>
        <p:spPr>
          <a:xfrm>
            <a:off x="610553" y="912565"/>
            <a:ext cx="967113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Dedicated article introducing the Quantum Season in January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Promotional banners in the digital Culture newsletter for all events</a:t>
            </a:r>
          </a:p>
        </p:txBody>
      </p:sp>
      <p:sp>
        <p:nvSpPr>
          <p:cNvPr id="13" name="Rounded Rectangle 8">
            <a:extLst>
              <a:ext uri="{FF2B5EF4-FFF2-40B4-BE49-F238E27FC236}">
                <a16:creationId xmlns:a16="http://schemas.microsoft.com/office/drawing/2014/main" id="{C319C048-B34A-AC7A-9060-968064CCB8AF}"/>
              </a:ext>
            </a:extLst>
          </p:cNvPr>
          <p:cNvSpPr/>
          <p:nvPr/>
        </p:nvSpPr>
        <p:spPr bwMode="auto">
          <a:xfrm>
            <a:off x="8454504" y="912565"/>
            <a:ext cx="2752197" cy="582084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More than 30 000 impressions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95438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601198-E41D-E378-B694-4144F1947E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EE8613-4CF1-15A4-D7CD-C03AB34701E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572FB9-FA42-F5EC-5426-3E2EDCD7462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8655D-66B7-B4D6-4743-202E1390BA4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2B8B254-8B50-F78D-6A3A-11FDC3A198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4802"/>
          <a:stretch/>
        </p:blipFill>
        <p:spPr>
          <a:xfrm>
            <a:off x="304285" y="515771"/>
            <a:ext cx="9666214" cy="5826457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A6570BCA-1C25-C533-9564-1CCE2C4B8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Paid campaign - Le Temps online</a:t>
            </a:r>
            <a:endParaRPr lang="en-CH" sz="2800" dirty="0"/>
          </a:p>
        </p:txBody>
      </p:sp>
      <p:sp>
        <p:nvSpPr>
          <p:cNvPr id="13" name="Rounded Rectangle 8">
            <a:extLst>
              <a:ext uri="{FF2B5EF4-FFF2-40B4-BE49-F238E27FC236}">
                <a16:creationId xmlns:a16="http://schemas.microsoft.com/office/drawing/2014/main" id="{623C8559-6CC6-75B4-4DC3-7E774F13EBEE}"/>
              </a:ext>
            </a:extLst>
          </p:cNvPr>
          <p:cNvSpPr/>
          <p:nvPr/>
        </p:nvSpPr>
        <p:spPr bwMode="auto">
          <a:xfrm>
            <a:off x="8327806" y="291152"/>
            <a:ext cx="2326942" cy="497028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Results</a:t>
            </a:r>
            <a:endParaRPr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480DCA93-E411-10F3-6A31-BEED3E3CCA58}"/>
                  </a:ext>
                </a:extLst>
              </p14:cNvPr>
              <p14:cNvContentPartPr/>
              <p14:nvPr/>
            </p14:nvContentPartPr>
            <p14:xfrm>
              <a:off x="8449357" y="3499779"/>
              <a:ext cx="543240" cy="36540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480DCA93-E411-10F3-6A31-BEED3E3CCA58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440357" y="3491139"/>
                <a:ext cx="560880" cy="383040"/>
              </a:xfrm>
              <a:prstGeom prst="rect">
                <a:avLst/>
              </a:prstGeom>
            </p:spPr>
          </p:pic>
        </mc:Fallback>
      </mc:AlternateContent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A3E1A47-CB66-51C9-DF0D-DA2035FE5906}"/>
              </a:ext>
            </a:extLst>
          </p:cNvPr>
          <p:cNvCxnSpPr/>
          <p:nvPr/>
        </p:nvCxnSpPr>
        <p:spPr>
          <a:xfrm>
            <a:off x="8507896" y="3935896"/>
            <a:ext cx="0" cy="429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CBCFF6DF-E9CB-7D8A-7B7D-783CB63CBE76}"/>
                  </a:ext>
                </a:extLst>
              </p14:cNvPr>
              <p14:cNvContentPartPr/>
              <p14:nvPr/>
            </p14:nvContentPartPr>
            <p14:xfrm>
              <a:off x="8715757" y="4248939"/>
              <a:ext cx="138960" cy="18360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CBCFF6DF-E9CB-7D8A-7B7D-783CB63CBE76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706757" y="4240299"/>
                <a:ext cx="156600" cy="201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FC5F5A37-6694-D368-9FA0-48FC240631AC}"/>
                  </a:ext>
                </a:extLst>
              </p14:cNvPr>
              <p14:cNvContentPartPr/>
              <p14:nvPr/>
            </p14:nvContentPartPr>
            <p14:xfrm>
              <a:off x="8724757" y="4811619"/>
              <a:ext cx="110520" cy="18324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FC5F5A37-6694-D368-9FA0-48FC240631A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715757" y="4802619"/>
                <a:ext cx="128160" cy="200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986B9E2A-90EC-1127-34AE-EB3EDEA91DE3}"/>
                  </a:ext>
                </a:extLst>
              </p14:cNvPr>
              <p14:cNvContentPartPr/>
              <p14:nvPr/>
            </p14:nvContentPartPr>
            <p14:xfrm>
              <a:off x="8738077" y="5371779"/>
              <a:ext cx="151920" cy="20952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986B9E2A-90EC-1127-34AE-EB3EDEA91DE3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8729077" y="5363139"/>
                <a:ext cx="169560" cy="227160"/>
              </a:xfrm>
              <a:prstGeom prst="rect">
                <a:avLst/>
              </a:prstGeom>
            </p:spPr>
          </p:pic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1A83294-B65E-1F3E-A429-3C9AE63430B6}"/>
              </a:ext>
            </a:extLst>
          </p:cNvPr>
          <p:cNvCxnSpPr/>
          <p:nvPr/>
        </p:nvCxnSpPr>
        <p:spPr>
          <a:xfrm>
            <a:off x="8507896" y="4746929"/>
            <a:ext cx="0" cy="4691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1537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4D1873-68B3-53F0-63A0-2F65122377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530BD-EAF1-327F-5ED1-22096A0B9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4672895" cy="1065742"/>
          </a:xfrm>
        </p:spPr>
        <p:txBody>
          <a:bodyPr/>
          <a:lstStyle/>
          <a:p>
            <a:pPr algn="ctr"/>
            <a:r>
              <a:rPr lang="en-US" sz="2800" dirty="0"/>
              <a:t>Free advertising on TPG </a:t>
            </a:r>
            <a:endParaRPr lang="en-US" sz="2800" b="0" dirty="0">
              <a:solidFill>
                <a:srgbClr val="F89645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891118-98B8-DEA2-AD6E-E8208C5806F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20620-1002-A59B-EBF9-3942DFDB80E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DD884-F5F8-13A9-1C26-4ED19F3812F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CERN-VIDEO-2025-005-003-1080p.mp4">
            <a:hlinkClick r:id="" action="ppaction://media"/>
            <a:extLst>
              <a:ext uri="{FF2B5EF4-FFF2-40B4-BE49-F238E27FC236}">
                <a16:creationId xmlns:a16="http://schemas.microsoft.com/office/drawing/2014/main" id="{DF2CB5AA-4620-A3B9-F633-BC71B84C1D1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86925" y="1874879"/>
            <a:ext cx="3975019" cy="2235948"/>
          </a:xfrm>
          <a:prstGeom prst="rect">
            <a:avLst/>
          </a:prstGeom>
        </p:spPr>
      </p:pic>
      <p:pic>
        <p:nvPicPr>
          <p:cNvPr id="7" name="CERN-VIDEO-2025-005-009-1080p.mp4">
            <a:hlinkClick r:id="" action="ppaction://media"/>
            <a:extLst>
              <a:ext uri="{FF2B5EF4-FFF2-40B4-BE49-F238E27FC236}">
                <a16:creationId xmlns:a16="http://schemas.microsoft.com/office/drawing/2014/main" id="{C607E85A-EE33-853C-4C7C-A1444EFB7894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3333" y="3641866"/>
            <a:ext cx="3630770" cy="2042308"/>
          </a:xfrm>
          <a:prstGeom prst="rect">
            <a:avLst/>
          </a:prstGeom>
        </p:spPr>
      </p:pic>
      <p:pic>
        <p:nvPicPr>
          <p:cNvPr id="10" name="tpg3.mp4">
            <a:hlinkClick r:id="" action="ppaction://media"/>
            <a:extLst>
              <a:ext uri="{FF2B5EF4-FFF2-40B4-BE49-F238E27FC236}">
                <a16:creationId xmlns:a16="http://schemas.microsoft.com/office/drawing/2014/main" id="{E87345A4-5606-C800-E881-7402F510C610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255623" y="2768676"/>
            <a:ext cx="3964031" cy="2229768"/>
          </a:xfrm>
          <a:prstGeom prst="rect">
            <a:avLst/>
          </a:prstGeom>
        </p:spPr>
      </p:pic>
      <p:sp>
        <p:nvSpPr>
          <p:cNvPr id="11" name="Rounded Rectangle 8">
            <a:extLst>
              <a:ext uri="{FF2B5EF4-FFF2-40B4-BE49-F238E27FC236}">
                <a16:creationId xmlns:a16="http://schemas.microsoft.com/office/drawing/2014/main" id="{D4C3185F-791B-25B6-39CC-B15C801E9D9B}"/>
              </a:ext>
            </a:extLst>
          </p:cNvPr>
          <p:cNvSpPr/>
          <p:nvPr/>
        </p:nvSpPr>
        <p:spPr bwMode="auto">
          <a:xfrm>
            <a:off x="8313333" y="537568"/>
            <a:ext cx="3168715" cy="901767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GB" b="1" dirty="0"/>
              <a:t>Projected in more than 1500 screens and 600 000 people per day </a:t>
            </a:r>
            <a:endParaRPr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1F77D6-9BE5-5387-8E7F-4A4DBCE9F584}"/>
              </a:ext>
            </a:extLst>
          </p:cNvPr>
          <p:cNvSpPr txBox="1"/>
          <p:nvPr/>
        </p:nvSpPr>
        <p:spPr>
          <a:xfrm>
            <a:off x="394738" y="906464"/>
            <a:ext cx="60946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Trailer promoting the Quantum! season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H" dirty="0"/>
              <a:t>Individual trailers for each event</a:t>
            </a:r>
          </a:p>
        </p:txBody>
      </p:sp>
    </p:spTree>
    <p:extLst>
      <p:ext uri="{BB962C8B-B14F-4D97-AF65-F5344CB8AC3E}">
        <p14:creationId xmlns:p14="http://schemas.microsoft.com/office/powerpoint/2010/main" val="61338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6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3004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948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F0B4F-3527-6619-2C2F-8F3456519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E02A1-80AC-5761-0F35-0AC2B3D2E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4124254" cy="326122"/>
          </a:xfrm>
        </p:spPr>
        <p:txBody>
          <a:bodyPr/>
          <a:lstStyle/>
          <a:p>
            <a:pPr algn="ctr"/>
            <a:r>
              <a:rPr lang="en-US" sz="2800" dirty="0"/>
              <a:t>Presence in local media</a:t>
            </a:r>
            <a:endParaRPr lang="en-US" sz="2800" b="0" dirty="0">
              <a:solidFill>
                <a:srgbClr val="F89645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688C7D-41EC-2B6F-7394-C80E35E8A01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B4FFB-21A6-3AE7-09EA-4F03D989C88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49D9A2-B0B4-56E0-5B74-452B0A2DE40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 descr="A screenshot of a website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70C2FB87-2989-B11E-CE84-77B3DB6C50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206" y="1028700"/>
            <a:ext cx="4677186" cy="3822700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CBD05CCD-3791-E798-A468-4A74FDA7B7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7392" y="888344"/>
            <a:ext cx="2939283" cy="5245100"/>
          </a:xfrm>
          <a:prstGeom prst="rect">
            <a:avLst/>
          </a:prstGeom>
        </p:spPr>
      </p:pic>
      <p:pic>
        <p:nvPicPr>
          <p:cNvPr id="11" name="Picture 10" descr="A building with curved structures&#10;&#10;Description automatically generated with medium confidence">
            <a:hlinkClick r:id="rId6"/>
            <a:extLst>
              <a:ext uri="{FF2B5EF4-FFF2-40B4-BE49-F238E27FC236}">
                <a16:creationId xmlns:a16="http://schemas.microsoft.com/office/drawing/2014/main" id="{77437A37-D095-3406-A426-76A9071FC6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1687" y="888344"/>
            <a:ext cx="3107448" cy="5081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96149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B87E50-357C-B8AD-2DA4-CB65B43A84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E103FF-8863-40B9-6CBC-28C880BE121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 dirty="0"/>
              <a:t>26/06/2025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360F3-4B97-17CC-EE76-DF920153598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Zoe Nikolaidou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1D4D08-79F7-1929-8A38-D145707DF4D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3" name="Picture 12" descr="A screenshot of a magazine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4D358542-B322-37C9-51D1-F426341D6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04" y="906464"/>
            <a:ext cx="3505726" cy="4832625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47C83A95-5F78-3E7A-78BD-3770001E3A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3980" y="906464"/>
            <a:ext cx="3442891" cy="4406900"/>
          </a:xfrm>
          <a:prstGeom prst="rect">
            <a:avLst/>
          </a:prstGeom>
        </p:spPr>
      </p:pic>
      <p:pic>
        <p:nvPicPr>
          <p:cNvPr id="12" name="Picture 11" descr="A screenshot of a website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81B82A58-48F6-067B-E6C2-B60791BE7C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19664" y="666094"/>
            <a:ext cx="3856474" cy="5313364"/>
          </a:xfrm>
          <a:prstGeom prst="rect">
            <a:avLst/>
          </a:prstGeom>
        </p:spPr>
      </p:pic>
      <p:sp>
        <p:nvSpPr>
          <p:cNvPr id="17" name="Title 16">
            <a:extLst>
              <a:ext uri="{FF2B5EF4-FFF2-40B4-BE49-F238E27FC236}">
                <a16:creationId xmlns:a16="http://schemas.microsoft.com/office/drawing/2014/main" id="{09C2A42C-EB7C-870C-AC48-FE79138A78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Presence in local media</a:t>
            </a:r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247719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IR_template  presentation.potx" id="{ED0CFC14-E614-6647-9CE1-6475111B166A}" vid="{421B573E-B94D-464A-8DFE-42673B0FBA4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6826</TotalTime>
  <Words>590</Words>
  <Application>Microsoft Macintosh PowerPoint</Application>
  <PresentationFormat>Widescreen</PresentationFormat>
  <Paragraphs>120</Paragraphs>
  <Slides>18</Slides>
  <Notes>1</Notes>
  <HiddenSlides>0</HiddenSlides>
  <MMClips>3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Public Event Advisory Board – 26 June 2025  Quantum! season Communications campaign</vt:lpstr>
      <vt:lpstr>PowerPoint Presentation</vt:lpstr>
      <vt:lpstr>PowerPoint Presentation</vt:lpstr>
      <vt:lpstr>Free publication - local magazine</vt:lpstr>
      <vt:lpstr>Paid campaign - Le Temps online</vt:lpstr>
      <vt:lpstr>Paid campaign - Le Temps online</vt:lpstr>
      <vt:lpstr>Free advertising on TPG </vt:lpstr>
      <vt:lpstr>Presence in local media</vt:lpstr>
      <vt:lpstr>Presence in local media</vt:lpstr>
      <vt:lpstr>Presence in local media</vt:lpstr>
      <vt:lpstr>Social media coverage </vt:lpstr>
      <vt:lpstr>PowerPoint Presentation</vt:lpstr>
      <vt:lpstr>Visit.cern</vt:lpstr>
      <vt:lpstr>PowerPoint Presentation</vt:lpstr>
      <vt:lpstr>PowerPoint Presentation</vt:lpstr>
      <vt:lpstr>PowerPoint Presentation</vt:lpstr>
      <vt:lpstr>Any questions or comments?</vt:lpstr>
      <vt:lpstr>Thank you!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Dante Larini</dc:creator>
  <cp:lastModifiedBy>Zoe Nikolaidou</cp:lastModifiedBy>
  <cp:revision>56</cp:revision>
  <dcterms:created xsi:type="dcterms:W3CDTF">2024-08-30T13:04:26Z</dcterms:created>
  <dcterms:modified xsi:type="dcterms:W3CDTF">2025-06-26T07:41:11Z</dcterms:modified>
</cp:coreProperties>
</file>