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96" r:id="rId2"/>
    <p:sldId id="327" r:id="rId3"/>
    <p:sldId id="349" r:id="rId4"/>
    <p:sldId id="329" r:id="rId5"/>
    <p:sldId id="366" r:id="rId6"/>
    <p:sldId id="402" r:id="rId7"/>
    <p:sldId id="394" r:id="rId8"/>
    <p:sldId id="390" r:id="rId9"/>
    <p:sldId id="398" r:id="rId10"/>
    <p:sldId id="363" r:id="rId11"/>
    <p:sldId id="362" r:id="rId12"/>
    <p:sldId id="347" r:id="rId13"/>
    <p:sldId id="348" r:id="rId14"/>
    <p:sldId id="351" r:id="rId15"/>
    <p:sldId id="403" r:id="rId16"/>
    <p:sldId id="352" r:id="rId17"/>
    <p:sldId id="355" r:id="rId18"/>
    <p:sldId id="356" r:id="rId19"/>
    <p:sldId id="257" r:id="rId20"/>
    <p:sldId id="367" r:id="rId21"/>
    <p:sldId id="357" r:id="rId22"/>
    <p:sldId id="404" r:id="rId23"/>
    <p:sldId id="364" r:id="rId24"/>
    <p:sldId id="365" r:id="rId25"/>
    <p:sldId id="368" r:id="rId26"/>
    <p:sldId id="358" r:id="rId27"/>
    <p:sldId id="361" r:id="rId28"/>
    <p:sldId id="395" r:id="rId29"/>
    <p:sldId id="397" r:id="rId30"/>
    <p:sldId id="396" r:id="rId31"/>
    <p:sldId id="360" r:id="rId32"/>
    <p:sldId id="371" r:id="rId33"/>
    <p:sldId id="345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  <a:srgbClr val="F2F9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48BF76-D401-4BE8-89D9-D015FDF5011D}" v="384" dt="2025-06-25T15:05:04.960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47"/>
    <p:restoredTop sz="94686"/>
  </p:normalViewPr>
  <p:slideViewPr>
    <p:cSldViewPr snapToGrid="0" snapToObjects="1">
      <p:cViewPr varScale="1">
        <p:scale>
          <a:sx n="222" d="100"/>
          <a:sy n="222" d="100"/>
        </p:scale>
        <p:origin x="1104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5" d="100"/>
          <a:sy n="155" d="100"/>
        </p:scale>
        <p:origin x="56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oe Nikolaidou" userId="6bE7ClrjBCG46pEwKd2A3Izef0xBmEu+xACT28YWhCg=" providerId="None" clId="Web-{FD48BF76-D401-4BE8-89D9-D015FDF5011D}"/>
    <pc:docChg chg="modSld">
      <pc:chgData name="Zoe Nikolaidou" userId="6bE7ClrjBCG46pEwKd2A3Izef0xBmEu+xACT28YWhCg=" providerId="None" clId="Web-{FD48BF76-D401-4BE8-89D9-D015FDF5011D}" dt="2025-06-25T15:04:53.631" v="326"/>
      <pc:docMkLst>
        <pc:docMk/>
      </pc:docMkLst>
      <pc:sldChg chg="modSp">
        <pc:chgData name="Zoe Nikolaidou" userId="6bE7ClrjBCG46pEwKd2A3Izef0xBmEu+xACT28YWhCg=" providerId="None" clId="Web-{FD48BF76-D401-4BE8-89D9-D015FDF5011D}" dt="2025-06-25T15:04:53.631" v="326"/>
        <pc:sldMkLst>
          <pc:docMk/>
          <pc:sldMk cId="3069385299" sldId="395"/>
        </pc:sldMkLst>
        <pc:graphicFrameChg chg="mod modGraphic">
          <ac:chgData name="Zoe Nikolaidou" userId="6bE7ClrjBCG46pEwKd2A3Izef0xBmEu+xACT28YWhCg=" providerId="None" clId="Web-{FD48BF76-D401-4BE8-89D9-D015FDF5011D}" dt="2025-06-25T15:04:53.631" v="326"/>
          <ac:graphicFrameMkLst>
            <pc:docMk/>
            <pc:sldMk cId="3069385299" sldId="395"/>
            <ac:graphicFrameMk id="8" creationId="{2CC6C087-BCA0-42CA-D025-24761644149B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2" Type="http://schemas.openxmlformats.org/officeDocument/2006/relationships/image" Target="../media/image9.jpg"/><Relationship Id="rId1" Type="http://schemas.openxmlformats.org/officeDocument/2006/relationships/image" Target="../media/image8.jpg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2" Type="http://schemas.openxmlformats.org/officeDocument/2006/relationships/image" Target="../media/image9.jpg"/><Relationship Id="rId1" Type="http://schemas.openxmlformats.org/officeDocument/2006/relationships/image" Target="../media/image8.jpg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A20A32-A232-8940-A880-B050B414233F}" type="doc">
      <dgm:prSet loTypeId="urn:microsoft.com/office/officeart/2005/8/layout/vList3" loCatId="process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E9C5432E-C12C-B24A-A003-505D575BCE5F}">
      <dgm:prSet custT="1"/>
      <dgm:spPr/>
      <dgm:t>
        <a:bodyPr/>
        <a:lstStyle/>
        <a:p>
          <a:pPr algn="l">
            <a:lnSpc>
              <a:spcPct val="130000"/>
            </a:lnSpc>
          </a:pPr>
          <a:r>
            <a:rPr lang="en-US" sz="1400" b="1" dirty="0"/>
            <a:t>1</a:t>
          </a:r>
          <a:r>
            <a:rPr lang="en-US" sz="1100" dirty="0"/>
            <a:t> </a:t>
          </a:r>
          <a:r>
            <a:rPr lang="en-US" sz="1200" b="0" dirty="0"/>
            <a:t>Deliver a yearly season of event programming by following a key theme for CERN </a:t>
          </a:r>
          <a:endParaRPr lang="en-CH" sz="1200" b="0" dirty="0"/>
        </a:p>
      </dgm:t>
    </dgm:pt>
    <dgm:pt modelId="{548909BC-6DA9-544B-83EC-95C46120C661}" type="parTrans" cxnId="{EDC735A3-D5A5-0F47-9765-4189A4316B1C}">
      <dgm:prSet/>
      <dgm:spPr/>
      <dgm:t>
        <a:bodyPr/>
        <a:lstStyle/>
        <a:p>
          <a:endParaRPr lang="en-GB"/>
        </a:p>
      </dgm:t>
    </dgm:pt>
    <dgm:pt modelId="{54560FBF-5FE2-E440-B2AE-6E89AD80976D}" type="sibTrans" cxnId="{EDC735A3-D5A5-0F47-9765-4189A4316B1C}">
      <dgm:prSet/>
      <dgm:spPr/>
      <dgm:t>
        <a:bodyPr/>
        <a:lstStyle/>
        <a:p>
          <a:endParaRPr lang="en-GB"/>
        </a:p>
      </dgm:t>
    </dgm:pt>
    <dgm:pt modelId="{F03F0714-0ACA-6041-95B5-D318BDDCF5E8}">
      <dgm:prSet custT="1"/>
      <dgm:spPr/>
      <dgm:t>
        <a:bodyPr/>
        <a:lstStyle/>
        <a:p>
          <a:pPr algn="l">
            <a:lnSpc>
              <a:spcPct val="130000"/>
            </a:lnSpc>
          </a:pPr>
          <a:r>
            <a:rPr lang="en-US" sz="1400" b="1" dirty="0"/>
            <a:t>2</a:t>
          </a:r>
          <a:r>
            <a:rPr lang="en-US" sz="1100" dirty="0"/>
            <a:t> </a:t>
          </a:r>
          <a:r>
            <a:rPr lang="en-US" sz="1200" b="0" dirty="0"/>
            <a:t>Seek cohesion and diversity in the choice and format, including through the arts and pop culture, with the aim of offering a </a:t>
          </a:r>
          <a:r>
            <a:rPr lang="en-US" sz="1200" b="0" dirty="0" err="1"/>
            <a:t>programme</a:t>
          </a:r>
          <a:r>
            <a:rPr lang="en-US" sz="1200" b="0" dirty="0"/>
            <a:t> accessible to all. </a:t>
          </a:r>
          <a:endParaRPr lang="en-CH" sz="1200" b="0" dirty="0"/>
        </a:p>
      </dgm:t>
    </dgm:pt>
    <dgm:pt modelId="{BEF77913-B848-034D-884F-D3B0FAC6DFC4}" type="parTrans" cxnId="{94B481F4-7F93-4147-AF29-785070039A96}">
      <dgm:prSet/>
      <dgm:spPr/>
      <dgm:t>
        <a:bodyPr/>
        <a:lstStyle/>
        <a:p>
          <a:endParaRPr lang="en-GB"/>
        </a:p>
      </dgm:t>
    </dgm:pt>
    <dgm:pt modelId="{D410C975-3B53-4D42-B1ED-20AE050083D4}" type="sibTrans" cxnId="{94B481F4-7F93-4147-AF29-785070039A96}">
      <dgm:prSet/>
      <dgm:spPr/>
      <dgm:t>
        <a:bodyPr/>
        <a:lstStyle/>
        <a:p>
          <a:endParaRPr lang="en-GB"/>
        </a:p>
      </dgm:t>
    </dgm:pt>
    <dgm:pt modelId="{87FE74F7-6146-E243-9217-D8BAA3BEA8AC}">
      <dgm:prSet custT="1"/>
      <dgm:spPr/>
      <dgm:t>
        <a:bodyPr/>
        <a:lstStyle/>
        <a:p>
          <a:pPr algn="l">
            <a:lnSpc>
              <a:spcPct val="110000"/>
            </a:lnSpc>
          </a:pPr>
          <a:r>
            <a:rPr lang="en-US" sz="1400" b="1" dirty="0"/>
            <a:t>3</a:t>
          </a:r>
          <a:r>
            <a:rPr lang="en-US" sz="1100" b="0" dirty="0"/>
            <a:t> </a:t>
          </a:r>
          <a:r>
            <a:rPr lang="en-US" sz="1200" b="0" dirty="0"/>
            <a:t>Strengthen our audience from the region, further integrating with the local cultural, artistic, business, civil society and educational scene through partnerships to seek synergies and collaborations. </a:t>
          </a:r>
          <a:endParaRPr lang="en-CH" sz="1200" b="0" dirty="0"/>
        </a:p>
      </dgm:t>
    </dgm:pt>
    <dgm:pt modelId="{6476CCC4-1329-FA43-AA82-CFF9DA226408}" type="parTrans" cxnId="{B991A148-44F4-FC46-9D8A-2A882C5BEC1E}">
      <dgm:prSet/>
      <dgm:spPr/>
      <dgm:t>
        <a:bodyPr/>
        <a:lstStyle/>
        <a:p>
          <a:endParaRPr lang="en-GB"/>
        </a:p>
      </dgm:t>
    </dgm:pt>
    <dgm:pt modelId="{8B72C1CF-3679-2B4A-B0F7-2AB8FEFF49CB}" type="sibTrans" cxnId="{B991A148-44F4-FC46-9D8A-2A882C5BEC1E}">
      <dgm:prSet/>
      <dgm:spPr/>
      <dgm:t>
        <a:bodyPr/>
        <a:lstStyle/>
        <a:p>
          <a:endParaRPr lang="en-GB"/>
        </a:p>
      </dgm:t>
    </dgm:pt>
    <dgm:pt modelId="{8FE0F9F0-445C-CD47-B5EC-A41BE063384C}">
      <dgm:prSet custT="1"/>
      <dgm:spPr/>
      <dgm:t>
        <a:bodyPr/>
        <a:lstStyle/>
        <a:p>
          <a:pPr algn="l">
            <a:lnSpc>
              <a:spcPct val="130000"/>
            </a:lnSpc>
          </a:pPr>
          <a:r>
            <a:rPr lang="en-US" sz="1400" b="1" dirty="0"/>
            <a:t>4</a:t>
          </a:r>
          <a:r>
            <a:rPr lang="en-US" sz="1100" dirty="0"/>
            <a:t> </a:t>
          </a:r>
          <a:r>
            <a:rPr lang="en-US" sz="1200" b="0" dirty="0"/>
            <a:t>Apply principles of </a:t>
          </a:r>
          <a:r>
            <a:rPr lang="en-US" sz="1200" b="0" dirty="0" err="1"/>
            <a:t>multidisciplinarity</a:t>
          </a:r>
          <a:r>
            <a:rPr lang="en-US" sz="1200" b="0" dirty="0"/>
            <a:t>, diversity and inclusiveness in the event curation, designed to cater to a wide &amp; varied audience. </a:t>
          </a:r>
          <a:endParaRPr lang="en-CH" sz="1100" b="0" dirty="0"/>
        </a:p>
      </dgm:t>
    </dgm:pt>
    <dgm:pt modelId="{1A36F87A-9FAC-3847-A542-3C44AEE749CD}" type="parTrans" cxnId="{CB16F947-A652-2A4D-A114-AC433DC4934D}">
      <dgm:prSet/>
      <dgm:spPr/>
      <dgm:t>
        <a:bodyPr/>
        <a:lstStyle/>
        <a:p>
          <a:endParaRPr lang="en-GB"/>
        </a:p>
      </dgm:t>
    </dgm:pt>
    <dgm:pt modelId="{CD1F1524-5ABA-314F-98B2-A2C29AF78B16}" type="sibTrans" cxnId="{CB16F947-A652-2A4D-A114-AC433DC4934D}">
      <dgm:prSet/>
      <dgm:spPr/>
      <dgm:t>
        <a:bodyPr/>
        <a:lstStyle/>
        <a:p>
          <a:endParaRPr lang="en-GB"/>
        </a:p>
      </dgm:t>
    </dgm:pt>
    <dgm:pt modelId="{C9636201-31B9-BF46-9F45-10CDA36EAB06}">
      <dgm:prSet custT="1"/>
      <dgm:spPr/>
      <dgm:t>
        <a:bodyPr/>
        <a:lstStyle/>
        <a:p>
          <a:pPr algn="l">
            <a:lnSpc>
              <a:spcPct val="130000"/>
            </a:lnSpc>
          </a:pPr>
          <a:r>
            <a:rPr lang="en-US" sz="1400" b="1" dirty="0"/>
            <a:t>5</a:t>
          </a:r>
          <a:r>
            <a:rPr lang="en-US" sz="1100" dirty="0"/>
            <a:t> </a:t>
          </a:r>
          <a:r>
            <a:rPr lang="en-US" sz="1200" b="0" dirty="0"/>
            <a:t>Ensure a high quality, cost efficient and well </a:t>
          </a:r>
          <a:r>
            <a:rPr lang="en-US" sz="1200" b="0" dirty="0" err="1"/>
            <a:t>organised</a:t>
          </a:r>
          <a:r>
            <a:rPr lang="en-US" sz="1200" b="0" dirty="0"/>
            <a:t> event architecture, living up to high standards and seeking frequent feedback. </a:t>
          </a:r>
          <a:endParaRPr lang="en-CH" sz="1200" b="0" dirty="0"/>
        </a:p>
      </dgm:t>
    </dgm:pt>
    <dgm:pt modelId="{42701999-9C87-C649-9656-5AE1FC97B057}" type="parTrans" cxnId="{9B04ED89-6DC1-064C-9FE0-9EE81CAAC802}">
      <dgm:prSet/>
      <dgm:spPr/>
      <dgm:t>
        <a:bodyPr/>
        <a:lstStyle/>
        <a:p>
          <a:endParaRPr lang="en-GB"/>
        </a:p>
      </dgm:t>
    </dgm:pt>
    <dgm:pt modelId="{BDD834F6-990B-BC4D-9357-8DB6C6F5B950}" type="sibTrans" cxnId="{9B04ED89-6DC1-064C-9FE0-9EE81CAAC802}">
      <dgm:prSet/>
      <dgm:spPr/>
      <dgm:t>
        <a:bodyPr/>
        <a:lstStyle/>
        <a:p>
          <a:endParaRPr lang="en-GB"/>
        </a:p>
      </dgm:t>
    </dgm:pt>
    <dgm:pt modelId="{9F649148-EBD9-B343-8FDF-DE2004A0AB9D}">
      <dgm:prSet custT="1"/>
      <dgm:spPr/>
      <dgm:t>
        <a:bodyPr/>
        <a:lstStyle/>
        <a:p>
          <a:pPr algn="l">
            <a:lnSpc>
              <a:spcPct val="130000"/>
            </a:lnSpc>
          </a:pPr>
          <a:r>
            <a:rPr lang="en-US" sz="1400" b="1" dirty="0"/>
            <a:t>6</a:t>
          </a:r>
          <a:r>
            <a:rPr lang="en-US" sz="1100" dirty="0"/>
            <a:t> </a:t>
          </a:r>
          <a:r>
            <a:rPr lang="en-US" sz="1200" b="0" dirty="0"/>
            <a:t>Position public events as a valuable platform for CERN experts to not only promote their research, but also connect the dots with existing or potential partners. </a:t>
          </a:r>
          <a:endParaRPr lang="en-CH" sz="1200" b="0" dirty="0"/>
        </a:p>
      </dgm:t>
    </dgm:pt>
    <dgm:pt modelId="{6618866D-49F9-BA43-84AC-72B8ADD22CCD}" type="parTrans" cxnId="{F504D3F6-7F2F-5A46-B613-DD9F5E6308F2}">
      <dgm:prSet/>
      <dgm:spPr/>
      <dgm:t>
        <a:bodyPr/>
        <a:lstStyle/>
        <a:p>
          <a:endParaRPr lang="en-GB"/>
        </a:p>
      </dgm:t>
    </dgm:pt>
    <dgm:pt modelId="{502AC82A-2DCE-124C-81E4-C5A0208CEEA4}" type="sibTrans" cxnId="{F504D3F6-7F2F-5A46-B613-DD9F5E6308F2}">
      <dgm:prSet/>
      <dgm:spPr/>
      <dgm:t>
        <a:bodyPr/>
        <a:lstStyle/>
        <a:p>
          <a:endParaRPr lang="en-GB"/>
        </a:p>
      </dgm:t>
    </dgm:pt>
    <dgm:pt modelId="{D6CC1CEB-FFFA-5F43-8444-3E57E2DBABB1}">
      <dgm:prSet custT="1"/>
      <dgm:spPr/>
      <dgm:t>
        <a:bodyPr/>
        <a:lstStyle/>
        <a:p>
          <a:pPr algn="l">
            <a:lnSpc>
              <a:spcPct val="130000"/>
            </a:lnSpc>
          </a:pPr>
          <a:r>
            <a:rPr lang="en-US" sz="1400" b="1" dirty="0"/>
            <a:t>7 </a:t>
          </a:r>
          <a:r>
            <a:rPr lang="en-US" sz="1200" b="0" dirty="0"/>
            <a:t>Bring cohesion throughout CERN regarding public events by engaging and collaborating with internal partners </a:t>
          </a:r>
          <a:endParaRPr lang="en-CH" sz="1100" b="0" dirty="0"/>
        </a:p>
      </dgm:t>
    </dgm:pt>
    <dgm:pt modelId="{F3091762-F650-674C-8825-5A650362FE2F}" type="parTrans" cxnId="{5524AD1C-6873-884F-A326-C54924D13577}">
      <dgm:prSet/>
      <dgm:spPr/>
      <dgm:t>
        <a:bodyPr/>
        <a:lstStyle/>
        <a:p>
          <a:endParaRPr lang="en-GB"/>
        </a:p>
      </dgm:t>
    </dgm:pt>
    <dgm:pt modelId="{BB22CE54-D7FE-004C-A9D5-75F19F66C697}" type="sibTrans" cxnId="{5524AD1C-6873-884F-A326-C54924D13577}">
      <dgm:prSet/>
      <dgm:spPr/>
      <dgm:t>
        <a:bodyPr/>
        <a:lstStyle/>
        <a:p>
          <a:endParaRPr lang="en-GB"/>
        </a:p>
      </dgm:t>
    </dgm:pt>
    <dgm:pt modelId="{AB1EDAF3-B079-4749-B0E7-C74E5D1A0D84}" type="pres">
      <dgm:prSet presAssocID="{7CA20A32-A232-8940-A880-B050B414233F}" presName="linearFlow" presStyleCnt="0">
        <dgm:presLayoutVars>
          <dgm:dir/>
          <dgm:resizeHandles val="exact"/>
        </dgm:presLayoutVars>
      </dgm:prSet>
      <dgm:spPr/>
    </dgm:pt>
    <dgm:pt modelId="{F07331E6-9695-F94C-A562-F75CF3EFCB0A}" type="pres">
      <dgm:prSet presAssocID="{E9C5432E-C12C-B24A-A003-505D575BCE5F}" presName="composite" presStyleCnt="0"/>
      <dgm:spPr/>
    </dgm:pt>
    <dgm:pt modelId="{8E298296-C9F4-C447-9161-AE1692EA3202}" type="pres">
      <dgm:prSet presAssocID="{E9C5432E-C12C-B24A-A003-505D575BCE5F}" presName="imgShp" presStyleLbl="fgImgPlac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3D6D8D49-CD55-C44A-BD05-AD5CDAD57229}" type="pres">
      <dgm:prSet presAssocID="{E9C5432E-C12C-B24A-A003-505D575BCE5F}" presName="txShp" presStyleLbl="node1" presStyleIdx="0" presStyleCnt="7">
        <dgm:presLayoutVars>
          <dgm:bulletEnabled val="1"/>
        </dgm:presLayoutVars>
      </dgm:prSet>
      <dgm:spPr/>
    </dgm:pt>
    <dgm:pt modelId="{611D9FA9-5DFB-5B42-9A33-63ABE4CEDABC}" type="pres">
      <dgm:prSet presAssocID="{54560FBF-5FE2-E440-B2AE-6E89AD80976D}" presName="spacing" presStyleCnt="0"/>
      <dgm:spPr/>
    </dgm:pt>
    <dgm:pt modelId="{6B267A97-91CE-B642-B0B1-4FAF31992D85}" type="pres">
      <dgm:prSet presAssocID="{F03F0714-0ACA-6041-95B5-D318BDDCF5E8}" presName="composite" presStyleCnt="0"/>
      <dgm:spPr/>
    </dgm:pt>
    <dgm:pt modelId="{D7B10C5B-697C-044E-BEF6-32BEF8CEA354}" type="pres">
      <dgm:prSet presAssocID="{F03F0714-0ACA-6041-95B5-D318BDDCF5E8}" presName="imgShp" presStyleLbl="fgImgPlace1" presStyleIdx="1" presStyleCnt="7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E98B2C06-EA63-584B-BCE0-6027435F885C}" type="pres">
      <dgm:prSet presAssocID="{F03F0714-0ACA-6041-95B5-D318BDDCF5E8}" presName="txShp" presStyleLbl="node1" presStyleIdx="1" presStyleCnt="7">
        <dgm:presLayoutVars>
          <dgm:bulletEnabled val="1"/>
        </dgm:presLayoutVars>
      </dgm:prSet>
      <dgm:spPr/>
    </dgm:pt>
    <dgm:pt modelId="{E04B82F6-012F-FF4B-A0A4-BF9D3FD26188}" type="pres">
      <dgm:prSet presAssocID="{D410C975-3B53-4D42-B1ED-20AE050083D4}" presName="spacing" presStyleCnt="0"/>
      <dgm:spPr/>
    </dgm:pt>
    <dgm:pt modelId="{A86FFDCD-4D0B-DC4D-8569-B01D9EF693CB}" type="pres">
      <dgm:prSet presAssocID="{87FE74F7-6146-E243-9217-D8BAA3BEA8AC}" presName="composite" presStyleCnt="0"/>
      <dgm:spPr/>
    </dgm:pt>
    <dgm:pt modelId="{F074E8EB-2542-984C-857D-EB49D60B07F2}" type="pres">
      <dgm:prSet presAssocID="{87FE74F7-6146-E243-9217-D8BAA3BEA8AC}" presName="imgShp" presStyleLbl="fgImgPlace1" presStyleIdx="2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</dgm:spPr>
    </dgm:pt>
    <dgm:pt modelId="{3AE84E0D-388B-9E4B-AA4B-473D3B71815E}" type="pres">
      <dgm:prSet presAssocID="{87FE74F7-6146-E243-9217-D8BAA3BEA8AC}" presName="txShp" presStyleLbl="node1" presStyleIdx="2" presStyleCnt="7">
        <dgm:presLayoutVars>
          <dgm:bulletEnabled val="1"/>
        </dgm:presLayoutVars>
      </dgm:prSet>
      <dgm:spPr/>
    </dgm:pt>
    <dgm:pt modelId="{B6378251-4FDA-194E-92D2-AE97E57993FD}" type="pres">
      <dgm:prSet presAssocID="{8B72C1CF-3679-2B4A-B0F7-2AB8FEFF49CB}" presName="spacing" presStyleCnt="0"/>
      <dgm:spPr/>
    </dgm:pt>
    <dgm:pt modelId="{D931A71F-1108-1044-926A-7006AA114A0C}" type="pres">
      <dgm:prSet presAssocID="{8FE0F9F0-445C-CD47-B5EC-A41BE063384C}" presName="composite" presStyleCnt="0"/>
      <dgm:spPr/>
    </dgm:pt>
    <dgm:pt modelId="{EF815CB4-4BF6-EC48-A0C6-B4FFB4CAAD1E}" type="pres">
      <dgm:prSet presAssocID="{8FE0F9F0-445C-CD47-B5EC-A41BE063384C}" presName="imgShp" presStyleLbl="fgImgPlace1" presStyleIdx="3" presStyleCnt="7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</dgm:pt>
    <dgm:pt modelId="{2A2B3D7D-9782-8F41-8E1A-1B1A148444E5}" type="pres">
      <dgm:prSet presAssocID="{8FE0F9F0-445C-CD47-B5EC-A41BE063384C}" presName="txShp" presStyleLbl="node1" presStyleIdx="3" presStyleCnt="7">
        <dgm:presLayoutVars>
          <dgm:bulletEnabled val="1"/>
        </dgm:presLayoutVars>
      </dgm:prSet>
      <dgm:spPr/>
    </dgm:pt>
    <dgm:pt modelId="{7FCA27DC-735F-CD4A-963B-6FAC4982108C}" type="pres">
      <dgm:prSet presAssocID="{CD1F1524-5ABA-314F-98B2-A2C29AF78B16}" presName="spacing" presStyleCnt="0"/>
      <dgm:spPr/>
    </dgm:pt>
    <dgm:pt modelId="{7FE349C6-E6D1-1E43-98BA-701678998A82}" type="pres">
      <dgm:prSet presAssocID="{C9636201-31B9-BF46-9F45-10CDA36EAB06}" presName="composite" presStyleCnt="0"/>
      <dgm:spPr/>
    </dgm:pt>
    <dgm:pt modelId="{81F971D3-F63E-6346-B2D4-00A80AD3AA0E}" type="pres">
      <dgm:prSet presAssocID="{C9636201-31B9-BF46-9F45-10CDA36EAB06}" presName="imgShp" presStyleLbl="fgImgPlace1" presStyleIdx="4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A76557D-DD83-2A4D-B687-3DEE04C715E3}" type="pres">
      <dgm:prSet presAssocID="{C9636201-31B9-BF46-9F45-10CDA36EAB06}" presName="txShp" presStyleLbl="node1" presStyleIdx="4" presStyleCnt="7">
        <dgm:presLayoutVars>
          <dgm:bulletEnabled val="1"/>
        </dgm:presLayoutVars>
      </dgm:prSet>
      <dgm:spPr/>
    </dgm:pt>
    <dgm:pt modelId="{844E5E80-ADFE-164C-B421-E15473ED1C6C}" type="pres">
      <dgm:prSet presAssocID="{BDD834F6-990B-BC4D-9357-8DB6C6F5B950}" presName="spacing" presStyleCnt="0"/>
      <dgm:spPr/>
    </dgm:pt>
    <dgm:pt modelId="{7BFDFA5E-60CB-5F42-90A1-8C5A841F082A}" type="pres">
      <dgm:prSet presAssocID="{9F649148-EBD9-B343-8FDF-DE2004A0AB9D}" presName="composite" presStyleCnt="0"/>
      <dgm:spPr/>
    </dgm:pt>
    <dgm:pt modelId="{40998251-436E-804B-B7BF-D7CCB0375AA6}" type="pres">
      <dgm:prSet presAssocID="{9F649148-EBD9-B343-8FDF-DE2004A0AB9D}" presName="imgShp" presStyleLbl="fgImgPlace1" presStyleIdx="5" presStyleCnt="7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A7DE3330-08EB-5F47-85D9-E46B024FDE47}" type="pres">
      <dgm:prSet presAssocID="{9F649148-EBD9-B343-8FDF-DE2004A0AB9D}" presName="txShp" presStyleLbl="node1" presStyleIdx="5" presStyleCnt="7">
        <dgm:presLayoutVars>
          <dgm:bulletEnabled val="1"/>
        </dgm:presLayoutVars>
      </dgm:prSet>
      <dgm:spPr/>
    </dgm:pt>
    <dgm:pt modelId="{F87C0D49-307C-8440-8486-14C060DE84DC}" type="pres">
      <dgm:prSet presAssocID="{502AC82A-2DCE-124C-81E4-C5A0208CEEA4}" presName="spacing" presStyleCnt="0"/>
      <dgm:spPr/>
    </dgm:pt>
    <dgm:pt modelId="{4C541A36-4265-D542-81A6-9AB20C6C3E5F}" type="pres">
      <dgm:prSet presAssocID="{D6CC1CEB-FFFA-5F43-8444-3E57E2DBABB1}" presName="composite" presStyleCnt="0"/>
      <dgm:spPr/>
    </dgm:pt>
    <dgm:pt modelId="{5259EB1C-7D78-094A-AE23-3E470CF05F58}" type="pres">
      <dgm:prSet presAssocID="{D6CC1CEB-FFFA-5F43-8444-3E57E2DBABB1}" presName="imgShp" presStyleLbl="fgImgPlace1" presStyleIdx="6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353FA21F-0E1E-0449-922D-9E01457F8966}" type="pres">
      <dgm:prSet presAssocID="{D6CC1CEB-FFFA-5F43-8444-3E57E2DBABB1}" presName="txShp" presStyleLbl="node1" presStyleIdx="6" presStyleCnt="7">
        <dgm:presLayoutVars>
          <dgm:bulletEnabled val="1"/>
        </dgm:presLayoutVars>
      </dgm:prSet>
      <dgm:spPr/>
    </dgm:pt>
  </dgm:ptLst>
  <dgm:cxnLst>
    <dgm:cxn modelId="{BD09941A-13A9-034E-A833-19EC7C8BDB92}" type="presOf" srcId="{7CA20A32-A232-8940-A880-B050B414233F}" destId="{AB1EDAF3-B079-4749-B0E7-C74E5D1A0D84}" srcOrd="0" destOrd="0" presId="urn:microsoft.com/office/officeart/2005/8/layout/vList3"/>
    <dgm:cxn modelId="{5524AD1C-6873-884F-A326-C54924D13577}" srcId="{7CA20A32-A232-8940-A880-B050B414233F}" destId="{D6CC1CEB-FFFA-5F43-8444-3E57E2DBABB1}" srcOrd="6" destOrd="0" parTransId="{F3091762-F650-674C-8825-5A650362FE2F}" sibTransId="{BB22CE54-D7FE-004C-A9D5-75F19F66C697}"/>
    <dgm:cxn modelId="{24DC8E2B-E97E-8A47-BC4B-116D4C816658}" type="presOf" srcId="{E9C5432E-C12C-B24A-A003-505D575BCE5F}" destId="{3D6D8D49-CD55-C44A-BD05-AD5CDAD57229}" srcOrd="0" destOrd="0" presId="urn:microsoft.com/office/officeart/2005/8/layout/vList3"/>
    <dgm:cxn modelId="{CB16F947-A652-2A4D-A114-AC433DC4934D}" srcId="{7CA20A32-A232-8940-A880-B050B414233F}" destId="{8FE0F9F0-445C-CD47-B5EC-A41BE063384C}" srcOrd="3" destOrd="0" parTransId="{1A36F87A-9FAC-3847-A542-3C44AEE749CD}" sibTransId="{CD1F1524-5ABA-314F-98B2-A2C29AF78B16}"/>
    <dgm:cxn modelId="{B991A148-44F4-FC46-9D8A-2A882C5BEC1E}" srcId="{7CA20A32-A232-8940-A880-B050B414233F}" destId="{87FE74F7-6146-E243-9217-D8BAA3BEA8AC}" srcOrd="2" destOrd="0" parTransId="{6476CCC4-1329-FA43-AA82-CFF9DA226408}" sibTransId="{8B72C1CF-3679-2B4A-B0F7-2AB8FEFF49CB}"/>
    <dgm:cxn modelId="{7965594E-FBFD-DA40-97C7-D8AEACEC093A}" type="presOf" srcId="{8FE0F9F0-445C-CD47-B5EC-A41BE063384C}" destId="{2A2B3D7D-9782-8F41-8E1A-1B1A148444E5}" srcOrd="0" destOrd="0" presId="urn:microsoft.com/office/officeart/2005/8/layout/vList3"/>
    <dgm:cxn modelId="{EEB85587-19D3-0A41-987C-584F09FA5BE7}" type="presOf" srcId="{F03F0714-0ACA-6041-95B5-D318BDDCF5E8}" destId="{E98B2C06-EA63-584B-BCE0-6027435F885C}" srcOrd="0" destOrd="0" presId="urn:microsoft.com/office/officeart/2005/8/layout/vList3"/>
    <dgm:cxn modelId="{9B04ED89-6DC1-064C-9FE0-9EE81CAAC802}" srcId="{7CA20A32-A232-8940-A880-B050B414233F}" destId="{C9636201-31B9-BF46-9F45-10CDA36EAB06}" srcOrd="4" destOrd="0" parTransId="{42701999-9C87-C649-9656-5AE1FC97B057}" sibTransId="{BDD834F6-990B-BC4D-9357-8DB6C6F5B950}"/>
    <dgm:cxn modelId="{1EC65D9E-EF12-2942-8190-FF4B3AACC65F}" type="presOf" srcId="{C9636201-31B9-BF46-9F45-10CDA36EAB06}" destId="{8A76557D-DD83-2A4D-B687-3DEE04C715E3}" srcOrd="0" destOrd="0" presId="urn:microsoft.com/office/officeart/2005/8/layout/vList3"/>
    <dgm:cxn modelId="{EDC735A3-D5A5-0F47-9765-4189A4316B1C}" srcId="{7CA20A32-A232-8940-A880-B050B414233F}" destId="{E9C5432E-C12C-B24A-A003-505D575BCE5F}" srcOrd="0" destOrd="0" parTransId="{548909BC-6DA9-544B-83EC-95C46120C661}" sibTransId="{54560FBF-5FE2-E440-B2AE-6E89AD80976D}"/>
    <dgm:cxn modelId="{ED4FB5A9-0395-9148-98A6-2B55CBC18DA7}" type="presOf" srcId="{9F649148-EBD9-B343-8FDF-DE2004A0AB9D}" destId="{A7DE3330-08EB-5F47-85D9-E46B024FDE47}" srcOrd="0" destOrd="0" presId="urn:microsoft.com/office/officeart/2005/8/layout/vList3"/>
    <dgm:cxn modelId="{FA1351AE-4545-5743-9EB0-1EE7EED05440}" type="presOf" srcId="{87FE74F7-6146-E243-9217-D8BAA3BEA8AC}" destId="{3AE84E0D-388B-9E4B-AA4B-473D3B71815E}" srcOrd="0" destOrd="0" presId="urn:microsoft.com/office/officeart/2005/8/layout/vList3"/>
    <dgm:cxn modelId="{920B6CE1-D538-E74C-AF51-2DE03F740230}" type="presOf" srcId="{D6CC1CEB-FFFA-5F43-8444-3E57E2DBABB1}" destId="{353FA21F-0E1E-0449-922D-9E01457F8966}" srcOrd="0" destOrd="0" presId="urn:microsoft.com/office/officeart/2005/8/layout/vList3"/>
    <dgm:cxn modelId="{94B481F4-7F93-4147-AF29-785070039A96}" srcId="{7CA20A32-A232-8940-A880-B050B414233F}" destId="{F03F0714-0ACA-6041-95B5-D318BDDCF5E8}" srcOrd="1" destOrd="0" parTransId="{BEF77913-B848-034D-884F-D3B0FAC6DFC4}" sibTransId="{D410C975-3B53-4D42-B1ED-20AE050083D4}"/>
    <dgm:cxn modelId="{F504D3F6-7F2F-5A46-B613-DD9F5E6308F2}" srcId="{7CA20A32-A232-8940-A880-B050B414233F}" destId="{9F649148-EBD9-B343-8FDF-DE2004A0AB9D}" srcOrd="5" destOrd="0" parTransId="{6618866D-49F9-BA43-84AC-72B8ADD22CCD}" sibTransId="{502AC82A-2DCE-124C-81E4-C5A0208CEEA4}"/>
    <dgm:cxn modelId="{878E0618-B05E-0949-A7BF-79E01758F2A9}" type="presParOf" srcId="{AB1EDAF3-B079-4749-B0E7-C74E5D1A0D84}" destId="{F07331E6-9695-F94C-A562-F75CF3EFCB0A}" srcOrd="0" destOrd="0" presId="urn:microsoft.com/office/officeart/2005/8/layout/vList3"/>
    <dgm:cxn modelId="{3EEB1F7E-78A6-7B41-B160-0B05A4C817D4}" type="presParOf" srcId="{F07331E6-9695-F94C-A562-F75CF3EFCB0A}" destId="{8E298296-C9F4-C447-9161-AE1692EA3202}" srcOrd="0" destOrd="0" presId="urn:microsoft.com/office/officeart/2005/8/layout/vList3"/>
    <dgm:cxn modelId="{118DC359-5FC7-5E4D-8A83-51D29DEAE90C}" type="presParOf" srcId="{F07331E6-9695-F94C-A562-F75CF3EFCB0A}" destId="{3D6D8D49-CD55-C44A-BD05-AD5CDAD57229}" srcOrd="1" destOrd="0" presId="urn:microsoft.com/office/officeart/2005/8/layout/vList3"/>
    <dgm:cxn modelId="{650899C4-112B-0645-BD56-1E6B73612C0E}" type="presParOf" srcId="{AB1EDAF3-B079-4749-B0E7-C74E5D1A0D84}" destId="{611D9FA9-5DFB-5B42-9A33-63ABE4CEDABC}" srcOrd="1" destOrd="0" presId="urn:microsoft.com/office/officeart/2005/8/layout/vList3"/>
    <dgm:cxn modelId="{BC58319A-426A-D348-B827-DAAA9EB590DD}" type="presParOf" srcId="{AB1EDAF3-B079-4749-B0E7-C74E5D1A0D84}" destId="{6B267A97-91CE-B642-B0B1-4FAF31992D85}" srcOrd="2" destOrd="0" presId="urn:microsoft.com/office/officeart/2005/8/layout/vList3"/>
    <dgm:cxn modelId="{9D0203FF-D3B5-274E-B56F-9BA7BFEF216C}" type="presParOf" srcId="{6B267A97-91CE-B642-B0B1-4FAF31992D85}" destId="{D7B10C5B-697C-044E-BEF6-32BEF8CEA354}" srcOrd="0" destOrd="0" presId="urn:microsoft.com/office/officeart/2005/8/layout/vList3"/>
    <dgm:cxn modelId="{9E05C65F-C112-934E-93BC-B4C4ECE2D93B}" type="presParOf" srcId="{6B267A97-91CE-B642-B0B1-4FAF31992D85}" destId="{E98B2C06-EA63-584B-BCE0-6027435F885C}" srcOrd="1" destOrd="0" presId="urn:microsoft.com/office/officeart/2005/8/layout/vList3"/>
    <dgm:cxn modelId="{BADAD819-BA1A-884B-8936-51C8E8C72BFA}" type="presParOf" srcId="{AB1EDAF3-B079-4749-B0E7-C74E5D1A0D84}" destId="{E04B82F6-012F-FF4B-A0A4-BF9D3FD26188}" srcOrd="3" destOrd="0" presId="urn:microsoft.com/office/officeart/2005/8/layout/vList3"/>
    <dgm:cxn modelId="{42244FCC-699C-FE4B-8D40-AAC49B5CD43F}" type="presParOf" srcId="{AB1EDAF3-B079-4749-B0E7-C74E5D1A0D84}" destId="{A86FFDCD-4D0B-DC4D-8569-B01D9EF693CB}" srcOrd="4" destOrd="0" presId="urn:microsoft.com/office/officeart/2005/8/layout/vList3"/>
    <dgm:cxn modelId="{ED931F7C-21E2-0443-B611-48E7B55A76B6}" type="presParOf" srcId="{A86FFDCD-4D0B-DC4D-8569-B01D9EF693CB}" destId="{F074E8EB-2542-984C-857D-EB49D60B07F2}" srcOrd="0" destOrd="0" presId="urn:microsoft.com/office/officeart/2005/8/layout/vList3"/>
    <dgm:cxn modelId="{D2C225B1-9A03-8D48-9AB6-C230046B0881}" type="presParOf" srcId="{A86FFDCD-4D0B-DC4D-8569-B01D9EF693CB}" destId="{3AE84E0D-388B-9E4B-AA4B-473D3B71815E}" srcOrd="1" destOrd="0" presId="urn:microsoft.com/office/officeart/2005/8/layout/vList3"/>
    <dgm:cxn modelId="{A7E977CF-05CE-0A4C-807E-E5F413CB743A}" type="presParOf" srcId="{AB1EDAF3-B079-4749-B0E7-C74E5D1A0D84}" destId="{B6378251-4FDA-194E-92D2-AE97E57993FD}" srcOrd="5" destOrd="0" presId="urn:microsoft.com/office/officeart/2005/8/layout/vList3"/>
    <dgm:cxn modelId="{A3A6CC36-44BC-0B45-B273-29C361D28C11}" type="presParOf" srcId="{AB1EDAF3-B079-4749-B0E7-C74E5D1A0D84}" destId="{D931A71F-1108-1044-926A-7006AA114A0C}" srcOrd="6" destOrd="0" presId="urn:microsoft.com/office/officeart/2005/8/layout/vList3"/>
    <dgm:cxn modelId="{E2C3C051-5E36-E84B-B8B6-7BB92F742451}" type="presParOf" srcId="{D931A71F-1108-1044-926A-7006AA114A0C}" destId="{EF815CB4-4BF6-EC48-A0C6-B4FFB4CAAD1E}" srcOrd="0" destOrd="0" presId="urn:microsoft.com/office/officeart/2005/8/layout/vList3"/>
    <dgm:cxn modelId="{268543F0-0E56-064B-8B20-005EF995CF4A}" type="presParOf" srcId="{D931A71F-1108-1044-926A-7006AA114A0C}" destId="{2A2B3D7D-9782-8F41-8E1A-1B1A148444E5}" srcOrd="1" destOrd="0" presId="urn:microsoft.com/office/officeart/2005/8/layout/vList3"/>
    <dgm:cxn modelId="{790E2E78-41A6-2842-A4CD-A29168E0817F}" type="presParOf" srcId="{AB1EDAF3-B079-4749-B0E7-C74E5D1A0D84}" destId="{7FCA27DC-735F-CD4A-963B-6FAC4982108C}" srcOrd="7" destOrd="0" presId="urn:microsoft.com/office/officeart/2005/8/layout/vList3"/>
    <dgm:cxn modelId="{5747065C-0350-464D-B7AC-B72FC65FEF41}" type="presParOf" srcId="{AB1EDAF3-B079-4749-B0E7-C74E5D1A0D84}" destId="{7FE349C6-E6D1-1E43-98BA-701678998A82}" srcOrd="8" destOrd="0" presId="urn:microsoft.com/office/officeart/2005/8/layout/vList3"/>
    <dgm:cxn modelId="{284A466E-8005-CF4A-A7BC-EA2949D59C83}" type="presParOf" srcId="{7FE349C6-E6D1-1E43-98BA-701678998A82}" destId="{81F971D3-F63E-6346-B2D4-00A80AD3AA0E}" srcOrd="0" destOrd="0" presId="urn:microsoft.com/office/officeart/2005/8/layout/vList3"/>
    <dgm:cxn modelId="{205737DE-6B94-F34E-B8A4-0F31A7F81E7D}" type="presParOf" srcId="{7FE349C6-E6D1-1E43-98BA-701678998A82}" destId="{8A76557D-DD83-2A4D-B687-3DEE04C715E3}" srcOrd="1" destOrd="0" presId="urn:microsoft.com/office/officeart/2005/8/layout/vList3"/>
    <dgm:cxn modelId="{921383E2-49D1-784C-89C3-0C2D1020B713}" type="presParOf" srcId="{AB1EDAF3-B079-4749-B0E7-C74E5D1A0D84}" destId="{844E5E80-ADFE-164C-B421-E15473ED1C6C}" srcOrd="9" destOrd="0" presId="urn:microsoft.com/office/officeart/2005/8/layout/vList3"/>
    <dgm:cxn modelId="{01569315-782F-E546-AAA9-A9533D802836}" type="presParOf" srcId="{AB1EDAF3-B079-4749-B0E7-C74E5D1A0D84}" destId="{7BFDFA5E-60CB-5F42-90A1-8C5A841F082A}" srcOrd="10" destOrd="0" presId="urn:microsoft.com/office/officeart/2005/8/layout/vList3"/>
    <dgm:cxn modelId="{E9DCBF2B-7DB3-DA4E-A9DF-8BF19B4F8AA2}" type="presParOf" srcId="{7BFDFA5E-60CB-5F42-90A1-8C5A841F082A}" destId="{40998251-436E-804B-B7BF-D7CCB0375AA6}" srcOrd="0" destOrd="0" presId="urn:microsoft.com/office/officeart/2005/8/layout/vList3"/>
    <dgm:cxn modelId="{A0AF7412-EF4B-8446-BD0F-72320DE3DE53}" type="presParOf" srcId="{7BFDFA5E-60CB-5F42-90A1-8C5A841F082A}" destId="{A7DE3330-08EB-5F47-85D9-E46B024FDE47}" srcOrd="1" destOrd="0" presId="urn:microsoft.com/office/officeart/2005/8/layout/vList3"/>
    <dgm:cxn modelId="{59024B03-E80F-4644-AF3F-D64ADE3E7255}" type="presParOf" srcId="{AB1EDAF3-B079-4749-B0E7-C74E5D1A0D84}" destId="{F87C0D49-307C-8440-8486-14C060DE84DC}" srcOrd="11" destOrd="0" presId="urn:microsoft.com/office/officeart/2005/8/layout/vList3"/>
    <dgm:cxn modelId="{0010F9C8-6F98-3944-BEF9-2A891CE5808E}" type="presParOf" srcId="{AB1EDAF3-B079-4749-B0E7-C74E5D1A0D84}" destId="{4C541A36-4265-D542-81A6-9AB20C6C3E5F}" srcOrd="12" destOrd="0" presId="urn:microsoft.com/office/officeart/2005/8/layout/vList3"/>
    <dgm:cxn modelId="{8769EC49-8CC2-2C43-ADE7-774982FCC49F}" type="presParOf" srcId="{4C541A36-4265-D542-81A6-9AB20C6C3E5F}" destId="{5259EB1C-7D78-094A-AE23-3E470CF05F58}" srcOrd="0" destOrd="0" presId="urn:microsoft.com/office/officeart/2005/8/layout/vList3"/>
    <dgm:cxn modelId="{0EDDF4E0-64CC-3E4E-BB8B-7B882D0A1ED4}" type="presParOf" srcId="{4C541A36-4265-D542-81A6-9AB20C6C3E5F}" destId="{353FA21F-0E1E-0449-922D-9E01457F896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6D8D49-CD55-C44A-BD05-AD5CDAD57229}">
      <dsp:nvSpPr>
        <dsp:cNvPr id="0" name=""/>
        <dsp:cNvSpPr/>
      </dsp:nvSpPr>
      <dsp:spPr>
        <a:xfrm rot="10800000">
          <a:off x="1825358" y="504"/>
          <a:ext cx="6711923" cy="539042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7703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13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1</a:t>
          </a:r>
          <a:r>
            <a:rPr lang="en-US" sz="1100" kern="1200" dirty="0"/>
            <a:t> </a:t>
          </a:r>
          <a:r>
            <a:rPr lang="en-US" sz="1200" b="0" kern="1200" dirty="0"/>
            <a:t>Deliver a yearly season of event programming by following a key theme for CERN </a:t>
          </a:r>
          <a:endParaRPr lang="en-CH" sz="1200" b="0" kern="1200" dirty="0"/>
        </a:p>
      </dsp:txBody>
      <dsp:txXfrm rot="10800000">
        <a:off x="1960118" y="504"/>
        <a:ext cx="6577163" cy="539042"/>
      </dsp:txXfrm>
    </dsp:sp>
    <dsp:sp modelId="{8E298296-C9F4-C447-9161-AE1692EA3202}">
      <dsp:nvSpPr>
        <dsp:cNvPr id="0" name=""/>
        <dsp:cNvSpPr/>
      </dsp:nvSpPr>
      <dsp:spPr>
        <a:xfrm>
          <a:off x="1555836" y="504"/>
          <a:ext cx="539042" cy="5390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98B2C06-EA63-584B-BCE0-6027435F885C}">
      <dsp:nvSpPr>
        <dsp:cNvPr id="0" name=""/>
        <dsp:cNvSpPr/>
      </dsp:nvSpPr>
      <dsp:spPr>
        <a:xfrm rot="10800000">
          <a:off x="1825358" y="700455"/>
          <a:ext cx="6711923" cy="539042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7703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13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2</a:t>
          </a:r>
          <a:r>
            <a:rPr lang="en-US" sz="1100" kern="1200" dirty="0"/>
            <a:t> </a:t>
          </a:r>
          <a:r>
            <a:rPr lang="en-US" sz="1200" b="0" kern="1200" dirty="0"/>
            <a:t>Seek cohesion and diversity in the choice and format, including through the arts and pop culture, with the aim of offering a </a:t>
          </a:r>
          <a:r>
            <a:rPr lang="en-US" sz="1200" b="0" kern="1200" dirty="0" err="1"/>
            <a:t>programme</a:t>
          </a:r>
          <a:r>
            <a:rPr lang="en-US" sz="1200" b="0" kern="1200" dirty="0"/>
            <a:t> accessible to all. </a:t>
          </a:r>
          <a:endParaRPr lang="en-CH" sz="1200" b="0" kern="1200" dirty="0"/>
        </a:p>
      </dsp:txBody>
      <dsp:txXfrm rot="10800000">
        <a:off x="1960118" y="700455"/>
        <a:ext cx="6577163" cy="539042"/>
      </dsp:txXfrm>
    </dsp:sp>
    <dsp:sp modelId="{D7B10C5B-697C-044E-BEF6-32BEF8CEA354}">
      <dsp:nvSpPr>
        <dsp:cNvPr id="0" name=""/>
        <dsp:cNvSpPr/>
      </dsp:nvSpPr>
      <dsp:spPr>
        <a:xfrm>
          <a:off x="1555836" y="700455"/>
          <a:ext cx="539042" cy="539042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AE84E0D-388B-9E4B-AA4B-473D3B71815E}">
      <dsp:nvSpPr>
        <dsp:cNvPr id="0" name=""/>
        <dsp:cNvSpPr/>
      </dsp:nvSpPr>
      <dsp:spPr>
        <a:xfrm rot="10800000">
          <a:off x="1825358" y="1400406"/>
          <a:ext cx="6711923" cy="539042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7703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11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3</a:t>
          </a:r>
          <a:r>
            <a:rPr lang="en-US" sz="1100" b="0" kern="1200" dirty="0"/>
            <a:t> </a:t>
          </a:r>
          <a:r>
            <a:rPr lang="en-US" sz="1200" b="0" kern="1200" dirty="0"/>
            <a:t>Strengthen our audience from the region, further integrating with the local cultural, artistic, business, civil society and educational scene through partnerships to seek synergies and collaborations. </a:t>
          </a:r>
          <a:endParaRPr lang="en-CH" sz="1200" b="0" kern="1200" dirty="0"/>
        </a:p>
      </dsp:txBody>
      <dsp:txXfrm rot="10800000">
        <a:off x="1960118" y="1400406"/>
        <a:ext cx="6577163" cy="539042"/>
      </dsp:txXfrm>
    </dsp:sp>
    <dsp:sp modelId="{F074E8EB-2542-984C-857D-EB49D60B07F2}">
      <dsp:nvSpPr>
        <dsp:cNvPr id="0" name=""/>
        <dsp:cNvSpPr/>
      </dsp:nvSpPr>
      <dsp:spPr>
        <a:xfrm>
          <a:off x="1555836" y="1400406"/>
          <a:ext cx="539042" cy="539042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A2B3D7D-9782-8F41-8E1A-1B1A148444E5}">
      <dsp:nvSpPr>
        <dsp:cNvPr id="0" name=""/>
        <dsp:cNvSpPr/>
      </dsp:nvSpPr>
      <dsp:spPr>
        <a:xfrm rot="10800000">
          <a:off x="1825358" y="2100358"/>
          <a:ext cx="6711923" cy="539042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7703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13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4</a:t>
          </a:r>
          <a:r>
            <a:rPr lang="en-US" sz="1100" kern="1200" dirty="0"/>
            <a:t> </a:t>
          </a:r>
          <a:r>
            <a:rPr lang="en-US" sz="1200" b="0" kern="1200" dirty="0"/>
            <a:t>Apply principles of </a:t>
          </a:r>
          <a:r>
            <a:rPr lang="en-US" sz="1200" b="0" kern="1200" dirty="0" err="1"/>
            <a:t>multidisciplinarity</a:t>
          </a:r>
          <a:r>
            <a:rPr lang="en-US" sz="1200" b="0" kern="1200" dirty="0"/>
            <a:t>, diversity and inclusiveness in the event curation, designed to cater to a wide &amp; varied audience. </a:t>
          </a:r>
          <a:endParaRPr lang="en-CH" sz="1100" b="0" kern="1200" dirty="0"/>
        </a:p>
      </dsp:txBody>
      <dsp:txXfrm rot="10800000">
        <a:off x="1960118" y="2100358"/>
        <a:ext cx="6577163" cy="539042"/>
      </dsp:txXfrm>
    </dsp:sp>
    <dsp:sp modelId="{EF815CB4-4BF6-EC48-A0C6-B4FFB4CAAD1E}">
      <dsp:nvSpPr>
        <dsp:cNvPr id="0" name=""/>
        <dsp:cNvSpPr/>
      </dsp:nvSpPr>
      <dsp:spPr>
        <a:xfrm>
          <a:off x="1555836" y="2100358"/>
          <a:ext cx="539042" cy="539042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A76557D-DD83-2A4D-B687-3DEE04C715E3}">
      <dsp:nvSpPr>
        <dsp:cNvPr id="0" name=""/>
        <dsp:cNvSpPr/>
      </dsp:nvSpPr>
      <dsp:spPr>
        <a:xfrm rot="10800000">
          <a:off x="1825358" y="2800309"/>
          <a:ext cx="6711923" cy="539042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7703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13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5</a:t>
          </a:r>
          <a:r>
            <a:rPr lang="en-US" sz="1100" kern="1200" dirty="0"/>
            <a:t> </a:t>
          </a:r>
          <a:r>
            <a:rPr lang="en-US" sz="1200" b="0" kern="1200" dirty="0"/>
            <a:t>Ensure a high quality, cost efficient and well </a:t>
          </a:r>
          <a:r>
            <a:rPr lang="en-US" sz="1200" b="0" kern="1200" dirty="0" err="1"/>
            <a:t>organised</a:t>
          </a:r>
          <a:r>
            <a:rPr lang="en-US" sz="1200" b="0" kern="1200" dirty="0"/>
            <a:t> event architecture, living up to high standards and seeking frequent feedback. </a:t>
          </a:r>
          <a:endParaRPr lang="en-CH" sz="1200" b="0" kern="1200" dirty="0"/>
        </a:p>
      </dsp:txBody>
      <dsp:txXfrm rot="10800000">
        <a:off x="1960118" y="2800309"/>
        <a:ext cx="6577163" cy="539042"/>
      </dsp:txXfrm>
    </dsp:sp>
    <dsp:sp modelId="{81F971D3-F63E-6346-B2D4-00A80AD3AA0E}">
      <dsp:nvSpPr>
        <dsp:cNvPr id="0" name=""/>
        <dsp:cNvSpPr/>
      </dsp:nvSpPr>
      <dsp:spPr>
        <a:xfrm>
          <a:off x="1555836" y="2800309"/>
          <a:ext cx="539042" cy="539042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7DE3330-08EB-5F47-85D9-E46B024FDE47}">
      <dsp:nvSpPr>
        <dsp:cNvPr id="0" name=""/>
        <dsp:cNvSpPr/>
      </dsp:nvSpPr>
      <dsp:spPr>
        <a:xfrm rot="10800000">
          <a:off x="1825358" y="3500260"/>
          <a:ext cx="6711923" cy="539042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7703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13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6</a:t>
          </a:r>
          <a:r>
            <a:rPr lang="en-US" sz="1100" kern="1200" dirty="0"/>
            <a:t> </a:t>
          </a:r>
          <a:r>
            <a:rPr lang="en-US" sz="1200" b="0" kern="1200" dirty="0"/>
            <a:t>Position public events as a valuable platform for CERN experts to not only promote their research, but also connect the dots with existing or potential partners. </a:t>
          </a:r>
          <a:endParaRPr lang="en-CH" sz="1200" b="0" kern="1200" dirty="0"/>
        </a:p>
      </dsp:txBody>
      <dsp:txXfrm rot="10800000">
        <a:off x="1960118" y="3500260"/>
        <a:ext cx="6577163" cy="539042"/>
      </dsp:txXfrm>
    </dsp:sp>
    <dsp:sp modelId="{40998251-436E-804B-B7BF-D7CCB0375AA6}">
      <dsp:nvSpPr>
        <dsp:cNvPr id="0" name=""/>
        <dsp:cNvSpPr/>
      </dsp:nvSpPr>
      <dsp:spPr>
        <a:xfrm>
          <a:off x="1555836" y="3500260"/>
          <a:ext cx="539042" cy="539042"/>
        </a:xfrm>
        <a:prstGeom prst="ellipse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53FA21F-0E1E-0449-922D-9E01457F8966}">
      <dsp:nvSpPr>
        <dsp:cNvPr id="0" name=""/>
        <dsp:cNvSpPr/>
      </dsp:nvSpPr>
      <dsp:spPr>
        <a:xfrm rot="10800000">
          <a:off x="1825358" y="4200211"/>
          <a:ext cx="6711923" cy="539042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7703" tIns="53340" rIns="99568" bIns="53340" numCol="1" spcCol="1270" anchor="ctr" anchorCtr="0">
          <a:noAutofit/>
        </a:bodyPr>
        <a:lstStyle/>
        <a:p>
          <a:pPr marL="0" lvl="0" indent="0" algn="l" defTabSz="622300">
            <a:lnSpc>
              <a:spcPct val="13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7 </a:t>
          </a:r>
          <a:r>
            <a:rPr lang="en-US" sz="1200" b="0" kern="1200" dirty="0"/>
            <a:t>Bring cohesion throughout CERN regarding public events by engaging and collaborating with internal partners </a:t>
          </a:r>
          <a:endParaRPr lang="en-CH" sz="1100" b="0" kern="1200" dirty="0"/>
        </a:p>
      </dsp:txBody>
      <dsp:txXfrm rot="10800000">
        <a:off x="1960118" y="4200211"/>
        <a:ext cx="6577163" cy="539042"/>
      </dsp:txXfrm>
    </dsp:sp>
    <dsp:sp modelId="{5259EB1C-7D78-094A-AE23-3E470CF05F58}">
      <dsp:nvSpPr>
        <dsp:cNvPr id="0" name=""/>
        <dsp:cNvSpPr/>
      </dsp:nvSpPr>
      <dsp:spPr>
        <a:xfrm>
          <a:off x="1555836" y="4200211"/>
          <a:ext cx="539042" cy="539042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5T13:55:09.99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1389 1 24575,'-21'0'0,"-10"0"0,-10 0 0,-11 0 0,-4 0 0,1 0 0,-2 0 0,5 0 0,2 0 0,0 0 0,-3 0 0,-1 0 0,-3 0 0,-1 3 0,5 2 0,4 4 0,6 2 0,6 0 0,4 0 0,2 3 0,1 3 0,-1 3 0,-2 4 0,-1 3 0,-1 2 0,1 1 0,0 3 0,2 1 0,3 3 0,2 0 0,3-1 0,2-2 0,3 3 0,2 2 0,1 1 0,4 1 0,1-1 0,3-2 0,4 2 0,1-1 0,2-1 0,3-1 0,3-2 0,9-2 0,10-2 0,6-3 0,6-3 0,1-5 0,2-4 0,1-8 0,2-3 0,3-4 0,4-1 0,5 0 0,5 0 0,4-1 0,4-2 0,1-5 0,-2-5 0,-5-4 0,-6-5 0,-5-2 0,-4-6 0,0-3 0,-2-3 0,1-2 0,0 1 0,0-2 0,0 1 0,-1 1 0,-1 1 0,-4 2 0,-7-1 0,-6 1 0,-6 2 0,-5 2 0,-3 2 0,-2 3 0,-2 2 0,-2 3 0,0 1 0,-1 0 0,0 0 0,-1 2 0,-1 2 0,-2 1 0,2 1 0,-2-1 0,1 1 0,-1 1 0,-1 1 0,0 2 0,0 0 0,0 1 0,0-1 0,0 0 0,0-4 0,0 5 0,0-3 0,-2 4 0,-2-1 0,-1 1 0,-3-1 0,0 1 0,-2-1 0,1 0 0,-1 2 0,2 1 0,2 3 0,0 0 0,0 2 0,1 0 0,-1 0 0,-3 0 0,0 0 0,-1 0 0,3 1 0,3 2 0,2-2 0,2 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5T13:56:58.38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0 509 24575,'4'-25'0,"4"0"0,3-4 0,4 1 0,1-2 0,1 0 0,1 2 0,-1 2 0,1 1 0,0 3 0,1 1 0,2-1 0,2 0 0,1 0 0,2-3 0,-2 2 0,-1 0 0,-5 4 0,-3 4 0,-2 4 0,-4 2 0,-1 2 0,-2 1 0,-2 2 0,-1 0 0,0 1 0,-2 0 0,1 2 0,-1 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5T13:57:00.3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0 508 24575,'0'-16'0,"0"-3"0,0-2 0,0-1 0,0-1 0,0 0 0,1 0 0,5 0 0,3 2 0,4 3 0,0 2 0,1 0 0,1-3 0,3 0 0,0-1 0,1 1 0,0-1 0,1-2 0,0 0 0,1-1 0,-1 0 0,0 1 0,-2 3 0,-2 4 0,-3 4 0,-6 5 0,-2 2 0,-4 2 0,-1 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5T13:57:07.3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0 582 24575,'0'-10'0,"0"-3"0,0-1 0,0-3 0,0-1 0,0-1 0,0-4 0,1 1 0,2 1 0,4 0 0,3 2 0,2 1 0,1-1 0,-1-2 0,1 1 0,-1 0 0,2 2 0,0 1 0,2 1 0,1 2 0,0 0 0,5 0 0,2 0 0,2-1 0,-1 1 0,-2 1 0,-5 1 0,-1 0 0,-4 0 0,-1 0 0,-1 1 0,1 1 0,-1 1 0,-2 1 0,1-2 0,-4 4 0,4-7 0,-8 10 0,2-5 0,-4 6 0,1-1 0,1 0 0,-1 0 0,0 3 0,-1 10 0,0-7 0,0 8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6ad905948c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6ad905948c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28352"/>
            <a:ext cx="6024562" cy="636535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80799BA-F810-0545-9A09-8F32259ED8D1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DD2E3E2-BFE9-B74F-9D82-3177B72391E0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2462868-D2CC-894E-AA96-43DF74531E06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A397E8A-21D4-2A4F-9571-E36F4731C324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AE0EEB7E-4B12-9541-AFD8-4A953E3C2449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09468A5-7402-BD41-923D-9C53689A47A9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84519B2-0A99-0E45-9293-F7E10EBB3CB2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66B9A24-631A-A743-8476-B29EE057E5ED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972FD-E384-FA48-8251-60A7A372D296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56E78-2210-974D-9BE8-DEAA8EFED2C1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25946" y="6445933"/>
            <a:ext cx="1773923" cy="365125"/>
          </a:xfrm>
        </p:spPr>
        <p:txBody>
          <a:bodyPr/>
          <a:lstStyle/>
          <a:p>
            <a:fld id="{CA22B60A-AA64-9245-BA08-E0D5A075700A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45933"/>
            <a:ext cx="3601152" cy="365125"/>
          </a:xfrm>
        </p:spPr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4984" y="649287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6CAE3-1A7E-154F-8EB0-54B1D27AF73E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71747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6EE4-8E01-5648-9550-2E42B1CB6B70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931C-B2DE-7948-BADB-4DC14F0AB250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D.Larini / PEAB Q2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898322-7766-08E9-61D7-9508553573D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0B4D82C-EF6C-AC4A-A4DE-CD47C38E0E73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0B305D-6F9B-27BD-9CC8-BA412A2D28C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2F2F9E-F7DC-90DF-F212-BD265106530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9017"/>
            <a:ext cx="4116387" cy="6400199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9DB8-850A-0E47-A0A5-7EAD1E7C234E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0B444-ACFA-8243-A4D6-0B47CC7B43FC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792A-54B3-3C48-8A2E-2A20B10202EC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A73F0975-ECC4-E44C-8086-9626A72D2BF3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12113"/>
            <a:ext cx="11457945" cy="5387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750">
                <a:solidFill>
                  <a:schemeClr val="tx1"/>
                </a:solidFill>
              </a:defRPr>
            </a:lvl1pPr>
          </a:lstStyle>
          <a:p>
            <a:fld id="{DB4F1907-92F5-794D-B696-B8800B0990C6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D.Larini / PEAB Q2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4069" y="6437364"/>
            <a:ext cx="368563" cy="36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3974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0.png"/><Relationship Id="rId5" Type="http://schemas.openxmlformats.org/officeDocument/2006/relationships/customXml" Target="../ink/ink2.xml"/><Relationship Id="rId10" Type="http://schemas.openxmlformats.org/officeDocument/2006/relationships/image" Target="../media/image180.png"/><Relationship Id="rId4" Type="http://schemas.openxmlformats.org/officeDocument/2006/relationships/image" Target="../media/image150.png"/><Relationship Id="rId9" Type="http://schemas.openxmlformats.org/officeDocument/2006/relationships/customXml" Target="../ink/ink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microsoft.com/office/2007/relationships/media" Target="../media/media2.mp4"/><Relationship Id="rId7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video" Target="../media/media3.mp4"/><Relationship Id="rId5" Type="http://schemas.microsoft.com/office/2007/relationships/media" Target="../media/media3.mp4"/><Relationship Id="rId10" Type="http://schemas.openxmlformats.org/officeDocument/2006/relationships/image" Target="../media/image30.png"/><Relationship Id="rId4" Type="http://schemas.openxmlformats.org/officeDocument/2006/relationships/video" Target="../media/media2.mp4"/><Relationship Id="rId9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hyperlink" Target="https://ghi.ch/articles/le-cern-annonce-une-programmation-2025-en-mode-quantique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radiolac.ch/culture/des-evenements-culturels-autour-de-la-science-quantique-au-cern/" TargetMode="External"/><Relationship Id="rId5" Type="http://schemas.openxmlformats.org/officeDocument/2006/relationships/image" Target="../media/image32.png"/><Relationship Id="rId4" Type="http://schemas.openxmlformats.org/officeDocument/2006/relationships/hyperlink" Target="https://www.bluewin.ch/fr/infos/sciences-technique/des-v-nements-culturels-autour-de-la-science-quantique-au-cern-2553093.html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6.png"/><Relationship Id="rId2" Type="http://schemas.openxmlformats.org/officeDocument/2006/relationships/hyperlink" Target="https://www.lemanbleu.ch/fr/Actualite/Culture/Des-evenements-culturels-autour-de-la-science-quantique-au-CERN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pcinpact.com/brief_article/2025-annee-quantique/" TargetMode="External"/><Relationship Id="rId5" Type="http://schemas.openxmlformats.org/officeDocument/2006/relationships/image" Target="../media/image35.png"/><Relationship Id="rId4" Type="http://schemas.openxmlformats.org/officeDocument/2006/relationships/hyperlink" Target="https://www.rhonefm.ch/suisse/des-evenements-culturels-autour-de-la-science-quantique-au-cern-885594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39.png"/><Relationship Id="rId2" Type="http://schemas.openxmlformats.org/officeDocument/2006/relationships/hyperlink" Target="https://www.loisirs.ch/agendas/33765/super-quantum-la-science-des-super-heros-au-cern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helvet.swiss/en/news/cern-s-quantum-city-of-the-future" TargetMode="External"/><Relationship Id="rId5" Type="http://schemas.openxmlformats.org/officeDocument/2006/relationships/image" Target="../media/image38.png"/><Relationship Id="rId4" Type="http://schemas.openxmlformats.org/officeDocument/2006/relationships/hyperlink" Target="https://www.worldradio.ch/listen-again/listen-again/episode/cineglobe-2025-fusing-science-and-cinema-this-14-18-may/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ationalgeographic.org/society/projects/young-explorer-program/" TargetMode="External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hyperlink" Target="https://indico.cern.ch/event/1258933/page/30479-important-dates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1"/>
            <a:ext cx="11376025" cy="533400"/>
          </a:xfrm>
        </p:spPr>
        <p:txBody>
          <a:bodyPr/>
          <a:lstStyle/>
          <a:p>
            <a:pPr algn="ctr"/>
            <a:r>
              <a:rPr lang="en-US" sz="2800" dirty="0"/>
              <a:t>Public Event Advisory Board – 26 June 2025</a:t>
            </a:r>
            <a:br>
              <a:rPr lang="en-US" sz="2800" dirty="0"/>
            </a:br>
            <a:r>
              <a:rPr lang="en-US" sz="2800" dirty="0"/>
              <a:t>Meeting Q2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6E51F7-9002-1FDD-E78D-1162C21D4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C47E1-D194-B5B3-385F-2C2F07D65D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DFFE48-8775-F8C9-BC21-90C6BBF196B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973C4-7FDE-41AD-74CF-43C12F2DB3E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9A0E84F-78BC-15A4-BE16-7672AEDEB1DC}"/>
              </a:ext>
            </a:extLst>
          </p:cNvPr>
          <p:cNvSpPr txBox="1">
            <a:spLocks/>
          </p:cNvSpPr>
          <p:nvPr/>
        </p:nvSpPr>
        <p:spPr>
          <a:xfrm>
            <a:off x="407988" y="255161"/>
            <a:ext cx="4729404" cy="3651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Key narratives &amp; messages</a:t>
            </a:r>
            <a:endParaRPr lang="en-US" sz="2800" dirty="0">
              <a:solidFill>
                <a:srgbClr val="F89645"/>
              </a:solidFill>
            </a:endParaRPr>
          </a:p>
        </p:txBody>
      </p:sp>
      <p:grpSp>
        <p:nvGrpSpPr>
          <p:cNvPr id="64" name="Diagram 4">
            <a:extLst>
              <a:ext uri="{FF2B5EF4-FFF2-40B4-BE49-F238E27FC236}">
                <a16:creationId xmlns:a16="http://schemas.microsoft.com/office/drawing/2014/main" id="{8077D667-891F-61FD-50C9-44FC79BDD1E7}"/>
              </a:ext>
            </a:extLst>
          </p:cNvPr>
          <p:cNvGrpSpPr/>
          <p:nvPr/>
        </p:nvGrpSpPr>
        <p:grpSpPr bwMode="auto">
          <a:xfrm>
            <a:off x="247438" y="894727"/>
            <a:ext cx="11757327" cy="5027608"/>
            <a:chOff x="0" y="-1"/>
            <a:chExt cx="11757327" cy="5404677"/>
          </a:xfrm>
        </p:grpSpPr>
        <p:sp>
          <p:nvSpPr>
            <p:cNvPr id="65" name="Round Same-side Corner of Rectangle 64">
              <a:extLst>
                <a:ext uri="{FF2B5EF4-FFF2-40B4-BE49-F238E27FC236}">
                  <a16:creationId xmlns:a16="http://schemas.microsoft.com/office/drawing/2014/main" id="{467582FA-0284-8253-6C34-BCB29C0CDE50}"/>
                </a:ext>
              </a:extLst>
            </p:cNvPr>
            <p:cNvSpPr/>
            <p:nvPr/>
          </p:nvSpPr>
          <p:spPr bwMode="auto">
            <a:xfrm rot="5400000">
              <a:off x="7217741" y="-2895375"/>
              <a:ext cx="1554484" cy="7524688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33A0">
                <a:tint val="40000"/>
                <a:hueOff val="0"/>
                <a:satOff val="0"/>
                <a:lumOff val="0"/>
                <a:alphaOff val="0"/>
                <a:alpha val="90000"/>
              </a:srgbClr>
            </a:solidFill>
            <a:ln w="12700" cap="flat" cmpd="sng" algn="ctr">
              <a:solidFill>
                <a:srgbClr val="0033A0">
                  <a:tint val="40000"/>
                  <a:hueOff val="0"/>
                  <a:satOff val="0"/>
                  <a:lumOff val="0"/>
                  <a:alphaOff val="0"/>
                  <a:alpha val="90000"/>
                </a:srgbClr>
              </a:solidFill>
              <a:prstDash val="solid"/>
              <a:miter lim="800000"/>
            </a:ln>
            <a:effectLst/>
          </p:spPr>
          <p:txBody>
            <a:bodyPr spcFirstLastPara="0" vert="vert270" wrap="square" lIns="68580" tIns="34290" rIns="68580" bIns="34290" numCol="1" spcCol="1270" anchor="ctr" anchorCtr="0">
              <a:noAutofit/>
            </a:bodyPr>
            <a:lstStyle/>
            <a:p>
              <a:pPr marL="285750" marR="0" lvl="1" indent="-285750" defTabSz="8001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600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rPr>
                <a:t>CERN proposes events for everyone</a:t>
              </a:r>
            </a:p>
            <a:p>
              <a:pPr marL="285750" marR="0" lvl="1" indent="-285750" defTabSz="8001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600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rPr>
                <a:t>CERN is a place for artistic enquiry</a:t>
              </a:r>
            </a:p>
            <a:p>
              <a:pPr marL="285750" marR="0" lvl="1" indent="-285750" defTabSz="8001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600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rPr>
                <a:t>Science Gateway is a physical encounter between researchers and children, visitors and physicists, tourists and scientists, all driven by curiosity and the thirst for knowledge</a:t>
              </a:r>
            </a:p>
            <a:p>
              <a:pPr marL="285750" marR="0" lvl="1" indent="-285750" defTabSz="8001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600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rPr>
                <a:t>Come to Science Gateway to get informed, engaged, entertained</a:t>
              </a:r>
            </a:p>
          </p:txBody>
        </p:sp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D9210695-A702-1D9B-C2F7-CC905B309409}"/>
                </a:ext>
              </a:extLst>
            </p:cNvPr>
            <p:cNvSpPr/>
            <p:nvPr/>
          </p:nvSpPr>
          <p:spPr bwMode="auto">
            <a:xfrm>
              <a:off x="0" y="-1"/>
              <a:ext cx="4232637" cy="1742592"/>
            </a:xfrm>
            <a:prstGeom prst="roundRect">
              <a:avLst>
                <a:gd name="adj" fmla="val 16667"/>
              </a:avLst>
            </a:prstGeom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n w="127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txBody>
            <a:bodyPr spcFirstLastPara="0" vert="horz" wrap="square" lIns="121920" tIns="60960" rIns="121920" bIns="60960" numCol="1" spcCol="1270" anchor="ctr" anchorCtr="0">
              <a:noAutofit/>
            </a:bodyPr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Tourist attraction </a:t>
              </a:r>
              <a:r>
                <a: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- Scientific and cultural place to visit</a:t>
              </a: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68" name="Rounded Rectangle 67">
              <a:extLst>
                <a:ext uri="{FF2B5EF4-FFF2-40B4-BE49-F238E27FC236}">
                  <a16:creationId xmlns:a16="http://schemas.microsoft.com/office/drawing/2014/main" id="{5E5BEBF9-5A0F-E5F6-2686-A6327F2A5961}"/>
                </a:ext>
              </a:extLst>
            </p:cNvPr>
            <p:cNvSpPr/>
            <p:nvPr/>
          </p:nvSpPr>
          <p:spPr bwMode="auto">
            <a:xfrm>
              <a:off x="0" y="1832362"/>
              <a:ext cx="4232637" cy="1742592"/>
            </a:xfrm>
            <a:prstGeom prst="roundRect">
              <a:avLst>
                <a:gd name="adj" fmla="val 16667"/>
              </a:avLst>
            </a:prstGeom>
            <a:solidFill>
              <a:srgbClr val="61C4D3">
                <a:hueOff val="0"/>
                <a:satOff val="0"/>
                <a:lumOff val="0"/>
                <a:alphaOff val="0"/>
              </a:srgbClr>
            </a:solidFill>
            <a:ln w="127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txBody>
            <a:bodyPr spcFirstLastPara="0" vert="horz" wrap="square" lIns="121920" tIns="60960" rIns="121920" bIns="60960" numCol="1" spcCol="1270" anchor="ctr" anchorCtr="0">
              <a:noAutofit/>
            </a:bodyPr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Education</a:t>
              </a:r>
              <a:r>
                <a:rPr kumimoji="0" lang="en-GB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 - Discover a scientific theme </a:t>
              </a:r>
              <a:endParaRPr kumimoji="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69" name="Round Same-side Corner of Rectangle 68">
              <a:extLst>
                <a:ext uri="{FF2B5EF4-FFF2-40B4-BE49-F238E27FC236}">
                  <a16:creationId xmlns:a16="http://schemas.microsoft.com/office/drawing/2014/main" id="{79BE0A89-3159-2451-E45A-1BCA6CC53424}"/>
                </a:ext>
              </a:extLst>
            </p:cNvPr>
            <p:cNvSpPr/>
            <p:nvPr/>
          </p:nvSpPr>
          <p:spPr bwMode="auto">
            <a:xfrm rot="5400000">
              <a:off x="7297945" y="771037"/>
              <a:ext cx="1394074" cy="7524688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7BB1D6">
                <a:tint val="40000"/>
                <a:hueOff val="0"/>
                <a:satOff val="0"/>
                <a:lumOff val="0"/>
                <a:alphaOff val="0"/>
                <a:alpha val="90000"/>
              </a:srgbClr>
            </a:solidFill>
            <a:ln w="12700" cap="flat" cmpd="sng" algn="ctr">
              <a:solidFill>
                <a:srgbClr val="7BB1D6">
                  <a:tint val="40000"/>
                  <a:hueOff val="0"/>
                  <a:satOff val="0"/>
                  <a:lumOff val="0"/>
                  <a:alphaOff val="0"/>
                  <a:alpha val="90000"/>
                </a:srgbClr>
              </a:solidFill>
              <a:prstDash val="solid"/>
              <a:miter lim="800000"/>
            </a:ln>
            <a:effectLst/>
          </p:spPr>
          <p:txBody>
            <a:bodyPr spcFirstLastPara="0" vert="vert270" wrap="square" lIns="68580" tIns="34290" rIns="68580" bIns="34290" numCol="1" spcCol="1270" anchor="ctr" anchorCtr="0">
              <a:noAutofit/>
            </a:bodyPr>
            <a:lstStyle/>
            <a:p>
              <a:pPr marL="285750" indent="-285750" algn="just">
                <a:lnSpc>
                  <a:spcPct val="125000"/>
                </a:lnSpc>
                <a:buFont typeface="Arial" panose="020B0604020202020204" pitchFamily="34" charset="0"/>
                <a:buChar char="•"/>
              </a:pPr>
              <a:r>
                <a:rPr lang="en-CH" sz="1600" kern="0" dirty="0">
                  <a:solidFill>
                    <a:srgbClr val="0033A0"/>
                  </a:solidFill>
                  <a:latin typeface="Arial"/>
                  <a:cs typeface="Arial"/>
                </a:rPr>
                <a:t>CERN is a place to communicate around science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H" sz="1600" kern="0" dirty="0">
                  <a:solidFill>
                    <a:srgbClr val="0033A0"/>
                  </a:solidFill>
                  <a:latin typeface="Arial"/>
                  <a:cs typeface="Arial"/>
                </a:rPr>
                <a:t>Public events are a platform for CERN researchers to communicate with non-researchers and promote their work to a broader audience </a:t>
              </a:r>
              <a:endParaRPr lang="en-US" sz="1600" kern="0" dirty="0">
                <a:solidFill>
                  <a:srgbClr val="0033A0"/>
                </a:solidFill>
                <a:latin typeface="Arial"/>
                <a:cs typeface="Arial"/>
              </a:endParaRPr>
            </a:p>
          </p:txBody>
        </p:sp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C06CEF25-AB4C-4665-B4F1-93C929B3EB20}"/>
                </a:ext>
              </a:extLst>
            </p:cNvPr>
            <p:cNvSpPr/>
            <p:nvPr/>
          </p:nvSpPr>
          <p:spPr bwMode="auto">
            <a:xfrm>
              <a:off x="0" y="3662084"/>
              <a:ext cx="4232637" cy="1742592"/>
            </a:xfrm>
            <a:prstGeom prst="roundRect">
              <a:avLst>
                <a:gd name="adj" fmla="val 16667"/>
              </a:avLst>
            </a:prstGeom>
            <a:solidFill>
              <a:srgbClr val="7BB1D6">
                <a:hueOff val="0"/>
                <a:satOff val="0"/>
                <a:lumOff val="0"/>
                <a:alphaOff val="0"/>
              </a:srgbClr>
            </a:solidFill>
            <a:ln w="127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txBody>
            <a:bodyPr spcFirstLastPara="0" vert="horz" wrap="square" lIns="121920" tIns="60960" rIns="121920" bIns="60960" numCol="1" spcCol="1270" anchor="ctr" anchorCtr="0">
              <a:noAutofit/>
            </a:bodyPr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Science</a:t>
              </a:r>
              <a:r>
                <a:rPr kumimoji="0" lang="en-GB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 - Value the scientific work of CERN community</a:t>
              </a:r>
              <a:endParaRPr kumimoji="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sp>
        <p:nvSpPr>
          <p:cNvPr id="94" name="Round Same-side Corner of Rectangle 93">
            <a:extLst>
              <a:ext uri="{FF2B5EF4-FFF2-40B4-BE49-F238E27FC236}">
                <a16:creationId xmlns:a16="http://schemas.microsoft.com/office/drawing/2014/main" id="{178A3813-13A4-3F65-B684-D4001EF44B3F}"/>
              </a:ext>
            </a:extLst>
          </p:cNvPr>
          <p:cNvSpPr/>
          <p:nvPr/>
        </p:nvSpPr>
        <p:spPr bwMode="auto">
          <a:xfrm rot="5400000">
            <a:off x="7901524" y="-258929"/>
            <a:ext cx="681791" cy="7524688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61C4D3">
              <a:tint val="40000"/>
              <a:hueOff val="0"/>
              <a:satOff val="0"/>
              <a:lumOff val="0"/>
              <a:alphaOff val="0"/>
              <a:alpha val="90000"/>
            </a:srgbClr>
          </a:solidFill>
          <a:ln w="12700" cap="flat" cmpd="sng" algn="ctr">
            <a:solidFill>
              <a:srgbClr val="61C4D3">
                <a:tint val="40000"/>
                <a:hueOff val="0"/>
                <a:satOff val="0"/>
                <a:lumOff val="0"/>
                <a:alphaOff val="0"/>
                <a:alpha val="90000"/>
              </a:srgbClr>
            </a:solidFill>
            <a:prstDash val="solid"/>
            <a:miter lim="800000"/>
          </a:ln>
          <a:effectLst/>
        </p:spPr>
        <p:txBody>
          <a:bodyPr spcFirstLastPara="0" vert="vert270" wrap="square" lIns="68580" tIns="34290" rIns="68580" bIns="34290" numCol="1" spcCol="1270" anchor="ctr" anchorCtr="0">
            <a:noAutofit/>
          </a:bodyPr>
          <a:lstStyle/>
          <a:p>
            <a:pPr marL="285750" marR="0" lvl="1" indent="-285750" defTabSz="8001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kern="0" dirty="0">
                <a:solidFill>
                  <a:srgbClr val="0033A0"/>
                </a:solidFill>
                <a:latin typeface="Arial"/>
                <a:cs typeface="Arial"/>
              </a:rPr>
              <a:t>Explore a new scientific theme every year 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401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28FEC0-DC8A-50D9-2775-B47BE3E586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5D47E-F3D7-5837-CF9E-5B9402186F2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E7EE43-D3F4-0BCA-359B-189BF6D15A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7181B-0B6F-1059-0DBF-BBA8C7595B6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BF8A2D9-4BED-CBB6-2F3A-D1F0D6297B03}"/>
              </a:ext>
            </a:extLst>
          </p:cNvPr>
          <p:cNvSpPr txBox="1">
            <a:spLocks/>
          </p:cNvSpPr>
          <p:nvPr/>
        </p:nvSpPr>
        <p:spPr>
          <a:xfrm>
            <a:off x="407988" y="255161"/>
            <a:ext cx="4918924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Target audiences &amp; channels</a:t>
            </a:r>
            <a:endParaRPr lang="en-US" sz="2800" dirty="0">
              <a:solidFill>
                <a:srgbClr val="F89645"/>
              </a:solidFill>
            </a:endParaRPr>
          </a:p>
        </p:txBody>
      </p:sp>
      <p:grpSp>
        <p:nvGrpSpPr>
          <p:cNvPr id="11" name="Diagram 7">
            <a:extLst>
              <a:ext uri="{FF2B5EF4-FFF2-40B4-BE49-F238E27FC236}">
                <a16:creationId xmlns:a16="http://schemas.microsoft.com/office/drawing/2014/main" id="{FCDF3BCF-FD26-D372-1114-D5BA0CB49C08}"/>
              </a:ext>
            </a:extLst>
          </p:cNvPr>
          <p:cNvGrpSpPr/>
          <p:nvPr/>
        </p:nvGrpSpPr>
        <p:grpSpPr bwMode="auto">
          <a:xfrm>
            <a:off x="407988" y="1240541"/>
            <a:ext cx="4165397" cy="3745440"/>
            <a:chOff x="0" y="154910"/>
            <a:chExt cx="4517328" cy="374544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37F5EAE-789D-D3D4-F2F1-EA62C5EC6FE1}"/>
                </a:ext>
              </a:extLst>
            </p:cNvPr>
            <p:cNvSpPr/>
            <p:nvPr/>
          </p:nvSpPr>
          <p:spPr bwMode="auto">
            <a:xfrm>
              <a:off x="0" y="332030"/>
              <a:ext cx="4517328" cy="302400"/>
            </a:xfrm>
            <a:prstGeom prst="rect">
              <a:avLst/>
            </a:prstGeom>
            <a:solidFill>
              <a:schemeClr val="lt1">
                <a:hueOff val="0"/>
                <a:satOff val="0"/>
                <a:lumOff val="0"/>
                <a:alphaOff val="0"/>
                <a:alpha val="9000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CH" dirty="0"/>
            </a:p>
            <a:p>
              <a:endParaRPr lang="en-CH" dirty="0"/>
            </a:p>
          </p:txBody>
        </p: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07CCA28A-7314-FBDD-2FA7-EFBE4426A31C}"/>
                </a:ext>
              </a:extLst>
            </p:cNvPr>
            <p:cNvSpPr/>
            <p:nvPr/>
          </p:nvSpPr>
          <p:spPr bwMode="auto">
            <a:xfrm>
              <a:off x="225866" y="154910"/>
              <a:ext cx="3162129" cy="35424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19521" tIns="0" rIns="119521" bIns="0" numCol="1" spcCol="127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 sz="1600" dirty="0"/>
                <a:t>Local communities</a:t>
              </a:r>
              <a:endParaRPr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725E2C7-BC30-A81C-4825-E72A922910A7}"/>
                </a:ext>
              </a:extLst>
            </p:cNvPr>
            <p:cNvSpPr/>
            <p:nvPr/>
          </p:nvSpPr>
          <p:spPr bwMode="auto">
            <a:xfrm>
              <a:off x="0" y="876350"/>
              <a:ext cx="4517328" cy="302400"/>
            </a:xfrm>
            <a:prstGeom prst="rect">
              <a:avLst/>
            </a:prstGeom>
            <a:solidFill>
              <a:schemeClr val="lt1">
                <a:hueOff val="0"/>
                <a:satOff val="0"/>
                <a:lumOff val="0"/>
                <a:alphaOff val="0"/>
                <a:alpha val="9000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CH"/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0271DAC2-F0CA-E6DB-3090-54DBCBA1C913}"/>
                </a:ext>
              </a:extLst>
            </p:cNvPr>
            <p:cNvSpPr/>
            <p:nvPr/>
          </p:nvSpPr>
          <p:spPr bwMode="auto">
            <a:xfrm>
              <a:off x="225866" y="699230"/>
              <a:ext cx="3162129" cy="35424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19521" tIns="0" rIns="119521" bIns="0" numCol="1" spcCol="127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 sz="1600" dirty="0"/>
                <a:t>General public </a:t>
              </a:r>
              <a:endParaRPr sz="16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5C29649-4658-A38A-467E-53E5DF51E31A}"/>
                </a:ext>
              </a:extLst>
            </p:cNvPr>
            <p:cNvSpPr/>
            <p:nvPr/>
          </p:nvSpPr>
          <p:spPr bwMode="auto">
            <a:xfrm>
              <a:off x="0" y="1420670"/>
              <a:ext cx="4517328" cy="302400"/>
            </a:xfrm>
            <a:prstGeom prst="rect">
              <a:avLst/>
            </a:prstGeom>
            <a:solidFill>
              <a:schemeClr val="lt1">
                <a:hueOff val="0"/>
                <a:satOff val="0"/>
                <a:lumOff val="0"/>
                <a:alphaOff val="0"/>
                <a:alpha val="9000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CH"/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2A9C1074-9C32-4D05-910D-8344ACEBA1B6}"/>
                </a:ext>
              </a:extLst>
            </p:cNvPr>
            <p:cNvSpPr/>
            <p:nvPr/>
          </p:nvSpPr>
          <p:spPr bwMode="auto">
            <a:xfrm>
              <a:off x="225866" y="1243550"/>
              <a:ext cx="3162129" cy="35424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19521" tIns="0" rIns="119521" bIns="0" numCol="1" spcCol="1270" anchor="ctr" anchorCtr="0">
              <a:noAutofit/>
            </a:bodyPr>
            <a:lstStyle/>
            <a:p>
              <a:pPr defTabSz="711200">
                <a:lnSpc>
                  <a:spcPct val="90000"/>
                </a:lnSpc>
                <a:defRPr/>
              </a:pPr>
              <a:r>
                <a:rPr lang="en-GB" sz="1600" dirty="0"/>
                <a:t>Teachers and students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0EA68DD-0CBF-CA60-F690-18D2543DA5BD}"/>
                </a:ext>
              </a:extLst>
            </p:cNvPr>
            <p:cNvSpPr/>
            <p:nvPr/>
          </p:nvSpPr>
          <p:spPr bwMode="auto">
            <a:xfrm>
              <a:off x="0" y="1964990"/>
              <a:ext cx="4517328" cy="302400"/>
            </a:xfrm>
            <a:prstGeom prst="rect">
              <a:avLst/>
            </a:prstGeom>
            <a:solidFill>
              <a:schemeClr val="lt1">
                <a:hueOff val="0"/>
                <a:satOff val="0"/>
                <a:lumOff val="0"/>
                <a:alphaOff val="0"/>
                <a:alpha val="9000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CH"/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EEA38EAC-0082-04ED-95B6-FCDA6E599F8B}"/>
                </a:ext>
              </a:extLst>
            </p:cNvPr>
            <p:cNvSpPr/>
            <p:nvPr/>
          </p:nvSpPr>
          <p:spPr bwMode="auto">
            <a:xfrm>
              <a:off x="225866" y="1787870"/>
              <a:ext cx="3162129" cy="35424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19521" tIns="0" rIns="119521" bIns="0" numCol="1" spcCol="1270" anchor="ctr" anchorCtr="0">
              <a:noAutofit/>
            </a:bodyPr>
            <a:lstStyle/>
            <a:p>
              <a:pPr defTabSz="711200">
                <a:lnSpc>
                  <a:spcPct val="90000"/>
                </a:lnSpc>
                <a:defRPr/>
              </a:pPr>
              <a:r>
                <a:rPr lang="en-GB" sz="1600" dirty="0"/>
                <a:t>Media (as a vector)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81DE864-2F64-E838-8F4D-838B9BA3CDD3}"/>
                </a:ext>
              </a:extLst>
            </p:cNvPr>
            <p:cNvSpPr/>
            <p:nvPr/>
          </p:nvSpPr>
          <p:spPr bwMode="auto">
            <a:xfrm>
              <a:off x="0" y="2509310"/>
              <a:ext cx="4517328" cy="302400"/>
            </a:xfrm>
            <a:prstGeom prst="rect">
              <a:avLst/>
            </a:prstGeom>
            <a:solidFill>
              <a:schemeClr val="lt1">
                <a:hueOff val="0"/>
                <a:satOff val="0"/>
                <a:lumOff val="0"/>
                <a:alphaOff val="0"/>
                <a:alpha val="9000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CH"/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6BD3C2EC-3D13-2E8F-6DE8-78562B2B1BE6}"/>
                </a:ext>
              </a:extLst>
            </p:cNvPr>
            <p:cNvSpPr/>
            <p:nvPr/>
          </p:nvSpPr>
          <p:spPr bwMode="auto">
            <a:xfrm>
              <a:off x="225866" y="2332190"/>
              <a:ext cx="3162129" cy="35424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19521" tIns="0" rIns="119521" bIns="0" numCol="1" spcCol="1270" anchor="ctr" anchorCtr="0">
              <a:noAutofit/>
            </a:bodyPr>
            <a:lstStyle/>
            <a:p>
              <a:pPr defTabSz="711200">
                <a:lnSpc>
                  <a:spcPct val="90000"/>
                </a:lnSpc>
                <a:defRPr/>
              </a:pPr>
              <a:r>
                <a:rPr lang="en-GB" sz="1600" dirty="0"/>
                <a:t>CERN community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6FC4C5C-4DD4-8BFE-E040-6D79FE90A752}"/>
                </a:ext>
              </a:extLst>
            </p:cNvPr>
            <p:cNvSpPr/>
            <p:nvPr/>
          </p:nvSpPr>
          <p:spPr bwMode="auto">
            <a:xfrm>
              <a:off x="0" y="3053630"/>
              <a:ext cx="4517328" cy="302400"/>
            </a:xfrm>
            <a:prstGeom prst="rect">
              <a:avLst/>
            </a:prstGeom>
            <a:solidFill>
              <a:schemeClr val="lt1">
                <a:hueOff val="0"/>
                <a:satOff val="0"/>
                <a:lumOff val="0"/>
                <a:alphaOff val="0"/>
                <a:alpha val="9000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CH"/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955E1554-165A-85E3-198F-FC8DAC7D9BD7}"/>
                </a:ext>
              </a:extLst>
            </p:cNvPr>
            <p:cNvSpPr/>
            <p:nvPr/>
          </p:nvSpPr>
          <p:spPr bwMode="auto">
            <a:xfrm>
              <a:off x="225866" y="2876510"/>
              <a:ext cx="3162129" cy="35424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19521" tIns="0" rIns="119521" bIns="0" numCol="1" spcCol="1270" anchor="ctr" anchorCtr="0">
              <a:noAutofit/>
            </a:bodyPr>
            <a:lstStyle/>
            <a:p>
              <a:pPr defTabSz="711200">
                <a:lnSpc>
                  <a:spcPct val="90000"/>
                </a:lnSpc>
                <a:defRPr/>
              </a:pPr>
              <a:r>
                <a:rPr lang="en-GB" sz="1600" dirty="0"/>
                <a:t>Scientific community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BD45C67-AC6E-720F-6693-6ADCBA1088A7}"/>
                </a:ext>
              </a:extLst>
            </p:cNvPr>
            <p:cNvSpPr/>
            <p:nvPr/>
          </p:nvSpPr>
          <p:spPr bwMode="auto">
            <a:xfrm>
              <a:off x="0" y="3597950"/>
              <a:ext cx="4517328" cy="302400"/>
            </a:xfrm>
            <a:prstGeom prst="rect">
              <a:avLst/>
            </a:prstGeom>
            <a:solidFill>
              <a:schemeClr val="lt1">
                <a:hueOff val="0"/>
                <a:satOff val="0"/>
                <a:lumOff val="0"/>
                <a:alphaOff val="0"/>
                <a:alpha val="9000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CH"/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A0E8E7C4-BCA6-F917-58E6-DD3CB6A268B3}"/>
                </a:ext>
              </a:extLst>
            </p:cNvPr>
            <p:cNvSpPr/>
            <p:nvPr/>
          </p:nvSpPr>
          <p:spPr bwMode="auto">
            <a:xfrm>
              <a:off x="225866" y="3420830"/>
              <a:ext cx="3162129" cy="35424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19521" tIns="0" rIns="119521" bIns="0" numCol="1" spcCol="1270" anchor="ctr" anchorCtr="0">
              <a:noAutofit/>
            </a:bodyPr>
            <a:lstStyle/>
            <a:p>
              <a:pPr defTabSz="711200">
                <a:lnSpc>
                  <a:spcPct val="90000"/>
                </a:lnSpc>
                <a:defRPr/>
              </a:pPr>
              <a:r>
                <a:rPr lang="en-GB" sz="1600" dirty="0"/>
                <a:t>Industry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D81E52A9-C2CD-D386-2CAF-12952C387338}"/>
              </a:ext>
            </a:extLst>
          </p:cNvPr>
          <p:cNvSpPr/>
          <p:nvPr/>
        </p:nvSpPr>
        <p:spPr bwMode="auto">
          <a:xfrm>
            <a:off x="407988" y="5297338"/>
            <a:ext cx="4165397" cy="302400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  <a:alphaOff val="0"/>
              <a:alpha val="90000"/>
            </a:schemeClr>
          </a:solidFill>
          <a:ln w="12700" cap="flat" cmpd="sng" algn="ctr"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/>
        </p:style>
        <p:txBody>
          <a:bodyPr/>
          <a:lstStyle/>
          <a:p>
            <a:endParaRPr lang="en-CH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F042207E-FCD6-EEC6-EEB7-7A0DC0429CF2}"/>
              </a:ext>
            </a:extLst>
          </p:cNvPr>
          <p:cNvSpPr/>
          <p:nvPr/>
        </p:nvSpPr>
        <p:spPr bwMode="auto">
          <a:xfrm>
            <a:off x="640323" y="5044206"/>
            <a:ext cx="2891712" cy="35424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 w="12700" cap="flat" cmpd="sng" algn="ctr"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="horz" wrap="square" lIns="119521" tIns="0" rIns="119521" bIns="0" numCol="1" spcCol="1270" anchor="ctr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1600" dirty="0"/>
              <a:t>Donors</a:t>
            </a:r>
            <a:endParaRPr sz="16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C1F0BA2-0B8D-A18A-304E-038A7B058561}"/>
              </a:ext>
            </a:extLst>
          </p:cNvPr>
          <p:cNvSpPr/>
          <p:nvPr/>
        </p:nvSpPr>
        <p:spPr bwMode="auto">
          <a:xfrm>
            <a:off x="5240055" y="1331904"/>
            <a:ext cx="6753470" cy="354240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  <a:alphaOff val="0"/>
              <a:alpha val="90000"/>
            </a:schemeClr>
          </a:solidFill>
          <a:ln w="12700" cap="flat" cmpd="sng" algn="ctr"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/>
        </p:style>
        <p:txBody>
          <a:bodyPr/>
          <a:lstStyle/>
          <a:p>
            <a:endParaRPr lang="en-CH" sz="160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9B63417-CAEA-32A8-E8E6-7E1B27089844}"/>
              </a:ext>
            </a:extLst>
          </p:cNvPr>
          <p:cNvCxnSpPr>
            <a:cxnSpLocks/>
          </p:cNvCxnSpPr>
          <p:nvPr/>
        </p:nvCxnSpPr>
        <p:spPr>
          <a:xfrm>
            <a:off x="4685414" y="1594781"/>
            <a:ext cx="4519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524D3AE1-7984-4687-D1DA-2ED52A464242}"/>
              </a:ext>
            </a:extLst>
          </p:cNvPr>
          <p:cNvSpPr/>
          <p:nvPr/>
        </p:nvSpPr>
        <p:spPr bwMode="auto">
          <a:xfrm>
            <a:off x="5361329" y="1217691"/>
            <a:ext cx="6424902" cy="35424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 w="12700" cap="flat" cmpd="sng" algn="ctr"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="horz" wrap="square" lIns="119521" tIns="0" rIns="119521" bIns="0" numCol="1" spcCol="1270" anchor="ctr" anchorCtr="0">
            <a:noAutofit/>
          </a:bodyPr>
          <a:lstStyle/>
          <a:p>
            <a:r>
              <a:rPr lang="en-GB" sz="1600" dirty="0" err="1"/>
              <a:t>Voisins</a:t>
            </a:r>
            <a:r>
              <a:rPr lang="en-GB" sz="1600" dirty="0"/>
              <a:t> website / Local magazines, websites / Geneva tourism office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650A078-7C33-41B7-C8EC-D45EDA4F440D}"/>
              </a:ext>
            </a:extLst>
          </p:cNvPr>
          <p:cNvSpPr/>
          <p:nvPr/>
        </p:nvSpPr>
        <p:spPr bwMode="auto">
          <a:xfrm>
            <a:off x="5240055" y="1910927"/>
            <a:ext cx="6753470" cy="353486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  <a:alphaOff val="0"/>
              <a:alpha val="90000"/>
            </a:schemeClr>
          </a:solidFill>
          <a:ln w="12700" cap="flat" cmpd="sng" algn="ctr"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/>
        </p:style>
        <p:txBody>
          <a:bodyPr/>
          <a:lstStyle/>
          <a:p>
            <a:endParaRPr lang="en-CH" sz="1600" dirty="0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EE760CA9-93DB-D722-0AC8-27037BB54D06}"/>
              </a:ext>
            </a:extLst>
          </p:cNvPr>
          <p:cNvSpPr/>
          <p:nvPr/>
        </p:nvSpPr>
        <p:spPr bwMode="auto">
          <a:xfrm>
            <a:off x="5361329" y="1784507"/>
            <a:ext cx="6467660" cy="35424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 w="12700" cap="flat" cmpd="sng" algn="ctr"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="horz" wrap="square" lIns="119521" tIns="0" rIns="119521" bIns="0" numCol="1" spcCol="1270" anchor="ctr" anchorCtr="0">
            <a:noAutofit/>
          </a:bodyPr>
          <a:lstStyle/>
          <a:p>
            <a:r>
              <a:rPr lang="en-GB" sz="1600" dirty="0" err="1"/>
              <a:t>Visit.cern</a:t>
            </a:r>
            <a:r>
              <a:rPr lang="en-GB" sz="1600" dirty="0"/>
              <a:t> / Newsletter / Screens in GW / Social media / TPG 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E93248E-8E26-20FA-9E15-7E994002FB55}"/>
              </a:ext>
            </a:extLst>
          </p:cNvPr>
          <p:cNvCxnSpPr>
            <a:cxnSpLocks/>
          </p:cNvCxnSpPr>
          <p:nvPr/>
        </p:nvCxnSpPr>
        <p:spPr>
          <a:xfrm>
            <a:off x="4685414" y="2121277"/>
            <a:ext cx="4519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555FD9A6-C5BD-7310-C9F7-4474546C693B}"/>
              </a:ext>
            </a:extLst>
          </p:cNvPr>
          <p:cNvSpPr/>
          <p:nvPr/>
        </p:nvSpPr>
        <p:spPr bwMode="auto">
          <a:xfrm>
            <a:off x="5240055" y="2464069"/>
            <a:ext cx="6753470" cy="33829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  <a:alphaOff val="0"/>
              <a:alpha val="90000"/>
            </a:schemeClr>
          </a:solidFill>
          <a:ln w="12700" cap="flat" cmpd="sng" algn="ctr"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/>
        </p:style>
        <p:txBody>
          <a:bodyPr/>
          <a:lstStyle/>
          <a:p>
            <a:endParaRPr lang="en-CH" sz="1600" dirty="0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4C6537D-9CC6-6EB7-CBF3-38E2289F9FDB}"/>
              </a:ext>
            </a:extLst>
          </p:cNvPr>
          <p:cNvCxnSpPr>
            <a:cxnSpLocks/>
          </p:cNvCxnSpPr>
          <p:nvPr/>
        </p:nvCxnSpPr>
        <p:spPr>
          <a:xfrm>
            <a:off x="4698752" y="2655811"/>
            <a:ext cx="4519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ECDA61F6-2DBB-730C-82A1-3D8D5EFAB5DD}"/>
              </a:ext>
            </a:extLst>
          </p:cNvPr>
          <p:cNvSpPr/>
          <p:nvPr/>
        </p:nvSpPr>
        <p:spPr bwMode="auto">
          <a:xfrm>
            <a:off x="5385233" y="2333908"/>
            <a:ext cx="6486172" cy="354239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 w="12700" cap="flat" cmpd="sng" algn="ctr"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="horz" wrap="square" lIns="119521" tIns="0" rIns="119521" bIns="0" numCol="1" spcCol="1270" anchor="ctr" anchorCtr="0">
            <a:noAutofit/>
          </a:bodyPr>
          <a:lstStyle/>
          <a:p>
            <a:r>
              <a:rPr lang="en-GB" sz="1600" dirty="0"/>
              <a:t>TSP channels 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482A526-9074-D80E-3B51-80616D82240C}"/>
              </a:ext>
            </a:extLst>
          </p:cNvPr>
          <p:cNvCxnSpPr>
            <a:cxnSpLocks/>
          </p:cNvCxnSpPr>
          <p:nvPr/>
        </p:nvCxnSpPr>
        <p:spPr>
          <a:xfrm>
            <a:off x="4698752" y="3227741"/>
            <a:ext cx="4519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E90830B8-0D50-6074-3909-07CBC4680056}"/>
              </a:ext>
            </a:extLst>
          </p:cNvPr>
          <p:cNvSpPr/>
          <p:nvPr/>
        </p:nvSpPr>
        <p:spPr bwMode="auto">
          <a:xfrm>
            <a:off x="5222334" y="3026796"/>
            <a:ext cx="6753470" cy="33829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  <a:alphaOff val="0"/>
              <a:alpha val="90000"/>
            </a:schemeClr>
          </a:solidFill>
          <a:ln w="12700" cap="flat" cmpd="sng" algn="ctr"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/>
        </p:style>
        <p:txBody>
          <a:bodyPr/>
          <a:lstStyle/>
          <a:p>
            <a:endParaRPr lang="en-CH" sz="1600" dirty="0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3594A404-177F-1C41-2556-047CFBD5F27E}"/>
              </a:ext>
            </a:extLst>
          </p:cNvPr>
          <p:cNvSpPr/>
          <p:nvPr/>
        </p:nvSpPr>
        <p:spPr bwMode="auto">
          <a:xfrm>
            <a:off x="5367512" y="2896635"/>
            <a:ext cx="6486172" cy="354239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 w="12700" cap="flat" cmpd="sng" algn="ctr"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="horz" wrap="square" lIns="119521" tIns="0" rIns="119521" bIns="0" numCol="1" spcCol="1270" anchor="ctr" anchorCtr="0">
            <a:noAutofit/>
          </a:bodyPr>
          <a:lstStyle/>
          <a:p>
            <a:r>
              <a:rPr lang="en-GB" sz="1600" dirty="0"/>
              <a:t>Press briefing / Press release 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BE6AEE5-D18A-CADE-2725-D35BD58F1A3F}"/>
              </a:ext>
            </a:extLst>
          </p:cNvPr>
          <p:cNvSpPr/>
          <p:nvPr/>
        </p:nvSpPr>
        <p:spPr bwMode="auto">
          <a:xfrm>
            <a:off x="5222334" y="3553802"/>
            <a:ext cx="6753470" cy="33829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  <a:alphaOff val="0"/>
              <a:alpha val="90000"/>
            </a:schemeClr>
          </a:solidFill>
          <a:ln w="12700" cap="flat" cmpd="sng" algn="ctr"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/>
        </p:style>
        <p:txBody>
          <a:bodyPr/>
          <a:lstStyle/>
          <a:p>
            <a:endParaRPr lang="en-CH" sz="1600" dirty="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DFF41CA8-BCEC-06F2-2B7E-89E9850FA2A9}"/>
              </a:ext>
            </a:extLst>
          </p:cNvPr>
          <p:cNvSpPr/>
          <p:nvPr/>
        </p:nvSpPr>
        <p:spPr bwMode="auto">
          <a:xfrm>
            <a:off x="5367512" y="3423641"/>
            <a:ext cx="6486172" cy="354239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 w="12700" cap="flat" cmpd="sng" algn="ctr"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="horz" wrap="square" lIns="119521" tIns="0" rIns="119521" bIns="0" numCol="1" spcCol="1270" anchor="ctr" anchorCtr="0">
            <a:noAutofit/>
          </a:bodyPr>
          <a:lstStyle/>
          <a:p>
            <a:r>
              <a:rPr lang="en-GB" sz="1600" dirty="0"/>
              <a:t>Bulletin / Screens in R1,2 / Posters at CERN / Experiments channels 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10A0D61-EF31-6D9C-6684-999D874D6E59}"/>
              </a:ext>
            </a:extLst>
          </p:cNvPr>
          <p:cNvCxnSpPr>
            <a:cxnSpLocks/>
          </p:cNvCxnSpPr>
          <p:nvPr/>
        </p:nvCxnSpPr>
        <p:spPr>
          <a:xfrm>
            <a:off x="4698752" y="3760416"/>
            <a:ext cx="4519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AA114AB1-1FCD-19B9-2EED-36838BD6AAC7}"/>
              </a:ext>
            </a:extLst>
          </p:cNvPr>
          <p:cNvSpPr/>
          <p:nvPr/>
        </p:nvSpPr>
        <p:spPr bwMode="auto">
          <a:xfrm>
            <a:off x="5222334" y="4125355"/>
            <a:ext cx="6753470" cy="33829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  <a:alphaOff val="0"/>
              <a:alpha val="90000"/>
            </a:schemeClr>
          </a:solidFill>
          <a:ln w="12700" cap="flat" cmpd="sng" algn="ctr"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/>
        </p:style>
        <p:txBody>
          <a:bodyPr/>
          <a:lstStyle/>
          <a:p>
            <a:endParaRPr lang="en-CH" sz="1600" dirty="0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74C53CFD-0782-6BB7-C43B-BAD0F9D026F3}"/>
              </a:ext>
            </a:extLst>
          </p:cNvPr>
          <p:cNvSpPr/>
          <p:nvPr/>
        </p:nvSpPr>
        <p:spPr bwMode="auto">
          <a:xfrm>
            <a:off x="5367512" y="3995194"/>
            <a:ext cx="6486172" cy="354239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 w="12700" cap="flat" cmpd="sng" algn="ctr"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="horz" wrap="square" lIns="119521" tIns="0" rIns="119521" bIns="0" numCol="1" spcCol="1270" anchor="ctr" anchorCtr="0">
            <a:noAutofit/>
          </a:bodyPr>
          <a:lstStyle/>
          <a:p>
            <a:r>
              <a:rPr lang="en-GB" sz="1600" dirty="0"/>
              <a:t>Alumni channels / UNIGE 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D7D8CBF-0BF4-15C2-0907-A0469BBA65DC}"/>
              </a:ext>
            </a:extLst>
          </p:cNvPr>
          <p:cNvCxnSpPr>
            <a:cxnSpLocks/>
          </p:cNvCxnSpPr>
          <p:nvPr/>
        </p:nvCxnSpPr>
        <p:spPr>
          <a:xfrm>
            <a:off x="4685414" y="4279863"/>
            <a:ext cx="4519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14323BC6-9321-994A-5EC8-A51E52348058}"/>
              </a:ext>
            </a:extLst>
          </p:cNvPr>
          <p:cNvSpPr/>
          <p:nvPr/>
        </p:nvSpPr>
        <p:spPr bwMode="auto">
          <a:xfrm>
            <a:off x="5216151" y="4649949"/>
            <a:ext cx="6753470" cy="33829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  <a:alphaOff val="0"/>
              <a:alpha val="90000"/>
            </a:schemeClr>
          </a:solidFill>
          <a:ln w="12700" cap="flat" cmpd="sng" algn="ctr"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/>
        </p:style>
        <p:txBody>
          <a:bodyPr/>
          <a:lstStyle/>
          <a:p>
            <a:endParaRPr lang="en-CH" sz="1600" dirty="0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DDA79FA2-7FB6-65D1-FC4F-F4809773139B}"/>
              </a:ext>
            </a:extLst>
          </p:cNvPr>
          <p:cNvSpPr/>
          <p:nvPr/>
        </p:nvSpPr>
        <p:spPr bwMode="auto">
          <a:xfrm>
            <a:off x="5361329" y="4519788"/>
            <a:ext cx="6486172" cy="354239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 w="12700" cap="flat" cmpd="sng" algn="ctr"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="horz" wrap="square" lIns="119521" tIns="0" rIns="119521" bIns="0" numCol="1" spcCol="1270" anchor="ctr" anchorCtr="0">
            <a:noAutofit/>
          </a:bodyPr>
          <a:lstStyle/>
          <a:p>
            <a:r>
              <a:rPr lang="en-GB" sz="1600" dirty="0"/>
              <a:t>KT, OQI, </a:t>
            </a:r>
            <a:r>
              <a:rPr lang="en-GB" sz="1600" dirty="0" err="1"/>
              <a:t>Ideasquare</a:t>
            </a:r>
            <a:r>
              <a:rPr lang="en-GB" sz="1600" dirty="0"/>
              <a:t> channels 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101B043-803E-F6CE-8C21-FD5C42F3F580}"/>
              </a:ext>
            </a:extLst>
          </p:cNvPr>
          <p:cNvCxnSpPr>
            <a:cxnSpLocks/>
          </p:cNvCxnSpPr>
          <p:nvPr/>
        </p:nvCxnSpPr>
        <p:spPr>
          <a:xfrm>
            <a:off x="4685414" y="4783137"/>
            <a:ext cx="4519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E062179-73AF-34DC-1FBC-77C55AD80652}"/>
              </a:ext>
            </a:extLst>
          </p:cNvPr>
          <p:cNvCxnSpPr>
            <a:cxnSpLocks/>
          </p:cNvCxnSpPr>
          <p:nvPr/>
        </p:nvCxnSpPr>
        <p:spPr>
          <a:xfrm>
            <a:off x="4698752" y="5400476"/>
            <a:ext cx="4519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ED05D2E9-8005-66A6-39DE-0323A78CC7D8}"/>
              </a:ext>
            </a:extLst>
          </p:cNvPr>
          <p:cNvSpPr/>
          <p:nvPr/>
        </p:nvSpPr>
        <p:spPr bwMode="auto">
          <a:xfrm>
            <a:off x="5197639" y="5293233"/>
            <a:ext cx="6753470" cy="33829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  <a:alphaOff val="0"/>
              <a:alpha val="90000"/>
            </a:schemeClr>
          </a:solidFill>
          <a:ln w="12700" cap="flat" cmpd="sng" algn="ctr"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/>
        </p:style>
        <p:txBody>
          <a:bodyPr/>
          <a:lstStyle/>
          <a:p>
            <a:endParaRPr lang="en-CH" sz="1600" dirty="0"/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ED76D951-D69C-8CBC-BED8-F2B9DC1F7B7E}"/>
              </a:ext>
            </a:extLst>
          </p:cNvPr>
          <p:cNvSpPr/>
          <p:nvPr/>
        </p:nvSpPr>
        <p:spPr bwMode="auto">
          <a:xfrm>
            <a:off x="5342817" y="5163072"/>
            <a:ext cx="6486172" cy="354239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 w="12700" cap="flat" cmpd="sng" algn="ctr"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="horz" wrap="square" lIns="119521" tIns="0" rIns="119521" bIns="0" numCol="1" spcCol="1270" anchor="ctr" anchorCtr="0">
            <a:noAutofit/>
          </a:bodyPr>
          <a:lstStyle/>
          <a:p>
            <a:r>
              <a:rPr lang="en-GB" sz="1600" dirty="0"/>
              <a:t>CERN &amp; Society Foundation channels </a:t>
            </a:r>
          </a:p>
        </p:txBody>
      </p:sp>
    </p:spTree>
    <p:extLst>
      <p:ext uri="{BB962C8B-B14F-4D97-AF65-F5344CB8AC3E}">
        <p14:creationId xmlns:p14="http://schemas.microsoft.com/office/powerpoint/2010/main" val="3443496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2F2862-E684-45CD-062B-AFDB856462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C634F-DACD-BFD8-2B28-5347F525B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812058" cy="365125"/>
          </a:xfrm>
        </p:spPr>
        <p:txBody>
          <a:bodyPr/>
          <a:lstStyle/>
          <a:p>
            <a:pPr algn="ctr"/>
            <a:r>
              <a:rPr lang="en-US" sz="2800" dirty="0"/>
              <a:t>Free publication - local magazine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F137CD-2B35-97AF-376D-A3A48EF7A60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F1F7E-9EB2-1DCE-6AE2-1326F378789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B564B1-45F9-BE28-B6BF-DD9518DAB5B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 descr="A cover of a magazine&#10;&#10;Description automatically generated">
            <a:extLst>
              <a:ext uri="{FF2B5EF4-FFF2-40B4-BE49-F238E27FC236}">
                <a16:creationId xmlns:a16="http://schemas.microsoft.com/office/drawing/2014/main" id="{3A1E923C-3342-35CC-2428-3148D2F534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6948" y="1970559"/>
            <a:ext cx="3207364" cy="4227112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DBEB6BD5-316D-24D6-F512-DA4F43380A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989" y="1854176"/>
            <a:ext cx="3383977" cy="4459877"/>
          </a:xfrm>
          <a:prstGeom prst="rect">
            <a:avLst/>
          </a:prstGeom>
        </p:spPr>
      </p:pic>
      <p:pic>
        <p:nvPicPr>
          <p:cNvPr id="15" name="Picture 14" descr="A page of a document&#10;&#10;Description automatically generated">
            <a:extLst>
              <a:ext uri="{FF2B5EF4-FFF2-40B4-BE49-F238E27FC236}">
                <a16:creationId xmlns:a16="http://schemas.microsoft.com/office/drawing/2014/main" id="{AACFA109-E8AD-F485-6B58-D5C53907B69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5180"/>
          <a:stretch/>
        </p:blipFill>
        <p:spPr>
          <a:xfrm>
            <a:off x="7640584" y="1857576"/>
            <a:ext cx="3566117" cy="445647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A9DDE4-A180-EB0B-CAF7-81BC59A07D2D}"/>
              </a:ext>
            </a:extLst>
          </p:cNvPr>
          <p:cNvSpPr txBox="1"/>
          <p:nvPr/>
        </p:nvSpPr>
        <p:spPr>
          <a:xfrm>
            <a:off x="610553" y="912565"/>
            <a:ext cx="745681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Featured article on the Science Gateway in the free municipal magazine of Prévessin-Moens</a:t>
            </a:r>
            <a:r>
              <a:rPr lang="en-CH" i="1" dirty="0"/>
              <a:t> (edition: October-December 2024)</a:t>
            </a:r>
            <a:endParaRPr lang="en-CH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Half a page dedicated to CERN public events in each edition</a:t>
            </a:r>
          </a:p>
        </p:txBody>
      </p:sp>
      <p:sp>
        <p:nvSpPr>
          <p:cNvPr id="8" name="Rounded Rectangle 8">
            <a:extLst>
              <a:ext uri="{FF2B5EF4-FFF2-40B4-BE49-F238E27FC236}">
                <a16:creationId xmlns:a16="http://schemas.microsoft.com/office/drawing/2014/main" id="{B2E5903C-1F8A-07D3-AB04-A51E0C5990E8}"/>
              </a:ext>
            </a:extLst>
          </p:cNvPr>
          <p:cNvSpPr/>
          <p:nvPr/>
        </p:nvSpPr>
        <p:spPr bwMode="auto">
          <a:xfrm>
            <a:off x="8454504" y="912565"/>
            <a:ext cx="2752197" cy="582084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/>
              <a:t>Distributed to  more than 9000 habitants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73666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229FEF-159C-9640-EEB3-B6AD838F31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D95FA-0D34-3B86-CA07-1E5EEEE78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5748825" cy="434481"/>
          </a:xfrm>
        </p:spPr>
        <p:txBody>
          <a:bodyPr/>
          <a:lstStyle/>
          <a:p>
            <a:pPr algn="ctr"/>
            <a:r>
              <a:rPr lang="en-US" sz="2800" dirty="0"/>
              <a:t>Paid campaign - Le Temps online</a:t>
            </a:r>
            <a:endParaRPr lang="en-US" sz="2800" dirty="0">
              <a:solidFill>
                <a:srgbClr val="F89645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155AF1-129A-2B38-BAE1-C8DA92AB5AB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0563EE-4B0C-6431-14D9-97AEAC7FFB0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8B8D0C-EE39-C2ED-D127-4E7FBD2E539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Picture 8" descr="A screenshot of a website&#10;&#10;Description automatically generated">
            <a:extLst>
              <a:ext uri="{FF2B5EF4-FFF2-40B4-BE49-F238E27FC236}">
                <a16:creationId xmlns:a16="http://schemas.microsoft.com/office/drawing/2014/main" id="{450F7D87-5838-136E-84AA-4F123171FB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209" y="1710487"/>
            <a:ext cx="4562412" cy="4554394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11870FCA-9A82-7A51-EC01-BB527F4810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3408" y="2053066"/>
            <a:ext cx="3651612" cy="3061193"/>
          </a:xfrm>
          <a:prstGeom prst="rect">
            <a:avLst/>
          </a:prstGeom>
        </p:spPr>
      </p:pic>
      <p:pic>
        <p:nvPicPr>
          <p:cNvPr id="10" name="Picture 9" descr="A screenshot of a magazine&#10;&#10;Description automatically generated">
            <a:extLst>
              <a:ext uri="{FF2B5EF4-FFF2-40B4-BE49-F238E27FC236}">
                <a16:creationId xmlns:a16="http://schemas.microsoft.com/office/drawing/2014/main" id="{90FAB8D0-958E-26FB-040B-2F8738F6F2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8735" y="2884243"/>
            <a:ext cx="3190143" cy="30611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4C55B79-7AF4-FA44-098D-3E16C425DCB0}"/>
              </a:ext>
            </a:extLst>
          </p:cNvPr>
          <p:cNvSpPr txBox="1"/>
          <p:nvPr/>
        </p:nvSpPr>
        <p:spPr>
          <a:xfrm>
            <a:off x="610553" y="912565"/>
            <a:ext cx="967113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Dedicated article introducing the Quantum Season in January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Promotional banners in the digital Culture newsletter for all events</a:t>
            </a:r>
          </a:p>
        </p:txBody>
      </p:sp>
      <p:sp>
        <p:nvSpPr>
          <p:cNvPr id="13" name="Rounded Rectangle 8">
            <a:extLst>
              <a:ext uri="{FF2B5EF4-FFF2-40B4-BE49-F238E27FC236}">
                <a16:creationId xmlns:a16="http://schemas.microsoft.com/office/drawing/2014/main" id="{C319C048-B34A-AC7A-9060-968064CCB8AF}"/>
              </a:ext>
            </a:extLst>
          </p:cNvPr>
          <p:cNvSpPr/>
          <p:nvPr/>
        </p:nvSpPr>
        <p:spPr bwMode="auto">
          <a:xfrm>
            <a:off x="8454504" y="912565"/>
            <a:ext cx="2752197" cy="582084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/>
              <a:t>More than 30 000 impressions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954386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601198-E41D-E378-B694-4144F1947E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EE8613-4CF1-15A4-D7CD-C03AB34701E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572FB9-FA42-F5EC-5426-3E2EDCD7462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8655D-66B7-B4D6-4743-202E1390BA4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B8B254-8B50-F78D-6A3A-11FDC3A1988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4802"/>
          <a:stretch/>
        </p:blipFill>
        <p:spPr>
          <a:xfrm>
            <a:off x="304285" y="515771"/>
            <a:ext cx="9666214" cy="5826457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A6570BCA-1C25-C533-9564-1CCE2C4B8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Paid campaign - Le Temps online</a:t>
            </a:r>
            <a:endParaRPr lang="en-CH" sz="2800" dirty="0"/>
          </a:p>
        </p:txBody>
      </p:sp>
      <p:sp>
        <p:nvSpPr>
          <p:cNvPr id="13" name="Rounded Rectangle 8">
            <a:extLst>
              <a:ext uri="{FF2B5EF4-FFF2-40B4-BE49-F238E27FC236}">
                <a16:creationId xmlns:a16="http://schemas.microsoft.com/office/drawing/2014/main" id="{623C8559-6CC6-75B4-4DC3-7E774F13EBEE}"/>
              </a:ext>
            </a:extLst>
          </p:cNvPr>
          <p:cNvSpPr/>
          <p:nvPr/>
        </p:nvSpPr>
        <p:spPr bwMode="auto">
          <a:xfrm>
            <a:off x="8327806" y="291152"/>
            <a:ext cx="2326942" cy="497028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/>
              <a:t>Results</a:t>
            </a:r>
            <a:endParaRPr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480DCA93-E411-10F3-6A31-BEED3E3CCA58}"/>
                  </a:ext>
                </a:extLst>
              </p14:cNvPr>
              <p14:cNvContentPartPr/>
              <p14:nvPr/>
            </p14:nvContentPartPr>
            <p14:xfrm>
              <a:off x="8449357" y="3499779"/>
              <a:ext cx="543240" cy="36540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480DCA93-E411-10F3-6A31-BEED3E3CCA5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440357" y="3491139"/>
                <a:ext cx="560880" cy="383040"/>
              </a:xfrm>
              <a:prstGeom prst="rect">
                <a:avLst/>
              </a:prstGeom>
            </p:spPr>
          </p:pic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A3E1A47-CB66-51C9-DF0D-DA2035FE5906}"/>
              </a:ext>
            </a:extLst>
          </p:cNvPr>
          <p:cNvCxnSpPr/>
          <p:nvPr/>
        </p:nvCxnSpPr>
        <p:spPr>
          <a:xfrm>
            <a:off x="8507896" y="3935896"/>
            <a:ext cx="0" cy="4293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CBCFF6DF-E9CB-7D8A-7B7D-783CB63CBE76}"/>
                  </a:ext>
                </a:extLst>
              </p14:cNvPr>
              <p14:cNvContentPartPr/>
              <p14:nvPr/>
            </p14:nvContentPartPr>
            <p14:xfrm>
              <a:off x="8715757" y="4248939"/>
              <a:ext cx="138960" cy="18360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CBCFF6DF-E9CB-7D8A-7B7D-783CB63CBE76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706757" y="4240299"/>
                <a:ext cx="156600" cy="20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FC5F5A37-6694-D368-9FA0-48FC240631AC}"/>
                  </a:ext>
                </a:extLst>
              </p14:cNvPr>
              <p14:cNvContentPartPr/>
              <p14:nvPr/>
            </p14:nvContentPartPr>
            <p14:xfrm>
              <a:off x="8724757" y="4811619"/>
              <a:ext cx="110520" cy="18324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FC5F5A37-6694-D368-9FA0-48FC240631A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715757" y="4802619"/>
                <a:ext cx="128160" cy="20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986B9E2A-90EC-1127-34AE-EB3EDEA91DE3}"/>
                  </a:ext>
                </a:extLst>
              </p14:cNvPr>
              <p14:cNvContentPartPr/>
              <p14:nvPr/>
            </p14:nvContentPartPr>
            <p14:xfrm>
              <a:off x="8738077" y="5371779"/>
              <a:ext cx="151920" cy="20952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986B9E2A-90EC-1127-34AE-EB3EDEA91DE3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729077" y="5363139"/>
                <a:ext cx="169560" cy="227160"/>
              </a:xfrm>
              <a:prstGeom prst="rect">
                <a:avLst/>
              </a:prstGeom>
            </p:spPr>
          </p:pic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1A83294-B65E-1F3E-A429-3C9AE63430B6}"/>
              </a:ext>
            </a:extLst>
          </p:cNvPr>
          <p:cNvCxnSpPr/>
          <p:nvPr/>
        </p:nvCxnSpPr>
        <p:spPr>
          <a:xfrm>
            <a:off x="8507896" y="4746929"/>
            <a:ext cx="0" cy="469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15376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4D1873-68B3-53F0-63A0-2F65122377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530BD-EAF1-327F-5ED1-22096A0B9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4672895" cy="1065742"/>
          </a:xfrm>
        </p:spPr>
        <p:txBody>
          <a:bodyPr/>
          <a:lstStyle/>
          <a:p>
            <a:pPr algn="ctr"/>
            <a:r>
              <a:rPr lang="en-US" sz="2800" dirty="0"/>
              <a:t>Free advertising on TPG </a:t>
            </a:r>
            <a:endParaRPr lang="en-US" sz="2800" b="0" dirty="0">
              <a:solidFill>
                <a:srgbClr val="F89645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891118-98B8-DEA2-AD6E-E8208C5806F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320620-1002-A59B-EBF9-3942DFDB80E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DD884-F5F8-13A9-1C26-4ED19F3812F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3" name="CERN-VIDEO-2025-005-003-1080p.mp4">
            <a:hlinkClick r:id="" action="ppaction://media"/>
            <a:extLst>
              <a:ext uri="{FF2B5EF4-FFF2-40B4-BE49-F238E27FC236}">
                <a16:creationId xmlns:a16="http://schemas.microsoft.com/office/drawing/2014/main" id="{DF2CB5AA-4620-A3B9-F633-BC71B84C1D1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86925" y="1874879"/>
            <a:ext cx="3975019" cy="2235948"/>
          </a:xfrm>
          <a:prstGeom prst="rect">
            <a:avLst/>
          </a:prstGeom>
        </p:spPr>
      </p:pic>
      <p:pic>
        <p:nvPicPr>
          <p:cNvPr id="7" name="CERN-VIDEO-2025-005-009-1080p.mp4">
            <a:hlinkClick r:id="" action="ppaction://media"/>
            <a:extLst>
              <a:ext uri="{FF2B5EF4-FFF2-40B4-BE49-F238E27FC236}">
                <a16:creationId xmlns:a16="http://schemas.microsoft.com/office/drawing/2014/main" id="{C607E85A-EE33-853C-4C7C-A1444EFB7894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13333" y="3641866"/>
            <a:ext cx="3630770" cy="2042308"/>
          </a:xfrm>
          <a:prstGeom prst="rect">
            <a:avLst/>
          </a:prstGeom>
        </p:spPr>
      </p:pic>
      <p:pic>
        <p:nvPicPr>
          <p:cNvPr id="10" name="tpg3.mp4">
            <a:hlinkClick r:id="" action="ppaction://media"/>
            <a:extLst>
              <a:ext uri="{FF2B5EF4-FFF2-40B4-BE49-F238E27FC236}">
                <a16:creationId xmlns:a16="http://schemas.microsoft.com/office/drawing/2014/main" id="{E87345A4-5606-C800-E881-7402F510C610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255623" y="2768676"/>
            <a:ext cx="3964031" cy="2229768"/>
          </a:xfrm>
          <a:prstGeom prst="rect">
            <a:avLst/>
          </a:prstGeom>
        </p:spPr>
      </p:pic>
      <p:sp>
        <p:nvSpPr>
          <p:cNvPr id="11" name="Rounded Rectangle 8">
            <a:extLst>
              <a:ext uri="{FF2B5EF4-FFF2-40B4-BE49-F238E27FC236}">
                <a16:creationId xmlns:a16="http://schemas.microsoft.com/office/drawing/2014/main" id="{D4C3185F-791B-25B6-39CC-B15C801E9D9B}"/>
              </a:ext>
            </a:extLst>
          </p:cNvPr>
          <p:cNvSpPr/>
          <p:nvPr/>
        </p:nvSpPr>
        <p:spPr bwMode="auto">
          <a:xfrm>
            <a:off x="8313333" y="537568"/>
            <a:ext cx="3168715" cy="901767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/>
              <a:t>Projected in more than 1500 screens and 600 000 people per day </a:t>
            </a:r>
            <a:endParaRPr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E1F77D6-9BE5-5387-8E7F-4A4DBCE9F584}"/>
              </a:ext>
            </a:extLst>
          </p:cNvPr>
          <p:cNvSpPr txBox="1"/>
          <p:nvPr/>
        </p:nvSpPr>
        <p:spPr>
          <a:xfrm>
            <a:off x="394738" y="906464"/>
            <a:ext cx="60946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Trailer promoting the Quantum! season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Individual trailers for each event</a:t>
            </a:r>
          </a:p>
        </p:txBody>
      </p:sp>
    </p:spTree>
    <p:extLst>
      <p:ext uri="{BB962C8B-B14F-4D97-AF65-F5344CB8AC3E}">
        <p14:creationId xmlns:p14="http://schemas.microsoft.com/office/powerpoint/2010/main" val="61338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6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004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948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3F0B4F-3527-6619-2C2F-8F3456519B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E02A1-80AC-5761-0F35-0AC2B3D2E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4124254" cy="326122"/>
          </a:xfrm>
        </p:spPr>
        <p:txBody>
          <a:bodyPr/>
          <a:lstStyle/>
          <a:p>
            <a:pPr algn="ctr"/>
            <a:r>
              <a:rPr lang="en-US" sz="2800" dirty="0"/>
              <a:t>Presence in local media</a:t>
            </a:r>
            <a:endParaRPr lang="en-US" sz="2800" b="0" dirty="0">
              <a:solidFill>
                <a:srgbClr val="F89645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688C7D-41EC-2B6F-7394-C80E35E8A01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9B4FFB-21A6-3AE7-09EA-4F03D989C88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9D9A2-B0B4-56E0-5B74-452B0A2DE40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 descr="A screenshot of a website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70C2FB87-2989-B11E-CE84-77B3DB6C50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206" y="1028700"/>
            <a:ext cx="4677186" cy="3822700"/>
          </a:xfrm>
          <a:prstGeom prst="rect">
            <a:avLst/>
          </a:prstGeom>
        </p:spPr>
      </p:pic>
      <p:pic>
        <p:nvPicPr>
          <p:cNvPr id="9" name="Picture 8" descr="A screenshot of a cell phone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CBD05CCD-3791-E798-A468-4A74FDA7B7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7392" y="888344"/>
            <a:ext cx="2939283" cy="5245100"/>
          </a:xfrm>
          <a:prstGeom prst="rect">
            <a:avLst/>
          </a:prstGeom>
        </p:spPr>
      </p:pic>
      <p:pic>
        <p:nvPicPr>
          <p:cNvPr id="11" name="Picture 10" descr="A building with curved structures&#10;&#10;Description automatically generated with medium confidence">
            <a:hlinkClick r:id="rId6"/>
            <a:extLst>
              <a:ext uri="{FF2B5EF4-FFF2-40B4-BE49-F238E27FC236}">
                <a16:creationId xmlns:a16="http://schemas.microsoft.com/office/drawing/2014/main" id="{77437A37-D095-3406-A426-76A9071FC6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1687" y="888344"/>
            <a:ext cx="3107448" cy="5081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6149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B87E50-357C-B8AD-2DA4-CB65B43A8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E103FF-8863-40B9-6CBC-28C880BE121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8360F3-4B97-17CC-EE76-DF920153598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1D4D08-79F7-1929-8A38-D145707DF4D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3" name="Picture 12" descr="A screenshot of a magazine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4D358542-B322-37C9-51D1-F426341D6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04" y="906464"/>
            <a:ext cx="3505726" cy="4832625"/>
          </a:xfrm>
          <a:prstGeom prst="rect">
            <a:avLst/>
          </a:prstGeom>
        </p:spPr>
      </p:pic>
      <p:pic>
        <p:nvPicPr>
          <p:cNvPr id="8" name="Picture 7" descr="A screenshot of a cell phone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47C83A95-5F78-3E7A-78BD-3770001E3A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3980" y="906464"/>
            <a:ext cx="3442891" cy="4406900"/>
          </a:xfrm>
          <a:prstGeom prst="rect">
            <a:avLst/>
          </a:prstGeom>
        </p:spPr>
      </p:pic>
      <p:pic>
        <p:nvPicPr>
          <p:cNvPr id="12" name="Picture 11" descr="A screenshot of a website&#10;&#10;Description automatically generated">
            <a:hlinkClick r:id="rId6"/>
            <a:extLst>
              <a:ext uri="{FF2B5EF4-FFF2-40B4-BE49-F238E27FC236}">
                <a16:creationId xmlns:a16="http://schemas.microsoft.com/office/drawing/2014/main" id="{81B82A58-48F6-067B-E6C2-B60791BE7C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19664" y="666094"/>
            <a:ext cx="3856474" cy="5313364"/>
          </a:xfrm>
          <a:prstGeom prst="rect">
            <a:avLst/>
          </a:prstGeom>
        </p:spPr>
      </p:pic>
      <p:sp>
        <p:nvSpPr>
          <p:cNvPr id="17" name="Title 16">
            <a:extLst>
              <a:ext uri="{FF2B5EF4-FFF2-40B4-BE49-F238E27FC236}">
                <a16:creationId xmlns:a16="http://schemas.microsoft.com/office/drawing/2014/main" id="{09C2A42C-EB7C-870C-AC48-FE79138A7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Presence in local media</a:t>
            </a:r>
            <a:endParaRPr lang="en-CH" sz="2800" dirty="0"/>
          </a:p>
        </p:txBody>
      </p:sp>
    </p:spTree>
    <p:extLst>
      <p:ext uri="{BB962C8B-B14F-4D97-AF65-F5344CB8AC3E}">
        <p14:creationId xmlns:p14="http://schemas.microsoft.com/office/powerpoint/2010/main" val="2477195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FFA087-FBB9-A547-283B-55C4F2BFBB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F8057-A498-55E2-547B-3DB69575025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FA1803-8573-BACA-147F-6E6E2BA766D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8637B-344F-C18F-287E-35BE139AB22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5" name="Picture 14" descr="A screenshot of a phone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BD62FA3A-25EA-B044-BA47-AC8BA44AEE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592" y="1123413"/>
            <a:ext cx="2744948" cy="4867812"/>
          </a:xfrm>
          <a:prstGeom prst="rect">
            <a:avLst/>
          </a:prstGeom>
        </p:spPr>
      </p:pic>
      <p:pic>
        <p:nvPicPr>
          <p:cNvPr id="7" name="Picture 6" descr="A screenshot of a vide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65E8172-4C49-2B86-87F8-1A448FFFF9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3370" y="1123412"/>
            <a:ext cx="2802293" cy="4959887"/>
          </a:xfrm>
          <a:prstGeom prst="rect">
            <a:avLst/>
          </a:prstGeom>
        </p:spPr>
      </p:pic>
      <p:pic>
        <p:nvPicPr>
          <p:cNvPr id="10" name="Picture 9" descr="A screenshot of a website&#10;&#10;Description automatically generated">
            <a:hlinkClick r:id="rId6"/>
            <a:extLst>
              <a:ext uri="{FF2B5EF4-FFF2-40B4-BE49-F238E27FC236}">
                <a16:creationId xmlns:a16="http://schemas.microsoft.com/office/drawing/2014/main" id="{6F7C28B5-36F4-DC01-65AA-6BD4E6F35C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79299" y="1199612"/>
            <a:ext cx="3947344" cy="3733800"/>
          </a:xfrm>
          <a:prstGeom prst="rect">
            <a:avLst/>
          </a:pr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F12EBDDC-F41D-F9FB-C6C3-7AACF660B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Presence in local media</a:t>
            </a:r>
            <a:endParaRPr lang="en-CH" sz="2800" dirty="0"/>
          </a:p>
        </p:txBody>
      </p:sp>
    </p:spTree>
    <p:extLst>
      <p:ext uri="{BB962C8B-B14F-4D97-AF65-F5344CB8AC3E}">
        <p14:creationId xmlns:p14="http://schemas.microsoft.com/office/powerpoint/2010/main" val="18257946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body" idx="1"/>
          </p:nvPr>
        </p:nvSpPr>
        <p:spPr>
          <a:xfrm>
            <a:off x="348867" y="1569680"/>
            <a:ext cx="11360800" cy="4839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 marL="0" indent="0">
              <a:buNone/>
            </a:pPr>
            <a:r>
              <a:rPr lang="en" sz="1800" dirty="0"/>
              <a:t>Campaign Timeline: </a:t>
            </a:r>
            <a:r>
              <a:rPr lang="en" sz="1800" b="1" dirty="0"/>
              <a:t>19 May - 19 June </a:t>
            </a:r>
            <a:endParaRPr sz="1800" b="1" dirty="0"/>
          </a:p>
          <a:p>
            <a:pPr mar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63" name="Google Shape;63;p14"/>
          <p:cNvSpPr txBox="1"/>
          <p:nvPr/>
        </p:nvSpPr>
        <p:spPr>
          <a:xfrm>
            <a:off x="5202067" y="5795668"/>
            <a:ext cx="8363200" cy="4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400" i="1" dirty="0">
                <a:solidFill>
                  <a:schemeClr val="dk2"/>
                </a:solidFill>
              </a:rPr>
              <a:t>*stats are subject to change overtime (Analysis covered 19 May - 24 June)</a:t>
            </a:r>
            <a:endParaRPr sz="1400" i="1" dirty="0">
              <a:solidFill>
                <a:schemeClr val="dk2"/>
              </a:solidFill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6029267" y="1408958"/>
            <a:ext cx="5515907" cy="6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700" b="1" dirty="0">
                <a:solidFill>
                  <a:srgbClr val="FF9900"/>
                </a:solidFill>
              </a:rPr>
              <a:t>Four </a:t>
            </a:r>
            <a:r>
              <a:rPr lang="en" sz="1700" dirty="0">
                <a:solidFill>
                  <a:schemeClr val="dk1"/>
                </a:solidFill>
              </a:rPr>
              <a:t>videos, one story and one official trailer shared </a:t>
            </a:r>
            <a:endParaRPr sz="1700" dirty="0">
              <a:solidFill>
                <a:schemeClr val="dk1"/>
              </a:solidFill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770308" y="6409280"/>
            <a:ext cx="4202000" cy="3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" sz="900" dirty="0"/>
              <a:t>Tyra </a:t>
            </a:r>
            <a:r>
              <a:rPr lang="en" sz="900" dirty="0" err="1"/>
              <a:t>Kaddu</a:t>
            </a:r>
            <a:r>
              <a:rPr lang="en" sz="900" dirty="0"/>
              <a:t>-Mulindwa | CERN Digital Communications Team</a:t>
            </a:r>
            <a:endParaRPr sz="900" dirty="0"/>
          </a:p>
        </p:txBody>
      </p:sp>
      <p:sp>
        <p:nvSpPr>
          <p:cNvPr id="66" name="Google Shape;66;p14"/>
          <p:cNvSpPr txBox="1"/>
          <p:nvPr/>
        </p:nvSpPr>
        <p:spPr>
          <a:xfrm>
            <a:off x="348867" y="1859600"/>
            <a:ext cx="4853200" cy="207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" sz="1500" dirty="0">
                <a:solidFill>
                  <a:schemeClr val="dk2"/>
                </a:solidFill>
              </a:rPr>
              <a:t>Hashtags used: </a:t>
            </a:r>
            <a:r>
              <a:rPr lang="en" sz="1500" b="1" dirty="0">
                <a:solidFill>
                  <a:schemeClr val="dk2"/>
                </a:solidFill>
              </a:rPr>
              <a:t>#</a:t>
            </a:r>
            <a:r>
              <a:rPr lang="en" sz="1500" b="1" dirty="0" err="1">
                <a:solidFill>
                  <a:schemeClr val="dk2"/>
                </a:solidFill>
              </a:rPr>
              <a:t>CERNSparks</a:t>
            </a:r>
            <a:r>
              <a:rPr lang="en" sz="1500" b="1" dirty="0">
                <a:solidFill>
                  <a:schemeClr val="dk2"/>
                </a:solidFill>
              </a:rPr>
              <a:t> #Quantum Cities</a:t>
            </a:r>
            <a:endParaRPr sz="1500" b="1" dirty="0">
              <a:solidFill>
                <a:schemeClr val="dk2"/>
              </a:solidFill>
            </a:endParaRPr>
          </a:p>
          <a:p>
            <a:pPr>
              <a:lnSpc>
                <a:spcPct val="115000"/>
              </a:lnSpc>
              <a:spcBef>
                <a:spcPts val="1600"/>
              </a:spcBef>
            </a:pPr>
            <a:r>
              <a:rPr lang="en" sz="1500" b="1" dirty="0">
                <a:solidFill>
                  <a:srgbClr val="FF9900"/>
                </a:solidFill>
              </a:rPr>
              <a:t>5.16</a:t>
            </a:r>
            <a:r>
              <a:rPr lang="en" sz="1500" b="1" dirty="0">
                <a:solidFill>
                  <a:schemeClr val="dk2"/>
                </a:solidFill>
              </a:rPr>
              <a:t> </a:t>
            </a:r>
            <a:r>
              <a:rPr lang="en" sz="1500" dirty="0">
                <a:solidFill>
                  <a:schemeClr val="dk2"/>
                </a:solidFill>
              </a:rPr>
              <a:t>million</a:t>
            </a:r>
            <a:r>
              <a:rPr lang="en" sz="1500" b="1" dirty="0">
                <a:solidFill>
                  <a:schemeClr val="dk2"/>
                </a:solidFill>
              </a:rPr>
              <a:t> </a:t>
            </a:r>
            <a:r>
              <a:rPr lang="en" sz="1500" dirty="0">
                <a:solidFill>
                  <a:schemeClr val="dk2"/>
                </a:solidFill>
              </a:rPr>
              <a:t>Total Impressions </a:t>
            </a:r>
            <a:endParaRPr sz="1500" dirty="0">
              <a:solidFill>
                <a:schemeClr val="dk2"/>
              </a:solidFill>
            </a:endParaRPr>
          </a:p>
          <a:p>
            <a:pPr>
              <a:lnSpc>
                <a:spcPct val="115000"/>
              </a:lnSpc>
              <a:spcBef>
                <a:spcPts val="1600"/>
              </a:spcBef>
            </a:pPr>
            <a:r>
              <a:rPr lang="en" sz="1500" b="1" dirty="0">
                <a:solidFill>
                  <a:srgbClr val="FF9900"/>
                </a:solidFill>
              </a:rPr>
              <a:t>37.8</a:t>
            </a:r>
            <a:r>
              <a:rPr lang="en" sz="1500" dirty="0">
                <a:solidFill>
                  <a:srgbClr val="FF9900"/>
                </a:solidFill>
              </a:rPr>
              <a:t> </a:t>
            </a:r>
            <a:r>
              <a:rPr lang="en" sz="1500" dirty="0">
                <a:solidFill>
                  <a:schemeClr val="dk2"/>
                </a:solidFill>
              </a:rPr>
              <a:t>million Reach </a:t>
            </a:r>
            <a:endParaRPr sz="1500" dirty="0">
              <a:solidFill>
                <a:schemeClr val="dk2"/>
              </a:solidFill>
            </a:endParaRPr>
          </a:p>
          <a:p>
            <a:pPr>
              <a:lnSpc>
                <a:spcPct val="115000"/>
              </a:lnSpc>
              <a:spcBef>
                <a:spcPts val="1600"/>
              </a:spcBef>
            </a:pPr>
            <a:r>
              <a:rPr lang="en" sz="1500" b="1" dirty="0">
                <a:solidFill>
                  <a:srgbClr val="FF9900"/>
                </a:solidFill>
              </a:rPr>
              <a:t>231</a:t>
            </a:r>
            <a:r>
              <a:rPr lang="en" sz="1500" dirty="0">
                <a:solidFill>
                  <a:schemeClr val="dk2"/>
                </a:solidFill>
              </a:rPr>
              <a:t> Total Mentions (74% higher than previous period)</a:t>
            </a:r>
            <a:endParaRPr sz="1500" dirty="0">
              <a:solidFill>
                <a:schemeClr val="dk2"/>
              </a:solidFill>
            </a:endParaRPr>
          </a:p>
          <a:p>
            <a:pPr>
              <a:lnSpc>
                <a:spcPct val="115000"/>
              </a:lnSpc>
              <a:spcBef>
                <a:spcPts val="1600"/>
              </a:spcBef>
            </a:pPr>
            <a:r>
              <a:rPr lang="en" sz="1500" b="1" dirty="0">
                <a:solidFill>
                  <a:srgbClr val="FF9900"/>
                </a:solidFill>
              </a:rPr>
              <a:t>22.8k</a:t>
            </a:r>
            <a:r>
              <a:rPr lang="en" sz="1500" dirty="0">
                <a:solidFill>
                  <a:schemeClr val="dk2"/>
                </a:solidFill>
              </a:rPr>
              <a:t> Total Engagements (52% higher than previous period)</a:t>
            </a:r>
            <a:endParaRPr sz="1500" dirty="0">
              <a:solidFill>
                <a:schemeClr val="dk2"/>
              </a:solidFill>
            </a:endParaRPr>
          </a:p>
          <a:p>
            <a:pPr>
              <a:lnSpc>
                <a:spcPct val="115000"/>
              </a:lnSpc>
              <a:spcBef>
                <a:spcPts val="1600"/>
              </a:spcBef>
            </a:pPr>
            <a:r>
              <a:rPr lang="en" sz="1500" b="1" dirty="0">
                <a:solidFill>
                  <a:srgbClr val="FF9900"/>
                </a:solidFill>
              </a:rPr>
              <a:t>1181</a:t>
            </a:r>
            <a:r>
              <a:rPr lang="en" sz="1500" b="1" dirty="0">
                <a:solidFill>
                  <a:schemeClr val="dk2"/>
                </a:solidFill>
              </a:rPr>
              <a:t> Link clicks</a:t>
            </a:r>
            <a:r>
              <a:rPr lang="en" sz="1500" dirty="0">
                <a:solidFill>
                  <a:schemeClr val="dk2"/>
                </a:solidFill>
              </a:rPr>
              <a:t> (to Indico page + Livestream) *Mostly from </a:t>
            </a:r>
            <a:r>
              <a:rPr lang="en" sz="1500" dirty="0" err="1">
                <a:solidFill>
                  <a:schemeClr val="dk2"/>
                </a:solidFill>
              </a:rPr>
              <a:t>Linkedin</a:t>
            </a:r>
            <a:r>
              <a:rPr lang="en" sz="1500" dirty="0">
                <a:solidFill>
                  <a:schemeClr val="dk2"/>
                </a:solidFill>
              </a:rPr>
              <a:t> post</a:t>
            </a:r>
            <a:endParaRPr sz="1500" dirty="0">
              <a:solidFill>
                <a:schemeClr val="dk2"/>
              </a:solidFill>
            </a:endParaRPr>
          </a:p>
          <a:p>
            <a:pPr>
              <a:lnSpc>
                <a:spcPct val="115000"/>
              </a:lnSpc>
              <a:spcBef>
                <a:spcPts val="1600"/>
              </a:spcBef>
            </a:pPr>
            <a:r>
              <a:rPr lang="en" sz="1500" b="1" dirty="0">
                <a:solidFill>
                  <a:srgbClr val="FF9900"/>
                </a:solidFill>
              </a:rPr>
              <a:t>713469 </a:t>
            </a:r>
            <a:r>
              <a:rPr lang="en" sz="1500" b="1" dirty="0">
                <a:solidFill>
                  <a:schemeClr val="dk2"/>
                </a:solidFill>
              </a:rPr>
              <a:t>video views</a:t>
            </a:r>
            <a:r>
              <a:rPr lang="en" sz="1500" dirty="0">
                <a:solidFill>
                  <a:schemeClr val="dk2"/>
                </a:solidFill>
              </a:rPr>
              <a:t> across all platforms </a:t>
            </a:r>
          </a:p>
          <a:p>
            <a:pPr>
              <a:lnSpc>
                <a:spcPct val="115000"/>
              </a:lnSpc>
              <a:spcBef>
                <a:spcPts val="1600"/>
              </a:spcBef>
            </a:pPr>
            <a:r>
              <a:rPr lang="en" sz="1500" b="1" dirty="0">
                <a:solidFill>
                  <a:schemeClr val="dk2"/>
                </a:solidFill>
              </a:rPr>
              <a:t>Top countries:</a:t>
            </a:r>
            <a:r>
              <a:rPr lang="en" sz="1500" dirty="0">
                <a:solidFill>
                  <a:schemeClr val="dk2"/>
                </a:solidFill>
              </a:rPr>
              <a:t> US, Switzerland and UK </a:t>
            </a:r>
            <a:endParaRPr sz="1500" dirty="0"/>
          </a:p>
          <a:p>
            <a:pPr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</a:pPr>
            <a:endParaRPr sz="1733" dirty="0">
              <a:solidFill>
                <a:schemeClr val="dk2"/>
              </a:solidFill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9575900" y="1896667"/>
            <a:ext cx="2143600" cy="3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333" b="1">
                <a:solidFill>
                  <a:schemeClr val="dk1"/>
                </a:solidFill>
                <a:highlight>
                  <a:srgbClr val="00FF00"/>
                </a:highlight>
              </a:rPr>
              <a:t>Most engaging posts </a:t>
            </a:r>
            <a:endParaRPr sz="1333" b="1">
              <a:solidFill>
                <a:schemeClr val="dk1"/>
              </a:solidFill>
              <a:highlight>
                <a:srgbClr val="00FF00"/>
              </a:highlight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7701267" y="5120184"/>
            <a:ext cx="40000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sz="1333" b="1">
                <a:solidFill>
                  <a:schemeClr val="dk1"/>
                </a:solidFill>
              </a:rPr>
              <a:t>Most engaged audience: </a:t>
            </a:r>
            <a:r>
              <a:rPr lang="en" sz="1333" b="1">
                <a:solidFill>
                  <a:schemeClr val="dk1"/>
                </a:solidFill>
                <a:highlight>
                  <a:srgbClr val="00FF00"/>
                </a:highlight>
              </a:rPr>
              <a:t>Instagram</a:t>
            </a:r>
            <a:endParaRPr sz="2400">
              <a:highlight>
                <a:srgbClr val="00FF00"/>
              </a:highlight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9522" y="2294201"/>
            <a:ext cx="7029277" cy="282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13801" y="2032821"/>
            <a:ext cx="784351" cy="1234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01267" y="2645411"/>
            <a:ext cx="676533" cy="1042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430134" y="2649483"/>
            <a:ext cx="676533" cy="1034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159000" y="2646585"/>
            <a:ext cx="676533" cy="1040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9887867" y="2639701"/>
            <a:ext cx="676533" cy="1054767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4"/>
          <p:cNvSpPr/>
          <p:nvPr/>
        </p:nvSpPr>
        <p:spPr>
          <a:xfrm>
            <a:off x="9106667" y="2545760"/>
            <a:ext cx="1513600" cy="123400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cxnSp>
        <p:nvCxnSpPr>
          <p:cNvPr id="76" name="Google Shape;76;p14"/>
          <p:cNvCxnSpPr/>
          <p:nvPr/>
        </p:nvCxnSpPr>
        <p:spPr>
          <a:xfrm flipH="1">
            <a:off x="10297167" y="2245267"/>
            <a:ext cx="209200" cy="209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561DC9F-F4B2-47F1-AE8E-42A995738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925" y="389518"/>
            <a:ext cx="11360150" cy="763588"/>
          </a:xfrm>
        </p:spPr>
        <p:txBody>
          <a:bodyPr/>
          <a:lstStyle/>
          <a:p>
            <a:r>
              <a:rPr lang="en-US" sz="2800" dirty="0"/>
              <a:t>Social media coverage </a:t>
            </a:r>
            <a:endParaRPr lang="en-US" sz="2800" dirty="0">
              <a:solidFill>
                <a:srgbClr val="F8964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5773F8-14E9-43D8-2525-FDF9B731B294}"/>
              </a:ext>
            </a:extLst>
          </p:cNvPr>
          <p:cNvSpPr txBox="1"/>
          <p:nvPr/>
        </p:nvSpPr>
        <p:spPr>
          <a:xfrm>
            <a:off x="555001" y="1064984"/>
            <a:ext cx="96711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Promotion across CERN’s social media platforms, before and after the events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b="0" dirty="0"/>
              <a:t>Agenda</a:t>
            </a:r>
            <a:endParaRPr lang="en-US" sz="2400" b="0" dirty="0">
              <a:solidFill>
                <a:srgbClr val="F89645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DA99FC4-0AE8-DFB1-48AD-E2D7379424E3}"/>
              </a:ext>
            </a:extLst>
          </p:cNvPr>
          <p:cNvSpPr txBox="1"/>
          <p:nvPr/>
        </p:nvSpPr>
        <p:spPr>
          <a:xfrm>
            <a:off x="1368056" y="906464"/>
            <a:ext cx="5710478" cy="3380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68288" indent="222250" algn="just">
              <a:lnSpc>
                <a:spcPct val="200000"/>
              </a:lnSpc>
              <a:buFont typeface="+mj-lt"/>
              <a:buAutoNum type="arabicPeriod"/>
              <a:tabLst>
                <a:tab pos="663575" algn="l"/>
              </a:tabLst>
            </a:pPr>
            <a:endParaRPr lang="en-US" sz="1400" dirty="0">
              <a:solidFill>
                <a:srgbClr val="0033A0"/>
              </a:solidFill>
            </a:endParaRPr>
          </a:p>
          <a:p>
            <a:pPr marL="268288" indent="222250" algn="just">
              <a:lnSpc>
                <a:spcPct val="200000"/>
              </a:lnSpc>
              <a:buFont typeface="+mj-lt"/>
              <a:buAutoNum type="arabicPeriod"/>
              <a:tabLst>
                <a:tab pos="663575" algn="l"/>
              </a:tabLst>
            </a:pPr>
            <a:r>
              <a:rPr lang="en-US" sz="1400" dirty="0">
                <a:solidFill>
                  <a:srgbClr val="0033A0"/>
                </a:solidFill>
              </a:rPr>
              <a:t>Review of 2025 season Quantum!</a:t>
            </a:r>
          </a:p>
          <a:p>
            <a:pPr marL="268288" indent="222250" algn="just">
              <a:lnSpc>
                <a:spcPct val="200000"/>
              </a:lnSpc>
              <a:buFont typeface="+mj-lt"/>
              <a:buAutoNum type="arabicPeriod"/>
              <a:tabLst>
                <a:tab pos="663575" algn="l"/>
              </a:tabLst>
            </a:pPr>
            <a:r>
              <a:rPr lang="en-US" sz="1400" dirty="0">
                <a:solidFill>
                  <a:srgbClr val="0033A0"/>
                </a:solidFill>
              </a:rPr>
              <a:t>Upcoming events: STELLAR</a:t>
            </a:r>
          </a:p>
          <a:p>
            <a:pPr marL="268288" indent="222250" algn="just">
              <a:lnSpc>
                <a:spcPct val="200000"/>
              </a:lnSpc>
              <a:buFont typeface="+mj-lt"/>
              <a:buAutoNum type="arabicPeriod"/>
              <a:tabLst>
                <a:tab pos="663575" algn="l"/>
              </a:tabLst>
            </a:pPr>
            <a:r>
              <a:rPr lang="en-US" sz="1400" dirty="0">
                <a:solidFill>
                  <a:srgbClr val="0033A0"/>
                </a:solidFill>
              </a:rPr>
              <a:t>Review of 2025 season Quantum!: communication campaign</a:t>
            </a:r>
          </a:p>
          <a:p>
            <a:pPr marL="268288" indent="222250" algn="just">
              <a:lnSpc>
                <a:spcPct val="200000"/>
              </a:lnSpc>
              <a:buFont typeface="+mj-lt"/>
              <a:buAutoNum type="arabicPeriod"/>
              <a:tabLst>
                <a:tab pos="663575" algn="l"/>
              </a:tabLst>
            </a:pPr>
            <a:r>
              <a:rPr lang="en-US" sz="1400" dirty="0">
                <a:solidFill>
                  <a:srgbClr val="0033A0"/>
                </a:solidFill>
              </a:rPr>
              <a:t>2025-2026 season: discussion and target audience</a:t>
            </a:r>
          </a:p>
          <a:p>
            <a:pPr marL="268288" indent="222250" algn="just">
              <a:lnSpc>
                <a:spcPct val="200000"/>
              </a:lnSpc>
              <a:buFont typeface="+mj-lt"/>
              <a:buAutoNum type="arabicPeriod"/>
              <a:tabLst>
                <a:tab pos="663575" algn="l"/>
              </a:tabLst>
            </a:pPr>
            <a:r>
              <a:rPr lang="en-US" sz="1400" dirty="0">
                <a:solidFill>
                  <a:srgbClr val="0033A0"/>
                </a:solidFill>
              </a:rPr>
              <a:t>Sparks! 2026</a:t>
            </a:r>
          </a:p>
          <a:p>
            <a:pPr marL="268288" indent="222250" algn="just">
              <a:lnSpc>
                <a:spcPct val="200000"/>
              </a:lnSpc>
              <a:buFont typeface="+mj-lt"/>
              <a:buAutoNum type="arabicPeriod"/>
              <a:tabLst>
                <a:tab pos="663575" algn="l"/>
              </a:tabLst>
            </a:pPr>
            <a:r>
              <a:rPr lang="en-US" sz="1400" dirty="0">
                <a:solidFill>
                  <a:srgbClr val="0033A0"/>
                </a:solidFill>
              </a:rPr>
              <a:t>Other event proposals? </a:t>
            </a:r>
            <a:endParaRPr lang="en-US" sz="1400" dirty="0">
              <a:solidFill>
                <a:srgbClr val="0033A0"/>
              </a:solidFill>
              <a:highlight>
                <a:srgbClr val="FFFF00"/>
              </a:highlight>
            </a:endParaRPr>
          </a:p>
          <a:p>
            <a:pPr marL="268288" algn="just">
              <a:lnSpc>
                <a:spcPct val="200000"/>
              </a:lnSpc>
              <a:tabLst>
                <a:tab pos="663575" algn="l"/>
              </a:tabLst>
            </a:pPr>
            <a:endParaRPr lang="en-US" sz="1400" dirty="0">
              <a:solidFill>
                <a:srgbClr val="0033A0"/>
              </a:solidFill>
              <a:highlight>
                <a:srgbClr val="FFFF00"/>
              </a:highlight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FFF0C-C883-0E14-D1C6-2427D2D29FA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BE0B0BC-81AF-7A43-9F7E-AFD2597A6E1B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45558-2C54-A420-FB77-59E4FD8A61D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7EDDC-4075-6637-6CDF-F1C804E1580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989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66F8FA-C131-0D53-7DB2-64B12AC654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D0772B-3A29-2F73-7610-9F7AA48A5D1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A719A-8CB6-BB10-2678-74EAD3F1B14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310E9D-6E94-3C00-F1AD-87CDF6E747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C0BBA55-5631-6504-71A4-4B162D1843BE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929695" cy="3008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Newsletter</a:t>
            </a:r>
          </a:p>
        </p:txBody>
      </p:sp>
      <p:sp>
        <p:nvSpPr>
          <p:cNvPr id="2" name="Rounded Rectangle 8">
            <a:extLst>
              <a:ext uri="{FF2B5EF4-FFF2-40B4-BE49-F238E27FC236}">
                <a16:creationId xmlns:a16="http://schemas.microsoft.com/office/drawing/2014/main" id="{584552ED-3C29-EECC-1048-12E311E92265}"/>
              </a:ext>
            </a:extLst>
          </p:cNvPr>
          <p:cNvSpPr/>
          <p:nvPr/>
        </p:nvSpPr>
        <p:spPr bwMode="auto">
          <a:xfrm>
            <a:off x="8750461" y="524043"/>
            <a:ext cx="2615611" cy="643384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/>
              <a:t>More than 13 000 subscribers</a:t>
            </a:r>
            <a:endParaRPr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69E771-69B5-F76B-92A7-F62E69438E4F}"/>
              </a:ext>
            </a:extLst>
          </p:cNvPr>
          <p:cNvSpPr txBox="1"/>
          <p:nvPr/>
        </p:nvSpPr>
        <p:spPr>
          <a:xfrm>
            <a:off x="407988" y="1053159"/>
            <a:ext cx="80608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La newsletter et le site visit.cern sont les principaux canaux de communication pour les événements publics.</a:t>
            </a:r>
          </a:p>
        </p:txBody>
      </p:sp>
      <p:pic>
        <p:nvPicPr>
          <p:cNvPr id="9" name="Picture 8" descr="A screenshot of a news page&#10;&#10;Description automatically generated">
            <a:extLst>
              <a:ext uri="{FF2B5EF4-FFF2-40B4-BE49-F238E27FC236}">
                <a16:creationId xmlns:a16="http://schemas.microsoft.com/office/drawing/2014/main" id="{0CFE4D9A-043B-B283-CE18-2A4B2A81A8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635" y="1699490"/>
            <a:ext cx="5066575" cy="4173645"/>
          </a:xfrm>
          <a:prstGeom prst="rect">
            <a:avLst/>
          </a:prstGeom>
        </p:spPr>
      </p:pic>
      <p:pic>
        <p:nvPicPr>
          <p:cNvPr id="11" name="Picture 10" descr="A screenshot of a newsletter&#10;&#10;Description automatically generated">
            <a:extLst>
              <a:ext uri="{FF2B5EF4-FFF2-40B4-BE49-F238E27FC236}">
                <a16:creationId xmlns:a16="http://schemas.microsoft.com/office/drawing/2014/main" id="{DA6267CF-5E4B-CC80-B518-8CAD6F391E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7016" y="2078158"/>
            <a:ext cx="5066575" cy="366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5999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6B77C6-7E11-3029-47BA-2AA5994CC8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8837A-568F-4A0A-EAD0-E8E0253E3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929695" cy="300898"/>
          </a:xfrm>
        </p:spPr>
        <p:txBody>
          <a:bodyPr/>
          <a:lstStyle/>
          <a:p>
            <a:pPr algn="ctr"/>
            <a:r>
              <a:rPr lang="en-US" sz="2800" dirty="0" err="1"/>
              <a:t>Visit.cern</a:t>
            </a:r>
            <a:endParaRPr lang="en-US" sz="2800" dirty="0">
              <a:solidFill>
                <a:srgbClr val="F89645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E1256D-C5DB-7FE9-49E8-2823F920201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422B0A-C0BA-E0CC-2617-17C4EC8F1C0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0498EB-5224-4DA8-92AA-99793F828F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 descr="A train station and a building&#10;&#10;Description automatically generated with medium confidence">
            <a:extLst>
              <a:ext uri="{FF2B5EF4-FFF2-40B4-BE49-F238E27FC236}">
                <a16:creationId xmlns:a16="http://schemas.microsoft.com/office/drawing/2014/main" id="{89A7196A-2410-B848-FC41-3FC263DE5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331" y="796509"/>
            <a:ext cx="5535491" cy="2928194"/>
          </a:xfrm>
          <a:prstGeom prst="rect">
            <a:avLst/>
          </a:prstGeom>
        </p:spPr>
      </p:pic>
      <p:pic>
        <p:nvPicPr>
          <p:cNvPr id="9" name="Picture 8" descr="A screenshot of a phone&#10;&#10;Description automatically generated">
            <a:extLst>
              <a:ext uri="{FF2B5EF4-FFF2-40B4-BE49-F238E27FC236}">
                <a16:creationId xmlns:a16="http://schemas.microsoft.com/office/drawing/2014/main" id="{28BC0EA5-C45B-29E1-2028-D72E81B9224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072" r="18807"/>
          <a:stretch/>
        </p:blipFill>
        <p:spPr>
          <a:xfrm>
            <a:off x="552261" y="3898141"/>
            <a:ext cx="5716561" cy="1242073"/>
          </a:xfrm>
          <a:prstGeom prst="rect">
            <a:avLst/>
          </a:prstGeom>
        </p:spPr>
      </p:pic>
      <p:pic>
        <p:nvPicPr>
          <p:cNvPr id="11" name="Picture 10" descr="A person pointing at a sign&#10;&#10;Description automatically generated with medium confidence">
            <a:extLst>
              <a:ext uri="{FF2B5EF4-FFF2-40B4-BE49-F238E27FC236}">
                <a16:creationId xmlns:a16="http://schemas.microsoft.com/office/drawing/2014/main" id="{1DC0B831-2C7D-A3E0-E497-68A3415B33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5094" y="5140214"/>
            <a:ext cx="4652942" cy="104329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73F420C-22AC-162D-4BFE-0D244AA347E7}"/>
              </a:ext>
            </a:extLst>
          </p:cNvPr>
          <p:cNvSpPr txBox="1"/>
          <p:nvPr/>
        </p:nvSpPr>
        <p:spPr>
          <a:xfrm>
            <a:off x="6522444" y="2071149"/>
            <a:ext cx="469342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Public events consistently featured on the </a:t>
            </a:r>
            <a:r>
              <a:rPr lang="en-CH" b="1" dirty="0"/>
              <a:t>homepage </a:t>
            </a:r>
            <a:r>
              <a:rPr lang="en-CH" dirty="0"/>
              <a:t>of visit.cern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dirty="0"/>
          </a:p>
          <a:p>
            <a:pPr algn="l"/>
            <a:r>
              <a:rPr lang="en-CH" dirty="0"/>
              <a:t> </a:t>
            </a:r>
            <a:br>
              <a:rPr lang="en-CH" dirty="0"/>
            </a:br>
            <a:r>
              <a:rPr lang="en-CH" dirty="0"/>
              <a:t>    </a:t>
            </a:r>
            <a:r>
              <a:rPr lang="en-CH" b="1" dirty="0"/>
              <a:t>Highlights</a:t>
            </a:r>
            <a:r>
              <a:rPr lang="en-CH" dirty="0"/>
              <a:t> and </a:t>
            </a:r>
            <a:r>
              <a:rPr lang="en-CH" b="1" dirty="0"/>
              <a:t>Public Events </a:t>
            </a:r>
            <a:r>
              <a:rPr lang="en-CH" dirty="0"/>
              <a:t>sections  </a:t>
            </a:r>
          </a:p>
        </p:txBody>
      </p:sp>
      <p:sp>
        <p:nvSpPr>
          <p:cNvPr id="22" name="Rounded Rectangle 8">
            <a:extLst>
              <a:ext uri="{FF2B5EF4-FFF2-40B4-BE49-F238E27FC236}">
                <a16:creationId xmlns:a16="http://schemas.microsoft.com/office/drawing/2014/main" id="{9D6B14CF-5B44-207D-7BCE-D71864FFB2AA}"/>
              </a:ext>
            </a:extLst>
          </p:cNvPr>
          <p:cNvSpPr/>
          <p:nvPr/>
        </p:nvSpPr>
        <p:spPr bwMode="auto">
          <a:xfrm>
            <a:off x="8197357" y="747098"/>
            <a:ext cx="3168715" cy="901767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/>
              <a:t>More than 360 000 unique visitors since January</a:t>
            </a:r>
            <a:endParaRPr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324791C-EA41-637E-C750-1D96E276BF97}"/>
              </a:ext>
            </a:extLst>
          </p:cNvPr>
          <p:cNvCxnSpPr>
            <a:cxnSpLocks/>
          </p:cNvCxnSpPr>
          <p:nvPr/>
        </p:nvCxnSpPr>
        <p:spPr>
          <a:xfrm>
            <a:off x="8762035" y="2685326"/>
            <a:ext cx="0" cy="4977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10548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A061C7-6958-FF95-2BEF-1B9F52817A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22B2D4-B277-4A96-7AB6-62E984E43E5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29AC24-5D9A-C46F-B203-6875A2B8E51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36009-217B-3FAB-06D7-21F2DDC4AAD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" name="Picture 9" descr="A graph showing the value of a company&#10;&#10;Description automatically generated">
            <a:extLst>
              <a:ext uri="{FF2B5EF4-FFF2-40B4-BE49-F238E27FC236}">
                <a16:creationId xmlns:a16="http://schemas.microsoft.com/office/drawing/2014/main" id="{CC7C7EC7-106A-F8E4-FE06-EB5D0976136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280" b="1499"/>
          <a:stretch/>
        </p:blipFill>
        <p:spPr>
          <a:xfrm>
            <a:off x="407988" y="1167426"/>
            <a:ext cx="9291236" cy="5166532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0785CB6A-7D50-102F-8A4B-734B21101E82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929695" cy="3008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/>
              <a:t>Visit.cern</a:t>
            </a:r>
            <a:endParaRPr lang="en-US" sz="2800" dirty="0">
              <a:solidFill>
                <a:srgbClr val="F89645"/>
              </a:solidFill>
            </a:endParaRPr>
          </a:p>
        </p:txBody>
      </p:sp>
      <p:sp>
        <p:nvSpPr>
          <p:cNvPr id="18" name="Rounded Rectangle 8">
            <a:extLst>
              <a:ext uri="{FF2B5EF4-FFF2-40B4-BE49-F238E27FC236}">
                <a16:creationId xmlns:a16="http://schemas.microsoft.com/office/drawing/2014/main" id="{6BEB5A8A-537D-24BB-1081-16BCDEF3B916}"/>
              </a:ext>
            </a:extLst>
          </p:cNvPr>
          <p:cNvSpPr/>
          <p:nvPr/>
        </p:nvSpPr>
        <p:spPr bwMode="auto">
          <a:xfrm>
            <a:off x="8750461" y="524043"/>
            <a:ext cx="2615611" cy="643384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/>
              <a:t>Results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810859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6D71C8-8644-3EDE-3058-CCF7CB4B8F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B2487-B408-C4CF-77DD-1FEAD272943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B0600C-5AF7-D236-4CEB-E5C428D6A7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E9BB-FACA-AF4F-88F5-EFB2BE303BB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7" name="Picture 16" descr="A screenshot of a computer&#10;&#10;Description automatically generated">
            <a:extLst>
              <a:ext uri="{FF2B5EF4-FFF2-40B4-BE49-F238E27FC236}">
                <a16:creationId xmlns:a16="http://schemas.microsoft.com/office/drawing/2014/main" id="{97DC213F-0D04-4C77-AB8A-456EC87F63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792727"/>
            <a:ext cx="4729404" cy="5460686"/>
          </a:xfrm>
          <a:prstGeom prst="rect">
            <a:avLst/>
          </a:prstGeom>
        </p:spPr>
      </p:pic>
      <p:pic>
        <p:nvPicPr>
          <p:cNvPr id="19" name="Picture 18" descr="A screenshot of a data report&#10;&#10;Description automatically generated">
            <a:extLst>
              <a:ext uri="{FF2B5EF4-FFF2-40B4-BE49-F238E27FC236}">
                <a16:creationId xmlns:a16="http://schemas.microsoft.com/office/drawing/2014/main" id="{D1DE974C-B07B-6C7E-BC90-7646FFF974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0055" y="1857034"/>
            <a:ext cx="6706395" cy="4359157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E1B21E14-0246-9EA3-5246-6FA0015F11B1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929695" cy="3008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/>
              <a:t>Visit.cern</a:t>
            </a:r>
            <a:endParaRPr lang="en-US" sz="2800" dirty="0">
              <a:solidFill>
                <a:srgbClr val="F89645"/>
              </a:solidFill>
            </a:endParaRPr>
          </a:p>
        </p:txBody>
      </p:sp>
      <p:sp>
        <p:nvSpPr>
          <p:cNvPr id="2" name="Rounded Rectangle 8">
            <a:extLst>
              <a:ext uri="{FF2B5EF4-FFF2-40B4-BE49-F238E27FC236}">
                <a16:creationId xmlns:a16="http://schemas.microsoft.com/office/drawing/2014/main" id="{E38B996E-B05E-2D87-88FF-AAB08F743698}"/>
              </a:ext>
            </a:extLst>
          </p:cNvPr>
          <p:cNvSpPr/>
          <p:nvPr/>
        </p:nvSpPr>
        <p:spPr bwMode="auto">
          <a:xfrm>
            <a:off x="8750461" y="524043"/>
            <a:ext cx="2615611" cy="643384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/>
              <a:t>Results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167778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980D80-1F03-DB48-0852-1F6C0BE9C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664965-62C8-BCD9-0FED-1E6909C6DF5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79A2C-9FA1-058F-5D27-737E7104DBA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88907-3B11-9637-2A2F-C84F8C24ABB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5" name="Picture 14" descr="A screenshot of a graph&#10;&#10;Description automatically generated">
            <a:extLst>
              <a:ext uri="{FF2B5EF4-FFF2-40B4-BE49-F238E27FC236}">
                <a16:creationId xmlns:a16="http://schemas.microsoft.com/office/drawing/2014/main" id="{50625533-52C7-B624-3831-15E8388B95E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819"/>
          <a:stretch/>
        </p:blipFill>
        <p:spPr>
          <a:xfrm>
            <a:off x="141769" y="1315812"/>
            <a:ext cx="6421077" cy="4226376"/>
          </a:xfrm>
          <a:prstGeom prst="rect">
            <a:avLst/>
          </a:prstGeom>
        </p:spPr>
      </p:pic>
      <p:pic>
        <p:nvPicPr>
          <p:cNvPr id="8" name="Picture 7" descr="A screenshot of a graph&#10;&#10;Description automatically generated">
            <a:extLst>
              <a:ext uri="{FF2B5EF4-FFF2-40B4-BE49-F238E27FC236}">
                <a16:creationId xmlns:a16="http://schemas.microsoft.com/office/drawing/2014/main" id="{B6A8AAC8-74E9-8BEC-4214-D5D754729EF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875" r="4520"/>
          <a:stretch/>
        </p:blipFill>
        <p:spPr>
          <a:xfrm>
            <a:off x="6435525" y="2138714"/>
            <a:ext cx="5474826" cy="3842795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726760B9-B59E-92D6-1650-2E8FE153DEDC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929695" cy="3008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err="1"/>
              <a:t>Visit.cern</a:t>
            </a:r>
            <a:endParaRPr lang="en-US" sz="2800" dirty="0">
              <a:solidFill>
                <a:srgbClr val="F89645"/>
              </a:solidFill>
            </a:endParaRPr>
          </a:p>
        </p:txBody>
      </p:sp>
      <p:sp>
        <p:nvSpPr>
          <p:cNvPr id="2" name="Rounded Rectangle 8">
            <a:extLst>
              <a:ext uri="{FF2B5EF4-FFF2-40B4-BE49-F238E27FC236}">
                <a16:creationId xmlns:a16="http://schemas.microsoft.com/office/drawing/2014/main" id="{364A502C-E380-D80D-8DB1-5F391E963748}"/>
              </a:ext>
            </a:extLst>
          </p:cNvPr>
          <p:cNvSpPr/>
          <p:nvPr/>
        </p:nvSpPr>
        <p:spPr bwMode="auto">
          <a:xfrm>
            <a:off x="8750461" y="524043"/>
            <a:ext cx="2615611" cy="643384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/>
              <a:t>Results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960105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CB3CF7-2D0B-42FD-A1D0-8415B661E8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08D1AA-7835-9DA8-A540-01B00199D2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800" dirty="0"/>
              <a:t>4. </a:t>
            </a:r>
            <a:r>
              <a:rPr lang="en-US" sz="2800" dirty="0">
                <a:solidFill>
                  <a:srgbClr val="0033A0"/>
                </a:solidFill>
              </a:rPr>
              <a:t>2025-2026 Season discussion: target audience</a:t>
            </a:r>
            <a:br>
              <a:rPr lang="en-US" sz="2800" dirty="0">
                <a:solidFill>
                  <a:srgbClr val="0033A0"/>
                </a:solidFill>
              </a:rPr>
            </a:b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401718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87064A-B922-FC08-EC9A-318561C27F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35A451E-0FE3-A0EA-76BC-7D5309EA6B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40055" y="6424669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ECF8D81-BD4B-BF4A-B465-1B9E9168B669}" type="datetime3">
              <a:rPr lang="de-CH" smtClean="0"/>
              <a:t>26/06/2025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59DB42C-8781-F988-89F3-8EE1264C226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368056" y="6424669"/>
            <a:ext cx="3769336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D.Larini / PEAB Q2</a:t>
            </a:r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4CB82FC-4F8E-357B-E9EB-788244B36C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621234"/>
              </p:ext>
            </p:extLst>
          </p:nvPr>
        </p:nvGraphicFramePr>
        <p:xfrm>
          <a:off x="407985" y="928900"/>
          <a:ext cx="11376025" cy="4865955"/>
        </p:xfrm>
        <a:graphic>
          <a:graphicData uri="http://schemas.openxmlformats.org/drawingml/2006/table">
            <a:tbl>
              <a:tblPr/>
              <a:tblGrid>
                <a:gridCol w="837832">
                  <a:extLst>
                    <a:ext uri="{9D8B030D-6E8A-4147-A177-3AD203B41FA5}">
                      <a16:colId xmlns:a16="http://schemas.microsoft.com/office/drawing/2014/main" val="3111779034"/>
                    </a:ext>
                  </a:extLst>
                </a:gridCol>
                <a:gridCol w="2031662">
                  <a:extLst>
                    <a:ext uri="{9D8B030D-6E8A-4147-A177-3AD203B41FA5}">
                      <a16:colId xmlns:a16="http://schemas.microsoft.com/office/drawing/2014/main" val="1551970776"/>
                    </a:ext>
                  </a:extLst>
                </a:gridCol>
                <a:gridCol w="740259">
                  <a:extLst>
                    <a:ext uri="{9D8B030D-6E8A-4147-A177-3AD203B41FA5}">
                      <a16:colId xmlns:a16="http://schemas.microsoft.com/office/drawing/2014/main" val="1640797336"/>
                    </a:ext>
                  </a:extLst>
                </a:gridCol>
                <a:gridCol w="756471">
                  <a:extLst>
                    <a:ext uri="{9D8B030D-6E8A-4147-A177-3AD203B41FA5}">
                      <a16:colId xmlns:a16="http://schemas.microsoft.com/office/drawing/2014/main" val="3749163357"/>
                    </a:ext>
                  </a:extLst>
                </a:gridCol>
                <a:gridCol w="583563">
                  <a:extLst>
                    <a:ext uri="{9D8B030D-6E8A-4147-A177-3AD203B41FA5}">
                      <a16:colId xmlns:a16="http://schemas.microsoft.com/office/drawing/2014/main" val="1989767081"/>
                    </a:ext>
                  </a:extLst>
                </a:gridCol>
                <a:gridCol w="497110">
                  <a:extLst>
                    <a:ext uri="{9D8B030D-6E8A-4147-A177-3AD203B41FA5}">
                      <a16:colId xmlns:a16="http://schemas.microsoft.com/office/drawing/2014/main" val="1736790906"/>
                    </a:ext>
                  </a:extLst>
                </a:gridCol>
                <a:gridCol w="670016">
                  <a:extLst>
                    <a:ext uri="{9D8B030D-6E8A-4147-A177-3AD203B41FA5}">
                      <a16:colId xmlns:a16="http://schemas.microsoft.com/office/drawing/2014/main" val="4275057940"/>
                    </a:ext>
                  </a:extLst>
                </a:gridCol>
                <a:gridCol w="680822">
                  <a:extLst>
                    <a:ext uri="{9D8B030D-6E8A-4147-A177-3AD203B41FA5}">
                      <a16:colId xmlns:a16="http://schemas.microsoft.com/office/drawing/2014/main" val="2457558082"/>
                    </a:ext>
                  </a:extLst>
                </a:gridCol>
                <a:gridCol w="853399">
                  <a:extLst>
                    <a:ext uri="{9D8B030D-6E8A-4147-A177-3AD203B41FA5}">
                      <a16:colId xmlns:a16="http://schemas.microsoft.com/office/drawing/2014/main" val="2106664787"/>
                    </a:ext>
                  </a:extLst>
                </a:gridCol>
                <a:gridCol w="605910">
                  <a:extLst>
                    <a:ext uri="{9D8B030D-6E8A-4147-A177-3AD203B41FA5}">
                      <a16:colId xmlns:a16="http://schemas.microsoft.com/office/drawing/2014/main" val="3925244556"/>
                    </a:ext>
                  </a:extLst>
                </a:gridCol>
                <a:gridCol w="3118981">
                  <a:extLst>
                    <a:ext uri="{9D8B030D-6E8A-4147-A177-3AD203B41FA5}">
                      <a16:colId xmlns:a16="http://schemas.microsoft.com/office/drawing/2014/main" val="2143101115"/>
                    </a:ext>
                  </a:extLst>
                </a:gridCol>
              </a:tblGrid>
              <a:tr h="450233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Event</a:t>
                      </a:r>
                      <a:endParaRPr lang="en-GB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Description (</a:t>
                      </a:r>
                      <a:r>
                        <a:rPr lang="en-GB" sz="1000" b="0" i="0" u="none" strike="noStrike" dirty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</a:rPr>
                        <a:t>in blue</a:t>
                      </a:r>
                      <a:r>
                        <a:rPr lang="en-GB" sz="1000" b="0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: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involvement of youth)</a:t>
                      </a:r>
                      <a:endParaRPr lang="en-GB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Location </a:t>
                      </a:r>
                      <a:endParaRPr lang="en-GB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Date</a:t>
                      </a:r>
                      <a:endParaRPr lang="en-GB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Language</a:t>
                      </a:r>
                      <a:endParaRPr lang="en-GB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Type</a:t>
                      </a:r>
                      <a:endParaRPr lang="en-GB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Partnership</a:t>
                      </a:r>
                      <a:endParaRPr lang="en-GB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Status</a:t>
                      </a:r>
                      <a:endParaRPr lang="en-GB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000" b="0" i="0" u="none" strike="noStrike" dirty="0">
                          <a:solidFill>
                            <a:srgbClr val="303030"/>
                          </a:solidFill>
                          <a:effectLst/>
                          <a:latin typeface="Arial" panose="020B0604020202020204" pitchFamily="34" charset="0"/>
                        </a:rPr>
                        <a:t>Cost estimate </a:t>
                      </a:r>
                      <a:endParaRPr lang="en-GB" sz="1050" b="0" i="0" u="none" strike="noStrike" dirty="0">
                        <a:solidFill>
                          <a:srgbClr val="30303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050" b="0" i="0" u="none" strike="noStrike" dirty="0">
                          <a:solidFill>
                            <a:srgbClr val="303030"/>
                          </a:solidFill>
                          <a:effectLst/>
                          <a:latin typeface="Arial" panose="020B0604020202020204" pitchFamily="34" charset="0"/>
                        </a:rPr>
                        <a:t>Lead</a:t>
                      </a: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Target audiences (segmentation can evolve)</a:t>
                      </a:r>
                      <a:endParaRPr lang="en-GB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ctr">
                        <a:buNone/>
                      </a:pPr>
                      <a:endParaRPr lang="en-GB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9039058"/>
                  </a:ext>
                </a:extLst>
              </a:tr>
              <a:tr h="24299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Première Film Cédric </a:t>
                      </a:r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Klapish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Film about life at CERN by film director Cédric 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Klapisch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who produced the French movie “L'Auberge espagnole”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Science Gateway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 Septembre 2025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Movie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Confirmed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CHF 1,000</a:t>
                      </a:r>
                    </a:p>
                    <a:p>
                      <a:pPr algn="l" fontAlgn="ctr"/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tbd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CH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Public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Cinema enthousiasts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CH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Local Communities </a:t>
                      </a:r>
                    </a:p>
                    <a:p>
                      <a:pPr marL="171450" marR="0" lvl="0" indent="-1714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Local independent cinemas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CH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 Community</a:t>
                      </a:r>
                    </a:p>
                    <a:p>
                      <a:pPr marL="171450" marR="0" lvl="0" indent="-1714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CineGlobe community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1139120"/>
                  </a:ext>
                </a:extLst>
              </a:tr>
              <a:tr h="13543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 err="1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Binôme</a:t>
                      </a:r>
                      <a:endParaRPr lang="en-GB" sz="1000" b="1" i="0" u="none" strike="noStrike" dirty="0">
                        <a:solidFill>
                          <a:srgbClr val="17254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The concept of 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binôme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is that a researcher (Yasmine 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Amhis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LHCb) becomes the object of study for a playwright,. </a:t>
                      </a:r>
                      <a:r>
                        <a:rPr lang="en-GB" sz="1000" b="0" i="0" u="none" strike="noStrike" dirty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</a:rPr>
                        <a:t>Involvement of young actors and use of the theme in the screenplay, also representations and workshops for local high schools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Château Rouge </a:t>
                      </a:r>
                      <a:r>
                        <a:rPr lang="en-GB" sz="1000" b="0" i="0" u="none" strike="noStrike" dirty="0" err="1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Annemasse</a:t>
                      </a:r>
                      <a:r>
                        <a:rPr lang="en-GB" sz="1000" b="0" i="0" u="none" strike="noStrike" dirty="0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26-28 September 2025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Theatre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Château Rouge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Confirmed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CHF 5,000 incl. March 2026 representation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Local Com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CH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Public</a:t>
                      </a:r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Theatre enthousiasts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Young audience and their families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CH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Local Communities </a:t>
                      </a:r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r>
                        <a:rPr lang="en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udience from Annemasse and wider Haute-Savoie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248433"/>
                  </a:ext>
                </a:extLst>
              </a:tr>
              <a:tr h="98615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Partage ta Science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Modelled on the organisation of a scientific symposium, this evening will </a:t>
                      </a:r>
                      <a:r>
                        <a:rPr lang="en-GB" sz="1000" b="0" i="0" u="none" strike="noStrike" dirty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</a:rPr>
                        <a:t>give students from the Pays de Gex and Geneva the opportunity to present seven final-year research works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covering a variety of scientific fields.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Science Gateway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03 October 2025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Talk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Confirmed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CHF 2,000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SG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Teachers and Students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Local schools and students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CH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Public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Parents, families</a:t>
                      </a:r>
                    </a:p>
                    <a:p>
                      <a:pPr algn="l" fontAlgn="ctr"/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6345983"/>
                  </a:ext>
                </a:extLst>
              </a:tr>
              <a:tr h="74754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Orbite CinéGlobe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Showcase of a movie with </a:t>
                      </a:r>
                      <a:r>
                        <a:rPr lang="en-GB" sz="1000" b="0" i="0" u="none" strike="noStrike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</a:rPr>
                        <a:t>intervention of young researche</a:t>
                      </a:r>
                      <a:r>
                        <a:rPr lang="en-GB" sz="1000" b="0" i="0" u="none" strike="noStrike">
                          <a:solidFill>
                            <a:srgbClr val="44B3E1"/>
                          </a:solidFill>
                          <a:effectLst/>
                          <a:latin typeface="Arial" panose="020B0604020202020204" pitchFamily="34" charset="0"/>
                        </a:rPr>
                        <a:t>r</a:t>
                      </a: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to explain physics phenomenon. </a:t>
                      </a:r>
                      <a:r>
                        <a:rPr lang="en-GB" sz="1000" b="0" i="0" u="none" strike="noStrike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</a:rPr>
                        <a:t>Workshop and projection for kids in the morning</a:t>
                      </a:r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Théâtre Le Bordeaux, St Genis Pouilly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Sun 12 October 2025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Movie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Théâtre Le Bordeaux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tbc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CHF 1,000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Neal Hartman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CH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Public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Cinema enthousiasts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CH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Local Communities </a:t>
                      </a:r>
                    </a:p>
                    <a:p>
                      <a:pPr marL="171450" marR="0" lvl="0" indent="-1714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Local independent cinemas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CH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 Community</a:t>
                      </a:r>
                    </a:p>
                    <a:p>
                      <a:pPr marL="171450" marR="0" lvl="0" indent="-1714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CineGlobe community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3624608"/>
                  </a:ext>
                </a:extLst>
              </a:tr>
            </a:tbl>
          </a:graphicData>
        </a:graphic>
      </p:graphicFrame>
      <p:sp>
        <p:nvSpPr>
          <p:cNvPr id="18" name="Title 2">
            <a:extLst>
              <a:ext uri="{FF2B5EF4-FFF2-40B4-BE49-F238E27FC236}">
                <a16:creationId xmlns:a16="http://schemas.microsoft.com/office/drawing/2014/main" id="{D7DE509A-1D6E-7F59-EBF9-2D4B4C146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4"/>
            <a:ext cx="11376025" cy="364356"/>
          </a:xfrm>
        </p:spPr>
        <p:txBody>
          <a:bodyPr/>
          <a:lstStyle/>
          <a:p>
            <a:r>
              <a:rPr lang="en-US" sz="1800" dirty="0"/>
              <a:t>Overview Season 25-26 </a:t>
            </a:r>
            <a:r>
              <a:rPr lang="en-US" sz="1800" b="0" dirty="0"/>
              <a:t>part 1/4 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619CD38A-0D2C-7E8C-3C21-8A5F9F170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3351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48E28B-3B20-8298-FFE6-0B0C45A3D7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1B1D2BD-9D27-3E06-9721-873FD6F32B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40055" y="6424669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FFC6120-B3FB-EC44-9B60-B72714804AE8}" type="datetime3">
              <a:rPr lang="de-CH" smtClean="0"/>
              <a:t>26/06/2025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66A2DFD-7848-88FB-2D8C-05ECADB64693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368056" y="6424669"/>
            <a:ext cx="3769336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D.Larini / PEAB Q2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B822996-C06F-FAAE-8C8D-EA7CC75D7C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064853"/>
              </p:ext>
            </p:extLst>
          </p:nvPr>
        </p:nvGraphicFramePr>
        <p:xfrm>
          <a:off x="407985" y="837318"/>
          <a:ext cx="11376028" cy="3816368"/>
        </p:xfrm>
        <a:graphic>
          <a:graphicData uri="http://schemas.openxmlformats.org/drawingml/2006/table">
            <a:tbl>
              <a:tblPr/>
              <a:tblGrid>
                <a:gridCol w="975184">
                  <a:extLst>
                    <a:ext uri="{9D8B030D-6E8A-4147-A177-3AD203B41FA5}">
                      <a16:colId xmlns:a16="http://schemas.microsoft.com/office/drawing/2014/main" val="3111779034"/>
                    </a:ext>
                  </a:extLst>
                </a:gridCol>
                <a:gridCol w="1618067">
                  <a:extLst>
                    <a:ext uri="{9D8B030D-6E8A-4147-A177-3AD203B41FA5}">
                      <a16:colId xmlns:a16="http://schemas.microsoft.com/office/drawing/2014/main" val="1551970776"/>
                    </a:ext>
                  </a:extLst>
                </a:gridCol>
                <a:gridCol w="879599">
                  <a:extLst>
                    <a:ext uri="{9D8B030D-6E8A-4147-A177-3AD203B41FA5}">
                      <a16:colId xmlns:a16="http://schemas.microsoft.com/office/drawing/2014/main" val="1640797336"/>
                    </a:ext>
                  </a:extLst>
                </a:gridCol>
                <a:gridCol w="481031">
                  <a:extLst>
                    <a:ext uri="{9D8B030D-6E8A-4147-A177-3AD203B41FA5}">
                      <a16:colId xmlns:a16="http://schemas.microsoft.com/office/drawing/2014/main" val="3749163357"/>
                    </a:ext>
                  </a:extLst>
                </a:gridCol>
                <a:gridCol w="513100">
                  <a:extLst>
                    <a:ext uri="{9D8B030D-6E8A-4147-A177-3AD203B41FA5}">
                      <a16:colId xmlns:a16="http://schemas.microsoft.com/office/drawing/2014/main" val="1989767081"/>
                    </a:ext>
                  </a:extLst>
                </a:gridCol>
                <a:gridCol w="577237">
                  <a:extLst>
                    <a:ext uri="{9D8B030D-6E8A-4147-A177-3AD203B41FA5}">
                      <a16:colId xmlns:a16="http://schemas.microsoft.com/office/drawing/2014/main" val="1736790906"/>
                    </a:ext>
                  </a:extLst>
                </a:gridCol>
                <a:gridCol w="604724">
                  <a:extLst>
                    <a:ext uri="{9D8B030D-6E8A-4147-A177-3AD203B41FA5}">
                      <a16:colId xmlns:a16="http://schemas.microsoft.com/office/drawing/2014/main" val="4275057940"/>
                    </a:ext>
                  </a:extLst>
                </a:gridCol>
                <a:gridCol w="517681">
                  <a:extLst>
                    <a:ext uri="{9D8B030D-6E8A-4147-A177-3AD203B41FA5}">
                      <a16:colId xmlns:a16="http://schemas.microsoft.com/office/drawing/2014/main" val="2457558082"/>
                    </a:ext>
                  </a:extLst>
                </a:gridCol>
                <a:gridCol w="835185">
                  <a:extLst>
                    <a:ext uri="{9D8B030D-6E8A-4147-A177-3AD203B41FA5}">
                      <a16:colId xmlns:a16="http://schemas.microsoft.com/office/drawing/2014/main" val="2106664787"/>
                    </a:ext>
                  </a:extLst>
                </a:gridCol>
                <a:gridCol w="1051035">
                  <a:extLst>
                    <a:ext uri="{9D8B030D-6E8A-4147-A177-3AD203B41FA5}">
                      <a16:colId xmlns:a16="http://schemas.microsoft.com/office/drawing/2014/main" val="1259498346"/>
                    </a:ext>
                  </a:extLst>
                </a:gridCol>
                <a:gridCol w="3323185">
                  <a:extLst>
                    <a:ext uri="{9D8B030D-6E8A-4147-A177-3AD203B41FA5}">
                      <a16:colId xmlns:a16="http://schemas.microsoft.com/office/drawing/2014/main" val="281914479"/>
                    </a:ext>
                  </a:extLst>
                </a:gridCol>
              </a:tblGrid>
              <a:tr h="450233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Event</a:t>
                      </a:r>
                      <a:endParaRPr lang="en-GB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Description (</a:t>
                      </a:r>
                      <a:r>
                        <a:rPr lang="en-GB" sz="1000" b="0" i="0" u="none" strike="noStrike" dirty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</a:rPr>
                        <a:t>in blue</a:t>
                      </a:r>
                      <a:r>
                        <a:rPr lang="en-GB" sz="1000" b="0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: 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involvement of youth)</a:t>
                      </a:r>
                      <a:endParaRPr lang="en-GB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Location </a:t>
                      </a:r>
                      <a:endParaRPr lang="en-GB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Date</a:t>
                      </a:r>
                      <a:endParaRPr lang="en-GB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Language</a:t>
                      </a:r>
                      <a:endParaRPr lang="en-GB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Type</a:t>
                      </a:r>
                      <a:endParaRPr lang="en-GB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Partnership</a:t>
                      </a:r>
                      <a:endParaRPr lang="en-GB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Status</a:t>
                      </a:r>
                      <a:endParaRPr lang="en-GB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Cost estimate </a:t>
                      </a:r>
                      <a:endParaRPr lang="en-GB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050" b="0" i="0" u="none" strike="noStrike" dirty="0">
                          <a:effectLst/>
                          <a:latin typeface="Arial" panose="020B0604020202020204" pitchFamily="34" charset="0"/>
                        </a:rPr>
                        <a:t>Lead</a:t>
                      </a: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Target Audience</a:t>
                      </a:r>
                      <a:endParaRPr lang="en-GB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9039058"/>
                  </a:ext>
                </a:extLst>
              </a:tr>
              <a:tr h="24299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Dark Matter Day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</a:rPr>
                        <a:t>Programme for young kids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Science Gateway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Tue 28 October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Talk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H" sz="1000" b="0" i="0" u="none" strike="noStrike" dirty="0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Am stram gram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tbc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CHF 3,000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Local Com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CH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Public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Parents, families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 community (families)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Local astronomy clubs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CH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 Community</a:t>
                      </a:r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 community (families)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ctr"/>
                      <a:endParaRPr lang="en-CH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1139120"/>
                  </a:ext>
                </a:extLst>
              </a:tr>
              <a:tr h="101729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Bob Wilson Talk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 err="1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tbd</a:t>
                      </a:r>
                      <a:endParaRPr lang="en-GB" sz="1000" b="0" i="0" u="none" strike="noStrike" dirty="0">
                        <a:solidFill>
                          <a:srgbClr val="17254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Science Gateway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14-Nov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Eng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Talk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CH" sz="1000" b="0" i="0" u="none" strike="noStrike">
                        <a:solidFill>
                          <a:srgbClr val="17254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confirmed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?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tbd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CH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Public (arts)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Local art and Fashion scene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Art schools (ex: HEAD)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Greater Geneva theatres and their audiences (Grand 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Théatre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Arts @ CERN community</a:t>
                      </a:r>
                    </a:p>
                    <a:p>
                      <a:pPr algn="l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248433"/>
                  </a:ext>
                </a:extLst>
              </a:tr>
              <a:tr h="62745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FameLab International Final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FameLab is a challenge for </a:t>
                      </a:r>
                      <a:r>
                        <a:rPr lang="en-GB" sz="1000" b="0" i="0" u="none" strike="noStrike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</a:rPr>
                        <a:t>young scientists t</a:t>
                      </a:r>
                      <a:r>
                        <a:rPr lang="en-GB" sz="1000" b="0" i="0" u="none" strike="noStrike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o explain a scientific concept in three minutes to a general audience. The international final will be held at CERN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000" b="0" i="0" u="none" strike="noStrike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Science Gateway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25-Nov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Eng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Talk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CH" sz="1000" b="0" i="0" u="none" strike="noStrike" dirty="0">
                        <a:solidFill>
                          <a:srgbClr val="17254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Confirmed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CHF 4,000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Paola Catapano &amp; Local Com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CH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Scientific Community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Local Universities (UNIGE, HES, LAPP)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Student communities and organisations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CH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Industry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Innovation scene (FONGIT)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6345983"/>
                  </a:ext>
                </a:extLst>
              </a:tr>
            </a:tbl>
          </a:graphicData>
        </a:graphic>
      </p:graphicFrame>
      <p:sp>
        <p:nvSpPr>
          <p:cNvPr id="18" name="Title 2">
            <a:extLst>
              <a:ext uri="{FF2B5EF4-FFF2-40B4-BE49-F238E27FC236}">
                <a16:creationId xmlns:a16="http://schemas.microsoft.com/office/drawing/2014/main" id="{D5EB0CFE-B031-B1F8-7611-D1AFD25BD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4"/>
            <a:ext cx="11376025" cy="364356"/>
          </a:xfrm>
        </p:spPr>
        <p:txBody>
          <a:bodyPr/>
          <a:lstStyle/>
          <a:p>
            <a:r>
              <a:rPr lang="en-US" sz="1800" dirty="0"/>
              <a:t>Overview Season 25-26 </a:t>
            </a:r>
            <a:r>
              <a:rPr lang="en-US" sz="1800" b="0" dirty="0"/>
              <a:t>part 2/4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B4BFAE-7B86-3833-1651-FC8204B16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3212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9F9FF7-8412-D649-F4CD-CA6C920B87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2BA500B-0D1B-C1E3-58BB-376A4062CC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40055" y="6424669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FFC6120-B3FB-EC44-9B60-B72714804AE8}" type="datetime3">
              <a:rPr lang="de-CH" smtClean="0"/>
              <a:t>26/06/2025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E12C928-A01A-999E-B130-9420EC8325F0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368056" y="6424669"/>
            <a:ext cx="3769336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D.Larini / PEAB Q2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CC6C087-BCA0-42CA-D025-2476164414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785072"/>
              </p:ext>
            </p:extLst>
          </p:nvPr>
        </p:nvGraphicFramePr>
        <p:xfrm>
          <a:off x="407985" y="837318"/>
          <a:ext cx="11376028" cy="5396394"/>
        </p:xfrm>
        <a:graphic>
          <a:graphicData uri="http://schemas.openxmlformats.org/drawingml/2006/table">
            <a:tbl>
              <a:tblPr/>
              <a:tblGrid>
                <a:gridCol w="790194">
                  <a:extLst>
                    <a:ext uri="{9D8B030D-6E8A-4147-A177-3AD203B41FA5}">
                      <a16:colId xmlns:a16="http://schemas.microsoft.com/office/drawing/2014/main" val="3111779034"/>
                    </a:ext>
                  </a:extLst>
                </a:gridCol>
                <a:gridCol w="1953143">
                  <a:extLst>
                    <a:ext uri="{9D8B030D-6E8A-4147-A177-3AD203B41FA5}">
                      <a16:colId xmlns:a16="http://schemas.microsoft.com/office/drawing/2014/main" val="1551970776"/>
                    </a:ext>
                  </a:extLst>
                </a:gridCol>
                <a:gridCol w="485614">
                  <a:extLst>
                    <a:ext uri="{9D8B030D-6E8A-4147-A177-3AD203B41FA5}">
                      <a16:colId xmlns:a16="http://schemas.microsoft.com/office/drawing/2014/main" val="1640797336"/>
                    </a:ext>
                  </a:extLst>
                </a:gridCol>
                <a:gridCol w="681925">
                  <a:extLst>
                    <a:ext uri="{9D8B030D-6E8A-4147-A177-3AD203B41FA5}">
                      <a16:colId xmlns:a16="http://schemas.microsoft.com/office/drawing/2014/main" val="3749163357"/>
                    </a:ext>
                  </a:extLst>
                </a:gridCol>
                <a:gridCol w="495946">
                  <a:extLst>
                    <a:ext uri="{9D8B030D-6E8A-4147-A177-3AD203B41FA5}">
                      <a16:colId xmlns:a16="http://schemas.microsoft.com/office/drawing/2014/main" val="1989767081"/>
                    </a:ext>
                  </a:extLst>
                </a:gridCol>
                <a:gridCol w="713634">
                  <a:extLst>
                    <a:ext uri="{9D8B030D-6E8A-4147-A177-3AD203B41FA5}">
                      <a16:colId xmlns:a16="http://schemas.microsoft.com/office/drawing/2014/main" val="1736790906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val="4275057940"/>
                    </a:ext>
                  </a:extLst>
                </a:gridCol>
                <a:gridCol w="896230">
                  <a:extLst>
                    <a:ext uri="{9D8B030D-6E8A-4147-A177-3AD203B41FA5}">
                      <a16:colId xmlns:a16="http://schemas.microsoft.com/office/drawing/2014/main" val="2457558082"/>
                    </a:ext>
                  </a:extLst>
                </a:gridCol>
                <a:gridCol w="806446">
                  <a:extLst>
                    <a:ext uri="{9D8B030D-6E8A-4147-A177-3AD203B41FA5}">
                      <a16:colId xmlns:a16="http://schemas.microsoft.com/office/drawing/2014/main" val="2106664787"/>
                    </a:ext>
                  </a:extLst>
                </a:gridCol>
                <a:gridCol w="904640">
                  <a:extLst>
                    <a:ext uri="{9D8B030D-6E8A-4147-A177-3AD203B41FA5}">
                      <a16:colId xmlns:a16="http://schemas.microsoft.com/office/drawing/2014/main" val="573482311"/>
                    </a:ext>
                  </a:extLst>
                </a:gridCol>
                <a:gridCol w="2923042">
                  <a:extLst>
                    <a:ext uri="{9D8B030D-6E8A-4147-A177-3AD203B41FA5}">
                      <a16:colId xmlns:a16="http://schemas.microsoft.com/office/drawing/2014/main" val="281914479"/>
                    </a:ext>
                  </a:extLst>
                </a:gridCol>
              </a:tblGrid>
              <a:tr h="450233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Event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Description (</a:t>
                      </a:r>
                      <a:r>
                        <a:rPr lang="en-GB" sz="900" b="0" i="0" u="none" strike="noStrike" dirty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</a:rPr>
                        <a:t>in blue</a:t>
                      </a:r>
                      <a:r>
                        <a:rPr lang="en-GB" sz="900" b="0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: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involvement of youth)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Location 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Date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Language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Type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Partnership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Status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Cost estimate 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900" b="0" i="0" u="none" strike="noStrike" dirty="0">
                          <a:effectLst/>
                          <a:latin typeface="Arial" panose="020B0604020202020204" pitchFamily="34" charset="0"/>
                        </a:rPr>
                        <a:t>Lead</a:t>
                      </a: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Target Audience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9039058"/>
                  </a:ext>
                </a:extLst>
              </a:tr>
              <a:tr h="747541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900" b="1" i="0" u="none" strike="noStrike" dirty="0" err="1">
                          <a:solidFill>
                            <a:srgbClr val="172542"/>
                          </a:solidFill>
                          <a:effectLst/>
                          <a:latin typeface="Arial"/>
                        </a:rPr>
                        <a:t>Antigel</a:t>
                      </a:r>
                      <a:r>
                        <a:rPr lang="en-GB" sz="900" b="1" i="0" u="none" strike="noStrike" dirty="0">
                          <a:solidFill>
                            <a:srgbClr val="172542"/>
                          </a:solidFill>
                          <a:effectLst/>
                          <a:latin typeface="Arial"/>
                        </a:rPr>
                        <a:t> (title tbc)</a:t>
                      </a:r>
                    </a:p>
                  </a:txBody>
                  <a:tcPr marL="9524" marR="9524" marT="9524" anchor="ctr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172542"/>
                          </a:solidFill>
                          <a:effectLst/>
                          <a:latin typeface="Arial"/>
                        </a:rPr>
                        <a:t>Music concert – more info </a:t>
                      </a:r>
                      <a:r>
                        <a:rPr lang="en-GB" sz="900" b="0" i="0" u="none" strike="noStrike" dirty="0" err="1">
                          <a:solidFill>
                            <a:srgbClr val="172542"/>
                          </a:solidFill>
                          <a:effectLst/>
                          <a:latin typeface="Arial"/>
                        </a:rPr>
                        <a:t>tbd</a:t>
                      </a:r>
                      <a:endParaRPr lang="en-US" dirty="0" err="1"/>
                    </a:p>
                  </a:txBody>
                  <a:tcPr marL="9524" marR="9524" marT="9524" anchor="ctr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Science Gateway</a:t>
                      </a:r>
                    </a:p>
                  </a:txBody>
                  <a:tcPr marL="9524" marR="9524" marT="9524" anchor="ctr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Thu 5 February 2026</a:t>
                      </a:r>
                      <a:endParaRPr lang="en-US" dirty="0"/>
                    </a:p>
                  </a:txBody>
                  <a:tcPr marL="9524" marR="9524" marT="9524" anchor="ctr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Fr</a:t>
                      </a:r>
                    </a:p>
                  </a:txBody>
                  <a:tcPr marL="9524" marR="9524" marT="9524" anchor="ctr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rgbClr val="172542"/>
                          </a:solidFill>
                          <a:effectLst/>
                          <a:latin typeface="Arial"/>
                        </a:rPr>
                        <a:t>Concert</a:t>
                      </a:r>
                      <a:endParaRPr lang="en-US" dirty="0"/>
                    </a:p>
                  </a:txBody>
                  <a:tcPr marL="9524" marR="9524" marT="9524" anchor="ctr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900" b="0" i="0" u="none" strike="noStrike" dirty="0" err="1">
                          <a:solidFill>
                            <a:srgbClr val="172542"/>
                          </a:solidFill>
                          <a:effectLst/>
                          <a:latin typeface="Arial"/>
                        </a:rPr>
                        <a:t>Antigel</a:t>
                      </a:r>
                    </a:p>
                  </a:txBody>
                  <a:tcPr marL="9524" marR="9524" marT="9524" anchor="ctr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FFC000"/>
                          </a:solidFill>
                          <a:effectLst/>
                          <a:latin typeface="+mn-lt"/>
                        </a:rPr>
                        <a:t>tbc</a:t>
                      </a:r>
                    </a:p>
                  </a:txBody>
                  <a:tcPr marL="9524" marR="9524" marT="9524" anchor="ctr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tbd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4" marR="9524" marT="9524" anchor="ctr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Local Coms</a:t>
                      </a:r>
                      <a:endParaRPr lang="en-US" dirty="0"/>
                    </a:p>
                  </a:txBody>
                  <a:tcPr marL="9524" marR="9524" marT="9524" anchor="ctr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buFont typeface="Arial"/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Local communities </a:t>
                      </a:r>
                    </a:p>
                    <a:p>
                      <a:pPr marL="0" lvl="0" indent="0" algn="l">
                        <a:buFont typeface="Arial"/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General public (distant)</a:t>
                      </a:r>
                    </a:p>
                    <a:p>
                      <a:pPr marL="171450" lvl="0" indent="-171450" algn="l">
                        <a:buFont typeface="Arial"/>
                        <a:buChar char="•"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Young adults </a:t>
                      </a:r>
                    </a:p>
                    <a:p>
                      <a:pPr marL="171450" lvl="0" indent="-171450" algn="l">
                        <a:buFont typeface="Arial"/>
                        <a:buChar char="•"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Music fans </a:t>
                      </a:r>
                    </a:p>
                    <a:p>
                      <a:pPr marL="171450" lvl="0" indent="-171450" algn="l">
                        <a:buFont typeface="Arial"/>
                        <a:buChar char="•"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Cultural scene of Geneva</a:t>
                      </a:r>
                    </a:p>
                    <a:p>
                      <a:pPr marL="171450" lvl="0" indent="-171450" algn="l">
                        <a:buFont typeface="Arial"/>
                        <a:buChar char="•"/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4" marR="9524" marT="9524" anchor="ctr">
                    <a:lnL w="6350">
                      <a:solidFill>
                        <a:srgbClr val="000000"/>
                      </a:solidFill>
                    </a:lnL>
                    <a:lnR w="6350">
                      <a:solidFill>
                        <a:srgbClr val="000000"/>
                      </a:solidFill>
                    </a:lnR>
                    <a:lnT w="6350">
                      <a:solidFill>
                        <a:srgbClr val="000000"/>
                      </a:solidFill>
                    </a:lnT>
                    <a:lnB w="635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4926913"/>
                  </a:ext>
                </a:extLst>
              </a:tr>
              <a:tr h="747542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 dirty="0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Arts at CERN summit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tbc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7030A0"/>
                          </a:solidFill>
                          <a:effectLst/>
                          <a:latin typeface="+mn-lt"/>
                        </a:rPr>
                        <a:t>Science Gateway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February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Fr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Performance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900" b="0" i="0" u="none" strike="noStrike" dirty="0">
                        <a:solidFill>
                          <a:srgbClr val="17254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FFC000"/>
                          </a:solidFill>
                          <a:effectLst/>
                          <a:latin typeface="Arial"/>
                        </a:rPr>
                        <a:t>tbc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FontTx/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Arts @ CERN 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Public (arts)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Local art and Fashion scene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Art schools (ex: HEAD)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Arts @ CERN community</a:t>
                      </a:r>
                    </a:p>
                    <a:p>
                      <a:pPr algn="l" fontAlgn="ctr"/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3624608"/>
                  </a:ext>
                </a:extLst>
              </a:tr>
              <a:tr h="747542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 dirty="0" err="1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Binôme</a:t>
                      </a:r>
                      <a:endParaRPr lang="en-GB" sz="900" b="1" i="0" u="none" strike="noStrike" dirty="0">
                        <a:solidFill>
                          <a:srgbClr val="17254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172542"/>
                          </a:solidFill>
                          <a:effectLst/>
                          <a:latin typeface="Arial"/>
                        </a:rPr>
                        <a:t>2nd edition of the </a:t>
                      </a:r>
                      <a:r>
                        <a:rPr lang="en-GB" sz="900" b="0" i="0" u="none" strike="noStrike" dirty="0" err="1">
                          <a:solidFill>
                            <a:srgbClr val="172542"/>
                          </a:solidFill>
                          <a:effectLst/>
                          <a:latin typeface="Arial"/>
                        </a:rPr>
                        <a:t>Binôme</a:t>
                      </a:r>
                      <a:r>
                        <a:rPr lang="en-GB" sz="900" b="0" i="0" u="none" strike="noStrike" dirty="0">
                          <a:solidFill>
                            <a:srgbClr val="172542"/>
                          </a:solidFill>
                          <a:effectLst/>
                          <a:latin typeface="Arial"/>
                        </a:rPr>
                        <a:t> play (see above) but at Science Gateway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7030A0"/>
                          </a:solidFill>
                          <a:effectLst/>
                          <a:latin typeface="Arial"/>
                        </a:rPr>
                        <a:t>Science Gateway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Thu 5 March 2026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Theatre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Château Rouge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Confirmed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CHF 1000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Tx/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Local Coms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Public 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Theatre enthousiasts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Local Communities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Châteaux Rouge community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udience from Annemasse and wider Haute-Savoie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7700492"/>
                  </a:ext>
                </a:extLst>
              </a:tr>
              <a:tr h="747542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 dirty="0">
                          <a:solidFill>
                            <a:srgbClr val="172542"/>
                          </a:solidFill>
                          <a:effectLst/>
                          <a:latin typeface="Arial"/>
                        </a:rPr>
                        <a:t>KV 265 Youth Piano concert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The KV 265 Science &amp; Symphony project consists of live performances accompanied by high-definition science films. For this edition, the performance would </a:t>
                      </a:r>
                      <a:r>
                        <a:rPr lang="en-GB" sz="900" b="0" i="0" u="none" strike="noStrike" dirty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</a:rPr>
                        <a:t>partner with young pianists </a:t>
                      </a:r>
                      <a:r>
                        <a:rPr lang="en-GB" sz="900" b="0" i="0" u="none" strike="noStrike" dirty="0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from the HEM of Geneva.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Science Gateway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Tue 31 mars 2026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n/a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172542"/>
                          </a:solidFill>
                          <a:effectLst/>
                          <a:latin typeface="Arial"/>
                        </a:rPr>
                        <a:t>Concert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Haute Ecole de Musique Genève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Confirmed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CHF 6,000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Tx/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Local Coms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Public 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Classical music enthousiasts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Astronomy enthousiasts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Local Community</a:t>
                      </a:r>
                    </a:p>
                    <a:p>
                      <a:pPr marL="171450" marR="0" lvl="0" indent="-1714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HEM Community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Scientifc Community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UNIGE, EPFL (astrophysics)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Donors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VIP (C&amp;SF?)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5067617"/>
                  </a:ext>
                </a:extLst>
              </a:tr>
              <a:tr h="747542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 dirty="0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Hunting the Higgs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Hunting the Higgs is a fun &amp; interactive show that sees the audience proceed through all the steps of the scientific method to attempt to discover the Higgs Boson. For this performance, we would</a:t>
                      </a:r>
                      <a:r>
                        <a:rPr lang="en-GB" sz="900" b="0" i="0" u="none" strike="noStrike" dirty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</a:rPr>
                        <a:t> target a young audience</a:t>
                      </a:r>
                      <a:endParaRPr lang="en-GB" sz="900" b="0" i="0" u="none" strike="noStrike" dirty="0">
                        <a:solidFill>
                          <a:srgbClr val="17254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7030A0"/>
                          </a:solidFill>
                          <a:effectLst/>
                          <a:latin typeface="Arial"/>
                        </a:rPr>
                        <a:t>Science Gateway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Wed 22 April 2026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Eng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Talk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CH" sz="900" b="0" i="0" u="none" strike="noStrike" dirty="0">
                        <a:solidFill>
                          <a:srgbClr val="17254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tbc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CHF 4,000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Tx/>
                        <a:buNone/>
                      </a:pPr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Local Coms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Public 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Parents, families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 Community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families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Scientific Community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(UNIGE, LAPP), targeting families of researchers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3938490"/>
                  </a:ext>
                </a:extLst>
              </a:tr>
            </a:tbl>
          </a:graphicData>
        </a:graphic>
      </p:graphicFrame>
      <p:sp>
        <p:nvSpPr>
          <p:cNvPr id="18" name="Title 2">
            <a:extLst>
              <a:ext uri="{FF2B5EF4-FFF2-40B4-BE49-F238E27FC236}">
                <a16:creationId xmlns:a16="http://schemas.microsoft.com/office/drawing/2014/main" id="{2C947396-BDB9-EC3E-B02A-90BBC96BA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4"/>
            <a:ext cx="11376025" cy="364356"/>
          </a:xfrm>
        </p:spPr>
        <p:txBody>
          <a:bodyPr/>
          <a:lstStyle/>
          <a:p>
            <a:r>
              <a:rPr lang="en-US" sz="1800" dirty="0"/>
              <a:t>Overview Season 25-26 </a:t>
            </a:r>
            <a:r>
              <a:rPr lang="en-US" sz="1800" b="0" dirty="0"/>
              <a:t>part 3/4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5E1F78-BE5C-6398-A136-CCCE20AA9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3852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D1F126-2808-F09D-D7A4-1E42295412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4D1C0DE-F273-556C-E943-9C372762AC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40055" y="6424669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FFC6120-B3FB-EC44-9B60-B72714804AE8}" type="datetime3">
              <a:rPr lang="de-CH" smtClean="0"/>
              <a:t>26/06/2025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7E7EFF1-0E3B-3C91-8E8F-A0402ABCF69E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368056" y="6424669"/>
            <a:ext cx="3769336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D.Larini / PEAB Q2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DB944C7-CB8D-0539-EB24-B1221DE971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2746174"/>
              </p:ext>
            </p:extLst>
          </p:nvPr>
        </p:nvGraphicFramePr>
        <p:xfrm>
          <a:off x="407985" y="837318"/>
          <a:ext cx="11376028" cy="3084848"/>
        </p:xfrm>
        <a:graphic>
          <a:graphicData uri="http://schemas.openxmlformats.org/drawingml/2006/table">
            <a:tbl>
              <a:tblPr/>
              <a:tblGrid>
                <a:gridCol w="790194">
                  <a:extLst>
                    <a:ext uri="{9D8B030D-6E8A-4147-A177-3AD203B41FA5}">
                      <a16:colId xmlns:a16="http://schemas.microsoft.com/office/drawing/2014/main" val="3111779034"/>
                    </a:ext>
                  </a:extLst>
                </a:gridCol>
                <a:gridCol w="1681655">
                  <a:extLst>
                    <a:ext uri="{9D8B030D-6E8A-4147-A177-3AD203B41FA5}">
                      <a16:colId xmlns:a16="http://schemas.microsoft.com/office/drawing/2014/main" val="1551970776"/>
                    </a:ext>
                  </a:extLst>
                </a:gridCol>
                <a:gridCol w="518707">
                  <a:extLst>
                    <a:ext uri="{9D8B030D-6E8A-4147-A177-3AD203B41FA5}">
                      <a16:colId xmlns:a16="http://schemas.microsoft.com/office/drawing/2014/main" val="1640797336"/>
                    </a:ext>
                  </a:extLst>
                </a:gridCol>
                <a:gridCol w="694927">
                  <a:extLst>
                    <a:ext uri="{9D8B030D-6E8A-4147-A177-3AD203B41FA5}">
                      <a16:colId xmlns:a16="http://schemas.microsoft.com/office/drawing/2014/main" val="3749163357"/>
                    </a:ext>
                  </a:extLst>
                </a:gridCol>
                <a:gridCol w="544221">
                  <a:extLst>
                    <a:ext uri="{9D8B030D-6E8A-4147-A177-3AD203B41FA5}">
                      <a16:colId xmlns:a16="http://schemas.microsoft.com/office/drawing/2014/main" val="1989767081"/>
                    </a:ext>
                  </a:extLst>
                </a:gridCol>
                <a:gridCol w="890752">
                  <a:extLst>
                    <a:ext uri="{9D8B030D-6E8A-4147-A177-3AD203B41FA5}">
                      <a16:colId xmlns:a16="http://schemas.microsoft.com/office/drawing/2014/main" val="1736790906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val="4275057940"/>
                    </a:ext>
                  </a:extLst>
                </a:gridCol>
                <a:gridCol w="630621">
                  <a:extLst>
                    <a:ext uri="{9D8B030D-6E8A-4147-A177-3AD203B41FA5}">
                      <a16:colId xmlns:a16="http://schemas.microsoft.com/office/drawing/2014/main" val="2457558082"/>
                    </a:ext>
                  </a:extLst>
                </a:gridCol>
                <a:gridCol w="1072055">
                  <a:extLst>
                    <a:ext uri="{9D8B030D-6E8A-4147-A177-3AD203B41FA5}">
                      <a16:colId xmlns:a16="http://schemas.microsoft.com/office/drawing/2014/main" val="2106664787"/>
                    </a:ext>
                  </a:extLst>
                </a:gridCol>
                <a:gridCol w="1597572">
                  <a:extLst>
                    <a:ext uri="{9D8B030D-6E8A-4147-A177-3AD203B41FA5}">
                      <a16:colId xmlns:a16="http://schemas.microsoft.com/office/drawing/2014/main" val="573482311"/>
                    </a:ext>
                  </a:extLst>
                </a:gridCol>
                <a:gridCol w="2230110">
                  <a:extLst>
                    <a:ext uri="{9D8B030D-6E8A-4147-A177-3AD203B41FA5}">
                      <a16:colId xmlns:a16="http://schemas.microsoft.com/office/drawing/2014/main" val="281914479"/>
                    </a:ext>
                  </a:extLst>
                </a:gridCol>
              </a:tblGrid>
              <a:tr h="450233"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Event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Description (</a:t>
                      </a:r>
                      <a:r>
                        <a:rPr lang="en-GB" sz="900" b="0" i="0" u="none" strike="noStrike" dirty="0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</a:rPr>
                        <a:t>in blue</a:t>
                      </a:r>
                      <a:r>
                        <a:rPr lang="en-GB" sz="900" b="0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: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involvement of youth)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Location 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Date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Language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Type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Partnership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Status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Cost estimate 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900" b="0" i="0" u="none" strike="noStrike" dirty="0">
                          <a:effectLst/>
                          <a:latin typeface="Arial" panose="020B0604020202020204" pitchFamily="34" charset="0"/>
                        </a:rPr>
                        <a:t>Lead</a:t>
                      </a: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Target Audience</a:t>
                      </a:r>
                      <a:endParaRPr lang="en-GB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1" marR="5371" marT="53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9039058"/>
                  </a:ext>
                </a:extLst>
              </a:tr>
              <a:tr h="747542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 dirty="0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Sparks! (or other format)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Sparks! Young Explorers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Science Gateway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May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Eng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Talk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CH" sz="900" b="0" i="0" u="none" strike="noStrike">
                        <a:solidFill>
                          <a:srgbClr val="17254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tbc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 dirty="0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tbc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Tx/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Local Coms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Public </a:t>
                      </a:r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Scientifc Community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UNIGE, EPFL, HES-SO, LAPP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Donors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VIP (C&amp;SF?)</a:t>
                      </a:r>
                    </a:p>
                    <a:p>
                      <a:pPr algn="l" fontAlgn="ctr"/>
                      <a:endParaRPr lang="en-CH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3624608"/>
                  </a:ext>
                </a:extLst>
              </a:tr>
              <a:tr h="747542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Cineglobe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includes in Nuit du Musee. Coordination avec Radio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Science Gateway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June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Fr/Eng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Movie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Cine Globe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tbc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 dirty="0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external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Tx/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Neal Hartman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Public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Cinema enthousiasts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Local Communities </a:t>
                      </a:r>
                    </a:p>
                    <a:p>
                      <a:pPr marL="171450" marR="0" lvl="0" indent="-1714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Local independent cinemas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 Community</a:t>
                      </a:r>
                    </a:p>
                    <a:p>
                      <a:pPr marL="171450" marR="0" lvl="0" indent="-1714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CineGlobe community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7700492"/>
                  </a:ext>
                </a:extLst>
              </a:tr>
              <a:tr h="747542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Georgian Dance Performance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The dancers are </a:t>
                      </a:r>
                      <a:r>
                        <a:rPr lang="en-GB" sz="900" b="0" i="0" u="none" strike="noStrike">
                          <a:solidFill>
                            <a:srgbClr val="00B0F0"/>
                          </a:solidFill>
                          <a:effectLst/>
                          <a:latin typeface="Arial" panose="020B0604020202020204" pitchFamily="34" charset="0"/>
                        </a:rPr>
                        <a:t>students of the Georgian Technical University</a:t>
                      </a:r>
                      <a:r>
                        <a:rPr lang="en-GB" sz="900" b="0" i="0" u="none" strike="noStrike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, who collaborate with CMS. The idea is to inspire youth for science thanks to traditional folklore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Science Gateway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Thu 11 June 2026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n/a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Dance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CMS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0" i="0" u="none" strike="noStrike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tbc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 dirty="0">
                          <a:solidFill>
                            <a:srgbClr val="172542"/>
                          </a:solidFill>
                          <a:effectLst/>
                          <a:latin typeface="Arial" panose="020B0604020202020204" pitchFamily="34" charset="0"/>
                        </a:rPr>
                        <a:t>tbc</a:t>
                      </a:r>
                    </a:p>
                  </a:txBody>
                  <a:tcPr marL="9525" marR="9525" marT="952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Tx/>
                        <a:buNone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CMS (Chiara Mariotti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General Public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Dance enthousiasts</a:t>
                      </a:r>
                    </a:p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 Community</a:t>
                      </a:r>
                    </a:p>
                    <a:p>
                      <a:pPr marL="171450" marR="0" lvl="0" indent="-1714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CMS</a:t>
                      </a: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5067617"/>
                  </a:ext>
                </a:extLst>
              </a:tr>
            </a:tbl>
          </a:graphicData>
        </a:graphic>
      </p:graphicFrame>
      <p:sp>
        <p:nvSpPr>
          <p:cNvPr id="18" name="Title 2">
            <a:extLst>
              <a:ext uri="{FF2B5EF4-FFF2-40B4-BE49-F238E27FC236}">
                <a16:creationId xmlns:a16="http://schemas.microsoft.com/office/drawing/2014/main" id="{9D79703E-7928-BEE8-F69E-BE67C02FF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4"/>
            <a:ext cx="11376025" cy="364356"/>
          </a:xfrm>
        </p:spPr>
        <p:txBody>
          <a:bodyPr/>
          <a:lstStyle/>
          <a:p>
            <a:r>
              <a:rPr lang="en-US" sz="1800" dirty="0"/>
              <a:t>Overview Season 25-26 </a:t>
            </a:r>
            <a:r>
              <a:rPr lang="en-US" sz="1800" b="0" dirty="0"/>
              <a:t>part 4/4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5A9D4A5-F26E-1405-214E-AB6E80BB4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917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AB0F51-F464-22AC-0CC6-E16ECCBF38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F67A2-0B97-28D7-AB48-A35EE8411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b="0" dirty="0"/>
              <a:t>Members</a:t>
            </a:r>
            <a:endParaRPr lang="en-US" sz="2400" b="0" dirty="0">
              <a:solidFill>
                <a:srgbClr val="F89645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218A95-CC5C-6D71-D0E0-D98462A798A0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5240055" y="6424669"/>
            <a:ext cx="1773923" cy="365125"/>
          </a:xfrm>
        </p:spPr>
        <p:txBody>
          <a:bodyPr/>
          <a:lstStyle/>
          <a:p>
            <a:fld id="{6B9FFA91-3E78-D04E-B175-C9693D5D0F0C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D95281-31B7-D188-3FE4-24DBE9AA35B5}"/>
              </a:ext>
            </a:extLst>
          </p:cNvPr>
          <p:cNvSpPr txBox="1"/>
          <p:nvPr/>
        </p:nvSpPr>
        <p:spPr>
          <a:xfrm>
            <a:off x="7544637" y="1082698"/>
            <a:ext cx="3688382" cy="13911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lvl="0" indent="-342900" algn="just">
              <a:lnSpc>
                <a:spcPct val="115000"/>
              </a:lnSpc>
              <a:buFont typeface="Symbol" pitchFamily="2" charset="2"/>
              <a:buChar char=""/>
            </a:pPr>
            <a:r>
              <a:rPr lang="it-CH" sz="1800" b="1" dirty="0">
                <a:effectLst/>
                <a:ea typeface="Times New Roman" panose="02020603050405020304" pitchFamily="18" charset="0"/>
              </a:rPr>
              <a:t>Dante Larini </a:t>
            </a:r>
            <a:r>
              <a:rPr lang="it-CH" sz="1800" dirty="0">
                <a:effectLst/>
                <a:ea typeface="Times New Roman" panose="02020603050405020304" pitchFamily="18" charset="0"/>
              </a:rPr>
              <a:t>(Chair)</a:t>
            </a:r>
            <a:endParaRPr lang="en-CH" sz="1800" dirty="0">
              <a:effectLst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itchFamily="2" charset="2"/>
              <a:buChar char=""/>
            </a:pPr>
            <a:r>
              <a:rPr lang="en-US" sz="1800" b="1" dirty="0">
                <a:effectLst/>
                <a:ea typeface="Times New Roman" panose="02020603050405020304" pitchFamily="18" charset="0"/>
              </a:rPr>
              <a:t>Zoe </a:t>
            </a:r>
            <a:r>
              <a:rPr lang="en-US" sz="1800" b="1" dirty="0" err="1">
                <a:effectLst/>
                <a:ea typeface="Times New Roman" panose="02020603050405020304" pitchFamily="18" charset="0"/>
              </a:rPr>
              <a:t>Nikolaidou</a:t>
            </a:r>
            <a:r>
              <a:rPr lang="en-US" sz="1800" b="1" dirty="0">
                <a:effectLst/>
                <a:ea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(</a:t>
            </a:r>
            <a:r>
              <a:rPr lang="en-GB" sz="1800" dirty="0">
                <a:effectLst/>
                <a:ea typeface="Times New Roman" panose="02020603050405020304" pitchFamily="18" charset="0"/>
              </a:rPr>
              <a:t>Deputy Chair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)</a:t>
            </a:r>
          </a:p>
          <a:p>
            <a:endParaRPr lang="en-US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buAutoNum type="arabicParenR"/>
            </a:pPr>
            <a:endParaRPr lang="en-US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8DB4C6-D9D1-1AE1-7B4F-605497984119}"/>
              </a:ext>
            </a:extLst>
          </p:cNvPr>
          <p:cNvSpPr txBox="1"/>
          <p:nvPr/>
        </p:nvSpPr>
        <p:spPr>
          <a:xfrm>
            <a:off x="801479" y="1082698"/>
            <a:ext cx="7054047" cy="61668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lvl="0" indent="-342900">
              <a:lnSpc>
                <a:spcPct val="150000"/>
              </a:lnSpc>
              <a:buFont typeface="Symbol" pitchFamily="2" charset="2"/>
              <a:buChar char=""/>
            </a:pPr>
            <a:r>
              <a:rPr lang="it-CH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Antonella Del Rosso</a:t>
            </a:r>
          </a:p>
          <a:p>
            <a:pPr marL="342900" lvl="0" indent="-342900">
              <a:lnSpc>
                <a:spcPct val="150000"/>
              </a:lnSpc>
              <a:buFont typeface="Symbol" pitchFamily="2" charset="2"/>
              <a:buChar char=""/>
            </a:pPr>
            <a:r>
              <a:rPr lang="en-GB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Barbara Solich</a:t>
            </a:r>
          </a:p>
          <a:p>
            <a:pPr marL="342900" lvl="0" indent="-342900">
              <a:lnSpc>
                <a:spcPct val="150000"/>
              </a:lnSpc>
              <a:buFont typeface="Symbol" pitchFamily="2" charset="2"/>
              <a:buChar char=""/>
            </a:pPr>
            <a:r>
              <a:rPr lang="en-CH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Chiara Mariotti </a:t>
            </a:r>
            <a:endParaRPr lang="it-CH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Symbol" pitchFamily="2" charset="2"/>
              <a:buChar char=""/>
            </a:pPr>
            <a:r>
              <a:rPr lang="it-CH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Enrique Rico Ortega</a:t>
            </a:r>
          </a:p>
          <a:p>
            <a:pPr marL="342900" lvl="0" indent="-342900">
              <a:lnSpc>
                <a:spcPct val="150000"/>
              </a:lnSpc>
              <a:buFont typeface="Symbol" pitchFamily="2" charset="2"/>
              <a:buChar char=""/>
            </a:pPr>
            <a:r>
              <a:rPr lang="fr-CH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François Briard </a:t>
            </a:r>
            <a:r>
              <a:rPr lang="fr-CH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or </a:t>
            </a:r>
            <a:r>
              <a:rPr lang="fr-CH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Loraine </a:t>
            </a:r>
            <a:r>
              <a:rPr lang="fr-CH" sz="18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Massarotti</a:t>
            </a:r>
            <a:endParaRPr lang="fr-CH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Symbol" pitchFamily="2" charset="2"/>
              <a:buChar char=""/>
            </a:pPr>
            <a:r>
              <a:rPr lang="en-GB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Frederick </a:t>
            </a:r>
            <a:r>
              <a:rPr lang="en-GB" sz="18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Bordry</a:t>
            </a:r>
            <a:endParaRPr lang="en-GB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Symbol" pitchFamily="2" charset="2"/>
              <a:buChar char=""/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Louise Carvalho</a:t>
            </a:r>
          </a:p>
          <a:p>
            <a:pPr marL="342900" lvl="0" indent="-342900">
              <a:lnSpc>
                <a:spcPct val="150000"/>
              </a:lnSpc>
              <a:buFont typeface="Symbol" pitchFamily="2" charset="2"/>
              <a:buChar char=""/>
            </a:pPr>
            <a:r>
              <a:rPr lang="en-CH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Malika Meddahi </a:t>
            </a:r>
            <a:endParaRPr lang="en-CH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Symbol" pitchFamily="2" charset="2"/>
              <a:buChar char=""/>
            </a:pPr>
            <a:r>
              <a:rPr lang="it-CH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Manuela Cirilli</a:t>
            </a:r>
          </a:p>
          <a:p>
            <a:pPr marL="342900" lvl="0" indent="-342900">
              <a:lnSpc>
                <a:spcPct val="150000"/>
              </a:lnSpc>
              <a:buFont typeface="Symbol" pitchFamily="2" charset="2"/>
              <a:buChar char=""/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Mélissa Gaillard</a:t>
            </a:r>
          </a:p>
          <a:p>
            <a:pPr marL="342900" lvl="0" indent="-342900">
              <a:lnSpc>
                <a:spcPct val="150000"/>
              </a:lnSpc>
              <a:buFont typeface="Symbol" pitchFamily="2" charset="2"/>
              <a:buChar char=""/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Paola Catapano</a:t>
            </a:r>
            <a:endParaRPr lang="en-CH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Symbol" pitchFamily="2" charset="2"/>
              <a:buChar char=""/>
            </a:pPr>
            <a:endParaRPr lang="en-CH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Symbol" pitchFamily="2" charset="2"/>
              <a:buChar char=""/>
            </a:pPr>
            <a:endParaRPr lang="en-CH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1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>
              <a:buAutoNum type="arabicParenR"/>
            </a:pPr>
            <a:endParaRPr lang="en-US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0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FE1F82-2867-3EED-DB24-32574E6227C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F90F858-47B6-BEA7-1B43-91159050255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4418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C41536-895A-3EA7-CDBD-BACF7B63BE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6E83F-62E0-E97A-3C3F-D884E04686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36189"/>
            <a:ext cx="11376025" cy="2153265"/>
          </a:xfrm>
        </p:spPr>
        <p:txBody>
          <a:bodyPr/>
          <a:lstStyle/>
          <a:p>
            <a:pPr algn="ctr"/>
            <a:r>
              <a:rPr lang="en-US" sz="2800" dirty="0"/>
              <a:t>5. </a:t>
            </a:r>
            <a:r>
              <a:rPr lang="en-US" sz="2800" dirty="0">
                <a:solidFill>
                  <a:srgbClr val="0033A0"/>
                </a:solidFill>
              </a:rPr>
              <a:t>Sparks! 2026</a:t>
            </a:r>
            <a:br>
              <a:rPr lang="en-US" sz="2800" dirty="0">
                <a:solidFill>
                  <a:srgbClr val="0033A0"/>
                </a:solidFill>
              </a:rPr>
            </a:br>
            <a:br>
              <a:rPr lang="en-US" sz="2800" dirty="0">
                <a:solidFill>
                  <a:srgbClr val="0033A0"/>
                </a:solidFill>
              </a:rPr>
            </a:b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495183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B0D8DE-DE6F-1D45-B96D-93FFD4CBBA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0C9C068-6D84-5BFF-766A-C657DBFC033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9C1664F-D873-AC4B-9B39-98C39EB6E2B8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78F298D5-17F4-CECB-CD71-EFC6EE4450F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D80037-9C17-4AE8-092E-8783CABB5774}"/>
              </a:ext>
            </a:extLst>
          </p:cNvPr>
          <p:cNvSpPr txBox="1"/>
          <p:nvPr/>
        </p:nvSpPr>
        <p:spPr>
          <a:xfrm>
            <a:off x="977383" y="751148"/>
            <a:ext cx="10983191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Sparks! 2026: Young Explorers </a:t>
            </a:r>
            <a:r>
              <a:rPr lang="en-US" b="1" dirty="0"/>
              <a:t>(May 2026)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Position research on particle physics as an </a:t>
            </a:r>
            <a:r>
              <a:rPr lang="en-US" sz="1400" b="1" dirty="0"/>
              <a:t>exploration</a:t>
            </a:r>
            <a:r>
              <a:rPr lang="en-US" sz="1400" dirty="0"/>
              <a:t>, similar to exploring Space, Sea, Antarctic (or event sport): exploring the Fronters of humankind, and human performance.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Involve ”young explorer stars” in their field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Sea: </a:t>
            </a:r>
            <a:r>
              <a:rPr lang="en-GB" sz="1400" dirty="0"/>
              <a:t>Violette </a:t>
            </a:r>
            <a:r>
              <a:rPr lang="en-GB" sz="1400" dirty="0" err="1"/>
              <a:t>Dorange</a:t>
            </a:r>
            <a:r>
              <a:rPr lang="en-GB" sz="1400" dirty="0"/>
              <a:t> (Vendee Globe at 23 years old)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Particle physicist: Sabrina Gonzalez Pasterski and CERN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Partnership with </a:t>
            </a:r>
            <a:r>
              <a:rPr lang="en-GB" sz="1400" dirty="0">
                <a:hlinkClick r:id="rId2"/>
              </a:rPr>
              <a:t>National Geographic</a:t>
            </a:r>
            <a:r>
              <a:rPr lang="en-GB" sz="1400" dirty="0"/>
              <a:t>? Rolex Perpetual?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Role of CERN?</a:t>
            </a:r>
            <a:endParaRPr lang="en-CH" sz="1400" dirty="0"/>
          </a:p>
        </p:txBody>
      </p:sp>
    </p:spTree>
    <p:extLst>
      <p:ext uri="{BB962C8B-B14F-4D97-AF65-F5344CB8AC3E}">
        <p14:creationId xmlns:p14="http://schemas.microsoft.com/office/powerpoint/2010/main" val="4758581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5E76A5-94BA-F463-9CEF-2204EB76D7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40A1F-BC67-B930-AF9F-5D8C6A5C7C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800" dirty="0"/>
              <a:t>6. </a:t>
            </a:r>
            <a:r>
              <a:rPr lang="en-US" sz="2800" dirty="0">
                <a:solidFill>
                  <a:srgbClr val="0033A0"/>
                </a:solidFill>
              </a:rPr>
              <a:t>Event suggestions / other items?</a:t>
            </a:r>
            <a:br>
              <a:rPr lang="en-US" sz="2800" dirty="0">
                <a:solidFill>
                  <a:srgbClr val="0033A0"/>
                </a:solidFill>
              </a:rPr>
            </a:b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244273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800" dirty="0"/>
              <a:t>Thank you!</a:t>
            </a:r>
            <a:br>
              <a:rPr lang="en-US" sz="2800" dirty="0">
                <a:solidFill>
                  <a:srgbClr val="0033A0"/>
                </a:solidFill>
              </a:rPr>
            </a:b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942150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Refresh: Public Events Strategy Missions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5240055" y="6424669"/>
            <a:ext cx="1773923" cy="365125"/>
          </a:xfrm>
        </p:spPr>
        <p:txBody>
          <a:bodyPr/>
          <a:lstStyle/>
          <a:p>
            <a:fld id="{ECA93CE0-5DCB-EB47-8A70-B384D146E63F}" type="datetime3">
              <a:rPr lang="de-CH" smtClean="0"/>
              <a:t>26/06/2025</a:t>
            </a:fld>
            <a:endParaRPr lang="en-US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23F22EAA-467F-A0F4-8364-D1B386525B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26845701"/>
              </p:ext>
            </p:extLst>
          </p:nvPr>
        </p:nvGraphicFramePr>
        <p:xfrm>
          <a:off x="1049441" y="906464"/>
          <a:ext cx="10093118" cy="47397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B785F7-5F1B-4143-0F0D-7B9B5F811FE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AF7B14-6E73-9A10-31DB-DE589CBCC80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67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496569-8E9C-A75C-55BC-B1B43E3D1D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2583D-41B5-0930-EE4F-4F81F91E7D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800" dirty="0"/>
              <a:t>1. </a:t>
            </a:r>
            <a:r>
              <a:rPr lang="en-US" sz="2800" dirty="0">
                <a:solidFill>
                  <a:srgbClr val="0033A0"/>
                </a:solidFill>
              </a:rPr>
              <a:t>Review of season 2025 Quantum!</a:t>
            </a:r>
            <a:br>
              <a:rPr lang="en-US" sz="2800" dirty="0">
                <a:solidFill>
                  <a:srgbClr val="0033A0"/>
                </a:solidFill>
              </a:rPr>
            </a:b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517369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B5083B-71B0-9E58-040B-DDE6B29F95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A6509-60F2-69BF-E28D-0557ADEA9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pPr fontAlgn="base"/>
            <a:r>
              <a:rPr lang="en-GB" sz="2500"/>
              <a:t>Season 2025 assessment</a:t>
            </a:r>
            <a:br>
              <a:rPr lang="en-GB" sz="2500"/>
            </a:br>
            <a:br>
              <a:rPr lang="en-CH" sz="2500">
                <a:effectLst/>
              </a:rPr>
            </a:br>
            <a:endParaRPr lang="fr-CH" sz="250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C38FE56-976D-BDD6-2E54-F4D17E544D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40055" y="6424669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B572B81-06CD-3543-BBD3-DD6D1E88F04D}" type="datetime3">
              <a:rPr lang="de-CH" smtClean="0"/>
              <a:pPr>
                <a:spcAft>
                  <a:spcPts val="600"/>
                </a:spcAft>
              </a:pPr>
              <a:t>26/06/2025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43BA249-47C4-D880-624E-767C90184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79299" y="6422750"/>
            <a:ext cx="61932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5600A63-C111-5026-F1F2-1D13245724D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368056" y="6424669"/>
            <a:ext cx="3769336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D.Larini / PEAB Q2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9A6FEAA-FE93-DB48-BA79-D17905D059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677790"/>
              </p:ext>
            </p:extLst>
          </p:nvPr>
        </p:nvGraphicFramePr>
        <p:xfrm>
          <a:off x="596865" y="1212252"/>
          <a:ext cx="11187147" cy="4781501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949160">
                  <a:extLst>
                    <a:ext uri="{9D8B030D-6E8A-4147-A177-3AD203B41FA5}">
                      <a16:colId xmlns:a16="http://schemas.microsoft.com/office/drawing/2014/main" val="2128411235"/>
                    </a:ext>
                  </a:extLst>
                </a:gridCol>
                <a:gridCol w="1990631">
                  <a:extLst>
                    <a:ext uri="{9D8B030D-6E8A-4147-A177-3AD203B41FA5}">
                      <a16:colId xmlns:a16="http://schemas.microsoft.com/office/drawing/2014/main" val="1461259229"/>
                    </a:ext>
                  </a:extLst>
                </a:gridCol>
                <a:gridCol w="1787466">
                  <a:extLst>
                    <a:ext uri="{9D8B030D-6E8A-4147-A177-3AD203B41FA5}">
                      <a16:colId xmlns:a16="http://schemas.microsoft.com/office/drawing/2014/main" val="2167544164"/>
                    </a:ext>
                  </a:extLst>
                </a:gridCol>
                <a:gridCol w="1018197">
                  <a:extLst>
                    <a:ext uri="{9D8B030D-6E8A-4147-A177-3AD203B41FA5}">
                      <a16:colId xmlns:a16="http://schemas.microsoft.com/office/drawing/2014/main" val="3944068372"/>
                    </a:ext>
                  </a:extLst>
                </a:gridCol>
                <a:gridCol w="1172051">
                  <a:extLst>
                    <a:ext uri="{9D8B030D-6E8A-4147-A177-3AD203B41FA5}">
                      <a16:colId xmlns:a16="http://schemas.microsoft.com/office/drawing/2014/main" val="1701714758"/>
                    </a:ext>
                  </a:extLst>
                </a:gridCol>
                <a:gridCol w="1369300">
                  <a:extLst>
                    <a:ext uri="{9D8B030D-6E8A-4147-A177-3AD203B41FA5}">
                      <a16:colId xmlns:a16="http://schemas.microsoft.com/office/drawing/2014/main" val="2300993103"/>
                    </a:ext>
                  </a:extLst>
                </a:gridCol>
                <a:gridCol w="1422556">
                  <a:extLst>
                    <a:ext uri="{9D8B030D-6E8A-4147-A177-3AD203B41FA5}">
                      <a16:colId xmlns:a16="http://schemas.microsoft.com/office/drawing/2014/main" val="1708812150"/>
                    </a:ext>
                  </a:extLst>
                </a:gridCol>
                <a:gridCol w="1477786">
                  <a:extLst>
                    <a:ext uri="{9D8B030D-6E8A-4147-A177-3AD203B41FA5}">
                      <a16:colId xmlns:a16="http://schemas.microsoft.com/office/drawing/2014/main" val="3434312197"/>
                    </a:ext>
                  </a:extLst>
                </a:gridCol>
              </a:tblGrid>
              <a:tr h="47387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Date</a:t>
                      </a:r>
                      <a:endParaRPr lang="en-GB" sz="14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Event</a:t>
                      </a:r>
                      <a:endParaRPr lang="en-GB" sz="14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Venue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Attendance</a:t>
                      </a:r>
                      <a:endParaRPr lang="en-GB" sz="14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No-show rate</a:t>
                      </a:r>
                      <a:endParaRPr lang="en-GB" sz="14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Rentabilité BBC</a:t>
                      </a:r>
                      <a:endParaRPr lang="en-GB" sz="14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CERN recording views to date</a:t>
                      </a:r>
                      <a:endParaRPr lang="en-GB" sz="14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Youtube views to date</a:t>
                      </a:r>
                      <a:endParaRPr lang="en-GB" sz="1400" b="1" i="0" u="none" strike="noStrike">
                        <a:solidFill>
                          <a:srgbClr val="FFFFFF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extLst>
                  <a:ext uri="{0D108BD9-81ED-4DB2-BD59-A6C34878D82A}">
                    <a16:rowId xmlns:a16="http://schemas.microsoft.com/office/drawing/2014/main" val="1173583185"/>
                  </a:ext>
                </a:extLst>
              </a:tr>
              <a:tr h="26557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05.Feb.25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Art &amp; Science Summit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SG 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215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22%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\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\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3800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extLst>
                  <a:ext uri="{0D108BD9-81ED-4DB2-BD59-A6C34878D82A}">
                    <a16:rowId xmlns:a16="http://schemas.microsoft.com/office/drawing/2014/main" val="1669525591"/>
                  </a:ext>
                </a:extLst>
              </a:tr>
              <a:tr h="26557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11.Feb.25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De temps en temps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SG 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300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17%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Non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Not published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\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extLst>
                  <a:ext uri="{0D108BD9-81ED-4DB2-BD59-A6C34878D82A}">
                    <a16:rowId xmlns:a16="http://schemas.microsoft.com/office/drawing/2014/main" val="2192366225"/>
                  </a:ext>
                </a:extLst>
              </a:tr>
              <a:tr h="26557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20.Mar.25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Les dieux et le Père Noel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SG ABC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470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11%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Oui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579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Info not available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extLst>
                  <a:ext uri="{0D108BD9-81ED-4DB2-BD59-A6C34878D82A}">
                    <a16:rowId xmlns:a16="http://schemas.microsoft.com/office/drawing/2014/main" val="460945714"/>
                  </a:ext>
                </a:extLst>
              </a:tr>
              <a:tr h="26557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09.Apr.25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Ateliers Super Quantum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Lab 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37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8%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\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No recording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\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extLst>
                  <a:ext uri="{0D108BD9-81ED-4DB2-BD59-A6C34878D82A}">
                    <a16:rowId xmlns:a16="http://schemas.microsoft.com/office/drawing/2014/main" val="2027756488"/>
                  </a:ext>
                </a:extLst>
              </a:tr>
              <a:tr h="26557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09.Apr.25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Super Quantum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SG 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210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42%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Non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1554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\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extLst>
                  <a:ext uri="{0D108BD9-81ED-4DB2-BD59-A6C34878D82A}">
                    <a16:rowId xmlns:a16="http://schemas.microsoft.com/office/drawing/2014/main" val="3167387803"/>
                  </a:ext>
                </a:extLst>
              </a:tr>
              <a:tr h="26557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26.Apr.25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Girls in ICT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Lab 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96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\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\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No recording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\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extLst>
                  <a:ext uri="{0D108BD9-81ED-4DB2-BD59-A6C34878D82A}">
                    <a16:rowId xmlns:a16="http://schemas.microsoft.com/office/drawing/2014/main" val="1517176524"/>
                  </a:ext>
                </a:extLst>
              </a:tr>
              <a:tr h="47387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14.May.25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CineGlobe - Total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SG A+BC+Globe+Piazza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1100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\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Non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\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\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extLst>
                  <a:ext uri="{0D108BD9-81ED-4DB2-BD59-A6C34878D82A}">
                    <a16:rowId xmlns:a16="http://schemas.microsoft.com/office/drawing/2014/main" val="740349540"/>
                  </a:ext>
                </a:extLst>
              </a:tr>
              <a:tr h="47387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14.May.25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CineGlobe - Opening night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SG 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220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34%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Non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Not published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\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extLst>
                  <a:ext uri="{0D108BD9-81ED-4DB2-BD59-A6C34878D82A}">
                    <a16:rowId xmlns:a16="http://schemas.microsoft.com/office/drawing/2014/main" val="2771005316"/>
                  </a:ext>
                </a:extLst>
              </a:tr>
              <a:tr h="26557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16.May.25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CineGlobe - Award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SG 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92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37%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Non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Not published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\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extLst>
                  <a:ext uri="{0D108BD9-81ED-4DB2-BD59-A6C34878D82A}">
                    <a16:rowId xmlns:a16="http://schemas.microsoft.com/office/drawing/2014/main" val="288039818"/>
                  </a:ext>
                </a:extLst>
              </a:tr>
              <a:tr h="26557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17.May.25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Nuit des Musées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SG ABC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900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Oui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\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\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extLst>
                  <a:ext uri="{0D108BD9-81ED-4DB2-BD59-A6C34878D82A}">
                    <a16:rowId xmlns:a16="http://schemas.microsoft.com/office/drawing/2014/main" val="3235826687"/>
                  </a:ext>
                </a:extLst>
              </a:tr>
              <a:tr h="26557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27.May.25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Réunion FCC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SG A+Lower foyer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170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35%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Non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539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430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extLst>
                  <a:ext uri="{0D108BD9-81ED-4DB2-BD59-A6C34878D82A}">
                    <a16:rowId xmlns:a16="http://schemas.microsoft.com/office/drawing/2014/main" val="4027996171"/>
                  </a:ext>
                </a:extLst>
              </a:tr>
              <a:tr h="26557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19.Jun.25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Sparks!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SG ABC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420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41%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Oui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Not published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3600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extLst>
                  <a:ext uri="{0D108BD9-81ED-4DB2-BD59-A6C34878D82A}">
                    <a16:rowId xmlns:a16="http://schemas.microsoft.com/office/drawing/2014/main" val="60883604"/>
                  </a:ext>
                </a:extLst>
              </a:tr>
              <a:tr h="26557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Total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1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1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Attendance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No-show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1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CH" sz="1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14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extLst>
                  <a:ext uri="{0D108BD9-81ED-4DB2-BD59-A6C34878D82A}">
                    <a16:rowId xmlns:a16="http://schemas.microsoft.com/office/drawing/2014/main" val="3368990461"/>
                  </a:ext>
                </a:extLst>
              </a:tr>
              <a:tr h="265576">
                <a:tc>
                  <a:txBody>
                    <a:bodyPr/>
                    <a:lstStyle/>
                    <a:p>
                      <a:pPr algn="l" fontAlgn="b"/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3918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400" u="none" strike="noStrike">
                          <a:effectLst/>
                        </a:rPr>
                        <a:t>27%</a:t>
                      </a:r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14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835" marR="11835" marT="11835" marB="0" anchor="b"/>
                </a:tc>
                <a:extLst>
                  <a:ext uri="{0D108BD9-81ED-4DB2-BD59-A6C34878D82A}">
                    <a16:rowId xmlns:a16="http://schemas.microsoft.com/office/drawing/2014/main" val="19937624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7107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DDA2C0-3DB5-8D17-58CF-F9A86B5422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520F1-B29E-5A52-F7D4-00600CD176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800" dirty="0"/>
              <a:t>2. </a:t>
            </a:r>
            <a:r>
              <a:rPr lang="en-US" sz="2800" dirty="0">
                <a:solidFill>
                  <a:srgbClr val="0033A0"/>
                </a:solidFill>
              </a:rPr>
              <a:t>Upcoming events: STELLAR</a:t>
            </a:r>
            <a:br>
              <a:rPr lang="en-US" sz="2800" dirty="0">
                <a:solidFill>
                  <a:srgbClr val="0033A0"/>
                </a:solidFill>
              </a:rPr>
            </a:b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003169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4D5938-1FFC-0898-5456-B150ADA6FB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168E7-DA69-3CCE-9A32-DAA2B0B0B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387" y="737035"/>
            <a:ext cx="8045168" cy="304139"/>
          </a:xfrm>
        </p:spPr>
        <p:txBody>
          <a:bodyPr/>
          <a:lstStyle/>
          <a:p>
            <a:pPr fontAlgn="base"/>
            <a:r>
              <a:rPr lang="en-CH" sz="2000" dirty="0">
                <a:latin typeface="+mn-lt"/>
                <a:ea typeface="+mn-ea"/>
                <a:cs typeface="+mn-cs"/>
              </a:rPr>
              <a:t>STELLAR: </a:t>
            </a:r>
            <a:r>
              <a:rPr lang="en-GB" sz="2000" dirty="0">
                <a:latin typeface="+mn-lt"/>
                <a:ea typeface="+mn-ea"/>
                <a:cs typeface="+mn-cs"/>
              </a:rPr>
              <a:t>A voyage across the Universe with Nobel Laureates and Astronauts </a:t>
            </a:r>
            <a:r>
              <a:rPr lang="en-GB" sz="2000" b="0" dirty="0">
                <a:latin typeface="+mn-lt"/>
                <a:ea typeface="+mn-ea"/>
                <a:cs typeface="+mn-cs"/>
              </a:rPr>
              <a:t>Saturday 19 July – 16h to midnight, Science Gateway</a:t>
            </a:r>
            <a:br>
              <a:rPr lang="en-GB" sz="2000" dirty="0">
                <a:solidFill>
                  <a:srgbClr val="0FCE96"/>
                </a:solidFill>
                <a:latin typeface="+mn-lt"/>
                <a:ea typeface="+mn-ea"/>
                <a:cs typeface="+mn-cs"/>
              </a:rPr>
            </a:br>
            <a:br>
              <a:rPr lang="en-CH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fr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398FD8-B542-FA6E-764F-50092E5E707D}"/>
              </a:ext>
            </a:extLst>
          </p:cNvPr>
          <p:cNvSpPr txBox="1"/>
          <p:nvPr/>
        </p:nvSpPr>
        <p:spPr>
          <a:xfrm>
            <a:off x="851817" y="1307991"/>
            <a:ext cx="7520397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600" i="1" dirty="0">
              <a:solidFill>
                <a:srgbClr val="002060"/>
              </a:solidFill>
              <a:effectLst/>
              <a:latin typeface="+mj-lt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effectLst/>
                <a:latin typeface="+mj-lt"/>
                <a:ea typeface="Times New Roman" panose="02020603050405020304" pitchFamily="18" charset="0"/>
              </a:rPr>
              <a:t>A joint event of the IUPAP, the University of Geneva and CERN, in the context of the </a:t>
            </a:r>
            <a:r>
              <a:rPr lang="en-GB" sz="1200" dirty="0">
                <a:effectLst/>
                <a:latin typeface="+mj-lt"/>
                <a:ea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International Cosmic Ray Conference 2025</a:t>
            </a:r>
            <a:endParaRPr lang="en-GB" sz="12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latin typeface="+mj-lt"/>
                <a:ea typeface="Times New Roman" panose="02020603050405020304" pitchFamily="18" charset="0"/>
              </a:rPr>
              <a:t>Conferences in the Auditorium and live music on the SG Piazza</a:t>
            </a:r>
            <a:endParaRPr lang="en-GB" sz="1200" dirty="0">
              <a:effectLst/>
              <a:latin typeface="+mj-lt"/>
              <a:ea typeface="Times New Roman" panose="02020603050405020304" pitchFamily="18" charset="0"/>
            </a:endParaRPr>
          </a:p>
          <a:p>
            <a:pPr lvl="1"/>
            <a:endParaRPr lang="en-GB" dirty="0">
              <a:solidFill>
                <a:srgbClr val="002060"/>
              </a:solidFill>
              <a:latin typeface="Aptos" panose="020B00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475D25C-5B2E-CCC5-85AF-B3F0F2A81B2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B572B81-06CD-3543-BBD3-DD6D1E88F04D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68E8CC3-A710-ADD7-9E7C-FEDBC58A833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B8905DD-85DA-40F5-6053-70D692B0AB2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583091-F4E7-DFD1-4A21-AF16DECD1F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9749" b="1762"/>
          <a:stretch/>
        </p:blipFill>
        <p:spPr bwMode="auto">
          <a:xfrm>
            <a:off x="10913589" y="3880112"/>
            <a:ext cx="633730" cy="5448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 descr="A black and red logo&#10;&#10;AI-generated content may be incorrect.">
            <a:extLst>
              <a:ext uri="{FF2B5EF4-FFF2-40B4-BE49-F238E27FC236}">
                <a16:creationId xmlns:a16="http://schemas.microsoft.com/office/drawing/2014/main" id="{838931AD-A25C-DFBF-8E16-195BBCE30E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46328" y="3226859"/>
            <a:ext cx="1141095" cy="528320"/>
          </a:xfrm>
          <a:prstGeom prst="rect">
            <a:avLst/>
          </a:prstGeom>
        </p:spPr>
      </p:pic>
      <p:pic>
        <p:nvPicPr>
          <p:cNvPr id="13" name="Picture 12" descr="A logo with text on it&#10;&#10;AI-generated content may be incorrect.">
            <a:extLst>
              <a:ext uri="{FF2B5EF4-FFF2-40B4-BE49-F238E27FC236}">
                <a16:creationId xmlns:a16="http://schemas.microsoft.com/office/drawing/2014/main" id="{7BC74131-0013-033A-F0D9-BB34367F0B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36342" y="2614244"/>
            <a:ext cx="1085850" cy="576580"/>
          </a:xfrm>
          <a:prstGeom prst="rect">
            <a:avLst/>
          </a:prstGeom>
        </p:spPr>
      </p:pic>
      <p:pic>
        <p:nvPicPr>
          <p:cNvPr id="14" name="Picture 13" descr="IUPAP: The International Union of Pure and Applied Physics Logo">
            <a:extLst>
              <a:ext uri="{FF2B5EF4-FFF2-40B4-BE49-F238E27FC236}">
                <a16:creationId xmlns:a16="http://schemas.microsoft.com/office/drawing/2014/main" id="{2866A3F0-8FF6-237E-D2FC-1984E4F56A1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139"/>
          <a:stretch/>
        </p:blipFill>
        <p:spPr bwMode="auto">
          <a:xfrm>
            <a:off x="10546328" y="2080891"/>
            <a:ext cx="1160780" cy="3460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BAA9923-A7CC-2463-D1E3-A28E7F9174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38274" y="3385403"/>
            <a:ext cx="1791391" cy="11652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2A322A-DE3F-8BAF-52E4-F7B2828794BB}"/>
              </a:ext>
            </a:extLst>
          </p:cNvPr>
          <p:cNvSpPr txBox="1"/>
          <p:nvPr/>
        </p:nvSpPr>
        <p:spPr>
          <a:xfrm>
            <a:off x="851817" y="2253928"/>
            <a:ext cx="4939383" cy="40934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ea typeface="Times New Roman" panose="02020603050405020304" pitchFamily="18" charset="0"/>
              </a:rPr>
              <a:t>Speakers confirmed:</a:t>
            </a:r>
          </a:p>
          <a:p>
            <a:pPr lvl="1"/>
            <a:endParaRPr lang="en-GB" sz="1400" dirty="0">
              <a:ea typeface="Times New Roman" panose="02020603050405020304" pitchFamily="18" charset="0"/>
            </a:endParaRPr>
          </a:p>
          <a:p>
            <a:pPr lvl="1"/>
            <a:r>
              <a:rPr lang="en-GB" sz="1050" dirty="0">
                <a:ea typeface="Times New Roman" panose="02020603050405020304" pitchFamily="18" charset="0"/>
              </a:rPr>
              <a:t>CERN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50" dirty="0">
                <a:ea typeface="Times New Roman" panose="02020603050405020304" pitchFamily="18" charset="0"/>
              </a:rPr>
              <a:t>Opening remarks by Fabiola Gianotti TBC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50" dirty="0">
                <a:ea typeface="Times New Roman" panose="02020603050405020304" pitchFamily="18" charset="0"/>
              </a:rPr>
              <a:t>Clara Nellist</a:t>
            </a:r>
          </a:p>
          <a:p>
            <a:pPr lvl="1"/>
            <a:endParaRPr lang="en-GB" sz="1050" dirty="0">
              <a:ea typeface="Times New Roman" panose="02020603050405020304" pitchFamily="18" charset="0"/>
            </a:endParaRPr>
          </a:p>
          <a:p>
            <a:pPr lvl="1"/>
            <a:r>
              <a:rPr lang="en-GB" sz="1050" dirty="0">
                <a:ea typeface="Times New Roman" panose="02020603050405020304" pitchFamily="18" charset="0"/>
              </a:rPr>
              <a:t>Nobels: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50" dirty="0">
                <a:ea typeface="Times New Roman" panose="02020603050405020304" pitchFamily="18" charset="0"/>
              </a:rPr>
              <a:t>Michel Mayor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50" dirty="0">
                <a:ea typeface="Times New Roman" panose="02020603050405020304" pitchFamily="18" charset="0"/>
              </a:rPr>
              <a:t>Sam 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50" dirty="0">
                <a:ea typeface="Times New Roman" panose="02020603050405020304" pitchFamily="18" charset="0"/>
              </a:rPr>
              <a:t>Takaaki Kajita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50" dirty="0">
                <a:ea typeface="Times New Roman" panose="02020603050405020304" pitchFamily="18" charset="0"/>
              </a:rPr>
              <a:t>Barry Barish</a:t>
            </a:r>
          </a:p>
          <a:p>
            <a:pPr lvl="1"/>
            <a:endParaRPr lang="en-GB" sz="1050" dirty="0">
              <a:ea typeface="Times New Roman" panose="02020603050405020304" pitchFamily="18" charset="0"/>
            </a:endParaRPr>
          </a:p>
          <a:p>
            <a:pPr lvl="1"/>
            <a:r>
              <a:rPr lang="en-GB" sz="1050" dirty="0">
                <a:ea typeface="Times New Roman" panose="02020603050405020304" pitchFamily="18" charset="0"/>
              </a:rPr>
              <a:t>Astronauts: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50" dirty="0">
                <a:ea typeface="Times New Roman" panose="02020603050405020304" pitchFamily="18" charset="0"/>
              </a:rPr>
              <a:t>Paolo Nespoli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50" dirty="0">
                <a:ea typeface="Times New Roman" panose="02020603050405020304" pitchFamily="18" charset="0"/>
              </a:rPr>
              <a:t>Matthias Maurer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50" dirty="0">
                <a:ea typeface="Times New Roman" panose="02020603050405020304" pitchFamily="18" charset="0"/>
              </a:rPr>
              <a:t>Meganne Christian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50" dirty="0">
                <a:ea typeface="Times New Roman" panose="02020603050405020304" pitchFamily="18" charset="0"/>
              </a:rPr>
              <a:t>Luca Parmitano (remote)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050" dirty="0">
                <a:ea typeface="Times New Roman" panose="02020603050405020304" pitchFamily="18" charset="0"/>
              </a:rPr>
              <a:t>Chris Cassidy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050" dirty="0">
              <a:ea typeface="Times New Roman" panose="02020603050405020304" pitchFamily="18" charset="0"/>
            </a:endParaRPr>
          </a:p>
          <a:p>
            <a:pPr lvl="1"/>
            <a:r>
              <a:rPr lang="en-GB" sz="1050" dirty="0">
                <a:ea typeface="Times New Roman" panose="02020603050405020304" pitchFamily="18" charset="0"/>
              </a:rPr>
              <a:t>Astrophysicists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50" dirty="0">
                <a:ea typeface="Times New Roman" panose="02020603050405020304" pitchFamily="18" charset="0"/>
              </a:rPr>
              <a:t>Teresa </a:t>
            </a:r>
            <a:r>
              <a:rPr lang="en-GB" sz="1050" dirty="0" err="1">
                <a:ea typeface="Times New Roman" panose="02020603050405020304" pitchFamily="18" charset="0"/>
              </a:rPr>
              <a:t>Montaruli</a:t>
            </a:r>
            <a:r>
              <a:rPr lang="en-GB" sz="1050" dirty="0">
                <a:ea typeface="Times New Roman" panose="02020603050405020304" pitchFamily="18" charset="0"/>
              </a:rPr>
              <a:t> (UNIGE)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050" dirty="0">
                <a:ea typeface="Times New Roman" panose="02020603050405020304" pitchFamily="18" charset="0"/>
              </a:rPr>
              <a:t>Patrizia Caraveo (INAF)</a:t>
            </a:r>
          </a:p>
          <a:p>
            <a:pPr lvl="1"/>
            <a:endParaRPr lang="en-GB" sz="1050" dirty="0">
              <a:ea typeface="Times New Roman" panose="02020603050405020304" pitchFamily="18" charset="0"/>
            </a:endParaRPr>
          </a:p>
          <a:p>
            <a:pPr algn="l"/>
            <a:endParaRPr lang="fr-CH" dirty="0"/>
          </a:p>
        </p:txBody>
      </p:sp>
      <p:pic>
        <p:nvPicPr>
          <p:cNvPr id="11" name="Picture 10" descr="A person in an astronaut's helmet&#10;&#10;AI-generated content may be incorrect.">
            <a:extLst>
              <a:ext uri="{FF2B5EF4-FFF2-40B4-BE49-F238E27FC236}">
                <a16:creationId xmlns:a16="http://schemas.microsoft.com/office/drawing/2014/main" id="{3E8033C6-A543-CF53-C1ED-AC41FFE3616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38274" y="4676343"/>
            <a:ext cx="3083918" cy="1229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43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82F105-013B-DAD0-9BE4-18326CD609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9CE-731C-DF85-4796-34982FEABD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800" dirty="0"/>
              <a:t>3. </a:t>
            </a:r>
            <a:r>
              <a:rPr lang="en-US" sz="2800" dirty="0">
                <a:solidFill>
                  <a:srgbClr val="0033A0"/>
                </a:solidFill>
              </a:rPr>
              <a:t>Review of season 2025 </a:t>
            </a:r>
            <a:r>
              <a:rPr lang="en-US" sz="2800" dirty="0"/>
              <a:t>Quantum!</a:t>
            </a:r>
            <a:br>
              <a:rPr lang="en-US" sz="2800" dirty="0"/>
            </a:br>
            <a:r>
              <a:rPr lang="en-US" sz="2800" dirty="0"/>
              <a:t>Communications campaign</a:t>
            </a:r>
            <a:br>
              <a:rPr lang="en-US" sz="2800" dirty="0">
                <a:solidFill>
                  <a:srgbClr val="0033A0"/>
                </a:solidFill>
              </a:rPr>
            </a:b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6149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R_template  presentation.potx" id="{ED0CFC14-E614-6647-9CE1-6475111B166A}" vid="{421B573E-B94D-464A-8DFE-42673B0FBA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6625</TotalTime>
  <Words>2300</Words>
  <Application>Microsoft Macintosh PowerPoint</Application>
  <PresentationFormat>Widescreen</PresentationFormat>
  <Paragraphs>608</Paragraphs>
  <Slides>33</Slides>
  <Notes>1</Notes>
  <HiddenSlides>0</HiddenSlides>
  <MMClips>3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Aptos</vt:lpstr>
      <vt:lpstr>Aptos Narrow</vt:lpstr>
      <vt:lpstr>Arial</vt:lpstr>
      <vt:lpstr>Calibri</vt:lpstr>
      <vt:lpstr>Symbol</vt:lpstr>
      <vt:lpstr>Times New Roman</vt:lpstr>
      <vt:lpstr>Office Theme</vt:lpstr>
      <vt:lpstr>Public Event Advisory Board – 26 June 2025 Meeting Q2</vt:lpstr>
      <vt:lpstr>Agenda</vt:lpstr>
      <vt:lpstr>Members</vt:lpstr>
      <vt:lpstr>Refresh: Public Events Strategy Missions</vt:lpstr>
      <vt:lpstr>1. Review of season 2025 Quantum! </vt:lpstr>
      <vt:lpstr>Season 2025 assessment  </vt:lpstr>
      <vt:lpstr>2. Upcoming events: STELLAR </vt:lpstr>
      <vt:lpstr>STELLAR: A voyage across the Universe with Nobel Laureates and Astronauts Saturday 19 July – 16h to midnight, Science Gateway  </vt:lpstr>
      <vt:lpstr>3. Review of season 2025 Quantum! Communications campaign </vt:lpstr>
      <vt:lpstr>PowerPoint Presentation</vt:lpstr>
      <vt:lpstr>PowerPoint Presentation</vt:lpstr>
      <vt:lpstr>Free publication - local magazine</vt:lpstr>
      <vt:lpstr>Paid campaign - Le Temps online</vt:lpstr>
      <vt:lpstr>Paid campaign - Le Temps online</vt:lpstr>
      <vt:lpstr>Free advertising on TPG </vt:lpstr>
      <vt:lpstr>Presence in local media</vt:lpstr>
      <vt:lpstr>Presence in local media</vt:lpstr>
      <vt:lpstr>Presence in local media</vt:lpstr>
      <vt:lpstr>Social media coverage </vt:lpstr>
      <vt:lpstr>PowerPoint Presentation</vt:lpstr>
      <vt:lpstr>Visit.cern</vt:lpstr>
      <vt:lpstr>PowerPoint Presentation</vt:lpstr>
      <vt:lpstr>PowerPoint Presentation</vt:lpstr>
      <vt:lpstr>PowerPoint Presentation</vt:lpstr>
      <vt:lpstr>4. 2025-2026 Season discussion: target audience </vt:lpstr>
      <vt:lpstr>Overview Season 25-26 part 1/4 </vt:lpstr>
      <vt:lpstr>Overview Season 25-26 part 2/4 </vt:lpstr>
      <vt:lpstr>Overview Season 25-26 part 3/4 </vt:lpstr>
      <vt:lpstr>Overview Season 25-26 part 4/4 </vt:lpstr>
      <vt:lpstr>5. Sparks! 2026  </vt:lpstr>
      <vt:lpstr>PowerPoint Presentation</vt:lpstr>
      <vt:lpstr>6. Event suggestions / other items? </vt:lpstr>
      <vt:lpstr>Thank you!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Dante Larini</dc:creator>
  <cp:lastModifiedBy>Dante Larini</cp:lastModifiedBy>
  <cp:revision>103</cp:revision>
  <dcterms:created xsi:type="dcterms:W3CDTF">2024-08-30T13:04:26Z</dcterms:created>
  <dcterms:modified xsi:type="dcterms:W3CDTF">2025-06-26T07:53:05Z</dcterms:modified>
</cp:coreProperties>
</file>