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1011" r:id="rId2"/>
    <p:sldId id="101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3850D"/>
    <a:srgbClr val="2F2F2F"/>
    <a:srgbClr val="303030"/>
    <a:srgbClr val="BE89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3" autoAdjust="0"/>
    <p:restoredTop sz="95226" autoAdjust="0"/>
  </p:normalViewPr>
  <p:slideViewPr>
    <p:cSldViewPr snapToGrid="0" snapToObjects="1">
      <p:cViewPr varScale="1">
        <p:scale>
          <a:sx n="115" d="100"/>
          <a:sy n="115" d="100"/>
        </p:scale>
        <p:origin x="850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983ED6-169E-E08D-B316-BA920C20AB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9C9C04-82B5-9EFA-58C6-05B4DD6FEE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82F88E-E83A-3062-E45D-F54CF0E0F8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BD3776-BE7C-0163-3EFB-84B34F4324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04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E0CBA-69E7-62A6-81FC-DA243B00D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0D464C-0D84-A280-8AAD-74BE24297F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69C729-19EC-C68E-B67F-444FE92CC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9BD33B-F6DF-2395-1F57-D78E82AED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09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31 March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3284958/1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97A60-F58B-61D7-7E2C-F5814AB0C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9BC4C1-96EE-0646-3284-40245F3B1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56" y="160855"/>
            <a:ext cx="11880568" cy="964648"/>
          </a:xfrm>
        </p:spPr>
        <p:txBody>
          <a:bodyPr/>
          <a:lstStyle/>
          <a:p>
            <a:r>
              <a:rPr lang="en-GB" dirty="0"/>
              <a:t>Formulation of epoxy impregnation systems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52501-789E-894B-6AF9-0C0C0AE4D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1E38A4-E49D-4B7A-3157-B48AB502EA58}"/>
              </a:ext>
            </a:extLst>
          </p:cNvPr>
          <p:cNvSpPr txBox="1"/>
          <p:nvPr/>
        </p:nvSpPr>
        <p:spPr>
          <a:xfrm>
            <a:off x="112611" y="707287"/>
            <a:ext cx="119554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just">
              <a:spcAft>
                <a:spcPts val="1000"/>
              </a:spcAft>
            </a:pPr>
            <a:r>
              <a:rPr lang="en-GB" dirty="0">
                <a:solidFill>
                  <a:schemeClr val="tx2"/>
                </a:solidFill>
              </a:rPr>
              <a:t>Based on an analysis of the molecular structures of different epoxies in the POLAB, different formulations were made and viscosity, DSC, DMA and 3-point bending tests were carried out. This study highlights the possibility to modify the accelerator percentage to stick with the process requirements (e.g. mix process time) and the impact of a </a:t>
            </a:r>
            <a:r>
              <a:rPr lang="en-GB" dirty="0" err="1">
                <a:solidFill>
                  <a:schemeClr val="tx2"/>
                </a:solidFill>
              </a:rPr>
              <a:t>flexibilizer</a:t>
            </a:r>
            <a:r>
              <a:rPr lang="en-GB" dirty="0">
                <a:solidFill>
                  <a:schemeClr val="tx2"/>
                </a:solidFill>
              </a:rPr>
              <a:t> onto the properties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AEB88C-FBC7-A6CE-A56B-5CC3745F52E4}"/>
              </a:ext>
            </a:extLst>
          </p:cNvPr>
          <p:cNvSpPr txBox="1"/>
          <p:nvPr/>
        </p:nvSpPr>
        <p:spPr>
          <a:xfrm>
            <a:off x="9179780" y="4032729"/>
            <a:ext cx="3024293" cy="1918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GB" sz="1600" u="sng" dirty="0">
                <a:solidFill>
                  <a:schemeClr val="tx2"/>
                </a:solidFill>
              </a:rPr>
              <a:t>Conclusion:</a:t>
            </a:r>
          </a:p>
          <a:p>
            <a:pPr marL="285750" lvl="1" indent="-285750">
              <a:spcAft>
                <a:spcPts val="400"/>
              </a:spcAft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Change of accelerator % allows to tailor the process time, without modifying the end properties</a:t>
            </a:r>
          </a:p>
          <a:p>
            <a:pPr marL="285750" lvl="1" indent="-285750">
              <a:spcAft>
                <a:spcPts val="400"/>
              </a:spcAft>
              <a:buFontTx/>
              <a:buChar char="-"/>
            </a:pPr>
            <a:r>
              <a:rPr lang="en-GB" sz="1600" dirty="0" err="1">
                <a:solidFill>
                  <a:schemeClr val="tx2"/>
                </a:solidFill>
              </a:rPr>
              <a:t>Flexibilizer</a:t>
            </a:r>
            <a:r>
              <a:rPr lang="en-GB" sz="1600" dirty="0">
                <a:solidFill>
                  <a:schemeClr val="tx2"/>
                </a:solidFill>
              </a:rPr>
              <a:t> increases strain at break and reduces the </a:t>
            </a:r>
            <a:r>
              <a:rPr lang="en-GB" sz="1600" dirty="0" err="1">
                <a:solidFill>
                  <a:schemeClr val="tx2"/>
                </a:solidFill>
              </a:rPr>
              <a:t>Tg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C9A2BC-B42F-BBBF-8394-DEB28FC86F8A}"/>
              </a:ext>
            </a:extLst>
          </p:cNvPr>
          <p:cNvSpPr txBox="1"/>
          <p:nvPr/>
        </p:nvSpPr>
        <p:spPr>
          <a:xfrm>
            <a:off x="415005" y="3652922"/>
            <a:ext cx="244985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Viscosity curves of epoxy mixes</a:t>
            </a:r>
            <a:endParaRPr lang="en-GB" sz="105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BD59F-404E-D7B5-44F0-2C93E5908A1F}"/>
              </a:ext>
            </a:extLst>
          </p:cNvPr>
          <p:cNvSpPr txBox="1"/>
          <p:nvPr/>
        </p:nvSpPr>
        <p:spPr>
          <a:xfrm>
            <a:off x="11107546" y="6072113"/>
            <a:ext cx="119413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[V. SCHENK]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DF5CB7-03FB-1E19-C31E-60044191CA06}"/>
              </a:ext>
            </a:extLst>
          </p:cNvPr>
          <p:cNvSpPr txBox="1"/>
          <p:nvPr/>
        </p:nvSpPr>
        <p:spPr>
          <a:xfrm>
            <a:off x="6799341" y="3591459"/>
            <a:ext cx="199314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DSC curves of epoxies</a:t>
            </a:r>
            <a:endParaRPr lang="en-GB" sz="1050" b="1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56E114-2183-AD37-98B0-50B06D7EC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38" y="1934116"/>
            <a:ext cx="2939727" cy="176148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F606060-05E2-B390-DCFD-33F35409CF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137" y="4118072"/>
            <a:ext cx="2946274" cy="176148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DC72776-6D72-F042-9D26-01391E687A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4972" y="1742550"/>
            <a:ext cx="2621885" cy="189287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6DEF253-4B2B-4499-5E38-F7561F29F3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5085" y="1679810"/>
            <a:ext cx="3094032" cy="220468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D93D34A-1D36-A3B6-03DD-57D7D94042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35359" y="3956482"/>
            <a:ext cx="3096000" cy="2203427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11FC535B-7338-9D63-9DCB-BD6A415E8871}"/>
              </a:ext>
            </a:extLst>
          </p:cNvPr>
          <p:cNvSpPr txBox="1"/>
          <p:nvPr/>
        </p:nvSpPr>
        <p:spPr>
          <a:xfrm>
            <a:off x="2079502" y="6086986"/>
            <a:ext cx="553791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Influence of accelerator percentage and </a:t>
            </a:r>
            <a:r>
              <a:rPr lang="en-US" sz="1050" b="1" dirty="0" err="1">
                <a:solidFill>
                  <a:schemeClr val="tx2"/>
                </a:solidFill>
              </a:rPr>
              <a:t>flexibilizer</a:t>
            </a:r>
            <a:r>
              <a:rPr lang="en-US" sz="1050" b="1" dirty="0">
                <a:solidFill>
                  <a:schemeClr val="tx2"/>
                </a:solidFill>
              </a:rPr>
              <a:t> compared to CTD 101K</a:t>
            </a:r>
            <a:endParaRPr lang="en-GB" sz="1050" b="1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90C140-326E-4BB9-79E7-EFA62670172F}"/>
              </a:ext>
            </a:extLst>
          </p:cNvPr>
          <p:cNvSpPr txBox="1"/>
          <p:nvPr/>
        </p:nvSpPr>
        <p:spPr>
          <a:xfrm>
            <a:off x="3738025" y="3829524"/>
            <a:ext cx="222086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DMA curves of epoxies</a:t>
            </a:r>
            <a:endParaRPr lang="en-GB" sz="1050" b="1" dirty="0">
              <a:solidFill>
                <a:schemeClr val="tx2"/>
              </a:solidFill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E1442A0-F8C1-8047-2F37-C6AF74C659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2711" y="1724987"/>
            <a:ext cx="2939722" cy="211403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08F369D-D17B-98CD-EF48-C0B074AB9BE2}"/>
              </a:ext>
            </a:extLst>
          </p:cNvPr>
          <p:cNvSpPr txBox="1"/>
          <p:nvPr/>
        </p:nvSpPr>
        <p:spPr>
          <a:xfrm>
            <a:off x="9452247" y="3784257"/>
            <a:ext cx="246065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3-point bending curves of epoxies</a:t>
            </a:r>
            <a:endParaRPr lang="en-GB" sz="1050" b="1" dirty="0">
              <a:solidFill>
                <a:schemeClr val="tx2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EB8A6757-ED5E-DED1-CF36-D2681FCC0D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8580" y="3958063"/>
            <a:ext cx="2941200" cy="21151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155855C-49FA-66EB-2180-127C280D81F2}"/>
              </a:ext>
            </a:extLst>
          </p:cNvPr>
          <p:cNvSpPr txBox="1"/>
          <p:nvPr/>
        </p:nvSpPr>
        <p:spPr>
          <a:xfrm>
            <a:off x="-26726" y="5931118"/>
            <a:ext cx="210622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/>
              <a:t>v1: 0.68, v2: 0.45, v3: 0.2 %w</a:t>
            </a:r>
          </a:p>
          <a:p>
            <a:r>
              <a:rPr lang="en-US" sz="1050" b="1" dirty="0"/>
              <a:t>DY040: 10 %w</a:t>
            </a: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81072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B07F9-51B7-51BF-F451-E1A19B272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D7C067-8C1B-5213-9BBD-AECBFDAA2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56" y="160855"/>
            <a:ext cx="11880568" cy="964648"/>
          </a:xfrm>
        </p:spPr>
        <p:txBody>
          <a:bodyPr/>
          <a:lstStyle/>
          <a:p>
            <a:r>
              <a:rPr lang="en-GB" dirty="0"/>
              <a:t>Mix MY740 + HY906 + DY073-1: viscosity + plate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83E97-66D4-FB09-8CCB-C67D550E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0A26E4-C5B1-5A53-587C-0A8AA1591A5D}"/>
              </a:ext>
            </a:extLst>
          </p:cNvPr>
          <p:cNvSpPr txBox="1"/>
          <p:nvPr/>
        </p:nvSpPr>
        <p:spPr>
          <a:xfrm>
            <a:off x="11107546" y="6072113"/>
            <a:ext cx="119413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[V. SCHENK]</a:t>
            </a:r>
            <a:endParaRPr lang="en-GB" sz="1050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319F1E-4387-CDF9-79A9-846974429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48" y="1012190"/>
            <a:ext cx="5428658" cy="32571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08AA9A-F98C-F6F4-CF60-CF24424EAF41}"/>
              </a:ext>
            </a:extLst>
          </p:cNvPr>
          <p:cNvSpPr txBox="1"/>
          <p:nvPr/>
        </p:nvSpPr>
        <p:spPr>
          <a:xfrm>
            <a:off x="985480" y="4273015"/>
            <a:ext cx="38489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Viscosity at 60 </a:t>
            </a:r>
            <a:r>
              <a:rPr lang="en-US" sz="1050" b="1" dirty="0">
                <a:solidFill>
                  <a:schemeClr val="tx2"/>
                </a:solidFill>
                <a:latin typeface="Aptos Narrow" panose="020B0004020202020204" pitchFamily="34" charset="0"/>
              </a:rPr>
              <a:t>°C of a mix MY740 + HY906 + DY073</a:t>
            </a:r>
            <a:endParaRPr lang="en-GB" sz="1050" b="1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59A8F5-4A89-CD3F-FD8C-6C9D96EBC8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6" t="21391" r="32386" b="7023"/>
          <a:stretch/>
        </p:blipFill>
        <p:spPr bwMode="auto">
          <a:xfrm rot="5400000">
            <a:off x="9023402" y="864266"/>
            <a:ext cx="2713079" cy="3191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C218E59-B5E1-80D7-C242-6BE2E83D68BD}"/>
              </a:ext>
            </a:extLst>
          </p:cNvPr>
          <p:cNvSpPr/>
          <p:nvPr/>
        </p:nvSpPr>
        <p:spPr>
          <a:xfrm>
            <a:off x="5843289" y="1905806"/>
            <a:ext cx="2438018" cy="2748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200B7E-039C-07CF-7D37-35364B37A609}"/>
              </a:ext>
            </a:extLst>
          </p:cNvPr>
          <p:cNvSpPr txBox="1"/>
          <p:nvPr/>
        </p:nvSpPr>
        <p:spPr>
          <a:xfrm>
            <a:off x="5129347" y="1635931"/>
            <a:ext cx="38489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2"/>
                </a:solidFill>
              </a:rPr>
              <a:t>5h at 110</a:t>
            </a:r>
            <a:r>
              <a:rPr lang="en-US" sz="1050" b="1" dirty="0">
                <a:solidFill>
                  <a:schemeClr val="tx2"/>
                </a:solidFill>
                <a:latin typeface="Aptos Narrow" panose="020B0004020202020204" pitchFamily="34" charset="0"/>
              </a:rPr>
              <a:t> °C + 16h at 125 °C (CTD101K standard curing)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endParaRPr lang="en-GB" sz="1050" b="1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BAE6E0-8117-24BC-355C-8A56C8E953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955" y="2371629"/>
            <a:ext cx="2621710" cy="1261908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DAC371-CB6F-2D45-1B85-34F600613621}"/>
              </a:ext>
            </a:extLst>
          </p:cNvPr>
          <p:cNvSpPr txBox="1"/>
          <p:nvPr/>
        </p:nvSpPr>
        <p:spPr>
          <a:xfrm>
            <a:off x="311101" y="4649846"/>
            <a:ext cx="9740719" cy="1528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spcAft>
                <a:spcPts val="400"/>
              </a:spcAft>
            </a:pPr>
            <a:r>
              <a:rPr lang="en-GB" sz="1600" u="sng" dirty="0">
                <a:solidFill>
                  <a:schemeClr val="tx2"/>
                </a:solidFill>
              </a:rPr>
              <a:t>Next steps:</a:t>
            </a:r>
          </a:p>
          <a:p>
            <a:pPr marL="285750" lvl="1" indent="-285750">
              <a:spcAft>
                <a:spcPts val="400"/>
              </a:spcAft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Perform DSC, DMA and 3-point bending experiments on the mix MY740 + HY906 + DY073-1</a:t>
            </a:r>
          </a:p>
          <a:p>
            <a:pPr marL="285750" lvl="1" indent="-285750">
              <a:spcAft>
                <a:spcPts val="400"/>
              </a:spcAft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Study the same mix with 10 %w </a:t>
            </a:r>
            <a:r>
              <a:rPr lang="en-GB" sz="1600" dirty="0" err="1">
                <a:solidFill>
                  <a:schemeClr val="tx2"/>
                </a:solidFill>
              </a:rPr>
              <a:t>flexibilizer</a:t>
            </a:r>
            <a:r>
              <a:rPr lang="en-GB" sz="1600" dirty="0">
                <a:solidFill>
                  <a:schemeClr val="tx2"/>
                </a:solidFill>
              </a:rPr>
              <a:t> DY040</a:t>
            </a:r>
          </a:p>
          <a:p>
            <a:pPr marL="285750" lvl="1" indent="-285750">
              <a:spcAft>
                <a:spcPts val="400"/>
              </a:spcAft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Study the influence of DY073-1 accelerator content and curing cycle on the end properties?</a:t>
            </a:r>
          </a:p>
          <a:p>
            <a:pPr marL="285750" lvl="1" indent="-285750">
              <a:spcAft>
                <a:spcPts val="400"/>
              </a:spcAft>
              <a:buFontTx/>
              <a:buChar char="-"/>
            </a:pPr>
            <a:r>
              <a:rPr lang="en-GB" sz="1600" dirty="0">
                <a:solidFill>
                  <a:schemeClr val="tx2"/>
                </a:solidFill>
              </a:rPr>
              <a:t>Write report on the mix formulation study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FF06A4-899D-B2EC-2D74-0D8A4972D6D7}"/>
              </a:ext>
            </a:extLst>
          </p:cNvPr>
          <p:cNvSpPr txBox="1"/>
          <p:nvPr/>
        </p:nvSpPr>
        <p:spPr>
          <a:xfrm>
            <a:off x="9537847" y="3910807"/>
            <a:ext cx="18060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hlinkClick r:id="rId6"/>
              </a:rPr>
              <a:t>EDMS 3284958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3692659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Accelerated ageing PU</Template>
  <TotalTime>4877</TotalTime>
  <Words>251</Words>
  <Application>Microsoft Office PowerPoint</Application>
  <PresentationFormat>Widescreen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 Narrow</vt:lpstr>
      <vt:lpstr>Arial</vt:lpstr>
      <vt:lpstr>Calibri</vt:lpstr>
      <vt:lpstr>Office Theme</vt:lpstr>
      <vt:lpstr>Formulation of epoxy impregnation systems</vt:lpstr>
      <vt:lpstr>Mix MY740 + HY906 + DY073-1: viscosity + 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Motorized Adapters Polyurethane pastils Issue: accelerated ageing</dc:title>
  <dc:creator>Vincent Schenk</dc:creator>
  <cp:lastModifiedBy>Vincent Schenk</cp:lastModifiedBy>
  <cp:revision>1020</cp:revision>
  <dcterms:created xsi:type="dcterms:W3CDTF">2024-02-02T12:56:53Z</dcterms:created>
  <dcterms:modified xsi:type="dcterms:W3CDTF">2025-03-31T07:59:36Z</dcterms:modified>
</cp:coreProperties>
</file>