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78" r:id="rId2"/>
    <p:sldId id="821" r:id="rId3"/>
    <p:sldId id="823" r:id="rId4"/>
    <p:sldId id="820" r:id="rId5"/>
    <p:sldId id="82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7FFE5"/>
    <a:srgbClr val="ECEA1A"/>
    <a:srgbClr val="EEE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89"/>
    <p:restoredTop sz="94600"/>
  </p:normalViewPr>
  <p:slideViewPr>
    <p:cSldViewPr snapToGrid="0" snapToObjects="1">
      <p:cViewPr varScale="1">
        <p:scale>
          <a:sx n="57" d="100"/>
          <a:sy n="57" d="100"/>
        </p:scale>
        <p:origin x="57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E58BF-4B0A-7C4B-89D2-61D97FBFBFCA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2EACC-EB6F-FC4F-BEF7-F125E9D989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6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>
                <a:ea typeface="ＭＳ Ｐゴシック" charset="-128"/>
              </a:rPr>
              <a:t>A diagram illustrating the sensors and structural elements in the barrel of the ID: the beryllium beam-pipe, the three cylindrical silicon-pixel layers, the four cylindrical double layers of barrel silicon-microstrip sensors (SCT) and 72 straw layers in the barrel transition radiation tracker modules within their support structure. </a:t>
            </a:r>
          </a:p>
        </p:txBody>
      </p:sp>
    </p:spTree>
    <p:extLst>
      <p:ext uri="{BB962C8B-B14F-4D97-AF65-F5344CB8AC3E}">
        <p14:creationId xmlns:p14="http://schemas.microsoft.com/office/powerpoint/2010/main" val="1239950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>
                <a:ea typeface="ＭＳ Ｐゴシック" charset="-128"/>
              </a:rPr>
              <a:t>A diagram illustrating the sensors and structural elements in the barrel of the ID: the beryllium beam-pipe, the three cylindrical silicon-pixel layers, the four cylindrical double layers of barrel silicon-microstrip sensors (SCT) and 72 straw layers in the barrel transition radiation tracker modules within their support structure. </a:t>
            </a:r>
          </a:p>
        </p:txBody>
      </p:sp>
    </p:spTree>
    <p:extLst>
      <p:ext uri="{BB962C8B-B14F-4D97-AF65-F5344CB8AC3E}">
        <p14:creationId xmlns:p14="http://schemas.microsoft.com/office/powerpoint/2010/main" val="2744383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07002-8A63-8549-8BEF-2E29D2C0D9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A9906-FB1A-BC41-B9B3-8CBCFB1E99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803F2-8D28-EE4C-A210-9EBF252FD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286DE-CAD2-E04E-B1F0-AA9178206979}" type="datetime1">
              <a:rPr lang="en-US" smtClean="0"/>
              <a:t>4/2/2025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A3281-C7AD-3248-AA41-4DABF889C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CE99F-5776-0646-A251-088D0723C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454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E5686-F7D5-EC4B-BF84-54A0C510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5D9BEF-6FEF-A045-BD95-A6F222255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1D688-93AB-724D-A148-7E2407901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C71E-5E80-DA40-A9DE-5EBE499B0A93}" type="datetime1">
              <a:rPr lang="en-US" smtClean="0"/>
              <a:t>4/2/2025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1C975-1E4F-5440-9333-00963736B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BED360-D628-A14D-8D96-EA77AB288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610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97397B-9757-7349-9712-8E5FA72158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FDE14D-FA05-374C-B2F8-851E6F4840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9F7EF-8E37-6A4B-82DD-5D817AADF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1B74C-D371-3344-B920-A6598DC546E8}" type="datetime1">
              <a:rPr lang="en-US" smtClean="0"/>
              <a:t>4/2/2025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B4896-075C-CF43-8F50-B55DCC2A7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2EA06-DB11-7545-904B-DFEBE9C13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41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DF786-9ADE-FA4B-88FD-D45FD889D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FCCDB-844E-2147-A430-4DAA32525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6319B-AE5A-3242-9789-2D51B366F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C9A0-C982-7B43-902A-52F551CDF816}" type="datetime1">
              <a:rPr lang="en-US" smtClean="0"/>
              <a:t>4/2/2025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E6FAA-16EA-444C-83F9-A99342197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C6CDC-EA97-8442-ACA5-3F351D4C5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34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209D6-C984-E545-818E-8719A764C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BFDD08-273F-764C-9276-6299DEA67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3CBDB-935E-0946-A91D-21DE2A089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EFD7C-9DF3-4048-94E0-C401E201C896}" type="datetime1">
              <a:rPr lang="en-US" smtClean="0"/>
              <a:t>4/2/2025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97E75-D00B-364A-994B-B0BD043EF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7C2C1-CB78-764C-A534-56AA0B369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50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EB2E9-329D-6D4C-AE8F-693B46123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B7E59-976E-1348-9ADF-F8D0460B0F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275953-3713-6F4F-A81A-16022A4B6B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872548-D2D0-7C47-AA0F-E1A8F2D41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61692-B81F-1C4B-91BC-1A0642623208}" type="datetime1">
              <a:rPr lang="en-US" smtClean="0"/>
              <a:t>4/2/2025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1A8454-0622-014E-92C8-AD89A841B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85D426-55BB-D445-B137-E11B9D541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552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97CDE-9255-1E4F-91C7-01CAE22F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9503B-A67A-6E44-BBB9-0276DADAA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356251-2E9B-7545-8AAB-7C355A27F1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3238A2-8908-724E-BD0F-1A15C74499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5804CA-F64A-DA45-92C6-E4582F144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1FC6A4-E38E-174E-B5B3-2667A7F34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28E8-4339-5047-A3A4-8FEE47781610}" type="datetime1">
              <a:rPr lang="en-US" smtClean="0"/>
              <a:t>4/2/2025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5931BE-C865-0E4B-BD5C-7D1153BD2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08F154-2843-604D-89CA-5DD19CBE3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17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653A1-2D68-FF46-B5A2-F1B797FFB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D9E5D3-FE48-C94E-8D6E-2E20B5A71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384CC-ED31-864D-B9DE-39C40FF27262}" type="datetime1">
              <a:rPr lang="en-US" smtClean="0"/>
              <a:t>4/2/2025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158AF6-FE39-A54C-A36F-7FFB91F87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091EB0-6C39-3C44-9CBA-F4FC1EFDA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677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ACCFBA-1FFA-DD4C-9DC6-BAC51B526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CBE62-49EA-4F4A-9634-014ED5D65CF7}" type="datetime1">
              <a:rPr lang="en-US" smtClean="0"/>
              <a:t>4/2/2025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9BEBC4-3ED6-564B-ACB9-3A3637A32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EA4948-7685-7649-A771-0009BFB5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58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74DD5-90D0-2340-930C-FE842B089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A2B8E-DF0A-804A-BB87-9C1F60FA23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BB16D-E5C0-4645-8A26-7FC2010C8E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B40A8D-B71F-0645-BAE2-14CC4D506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1EE3F-A549-8644-9124-3742FCB4AC05}" type="datetime1">
              <a:rPr lang="en-US" smtClean="0"/>
              <a:t>4/2/2025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3F7683-41DE-DE4E-B7A8-2CAD03568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278BFE-CE11-EE4E-B080-AA1144071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968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AAFB4-83FB-7F4C-AAAD-81010D75D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6D3955-89A8-644B-BF47-9BF0D46957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06044F-99CB-5342-BAF7-F4C56CDB1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D72A10-4C6C-BA4F-A7A3-0C07B456A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077CB-CB74-0F4D-BB2F-274B62A5F2E8}" type="datetime1">
              <a:rPr lang="en-US" smtClean="0"/>
              <a:t>4/2/2025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95E0BE-69DF-874B-A4BF-C93C0794E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D9B3FC-FE7A-244E-BFEB-AB974D849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807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FD61F3-7FAA-2B47-A381-F26323F05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4DBA1-701A-BF4F-9B08-EA7D17917C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BEA55-9F4D-5B49-AC3A-BBA2EE7D0E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FD3E0-1637-904D-825D-9E3445CCA7AB}" type="datetime1">
              <a:rPr lang="en-US" smtClean="0"/>
              <a:t>4/2/2025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E84C1-4FDF-6449-8B14-20257A19F9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5B1B8-D039-E54A-BF54-F5C5CCE59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DC99C-684C-E449-ACD8-2CE4D4393C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21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20.163681" TargetMode="External"/><Relationship Id="rId7" Type="http://schemas.openxmlformats.org/officeDocument/2006/relationships/hyperlink" Target="https://indico.cern.ch/event/1456663/contributions/6187078/attachments/2954610/5194829/E_Pi_contamination.pdf" TargetMode="External"/><Relationship Id="rId2" Type="http://schemas.openxmlformats.org/officeDocument/2006/relationships/hyperlink" Target="https://doi.org/10.1016/j.nima.2019.03.09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403486/contributions/6007280/attachments/2881499/5048376/TRD_20.06.24.pdf" TargetMode="External"/><Relationship Id="rId5" Type="http://schemas.openxmlformats.org/officeDocument/2006/relationships/hyperlink" Target="https://indico.cern.ch/event/1406352/contributions/5938427/attachments/2850688/4984473/TRD_6.05.24.pdf" TargetMode="External"/><Relationship Id="rId4" Type="http://schemas.openxmlformats.org/officeDocument/2006/relationships/hyperlink" Target="https://doi.org/10.1016/j.nima.2023.168535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27418E6-B587-6D4E-B5E6-8E13C548D259}" type="slidenum">
              <a:rPr lang="en-US" alt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</a:t>
            </a:fld>
            <a:endParaRPr lang="en-US" alt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067395-2279-1648-8E96-FB25DE03F89C}"/>
              </a:ext>
            </a:extLst>
          </p:cNvPr>
          <p:cNvSpPr txBox="1"/>
          <p:nvPr/>
        </p:nvSpPr>
        <p:spPr>
          <a:xfrm>
            <a:off x="1544666" y="182874"/>
            <a:ext cx="9110133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3200" b="1" dirty="0">
                <a:solidFill>
                  <a:srgbClr val="D1020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Innsbruck university in DRD4 WG 4.5.2</a:t>
            </a:r>
          </a:p>
          <a:p>
            <a:pPr algn="ctr" eaLnBrk="1" hangingPunct="1">
              <a:defRPr/>
            </a:pP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(</a:t>
            </a: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Development of a new type of detectors combining precise tracking and particle identification capabilities.)</a:t>
            </a:r>
          </a:p>
          <a:p>
            <a:pPr algn="ctr" eaLnBrk="1" hangingPunct="1">
              <a:defRPr/>
            </a:pPr>
            <a:r>
              <a:rPr lang="en-U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Representative  Anatoli </a:t>
            </a:r>
            <a:r>
              <a:rPr lang="en-US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Romaniouk</a:t>
            </a:r>
            <a:endParaRPr lang="en-US" sz="2800" dirty="0">
              <a:solidFill>
                <a:srgbClr val="00206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endParaRPr lang="en-US" sz="800" dirty="0">
              <a:solidFill>
                <a:srgbClr val="00206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Senior Scientist in  Innsbruck University, Innsbruck, Austria.</a:t>
            </a:r>
          </a:p>
          <a:p>
            <a:pPr algn="ctr" eaLnBrk="1" hangingPunct="1">
              <a:defRPr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Also Adjunct Professor in </a:t>
            </a:r>
            <a:r>
              <a:rPr lang="en-US" sz="2000" dirty="0" err="1">
                <a:solidFill>
                  <a:srgbClr val="002060"/>
                </a:solidFill>
                <a:latin typeface="+mn-lt"/>
              </a:rPr>
              <a:t>Istinye</a:t>
            </a:r>
            <a:r>
              <a:rPr lang="en-US" sz="2000" dirty="0">
                <a:solidFill>
                  <a:srgbClr val="002060"/>
                </a:solidFill>
                <a:latin typeface="+mn-lt"/>
              </a:rPr>
              <a:t> University, Istanbul, Turkey </a:t>
            </a:r>
          </a:p>
          <a:p>
            <a:pPr algn="ctr" eaLnBrk="1" hangingPunct="1">
              <a:defRPr/>
            </a:pPr>
            <a:r>
              <a:rPr lang="en-US" sz="3200" b="1" dirty="0">
                <a:solidFill>
                  <a:srgbClr val="D1020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</a:t>
            </a:r>
            <a:endParaRPr lang="ru-RU" dirty="0">
              <a:solidFill>
                <a:srgbClr val="D1020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C536A3-5991-3A4B-9FC8-1C89A5AF6B08}"/>
              </a:ext>
            </a:extLst>
          </p:cNvPr>
          <p:cNvSpPr txBox="1"/>
          <p:nvPr/>
        </p:nvSpPr>
        <p:spPr>
          <a:xfrm>
            <a:off x="1121333" y="2897649"/>
            <a:ext cx="9956801" cy="280076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sz="800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Group composition  involved in the DTRD 4.5.2 project:</a:t>
            </a:r>
          </a:p>
          <a:p>
            <a:pPr algn="ctr" eaLnBrk="1" hangingPunct="1">
              <a:defRPr/>
            </a:pPr>
            <a:endParaRPr lang="en-US" sz="800" dirty="0">
              <a:solidFill>
                <a:srgbClr val="00206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  <a:p>
            <a:pPr eaLnBrk="1" hangingPunct="1">
              <a:defRPr/>
            </a:pP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</a:rPr>
              <a:t>                               3 senior physicists:</a:t>
            </a:r>
          </a:p>
          <a:p>
            <a:pPr marL="2114550" lvl="8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Serge </a:t>
            </a:r>
            <a:r>
              <a:rPr lang="en-US" sz="16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Smirrnov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 (</a:t>
            </a:r>
            <a:r>
              <a:rPr lang="en-US" sz="1600" i="1" dirty="0">
                <a:solidFill>
                  <a:srgbClr val="002060"/>
                </a:solidFill>
                <a:latin typeface="+mn-lt"/>
              </a:rPr>
              <a:t>Millennium Institute for Subatomic Physics at High Energy Frontier (</a:t>
            </a:r>
            <a:r>
              <a:rPr lang="en-US" sz="1600" i="1" dirty="0" err="1">
                <a:solidFill>
                  <a:srgbClr val="002060"/>
                </a:solidFill>
                <a:latin typeface="+mn-lt"/>
              </a:rPr>
              <a:t>Chilie</a:t>
            </a:r>
            <a:r>
              <a:rPr lang="en-US" sz="1600" i="1" dirty="0">
                <a:solidFill>
                  <a:srgbClr val="002060"/>
                </a:solidFill>
                <a:latin typeface="+mn-lt"/>
              </a:rPr>
              <a:t>) and from summer 2025 in </a:t>
            </a:r>
            <a:r>
              <a:rPr lang="en-US" sz="1600" i="1" dirty="0" err="1">
                <a:solidFill>
                  <a:srgbClr val="002060"/>
                </a:solidFill>
                <a:latin typeface="+mn-lt"/>
              </a:rPr>
              <a:t>Istinye</a:t>
            </a:r>
            <a:r>
              <a:rPr lang="en-US" sz="1600" i="1" dirty="0">
                <a:solidFill>
                  <a:srgbClr val="002060"/>
                </a:solidFill>
                <a:latin typeface="+mn-lt"/>
              </a:rPr>
              <a:t> University.)</a:t>
            </a:r>
          </a:p>
          <a:p>
            <a:pPr marL="2114550" lvl="8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Vladimir </a:t>
            </a:r>
            <a:r>
              <a:rPr lang="en-US" sz="16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Tikhomirov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 (</a:t>
            </a:r>
            <a:r>
              <a:rPr lang="en-US" sz="16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I</a:t>
            </a:r>
            <a:r>
              <a:rPr lang="en-US" sz="1600" i="1" dirty="0" err="1">
                <a:solidFill>
                  <a:srgbClr val="002060"/>
                </a:solidFill>
                <a:latin typeface="+mn-lt"/>
              </a:rPr>
              <a:t>stinye</a:t>
            </a:r>
            <a:r>
              <a:rPr lang="en-US" sz="1600" i="1" dirty="0">
                <a:solidFill>
                  <a:srgbClr val="002060"/>
                </a:solidFill>
                <a:latin typeface="+mn-lt"/>
              </a:rPr>
              <a:t>  University)</a:t>
            </a:r>
          </a:p>
          <a:p>
            <a:pPr marL="2114550" lvl="8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Yury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 </a:t>
            </a:r>
            <a:r>
              <a:rPr lang="en-US" sz="16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Smornov</a:t>
            </a:r>
            <a:r>
              <a:rPr lang="en-US" sz="1600" i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</a:rPr>
              <a:t> (</a:t>
            </a:r>
            <a:r>
              <a:rPr lang="en-US" sz="1600" i="1" dirty="0" err="1">
                <a:solidFill>
                  <a:srgbClr val="002060"/>
                </a:solidFill>
                <a:latin typeface="+mn-lt"/>
              </a:rPr>
              <a:t>Istinye</a:t>
            </a:r>
            <a:r>
              <a:rPr lang="en-US" sz="1600" i="1" dirty="0">
                <a:solidFill>
                  <a:srgbClr val="002060"/>
                </a:solidFill>
                <a:latin typeface="+mn-lt"/>
              </a:rPr>
              <a:t> University)</a:t>
            </a:r>
          </a:p>
          <a:p>
            <a:pPr lvl="8" eaLnBrk="1" hangingPunct="1">
              <a:defRPr/>
            </a:pPr>
            <a:endParaRPr lang="en-US" sz="1600" i="1" dirty="0">
              <a:solidFill>
                <a:srgbClr val="002060"/>
              </a:solidFill>
              <a:latin typeface="+mn-lt"/>
            </a:endParaRPr>
          </a:p>
          <a:p>
            <a:pPr lvl="8" eaLnBrk="1" hangingPunct="1">
              <a:defRPr/>
            </a:pPr>
            <a:r>
              <a:rPr 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</a:rPr>
              <a:t>2 PhD students and 1 student (</a:t>
            </a:r>
            <a:r>
              <a:rPr lang="en-US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</a:rPr>
              <a:t>working locally in their institute</a:t>
            </a:r>
            <a:r>
              <a:rPr lang="en-US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</a:rPr>
              <a:t>).</a:t>
            </a:r>
          </a:p>
          <a:p>
            <a:pPr lvl="8" eaLnBrk="1" hangingPunct="1">
              <a:defRPr/>
            </a:pPr>
            <a:endParaRPr 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1617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5"/>
          <a:stretch>
            <a:fillRect/>
          </a:stretch>
        </p:blipFill>
        <p:spPr bwMode="auto">
          <a:xfrm>
            <a:off x="398438" y="1440180"/>
            <a:ext cx="2438234" cy="213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27418E6-B587-6D4E-B5E6-8E13C548D259}" type="slidenum">
              <a:rPr lang="en-US" alt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2</a:t>
            </a:fld>
            <a:endParaRPr lang="en-US" alt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15" name="Picture 42">
            <a:extLst>
              <a:ext uri="{FF2B5EF4-FFF2-40B4-BE49-F238E27FC236}">
                <a16:creationId xmlns:a16="http://schemas.microsoft.com/office/drawing/2014/main" id="{92B6EA01-BD68-BC4B-BF66-211A14FB3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17"/>
          <a:stretch>
            <a:fillRect/>
          </a:stretch>
        </p:blipFill>
        <p:spPr bwMode="auto">
          <a:xfrm>
            <a:off x="3115835" y="1480600"/>
            <a:ext cx="2950397" cy="20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8">
            <a:extLst>
              <a:ext uri="{FF2B5EF4-FFF2-40B4-BE49-F238E27FC236}">
                <a16:creationId xmlns:a16="http://schemas.microsoft.com/office/drawing/2014/main" id="{BF44BB6E-FCA6-4548-A0D1-3C7BBA1FDE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130" y="3646343"/>
            <a:ext cx="755255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Contribution:</a:t>
            </a:r>
          </a:p>
          <a:p>
            <a:r>
              <a:rPr lang="en-US" sz="1600" b="1" dirty="0">
                <a:solidFill>
                  <a:srgbClr val="002060"/>
                </a:solidFill>
              </a:rPr>
              <a:t>RD-6 project (1990-1993):  Proposal for the development of the TRD/tracker</a:t>
            </a:r>
          </a:p>
          <a:p>
            <a:pPr marL="457200" indent="-4572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Development and studies of straws capable to sustain such radiation conditions.</a:t>
            </a:r>
          </a:p>
          <a:p>
            <a:pPr marL="457200" indent="-457200">
              <a:buFontTx/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Development and test beam studies of different types of TRD prototypes</a:t>
            </a:r>
            <a:endParaRPr lang="en-US" sz="800" b="1" dirty="0">
              <a:solidFill>
                <a:srgbClr val="002060"/>
              </a:solidFill>
            </a:endParaRPr>
          </a:p>
          <a:p>
            <a:r>
              <a:rPr lang="en-US" sz="1600" b="1" dirty="0">
                <a:solidFill>
                  <a:srgbClr val="002060"/>
                </a:solidFill>
              </a:rPr>
              <a:t> ATLAS experiment (from 1994): TRT project</a:t>
            </a:r>
            <a:endParaRPr lang="en-US" sz="1600" dirty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Straw ageing studies</a:t>
            </a:r>
          </a:p>
          <a:p>
            <a:pPr marL="457200" indent="-4572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Studies of the basic processes in the active gas and signal development  in  straw.</a:t>
            </a:r>
          </a:p>
          <a:p>
            <a:pPr marL="457200" indent="-4572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TRT prototypes development and tests. </a:t>
            </a:r>
          </a:p>
          <a:p>
            <a:pPr marL="457200" indent="-457200">
              <a:buAutoNum type="arabicPeriod"/>
            </a:pPr>
            <a:r>
              <a:rPr lang="en-US" sz="1600" dirty="0">
                <a:solidFill>
                  <a:srgbClr val="002060"/>
                </a:solidFill>
              </a:rPr>
              <a:t>FE electronics development and studies (physics aspects).</a:t>
            </a:r>
          </a:p>
          <a:p>
            <a:r>
              <a:rPr lang="en-US" sz="1600" b="1" dirty="0">
                <a:solidFill>
                  <a:srgbClr val="002060"/>
                </a:solidFill>
              </a:rPr>
              <a:t>Responsibilities:</a:t>
            </a:r>
            <a:r>
              <a:rPr lang="en-US" sz="1600" dirty="0">
                <a:solidFill>
                  <a:srgbClr val="002060"/>
                </a:solidFill>
              </a:rPr>
              <a:t> TRT test beam coordinator, TRT commissioning coordinator, TRT run coordinator, TRT project leader, TRT operation coordinator.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067395-2279-1648-8E96-FB25DE03F89C}"/>
              </a:ext>
            </a:extLst>
          </p:cNvPr>
          <p:cNvSpPr txBox="1"/>
          <p:nvPr/>
        </p:nvSpPr>
        <p:spPr>
          <a:xfrm>
            <a:off x="1839070" y="611608"/>
            <a:ext cx="76372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b="1" dirty="0">
                <a:solidFill>
                  <a:srgbClr val="D1020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The ATLAS TRT: 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Development, construction and operation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9C9C28-97DC-DB41-980A-F0A9CF2DADB7}"/>
              </a:ext>
            </a:extLst>
          </p:cNvPr>
          <p:cNvSpPr txBox="1"/>
          <p:nvPr/>
        </p:nvSpPr>
        <p:spPr>
          <a:xfrm>
            <a:off x="1254615" y="1119284"/>
            <a:ext cx="1168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Barrel TRT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457147-D514-4A44-9E89-C68F5C476E13}"/>
              </a:ext>
            </a:extLst>
          </p:cNvPr>
          <p:cNvSpPr txBox="1"/>
          <p:nvPr/>
        </p:nvSpPr>
        <p:spPr>
          <a:xfrm>
            <a:off x="3945162" y="1109425"/>
            <a:ext cx="1446264" cy="37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End-Cap TRT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94A0411-FFDA-E74E-BAED-36C6AFA21990}"/>
              </a:ext>
            </a:extLst>
          </p:cNvPr>
          <p:cNvSpPr txBox="1"/>
          <p:nvPr/>
        </p:nvSpPr>
        <p:spPr>
          <a:xfrm>
            <a:off x="3423052" y="55436"/>
            <a:ext cx="42255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Related experience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25E871-20DE-D443-AB26-F8FEC970AC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0998" y="3495544"/>
            <a:ext cx="2446700" cy="2336488"/>
          </a:xfrm>
          <a:prstGeom prst="rect">
            <a:avLst/>
          </a:prstGeom>
        </p:spPr>
      </p:pic>
      <p:sp>
        <p:nvSpPr>
          <p:cNvPr id="18" name="Rectangle 28">
            <a:extLst>
              <a:ext uri="{FF2B5EF4-FFF2-40B4-BE49-F238E27FC236}">
                <a16:creationId xmlns:a16="http://schemas.microsoft.com/office/drawing/2014/main" id="{7CCEAD32-C28B-E74C-B35F-673BBEAF1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063" y="1183508"/>
            <a:ext cx="512652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Straw based transition radiation/tracker.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Contains ~340 000 channels.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Successfully running in the unprecedented radiation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40 MHz counting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~10 C per 1 cm of wire  integrated charge.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Operates up to 80% occupancy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Drift-time measurement accuracy  110-140 </a:t>
            </a:r>
            <a:r>
              <a:rPr lang="en-US" sz="1400" dirty="0">
                <a:solidFill>
                  <a:srgbClr val="002060"/>
                </a:solidFill>
                <a:latin typeface="Symbol" pitchFamily="2" charset="2"/>
              </a:rPr>
              <a:t>m</a:t>
            </a:r>
            <a:r>
              <a:rPr lang="en-US" sz="1400" dirty="0">
                <a:solidFill>
                  <a:srgbClr val="002060"/>
                </a:solidFill>
              </a:rPr>
              <a:t>m depending on occupancy.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2060"/>
                </a:solidFill>
              </a:rPr>
              <a:t>Pion rejection power 50 at low occupancy and 7 at maximum occupancy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2BED07-3F76-804F-929B-DB958945531B}"/>
              </a:ext>
            </a:extLst>
          </p:cNvPr>
          <p:cNvSpPr txBox="1"/>
          <p:nvPr/>
        </p:nvSpPr>
        <p:spPr>
          <a:xfrm>
            <a:off x="7648594" y="5832032"/>
            <a:ext cx="4001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Developed technology also used for construction of TRDs for AMS  and HERA –B experiments.</a:t>
            </a:r>
          </a:p>
        </p:txBody>
      </p:sp>
    </p:spTree>
    <p:extLst>
      <p:ext uri="{BB962C8B-B14F-4D97-AF65-F5344CB8AC3E}">
        <p14:creationId xmlns:p14="http://schemas.microsoft.com/office/powerpoint/2010/main" val="753808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Number Placeholder 4">
            <a:extLst>
              <a:ext uri="{FF2B5EF4-FFF2-40B4-BE49-F238E27FC236}">
                <a16:creationId xmlns:a16="http://schemas.microsoft.com/office/drawing/2014/main" id="{E2AD32AC-1341-0F4D-AE67-B0E4B6A23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0814052" y="6407151"/>
            <a:ext cx="1339849" cy="36406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990575" indent="-380990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523962" indent="-304792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2133547" indent="-304792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743131" indent="-304792"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3352716" indent="-304792" defTabSz="60958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962301" indent="-304792" defTabSz="60958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4571886" indent="-304792" defTabSz="60958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5181470" indent="-304792" defTabSz="609585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fld id="{16ECC3BC-E505-B34B-945A-07AA288394C6}" type="slidenum">
              <a:rPr lang="en-US" altLang="en-US" sz="1200">
                <a:latin typeface="Century Gothic" panose="020B0502020202020204" pitchFamily="34" charset="0"/>
              </a:rPr>
              <a:pPr algn="ctr"/>
              <a:t>3</a:t>
            </a:fld>
            <a:endParaRPr lang="en-US" altLang="en-US" sz="1200">
              <a:latin typeface="Century Gothic" panose="020B0502020202020204" pitchFamily="34" charset="0"/>
            </a:endParaRPr>
          </a:p>
        </p:txBody>
      </p:sp>
      <p:sp>
        <p:nvSpPr>
          <p:cNvPr id="26626" name="TextBox 5">
            <a:extLst>
              <a:ext uri="{FF2B5EF4-FFF2-40B4-BE49-F238E27FC236}">
                <a16:creationId xmlns:a16="http://schemas.microsoft.com/office/drawing/2014/main" id="{833CC2E1-30A2-394D-9247-C684FE14D3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779" y="698167"/>
            <a:ext cx="56420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2000" dirty="0">
                <a:solidFill>
                  <a:srgbClr val="C00000"/>
                </a:solidFill>
                <a:cs typeface="Arial" panose="020B0604020202020204" pitchFamily="34" charset="0"/>
              </a:rPr>
              <a:t>TRDs with vector tracking capabilities.</a:t>
            </a:r>
            <a:endParaRPr lang="en-US" altLang="en-US" sz="2000" i="1" u="sng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26628" name="Picture 12">
            <a:extLst>
              <a:ext uri="{FF2B5EF4-FFF2-40B4-BE49-F238E27FC236}">
                <a16:creationId xmlns:a16="http://schemas.microsoft.com/office/drawing/2014/main" id="{573BF898-EE15-1149-9CF8-42DC385E67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135" y="1646460"/>
            <a:ext cx="3263771" cy="218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Rectangle 61">
            <a:extLst>
              <a:ext uri="{FF2B5EF4-FFF2-40B4-BE49-F238E27FC236}">
                <a16:creationId xmlns:a16="http://schemas.microsoft.com/office/drawing/2014/main" id="{C3DE6E23-91AA-7342-BD1B-08E3BC5F0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7438" y="1267810"/>
            <a:ext cx="23726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002060"/>
                </a:solidFill>
                <a:cs typeface="Arial" panose="020B0604020202020204" pitchFamily="34" charset="0"/>
              </a:rPr>
              <a:t>Ingrid on TimePix2 chip </a:t>
            </a:r>
          </a:p>
        </p:txBody>
      </p:sp>
      <p:sp>
        <p:nvSpPr>
          <p:cNvPr id="26632" name="TextBox 27">
            <a:extLst>
              <a:ext uri="{FF2B5EF4-FFF2-40B4-BE49-F238E27FC236}">
                <a16:creationId xmlns:a16="http://schemas.microsoft.com/office/drawing/2014/main" id="{D7127E40-4A70-A043-B294-265E5651D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9503" y="1869769"/>
            <a:ext cx="1325033" cy="25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857250" indent="-17145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200150" indent="-17145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1543050" indent="-17145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000250" indent="-1714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457450" indent="-1714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2914650" indent="-1714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371850" indent="-1714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67" dirty="0" err="1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Xe</a:t>
            </a:r>
            <a:r>
              <a:rPr lang="en-US" altLang="en-US" sz="1067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/CO</a:t>
            </a:r>
            <a:r>
              <a:rPr lang="en-US" altLang="en-US" sz="1067" baseline="-25000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1067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(80/20)</a:t>
            </a:r>
          </a:p>
        </p:txBody>
      </p:sp>
      <p:pic>
        <p:nvPicPr>
          <p:cNvPr id="26635" name="Picture 46">
            <a:extLst>
              <a:ext uri="{FF2B5EF4-FFF2-40B4-BE49-F238E27FC236}">
                <a16:creationId xmlns:a16="http://schemas.microsoft.com/office/drawing/2014/main" id="{21F88423-A932-AD4F-A682-9D1C10DD02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859" y="3912899"/>
            <a:ext cx="2589900" cy="201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7" name="Picture 70">
            <a:extLst>
              <a:ext uri="{FF2B5EF4-FFF2-40B4-BE49-F238E27FC236}">
                <a16:creationId xmlns:a16="http://schemas.microsoft.com/office/drawing/2014/main" id="{194BE23E-EC20-9A4A-95C1-180BB7BBD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852" y="3958332"/>
            <a:ext cx="2582536" cy="197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9" name="TextBox 2">
            <a:extLst>
              <a:ext uri="{FF2B5EF4-FFF2-40B4-BE49-F238E27FC236}">
                <a16:creationId xmlns:a16="http://schemas.microsoft.com/office/drawing/2014/main" id="{9839523B-3D71-B541-B6BC-95D9CE39F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948" y="4160538"/>
            <a:ext cx="6960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 err="1">
                <a:solidFill>
                  <a:srgbClr val="002060"/>
                </a:solidFill>
                <a:cs typeface="Arial" panose="020B0604020202020204" pitchFamily="34" charset="0"/>
              </a:rPr>
              <a:t>Pions</a:t>
            </a:r>
            <a:endParaRPr lang="en-US" altLang="en-US" sz="16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26640" name="TextBox 61">
            <a:extLst>
              <a:ext uri="{FF2B5EF4-FFF2-40B4-BE49-F238E27FC236}">
                <a16:creationId xmlns:a16="http://schemas.microsoft.com/office/drawing/2014/main" id="{F4AB17BC-46B4-5F40-88D1-B62709FD80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520" y="4097752"/>
            <a:ext cx="10390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>
                <a:solidFill>
                  <a:schemeClr val="accent2"/>
                </a:solidFill>
                <a:cs typeface="Arial" panose="020B0604020202020204" pitchFamily="34" charset="0"/>
              </a:rPr>
              <a:t>Electrons</a:t>
            </a:r>
          </a:p>
        </p:txBody>
      </p:sp>
      <p:sp>
        <p:nvSpPr>
          <p:cNvPr id="26642" name="TextBox 63">
            <a:extLst>
              <a:ext uri="{FF2B5EF4-FFF2-40B4-BE49-F238E27FC236}">
                <a16:creationId xmlns:a16="http://schemas.microsoft.com/office/drawing/2014/main" id="{7319CDC1-618B-3D48-8548-0E6F40074B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2085" y="4729740"/>
            <a:ext cx="457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TR</a:t>
            </a:r>
          </a:p>
        </p:txBody>
      </p:sp>
      <p:sp>
        <p:nvSpPr>
          <p:cNvPr id="26643" name="TextBox 64">
            <a:extLst>
              <a:ext uri="{FF2B5EF4-FFF2-40B4-BE49-F238E27FC236}">
                <a16:creationId xmlns:a16="http://schemas.microsoft.com/office/drawing/2014/main" id="{3333894B-A6B8-154E-B2E1-B6A8B7A0A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7877" y="5157715"/>
            <a:ext cx="457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FF0000"/>
                </a:solidFill>
                <a:cs typeface="Arial" panose="020B0604020202020204" pitchFamily="34" charset="0"/>
              </a:rPr>
              <a:t>TR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A1A017-9161-A049-B145-170928115B9F}"/>
              </a:ext>
            </a:extLst>
          </p:cNvPr>
          <p:cNvSpPr txBox="1"/>
          <p:nvPr/>
        </p:nvSpPr>
        <p:spPr>
          <a:xfrm>
            <a:off x="4137120" y="80904"/>
            <a:ext cx="42255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Related R&amp;D  activities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pic>
        <p:nvPicPr>
          <p:cNvPr id="30" name="Picture 7">
            <a:extLst>
              <a:ext uri="{FF2B5EF4-FFF2-40B4-BE49-F238E27FC236}">
                <a16:creationId xmlns:a16="http://schemas.microsoft.com/office/drawing/2014/main" id="{3CC181AB-EBB3-AC48-9059-1DF7CD7504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800" y="1524607"/>
            <a:ext cx="3376241" cy="150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6">
            <a:extLst>
              <a:ext uri="{FF2B5EF4-FFF2-40B4-BE49-F238E27FC236}">
                <a16:creationId xmlns:a16="http://schemas.microsoft.com/office/drawing/2014/main" id="{32F9CE83-746E-4846-B323-E58101E7B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9891" y="1039499"/>
            <a:ext cx="44547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Timepix3</a:t>
            </a:r>
            <a:r>
              <a:rPr lang="en-US" altLang="en-US" sz="1333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attached to  Si or GaAs sensors</a:t>
            </a:r>
          </a:p>
        </p:txBody>
      </p:sp>
      <p:sp>
        <p:nvSpPr>
          <p:cNvPr id="32" name="Rectangle 3">
            <a:extLst>
              <a:ext uri="{FF2B5EF4-FFF2-40B4-BE49-F238E27FC236}">
                <a16:creationId xmlns:a16="http://schemas.microsoft.com/office/drawing/2014/main" id="{C47EAA8F-520F-A34C-AA19-A02258B22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5153" y="683699"/>
            <a:ext cx="45088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Comic Sans MS" panose="030F0902030302020204" pitchFamily="66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dirty="0">
                <a:solidFill>
                  <a:srgbClr val="C00000"/>
                </a:solidFill>
                <a:latin typeface="Arial" panose="020B0604020202020204" pitchFamily="34" charset="0"/>
              </a:rPr>
              <a:t>TRDs based on solid state detectors.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13">
                <a:extLst>
                  <a:ext uri="{FF2B5EF4-FFF2-40B4-BE49-F238E27FC236}">
                    <a16:creationId xmlns:a16="http://schemas.microsoft.com/office/drawing/2014/main" id="{DD244565-2B5A-8F49-B867-96BCF05655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52744" y="3258092"/>
                <a:ext cx="4144351" cy="6463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/>
                <a:r>
                  <a:rPr lang="en-US" altLang="en-US" sz="1800" dirty="0">
                    <a:solidFill>
                      <a:srgbClr val="002060"/>
                    </a:solidFill>
                  </a:rPr>
                  <a:t>Angular distribution of TR photons </a:t>
                </a:r>
                <a:endParaRPr lang="en-US" altLang="en-US" sz="1800" dirty="0">
                  <a:solidFill>
                    <a:srgbClr val="002060"/>
                  </a:solidFill>
                  <a:latin typeface="Symbol" pitchFamily="2" charset="2"/>
                </a:endParaRPr>
              </a:p>
              <a:p>
                <a:pPr algn="ctr"/>
                <a:r>
                  <a:rPr lang="en-US" altLang="en-US" sz="1800" b="1" dirty="0">
                    <a:solidFill>
                      <a:srgbClr val="C00000"/>
                    </a:solidFill>
                    <a:latin typeface="Symbol" pitchFamily="2" charset="2"/>
                  </a:rPr>
                  <a:t>Q </a:t>
                </a:r>
                <a14:m>
                  <m:oMath xmlns:m="http://schemas.openxmlformats.org/officeDocument/2006/math">
                    <m:r>
                      <a:rPr lang="en-US" altLang="en-US" sz="1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altLang="en-US" sz="1800" b="1" dirty="0">
                    <a:solidFill>
                      <a:srgbClr val="C00000"/>
                    </a:solidFill>
                  </a:rPr>
                  <a:t> 1/</a:t>
                </a:r>
                <a:r>
                  <a:rPr lang="en-US" altLang="en-US" sz="1800" b="1" dirty="0">
                    <a:solidFill>
                      <a:srgbClr val="C00000"/>
                    </a:solidFill>
                    <a:latin typeface="Symbol" pitchFamily="2" charset="2"/>
                  </a:rPr>
                  <a:t>g</a:t>
                </a:r>
              </a:p>
            </p:txBody>
          </p:sp>
        </mc:Choice>
        <mc:Fallback xmlns="">
          <p:sp>
            <p:nvSpPr>
              <p:cNvPr id="38" name="TextBox 13">
                <a:extLst>
                  <a:ext uri="{FF2B5EF4-FFF2-40B4-BE49-F238E27FC236}">
                    <a16:creationId xmlns:a16="http://schemas.microsoft.com/office/drawing/2014/main" id="{DD244565-2B5A-8F49-B867-96BCF05655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52744" y="3258092"/>
                <a:ext cx="4144351" cy="646331"/>
              </a:xfrm>
              <a:prstGeom prst="rect">
                <a:avLst/>
              </a:prstGeom>
              <a:blipFill>
                <a:blip r:embed="rId6"/>
                <a:stretch>
                  <a:fillRect t="-3922" b="-13725"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AB090EB4-99A6-624B-85DA-2AE67858B9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8388" y="3889755"/>
            <a:ext cx="6553200" cy="21717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A6EF511-314D-1A4C-8891-A317D9037126}"/>
              </a:ext>
            </a:extLst>
          </p:cNvPr>
          <p:cNvSpPr/>
          <p:nvPr/>
        </p:nvSpPr>
        <p:spPr>
          <a:xfrm>
            <a:off x="1791222" y="6162760"/>
            <a:ext cx="20521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NIM, A </a:t>
            </a:r>
            <a:r>
              <a:rPr lang="en-US" altLang="en-US" sz="1400" dirty="0">
                <a:solidFill>
                  <a:srgbClr val="002060"/>
                </a:solidFill>
                <a:cs typeface="Arial" panose="020B0604020202020204" pitchFamily="34" charset="0"/>
              </a:rPr>
              <a:t>706 (2013) 59–64 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C69FE4-A90D-4C4F-B1E4-FE875782C3A1}"/>
              </a:ext>
            </a:extLst>
          </p:cNvPr>
          <p:cNvSpPr/>
          <p:nvPr/>
        </p:nvSpPr>
        <p:spPr>
          <a:xfrm>
            <a:off x="8107978" y="6052255"/>
            <a:ext cx="21050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NIM, A 961 (2020) 163681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963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4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54FAD1-6208-0744-904A-765FF9E3CEBF}"/>
              </a:ext>
            </a:extLst>
          </p:cNvPr>
          <p:cNvSpPr/>
          <p:nvPr/>
        </p:nvSpPr>
        <p:spPr>
          <a:xfrm>
            <a:off x="1487086" y="2166048"/>
            <a:ext cx="81370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Most relevant publications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28A3BB-2D7D-8A44-B700-9127F36C53C5}"/>
              </a:ext>
            </a:extLst>
          </p:cNvPr>
          <p:cNvSpPr/>
          <p:nvPr/>
        </p:nvSpPr>
        <p:spPr>
          <a:xfrm>
            <a:off x="1228917" y="2695297"/>
            <a:ext cx="8624185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dirty="0"/>
              <a:t>F </a:t>
            </a:r>
            <a:r>
              <a:rPr lang="en-US" dirty="0" err="1"/>
              <a:t>Hartjes</a:t>
            </a:r>
            <a:r>
              <a:rPr lang="en-US" dirty="0"/>
              <a:t> et al., Test beam studies of the GasPixel transition radiation detector prototype. </a:t>
            </a:r>
            <a:r>
              <a:rPr lang="en-US" dirty="0" err="1">
                <a:solidFill>
                  <a:srgbClr val="002060"/>
                </a:solidFill>
              </a:rPr>
              <a:t>Nucl</a:t>
            </a:r>
            <a:r>
              <a:rPr lang="en-US" dirty="0">
                <a:solidFill>
                  <a:srgbClr val="002060"/>
                </a:solidFill>
              </a:rPr>
              <a:t>. </a:t>
            </a:r>
            <a:r>
              <a:rPr lang="en-US" dirty="0" err="1">
                <a:solidFill>
                  <a:srgbClr val="002060"/>
                </a:solidFill>
              </a:rPr>
              <a:t>Instrum</a:t>
            </a:r>
            <a:r>
              <a:rPr lang="en-US" dirty="0">
                <a:solidFill>
                  <a:srgbClr val="002060"/>
                </a:solidFill>
              </a:rPr>
              <a:t>. Meth. A </a:t>
            </a:r>
            <a:r>
              <a:rPr lang="en-US" altLang="en-US" dirty="0">
                <a:solidFill>
                  <a:srgbClr val="0070C0"/>
                </a:solidFill>
                <a:cs typeface="Arial" panose="020B0604020202020204" pitchFamily="34" charset="0"/>
              </a:rPr>
              <a:t>706 (2013) 59–64 </a:t>
            </a:r>
          </a:p>
          <a:p>
            <a:pPr marL="228600" indent="-228600">
              <a:buFont typeface="+mj-lt"/>
              <a:buAutoNum type="arabicPeriod"/>
            </a:pPr>
            <a:endParaRPr lang="en-US" sz="800" dirty="0">
              <a:solidFill>
                <a:srgbClr val="00206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F. </a:t>
            </a:r>
            <a:r>
              <a:rPr lang="en-US" dirty="0" err="1">
                <a:solidFill>
                  <a:srgbClr val="002060"/>
                </a:solidFill>
              </a:rPr>
              <a:t>Dachs</a:t>
            </a:r>
            <a:r>
              <a:rPr lang="en-US" dirty="0">
                <a:solidFill>
                  <a:srgbClr val="002060"/>
                </a:solidFill>
              </a:rPr>
              <a:t> et al., Transition radiation measurements with a silicon and a gallium arsenide pixel sensor on a timepix3 chip, </a:t>
            </a:r>
            <a:r>
              <a:rPr lang="en-US" dirty="0" err="1">
                <a:solidFill>
                  <a:srgbClr val="002060"/>
                </a:solidFill>
              </a:rPr>
              <a:t>Nucl</a:t>
            </a:r>
            <a:r>
              <a:rPr lang="en-US" dirty="0">
                <a:solidFill>
                  <a:srgbClr val="002060"/>
                </a:solidFill>
              </a:rPr>
              <a:t>. </a:t>
            </a:r>
            <a:r>
              <a:rPr lang="en-US" dirty="0" err="1">
                <a:solidFill>
                  <a:srgbClr val="002060"/>
                </a:solidFill>
              </a:rPr>
              <a:t>Instrum</a:t>
            </a:r>
            <a:r>
              <a:rPr lang="en-US" dirty="0">
                <a:solidFill>
                  <a:srgbClr val="002060"/>
                </a:solidFill>
              </a:rPr>
              <a:t>. Meth. A, 958 (2020), 162037 DOI: </a:t>
            </a:r>
            <a:r>
              <a:rPr lang="en-US" dirty="0">
                <a:solidFill>
                  <a:srgbClr val="002060"/>
                </a:solidFill>
                <a:hlinkClick r:id="rId2"/>
              </a:rPr>
              <a:t>https://doi.org/10.1016/j.nima.2019.03.092</a:t>
            </a:r>
            <a:endParaRPr lang="en-US" dirty="0">
              <a:solidFill>
                <a:srgbClr val="002060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US" sz="800" dirty="0">
              <a:solidFill>
                <a:srgbClr val="00206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J. </a:t>
            </a:r>
            <a:r>
              <a:rPr lang="en-US" dirty="0" err="1">
                <a:solidFill>
                  <a:srgbClr val="002060"/>
                </a:solidFill>
              </a:rPr>
              <a:t>Alozy</a:t>
            </a:r>
            <a:r>
              <a:rPr lang="en-US" dirty="0">
                <a:solidFill>
                  <a:srgbClr val="002060"/>
                </a:solidFill>
              </a:rPr>
              <a:t> et al., Studies of the spectral and angular distributions of transition radiation using a silicon pixel sensor on a Timepix3 chip, Nuclear Inst. and Methods in Physics Research, A 961 (2020) 163681, </a:t>
            </a:r>
            <a:r>
              <a:rPr lang="en-US" dirty="0">
                <a:solidFill>
                  <a:srgbClr val="002060"/>
                </a:solidFill>
                <a:hlinkClick r:id="rId3"/>
              </a:rPr>
              <a:t>https://doi.org/10.1016/j.nima.2020.163681</a:t>
            </a:r>
            <a:r>
              <a:rPr lang="en-US" dirty="0">
                <a:solidFill>
                  <a:srgbClr val="002060"/>
                </a:solidFill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endParaRPr lang="en-US" sz="800" dirty="0">
              <a:solidFill>
                <a:srgbClr val="00206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Transition radiation detectors for hadron separation in the forward direction of LHC experiments, Nuclear Inst. and Methods in Physics Research, A 1055 (2023) 168535, </a:t>
            </a:r>
            <a:r>
              <a:rPr lang="en-US" dirty="0">
                <a:solidFill>
                  <a:srgbClr val="002060"/>
                </a:solidFill>
                <a:hlinkClick r:id="rId4"/>
              </a:rPr>
              <a:t>https://doi.org/10.1016/j.nima.2023.168535</a:t>
            </a:r>
            <a:r>
              <a:rPr lang="en-US" dirty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Frame1">
            <a:extLst>
              <a:ext uri="{FF2B5EF4-FFF2-40B4-BE49-F238E27FC236}">
                <a16:creationId xmlns:a16="http://schemas.microsoft.com/office/drawing/2014/main" id="{BAC2EF4B-FCE3-2649-B03F-AC1CA3042E41}"/>
              </a:ext>
            </a:extLst>
          </p:cNvPr>
          <p:cNvSpPr/>
          <p:nvPr/>
        </p:nvSpPr>
        <p:spPr>
          <a:xfrm>
            <a:off x="5541010" y="5880100"/>
            <a:ext cx="14605" cy="1752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15000"/>
              </a:lnSpc>
              <a:spcAft>
                <a:spcPts val="700"/>
              </a:spcAft>
            </a:pP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Frame2">
            <a:extLst>
              <a:ext uri="{FF2B5EF4-FFF2-40B4-BE49-F238E27FC236}">
                <a16:creationId xmlns:a16="http://schemas.microsoft.com/office/drawing/2014/main" id="{E405E035-262C-F14C-81B7-2D80CADCB524}"/>
              </a:ext>
            </a:extLst>
          </p:cNvPr>
          <p:cNvSpPr/>
          <p:nvPr/>
        </p:nvSpPr>
        <p:spPr>
          <a:xfrm>
            <a:off x="5084445" y="5880100"/>
            <a:ext cx="14605" cy="1752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15000"/>
              </a:lnSpc>
              <a:spcAft>
                <a:spcPts val="700"/>
              </a:spcAft>
            </a:pP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7ACBBDB3-C91A-1A40-93E6-C62387D8E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endParaRPr kumimoji="0" lang="ru-RU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Frame1">
            <a:extLst>
              <a:ext uri="{FF2B5EF4-FFF2-40B4-BE49-F238E27FC236}">
                <a16:creationId xmlns:a16="http://schemas.microsoft.com/office/drawing/2014/main" id="{FAFEAE3A-4D3E-8342-AF11-7961637C5E7A}"/>
              </a:ext>
            </a:extLst>
          </p:cNvPr>
          <p:cNvSpPr/>
          <p:nvPr/>
        </p:nvSpPr>
        <p:spPr>
          <a:xfrm>
            <a:off x="5693410" y="6032500"/>
            <a:ext cx="14605" cy="1752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15000"/>
              </a:lnSpc>
              <a:spcAft>
                <a:spcPts val="700"/>
              </a:spcAft>
            </a:pP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Frame2">
            <a:extLst>
              <a:ext uri="{FF2B5EF4-FFF2-40B4-BE49-F238E27FC236}">
                <a16:creationId xmlns:a16="http://schemas.microsoft.com/office/drawing/2014/main" id="{B47FA03D-57F4-0D4C-AC19-FBF72ED2D264}"/>
              </a:ext>
            </a:extLst>
          </p:cNvPr>
          <p:cNvSpPr/>
          <p:nvPr/>
        </p:nvSpPr>
        <p:spPr>
          <a:xfrm>
            <a:off x="5236845" y="6032500"/>
            <a:ext cx="14605" cy="1752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15000"/>
              </a:lnSpc>
              <a:spcAft>
                <a:spcPts val="700"/>
              </a:spcAft>
            </a:pP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9F3C2938-5270-9645-8EF5-7A6A730D8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225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endParaRPr kumimoji="0" lang="ru-RU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0B36E2-B6A4-EA45-9434-9E21B05891E0}"/>
              </a:ext>
            </a:extLst>
          </p:cNvPr>
          <p:cNvSpPr/>
          <p:nvPr/>
        </p:nvSpPr>
        <p:spPr>
          <a:xfrm>
            <a:off x="1487086" y="468903"/>
            <a:ext cx="88915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Presentations on DRD4</a:t>
            </a:r>
            <a:r>
              <a:rPr lang="en-US" sz="2400" b="1" dirty="0">
                <a:solidFill>
                  <a:srgbClr val="C0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2400" b="1" dirty="0">
                <a:solidFill>
                  <a:srgbClr val="C00000"/>
                </a:solidFill>
              </a:rPr>
              <a:t>meetings:</a:t>
            </a:r>
            <a:endParaRPr lang="en-US" sz="2400" b="1" dirty="0">
              <a:solidFill>
                <a:srgbClr val="C00000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en-US" sz="800" dirty="0"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000" b="1" dirty="0">
                <a:solidFill>
                  <a:srgbClr val="002060"/>
                </a:solidFill>
              </a:rPr>
              <a:t>Transition Radiation Detectors WG 4.5.B</a:t>
            </a:r>
            <a:r>
              <a:rPr lang="ru-RU" sz="2000" b="1" dirty="0">
                <a:solidFill>
                  <a:srgbClr val="002060"/>
                </a:solidFill>
              </a:rPr>
              <a:t>: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</a:p>
          <a:p>
            <a:r>
              <a:rPr lang="en-US" sz="1200" dirty="0">
                <a:hlinkClick r:id="rId6"/>
              </a:rPr>
              <a:t>https://indico.cern.ch/event/1403486/contributions/6007280/attachments/2881499/5048376/TRD_20.06.24.pdf</a:t>
            </a:r>
            <a:endParaRPr lang="ru-RU" sz="1200" dirty="0"/>
          </a:p>
          <a:p>
            <a:r>
              <a:rPr lang="en-US" sz="2000" b="1" dirty="0">
                <a:solidFill>
                  <a:srgbClr val="002060"/>
                </a:solidFill>
              </a:rPr>
              <a:t>High purity electron and hadron beams for PID studies at SPS</a:t>
            </a:r>
            <a:r>
              <a:rPr lang="ru-RU" sz="2000" b="1" dirty="0">
                <a:solidFill>
                  <a:srgbClr val="002060"/>
                </a:solidFill>
              </a:rPr>
              <a:t>:</a:t>
            </a:r>
          </a:p>
          <a:p>
            <a:r>
              <a:rPr lang="en-US" sz="1200" dirty="0">
                <a:hlinkClick r:id="rId7"/>
              </a:rPr>
              <a:t>https://</a:t>
            </a:r>
            <a:r>
              <a:rPr lang="en-US" sz="1200" dirty="0" err="1">
                <a:hlinkClick r:id="rId7"/>
              </a:rPr>
              <a:t>indico.cern.ch</a:t>
            </a:r>
            <a:r>
              <a:rPr lang="en-US" sz="1200" dirty="0">
                <a:hlinkClick r:id="rId7"/>
              </a:rPr>
              <a:t>/event/1456663/contributions/6187078/attachments/2954610/5194829/</a:t>
            </a:r>
            <a:r>
              <a:rPr lang="en-US" sz="1200" dirty="0" err="1">
                <a:hlinkClick r:id="rId7"/>
              </a:rPr>
              <a:t>E_Pi_contamination.pdf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25658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C99C-684C-E449-ACD8-2CE4D4393CB0}" type="slidenum">
              <a:rPr lang="en-GB" smtClean="0"/>
              <a:t>5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54FAD1-6208-0744-904A-765FF9E3CEBF}"/>
              </a:ext>
            </a:extLst>
          </p:cNvPr>
          <p:cNvSpPr/>
          <p:nvPr/>
        </p:nvSpPr>
        <p:spPr>
          <a:xfrm>
            <a:off x="951469" y="761321"/>
            <a:ext cx="90181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Plans in the framework of the DRD4 WG 4.5.2 project:</a:t>
            </a:r>
          </a:p>
        </p:txBody>
      </p:sp>
      <p:sp>
        <p:nvSpPr>
          <p:cNvPr id="13" name="Frame1">
            <a:extLst>
              <a:ext uri="{FF2B5EF4-FFF2-40B4-BE49-F238E27FC236}">
                <a16:creationId xmlns:a16="http://schemas.microsoft.com/office/drawing/2014/main" id="{BAC2EF4B-FCE3-2649-B03F-AC1CA3042E41}"/>
              </a:ext>
            </a:extLst>
          </p:cNvPr>
          <p:cNvSpPr/>
          <p:nvPr/>
        </p:nvSpPr>
        <p:spPr>
          <a:xfrm>
            <a:off x="5541010" y="5880100"/>
            <a:ext cx="14605" cy="1752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15000"/>
              </a:lnSpc>
              <a:spcAft>
                <a:spcPts val="700"/>
              </a:spcAft>
            </a:pP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Frame2">
            <a:extLst>
              <a:ext uri="{FF2B5EF4-FFF2-40B4-BE49-F238E27FC236}">
                <a16:creationId xmlns:a16="http://schemas.microsoft.com/office/drawing/2014/main" id="{E405E035-262C-F14C-81B7-2D80CADCB524}"/>
              </a:ext>
            </a:extLst>
          </p:cNvPr>
          <p:cNvSpPr/>
          <p:nvPr/>
        </p:nvSpPr>
        <p:spPr>
          <a:xfrm>
            <a:off x="5084445" y="5880100"/>
            <a:ext cx="14605" cy="1752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15000"/>
              </a:lnSpc>
              <a:spcAft>
                <a:spcPts val="700"/>
              </a:spcAft>
            </a:pP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7ACBBDB3-C91A-1A40-93E6-C62387D8E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endParaRPr kumimoji="0" lang="ru-RU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Frame1">
            <a:extLst>
              <a:ext uri="{FF2B5EF4-FFF2-40B4-BE49-F238E27FC236}">
                <a16:creationId xmlns:a16="http://schemas.microsoft.com/office/drawing/2014/main" id="{FAFEAE3A-4D3E-8342-AF11-7961637C5E7A}"/>
              </a:ext>
            </a:extLst>
          </p:cNvPr>
          <p:cNvSpPr/>
          <p:nvPr/>
        </p:nvSpPr>
        <p:spPr>
          <a:xfrm>
            <a:off x="5693410" y="6032500"/>
            <a:ext cx="14605" cy="1752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15000"/>
              </a:lnSpc>
              <a:spcAft>
                <a:spcPts val="700"/>
              </a:spcAft>
            </a:pP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Frame2">
            <a:extLst>
              <a:ext uri="{FF2B5EF4-FFF2-40B4-BE49-F238E27FC236}">
                <a16:creationId xmlns:a16="http://schemas.microsoft.com/office/drawing/2014/main" id="{B47FA03D-57F4-0D4C-AC19-FBF72ED2D264}"/>
              </a:ext>
            </a:extLst>
          </p:cNvPr>
          <p:cNvSpPr/>
          <p:nvPr/>
        </p:nvSpPr>
        <p:spPr>
          <a:xfrm>
            <a:off x="5236845" y="6032500"/>
            <a:ext cx="14605" cy="1752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>
              <a:lnSpc>
                <a:spcPct val="115000"/>
              </a:lnSpc>
              <a:spcAft>
                <a:spcPts val="700"/>
              </a:spcAft>
            </a:pPr>
            <a:r>
              <a: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9F3C2938-5270-9645-8EF5-7A6A730D8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225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 </a:t>
            </a:r>
            <a:endParaRPr kumimoji="0" lang="ru-RU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812B16-E4FA-1649-8492-A9973C3C7F28}"/>
              </a:ext>
            </a:extLst>
          </p:cNvPr>
          <p:cNvSpPr txBox="1"/>
          <p:nvPr/>
        </p:nvSpPr>
        <p:spPr>
          <a:xfrm>
            <a:off x="1432405" y="1469611"/>
            <a:ext cx="9801473" cy="3046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</a:rPr>
              <a:t>Analysis of the existing data.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</a:rPr>
              <a:t>MC model development.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</a:rPr>
              <a:t>Standalone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</a:rPr>
              <a:t>GEANT4 (does not describe yet well TR production)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</a:rPr>
              <a:t>New radiator developments and  optimization.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</a:rPr>
              <a:t>Study of intrinsic coordinate resolution of  detectors based on GaAs.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</a:rPr>
              <a:t>Study of the limits of e/pi separation with GaAs detectors.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2060"/>
                </a:solidFill>
              </a:rPr>
              <a:t>Test beam studies with different sensors, </a:t>
            </a:r>
            <a:r>
              <a:rPr lang="en-US" sz="2400" dirty="0" err="1">
                <a:solidFill>
                  <a:srgbClr val="002060"/>
                </a:solidFill>
              </a:rPr>
              <a:t>Timepix</a:t>
            </a:r>
            <a:r>
              <a:rPr lang="en-US" sz="2400" dirty="0">
                <a:solidFill>
                  <a:srgbClr val="002060"/>
                </a:solidFill>
              </a:rPr>
              <a:t> chips and radiators.</a:t>
            </a:r>
          </a:p>
        </p:txBody>
      </p:sp>
    </p:spTree>
    <p:extLst>
      <p:ext uri="{BB962C8B-B14F-4D97-AF65-F5344CB8AC3E}">
        <p14:creationId xmlns:p14="http://schemas.microsoft.com/office/powerpoint/2010/main" val="1441243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28517</TotalTime>
  <Words>827</Words>
  <Application>Microsoft Office PowerPoint</Application>
  <PresentationFormat>Widescreen</PresentationFormat>
  <Paragraphs>95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Century Gothic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ATLAS experiment and MEPhI involvement</dc:title>
  <dc:creator>Microsoft Office User</dc:creator>
  <cp:lastModifiedBy>Guy Wilkinson</cp:lastModifiedBy>
  <cp:revision>94</cp:revision>
  <cp:lastPrinted>2025-03-15T16:53:56Z</cp:lastPrinted>
  <dcterms:created xsi:type="dcterms:W3CDTF">2019-12-12T08:44:28Z</dcterms:created>
  <dcterms:modified xsi:type="dcterms:W3CDTF">2025-04-02T08:27:11Z</dcterms:modified>
</cp:coreProperties>
</file>