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Lst>
  <p:notesMasterIdLst>
    <p:notesMasterId r:id="rId38"/>
  </p:notesMasterIdLst>
  <p:handoutMasterIdLst>
    <p:handoutMasterId r:id="rId39"/>
  </p:handoutMasterIdLst>
  <p:sldIdLst>
    <p:sldId id="346" r:id="rId2"/>
    <p:sldId id="361" r:id="rId3"/>
    <p:sldId id="347" r:id="rId4"/>
    <p:sldId id="363" r:id="rId5"/>
    <p:sldId id="364" r:id="rId6"/>
    <p:sldId id="365" r:id="rId7"/>
    <p:sldId id="366" r:id="rId8"/>
    <p:sldId id="367" r:id="rId9"/>
    <p:sldId id="368" r:id="rId10"/>
    <p:sldId id="369" r:id="rId11"/>
    <p:sldId id="370" r:id="rId12"/>
    <p:sldId id="371" r:id="rId13"/>
    <p:sldId id="372" r:id="rId14"/>
    <p:sldId id="373" r:id="rId15"/>
    <p:sldId id="374" r:id="rId16"/>
    <p:sldId id="375" r:id="rId17"/>
    <p:sldId id="377" r:id="rId18"/>
    <p:sldId id="378" r:id="rId19"/>
    <p:sldId id="379" r:id="rId20"/>
    <p:sldId id="380" r:id="rId21"/>
    <p:sldId id="381" r:id="rId22"/>
    <p:sldId id="382" r:id="rId23"/>
    <p:sldId id="383" r:id="rId24"/>
    <p:sldId id="384" r:id="rId25"/>
    <p:sldId id="385" r:id="rId26"/>
    <p:sldId id="387" r:id="rId27"/>
    <p:sldId id="388" r:id="rId28"/>
    <p:sldId id="391" r:id="rId29"/>
    <p:sldId id="392" r:id="rId30"/>
    <p:sldId id="393" r:id="rId31"/>
    <p:sldId id="357" r:id="rId32"/>
    <p:sldId id="386" r:id="rId33"/>
    <p:sldId id="389" r:id="rId34"/>
    <p:sldId id="390" r:id="rId35"/>
    <p:sldId id="358" r:id="rId36"/>
    <p:sldId id="376" r:id="rId37"/>
  </p:sldIdLst>
  <p:sldSz cx="9144000" cy="6858000" type="screen4x3"/>
  <p:notesSz cx="6718300" cy="9867900"/>
  <p:defaultTextStyle>
    <a:defPPr>
      <a:defRPr lang="en-US"/>
    </a:defPPr>
    <a:lvl1pPr algn="l" rtl="0" fontAlgn="base">
      <a:spcBef>
        <a:spcPct val="0"/>
      </a:spcBef>
      <a:spcAft>
        <a:spcPct val="0"/>
      </a:spcAft>
      <a:defRPr sz="4400" kern="1200">
        <a:solidFill>
          <a:schemeClr val="accent2"/>
        </a:solidFill>
        <a:effectLst>
          <a:outerShdw blurRad="38100" dist="38100" dir="2700000" algn="tl">
            <a:srgbClr val="000000">
              <a:alpha val="43137"/>
            </a:srgbClr>
          </a:outerShdw>
        </a:effectLst>
        <a:latin typeface="Arial" charset="0"/>
        <a:ea typeface="+mn-ea"/>
        <a:cs typeface="Arial" charset="0"/>
      </a:defRPr>
    </a:lvl1pPr>
    <a:lvl2pPr marL="457200" algn="l" rtl="0" fontAlgn="base">
      <a:spcBef>
        <a:spcPct val="0"/>
      </a:spcBef>
      <a:spcAft>
        <a:spcPct val="0"/>
      </a:spcAft>
      <a:defRPr sz="4400" kern="1200">
        <a:solidFill>
          <a:schemeClr val="accent2"/>
        </a:solidFill>
        <a:effectLst>
          <a:outerShdw blurRad="38100" dist="38100" dir="2700000" algn="tl">
            <a:srgbClr val="000000">
              <a:alpha val="43137"/>
            </a:srgbClr>
          </a:outerShdw>
        </a:effectLst>
        <a:latin typeface="Arial" charset="0"/>
        <a:ea typeface="+mn-ea"/>
        <a:cs typeface="Arial" charset="0"/>
      </a:defRPr>
    </a:lvl2pPr>
    <a:lvl3pPr marL="914400" algn="l" rtl="0" fontAlgn="base">
      <a:spcBef>
        <a:spcPct val="0"/>
      </a:spcBef>
      <a:spcAft>
        <a:spcPct val="0"/>
      </a:spcAft>
      <a:defRPr sz="4400" kern="1200">
        <a:solidFill>
          <a:schemeClr val="accent2"/>
        </a:solidFill>
        <a:effectLst>
          <a:outerShdw blurRad="38100" dist="38100" dir="2700000" algn="tl">
            <a:srgbClr val="000000">
              <a:alpha val="43137"/>
            </a:srgbClr>
          </a:outerShdw>
        </a:effectLst>
        <a:latin typeface="Arial" charset="0"/>
        <a:ea typeface="+mn-ea"/>
        <a:cs typeface="Arial" charset="0"/>
      </a:defRPr>
    </a:lvl3pPr>
    <a:lvl4pPr marL="1371600" algn="l" rtl="0" fontAlgn="base">
      <a:spcBef>
        <a:spcPct val="0"/>
      </a:spcBef>
      <a:spcAft>
        <a:spcPct val="0"/>
      </a:spcAft>
      <a:defRPr sz="4400" kern="1200">
        <a:solidFill>
          <a:schemeClr val="accent2"/>
        </a:solidFill>
        <a:effectLst>
          <a:outerShdw blurRad="38100" dist="38100" dir="2700000" algn="tl">
            <a:srgbClr val="000000">
              <a:alpha val="43137"/>
            </a:srgbClr>
          </a:outerShdw>
        </a:effectLst>
        <a:latin typeface="Arial" charset="0"/>
        <a:ea typeface="+mn-ea"/>
        <a:cs typeface="Arial" charset="0"/>
      </a:defRPr>
    </a:lvl4pPr>
    <a:lvl5pPr marL="1828800" algn="l" rtl="0" fontAlgn="base">
      <a:spcBef>
        <a:spcPct val="0"/>
      </a:spcBef>
      <a:spcAft>
        <a:spcPct val="0"/>
      </a:spcAft>
      <a:defRPr sz="4400" kern="1200">
        <a:solidFill>
          <a:schemeClr val="accent2"/>
        </a:solidFill>
        <a:effectLst>
          <a:outerShdw blurRad="38100" dist="38100" dir="2700000" algn="tl">
            <a:srgbClr val="000000">
              <a:alpha val="43137"/>
            </a:srgbClr>
          </a:outerShdw>
        </a:effectLst>
        <a:latin typeface="Arial" charset="0"/>
        <a:ea typeface="+mn-ea"/>
        <a:cs typeface="Arial" charset="0"/>
      </a:defRPr>
    </a:lvl5pPr>
    <a:lvl6pPr marL="2286000" algn="l" defTabSz="914400" rtl="0" eaLnBrk="1" latinLnBrk="0" hangingPunct="1">
      <a:defRPr sz="4400" kern="1200">
        <a:solidFill>
          <a:schemeClr val="accent2"/>
        </a:solidFill>
        <a:effectLst>
          <a:outerShdw blurRad="38100" dist="38100" dir="2700000" algn="tl">
            <a:srgbClr val="000000">
              <a:alpha val="43137"/>
            </a:srgbClr>
          </a:outerShdw>
        </a:effectLst>
        <a:latin typeface="Arial" charset="0"/>
        <a:ea typeface="+mn-ea"/>
        <a:cs typeface="Arial" charset="0"/>
      </a:defRPr>
    </a:lvl6pPr>
    <a:lvl7pPr marL="2743200" algn="l" defTabSz="914400" rtl="0" eaLnBrk="1" latinLnBrk="0" hangingPunct="1">
      <a:defRPr sz="4400" kern="1200">
        <a:solidFill>
          <a:schemeClr val="accent2"/>
        </a:solidFill>
        <a:effectLst>
          <a:outerShdw blurRad="38100" dist="38100" dir="2700000" algn="tl">
            <a:srgbClr val="000000">
              <a:alpha val="43137"/>
            </a:srgbClr>
          </a:outerShdw>
        </a:effectLst>
        <a:latin typeface="Arial" charset="0"/>
        <a:ea typeface="+mn-ea"/>
        <a:cs typeface="Arial" charset="0"/>
      </a:defRPr>
    </a:lvl7pPr>
    <a:lvl8pPr marL="3200400" algn="l" defTabSz="914400" rtl="0" eaLnBrk="1" latinLnBrk="0" hangingPunct="1">
      <a:defRPr sz="4400" kern="1200">
        <a:solidFill>
          <a:schemeClr val="accent2"/>
        </a:solidFill>
        <a:effectLst>
          <a:outerShdw blurRad="38100" dist="38100" dir="2700000" algn="tl">
            <a:srgbClr val="000000">
              <a:alpha val="43137"/>
            </a:srgbClr>
          </a:outerShdw>
        </a:effectLst>
        <a:latin typeface="Arial" charset="0"/>
        <a:ea typeface="+mn-ea"/>
        <a:cs typeface="Arial" charset="0"/>
      </a:defRPr>
    </a:lvl8pPr>
    <a:lvl9pPr marL="3657600" algn="l" defTabSz="914400" rtl="0" eaLnBrk="1" latinLnBrk="0" hangingPunct="1">
      <a:defRPr sz="4400" kern="1200">
        <a:solidFill>
          <a:schemeClr val="accent2"/>
        </a:solidFill>
        <a:effectLst>
          <a:outerShdw blurRad="38100" dist="38100" dir="2700000" algn="tl">
            <a:srgbClr val="000000">
              <a:alpha val="43137"/>
            </a:srgbClr>
          </a:outerShdw>
        </a:effectLst>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CC6600"/>
    <a:srgbClr val="F9F98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214" autoAdjust="0"/>
    <p:restoredTop sz="99843" autoAdjust="0"/>
  </p:normalViewPr>
  <p:slideViewPr>
    <p:cSldViewPr>
      <p:cViewPr>
        <p:scale>
          <a:sx n="150" d="100"/>
          <a:sy n="150" d="100"/>
        </p:scale>
        <p:origin x="-696" y="-13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notesMaster" Target="notesMasters/notesMaster1.xml"/><Relationship Id="rId39" Type="http://schemas.openxmlformats.org/officeDocument/2006/relationships/handoutMaster" Target="handoutMasters/handoutMaster1.xml"/><Relationship Id="rId40" Type="http://schemas.openxmlformats.org/officeDocument/2006/relationships/printerSettings" Target="printerSettings/printerSettings1.bin"/><Relationship Id="rId41" Type="http://schemas.openxmlformats.org/officeDocument/2006/relationships/presProps" Target="presProps.xml"/><Relationship Id="rId42" Type="http://schemas.openxmlformats.org/officeDocument/2006/relationships/viewProps" Target="viewProps.xml"/><Relationship Id="rId43" Type="http://schemas.openxmlformats.org/officeDocument/2006/relationships/theme" Target="theme/theme1.xml"/><Relationship Id="rId4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0529" cy="49339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06198" y="0"/>
            <a:ext cx="2910529" cy="493395"/>
          </a:xfrm>
          <a:prstGeom prst="rect">
            <a:avLst/>
          </a:prstGeom>
        </p:spPr>
        <p:txBody>
          <a:bodyPr vert="horz" lIns="91440" tIns="45720" rIns="91440" bIns="45720" rtlCol="0"/>
          <a:lstStyle>
            <a:lvl1pPr algn="r">
              <a:defRPr sz="1200"/>
            </a:lvl1pPr>
          </a:lstStyle>
          <a:p>
            <a:fld id="{6D48E124-8E0B-429F-8F5C-B208048DFCAE}" type="datetimeFigureOut">
              <a:rPr lang="en-US" smtClean="0"/>
              <a:pPr/>
              <a:t>9/20/11</a:t>
            </a:fld>
            <a:endParaRPr lang="en-GB"/>
          </a:p>
        </p:txBody>
      </p:sp>
      <p:sp>
        <p:nvSpPr>
          <p:cNvPr id="4" name="Footer Placeholder 3"/>
          <p:cNvSpPr>
            <a:spLocks noGrp="1"/>
          </p:cNvSpPr>
          <p:nvPr>
            <p:ph type="ftr" sz="quarter" idx="2"/>
          </p:nvPr>
        </p:nvSpPr>
        <p:spPr>
          <a:xfrm>
            <a:off x="0" y="9372924"/>
            <a:ext cx="2910529" cy="493395"/>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06198" y="9372924"/>
            <a:ext cx="2910529" cy="493395"/>
          </a:xfrm>
          <a:prstGeom prst="rect">
            <a:avLst/>
          </a:prstGeom>
        </p:spPr>
        <p:txBody>
          <a:bodyPr vert="horz" lIns="91440" tIns="45720" rIns="91440" bIns="45720" rtlCol="0" anchor="b"/>
          <a:lstStyle>
            <a:lvl1pPr algn="r">
              <a:defRPr sz="1200"/>
            </a:lvl1pPr>
          </a:lstStyle>
          <a:p>
            <a:fld id="{56F29D88-26F2-4BBB-9811-0AEF2AC18E42}" type="slidenum">
              <a:rPr lang="en-GB" smtClean="0"/>
              <a:pPr/>
              <a:t>‹#›</a:t>
            </a:fld>
            <a:endParaRPr lang="en-GB"/>
          </a:p>
        </p:txBody>
      </p:sp>
    </p:spTree>
    <p:extLst>
      <p:ext uri="{BB962C8B-B14F-4D97-AF65-F5344CB8AC3E}">
        <p14:creationId xmlns:p14="http://schemas.microsoft.com/office/powerpoint/2010/main" val="380340124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10529" cy="49339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06199" y="0"/>
            <a:ext cx="2910529" cy="493395"/>
          </a:xfrm>
          <a:prstGeom prst="rect">
            <a:avLst/>
          </a:prstGeom>
        </p:spPr>
        <p:txBody>
          <a:bodyPr vert="horz" lIns="91440" tIns="45720" rIns="91440" bIns="45720" rtlCol="0"/>
          <a:lstStyle>
            <a:lvl1pPr algn="r">
              <a:defRPr sz="1200"/>
            </a:lvl1pPr>
          </a:lstStyle>
          <a:p>
            <a:fld id="{2FC38902-AC7D-4FF2-9AC8-AE90467F77B8}" type="datetimeFigureOut">
              <a:rPr lang="en-US" smtClean="0"/>
              <a:pPr/>
              <a:t>9/20/11</a:t>
            </a:fld>
            <a:endParaRPr lang="en-US"/>
          </a:p>
        </p:txBody>
      </p:sp>
      <p:sp>
        <p:nvSpPr>
          <p:cNvPr id="4" name="Slide Image Placeholder 3"/>
          <p:cNvSpPr>
            <a:spLocks noGrp="1" noRot="1" noChangeAspect="1"/>
          </p:cNvSpPr>
          <p:nvPr>
            <p:ph type="sldImg" idx="2"/>
          </p:nvPr>
        </p:nvSpPr>
        <p:spPr>
          <a:xfrm>
            <a:off x="892175" y="739775"/>
            <a:ext cx="4933950" cy="3700463"/>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2147" y="4687253"/>
            <a:ext cx="5374010" cy="444055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1" y="9372924"/>
            <a:ext cx="2910529" cy="49339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06199" y="9372924"/>
            <a:ext cx="2910529" cy="493395"/>
          </a:xfrm>
          <a:prstGeom prst="rect">
            <a:avLst/>
          </a:prstGeom>
        </p:spPr>
        <p:txBody>
          <a:bodyPr vert="horz" lIns="91440" tIns="45720" rIns="91440" bIns="45720" rtlCol="0" anchor="b"/>
          <a:lstStyle>
            <a:lvl1pPr algn="r">
              <a:defRPr sz="1200"/>
            </a:lvl1pPr>
          </a:lstStyle>
          <a:p>
            <a:fld id="{128B3A8E-51DF-4ED1-8137-1660F73EC219}" type="slidenum">
              <a:rPr lang="en-US" smtClean="0"/>
              <a:pPr/>
              <a:t>‹#›</a:t>
            </a:fld>
            <a:endParaRPr lang="en-US"/>
          </a:p>
        </p:txBody>
      </p:sp>
    </p:spTree>
    <p:extLst>
      <p:ext uri="{BB962C8B-B14F-4D97-AF65-F5344CB8AC3E}">
        <p14:creationId xmlns:p14="http://schemas.microsoft.com/office/powerpoint/2010/main" val="1508476706"/>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539552" y="1556792"/>
            <a:ext cx="8064896" cy="1470025"/>
          </a:xfrm>
        </p:spPr>
        <p:txBody>
          <a:bodyPr/>
          <a:lstStyle>
            <a:lvl1pPr>
              <a:defRPr b="1"/>
            </a:lvl1pPr>
          </a:lstStyle>
          <a:p>
            <a:r>
              <a:rPr lang="en-US" dirty="0" smtClean="0"/>
              <a:t>Click to edit Master title style</a:t>
            </a:r>
            <a:endParaRPr lang="en-US" dirty="0"/>
          </a:p>
        </p:txBody>
      </p:sp>
      <p:sp>
        <p:nvSpPr>
          <p:cNvPr id="5123"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smtClean="0"/>
              <a:t>Click to edit Master subtitle style</a:t>
            </a:r>
            <a:endParaRPr lang="en-US"/>
          </a:p>
        </p:txBody>
      </p:sp>
      <p:pic>
        <p:nvPicPr>
          <p:cNvPr id="8" name="Picture 2" descr="banner-bleu"/>
          <p:cNvPicPr>
            <a:picLocks noChangeAspect="1" noChangeArrowheads="1"/>
          </p:cNvPicPr>
          <p:nvPr userDrawn="1"/>
        </p:nvPicPr>
        <p:blipFill>
          <a:blip r:embed="rId2" cstate="print"/>
          <a:srcRect/>
          <a:stretch>
            <a:fillRect/>
          </a:stretch>
        </p:blipFill>
        <p:spPr bwMode="auto">
          <a:xfrm>
            <a:off x="0" y="0"/>
            <a:ext cx="9144000" cy="866775"/>
          </a:xfrm>
          <a:prstGeom prst="rect">
            <a:avLst/>
          </a:prstGeom>
          <a:noFill/>
        </p:spPr>
      </p:pic>
    </p:spTree>
  </p:cSld>
  <p:clrMapOvr>
    <a:masterClrMapping/>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smtClean="0"/>
              <a:t>September 21st 2011</a:t>
            </a:r>
            <a:endParaRPr lang="en-US"/>
          </a:p>
        </p:txBody>
      </p:sp>
      <p:sp>
        <p:nvSpPr>
          <p:cNvPr id="5" name="Footer Placeholder 4"/>
          <p:cNvSpPr>
            <a:spLocks noGrp="1"/>
          </p:cNvSpPr>
          <p:nvPr>
            <p:ph type="ftr" sz="quarter" idx="11"/>
          </p:nvPr>
        </p:nvSpPr>
        <p:spPr/>
        <p:txBody>
          <a:bodyPr/>
          <a:lstStyle>
            <a:lvl1pPr>
              <a:defRPr/>
            </a:lvl1pPr>
          </a:lstStyle>
          <a:p>
            <a:r>
              <a:rPr lang="en-US" smtClean="0"/>
              <a:t>LHCC, Paul Collier </a:t>
            </a:r>
            <a:endParaRPr lang="en-US"/>
          </a:p>
        </p:txBody>
      </p:sp>
      <p:sp>
        <p:nvSpPr>
          <p:cNvPr id="6" name="Slide Number Placeholder 5"/>
          <p:cNvSpPr>
            <a:spLocks noGrp="1"/>
          </p:cNvSpPr>
          <p:nvPr>
            <p:ph type="sldNum" sz="quarter" idx="12"/>
          </p:nvPr>
        </p:nvSpPr>
        <p:spPr/>
        <p:txBody>
          <a:bodyPr/>
          <a:lstStyle>
            <a:lvl1pPr>
              <a:defRPr/>
            </a:lvl1pPr>
          </a:lstStyle>
          <a:p>
            <a:fld id="{92985397-936A-4440-86C9-67734A4EF860}"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08050"/>
            <a:ext cx="2057400" cy="521811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08050"/>
            <a:ext cx="6019800" cy="52181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smtClean="0"/>
              <a:t>September 21st 2011</a:t>
            </a:r>
            <a:endParaRPr lang="en-US"/>
          </a:p>
        </p:txBody>
      </p:sp>
      <p:sp>
        <p:nvSpPr>
          <p:cNvPr id="5" name="Footer Placeholder 4"/>
          <p:cNvSpPr>
            <a:spLocks noGrp="1"/>
          </p:cNvSpPr>
          <p:nvPr>
            <p:ph type="ftr" sz="quarter" idx="11"/>
          </p:nvPr>
        </p:nvSpPr>
        <p:spPr/>
        <p:txBody>
          <a:bodyPr/>
          <a:lstStyle>
            <a:lvl1pPr>
              <a:defRPr/>
            </a:lvl1pPr>
          </a:lstStyle>
          <a:p>
            <a:r>
              <a:rPr lang="en-US" smtClean="0"/>
              <a:t>LHCC, Paul Collier </a:t>
            </a:r>
            <a:endParaRPr lang="en-US"/>
          </a:p>
        </p:txBody>
      </p:sp>
      <p:sp>
        <p:nvSpPr>
          <p:cNvPr id="6" name="Slide Number Placeholder 5"/>
          <p:cNvSpPr>
            <a:spLocks noGrp="1"/>
          </p:cNvSpPr>
          <p:nvPr>
            <p:ph type="sldNum" sz="quarter" idx="12"/>
          </p:nvPr>
        </p:nvSpPr>
        <p:spPr/>
        <p:txBody>
          <a:bodyPr/>
          <a:lstStyle>
            <a:lvl1pPr>
              <a:defRPr/>
            </a:lvl1pPr>
          </a:lstStyle>
          <a:p>
            <a:fld id="{07CF50D9-37CE-45DD-8D92-5E4AD37D3F56}"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43608" y="116632"/>
            <a:ext cx="7632848" cy="649288"/>
          </a:xfrm>
          <a:solidFill>
            <a:schemeClr val="accent1">
              <a:alpha val="49000"/>
            </a:schemeClr>
          </a:solidFill>
        </p:spPr>
        <p:txBody>
          <a:bodyPr/>
          <a:lstStyle>
            <a:lvl1pPr>
              <a:defRPr sz="3200" i="1" baseline="0">
                <a:solidFill>
                  <a:schemeClr val="bg1"/>
                </a:solidFill>
                <a:effectLst>
                  <a:outerShdw blurRad="114300" dist="38100" dir="18900000" sx="102000" sy="102000" algn="bl" rotWithShape="0">
                    <a:prstClr val="black"/>
                  </a:outerShdw>
                </a:effectLst>
              </a:defRPr>
            </a:lvl1pPr>
          </a:lstStyle>
          <a:p>
            <a:r>
              <a:rPr lang="en-US" dirty="0" smtClean="0"/>
              <a:t>Click to edit Master title style</a:t>
            </a:r>
            <a:endParaRPr lang="en-US" dirty="0"/>
          </a:p>
        </p:txBody>
      </p:sp>
      <p:sp>
        <p:nvSpPr>
          <p:cNvPr id="4" name="Date Placeholder 3"/>
          <p:cNvSpPr>
            <a:spLocks noGrp="1"/>
          </p:cNvSpPr>
          <p:nvPr>
            <p:ph type="dt" sz="half" idx="10"/>
          </p:nvPr>
        </p:nvSpPr>
        <p:spPr>
          <a:xfrm>
            <a:off x="-36512" y="6525344"/>
            <a:ext cx="2133600" cy="332110"/>
          </a:xfrm>
        </p:spPr>
        <p:txBody>
          <a:bodyPr/>
          <a:lstStyle>
            <a:lvl1pPr>
              <a:defRPr sz="1000"/>
            </a:lvl1pPr>
          </a:lstStyle>
          <a:p>
            <a:r>
              <a:rPr lang="en-US" smtClean="0"/>
              <a:t>September 21st 2011</a:t>
            </a:r>
            <a:endParaRPr lang="en-US" dirty="0" smtClean="0"/>
          </a:p>
        </p:txBody>
      </p:sp>
      <p:sp>
        <p:nvSpPr>
          <p:cNvPr id="5" name="Footer Placeholder 4"/>
          <p:cNvSpPr>
            <a:spLocks noGrp="1"/>
          </p:cNvSpPr>
          <p:nvPr>
            <p:ph type="ftr" sz="quarter" idx="11"/>
          </p:nvPr>
        </p:nvSpPr>
        <p:spPr>
          <a:xfrm>
            <a:off x="2571736" y="6525344"/>
            <a:ext cx="4000528" cy="332656"/>
          </a:xfrm>
        </p:spPr>
        <p:txBody>
          <a:bodyPr/>
          <a:lstStyle>
            <a:lvl1pPr>
              <a:defRPr sz="1000" baseline="0"/>
            </a:lvl1pPr>
          </a:lstStyle>
          <a:p>
            <a:r>
              <a:rPr lang="en-US" smtClean="0"/>
              <a:t>LHCC, Paul Collier </a:t>
            </a:r>
            <a:endParaRPr lang="en-US" dirty="0"/>
          </a:p>
        </p:txBody>
      </p:sp>
      <p:sp>
        <p:nvSpPr>
          <p:cNvPr id="6" name="Slide Number Placeholder 5"/>
          <p:cNvSpPr>
            <a:spLocks noGrp="1"/>
          </p:cNvSpPr>
          <p:nvPr>
            <p:ph type="sldNum" sz="quarter" idx="12"/>
          </p:nvPr>
        </p:nvSpPr>
        <p:spPr>
          <a:xfrm>
            <a:off x="6974904" y="6525344"/>
            <a:ext cx="2133600" cy="332656"/>
          </a:xfrm>
        </p:spPr>
        <p:txBody>
          <a:bodyPr/>
          <a:lstStyle>
            <a:lvl1pPr>
              <a:defRPr sz="1000"/>
            </a:lvl1pPr>
          </a:lstStyle>
          <a:p>
            <a:fld id="{8A37C28D-FCB0-477D-82D3-62143F2DA843}" type="slidenum">
              <a:rPr lang="en-US" smtClean="0"/>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r>
              <a:rPr lang="en-US" smtClean="0"/>
              <a:t>September 21st 2011</a:t>
            </a:r>
            <a:endParaRPr lang="en-US"/>
          </a:p>
        </p:txBody>
      </p:sp>
      <p:sp>
        <p:nvSpPr>
          <p:cNvPr id="5" name="Footer Placeholder 4"/>
          <p:cNvSpPr>
            <a:spLocks noGrp="1"/>
          </p:cNvSpPr>
          <p:nvPr>
            <p:ph type="ftr" sz="quarter" idx="11"/>
          </p:nvPr>
        </p:nvSpPr>
        <p:spPr/>
        <p:txBody>
          <a:bodyPr/>
          <a:lstStyle>
            <a:lvl1pPr>
              <a:defRPr/>
            </a:lvl1pPr>
          </a:lstStyle>
          <a:p>
            <a:r>
              <a:rPr lang="en-US" smtClean="0"/>
              <a:t>LHCC, Paul Collier </a:t>
            </a:r>
            <a:endParaRPr lang="en-US"/>
          </a:p>
        </p:txBody>
      </p:sp>
      <p:sp>
        <p:nvSpPr>
          <p:cNvPr id="6" name="Slide Number Placeholder 5"/>
          <p:cNvSpPr>
            <a:spLocks noGrp="1"/>
          </p:cNvSpPr>
          <p:nvPr>
            <p:ph type="sldNum" sz="quarter" idx="12"/>
          </p:nvPr>
        </p:nvSpPr>
        <p:spPr/>
        <p:txBody>
          <a:bodyPr/>
          <a:lstStyle>
            <a:lvl1pPr>
              <a:defRPr/>
            </a:lvl1pPr>
          </a:lstStyle>
          <a:p>
            <a:fld id="{69312E2A-531B-4AF5-B928-1EF58FC2E021}" type="slidenum">
              <a:rPr lang="en-US"/>
              <a:pPr/>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524650"/>
            <a:ext cx="2133600" cy="476250"/>
          </a:xfrm>
        </p:spPr>
        <p:txBody>
          <a:bodyPr/>
          <a:lstStyle>
            <a:lvl1pPr>
              <a:defRPr/>
            </a:lvl1pPr>
          </a:lstStyle>
          <a:p>
            <a:r>
              <a:rPr lang="en-US" smtClean="0"/>
              <a:t>September 21st 2011</a:t>
            </a:r>
            <a:endParaRPr lang="en-US" dirty="0"/>
          </a:p>
        </p:txBody>
      </p:sp>
      <p:sp>
        <p:nvSpPr>
          <p:cNvPr id="6" name="Footer Placeholder 5"/>
          <p:cNvSpPr>
            <a:spLocks noGrp="1"/>
          </p:cNvSpPr>
          <p:nvPr>
            <p:ph type="ftr" sz="quarter" idx="11"/>
          </p:nvPr>
        </p:nvSpPr>
        <p:spPr>
          <a:xfrm>
            <a:off x="2571736" y="6524650"/>
            <a:ext cx="4000528" cy="476250"/>
          </a:xfrm>
        </p:spPr>
        <p:txBody>
          <a:bodyPr/>
          <a:lstStyle>
            <a:lvl1pPr>
              <a:defRPr/>
            </a:lvl1pPr>
          </a:lstStyle>
          <a:p>
            <a:r>
              <a:rPr lang="en-US" smtClean="0"/>
              <a:t>LHCC, Paul Collier </a:t>
            </a:r>
            <a:endParaRPr lang="en-US" dirty="0"/>
          </a:p>
        </p:txBody>
      </p:sp>
      <p:sp>
        <p:nvSpPr>
          <p:cNvPr id="7" name="Slide Number Placeholder 6"/>
          <p:cNvSpPr>
            <a:spLocks noGrp="1"/>
          </p:cNvSpPr>
          <p:nvPr>
            <p:ph type="sldNum" sz="quarter" idx="12"/>
          </p:nvPr>
        </p:nvSpPr>
        <p:spPr>
          <a:xfrm>
            <a:off x="6553200" y="6524650"/>
            <a:ext cx="2133600" cy="476250"/>
          </a:xfrm>
        </p:spPr>
        <p:txBody>
          <a:bodyPr/>
          <a:lstStyle>
            <a:lvl1pPr>
              <a:defRPr/>
            </a:lvl1pPr>
          </a:lstStyle>
          <a:p>
            <a:fld id="{024D95E7-86FF-4045-BEC9-06D6942F0095}" type="slidenum">
              <a:rPr lang="en-US"/>
              <a:pPr/>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r>
              <a:rPr lang="en-US" smtClean="0"/>
              <a:t>September 21st 2011</a:t>
            </a:r>
            <a:endParaRPr lang="en-US"/>
          </a:p>
        </p:txBody>
      </p:sp>
      <p:sp>
        <p:nvSpPr>
          <p:cNvPr id="8" name="Footer Placeholder 7"/>
          <p:cNvSpPr>
            <a:spLocks noGrp="1"/>
          </p:cNvSpPr>
          <p:nvPr>
            <p:ph type="ftr" sz="quarter" idx="11"/>
          </p:nvPr>
        </p:nvSpPr>
        <p:spPr/>
        <p:txBody>
          <a:bodyPr/>
          <a:lstStyle>
            <a:lvl1pPr>
              <a:defRPr/>
            </a:lvl1pPr>
          </a:lstStyle>
          <a:p>
            <a:r>
              <a:rPr lang="en-US" smtClean="0"/>
              <a:t>LHCC, Paul Collier </a:t>
            </a:r>
            <a:endParaRPr lang="en-US"/>
          </a:p>
        </p:txBody>
      </p:sp>
      <p:sp>
        <p:nvSpPr>
          <p:cNvPr id="9" name="Slide Number Placeholder 8"/>
          <p:cNvSpPr>
            <a:spLocks noGrp="1"/>
          </p:cNvSpPr>
          <p:nvPr>
            <p:ph type="sldNum" sz="quarter" idx="12"/>
          </p:nvPr>
        </p:nvSpPr>
        <p:spPr/>
        <p:txBody>
          <a:bodyPr/>
          <a:lstStyle>
            <a:lvl1pPr>
              <a:defRPr/>
            </a:lvl1pPr>
          </a:lstStyle>
          <a:p>
            <a:fld id="{723DB90C-B52C-4EDB-A1F0-9DBF477CD552}" type="slidenum">
              <a:rPr lang="en-US"/>
              <a:pPr/>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r>
              <a:rPr lang="en-US" smtClean="0"/>
              <a:t>September 21st 2011</a:t>
            </a:r>
            <a:endParaRPr lang="en-US"/>
          </a:p>
        </p:txBody>
      </p:sp>
      <p:sp>
        <p:nvSpPr>
          <p:cNvPr id="4" name="Footer Placeholder 3"/>
          <p:cNvSpPr>
            <a:spLocks noGrp="1"/>
          </p:cNvSpPr>
          <p:nvPr>
            <p:ph type="ftr" sz="quarter" idx="11"/>
          </p:nvPr>
        </p:nvSpPr>
        <p:spPr/>
        <p:txBody>
          <a:bodyPr/>
          <a:lstStyle>
            <a:lvl1pPr>
              <a:defRPr/>
            </a:lvl1pPr>
          </a:lstStyle>
          <a:p>
            <a:r>
              <a:rPr lang="en-US" smtClean="0"/>
              <a:t>LHCC, Paul Collier </a:t>
            </a:r>
            <a:endParaRPr lang="en-US"/>
          </a:p>
        </p:txBody>
      </p:sp>
      <p:sp>
        <p:nvSpPr>
          <p:cNvPr id="5" name="Slide Number Placeholder 4"/>
          <p:cNvSpPr>
            <a:spLocks noGrp="1"/>
          </p:cNvSpPr>
          <p:nvPr>
            <p:ph type="sldNum" sz="quarter" idx="12"/>
          </p:nvPr>
        </p:nvSpPr>
        <p:spPr/>
        <p:txBody>
          <a:bodyPr/>
          <a:lstStyle>
            <a:lvl1pPr>
              <a:defRPr/>
            </a:lvl1pPr>
          </a:lstStyle>
          <a:p>
            <a:fld id="{A002CF2F-3562-461A-A3FD-F2B876F9C75D}" type="slidenum">
              <a:rPr lang="en-US"/>
              <a:pPr/>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r>
              <a:rPr lang="en-US" smtClean="0"/>
              <a:t>September 21st 2011</a:t>
            </a:r>
            <a:endParaRPr lang="en-US"/>
          </a:p>
        </p:txBody>
      </p:sp>
      <p:sp>
        <p:nvSpPr>
          <p:cNvPr id="3" name="Footer Placeholder 2"/>
          <p:cNvSpPr>
            <a:spLocks noGrp="1"/>
          </p:cNvSpPr>
          <p:nvPr>
            <p:ph type="ftr" sz="quarter" idx="11"/>
          </p:nvPr>
        </p:nvSpPr>
        <p:spPr/>
        <p:txBody>
          <a:bodyPr/>
          <a:lstStyle>
            <a:lvl1pPr>
              <a:defRPr/>
            </a:lvl1pPr>
          </a:lstStyle>
          <a:p>
            <a:r>
              <a:rPr lang="en-US" smtClean="0"/>
              <a:t>LHCC, Paul Collier </a:t>
            </a:r>
            <a:endParaRPr lang="en-US"/>
          </a:p>
        </p:txBody>
      </p:sp>
      <p:sp>
        <p:nvSpPr>
          <p:cNvPr id="4" name="Slide Number Placeholder 3"/>
          <p:cNvSpPr>
            <a:spLocks noGrp="1"/>
          </p:cNvSpPr>
          <p:nvPr>
            <p:ph type="sldNum" sz="quarter" idx="12"/>
          </p:nvPr>
        </p:nvSpPr>
        <p:spPr/>
        <p:txBody>
          <a:bodyPr/>
          <a:lstStyle>
            <a:lvl1pPr>
              <a:defRPr/>
            </a:lvl1pPr>
          </a:lstStyle>
          <a:p>
            <a:fld id="{1C4B8C09-5918-41DD-9C80-8FE2C04AD789}"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en-US" smtClean="0"/>
              <a:t>September 21st 2011</a:t>
            </a:r>
            <a:endParaRPr lang="en-US"/>
          </a:p>
        </p:txBody>
      </p:sp>
      <p:sp>
        <p:nvSpPr>
          <p:cNvPr id="6" name="Footer Placeholder 5"/>
          <p:cNvSpPr>
            <a:spLocks noGrp="1"/>
          </p:cNvSpPr>
          <p:nvPr>
            <p:ph type="ftr" sz="quarter" idx="11"/>
          </p:nvPr>
        </p:nvSpPr>
        <p:spPr/>
        <p:txBody>
          <a:bodyPr/>
          <a:lstStyle>
            <a:lvl1pPr>
              <a:defRPr/>
            </a:lvl1pPr>
          </a:lstStyle>
          <a:p>
            <a:r>
              <a:rPr lang="en-US" smtClean="0"/>
              <a:t>LHCC, Paul Collier </a:t>
            </a:r>
            <a:endParaRPr lang="en-US"/>
          </a:p>
        </p:txBody>
      </p:sp>
      <p:sp>
        <p:nvSpPr>
          <p:cNvPr id="7" name="Slide Number Placeholder 6"/>
          <p:cNvSpPr>
            <a:spLocks noGrp="1"/>
          </p:cNvSpPr>
          <p:nvPr>
            <p:ph type="sldNum" sz="quarter" idx="12"/>
          </p:nvPr>
        </p:nvSpPr>
        <p:spPr/>
        <p:txBody>
          <a:bodyPr/>
          <a:lstStyle>
            <a:lvl1pPr>
              <a:defRPr/>
            </a:lvl1pPr>
          </a:lstStyle>
          <a:p>
            <a:fld id="{871385E7-1499-446D-AFAB-310E90649F0D}"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en-US" smtClean="0"/>
              <a:t>September 21st 2011</a:t>
            </a:r>
            <a:endParaRPr lang="en-US"/>
          </a:p>
        </p:txBody>
      </p:sp>
      <p:sp>
        <p:nvSpPr>
          <p:cNvPr id="6" name="Footer Placeholder 5"/>
          <p:cNvSpPr>
            <a:spLocks noGrp="1"/>
          </p:cNvSpPr>
          <p:nvPr>
            <p:ph type="ftr" sz="quarter" idx="11"/>
          </p:nvPr>
        </p:nvSpPr>
        <p:spPr/>
        <p:txBody>
          <a:bodyPr/>
          <a:lstStyle>
            <a:lvl1pPr>
              <a:defRPr/>
            </a:lvl1pPr>
          </a:lstStyle>
          <a:p>
            <a:r>
              <a:rPr lang="en-US" smtClean="0"/>
              <a:t>LHCC, Paul Collier </a:t>
            </a:r>
            <a:endParaRPr lang="en-US"/>
          </a:p>
        </p:txBody>
      </p:sp>
      <p:sp>
        <p:nvSpPr>
          <p:cNvPr id="7" name="Slide Number Placeholder 6"/>
          <p:cNvSpPr>
            <a:spLocks noGrp="1"/>
          </p:cNvSpPr>
          <p:nvPr>
            <p:ph type="sldNum" sz="quarter" idx="12"/>
          </p:nvPr>
        </p:nvSpPr>
        <p:spPr/>
        <p:txBody>
          <a:bodyPr/>
          <a:lstStyle>
            <a:lvl1pPr>
              <a:defRPr/>
            </a:lvl1pPr>
          </a:lstStyle>
          <a:p>
            <a:fld id="{EDE6B5F0-F3D6-4170-B2A8-884B89755A78}"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098" name="Picture 2" descr="banner-bleu"/>
          <p:cNvPicPr>
            <a:picLocks noChangeAspect="1" noChangeArrowheads="1"/>
          </p:cNvPicPr>
          <p:nvPr/>
        </p:nvPicPr>
        <p:blipFill>
          <a:blip r:embed="rId13" cstate="print"/>
          <a:srcRect/>
          <a:stretch>
            <a:fillRect/>
          </a:stretch>
        </p:blipFill>
        <p:spPr bwMode="auto">
          <a:xfrm>
            <a:off x="0" y="0"/>
            <a:ext cx="9144000" cy="866775"/>
          </a:xfrm>
          <a:prstGeom prst="rect">
            <a:avLst/>
          </a:prstGeom>
          <a:noFill/>
        </p:spPr>
      </p:pic>
      <p:sp>
        <p:nvSpPr>
          <p:cNvPr id="4099" name="Rectangle 3"/>
          <p:cNvSpPr>
            <a:spLocks noGrp="1" noChangeArrowheads="1"/>
          </p:cNvSpPr>
          <p:nvPr>
            <p:ph type="title"/>
          </p:nvPr>
        </p:nvSpPr>
        <p:spPr bwMode="auto">
          <a:xfrm>
            <a:off x="973137" y="116632"/>
            <a:ext cx="7847335" cy="649288"/>
          </a:xfrm>
          <a:prstGeom prst="rect">
            <a:avLst/>
          </a:prstGeom>
          <a:solidFill>
            <a:schemeClr val="tx2">
              <a:lumMod val="60000"/>
              <a:lumOff val="40000"/>
              <a:alpha val="50000"/>
            </a:schemeClr>
          </a:solid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4100" name="Rectangle 4"/>
          <p:cNvSpPr>
            <a:spLocks noGrp="1" noChangeArrowheads="1"/>
          </p:cNvSpPr>
          <p:nvPr>
            <p:ph type="body" idx="1"/>
          </p:nvPr>
        </p:nvSpPr>
        <p:spPr bwMode="auto">
          <a:xfrm>
            <a:off x="457200" y="1124744"/>
            <a:ext cx="8363272" cy="518457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4101" name="Rectangle 5"/>
          <p:cNvSpPr>
            <a:spLocks noGrp="1" noChangeArrowheads="1"/>
          </p:cNvSpPr>
          <p:nvPr>
            <p:ph type="dt" sz="half" idx="2"/>
          </p:nvPr>
        </p:nvSpPr>
        <p:spPr bwMode="auto">
          <a:xfrm>
            <a:off x="457200" y="6453335"/>
            <a:ext cx="2133600" cy="26813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tx1"/>
                </a:solidFill>
                <a:effectLst/>
              </a:defRPr>
            </a:lvl1pPr>
          </a:lstStyle>
          <a:p>
            <a:r>
              <a:rPr lang="en-US" smtClean="0"/>
              <a:t>September 21st 2011</a:t>
            </a:r>
            <a:endParaRPr lang="en-US" dirty="0"/>
          </a:p>
        </p:txBody>
      </p:sp>
      <p:sp>
        <p:nvSpPr>
          <p:cNvPr id="4102" name="Rectangle 6"/>
          <p:cNvSpPr>
            <a:spLocks noGrp="1" noChangeArrowheads="1"/>
          </p:cNvSpPr>
          <p:nvPr>
            <p:ph type="ftr" sz="quarter" idx="3"/>
          </p:nvPr>
        </p:nvSpPr>
        <p:spPr bwMode="auto">
          <a:xfrm>
            <a:off x="3124200" y="6453335"/>
            <a:ext cx="2895600" cy="26813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tx1"/>
                </a:solidFill>
                <a:effectLst/>
              </a:defRPr>
            </a:lvl1pPr>
          </a:lstStyle>
          <a:p>
            <a:r>
              <a:rPr lang="en-US" smtClean="0"/>
              <a:t>LHCC, Paul Collier </a:t>
            </a:r>
            <a:endParaRPr lang="en-US" dirty="0"/>
          </a:p>
        </p:txBody>
      </p:sp>
      <p:sp>
        <p:nvSpPr>
          <p:cNvPr id="4103" name="Rectangle 7"/>
          <p:cNvSpPr>
            <a:spLocks noGrp="1" noChangeArrowheads="1"/>
          </p:cNvSpPr>
          <p:nvPr>
            <p:ph type="sldNum" sz="quarter" idx="4"/>
          </p:nvPr>
        </p:nvSpPr>
        <p:spPr bwMode="auto">
          <a:xfrm>
            <a:off x="6686872" y="6453335"/>
            <a:ext cx="2133600" cy="26813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tx1"/>
                </a:solidFill>
                <a:effectLst/>
              </a:defRPr>
            </a:lvl1pPr>
          </a:lstStyle>
          <a:p>
            <a:fld id="{6C48DD96-721A-47B5-A0FB-97F653927308}"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iming>
    <p:tnLst>
      <p:par>
        <p:cTn xmlns:p14="http://schemas.microsoft.com/office/powerpoint/2010/main" id="1" dur="indefinite" restart="never" nodeType="tmRoot"/>
      </p:par>
    </p:tnLst>
  </p:timing>
  <p:hf hdr="0"/>
  <p:txStyles>
    <p:titleStyle>
      <a:lvl1pPr algn="ctr" rtl="0" eaLnBrk="1" fontAlgn="base" hangingPunct="1">
        <a:spcBef>
          <a:spcPct val="0"/>
        </a:spcBef>
        <a:spcAft>
          <a:spcPct val="0"/>
        </a:spcAft>
        <a:defRPr sz="4000" b="1">
          <a:solidFill>
            <a:srgbClr val="FF6600"/>
          </a:solidFill>
          <a:effectLst>
            <a:outerShdw blurRad="114300" dist="38100" dir="18900000" algn="bl" rotWithShape="0">
              <a:prstClr val="black"/>
            </a:outerShdw>
          </a:effectLst>
          <a:latin typeface="+mj-lt"/>
          <a:ea typeface="+mj-ea"/>
          <a:cs typeface="+mj-cs"/>
        </a:defRPr>
      </a:lvl1pPr>
      <a:lvl2pPr algn="ctr" rtl="0" eaLnBrk="1" fontAlgn="base" hangingPunct="1">
        <a:spcBef>
          <a:spcPct val="0"/>
        </a:spcBef>
        <a:spcAft>
          <a:spcPct val="0"/>
        </a:spcAft>
        <a:defRPr sz="4400">
          <a:solidFill>
            <a:schemeClr val="accent2"/>
          </a:solidFill>
          <a:effectLst>
            <a:outerShdw blurRad="38100" dist="38100" dir="2700000" algn="tl">
              <a:srgbClr val="C0C0C0"/>
            </a:outerShdw>
          </a:effectLst>
          <a:latin typeface="Arial" charset="0"/>
          <a:cs typeface="Arial" charset="0"/>
        </a:defRPr>
      </a:lvl2pPr>
      <a:lvl3pPr algn="ctr" rtl="0" eaLnBrk="1" fontAlgn="base" hangingPunct="1">
        <a:spcBef>
          <a:spcPct val="0"/>
        </a:spcBef>
        <a:spcAft>
          <a:spcPct val="0"/>
        </a:spcAft>
        <a:defRPr sz="4400">
          <a:solidFill>
            <a:schemeClr val="accent2"/>
          </a:solidFill>
          <a:effectLst>
            <a:outerShdw blurRad="38100" dist="38100" dir="2700000" algn="tl">
              <a:srgbClr val="C0C0C0"/>
            </a:outerShdw>
          </a:effectLst>
          <a:latin typeface="Arial" charset="0"/>
          <a:cs typeface="Arial" charset="0"/>
        </a:defRPr>
      </a:lvl3pPr>
      <a:lvl4pPr algn="ctr" rtl="0" eaLnBrk="1" fontAlgn="base" hangingPunct="1">
        <a:spcBef>
          <a:spcPct val="0"/>
        </a:spcBef>
        <a:spcAft>
          <a:spcPct val="0"/>
        </a:spcAft>
        <a:defRPr sz="4400">
          <a:solidFill>
            <a:schemeClr val="accent2"/>
          </a:solidFill>
          <a:effectLst>
            <a:outerShdw blurRad="38100" dist="38100" dir="2700000" algn="tl">
              <a:srgbClr val="C0C0C0"/>
            </a:outerShdw>
          </a:effectLst>
          <a:latin typeface="Arial" charset="0"/>
          <a:cs typeface="Arial" charset="0"/>
        </a:defRPr>
      </a:lvl4pPr>
      <a:lvl5pPr algn="ctr" rtl="0" eaLnBrk="1" fontAlgn="base" hangingPunct="1">
        <a:spcBef>
          <a:spcPct val="0"/>
        </a:spcBef>
        <a:spcAft>
          <a:spcPct val="0"/>
        </a:spcAft>
        <a:defRPr sz="4400">
          <a:solidFill>
            <a:schemeClr val="accent2"/>
          </a:solidFill>
          <a:effectLst>
            <a:outerShdw blurRad="38100" dist="38100" dir="2700000" algn="tl">
              <a:srgbClr val="C0C0C0"/>
            </a:outerShdw>
          </a:effectLst>
          <a:latin typeface="Arial" charset="0"/>
          <a:cs typeface="Arial" charset="0"/>
        </a:defRPr>
      </a:lvl5pPr>
      <a:lvl6pPr marL="457200" algn="ctr" rtl="0" eaLnBrk="1" fontAlgn="base" hangingPunct="1">
        <a:spcBef>
          <a:spcPct val="0"/>
        </a:spcBef>
        <a:spcAft>
          <a:spcPct val="0"/>
        </a:spcAft>
        <a:defRPr sz="4400">
          <a:solidFill>
            <a:schemeClr val="accent2"/>
          </a:solidFill>
          <a:effectLst>
            <a:outerShdw blurRad="38100" dist="38100" dir="2700000" algn="tl">
              <a:srgbClr val="C0C0C0"/>
            </a:outerShdw>
          </a:effectLst>
          <a:latin typeface="Arial" charset="0"/>
          <a:cs typeface="Arial" charset="0"/>
        </a:defRPr>
      </a:lvl6pPr>
      <a:lvl7pPr marL="914400" algn="ctr" rtl="0" eaLnBrk="1" fontAlgn="base" hangingPunct="1">
        <a:spcBef>
          <a:spcPct val="0"/>
        </a:spcBef>
        <a:spcAft>
          <a:spcPct val="0"/>
        </a:spcAft>
        <a:defRPr sz="4400">
          <a:solidFill>
            <a:schemeClr val="accent2"/>
          </a:solidFill>
          <a:effectLst>
            <a:outerShdw blurRad="38100" dist="38100" dir="2700000" algn="tl">
              <a:srgbClr val="C0C0C0"/>
            </a:outerShdw>
          </a:effectLst>
          <a:latin typeface="Arial" charset="0"/>
          <a:cs typeface="Arial" charset="0"/>
        </a:defRPr>
      </a:lvl7pPr>
      <a:lvl8pPr marL="1371600" algn="ctr" rtl="0" eaLnBrk="1" fontAlgn="base" hangingPunct="1">
        <a:spcBef>
          <a:spcPct val="0"/>
        </a:spcBef>
        <a:spcAft>
          <a:spcPct val="0"/>
        </a:spcAft>
        <a:defRPr sz="4400">
          <a:solidFill>
            <a:schemeClr val="accent2"/>
          </a:solidFill>
          <a:effectLst>
            <a:outerShdw blurRad="38100" dist="38100" dir="2700000" algn="tl">
              <a:srgbClr val="C0C0C0"/>
            </a:outerShdw>
          </a:effectLst>
          <a:latin typeface="Arial" charset="0"/>
          <a:cs typeface="Arial" charset="0"/>
        </a:defRPr>
      </a:lvl8pPr>
      <a:lvl9pPr marL="1828800" algn="ctr" rtl="0" eaLnBrk="1" fontAlgn="base" hangingPunct="1">
        <a:spcBef>
          <a:spcPct val="0"/>
        </a:spcBef>
        <a:spcAft>
          <a:spcPct val="0"/>
        </a:spcAft>
        <a:defRPr sz="4400">
          <a:solidFill>
            <a:schemeClr val="accent2"/>
          </a:solidFill>
          <a:effectLst>
            <a:outerShdw blurRad="38100" dist="38100" dir="2700000" algn="tl">
              <a:srgbClr val="C0C0C0"/>
            </a:outerShdw>
          </a:effectLst>
          <a:latin typeface="Arial" charset="0"/>
          <a:cs typeface="Arial" charset="0"/>
        </a:defRPr>
      </a:lvl9pPr>
    </p:titleStyle>
    <p:bodyStyle>
      <a:lvl1pPr marL="342900" indent="-342900" algn="l" rtl="0" eaLnBrk="1" fontAlgn="base" hangingPunct="1">
        <a:spcBef>
          <a:spcPct val="20000"/>
        </a:spcBef>
        <a:spcAft>
          <a:spcPct val="0"/>
        </a:spcAft>
        <a:buChar char="•"/>
        <a:defRPr sz="2400" b="1">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cs typeface="+mn-cs"/>
        </a:defRPr>
      </a:lvl2pPr>
      <a:lvl3pPr marL="1143000" indent="-228600" algn="l" rtl="0" eaLnBrk="1" fontAlgn="base" hangingPunct="1">
        <a:spcBef>
          <a:spcPct val="20000"/>
        </a:spcBef>
        <a:spcAft>
          <a:spcPct val="0"/>
        </a:spcAft>
        <a:buChar char="•"/>
        <a:defRPr sz="2400">
          <a:solidFill>
            <a:schemeClr val="tx1"/>
          </a:solidFill>
          <a:latin typeface="+mn-lt"/>
          <a:cs typeface="+mn-cs"/>
        </a:defRPr>
      </a:lvl3pPr>
      <a:lvl4pPr marL="1600200" indent="-228600" algn="l" rtl="0" eaLnBrk="1" fontAlgn="base" hangingPunct="1">
        <a:spcBef>
          <a:spcPct val="20000"/>
        </a:spcBef>
        <a:spcAft>
          <a:spcPct val="0"/>
        </a:spcAft>
        <a:buChar char="–"/>
        <a:defRPr sz="2000">
          <a:solidFill>
            <a:schemeClr val="tx1"/>
          </a:solidFill>
          <a:latin typeface="+mn-lt"/>
          <a:cs typeface="+mn-cs"/>
        </a:defRPr>
      </a:lvl4pPr>
      <a:lvl5pPr marL="2057400" indent="-228600" algn="l" rtl="0" eaLnBrk="1" fontAlgn="base" hangingPunct="1">
        <a:spcBef>
          <a:spcPct val="20000"/>
        </a:spcBef>
        <a:spcAft>
          <a:spcPct val="0"/>
        </a:spcAft>
        <a:buChar char="»"/>
        <a:defRPr sz="2000">
          <a:solidFill>
            <a:schemeClr val="tx1"/>
          </a:solidFill>
          <a:latin typeface="+mn-lt"/>
          <a:cs typeface="+mn-cs"/>
        </a:defRPr>
      </a:lvl5pPr>
      <a:lvl6pPr marL="2514600" indent="-228600" algn="l" rtl="0" eaLnBrk="1" fontAlgn="base" hangingPunct="1">
        <a:spcBef>
          <a:spcPct val="20000"/>
        </a:spcBef>
        <a:spcAft>
          <a:spcPct val="0"/>
        </a:spcAft>
        <a:buChar char="»"/>
        <a:defRPr sz="2000">
          <a:solidFill>
            <a:schemeClr val="tx1"/>
          </a:solidFill>
          <a:latin typeface="+mn-lt"/>
          <a:cs typeface="+mn-cs"/>
        </a:defRPr>
      </a:lvl6pPr>
      <a:lvl7pPr marL="2971800" indent="-228600" algn="l" rtl="0" eaLnBrk="1" fontAlgn="base" hangingPunct="1">
        <a:spcBef>
          <a:spcPct val="20000"/>
        </a:spcBef>
        <a:spcAft>
          <a:spcPct val="0"/>
        </a:spcAft>
        <a:buChar char="»"/>
        <a:defRPr sz="2000">
          <a:solidFill>
            <a:schemeClr val="tx1"/>
          </a:solidFill>
          <a:latin typeface="+mn-lt"/>
          <a:cs typeface="+mn-cs"/>
        </a:defRPr>
      </a:lvl7pPr>
      <a:lvl8pPr marL="3429000" indent="-228600" algn="l" rtl="0" eaLnBrk="1" fontAlgn="base" hangingPunct="1">
        <a:spcBef>
          <a:spcPct val="20000"/>
        </a:spcBef>
        <a:spcAft>
          <a:spcPct val="0"/>
        </a:spcAft>
        <a:buChar char="»"/>
        <a:defRPr sz="2000">
          <a:solidFill>
            <a:schemeClr val="tx1"/>
          </a:solidFill>
          <a:latin typeface="+mn-lt"/>
          <a:cs typeface="+mn-cs"/>
        </a:defRPr>
      </a:lvl8pPr>
      <a:lvl9pPr marL="3886200" indent="-228600" algn="l" rtl="0" eaLnBrk="1" fontAlgn="base" hangingPunct="1">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jpeg"/><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emf"/><Relationship Id="rId3" Type="http://schemas.openxmlformats.org/officeDocument/2006/relationships/image" Target="../media/image1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 Id="rId3" Type="http://schemas.openxmlformats.org/officeDocument/2006/relationships/image" Target="../media/image15.png"/></Relationships>
</file>

<file path=ppt/slides/_rels/slide14.xml.rels><?xml version="1.0" encoding="UTF-8" standalone="yes"?>
<Relationships xmlns="http://schemas.openxmlformats.org/package/2006/relationships"><Relationship Id="rId3" Type="http://schemas.openxmlformats.org/officeDocument/2006/relationships/image" Target="../media/image17.emf"/><Relationship Id="rId4" Type="http://schemas.openxmlformats.org/officeDocument/2006/relationships/image" Target="../media/image18.emf"/><Relationship Id="rId5" Type="http://schemas.openxmlformats.org/officeDocument/2006/relationships/image" Target="../media/image19.emf"/><Relationship Id="rId6" Type="http://schemas.openxmlformats.org/officeDocument/2006/relationships/image" Target="../media/image20.png"/><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png"/><Relationship Id="rId3" Type="http://schemas.openxmlformats.org/officeDocument/2006/relationships/image" Target="../media/image2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png"/><Relationship Id="rId3" Type="http://schemas.openxmlformats.org/officeDocument/2006/relationships/image" Target="../media/image2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png"/><Relationship Id="rId3" Type="http://schemas.openxmlformats.org/officeDocument/2006/relationships/image" Target="../media/image28.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9.png"/></Relationships>
</file>

<file path=ppt/slides/_rels/slide21.xml.rels><?xml version="1.0" encoding="UTF-8" standalone="yes"?>
<Relationships xmlns="http://schemas.openxmlformats.org/package/2006/relationships"><Relationship Id="rId3" Type="http://schemas.openxmlformats.org/officeDocument/2006/relationships/image" Target="../media/image31.png"/><Relationship Id="rId4" Type="http://schemas.openxmlformats.org/officeDocument/2006/relationships/image" Target="../media/image32.png"/><Relationship Id="rId5" Type="http://schemas.openxmlformats.org/officeDocument/2006/relationships/image" Target="../media/image33.png"/><Relationship Id="rId1" Type="http://schemas.openxmlformats.org/officeDocument/2006/relationships/slideLayout" Target="../slideLayouts/slideLayout2.xml"/><Relationship Id="rId2" Type="http://schemas.openxmlformats.org/officeDocument/2006/relationships/image" Target="../media/image30.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4.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5.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6.png"/><Relationship Id="rId3" Type="http://schemas.openxmlformats.org/officeDocument/2006/relationships/image" Target="../media/image37.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8.jp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1.png"/><Relationship Id="rId4" Type="http://schemas.openxmlformats.org/officeDocument/2006/relationships/image" Target="../media/image42.png"/><Relationship Id="rId1" Type="http://schemas.openxmlformats.org/officeDocument/2006/relationships/slideLayout" Target="../slideLayouts/slideLayout2.xml"/><Relationship Id="rId2" Type="http://schemas.openxmlformats.org/officeDocument/2006/relationships/image" Target="../media/image40.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3.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4.png"/><Relationship Id="rId3" Type="http://schemas.openxmlformats.org/officeDocument/2006/relationships/image" Target="../media/image45.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 Id="rId3" Type="http://schemas.openxmlformats.org/officeDocument/2006/relationships/image" Target="../media/image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3953" y="980728"/>
            <a:ext cx="6839223" cy="3456384"/>
          </a:xfr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effectLst>
            <a:innerShdw blurRad="63500" dist="50800" dir="2700000">
              <a:prstClr val="black">
                <a:alpha val="50000"/>
              </a:prstClr>
            </a:innerShdw>
          </a:effectLst>
        </p:spPr>
        <p:txBody>
          <a:bodyPr/>
          <a:lstStyle/>
          <a:p>
            <a:r>
              <a:rPr lang="en-GB" sz="3600" dirty="0" smtClean="0">
                <a:solidFill>
                  <a:srgbClr val="FF6600"/>
                </a:solidFill>
              </a:rPr>
              <a:t>LHC, Status and Performance</a:t>
            </a:r>
            <a:br>
              <a:rPr lang="en-GB" sz="3600" dirty="0" smtClean="0">
                <a:solidFill>
                  <a:srgbClr val="FF6600"/>
                </a:solidFill>
              </a:rPr>
            </a:br>
            <a:r>
              <a:rPr lang="en-GB" sz="3600" dirty="0" smtClean="0">
                <a:solidFill>
                  <a:srgbClr val="FF6600"/>
                </a:solidFill>
              </a:rPr>
              <a:t>LHCC 21</a:t>
            </a:r>
            <a:r>
              <a:rPr lang="en-GB" sz="3600" baseline="30000" dirty="0" smtClean="0">
                <a:solidFill>
                  <a:srgbClr val="FF6600"/>
                </a:solidFill>
              </a:rPr>
              <a:t>th</a:t>
            </a:r>
            <a:r>
              <a:rPr lang="en-GB" sz="3600" dirty="0" smtClean="0">
                <a:solidFill>
                  <a:srgbClr val="FF6600"/>
                </a:solidFill>
              </a:rPr>
              <a:t> September </a:t>
            </a:r>
            <a:br>
              <a:rPr lang="en-GB" sz="3600" dirty="0" smtClean="0">
                <a:solidFill>
                  <a:srgbClr val="FF6600"/>
                </a:solidFill>
              </a:rPr>
            </a:br>
            <a:r>
              <a:rPr lang="en-GB" sz="2800" dirty="0" smtClean="0">
                <a:solidFill>
                  <a:srgbClr val="FF6600"/>
                </a:solidFill>
              </a:rPr>
              <a:t>Paul Collier</a:t>
            </a:r>
            <a:br>
              <a:rPr lang="en-GB" sz="2800" dirty="0" smtClean="0">
                <a:solidFill>
                  <a:srgbClr val="FF6600"/>
                </a:solidFill>
              </a:rPr>
            </a:br>
            <a:r>
              <a:rPr lang="en-GB" sz="2800" dirty="0">
                <a:solidFill>
                  <a:srgbClr val="FF6600"/>
                </a:solidFill>
              </a:rPr>
              <a:t/>
            </a:r>
            <a:br>
              <a:rPr lang="en-GB" sz="2800" dirty="0">
                <a:solidFill>
                  <a:srgbClr val="FF6600"/>
                </a:solidFill>
              </a:rPr>
            </a:br>
            <a:r>
              <a:rPr lang="en-GB" sz="2800" dirty="0" smtClean="0">
                <a:solidFill>
                  <a:srgbClr val="FF6600"/>
                </a:solidFill>
              </a:rPr>
              <a:t>On behalf of the whole LHC Team and international collaborators</a:t>
            </a:r>
            <a:endParaRPr lang="en-GB" sz="2800" dirty="0">
              <a:solidFill>
                <a:srgbClr val="FF6600"/>
              </a:solidFill>
            </a:endParaRPr>
          </a:p>
        </p:txBody>
      </p:sp>
      <p:sp>
        <p:nvSpPr>
          <p:cNvPr id="3" name="Date Placeholder 2"/>
          <p:cNvSpPr>
            <a:spLocks noGrp="1"/>
          </p:cNvSpPr>
          <p:nvPr>
            <p:ph type="dt" sz="half" idx="10"/>
          </p:nvPr>
        </p:nvSpPr>
        <p:spPr>
          <a:xfrm>
            <a:off x="0" y="6525890"/>
            <a:ext cx="2133600" cy="332110"/>
          </a:xfrm>
        </p:spPr>
        <p:txBody>
          <a:bodyPr/>
          <a:lstStyle/>
          <a:p>
            <a:r>
              <a:rPr lang="en-US" smtClean="0"/>
              <a:t>September 21st 2011</a:t>
            </a:r>
            <a:endParaRPr lang="en-US" dirty="0" smtClean="0"/>
          </a:p>
        </p:txBody>
      </p:sp>
      <p:sp>
        <p:nvSpPr>
          <p:cNvPr id="4" name="Footer Placeholder 3"/>
          <p:cNvSpPr>
            <a:spLocks noGrp="1"/>
          </p:cNvSpPr>
          <p:nvPr>
            <p:ph type="ftr" sz="quarter" idx="11"/>
          </p:nvPr>
        </p:nvSpPr>
        <p:spPr/>
        <p:txBody>
          <a:bodyPr/>
          <a:lstStyle/>
          <a:p>
            <a:r>
              <a:rPr lang="en-US" smtClean="0"/>
              <a:t>LHCC, Paul Collier </a:t>
            </a:r>
            <a:endParaRPr lang="en-US" dirty="0"/>
          </a:p>
        </p:txBody>
      </p:sp>
      <p:sp>
        <p:nvSpPr>
          <p:cNvPr id="5" name="Slide Number Placeholder 4"/>
          <p:cNvSpPr>
            <a:spLocks noGrp="1"/>
          </p:cNvSpPr>
          <p:nvPr>
            <p:ph type="sldNum" sz="quarter" idx="12"/>
          </p:nvPr>
        </p:nvSpPr>
        <p:spPr/>
        <p:txBody>
          <a:bodyPr/>
          <a:lstStyle/>
          <a:p>
            <a:fld id="{8A37C28D-FCB0-477D-82D3-62143F2DA843}" type="slidenum">
              <a:rPr lang="en-US" smtClean="0"/>
              <a:pPr/>
              <a:t>1</a:t>
            </a:fld>
            <a:endParaRPr lang="en-US" dirty="0"/>
          </a:p>
        </p:txBody>
      </p:sp>
      <p:pic>
        <p:nvPicPr>
          <p:cNvPr id="6148" name="Picture 4" descr="http://t3.gstatic.com/images?q=tbn:ANd9GcSIeWPu-UkSeXmm-KBeLh1hFdFsifundN4VTc7BKBmrB18nm7Q0meAGGc_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55946" y="4611415"/>
            <a:ext cx="2403992" cy="1905000"/>
          </a:xfrm>
          <a:prstGeom prst="rect">
            <a:avLst/>
          </a:prstGeom>
          <a:noFill/>
          <a:extLst>
            <a:ext uri="{909E8E84-426E-40dd-AFC4-6F175D3DCCD1}">
              <a14:hiddenFill xmlns:a14="http://schemas.microsoft.com/office/drawing/2010/main">
                <a:solidFill>
                  <a:srgbClr val="FFFFFF"/>
                </a:solidFill>
              </a14:hiddenFill>
            </a:ext>
          </a:extLst>
        </p:spPr>
      </p:pic>
      <p:pic>
        <p:nvPicPr>
          <p:cNvPr id="6150" name="Picture 6" descr="http://t2.gstatic.com/images?q=tbn:ANd9GcREZhYIi8vj9Hl5tu5Iw3gLozp4xpg0sJgf0upDVw42vbJoZjCNL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35996" y="4611415"/>
            <a:ext cx="2409825" cy="1905000"/>
          </a:xfrm>
          <a:prstGeom prst="rect">
            <a:avLst/>
          </a:prstGeom>
          <a:noFill/>
          <a:extLst>
            <a:ext uri="{909E8E84-426E-40dd-AFC4-6F175D3DCCD1}">
              <a14:hiddenFill xmlns:a14="http://schemas.microsoft.com/office/drawing/2010/main">
                <a:solidFill>
                  <a:srgbClr val="FFFFFF"/>
                </a:solidFill>
              </a14:hiddenFill>
            </a:ext>
          </a:extLst>
        </p:spPr>
      </p:pic>
      <p:pic>
        <p:nvPicPr>
          <p:cNvPr id="6152" name="Picture 8" descr="http://t3.gstatic.com/images?q=tbn:ANd9GcSaheYY5DoRpCYqof71EJABeTz5JBILnuZWqRoxUWrOJa5waDyU"/>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67744" y="4601113"/>
            <a:ext cx="2390775" cy="1914525"/>
          </a:xfrm>
          <a:prstGeom prst="rect">
            <a:avLst/>
          </a:prstGeom>
          <a:noFill/>
          <a:extLst>
            <a:ext uri="{909E8E84-426E-40dd-AFC4-6F175D3DCCD1}">
              <a14:hiddenFill xmlns:a14="http://schemas.microsoft.com/office/drawing/2010/main">
                <a:solidFill>
                  <a:srgbClr val="FFFFFF"/>
                </a:solidFill>
              </a14:hiddenFill>
            </a:ext>
          </a:extLst>
        </p:spPr>
      </p:pic>
      <p:pic>
        <p:nvPicPr>
          <p:cNvPr id="6154" name="Picture 10" descr="http://t1.gstatic.com/images?q=tbn:ANd9GcRJ-T7ZwCqMKPGBMN-kJvYEhliDY6xgfS7Z8pRuBZ1kGiBbdjCB"/>
          <p:cNvPicPr>
            <a:picLocks noChangeAspect="1" noChangeArrowheads="1"/>
          </p:cNvPicPr>
          <p:nvPr/>
        </p:nvPicPr>
        <p:blipFill rotWithShape="1">
          <a:blip r:embed="rId5">
            <a:extLst>
              <a:ext uri="{28A0092B-C50C-407E-A947-70E740481C1C}">
                <a14:useLocalDpi xmlns:a14="http://schemas.microsoft.com/office/drawing/2010/main" val="0"/>
              </a:ext>
            </a:extLst>
          </a:blip>
          <a:srcRect r="6758"/>
          <a:stretch/>
        </p:blipFill>
        <p:spPr bwMode="auto">
          <a:xfrm>
            <a:off x="0" y="4611416"/>
            <a:ext cx="2371411" cy="190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30674982"/>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US" smtClean="0"/>
              <a:t>September 21st 2011</a:t>
            </a:r>
            <a:endParaRPr lang="en-US" dirty="0" smtClean="0"/>
          </a:p>
        </p:txBody>
      </p:sp>
      <p:sp>
        <p:nvSpPr>
          <p:cNvPr id="4" name="Footer Placeholder 3"/>
          <p:cNvSpPr>
            <a:spLocks noGrp="1"/>
          </p:cNvSpPr>
          <p:nvPr>
            <p:ph type="ftr" sz="quarter" idx="11"/>
          </p:nvPr>
        </p:nvSpPr>
        <p:spPr/>
        <p:txBody>
          <a:bodyPr/>
          <a:lstStyle/>
          <a:p>
            <a:r>
              <a:rPr lang="en-US" smtClean="0"/>
              <a:t>LHCC, Paul Collier </a:t>
            </a:r>
            <a:endParaRPr lang="en-US" dirty="0"/>
          </a:p>
        </p:txBody>
      </p:sp>
      <p:sp>
        <p:nvSpPr>
          <p:cNvPr id="5" name="Slide Number Placeholder 4"/>
          <p:cNvSpPr>
            <a:spLocks noGrp="1"/>
          </p:cNvSpPr>
          <p:nvPr>
            <p:ph type="sldNum" sz="quarter" idx="12"/>
          </p:nvPr>
        </p:nvSpPr>
        <p:spPr/>
        <p:txBody>
          <a:bodyPr/>
          <a:lstStyle/>
          <a:p>
            <a:fld id="{8A37C28D-FCB0-477D-82D3-62143F2DA843}" type="slidenum">
              <a:rPr lang="en-US" smtClean="0"/>
              <a:pPr/>
              <a:t>10</a:t>
            </a:fld>
            <a:endParaRPr lang="en-US" dirty="0"/>
          </a:p>
        </p:txBody>
      </p:sp>
      <p:sp>
        <p:nvSpPr>
          <p:cNvPr id="6" name="Rectangle 5"/>
          <p:cNvSpPr>
            <a:spLocks noGrp="1" noChangeArrowheads="1"/>
          </p:cNvSpPr>
          <p:nvPr/>
        </p:nvSpPr>
        <p:spPr bwMode="auto">
          <a:xfrm>
            <a:off x="359569" y="1004093"/>
            <a:ext cx="8424862" cy="2376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GB" sz="4800" smtClean="0"/>
              <a:t>Mid Year performance Review</a:t>
            </a:r>
            <a:br>
              <a:rPr lang="en-GB" sz="4800" smtClean="0"/>
            </a:br>
            <a:r>
              <a:rPr lang="en-GB" sz="4800" smtClean="0"/>
              <a:t>“mini-Chamonix”</a:t>
            </a:r>
            <a:br>
              <a:rPr lang="en-GB" sz="4800" smtClean="0"/>
            </a:br>
            <a:r>
              <a:rPr lang="en-GB" sz="2800" smtClean="0"/>
              <a:t>(July 15)</a:t>
            </a:r>
          </a:p>
        </p:txBody>
      </p:sp>
      <p:sp>
        <p:nvSpPr>
          <p:cNvPr id="7" name="TextBox 6"/>
          <p:cNvSpPr txBox="1">
            <a:spLocks noChangeArrowheads="1"/>
          </p:cNvSpPr>
          <p:nvPr/>
        </p:nvSpPr>
        <p:spPr bwMode="auto">
          <a:xfrm>
            <a:off x="648494" y="3669506"/>
            <a:ext cx="7343775" cy="218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fontAlgn="base" hangingPunct="1">
              <a:spcBef>
                <a:spcPct val="0"/>
              </a:spcBef>
              <a:spcAft>
                <a:spcPct val="0"/>
              </a:spcAft>
            </a:pPr>
            <a:r>
              <a:rPr lang="en-GB" sz="1600" smtClean="0">
                <a:solidFill>
                  <a:srgbClr val="000000"/>
                </a:solidFill>
              </a:rPr>
              <a:t>The workshop will examine the possible performance improvement options available during the rest of the LHC's 2011 proton run. It will also consider the experiments' requirements and potential limitations from hardware and beam related phenomena</a:t>
            </a:r>
            <a:r>
              <a:rPr lang="en-GB" sz="2000" smtClean="0">
                <a:solidFill>
                  <a:srgbClr val="000000"/>
                </a:solidFill>
              </a:rPr>
              <a:t>. </a:t>
            </a:r>
            <a:r>
              <a:rPr lang="en-GB" sz="2400" smtClean="0">
                <a:solidFill>
                  <a:srgbClr val="FF0000"/>
                </a:solidFill>
              </a:rPr>
              <a:t>The principle aim to arrive at a strategy for maximizing the delivered luminosity by the end of the year. </a:t>
            </a:r>
            <a:r>
              <a:rPr lang="en-GB" sz="1600" smtClean="0">
                <a:solidFill>
                  <a:srgbClr val="000000"/>
                </a:solidFill>
              </a:rPr>
              <a:t>The results from, and plans for, machine development will be considered where the knowledge gained might impact the above goal.</a:t>
            </a:r>
          </a:p>
        </p:txBody>
      </p:sp>
    </p:spTree>
    <p:extLst>
      <p:ext uri="{BB962C8B-B14F-4D97-AF65-F5344CB8AC3E}">
        <p14:creationId xmlns:p14="http://schemas.microsoft.com/office/powerpoint/2010/main" val="1848535072"/>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a:t>
            </a:r>
            <a:endParaRPr lang="en-US" dirty="0"/>
          </a:p>
        </p:txBody>
      </p:sp>
      <p:sp>
        <p:nvSpPr>
          <p:cNvPr id="3" name="Date Placeholder 2"/>
          <p:cNvSpPr>
            <a:spLocks noGrp="1"/>
          </p:cNvSpPr>
          <p:nvPr>
            <p:ph type="dt" sz="half" idx="10"/>
          </p:nvPr>
        </p:nvSpPr>
        <p:spPr/>
        <p:txBody>
          <a:bodyPr/>
          <a:lstStyle/>
          <a:p>
            <a:r>
              <a:rPr lang="en-US" smtClean="0"/>
              <a:t>September 21st 2011</a:t>
            </a:r>
            <a:endParaRPr lang="en-US" dirty="0" smtClean="0"/>
          </a:p>
        </p:txBody>
      </p:sp>
      <p:sp>
        <p:nvSpPr>
          <p:cNvPr id="4" name="Footer Placeholder 3"/>
          <p:cNvSpPr>
            <a:spLocks noGrp="1"/>
          </p:cNvSpPr>
          <p:nvPr>
            <p:ph type="ftr" sz="quarter" idx="11"/>
          </p:nvPr>
        </p:nvSpPr>
        <p:spPr/>
        <p:txBody>
          <a:bodyPr/>
          <a:lstStyle/>
          <a:p>
            <a:r>
              <a:rPr lang="en-US" smtClean="0"/>
              <a:t>LHCC, Paul Collier </a:t>
            </a:r>
            <a:endParaRPr lang="en-US" dirty="0"/>
          </a:p>
        </p:txBody>
      </p:sp>
      <p:sp>
        <p:nvSpPr>
          <p:cNvPr id="5" name="Slide Number Placeholder 4"/>
          <p:cNvSpPr>
            <a:spLocks noGrp="1"/>
          </p:cNvSpPr>
          <p:nvPr>
            <p:ph type="sldNum" sz="quarter" idx="12"/>
          </p:nvPr>
        </p:nvSpPr>
        <p:spPr/>
        <p:txBody>
          <a:bodyPr/>
          <a:lstStyle/>
          <a:p>
            <a:fld id="{8A37C28D-FCB0-477D-82D3-62143F2DA843}" type="slidenum">
              <a:rPr lang="en-US" smtClean="0"/>
              <a:pPr/>
              <a:t>11</a:t>
            </a:fld>
            <a:endParaRPr lang="en-US" dirty="0"/>
          </a:p>
        </p:txBody>
      </p:sp>
      <p:sp>
        <p:nvSpPr>
          <p:cNvPr id="7" name="TextBox 6"/>
          <p:cNvSpPr txBox="1">
            <a:spLocks noChangeArrowheads="1"/>
          </p:cNvSpPr>
          <p:nvPr/>
        </p:nvSpPr>
        <p:spPr bwMode="auto">
          <a:xfrm>
            <a:off x="179512" y="1016793"/>
            <a:ext cx="8784976" cy="64633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fontAlgn="base" hangingPunct="1">
              <a:spcBef>
                <a:spcPct val="0"/>
              </a:spcBef>
              <a:spcAft>
                <a:spcPct val="0"/>
              </a:spcAft>
            </a:pPr>
            <a:r>
              <a:rPr lang="fr-CH" dirty="0" smtClean="0">
                <a:solidFill>
                  <a:srgbClr val="000000"/>
                </a:solidFill>
                <a:latin typeface="Calibri" pitchFamily="34" charset="0"/>
              </a:rPr>
              <a:t>Luminosity comparisons are wrt. 1380 bunch operation with:</a:t>
            </a:r>
          </a:p>
          <a:p>
            <a:pPr lvl="1"/>
            <a:r>
              <a:rPr lang="fr-CH" dirty="0" smtClean="0">
                <a:solidFill>
                  <a:srgbClr val="000000"/>
                </a:solidFill>
                <a:latin typeface="Calibri" pitchFamily="34" charset="0"/>
              </a:rPr>
              <a:t> 1.1E</a:t>
            </a:r>
            <a:r>
              <a:rPr lang="fr-CH" baseline="30000" dirty="0" smtClean="0">
                <a:solidFill>
                  <a:srgbClr val="000000"/>
                </a:solidFill>
                <a:latin typeface="Calibri" pitchFamily="34" charset="0"/>
              </a:rPr>
              <a:t>+11</a:t>
            </a:r>
            <a:r>
              <a:rPr lang="fr-CH" dirty="0" smtClean="0">
                <a:solidFill>
                  <a:srgbClr val="000000"/>
                </a:solidFill>
                <a:latin typeface="Calibri" pitchFamily="34" charset="0"/>
              </a:rPr>
              <a:t>ppb, emittance  2.7</a:t>
            </a:r>
            <a:r>
              <a:rPr lang="fr-CH" dirty="0" smtClean="0">
                <a:solidFill>
                  <a:srgbClr val="000000"/>
                </a:solidFill>
                <a:latin typeface="Symbol" charset="2"/>
                <a:cs typeface="Symbol" charset="2"/>
              </a:rPr>
              <a:t>u</a:t>
            </a:r>
            <a:r>
              <a:rPr lang="fr-CH" dirty="0" smtClean="0">
                <a:solidFill>
                  <a:srgbClr val="000000"/>
                </a:solidFill>
                <a:latin typeface="Calibri" pitchFamily="34" charset="0"/>
              </a:rPr>
              <a:t>m, </a:t>
            </a:r>
            <a:r>
              <a:rPr lang="fr-CH" dirty="0" smtClean="0">
                <a:solidFill>
                  <a:srgbClr val="000000"/>
                </a:solidFill>
                <a:latin typeface="Symbol" charset="2"/>
                <a:cs typeface="Symbol" charset="2"/>
              </a:rPr>
              <a:t>b</a:t>
            </a:r>
            <a:r>
              <a:rPr lang="fr-CH" dirty="0" smtClean="0">
                <a:solidFill>
                  <a:srgbClr val="000000"/>
                </a:solidFill>
                <a:latin typeface="Calibri" pitchFamily="34" charset="0"/>
              </a:rPr>
              <a:t>* = 1.5, Peak Luminosity = 1.2E</a:t>
            </a:r>
            <a:r>
              <a:rPr lang="fr-CH" baseline="30000" dirty="0" smtClean="0">
                <a:solidFill>
                  <a:srgbClr val="000000"/>
                </a:solidFill>
                <a:latin typeface="Calibri" pitchFamily="34" charset="0"/>
              </a:rPr>
              <a:t>+33</a:t>
            </a:r>
            <a:r>
              <a:rPr lang="fr-CH" dirty="0" smtClean="0">
                <a:solidFill>
                  <a:srgbClr val="000000"/>
                </a:solidFill>
                <a:latin typeface="Calibri" pitchFamily="34" charset="0"/>
              </a:rPr>
              <a:t> cm</a:t>
            </a:r>
            <a:r>
              <a:rPr lang="fr-CH" baseline="30000" dirty="0" smtClean="0">
                <a:solidFill>
                  <a:srgbClr val="000000"/>
                </a:solidFill>
                <a:latin typeface="Calibri" pitchFamily="34" charset="0"/>
              </a:rPr>
              <a:t>-</a:t>
            </a:r>
            <a:r>
              <a:rPr lang="fr-CH" dirty="0" smtClean="0">
                <a:solidFill>
                  <a:srgbClr val="000000"/>
                </a:solidFill>
                <a:latin typeface="Calibri" pitchFamily="34" charset="0"/>
              </a:rPr>
              <a:t>2 s</a:t>
            </a:r>
            <a:r>
              <a:rPr lang="fr-CH" baseline="30000" dirty="0" smtClean="0">
                <a:solidFill>
                  <a:srgbClr val="000000"/>
                </a:solidFill>
                <a:latin typeface="Calibri" pitchFamily="34" charset="0"/>
              </a:rPr>
              <a:t>-1</a:t>
            </a:r>
            <a:r>
              <a:rPr lang="fr-CH" dirty="0" smtClean="0">
                <a:solidFill>
                  <a:srgbClr val="000000"/>
                </a:solidFill>
                <a:latin typeface="Calibri" pitchFamily="34" charset="0"/>
              </a:rPr>
              <a:t> in the GPD</a:t>
            </a:r>
            <a:endParaRPr lang="en-GB" dirty="0" smtClean="0">
              <a:solidFill>
                <a:srgbClr val="000000"/>
              </a:solidFill>
              <a:latin typeface="Calibri" pitchFamily="34" charset="0"/>
            </a:endParaRPr>
          </a:p>
        </p:txBody>
      </p:sp>
      <p:pic>
        <p:nvPicPr>
          <p:cNvPr id="8" name="Object 2"/>
          <p:cNvPicPr>
            <a:picLocks noChangeAspect="1" noChangeArrowheads="1"/>
          </p:cNvPicPr>
          <p:nvPr/>
        </p:nvPicPr>
        <p:blipFill>
          <a:blip r:embed="rId2"/>
          <a:srcRect/>
          <a:stretch>
            <a:fillRect/>
          </a:stretch>
        </p:blipFill>
        <p:spPr bwMode="auto">
          <a:xfrm>
            <a:off x="398462" y="1772816"/>
            <a:ext cx="8515350" cy="4722812"/>
          </a:xfrm>
          <a:prstGeom prst="rect">
            <a:avLst/>
          </a:prstGeom>
          <a:solidFill>
            <a:schemeClr val="bg1"/>
          </a:solidFill>
        </p:spPr>
      </p:pic>
      <p:pic>
        <p:nvPicPr>
          <p:cNvPr id="9" name="Picture 8"/>
          <p:cNvPicPr>
            <a:picLocks noChangeAspect="1" noChangeArrowheads="1"/>
          </p:cNvPicPr>
          <p:nvPr/>
        </p:nvPicPr>
        <p:blipFill>
          <a:blip r:embed="rId3" cstate="print"/>
          <a:srcRect/>
          <a:stretch>
            <a:fillRect/>
          </a:stretch>
        </p:blipFill>
        <p:spPr bwMode="auto">
          <a:xfrm>
            <a:off x="227012" y="4401343"/>
            <a:ext cx="4535488" cy="863600"/>
          </a:xfrm>
          <a:prstGeom prst="rect">
            <a:avLst/>
          </a:prstGeom>
          <a:solidFill>
            <a:schemeClr val="accent1">
              <a:lumMod val="20000"/>
              <a:lumOff val="80000"/>
            </a:schemeClr>
          </a:solidFill>
          <a:ln>
            <a:noFill/>
          </a:ln>
          <a:effectLst/>
        </p:spPr>
      </p:pic>
    </p:spTree>
    <p:extLst>
      <p:ext uri="{BB962C8B-B14F-4D97-AF65-F5344CB8AC3E}">
        <p14:creationId xmlns:p14="http://schemas.microsoft.com/office/powerpoint/2010/main" val="2508295087"/>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 … </a:t>
            </a:r>
            <a:endParaRPr lang="en-US" dirty="0"/>
          </a:p>
        </p:txBody>
      </p:sp>
      <p:sp>
        <p:nvSpPr>
          <p:cNvPr id="3" name="Date Placeholder 2"/>
          <p:cNvSpPr>
            <a:spLocks noGrp="1"/>
          </p:cNvSpPr>
          <p:nvPr>
            <p:ph type="dt" sz="half" idx="10"/>
          </p:nvPr>
        </p:nvSpPr>
        <p:spPr/>
        <p:txBody>
          <a:bodyPr/>
          <a:lstStyle/>
          <a:p>
            <a:r>
              <a:rPr lang="en-US" smtClean="0"/>
              <a:t>September 21st 2011</a:t>
            </a:r>
            <a:endParaRPr lang="en-US" dirty="0" smtClean="0"/>
          </a:p>
        </p:txBody>
      </p:sp>
      <p:sp>
        <p:nvSpPr>
          <p:cNvPr id="4" name="Footer Placeholder 3"/>
          <p:cNvSpPr>
            <a:spLocks noGrp="1"/>
          </p:cNvSpPr>
          <p:nvPr>
            <p:ph type="ftr" sz="quarter" idx="11"/>
          </p:nvPr>
        </p:nvSpPr>
        <p:spPr/>
        <p:txBody>
          <a:bodyPr/>
          <a:lstStyle/>
          <a:p>
            <a:r>
              <a:rPr lang="en-US" smtClean="0"/>
              <a:t>LHCC, Paul Collier </a:t>
            </a:r>
            <a:endParaRPr lang="en-US" dirty="0"/>
          </a:p>
        </p:txBody>
      </p:sp>
      <p:sp>
        <p:nvSpPr>
          <p:cNvPr id="5" name="Slide Number Placeholder 4"/>
          <p:cNvSpPr>
            <a:spLocks noGrp="1"/>
          </p:cNvSpPr>
          <p:nvPr>
            <p:ph type="sldNum" sz="quarter" idx="12"/>
          </p:nvPr>
        </p:nvSpPr>
        <p:spPr/>
        <p:txBody>
          <a:bodyPr/>
          <a:lstStyle/>
          <a:p>
            <a:fld id="{8A37C28D-FCB0-477D-82D3-62143F2DA843}" type="slidenum">
              <a:rPr lang="en-US" smtClean="0"/>
              <a:pPr/>
              <a:t>12</a:t>
            </a:fld>
            <a:endParaRPr lang="en-US" dirty="0"/>
          </a:p>
        </p:txBody>
      </p:sp>
      <p:sp>
        <p:nvSpPr>
          <p:cNvPr id="7" name="Content Placeholder 2"/>
          <p:cNvSpPr>
            <a:spLocks noGrp="1"/>
          </p:cNvSpPr>
          <p:nvPr/>
        </p:nvSpPr>
        <p:spPr bwMode="auto">
          <a:xfrm>
            <a:off x="251520" y="1124744"/>
            <a:ext cx="864096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eaLnBrk="1" hangingPunct="1">
              <a:buNone/>
            </a:pPr>
            <a:r>
              <a:rPr lang="fr-CH" sz="3600" dirty="0" smtClean="0">
                <a:latin typeface="Comic Sans MS"/>
                <a:cs typeface="Comic Sans MS"/>
              </a:rPr>
              <a:t>Continue with 50ns!</a:t>
            </a:r>
          </a:p>
          <a:p>
            <a:pPr eaLnBrk="1" hangingPunct="1">
              <a:buFont typeface="Wingdings" charset="2"/>
              <a:buChar char="Ø"/>
            </a:pPr>
            <a:r>
              <a:rPr lang="fr-CH" sz="2400" b="1" dirty="0" smtClean="0">
                <a:effectLst/>
              </a:rPr>
              <a:t>Operate with minimum emittance (2</a:t>
            </a:r>
            <a:r>
              <a:rPr lang="fr-CH" sz="2400" b="1" dirty="0" smtClean="0">
                <a:effectLst/>
                <a:latin typeface="Symbol" charset="2"/>
                <a:cs typeface="Symbol" charset="2"/>
              </a:rPr>
              <a:t>m</a:t>
            </a:r>
            <a:r>
              <a:rPr lang="fr-CH" sz="2400" b="1" dirty="0" smtClean="0">
                <a:effectLst/>
              </a:rPr>
              <a:t>m) from the injectors</a:t>
            </a:r>
          </a:p>
          <a:p>
            <a:pPr eaLnBrk="1" hangingPunct="1">
              <a:buFont typeface="Wingdings" charset="2"/>
              <a:buChar char="Ø"/>
            </a:pPr>
            <a:r>
              <a:rPr lang="fr-CH" sz="2400" b="1" dirty="0" smtClean="0">
                <a:effectLst/>
              </a:rPr>
              <a:t>Adiabatically increase the bunch intensity (max 1.55E</a:t>
            </a:r>
            <a:r>
              <a:rPr lang="fr-CH" sz="2400" b="1" baseline="30000" dirty="0" smtClean="0">
                <a:effectLst/>
              </a:rPr>
              <a:t>+11</a:t>
            </a:r>
            <a:r>
              <a:rPr lang="fr-CH" sz="2400" b="1" dirty="0" smtClean="0">
                <a:effectLst/>
              </a:rPr>
              <a:t>)</a:t>
            </a:r>
          </a:p>
          <a:p>
            <a:pPr eaLnBrk="1" hangingPunct="1">
              <a:buFont typeface="Wingdings" charset="2"/>
              <a:buChar char="Ø"/>
            </a:pPr>
            <a:r>
              <a:rPr lang="fr-CH" sz="2400" b="1" dirty="0" smtClean="0">
                <a:effectLst/>
              </a:rPr>
              <a:t>Reduce </a:t>
            </a:r>
            <a:r>
              <a:rPr lang="fr-CH" sz="2400" b="1" dirty="0" smtClean="0">
                <a:effectLst/>
                <a:latin typeface="Symbol" charset="2"/>
                <a:cs typeface="Symbol" charset="2"/>
              </a:rPr>
              <a:t>b</a:t>
            </a:r>
            <a:r>
              <a:rPr lang="fr-CH" sz="2400" b="1" dirty="0" smtClean="0">
                <a:effectLst/>
              </a:rPr>
              <a:t>* to 1m (LATER after next Technical Stop)</a:t>
            </a:r>
          </a:p>
          <a:p>
            <a:pPr marL="0" indent="0" eaLnBrk="1" hangingPunct="1">
              <a:buNone/>
            </a:pPr>
            <a:endParaRPr lang="fr-CH" sz="2400" b="1" dirty="0">
              <a:solidFill>
                <a:srgbClr val="FF0000"/>
              </a:solidFill>
              <a:effectLst/>
            </a:endParaRPr>
          </a:p>
          <a:p>
            <a:pPr marL="0" indent="0" algn="ctr" eaLnBrk="1" hangingPunct="1">
              <a:buNone/>
            </a:pPr>
            <a:r>
              <a:rPr lang="fr-CH" sz="2800" b="1" dirty="0">
                <a:solidFill>
                  <a:srgbClr val="0000FF"/>
                </a:solidFill>
                <a:effectLst/>
              </a:rPr>
              <a:t>See how things go …  and how the GPD cope with the </a:t>
            </a:r>
            <a:r>
              <a:rPr lang="fr-CH" sz="2800" b="1" dirty="0" smtClean="0">
                <a:solidFill>
                  <a:srgbClr val="0000FF"/>
                </a:solidFill>
                <a:effectLst/>
              </a:rPr>
              <a:t>(hopefully) increased </a:t>
            </a:r>
            <a:r>
              <a:rPr lang="fr-CH" sz="2800" b="1" dirty="0">
                <a:solidFill>
                  <a:srgbClr val="0000FF"/>
                </a:solidFill>
                <a:effectLst/>
              </a:rPr>
              <a:t>pileup</a:t>
            </a:r>
          </a:p>
          <a:p>
            <a:pPr marL="0" indent="0" eaLnBrk="1" hangingPunct="1">
              <a:buNone/>
            </a:pPr>
            <a:endParaRPr lang="fr-CH" sz="2400" dirty="0" smtClean="0">
              <a:solidFill>
                <a:srgbClr val="FF0000"/>
              </a:solidFill>
            </a:endParaRPr>
          </a:p>
        </p:txBody>
      </p:sp>
    </p:spTree>
    <p:extLst>
      <p:ext uri="{BB962C8B-B14F-4D97-AF65-F5344CB8AC3E}">
        <p14:creationId xmlns:p14="http://schemas.microsoft.com/office/powerpoint/2010/main" val="3265262821"/>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Post Mini-Chamonix Production Period</a:t>
            </a:r>
            <a:endParaRPr lang="en-US" dirty="0"/>
          </a:p>
        </p:txBody>
      </p:sp>
      <p:sp>
        <p:nvSpPr>
          <p:cNvPr id="3" name="Date Placeholder 2"/>
          <p:cNvSpPr>
            <a:spLocks noGrp="1"/>
          </p:cNvSpPr>
          <p:nvPr>
            <p:ph type="dt" sz="half" idx="10"/>
          </p:nvPr>
        </p:nvSpPr>
        <p:spPr/>
        <p:txBody>
          <a:bodyPr/>
          <a:lstStyle/>
          <a:p>
            <a:r>
              <a:rPr lang="en-US" smtClean="0"/>
              <a:t>September 21st 2011</a:t>
            </a:r>
            <a:endParaRPr lang="en-US" dirty="0" smtClean="0"/>
          </a:p>
        </p:txBody>
      </p:sp>
      <p:sp>
        <p:nvSpPr>
          <p:cNvPr id="4" name="Footer Placeholder 3"/>
          <p:cNvSpPr>
            <a:spLocks noGrp="1"/>
          </p:cNvSpPr>
          <p:nvPr>
            <p:ph type="ftr" sz="quarter" idx="11"/>
          </p:nvPr>
        </p:nvSpPr>
        <p:spPr/>
        <p:txBody>
          <a:bodyPr/>
          <a:lstStyle/>
          <a:p>
            <a:r>
              <a:rPr lang="en-US" smtClean="0"/>
              <a:t>LHCC, Paul Collier </a:t>
            </a:r>
            <a:endParaRPr lang="en-US" dirty="0"/>
          </a:p>
        </p:txBody>
      </p:sp>
      <p:sp>
        <p:nvSpPr>
          <p:cNvPr id="5" name="Slide Number Placeholder 4"/>
          <p:cNvSpPr>
            <a:spLocks noGrp="1"/>
          </p:cNvSpPr>
          <p:nvPr>
            <p:ph type="sldNum" sz="quarter" idx="12"/>
          </p:nvPr>
        </p:nvSpPr>
        <p:spPr/>
        <p:txBody>
          <a:bodyPr/>
          <a:lstStyle/>
          <a:p>
            <a:fld id="{8A37C28D-FCB0-477D-82D3-62143F2DA843}" type="slidenum">
              <a:rPr lang="en-US" smtClean="0"/>
              <a:pPr/>
              <a:t>13</a:t>
            </a:fld>
            <a:endParaRPr lang="en-US" dirty="0"/>
          </a:p>
        </p:txBody>
      </p:sp>
      <p:pic>
        <p:nvPicPr>
          <p:cNvPr id="6" name="Picture 5"/>
          <p:cNvPicPr>
            <a:picLocks noChangeAspect="1" noChangeArrowheads="1"/>
          </p:cNvPicPr>
          <p:nvPr/>
        </p:nvPicPr>
        <p:blipFill>
          <a:blip r:embed="rId2" cstate="print"/>
          <a:srcRect/>
          <a:stretch>
            <a:fillRect/>
          </a:stretch>
        </p:blipFill>
        <p:spPr bwMode="auto">
          <a:xfrm>
            <a:off x="35496" y="908720"/>
            <a:ext cx="5040700" cy="5040700"/>
          </a:xfrm>
          <a:prstGeom prst="rect">
            <a:avLst/>
          </a:prstGeom>
          <a:noFill/>
          <a:ln w="9525">
            <a:noFill/>
            <a:miter lim="800000"/>
            <a:headEnd/>
            <a:tailEnd/>
          </a:ln>
        </p:spPr>
      </p:pic>
      <p:pic>
        <p:nvPicPr>
          <p:cNvPr id="7" name="Picture 6"/>
          <p:cNvPicPr>
            <a:picLocks noChangeAspect="1"/>
          </p:cNvPicPr>
          <p:nvPr/>
        </p:nvPicPr>
        <p:blipFill>
          <a:blip r:embed="rId3" cstate="print"/>
          <a:stretch>
            <a:fillRect/>
          </a:stretch>
        </p:blipFill>
        <p:spPr>
          <a:xfrm>
            <a:off x="4139952" y="1412776"/>
            <a:ext cx="4783996" cy="3672408"/>
          </a:xfrm>
          <a:prstGeom prst="rect">
            <a:avLst/>
          </a:prstGeom>
        </p:spPr>
      </p:pic>
      <p:sp>
        <p:nvSpPr>
          <p:cNvPr id="8" name="Title 1"/>
          <p:cNvSpPr>
            <a:spLocks noGrp="1"/>
          </p:cNvSpPr>
          <p:nvPr/>
        </p:nvSpPr>
        <p:spPr bwMode="auto">
          <a:xfrm>
            <a:off x="5004048" y="1484784"/>
            <a:ext cx="3672408" cy="706022"/>
          </a:xfrm>
          <a:prstGeom prst="rect">
            <a:avLst/>
          </a:prstGeom>
          <a:solidFill>
            <a:schemeClr val="bg2"/>
          </a:solidFill>
          <a:ln>
            <a:solidFill>
              <a:schemeClr val="tx1"/>
            </a:solidFill>
          </a:ln>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2000" b="1" dirty="0">
                <a:effectLst/>
              </a:rPr>
              <a:t>Emittances – start of fill – from luminosity</a:t>
            </a:r>
          </a:p>
        </p:txBody>
      </p:sp>
      <p:sp>
        <p:nvSpPr>
          <p:cNvPr id="9" name="TextBox 8"/>
          <p:cNvSpPr txBox="1"/>
          <p:nvPr/>
        </p:nvSpPr>
        <p:spPr>
          <a:xfrm>
            <a:off x="4644008" y="5148480"/>
            <a:ext cx="4248472" cy="584776"/>
          </a:xfrm>
          <a:prstGeom prst="rect">
            <a:avLst/>
          </a:prstGeom>
          <a:solidFill>
            <a:schemeClr val="accent3">
              <a:lumMod val="40000"/>
              <a:lumOff val="60000"/>
            </a:schemeClr>
          </a:solidFill>
          <a:ln>
            <a:solidFill>
              <a:srgbClr val="800000"/>
            </a:solidFill>
          </a:ln>
        </p:spPr>
        <p:txBody>
          <a:bodyPr wrap="square" rtlCol="0">
            <a:spAutoFit/>
          </a:bodyPr>
          <a:lstStyle/>
          <a:p>
            <a:pPr algn="ctr"/>
            <a:r>
              <a:rPr lang="en-US" sz="1600" b="1" dirty="0" smtClean="0">
                <a:solidFill>
                  <a:srgbClr val="800000"/>
                </a:solidFill>
                <a:effectLst/>
                <a:latin typeface="+mn-lt"/>
              </a:rPr>
              <a:t>Factor of 2 from reduced emittance (and some pushing of bunch intensity)</a:t>
            </a:r>
          </a:p>
        </p:txBody>
      </p:sp>
      <p:sp>
        <p:nvSpPr>
          <p:cNvPr id="10" name="TextBox 9"/>
          <p:cNvSpPr txBox="1"/>
          <p:nvPr/>
        </p:nvSpPr>
        <p:spPr>
          <a:xfrm>
            <a:off x="107504" y="5877272"/>
            <a:ext cx="8712968" cy="646331"/>
          </a:xfrm>
          <a:prstGeom prst="rect">
            <a:avLst/>
          </a:prstGeom>
          <a:solidFill>
            <a:schemeClr val="accent6">
              <a:lumMod val="20000"/>
              <a:lumOff val="80000"/>
            </a:schemeClr>
          </a:solidFill>
          <a:ln>
            <a:solidFill>
              <a:schemeClr val="tx1"/>
            </a:solidFill>
          </a:ln>
        </p:spPr>
        <p:txBody>
          <a:bodyPr wrap="square" rtlCol="0">
            <a:spAutoFit/>
          </a:bodyPr>
          <a:lstStyle/>
          <a:p>
            <a:pPr algn="ctr"/>
            <a:r>
              <a:rPr lang="en-US" sz="1800" b="1" dirty="0" smtClean="0">
                <a:solidFill>
                  <a:schemeClr val="tx1"/>
                </a:solidFill>
                <a:effectLst/>
                <a:latin typeface="+mn-lt"/>
              </a:rPr>
              <a:t>This was possible </a:t>
            </a:r>
            <a:r>
              <a:rPr lang="en-US" sz="1800" b="1" dirty="0">
                <a:solidFill>
                  <a:schemeClr val="tx1"/>
                </a:solidFill>
                <a:effectLst/>
                <a:latin typeface="+mn-lt"/>
              </a:rPr>
              <a:t>b</a:t>
            </a:r>
            <a:r>
              <a:rPr lang="en-US" sz="1800" b="1" dirty="0" smtClean="0">
                <a:solidFill>
                  <a:schemeClr val="tx1"/>
                </a:solidFill>
                <a:effectLst/>
                <a:latin typeface="+mn-lt"/>
              </a:rPr>
              <a:t>ecause of the incredible performance of the injector complex! Routinely delivering beams well beyond the design parameters.</a:t>
            </a:r>
          </a:p>
        </p:txBody>
      </p:sp>
      <p:cxnSp>
        <p:nvCxnSpPr>
          <p:cNvPr id="12" name="Straight Connector 11"/>
          <p:cNvCxnSpPr/>
          <p:nvPr/>
        </p:nvCxnSpPr>
        <p:spPr bwMode="auto">
          <a:xfrm>
            <a:off x="2555776" y="3789040"/>
            <a:ext cx="1584176" cy="0"/>
          </a:xfrm>
          <a:prstGeom prst="line">
            <a:avLst/>
          </a:prstGeom>
          <a:solidFill>
            <a:schemeClr val="accent1"/>
          </a:solidFill>
          <a:ln w="28575" cap="flat" cmpd="sng" algn="ctr">
            <a:solidFill>
              <a:srgbClr val="FF6600"/>
            </a:solidFill>
            <a:prstDash val="solid"/>
            <a:round/>
            <a:headEnd type="none" w="med" len="med"/>
            <a:tailEnd type="none" w="med" len="med"/>
          </a:ln>
          <a:effectLst/>
        </p:spPr>
      </p:cxnSp>
      <p:cxnSp>
        <p:nvCxnSpPr>
          <p:cNvPr id="13" name="Straight Connector 12"/>
          <p:cNvCxnSpPr/>
          <p:nvPr/>
        </p:nvCxnSpPr>
        <p:spPr bwMode="auto">
          <a:xfrm>
            <a:off x="2555776" y="2492896"/>
            <a:ext cx="1584176" cy="0"/>
          </a:xfrm>
          <a:prstGeom prst="line">
            <a:avLst/>
          </a:prstGeom>
          <a:solidFill>
            <a:schemeClr val="accent1"/>
          </a:solidFill>
          <a:ln w="28575" cap="flat" cmpd="sng" algn="ctr">
            <a:solidFill>
              <a:srgbClr val="FF6600"/>
            </a:solidFill>
            <a:prstDash val="solid"/>
            <a:round/>
            <a:headEnd type="none" w="med" len="med"/>
            <a:tailEnd type="none" w="med" len="med"/>
          </a:ln>
          <a:effectLst/>
        </p:spPr>
      </p:cxnSp>
    </p:spTree>
    <p:extLst>
      <p:ext uri="{BB962C8B-B14F-4D97-AF65-F5344CB8AC3E}">
        <p14:creationId xmlns:p14="http://schemas.microsoft.com/office/powerpoint/2010/main" val="229893207"/>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Beam-Beam </a:t>
            </a:r>
            <a:r>
              <a:rPr lang="en-US" dirty="0" err="1" smtClean="0"/>
              <a:t>Tuneshift</a:t>
            </a:r>
            <a:endParaRPr lang="en-US" dirty="0"/>
          </a:p>
        </p:txBody>
      </p:sp>
      <p:sp>
        <p:nvSpPr>
          <p:cNvPr id="3" name="Date Placeholder 2"/>
          <p:cNvSpPr>
            <a:spLocks noGrp="1"/>
          </p:cNvSpPr>
          <p:nvPr>
            <p:ph type="dt" sz="half" idx="10"/>
          </p:nvPr>
        </p:nvSpPr>
        <p:spPr/>
        <p:txBody>
          <a:bodyPr/>
          <a:lstStyle/>
          <a:p>
            <a:r>
              <a:rPr lang="en-US" smtClean="0"/>
              <a:t>September 21st 2011</a:t>
            </a:r>
            <a:endParaRPr lang="en-US" dirty="0" smtClean="0"/>
          </a:p>
        </p:txBody>
      </p:sp>
      <p:sp>
        <p:nvSpPr>
          <p:cNvPr id="4" name="Footer Placeholder 3"/>
          <p:cNvSpPr>
            <a:spLocks noGrp="1"/>
          </p:cNvSpPr>
          <p:nvPr>
            <p:ph type="ftr" sz="quarter" idx="11"/>
          </p:nvPr>
        </p:nvSpPr>
        <p:spPr/>
        <p:txBody>
          <a:bodyPr/>
          <a:lstStyle/>
          <a:p>
            <a:r>
              <a:rPr lang="en-US" smtClean="0"/>
              <a:t>LHCC, Paul Collier </a:t>
            </a:r>
            <a:endParaRPr lang="en-US" dirty="0"/>
          </a:p>
        </p:txBody>
      </p:sp>
      <p:sp>
        <p:nvSpPr>
          <p:cNvPr id="5" name="Slide Number Placeholder 4"/>
          <p:cNvSpPr>
            <a:spLocks noGrp="1"/>
          </p:cNvSpPr>
          <p:nvPr>
            <p:ph type="sldNum" sz="quarter" idx="12"/>
          </p:nvPr>
        </p:nvSpPr>
        <p:spPr/>
        <p:txBody>
          <a:bodyPr/>
          <a:lstStyle/>
          <a:p>
            <a:fld id="{8A37C28D-FCB0-477D-82D3-62143F2DA843}" type="slidenum">
              <a:rPr lang="en-US" smtClean="0"/>
              <a:pPr/>
              <a:t>14</a:t>
            </a:fld>
            <a:endParaRPr lang="en-US" dirty="0"/>
          </a:p>
        </p:txBody>
      </p:sp>
      <p:pic>
        <p:nvPicPr>
          <p:cNvPr id="6" name="Picture 5"/>
          <p:cNvPicPr>
            <a:picLocks noChangeAspect="1"/>
          </p:cNvPicPr>
          <p:nvPr/>
        </p:nvPicPr>
        <p:blipFill>
          <a:blip r:embed="rId2" cstate="print"/>
          <a:stretch>
            <a:fillRect/>
          </a:stretch>
        </p:blipFill>
        <p:spPr>
          <a:xfrm>
            <a:off x="4755120" y="2276872"/>
            <a:ext cx="4395479" cy="3611380"/>
          </a:xfrm>
          <a:prstGeom prst="rect">
            <a:avLst/>
          </a:prstGeom>
        </p:spPr>
      </p:pic>
      <p:pic>
        <p:nvPicPr>
          <p:cNvPr id="7" name="Picture 6" descr="foot1.pdf"/>
          <p:cNvPicPr>
            <a:picLocks noChangeAspect="1"/>
          </p:cNvPicPr>
          <p:nvPr/>
        </p:nvPicPr>
        <p:blipFill>
          <a:blip r:embed="rId3" cstate="print"/>
          <a:stretch>
            <a:fillRect/>
          </a:stretch>
        </p:blipFill>
        <p:spPr>
          <a:xfrm>
            <a:off x="-6598" y="2204864"/>
            <a:ext cx="4985960" cy="3437380"/>
          </a:xfrm>
          <a:prstGeom prst="rect">
            <a:avLst/>
          </a:prstGeom>
        </p:spPr>
      </p:pic>
      <p:cxnSp>
        <p:nvCxnSpPr>
          <p:cNvPr id="8" name="Straight Arrow Connector 7"/>
          <p:cNvCxnSpPr/>
          <p:nvPr/>
        </p:nvCxnSpPr>
        <p:spPr>
          <a:xfrm rot="16200000" flipH="1">
            <a:off x="3112600" y="3948731"/>
            <a:ext cx="1828801" cy="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9" name="Straight Arrow Connector 8"/>
          <p:cNvCxnSpPr/>
          <p:nvPr/>
        </p:nvCxnSpPr>
        <p:spPr>
          <a:xfrm rot="10800000" flipV="1">
            <a:off x="1361592" y="2958131"/>
            <a:ext cx="2514599" cy="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224800" y="5550491"/>
            <a:ext cx="1944270"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eaLnBrk="0" fontAlgn="base" hangingPunct="0">
              <a:spcBef>
                <a:spcPct val="50000"/>
              </a:spcBef>
              <a:spcAft>
                <a:spcPct val="0"/>
              </a:spcAft>
            </a:pPr>
            <a:r>
              <a:rPr lang="en-US" sz="1400" dirty="0">
                <a:solidFill>
                  <a:srgbClr val="00007D"/>
                </a:solidFill>
              </a:rPr>
              <a:t>Tatiana </a:t>
            </a:r>
            <a:r>
              <a:rPr lang="en-US" sz="1400" dirty="0" err="1" smtClean="0">
                <a:solidFill>
                  <a:srgbClr val="00007D"/>
                </a:solidFill>
              </a:rPr>
              <a:t>Pieloni</a:t>
            </a:r>
            <a:endParaRPr lang="en-US" sz="1400" dirty="0">
              <a:solidFill>
                <a:srgbClr val="00007D"/>
              </a:solidFill>
            </a:endParaRPr>
          </a:p>
        </p:txBody>
      </p:sp>
      <p:pic>
        <p:nvPicPr>
          <p:cNvPr id="11" name="Object 2"/>
          <p:cNvPicPr>
            <a:picLocks noChangeAspect="1" noChangeArrowheads="1"/>
          </p:cNvPicPr>
          <p:nvPr/>
        </p:nvPicPr>
        <p:blipFill>
          <a:blip r:embed="rId4"/>
          <a:srcRect/>
          <a:stretch>
            <a:fillRect/>
          </a:stretch>
        </p:blipFill>
        <p:spPr bwMode="auto">
          <a:xfrm>
            <a:off x="729051" y="1249162"/>
            <a:ext cx="1898734" cy="1006771"/>
          </a:xfrm>
          <a:prstGeom prst="rect">
            <a:avLst/>
          </a:prstGeom>
          <a:noFill/>
        </p:spPr>
      </p:pic>
      <p:pic>
        <p:nvPicPr>
          <p:cNvPr id="12" name="Object 3"/>
          <p:cNvPicPr>
            <a:picLocks noChangeAspect="1" noChangeArrowheads="1"/>
          </p:cNvPicPr>
          <p:nvPr/>
        </p:nvPicPr>
        <p:blipFill>
          <a:blip r:embed="rId5"/>
          <a:srcRect/>
          <a:stretch>
            <a:fillRect/>
          </a:stretch>
        </p:blipFill>
        <p:spPr bwMode="auto">
          <a:xfrm>
            <a:off x="6058288" y="1249162"/>
            <a:ext cx="1682064" cy="965211"/>
          </a:xfrm>
          <a:prstGeom prst="rect">
            <a:avLst/>
          </a:prstGeom>
          <a:noFill/>
        </p:spPr>
      </p:pic>
      <p:sp>
        <p:nvSpPr>
          <p:cNvPr id="13" name="TextBox 12"/>
          <p:cNvSpPr txBox="1"/>
          <p:nvPr/>
        </p:nvSpPr>
        <p:spPr>
          <a:xfrm>
            <a:off x="584850" y="816817"/>
            <a:ext cx="2232310" cy="40011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eaLnBrk="0" fontAlgn="base" hangingPunct="0">
              <a:spcBef>
                <a:spcPct val="50000"/>
              </a:spcBef>
              <a:spcAft>
                <a:spcPct val="0"/>
              </a:spcAft>
            </a:pPr>
            <a:r>
              <a:rPr lang="en-US" sz="2000" dirty="0" smtClean="0">
                <a:solidFill>
                  <a:srgbClr val="00007D"/>
                </a:solidFill>
              </a:rPr>
              <a:t>Design report</a:t>
            </a:r>
            <a:endParaRPr lang="en-US" sz="2000" dirty="0">
              <a:solidFill>
                <a:srgbClr val="00007D"/>
              </a:solidFill>
            </a:endParaRPr>
          </a:p>
        </p:txBody>
      </p:sp>
      <p:sp>
        <p:nvSpPr>
          <p:cNvPr id="14" name="TextBox 13"/>
          <p:cNvSpPr txBox="1"/>
          <p:nvPr/>
        </p:nvSpPr>
        <p:spPr>
          <a:xfrm>
            <a:off x="6345650" y="888827"/>
            <a:ext cx="1368190" cy="40011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eaLnBrk="0" fontAlgn="base" hangingPunct="0">
              <a:spcBef>
                <a:spcPct val="50000"/>
              </a:spcBef>
              <a:spcAft>
                <a:spcPct val="0"/>
              </a:spcAft>
            </a:pPr>
            <a:r>
              <a:rPr lang="en-US" sz="2000" dirty="0" smtClean="0">
                <a:solidFill>
                  <a:srgbClr val="00007D"/>
                </a:solidFill>
              </a:rPr>
              <a:t>Now</a:t>
            </a:r>
            <a:endParaRPr lang="en-US" sz="2000" dirty="0">
              <a:solidFill>
                <a:srgbClr val="00007D"/>
              </a:solidFill>
            </a:endParaRPr>
          </a:p>
        </p:txBody>
      </p:sp>
      <p:sp>
        <p:nvSpPr>
          <p:cNvPr id="15" name="TextBox 14"/>
          <p:cNvSpPr txBox="1"/>
          <p:nvPr/>
        </p:nvSpPr>
        <p:spPr>
          <a:xfrm>
            <a:off x="179512" y="5877272"/>
            <a:ext cx="8640960" cy="707886"/>
          </a:xfrm>
          <a:prstGeom prst="rect">
            <a:avLst/>
          </a:prstGeom>
          <a:noFill/>
        </p:spPr>
        <p:txBody>
          <a:bodyPr wrap="square" rtlCol="0">
            <a:spAutoFit/>
          </a:bodyPr>
          <a:lstStyle/>
          <a:p>
            <a:r>
              <a:rPr lang="en-US" sz="2000" b="1" dirty="0" smtClean="0">
                <a:solidFill>
                  <a:schemeClr val="tx1"/>
                </a:solidFill>
                <a:effectLst/>
                <a:latin typeface="+mn-lt"/>
              </a:rPr>
              <a:t>(re-)learned about WP adjustment to optimize the lifetime (beam-beam pushes the tune down onto the 10</a:t>
            </a:r>
            <a:r>
              <a:rPr lang="en-US" sz="2000" b="1" baseline="30000" dirty="0" smtClean="0">
                <a:solidFill>
                  <a:schemeClr val="tx1"/>
                </a:solidFill>
                <a:effectLst/>
                <a:latin typeface="+mn-lt"/>
              </a:rPr>
              <a:t>th</a:t>
            </a:r>
            <a:r>
              <a:rPr lang="en-US" sz="2000" b="1" dirty="0" smtClean="0">
                <a:solidFill>
                  <a:schemeClr val="tx1"/>
                </a:solidFill>
                <a:effectLst/>
                <a:latin typeface="+mn-lt"/>
              </a:rPr>
              <a:t> order resonance</a:t>
            </a:r>
          </a:p>
        </p:txBody>
      </p:sp>
      <p:grpSp>
        <p:nvGrpSpPr>
          <p:cNvPr id="17" name="Group 16"/>
          <p:cNvGrpSpPr/>
          <p:nvPr/>
        </p:nvGrpSpPr>
        <p:grpSpPr>
          <a:xfrm>
            <a:off x="251520" y="1412776"/>
            <a:ext cx="8568952" cy="4032448"/>
            <a:chOff x="251520" y="1412776"/>
            <a:chExt cx="8568952" cy="4032448"/>
          </a:xfrm>
        </p:grpSpPr>
        <p:sp>
          <p:nvSpPr>
            <p:cNvPr id="18" name="Rounded Rectangle 17"/>
            <p:cNvSpPr/>
            <p:nvPr/>
          </p:nvSpPr>
          <p:spPr bwMode="auto">
            <a:xfrm>
              <a:off x="251520" y="1412776"/>
              <a:ext cx="8568952" cy="4032448"/>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4400" b="0" i="0" u="none" strike="noStrike" cap="none" normalizeH="0" baseline="0" smtClean="0">
                <a:ln>
                  <a:noFill/>
                </a:ln>
                <a:solidFill>
                  <a:schemeClr val="accent2"/>
                </a:solidFill>
                <a:effectLst>
                  <a:outerShdw blurRad="38100" dist="38100" dir="2700000" algn="tl">
                    <a:srgbClr val="000000">
                      <a:alpha val="43137"/>
                    </a:srgbClr>
                  </a:outerShdw>
                </a:effectLst>
                <a:latin typeface="Arial" charset="0"/>
                <a:cs typeface="Arial" charset="0"/>
              </a:endParaRPr>
            </a:p>
          </p:txBody>
        </p:sp>
        <p:pic>
          <p:nvPicPr>
            <p:cNvPr id="19" name="Picture 18" descr="\\cern.ch\dfs\Users\a\arduini\Public\lifetime.png"/>
            <p:cNvPicPr>
              <a:picLocks noChangeAspect="1" noChangeArrowheads="1"/>
            </p:cNvPicPr>
            <p:nvPr/>
          </p:nvPicPr>
          <p:blipFill>
            <a:blip r:embed="rId6" cstate="print"/>
            <a:srcRect/>
            <a:stretch>
              <a:fillRect/>
            </a:stretch>
          </p:blipFill>
          <p:spPr bwMode="auto">
            <a:xfrm>
              <a:off x="566508" y="2060810"/>
              <a:ext cx="8010983" cy="2736380"/>
            </a:xfrm>
            <a:prstGeom prst="rect">
              <a:avLst/>
            </a:prstGeom>
            <a:noFill/>
          </p:spPr>
        </p:pic>
        <p:sp>
          <p:nvSpPr>
            <p:cNvPr id="20" name="TextBox 19"/>
            <p:cNvSpPr txBox="1"/>
            <p:nvPr/>
          </p:nvSpPr>
          <p:spPr>
            <a:xfrm>
              <a:off x="611560" y="1484784"/>
              <a:ext cx="7848872" cy="707886"/>
            </a:xfrm>
            <a:prstGeom prst="rect">
              <a:avLst/>
            </a:prstGeom>
            <a:solidFill>
              <a:schemeClr val="bg1"/>
            </a:solidFill>
          </p:spPr>
          <p:txBody>
            <a:bodyPr wrap="square" rtlCol="0">
              <a:spAutoFit/>
            </a:bodyPr>
            <a:lstStyle/>
            <a:p>
              <a:r>
                <a:rPr lang="en-US" sz="2000" b="1" dirty="0" smtClean="0">
                  <a:solidFill>
                    <a:schemeClr val="tx1"/>
                  </a:solidFill>
                  <a:effectLst/>
                  <a:latin typeface="+mn-lt"/>
                </a:rPr>
                <a:t>After re-optimizing WP when going into collisions …</a:t>
              </a:r>
            </a:p>
            <a:p>
              <a:r>
                <a:rPr lang="en-US" sz="2000" b="1" dirty="0" smtClean="0">
                  <a:solidFill>
                    <a:schemeClr val="tx1"/>
                  </a:solidFill>
                  <a:effectLst/>
                  <a:latin typeface="+mn-lt"/>
                </a:rPr>
                <a:t>Increase both planes by 0.002 </a:t>
              </a:r>
            </a:p>
          </p:txBody>
        </p:sp>
        <p:sp>
          <p:nvSpPr>
            <p:cNvPr id="21" name="TextBox 20"/>
            <p:cNvSpPr txBox="1"/>
            <p:nvPr/>
          </p:nvSpPr>
          <p:spPr>
            <a:xfrm>
              <a:off x="539552" y="4797152"/>
              <a:ext cx="8208912" cy="400110"/>
            </a:xfrm>
            <a:prstGeom prst="rect">
              <a:avLst/>
            </a:prstGeom>
            <a:noFill/>
          </p:spPr>
          <p:txBody>
            <a:bodyPr wrap="square" rtlCol="0">
              <a:spAutoFit/>
            </a:bodyPr>
            <a:lstStyle/>
            <a:p>
              <a:r>
                <a:rPr lang="en-US" sz="2000" b="1" dirty="0" smtClean="0">
                  <a:solidFill>
                    <a:schemeClr val="tx1"/>
                  </a:solidFill>
                  <a:effectLst/>
                  <a:latin typeface="+mn-lt"/>
                </a:rPr>
                <a:t>… No lifetime dip. Initial lifetimes in Physics ~25 hours … </a:t>
              </a:r>
              <a:r>
                <a:rPr lang="en-US" sz="1600" b="1" dirty="0" smtClean="0">
                  <a:solidFill>
                    <a:schemeClr val="tx1"/>
                  </a:solidFill>
                  <a:effectLst/>
                  <a:latin typeface="+mn-lt"/>
                </a:rPr>
                <a:t>spot where we collided!</a:t>
              </a:r>
            </a:p>
          </p:txBody>
        </p:sp>
      </p:grpSp>
    </p:spTree>
    <p:extLst>
      <p:ext uri="{BB962C8B-B14F-4D97-AF65-F5344CB8AC3E}">
        <p14:creationId xmlns:p14="http://schemas.microsoft.com/office/powerpoint/2010/main" val="25407736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…but not all plain sailing</a:t>
            </a:r>
            <a:endParaRPr lang="en-US" dirty="0"/>
          </a:p>
        </p:txBody>
      </p:sp>
      <p:sp>
        <p:nvSpPr>
          <p:cNvPr id="3" name="Date Placeholder 2"/>
          <p:cNvSpPr>
            <a:spLocks noGrp="1"/>
          </p:cNvSpPr>
          <p:nvPr>
            <p:ph type="dt" sz="half" idx="10"/>
          </p:nvPr>
        </p:nvSpPr>
        <p:spPr/>
        <p:txBody>
          <a:bodyPr/>
          <a:lstStyle/>
          <a:p>
            <a:r>
              <a:rPr lang="en-US" smtClean="0"/>
              <a:t>September 21st 2011</a:t>
            </a:r>
            <a:endParaRPr lang="en-US" dirty="0" smtClean="0"/>
          </a:p>
        </p:txBody>
      </p:sp>
      <p:sp>
        <p:nvSpPr>
          <p:cNvPr id="4" name="Footer Placeholder 3"/>
          <p:cNvSpPr>
            <a:spLocks noGrp="1"/>
          </p:cNvSpPr>
          <p:nvPr>
            <p:ph type="ftr" sz="quarter" idx="11"/>
          </p:nvPr>
        </p:nvSpPr>
        <p:spPr/>
        <p:txBody>
          <a:bodyPr/>
          <a:lstStyle/>
          <a:p>
            <a:r>
              <a:rPr lang="en-US" smtClean="0"/>
              <a:t>LHCC, Paul Collier </a:t>
            </a:r>
            <a:endParaRPr lang="en-US" dirty="0"/>
          </a:p>
        </p:txBody>
      </p:sp>
      <p:sp>
        <p:nvSpPr>
          <p:cNvPr id="5" name="Slide Number Placeholder 4"/>
          <p:cNvSpPr>
            <a:spLocks noGrp="1"/>
          </p:cNvSpPr>
          <p:nvPr>
            <p:ph type="sldNum" sz="quarter" idx="12"/>
          </p:nvPr>
        </p:nvSpPr>
        <p:spPr/>
        <p:txBody>
          <a:bodyPr/>
          <a:lstStyle/>
          <a:p>
            <a:fld id="{8A37C28D-FCB0-477D-82D3-62143F2DA843}" type="slidenum">
              <a:rPr lang="en-US" smtClean="0"/>
              <a:pPr/>
              <a:t>15</a:t>
            </a:fld>
            <a:endParaRPr lang="en-US" dirty="0"/>
          </a:p>
        </p:txBody>
      </p:sp>
      <p:pic>
        <p:nvPicPr>
          <p:cNvPr id="11" name="Picture 10"/>
          <p:cNvPicPr>
            <a:picLocks noChangeAspect="1" noChangeArrowheads="1"/>
          </p:cNvPicPr>
          <p:nvPr/>
        </p:nvPicPr>
        <p:blipFill>
          <a:blip r:embed="rId2" cstate="print"/>
          <a:srcRect/>
          <a:stretch>
            <a:fillRect/>
          </a:stretch>
        </p:blipFill>
        <p:spPr bwMode="auto">
          <a:xfrm>
            <a:off x="179512" y="1340768"/>
            <a:ext cx="6905730" cy="5048313"/>
          </a:xfrm>
          <a:prstGeom prst="rect">
            <a:avLst/>
          </a:prstGeom>
          <a:noFill/>
          <a:ln w="9525">
            <a:noFill/>
            <a:miter lim="800000"/>
            <a:headEnd/>
            <a:tailEnd/>
          </a:ln>
        </p:spPr>
      </p:pic>
      <p:sp>
        <p:nvSpPr>
          <p:cNvPr id="12" name="TextBox 11"/>
          <p:cNvSpPr txBox="1"/>
          <p:nvPr/>
        </p:nvSpPr>
        <p:spPr>
          <a:xfrm>
            <a:off x="107504" y="980728"/>
            <a:ext cx="7560840" cy="369332"/>
          </a:xfrm>
          <a:prstGeom prst="rect">
            <a:avLst/>
          </a:prstGeom>
          <a:noFill/>
        </p:spPr>
        <p:txBody>
          <a:bodyPr wrap="square" rtlCol="0">
            <a:spAutoFit/>
          </a:bodyPr>
          <a:lstStyle/>
          <a:p>
            <a:r>
              <a:rPr lang="en-US" sz="1800" b="1" dirty="0" smtClean="0">
                <a:solidFill>
                  <a:schemeClr val="tx1"/>
                </a:solidFill>
                <a:effectLst/>
                <a:latin typeface="+mn-lt"/>
              </a:rPr>
              <a:t>Vacuum activity when increasing the bunch population above~1.25E</a:t>
            </a:r>
            <a:r>
              <a:rPr lang="en-US" sz="1800" b="1" baseline="30000" dirty="0" smtClean="0">
                <a:solidFill>
                  <a:schemeClr val="tx1"/>
                </a:solidFill>
                <a:effectLst/>
                <a:latin typeface="+mn-lt"/>
              </a:rPr>
              <a:t>+11 </a:t>
            </a:r>
            <a:r>
              <a:rPr lang="en-US" sz="1800" b="1" dirty="0" smtClean="0">
                <a:solidFill>
                  <a:schemeClr val="tx1"/>
                </a:solidFill>
                <a:effectLst/>
                <a:latin typeface="+mn-lt"/>
              </a:rPr>
              <a:t>ppb</a:t>
            </a:r>
          </a:p>
        </p:txBody>
      </p:sp>
      <p:sp>
        <p:nvSpPr>
          <p:cNvPr id="13" name="TextBox 12"/>
          <p:cNvSpPr txBox="1"/>
          <p:nvPr/>
        </p:nvSpPr>
        <p:spPr>
          <a:xfrm>
            <a:off x="6228184" y="1628800"/>
            <a:ext cx="2483768" cy="3785652"/>
          </a:xfrm>
          <a:prstGeom prst="rect">
            <a:avLst/>
          </a:prstGeom>
          <a:solidFill>
            <a:schemeClr val="bg1"/>
          </a:solidFill>
          <a:ln>
            <a:solidFill>
              <a:schemeClr val="tx1"/>
            </a:solidFill>
          </a:ln>
        </p:spPr>
        <p:txBody>
          <a:bodyPr wrap="square" rtlCol="0">
            <a:spAutoFit/>
          </a:bodyPr>
          <a:lstStyle/>
          <a:p>
            <a:r>
              <a:rPr lang="en-US" sz="2000" b="1" dirty="0" smtClean="0">
                <a:solidFill>
                  <a:schemeClr val="tx1"/>
                </a:solidFill>
                <a:effectLst/>
                <a:latin typeface="+mn-lt"/>
              </a:rPr>
              <a:t>Very Sharp threshold.  </a:t>
            </a:r>
          </a:p>
          <a:p>
            <a:endParaRPr lang="en-US" sz="2000" b="1" dirty="0" smtClean="0">
              <a:solidFill>
                <a:schemeClr val="tx1"/>
              </a:solidFill>
              <a:effectLst/>
              <a:latin typeface="+mn-lt"/>
            </a:endParaRPr>
          </a:p>
          <a:p>
            <a:r>
              <a:rPr lang="en-US" sz="2000" b="1" dirty="0" smtClean="0">
                <a:solidFill>
                  <a:schemeClr val="tx1"/>
                </a:solidFill>
                <a:effectLst/>
                <a:latin typeface="+mn-lt"/>
              </a:rPr>
              <a:t>Suspect e-cloud is back</a:t>
            </a:r>
          </a:p>
          <a:p>
            <a:endParaRPr lang="en-US" sz="2000" b="1" dirty="0">
              <a:solidFill>
                <a:schemeClr val="tx1"/>
              </a:solidFill>
              <a:effectLst/>
              <a:latin typeface="+mn-lt"/>
            </a:endParaRPr>
          </a:p>
          <a:p>
            <a:r>
              <a:rPr lang="en-US" sz="2000" b="1" dirty="0" smtClean="0">
                <a:solidFill>
                  <a:schemeClr val="tx1"/>
                </a:solidFill>
                <a:effectLst/>
                <a:latin typeface="+mn-lt"/>
              </a:rPr>
              <a:t>Seems to  indeed improve with time</a:t>
            </a:r>
          </a:p>
          <a:p>
            <a:endParaRPr lang="en-US" sz="2000" b="1" dirty="0">
              <a:solidFill>
                <a:schemeClr val="tx1"/>
              </a:solidFill>
              <a:effectLst/>
              <a:latin typeface="+mn-lt"/>
            </a:endParaRPr>
          </a:p>
          <a:p>
            <a:r>
              <a:rPr lang="en-US" sz="2000" b="1" dirty="0" smtClean="0">
                <a:solidFill>
                  <a:schemeClr val="tx1"/>
                </a:solidFill>
                <a:effectLst/>
                <a:latin typeface="+mn-lt"/>
              </a:rPr>
              <a:t>But still issues, especially in the vacuum around the experiments</a:t>
            </a:r>
          </a:p>
        </p:txBody>
      </p:sp>
    </p:spTree>
    <p:extLst>
      <p:ext uri="{BB962C8B-B14F-4D97-AF65-F5344CB8AC3E}">
        <p14:creationId xmlns:p14="http://schemas.microsoft.com/office/powerpoint/2010/main" val="3359340113"/>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Beam Induced </a:t>
            </a:r>
            <a:r>
              <a:rPr lang="en-US" dirty="0" smtClean="0"/>
              <a:t>Heating : </a:t>
            </a:r>
            <a:r>
              <a:rPr lang="en-US" dirty="0" err="1" smtClean="0"/>
              <a:t>eg</a:t>
            </a:r>
            <a:r>
              <a:rPr lang="en-US" dirty="0" smtClean="0"/>
              <a:t> Injection Kickers</a:t>
            </a:r>
            <a:endParaRPr lang="en-US" dirty="0"/>
          </a:p>
        </p:txBody>
      </p:sp>
      <p:sp>
        <p:nvSpPr>
          <p:cNvPr id="3" name="Date Placeholder 2"/>
          <p:cNvSpPr>
            <a:spLocks noGrp="1"/>
          </p:cNvSpPr>
          <p:nvPr>
            <p:ph type="dt" sz="half" idx="10"/>
          </p:nvPr>
        </p:nvSpPr>
        <p:spPr/>
        <p:txBody>
          <a:bodyPr/>
          <a:lstStyle/>
          <a:p>
            <a:r>
              <a:rPr lang="en-US" smtClean="0"/>
              <a:t>September 21st 2011</a:t>
            </a:r>
            <a:endParaRPr lang="en-US" dirty="0" smtClean="0"/>
          </a:p>
        </p:txBody>
      </p:sp>
      <p:sp>
        <p:nvSpPr>
          <p:cNvPr id="4" name="Footer Placeholder 3"/>
          <p:cNvSpPr>
            <a:spLocks noGrp="1"/>
          </p:cNvSpPr>
          <p:nvPr>
            <p:ph type="ftr" sz="quarter" idx="11"/>
          </p:nvPr>
        </p:nvSpPr>
        <p:spPr/>
        <p:txBody>
          <a:bodyPr/>
          <a:lstStyle/>
          <a:p>
            <a:r>
              <a:rPr lang="en-US" smtClean="0"/>
              <a:t>LHCC, Paul Collier </a:t>
            </a:r>
            <a:endParaRPr lang="en-US" dirty="0"/>
          </a:p>
        </p:txBody>
      </p:sp>
      <p:sp>
        <p:nvSpPr>
          <p:cNvPr id="5" name="Slide Number Placeholder 4"/>
          <p:cNvSpPr>
            <a:spLocks noGrp="1"/>
          </p:cNvSpPr>
          <p:nvPr>
            <p:ph type="sldNum" sz="quarter" idx="12"/>
          </p:nvPr>
        </p:nvSpPr>
        <p:spPr/>
        <p:txBody>
          <a:bodyPr/>
          <a:lstStyle/>
          <a:p>
            <a:fld id="{8A37C28D-FCB0-477D-82D3-62143F2DA843}" type="slidenum">
              <a:rPr lang="en-US" smtClean="0"/>
              <a:pPr/>
              <a:t>16</a:t>
            </a:fld>
            <a:endParaRPr lang="en-US" dirty="0"/>
          </a:p>
        </p:txBody>
      </p:sp>
      <p:pic>
        <p:nvPicPr>
          <p:cNvPr id="38" name="Picture 37" descr="k-hea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0629" y="1437951"/>
            <a:ext cx="7469723" cy="5015385"/>
          </a:xfrm>
          <a:prstGeom prst="rect">
            <a:avLst/>
          </a:prstGeom>
        </p:spPr>
      </p:pic>
      <p:sp>
        <p:nvSpPr>
          <p:cNvPr id="6" name="AutoShape 12"/>
          <p:cNvSpPr>
            <a:spLocks/>
          </p:cNvSpPr>
          <p:nvPr/>
        </p:nvSpPr>
        <p:spPr bwMode="auto">
          <a:xfrm>
            <a:off x="2375248" y="764704"/>
            <a:ext cx="6768752" cy="792088"/>
          </a:xfrm>
          <a:prstGeom prst="roundRect">
            <a:avLst>
              <a:gd name="adj" fmla="val 13759"/>
            </a:avLst>
          </a:prstGeom>
          <a:solidFill>
            <a:schemeClr val="bg1">
              <a:lumMod val="85000"/>
            </a:schemeClr>
          </a:solidFill>
          <a:ln w="25400" cap="flat">
            <a:solidFill>
              <a:srgbClr val="000000"/>
            </a:solidFill>
            <a:prstDash val="solid"/>
            <a:miter lim="800000"/>
            <a:headEnd type="none" w="med" len="med"/>
            <a:tailEnd type="none" w="med" len="med"/>
          </a:ln>
        </p:spPr>
        <p:txBody>
          <a:bodyPr lIns="0" tIns="0" rIns="0" bIns="0" anchor="ctr"/>
          <a:lstStyle/>
          <a:p>
            <a:pPr>
              <a:spcBef>
                <a:spcPts val="813"/>
              </a:spcBef>
            </a:pPr>
            <a:r>
              <a:rPr lang="en-US" sz="1800" b="1" dirty="0">
                <a:solidFill>
                  <a:srgbClr val="8500AF"/>
                </a:solidFill>
                <a:latin typeface="Arial" charset="0"/>
                <a:ea typeface="ＭＳ Ｐゴシック" charset="0"/>
                <a:cs typeface="Arial" charset="0"/>
                <a:sym typeface="Arial" charset="0"/>
              </a:rPr>
              <a:t>Beam induced heating has strong bunch length </a:t>
            </a:r>
            <a:r>
              <a:rPr lang="en-US" sz="1800" b="1" dirty="0" smtClean="0">
                <a:solidFill>
                  <a:srgbClr val="8500AF"/>
                </a:solidFill>
                <a:latin typeface="Arial" charset="0"/>
                <a:ea typeface="ＭＳ Ｐゴシック" charset="0"/>
                <a:cs typeface="Arial" charset="0"/>
                <a:sym typeface="Arial" charset="0"/>
              </a:rPr>
              <a:t>dependence </a:t>
            </a:r>
            <a:r>
              <a:rPr lang="en-US" sz="1800" b="1" dirty="0" smtClean="0">
                <a:solidFill>
                  <a:srgbClr val="8500AF"/>
                </a:solidFill>
                <a:latin typeface="Wingdings"/>
                <a:ea typeface="Wingdings"/>
                <a:cs typeface="Wingdings"/>
                <a:sym typeface="Wingdings"/>
              </a:rPr>
              <a:t></a:t>
            </a:r>
            <a:r>
              <a:rPr lang="en-US" sz="1800" b="1" dirty="0">
                <a:solidFill>
                  <a:srgbClr val="8500AF"/>
                </a:solidFill>
                <a:ea typeface="ＭＳ Ｐゴシック" charset="0"/>
                <a:sym typeface="Arial" charset="0"/>
              </a:rPr>
              <a:t> </a:t>
            </a:r>
            <a:r>
              <a:rPr lang="en-US" sz="1800" b="1" dirty="0" smtClean="0">
                <a:solidFill>
                  <a:srgbClr val="8500AF"/>
                </a:solidFill>
                <a:latin typeface="Arial" charset="0"/>
                <a:ea typeface="ＭＳ Ｐゴシック" charset="0"/>
                <a:cs typeface="Arial" charset="0"/>
                <a:sym typeface="Arial" charset="0"/>
              </a:rPr>
              <a:t>Carefully controlled blow-up during the ramp</a:t>
            </a:r>
            <a:endParaRPr lang="en-US" sz="1800" b="1" dirty="0">
              <a:solidFill>
                <a:srgbClr val="8500AF"/>
              </a:solidFill>
              <a:latin typeface="Arial" charset="0"/>
              <a:ea typeface="ＭＳ Ｐゴシック" charset="0"/>
              <a:cs typeface="Arial" charset="0"/>
              <a:sym typeface="Arial" charset="0"/>
            </a:endParaRPr>
          </a:p>
        </p:txBody>
      </p:sp>
    </p:spTree>
    <p:extLst>
      <p:ext uri="{BB962C8B-B14F-4D97-AF65-F5344CB8AC3E}">
        <p14:creationId xmlns:p14="http://schemas.microsoft.com/office/powerpoint/2010/main" val="2590422827"/>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MKI ‘Misfire Events’ </a:t>
            </a:r>
            <a:r>
              <a:rPr lang="en-US" sz="2400" dirty="0"/>
              <a:t>(not related to previous slide</a:t>
            </a:r>
            <a:endParaRPr lang="en-US" sz="2400" dirty="0"/>
          </a:p>
        </p:txBody>
      </p:sp>
      <p:sp>
        <p:nvSpPr>
          <p:cNvPr id="3" name="Date Placeholder 2"/>
          <p:cNvSpPr>
            <a:spLocks noGrp="1"/>
          </p:cNvSpPr>
          <p:nvPr>
            <p:ph type="dt" sz="half" idx="10"/>
          </p:nvPr>
        </p:nvSpPr>
        <p:spPr/>
        <p:txBody>
          <a:bodyPr/>
          <a:lstStyle/>
          <a:p>
            <a:r>
              <a:rPr lang="en-US" smtClean="0"/>
              <a:t>September 21st 2011</a:t>
            </a:r>
            <a:endParaRPr lang="en-US" dirty="0" smtClean="0"/>
          </a:p>
        </p:txBody>
      </p:sp>
      <p:sp>
        <p:nvSpPr>
          <p:cNvPr id="4" name="Footer Placeholder 3"/>
          <p:cNvSpPr>
            <a:spLocks noGrp="1"/>
          </p:cNvSpPr>
          <p:nvPr>
            <p:ph type="ftr" sz="quarter" idx="11"/>
          </p:nvPr>
        </p:nvSpPr>
        <p:spPr/>
        <p:txBody>
          <a:bodyPr/>
          <a:lstStyle/>
          <a:p>
            <a:r>
              <a:rPr lang="en-US" smtClean="0"/>
              <a:t>LHCC, Paul Collier </a:t>
            </a:r>
            <a:endParaRPr lang="en-US" dirty="0"/>
          </a:p>
        </p:txBody>
      </p:sp>
      <p:sp>
        <p:nvSpPr>
          <p:cNvPr id="5" name="Slide Number Placeholder 4"/>
          <p:cNvSpPr>
            <a:spLocks noGrp="1"/>
          </p:cNvSpPr>
          <p:nvPr>
            <p:ph type="sldNum" sz="quarter" idx="12"/>
          </p:nvPr>
        </p:nvSpPr>
        <p:spPr/>
        <p:txBody>
          <a:bodyPr/>
          <a:lstStyle/>
          <a:p>
            <a:fld id="{8A37C28D-FCB0-477D-82D3-62143F2DA843}" type="slidenum">
              <a:rPr lang="en-US" smtClean="0"/>
              <a:pPr/>
              <a:t>17</a:t>
            </a:fld>
            <a:endParaRPr lang="en-US" dirty="0"/>
          </a:p>
        </p:txBody>
      </p:sp>
      <p:sp>
        <p:nvSpPr>
          <p:cNvPr id="6" name="Content Placeholder 2"/>
          <p:cNvSpPr>
            <a:spLocks noGrp="1"/>
          </p:cNvSpPr>
          <p:nvPr/>
        </p:nvSpPr>
        <p:spPr bwMode="auto">
          <a:xfrm>
            <a:off x="107504" y="908720"/>
            <a:ext cx="8928992" cy="25922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a:solidFill>
                  <a:schemeClr val="tx2"/>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a:solidFill>
                  <a:schemeClr val="tx2"/>
                </a:solidFill>
                <a:latin typeface="+mn-lt"/>
              </a:defRPr>
            </a:lvl2pPr>
            <a:lvl3pPr marL="1143000" indent="-228600" algn="l" rtl="0" eaLnBrk="0" fontAlgn="base" hangingPunct="0">
              <a:spcBef>
                <a:spcPct val="20000"/>
              </a:spcBef>
              <a:spcAft>
                <a:spcPct val="0"/>
              </a:spcAft>
              <a:buFont typeface="Arial" charset="0"/>
              <a:buChar char="•"/>
              <a:defRPr sz="2400">
                <a:solidFill>
                  <a:schemeClr val="tx2"/>
                </a:solidFill>
                <a:latin typeface="+mn-lt"/>
              </a:defRPr>
            </a:lvl3pPr>
            <a:lvl4pPr marL="1600200" indent="-228600" algn="l" rtl="0" eaLnBrk="0" fontAlgn="base" hangingPunct="0">
              <a:spcBef>
                <a:spcPct val="20000"/>
              </a:spcBef>
              <a:spcAft>
                <a:spcPct val="0"/>
              </a:spcAft>
              <a:buFont typeface="Arial" charset="0"/>
              <a:buChar char="–"/>
              <a:defRPr sz="2000">
                <a:solidFill>
                  <a:schemeClr val="tx2"/>
                </a:solidFill>
                <a:latin typeface="+mn-lt"/>
              </a:defRPr>
            </a:lvl4pPr>
            <a:lvl5pPr marL="2057400" indent="-228600" algn="l" rtl="0" eaLnBrk="0" fontAlgn="base" hangingPunct="0">
              <a:spcBef>
                <a:spcPct val="20000"/>
              </a:spcBef>
              <a:spcAft>
                <a:spcPct val="0"/>
              </a:spcAft>
              <a:buFont typeface="Arial" charset="0"/>
              <a:buChar char="»"/>
              <a:defRPr sz="2000">
                <a:solidFill>
                  <a:schemeClr val="tx2"/>
                </a:solidFill>
                <a:latin typeface="+mn-lt"/>
              </a:defRPr>
            </a:lvl5pPr>
            <a:lvl6pPr marL="2514600" indent="-228600" algn="l" rtl="0" eaLnBrk="0" fontAlgn="base" hangingPunct="0">
              <a:spcBef>
                <a:spcPct val="20000"/>
              </a:spcBef>
              <a:spcAft>
                <a:spcPct val="0"/>
              </a:spcAft>
              <a:buFont typeface="Arial" charset="0"/>
              <a:buChar char="»"/>
              <a:defRPr sz="2000">
                <a:solidFill>
                  <a:schemeClr val="tx2"/>
                </a:solidFill>
                <a:latin typeface="+mn-lt"/>
              </a:defRPr>
            </a:lvl6pPr>
            <a:lvl7pPr marL="2971800" indent="-228600" algn="l" rtl="0" eaLnBrk="0" fontAlgn="base" hangingPunct="0">
              <a:spcBef>
                <a:spcPct val="20000"/>
              </a:spcBef>
              <a:spcAft>
                <a:spcPct val="0"/>
              </a:spcAft>
              <a:buFont typeface="Arial" charset="0"/>
              <a:buChar char="»"/>
              <a:defRPr sz="2000">
                <a:solidFill>
                  <a:schemeClr val="tx2"/>
                </a:solidFill>
                <a:latin typeface="+mn-lt"/>
              </a:defRPr>
            </a:lvl7pPr>
            <a:lvl8pPr marL="3429000" indent="-228600" algn="l" rtl="0" eaLnBrk="0" fontAlgn="base" hangingPunct="0">
              <a:spcBef>
                <a:spcPct val="20000"/>
              </a:spcBef>
              <a:spcAft>
                <a:spcPct val="0"/>
              </a:spcAft>
              <a:buFont typeface="Arial" charset="0"/>
              <a:buChar char="»"/>
              <a:defRPr sz="2000">
                <a:solidFill>
                  <a:schemeClr val="tx2"/>
                </a:solidFill>
                <a:latin typeface="+mn-lt"/>
              </a:defRPr>
            </a:lvl8pPr>
            <a:lvl9pPr marL="3886200" indent="-228600" algn="l" rtl="0" eaLnBrk="0" fontAlgn="base" hangingPunct="0">
              <a:spcBef>
                <a:spcPct val="20000"/>
              </a:spcBef>
              <a:spcAft>
                <a:spcPct val="0"/>
              </a:spcAft>
              <a:buFont typeface="Arial" charset="0"/>
              <a:buChar char="»"/>
              <a:defRPr sz="2000">
                <a:solidFill>
                  <a:schemeClr val="tx2"/>
                </a:solidFill>
                <a:latin typeface="+mn-lt"/>
              </a:defRPr>
            </a:lvl9pPr>
          </a:lstStyle>
          <a:p>
            <a:pPr marL="0" indent="0">
              <a:buNone/>
            </a:pPr>
            <a:r>
              <a:rPr lang="en-US" sz="2400" b="1" dirty="0" smtClean="0">
                <a:effectLst/>
              </a:rPr>
              <a:t>16:30 Injected beam of </a:t>
            </a:r>
            <a:r>
              <a:rPr lang="en-US" sz="2400" b="1" dirty="0" smtClean="0">
                <a:solidFill>
                  <a:srgbClr val="FF0000"/>
                </a:solidFill>
                <a:effectLst/>
              </a:rPr>
              <a:t>144b dumped on TDI in IR2</a:t>
            </a:r>
            <a:r>
              <a:rPr lang="en-US" sz="2400" dirty="0" smtClean="0">
                <a:effectLst/>
              </a:rPr>
              <a:t>.</a:t>
            </a:r>
          </a:p>
          <a:p>
            <a:pPr lvl="1"/>
            <a:r>
              <a:rPr lang="en-US" sz="2000" dirty="0" smtClean="0">
                <a:effectLst/>
              </a:rPr>
              <a:t>Main switch erratic on PFN C.</a:t>
            </a:r>
          </a:p>
          <a:p>
            <a:pPr lvl="1"/>
            <a:r>
              <a:rPr lang="en-US" sz="2000" dirty="0" smtClean="0">
                <a:effectLst/>
              </a:rPr>
              <a:t>Injected beam was not kicked, erratic was too late to prevent extraction.</a:t>
            </a:r>
          </a:p>
          <a:p>
            <a:pPr lvl="1"/>
            <a:r>
              <a:rPr lang="en-US" sz="2000" dirty="0" smtClean="0">
                <a:effectLst/>
              </a:rPr>
              <a:t>Circulating beam was not hit.</a:t>
            </a:r>
          </a:p>
          <a:p>
            <a:pPr lvl="1"/>
            <a:r>
              <a:rPr lang="en-US" sz="2000" dirty="0" smtClean="0">
                <a:effectLst/>
              </a:rPr>
              <a:t>Heavy losses in IR2, but NO quench.</a:t>
            </a:r>
          </a:p>
          <a:p>
            <a:pPr lvl="1"/>
            <a:r>
              <a:rPr lang="en-US" sz="2000" dirty="0" smtClean="0">
                <a:effectLst/>
              </a:rPr>
              <a:t>Vacuum spike, valves closed.</a:t>
            </a:r>
            <a:endParaRPr lang="en-US" sz="2000" dirty="0">
              <a:effectLst/>
            </a:endParaRPr>
          </a:p>
        </p:txBody>
      </p:sp>
      <p:pic>
        <p:nvPicPr>
          <p:cNvPr id="7" name="Picture 6"/>
          <p:cNvPicPr>
            <a:picLocks noChangeAspect="1" noChangeArrowheads="1"/>
          </p:cNvPicPr>
          <p:nvPr/>
        </p:nvPicPr>
        <p:blipFill>
          <a:blip r:embed="rId2" cstate="print"/>
          <a:srcRect/>
          <a:stretch>
            <a:fillRect/>
          </a:stretch>
        </p:blipFill>
        <p:spPr bwMode="auto">
          <a:xfrm>
            <a:off x="107504" y="3250058"/>
            <a:ext cx="4320480" cy="3264362"/>
          </a:xfrm>
          <a:prstGeom prst="rect">
            <a:avLst/>
          </a:prstGeom>
          <a:noFill/>
          <a:ln w="9525">
            <a:noFill/>
            <a:miter lim="800000"/>
            <a:headEnd/>
            <a:tailEnd/>
          </a:ln>
        </p:spPr>
      </p:pic>
      <p:pic>
        <p:nvPicPr>
          <p:cNvPr id="8" name="Picture 7" descr="\\cern.ch\dfs\Users\a\arduini\Public\vacuum.png"/>
          <p:cNvPicPr>
            <a:picLocks noChangeAspect="1" noChangeArrowheads="1"/>
          </p:cNvPicPr>
          <p:nvPr/>
        </p:nvPicPr>
        <p:blipFill>
          <a:blip r:embed="rId3" cstate="print"/>
          <a:srcRect/>
          <a:stretch>
            <a:fillRect/>
          </a:stretch>
        </p:blipFill>
        <p:spPr bwMode="auto">
          <a:xfrm>
            <a:off x="4716016" y="3179708"/>
            <a:ext cx="4176464" cy="3345042"/>
          </a:xfrm>
          <a:prstGeom prst="rect">
            <a:avLst/>
          </a:prstGeom>
          <a:noFill/>
        </p:spPr>
      </p:pic>
      <p:sp>
        <p:nvSpPr>
          <p:cNvPr id="9" name="TextBox 8"/>
          <p:cNvSpPr txBox="1"/>
          <p:nvPr/>
        </p:nvSpPr>
        <p:spPr>
          <a:xfrm>
            <a:off x="971600" y="2996952"/>
            <a:ext cx="7272808" cy="1200328"/>
          </a:xfrm>
          <a:prstGeom prst="rect">
            <a:avLst/>
          </a:prstGeom>
          <a:solidFill>
            <a:schemeClr val="bg2"/>
          </a:solidFill>
          <a:ln>
            <a:solidFill>
              <a:schemeClr val="tx1"/>
            </a:solidFill>
          </a:ln>
          <a:scene3d>
            <a:camera prst="orthographicFront">
              <a:rot lat="0" lon="0" rev="2700000"/>
            </a:camera>
            <a:lightRig rig="threePt" dir="t"/>
          </a:scene3d>
        </p:spPr>
        <p:txBody>
          <a:bodyPr wrap="square" rtlCol="0">
            <a:spAutoFit/>
          </a:bodyPr>
          <a:lstStyle/>
          <a:p>
            <a:pPr algn="ctr"/>
            <a:r>
              <a:rPr lang="en-US" sz="2400" b="1" dirty="0" smtClean="0">
                <a:solidFill>
                  <a:schemeClr val="tx1"/>
                </a:solidFill>
                <a:effectLst/>
                <a:latin typeface="Comic Sans MS"/>
                <a:cs typeface="Comic Sans MS"/>
              </a:rPr>
              <a:t>This kind of event is a known failure case.</a:t>
            </a:r>
          </a:p>
          <a:p>
            <a:pPr algn="ctr"/>
            <a:r>
              <a:rPr lang="en-US" sz="2400" b="1" dirty="0" smtClean="0">
                <a:solidFill>
                  <a:schemeClr val="tx1"/>
                </a:solidFill>
                <a:effectLst/>
                <a:latin typeface="Comic Sans MS"/>
                <a:cs typeface="Comic Sans MS"/>
              </a:rPr>
              <a:t>The TDI is there to protect us from this …</a:t>
            </a:r>
          </a:p>
          <a:p>
            <a:pPr algn="ctr"/>
            <a:r>
              <a:rPr lang="en-US" sz="2400" b="1" dirty="0" smtClean="0">
                <a:solidFill>
                  <a:schemeClr val="tx1"/>
                </a:solidFill>
                <a:effectLst/>
                <a:latin typeface="Comic Sans MS"/>
                <a:cs typeface="Comic Sans MS"/>
              </a:rPr>
              <a:t>… and it worked perfectly.</a:t>
            </a:r>
          </a:p>
        </p:txBody>
      </p:sp>
    </p:spTree>
    <p:extLst>
      <p:ext uri="{BB962C8B-B14F-4D97-AF65-F5344CB8AC3E}">
        <p14:creationId xmlns:p14="http://schemas.microsoft.com/office/powerpoint/2010/main" val="424902124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Untitled.png"/>
          <p:cNvPicPr>
            <a:picLocks noChangeAspect="1"/>
          </p:cNvPicPr>
          <p:nvPr/>
        </p:nvPicPr>
        <p:blipFill rotWithShape="1">
          <a:blip r:embed="rId2">
            <a:extLst>
              <a:ext uri="{28A0092B-C50C-407E-A947-70E740481C1C}">
                <a14:useLocalDpi xmlns:a14="http://schemas.microsoft.com/office/drawing/2010/main" val="0"/>
              </a:ext>
            </a:extLst>
          </a:blip>
          <a:srcRect l="-2" r="28532"/>
          <a:stretch/>
        </p:blipFill>
        <p:spPr>
          <a:xfrm>
            <a:off x="5508104" y="2780928"/>
            <a:ext cx="3607200" cy="3572018"/>
          </a:xfrm>
          <a:prstGeom prst="rect">
            <a:avLst/>
          </a:prstGeom>
        </p:spPr>
      </p:pic>
      <p:sp>
        <p:nvSpPr>
          <p:cNvPr id="2" name="Title 1"/>
          <p:cNvSpPr>
            <a:spLocks noGrp="1"/>
          </p:cNvSpPr>
          <p:nvPr>
            <p:ph type="title"/>
          </p:nvPr>
        </p:nvSpPr>
        <p:spPr/>
        <p:txBody>
          <a:bodyPr/>
          <a:lstStyle/>
          <a:p>
            <a:r>
              <a:rPr lang="en-US" dirty="0" smtClean="0"/>
              <a:t>MKI2, event 2 … not so clean – but safe!</a:t>
            </a:r>
            <a:endParaRPr lang="en-US" dirty="0"/>
          </a:p>
        </p:txBody>
      </p:sp>
      <p:sp>
        <p:nvSpPr>
          <p:cNvPr id="3" name="Date Placeholder 2"/>
          <p:cNvSpPr>
            <a:spLocks noGrp="1"/>
          </p:cNvSpPr>
          <p:nvPr>
            <p:ph type="dt" sz="half" idx="10"/>
          </p:nvPr>
        </p:nvSpPr>
        <p:spPr/>
        <p:txBody>
          <a:bodyPr/>
          <a:lstStyle/>
          <a:p>
            <a:r>
              <a:rPr lang="en-US" smtClean="0"/>
              <a:t>September 21st 2011</a:t>
            </a:r>
            <a:endParaRPr lang="en-US" dirty="0" smtClean="0"/>
          </a:p>
        </p:txBody>
      </p:sp>
      <p:sp>
        <p:nvSpPr>
          <p:cNvPr id="4" name="Footer Placeholder 3"/>
          <p:cNvSpPr>
            <a:spLocks noGrp="1"/>
          </p:cNvSpPr>
          <p:nvPr>
            <p:ph type="ftr" sz="quarter" idx="11"/>
          </p:nvPr>
        </p:nvSpPr>
        <p:spPr/>
        <p:txBody>
          <a:bodyPr/>
          <a:lstStyle/>
          <a:p>
            <a:r>
              <a:rPr lang="en-US" smtClean="0"/>
              <a:t>LHCC, Paul Collier </a:t>
            </a:r>
            <a:endParaRPr lang="en-US" dirty="0"/>
          </a:p>
        </p:txBody>
      </p:sp>
      <p:sp>
        <p:nvSpPr>
          <p:cNvPr id="5" name="Slide Number Placeholder 4"/>
          <p:cNvSpPr>
            <a:spLocks noGrp="1"/>
          </p:cNvSpPr>
          <p:nvPr>
            <p:ph type="sldNum" sz="quarter" idx="12"/>
          </p:nvPr>
        </p:nvSpPr>
        <p:spPr/>
        <p:txBody>
          <a:bodyPr/>
          <a:lstStyle/>
          <a:p>
            <a:fld id="{8A37C28D-FCB0-477D-82D3-62143F2DA843}" type="slidenum">
              <a:rPr lang="en-US" smtClean="0"/>
              <a:pPr/>
              <a:t>18</a:t>
            </a:fld>
            <a:endParaRPr lang="en-US" dirty="0"/>
          </a:p>
        </p:txBody>
      </p:sp>
      <p:sp>
        <p:nvSpPr>
          <p:cNvPr id="6" name="Content Placeholder 11"/>
          <p:cNvSpPr>
            <a:spLocks noGrp="1"/>
          </p:cNvSpPr>
          <p:nvPr/>
        </p:nvSpPr>
        <p:spPr bwMode="auto">
          <a:xfrm>
            <a:off x="179512" y="908720"/>
            <a:ext cx="8856984" cy="187220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a:solidFill>
                  <a:schemeClr val="tx2"/>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a:solidFill>
                  <a:schemeClr val="tx2"/>
                </a:solidFill>
                <a:latin typeface="+mn-lt"/>
              </a:defRPr>
            </a:lvl2pPr>
            <a:lvl3pPr marL="1143000" indent="-228600" algn="l" rtl="0" eaLnBrk="0" fontAlgn="base" hangingPunct="0">
              <a:spcBef>
                <a:spcPct val="20000"/>
              </a:spcBef>
              <a:spcAft>
                <a:spcPct val="0"/>
              </a:spcAft>
              <a:buFont typeface="Arial" charset="0"/>
              <a:buChar char="•"/>
              <a:defRPr sz="2400">
                <a:solidFill>
                  <a:schemeClr val="tx2"/>
                </a:solidFill>
                <a:latin typeface="+mn-lt"/>
              </a:defRPr>
            </a:lvl3pPr>
            <a:lvl4pPr marL="1600200" indent="-228600" algn="l" rtl="0" eaLnBrk="0" fontAlgn="base" hangingPunct="0">
              <a:spcBef>
                <a:spcPct val="20000"/>
              </a:spcBef>
              <a:spcAft>
                <a:spcPct val="0"/>
              </a:spcAft>
              <a:buFont typeface="Arial" charset="0"/>
              <a:buChar char="–"/>
              <a:defRPr sz="2000">
                <a:solidFill>
                  <a:schemeClr val="tx2"/>
                </a:solidFill>
                <a:latin typeface="+mn-lt"/>
              </a:defRPr>
            </a:lvl4pPr>
            <a:lvl5pPr marL="2057400" indent="-228600" algn="l" rtl="0" eaLnBrk="0" fontAlgn="base" hangingPunct="0">
              <a:spcBef>
                <a:spcPct val="20000"/>
              </a:spcBef>
              <a:spcAft>
                <a:spcPct val="0"/>
              </a:spcAft>
              <a:buFont typeface="Arial" charset="0"/>
              <a:buChar char="»"/>
              <a:defRPr sz="2000">
                <a:solidFill>
                  <a:schemeClr val="tx2"/>
                </a:solidFill>
                <a:latin typeface="+mn-lt"/>
              </a:defRPr>
            </a:lvl5pPr>
            <a:lvl6pPr marL="2514600" indent="-228600" algn="l" rtl="0" eaLnBrk="0" fontAlgn="base" hangingPunct="0">
              <a:spcBef>
                <a:spcPct val="20000"/>
              </a:spcBef>
              <a:spcAft>
                <a:spcPct val="0"/>
              </a:spcAft>
              <a:buFont typeface="Arial" charset="0"/>
              <a:buChar char="»"/>
              <a:defRPr sz="2000">
                <a:solidFill>
                  <a:schemeClr val="tx2"/>
                </a:solidFill>
                <a:latin typeface="+mn-lt"/>
              </a:defRPr>
            </a:lvl6pPr>
            <a:lvl7pPr marL="2971800" indent="-228600" algn="l" rtl="0" eaLnBrk="0" fontAlgn="base" hangingPunct="0">
              <a:spcBef>
                <a:spcPct val="20000"/>
              </a:spcBef>
              <a:spcAft>
                <a:spcPct val="0"/>
              </a:spcAft>
              <a:buFont typeface="Arial" charset="0"/>
              <a:buChar char="»"/>
              <a:defRPr sz="2000">
                <a:solidFill>
                  <a:schemeClr val="tx2"/>
                </a:solidFill>
                <a:latin typeface="+mn-lt"/>
              </a:defRPr>
            </a:lvl7pPr>
            <a:lvl8pPr marL="3429000" indent="-228600" algn="l" rtl="0" eaLnBrk="0" fontAlgn="base" hangingPunct="0">
              <a:spcBef>
                <a:spcPct val="20000"/>
              </a:spcBef>
              <a:spcAft>
                <a:spcPct val="0"/>
              </a:spcAft>
              <a:buFont typeface="Arial" charset="0"/>
              <a:buChar char="»"/>
              <a:defRPr sz="2000">
                <a:solidFill>
                  <a:schemeClr val="tx2"/>
                </a:solidFill>
                <a:latin typeface="+mn-lt"/>
              </a:defRPr>
            </a:lvl8pPr>
            <a:lvl9pPr marL="3886200" indent="-228600" algn="l" rtl="0" eaLnBrk="0" fontAlgn="base" hangingPunct="0">
              <a:spcBef>
                <a:spcPct val="20000"/>
              </a:spcBef>
              <a:spcAft>
                <a:spcPct val="0"/>
              </a:spcAft>
              <a:buFont typeface="Arial" charset="0"/>
              <a:buChar char="»"/>
              <a:defRPr sz="2000">
                <a:solidFill>
                  <a:schemeClr val="tx2"/>
                </a:solidFill>
                <a:latin typeface="+mn-lt"/>
              </a:defRPr>
            </a:lvl9pPr>
          </a:lstStyle>
          <a:p>
            <a:pPr>
              <a:buFont typeface="Wingdings" pitchFamily="2" charset="2"/>
              <a:buChar char="Ø"/>
            </a:pPr>
            <a:r>
              <a:rPr lang="en-GB" sz="1800" dirty="0" smtClean="0">
                <a:solidFill>
                  <a:schemeClr val="tx1"/>
                </a:solidFill>
                <a:effectLst/>
              </a:rPr>
              <a:t>Erratic during resonant charging and before SPS extraction. </a:t>
            </a:r>
            <a:r>
              <a:rPr lang="en-US" sz="1800" dirty="0" smtClean="0">
                <a:solidFill>
                  <a:schemeClr val="tx1"/>
                </a:solidFill>
                <a:effectLst/>
              </a:rPr>
              <a:t>SPS beam was not extracted.</a:t>
            </a:r>
            <a:endParaRPr lang="en-GB" sz="1800" dirty="0" smtClean="0">
              <a:solidFill>
                <a:schemeClr val="tx1"/>
              </a:solidFill>
              <a:effectLst/>
            </a:endParaRPr>
          </a:p>
          <a:p>
            <a:pPr>
              <a:buFont typeface="Wingdings" pitchFamily="2" charset="2"/>
              <a:buChar char="Ø"/>
            </a:pPr>
            <a:r>
              <a:rPr lang="en-GB" sz="1800" dirty="0" smtClean="0">
                <a:solidFill>
                  <a:schemeClr val="tx1"/>
                </a:solidFill>
                <a:effectLst/>
              </a:rPr>
              <a:t>Interlocks did NOT detect erratic of MS3 (at 33kV). PFNs discharged via the dump switch after 4ms (no further magnet current);</a:t>
            </a:r>
            <a:r>
              <a:rPr lang="en-GB" sz="1800" b="1" dirty="0" smtClean="0">
                <a:solidFill>
                  <a:srgbClr val="FF3300"/>
                </a:solidFill>
                <a:effectLst/>
              </a:rPr>
              <a:t> THIS HAS NOW BEEN FIXED</a:t>
            </a:r>
          </a:p>
          <a:p>
            <a:pPr>
              <a:buFont typeface="Wingdings" pitchFamily="2" charset="2"/>
              <a:buChar char="Ø"/>
            </a:pPr>
            <a:r>
              <a:rPr lang="en-GB" sz="1800" dirty="0" smtClean="0">
                <a:solidFill>
                  <a:schemeClr val="tx1"/>
                </a:solidFill>
                <a:effectLst/>
              </a:rPr>
              <a:t>The circulating beam which was swept over the aperture and protection elements (~17% of normal kick) for ~9µs. </a:t>
            </a:r>
            <a:r>
              <a:rPr lang="en-US" sz="1800" dirty="0" smtClean="0">
                <a:solidFill>
                  <a:schemeClr val="tx1"/>
                </a:solidFill>
                <a:effectLst/>
              </a:rPr>
              <a:t>Bunches grazing on TDI quenched D1.L2, triplet L2 and D2.R2 and hit ALICE.</a:t>
            </a:r>
          </a:p>
          <a:p>
            <a:pPr>
              <a:buFont typeface="Wingdings" pitchFamily="2" charset="2"/>
              <a:buChar char="Ø"/>
            </a:pPr>
            <a:endParaRPr lang="en-GB" sz="1800" dirty="0" smtClean="0">
              <a:solidFill>
                <a:schemeClr val="tx1"/>
              </a:solidFill>
              <a:effectLst/>
            </a:endParaRPr>
          </a:p>
          <a:p>
            <a:endParaRPr lang="en-US" sz="1800" dirty="0">
              <a:solidFill>
                <a:schemeClr val="tx1"/>
              </a:solidFill>
              <a:effectLst/>
            </a:endParaRPr>
          </a:p>
        </p:txBody>
      </p:sp>
      <p:pic>
        <p:nvPicPr>
          <p:cNvPr id="16" name="Picture 15"/>
          <p:cNvPicPr>
            <a:picLocks noChangeAspect="1" noChangeArrowheads="1"/>
          </p:cNvPicPr>
          <p:nvPr/>
        </p:nvPicPr>
        <p:blipFill>
          <a:blip r:embed="rId3" cstate="print"/>
          <a:srcRect/>
          <a:stretch>
            <a:fillRect/>
          </a:stretch>
        </p:blipFill>
        <p:spPr bwMode="auto">
          <a:xfrm>
            <a:off x="323528" y="2780928"/>
            <a:ext cx="5040560" cy="3808423"/>
          </a:xfrm>
          <a:prstGeom prst="rect">
            <a:avLst/>
          </a:prstGeom>
          <a:noFill/>
          <a:ln w="9525">
            <a:noFill/>
            <a:miter lim="800000"/>
            <a:headEnd/>
            <a:tailEnd/>
          </a:ln>
        </p:spPr>
      </p:pic>
      <p:sp>
        <p:nvSpPr>
          <p:cNvPr id="17" name="TextBox 16"/>
          <p:cNvSpPr txBox="1"/>
          <p:nvPr/>
        </p:nvSpPr>
        <p:spPr>
          <a:xfrm>
            <a:off x="755576" y="2996952"/>
            <a:ext cx="7848872" cy="1200328"/>
          </a:xfrm>
          <a:prstGeom prst="rect">
            <a:avLst/>
          </a:prstGeom>
          <a:solidFill>
            <a:schemeClr val="bg2"/>
          </a:solidFill>
          <a:ln>
            <a:solidFill>
              <a:schemeClr val="tx1"/>
            </a:solidFill>
          </a:ln>
          <a:scene3d>
            <a:camera prst="orthographicFront">
              <a:rot lat="0" lon="0" rev="2700000"/>
            </a:camera>
            <a:lightRig rig="threePt" dir="t"/>
          </a:scene3d>
        </p:spPr>
        <p:txBody>
          <a:bodyPr wrap="square" rtlCol="0">
            <a:spAutoFit/>
          </a:bodyPr>
          <a:lstStyle/>
          <a:p>
            <a:pPr algn="ctr"/>
            <a:r>
              <a:rPr lang="en-US" sz="2400" b="1" dirty="0" smtClean="0">
                <a:solidFill>
                  <a:schemeClr val="tx1"/>
                </a:solidFill>
                <a:effectLst/>
                <a:latin typeface="Comic Sans MS"/>
                <a:cs typeface="Comic Sans MS"/>
              </a:rPr>
              <a:t>Never forget we are dealing with a dangerous beam, even at injection. </a:t>
            </a:r>
          </a:p>
          <a:p>
            <a:pPr algn="ctr"/>
            <a:r>
              <a:rPr lang="en-US" sz="2400" b="1" dirty="0" smtClean="0">
                <a:solidFill>
                  <a:schemeClr val="tx1"/>
                </a:solidFill>
                <a:effectLst/>
                <a:latin typeface="Comic Sans MS"/>
                <a:cs typeface="Comic Sans MS"/>
              </a:rPr>
              <a:t>Machine Protection issues are the highest priority!</a:t>
            </a:r>
          </a:p>
        </p:txBody>
      </p:sp>
    </p:spTree>
    <p:extLst>
      <p:ext uri="{BB962C8B-B14F-4D97-AF65-F5344CB8AC3E}">
        <p14:creationId xmlns:p14="http://schemas.microsoft.com/office/powerpoint/2010/main" val="44453508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1"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7" grpId="1"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UFO’s Still around – but come and go … </a:t>
            </a:r>
            <a:endParaRPr lang="en-US" dirty="0"/>
          </a:p>
        </p:txBody>
      </p:sp>
      <p:sp>
        <p:nvSpPr>
          <p:cNvPr id="3" name="Date Placeholder 2"/>
          <p:cNvSpPr>
            <a:spLocks noGrp="1"/>
          </p:cNvSpPr>
          <p:nvPr>
            <p:ph type="dt" sz="half" idx="10"/>
          </p:nvPr>
        </p:nvSpPr>
        <p:spPr/>
        <p:txBody>
          <a:bodyPr/>
          <a:lstStyle/>
          <a:p>
            <a:r>
              <a:rPr lang="en-US" smtClean="0"/>
              <a:t>September 21st 2011</a:t>
            </a:r>
            <a:endParaRPr lang="en-US" dirty="0" smtClean="0"/>
          </a:p>
        </p:txBody>
      </p:sp>
      <p:sp>
        <p:nvSpPr>
          <p:cNvPr id="4" name="Footer Placeholder 3"/>
          <p:cNvSpPr>
            <a:spLocks noGrp="1"/>
          </p:cNvSpPr>
          <p:nvPr>
            <p:ph type="ftr" sz="quarter" idx="11"/>
          </p:nvPr>
        </p:nvSpPr>
        <p:spPr/>
        <p:txBody>
          <a:bodyPr/>
          <a:lstStyle/>
          <a:p>
            <a:r>
              <a:rPr lang="en-US" dirty="0" smtClean="0"/>
              <a:t>LHCC, Paul Collier </a:t>
            </a:r>
            <a:endParaRPr lang="en-US" dirty="0"/>
          </a:p>
        </p:txBody>
      </p:sp>
      <p:sp>
        <p:nvSpPr>
          <p:cNvPr id="5" name="Slide Number Placeholder 4"/>
          <p:cNvSpPr>
            <a:spLocks noGrp="1"/>
          </p:cNvSpPr>
          <p:nvPr>
            <p:ph type="sldNum" sz="quarter" idx="12"/>
          </p:nvPr>
        </p:nvSpPr>
        <p:spPr/>
        <p:txBody>
          <a:bodyPr/>
          <a:lstStyle/>
          <a:p>
            <a:fld id="{8A37C28D-FCB0-477D-82D3-62143F2DA843}" type="slidenum">
              <a:rPr lang="en-US" smtClean="0"/>
              <a:pPr/>
              <a:t>19</a:t>
            </a:fld>
            <a:endParaRPr lang="en-US" dirty="0"/>
          </a:p>
        </p:txBody>
      </p:sp>
      <p:grpSp>
        <p:nvGrpSpPr>
          <p:cNvPr id="20" name="Group 19"/>
          <p:cNvGrpSpPr/>
          <p:nvPr/>
        </p:nvGrpSpPr>
        <p:grpSpPr>
          <a:xfrm>
            <a:off x="345256" y="784944"/>
            <a:ext cx="8259192" cy="4876304"/>
            <a:chOff x="228600" y="1400175"/>
            <a:chExt cx="12674600" cy="6683571"/>
          </a:xfrm>
        </p:grpSpPr>
        <p:sp>
          <p:nvSpPr>
            <p:cNvPr id="21" name="Rectangle 4"/>
            <p:cNvSpPr>
              <a:spLocks noGrp="1" noChangeArrowheads="1"/>
            </p:cNvSpPr>
            <p:nvPr>
              <p:ph type="body" idx="1"/>
            </p:nvPr>
          </p:nvSpPr>
          <p:spPr bwMode="auto">
            <a:xfrm>
              <a:off x="228600" y="2006600"/>
              <a:ext cx="5753100" cy="607714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a:lstStyle/>
            <a:p>
              <a:pPr marL="0" marR="0" lvl="0" indent="0" defTabSz="914400" eaLnBrk="1" fontAlgn="auto" latinLnBrk="0" hangingPunct="1">
                <a:lnSpc>
                  <a:spcPct val="100000"/>
                </a:lnSpc>
                <a:spcBef>
                  <a:spcPts val="0"/>
                </a:spcBef>
                <a:spcAft>
                  <a:spcPts val="0"/>
                </a:spcAft>
                <a:buClrTx/>
                <a:buSzTx/>
                <a:buFont typeface="Arial" charset="0"/>
                <a:buChar char="•"/>
                <a:tabLst>
                  <a:tab pos="977900" algn="l"/>
                  <a:tab pos="977900" algn="l"/>
                  <a:tab pos="977900" algn="l"/>
                  <a:tab pos="977900" algn="l"/>
                </a:tabLst>
                <a:defRPr/>
              </a:pPr>
              <a:r>
                <a:rPr kumimoji="0" lang="en-US" sz="1800" b="0" i="0" u="none" strike="noStrike" kern="0" cap="none" spc="0" normalizeH="0" baseline="0" noProof="0" dirty="0" smtClean="0">
                  <a:ln>
                    <a:noFill/>
                  </a:ln>
                  <a:solidFill>
                    <a:srgbClr val="000000"/>
                  </a:solidFill>
                  <a:effectLst/>
                  <a:uLnTx/>
                  <a:uFillTx/>
                </a:rPr>
                <a:t>Since July 2010</a:t>
              </a:r>
              <a:r>
                <a:rPr kumimoji="0" lang="en-US" sz="1800" b="0" i="0" u="none" strike="noStrike" kern="0" cap="none" spc="0" normalizeH="0" noProof="0" dirty="0" smtClean="0">
                  <a:ln>
                    <a:noFill/>
                  </a:ln>
                  <a:solidFill>
                    <a:srgbClr val="000000"/>
                  </a:solidFill>
                  <a:effectLst/>
                  <a:uLnTx/>
                  <a:uFillTx/>
                </a:rPr>
                <a:t> </a:t>
              </a:r>
              <a:r>
                <a:rPr kumimoji="0" lang="en-US" sz="1800" b="1" i="0" u="none" strike="noStrike" kern="0" cap="none" spc="0" normalizeH="0" baseline="0" noProof="0" dirty="0" smtClean="0">
                  <a:ln>
                    <a:noFill/>
                  </a:ln>
                  <a:solidFill>
                    <a:srgbClr val="D90B00"/>
                  </a:solidFill>
                  <a:effectLst/>
                  <a:uLnTx/>
                  <a:uFillTx/>
                </a:rPr>
                <a:t>35 fast loss events led to a beam dump.</a:t>
              </a:r>
              <a:endParaRPr kumimoji="0" lang="en-US" sz="1800" b="0" i="0" u="none" strike="noStrike" kern="0" cap="none" spc="0" normalizeH="0" baseline="0" noProof="0" dirty="0" smtClean="0">
                <a:ln>
                  <a:noFill/>
                </a:ln>
                <a:solidFill>
                  <a:srgbClr val="000000"/>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tab pos="977900" algn="l"/>
                  <a:tab pos="977900" algn="l"/>
                  <a:tab pos="977900" algn="l"/>
                  <a:tab pos="977900" algn="l"/>
                </a:tabLst>
                <a:defRPr/>
              </a:pPr>
              <a:r>
                <a:rPr kumimoji="0" lang="en-US" sz="1800" b="0" i="1" u="none" strike="noStrike" kern="0" cap="none" spc="0" normalizeH="0" baseline="0" noProof="0" dirty="0" smtClean="0">
                  <a:ln>
                    <a:noFill/>
                  </a:ln>
                  <a:solidFill>
                    <a:srgbClr val="1F497D"/>
                  </a:solidFill>
                  <a:effectLst/>
                  <a:uLnTx/>
                  <a:uFillTx/>
                </a:rPr>
                <a:t>	</a:t>
              </a:r>
              <a:r>
                <a:rPr kumimoji="0" lang="en-US" sz="1800" b="1" i="1" u="none" strike="noStrike" kern="0" cap="none" spc="0" normalizeH="0" baseline="0" noProof="0" dirty="0" smtClean="0">
                  <a:ln>
                    <a:noFill/>
                  </a:ln>
                  <a:solidFill>
                    <a:srgbClr val="1F497D"/>
                  </a:solidFill>
                  <a:effectLst/>
                  <a:uLnTx/>
                  <a:uFillTx/>
                </a:rPr>
                <a:t>18</a:t>
              </a:r>
              <a:r>
                <a:rPr kumimoji="0" lang="en-US" sz="1800" b="0" i="1" u="none" strike="noStrike" kern="0" cap="none" spc="0" normalizeH="0" baseline="0" noProof="0" dirty="0" smtClean="0">
                  <a:ln>
                    <a:noFill/>
                  </a:ln>
                  <a:solidFill>
                    <a:srgbClr val="1F497D"/>
                  </a:solidFill>
                  <a:effectLst/>
                  <a:uLnTx/>
                  <a:uFillTx/>
                </a:rPr>
                <a:t> in 2010, </a:t>
              </a:r>
              <a:r>
                <a:rPr kumimoji="0" lang="en-US" sz="1800" b="1" i="1" u="none" strike="noStrike" kern="0" cap="none" spc="0" normalizeH="0" baseline="0" noProof="0" dirty="0" smtClean="0">
                  <a:ln>
                    <a:noFill/>
                  </a:ln>
                  <a:solidFill>
                    <a:srgbClr val="1F497D"/>
                  </a:solidFill>
                  <a:effectLst/>
                  <a:uLnTx/>
                  <a:uFillTx/>
                </a:rPr>
                <a:t>17</a:t>
              </a:r>
              <a:r>
                <a:rPr kumimoji="0" lang="en-US" sz="1800" b="0" i="1" u="none" strike="noStrike" kern="0" cap="none" spc="0" normalizeH="0" baseline="0" noProof="0" dirty="0" smtClean="0">
                  <a:ln>
                    <a:noFill/>
                  </a:ln>
                  <a:solidFill>
                    <a:srgbClr val="1F497D"/>
                  </a:solidFill>
                  <a:effectLst/>
                  <a:uLnTx/>
                  <a:uFillTx/>
                </a:rPr>
                <a:t> in 2011.</a:t>
              </a:r>
              <a:br>
                <a:rPr kumimoji="0" lang="en-US" sz="1800" b="0" i="1" u="none" strike="noStrike" kern="0" cap="none" spc="0" normalizeH="0" baseline="0" noProof="0" dirty="0" smtClean="0">
                  <a:ln>
                    <a:noFill/>
                  </a:ln>
                  <a:solidFill>
                    <a:srgbClr val="1F497D"/>
                  </a:solidFill>
                  <a:effectLst/>
                  <a:uLnTx/>
                  <a:uFillTx/>
                </a:rPr>
              </a:br>
              <a:r>
                <a:rPr kumimoji="0" lang="en-US" sz="1800" b="0" i="1" u="none" strike="noStrike" kern="0" cap="none" spc="0" normalizeH="0" baseline="0" noProof="0" dirty="0" smtClean="0">
                  <a:ln>
                    <a:noFill/>
                  </a:ln>
                  <a:solidFill>
                    <a:srgbClr val="1F497D"/>
                  </a:solidFill>
                  <a:effectLst/>
                  <a:uLnTx/>
                  <a:uFillTx/>
                </a:rPr>
                <a:t>	</a:t>
              </a:r>
              <a:r>
                <a:rPr kumimoji="0" lang="en-US" sz="1800" b="1" i="1" u="none" strike="noStrike" kern="0" cap="none" spc="0" normalizeH="0" baseline="0" noProof="0" dirty="0" smtClean="0">
                  <a:ln>
                    <a:noFill/>
                  </a:ln>
                  <a:solidFill>
                    <a:srgbClr val="1F497D"/>
                  </a:solidFill>
                  <a:effectLst/>
                  <a:uLnTx/>
                  <a:uFillTx/>
                </a:rPr>
                <a:t>13</a:t>
              </a:r>
              <a:r>
                <a:rPr kumimoji="0" lang="en-US" sz="1800" b="0" i="1" u="none" strike="noStrike" kern="0" cap="none" spc="0" normalizeH="0" baseline="0" noProof="0" dirty="0" smtClean="0">
                  <a:ln>
                    <a:noFill/>
                  </a:ln>
                  <a:solidFill>
                    <a:srgbClr val="1F497D"/>
                  </a:solidFill>
                  <a:effectLst/>
                  <a:uLnTx/>
                  <a:uFillTx/>
                </a:rPr>
                <a:t> around MKIs.</a:t>
              </a:r>
              <a:br>
                <a:rPr kumimoji="0" lang="en-US" sz="1800" b="0" i="1" u="none" strike="noStrike" kern="0" cap="none" spc="0" normalizeH="0" baseline="0" noProof="0" dirty="0" smtClean="0">
                  <a:ln>
                    <a:noFill/>
                  </a:ln>
                  <a:solidFill>
                    <a:srgbClr val="1F497D"/>
                  </a:solidFill>
                  <a:effectLst/>
                  <a:uLnTx/>
                  <a:uFillTx/>
                </a:rPr>
              </a:br>
              <a:r>
                <a:rPr kumimoji="0" lang="en-US" sz="1800" b="0" i="1" u="none" strike="noStrike" kern="0" cap="none" spc="0" normalizeH="0" baseline="0" noProof="0" dirty="0" smtClean="0">
                  <a:ln>
                    <a:noFill/>
                  </a:ln>
                  <a:solidFill>
                    <a:srgbClr val="1F497D"/>
                  </a:solidFill>
                  <a:effectLst/>
                  <a:uLnTx/>
                  <a:uFillTx/>
                </a:rPr>
                <a:t>	</a:t>
              </a:r>
              <a:r>
                <a:rPr kumimoji="0" lang="en-US" sz="1800" b="1" i="1" u="none" strike="noStrike" kern="0" cap="none" spc="0" normalizeH="0" baseline="0" noProof="0" dirty="0" smtClean="0">
                  <a:ln>
                    <a:noFill/>
                  </a:ln>
                  <a:solidFill>
                    <a:srgbClr val="1F497D"/>
                  </a:solidFill>
                  <a:effectLst/>
                  <a:uLnTx/>
                  <a:uFillTx/>
                </a:rPr>
                <a:t>6</a:t>
              </a:r>
              <a:r>
                <a:rPr kumimoji="0" lang="en-US" sz="1800" b="0" i="1" u="none" strike="noStrike" kern="0" cap="none" spc="0" normalizeH="0" baseline="0" noProof="0" dirty="0" smtClean="0">
                  <a:ln>
                    <a:noFill/>
                  </a:ln>
                  <a:solidFill>
                    <a:srgbClr val="1F497D"/>
                  </a:solidFill>
                  <a:effectLst/>
                  <a:uLnTx/>
                  <a:uFillTx/>
                </a:rPr>
                <a:t> dumps by experiments.</a:t>
              </a:r>
              <a:br>
                <a:rPr kumimoji="0" lang="en-US" sz="1800" b="0" i="1" u="none" strike="noStrike" kern="0" cap="none" spc="0" normalizeH="0" baseline="0" noProof="0" dirty="0" smtClean="0">
                  <a:ln>
                    <a:noFill/>
                  </a:ln>
                  <a:solidFill>
                    <a:srgbClr val="1F497D"/>
                  </a:solidFill>
                  <a:effectLst/>
                  <a:uLnTx/>
                  <a:uFillTx/>
                </a:rPr>
              </a:br>
              <a:r>
                <a:rPr kumimoji="0" lang="en-US" sz="1800" b="0" i="1" u="none" strike="noStrike" kern="0" cap="none" spc="0" normalizeH="0" baseline="0" noProof="0" dirty="0" smtClean="0">
                  <a:ln>
                    <a:noFill/>
                  </a:ln>
                  <a:solidFill>
                    <a:srgbClr val="1F497D"/>
                  </a:solidFill>
                  <a:effectLst/>
                  <a:uLnTx/>
                  <a:uFillTx/>
                </a:rPr>
                <a:t>	</a:t>
              </a:r>
              <a:r>
                <a:rPr kumimoji="0" lang="en-US" sz="1800" b="1" i="1" u="none" strike="noStrike" kern="0" cap="none" spc="0" normalizeH="0" baseline="0" noProof="0" dirty="0" smtClean="0">
                  <a:ln>
                    <a:noFill/>
                  </a:ln>
                  <a:solidFill>
                    <a:srgbClr val="1F497D"/>
                  </a:solidFill>
                  <a:effectLst/>
                  <a:uLnTx/>
                  <a:uFillTx/>
                </a:rPr>
                <a:t>1</a:t>
              </a:r>
              <a:r>
                <a:rPr kumimoji="0" lang="en-US" sz="1800" b="0" i="1" u="none" strike="noStrike" kern="0" cap="none" spc="0" normalizeH="0" baseline="0" noProof="0" dirty="0" smtClean="0">
                  <a:ln>
                    <a:noFill/>
                  </a:ln>
                  <a:solidFill>
                    <a:srgbClr val="1F497D"/>
                  </a:solidFill>
                  <a:effectLst/>
                  <a:uLnTx/>
                  <a:uFillTx/>
                </a:rPr>
                <a:t> at 450 </a:t>
              </a:r>
              <a:r>
                <a:rPr kumimoji="0" lang="en-US" sz="1800" b="0" i="1" u="none" strike="noStrike" kern="0" cap="none" spc="0" normalizeH="0" baseline="0" noProof="0" dirty="0" err="1" smtClean="0">
                  <a:ln>
                    <a:noFill/>
                  </a:ln>
                  <a:solidFill>
                    <a:srgbClr val="1F497D"/>
                  </a:solidFill>
                  <a:effectLst/>
                  <a:uLnTx/>
                  <a:uFillTx/>
                </a:rPr>
                <a:t>GeV</a:t>
              </a:r>
              <a:r>
                <a:rPr kumimoji="0" lang="en-US" sz="1800" b="0" i="1" u="none" strike="noStrike" kern="0" cap="none" spc="0" normalizeH="0" baseline="0" noProof="0" dirty="0" smtClean="0">
                  <a:ln>
                    <a:noFill/>
                  </a:ln>
                  <a:solidFill>
                    <a:srgbClr val="1F497D"/>
                  </a:solidFill>
                  <a:effectLst/>
                  <a:uLnTx/>
                  <a:uFillTx/>
                </a:rPr>
                <a:t>.</a:t>
              </a:r>
              <a:endParaRPr kumimoji="0" lang="en-US" sz="1800" b="0" i="0" u="none" strike="noStrike" kern="0" cap="none" spc="0" normalizeH="0" baseline="0" noProof="0" dirty="0" smtClean="0">
                <a:ln>
                  <a:noFill/>
                </a:ln>
                <a:solidFill>
                  <a:srgbClr val="000000"/>
                </a:solidFill>
                <a:effectLst/>
                <a:uLnTx/>
                <a:uFillTx/>
              </a:endParaRPr>
            </a:p>
            <a:p>
              <a:pPr marL="0" marR="0" lvl="0" indent="0" defTabSz="914400" eaLnBrk="1" fontAlgn="auto" latinLnBrk="0" hangingPunct="1">
                <a:lnSpc>
                  <a:spcPct val="100000"/>
                </a:lnSpc>
                <a:spcBef>
                  <a:spcPts val="1400"/>
                </a:spcBef>
                <a:spcAft>
                  <a:spcPts val="0"/>
                </a:spcAft>
                <a:buClrTx/>
                <a:buSzTx/>
                <a:buFont typeface="Arial" charset="0"/>
                <a:buChar char="•"/>
                <a:tabLst>
                  <a:tab pos="977900" algn="l"/>
                  <a:tab pos="977900" algn="l"/>
                  <a:tab pos="977900" algn="l"/>
                  <a:tab pos="977900" algn="l"/>
                </a:tabLst>
                <a:defRPr/>
              </a:pPr>
              <a:r>
                <a:rPr kumimoji="0" lang="en-US" sz="1800" b="0" i="0" u="none" strike="noStrike" kern="0" cap="none" spc="0" normalizeH="0" baseline="0" noProof="0" dirty="0" smtClean="0">
                  <a:ln>
                    <a:noFill/>
                  </a:ln>
                  <a:solidFill>
                    <a:srgbClr val="000000"/>
                  </a:solidFill>
                  <a:effectLst/>
                  <a:uLnTx/>
                  <a:uFillTx/>
                </a:rPr>
                <a:t>Typical characteristics:</a:t>
              </a:r>
              <a:endParaRPr kumimoji="0" lang="en-US" sz="3800" b="0" i="0" u="none" strike="noStrike" kern="0" cap="none" spc="0" normalizeH="0" baseline="0" noProof="0" dirty="0" smtClean="0">
                <a:ln>
                  <a:noFill/>
                </a:ln>
                <a:solidFill>
                  <a:srgbClr val="000000"/>
                </a:solidFill>
                <a:effectLst/>
                <a:uLnTx/>
                <a:uFillTx/>
              </a:endParaRPr>
            </a:p>
            <a:p>
              <a:pPr marL="457200" marR="0" lvl="1" indent="0" defTabSz="914400" eaLnBrk="1" fontAlgn="auto" latinLnBrk="0" hangingPunct="1">
                <a:lnSpc>
                  <a:spcPct val="100000"/>
                </a:lnSpc>
                <a:spcBef>
                  <a:spcPts val="0"/>
                </a:spcBef>
                <a:spcAft>
                  <a:spcPts val="0"/>
                </a:spcAft>
                <a:buClr>
                  <a:srgbClr val="000000"/>
                </a:buClr>
                <a:buSzTx/>
                <a:buFont typeface="Arial" charset="0"/>
                <a:buChar char="•"/>
                <a:tabLst>
                  <a:tab pos="977900" algn="l"/>
                  <a:tab pos="977900" algn="l"/>
                  <a:tab pos="977900" algn="l"/>
                  <a:tab pos="977900" algn="l"/>
                </a:tabLst>
                <a:defRPr/>
              </a:pPr>
              <a:r>
                <a:rPr kumimoji="0" lang="en-US" sz="1800" b="0" i="0" u="none" strike="noStrike" kern="0" cap="none" spc="0" normalizeH="0" baseline="0" noProof="0" dirty="0" smtClean="0">
                  <a:ln>
                    <a:noFill/>
                  </a:ln>
                  <a:solidFill>
                    <a:srgbClr val="000000"/>
                  </a:solidFill>
                  <a:effectLst/>
                  <a:uLnTx/>
                  <a:uFillTx/>
                </a:rPr>
                <a:t>Loss duration: </a:t>
              </a:r>
              <a:r>
                <a:rPr kumimoji="0" lang="en-US" sz="1800" b="1" i="0" u="none" strike="noStrike" kern="0" cap="none" spc="0" normalizeH="0" baseline="0" noProof="0" dirty="0" smtClean="0">
                  <a:ln>
                    <a:noFill/>
                  </a:ln>
                  <a:solidFill>
                    <a:srgbClr val="66008D"/>
                  </a:solidFill>
                  <a:effectLst/>
                  <a:uLnTx/>
                  <a:uFillTx/>
                </a:rPr>
                <a:t>~10 turns</a:t>
              </a:r>
              <a:endParaRPr kumimoji="0" lang="en-US" sz="1800" b="0" i="0" u="none" strike="noStrike" kern="0" cap="none" spc="0" normalizeH="0" baseline="0" noProof="0" dirty="0" smtClean="0">
                <a:ln>
                  <a:noFill/>
                </a:ln>
                <a:solidFill>
                  <a:srgbClr val="000000"/>
                </a:solidFill>
                <a:effectLst/>
                <a:uLnTx/>
                <a:uFillTx/>
              </a:endParaRPr>
            </a:p>
            <a:p>
              <a:pPr marL="457200" marR="0" lvl="1" indent="0" defTabSz="914400" eaLnBrk="1" fontAlgn="auto" latinLnBrk="0" hangingPunct="1">
                <a:lnSpc>
                  <a:spcPct val="100000"/>
                </a:lnSpc>
                <a:spcBef>
                  <a:spcPts val="0"/>
                </a:spcBef>
                <a:spcAft>
                  <a:spcPts val="0"/>
                </a:spcAft>
                <a:buClr>
                  <a:srgbClr val="000000"/>
                </a:buClr>
                <a:buSzTx/>
                <a:buFont typeface="Arial" charset="0"/>
                <a:buChar char="•"/>
                <a:tabLst>
                  <a:tab pos="977900" algn="l"/>
                  <a:tab pos="977900" algn="l"/>
                  <a:tab pos="977900" algn="l"/>
                  <a:tab pos="977900" algn="l"/>
                </a:tabLst>
                <a:defRPr/>
              </a:pPr>
              <a:r>
                <a:rPr kumimoji="0" lang="en-US" sz="1800" b="0" i="0" u="none" strike="noStrike" kern="0" cap="none" spc="0" normalizeH="0" baseline="0" noProof="0" dirty="0" smtClean="0">
                  <a:ln>
                    <a:noFill/>
                  </a:ln>
                  <a:solidFill>
                    <a:srgbClr val="000000"/>
                  </a:solidFill>
                  <a:effectLst/>
                  <a:uLnTx/>
                  <a:uFillTx/>
                </a:rPr>
                <a:t>Often unconventional loss locations (e.g. in the arc)</a:t>
              </a:r>
            </a:p>
            <a:p>
              <a:pPr>
                <a:tabLst>
                  <a:tab pos="1041400" algn="l"/>
                  <a:tab pos="1041400" algn="l"/>
                  <a:tab pos="1041400" algn="l"/>
                </a:tabLst>
              </a:pPr>
              <a:r>
                <a:rPr lang="en-US" sz="1800" b="1" dirty="0" smtClean="0">
                  <a:solidFill>
                    <a:srgbClr val="8500AF"/>
                  </a:solidFill>
                </a:rPr>
                <a:t>Over 10000 candidate UFOs</a:t>
              </a:r>
              <a:r>
                <a:rPr lang="en-US" sz="1800" b="1" dirty="0" smtClean="0">
                  <a:solidFill>
                    <a:srgbClr val="F79646"/>
                  </a:solidFill>
                </a:rPr>
                <a:t> </a:t>
              </a:r>
              <a:r>
                <a:rPr lang="en-US" sz="1800" dirty="0" smtClean="0">
                  <a:solidFill>
                    <a:srgbClr val="000000"/>
                  </a:solidFill>
                </a:rPr>
                <a:t>below threshold detected. </a:t>
              </a:r>
              <a:r>
                <a:rPr lang="en-US" sz="1800" dirty="0" smtClean="0">
                  <a:solidFill>
                    <a:srgbClr val="1F497D"/>
                  </a:solidFill>
                </a:rPr>
                <a:t/>
              </a:r>
              <a:br>
                <a:rPr lang="en-US" sz="1800" dirty="0" smtClean="0">
                  <a:solidFill>
                    <a:srgbClr val="1F497D"/>
                  </a:solidFill>
                </a:rPr>
              </a:br>
              <a:r>
                <a:rPr lang="en-US" sz="1800" dirty="0" smtClean="0">
                  <a:solidFill>
                    <a:srgbClr val="1F497D"/>
                  </a:solidFill>
                </a:rPr>
                <a:t>On average </a:t>
              </a:r>
              <a:r>
                <a:rPr lang="en-US" sz="1800" b="1" dirty="0" smtClean="0">
                  <a:solidFill>
                    <a:srgbClr val="D90B00"/>
                  </a:solidFill>
                </a:rPr>
                <a:t>~6 UFOs/hour</a:t>
              </a:r>
              <a:r>
                <a:rPr lang="en-US" sz="1800" dirty="0" smtClean="0">
                  <a:solidFill>
                    <a:srgbClr val="1F497D"/>
                  </a:solidFill>
                </a:rPr>
                <a:t> during stable beams in the arcs</a:t>
              </a:r>
              <a:r>
                <a:rPr lang="en-US" sz="1800" dirty="0" smtClean="0">
                  <a:solidFill>
                    <a:srgbClr val="1F497D"/>
                  </a:solidFill>
                </a:rPr>
                <a:t>.</a:t>
              </a:r>
              <a:endParaRPr lang="en-US" sz="1800" dirty="0" smtClean="0">
                <a:solidFill>
                  <a:srgbClr val="1F497D"/>
                </a:solidFill>
              </a:endParaRPr>
            </a:p>
          </p:txBody>
        </p:sp>
        <p:pic>
          <p:nvPicPr>
            <p:cNvPr id="22"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86463" y="4003675"/>
              <a:ext cx="6819900" cy="403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rgbClr val="000000"/>
                  </a:solidFill>
                  <a:round/>
                  <a:headEnd/>
                  <a:tailEnd/>
                </a14:hiddenLine>
              </a:ext>
            </a:extLst>
          </p:spPr>
        </p:pic>
        <p:pic>
          <p:nvPicPr>
            <p:cNvPr id="24"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83288" y="1400175"/>
              <a:ext cx="6794500" cy="2592388"/>
            </a:xfrm>
            <a:prstGeom prst="rect">
              <a:avLst/>
            </a:prstGeom>
            <a:noFill/>
            <a:ln w="25400" cap="flat">
              <a:solidFill>
                <a:srgbClr val="1F497D"/>
              </a:solidFill>
              <a:prstDash val="solid"/>
              <a:round/>
              <a:headEnd/>
              <a:tailEnd/>
            </a:ln>
            <a:extLst>
              <a:ext uri="{909E8E84-426E-40dd-AFC4-6F175D3DCCD1}">
                <a14:hiddenFill xmlns:a14="http://schemas.microsoft.com/office/drawing/2010/main">
                  <a:solidFill>
                    <a:srgbClr val="FFFFFF"/>
                  </a:solidFill>
                </a14:hiddenFill>
              </a:ext>
            </a:extLst>
          </p:spPr>
        </p:pic>
        <p:sp>
          <p:nvSpPr>
            <p:cNvPr id="25" name="AutoShape 8"/>
            <p:cNvSpPr>
              <a:spLocks/>
            </p:cNvSpPr>
            <p:nvPr/>
          </p:nvSpPr>
          <p:spPr bwMode="auto">
            <a:xfrm>
              <a:off x="7162800" y="5651500"/>
              <a:ext cx="2895600" cy="1130300"/>
            </a:xfrm>
            <a:prstGeom prst="roundRect">
              <a:avLst>
                <a:gd name="adj" fmla="val 16852"/>
              </a:avLst>
            </a:prstGeom>
            <a:solidFill>
              <a:srgbClr val="CDCDCD"/>
            </a:solidFill>
            <a:ln w="25400" cap="flat">
              <a:solidFill>
                <a:srgbClr val="000000"/>
              </a:solidFill>
              <a:prstDash val="solid"/>
              <a:miter lim="800000"/>
              <a:headEnd type="none" w="med" len="med"/>
              <a:tailEnd type="none" w="med" len="med"/>
            </a:ln>
          </p:spPr>
          <p:txBody>
            <a:bodyPr lIns="0" tIns="0" rIns="0" bIns="0" anchor="ctr"/>
            <a:lstStyle/>
            <a:p>
              <a:pPr marL="0" marR="0" lvl="0" indent="0" defTabSz="914400" eaLnBrk="1" fontAlgn="auto" latinLnBrk="0" hangingPunct="1">
                <a:lnSpc>
                  <a:spcPct val="100000"/>
                </a:lnSpc>
                <a:spcBef>
                  <a:spcPts val="1700"/>
                </a:spcBef>
                <a:spcAft>
                  <a:spcPts val="0"/>
                </a:spcAft>
                <a:buClrTx/>
                <a:buSzTx/>
                <a:buFontTx/>
                <a:buNone/>
                <a:tabLst/>
                <a:defRPr/>
              </a:pPr>
              <a:r>
                <a:rPr kumimoji="0" lang="en-US" sz="1800" b="0" i="1" u="none" strike="noStrike" kern="0" cap="none" spc="0" normalizeH="0" baseline="0" noProof="0" dirty="0" smtClean="0">
                  <a:ln>
                    <a:noFill/>
                  </a:ln>
                  <a:solidFill>
                    <a:srgbClr val="002D99"/>
                  </a:solidFill>
                  <a:effectLst/>
                  <a:uLnTx/>
                  <a:uFillTx/>
                  <a:latin typeface="Arial" charset="0"/>
                  <a:ea typeface="ＭＳ Ｐゴシック" charset="0"/>
                  <a:cs typeface="Arial" charset="0"/>
                  <a:sym typeface="Arial" charset="0"/>
                </a:rPr>
                <a:t>Spatial and temporal loss profile of UFO </a:t>
              </a:r>
            </a:p>
          </p:txBody>
        </p:sp>
        <p:sp>
          <p:nvSpPr>
            <p:cNvPr id="26" name="AutoShape 9"/>
            <p:cNvSpPr>
              <a:spLocks/>
            </p:cNvSpPr>
            <p:nvPr/>
          </p:nvSpPr>
          <p:spPr bwMode="auto">
            <a:xfrm>
              <a:off x="8432800" y="1828800"/>
              <a:ext cx="4470400" cy="977900"/>
            </a:xfrm>
            <a:prstGeom prst="roundRect">
              <a:avLst>
                <a:gd name="adj" fmla="val 19477"/>
              </a:avLst>
            </a:prstGeom>
            <a:solidFill>
              <a:srgbClr val="CDCDCD"/>
            </a:solidFill>
            <a:ln w="25400" cap="flat">
              <a:solidFill>
                <a:srgbClr val="000000"/>
              </a:solidFill>
              <a:prstDash val="solid"/>
              <a:miter lim="800000"/>
              <a:headEnd type="none" w="med" len="med"/>
              <a:tailEnd type="none" w="med" len="med"/>
            </a:ln>
          </p:spPr>
          <p:txBody>
            <a:bodyPr lIns="0" tIns="0" rIns="0" bIns="0" anchor="ctr"/>
            <a:lstStyle/>
            <a:p>
              <a:pPr marL="0" marR="0" lvl="0" indent="0" defTabSz="914400" eaLnBrk="1" fontAlgn="auto" latinLnBrk="0" hangingPunct="1">
                <a:lnSpc>
                  <a:spcPct val="60000"/>
                </a:lnSpc>
                <a:spcBef>
                  <a:spcPts val="1700"/>
                </a:spcBef>
                <a:spcAft>
                  <a:spcPts val="0"/>
                </a:spcAft>
                <a:buClrTx/>
                <a:buSzTx/>
                <a:buFontTx/>
                <a:buNone/>
                <a:tabLst/>
                <a:defRPr/>
              </a:pPr>
              <a:r>
                <a:rPr kumimoji="0" lang="en-US" sz="1800" b="0" i="0" u="none" strike="noStrike" kern="0" cap="none" spc="0" normalizeH="0" baseline="0" noProof="0" dirty="0" smtClean="0">
                  <a:ln>
                    <a:noFill/>
                  </a:ln>
                  <a:solidFill>
                    <a:srgbClr val="00007D"/>
                  </a:solidFill>
                  <a:effectLst/>
                  <a:uLnTx/>
                  <a:uFillTx/>
                  <a:latin typeface="Arial" charset="0"/>
                  <a:ea typeface="ＭＳ Ｐゴシック" charset="0"/>
                  <a:cs typeface="Arial" charset="0"/>
                  <a:sym typeface="Arial" charset="0"/>
                </a:rPr>
                <a:t>UFO Example: </a:t>
              </a:r>
            </a:p>
            <a:p>
              <a:pPr marL="0" marR="0" lvl="0" indent="0" defTabSz="914400" eaLnBrk="1" fontAlgn="auto" latinLnBrk="0" hangingPunct="1">
                <a:lnSpc>
                  <a:spcPct val="60000"/>
                </a:lnSpc>
                <a:spcBef>
                  <a:spcPts val="1700"/>
                </a:spcBef>
                <a:spcAft>
                  <a:spcPts val="0"/>
                </a:spcAft>
                <a:buClrTx/>
                <a:buSzTx/>
                <a:buFontTx/>
                <a:buNone/>
                <a:tabLst/>
                <a:defRPr/>
              </a:pPr>
              <a:r>
                <a:rPr kumimoji="0" lang="en-US" sz="1800" b="0" i="0" u="none" strike="noStrike" kern="0" cap="none" spc="0" normalizeH="0" baseline="0" noProof="0" dirty="0" smtClean="0">
                  <a:ln>
                    <a:noFill/>
                  </a:ln>
                  <a:solidFill>
                    <a:srgbClr val="00007D"/>
                  </a:solidFill>
                  <a:effectLst/>
                  <a:uLnTx/>
                  <a:uFillTx/>
                  <a:latin typeface="Arial" charset="0"/>
                  <a:ea typeface="ＭＳ Ｐゴシック" charset="0"/>
                  <a:cs typeface="Arial" charset="0"/>
                  <a:sym typeface="Arial" charset="0"/>
                </a:rPr>
                <a:t>Middle of Arc in Sector 34</a:t>
              </a:r>
            </a:p>
          </p:txBody>
        </p:sp>
      </p:grpSp>
      <p:sp>
        <p:nvSpPr>
          <p:cNvPr id="6" name="TextBox 5"/>
          <p:cNvSpPr txBox="1"/>
          <p:nvPr/>
        </p:nvSpPr>
        <p:spPr>
          <a:xfrm>
            <a:off x="323528" y="5949280"/>
            <a:ext cx="8352928" cy="400110"/>
          </a:xfrm>
          <a:prstGeom prst="rect">
            <a:avLst/>
          </a:prstGeom>
          <a:noFill/>
        </p:spPr>
        <p:txBody>
          <a:bodyPr wrap="square" rtlCol="0">
            <a:spAutoFit/>
          </a:bodyPr>
          <a:lstStyle/>
          <a:p>
            <a:pPr algn="ctr">
              <a:spcBef>
                <a:spcPts val="1400"/>
              </a:spcBef>
              <a:tabLst>
                <a:tab pos="1041400" algn="l"/>
                <a:tab pos="1041400" algn="l"/>
                <a:tab pos="1041400" algn="l"/>
              </a:tabLst>
            </a:pPr>
            <a:r>
              <a:rPr lang="en-US" sz="2000" b="1" dirty="0">
                <a:solidFill>
                  <a:srgbClr val="800000"/>
                </a:solidFill>
                <a:latin typeface="+mn-lt"/>
              </a:rPr>
              <a:t>Micrometer sized macro-particles are (still) the most plausible explanation.</a:t>
            </a:r>
            <a:endParaRPr lang="en-US" sz="2000" b="1" dirty="0">
              <a:solidFill>
                <a:srgbClr val="800000"/>
              </a:solidFill>
              <a:latin typeface="+mn-lt"/>
              <a:ea typeface="ヒラギノ角ゴ ProN W6" charset="0"/>
              <a:cs typeface="ヒラギノ角ゴ ProN W6" charset="0"/>
            </a:endParaRPr>
          </a:p>
        </p:txBody>
      </p:sp>
    </p:spTree>
    <p:extLst>
      <p:ext uri="{BB962C8B-B14F-4D97-AF65-F5344CB8AC3E}">
        <p14:creationId xmlns:p14="http://schemas.microsoft.com/office/powerpoint/2010/main" val="234091746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From one LHCC to the Next</a:t>
            </a:r>
            <a:endParaRPr lang="en-US" dirty="0"/>
          </a:p>
        </p:txBody>
      </p:sp>
      <p:sp>
        <p:nvSpPr>
          <p:cNvPr id="3" name="Date Placeholder 2"/>
          <p:cNvSpPr>
            <a:spLocks noGrp="1"/>
          </p:cNvSpPr>
          <p:nvPr>
            <p:ph type="dt" sz="half" idx="10"/>
          </p:nvPr>
        </p:nvSpPr>
        <p:spPr/>
        <p:txBody>
          <a:bodyPr/>
          <a:lstStyle/>
          <a:p>
            <a:r>
              <a:rPr lang="en-US" smtClean="0"/>
              <a:t>September 21st 2011</a:t>
            </a:r>
            <a:endParaRPr lang="en-US" dirty="0" smtClean="0"/>
          </a:p>
        </p:txBody>
      </p:sp>
      <p:sp>
        <p:nvSpPr>
          <p:cNvPr id="4" name="Footer Placeholder 3"/>
          <p:cNvSpPr>
            <a:spLocks noGrp="1"/>
          </p:cNvSpPr>
          <p:nvPr>
            <p:ph type="ftr" sz="quarter" idx="11"/>
          </p:nvPr>
        </p:nvSpPr>
        <p:spPr/>
        <p:txBody>
          <a:bodyPr/>
          <a:lstStyle/>
          <a:p>
            <a:r>
              <a:rPr lang="en-US" smtClean="0"/>
              <a:t>LHCC, Paul Collier </a:t>
            </a:r>
            <a:endParaRPr lang="en-US" dirty="0"/>
          </a:p>
        </p:txBody>
      </p:sp>
      <p:sp>
        <p:nvSpPr>
          <p:cNvPr id="5" name="Slide Number Placeholder 4"/>
          <p:cNvSpPr>
            <a:spLocks noGrp="1"/>
          </p:cNvSpPr>
          <p:nvPr>
            <p:ph type="sldNum" sz="quarter" idx="12"/>
          </p:nvPr>
        </p:nvSpPr>
        <p:spPr/>
        <p:txBody>
          <a:bodyPr/>
          <a:lstStyle/>
          <a:p>
            <a:fld id="{8A37C28D-FCB0-477D-82D3-62143F2DA843}" type="slidenum">
              <a:rPr lang="en-US" smtClean="0"/>
              <a:pPr/>
              <a:t>2</a:t>
            </a:fld>
            <a:endParaRPr lang="en-US" dirty="0"/>
          </a:p>
        </p:txBody>
      </p:sp>
      <p:pic>
        <p:nvPicPr>
          <p:cNvPr id="7" name="Picture 6"/>
          <p:cNvPicPr>
            <a:picLocks noChangeAspect="1"/>
          </p:cNvPicPr>
          <p:nvPr/>
        </p:nvPicPr>
        <p:blipFill>
          <a:blip r:embed="rId2"/>
          <a:stretch>
            <a:fillRect/>
          </a:stretch>
        </p:blipFill>
        <p:spPr>
          <a:xfrm>
            <a:off x="320104" y="1601936"/>
            <a:ext cx="8788400" cy="4851400"/>
          </a:xfrm>
          <a:prstGeom prst="rect">
            <a:avLst/>
          </a:prstGeom>
        </p:spPr>
      </p:pic>
      <p:sp>
        <p:nvSpPr>
          <p:cNvPr id="6" name="TextBox 5"/>
          <p:cNvSpPr txBox="1"/>
          <p:nvPr/>
        </p:nvSpPr>
        <p:spPr>
          <a:xfrm>
            <a:off x="179512" y="1052736"/>
            <a:ext cx="7200800" cy="3170099"/>
          </a:xfrm>
          <a:prstGeom prst="rect">
            <a:avLst/>
          </a:prstGeom>
          <a:solidFill>
            <a:schemeClr val="bg1"/>
          </a:solidFill>
        </p:spPr>
        <p:txBody>
          <a:bodyPr wrap="square" rtlCol="0">
            <a:spAutoFit/>
          </a:bodyPr>
          <a:lstStyle/>
          <a:p>
            <a:r>
              <a:rPr lang="en-US" sz="2000" b="1" dirty="0" smtClean="0">
                <a:solidFill>
                  <a:srgbClr val="FF0000"/>
                </a:solidFill>
                <a:effectLst/>
                <a:latin typeface="+mn-lt"/>
              </a:rPr>
              <a:t>May-June:  	         </a:t>
            </a:r>
            <a:r>
              <a:rPr lang="en-US" sz="2000" b="1" dirty="0" smtClean="0">
                <a:solidFill>
                  <a:schemeClr val="tx1"/>
                </a:solidFill>
                <a:effectLst/>
                <a:latin typeface="+mn-lt"/>
              </a:rPr>
              <a:t>Progressive increase in the number of 			         bunches towards 1380/beam</a:t>
            </a:r>
          </a:p>
          <a:p>
            <a:r>
              <a:rPr lang="en-US" sz="2000" b="1" dirty="0" smtClean="0">
                <a:solidFill>
                  <a:srgbClr val="FF0000"/>
                </a:solidFill>
                <a:effectLst/>
                <a:latin typeface="+mn-lt"/>
              </a:rPr>
              <a:t>29</a:t>
            </a:r>
            <a:r>
              <a:rPr lang="en-US" sz="2000" b="1" baseline="30000" dirty="0" smtClean="0">
                <a:solidFill>
                  <a:srgbClr val="FF0000"/>
                </a:solidFill>
                <a:effectLst/>
                <a:latin typeface="+mn-lt"/>
              </a:rPr>
              <a:t>th</a:t>
            </a:r>
            <a:r>
              <a:rPr lang="en-US" sz="2000" b="1" dirty="0" smtClean="0">
                <a:solidFill>
                  <a:srgbClr val="FF0000"/>
                </a:solidFill>
                <a:effectLst/>
                <a:latin typeface="+mn-lt"/>
              </a:rPr>
              <a:t> June – 4</a:t>
            </a:r>
            <a:r>
              <a:rPr lang="en-US" sz="2000" b="1" baseline="30000" dirty="0" smtClean="0">
                <a:solidFill>
                  <a:srgbClr val="FF0000"/>
                </a:solidFill>
                <a:effectLst/>
                <a:latin typeface="+mn-lt"/>
              </a:rPr>
              <a:t>th</a:t>
            </a:r>
            <a:r>
              <a:rPr lang="en-US" sz="2000" b="1" dirty="0" smtClean="0">
                <a:solidFill>
                  <a:srgbClr val="FF0000"/>
                </a:solidFill>
                <a:effectLst/>
                <a:latin typeface="+mn-lt"/>
              </a:rPr>
              <a:t> July:      </a:t>
            </a:r>
            <a:r>
              <a:rPr lang="en-US" sz="2000" b="1" dirty="0" smtClean="0">
                <a:solidFill>
                  <a:schemeClr val="tx1"/>
                </a:solidFill>
                <a:effectLst/>
                <a:latin typeface="+mn-lt"/>
              </a:rPr>
              <a:t>MD2 Block followed by TS </a:t>
            </a:r>
          </a:p>
          <a:p>
            <a:pPr marL="457200" indent="-457200">
              <a:buFont typeface="Wingdings" charset="2"/>
              <a:buChar char="Ø"/>
            </a:pPr>
            <a:r>
              <a:rPr lang="en-US" sz="2000" b="1" dirty="0" smtClean="0">
                <a:solidFill>
                  <a:srgbClr val="008000"/>
                </a:solidFill>
                <a:effectLst/>
                <a:latin typeface="+mn-lt"/>
              </a:rPr>
              <a:t>Mini-Chamonix Meeting to set strategy for remainder of 2011</a:t>
            </a:r>
          </a:p>
          <a:p>
            <a:r>
              <a:rPr lang="en-US" sz="2000" b="1" dirty="0" smtClean="0">
                <a:solidFill>
                  <a:srgbClr val="FF0000"/>
                </a:solidFill>
                <a:effectLst/>
                <a:latin typeface="+mn-lt"/>
              </a:rPr>
              <a:t>10</a:t>
            </a:r>
            <a:r>
              <a:rPr lang="en-US" sz="2000" b="1" baseline="30000" dirty="0" smtClean="0">
                <a:solidFill>
                  <a:srgbClr val="FF0000"/>
                </a:solidFill>
                <a:effectLst/>
                <a:latin typeface="+mn-lt"/>
              </a:rPr>
              <a:t>th</a:t>
            </a:r>
            <a:r>
              <a:rPr lang="en-US" sz="2000" b="1" dirty="0" smtClean="0">
                <a:solidFill>
                  <a:srgbClr val="FF0000"/>
                </a:solidFill>
                <a:effectLst/>
                <a:latin typeface="+mn-lt"/>
              </a:rPr>
              <a:t> July-23</a:t>
            </a:r>
            <a:r>
              <a:rPr lang="en-US" sz="2000" b="1" baseline="30000" dirty="0" smtClean="0">
                <a:solidFill>
                  <a:srgbClr val="FF0000"/>
                </a:solidFill>
                <a:effectLst/>
                <a:latin typeface="+mn-lt"/>
              </a:rPr>
              <a:t>rd</a:t>
            </a:r>
            <a:r>
              <a:rPr lang="en-US" sz="2000" b="1" dirty="0" smtClean="0">
                <a:solidFill>
                  <a:srgbClr val="FF0000"/>
                </a:solidFill>
                <a:effectLst/>
                <a:latin typeface="+mn-lt"/>
              </a:rPr>
              <a:t> August</a:t>
            </a:r>
            <a:r>
              <a:rPr lang="en-US" sz="2000" b="1" dirty="0" smtClean="0">
                <a:solidFill>
                  <a:schemeClr val="tx1"/>
                </a:solidFill>
                <a:effectLst/>
                <a:latin typeface="+mn-lt"/>
              </a:rPr>
              <a:t>:  Luminosity Production</a:t>
            </a:r>
          </a:p>
          <a:p>
            <a:pPr marL="342900" indent="-342900">
              <a:buFont typeface="Wingdings" charset="2"/>
              <a:buChar char="Ø"/>
            </a:pPr>
            <a:r>
              <a:rPr lang="en-US" sz="2000" b="1" dirty="0" smtClean="0">
                <a:solidFill>
                  <a:srgbClr val="008000"/>
                </a:solidFill>
                <a:effectLst/>
                <a:latin typeface="+mn-lt"/>
              </a:rPr>
              <a:t>Pushing the parameters, </a:t>
            </a:r>
            <a:r>
              <a:rPr lang="en-US" sz="2000" b="1" dirty="0" smtClean="0">
                <a:solidFill>
                  <a:srgbClr val="008000"/>
                </a:solidFill>
                <a:effectLst/>
                <a:latin typeface="Symbol" charset="2"/>
                <a:cs typeface="Symbol" charset="2"/>
              </a:rPr>
              <a:t>e</a:t>
            </a:r>
            <a:r>
              <a:rPr lang="en-US" sz="2000" b="1" dirty="0" smtClean="0">
                <a:solidFill>
                  <a:srgbClr val="008000"/>
                </a:solidFill>
                <a:effectLst/>
                <a:latin typeface="+mn-lt"/>
              </a:rPr>
              <a:t> down </a:t>
            </a:r>
            <a:r>
              <a:rPr lang="en-US" sz="2000" b="1" dirty="0" err="1" smtClean="0">
                <a:solidFill>
                  <a:srgbClr val="008000"/>
                </a:solidFill>
                <a:effectLst/>
                <a:latin typeface="+mn-lt"/>
              </a:rPr>
              <a:t>I</a:t>
            </a:r>
            <a:r>
              <a:rPr lang="en-US" sz="2000" b="1" baseline="-25000" dirty="0" err="1" smtClean="0">
                <a:solidFill>
                  <a:srgbClr val="008000"/>
                </a:solidFill>
                <a:effectLst/>
                <a:latin typeface="+mn-lt"/>
              </a:rPr>
              <a:t>b</a:t>
            </a:r>
            <a:r>
              <a:rPr lang="en-US" sz="2000" b="1" dirty="0" smtClean="0">
                <a:solidFill>
                  <a:srgbClr val="008000"/>
                </a:solidFill>
                <a:effectLst/>
                <a:latin typeface="+mn-lt"/>
              </a:rPr>
              <a:t> up</a:t>
            </a:r>
          </a:p>
          <a:p>
            <a:r>
              <a:rPr lang="en-US" sz="2000" b="1" dirty="0" smtClean="0">
                <a:solidFill>
                  <a:srgbClr val="FF0000"/>
                </a:solidFill>
                <a:effectLst/>
                <a:latin typeface="+mn-lt"/>
              </a:rPr>
              <a:t>24</a:t>
            </a:r>
            <a:r>
              <a:rPr lang="en-US" sz="2000" b="1" baseline="30000" dirty="0" smtClean="0">
                <a:solidFill>
                  <a:srgbClr val="FF0000"/>
                </a:solidFill>
                <a:effectLst/>
                <a:latin typeface="+mn-lt"/>
              </a:rPr>
              <a:t>th</a:t>
            </a:r>
            <a:r>
              <a:rPr lang="en-US" sz="2000" b="1" dirty="0" smtClean="0">
                <a:solidFill>
                  <a:srgbClr val="FF0000"/>
                </a:solidFill>
                <a:effectLst/>
                <a:latin typeface="+mn-lt"/>
              </a:rPr>
              <a:t> – 29</a:t>
            </a:r>
            <a:r>
              <a:rPr lang="en-US" sz="2000" b="1" baseline="30000" dirty="0" smtClean="0">
                <a:solidFill>
                  <a:srgbClr val="FF0000"/>
                </a:solidFill>
                <a:effectLst/>
                <a:latin typeface="+mn-lt"/>
              </a:rPr>
              <a:t>th</a:t>
            </a:r>
            <a:r>
              <a:rPr lang="en-US" sz="2000" b="1" dirty="0" smtClean="0">
                <a:solidFill>
                  <a:srgbClr val="FF0000"/>
                </a:solidFill>
                <a:effectLst/>
                <a:latin typeface="+mn-lt"/>
              </a:rPr>
              <a:t> August :      </a:t>
            </a:r>
            <a:r>
              <a:rPr lang="en-US" sz="2000" b="1" dirty="0" smtClean="0">
                <a:solidFill>
                  <a:schemeClr val="tx1"/>
                </a:solidFill>
                <a:effectLst/>
                <a:latin typeface="+mn-lt"/>
              </a:rPr>
              <a:t>MD3 Block followed by TS</a:t>
            </a:r>
          </a:p>
          <a:p>
            <a:pPr marL="457200" indent="-457200">
              <a:buFont typeface="Wingdings" charset="2"/>
              <a:buChar char="Ø"/>
            </a:pPr>
            <a:r>
              <a:rPr lang="en-US" sz="2000" b="1" dirty="0" smtClean="0">
                <a:solidFill>
                  <a:srgbClr val="008000"/>
                </a:solidFill>
                <a:effectLst/>
                <a:latin typeface="+mn-lt"/>
              </a:rPr>
              <a:t>New results and set up of </a:t>
            </a:r>
            <a:r>
              <a:rPr lang="en-US" sz="2000" b="1" dirty="0" smtClean="0">
                <a:solidFill>
                  <a:srgbClr val="008000"/>
                </a:solidFill>
                <a:effectLst/>
                <a:latin typeface="Symbol" charset="2"/>
                <a:cs typeface="Symbol" charset="2"/>
              </a:rPr>
              <a:t>b</a:t>
            </a:r>
            <a:r>
              <a:rPr lang="en-US" sz="2000" b="1" dirty="0" smtClean="0">
                <a:solidFill>
                  <a:srgbClr val="008000"/>
                </a:solidFill>
                <a:effectLst/>
                <a:latin typeface="+mn-lt"/>
              </a:rPr>
              <a:t>*=1m</a:t>
            </a:r>
          </a:p>
          <a:p>
            <a:r>
              <a:rPr lang="en-US" sz="2000" b="1" dirty="0" smtClean="0">
                <a:solidFill>
                  <a:srgbClr val="FF0000"/>
                </a:solidFill>
                <a:effectLst/>
                <a:latin typeface="+mn-lt"/>
              </a:rPr>
              <a:t>4</a:t>
            </a:r>
            <a:r>
              <a:rPr lang="en-US" sz="2000" b="1" baseline="30000" dirty="0" smtClean="0">
                <a:solidFill>
                  <a:srgbClr val="FF0000"/>
                </a:solidFill>
                <a:effectLst/>
                <a:latin typeface="+mn-lt"/>
              </a:rPr>
              <a:t>th</a:t>
            </a:r>
            <a:r>
              <a:rPr lang="en-US" sz="2000" b="1" dirty="0" smtClean="0">
                <a:solidFill>
                  <a:srgbClr val="FF0000"/>
                </a:solidFill>
                <a:effectLst/>
                <a:latin typeface="+mn-lt"/>
              </a:rPr>
              <a:t> September -&gt;	:</a:t>
            </a:r>
            <a:r>
              <a:rPr lang="en-US" sz="2000" b="1" dirty="0" smtClean="0">
                <a:solidFill>
                  <a:schemeClr val="tx1"/>
                </a:solidFill>
                <a:effectLst/>
                <a:latin typeface="+mn-lt"/>
              </a:rPr>
              <a:t>       Qualification of new operating conditions</a:t>
            </a:r>
          </a:p>
          <a:p>
            <a:pPr marL="457200" indent="-457200">
              <a:buFont typeface="Wingdings" charset="2"/>
              <a:buChar char="Ø"/>
            </a:pPr>
            <a:r>
              <a:rPr lang="en-US" sz="2000" b="1" dirty="0" smtClean="0">
                <a:solidFill>
                  <a:srgbClr val="008000"/>
                </a:solidFill>
                <a:effectLst/>
                <a:latin typeface="+mn-lt"/>
              </a:rPr>
              <a:t>Luminosity Production</a:t>
            </a:r>
          </a:p>
        </p:txBody>
      </p:sp>
      <p:sp>
        <p:nvSpPr>
          <p:cNvPr id="8" name="5-Point Star 7"/>
          <p:cNvSpPr/>
          <p:nvPr/>
        </p:nvSpPr>
        <p:spPr bwMode="auto">
          <a:xfrm>
            <a:off x="7812360" y="2708920"/>
            <a:ext cx="288032" cy="288032"/>
          </a:xfrm>
          <a:prstGeom prst="star5">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4400" b="0" i="0" u="none" strike="noStrike" cap="none" normalizeH="0" baseline="0" smtClean="0">
              <a:ln>
                <a:noFill/>
              </a:ln>
              <a:solidFill>
                <a:schemeClr val="accent2"/>
              </a:solidFill>
              <a:effectLst>
                <a:outerShdw blurRad="38100" dist="38100" dir="2700000" algn="tl">
                  <a:srgbClr val="000000">
                    <a:alpha val="43137"/>
                  </a:srgbClr>
                </a:outerShdw>
              </a:effectLst>
              <a:latin typeface="Arial" charset="0"/>
              <a:cs typeface="Arial" charset="0"/>
            </a:endParaRPr>
          </a:p>
        </p:txBody>
      </p:sp>
      <p:sp>
        <p:nvSpPr>
          <p:cNvPr id="9" name="5-Point Star 8"/>
          <p:cNvSpPr/>
          <p:nvPr/>
        </p:nvSpPr>
        <p:spPr bwMode="auto">
          <a:xfrm>
            <a:off x="8244408" y="5085184"/>
            <a:ext cx="288032" cy="288032"/>
          </a:xfrm>
          <a:prstGeom prst="star5">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4400" b="0" i="0" u="none" strike="noStrike" cap="none" normalizeH="0" baseline="0" smtClean="0">
              <a:ln>
                <a:noFill/>
              </a:ln>
              <a:solidFill>
                <a:schemeClr val="accent2"/>
              </a:solidFill>
              <a:effectLst>
                <a:outerShdw blurRad="38100" dist="38100" dir="2700000" algn="tl">
                  <a:srgbClr val="000000">
                    <a:alpha val="43137"/>
                  </a:srgbClr>
                </a:outerShdw>
              </a:effectLst>
              <a:latin typeface="Arial" charset="0"/>
              <a:cs typeface="Arial" charset="0"/>
            </a:endParaRPr>
          </a:p>
        </p:txBody>
      </p:sp>
      <p:sp>
        <p:nvSpPr>
          <p:cNvPr id="10" name="TextBox 9"/>
          <p:cNvSpPr txBox="1"/>
          <p:nvPr/>
        </p:nvSpPr>
        <p:spPr>
          <a:xfrm>
            <a:off x="7380312" y="1556792"/>
            <a:ext cx="792088" cy="338554"/>
          </a:xfrm>
          <a:prstGeom prst="rect">
            <a:avLst/>
          </a:prstGeom>
          <a:noFill/>
        </p:spPr>
        <p:txBody>
          <a:bodyPr wrap="square" rtlCol="0">
            <a:spAutoFit/>
          </a:bodyPr>
          <a:lstStyle/>
          <a:p>
            <a:r>
              <a:rPr lang="en-US" sz="1600" b="1" dirty="0" smtClean="0">
                <a:solidFill>
                  <a:schemeClr val="tx2">
                    <a:lumMod val="75000"/>
                  </a:schemeClr>
                </a:solidFill>
                <a:effectLst/>
                <a:latin typeface="+mn-lt"/>
              </a:rPr>
              <a:t>June</a:t>
            </a:r>
          </a:p>
        </p:txBody>
      </p:sp>
    </p:spTree>
    <p:extLst>
      <p:ext uri="{BB962C8B-B14F-4D97-AF65-F5344CB8AC3E}">
        <p14:creationId xmlns:p14="http://schemas.microsoft.com/office/powerpoint/2010/main" val="2392744789"/>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Are UFO’s Just Dust?</a:t>
            </a:r>
            <a:endParaRPr lang="en-US" dirty="0"/>
          </a:p>
        </p:txBody>
      </p:sp>
      <p:sp>
        <p:nvSpPr>
          <p:cNvPr id="3" name="Date Placeholder 2"/>
          <p:cNvSpPr>
            <a:spLocks noGrp="1"/>
          </p:cNvSpPr>
          <p:nvPr>
            <p:ph type="dt" sz="half" idx="10"/>
          </p:nvPr>
        </p:nvSpPr>
        <p:spPr/>
        <p:txBody>
          <a:bodyPr/>
          <a:lstStyle/>
          <a:p>
            <a:r>
              <a:rPr lang="en-US" smtClean="0"/>
              <a:t>September 21st 2011</a:t>
            </a:r>
            <a:endParaRPr lang="en-US" dirty="0" smtClean="0"/>
          </a:p>
        </p:txBody>
      </p:sp>
      <p:sp>
        <p:nvSpPr>
          <p:cNvPr id="4" name="Footer Placeholder 3"/>
          <p:cNvSpPr>
            <a:spLocks noGrp="1"/>
          </p:cNvSpPr>
          <p:nvPr>
            <p:ph type="ftr" sz="quarter" idx="11"/>
          </p:nvPr>
        </p:nvSpPr>
        <p:spPr/>
        <p:txBody>
          <a:bodyPr/>
          <a:lstStyle/>
          <a:p>
            <a:r>
              <a:rPr lang="en-US" smtClean="0"/>
              <a:t>LHCC, Paul Collier </a:t>
            </a:r>
            <a:endParaRPr lang="en-US" dirty="0"/>
          </a:p>
        </p:txBody>
      </p:sp>
      <p:sp>
        <p:nvSpPr>
          <p:cNvPr id="5" name="Slide Number Placeholder 4"/>
          <p:cNvSpPr>
            <a:spLocks noGrp="1"/>
          </p:cNvSpPr>
          <p:nvPr>
            <p:ph type="sldNum" sz="quarter" idx="12"/>
          </p:nvPr>
        </p:nvSpPr>
        <p:spPr/>
        <p:txBody>
          <a:bodyPr/>
          <a:lstStyle/>
          <a:p>
            <a:fld id="{8A37C28D-FCB0-477D-82D3-62143F2DA843}" type="slidenum">
              <a:rPr lang="en-US" smtClean="0"/>
              <a:pPr/>
              <a:t>20</a:t>
            </a:fld>
            <a:endParaRPr lang="en-US" dirty="0"/>
          </a:p>
        </p:txBody>
      </p:sp>
      <p:pic>
        <p:nvPicPr>
          <p:cNvPr id="22" name="Picture 21" descr="ufo.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987038"/>
            <a:ext cx="8575997" cy="5538306"/>
          </a:xfrm>
          <a:prstGeom prst="rect">
            <a:avLst/>
          </a:prstGeom>
        </p:spPr>
      </p:pic>
    </p:spTree>
    <p:extLst>
      <p:ext uri="{BB962C8B-B14F-4D97-AF65-F5344CB8AC3E}">
        <p14:creationId xmlns:p14="http://schemas.microsoft.com/office/powerpoint/2010/main" val="1403522215"/>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Radiation Levels around the LHC tunnel:	 Measured and Expected</a:t>
            </a:r>
            <a:endParaRPr lang="en-US" sz="2800" dirty="0"/>
          </a:p>
        </p:txBody>
      </p:sp>
      <p:sp>
        <p:nvSpPr>
          <p:cNvPr id="3" name="Date Placeholder 2"/>
          <p:cNvSpPr>
            <a:spLocks noGrp="1"/>
          </p:cNvSpPr>
          <p:nvPr>
            <p:ph type="dt" sz="half" idx="10"/>
          </p:nvPr>
        </p:nvSpPr>
        <p:spPr/>
        <p:txBody>
          <a:bodyPr/>
          <a:lstStyle/>
          <a:p>
            <a:r>
              <a:rPr lang="en-US" smtClean="0"/>
              <a:t>September 21st 2011</a:t>
            </a:r>
            <a:endParaRPr lang="en-US" dirty="0" smtClean="0"/>
          </a:p>
        </p:txBody>
      </p:sp>
      <p:sp>
        <p:nvSpPr>
          <p:cNvPr id="4" name="Footer Placeholder 3"/>
          <p:cNvSpPr>
            <a:spLocks noGrp="1"/>
          </p:cNvSpPr>
          <p:nvPr>
            <p:ph type="ftr" sz="quarter" idx="11"/>
          </p:nvPr>
        </p:nvSpPr>
        <p:spPr/>
        <p:txBody>
          <a:bodyPr/>
          <a:lstStyle/>
          <a:p>
            <a:r>
              <a:rPr lang="en-US" smtClean="0"/>
              <a:t>LHCC, Paul Collier </a:t>
            </a:r>
            <a:endParaRPr lang="en-US" dirty="0"/>
          </a:p>
        </p:txBody>
      </p:sp>
      <p:pic>
        <p:nvPicPr>
          <p:cNvPr id="9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675" y="1700808"/>
            <a:ext cx="2921149" cy="4773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miter lim="800000"/>
                <a:headEnd/>
                <a:tailEnd/>
              </a14:hiddenLine>
            </a:ext>
          </a:extLst>
        </p:spPr>
      </p:pic>
      <p:grpSp>
        <p:nvGrpSpPr>
          <p:cNvPr id="99" name="Group 7"/>
          <p:cNvGrpSpPr>
            <a:grpSpLocks/>
          </p:cNvGrpSpPr>
          <p:nvPr/>
        </p:nvGrpSpPr>
        <p:grpSpPr bwMode="auto">
          <a:xfrm>
            <a:off x="382588" y="1200151"/>
            <a:ext cx="1714314" cy="281280"/>
            <a:chOff x="0" y="0"/>
            <a:chExt cx="1984" cy="387"/>
          </a:xfrm>
        </p:grpSpPr>
        <p:sp>
          <p:nvSpPr>
            <p:cNvPr id="100" name="AutoShape 5"/>
            <p:cNvSpPr>
              <a:spLocks/>
            </p:cNvSpPr>
            <p:nvPr/>
          </p:nvSpPr>
          <p:spPr bwMode="auto">
            <a:xfrm>
              <a:off x="0" y="0"/>
              <a:ext cx="1984" cy="387"/>
            </a:xfrm>
            <a:prstGeom prst="roundRect">
              <a:avLst>
                <a:gd name="adj" fmla="val 11718"/>
              </a:avLst>
            </a:prstGeom>
            <a:solidFill>
              <a:srgbClr val="0B731F"/>
            </a:solidFill>
            <a:ln>
              <a:noFill/>
            </a:ln>
            <a:effectLst>
              <a:outerShdw blurRad="38100" dist="23000" dir="5400000" algn="ctr" rotWithShape="0">
                <a:schemeClr val="bg2">
                  <a:alpha val="34999"/>
                </a:schemeClr>
              </a:outerShdw>
            </a:effectLst>
            <a:extLst>
              <a:ext uri="{91240B29-F687-4f45-9708-019B960494DF}">
                <a14:hiddenLine xmlns:a14="http://schemas.microsoft.com/office/drawing/2010/main" w="12700" cap="rnd">
                  <a:solidFill>
                    <a:srgbClr val="000000"/>
                  </a:solidFill>
                  <a:round/>
                  <a:headEnd type="none" w="med" len="med"/>
                  <a:tailEnd type="none" w="med" len="med"/>
                </a14:hiddenLine>
              </a:ext>
            </a:extLst>
          </p:spPr>
          <p:txBody>
            <a:bodyPr lIns="0" tIns="0" rIns="0" bIns="0"/>
            <a:lstStyle/>
            <a:p>
              <a:endParaRPr lang="en-US" sz="1800"/>
            </a:p>
          </p:txBody>
        </p:sp>
        <p:sp>
          <p:nvSpPr>
            <p:cNvPr id="101" name="Rectangle 6"/>
            <p:cNvSpPr>
              <a:spLocks/>
            </p:cNvSpPr>
            <p:nvPr/>
          </p:nvSpPr>
          <p:spPr bwMode="auto">
            <a:xfrm>
              <a:off x="59" y="71"/>
              <a:ext cx="1888" cy="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rgbClr val="000000"/>
                  </a:solidFill>
                  <a:round/>
                  <a:headEnd type="none" w="med" len="med"/>
                  <a:tailEnd type="none" w="med" len="med"/>
                </a14:hiddenLine>
              </a:ext>
            </a:extLst>
          </p:spPr>
          <p:txBody>
            <a:bodyPr lIns="12700" tIns="12700" rIns="12700" bIns="12700" anchor="ctr"/>
            <a:lstStyle/>
            <a:p>
              <a:pPr>
                <a:lnSpc>
                  <a:spcPct val="90000"/>
                </a:lnSpc>
                <a:spcBef>
                  <a:spcPts val="1188"/>
                </a:spcBef>
              </a:pPr>
              <a:r>
                <a:rPr lang="en-US" sz="1800" dirty="0">
                  <a:solidFill>
                    <a:srgbClr val="FFFFFF"/>
                  </a:solidFill>
                  <a:latin typeface="Arial" charset="0"/>
                  <a:ea typeface="ＭＳ Ｐゴシック" charset="0"/>
                  <a:cs typeface="Arial" charset="0"/>
                  <a:sym typeface="Arial" charset="0"/>
                </a:rPr>
                <a:t>Weekly Report</a:t>
              </a:r>
            </a:p>
          </p:txBody>
        </p:sp>
      </p:grpSp>
      <p:grpSp>
        <p:nvGrpSpPr>
          <p:cNvPr id="102" name="Group 13"/>
          <p:cNvGrpSpPr>
            <a:grpSpLocks/>
          </p:cNvGrpSpPr>
          <p:nvPr/>
        </p:nvGrpSpPr>
        <p:grpSpPr bwMode="auto">
          <a:xfrm>
            <a:off x="1990725" y="1196453"/>
            <a:ext cx="6541715" cy="1008410"/>
            <a:chOff x="0" y="8"/>
            <a:chExt cx="6937" cy="1088"/>
          </a:xfrm>
        </p:grpSpPr>
        <p:pic>
          <p:nvPicPr>
            <p:cNvPr id="103"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451"/>
              <a:ext cx="6937" cy="645"/>
            </a:xfrm>
            <a:prstGeom prst="rect">
              <a:avLst/>
            </a:prstGeom>
            <a:noFill/>
            <a:ln w="12700" cap="flat">
              <a:solidFill>
                <a:srgbClr val="000000"/>
              </a:solidFill>
              <a:prstDash val="solid"/>
              <a:miter lim="800000"/>
              <a:headEnd/>
              <a:tailEnd/>
            </a:ln>
            <a:effectLst>
              <a:outerShdw blurRad="50800" dist="38099" dir="2700000" algn="ctr" rotWithShape="0">
                <a:schemeClr val="bg2">
                  <a:alpha val="39999"/>
                </a:schemeClr>
              </a:outerShdw>
            </a:effectLst>
            <a:extLst>
              <a:ext uri="{909E8E84-426E-40dd-AFC4-6F175D3DCCD1}">
                <a14:hiddenFill xmlns:a14="http://schemas.microsoft.com/office/drawing/2010/main">
                  <a:solidFill>
                    <a:srgbClr val="FFFFFF"/>
                  </a:solidFill>
                </a14:hiddenFill>
              </a:ext>
            </a:extLst>
          </p:spPr>
        </p:pic>
        <p:sp>
          <p:nvSpPr>
            <p:cNvPr id="104" name="Line 9"/>
            <p:cNvSpPr>
              <a:spLocks noChangeShapeType="1"/>
            </p:cNvSpPr>
            <p:nvPr/>
          </p:nvSpPr>
          <p:spPr bwMode="auto">
            <a:xfrm>
              <a:off x="1154" y="209"/>
              <a:ext cx="1033" cy="1"/>
            </a:xfrm>
            <a:prstGeom prst="line">
              <a:avLst/>
            </a:prstGeom>
            <a:noFill/>
            <a:ln w="44450" cap="flat">
              <a:solidFill>
                <a:srgbClr val="990000"/>
              </a:solidFill>
              <a:prstDash val="solid"/>
              <a:round/>
              <a:headEnd type="none" w="med" len="med"/>
              <a:tailEnd type="arrow" w="sm" len="sm"/>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nvGrpSpPr>
            <p:cNvPr id="105" name="Group 12"/>
            <p:cNvGrpSpPr>
              <a:grpSpLocks/>
            </p:cNvGrpSpPr>
            <p:nvPr/>
          </p:nvGrpSpPr>
          <p:grpSpPr bwMode="auto">
            <a:xfrm>
              <a:off x="3033" y="8"/>
              <a:ext cx="2453" cy="414"/>
              <a:chOff x="0" y="8"/>
              <a:chExt cx="2453" cy="414"/>
            </a:xfrm>
          </p:grpSpPr>
          <p:sp>
            <p:nvSpPr>
              <p:cNvPr id="106" name="AutoShape 10"/>
              <p:cNvSpPr>
                <a:spLocks/>
              </p:cNvSpPr>
              <p:nvPr/>
            </p:nvSpPr>
            <p:spPr bwMode="auto">
              <a:xfrm>
                <a:off x="0" y="8"/>
                <a:ext cx="2453" cy="379"/>
              </a:xfrm>
              <a:prstGeom prst="roundRect">
                <a:avLst>
                  <a:gd name="adj" fmla="val 11718"/>
                </a:avLst>
              </a:prstGeom>
              <a:solidFill>
                <a:srgbClr val="0B731F"/>
              </a:solidFill>
              <a:ln>
                <a:noFill/>
              </a:ln>
              <a:effectLst>
                <a:outerShdw blurRad="38100" dist="23000" dir="5400000" algn="ctr" rotWithShape="0">
                  <a:schemeClr val="bg2">
                    <a:alpha val="34999"/>
                  </a:schemeClr>
                </a:outerShdw>
              </a:effectLst>
              <a:extLst>
                <a:ext uri="{91240B29-F687-4f45-9708-019B960494DF}">
                  <a14:hiddenLine xmlns:a14="http://schemas.microsoft.com/office/drawing/2010/main" w="12700" cap="rnd">
                    <a:solidFill>
                      <a:srgbClr val="000000"/>
                    </a:solidFill>
                    <a:round/>
                    <a:headEnd type="none" w="med" len="med"/>
                    <a:tailEnd type="none" w="med" len="med"/>
                  </a14:hiddenLine>
                </a:ext>
              </a:extLst>
            </p:spPr>
            <p:txBody>
              <a:bodyPr lIns="0" tIns="0" rIns="0" bIns="0"/>
              <a:lstStyle/>
              <a:p>
                <a:endParaRPr lang="en-US"/>
              </a:p>
            </p:txBody>
          </p:sp>
          <p:sp>
            <p:nvSpPr>
              <p:cNvPr id="107" name="Rectangle 11"/>
              <p:cNvSpPr>
                <a:spLocks/>
              </p:cNvSpPr>
              <p:nvPr/>
            </p:nvSpPr>
            <p:spPr bwMode="auto">
              <a:xfrm>
                <a:off x="86" y="86"/>
                <a:ext cx="2327" cy="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rgbClr val="000000"/>
                    </a:solidFill>
                    <a:round/>
                    <a:headEnd type="none" w="med" len="med"/>
                    <a:tailEnd type="none" w="med" len="med"/>
                  </a14:hiddenLine>
                </a:ext>
              </a:extLst>
            </p:spPr>
            <p:txBody>
              <a:bodyPr lIns="12700" tIns="12700" rIns="12700" bIns="12700" anchor="ctr"/>
              <a:lstStyle/>
              <a:p>
                <a:pPr>
                  <a:lnSpc>
                    <a:spcPct val="90000"/>
                  </a:lnSpc>
                  <a:spcBef>
                    <a:spcPts val="1188"/>
                  </a:spcBef>
                </a:pPr>
                <a:r>
                  <a:rPr lang="en-US" sz="1800" dirty="0">
                    <a:solidFill>
                      <a:srgbClr val="FFFFFF"/>
                    </a:solidFill>
                    <a:latin typeface="Arial" charset="0"/>
                    <a:ea typeface="ＭＳ Ｐゴシック" charset="0"/>
                    <a:cs typeface="Arial" charset="0"/>
                    <a:sym typeface="Arial" charset="0"/>
                  </a:rPr>
                  <a:t>Detailed Analysis</a:t>
                </a:r>
              </a:p>
            </p:txBody>
          </p:sp>
        </p:grpSp>
      </p:grpSp>
      <p:grpSp>
        <p:nvGrpSpPr>
          <p:cNvPr id="108" name="Group 19"/>
          <p:cNvGrpSpPr>
            <a:grpSpLocks/>
          </p:cNvGrpSpPr>
          <p:nvPr/>
        </p:nvGrpSpPr>
        <p:grpSpPr bwMode="auto">
          <a:xfrm>
            <a:off x="3347864" y="2226641"/>
            <a:ext cx="5256860" cy="4271319"/>
            <a:chOff x="83" y="261"/>
            <a:chExt cx="5110" cy="4688"/>
          </a:xfrm>
        </p:grpSpPr>
        <p:pic>
          <p:nvPicPr>
            <p:cNvPr id="109" name="Picture 1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 y="1981"/>
              <a:ext cx="5110" cy="29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miter lim="800000"/>
                  <a:headEnd/>
                  <a:tailEnd/>
                </a14:hiddenLine>
              </a:ext>
            </a:extLst>
          </p:spPr>
        </p:pic>
        <p:sp>
          <p:nvSpPr>
            <p:cNvPr id="110" name="Line 15"/>
            <p:cNvSpPr>
              <a:spLocks noChangeShapeType="1"/>
            </p:cNvSpPr>
            <p:nvPr/>
          </p:nvSpPr>
          <p:spPr bwMode="auto">
            <a:xfrm flipH="1">
              <a:off x="2394" y="261"/>
              <a:ext cx="1" cy="450"/>
            </a:xfrm>
            <a:prstGeom prst="line">
              <a:avLst/>
            </a:prstGeom>
            <a:noFill/>
            <a:ln w="44450" cap="flat">
              <a:solidFill>
                <a:srgbClr val="990000"/>
              </a:solidFill>
              <a:prstDash val="solid"/>
              <a:round/>
              <a:headEnd type="none" w="med" len="med"/>
              <a:tailEnd type="arrow" w="sm" len="sm"/>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nvGrpSpPr>
            <p:cNvPr id="111" name="Group 18"/>
            <p:cNvGrpSpPr>
              <a:grpSpLocks/>
            </p:cNvGrpSpPr>
            <p:nvPr/>
          </p:nvGrpSpPr>
          <p:grpSpPr bwMode="auto">
            <a:xfrm>
              <a:off x="422" y="719"/>
              <a:ext cx="4141" cy="387"/>
              <a:chOff x="0" y="233"/>
              <a:chExt cx="4141" cy="387"/>
            </a:xfrm>
          </p:grpSpPr>
          <p:sp>
            <p:nvSpPr>
              <p:cNvPr id="112" name="AutoShape 16"/>
              <p:cNvSpPr>
                <a:spLocks/>
              </p:cNvSpPr>
              <p:nvPr/>
            </p:nvSpPr>
            <p:spPr bwMode="auto">
              <a:xfrm>
                <a:off x="0" y="233"/>
                <a:ext cx="3935" cy="387"/>
              </a:xfrm>
              <a:prstGeom prst="roundRect">
                <a:avLst>
                  <a:gd name="adj" fmla="val 11718"/>
                </a:avLst>
              </a:prstGeom>
              <a:solidFill>
                <a:srgbClr val="0B731F"/>
              </a:solidFill>
              <a:ln>
                <a:noFill/>
              </a:ln>
              <a:effectLst>
                <a:outerShdw blurRad="38100" dist="23000" dir="5400000" algn="ctr" rotWithShape="0">
                  <a:schemeClr val="bg2">
                    <a:alpha val="34999"/>
                  </a:schemeClr>
                </a:outerShdw>
              </a:effectLst>
              <a:extLst>
                <a:ext uri="{91240B29-F687-4f45-9708-019B960494DF}">
                  <a14:hiddenLine xmlns:a14="http://schemas.microsoft.com/office/drawing/2010/main" w="12700" cap="rnd">
                    <a:solidFill>
                      <a:srgbClr val="000000"/>
                    </a:solidFill>
                    <a:round/>
                    <a:headEnd type="none" w="med" len="med"/>
                    <a:tailEnd type="none" w="med" len="med"/>
                  </a14:hiddenLine>
                </a:ext>
              </a:extLst>
            </p:spPr>
            <p:txBody>
              <a:bodyPr lIns="0" tIns="0" rIns="0" bIns="0"/>
              <a:lstStyle/>
              <a:p>
                <a:endParaRPr lang="en-US"/>
              </a:p>
            </p:txBody>
          </p:sp>
          <p:sp>
            <p:nvSpPr>
              <p:cNvPr id="113" name="Rectangle 17"/>
              <p:cNvSpPr>
                <a:spLocks/>
              </p:cNvSpPr>
              <p:nvPr/>
            </p:nvSpPr>
            <p:spPr bwMode="auto">
              <a:xfrm>
                <a:off x="397" y="277"/>
                <a:ext cx="3744" cy="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rgbClr val="000000"/>
                    </a:solidFill>
                    <a:round/>
                    <a:headEnd type="none" w="med" len="med"/>
                    <a:tailEnd type="none" w="med" len="med"/>
                  </a14:hiddenLine>
                </a:ext>
              </a:extLst>
            </p:spPr>
            <p:txBody>
              <a:bodyPr lIns="12700" tIns="12700" rIns="12700" bIns="12700" anchor="ctr"/>
              <a:lstStyle/>
              <a:p>
                <a:pPr>
                  <a:lnSpc>
                    <a:spcPct val="90000"/>
                  </a:lnSpc>
                  <a:spcBef>
                    <a:spcPts val="1188"/>
                  </a:spcBef>
                </a:pPr>
                <a:r>
                  <a:rPr lang="en-US" sz="1800" dirty="0">
                    <a:solidFill>
                      <a:srgbClr val="FFFFFF"/>
                    </a:solidFill>
                    <a:latin typeface="Arial" charset="0"/>
                    <a:ea typeface="ＭＳ Ｐゴシック" charset="0"/>
                    <a:cs typeface="Arial" charset="0"/>
                    <a:sym typeface="Arial" charset="0"/>
                  </a:rPr>
                  <a:t>Comparison &amp; Extrapolation</a:t>
                </a:r>
              </a:p>
            </p:txBody>
          </p:sp>
        </p:grpSp>
      </p:grpSp>
      <p:pic>
        <p:nvPicPr>
          <p:cNvPr id="114" name="Picture 2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47864" y="2996952"/>
            <a:ext cx="5294790" cy="3096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miter lim="800000"/>
                <a:headEnd/>
                <a:tailEnd/>
              </a14:hiddenLine>
            </a:ext>
          </a:extLst>
        </p:spPr>
      </p:pic>
      <p:grpSp>
        <p:nvGrpSpPr>
          <p:cNvPr id="115" name="Group 26"/>
          <p:cNvGrpSpPr>
            <a:grpSpLocks/>
          </p:cNvGrpSpPr>
          <p:nvPr/>
        </p:nvGrpSpPr>
        <p:grpSpPr bwMode="auto">
          <a:xfrm>
            <a:off x="6588224" y="3645024"/>
            <a:ext cx="1512168" cy="1656183"/>
            <a:chOff x="0" y="0"/>
            <a:chExt cx="1233" cy="1742"/>
          </a:xfrm>
        </p:grpSpPr>
        <p:sp>
          <p:nvSpPr>
            <p:cNvPr id="116" name="Line 21"/>
            <p:cNvSpPr>
              <a:spLocks noChangeShapeType="1"/>
            </p:cNvSpPr>
            <p:nvPr/>
          </p:nvSpPr>
          <p:spPr bwMode="auto">
            <a:xfrm flipH="1">
              <a:off x="0" y="0"/>
              <a:ext cx="1225" cy="0"/>
            </a:xfrm>
            <a:prstGeom prst="line">
              <a:avLst/>
            </a:prstGeom>
            <a:solidFill>
              <a:srgbClr val="9999FF"/>
            </a:solidFill>
            <a:ln w="44450" cap="flat">
              <a:solidFill>
                <a:srgbClr val="990000"/>
              </a:solidFill>
              <a:prstDash val="solid"/>
              <a:round/>
              <a:headEnd type="none" w="med" len="med"/>
              <a:tailEnd type="none" w="med" len="med"/>
            </a:ln>
          </p:spPr>
          <p:txBody>
            <a:bodyPr lIns="0" tIns="0" rIns="0" bIns="0"/>
            <a:lstStyle/>
            <a:p>
              <a:endParaRPr lang="en-US"/>
            </a:p>
          </p:txBody>
        </p:sp>
        <p:sp>
          <p:nvSpPr>
            <p:cNvPr id="117" name="Line 22"/>
            <p:cNvSpPr>
              <a:spLocks noChangeShapeType="1"/>
            </p:cNvSpPr>
            <p:nvPr/>
          </p:nvSpPr>
          <p:spPr bwMode="auto">
            <a:xfrm flipH="1">
              <a:off x="0" y="896"/>
              <a:ext cx="1225" cy="0"/>
            </a:xfrm>
            <a:prstGeom prst="line">
              <a:avLst/>
            </a:prstGeom>
            <a:solidFill>
              <a:srgbClr val="9999FF"/>
            </a:solidFill>
            <a:ln w="44450" cap="flat">
              <a:solidFill>
                <a:srgbClr val="990000"/>
              </a:solidFill>
              <a:prstDash val="solid"/>
              <a:round/>
              <a:headEnd type="none" w="med" len="med"/>
              <a:tailEnd type="none" w="med" len="med"/>
            </a:ln>
          </p:spPr>
          <p:txBody>
            <a:bodyPr lIns="0" tIns="0" rIns="0" bIns="0"/>
            <a:lstStyle/>
            <a:p>
              <a:endParaRPr lang="en-US"/>
            </a:p>
          </p:txBody>
        </p:sp>
        <p:sp>
          <p:nvSpPr>
            <p:cNvPr id="118" name="Line 23"/>
            <p:cNvSpPr>
              <a:spLocks noChangeShapeType="1"/>
            </p:cNvSpPr>
            <p:nvPr/>
          </p:nvSpPr>
          <p:spPr bwMode="auto">
            <a:xfrm>
              <a:off x="645" y="28"/>
              <a:ext cx="7" cy="832"/>
            </a:xfrm>
            <a:prstGeom prst="line">
              <a:avLst/>
            </a:prstGeom>
            <a:solidFill>
              <a:srgbClr val="9999FF"/>
            </a:solidFill>
            <a:ln w="44450" cap="flat">
              <a:solidFill>
                <a:srgbClr val="990000"/>
              </a:solidFill>
              <a:prstDash val="solid"/>
              <a:round/>
              <a:headEnd type="triangle" w="med" len="med"/>
              <a:tailEnd type="triangle" w="med" len="med"/>
            </a:ln>
          </p:spPr>
          <p:txBody>
            <a:bodyPr lIns="0" tIns="0" rIns="0" bIns="0"/>
            <a:lstStyle/>
            <a:p>
              <a:endParaRPr lang="en-US"/>
            </a:p>
          </p:txBody>
        </p:sp>
        <p:sp>
          <p:nvSpPr>
            <p:cNvPr id="119" name="Line 24"/>
            <p:cNvSpPr>
              <a:spLocks noChangeShapeType="1"/>
            </p:cNvSpPr>
            <p:nvPr/>
          </p:nvSpPr>
          <p:spPr bwMode="auto">
            <a:xfrm>
              <a:off x="1225" y="910"/>
              <a:ext cx="8" cy="832"/>
            </a:xfrm>
            <a:prstGeom prst="line">
              <a:avLst/>
            </a:prstGeom>
            <a:solidFill>
              <a:srgbClr val="9999FF"/>
            </a:solidFill>
            <a:ln w="44450" cap="flat">
              <a:solidFill>
                <a:srgbClr val="990000"/>
              </a:solidFill>
              <a:prstDash val="solid"/>
              <a:round/>
              <a:headEnd type="triangle" w="med" len="med"/>
              <a:tailEnd type="none" w="med" len="med"/>
            </a:ln>
          </p:spPr>
          <p:txBody>
            <a:bodyPr lIns="0" tIns="0" rIns="0" bIns="0"/>
            <a:lstStyle/>
            <a:p>
              <a:endParaRPr lang="en-US"/>
            </a:p>
          </p:txBody>
        </p:sp>
        <p:sp>
          <p:nvSpPr>
            <p:cNvPr id="120" name="Rectangle 25"/>
            <p:cNvSpPr>
              <a:spLocks/>
            </p:cNvSpPr>
            <p:nvPr/>
          </p:nvSpPr>
          <p:spPr bwMode="auto">
            <a:xfrm>
              <a:off x="107" y="272"/>
              <a:ext cx="592" cy="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rgbClr val="000000"/>
                  </a:solidFill>
                  <a:round/>
                  <a:headEnd type="none" w="med" len="med"/>
                  <a:tailEnd type="none" w="med" len="med"/>
                </a14:hiddenLine>
              </a:ext>
            </a:extLst>
          </p:spPr>
          <p:txBody>
            <a:bodyPr lIns="38100" tIns="38100" rIns="38100" bIns="38100"/>
            <a:lstStyle/>
            <a:p>
              <a:pPr>
                <a:spcBef>
                  <a:spcPts val="1700"/>
                </a:spcBef>
              </a:pPr>
              <a:r>
                <a:rPr lang="en-US" sz="1800" dirty="0">
                  <a:solidFill>
                    <a:srgbClr val="990000"/>
                  </a:solidFill>
                  <a:latin typeface="Arial" charset="0"/>
                  <a:ea typeface="ＭＳ Ｐゴシック" charset="0"/>
                  <a:cs typeface="Arial" charset="0"/>
                  <a:sym typeface="Arial" charset="0"/>
                </a:rPr>
                <a:t>x50</a:t>
              </a:r>
            </a:p>
          </p:txBody>
        </p:sp>
      </p:grpSp>
      <p:sp>
        <p:nvSpPr>
          <p:cNvPr id="5" name="TextBox 4"/>
          <p:cNvSpPr txBox="1"/>
          <p:nvPr/>
        </p:nvSpPr>
        <p:spPr>
          <a:xfrm>
            <a:off x="7596336" y="980728"/>
            <a:ext cx="1152128" cy="307777"/>
          </a:xfrm>
          <a:prstGeom prst="rect">
            <a:avLst/>
          </a:prstGeom>
          <a:noFill/>
          <a:ln>
            <a:solidFill>
              <a:schemeClr val="tx1"/>
            </a:solidFill>
          </a:ln>
        </p:spPr>
        <p:txBody>
          <a:bodyPr wrap="square" rtlCol="0">
            <a:spAutoFit/>
          </a:bodyPr>
          <a:lstStyle/>
          <a:p>
            <a:pPr algn="ctr"/>
            <a:r>
              <a:rPr lang="en-US" sz="1400" b="1" dirty="0" smtClean="0">
                <a:solidFill>
                  <a:schemeClr val="tx1"/>
                </a:solidFill>
                <a:effectLst/>
                <a:latin typeface="+mn-lt"/>
              </a:rPr>
              <a:t>R2E Team</a:t>
            </a:r>
          </a:p>
        </p:txBody>
      </p:sp>
    </p:spTree>
    <p:extLst>
      <p:ext uri="{BB962C8B-B14F-4D97-AF65-F5344CB8AC3E}">
        <p14:creationId xmlns:p14="http://schemas.microsoft.com/office/powerpoint/2010/main" val="230001051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10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499"/>
                                          </p:stCondLst>
                                        </p:cTn>
                                        <p:tgtEl>
                                          <p:spTgt spid="10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499"/>
                                          </p:stCondLst>
                                        </p:cTn>
                                        <p:tgtEl>
                                          <p:spTgt spid="114"/>
                                        </p:tgtEl>
                                        <p:attrNameLst>
                                          <p:attrName>style.visibility</p:attrName>
                                        </p:attrNameLst>
                                      </p:cBhvr>
                                      <p:to>
                                        <p:strVal val="visible"/>
                                      </p:to>
                                    </p:set>
                                  </p:childTnLst>
                                </p:cTn>
                              </p:par>
                            </p:childTnLst>
                          </p:cTn>
                        </p:par>
                        <p:par>
                          <p:cTn id="15" fill="hold">
                            <p:stCondLst>
                              <p:cond delay="500"/>
                            </p:stCondLst>
                            <p:childTnLst>
                              <p:par>
                                <p:cTn id="16" presetID="1" presetClass="entr" presetSubtype="0" fill="hold" nodeType="afterEffect">
                                  <p:stCondLst>
                                    <p:cond delay="0"/>
                                  </p:stCondLst>
                                  <p:childTnLst>
                                    <p:set>
                                      <p:cBhvr>
                                        <p:cTn id="17" dur="1" fill="hold">
                                          <p:stCondLst>
                                            <p:cond delay="499"/>
                                          </p:stCondLst>
                                        </p:cTn>
                                        <p:tgtEl>
                                          <p:spTgt spid="1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SEU’s : Failures and Correlations</a:t>
            </a:r>
            <a:endParaRPr lang="en-US" dirty="0"/>
          </a:p>
        </p:txBody>
      </p:sp>
      <p:sp>
        <p:nvSpPr>
          <p:cNvPr id="3" name="Date Placeholder 2"/>
          <p:cNvSpPr>
            <a:spLocks noGrp="1"/>
          </p:cNvSpPr>
          <p:nvPr>
            <p:ph type="dt" sz="half" idx="10"/>
          </p:nvPr>
        </p:nvSpPr>
        <p:spPr/>
        <p:txBody>
          <a:bodyPr/>
          <a:lstStyle/>
          <a:p>
            <a:r>
              <a:rPr lang="en-US" smtClean="0"/>
              <a:t>September 21st 2011</a:t>
            </a:r>
            <a:endParaRPr lang="en-US" dirty="0" smtClean="0"/>
          </a:p>
        </p:txBody>
      </p:sp>
      <p:sp>
        <p:nvSpPr>
          <p:cNvPr id="4" name="Footer Placeholder 3"/>
          <p:cNvSpPr>
            <a:spLocks noGrp="1"/>
          </p:cNvSpPr>
          <p:nvPr>
            <p:ph type="ftr" sz="quarter" idx="11"/>
          </p:nvPr>
        </p:nvSpPr>
        <p:spPr/>
        <p:txBody>
          <a:bodyPr/>
          <a:lstStyle/>
          <a:p>
            <a:r>
              <a:rPr lang="en-US" smtClean="0"/>
              <a:t>LHCC, Paul Collier </a:t>
            </a:r>
            <a:endParaRPr lang="en-US" dirty="0"/>
          </a:p>
        </p:txBody>
      </p:sp>
      <p:sp>
        <p:nvSpPr>
          <p:cNvPr id="5" name="Slide Number Placeholder 4"/>
          <p:cNvSpPr>
            <a:spLocks noGrp="1"/>
          </p:cNvSpPr>
          <p:nvPr>
            <p:ph type="sldNum" sz="quarter" idx="12"/>
          </p:nvPr>
        </p:nvSpPr>
        <p:spPr/>
        <p:txBody>
          <a:bodyPr/>
          <a:lstStyle/>
          <a:p>
            <a:fld id="{8A37C28D-FCB0-477D-82D3-62143F2DA843}" type="slidenum">
              <a:rPr lang="en-US" smtClean="0"/>
              <a:pPr/>
              <a:t>22</a:t>
            </a:fld>
            <a:endParaRPr lang="en-US" dirty="0"/>
          </a:p>
        </p:txBody>
      </p:sp>
      <p:pic>
        <p:nvPicPr>
          <p:cNvPr id="42" name="Picture 41" descr="seu.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5304" y="980728"/>
            <a:ext cx="8137855" cy="5569728"/>
          </a:xfrm>
          <a:prstGeom prst="rect">
            <a:avLst/>
          </a:prstGeom>
        </p:spPr>
      </p:pic>
      <p:sp>
        <p:nvSpPr>
          <p:cNvPr id="43" name="TextBox 42"/>
          <p:cNvSpPr txBox="1"/>
          <p:nvPr/>
        </p:nvSpPr>
        <p:spPr>
          <a:xfrm>
            <a:off x="467544" y="2996952"/>
            <a:ext cx="8208912" cy="830997"/>
          </a:xfrm>
          <a:prstGeom prst="rect">
            <a:avLst/>
          </a:prstGeom>
          <a:solidFill>
            <a:schemeClr val="bg2"/>
          </a:solidFill>
          <a:ln>
            <a:solidFill>
              <a:schemeClr val="tx1"/>
            </a:solidFill>
          </a:ln>
          <a:scene3d>
            <a:camera prst="orthographicFront">
              <a:rot lat="0" lon="0" rev="19800000"/>
            </a:camera>
            <a:lightRig rig="threePt" dir="t"/>
          </a:scene3d>
        </p:spPr>
        <p:txBody>
          <a:bodyPr wrap="square" rtlCol="0">
            <a:spAutoFit/>
          </a:bodyPr>
          <a:lstStyle/>
          <a:p>
            <a:pPr algn="ctr"/>
            <a:r>
              <a:rPr lang="en-US" sz="2400" b="1" dirty="0" smtClean="0">
                <a:solidFill>
                  <a:schemeClr val="tx1"/>
                </a:solidFill>
                <a:effectLst/>
                <a:latin typeface="Comic Sans MS"/>
                <a:cs typeface="Comic Sans MS"/>
              </a:rPr>
              <a:t>Mitigation measures ‘on the fly’ (where possible) or stored up for the Christmas Technical Stop </a:t>
            </a:r>
          </a:p>
        </p:txBody>
      </p:sp>
    </p:spTree>
    <p:extLst>
      <p:ext uri="{BB962C8B-B14F-4D97-AF65-F5344CB8AC3E}">
        <p14:creationId xmlns:p14="http://schemas.microsoft.com/office/powerpoint/2010/main" val="72516310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Record Page by the end of August </a:t>
            </a:r>
            <a:endParaRPr lang="en-US" dirty="0"/>
          </a:p>
        </p:txBody>
      </p:sp>
      <p:sp>
        <p:nvSpPr>
          <p:cNvPr id="3" name="Date Placeholder 2"/>
          <p:cNvSpPr>
            <a:spLocks noGrp="1"/>
          </p:cNvSpPr>
          <p:nvPr>
            <p:ph type="dt" sz="half" idx="10"/>
          </p:nvPr>
        </p:nvSpPr>
        <p:spPr/>
        <p:txBody>
          <a:bodyPr/>
          <a:lstStyle/>
          <a:p>
            <a:r>
              <a:rPr lang="en-US" smtClean="0"/>
              <a:t>September 21st 2011</a:t>
            </a:r>
            <a:endParaRPr lang="en-US" dirty="0" smtClean="0"/>
          </a:p>
        </p:txBody>
      </p:sp>
      <p:sp>
        <p:nvSpPr>
          <p:cNvPr id="4" name="Footer Placeholder 3"/>
          <p:cNvSpPr>
            <a:spLocks noGrp="1"/>
          </p:cNvSpPr>
          <p:nvPr>
            <p:ph type="ftr" sz="quarter" idx="11"/>
          </p:nvPr>
        </p:nvSpPr>
        <p:spPr/>
        <p:txBody>
          <a:bodyPr/>
          <a:lstStyle/>
          <a:p>
            <a:r>
              <a:rPr lang="en-US" smtClean="0"/>
              <a:t>LHCC, Paul Collier </a:t>
            </a:r>
            <a:endParaRPr lang="en-US" dirty="0"/>
          </a:p>
        </p:txBody>
      </p:sp>
      <p:sp>
        <p:nvSpPr>
          <p:cNvPr id="5" name="Slide Number Placeholder 4"/>
          <p:cNvSpPr>
            <a:spLocks noGrp="1"/>
          </p:cNvSpPr>
          <p:nvPr>
            <p:ph type="sldNum" sz="quarter" idx="12"/>
          </p:nvPr>
        </p:nvSpPr>
        <p:spPr/>
        <p:txBody>
          <a:bodyPr/>
          <a:lstStyle/>
          <a:p>
            <a:fld id="{8A37C28D-FCB0-477D-82D3-62143F2DA843}" type="slidenum">
              <a:rPr lang="en-US" smtClean="0"/>
              <a:pPr/>
              <a:t>23</a:t>
            </a:fld>
            <a:endParaRPr lang="en-US" dirty="0"/>
          </a:p>
        </p:txBody>
      </p:sp>
      <p:graphicFrame>
        <p:nvGraphicFramePr>
          <p:cNvPr id="6" name="Group 4"/>
          <p:cNvGraphicFramePr>
            <a:graphicFrameLocks noGrp="1"/>
          </p:cNvGraphicFramePr>
          <p:nvPr>
            <p:extLst>
              <p:ext uri="{D42A27DB-BD31-4B8C-83A1-F6EECF244321}">
                <p14:modId xmlns:p14="http://schemas.microsoft.com/office/powerpoint/2010/main" val="679348859"/>
              </p:ext>
            </p:extLst>
          </p:nvPr>
        </p:nvGraphicFramePr>
        <p:xfrm>
          <a:off x="251520" y="1124744"/>
          <a:ext cx="8352928" cy="4608512"/>
        </p:xfrm>
        <a:graphic>
          <a:graphicData uri="http://schemas.openxmlformats.org/drawingml/2006/table">
            <a:tbl>
              <a:tblPr/>
              <a:tblGrid>
                <a:gridCol w="3444507"/>
                <a:gridCol w="1593084"/>
                <a:gridCol w="1593084"/>
                <a:gridCol w="1722253"/>
              </a:tblGrid>
              <a:tr h="292027">
                <a:tc>
                  <a:txBody>
                    <a:bodyPr/>
                    <a:lstStyle/>
                    <a:p>
                      <a:pPr marL="0" marR="0" lvl="0" indent="0" algn="l" defTabSz="914400" rtl="0" eaLnBrk="1" fontAlgn="base" latinLnBrk="0" hangingPunct="1">
                        <a:lnSpc>
                          <a:spcPct val="100000"/>
                        </a:lnSpc>
                        <a:spcBef>
                          <a:spcPct val="0"/>
                        </a:spcBef>
                        <a:spcAft>
                          <a:spcPct val="0"/>
                        </a:spcAft>
                        <a:buClr>
                          <a:srgbClr val="00007D"/>
                        </a:buClr>
                        <a:buSzPct val="75000"/>
                        <a:buFont typeface="Wingdings" charset="0"/>
                        <a:buNone/>
                        <a:tabLst>
                          <a:tab pos="1295400" algn="l"/>
                        </a:tabLst>
                      </a:pPr>
                      <a:endParaRPr kumimoji="0" lang="en-US" sz="1800" b="1" i="0" u="none" strike="noStrike" cap="none" normalizeH="0" baseline="0" dirty="0">
                        <a:ln>
                          <a:noFill/>
                        </a:ln>
                        <a:solidFill>
                          <a:srgbClr val="FFFFFF"/>
                        </a:solidFill>
                        <a:effectLst/>
                        <a:latin typeface="+mn-lt"/>
                        <a:ea typeface="ヒラギノ角ゴ ProN W6" charset="0"/>
                        <a:cs typeface="ヒラギノ角ゴ ProN W6" charset="0"/>
                        <a:sym typeface="Arial" charset="0"/>
                      </a:endParaRPr>
                    </a:p>
                  </a:txBody>
                  <a:tcPr marL="0" marR="0" marT="3600" marB="360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38100" cap="flat" cmpd="sng" algn="ctr">
                      <a:solidFill>
                        <a:schemeClr val="accent1"/>
                      </a:solidFill>
                      <a:prstDash val="solid"/>
                      <a:round/>
                      <a:headEnd type="none" w="med" len="med"/>
                      <a:tailEnd type="none" w="med" len="med"/>
                    </a:lnB>
                    <a:lnTlToBr>
                      <a:noFill/>
                    </a:lnTlToBr>
                    <a:lnBlToTr>
                      <a:noFill/>
                    </a:lnBlToTr>
                    <a:solidFill>
                      <a:srgbClr val="9999FF"/>
                    </a:solidFill>
                  </a:tcPr>
                </a:tc>
                <a:tc>
                  <a:txBody>
                    <a:bodyPr/>
                    <a:lstStyle/>
                    <a:p>
                      <a:pPr marL="0" marR="0" lvl="0" indent="0" algn="ctr" defTabSz="914400" rtl="0" eaLnBrk="1" fontAlgn="base" latinLnBrk="0" hangingPunct="1">
                        <a:lnSpc>
                          <a:spcPct val="100000"/>
                        </a:lnSpc>
                        <a:spcBef>
                          <a:spcPct val="0"/>
                        </a:spcBef>
                        <a:spcAft>
                          <a:spcPct val="0"/>
                        </a:spcAft>
                        <a:buClr>
                          <a:srgbClr val="00007D"/>
                        </a:buClr>
                        <a:buSzPct val="75000"/>
                        <a:buFont typeface="Wingdings" charset="0"/>
                        <a:buNone/>
                        <a:tabLst>
                          <a:tab pos="1295400" algn="l"/>
                        </a:tabLst>
                      </a:pPr>
                      <a:r>
                        <a:rPr kumimoji="0" lang="en-US" sz="1800" b="1" i="0" u="none" strike="noStrike" cap="none" normalizeH="0" baseline="0">
                          <a:ln>
                            <a:noFill/>
                          </a:ln>
                          <a:solidFill>
                            <a:srgbClr val="FFFFFF"/>
                          </a:solidFill>
                          <a:effectLst/>
                          <a:latin typeface="+mn-lt"/>
                          <a:ea typeface="ヒラギノ角ゴ ProN W3" charset="0"/>
                          <a:cs typeface="ヒラギノ角ゴ ProN W3" charset="0"/>
                          <a:sym typeface="Arial" charset="0"/>
                        </a:rPr>
                        <a:t>2010</a:t>
                      </a:r>
                    </a:p>
                  </a:txBody>
                  <a:tcPr marL="0" marR="0" marT="3600" marB="360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38100" cap="flat" cmpd="sng" algn="ctr">
                      <a:solidFill>
                        <a:schemeClr val="accent1"/>
                      </a:solidFill>
                      <a:prstDash val="solid"/>
                      <a:round/>
                      <a:headEnd type="none" w="med" len="med"/>
                      <a:tailEnd type="none" w="med" len="med"/>
                    </a:lnB>
                    <a:lnTlToBr>
                      <a:noFill/>
                    </a:lnTlToBr>
                    <a:lnBlToTr>
                      <a:noFill/>
                    </a:lnBlToTr>
                    <a:solidFill>
                      <a:srgbClr val="9999FF"/>
                    </a:solidFill>
                  </a:tcPr>
                </a:tc>
                <a:tc>
                  <a:txBody>
                    <a:bodyPr/>
                    <a:lstStyle/>
                    <a:p>
                      <a:pPr marL="0" marR="0" lvl="0" indent="0" algn="ctr" defTabSz="914400" rtl="0" eaLnBrk="1" fontAlgn="base" latinLnBrk="0" hangingPunct="1">
                        <a:lnSpc>
                          <a:spcPct val="100000"/>
                        </a:lnSpc>
                        <a:spcBef>
                          <a:spcPct val="0"/>
                        </a:spcBef>
                        <a:spcAft>
                          <a:spcPct val="0"/>
                        </a:spcAft>
                        <a:buClr>
                          <a:srgbClr val="00007D"/>
                        </a:buClr>
                        <a:buSzPct val="75000"/>
                        <a:buFont typeface="Wingdings" charset="0"/>
                        <a:buNone/>
                        <a:tabLst>
                          <a:tab pos="1295400" algn="l"/>
                        </a:tabLst>
                      </a:pPr>
                      <a:r>
                        <a:rPr kumimoji="0" lang="en-US" sz="1800" b="1" i="0" u="none" strike="noStrike" cap="none" normalizeH="0" baseline="0">
                          <a:ln>
                            <a:noFill/>
                          </a:ln>
                          <a:solidFill>
                            <a:srgbClr val="FFFFFF"/>
                          </a:solidFill>
                          <a:effectLst/>
                          <a:latin typeface="+mn-lt"/>
                          <a:ea typeface="ヒラギノ角ゴ ProN W3" charset="0"/>
                          <a:cs typeface="ヒラギノ角ゴ ProN W3" charset="0"/>
                          <a:sym typeface="Arial" charset="0"/>
                        </a:rPr>
                        <a:t>2011</a:t>
                      </a:r>
                    </a:p>
                  </a:txBody>
                  <a:tcPr marL="0" marR="0" marT="3600" marB="360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38100" cap="flat" cmpd="sng" algn="ctr">
                      <a:solidFill>
                        <a:schemeClr val="accent1"/>
                      </a:solidFill>
                      <a:prstDash val="solid"/>
                      <a:round/>
                      <a:headEnd type="none" w="med" len="med"/>
                      <a:tailEnd type="none" w="med" len="med"/>
                    </a:lnB>
                    <a:lnTlToBr>
                      <a:noFill/>
                    </a:lnTlToBr>
                    <a:lnBlToTr>
                      <a:noFill/>
                    </a:lnBlToTr>
                    <a:solidFill>
                      <a:srgbClr val="9999FF"/>
                    </a:solidFill>
                  </a:tcPr>
                </a:tc>
                <a:tc>
                  <a:txBody>
                    <a:bodyPr/>
                    <a:lstStyle/>
                    <a:p>
                      <a:pPr marL="0" marR="0" lvl="0" indent="0" algn="ctr" defTabSz="914400" rtl="0" eaLnBrk="1" fontAlgn="base" latinLnBrk="0" hangingPunct="1">
                        <a:lnSpc>
                          <a:spcPct val="100000"/>
                        </a:lnSpc>
                        <a:spcBef>
                          <a:spcPct val="0"/>
                        </a:spcBef>
                        <a:spcAft>
                          <a:spcPct val="0"/>
                        </a:spcAft>
                        <a:buClr>
                          <a:srgbClr val="00007D"/>
                        </a:buClr>
                        <a:buSzPct val="75000"/>
                        <a:buFont typeface="Wingdings" charset="0"/>
                        <a:buNone/>
                        <a:tabLst>
                          <a:tab pos="1295400" algn="l"/>
                        </a:tabLst>
                      </a:pPr>
                      <a:r>
                        <a:rPr kumimoji="0" lang="en-US" sz="1800" b="1" i="0" u="none" strike="noStrike" cap="none" normalizeH="0" baseline="0">
                          <a:ln>
                            <a:noFill/>
                          </a:ln>
                          <a:solidFill>
                            <a:srgbClr val="FFFFFF"/>
                          </a:solidFill>
                          <a:effectLst/>
                          <a:latin typeface="+mn-lt"/>
                          <a:ea typeface="ヒラギノ角ゴ ProN W3" charset="0"/>
                          <a:cs typeface="ヒラギノ角ゴ ProN W3" charset="0"/>
                          <a:sym typeface="Arial" charset="0"/>
                        </a:rPr>
                        <a:t>Nominal</a:t>
                      </a:r>
                    </a:p>
                  </a:txBody>
                  <a:tcPr marL="0" marR="0" marT="3600" marB="360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38100" cap="flat" cmpd="sng" algn="ctr">
                      <a:solidFill>
                        <a:schemeClr val="accent1"/>
                      </a:solidFill>
                      <a:prstDash val="solid"/>
                      <a:round/>
                      <a:headEnd type="none" w="med" len="med"/>
                      <a:tailEnd type="none" w="med" len="med"/>
                    </a:lnB>
                    <a:lnTlToBr>
                      <a:noFill/>
                    </a:lnTlToBr>
                    <a:lnBlToTr>
                      <a:noFill/>
                    </a:lnBlToTr>
                    <a:solidFill>
                      <a:srgbClr val="9999FF"/>
                    </a:solidFill>
                  </a:tcPr>
                </a:tc>
              </a:tr>
              <a:tr h="326178">
                <a:tc>
                  <a:txBody>
                    <a:bodyPr/>
                    <a:lstStyle/>
                    <a:p>
                      <a:pPr marL="0" marR="0" lvl="0" indent="0" algn="l" defTabSz="914400" rtl="0" eaLnBrk="1" fontAlgn="base" latinLnBrk="0" hangingPunct="1">
                        <a:lnSpc>
                          <a:spcPct val="100000"/>
                        </a:lnSpc>
                        <a:spcBef>
                          <a:spcPct val="0"/>
                        </a:spcBef>
                        <a:spcAft>
                          <a:spcPct val="0"/>
                        </a:spcAft>
                        <a:buClr>
                          <a:srgbClr val="00007D"/>
                        </a:buClr>
                        <a:buSzPct val="75000"/>
                        <a:buFont typeface="Wingdings" charset="0"/>
                        <a:buNone/>
                        <a:tabLst>
                          <a:tab pos="1295400" algn="l"/>
                        </a:tabLst>
                      </a:pPr>
                      <a:r>
                        <a:rPr kumimoji="0" lang="en-US" sz="1800" b="0" i="0" u="none" strike="noStrike" cap="none" normalizeH="0" baseline="0" dirty="0">
                          <a:ln>
                            <a:noFill/>
                          </a:ln>
                          <a:solidFill>
                            <a:srgbClr val="000000"/>
                          </a:solidFill>
                          <a:effectLst/>
                          <a:latin typeface="+mn-lt"/>
                          <a:ea typeface="ヒラギノ角ゴ ProN W3" charset="0"/>
                          <a:cs typeface="ヒラギノ角ゴ ProN W3" charset="0"/>
                          <a:sym typeface="Arial" charset="0"/>
                        </a:rPr>
                        <a:t>Energy [</a:t>
                      </a:r>
                      <a:r>
                        <a:rPr kumimoji="0" lang="en-US" sz="1800" b="0" i="0" u="none" strike="noStrike" cap="none" normalizeH="0" baseline="0" dirty="0" err="1">
                          <a:ln>
                            <a:noFill/>
                          </a:ln>
                          <a:solidFill>
                            <a:srgbClr val="000000"/>
                          </a:solidFill>
                          <a:effectLst/>
                          <a:latin typeface="+mn-lt"/>
                          <a:ea typeface="ヒラギノ角ゴ ProN W3" charset="0"/>
                          <a:cs typeface="ヒラギノ角ゴ ProN W3" charset="0"/>
                          <a:sym typeface="Arial" charset="0"/>
                        </a:rPr>
                        <a:t>TeV</a:t>
                      </a:r>
                      <a:r>
                        <a:rPr kumimoji="0" lang="en-US" sz="1800" b="0" i="0" u="none" strike="noStrike" cap="none" normalizeH="0" baseline="0" dirty="0">
                          <a:ln>
                            <a:noFill/>
                          </a:ln>
                          <a:solidFill>
                            <a:srgbClr val="000000"/>
                          </a:solidFill>
                          <a:effectLst/>
                          <a:latin typeface="+mn-lt"/>
                          <a:ea typeface="ヒラギノ角ゴ ProN W3" charset="0"/>
                          <a:cs typeface="ヒラギノ角ゴ ProN W3" charset="0"/>
                          <a:sym typeface="Arial" charset="0"/>
                        </a:rPr>
                        <a:t>]</a:t>
                      </a:r>
                    </a:p>
                  </a:txBody>
                  <a:tcPr marL="0" marR="0" marT="3600" marB="360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381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0F8F9"/>
                    </a:solidFill>
                  </a:tcPr>
                </a:tc>
                <a:tc>
                  <a:txBody>
                    <a:bodyPr/>
                    <a:lstStyle/>
                    <a:p>
                      <a:pPr marL="0" marR="0" lvl="0" indent="0" algn="ctr" defTabSz="914400" rtl="0" eaLnBrk="1" fontAlgn="base" latinLnBrk="0" hangingPunct="1">
                        <a:lnSpc>
                          <a:spcPct val="100000"/>
                        </a:lnSpc>
                        <a:spcBef>
                          <a:spcPct val="0"/>
                        </a:spcBef>
                        <a:spcAft>
                          <a:spcPct val="0"/>
                        </a:spcAft>
                        <a:buClr>
                          <a:srgbClr val="00007D"/>
                        </a:buClr>
                        <a:buSzPct val="75000"/>
                        <a:buFont typeface="Wingdings" charset="0"/>
                        <a:buNone/>
                        <a:tabLst>
                          <a:tab pos="1295400" algn="l"/>
                        </a:tabLst>
                      </a:pPr>
                      <a:r>
                        <a:rPr kumimoji="0" lang="en-US" sz="1800" b="0" i="0" u="none" strike="noStrike" cap="none" normalizeH="0" baseline="0" dirty="0">
                          <a:ln>
                            <a:noFill/>
                          </a:ln>
                          <a:solidFill>
                            <a:srgbClr val="000000"/>
                          </a:solidFill>
                          <a:effectLst/>
                          <a:latin typeface="+mn-lt"/>
                          <a:ea typeface="ヒラギノ角ゴ ProN W3" charset="0"/>
                          <a:cs typeface="ヒラギノ角ゴ ProN W3" charset="0"/>
                          <a:sym typeface="Arial" charset="0"/>
                        </a:rPr>
                        <a:t>3.5</a:t>
                      </a:r>
                    </a:p>
                  </a:txBody>
                  <a:tcPr marL="0" marR="0" marT="3600" marB="360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381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0F8F9"/>
                    </a:solidFill>
                  </a:tcPr>
                </a:tc>
                <a:tc>
                  <a:txBody>
                    <a:bodyPr/>
                    <a:lstStyle/>
                    <a:p>
                      <a:pPr marL="0" marR="0" lvl="0" indent="0" algn="ctr" defTabSz="914400" rtl="0" eaLnBrk="1" fontAlgn="base" latinLnBrk="0" hangingPunct="1">
                        <a:lnSpc>
                          <a:spcPct val="100000"/>
                        </a:lnSpc>
                        <a:spcBef>
                          <a:spcPct val="0"/>
                        </a:spcBef>
                        <a:spcAft>
                          <a:spcPct val="0"/>
                        </a:spcAft>
                        <a:buClr>
                          <a:srgbClr val="00007D"/>
                        </a:buClr>
                        <a:buSzPct val="75000"/>
                        <a:buFont typeface="Wingdings" charset="0"/>
                        <a:buNone/>
                        <a:tabLst>
                          <a:tab pos="1295400" algn="l"/>
                        </a:tabLst>
                      </a:pPr>
                      <a:r>
                        <a:rPr kumimoji="0" lang="en-US" sz="1800" b="0" i="0" u="none" strike="noStrike" cap="none" normalizeH="0" baseline="0">
                          <a:ln>
                            <a:noFill/>
                          </a:ln>
                          <a:solidFill>
                            <a:srgbClr val="000000"/>
                          </a:solidFill>
                          <a:effectLst/>
                          <a:latin typeface="+mn-lt"/>
                          <a:ea typeface="ヒラギノ角ゴ ProN W3" charset="0"/>
                          <a:cs typeface="ヒラギノ角ゴ ProN W3" charset="0"/>
                          <a:sym typeface="Arial" charset="0"/>
                        </a:rPr>
                        <a:t>3.5</a:t>
                      </a:r>
                    </a:p>
                  </a:txBody>
                  <a:tcPr marL="0" marR="0" marT="3600" marB="360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381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9FF"/>
                    </a:solidFill>
                  </a:tcPr>
                </a:tc>
                <a:tc>
                  <a:txBody>
                    <a:bodyPr/>
                    <a:lstStyle/>
                    <a:p>
                      <a:pPr marL="0" marR="0" lvl="0" indent="0" algn="ctr" defTabSz="914400" rtl="0" eaLnBrk="1" fontAlgn="base" latinLnBrk="0" hangingPunct="1">
                        <a:lnSpc>
                          <a:spcPct val="100000"/>
                        </a:lnSpc>
                        <a:spcBef>
                          <a:spcPct val="0"/>
                        </a:spcBef>
                        <a:spcAft>
                          <a:spcPct val="0"/>
                        </a:spcAft>
                        <a:buClr>
                          <a:srgbClr val="00007D"/>
                        </a:buClr>
                        <a:buSzPct val="75000"/>
                        <a:buFont typeface="Wingdings" charset="0"/>
                        <a:buNone/>
                        <a:tabLst>
                          <a:tab pos="1295400" algn="l"/>
                        </a:tabLst>
                      </a:pPr>
                      <a:r>
                        <a:rPr kumimoji="0" lang="en-US" sz="1800" b="0" i="0" u="none" strike="noStrike" cap="none" normalizeH="0" baseline="0">
                          <a:ln>
                            <a:noFill/>
                          </a:ln>
                          <a:solidFill>
                            <a:srgbClr val="000000"/>
                          </a:solidFill>
                          <a:effectLst/>
                          <a:latin typeface="+mn-lt"/>
                          <a:ea typeface="ヒラギノ角ゴ ProN W3" charset="0"/>
                          <a:cs typeface="ヒラギノ角ゴ ProN W3" charset="0"/>
                          <a:sym typeface="Arial" charset="0"/>
                        </a:rPr>
                        <a:t>7 </a:t>
                      </a:r>
                    </a:p>
                  </a:txBody>
                  <a:tcPr marL="0" marR="0" marT="3600" marB="360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381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0F8F9"/>
                    </a:solidFill>
                  </a:tcPr>
                </a:tc>
              </a:tr>
              <a:tr h="496935">
                <a:tc>
                  <a:txBody>
                    <a:bodyPr/>
                    <a:lstStyle/>
                    <a:p>
                      <a:pPr marL="0" marR="0" lvl="0" indent="0" algn="l" defTabSz="914400" rtl="0" eaLnBrk="1" fontAlgn="base" latinLnBrk="0" hangingPunct="1">
                        <a:lnSpc>
                          <a:spcPct val="100000"/>
                        </a:lnSpc>
                        <a:spcBef>
                          <a:spcPct val="0"/>
                        </a:spcBef>
                        <a:spcAft>
                          <a:spcPct val="0"/>
                        </a:spcAft>
                        <a:buClr>
                          <a:srgbClr val="00007D"/>
                        </a:buClr>
                        <a:buSzPct val="75000"/>
                        <a:buFont typeface="Wingdings" charset="0"/>
                        <a:buNone/>
                        <a:tabLst>
                          <a:tab pos="1295400" algn="l"/>
                        </a:tabLst>
                      </a:pPr>
                      <a:r>
                        <a:rPr kumimoji="0" lang="en-US" sz="1800" b="0" i="0" u="none" strike="noStrike" cap="none" normalizeH="0" baseline="0">
                          <a:ln>
                            <a:noFill/>
                          </a:ln>
                          <a:solidFill>
                            <a:srgbClr val="000000"/>
                          </a:solidFill>
                          <a:effectLst/>
                          <a:latin typeface="+mn-lt"/>
                          <a:ea typeface="ヒラギノ角ゴ ProN W3" charset="0"/>
                          <a:cs typeface="ヒラギノ角ゴ ProN W3" charset="0"/>
                          <a:sym typeface="Arial" charset="0"/>
                        </a:rPr>
                        <a:t>β* [m] (IP1,IP2,IP5,IP8)</a:t>
                      </a:r>
                    </a:p>
                  </a:txBody>
                  <a:tcPr marL="0" marR="0" marT="3600" marB="360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0F8F9"/>
                    </a:solidFill>
                  </a:tcPr>
                </a:tc>
                <a:tc>
                  <a:txBody>
                    <a:bodyPr/>
                    <a:lstStyle/>
                    <a:p>
                      <a:pPr marL="0" marR="0" lvl="0" indent="0" algn="ctr" defTabSz="914400" rtl="0" eaLnBrk="1" fontAlgn="base" latinLnBrk="0" hangingPunct="1">
                        <a:lnSpc>
                          <a:spcPct val="100000"/>
                        </a:lnSpc>
                        <a:spcBef>
                          <a:spcPct val="0"/>
                        </a:spcBef>
                        <a:spcAft>
                          <a:spcPct val="0"/>
                        </a:spcAft>
                        <a:buClr>
                          <a:srgbClr val="00007D"/>
                        </a:buClr>
                        <a:buSzPct val="75000"/>
                        <a:buFont typeface="Wingdings" charset="0"/>
                        <a:buNone/>
                        <a:tabLst>
                          <a:tab pos="1295400" algn="l"/>
                        </a:tabLst>
                      </a:pPr>
                      <a:r>
                        <a:rPr kumimoji="0" lang="en-US" sz="1800" b="0" i="0" u="none" strike="noStrike" cap="none" normalizeH="0" baseline="0">
                          <a:ln>
                            <a:noFill/>
                          </a:ln>
                          <a:solidFill>
                            <a:srgbClr val="000000"/>
                          </a:solidFill>
                          <a:effectLst/>
                          <a:latin typeface="+mn-lt"/>
                          <a:ea typeface="ヒラギノ角ゴ ProN W3" charset="0"/>
                          <a:cs typeface="ヒラギノ角ゴ ProN W3" charset="0"/>
                          <a:sym typeface="Arial" charset="0"/>
                        </a:rPr>
                        <a:t>3.5, 3.5, 3.5, 3.5</a:t>
                      </a:r>
                    </a:p>
                  </a:txBody>
                  <a:tcPr marL="0" marR="0" marT="3600" marB="360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0F8F9"/>
                    </a:solidFill>
                  </a:tcPr>
                </a:tc>
                <a:tc>
                  <a:txBody>
                    <a:bodyPr/>
                    <a:lstStyle/>
                    <a:p>
                      <a:pPr marL="0" marR="0" lvl="0" indent="0" algn="ctr" defTabSz="914400" rtl="0" eaLnBrk="1" fontAlgn="base" latinLnBrk="0" hangingPunct="1">
                        <a:lnSpc>
                          <a:spcPct val="100000"/>
                        </a:lnSpc>
                        <a:spcBef>
                          <a:spcPct val="0"/>
                        </a:spcBef>
                        <a:spcAft>
                          <a:spcPct val="0"/>
                        </a:spcAft>
                        <a:buClr>
                          <a:srgbClr val="00007D"/>
                        </a:buClr>
                        <a:buSzPct val="75000"/>
                        <a:buFont typeface="Wingdings" charset="0"/>
                        <a:buNone/>
                        <a:tabLst>
                          <a:tab pos="1295400" algn="l"/>
                        </a:tabLst>
                      </a:pPr>
                      <a:r>
                        <a:rPr kumimoji="0" lang="en-US" sz="1800" b="0" i="0" u="none" strike="noStrike" cap="none" normalizeH="0" baseline="0" dirty="0">
                          <a:ln>
                            <a:noFill/>
                          </a:ln>
                          <a:solidFill>
                            <a:srgbClr val="000000"/>
                          </a:solidFill>
                          <a:effectLst/>
                          <a:latin typeface="+mn-lt"/>
                          <a:ea typeface="ヒラギノ角ゴ ProN W3" charset="0"/>
                          <a:cs typeface="ヒラギノ角ゴ ProN W3" charset="0"/>
                          <a:sym typeface="Arial" charset="0"/>
                        </a:rPr>
                        <a:t>1.5, 10, 1.5, 3.0</a:t>
                      </a:r>
                    </a:p>
                  </a:txBody>
                  <a:tcPr marL="0" marR="0" marT="3600" marB="360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0F8F9"/>
                    </a:solidFill>
                  </a:tcPr>
                </a:tc>
                <a:tc>
                  <a:txBody>
                    <a:bodyPr/>
                    <a:lstStyle/>
                    <a:p>
                      <a:pPr marL="0" marR="0" lvl="0" indent="0" algn="ctr" defTabSz="914400" rtl="0" eaLnBrk="1" fontAlgn="base" latinLnBrk="0" hangingPunct="1">
                        <a:lnSpc>
                          <a:spcPct val="100000"/>
                        </a:lnSpc>
                        <a:spcBef>
                          <a:spcPct val="0"/>
                        </a:spcBef>
                        <a:spcAft>
                          <a:spcPct val="0"/>
                        </a:spcAft>
                        <a:buClr>
                          <a:srgbClr val="00007D"/>
                        </a:buClr>
                        <a:buSzPct val="75000"/>
                        <a:buFont typeface="Wingdings" charset="0"/>
                        <a:buNone/>
                        <a:tabLst>
                          <a:tab pos="1295400" algn="l"/>
                        </a:tabLst>
                      </a:pPr>
                      <a:r>
                        <a:rPr kumimoji="0" lang="en-US" sz="1800" b="0" i="0" u="none" strike="noStrike" cap="none" normalizeH="0" baseline="0">
                          <a:ln>
                            <a:noFill/>
                          </a:ln>
                          <a:solidFill>
                            <a:srgbClr val="000000"/>
                          </a:solidFill>
                          <a:effectLst/>
                          <a:latin typeface="+mn-lt"/>
                          <a:ea typeface="ヒラギノ角ゴ ProN W3" charset="0"/>
                          <a:cs typeface="ヒラギノ角ゴ ProN W3" charset="0"/>
                          <a:sym typeface="Arial" charset="0"/>
                        </a:rPr>
                        <a:t>0.55, 10, 0.55, 10</a:t>
                      </a:r>
                    </a:p>
                  </a:txBody>
                  <a:tcPr marL="0" marR="0" marT="3600" marB="360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0F8F9"/>
                    </a:solidFill>
                  </a:tcPr>
                </a:tc>
              </a:tr>
              <a:tr h="326178">
                <a:tc>
                  <a:txBody>
                    <a:bodyPr/>
                    <a:lstStyle/>
                    <a:p>
                      <a:pPr marL="0" marR="0" lvl="0" indent="0" algn="l" defTabSz="914400" rtl="0" eaLnBrk="1" fontAlgn="base" latinLnBrk="0" hangingPunct="1">
                        <a:lnSpc>
                          <a:spcPct val="100000"/>
                        </a:lnSpc>
                        <a:spcBef>
                          <a:spcPct val="0"/>
                        </a:spcBef>
                        <a:spcAft>
                          <a:spcPct val="0"/>
                        </a:spcAft>
                        <a:buClr>
                          <a:srgbClr val="00007D"/>
                        </a:buClr>
                        <a:buSzPct val="75000"/>
                        <a:buFont typeface="Wingdings" charset="0"/>
                        <a:buNone/>
                        <a:tabLst>
                          <a:tab pos="1295400" algn="l"/>
                        </a:tabLst>
                      </a:pPr>
                      <a:r>
                        <a:rPr kumimoji="0" lang="en-US" sz="1800" b="0" i="0" u="none" strike="noStrike" cap="none" normalizeH="0" baseline="0">
                          <a:ln>
                            <a:noFill/>
                          </a:ln>
                          <a:solidFill>
                            <a:srgbClr val="000000"/>
                          </a:solidFill>
                          <a:effectLst/>
                          <a:latin typeface="+mn-lt"/>
                          <a:ea typeface="ヒラギノ角ゴ ProN W3" charset="0"/>
                          <a:cs typeface="ヒラギノ角ゴ ProN W3" charset="0"/>
                          <a:sym typeface="Arial" charset="0"/>
                        </a:rPr>
                        <a:t>Emittance [μm] (start of fill)</a:t>
                      </a:r>
                    </a:p>
                  </a:txBody>
                  <a:tcPr marL="0" marR="0" marT="3600" marB="360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0F8F9"/>
                    </a:solidFill>
                  </a:tcPr>
                </a:tc>
                <a:tc>
                  <a:txBody>
                    <a:bodyPr/>
                    <a:lstStyle/>
                    <a:p>
                      <a:pPr marL="0" marR="0" lvl="0" indent="0" algn="ctr" defTabSz="914400" rtl="0" eaLnBrk="1" fontAlgn="base" latinLnBrk="0" hangingPunct="1">
                        <a:lnSpc>
                          <a:spcPct val="100000"/>
                        </a:lnSpc>
                        <a:spcBef>
                          <a:spcPct val="0"/>
                        </a:spcBef>
                        <a:spcAft>
                          <a:spcPct val="0"/>
                        </a:spcAft>
                        <a:buClr>
                          <a:srgbClr val="00007D"/>
                        </a:buClr>
                        <a:buSzPct val="75000"/>
                        <a:buFont typeface="Wingdings" charset="0"/>
                        <a:buNone/>
                        <a:tabLst>
                          <a:tab pos="1295400" algn="l"/>
                        </a:tabLst>
                      </a:pPr>
                      <a:r>
                        <a:rPr kumimoji="0" lang="en-US" sz="1800" b="0" i="0" u="none" strike="noStrike" cap="none" normalizeH="0" baseline="0">
                          <a:ln>
                            <a:noFill/>
                          </a:ln>
                          <a:solidFill>
                            <a:srgbClr val="000000"/>
                          </a:solidFill>
                          <a:effectLst/>
                          <a:latin typeface="+mn-lt"/>
                          <a:ea typeface="ヒラギノ角ゴ ProN W3" charset="0"/>
                          <a:cs typeface="ヒラギノ角ゴ ProN W3" charset="0"/>
                          <a:sym typeface="Arial" charset="0"/>
                        </a:rPr>
                        <a:t>2.0 – 3.5 </a:t>
                      </a:r>
                    </a:p>
                  </a:txBody>
                  <a:tcPr marL="0" marR="0" marT="3600" marB="360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0F8F9"/>
                    </a:solidFill>
                  </a:tcPr>
                </a:tc>
                <a:tc>
                  <a:txBody>
                    <a:bodyPr/>
                    <a:lstStyle/>
                    <a:p>
                      <a:pPr marL="0" marR="0" lvl="0" indent="0" algn="ctr" defTabSz="914400" rtl="0" eaLnBrk="1" fontAlgn="base" latinLnBrk="0" hangingPunct="1">
                        <a:lnSpc>
                          <a:spcPct val="100000"/>
                        </a:lnSpc>
                        <a:spcBef>
                          <a:spcPct val="0"/>
                        </a:spcBef>
                        <a:spcAft>
                          <a:spcPct val="0"/>
                        </a:spcAft>
                        <a:buClr>
                          <a:srgbClr val="00007D"/>
                        </a:buClr>
                        <a:buSzPct val="75000"/>
                        <a:buFont typeface="Wingdings" charset="0"/>
                        <a:buNone/>
                        <a:tabLst>
                          <a:tab pos="1295400" algn="l"/>
                        </a:tabLst>
                      </a:pPr>
                      <a:r>
                        <a:rPr kumimoji="0" lang="en-US" sz="1800" b="1" i="0" u="none" strike="noStrike" cap="none" normalizeH="0" baseline="0">
                          <a:ln>
                            <a:noFill/>
                          </a:ln>
                          <a:solidFill>
                            <a:srgbClr val="66008D"/>
                          </a:solidFill>
                          <a:effectLst/>
                          <a:latin typeface="+mn-lt"/>
                          <a:ea typeface="ヒラギノ角ゴ ProN W3" charset="0"/>
                          <a:cs typeface="ヒラギノ角ゴ ProN W3" charset="0"/>
                          <a:sym typeface="Arial" charset="0"/>
                        </a:rPr>
                        <a:t>1.5 – 2.2 </a:t>
                      </a:r>
                    </a:p>
                  </a:txBody>
                  <a:tcPr marL="0" marR="0" marT="3600" marB="360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9FF"/>
                    </a:solidFill>
                  </a:tcPr>
                </a:tc>
                <a:tc>
                  <a:txBody>
                    <a:bodyPr/>
                    <a:lstStyle/>
                    <a:p>
                      <a:pPr marL="0" marR="0" lvl="0" indent="0" algn="ctr" defTabSz="914400" rtl="0" eaLnBrk="1" fontAlgn="base" latinLnBrk="0" hangingPunct="1">
                        <a:lnSpc>
                          <a:spcPct val="100000"/>
                        </a:lnSpc>
                        <a:spcBef>
                          <a:spcPct val="0"/>
                        </a:spcBef>
                        <a:spcAft>
                          <a:spcPct val="0"/>
                        </a:spcAft>
                        <a:buClr>
                          <a:srgbClr val="00007D"/>
                        </a:buClr>
                        <a:buSzPct val="75000"/>
                        <a:buFont typeface="Wingdings" charset="0"/>
                        <a:buNone/>
                        <a:tabLst>
                          <a:tab pos="1295400" algn="l"/>
                        </a:tabLst>
                      </a:pPr>
                      <a:r>
                        <a:rPr kumimoji="0" lang="en-US" sz="1800" b="0" i="0" u="none" strike="noStrike" cap="none" normalizeH="0" baseline="0">
                          <a:ln>
                            <a:noFill/>
                          </a:ln>
                          <a:solidFill>
                            <a:srgbClr val="000000"/>
                          </a:solidFill>
                          <a:effectLst/>
                          <a:latin typeface="+mn-lt"/>
                          <a:ea typeface="ヒラギノ角ゴ ProN W3" charset="0"/>
                          <a:cs typeface="ヒラギノ角ゴ ProN W3" charset="0"/>
                          <a:sym typeface="Arial" charset="0"/>
                        </a:rPr>
                        <a:t>3.75 </a:t>
                      </a:r>
                    </a:p>
                  </a:txBody>
                  <a:tcPr marL="0" marR="0" marT="3600" marB="360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0F8F9"/>
                    </a:solidFill>
                  </a:tcPr>
                </a:tc>
              </a:tr>
              <a:tr h="496935">
                <a:tc>
                  <a:txBody>
                    <a:bodyPr/>
                    <a:lstStyle/>
                    <a:p>
                      <a:pPr marL="0" marR="0" lvl="0" indent="0" algn="l" defTabSz="914400" rtl="0" eaLnBrk="1" fontAlgn="base" latinLnBrk="0" hangingPunct="1">
                        <a:lnSpc>
                          <a:spcPct val="100000"/>
                        </a:lnSpc>
                        <a:spcBef>
                          <a:spcPct val="0"/>
                        </a:spcBef>
                        <a:spcAft>
                          <a:spcPct val="0"/>
                        </a:spcAft>
                        <a:buClr>
                          <a:srgbClr val="00007D"/>
                        </a:buClr>
                        <a:buSzPct val="75000"/>
                        <a:buFont typeface="Wingdings" charset="0"/>
                        <a:buNone/>
                        <a:tabLst>
                          <a:tab pos="1295400" algn="l"/>
                        </a:tabLst>
                      </a:pPr>
                      <a:r>
                        <a:rPr kumimoji="0" lang="en-US" sz="1800" b="0" i="0" u="none" strike="noStrike" cap="none" normalizeH="0" baseline="0">
                          <a:ln>
                            <a:noFill/>
                          </a:ln>
                          <a:solidFill>
                            <a:srgbClr val="000000"/>
                          </a:solidFill>
                          <a:effectLst/>
                          <a:latin typeface="+mn-lt"/>
                          <a:ea typeface="ヒラギノ角ゴ ProN W3" charset="0"/>
                          <a:cs typeface="ヒラギノ角ゴ ProN W3" charset="0"/>
                          <a:sym typeface="Arial" charset="0"/>
                        </a:rPr>
                        <a:t>Transverse beam size at IP1&amp;5 [μm]</a:t>
                      </a:r>
                    </a:p>
                  </a:txBody>
                  <a:tcPr marL="0" marR="0" marT="3600" marB="360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0F8F9"/>
                    </a:solidFill>
                  </a:tcPr>
                </a:tc>
                <a:tc>
                  <a:txBody>
                    <a:bodyPr/>
                    <a:lstStyle/>
                    <a:p>
                      <a:pPr marL="0" marR="0" lvl="0" indent="0" algn="ctr" defTabSz="914400" rtl="0" eaLnBrk="1" fontAlgn="base" latinLnBrk="0" hangingPunct="1">
                        <a:lnSpc>
                          <a:spcPct val="100000"/>
                        </a:lnSpc>
                        <a:spcBef>
                          <a:spcPct val="0"/>
                        </a:spcBef>
                        <a:spcAft>
                          <a:spcPct val="0"/>
                        </a:spcAft>
                        <a:buClr>
                          <a:srgbClr val="00007D"/>
                        </a:buClr>
                        <a:buSzPct val="75000"/>
                        <a:buFont typeface="Wingdings" charset="0"/>
                        <a:buNone/>
                        <a:tabLst>
                          <a:tab pos="1295400" algn="l"/>
                        </a:tabLst>
                      </a:pPr>
                      <a:r>
                        <a:rPr kumimoji="0" lang="en-US" sz="1800" b="0" i="0" u="none" strike="noStrike" cap="none" normalizeH="0" baseline="0">
                          <a:ln>
                            <a:noFill/>
                          </a:ln>
                          <a:solidFill>
                            <a:srgbClr val="000000"/>
                          </a:solidFill>
                          <a:effectLst/>
                          <a:latin typeface="+mn-lt"/>
                          <a:ea typeface="ヒラギノ角ゴ ProN W3" charset="0"/>
                          <a:cs typeface="ヒラギノ角ゴ ProN W3" charset="0"/>
                          <a:sym typeface="Arial" charset="0"/>
                        </a:rPr>
                        <a:t>60</a:t>
                      </a:r>
                    </a:p>
                  </a:txBody>
                  <a:tcPr marL="0" marR="0" marT="3600" marB="360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0F8F9"/>
                    </a:solidFill>
                  </a:tcPr>
                </a:tc>
                <a:tc>
                  <a:txBody>
                    <a:bodyPr/>
                    <a:lstStyle/>
                    <a:p>
                      <a:pPr marL="0" marR="0" lvl="0" indent="0" algn="ctr" defTabSz="914400" rtl="0" eaLnBrk="1" fontAlgn="base" latinLnBrk="0" hangingPunct="1">
                        <a:lnSpc>
                          <a:spcPct val="100000"/>
                        </a:lnSpc>
                        <a:spcBef>
                          <a:spcPct val="0"/>
                        </a:spcBef>
                        <a:spcAft>
                          <a:spcPct val="0"/>
                        </a:spcAft>
                        <a:buClr>
                          <a:srgbClr val="00007D"/>
                        </a:buClr>
                        <a:buSzPct val="75000"/>
                        <a:buFont typeface="Wingdings" charset="0"/>
                        <a:buNone/>
                        <a:tabLst>
                          <a:tab pos="1295400" algn="l"/>
                        </a:tabLst>
                      </a:pPr>
                      <a:r>
                        <a:rPr kumimoji="0" lang="en-US" sz="1800" b="0" i="0" u="none" strike="noStrike" cap="none" normalizeH="0" baseline="0">
                          <a:ln>
                            <a:noFill/>
                          </a:ln>
                          <a:solidFill>
                            <a:srgbClr val="000000"/>
                          </a:solidFill>
                          <a:effectLst/>
                          <a:latin typeface="+mn-lt"/>
                          <a:ea typeface="ヒラギノ角ゴ ProN W3" charset="0"/>
                          <a:cs typeface="ヒラギノ角ゴ ProN W3" charset="0"/>
                          <a:sym typeface="Arial" charset="0"/>
                        </a:rPr>
                        <a:t>28</a:t>
                      </a:r>
                    </a:p>
                  </a:txBody>
                  <a:tcPr marL="0" marR="0" marT="3600" marB="360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9FF"/>
                    </a:solidFill>
                  </a:tcPr>
                </a:tc>
                <a:tc>
                  <a:txBody>
                    <a:bodyPr/>
                    <a:lstStyle/>
                    <a:p>
                      <a:pPr marL="0" marR="0" lvl="0" indent="0" algn="ctr" defTabSz="914400" rtl="0" eaLnBrk="1" fontAlgn="base" latinLnBrk="0" hangingPunct="1">
                        <a:lnSpc>
                          <a:spcPct val="100000"/>
                        </a:lnSpc>
                        <a:spcBef>
                          <a:spcPct val="0"/>
                        </a:spcBef>
                        <a:spcAft>
                          <a:spcPct val="0"/>
                        </a:spcAft>
                        <a:buClr>
                          <a:srgbClr val="00007D"/>
                        </a:buClr>
                        <a:buSzPct val="75000"/>
                        <a:buFont typeface="Wingdings" charset="0"/>
                        <a:buNone/>
                        <a:tabLst>
                          <a:tab pos="1295400" algn="l"/>
                        </a:tabLst>
                      </a:pPr>
                      <a:r>
                        <a:rPr kumimoji="0" lang="en-US" sz="1800" b="0" i="0" u="none" strike="noStrike" cap="none" normalizeH="0" baseline="0">
                          <a:ln>
                            <a:noFill/>
                          </a:ln>
                          <a:solidFill>
                            <a:srgbClr val="000000"/>
                          </a:solidFill>
                          <a:effectLst/>
                          <a:latin typeface="+mn-lt"/>
                          <a:ea typeface="ヒラギノ角ゴ ProN W3" charset="0"/>
                          <a:cs typeface="ヒラギノ角ゴ ProN W3" charset="0"/>
                          <a:sym typeface="Arial" charset="0"/>
                        </a:rPr>
                        <a:t>16.7 </a:t>
                      </a:r>
                    </a:p>
                  </a:txBody>
                  <a:tcPr marL="0" marR="0" marT="3600" marB="360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0F8F9"/>
                    </a:solidFill>
                  </a:tcPr>
                </a:tc>
              </a:tr>
              <a:tr h="326178">
                <a:tc>
                  <a:txBody>
                    <a:bodyPr/>
                    <a:lstStyle/>
                    <a:p>
                      <a:pPr marL="0" marR="0" lvl="0" indent="0" algn="l" defTabSz="914400" rtl="0" eaLnBrk="1" fontAlgn="base" latinLnBrk="0" hangingPunct="1">
                        <a:lnSpc>
                          <a:spcPct val="100000"/>
                        </a:lnSpc>
                        <a:spcBef>
                          <a:spcPct val="0"/>
                        </a:spcBef>
                        <a:spcAft>
                          <a:spcPct val="0"/>
                        </a:spcAft>
                        <a:buClr>
                          <a:srgbClr val="00007D"/>
                        </a:buClr>
                        <a:buSzPct val="75000"/>
                        <a:buFont typeface="Wingdings" charset="0"/>
                        <a:buNone/>
                        <a:tabLst>
                          <a:tab pos="1295400" algn="l"/>
                        </a:tabLst>
                      </a:pPr>
                      <a:r>
                        <a:rPr kumimoji="0" lang="en-US" sz="1800" b="0" i="0" u="none" strike="noStrike" cap="none" normalizeH="0" baseline="0">
                          <a:ln>
                            <a:noFill/>
                          </a:ln>
                          <a:solidFill>
                            <a:srgbClr val="000000"/>
                          </a:solidFill>
                          <a:effectLst/>
                          <a:latin typeface="+mn-lt"/>
                          <a:ea typeface="ヒラギノ角ゴ ProN W3" charset="0"/>
                          <a:cs typeface="ヒラギノ角ゴ ProN W3" charset="0"/>
                          <a:sym typeface="Arial" charset="0"/>
                        </a:rPr>
                        <a:t>Bunch population</a:t>
                      </a:r>
                    </a:p>
                  </a:txBody>
                  <a:tcPr marL="0" marR="0" marT="3600" marB="360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0F8F9"/>
                    </a:solidFill>
                  </a:tcPr>
                </a:tc>
                <a:tc>
                  <a:txBody>
                    <a:bodyPr/>
                    <a:lstStyle/>
                    <a:p>
                      <a:pPr marL="0" marR="0" lvl="0" indent="0" algn="ctr" defTabSz="914400" rtl="0" eaLnBrk="1" fontAlgn="base" latinLnBrk="0" hangingPunct="1">
                        <a:lnSpc>
                          <a:spcPct val="100000"/>
                        </a:lnSpc>
                        <a:spcBef>
                          <a:spcPct val="0"/>
                        </a:spcBef>
                        <a:spcAft>
                          <a:spcPct val="0"/>
                        </a:spcAft>
                        <a:buClr>
                          <a:srgbClr val="00007D"/>
                        </a:buClr>
                        <a:buSzPct val="75000"/>
                        <a:buFont typeface="Wingdings" charset="0"/>
                        <a:buNone/>
                        <a:tabLst>
                          <a:tab pos="1295400" algn="l"/>
                        </a:tabLst>
                      </a:pPr>
                      <a:r>
                        <a:rPr kumimoji="0" lang="en-US" sz="1800" b="0" i="0" u="none" strike="noStrike" cap="none" normalizeH="0" baseline="0">
                          <a:ln>
                            <a:noFill/>
                          </a:ln>
                          <a:solidFill>
                            <a:srgbClr val="000000"/>
                          </a:solidFill>
                          <a:effectLst/>
                          <a:latin typeface="+mn-lt"/>
                          <a:ea typeface="ヒラギノ角ゴ ProN W3" charset="0"/>
                          <a:cs typeface="ヒラギノ角ゴ ProN W3" charset="0"/>
                          <a:sym typeface="Arial" charset="0"/>
                        </a:rPr>
                        <a:t>1.2×10</a:t>
                      </a:r>
                      <a:r>
                        <a:rPr kumimoji="0" lang="en-US" sz="1800" b="0" i="0" u="none" strike="noStrike" cap="none" normalizeH="0" baseline="32000">
                          <a:ln>
                            <a:noFill/>
                          </a:ln>
                          <a:solidFill>
                            <a:srgbClr val="000000"/>
                          </a:solidFill>
                          <a:effectLst/>
                          <a:latin typeface="+mn-lt"/>
                          <a:ea typeface="ヒラギノ角ゴ ProN W3" charset="0"/>
                          <a:cs typeface="ヒラギノ角ゴ ProN W3" charset="0"/>
                          <a:sym typeface="Arial" charset="0"/>
                        </a:rPr>
                        <a:t>11</a:t>
                      </a:r>
                      <a:r>
                        <a:rPr kumimoji="0" lang="en-US" sz="1800" b="0" i="0" u="none" strike="noStrike" cap="none" normalizeH="0" baseline="0">
                          <a:ln>
                            <a:noFill/>
                          </a:ln>
                          <a:solidFill>
                            <a:srgbClr val="000000"/>
                          </a:solidFill>
                          <a:effectLst/>
                          <a:latin typeface="+mn-lt"/>
                          <a:ea typeface="ヒラギノ角ゴ ProN W3" charset="0"/>
                          <a:cs typeface="ヒラギノ角ゴ ProN W3" charset="0"/>
                          <a:sym typeface="Arial" charset="0"/>
                        </a:rPr>
                        <a:t> p</a:t>
                      </a:r>
                    </a:p>
                  </a:txBody>
                  <a:tcPr marL="0" marR="0" marT="3600" marB="360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0F8F9"/>
                    </a:solidFill>
                  </a:tcPr>
                </a:tc>
                <a:tc>
                  <a:txBody>
                    <a:bodyPr/>
                    <a:lstStyle/>
                    <a:p>
                      <a:pPr marL="0" marR="0" lvl="0" indent="0" algn="ctr" defTabSz="914400" rtl="0" eaLnBrk="1" fontAlgn="base" latinLnBrk="0" hangingPunct="1">
                        <a:lnSpc>
                          <a:spcPct val="100000"/>
                        </a:lnSpc>
                        <a:spcBef>
                          <a:spcPct val="0"/>
                        </a:spcBef>
                        <a:spcAft>
                          <a:spcPct val="0"/>
                        </a:spcAft>
                        <a:buClr>
                          <a:srgbClr val="00007D"/>
                        </a:buClr>
                        <a:buSzPct val="75000"/>
                        <a:buFont typeface="Wingdings" charset="0"/>
                        <a:buNone/>
                        <a:tabLst>
                          <a:tab pos="1295400" algn="l"/>
                        </a:tabLst>
                      </a:pPr>
                      <a:r>
                        <a:rPr kumimoji="0" lang="en-US" sz="1800" b="1" i="0" u="none" strike="noStrike" cap="none" normalizeH="0" baseline="0">
                          <a:ln>
                            <a:noFill/>
                          </a:ln>
                          <a:solidFill>
                            <a:srgbClr val="66008D"/>
                          </a:solidFill>
                          <a:effectLst/>
                          <a:latin typeface="+mn-lt"/>
                          <a:ea typeface="ヒラギノ角ゴ ProN W3" charset="0"/>
                          <a:cs typeface="ヒラギノ角ゴ ProN W3" charset="0"/>
                          <a:sym typeface="Arial" charset="0"/>
                        </a:rPr>
                        <a:t>1.35×10</a:t>
                      </a:r>
                      <a:r>
                        <a:rPr kumimoji="0" lang="en-US" sz="1800" b="1" i="0" u="none" strike="noStrike" cap="none" normalizeH="0" baseline="32000">
                          <a:ln>
                            <a:noFill/>
                          </a:ln>
                          <a:solidFill>
                            <a:srgbClr val="66008D"/>
                          </a:solidFill>
                          <a:effectLst/>
                          <a:latin typeface="+mn-lt"/>
                          <a:ea typeface="ヒラギノ角ゴ ProN W3" charset="0"/>
                          <a:cs typeface="ヒラギノ角ゴ ProN W3" charset="0"/>
                          <a:sym typeface="Arial" charset="0"/>
                        </a:rPr>
                        <a:t>11</a:t>
                      </a:r>
                      <a:r>
                        <a:rPr kumimoji="0" lang="en-US" sz="1800" b="1" i="0" u="none" strike="noStrike" cap="none" normalizeH="0" baseline="0">
                          <a:ln>
                            <a:noFill/>
                          </a:ln>
                          <a:solidFill>
                            <a:srgbClr val="66008D"/>
                          </a:solidFill>
                          <a:effectLst/>
                          <a:latin typeface="+mn-lt"/>
                          <a:ea typeface="ヒラギノ角ゴ ProN W3" charset="0"/>
                          <a:cs typeface="ヒラギノ角ゴ ProN W3" charset="0"/>
                          <a:sym typeface="Arial" charset="0"/>
                        </a:rPr>
                        <a:t> p</a:t>
                      </a:r>
                    </a:p>
                  </a:txBody>
                  <a:tcPr marL="0" marR="0" marT="3600" marB="360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9FF"/>
                    </a:solidFill>
                  </a:tcPr>
                </a:tc>
                <a:tc>
                  <a:txBody>
                    <a:bodyPr/>
                    <a:lstStyle/>
                    <a:p>
                      <a:pPr marL="0" marR="0" lvl="0" indent="0" algn="ctr" defTabSz="914400" rtl="0" eaLnBrk="1" fontAlgn="base" latinLnBrk="0" hangingPunct="1">
                        <a:lnSpc>
                          <a:spcPct val="100000"/>
                        </a:lnSpc>
                        <a:spcBef>
                          <a:spcPct val="0"/>
                        </a:spcBef>
                        <a:spcAft>
                          <a:spcPct val="0"/>
                        </a:spcAft>
                        <a:buClr>
                          <a:srgbClr val="00007D"/>
                        </a:buClr>
                        <a:buSzPct val="75000"/>
                        <a:buFont typeface="Wingdings" charset="0"/>
                        <a:buNone/>
                        <a:tabLst>
                          <a:tab pos="1295400" algn="l"/>
                        </a:tabLst>
                      </a:pPr>
                      <a:r>
                        <a:rPr kumimoji="0" lang="en-US" sz="1800" b="0" i="0" u="none" strike="noStrike" cap="none" normalizeH="0" baseline="0">
                          <a:ln>
                            <a:noFill/>
                          </a:ln>
                          <a:solidFill>
                            <a:srgbClr val="000000"/>
                          </a:solidFill>
                          <a:effectLst/>
                          <a:latin typeface="+mn-lt"/>
                          <a:ea typeface="ヒラギノ角ゴ ProN W3" charset="0"/>
                          <a:cs typeface="ヒラギノ角ゴ ProN W3" charset="0"/>
                          <a:sym typeface="Arial" charset="0"/>
                        </a:rPr>
                        <a:t>1.15×10</a:t>
                      </a:r>
                      <a:r>
                        <a:rPr kumimoji="0" lang="en-US" sz="1800" b="0" i="0" u="none" strike="noStrike" cap="none" normalizeH="0" baseline="32000">
                          <a:ln>
                            <a:noFill/>
                          </a:ln>
                          <a:solidFill>
                            <a:srgbClr val="000000"/>
                          </a:solidFill>
                          <a:effectLst/>
                          <a:latin typeface="+mn-lt"/>
                          <a:ea typeface="ヒラギノ角ゴ ProN W3" charset="0"/>
                          <a:cs typeface="ヒラギノ角ゴ ProN W3" charset="0"/>
                          <a:sym typeface="Arial" charset="0"/>
                        </a:rPr>
                        <a:t>11</a:t>
                      </a:r>
                      <a:r>
                        <a:rPr kumimoji="0" lang="en-US" sz="1800" b="0" i="0" u="none" strike="noStrike" cap="none" normalizeH="0" baseline="0">
                          <a:ln>
                            <a:noFill/>
                          </a:ln>
                          <a:solidFill>
                            <a:srgbClr val="000000"/>
                          </a:solidFill>
                          <a:effectLst/>
                          <a:latin typeface="+mn-lt"/>
                          <a:ea typeface="ヒラギノ角ゴ ProN W3" charset="0"/>
                          <a:cs typeface="ヒラギノ角ゴ ProN W3" charset="0"/>
                          <a:sym typeface="Arial" charset="0"/>
                        </a:rPr>
                        <a:t> p</a:t>
                      </a:r>
                    </a:p>
                  </a:txBody>
                  <a:tcPr marL="0" marR="0" marT="3600" marB="360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0F8F9"/>
                    </a:solidFill>
                  </a:tcPr>
                </a:tc>
              </a:tr>
              <a:tr h="326178">
                <a:tc>
                  <a:txBody>
                    <a:bodyPr/>
                    <a:lstStyle/>
                    <a:p>
                      <a:pPr marL="0" marR="0" lvl="0" indent="0" algn="l" defTabSz="914400" rtl="0" eaLnBrk="1" fontAlgn="base" latinLnBrk="0" hangingPunct="1">
                        <a:lnSpc>
                          <a:spcPct val="100000"/>
                        </a:lnSpc>
                        <a:spcBef>
                          <a:spcPct val="0"/>
                        </a:spcBef>
                        <a:spcAft>
                          <a:spcPct val="0"/>
                        </a:spcAft>
                        <a:buClr>
                          <a:srgbClr val="00007D"/>
                        </a:buClr>
                        <a:buSzPct val="75000"/>
                        <a:buFont typeface="Wingdings" charset="0"/>
                        <a:buNone/>
                        <a:tabLst>
                          <a:tab pos="1295400" algn="l"/>
                        </a:tabLst>
                      </a:pPr>
                      <a:r>
                        <a:rPr kumimoji="0" lang="en-US" sz="1800" b="0" i="0" u="none" strike="noStrike" cap="none" normalizeH="0" baseline="0">
                          <a:ln>
                            <a:noFill/>
                          </a:ln>
                          <a:solidFill>
                            <a:srgbClr val="000000"/>
                          </a:solidFill>
                          <a:effectLst/>
                          <a:latin typeface="+mn-lt"/>
                          <a:ea typeface="ヒラギノ角ゴ ProN W3" charset="0"/>
                          <a:cs typeface="ヒラギノ角ゴ ProN W3" charset="0"/>
                          <a:sym typeface="Arial" charset="0"/>
                        </a:rPr>
                        <a:t>Number of bunches</a:t>
                      </a:r>
                    </a:p>
                  </a:txBody>
                  <a:tcPr marL="0" marR="0" marT="3600" marB="360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0F8F9"/>
                    </a:solidFill>
                  </a:tcPr>
                </a:tc>
                <a:tc>
                  <a:txBody>
                    <a:bodyPr/>
                    <a:lstStyle/>
                    <a:p>
                      <a:pPr marL="0" marR="0" lvl="0" indent="0" algn="ctr" defTabSz="914400" rtl="0" eaLnBrk="1" fontAlgn="base" latinLnBrk="0" hangingPunct="1">
                        <a:lnSpc>
                          <a:spcPct val="100000"/>
                        </a:lnSpc>
                        <a:spcBef>
                          <a:spcPct val="0"/>
                        </a:spcBef>
                        <a:spcAft>
                          <a:spcPct val="0"/>
                        </a:spcAft>
                        <a:buClr>
                          <a:srgbClr val="00007D"/>
                        </a:buClr>
                        <a:buSzPct val="75000"/>
                        <a:buFont typeface="Wingdings" charset="0"/>
                        <a:buNone/>
                        <a:tabLst>
                          <a:tab pos="1295400" algn="l"/>
                        </a:tabLst>
                      </a:pPr>
                      <a:r>
                        <a:rPr kumimoji="0" lang="en-US" sz="1800" b="0" i="0" u="none" strike="noStrike" cap="none" normalizeH="0" baseline="0">
                          <a:ln>
                            <a:noFill/>
                          </a:ln>
                          <a:solidFill>
                            <a:srgbClr val="000000"/>
                          </a:solidFill>
                          <a:effectLst/>
                          <a:latin typeface="+mn-lt"/>
                          <a:ea typeface="ヒラギノ角ゴ ProN W3" charset="0"/>
                          <a:cs typeface="ヒラギノ角ゴ ProN W3" charset="0"/>
                          <a:sym typeface="Arial" charset="0"/>
                        </a:rPr>
                        <a:t>368</a:t>
                      </a:r>
                    </a:p>
                  </a:txBody>
                  <a:tcPr marL="0" marR="0" marT="3600" marB="360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0F8F9"/>
                    </a:solidFill>
                  </a:tcPr>
                </a:tc>
                <a:tc>
                  <a:txBody>
                    <a:bodyPr/>
                    <a:lstStyle/>
                    <a:p>
                      <a:pPr marL="0" marR="0" lvl="0" indent="0" algn="ctr" defTabSz="914400" rtl="0" eaLnBrk="1" fontAlgn="base" latinLnBrk="0" hangingPunct="1">
                        <a:lnSpc>
                          <a:spcPct val="100000"/>
                        </a:lnSpc>
                        <a:spcBef>
                          <a:spcPct val="0"/>
                        </a:spcBef>
                        <a:spcAft>
                          <a:spcPct val="0"/>
                        </a:spcAft>
                        <a:buClr>
                          <a:srgbClr val="00007D"/>
                        </a:buClr>
                        <a:buSzPct val="75000"/>
                        <a:buFont typeface="Wingdings" charset="0"/>
                        <a:buNone/>
                        <a:tabLst>
                          <a:tab pos="1295400" algn="l"/>
                        </a:tabLst>
                      </a:pPr>
                      <a:r>
                        <a:rPr kumimoji="0" lang="en-US" sz="1800" b="0" i="0" u="none" strike="noStrike" cap="none" normalizeH="0" baseline="0">
                          <a:ln>
                            <a:noFill/>
                          </a:ln>
                          <a:solidFill>
                            <a:srgbClr val="000000"/>
                          </a:solidFill>
                          <a:effectLst/>
                          <a:latin typeface="+mn-lt"/>
                          <a:ea typeface="ヒラギノ角ゴ ProN W3" charset="0"/>
                          <a:cs typeface="ヒラギノ角ゴ ProN W3" charset="0"/>
                          <a:sym typeface="Arial" charset="0"/>
                        </a:rPr>
                        <a:t>1380</a:t>
                      </a:r>
                    </a:p>
                  </a:txBody>
                  <a:tcPr marL="0" marR="0" marT="3600" marB="360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9FF"/>
                    </a:solidFill>
                  </a:tcPr>
                </a:tc>
                <a:tc>
                  <a:txBody>
                    <a:bodyPr/>
                    <a:lstStyle/>
                    <a:p>
                      <a:pPr marL="0" marR="0" lvl="0" indent="0" algn="ctr" defTabSz="914400" rtl="0" eaLnBrk="1" fontAlgn="base" latinLnBrk="0" hangingPunct="1">
                        <a:lnSpc>
                          <a:spcPct val="100000"/>
                        </a:lnSpc>
                        <a:spcBef>
                          <a:spcPct val="0"/>
                        </a:spcBef>
                        <a:spcAft>
                          <a:spcPct val="0"/>
                        </a:spcAft>
                        <a:buClr>
                          <a:srgbClr val="00007D"/>
                        </a:buClr>
                        <a:buSzPct val="75000"/>
                        <a:buFont typeface="Wingdings" charset="0"/>
                        <a:buNone/>
                        <a:tabLst>
                          <a:tab pos="1295400" algn="l"/>
                        </a:tabLst>
                      </a:pPr>
                      <a:r>
                        <a:rPr kumimoji="0" lang="en-US" sz="1800" b="0" i="0" u="none" strike="noStrike" cap="none" normalizeH="0" baseline="0">
                          <a:ln>
                            <a:noFill/>
                          </a:ln>
                          <a:solidFill>
                            <a:srgbClr val="000000"/>
                          </a:solidFill>
                          <a:effectLst/>
                          <a:latin typeface="+mn-lt"/>
                          <a:ea typeface="ヒラギノ角ゴ ProN W3" charset="0"/>
                          <a:cs typeface="ヒラギノ角ゴ ProN W3" charset="0"/>
                          <a:sym typeface="Arial" charset="0"/>
                        </a:rPr>
                        <a:t>2808</a:t>
                      </a:r>
                    </a:p>
                  </a:txBody>
                  <a:tcPr marL="0" marR="0" marT="3600" marB="360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0F8F9"/>
                    </a:solidFill>
                  </a:tcPr>
                </a:tc>
              </a:tr>
              <a:tr h="496935">
                <a:tc>
                  <a:txBody>
                    <a:bodyPr/>
                    <a:lstStyle/>
                    <a:p>
                      <a:pPr marL="0" marR="0" lvl="0" indent="0" algn="l" defTabSz="914400" rtl="0" eaLnBrk="1" fontAlgn="base" latinLnBrk="0" hangingPunct="1">
                        <a:lnSpc>
                          <a:spcPct val="100000"/>
                        </a:lnSpc>
                        <a:spcBef>
                          <a:spcPct val="0"/>
                        </a:spcBef>
                        <a:spcAft>
                          <a:spcPct val="0"/>
                        </a:spcAft>
                        <a:buClr>
                          <a:srgbClr val="00007D"/>
                        </a:buClr>
                        <a:buSzPct val="75000"/>
                        <a:buFont typeface="Wingdings" charset="0"/>
                        <a:buNone/>
                        <a:tabLst>
                          <a:tab pos="1295400" algn="l"/>
                        </a:tabLst>
                      </a:pPr>
                      <a:r>
                        <a:rPr kumimoji="0" lang="en-US" sz="1800" b="0" i="0" u="none" strike="noStrike" cap="none" normalizeH="0" baseline="0">
                          <a:ln>
                            <a:noFill/>
                          </a:ln>
                          <a:solidFill>
                            <a:srgbClr val="000000"/>
                          </a:solidFill>
                          <a:effectLst/>
                          <a:latin typeface="+mn-lt"/>
                          <a:ea typeface="ヒラギノ角ゴ ProN W3" charset="0"/>
                          <a:cs typeface="ヒラギノ角ゴ ProN W3" charset="0"/>
                          <a:sym typeface="Arial" charset="0"/>
                        </a:rPr>
                        <a:t>Number of collisions (IP1 &amp; IP5)</a:t>
                      </a:r>
                    </a:p>
                  </a:txBody>
                  <a:tcPr marL="0" marR="0" marT="3600" marB="360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0F8F9"/>
                    </a:solidFill>
                  </a:tcPr>
                </a:tc>
                <a:tc>
                  <a:txBody>
                    <a:bodyPr/>
                    <a:lstStyle/>
                    <a:p>
                      <a:pPr marL="0" marR="0" lvl="0" indent="0" algn="ctr" defTabSz="914400" rtl="0" eaLnBrk="1" fontAlgn="base" latinLnBrk="0" hangingPunct="1">
                        <a:lnSpc>
                          <a:spcPct val="100000"/>
                        </a:lnSpc>
                        <a:spcBef>
                          <a:spcPct val="0"/>
                        </a:spcBef>
                        <a:spcAft>
                          <a:spcPct val="0"/>
                        </a:spcAft>
                        <a:buClr>
                          <a:srgbClr val="00007D"/>
                        </a:buClr>
                        <a:buSzPct val="75000"/>
                        <a:buFont typeface="Wingdings" charset="0"/>
                        <a:buNone/>
                        <a:tabLst>
                          <a:tab pos="1295400" algn="l"/>
                        </a:tabLst>
                      </a:pPr>
                      <a:r>
                        <a:rPr kumimoji="0" lang="en-US" sz="1800" b="0" i="0" u="none" strike="noStrike" cap="none" normalizeH="0" baseline="0">
                          <a:ln>
                            <a:noFill/>
                          </a:ln>
                          <a:solidFill>
                            <a:srgbClr val="000000"/>
                          </a:solidFill>
                          <a:effectLst/>
                          <a:latin typeface="+mn-lt"/>
                          <a:ea typeface="ヒラギノ角ゴ ProN W3" charset="0"/>
                          <a:cs typeface="ヒラギノ角ゴ ProN W3" charset="0"/>
                          <a:sym typeface="Arial" charset="0"/>
                        </a:rPr>
                        <a:t>348</a:t>
                      </a:r>
                    </a:p>
                  </a:txBody>
                  <a:tcPr marL="0" marR="0" marT="3600" marB="360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0F8F9"/>
                    </a:solidFill>
                  </a:tcPr>
                </a:tc>
                <a:tc>
                  <a:txBody>
                    <a:bodyPr/>
                    <a:lstStyle/>
                    <a:p>
                      <a:pPr marL="0" marR="0" lvl="0" indent="0" algn="ctr" defTabSz="914400" rtl="0" eaLnBrk="1" fontAlgn="base" latinLnBrk="0" hangingPunct="1">
                        <a:lnSpc>
                          <a:spcPct val="100000"/>
                        </a:lnSpc>
                        <a:spcBef>
                          <a:spcPct val="0"/>
                        </a:spcBef>
                        <a:spcAft>
                          <a:spcPct val="0"/>
                        </a:spcAft>
                        <a:buClr>
                          <a:srgbClr val="00007D"/>
                        </a:buClr>
                        <a:buSzPct val="75000"/>
                        <a:buFont typeface="Wingdings" charset="0"/>
                        <a:buNone/>
                        <a:tabLst>
                          <a:tab pos="1295400" algn="l"/>
                        </a:tabLst>
                      </a:pPr>
                      <a:r>
                        <a:rPr kumimoji="0" lang="en-US" sz="1800" b="0" i="0" u="none" strike="noStrike" cap="none" normalizeH="0" baseline="0">
                          <a:ln>
                            <a:noFill/>
                          </a:ln>
                          <a:solidFill>
                            <a:srgbClr val="000000"/>
                          </a:solidFill>
                          <a:effectLst/>
                          <a:latin typeface="+mn-lt"/>
                          <a:ea typeface="ヒラギノ角ゴ ProN W3" charset="0"/>
                          <a:cs typeface="ヒラギノ角ゴ ProN W3" charset="0"/>
                          <a:sym typeface="Arial" charset="0"/>
                        </a:rPr>
                        <a:t>1318</a:t>
                      </a:r>
                    </a:p>
                  </a:txBody>
                  <a:tcPr marL="0" marR="0" marT="3600" marB="360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9FF"/>
                    </a:solidFill>
                  </a:tcPr>
                </a:tc>
                <a:tc>
                  <a:txBody>
                    <a:bodyPr/>
                    <a:lstStyle/>
                    <a:p>
                      <a:pPr marL="0" marR="0" lvl="0" indent="0" algn="ctr" defTabSz="914400" rtl="0" eaLnBrk="1" fontAlgn="base" latinLnBrk="0" hangingPunct="1">
                        <a:lnSpc>
                          <a:spcPct val="100000"/>
                        </a:lnSpc>
                        <a:spcBef>
                          <a:spcPct val="0"/>
                        </a:spcBef>
                        <a:spcAft>
                          <a:spcPct val="0"/>
                        </a:spcAft>
                        <a:buClr>
                          <a:srgbClr val="00007D"/>
                        </a:buClr>
                        <a:buSzPct val="75000"/>
                        <a:buFont typeface="Wingdings" charset="0"/>
                        <a:buNone/>
                        <a:tabLst>
                          <a:tab pos="1295400" algn="l"/>
                        </a:tabLst>
                      </a:pPr>
                      <a:r>
                        <a:rPr kumimoji="0" lang="en-US" sz="1800" b="0" i="0" u="none" strike="noStrike" cap="none" normalizeH="0" baseline="0">
                          <a:ln>
                            <a:noFill/>
                          </a:ln>
                          <a:solidFill>
                            <a:srgbClr val="000000"/>
                          </a:solidFill>
                          <a:effectLst/>
                          <a:latin typeface="+mn-lt"/>
                          <a:ea typeface="ヒラギノ角ゴ ProN W3" charset="0"/>
                          <a:cs typeface="ヒラギノ角ゴ ProN W3" charset="0"/>
                          <a:sym typeface="Arial" charset="0"/>
                        </a:rPr>
                        <a:t>-</a:t>
                      </a:r>
                    </a:p>
                  </a:txBody>
                  <a:tcPr marL="0" marR="0" marT="3600" marB="360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0F8F9"/>
                    </a:solidFill>
                  </a:tcPr>
                </a:tc>
              </a:tr>
              <a:tr h="326178">
                <a:tc>
                  <a:txBody>
                    <a:bodyPr/>
                    <a:lstStyle/>
                    <a:p>
                      <a:pPr marL="0" marR="0" lvl="0" indent="0" algn="l" defTabSz="914400" rtl="0" eaLnBrk="1" fontAlgn="base" latinLnBrk="0" hangingPunct="1">
                        <a:lnSpc>
                          <a:spcPct val="100000"/>
                        </a:lnSpc>
                        <a:spcBef>
                          <a:spcPct val="0"/>
                        </a:spcBef>
                        <a:spcAft>
                          <a:spcPct val="0"/>
                        </a:spcAft>
                        <a:buClr>
                          <a:srgbClr val="00007D"/>
                        </a:buClr>
                        <a:buSzPct val="75000"/>
                        <a:buFont typeface="Wingdings" charset="0"/>
                        <a:buNone/>
                        <a:tabLst>
                          <a:tab pos="1295400" algn="l"/>
                        </a:tabLst>
                      </a:pPr>
                      <a:r>
                        <a:rPr kumimoji="0" lang="en-US" sz="1800" b="0" i="0" u="none" strike="noStrike" cap="none" normalizeH="0" baseline="0">
                          <a:ln>
                            <a:noFill/>
                          </a:ln>
                          <a:solidFill>
                            <a:srgbClr val="000000"/>
                          </a:solidFill>
                          <a:effectLst/>
                          <a:latin typeface="+mn-lt"/>
                          <a:ea typeface="ヒラギノ角ゴ ProN W3" charset="0"/>
                          <a:cs typeface="ヒラギノ角ゴ ProN W3" charset="0"/>
                          <a:sym typeface="Arial" charset="0"/>
                        </a:rPr>
                        <a:t>Stored energy [MJ]</a:t>
                      </a:r>
                    </a:p>
                  </a:txBody>
                  <a:tcPr marL="0" marR="0" marT="3600" marB="360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0F8F9"/>
                    </a:solidFill>
                  </a:tcPr>
                </a:tc>
                <a:tc>
                  <a:txBody>
                    <a:bodyPr/>
                    <a:lstStyle/>
                    <a:p>
                      <a:pPr marL="0" marR="0" lvl="0" indent="0" algn="ctr" defTabSz="914400" rtl="0" eaLnBrk="1" fontAlgn="base" latinLnBrk="0" hangingPunct="1">
                        <a:lnSpc>
                          <a:spcPct val="100000"/>
                        </a:lnSpc>
                        <a:spcBef>
                          <a:spcPct val="0"/>
                        </a:spcBef>
                        <a:spcAft>
                          <a:spcPct val="0"/>
                        </a:spcAft>
                        <a:buClr>
                          <a:srgbClr val="00007D"/>
                        </a:buClr>
                        <a:buSzPct val="75000"/>
                        <a:buFont typeface="Wingdings" charset="0"/>
                        <a:buNone/>
                        <a:tabLst>
                          <a:tab pos="1295400" algn="l"/>
                        </a:tabLst>
                      </a:pPr>
                      <a:r>
                        <a:rPr kumimoji="0" lang="en-US" sz="1800" b="0" i="0" u="none" strike="noStrike" cap="none" normalizeH="0" baseline="0">
                          <a:ln>
                            <a:noFill/>
                          </a:ln>
                          <a:solidFill>
                            <a:srgbClr val="000000"/>
                          </a:solidFill>
                          <a:effectLst/>
                          <a:latin typeface="+mn-lt"/>
                          <a:ea typeface="ヒラギノ角ゴ ProN W3" charset="0"/>
                          <a:cs typeface="ヒラギノ角ゴ ProN W3" charset="0"/>
                          <a:sym typeface="Arial" charset="0"/>
                        </a:rPr>
                        <a:t>28</a:t>
                      </a:r>
                    </a:p>
                  </a:txBody>
                  <a:tcPr marL="0" marR="0" marT="3600" marB="360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0F8F9"/>
                    </a:solidFill>
                  </a:tcPr>
                </a:tc>
                <a:tc>
                  <a:txBody>
                    <a:bodyPr/>
                    <a:lstStyle/>
                    <a:p>
                      <a:pPr marL="0" marR="0" lvl="0" indent="0" algn="ctr" defTabSz="914400" rtl="0" eaLnBrk="1" fontAlgn="base" latinLnBrk="0" hangingPunct="1">
                        <a:lnSpc>
                          <a:spcPct val="100000"/>
                        </a:lnSpc>
                        <a:spcBef>
                          <a:spcPct val="0"/>
                        </a:spcBef>
                        <a:spcAft>
                          <a:spcPct val="0"/>
                        </a:spcAft>
                        <a:buClr>
                          <a:srgbClr val="00007D"/>
                        </a:buClr>
                        <a:buSzPct val="75000"/>
                        <a:buFont typeface="Wingdings" charset="0"/>
                        <a:buNone/>
                        <a:tabLst>
                          <a:tab pos="1295400" algn="l"/>
                        </a:tabLst>
                      </a:pPr>
                      <a:r>
                        <a:rPr kumimoji="0" lang="en-US" sz="1800" b="0" i="0" u="none" strike="noStrike" cap="none" normalizeH="0" baseline="0">
                          <a:ln>
                            <a:noFill/>
                          </a:ln>
                          <a:solidFill>
                            <a:srgbClr val="000000"/>
                          </a:solidFill>
                          <a:effectLst/>
                          <a:latin typeface="+mn-lt"/>
                          <a:ea typeface="ヒラギノ角ゴ ProN W3" charset="0"/>
                          <a:cs typeface="ヒラギノ角ゴ ProN W3" charset="0"/>
                          <a:sym typeface="Arial" charset="0"/>
                        </a:rPr>
                        <a:t>110</a:t>
                      </a:r>
                    </a:p>
                  </a:txBody>
                  <a:tcPr marL="0" marR="0" marT="3600" marB="360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9FF"/>
                    </a:solidFill>
                  </a:tcPr>
                </a:tc>
                <a:tc>
                  <a:txBody>
                    <a:bodyPr/>
                    <a:lstStyle/>
                    <a:p>
                      <a:pPr marL="0" marR="0" lvl="0" indent="0" algn="ctr" defTabSz="914400" rtl="0" eaLnBrk="1" fontAlgn="base" latinLnBrk="0" hangingPunct="1">
                        <a:lnSpc>
                          <a:spcPct val="100000"/>
                        </a:lnSpc>
                        <a:spcBef>
                          <a:spcPct val="0"/>
                        </a:spcBef>
                        <a:spcAft>
                          <a:spcPct val="0"/>
                        </a:spcAft>
                        <a:buClr>
                          <a:srgbClr val="00007D"/>
                        </a:buClr>
                        <a:buSzPct val="75000"/>
                        <a:buFont typeface="Wingdings" charset="0"/>
                        <a:buNone/>
                        <a:tabLst>
                          <a:tab pos="1295400" algn="l"/>
                        </a:tabLst>
                      </a:pPr>
                      <a:r>
                        <a:rPr kumimoji="0" lang="en-US" sz="1800" b="0" i="0" u="none" strike="noStrike" cap="none" normalizeH="0" baseline="0">
                          <a:ln>
                            <a:noFill/>
                          </a:ln>
                          <a:solidFill>
                            <a:srgbClr val="000000"/>
                          </a:solidFill>
                          <a:effectLst/>
                          <a:latin typeface="+mn-lt"/>
                          <a:ea typeface="ヒラギノ角ゴ ProN W3" charset="0"/>
                          <a:cs typeface="ヒラギノ角ゴ ProN W3" charset="0"/>
                          <a:sym typeface="Arial" charset="0"/>
                        </a:rPr>
                        <a:t>360</a:t>
                      </a:r>
                    </a:p>
                  </a:txBody>
                  <a:tcPr marL="0" marR="0" marT="3600" marB="360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0F8F9"/>
                    </a:solidFill>
                  </a:tcPr>
                </a:tc>
              </a:tr>
              <a:tr h="326178">
                <a:tc>
                  <a:txBody>
                    <a:bodyPr/>
                    <a:lstStyle/>
                    <a:p>
                      <a:pPr marL="0" marR="0" lvl="0" indent="0" algn="l" defTabSz="914400" rtl="0" eaLnBrk="1" fontAlgn="base" latinLnBrk="0" hangingPunct="1">
                        <a:lnSpc>
                          <a:spcPct val="100000"/>
                        </a:lnSpc>
                        <a:spcBef>
                          <a:spcPct val="0"/>
                        </a:spcBef>
                        <a:spcAft>
                          <a:spcPct val="0"/>
                        </a:spcAft>
                        <a:buClr>
                          <a:srgbClr val="00007D"/>
                        </a:buClr>
                        <a:buSzPct val="75000"/>
                        <a:buFont typeface="Wingdings" charset="0"/>
                        <a:buNone/>
                        <a:tabLst>
                          <a:tab pos="1295400" algn="l"/>
                        </a:tabLst>
                      </a:pPr>
                      <a:r>
                        <a:rPr kumimoji="0" lang="en-US" sz="1800" b="0" i="0" u="none" strike="noStrike" cap="none" normalizeH="0" baseline="0">
                          <a:ln>
                            <a:noFill/>
                          </a:ln>
                          <a:solidFill>
                            <a:srgbClr val="000000"/>
                          </a:solidFill>
                          <a:effectLst/>
                          <a:latin typeface="+mn-lt"/>
                          <a:ea typeface="ヒラギノ角ゴ ProN W3" charset="0"/>
                          <a:cs typeface="ヒラギノ角ゴ ProN W3" charset="0"/>
                          <a:sym typeface="Arial" charset="0"/>
                        </a:rPr>
                        <a:t>Peak luminosity [cm</a:t>
                      </a:r>
                      <a:r>
                        <a:rPr kumimoji="0" lang="en-US" sz="1800" b="0" i="0" u="none" strike="noStrike" cap="none" normalizeH="0" baseline="32000">
                          <a:ln>
                            <a:noFill/>
                          </a:ln>
                          <a:solidFill>
                            <a:srgbClr val="000000"/>
                          </a:solidFill>
                          <a:effectLst/>
                          <a:latin typeface="+mn-lt"/>
                          <a:ea typeface="ヒラギノ角ゴ ProN W3" charset="0"/>
                          <a:cs typeface="ヒラギノ角ゴ ProN W3" charset="0"/>
                          <a:sym typeface="Arial" charset="0"/>
                        </a:rPr>
                        <a:t>-2</a:t>
                      </a:r>
                      <a:r>
                        <a:rPr kumimoji="0" lang="en-US" sz="1800" b="0" i="0" u="none" strike="noStrike" cap="none" normalizeH="0" baseline="0">
                          <a:ln>
                            <a:noFill/>
                          </a:ln>
                          <a:solidFill>
                            <a:srgbClr val="000000"/>
                          </a:solidFill>
                          <a:effectLst/>
                          <a:latin typeface="+mn-lt"/>
                          <a:ea typeface="ヒラギノ角ゴ ProN W3" charset="0"/>
                          <a:cs typeface="ヒラギノ角ゴ ProN W3" charset="0"/>
                          <a:sym typeface="Arial" charset="0"/>
                        </a:rPr>
                        <a:t>s</a:t>
                      </a:r>
                      <a:r>
                        <a:rPr kumimoji="0" lang="en-US" sz="1800" b="0" i="0" u="none" strike="noStrike" cap="none" normalizeH="0" baseline="32000">
                          <a:ln>
                            <a:noFill/>
                          </a:ln>
                          <a:solidFill>
                            <a:srgbClr val="000000"/>
                          </a:solidFill>
                          <a:effectLst/>
                          <a:latin typeface="+mn-lt"/>
                          <a:ea typeface="ヒラギノ角ゴ ProN W3" charset="0"/>
                          <a:cs typeface="ヒラギノ角ゴ ProN W3" charset="0"/>
                          <a:sym typeface="Arial" charset="0"/>
                        </a:rPr>
                        <a:t>-1</a:t>
                      </a:r>
                      <a:r>
                        <a:rPr kumimoji="0" lang="en-US" sz="1800" b="0" i="0" u="none" strike="noStrike" cap="none" normalizeH="0" baseline="0">
                          <a:ln>
                            <a:noFill/>
                          </a:ln>
                          <a:solidFill>
                            <a:srgbClr val="000000"/>
                          </a:solidFill>
                          <a:effectLst/>
                          <a:latin typeface="+mn-lt"/>
                          <a:ea typeface="ヒラギノ角ゴ ProN W3" charset="0"/>
                          <a:cs typeface="ヒラギノ角ゴ ProN W3" charset="0"/>
                          <a:sym typeface="Arial" charset="0"/>
                        </a:rPr>
                        <a:t>]</a:t>
                      </a:r>
                    </a:p>
                  </a:txBody>
                  <a:tcPr marL="0" marR="0" marT="3600" marB="360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0F8F9"/>
                    </a:solidFill>
                  </a:tcPr>
                </a:tc>
                <a:tc>
                  <a:txBody>
                    <a:bodyPr/>
                    <a:lstStyle/>
                    <a:p>
                      <a:pPr marL="0" marR="0" lvl="0" indent="0" algn="ctr" defTabSz="914400" rtl="0" eaLnBrk="1" fontAlgn="base" latinLnBrk="0" hangingPunct="1">
                        <a:lnSpc>
                          <a:spcPct val="100000"/>
                        </a:lnSpc>
                        <a:spcBef>
                          <a:spcPct val="0"/>
                        </a:spcBef>
                        <a:spcAft>
                          <a:spcPct val="0"/>
                        </a:spcAft>
                        <a:buClr>
                          <a:srgbClr val="00007D"/>
                        </a:buClr>
                        <a:buSzPct val="75000"/>
                        <a:buFont typeface="Wingdings" charset="0"/>
                        <a:buNone/>
                        <a:tabLst>
                          <a:tab pos="1295400" algn="l"/>
                        </a:tabLst>
                      </a:pPr>
                      <a:r>
                        <a:rPr kumimoji="0" lang="en-US" sz="1800" b="0" i="0" u="none" strike="noStrike" cap="none" normalizeH="0" baseline="0">
                          <a:ln>
                            <a:noFill/>
                          </a:ln>
                          <a:solidFill>
                            <a:srgbClr val="000000"/>
                          </a:solidFill>
                          <a:effectLst/>
                          <a:latin typeface="+mn-lt"/>
                          <a:ea typeface="ヒラギノ角ゴ ProN W3" charset="0"/>
                          <a:cs typeface="ヒラギノ角ゴ ProN W3" charset="0"/>
                          <a:sym typeface="Arial" charset="0"/>
                        </a:rPr>
                        <a:t>2×10</a:t>
                      </a:r>
                      <a:r>
                        <a:rPr kumimoji="0" lang="en-US" sz="1800" b="0" i="0" u="none" strike="noStrike" cap="none" normalizeH="0" baseline="32000">
                          <a:ln>
                            <a:noFill/>
                          </a:ln>
                          <a:solidFill>
                            <a:srgbClr val="000000"/>
                          </a:solidFill>
                          <a:effectLst/>
                          <a:latin typeface="+mn-lt"/>
                          <a:ea typeface="ヒラギノ角ゴ ProN W3" charset="0"/>
                          <a:cs typeface="ヒラギノ角ゴ ProN W3" charset="0"/>
                          <a:sym typeface="Arial" charset="0"/>
                        </a:rPr>
                        <a:t>32</a:t>
                      </a:r>
                    </a:p>
                  </a:txBody>
                  <a:tcPr marL="0" marR="0" marT="3600" marB="360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0F8F9"/>
                    </a:solidFill>
                  </a:tcPr>
                </a:tc>
                <a:tc>
                  <a:txBody>
                    <a:bodyPr/>
                    <a:lstStyle/>
                    <a:p>
                      <a:pPr marL="0" marR="0" lvl="0" indent="0" algn="ctr" defTabSz="914400" rtl="0" eaLnBrk="1" fontAlgn="base" latinLnBrk="0" hangingPunct="1">
                        <a:lnSpc>
                          <a:spcPct val="100000"/>
                        </a:lnSpc>
                        <a:spcBef>
                          <a:spcPct val="0"/>
                        </a:spcBef>
                        <a:spcAft>
                          <a:spcPct val="0"/>
                        </a:spcAft>
                        <a:buClr>
                          <a:srgbClr val="00007D"/>
                        </a:buClr>
                        <a:buSzPct val="75000"/>
                        <a:buFont typeface="Wingdings" charset="0"/>
                        <a:buNone/>
                        <a:tabLst>
                          <a:tab pos="1295400" algn="l"/>
                        </a:tabLst>
                      </a:pPr>
                      <a:r>
                        <a:rPr kumimoji="0" lang="en-US" sz="1800" b="1" i="0" u="none" strike="noStrike" cap="none" normalizeH="0" baseline="0">
                          <a:ln>
                            <a:noFill/>
                          </a:ln>
                          <a:solidFill>
                            <a:srgbClr val="8500AF"/>
                          </a:solidFill>
                          <a:effectLst/>
                          <a:latin typeface="+mn-lt"/>
                          <a:ea typeface="ヒラギノ角ゴ ProN W3" charset="0"/>
                          <a:cs typeface="ヒラギノ角ゴ ProN W3" charset="0"/>
                          <a:sym typeface="Arial" charset="0"/>
                        </a:rPr>
                        <a:t>2.41×10</a:t>
                      </a:r>
                      <a:r>
                        <a:rPr kumimoji="0" lang="en-US" sz="1800" b="1" i="0" u="none" strike="noStrike" cap="none" normalizeH="0" baseline="32000">
                          <a:ln>
                            <a:noFill/>
                          </a:ln>
                          <a:solidFill>
                            <a:srgbClr val="8500AF"/>
                          </a:solidFill>
                          <a:effectLst/>
                          <a:latin typeface="+mn-lt"/>
                          <a:ea typeface="ヒラギノ角ゴ ProN W3" charset="0"/>
                          <a:cs typeface="ヒラギノ角ゴ ProN W3" charset="0"/>
                          <a:sym typeface="Arial" charset="0"/>
                        </a:rPr>
                        <a:t>33</a:t>
                      </a:r>
                    </a:p>
                  </a:txBody>
                  <a:tcPr marL="0" marR="0" marT="3600" marB="360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9FF"/>
                    </a:solidFill>
                  </a:tcPr>
                </a:tc>
                <a:tc>
                  <a:txBody>
                    <a:bodyPr/>
                    <a:lstStyle/>
                    <a:p>
                      <a:pPr marL="0" marR="0" lvl="0" indent="0" algn="ctr" defTabSz="914400" rtl="0" eaLnBrk="1" fontAlgn="base" latinLnBrk="0" hangingPunct="1">
                        <a:lnSpc>
                          <a:spcPct val="100000"/>
                        </a:lnSpc>
                        <a:spcBef>
                          <a:spcPct val="0"/>
                        </a:spcBef>
                        <a:spcAft>
                          <a:spcPct val="0"/>
                        </a:spcAft>
                        <a:buClr>
                          <a:srgbClr val="00007D"/>
                        </a:buClr>
                        <a:buSzPct val="75000"/>
                        <a:buFont typeface="Wingdings" charset="0"/>
                        <a:buNone/>
                        <a:tabLst>
                          <a:tab pos="1295400" algn="l"/>
                        </a:tabLst>
                      </a:pPr>
                      <a:r>
                        <a:rPr kumimoji="0" lang="en-US" sz="1800" b="0" i="0" u="none" strike="noStrike" cap="none" normalizeH="0" baseline="0">
                          <a:ln>
                            <a:noFill/>
                          </a:ln>
                          <a:solidFill>
                            <a:srgbClr val="000000"/>
                          </a:solidFill>
                          <a:effectLst/>
                          <a:latin typeface="+mn-lt"/>
                          <a:ea typeface="ヒラギノ角ゴ ProN W3" charset="0"/>
                          <a:cs typeface="ヒラギノ角ゴ ProN W3" charset="0"/>
                          <a:sym typeface="Arial" charset="0"/>
                        </a:rPr>
                        <a:t>1×10</a:t>
                      </a:r>
                      <a:r>
                        <a:rPr kumimoji="0" lang="en-US" sz="1800" b="0" i="0" u="none" strike="noStrike" cap="none" normalizeH="0" baseline="32000">
                          <a:ln>
                            <a:noFill/>
                          </a:ln>
                          <a:solidFill>
                            <a:srgbClr val="000000"/>
                          </a:solidFill>
                          <a:effectLst/>
                          <a:latin typeface="+mn-lt"/>
                          <a:ea typeface="ヒラギノ角ゴ ProN W3" charset="0"/>
                          <a:cs typeface="ヒラギノ角ゴ ProN W3" charset="0"/>
                          <a:sym typeface="Arial" charset="0"/>
                        </a:rPr>
                        <a:t>34</a:t>
                      </a:r>
                    </a:p>
                  </a:txBody>
                  <a:tcPr marL="0" marR="0" marT="3600" marB="360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0F8F9"/>
                    </a:solidFill>
                  </a:tcPr>
                </a:tc>
              </a:tr>
              <a:tr h="576585">
                <a:tc>
                  <a:txBody>
                    <a:bodyPr/>
                    <a:lstStyle/>
                    <a:p>
                      <a:pPr marL="0" marR="0" lvl="0" indent="0" algn="l" defTabSz="914400" rtl="0" eaLnBrk="1" fontAlgn="base" latinLnBrk="0" hangingPunct="1">
                        <a:lnSpc>
                          <a:spcPct val="100000"/>
                        </a:lnSpc>
                        <a:spcBef>
                          <a:spcPct val="0"/>
                        </a:spcBef>
                        <a:spcAft>
                          <a:spcPct val="0"/>
                        </a:spcAft>
                        <a:buClr>
                          <a:srgbClr val="00007D"/>
                        </a:buClr>
                        <a:buSzPct val="75000"/>
                        <a:buFont typeface="Wingdings" charset="0"/>
                        <a:buNone/>
                        <a:tabLst>
                          <a:tab pos="1295400" algn="l"/>
                        </a:tabLst>
                      </a:pPr>
                      <a:r>
                        <a:rPr kumimoji="0" lang="en-US" sz="1800" b="0" i="0" u="none" strike="noStrike" cap="none" normalizeH="0" baseline="0">
                          <a:ln>
                            <a:noFill/>
                          </a:ln>
                          <a:solidFill>
                            <a:srgbClr val="000000"/>
                          </a:solidFill>
                          <a:effectLst/>
                          <a:latin typeface="+mn-lt"/>
                          <a:ea typeface="ヒラギノ角ゴ ProN W3" charset="0"/>
                          <a:cs typeface="ヒラギノ角ゴ ProN W3" charset="0"/>
                          <a:sym typeface="Arial" charset="0"/>
                        </a:rPr>
                        <a:t>Max delivered luminosity (1 fill) [pb</a:t>
                      </a:r>
                      <a:r>
                        <a:rPr kumimoji="0" lang="en-US" sz="1800" b="0" i="0" u="none" strike="noStrike" cap="none" normalizeH="0" baseline="32000">
                          <a:ln>
                            <a:noFill/>
                          </a:ln>
                          <a:solidFill>
                            <a:srgbClr val="000000"/>
                          </a:solidFill>
                          <a:effectLst/>
                          <a:latin typeface="+mn-lt"/>
                          <a:ea typeface="ヒラギノ角ゴ ProN W3" charset="0"/>
                          <a:cs typeface="ヒラギノ角ゴ ProN W3" charset="0"/>
                          <a:sym typeface="Arial" charset="0"/>
                        </a:rPr>
                        <a:t>-1</a:t>
                      </a:r>
                      <a:r>
                        <a:rPr kumimoji="0" lang="en-US" sz="1800" b="0" i="0" u="none" strike="noStrike" cap="none" normalizeH="0" baseline="0">
                          <a:ln>
                            <a:noFill/>
                          </a:ln>
                          <a:solidFill>
                            <a:srgbClr val="000000"/>
                          </a:solidFill>
                          <a:effectLst/>
                          <a:latin typeface="+mn-lt"/>
                          <a:ea typeface="ヒラギノ角ゴ ProN W3" charset="0"/>
                          <a:cs typeface="ヒラギノ角ゴ ProN W3" charset="0"/>
                          <a:sym typeface="Arial" charset="0"/>
                        </a:rPr>
                        <a:t>]</a:t>
                      </a:r>
                    </a:p>
                  </a:txBody>
                  <a:tcPr marL="0" marR="0" marT="3600" marB="360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0F8F9"/>
                    </a:solidFill>
                  </a:tcPr>
                </a:tc>
                <a:tc>
                  <a:txBody>
                    <a:bodyPr/>
                    <a:lstStyle/>
                    <a:p>
                      <a:pPr marL="0" marR="0" lvl="0" indent="0" algn="ctr" defTabSz="914400" rtl="0" eaLnBrk="1" fontAlgn="base" latinLnBrk="0" hangingPunct="1">
                        <a:lnSpc>
                          <a:spcPct val="100000"/>
                        </a:lnSpc>
                        <a:spcBef>
                          <a:spcPct val="0"/>
                        </a:spcBef>
                        <a:spcAft>
                          <a:spcPct val="0"/>
                        </a:spcAft>
                        <a:buClr>
                          <a:srgbClr val="00007D"/>
                        </a:buClr>
                        <a:buSzPct val="75000"/>
                        <a:buFont typeface="Wingdings" charset="0"/>
                        <a:buNone/>
                        <a:tabLst>
                          <a:tab pos="1295400" algn="l"/>
                        </a:tabLst>
                      </a:pPr>
                      <a:r>
                        <a:rPr kumimoji="0" lang="en-US" sz="1800" b="0" i="0" u="none" strike="noStrike" cap="none" normalizeH="0" baseline="0" dirty="0">
                          <a:ln>
                            <a:noFill/>
                          </a:ln>
                          <a:solidFill>
                            <a:srgbClr val="000000"/>
                          </a:solidFill>
                          <a:effectLst/>
                          <a:latin typeface="+mn-lt"/>
                          <a:ea typeface="ヒラギノ角ゴ ProN W3" charset="0"/>
                          <a:cs typeface="ヒラギノ角ゴ ProN W3" charset="0"/>
                          <a:sym typeface="Arial" charset="0"/>
                        </a:rPr>
                        <a:t>6.23</a:t>
                      </a:r>
                    </a:p>
                  </a:txBody>
                  <a:tcPr marL="0" marR="0" marT="3600" marB="360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0F8F9"/>
                    </a:solidFill>
                  </a:tcPr>
                </a:tc>
                <a:tc>
                  <a:txBody>
                    <a:bodyPr/>
                    <a:lstStyle/>
                    <a:p>
                      <a:pPr marL="0" marR="0" lvl="0" indent="0" algn="ctr" defTabSz="914400" rtl="0" eaLnBrk="1" fontAlgn="base" latinLnBrk="0" hangingPunct="1">
                        <a:lnSpc>
                          <a:spcPct val="100000"/>
                        </a:lnSpc>
                        <a:spcBef>
                          <a:spcPct val="0"/>
                        </a:spcBef>
                        <a:spcAft>
                          <a:spcPct val="0"/>
                        </a:spcAft>
                        <a:buClr>
                          <a:srgbClr val="00007D"/>
                        </a:buClr>
                        <a:buSzPct val="75000"/>
                        <a:buFont typeface="Wingdings" charset="0"/>
                        <a:buNone/>
                        <a:tabLst>
                          <a:tab pos="1295400" algn="l"/>
                        </a:tabLst>
                      </a:pPr>
                      <a:r>
                        <a:rPr kumimoji="0" lang="en-US" sz="1800" b="0" i="0" u="none" strike="noStrike" cap="none" normalizeH="0" baseline="0">
                          <a:ln>
                            <a:noFill/>
                          </a:ln>
                          <a:solidFill>
                            <a:srgbClr val="000000"/>
                          </a:solidFill>
                          <a:effectLst/>
                          <a:latin typeface="+mn-lt"/>
                          <a:ea typeface="ヒラギノ角ゴ ProN W3" charset="0"/>
                          <a:cs typeface="ヒラギノ角ゴ ProN W3" charset="0"/>
                          <a:sym typeface="Arial" charset="0"/>
                        </a:rPr>
                        <a:t>100.7</a:t>
                      </a:r>
                    </a:p>
                  </a:txBody>
                  <a:tcPr marL="0" marR="0" marT="3600" marB="360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9FF"/>
                    </a:solidFill>
                  </a:tcPr>
                </a:tc>
                <a:tc>
                  <a:txBody>
                    <a:bodyPr/>
                    <a:lstStyle/>
                    <a:p>
                      <a:pPr marL="0" marR="0" lvl="0" indent="0" algn="ctr" defTabSz="914400" rtl="0" eaLnBrk="1" fontAlgn="base" latinLnBrk="0" hangingPunct="1">
                        <a:lnSpc>
                          <a:spcPct val="100000"/>
                        </a:lnSpc>
                        <a:spcBef>
                          <a:spcPct val="0"/>
                        </a:spcBef>
                        <a:spcAft>
                          <a:spcPct val="0"/>
                        </a:spcAft>
                        <a:buClr>
                          <a:srgbClr val="00007D"/>
                        </a:buClr>
                        <a:buSzPct val="75000"/>
                        <a:buFont typeface="Wingdings" charset="0"/>
                        <a:buNone/>
                        <a:tabLst>
                          <a:tab pos="1295400" algn="l"/>
                        </a:tabLst>
                      </a:pPr>
                      <a:r>
                        <a:rPr kumimoji="0" lang="en-US" sz="1800" b="0" i="0" u="none" strike="noStrike" cap="none" normalizeH="0" baseline="0">
                          <a:ln>
                            <a:noFill/>
                          </a:ln>
                          <a:solidFill>
                            <a:srgbClr val="000000"/>
                          </a:solidFill>
                          <a:effectLst/>
                          <a:latin typeface="+mn-lt"/>
                          <a:ea typeface="ヒラギノ角ゴ ProN W3" charset="0"/>
                          <a:cs typeface="ヒラギノ角ゴ ProN W3" charset="0"/>
                          <a:sym typeface="Arial" charset="0"/>
                        </a:rPr>
                        <a:t>-</a:t>
                      </a:r>
                    </a:p>
                  </a:txBody>
                  <a:tcPr marL="0" marR="0" marT="3600" marB="360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0F8F9"/>
                    </a:solidFill>
                  </a:tcPr>
                </a:tc>
              </a:tr>
              <a:tr h="292027">
                <a:tc>
                  <a:txBody>
                    <a:bodyPr/>
                    <a:lstStyle/>
                    <a:p>
                      <a:pPr marL="0" marR="0" lvl="0" indent="0" algn="l" defTabSz="914400" rtl="0" eaLnBrk="1" fontAlgn="base" latinLnBrk="0" hangingPunct="1">
                        <a:lnSpc>
                          <a:spcPct val="100000"/>
                        </a:lnSpc>
                        <a:spcBef>
                          <a:spcPct val="0"/>
                        </a:spcBef>
                        <a:spcAft>
                          <a:spcPct val="0"/>
                        </a:spcAft>
                        <a:buClr>
                          <a:srgbClr val="00007D"/>
                        </a:buClr>
                        <a:buSzPct val="75000"/>
                        <a:buFont typeface="Wingdings" charset="0"/>
                        <a:buNone/>
                        <a:tabLst>
                          <a:tab pos="1295400" algn="l"/>
                        </a:tabLst>
                      </a:pPr>
                      <a:r>
                        <a:rPr kumimoji="0" lang="en-US" sz="1800" b="0" i="0" u="none" strike="noStrike" cap="none" normalizeH="0" baseline="0">
                          <a:ln>
                            <a:noFill/>
                          </a:ln>
                          <a:solidFill>
                            <a:srgbClr val="000000"/>
                          </a:solidFill>
                          <a:effectLst/>
                          <a:latin typeface="+mn-lt"/>
                          <a:ea typeface="ヒラギノ角ゴ ProN W3" charset="0"/>
                          <a:cs typeface="ヒラギノ角ゴ ProN W3" charset="0"/>
                          <a:sym typeface="Arial" charset="0"/>
                        </a:rPr>
                        <a:t>Longest Stable  Beams fill [hrs]</a:t>
                      </a:r>
                    </a:p>
                  </a:txBody>
                  <a:tcPr marL="0" marR="0" marT="3600" marB="360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0F8F9"/>
                    </a:solidFill>
                  </a:tcPr>
                </a:tc>
                <a:tc>
                  <a:txBody>
                    <a:bodyPr/>
                    <a:lstStyle/>
                    <a:p>
                      <a:pPr marL="0" marR="0" lvl="0" indent="0" algn="ctr" defTabSz="914400" rtl="0" eaLnBrk="1" fontAlgn="base" latinLnBrk="0" hangingPunct="1">
                        <a:lnSpc>
                          <a:spcPct val="100000"/>
                        </a:lnSpc>
                        <a:spcBef>
                          <a:spcPct val="0"/>
                        </a:spcBef>
                        <a:spcAft>
                          <a:spcPct val="0"/>
                        </a:spcAft>
                        <a:buClr>
                          <a:srgbClr val="00007D"/>
                        </a:buClr>
                        <a:buSzPct val="75000"/>
                        <a:buFont typeface="Wingdings" charset="0"/>
                        <a:buNone/>
                        <a:tabLst>
                          <a:tab pos="1295400" algn="l"/>
                        </a:tabLst>
                      </a:pPr>
                      <a:r>
                        <a:rPr kumimoji="0" lang="en-US" sz="1800" b="0" i="0" u="none" strike="noStrike" cap="none" normalizeH="0" baseline="0" dirty="0">
                          <a:ln>
                            <a:noFill/>
                          </a:ln>
                          <a:solidFill>
                            <a:srgbClr val="000000"/>
                          </a:solidFill>
                          <a:effectLst/>
                          <a:latin typeface="+mn-lt"/>
                          <a:ea typeface="ヒラギノ角ゴ ProN W3" charset="0"/>
                          <a:cs typeface="ヒラギノ角ゴ ProN W3" charset="0"/>
                          <a:sym typeface="Arial" charset="0"/>
                        </a:rPr>
                        <a:t>12:09</a:t>
                      </a:r>
                    </a:p>
                  </a:txBody>
                  <a:tcPr marL="0" marR="0" marT="3600" marB="360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0F8F9"/>
                    </a:solidFill>
                  </a:tcPr>
                </a:tc>
                <a:tc>
                  <a:txBody>
                    <a:bodyPr/>
                    <a:lstStyle/>
                    <a:p>
                      <a:pPr marL="0" marR="0" lvl="0" indent="0" algn="ctr" defTabSz="914400" rtl="0" eaLnBrk="1" fontAlgn="base" latinLnBrk="0" hangingPunct="1">
                        <a:lnSpc>
                          <a:spcPct val="100000"/>
                        </a:lnSpc>
                        <a:spcBef>
                          <a:spcPct val="0"/>
                        </a:spcBef>
                        <a:spcAft>
                          <a:spcPct val="0"/>
                        </a:spcAft>
                        <a:buClr>
                          <a:srgbClr val="00007D"/>
                        </a:buClr>
                        <a:buSzPct val="75000"/>
                        <a:buFont typeface="Wingdings" charset="0"/>
                        <a:buNone/>
                        <a:tabLst>
                          <a:tab pos="1295400" algn="l"/>
                        </a:tabLst>
                      </a:pPr>
                      <a:r>
                        <a:rPr kumimoji="0" lang="en-US" sz="1800" b="0" i="0" u="none" strike="noStrike" cap="none" normalizeH="0" baseline="0">
                          <a:ln>
                            <a:noFill/>
                          </a:ln>
                          <a:solidFill>
                            <a:srgbClr val="000000"/>
                          </a:solidFill>
                          <a:effectLst/>
                          <a:latin typeface="+mn-lt"/>
                          <a:ea typeface="ヒラギノ角ゴ ProN W3" charset="0"/>
                          <a:cs typeface="ヒラギノ角ゴ ProN W3" charset="0"/>
                          <a:sym typeface="Arial" charset="0"/>
                        </a:rPr>
                        <a:t>25:59</a:t>
                      </a:r>
                    </a:p>
                  </a:txBody>
                  <a:tcPr marL="0" marR="0" marT="3600" marB="360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9FF"/>
                    </a:solidFill>
                  </a:tcPr>
                </a:tc>
                <a:tc>
                  <a:txBody>
                    <a:bodyPr/>
                    <a:lstStyle/>
                    <a:p>
                      <a:pPr marL="0" marR="0" lvl="0" indent="0" algn="ctr" defTabSz="914400" rtl="0" eaLnBrk="1" fontAlgn="base" latinLnBrk="0" hangingPunct="1">
                        <a:lnSpc>
                          <a:spcPct val="100000"/>
                        </a:lnSpc>
                        <a:spcBef>
                          <a:spcPct val="0"/>
                        </a:spcBef>
                        <a:spcAft>
                          <a:spcPct val="0"/>
                        </a:spcAft>
                        <a:buClr>
                          <a:srgbClr val="00007D"/>
                        </a:buClr>
                        <a:buSzPct val="75000"/>
                        <a:buFont typeface="Wingdings" charset="0"/>
                        <a:buNone/>
                        <a:tabLst>
                          <a:tab pos="1295400" algn="l"/>
                        </a:tabLst>
                      </a:pPr>
                      <a:r>
                        <a:rPr kumimoji="0" lang="en-US" sz="1800" b="0" i="0" u="none" strike="noStrike" cap="none" normalizeH="0" baseline="0" dirty="0">
                          <a:ln>
                            <a:noFill/>
                          </a:ln>
                          <a:solidFill>
                            <a:srgbClr val="000000"/>
                          </a:solidFill>
                          <a:effectLst/>
                          <a:latin typeface="+mn-lt"/>
                          <a:ea typeface="ヒラギノ角ゴ ProN W3" charset="0"/>
                          <a:cs typeface="ヒラギノ角ゴ ProN W3" charset="0"/>
                          <a:sym typeface="Arial" charset="0"/>
                        </a:rPr>
                        <a:t>-</a:t>
                      </a:r>
                    </a:p>
                  </a:txBody>
                  <a:tcPr marL="0" marR="0" marT="3600" marB="360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0F8F9"/>
                    </a:solidFill>
                  </a:tcPr>
                </a:tc>
              </a:tr>
            </a:tbl>
          </a:graphicData>
        </a:graphic>
      </p:graphicFrame>
    </p:spTree>
    <p:extLst>
      <p:ext uri="{BB962C8B-B14F-4D97-AF65-F5344CB8AC3E}">
        <p14:creationId xmlns:p14="http://schemas.microsoft.com/office/powerpoint/2010/main" val="1003673486"/>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MD#3 </a:t>
            </a:r>
            <a:r>
              <a:rPr lang="en-US" dirty="0" smtClean="0">
                <a:solidFill>
                  <a:srgbClr val="FF0000"/>
                </a:solidFill>
              </a:rPr>
              <a:t>Block</a:t>
            </a:r>
            <a:r>
              <a:rPr lang="en-US" dirty="0" smtClean="0">
                <a:solidFill>
                  <a:srgbClr val="FF3300"/>
                </a:solidFill>
              </a:rPr>
              <a:t>: </a:t>
            </a:r>
            <a:r>
              <a:rPr lang="en-US" dirty="0" smtClean="0">
                <a:solidFill>
                  <a:srgbClr val="FF3300"/>
                </a:solidFill>
                <a:latin typeface="Symbol" charset="2"/>
                <a:cs typeface="Symbol" charset="2"/>
              </a:rPr>
              <a:t>b</a:t>
            </a:r>
            <a:r>
              <a:rPr lang="en-US" dirty="0" smtClean="0">
                <a:solidFill>
                  <a:srgbClr val="FF3300"/>
                </a:solidFill>
              </a:rPr>
              <a:t>* up (90m)</a:t>
            </a:r>
            <a:r>
              <a:rPr lang="en-US" dirty="0" smtClean="0"/>
              <a:t> </a:t>
            </a:r>
            <a:r>
              <a:rPr lang="en-US" dirty="0" smtClean="0">
                <a:solidFill>
                  <a:schemeClr val="bg1">
                    <a:lumMod val="75000"/>
                  </a:schemeClr>
                </a:solidFill>
              </a:rPr>
              <a:t>and down (1m)</a:t>
            </a:r>
            <a:endParaRPr lang="en-US" dirty="0">
              <a:solidFill>
                <a:schemeClr val="bg1">
                  <a:lumMod val="75000"/>
                </a:schemeClr>
              </a:solidFill>
            </a:endParaRPr>
          </a:p>
        </p:txBody>
      </p:sp>
      <p:sp>
        <p:nvSpPr>
          <p:cNvPr id="3" name="Date Placeholder 2"/>
          <p:cNvSpPr>
            <a:spLocks noGrp="1"/>
          </p:cNvSpPr>
          <p:nvPr>
            <p:ph type="dt" sz="half" idx="10"/>
          </p:nvPr>
        </p:nvSpPr>
        <p:spPr/>
        <p:txBody>
          <a:bodyPr/>
          <a:lstStyle/>
          <a:p>
            <a:r>
              <a:rPr lang="en-US" smtClean="0"/>
              <a:t>September 21st 2011</a:t>
            </a:r>
            <a:endParaRPr lang="en-US" dirty="0" smtClean="0"/>
          </a:p>
        </p:txBody>
      </p:sp>
      <p:sp>
        <p:nvSpPr>
          <p:cNvPr id="4" name="Footer Placeholder 3"/>
          <p:cNvSpPr>
            <a:spLocks noGrp="1"/>
          </p:cNvSpPr>
          <p:nvPr>
            <p:ph type="ftr" sz="quarter" idx="11"/>
          </p:nvPr>
        </p:nvSpPr>
        <p:spPr/>
        <p:txBody>
          <a:bodyPr/>
          <a:lstStyle/>
          <a:p>
            <a:r>
              <a:rPr lang="en-US" smtClean="0"/>
              <a:t>LHCC, Paul Collier </a:t>
            </a:r>
            <a:endParaRPr lang="en-US" dirty="0"/>
          </a:p>
        </p:txBody>
      </p:sp>
      <p:sp>
        <p:nvSpPr>
          <p:cNvPr id="5" name="Slide Number Placeholder 4"/>
          <p:cNvSpPr>
            <a:spLocks noGrp="1"/>
          </p:cNvSpPr>
          <p:nvPr>
            <p:ph type="sldNum" sz="quarter" idx="12"/>
          </p:nvPr>
        </p:nvSpPr>
        <p:spPr/>
        <p:txBody>
          <a:bodyPr/>
          <a:lstStyle/>
          <a:p>
            <a:fld id="{8A37C28D-FCB0-477D-82D3-62143F2DA843}" type="slidenum">
              <a:rPr lang="en-US" smtClean="0"/>
              <a:pPr/>
              <a:t>24</a:t>
            </a:fld>
            <a:endParaRPr lang="en-US" dirty="0"/>
          </a:p>
        </p:txBody>
      </p:sp>
      <p:sp>
        <p:nvSpPr>
          <p:cNvPr id="6" name="Text Placeholder 7"/>
          <p:cNvSpPr>
            <a:spLocks noGrp="1"/>
          </p:cNvSpPr>
          <p:nvPr/>
        </p:nvSpPr>
        <p:spPr bwMode="auto">
          <a:xfrm>
            <a:off x="179512" y="1123528"/>
            <a:ext cx="8686800" cy="5257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a:solidFill>
                  <a:schemeClr val="tx2"/>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a:solidFill>
                  <a:schemeClr val="tx2"/>
                </a:solidFill>
                <a:latin typeface="+mn-lt"/>
              </a:defRPr>
            </a:lvl2pPr>
            <a:lvl3pPr marL="1143000" indent="-228600" algn="l" rtl="0" eaLnBrk="0" fontAlgn="base" hangingPunct="0">
              <a:spcBef>
                <a:spcPct val="20000"/>
              </a:spcBef>
              <a:spcAft>
                <a:spcPct val="0"/>
              </a:spcAft>
              <a:buFont typeface="Arial" charset="0"/>
              <a:buChar char="•"/>
              <a:defRPr sz="2400">
                <a:solidFill>
                  <a:schemeClr val="tx2"/>
                </a:solidFill>
                <a:latin typeface="+mn-lt"/>
              </a:defRPr>
            </a:lvl3pPr>
            <a:lvl4pPr marL="1600200" indent="-228600" algn="l" rtl="0" eaLnBrk="0" fontAlgn="base" hangingPunct="0">
              <a:spcBef>
                <a:spcPct val="20000"/>
              </a:spcBef>
              <a:spcAft>
                <a:spcPct val="0"/>
              </a:spcAft>
              <a:buFont typeface="Arial" charset="0"/>
              <a:buChar char="–"/>
              <a:defRPr sz="2000">
                <a:solidFill>
                  <a:schemeClr val="tx2"/>
                </a:solidFill>
                <a:latin typeface="+mn-lt"/>
              </a:defRPr>
            </a:lvl4pPr>
            <a:lvl5pPr marL="2057400" indent="-228600" algn="l" rtl="0" eaLnBrk="0" fontAlgn="base" hangingPunct="0">
              <a:spcBef>
                <a:spcPct val="20000"/>
              </a:spcBef>
              <a:spcAft>
                <a:spcPct val="0"/>
              </a:spcAft>
              <a:buFont typeface="Arial" charset="0"/>
              <a:buChar char="»"/>
              <a:defRPr sz="2000">
                <a:solidFill>
                  <a:schemeClr val="tx2"/>
                </a:solidFill>
                <a:latin typeface="+mn-lt"/>
              </a:defRPr>
            </a:lvl5pPr>
            <a:lvl6pPr marL="2514600" indent="-228600" algn="l" rtl="0" eaLnBrk="0" fontAlgn="base" hangingPunct="0">
              <a:spcBef>
                <a:spcPct val="20000"/>
              </a:spcBef>
              <a:spcAft>
                <a:spcPct val="0"/>
              </a:spcAft>
              <a:buFont typeface="Arial" charset="0"/>
              <a:buChar char="»"/>
              <a:defRPr sz="2000">
                <a:solidFill>
                  <a:schemeClr val="tx2"/>
                </a:solidFill>
                <a:latin typeface="+mn-lt"/>
              </a:defRPr>
            </a:lvl6pPr>
            <a:lvl7pPr marL="2971800" indent="-228600" algn="l" rtl="0" eaLnBrk="0" fontAlgn="base" hangingPunct="0">
              <a:spcBef>
                <a:spcPct val="20000"/>
              </a:spcBef>
              <a:spcAft>
                <a:spcPct val="0"/>
              </a:spcAft>
              <a:buFont typeface="Arial" charset="0"/>
              <a:buChar char="»"/>
              <a:defRPr sz="2000">
                <a:solidFill>
                  <a:schemeClr val="tx2"/>
                </a:solidFill>
                <a:latin typeface="+mn-lt"/>
              </a:defRPr>
            </a:lvl7pPr>
            <a:lvl8pPr marL="3429000" indent="-228600" algn="l" rtl="0" eaLnBrk="0" fontAlgn="base" hangingPunct="0">
              <a:spcBef>
                <a:spcPct val="20000"/>
              </a:spcBef>
              <a:spcAft>
                <a:spcPct val="0"/>
              </a:spcAft>
              <a:buFont typeface="Arial" charset="0"/>
              <a:buChar char="»"/>
              <a:defRPr sz="2000">
                <a:solidFill>
                  <a:schemeClr val="tx2"/>
                </a:solidFill>
                <a:latin typeface="+mn-lt"/>
              </a:defRPr>
            </a:lvl8pPr>
            <a:lvl9pPr marL="3886200" indent="-228600" algn="l" rtl="0" eaLnBrk="0" fontAlgn="base" hangingPunct="0">
              <a:spcBef>
                <a:spcPct val="20000"/>
              </a:spcBef>
              <a:spcAft>
                <a:spcPct val="0"/>
              </a:spcAft>
              <a:buFont typeface="Arial" charset="0"/>
              <a:buChar char="»"/>
              <a:defRPr sz="2000">
                <a:solidFill>
                  <a:schemeClr val="tx2"/>
                </a:solidFill>
                <a:latin typeface="+mn-lt"/>
              </a:defRPr>
            </a:lvl9pPr>
          </a:lstStyle>
          <a:p>
            <a:pPr marL="0" indent="0">
              <a:buNone/>
            </a:pPr>
            <a:r>
              <a:rPr lang="en-US" sz="2400" b="1" dirty="0" smtClean="0">
                <a:solidFill>
                  <a:schemeClr val="tx1"/>
                </a:solidFill>
                <a:effectLst/>
                <a:latin typeface="Comic Sans MS"/>
                <a:cs typeface="Comic Sans MS"/>
              </a:rPr>
              <a:t>High Beta Optics </a:t>
            </a:r>
          </a:p>
          <a:p>
            <a:r>
              <a:rPr lang="en-US" sz="2400" dirty="0" smtClean="0">
                <a:solidFill>
                  <a:schemeClr val="tx1"/>
                </a:solidFill>
                <a:effectLst/>
              </a:rPr>
              <a:t>Basic cycle commissioned during previous MD periods</a:t>
            </a:r>
          </a:p>
          <a:p>
            <a:r>
              <a:rPr lang="en-US" sz="2400" dirty="0" smtClean="0">
                <a:solidFill>
                  <a:schemeClr val="tx1"/>
                </a:solidFill>
                <a:effectLst/>
              </a:rPr>
              <a:t>Some time given from Physics to commission and qualify conditions for Totem/ALFA data taking</a:t>
            </a:r>
          </a:p>
          <a:p>
            <a:r>
              <a:rPr lang="en-US" sz="2400" dirty="0" smtClean="0">
                <a:solidFill>
                  <a:schemeClr val="tx1"/>
                </a:solidFill>
                <a:effectLst/>
              </a:rPr>
              <a:t>23-24 September 90 m optics run</a:t>
            </a:r>
          </a:p>
          <a:p>
            <a:pPr lvl="1"/>
            <a:r>
              <a:rPr lang="en-US" sz="1800" dirty="0" smtClean="0">
                <a:solidFill>
                  <a:schemeClr val="tx1"/>
                </a:solidFill>
                <a:effectLst/>
              </a:rPr>
              <a:t>Preparation and verification of the collimation functions</a:t>
            </a:r>
          </a:p>
          <a:p>
            <a:pPr lvl="1"/>
            <a:r>
              <a:rPr lang="en-US" sz="1800" dirty="0" smtClean="0">
                <a:solidFill>
                  <a:schemeClr val="tx1"/>
                </a:solidFill>
                <a:effectLst/>
              </a:rPr>
              <a:t>Re-generation of functions for Transverse damper, RF longitudinal blow-up etc.</a:t>
            </a:r>
          </a:p>
          <a:p>
            <a:pPr lvl="1"/>
            <a:r>
              <a:rPr lang="en-US" sz="1800" dirty="0" smtClean="0">
                <a:solidFill>
                  <a:schemeClr val="tx1"/>
                </a:solidFill>
                <a:effectLst/>
              </a:rPr>
              <a:t>New bunch scheme needed (5 bunches of 6E</a:t>
            </a:r>
            <a:r>
              <a:rPr lang="en-US" sz="1800" baseline="30000" dirty="0" smtClean="0">
                <a:solidFill>
                  <a:schemeClr val="tx1"/>
                </a:solidFill>
                <a:effectLst/>
              </a:rPr>
              <a:t>+10</a:t>
            </a:r>
            <a:r>
              <a:rPr lang="en-US" sz="1800" dirty="0" smtClean="0">
                <a:solidFill>
                  <a:schemeClr val="tx1"/>
                </a:solidFill>
                <a:effectLst/>
              </a:rPr>
              <a:t>)</a:t>
            </a:r>
            <a:endParaRPr lang="en-US" sz="1800" dirty="0">
              <a:solidFill>
                <a:schemeClr val="tx1"/>
              </a:solidFill>
              <a:effectLst/>
            </a:endParaRPr>
          </a:p>
          <a:p>
            <a:pPr lvl="1"/>
            <a:r>
              <a:rPr lang="en-US" sz="1800" dirty="0" smtClean="0">
                <a:solidFill>
                  <a:schemeClr val="tx1"/>
                </a:solidFill>
                <a:effectLst/>
              </a:rPr>
              <a:t>TCT collimator alignment + Vertical Totem pots</a:t>
            </a:r>
          </a:p>
          <a:p>
            <a:pPr lvl="1"/>
            <a:r>
              <a:rPr lang="en-US" sz="1800" dirty="0" smtClean="0">
                <a:solidFill>
                  <a:schemeClr val="tx1"/>
                </a:solidFill>
                <a:effectLst/>
              </a:rPr>
              <a:t>technical problem with Alfa movement </a:t>
            </a:r>
          </a:p>
          <a:p>
            <a:pPr lvl="1"/>
            <a:r>
              <a:rPr lang="en-US" sz="1800" dirty="0" smtClean="0">
                <a:solidFill>
                  <a:schemeClr val="tx1"/>
                </a:solidFill>
                <a:effectLst/>
              </a:rPr>
              <a:t>Beam lost before any data taking </a:t>
            </a:r>
          </a:p>
          <a:p>
            <a:r>
              <a:rPr lang="en-US" sz="2200" dirty="0" smtClean="0">
                <a:solidFill>
                  <a:schemeClr val="tx1"/>
                </a:solidFill>
                <a:effectLst/>
              </a:rPr>
              <a:t>Status – Good for Totem data taking,  work still needed for ALFA.</a:t>
            </a:r>
          </a:p>
          <a:p>
            <a:pPr lvl="1"/>
            <a:r>
              <a:rPr lang="en-US" sz="2000" dirty="0" smtClean="0">
                <a:solidFill>
                  <a:schemeClr val="tx1"/>
                </a:solidFill>
                <a:effectLst/>
              </a:rPr>
              <a:t>Some time for this will have to come out of the remaining Physics time</a:t>
            </a:r>
          </a:p>
          <a:p>
            <a:endParaRPr lang="en-US" sz="2000" dirty="0">
              <a:solidFill>
                <a:schemeClr val="tx1"/>
              </a:solidFill>
              <a:effectLst/>
            </a:endParaRPr>
          </a:p>
        </p:txBody>
      </p:sp>
    </p:spTree>
    <p:extLst>
      <p:ext uri="{BB962C8B-B14F-4D97-AF65-F5344CB8AC3E}">
        <p14:creationId xmlns:p14="http://schemas.microsoft.com/office/powerpoint/2010/main" val="1276270994"/>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611560" y="2905472"/>
            <a:ext cx="7645400" cy="2971800"/>
          </a:xfrm>
          <a:prstGeom prst="rect">
            <a:avLst/>
          </a:prstGeom>
        </p:spPr>
      </p:pic>
      <p:sp>
        <p:nvSpPr>
          <p:cNvPr id="2" name="Title 1"/>
          <p:cNvSpPr>
            <a:spLocks noGrp="1"/>
          </p:cNvSpPr>
          <p:nvPr>
            <p:ph type="title"/>
          </p:nvPr>
        </p:nvSpPr>
        <p:spPr/>
        <p:txBody>
          <a:bodyPr/>
          <a:lstStyle/>
          <a:p>
            <a:r>
              <a:rPr lang="en-US" dirty="0" smtClean="0">
                <a:solidFill>
                  <a:srgbClr val="FF0000"/>
                </a:solidFill>
              </a:rPr>
              <a:t>MD#3 </a:t>
            </a:r>
            <a:r>
              <a:rPr lang="en-US" dirty="0">
                <a:solidFill>
                  <a:srgbClr val="FF0000"/>
                </a:solidFill>
              </a:rPr>
              <a:t>Block:</a:t>
            </a:r>
            <a:r>
              <a:rPr lang="en-US" dirty="0"/>
              <a:t> </a:t>
            </a:r>
            <a:r>
              <a:rPr lang="en-US" dirty="0">
                <a:solidFill>
                  <a:srgbClr val="FF3300"/>
                </a:solidFill>
                <a:latin typeface="Symbol" charset="2"/>
                <a:cs typeface="Symbol" charset="2"/>
              </a:rPr>
              <a:t>b</a:t>
            </a:r>
            <a:r>
              <a:rPr lang="en-US" dirty="0">
                <a:solidFill>
                  <a:srgbClr val="FF3300"/>
                </a:solidFill>
              </a:rPr>
              <a:t>*</a:t>
            </a:r>
            <a:r>
              <a:rPr lang="en-US" dirty="0"/>
              <a:t> </a:t>
            </a:r>
            <a:r>
              <a:rPr lang="en-US" dirty="0">
                <a:solidFill>
                  <a:schemeClr val="bg1">
                    <a:lumMod val="75000"/>
                  </a:schemeClr>
                </a:solidFill>
              </a:rPr>
              <a:t>u</a:t>
            </a:r>
            <a:r>
              <a:rPr lang="en-US" dirty="0">
                <a:solidFill>
                  <a:srgbClr val="BFBFBF"/>
                </a:solidFill>
              </a:rPr>
              <a:t>p (90m) </a:t>
            </a:r>
            <a:r>
              <a:rPr lang="en-US" dirty="0">
                <a:solidFill>
                  <a:srgbClr val="FF3300"/>
                </a:solidFill>
              </a:rPr>
              <a:t>and down (1m</a:t>
            </a:r>
            <a:r>
              <a:rPr lang="en-US" dirty="0">
                <a:solidFill>
                  <a:srgbClr val="FF0000"/>
                </a:solidFill>
              </a:rPr>
              <a:t>)</a:t>
            </a:r>
          </a:p>
        </p:txBody>
      </p:sp>
      <p:sp>
        <p:nvSpPr>
          <p:cNvPr id="3" name="Date Placeholder 2"/>
          <p:cNvSpPr>
            <a:spLocks noGrp="1"/>
          </p:cNvSpPr>
          <p:nvPr>
            <p:ph type="dt" sz="half" idx="10"/>
          </p:nvPr>
        </p:nvSpPr>
        <p:spPr/>
        <p:txBody>
          <a:bodyPr/>
          <a:lstStyle/>
          <a:p>
            <a:r>
              <a:rPr lang="en-US" smtClean="0"/>
              <a:t>September 21st 2011</a:t>
            </a:r>
            <a:endParaRPr lang="en-US" dirty="0" smtClean="0"/>
          </a:p>
        </p:txBody>
      </p:sp>
      <p:sp>
        <p:nvSpPr>
          <p:cNvPr id="4" name="Footer Placeholder 3"/>
          <p:cNvSpPr>
            <a:spLocks noGrp="1"/>
          </p:cNvSpPr>
          <p:nvPr>
            <p:ph type="ftr" sz="quarter" idx="11"/>
          </p:nvPr>
        </p:nvSpPr>
        <p:spPr/>
        <p:txBody>
          <a:bodyPr/>
          <a:lstStyle/>
          <a:p>
            <a:r>
              <a:rPr lang="en-US" smtClean="0"/>
              <a:t>LHCC, Paul Collier </a:t>
            </a:r>
            <a:endParaRPr lang="en-US" dirty="0"/>
          </a:p>
        </p:txBody>
      </p:sp>
      <p:sp>
        <p:nvSpPr>
          <p:cNvPr id="5" name="Slide Number Placeholder 4"/>
          <p:cNvSpPr>
            <a:spLocks noGrp="1"/>
          </p:cNvSpPr>
          <p:nvPr>
            <p:ph type="sldNum" sz="quarter" idx="12"/>
          </p:nvPr>
        </p:nvSpPr>
        <p:spPr/>
        <p:txBody>
          <a:bodyPr/>
          <a:lstStyle/>
          <a:p>
            <a:fld id="{8A37C28D-FCB0-477D-82D3-62143F2DA843}" type="slidenum">
              <a:rPr lang="en-US" smtClean="0"/>
              <a:pPr/>
              <a:t>25</a:t>
            </a:fld>
            <a:endParaRPr lang="en-US" dirty="0"/>
          </a:p>
        </p:txBody>
      </p:sp>
      <p:sp>
        <p:nvSpPr>
          <p:cNvPr id="6" name="TextBox 5"/>
          <p:cNvSpPr txBox="1"/>
          <p:nvPr/>
        </p:nvSpPr>
        <p:spPr>
          <a:xfrm>
            <a:off x="251520" y="1124744"/>
            <a:ext cx="8640960" cy="1785104"/>
          </a:xfrm>
          <a:prstGeom prst="rect">
            <a:avLst/>
          </a:prstGeom>
          <a:noFill/>
        </p:spPr>
        <p:txBody>
          <a:bodyPr wrap="square" rtlCol="0">
            <a:spAutoFit/>
          </a:bodyPr>
          <a:lstStyle/>
          <a:p>
            <a:r>
              <a:rPr lang="en-US" sz="2000" b="1" dirty="0" smtClean="0">
                <a:solidFill>
                  <a:schemeClr val="tx1"/>
                </a:solidFill>
                <a:effectLst/>
                <a:latin typeface="+mn-lt"/>
              </a:rPr>
              <a:t>It was already hoped to move to </a:t>
            </a:r>
            <a:r>
              <a:rPr lang="en-US" sz="2000" b="1" dirty="0" smtClean="0">
                <a:solidFill>
                  <a:schemeClr val="tx1"/>
                </a:solidFill>
                <a:effectLst/>
                <a:latin typeface="Symbol" charset="2"/>
                <a:cs typeface="Symbol" charset="2"/>
              </a:rPr>
              <a:t>b</a:t>
            </a:r>
            <a:r>
              <a:rPr lang="en-US" sz="2000" b="1" dirty="0" smtClean="0">
                <a:solidFill>
                  <a:schemeClr val="tx1"/>
                </a:solidFill>
                <a:effectLst/>
                <a:latin typeface="+mn-lt"/>
              </a:rPr>
              <a:t>* = 1m after the technical stop and significant MD time was given over to prepare it (mini-Chamonix meeting)</a:t>
            </a:r>
          </a:p>
          <a:p>
            <a:endParaRPr lang="en-US" sz="1000" b="1" dirty="0">
              <a:solidFill>
                <a:schemeClr val="tx1"/>
              </a:solidFill>
              <a:effectLst/>
              <a:latin typeface="+mn-lt"/>
            </a:endParaRPr>
          </a:p>
          <a:p>
            <a:r>
              <a:rPr lang="en-US" sz="2000" b="1" dirty="0" smtClean="0">
                <a:solidFill>
                  <a:schemeClr val="tx1"/>
                </a:solidFill>
                <a:effectLst/>
                <a:latin typeface="+mn-lt"/>
              </a:rPr>
              <a:t>To maintain the same margins for orbit, beta-beat etc. </a:t>
            </a:r>
            <a:r>
              <a:rPr lang="en-US" sz="2000" b="1" dirty="0" smtClean="0">
                <a:solidFill>
                  <a:schemeClr val="tx1"/>
                </a:solidFill>
                <a:effectLst/>
                <a:latin typeface="+mn-lt"/>
              </a:rPr>
              <a:t>we would needed  </a:t>
            </a:r>
            <a:r>
              <a:rPr lang="en-US" sz="2000" b="1" dirty="0" smtClean="0">
                <a:solidFill>
                  <a:schemeClr val="tx1"/>
                </a:solidFill>
                <a:effectLst/>
                <a:latin typeface="+mn-lt"/>
              </a:rPr>
              <a:t>to reduce the crossing angle from ±120 to ±100 </a:t>
            </a:r>
            <a:r>
              <a:rPr lang="en-US" sz="2000" b="1" dirty="0" err="1" smtClean="0">
                <a:solidFill>
                  <a:schemeClr val="tx1"/>
                </a:solidFill>
                <a:effectLst/>
                <a:latin typeface="Symbol" charset="2"/>
                <a:cs typeface="Symbol" charset="2"/>
              </a:rPr>
              <a:t>m</a:t>
            </a:r>
            <a:r>
              <a:rPr lang="en-US" sz="2000" b="1" dirty="0" err="1" smtClean="0">
                <a:solidFill>
                  <a:schemeClr val="tx1"/>
                </a:solidFill>
                <a:effectLst/>
                <a:latin typeface="+mn-lt"/>
              </a:rPr>
              <a:t>rad</a:t>
            </a:r>
            <a:r>
              <a:rPr lang="en-US" sz="2000" b="1" dirty="0" smtClean="0">
                <a:solidFill>
                  <a:schemeClr val="tx1"/>
                </a:solidFill>
                <a:effectLst/>
                <a:latin typeface="+mn-lt"/>
              </a:rPr>
              <a:t> … and move to tighter collimator settings </a:t>
            </a:r>
          </a:p>
        </p:txBody>
      </p:sp>
      <p:sp>
        <p:nvSpPr>
          <p:cNvPr id="8" name="Rectangle 7"/>
          <p:cNvSpPr/>
          <p:nvPr/>
        </p:nvSpPr>
        <p:spPr>
          <a:xfrm>
            <a:off x="6030416" y="4653136"/>
            <a:ext cx="557808" cy="307777"/>
          </a:xfrm>
          <a:prstGeom prst="rect">
            <a:avLst/>
          </a:prstGeom>
          <a:solidFill>
            <a:schemeClr val="bg1"/>
          </a:solidFill>
        </p:spPr>
        <p:txBody>
          <a:bodyPr wrap="square">
            <a:spAutoFit/>
          </a:bodyPr>
          <a:lstStyle/>
          <a:p>
            <a:r>
              <a:rPr lang="en-US" sz="1400" u="sng" dirty="0" smtClean="0">
                <a:solidFill>
                  <a:srgbClr val="3366FF"/>
                </a:solidFill>
              </a:rPr>
              <a:t>9.3</a:t>
            </a:r>
            <a:endParaRPr lang="en-US" sz="1400" u="sng" dirty="0">
              <a:solidFill>
                <a:srgbClr val="3366FF"/>
              </a:solidFill>
            </a:endParaRPr>
          </a:p>
        </p:txBody>
      </p:sp>
      <p:sp>
        <p:nvSpPr>
          <p:cNvPr id="9" name="Rectangle 8"/>
          <p:cNvSpPr/>
          <p:nvPr/>
        </p:nvSpPr>
        <p:spPr>
          <a:xfrm>
            <a:off x="323528" y="6021288"/>
            <a:ext cx="8496944" cy="400110"/>
          </a:xfrm>
          <a:prstGeom prst="rect">
            <a:avLst/>
          </a:prstGeom>
        </p:spPr>
        <p:txBody>
          <a:bodyPr wrap="square">
            <a:spAutoFit/>
          </a:bodyPr>
          <a:lstStyle/>
          <a:p>
            <a:r>
              <a:rPr lang="en-US" sz="2000" b="1" dirty="0" smtClean="0">
                <a:solidFill>
                  <a:schemeClr val="tx1"/>
                </a:solidFill>
                <a:effectLst/>
                <a:latin typeface="+mn-lt"/>
              </a:rPr>
              <a:t>Long</a:t>
            </a:r>
            <a:r>
              <a:rPr lang="en-US" sz="2000" b="1" dirty="0">
                <a:solidFill>
                  <a:schemeClr val="tx1"/>
                </a:solidFill>
                <a:effectLst/>
                <a:latin typeface="+mn-lt"/>
              </a:rPr>
              <a:t>-range beam-beam separation from </a:t>
            </a:r>
            <a:r>
              <a:rPr lang="en-US" sz="2000" b="1" dirty="0" smtClean="0">
                <a:solidFill>
                  <a:schemeClr val="tx1"/>
                </a:solidFill>
                <a:effectLst/>
                <a:latin typeface="+mn-lt"/>
              </a:rPr>
              <a:t>12σ to 8σ (</a:t>
            </a:r>
            <a:r>
              <a:rPr lang="en-US" sz="2000" b="1" dirty="0" err="1">
                <a:solidFill>
                  <a:schemeClr val="tx1"/>
                </a:solidFill>
                <a:effectLst/>
                <a:latin typeface="+mn-lt"/>
              </a:rPr>
              <a:t>ε</a:t>
            </a:r>
            <a:r>
              <a:rPr lang="en-US" sz="2000" b="1" dirty="0">
                <a:solidFill>
                  <a:schemeClr val="tx1"/>
                </a:solidFill>
                <a:effectLst/>
                <a:latin typeface="+mn-lt"/>
              </a:rPr>
              <a:t>=2.5 </a:t>
            </a:r>
            <a:r>
              <a:rPr lang="en-US" sz="2000" b="1" dirty="0" err="1">
                <a:solidFill>
                  <a:schemeClr val="tx1"/>
                </a:solidFill>
                <a:effectLst/>
                <a:latin typeface="+mn-lt"/>
              </a:rPr>
              <a:t>μm</a:t>
            </a:r>
            <a:r>
              <a:rPr lang="en-US" sz="2000" b="1" dirty="0">
                <a:solidFill>
                  <a:schemeClr val="tx1"/>
                </a:solidFill>
                <a:effectLst/>
                <a:latin typeface="+mn-lt"/>
              </a:rPr>
              <a:t>)</a:t>
            </a:r>
            <a:r>
              <a:rPr lang="en-US" sz="2000" b="1" dirty="0" smtClean="0">
                <a:solidFill>
                  <a:schemeClr val="tx1"/>
                </a:solidFill>
                <a:effectLst/>
                <a:latin typeface="+mn-lt"/>
              </a:rPr>
              <a:t>.</a:t>
            </a:r>
            <a:endParaRPr lang="en-US" sz="2000" b="1" dirty="0">
              <a:solidFill>
                <a:schemeClr val="tx1"/>
              </a:solidFill>
              <a:effectLst/>
              <a:latin typeface="+mn-lt"/>
            </a:endParaRPr>
          </a:p>
        </p:txBody>
      </p:sp>
      <p:sp>
        <p:nvSpPr>
          <p:cNvPr id="10" name="TextBox 9"/>
          <p:cNvSpPr txBox="1"/>
          <p:nvPr/>
        </p:nvSpPr>
        <p:spPr>
          <a:xfrm>
            <a:off x="1547664" y="3903439"/>
            <a:ext cx="6264696" cy="830997"/>
          </a:xfrm>
          <a:prstGeom prst="rect">
            <a:avLst/>
          </a:prstGeom>
          <a:solidFill>
            <a:schemeClr val="bg2"/>
          </a:solidFill>
          <a:ln>
            <a:solidFill>
              <a:schemeClr val="tx1"/>
            </a:solidFill>
          </a:ln>
          <a:scene3d>
            <a:camera prst="orthographicFront">
              <a:rot lat="0" lon="0" rev="19800000"/>
            </a:camera>
            <a:lightRig rig="threePt" dir="t"/>
          </a:scene3d>
        </p:spPr>
        <p:txBody>
          <a:bodyPr wrap="square" rtlCol="0">
            <a:spAutoFit/>
          </a:bodyPr>
          <a:lstStyle/>
          <a:p>
            <a:pPr algn="ctr"/>
            <a:r>
              <a:rPr lang="en-US" sz="2400" b="1" dirty="0" smtClean="0">
                <a:solidFill>
                  <a:schemeClr val="tx1"/>
                </a:solidFill>
                <a:effectLst/>
                <a:latin typeface="+mn-lt"/>
              </a:rPr>
              <a:t>Tested and Works – but life gets a lot </a:t>
            </a:r>
            <a:r>
              <a:rPr lang="en-US" sz="2400" b="1" dirty="0" smtClean="0">
                <a:solidFill>
                  <a:schemeClr val="tx1"/>
                </a:solidFill>
                <a:effectLst/>
                <a:latin typeface="+mn-lt"/>
              </a:rPr>
              <a:t>tougher as the collimators are </a:t>
            </a:r>
            <a:r>
              <a:rPr lang="en-US" sz="2400" b="1" i="1" dirty="0" smtClean="0">
                <a:solidFill>
                  <a:schemeClr val="tx1"/>
                </a:solidFill>
                <a:effectLst/>
                <a:latin typeface="+mn-lt"/>
              </a:rPr>
              <a:t>very</a:t>
            </a:r>
            <a:r>
              <a:rPr lang="en-US" sz="2400" b="1" dirty="0" smtClean="0">
                <a:solidFill>
                  <a:schemeClr val="tx1"/>
                </a:solidFill>
                <a:effectLst/>
                <a:latin typeface="+mn-lt"/>
              </a:rPr>
              <a:t> close to the beam</a:t>
            </a:r>
            <a:endParaRPr lang="en-US" sz="2400" b="1" dirty="0" smtClean="0">
              <a:solidFill>
                <a:schemeClr val="tx1"/>
              </a:solidFill>
              <a:effectLst/>
              <a:latin typeface="+mn-lt"/>
            </a:endParaRPr>
          </a:p>
        </p:txBody>
      </p:sp>
    </p:spTree>
    <p:extLst>
      <p:ext uri="{BB962C8B-B14F-4D97-AF65-F5344CB8AC3E}">
        <p14:creationId xmlns:p14="http://schemas.microsoft.com/office/powerpoint/2010/main" val="74614412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Triplet Aperture : At Last a ‘Hole’ we can exploit!</a:t>
            </a:r>
            <a:endParaRPr lang="en-US" sz="2800" dirty="0"/>
          </a:p>
        </p:txBody>
      </p:sp>
      <p:sp>
        <p:nvSpPr>
          <p:cNvPr id="3" name="Date Placeholder 2"/>
          <p:cNvSpPr>
            <a:spLocks noGrp="1"/>
          </p:cNvSpPr>
          <p:nvPr>
            <p:ph type="dt" sz="half" idx="10"/>
          </p:nvPr>
        </p:nvSpPr>
        <p:spPr/>
        <p:txBody>
          <a:bodyPr/>
          <a:lstStyle/>
          <a:p>
            <a:r>
              <a:rPr lang="en-US" smtClean="0"/>
              <a:t>September 21st 2011</a:t>
            </a:r>
            <a:endParaRPr lang="en-US" dirty="0" smtClean="0"/>
          </a:p>
        </p:txBody>
      </p:sp>
      <p:sp>
        <p:nvSpPr>
          <p:cNvPr id="4" name="Footer Placeholder 3"/>
          <p:cNvSpPr>
            <a:spLocks noGrp="1"/>
          </p:cNvSpPr>
          <p:nvPr>
            <p:ph type="ftr" sz="quarter" idx="11"/>
          </p:nvPr>
        </p:nvSpPr>
        <p:spPr/>
        <p:txBody>
          <a:bodyPr/>
          <a:lstStyle/>
          <a:p>
            <a:r>
              <a:rPr lang="en-US" smtClean="0"/>
              <a:t>LHCC, Paul Collier </a:t>
            </a:r>
            <a:endParaRPr lang="en-US" dirty="0"/>
          </a:p>
        </p:txBody>
      </p:sp>
      <p:sp>
        <p:nvSpPr>
          <p:cNvPr id="5" name="Slide Number Placeholder 4"/>
          <p:cNvSpPr>
            <a:spLocks noGrp="1"/>
          </p:cNvSpPr>
          <p:nvPr>
            <p:ph type="sldNum" sz="quarter" idx="12"/>
          </p:nvPr>
        </p:nvSpPr>
        <p:spPr/>
        <p:txBody>
          <a:bodyPr/>
          <a:lstStyle/>
          <a:p>
            <a:fld id="{8A37C28D-FCB0-477D-82D3-62143F2DA843}" type="slidenum">
              <a:rPr lang="en-US" smtClean="0"/>
              <a:pPr/>
              <a:t>26</a:t>
            </a:fld>
            <a:endParaRPr lang="en-US" dirty="0"/>
          </a:p>
        </p:txBody>
      </p:sp>
      <p:sp>
        <p:nvSpPr>
          <p:cNvPr id="7" name="TextBox 6"/>
          <p:cNvSpPr txBox="1"/>
          <p:nvPr/>
        </p:nvSpPr>
        <p:spPr>
          <a:xfrm>
            <a:off x="4644008" y="980728"/>
            <a:ext cx="4176464" cy="1323439"/>
          </a:xfrm>
          <a:prstGeom prst="rect">
            <a:avLst/>
          </a:prstGeom>
          <a:noFill/>
          <a:ln>
            <a:solidFill>
              <a:schemeClr val="tx1"/>
            </a:solidFill>
          </a:ln>
        </p:spPr>
        <p:txBody>
          <a:bodyPr wrap="square" rtlCol="0">
            <a:spAutoFit/>
          </a:bodyPr>
          <a:lstStyle/>
          <a:p>
            <a:pPr algn="ctr"/>
            <a:r>
              <a:rPr lang="en-US" sz="2000" b="1" dirty="0" smtClean="0">
                <a:solidFill>
                  <a:schemeClr val="tx1"/>
                </a:solidFill>
                <a:effectLst/>
                <a:latin typeface="+mn-lt"/>
              </a:rPr>
              <a:t>Measurement of the triplet aperture at 3.5TeV </a:t>
            </a:r>
            <a:r>
              <a:rPr lang="en-US" sz="2000" b="1" dirty="0" smtClean="0">
                <a:solidFill>
                  <a:schemeClr val="tx1"/>
                </a:solidFill>
                <a:effectLst/>
                <a:latin typeface="+mn-lt"/>
              </a:rPr>
              <a:t>squeezed </a:t>
            </a:r>
            <a:r>
              <a:rPr lang="en-US" sz="2000" b="1" dirty="0" smtClean="0">
                <a:solidFill>
                  <a:schemeClr val="tx1"/>
                </a:solidFill>
                <a:effectLst/>
                <a:latin typeface="+mn-lt"/>
              </a:rPr>
              <a:t>confirms it is larger than assumed: better alignment, orbit, beta-beat etc. </a:t>
            </a:r>
          </a:p>
        </p:txBody>
      </p:sp>
      <p:pic>
        <p:nvPicPr>
          <p:cNvPr id="8" name="Picture 7"/>
          <p:cNvPicPr>
            <a:picLocks noChangeAspect="1"/>
          </p:cNvPicPr>
          <p:nvPr/>
        </p:nvPicPr>
        <p:blipFill>
          <a:blip r:embed="rId2"/>
          <a:stretch>
            <a:fillRect/>
          </a:stretch>
        </p:blipFill>
        <p:spPr>
          <a:xfrm>
            <a:off x="4609424" y="2276872"/>
            <a:ext cx="4499080" cy="1391020"/>
          </a:xfrm>
          <a:prstGeom prst="rect">
            <a:avLst/>
          </a:prstGeom>
        </p:spPr>
      </p:pic>
      <p:sp>
        <p:nvSpPr>
          <p:cNvPr id="9" name="TextBox 8"/>
          <p:cNvSpPr txBox="1"/>
          <p:nvPr/>
        </p:nvSpPr>
        <p:spPr>
          <a:xfrm>
            <a:off x="4716016" y="3748970"/>
            <a:ext cx="4392488" cy="400110"/>
          </a:xfrm>
          <a:prstGeom prst="rect">
            <a:avLst/>
          </a:prstGeom>
          <a:noFill/>
        </p:spPr>
        <p:txBody>
          <a:bodyPr wrap="square" rtlCol="0">
            <a:spAutoFit/>
          </a:bodyPr>
          <a:lstStyle/>
          <a:p>
            <a:r>
              <a:rPr lang="en-US" sz="2000" b="1" dirty="0" smtClean="0">
                <a:solidFill>
                  <a:schemeClr val="tx1"/>
                </a:solidFill>
                <a:effectLst/>
                <a:latin typeface="+mn-lt"/>
              </a:rPr>
              <a:t>At Least 4</a:t>
            </a:r>
            <a:r>
              <a:rPr lang="en-US" sz="2000" b="1" dirty="0" smtClean="0">
                <a:solidFill>
                  <a:schemeClr val="tx1"/>
                </a:solidFill>
                <a:effectLst/>
                <a:latin typeface="Symbol" charset="2"/>
                <a:cs typeface="Symbol" charset="2"/>
              </a:rPr>
              <a:t>s</a:t>
            </a:r>
            <a:r>
              <a:rPr lang="en-US" sz="2000" b="1" dirty="0" smtClean="0">
                <a:solidFill>
                  <a:schemeClr val="tx1"/>
                </a:solidFill>
                <a:effectLst/>
                <a:latin typeface="+mn-lt"/>
              </a:rPr>
              <a:t> bigger than assumed</a:t>
            </a:r>
          </a:p>
        </p:txBody>
      </p:sp>
      <p:sp>
        <p:nvSpPr>
          <p:cNvPr id="10" name="TextBox 9"/>
          <p:cNvSpPr txBox="1"/>
          <p:nvPr/>
        </p:nvSpPr>
        <p:spPr>
          <a:xfrm>
            <a:off x="323528" y="4437112"/>
            <a:ext cx="8208912" cy="1938992"/>
          </a:xfrm>
          <a:prstGeom prst="rect">
            <a:avLst/>
          </a:prstGeom>
          <a:solidFill>
            <a:schemeClr val="bg2"/>
          </a:solidFill>
          <a:ln>
            <a:solidFill>
              <a:schemeClr val="tx1"/>
            </a:solidFill>
          </a:ln>
        </p:spPr>
        <p:txBody>
          <a:bodyPr wrap="square" rtlCol="0">
            <a:spAutoFit/>
          </a:bodyPr>
          <a:lstStyle/>
          <a:p>
            <a:r>
              <a:rPr lang="en-US" sz="2000" b="1" dirty="0" smtClean="0">
                <a:solidFill>
                  <a:schemeClr val="tx1"/>
                </a:solidFill>
                <a:effectLst/>
                <a:latin typeface="+mn-lt"/>
              </a:rPr>
              <a:t>Decision taken to exploit this margin to run at </a:t>
            </a:r>
            <a:r>
              <a:rPr lang="en-US" sz="2000" b="1" dirty="0" smtClean="0">
                <a:solidFill>
                  <a:schemeClr val="tx1"/>
                </a:solidFill>
                <a:effectLst/>
                <a:latin typeface="Symbol" charset="2"/>
                <a:cs typeface="Symbol" charset="2"/>
              </a:rPr>
              <a:t>b</a:t>
            </a:r>
            <a:r>
              <a:rPr lang="en-US" sz="2000" b="1" dirty="0" smtClean="0">
                <a:solidFill>
                  <a:schemeClr val="tx1"/>
                </a:solidFill>
                <a:effectLst/>
                <a:latin typeface="+mn-lt"/>
              </a:rPr>
              <a:t>*=1m with ±120mrad crossing angle and original (relaxed) collimator settings </a:t>
            </a:r>
          </a:p>
          <a:p>
            <a:pPr marL="457200" indent="-457200">
              <a:buFont typeface="Wingdings" charset="2"/>
              <a:buChar char="Ø"/>
            </a:pPr>
            <a:r>
              <a:rPr lang="en-US" sz="2000" b="1" dirty="0" smtClean="0">
                <a:solidFill>
                  <a:schemeClr val="tx1"/>
                </a:solidFill>
                <a:effectLst/>
                <a:latin typeface="+mn-lt"/>
              </a:rPr>
              <a:t>Crash </a:t>
            </a:r>
            <a:r>
              <a:rPr lang="en-US" sz="2000" b="1" dirty="0" err="1" smtClean="0">
                <a:solidFill>
                  <a:schemeClr val="tx1"/>
                </a:solidFill>
                <a:effectLst/>
                <a:latin typeface="+mn-lt"/>
              </a:rPr>
              <a:t>programme</a:t>
            </a:r>
            <a:r>
              <a:rPr lang="en-US" sz="2000" b="1" dirty="0" smtClean="0">
                <a:solidFill>
                  <a:schemeClr val="tx1"/>
                </a:solidFill>
                <a:effectLst/>
                <a:latin typeface="+mn-lt"/>
              </a:rPr>
              <a:t> to develop a method of qualifying the operating conditions</a:t>
            </a:r>
          </a:p>
          <a:p>
            <a:pPr marL="457200" indent="-457200">
              <a:buFont typeface="Wingdings" charset="2"/>
              <a:buChar char="Ø"/>
            </a:pPr>
            <a:r>
              <a:rPr lang="en-US" sz="2000" b="1" dirty="0" smtClean="0">
                <a:solidFill>
                  <a:schemeClr val="tx1"/>
                </a:solidFill>
                <a:effectLst/>
                <a:latin typeface="+mn-lt"/>
              </a:rPr>
              <a:t>Loss maps with TCT’s retracted by 2</a:t>
            </a:r>
            <a:r>
              <a:rPr lang="en-US" sz="2000" b="1" dirty="0" smtClean="0">
                <a:solidFill>
                  <a:schemeClr val="tx1"/>
                </a:solidFill>
                <a:effectLst/>
                <a:latin typeface="Symbol" charset="2"/>
                <a:cs typeface="Symbol" charset="2"/>
              </a:rPr>
              <a:t>s </a:t>
            </a:r>
            <a:r>
              <a:rPr lang="en-US" sz="2000" b="1" dirty="0" smtClean="0">
                <a:solidFill>
                  <a:schemeClr val="tx1"/>
                </a:solidFill>
                <a:effectLst/>
                <a:latin typeface="+mn-lt"/>
              </a:rPr>
              <a:t> to ensure IT still protected.</a:t>
            </a:r>
          </a:p>
          <a:p>
            <a:pPr marL="457200" indent="-457200">
              <a:buFont typeface="Wingdings" charset="2"/>
              <a:buChar char="Ø"/>
            </a:pPr>
            <a:r>
              <a:rPr lang="en-US" sz="2000" b="1" dirty="0" smtClean="0">
                <a:solidFill>
                  <a:schemeClr val="tx1"/>
                </a:solidFill>
                <a:effectLst/>
                <a:latin typeface="+mn-lt"/>
              </a:rPr>
              <a:t>Successfully achieved and Physics now with 1m </a:t>
            </a:r>
            <a:r>
              <a:rPr lang="en-US" sz="2000" b="1" dirty="0" smtClean="0">
                <a:solidFill>
                  <a:schemeClr val="tx1"/>
                </a:solidFill>
                <a:effectLst/>
                <a:latin typeface="Symbol" charset="2"/>
                <a:cs typeface="Symbol" charset="2"/>
              </a:rPr>
              <a:t>b</a:t>
            </a:r>
            <a:r>
              <a:rPr lang="en-US" sz="2000" b="1" dirty="0" smtClean="0">
                <a:solidFill>
                  <a:schemeClr val="tx1"/>
                </a:solidFill>
                <a:effectLst/>
                <a:latin typeface="+mn-lt"/>
              </a:rPr>
              <a:t>*</a:t>
            </a:r>
          </a:p>
        </p:txBody>
      </p:sp>
      <p:sp>
        <p:nvSpPr>
          <p:cNvPr id="11" name="TextBox 10"/>
          <p:cNvSpPr txBox="1"/>
          <p:nvPr/>
        </p:nvSpPr>
        <p:spPr>
          <a:xfrm>
            <a:off x="7812360" y="4149080"/>
            <a:ext cx="1008112" cy="276999"/>
          </a:xfrm>
          <a:prstGeom prst="rect">
            <a:avLst/>
          </a:prstGeom>
          <a:noFill/>
        </p:spPr>
        <p:txBody>
          <a:bodyPr wrap="square" rtlCol="0">
            <a:spAutoFit/>
          </a:bodyPr>
          <a:lstStyle/>
          <a:p>
            <a:r>
              <a:rPr lang="en-US" sz="1200" dirty="0" smtClean="0">
                <a:solidFill>
                  <a:schemeClr val="tx1"/>
                </a:solidFill>
                <a:effectLst/>
                <a:latin typeface="+mn-lt"/>
              </a:rPr>
              <a:t>S. </a:t>
            </a:r>
            <a:r>
              <a:rPr lang="en-US" sz="1200" dirty="0" err="1" smtClean="0">
                <a:solidFill>
                  <a:schemeClr val="tx1"/>
                </a:solidFill>
                <a:effectLst/>
                <a:latin typeface="+mn-lt"/>
              </a:rPr>
              <a:t>Raedelli</a:t>
            </a:r>
            <a:endParaRPr lang="en-US" sz="1200" dirty="0" smtClean="0">
              <a:solidFill>
                <a:schemeClr val="tx1"/>
              </a:solidFill>
              <a:effectLst/>
              <a:latin typeface="+mn-lt"/>
            </a:endParaRPr>
          </a:p>
        </p:txBody>
      </p:sp>
      <p:pic>
        <p:nvPicPr>
          <p:cNvPr id="12" name="Picture 11"/>
          <p:cNvPicPr>
            <a:picLocks noChangeAspect="1"/>
          </p:cNvPicPr>
          <p:nvPr/>
        </p:nvPicPr>
        <p:blipFill>
          <a:blip r:embed="rId3"/>
          <a:stretch>
            <a:fillRect/>
          </a:stretch>
        </p:blipFill>
        <p:spPr>
          <a:xfrm>
            <a:off x="50539" y="1124745"/>
            <a:ext cx="4593469" cy="3024335"/>
          </a:xfrm>
          <a:prstGeom prst="rect">
            <a:avLst/>
          </a:prstGeom>
        </p:spPr>
      </p:pic>
    </p:spTree>
    <p:extLst>
      <p:ext uri="{BB962C8B-B14F-4D97-AF65-F5344CB8AC3E}">
        <p14:creationId xmlns:p14="http://schemas.microsoft.com/office/powerpoint/2010/main" val="1416120584"/>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 to Physics </a:t>
            </a:r>
            <a:endParaRPr lang="en-US" dirty="0"/>
          </a:p>
        </p:txBody>
      </p:sp>
      <p:sp>
        <p:nvSpPr>
          <p:cNvPr id="3" name="Date Placeholder 2"/>
          <p:cNvSpPr>
            <a:spLocks noGrp="1"/>
          </p:cNvSpPr>
          <p:nvPr>
            <p:ph type="dt" sz="half" idx="10"/>
          </p:nvPr>
        </p:nvSpPr>
        <p:spPr/>
        <p:txBody>
          <a:bodyPr/>
          <a:lstStyle/>
          <a:p>
            <a:r>
              <a:rPr lang="en-US" smtClean="0"/>
              <a:t>September 21st 2011</a:t>
            </a:r>
            <a:endParaRPr lang="en-US" dirty="0" smtClean="0"/>
          </a:p>
        </p:txBody>
      </p:sp>
      <p:sp>
        <p:nvSpPr>
          <p:cNvPr id="4" name="Footer Placeholder 3"/>
          <p:cNvSpPr>
            <a:spLocks noGrp="1"/>
          </p:cNvSpPr>
          <p:nvPr>
            <p:ph type="ftr" sz="quarter" idx="11"/>
          </p:nvPr>
        </p:nvSpPr>
        <p:spPr/>
        <p:txBody>
          <a:bodyPr/>
          <a:lstStyle/>
          <a:p>
            <a:r>
              <a:rPr lang="en-US" smtClean="0"/>
              <a:t>LHCC, Paul Collier </a:t>
            </a:r>
            <a:endParaRPr lang="en-US" dirty="0"/>
          </a:p>
        </p:txBody>
      </p:sp>
      <p:sp>
        <p:nvSpPr>
          <p:cNvPr id="5" name="Slide Number Placeholder 4"/>
          <p:cNvSpPr>
            <a:spLocks noGrp="1"/>
          </p:cNvSpPr>
          <p:nvPr>
            <p:ph type="sldNum" sz="quarter" idx="12"/>
          </p:nvPr>
        </p:nvSpPr>
        <p:spPr/>
        <p:txBody>
          <a:bodyPr/>
          <a:lstStyle/>
          <a:p>
            <a:fld id="{8A37C28D-FCB0-477D-82D3-62143F2DA843}" type="slidenum">
              <a:rPr lang="en-US" smtClean="0"/>
              <a:pPr/>
              <a:t>27</a:t>
            </a:fld>
            <a:endParaRPr lang="en-US" dirty="0"/>
          </a:p>
        </p:txBody>
      </p:sp>
      <p:sp>
        <p:nvSpPr>
          <p:cNvPr id="6" name="TextBox 5"/>
          <p:cNvSpPr txBox="1"/>
          <p:nvPr/>
        </p:nvSpPr>
        <p:spPr>
          <a:xfrm>
            <a:off x="179512" y="980728"/>
            <a:ext cx="3240360" cy="1631216"/>
          </a:xfrm>
          <a:prstGeom prst="rect">
            <a:avLst/>
          </a:prstGeom>
          <a:noFill/>
          <a:ln>
            <a:solidFill>
              <a:schemeClr val="tx1"/>
            </a:solidFill>
          </a:ln>
        </p:spPr>
        <p:txBody>
          <a:bodyPr wrap="square" rtlCol="0">
            <a:spAutoFit/>
          </a:bodyPr>
          <a:lstStyle/>
          <a:p>
            <a:pPr algn="ctr"/>
            <a:r>
              <a:rPr lang="en-US" sz="2000" b="1" u="sng" dirty="0" smtClean="0">
                <a:solidFill>
                  <a:schemeClr val="tx1"/>
                </a:solidFill>
                <a:effectLst/>
                <a:latin typeface="+mn-lt"/>
              </a:rPr>
              <a:t>Restart Blocks</a:t>
            </a:r>
            <a:r>
              <a:rPr lang="en-US" sz="2000" b="1" dirty="0" smtClean="0">
                <a:solidFill>
                  <a:schemeClr val="tx1"/>
                </a:solidFill>
                <a:effectLst/>
                <a:latin typeface="+mn-lt"/>
              </a:rPr>
              <a:t>:</a:t>
            </a:r>
          </a:p>
          <a:p>
            <a:pPr marL="342900" indent="-342900">
              <a:buFont typeface="Wingdings" charset="2"/>
              <a:buChar char="Ø"/>
            </a:pPr>
            <a:r>
              <a:rPr lang="en-US" sz="2000" b="1" dirty="0" smtClean="0">
                <a:solidFill>
                  <a:schemeClr val="tx1"/>
                </a:solidFill>
                <a:effectLst/>
                <a:latin typeface="+mn-lt"/>
              </a:rPr>
              <a:t>Confirmation of Aperture </a:t>
            </a:r>
          </a:p>
          <a:p>
            <a:pPr marL="342900" indent="-342900">
              <a:buFont typeface="Wingdings" charset="2"/>
              <a:buChar char="Ø"/>
            </a:pPr>
            <a:r>
              <a:rPr lang="en-US" sz="2000" b="1" dirty="0" smtClean="0">
                <a:solidFill>
                  <a:schemeClr val="tx1"/>
                </a:solidFill>
                <a:effectLst/>
                <a:latin typeface="+mn-lt"/>
              </a:rPr>
              <a:t>Alice polarity inversion</a:t>
            </a:r>
          </a:p>
          <a:p>
            <a:pPr marL="342900" indent="-342900">
              <a:buFont typeface="Wingdings" charset="2"/>
              <a:buChar char="Ø"/>
            </a:pPr>
            <a:r>
              <a:rPr lang="en-US" sz="2000" b="1" dirty="0">
                <a:solidFill>
                  <a:schemeClr val="tx1"/>
                </a:solidFill>
                <a:effectLst/>
                <a:latin typeface="+mn-lt"/>
              </a:rPr>
              <a:t>Qualification of 1m </a:t>
            </a:r>
            <a:r>
              <a:rPr lang="en-US" sz="2000" b="1" dirty="0">
                <a:solidFill>
                  <a:schemeClr val="tx1"/>
                </a:solidFill>
                <a:effectLst/>
                <a:latin typeface="Symbol" charset="2"/>
                <a:cs typeface="Symbol" charset="2"/>
              </a:rPr>
              <a:t>b</a:t>
            </a:r>
            <a:r>
              <a:rPr lang="en-US" sz="2000" b="1" dirty="0">
                <a:solidFill>
                  <a:schemeClr val="tx1"/>
                </a:solidFill>
                <a:effectLst/>
                <a:latin typeface="+mn-lt"/>
              </a:rPr>
              <a:t>*</a:t>
            </a:r>
          </a:p>
          <a:p>
            <a:pPr marL="342900" indent="-342900">
              <a:buFont typeface="Wingdings" charset="2"/>
              <a:buChar char="Ø"/>
            </a:pPr>
            <a:r>
              <a:rPr lang="en-US" sz="2000" b="1" dirty="0" smtClean="0">
                <a:solidFill>
                  <a:schemeClr val="tx1"/>
                </a:solidFill>
                <a:effectLst/>
                <a:latin typeface="+mn-lt"/>
              </a:rPr>
              <a:t>Intensity Ramp up </a:t>
            </a:r>
          </a:p>
        </p:txBody>
      </p:sp>
      <p:sp>
        <p:nvSpPr>
          <p:cNvPr id="7" name="TextBox 6"/>
          <p:cNvSpPr txBox="1"/>
          <p:nvPr/>
        </p:nvSpPr>
        <p:spPr>
          <a:xfrm>
            <a:off x="3707904" y="1052736"/>
            <a:ext cx="4464496" cy="707886"/>
          </a:xfrm>
          <a:prstGeom prst="rect">
            <a:avLst/>
          </a:prstGeom>
          <a:noFill/>
        </p:spPr>
        <p:txBody>
          <a:bodyPr wrap="square" rtlCol="0">
            <a:spAutoFit/>
          </a:bodyPr>
          <a:lstStyle/>
          <a:p>
            <a:r>
              <a:rPr lang="en-US" sz="2000" b="1" dirty="0" smtClean="0">
                <a:solidFill>
                  <a:srgbClr val="FF3300"/>
                </a:solidFill>
                <a:effectLst/>
                <a:latin typeface="Comic Sans MS"/>
                <a:cs typeface="Comic Sans MS"/>
              </a:rPr>
              <a:t>Completed very rapidly : 			In less than 5 days</a:t>
            </a:r>
          </a:p>
        </p:txBody>
      </p:sp>
      <p:pic>
        <p:nvPicPr>
          <p:cNvPr id="8" name="Picture 7"/>
          <p:cNvPicPr>
            <a:picLocks noChangeAspect="1" noChangeArrowheads="1"/>
          </p:cNvPicPr>
          <p:nvPr/>
        </p:nvPicPr>
        <p:blipFill>
          <a:blip r:embed="rId2" cstate="print"/>
          <a:srcRect/>
          <a:stretch>
            <a:fillRect/>
          </a:stretch>
        </p:blipFill>
        <p:spPr bwMode="auto">
          <a:xfrm>
            <a:off x="4211960" y="1700808"/>
            <a:ext cx="4752528" cy="4752528"/>
          </a:xfrm>
          <a:prstGeom prst="rect">
            <a:avLst/>
          </a:prstGeom>
          <a:noFill/>
          <a:ln w="9525">
            <a:noFill/>
            <a:miter lim="800000"/>
            <a:headEnd/>
            <a:tailEnd/>
          </a:ln>
        </p:spPr>
      </p:pic>
      <p:sp>
        <p:nvSpPr>
          <p:cNvPr id="9" name="TextBox 8"/>
          <p:cNvSpPr txBox="1"/>
          <p:nvPr/>
        </p:nvSpPr>
        <p:spPr>
          <a:xfrm>
            <a:off x="179512" y="2996952"/>
            <a:ext cx="3960440" cy="1692771"/>
          </a:xfrm>
          <a:prstGeom prst="rect">
            <a:avLst/>
          </a:prstGeom>
          <a:noFill/>
          <a:ln>
            <a:solidFill>
              <a:schemeClr val="tx1"/>
            </a:solidFill>
          </a:ln>
        </p:spPr>
        <p:txBody>
          <a:bodyPr wrap="square" rtlCol="0">
            <a:spAutoFit/>
          </a:bodyPr>
          <a:lstStyle/>
          <a:p>
            <a:r>
              <a:rPr lang="en-US" sz="2000" b="1" dirty="0" smtClean="0">
                <a:solidFill>
                  <a:schemeClr val="tx1"/>
                </a:solidFill>
                <a:effectLst/>
                <a:latin typeface="+mn-lt"/>
              </a:rPr>
              <a:t>Peak luminosity improvement in line with </a:t>
            </a:r>
            <a:r>
              <a:rPr lang="en-US" sz="2000" b="1" dirty="0" smtClean="0">
                <a:solidFill>
                  <a:schemeClr val="tx1"/>
                </a:solidFill>
                <a:effectLst/>
                <a:latin typeface="Symbol" charset="2"/>
                <a:cs typeface="Symbol" charset="2"/>
              </a:rPr>
              <a:t>b</a:t>
            </a:r>
            <a:r>
              <a:rPr lang="en-US" sz="2000" b="1" dirty="0" smtClean="0">
                <a:solidFill>
                  <a:schemeClr val="tx1"/>
                </a:solidFill>
                <a:effectLst/>
                <a:latin typeface="+mn-lt"/>
              </a:rPr>
              <a:t>* reduction: 50% more!</a:t>
            </a:r>
          </a:p>
          <a:p>
            <a:endParaRPr lang="en-US" sz="2000" b="1" dirty="0">
              <a:solidFill>
                <a:schemeClr val="tx1"/>
              </a:solidFill>
              <a:effectLst/>
              <a:latin typeface="+mn-lt"/>
            </a:endParaRPr>
          </a:p>
          <a:p>
            <a:r>
              <a:rPr lang="en-US" sz="2000" b="1" dirty="0" smtClean="0">
                <a:solidFill>
                  <a:schemeClr val="tx1"/>
                </a:solidFill>
                <a:effectLst/>
                <a:latin typeface="+mn-lt"/>
              </a:rPr>
              <a:t>Peak Luminosity now stands at:</a:t>
            </a:r>
          </a:p>
          <a:p>
            <a:pPr algn="ctr"/>
            <a:r>
              <a:rPr lang="en-US" sz="2400" b="1" dirty="0" smtClean="0">
                <a:solidFill>
                  <a:srgbClr val="FF3300"/>
                </a:solidFill>
                <a:effectLst/>
                <a:latin typeface="Comic Sans MS"/>
                <a:cs typeface="Comic Sans MS"/>
              </a:rPr>
              <a:t>3.3x10</a:t>
            </a:r>
            <a:r>
              <a:rPr lang="en-US" sz="2400" b="1" baseline="30000" dirty="0" smtClean="0">
                <a:solidFill>
                  <a:srgbClr val="FF3300"/>
                </a:solidFill>
                <a:effectLst/>
                <a:latin typeface="Comic Sans MS"/>
                <a:cs typeface="Comic Sans MS"/>
              </a:rPr>
              <a:t>+33 </a:t>
            </a:r>
            <a:r>
              <a:rPr lang="en-US" sz="2400" b="1" dirty="0" smtClean="0">
                <a:solidFill>
                  <a:srgbClr val="FF3300"/>
                </a:solidFill>
                <a:effectLst/>
                <a:latin typeface="Comic Sans MS"/>
                <a:cs typeface="Comic Sans MS"/>
              </a:rPr>
              <a:t>cm</a:t>
            </a:r>
            <a:r>
              <a:rPr lang="en-US" sz="2400" b="1" baseline="30000" dirty="0" smtClean="0">
                <a:solidFill>
                  <a:srgbClr val="FF3300"/>
                </a:solidFill>
                <a:effectLst/>
                <a:latin typeface="Comic Sans MS"/>
                <a:cs typeface="Comic Sans MS"/>
              </a:rPr>
              <a:t>-2</a:t>
            </a:r>
            <a:r>
              <a:rPr lang="en-US" sz="2400" b="1" dirty="0" smtClean="0">
                <a:solidFill>
                  <a:srgbClr val="FF3300"/>
                </a:solidFill>
                <a:effectLst/>
                <a:latin typeface="Comic Sans MS"/>
                <a:cs typeface="Comic Sans MS"/>
              </a:rPr>
              <a:t> s</a:t>
            </a:r>
            <a:r>
              <a:rPr lang="en-US" sz="2400" b="1" baseline="30000" dirty="0" smtClean="0">
                <a:solidFill>
                  <a:srgbClr val="FF3300"/>
                </a:solidFill>
                <a:effectLst/>
                <a:latin typeface="Comic Sans MS"/>
                <a:cs typeface="Comic Sans MS"/>
              </a:rPr>
              <a:t>-1</a:t>
            </a:r>
          </a:p>
        </p:txBody>
      </p:sp>
      <p:sp>
        <p:nvSpPr>
          <p:cNvPr id="10" name="TextBox 9"/>
          <p:cNvSpPr txBox="1"/>
          <p:nvPr/>
        </p:nvSpPr>
        <p:spPr>
          <a:xfrm>
            <a:off x="179512" y="5013176"/>
            <a:ext cx="3960440" cy="707886"/>
          </a:xfrm>
          <a:prstGeom prst="rect">
            <a:avLst/>
          </a:prstGeom>
          <a:solidFill>
            <a:schemeClr val="accent6">
              <a:lumMod val="20000"/>
              <a:lumOff val="80000"/>
            </a:schemeClr>
          </a:solidFill>
          <a:ln>
            <a:solidFill>
              <a:schemeClr val="tx1"/>
            </a:solidFill>
          </a:ln>
        </p:spPr>
        <p:txBody>
          <a:bodyPr wrap="square" rtlCol="0">
            <a:spAutoFit/>
          </a:bodyPr>
          <a:lstStyle/>
          <a:p>
            <a:pPr algn="ctr"/>
            <a:r>
              <a:rPr lang="en-US" sz="2000" b="1" dirty="0" smtClean="0">
                <a:solidFill>
                  <a:srgbClr val="800000"/>
                </a:solidFill>
                <a:effectLst/>
                <a:latin typeface="+mn-lt"/>
              </a:rPr>
              <a:t>Now we just have to establish nice long fills to exploit this potential</a:t>
            </a:r>
          </a:p>
        </p:txBody>
      </p:sp>
    </p:spTree>
    <p:extLst>
      <p:ext uri="{BB962C8B-B14F-4D97-AF65-F5344CB8AC3E}">
        <p14:creationId xmlns:p14="http://schemas.microsoft.com/office/powerpoint/2010/main" val="1902359017"/>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8</a:t>
            </a:r>
            <a:r>
              <a:rPr lang="en-US" baseline="30000" dirty="0" smtClean="0"/>
              <a:t>th</a:t>
            </a:r>
            <a:r>
              <a:rPr lang="en-US" dirty="0" smtClean="0"/>
              <a:t> September Onwards ….</a:t>
            </a:r>
            <a:endParaRPr lang="en-US" dirty="0"/>
          </a:p>
        </p:txBody>
      </p:sp>
      <p:sp>
        <p:nvSpPr>
          <p:cNvPr id="3" name="Date Placeholder 2"/>
          <p:cNvSpPr>
            <a:spLocks noGrp="1"/>
          </p:cNvSpPr>
          <p:nvPr>
            <p:ph type="dt" sz="half" idx="10"/>
          </p:nvPr>
        </p:nvSpPr>
        <p:spPr/>
        <p:txBody>
          <a:bodyPr/>
          <a:lstStyle/>
          <a:p>
            <a:r>
              <a:rPr lang="en-US" smtClean="0"/>
              <a:t>September 21st 2011</a:t>
            </a:r>
            <a:endParaRPr lang="en-US" dirty="0" smtClean="0"/>
          </a:p>
        </p:txBody>
      </p:sp>
      <p:sp>
        <p:nvSpPr>
          <p:cNvPr id="4" name="Footer Placeholder 3"/>
          <p:cNvSpPr>
            <a:spLocks noGrp="1"/>
          </p:cNvSpPr>
          <p:nvPr>
            <p:ph type="ftr" sz="quarter" idx="11"/>
          </p:nvPr>
        </p:nvSpPr>
        <p:spPr/>
        <p:txBody>
          <a:bodyPr/>
          <a:lstStyle/>
          <a:p>
            <a:r>
              <a:rPr lang="en-US" smtClean="0"/>
              <a:t>LHCC, Paul Collier </a:t>
            </a:r>
            <a:endParaRPr lang="en-US" dirty="0"/>
          </a:p>
        </p:txBody>
      </p:sp>
      <p:sp>
        <p:nvSpPr>
          <p:cNvPr id="5" name="Slide Number Placeholder 4"/>
          <p:cNvSpPr>
            <a:spLocks noGrp="1"/>
          </p:cNvSpPr>
          <p:nvPr>
            <p:ph type="sldNum" sz="quarter" idx="12"/>
          </p:nvPr>
        </p:nvSpPr>
        <p:spPr/>
        <p:txBody>
          <a:bodyPr/>
          <a:lstStyle/>
          <a:p>
            <a:fld id="{8A37C28D-FCB0-477D-82D3-62143F2DA843}" type="slidenum">
              <a:rPr lang="en-US" smtClean="0"/>
              <a:pPr/>
              <a:t>28</a:t>
            </a:fld>
            <a:endParaRPr lang="en-US" dirty="0"/>
          </a:p>
        </p:txBody>
      </p:sp>
      <p:pic>
        <p:nvPicPr>
          <p:cNvPr id="6" name="Picture 5" descr="Timber_data_Paul.jpg"/>
          <p:cNvPicPr>
            <a:picLocks noChangeAspect="1"/>
          </p:cNvPicPr>
          <p:nvPr/>
        </p:nvPicPr>
        <p:blipFill rotWithShape="1">
          <a:blip r:embed="rId2">
            <a:extLst>
              <a:ext uri="{28A0092B-C50C-407E-A947-70E740481C1C}">
                <a14:useLocalDpi xmlns:a14="http://schemas.microsoft.com/office/drawing/2010/main" val="0"/>
              </a:ext>
            </a:extLst>
          </a:blip>
          <a:srcRect l="3397" t="15747" r="13915" b="9975"/>
          <a:stretch/>
        </p:blipFill>
        <p:spPr>
          <a:xfrm>
            <a:off x="667957" y="908719"/>
            <a:ext cx="7720467" cy="5585103"/>
          </a:xfrm>
          <a:prstGeom prst="rect">
            <a:avLst/>
          </a:prstGeom>
        </p:spPr>
      </p:pic>
    </p:spTree>
    <p:extLst>
      <p:ext uri="{BB962C8B-B14F-4D97-AF65-F5344CB8AC3E}">
        <p14:creationId xmlns:p14="http://schemas.microsoft.com/office/powerpoint/2010/main" val="2353215995"/>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Latest Period</a:t>
            </a:r>
            <a:endParaRPr lang="en-US" dirty="0"/>
          </a:p>
        </p:txBody>
      </p:sp>
      <p:sp>
        <p:nvSpPr>
          <p:cNvPr id="3" name="Date Placeholder 2"/>
          <p:cNvSpPr>
            <a:spLocks noGrp="1"/>
          </p:cNvSpPr>
          <p:nvPr>
            <p:ph type="dt" sz="half" idx="10"/>
          </p:nvPr>
        </p:nvSpPr>
        <p:spPr/>
        <p:txBody>
          <a:bodyPr/>
          <a:lstStyle/>
          <a:p>
            <a:r>
              <a:rPr lang="en-US" smtClean="0"/>
              <a:t>September 21st 2011</a:t>
            </a:r>
            <a:endParaRPr lang="en-US" dirty="0" smtClean="0"/>
          </a:p>
        </p:txBody>
      </p:sp>
      <p:sp>
        <p:nvSpPr>
          <p:cNvPr id="4" name="Footer Placeholder 3"/>
          <p:cNvSpPr>
            <a:spLocks noGrp="1"/>
          </p:cNvSpPr>
          <p:nvPr>
            <p:ph type="ftr" sz="quarter" idx="11"/>
          </p:nvPr>
        </p:nvSpPr>
        <p:spPr/>
        <p:txBody>
          <a:bodyPr/>
          <a:lstStyle/>
          <a:p>
            <a:r>
              <a:rPr lang="en-US" smtClean="0"/>
              <a:t>LHCC, Paul Collier </a:t>
            </a:r>
            <a:endParaRPr lang="en-US" dirty="0"/>
          </a:p>
        </p:txBody>
      </p:sp>
      <p:sp>
        <p:nvSpPr>
          <p:cNvPr id="5" name="Slide Number Placeholder 4"/>
          <p:cNvSpPr>
            <a:spLocks noGrp="1"/>
          </p:cNvSpPr>
          <p:nvPr>
            <p:ph type="sldNum" sz="quarter" idx="12"/>
          </p:nvPr>
        </p:nvSpPr>
        <p:spPr/>
        <p:txBody>
          <a:bodyPr/>
          <a:lstStyle/>
          <a:p>
            <a:fld id="{8A37C28D-FCB0-477D-82D3-62143F2DA843}" type="slidenum">
              <a:rPr lang="en-US" smtClean="0"/>
              <a:pPr/>
              <a:t>29</a:t>
            </a:fld>
            <a:endParaRPr lang="en-US" dirty="0"/>
          </a:p>
        </p:txBody>
      </p:sp>
      <p:sp>
        <p:nvSpPr>
          <p:cNvPr id="6" name="TextBox 5"/>
          <p:cNvSpPr txBox="1"/>
          <p:nvPr/>
        </p:nvSpPr>
        <p:spPr>
          <a:xfrm>
            <a:off x="251520" y="3861048"/>
            <a:ext cx="8640960" cy="2457083"/>
          </a:xfrm>
          <a:prstGeom prst="rect">
            <a:avLst/>
          </a:prstGeom>
          <a:noFill/>
        </p:spPr>
        <p:txBody>
          <a:bodyPr wrap="square" rtlCol="0">
            <a:spAutoFit/>
          </a:bodyPr>
          <a:lstStyle/>
          <a:p>
            <a:pPr marL="457200" indent="-457200">
              <a:lnSpc>
                <a:spcPct val="110000"/>
              </a:lnSpc>
              <a:buFont typeface="Courier New"/>
              <a:buChar char="o"/>
            </a:pPr>
            <a:r>
              <a:rPr lang="en-US" sz="2000" b="1" dirty="0" smtClean="0">
                <a:solidFill>
                  <a:schemeClr val="tx1"/>
                </a:solidFill>
                <a:effectLst/>
                <a:latin typeface="+mn-lt"/>
              </a:rPr>
              <a:t>Excellent Peak Performance </a:t>
            </a:r>
            <a:r>
              <a:rPr lang="en-US" sz="2000" b="1" dirty="0" err="1" smtClean="0">
                <a:solidFill>
                  <a:schemeClr val="tx1"/>
                </a:solidFill>
                <a:effectLst/>
                <a:latin typeface="+mn-lt"/>
              </a:rPr>
              <a:t>L</a:t>
            </a:r>
            <a:r>
              <a:rPr lang="en-US" sz="2000" b="1" baseline="-25000" dirty="0" err="1" smtClean="0">
                <a:solidFill>
                  <a:schemeClr val="tx1"/>
                </a:solidFill>
                <a:effectLst/>
                <a:latin typeface="+mn-lt"/>
              </a:rPr>
              <a:t>pk</a:t>
            </a:r>
            <a:r>
              <a:rPr lang="en-US" sz="2000" b="1" dirty="0" smtClean="0">
                <a:solidFill>
                  <a:schemeClr val="tx1"/>
                </a:solidFill>
                <a:effectLst/>
                <a:latin typeface="+mn-lt"/>
              </a:rPr>
              <a:t> </a:t>
            </a:r>
            <a:r>
              <a:rPr lang="en-US" sz="2000" b="1" dirty="0">
                <a:solidFill>
                  <a:srgbClr val="FF3300"/>
                </a:solidFill>
                <a:effectLst/>
                <a:latin typeface="+mn-lt"/>
              </a:rPr>
              <a:t>&gt;</a:t>
            </a:r>
            <a:r>
              <a:rPr lang="en-US" sz="2000" b="1" dirty="0" smtClean="0">
                <a:solidFill>
                  <a:srgbClr val="FF3300"/>
                </a:solidFill>
                <a:effectLst/>
                <a:latin typeface="+mn-lt"/>
              </a:rPr>
              <a:t>3.2x10</a:t>
            </a:r>
            <a:r>
              <a:rPr lang="en-US" sz="2000" b="1" baseline="30000" dirty="0" smtClean="0">
                <a:solidFill>
                  <a:srgbClr val="FF3300"/>
                </a:solidFill>
                <a:effectLst/>
                <a:latin typeface="+mn-lt"/>
              </a:rPr>
              <a:t>+33 </a:t>
            </a:r>
            <a:r>
              <a:rPr lang="en-US" sz="2000" b="1" dirty="0" smtClean="0">
                <a:solidFill>
                  <a:srgbClr val="FF3300"/>
                </a:solidFill>
                <a:effectLst/>
                <a:latin typeface="+mn-lt"/>
              </a:rPr>
              <a:t>cm</a:t>
            </a:r>
            <a:r>
              <a:rPr lang="en-US" sz="2000" b="1" baseline="30000" dirty="0" smtClean="0">
                <a:solidFill>
                  <a:schemeClr val="tx1"/>
                </a:solidFill>
                <a:effectLst/>
                <a:latin typeface="+mn-lt"/>
              </a:rPr>
              <a:t>-2</a:t>
            </a:r>
            <a:r>
              <a:rPr lang="en-US" sz="2000" b="1" dirty="0" smtClean="0">
                <a:solidFill>
                  <a:schemeClr val="tx1"/>
                </a:solidFill>
                <a:effectLst/>
                <a:latin typeface="+mn-lt"/>
              </a:rPr>
              <a:t> s</a:t>
            </a:r>
            <a:r>
              <a:rPr lang="en-US" sz="2000" b="1" baseline="30000" dirty="0" smtClean="0">
                <a:solidFill>
                  <a:schemeClr val="tx1"/>
                </a:solidFill>
                <a:effectLst/>
                <a:latin typeface="+mn-lt"/>
              </a:rPr>
              <a:t>-1</a:t>
            </a:r>
          </a:p>
          <a:p>
            <a:pPr marL="457200" indent="-457200">
              <a:lnSpc>
                <a:spcPct val="110000"/>
              </a:lnSpc>
              <a:buFont typeface="Courier New"/>
              <a:buChar char="o"/>
            </a:pPr>
            <a:r>
              <a:rPr lang="en-US" sz="2000" b="1" dirty="0" smtClean="0">
                <a:solidFill>
                  <a:schemeClr val="tx1"/>
                </a:solidFill>
                <a:effectLst/>
                <a:latin typeface="+mn-lt"/>
              </a:rPr>
              <a:t>Fill Length Very Variable </a:t>
            </a:r>
            <a:r>
              <a:rPr lang="en-US" sz="2000" b="1" dirty="0" smtClean="0">
                <a:solidFill>
                  <a:schemeClr val="tx1"/>
                </a:solidFill>
                <a:effectLst/>
                <a:latin typeface="+mn-lt"/>
              </a:rPr>
              <a:t>(</a:t>
            </a:r>
            <a:r>
              <a:rPr lang="en-US" sz="2000" b="1" dirty="0" smtClean="0">
                <a:solidFill>
                  <a:schemeClr val="tx1"/>
                </a:solidFill>
                <a:effectLst/>
                <a:latin typeface="+mn-lt"/>
              </a:rPr>
              <a:t>between 20mins and 16 hours!)</a:t>
            </a:r>
          </a:p>
          <a:p>
            <a:pPr marL="457200" indent="-457200">
              <a:lnSpc>
                <a:spcPct val="110000"/>
              </a:lnSpc>
              <a:buFont typeface="Courier New"/>
              <a:buChar char="o"/>
            </a:pPr>
            <a:r>
              <a:rPr lang="en-US" sz="2000" b="1" dirty="0" smtClean="0">
                <a:solidFill>
                  <a:schemeClr val="tx1"/>
                </a:solidFill>
                <a:effectLst/>
                <a:latin typeface="+mn-lt"/>
              </a:rPr>
              <a:t>Some Technical issues causing downtime and a smattering of SEU’s</a:t>
            </a:r>
          </a:p>
          <a:p>
            <a:pPr marL="457200" indent="-457200">
              <a:lnSpc>
                <a:spcPct val="110000"/>
              </a:lnSpc>
              <a:buFont typeface="Courier New"/>
              <a:buChar char="o"/>
            </a:pPr>
            <a:r>
              <a:rPr lang="en-US" sz="2000" b="1" dirty="0" smtClean="0">
                <a:solidFill>
                  <a:schemeClr val="tx1"/>
                </a:solidFill>
                <a:effectLst/>
                <a:latin typeface="+mn-lt"/>
              </a:rPr>
              <a:t>High and spiky vacuum conditions around Alice and </a:t>
            </a:r>
            <a:r>
              <a:rPr lang="en-US" sz="2000" b="1" dirty="0" err="1" smtClean="0">
                <a:solidFill>
                  <a:schemeClr val="tx1"/>
                </a:solidFill>
                <a:effectLst/>
                <a:latin typeface="+mn-lt"/>
              </a:rPr>
              <a:t>LHCb</a:t>
            </a:r>
            <a:r>
              <a:rPr lang="en-US" sz="2000" b="1" dirty="0" smtClean="0">
                <a:solidFill>
                  <a:schemeClr val="tx1"/>
                </a:solidFill>
                <a:effectLst/>
                <a:latin typeface="+mn-lt"/>
              </a:rPr>
              <a:t> have caused some background problems and even beam dumps.</a:t>
            </a:r>
          </a:p>
          <a:p>
            <a:pPr marL="914400" lvl="1" indent="-457200">
              <a:lnSpc>
                <a:spcPct val="110000"/>
              </a:lnSpc>
              <a:buFont typeface="Wingdings" charset="2"/>
              <a:buChar char="Ø"/>
            </a:pPr>
            <a:r>
              <a:rPr lang="en-US" sz="2000" b="1" dirty="0" smtClean="0">
                <a:solidFill>
                  <a:schemeClr val="tx1"/>
                </a:solidFill>
                <a:effectLst/>
                <a:latin typeface="+mn-lt"/>
              </a:rPr>
              <a:t>For some time Alice could not take data</a:t>
            </a:r>
          </a:p>
          <a:p>
            <a:pPr marL="457200" indent="-457200">
              <a:lnSpc>
                <a:spcPct val="110000"/>
              </a:lnSpc>
              <a:buFont typeface="Courier New"/>
              <a:buChar char="o"/>
            </a:pPr>
            <a:r>
              <a:rPr lang="en-US" sz="2000" b="1" dirty="0" smtClean="0">
                <a:solidFill>
                  <a:schemeClr val="tx1"/>
                </a:solidFill>
                <a:effectLst/>
                <a:latin typeface="+mn-lt"/>
              </a:rPr>
              <a:t>In spite of the gaps </a:t>
            </a:r>
            <a:r>
              <a:rPr lang="en-US" sz="2000" b="1" dirty="0" smtClean="0">
                <a:solidFill>
                  <a:schemeClr val="tx1"/>
                </a:solidFill>
                <a:effectLst/>
                <a:latin typeface="+mn-lt"/>
              </a:rPr>
              <a:t>we produced </a:t>
            </a:r>
            <a:r>
              <a:rPr lang="en-US" sz="2000" b="1" dirty="0" smtClean="0">
                <a:solidFill>
                  <a:srgbClr val="FF3300"/>
                </a:solidFill>
                <a:effectLst/>
                <a:latin typeface="+mn-lt"/>
              </a:rPr>
              <a:t>610pb</a:t>
            </a:r>
            <a:r>
              <a:rPr lang="en-US" sz="2000" b="1" baseline="30000" dirty="0" smtClean="0">
                <a:solidFill>
                  <a:srgbClr val="FF3300"/>
                </a:solidFill>
                <a:effectLst/>
                <a:latin typeface="+mn-lt"/>
              </a:rPr>
              <a:t>-1</a:t>
            </a:r>
            <a:r>
              <a:rPr lang="en-US" sz="2000" b="1" dirty="0" smtClean="0">
                <a:solidFill>
                  <a:schemeClr val="tx1"/>
                </a:solidFill>
                <a:effectLst/>
                <a:latin typeface="+mn-lt"/>
              </a:rPr>
              <a:t> in 12 days = </a:t>
            </a:r>
            <a:r>
              <a:rPr lang="en-US" sz="2000" b="1" dirty="0" smtClean="0">
                <a:solidFill>
                  <a:srgbClr val="FF3300"/>
                </a:solidFill>
                <a:effectLst/>
                <a:latin typeface="+mn-lt"/>
              </a:rPr>
              <a:t>50pb</a:t>
            </a:r>
            <a:r>
              <a:rPr lang="en-US" sz="2000" b="1" baseline="30000" dirty="0" smtClean="0">
                <a:solidFill>
                  <a:srgbClr val="FF3300"/>
                </a:solidFill>
                <a:effectLst/>
                <a:latin typeface="+mn-lt"/>
              </a:rPr>
              <a:t>-</a:t>
            </a:r>
            <a:r>
              <a:rPr lang="en-US" sz="2000" b="1" dirty="0" smtClean="0">
                <a:solidFill>
                  <a:srgbClr val="FF3300"/>
                </a:solidFill>
                <a:effectLst/>
                <a:latin typeface="+mn-lt"/>
              </a:rPr>
              <a:t>1/day</a:t>
            </a:r>
          </a:p>
        </p:txBody>
      </p:sp>
      <p:pic>
        <p:nvPicPr>
          <p:cNvPr id="7" name="Picture 6" descr="20110920100647.png"/>
          <p:cNvPicPr>
            <a:picLocks noChangeAspect="1"/>
          </p:cNvPicPr>
          <p:nvPr/>
        </p:nvPicPr>
        <p:blipFill rotWithShape="1">
          <a:blip r:embed="rId2">
            <a:extLst>
              <a:ext uri="{28A0092B-C50C-407E-A947-70E740481C1C}">
                <a14:useLocalDpi xmlns:a14="http://schemas.microsoft.com/office/drawing/2010/main" val="0"/>
              </a:ext>
            </a:extLst>
          </a:blip>
          <a:srcRect t="9449" b="54592"/>
          <a:stretch/>
        </p:blipFill>
        <p:spPr>
          <a:xfrm>
            <a:off x="395536" y="1052736"/>
            <a:ext cx="8072846" cy="2466000"/>
          </a:xfrm>
          <a:prstGeom prst="rect">
            <a:avLst/>
          </a:prstGeom>
        </p:spPr>
      </p:pic>
    </p:spTree>
    <p:extLst>
      <p:ext uri="{BB962C8B-B14F-4D97-AF65-F5344CB8AC3E}">
        <p14:creationId xmlns:p14="http://schemas.microsoft.com/office/powerpoint/2010/main" val="1274045070"/>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201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938686"/>
            <a:ext cx="9144000" cy="5586658"/>
          </a:xfrm>
          <a:prstGeom prst="rect">
            <a:avLst/>
          </a:prstGeom>
        </p:spPr>
      </p:pic>
      <p:sp>
        <p:nvSpPr>
          <p:cNvPr id="3" name="Date Placeholder 2"/>
          <p:cNvSpPr>
            <a:spLocks noGrp="1"/>
          </p:cNvSpPr>
          <p:nvPr>
            <p:ph type="dt" sz="half" idx="10"/>
          </p:nvPr>
        </p:nvSpPr>
        <p:spPr/>
        <p:txBody>
          <a:bodyPr/>
          <a:lstStyle/>
          <a:p>
            <a:r>
              <a:rPr lang="en-US" smtClean="0"/>
              <a:t>September 21st 2011</a:t>
            </a:r>
            <a:endParaRPr lang="en-US" dirty="0" smtClean="0"/>
          </a:p>
        </p:txBody>
      </p:sp>
      <p:sp>
        <p:nvSpPr>
          <p:cNvPr id="4" name="Footer Placeholder 3"/>
          <p:cNvSpPr>
            <a:spLocks noGrp="1"/>
          </p:cNvSpPr>
          <p:nvPr>
            <p:ph type="ftr" sz="quarter" idx="11"/>
          </p:nvPr>
        </p:nvSpPr>
        <p:spPr/>
        <p:txBody>
          <a:bodyPr/>
          <a:lstStyle/>
          <a:p>
            <a:r>
              <a:rPr lang="en-US" smtClean="0"/>
              <a:t>LHCC, Paul Collier </a:t>
            </a:r>
            <a:endParaRPr lang="en-US" dirty="0"/>
          </a:p>
        </p:txBody>
      </p:sp>
      <p:sp>
        <p:nvSpPr>
          <p:cNvPr id="5" name="Slide Number Placeholder 4"/>
          <p:cNvSpPr>
            <a:spLocks noGrp="1"/>
          </p:cNvSpPr>
          <p:nvPr>
            <p:ph type="sldNum" sz="quarter" idx="12"/>
          </p:nvPr>
        </p:nvSpPr>
        <p:spPr/>
        <p:txBody>
          <a:bodyPr/>
          <a:lstStyle/>
          <a:p>
            <a:fld id="{8A37C28D-FCB0-477D-82D3-62143F2DA843}" type="slidenum">
              <a:rPr lang="en-US" smtClean="0"/>
              <a:pPr/>
              <a:t>3</a:t>
            </a:fld>
            <a:endParaRPr lang="en-US" dirty="0"/>
          </a:p>
        </p:txBody>
      </p:sp>
      <p:sp>
        <p:nvSpPr>
          <p:cNvPr id="11" name="Rounded Rectangle 10"/>
          <p:cNvSpPr/>
          <p:nvPr/>
        </p:nvSpPr>
        <p:spPr>
          <a:xfrm rot="16200000">
            <a:off x="1855675" y="4379403"/>
            <a:ext cx="2819400" cy="308993"/>
          </a:xfrm>
          <a:prstGeom prst="roundRect">
            <a:avLst/>
          </a:prstGeom>
          <a:solidFill>
            <a:schemeClr val="bg1">
              <a:lumMod val="8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800" b="1" dirty="0" smtClean="0">
                <a:solidFill>
                  <a:schemeClr val="tx1"/>
                </a:solidFill>
                <a:effectLst/>
                <a:latin typeface="+mj-lt"/>
              </a:rPr>
              <a:t>MD, technical stop</a:t>
            </a:r>
            <a:endParaRPr lang="en-US" sz="1800" b="1" dirty="0">
              <a:solidFill>
                <a:schemeClr val="tx1"/>
              </a:solidFill>
              <a:effectLst/>
              <a:latin typeface="+mj-lt"/>
            </a:endParaRPr>
          </a:p>
        </p:txBody>
      </p:sp>
      <p:sp>
        <p:nvSpPr>
          <p:cNvPr id="12" name="Rounded Rectangle 11"/>
          <p:cNvSpPr/>
          <p:nvPr/>
        </p:nvSpPr>
        <p:spPr>
          <a:xfrm rot="16200000">
            <a:off x="3992860" y="4279404"/>
            <a:ext cx="2819400" cy="508992"/>
          </a:xfrm>
          <a:prstGeom prst="roundRect">
            <a:avLst/>
          </a:prstGeom>
          <a:solidFill>
            <a:schemeClr val="bg1">
              <a:lumMod val="8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800" b="1" dirty="0" smtClean="0">
                <a:solidFill>
                  <a:schemeClr val="tx1"/>
                </a:solidFill>
                <a:effectLst/>
                <a:latin typeface="+mj-lt"/>
              </a:rPr>
              <a:t>MD, technical stop</a:t>
            </a:r>
          </a:p>
          <a:p>
            <a:pPr algn="ctr"/>
            <a:r>
              <a:rPr lang="en-US" sz="1800" b="1" dirty="0" smtClean="0">
                <a:solidFill>
                  <a:schemeClr val="tx1"/>
                </a:solidFill>
                <a:effectLst/>
                <a:latin typeface="+mj-lt"/>
              </a:rPr>
              <a:t>Mini-Chamonix</a:t>
            </a:r>
            <a:endParaRPr lang="en-US" sz="1800" b="1" dirty="0">
              <a:solidFill>
                <a:schemeClr val="tx1"/>
              </a:solidFill>
              <a:effectLst/>
              <a:latin typeface="+mj-lt"/>
            </a:endParaRPr>
          </a:p>
        </p:txBody>
      </p:sp>
      <p:sp>
        <p:nvSpPr>
          <p:cNvPr id="13" name="Rounded Rectangle 12"/>
          <p:cNvSpPr/>
          <p:nvPr/>
        </p:nvSpPr>
        <p:spPr>
          <a:xfrm rot="16200000">
            <a:off x="500286" y="4226818"/>
            <a:ext cx="2781300" cy="609600"/>
          </a:xfrm>
          <a:prstGeom prst="roundRect">
            <a:avLst/>
          </a:prstGeom>
          <a:solidFill>
            <a:schemeClr val="bg1">
              <a:lumMod val="8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800" b="1" dirty="0" smtClean="0">
                <a:solidFill>
                  <a:schemeClr val="tx1"/>
                </a:solidFill>
                <a:effectLst/>
                <a:latin typeface="+mj-lt"/>
              </a:rPr>
              <a:t>Intermediate energy run, technical stop, </a:t>
            </a:r>
            <a:r>
              <a:rPr lang="en-US" sz="1800" b="1" dirty="0" smtClean="0">
                <a:solidFill>
                  <a:srgbClr val="FF0000"/>
                </a:solidFill>
                <a:effectLst/>
                <a:latin typeface="+mj-lt"/>
              </a:rPr>
              <a:t>scrubbing</a:t>
            </a:r>
            <a:endParaRPr lang="en-US" sz="1800" b="1" dirty="0">
              <a:solidFill>
                <a:srgbClr val="FF0000"/>
              </a:solidFill>
              <a:effectLst/>
              <a:latin typeface="+mj-lt"/>
            </a:endParaRPr>
          </a:p>
        </p:txBody>
      </p:sp>
      <p:sp>
        <p:nvSpPr>
          <p:cNvPr id="14" name="TextBox 13"/>
          <p:cNvSpPr txBox="1"/>
          <p:nvPr/>
        </p:nvSpPr>
        <p:spPr>
          <a:xfrm>
            <a:off x="899592" y="2915652"/>
            <a:ext cx="689992" cy="369332"/>
          </a:xfrm>
          <a:prstGeom prst="rect">
            <a:avLst/>
          </a:prstGeom>
          <a:solidFill>
            <a:schemeClr val="accent6">
              <a:lumMod val="20000"/>
              <a:lumOff val="80000"/>
            </a:schemeClr>
          </a:solidFill>
          <a:ln>
            <a:solidFill>
              <a:schemeClr val="tx1"/>
            </a:solidFill>
          </a:ln>
        </p:spPr>
        <p:txBody>
          <a:bodyPr wrap="square" lIns="36000" rIns="36000" rtlCol="0">
            <a:spAutoFit/>
          </a:bodyPr>
          <a:lstStyle/>
          <a:p>
            <a:pPr algn="ctr"/>
            <a:r>
              <a:rPr lang="en-US" sz="1800" b="1" dirty="0" smtClean="0">
                <a:effectLst/>
                <a:latin typeface="+mj-lt"/>
              </a:rPr>
              <a:t>75 ns</a:t>
            </a:r>
            <a:endParaRPr lang="en-US" sz="1800" b="1" dirty="0">
              <a:effectLst/>
              <a:latin typeface="+mj-lt"/>
            </a:endParaRPr>
          </a:p>
        </p:txBody>
      </p:sp>
      <p:sp>
        <p:nvSpPr>
          <p:cNvPr id="15" name="TextBox 14"/>
          <p:cNvSpPr txBox="1"/>
          <p:nvPr/>
        </p:nvSpPr>
        <p:spPr>
          <a:xfrm>
            <a:off x="2195736" y="2924944"/>
            <a:ext cx="648072" cy="369332"/>
          </a:xfrm>
          <a:prstGeom prst="rect">
            <a:avLst/>
          </a:prstGeom>
          <a:solidFill>
            <a:schemeClr val="accent6">
              <a:lumMod val="20000"/>
              <a:lumOff val="80000"/>
            </a:schemeClr>
          </a:solidFill>
          <a:ln>
            <a:solidFill>
              <a:schemeClr val="tx1"/>
            </a:solidFill>
          </a:ln>
        </p:spPr>
        <p:txBody>
          <a:bodyPr wrap="square" lIns="36000" rIns="36000" rtlCol="0">
            <a:spAutoFit/>
          </a:bodyPr>
          <a:lstStyle/>
          <a:p>
            <a:pPr algn="ctr"/>
            <a:r>
              <a:rPr lang="en-US" sz="1800" b="1" dirty="0" smtClean="0">
                <a:effectLst/>
                <a:latin typeface="+mj-lt"/>
              </a:rPr>
              <a:t>50 ns</a:t>
            </a:r>
            <a:endParaRPr lang="en-US" sz="1800" b="1" dirty="0">
              <a:effectLst/>
              <a:latin typeface="+mj-lt"/>
            </a:endParaRPr>
          </a:p>
        </p:txBody>
      </p:sp>
      <p:sp>
        <p:nvSpPr>
          <p:cNvPr id="16" name="TextBox 15"/>
          <p:cNvSpPr txBox="1"/>
          <p:nvPr/>
        </p:nvSpPr>
        <p:spPr>
          <a:xfrm>
            <a:off x="6012160" y="4725144"/>
            <a:ext cx="1080120" cy="646331"/>
          </a:xfrm>
          <a:prstGeom prst="rect">
            <a:avLst/>
          </a:prstGeom>
          <a:solidFill>
            <a:schemeClr val="accent6">
              <a:lumMod val="20000"/>
              <a:lumOff val="80000"/>
            </a:schemeClr>
          </a:solidFill>
          <a:ln>
            <a:solidFill>
              <a:schemeClr val="tx1"/>
            </a:solidFill>
          </a:ln>
        </p:spPr>
        <p:txBody>
          <a:bodyPr wrap="square" lIns="36000" rIns="36000" rtlCol="0">
            <a:spAutoFit/>
          </a:bodyPr>
          <a:lstStyle/>
          <a:p>
            <a:pPr algn="ctr"/>
            <a:r>
              <a:rPr lang="en-US" sz="1800" b="1" dirty="0" smtClean="0">
                <a:effectLst/>
                <a:latin typeface="+mj-lt"/>
              </a:rPr>
              <a:t>Emittance</a:t>
            </a:r>
          </a:p>
          <a:p>
            <a:pPr algn="ctr"/>
            <a:r>
              <a:rPr lang="en-US" sz="1800" b="1" dirty="0">
                <a:effectLst/>
                <a:latin typeface="+mj-lt"/>
              </a:rPr>
              <a:t>r</a:t>
            </a:r>
            <a:r>
              <a:rPr lang="en-US" sz="1800" b="1" dirty="0" smtClean="0">
                <a:effectLst/>
                <a:latin typeface="+mj-lt"/>
              </a:rPr>
              <a:t>eduction</a:t>
            </a:r>
            <a:endParaRPr lang="en-US" sz="1800" b="1" dirty="0">
              <a:effectLst/>
              <a:latin typeface="+mj-lt"/>
            </a:endParaRPr>
          </a:p>
        </p:txBody>
      </p:sp>
      <p:sp>
        <p:nvSpPr>
          <p:cNvPr id="17" name="Title 16"/>
          <p:cNvSpPr>
            <a:spLocks noGrp="1"/>
          </p:cNvSpPr>
          <p:nvPr>
            <p:ph type="title"/>
          </p:nvPr>
        </p:nvSpPr>
        <p:spPr>
          <a:xfrm>
            <a:off x="899592" y="116632"/>
            <a:ext cx="7632848" cy="576064"/>
          </a:xfrm>
        </p:spPr>
        <p:txBody>
          <a:bodyPr/>
          <a:lstStyle/>
          <a:p>
            <a:r>
              <a:rPr lang="en-US" dirty="0" smtClean="0"/>
              <a:t>LHC Status : 2011 – so far … </a:t>
            </a:r>
            <a:endParaRPr lang="en-US" dirty="0"/>
          </a:p>
        </p:txBody>
      </p:sp>
      <p:sp>
        <p:nvSpPr>
          <p:cNvPr id="18" name="Rounded Rectangle 17"/>
          <p:cNvSpPr/>
          <p:nvPr/>
        </p:nvSpPr>
        <p:spPr>
          <a:xfrm rot="16200000">
            <a:off x="6089104" y="4360168"/>
            <a:ext cx="2819400" cy="381000"/>
          </a:xfrm>
          <a:prstGeom prst="roundRect">
            <a:avLst/>
          </a:prstGeom>
          <a:solidFill>
            <a:schemeClr val="bg1">
              <a:lumMod val="8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800" b="1" dirty="0" smtClean="0">
                <a:solidFill>
                  <a:schemeClr val="tx1"/>
                </a:solidFill>
                <a:effectLst/>
                <a:latin typeface="+mj-lt"/>
              </a:rPr>
              <a:t>MD, technical stop</a:t>
            </a:r>
            <a:endParaRPr lang="en-US" sz="1800" b="1" dirty="0">
              <a:solidFill>
                <a:schemeClr val="tx1"/>
              </a:solidFill>
              <a:effectLst/>
              <a:latin typeface="+mj-lt"/>
            </a:endParaRPr>
          </a:p>
        </p:txBody>
      </p:sp>
      <p:sp>
        <p:nvSpPr>
          <p:cNvPr id="19" name="TextBox 18"/>
          <p:cNvSpPr txBox="1"/>
          <p:nvPr/>
        </p:nvSpPr>
        <p:spPr>
          <a:xfrm>
            <a:off x="7884368" y="4869160"/>
            <a:ext cx="792088" cy="369332"/>
          </a:xfrm>
          <a:prstGeom prst="rect">
            <a:avLst/>
          </a:prstGeom>
          <a:solidFill>
            <a:schemeClr val="accent6">
              <a:lumMod val="20000"/>
              <a:lumOff val="80000"/>
            </a:schemeClr>
          </a:solidFill>
          <a:ln>
            <a:solidFill>
              <a:schemeClr val="tx1"/>
            </a:solidFill>
          </a:ln>
        </p:spPr>
        <p:txBody>
          <a:bodyPr wrap="square" lIns="0" rIns="0" rtlCol="0">
            <a:spAutoFit/>
          </a:bodyPr>
          <a:lstStyle/>
          <a:p>
            <a:r>
              <a:rPr lang="en-US" sz="1800" b="1" dirty="0" smtClean="0">
                <a:effectLst/>
                <a:latin typeface="Symbol" charset="2"/>
                <a:cs typeface="Symbol" charset="2"/>
              </a:rPr>
              <a:t>b</a:t>
            </a:r>
            <a:r>
              <a:rPr lang="en-US" sz="1800" b="1" dirty="0" smtClean="0">
                <a:effectLst/>
                <a:latin typeface="+mj-lt"/>
              </a:rPr>
              <a:t>* = 1m</a:t>
            </a:r>
          </a:p>
        </p:txBody>
      </p:sp>
      <p:sp>
        <p:nvSpPr>
          <p:cNvPr id="2" name="Down Arrow 1"/>
          <p:cNvSpPr/>
          <p:nvPr/>
        </p:nvSpPr>
        <p:spPr bwMode="auto">
          <a:xfrm>
            <a:off x="4572000" y="3284984"/>
            <a:ext cx="144016" cy="1080120"/>
          </a:xfrm>
          <a:prstGeom prst="downArrow">
            <a:avLst/>
          </a:prstGeom>
          <a:solidFill>
            <a:srgbClr val="FF3300"/>
          </a:solidFill>
          <a:ln w="9525" cap="flat" cmpd="sng" algn="ctr">
            <a:solidFill>
              <a:schemeClr val="tx1"/>
            </a:solidFill>
            <a:prstDash val="solid"/>
            <a:round/>
            <a:headEnd type="none" w="med" len="med"/>
            <a:tailEnd type="none" w="med" len="med"/>
          </a:ln>
          <a:effectLst/>
          <a:scene3d>
            <a:camera prst="orthographicFront">
              <a:rot lat="0" lon="10800000" rev="0"/>
            </a:camera>
            <a:lightRig rig="threePt" dir="t"/>
          </a:scene3d>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4400" b="0" i="0" u="none" strike="noStrike" cap="none" normalizeH="0" baseline="0" smtClean="0">
              <a:ln>
                <a:noFill/>
              </a:ln>
              <a:solidFill>
                <a:schemeClr val="accent2"/>
              </a:solidFill>
              <a:effectLst>
                <a:outerShdw blurRad="38100" dist="38100" dir="2700000" algn="tl">
                  <a:srgbClr val="000000">
                    <a:alpha val="43137"/>
                  </a:srgbClr>
                </a:outerShdw>
              </a:effectLst>
              <a:latin typeface="Arial" charset="0"/>
              <a:cs typeface="Arial" charset="0"/>
            </a:endParaRPr>
          </a:p>
        </p:txBody>
      </p:sp>
      <p:sp>
        <p:nvSpPr>
          <p:cNvPr id="6" name="TextBox 5"/>
          <p:cNvSpPr txBox="1"/>
          <p:nvPr/>
        </p:nvSpPr>
        <p:spPr>
          <a:xfrm>
            <a:off x="4067944" y="2564904"/>
            <a:ext cx="1080120" cy="707886"/>
          </a:xfrm>
          <a:prstGeom prst="rect">
            <a:avLst/>
          </a:prstGeom>
          <a:noFill/>
        </p:spPr>
        <p:txBody>
          <a:bodyPr wrap="square" lIns="36000" rIns="36000" rtlCol="0">
            <a:spAutoFit/>
          </a:bodyPr>
          <a:lstStyle/>
          <a:p>
            <a:pPr algn="ctr"/>
            <a:r>
              <a:rPr lang="en-US" sz="2000" b="1" dirty="0" smtClean="0">
                <a:effectLst/>
                <a:latin typeface="+mn-lt"/>
              </a:rPr>
              <a:t>Last LHCC</a:t>
            </a:r>
            <a:endParaRPr lang="en-US" sz="2000" b="1" dirty="0">
              <a:effectLst/>
              <a:latin typeface="+mn-lt"/>
            </a:endParaRPr>
          </a:p>
        </p:txBody>
      </p:sp>
      <p:sp>
        <p:nvSpPr>
          <p:cNvPr id="22" name="TextBox 21"/>
          <p:cNvSpPr txBox="1"/>
          <p:nvPr/>
        </p:nvSpPr>
        <p:spPr>
          <a:xfrm>
            <a:off x="3923928" y="4869160"/>
            <a:ext cx="1008112" cy="646331"/>
          </a:xfrm>
          <a:prstGeom prst="rect">
            <a:avLst/>
          </a:prstGeom>
          <a:solidFill>
            <a:schemeClr val="accent6">
              <a:lumMod val="20000"/>
              <a:lumOff val="80000"/>
            </a:schemeClr>
          </a:solidFill>
          <a:ln>
            <a:solidFill>
              <a:schemeClr val="tx1"/>
            </a:solidFill>
          </a:ln>
        </p:spPr>
        <p:txBody>
          <a:bodyPr wrap="square" lIns="36000" rIns="36000" rtlCol="0">
            <a:spAutoFit/>
          </a:bodyPr>
          <a:lstStyle/>
          <a:p>
            <a:pPr algn="ctr"/>
            <a:r>
              <a:rPr lang="en-US" sz="1800" b="1" dirty="0" smtClean="0">
                <a:effectLst/>
                <a:latin typeface="+mj-lt"/>
              </a:rPr>
              <a:t>Intensity Ramp Up</a:t>
            </a:r>
            <a:endParaRPr lang="en-US" sz="1800" b="1" dirty="0">
              <a:effectLst/>
              <a:latin typeface="+mj-lt"/>
            </a:endParaRPr>
          </a:p>
        </p:txBody>
      </p:sp>
    </p:spTree>
    <p:extLst>
      <p:ext uri="{BB962C8B-B14F-4D97-AF65-F5344CB8AC3E}">
        <p14:creationId xmlns:p14="http://schemas.microsoft.com/office/powerpoint/2010/main" val="158678967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ppt_x"/>
                                          </p:val>
                                        </p:tav>
                                        <p:tav tm="100000">
                                          <p:val>
                                            <p:strVal val="#ppt_x"/>
                                          </p:val>
                                        </p:tav>
                                      </p:tavLst>
                                    </p:anim>
                                    <p:anim calcmode="lin" valueType="num">
                                      <p:cBhvr additive="base">
                                        <p:cTn id="8"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500" fill="hold"/>
                                        <p:tgtEl>
                                          <p:spTgt spid="12"/>
                                        </p:tgtEl>
                                        <p:attrNameLst>
                                          <p:attrName>ppt_x</p:attrName>
                                        </p:attrNameLst>
                                      </p:cBhvr>
                                      <p:tavLst>
                                        <p:tav tm="0">
                                          <p:val>
                                            <p:strVal val="#ppt_x"/>
                                          </p:val>
                                        </p:tav>
                                        <p:tav tm="100000">
                                          <p:val>
                                            <p:strVal val="#ppt_x"/>
                                          </p:val>
                                        </p:tav>
                                      </p:tavLst>
                                    </p:anim>
                                    <p:anim calcmode="lin" valueType="num">
                                      <p:cBhvr additive="base">
                                        <p:cTn id="1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ppt_x"/>
                                          </p:val>
                                        </p:tav>
                                        <p:tav tm="100000">
                                          <p:val>
                                            <p:strVal val="#ppt_x"/>
                                          </p:val>
                                        </p:tav>
                                      </p:tavLst>
                                    </p:anim>
                                    <p:anim calcmode="lin" valueType="num">
                                      <p:cBhvr additive="base">
                                        <p:cTn id="20"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additive="base">
                                        <p:cTn id="25" dur="500" fill="hold"/>
                                        <p:tgtEl>
                                          <p:spTgt spid="18"/>
                                        </p:tgtEl>
                                        <p:attrNameLst>
                                          <p:attrName>ppt_x</p:attrName>
                                        </p:attrNameLst>
                                      </p:cBhvr>
                                      <p:tavLst>
                                        <p:tav tm="0">
                                          <p:val>
                                            <p:strVal val="#ppt_x"/>
                                          </p:val>
                                        </p:tav>
                                        <p:tav tm="100000">
                                          <p:val>
                                            <p:strVal val="#ppt_x"/>
                                          </p:val>
                                        </p:tav>
                                      </p:tavLst>
                                    </p:anim>
                                    <p:anim calcmode="lin" valueType="num">
                                      <p:cBhvr additive="base">
                                        <p:cTn id="26"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additive="base">
                                        <p:cTn id="31" dur="500" fill="hold"/>
                                        <p:tgtEl>
                                          <p:spTgt spid="19"/>
                                        </p:tgtEl>
                                        <p:attrNameLst>
                                          <p:attrName>ppt_x</p:attrName>
                                        </p:attrNameLst>
                                      </p:cBhvr>
                                      <p:tavLst>
                                        <p:tav tm="0">
                                          <p:val>
                                            <p:strVal val="#ppt_x"/>
                                          </p:val>
                                        </p:tav>
                                        <p:tav tm="100000">
                                          <p:val>
                                            <p:strVal val="#ppt_x"/>
                                          </p:val>
                                        </p:tav>
                                      </p:tavLst>
                                    </p:anim>
                                    <p:anim calcmode="lin" valueType="num">
                                      <p:cBhvr additive="base">
                                        <p:cTn id="32"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6" grpId="0" animBg="1"/>
      <p:bldP spid="18" grpId="0" animBg="1"/>
      <p:bldP spid="19" grpId="0" animBg="1"/>
      <p:bldP spid="22"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Record Page</a:t>
            </a:r>
            <a:endParaRPr lang="en-US" dirty="0"/>
          </a:p>
        </p:txBody>
      </p:sp>
      <p:sp>
        <p:nvSpPr>
          <p:cNvPr id="3" name="Date Placeholder 2"/>
          <p:cNvSpPr>
            <a:spLocks noGrp="1"/>
          </p:cNvSpPr>
          <p:nvPr>
            <p:ph type="dt" sz="half" idx="10"/>
          </p:nvPr>
        </p:nvSpPr>
        <p:spPr/>
        <p:txBody>
          <a:bodyPr/>
          <a:lstStyle/>
          <a:p>
            <a:r>
              <a:rPr lang="en-US" smtClean="0"/>
              <a:t>September 21st 2011</a:t>
            </a:r>
            <a:endParaRPr lang="en-US" dirty="0" smtClean="0"/>
          </a:p>
        </p:txBody>
      </p:sp>
      <p:sp>
        <p:nvSpPr>
          <p:cNvPr id="4" name="Footer Placeholder 3"/>
          <p:cNvSpPr>
            <a:spLocks noGrp="1"/>
          </p:cNvSpPr>
          <p:nvPr>
            <p:ph type="ftr" sz="quarter" idx="11"/>
          </p:nvPr>
        </p:nvSpPr>
        <p:spPr/>
        <p:txBody>
          <a:bodyPr/>
          <a:lstStyle/>
          <a:p>
            <a:r>
              <a:rPr lang="en-US" smtClean="0"/>
              <a:t>LHCC, Paul Collier </a:t>
            </a:r>
            <a:endParaRPr lang="en-US" dirty="0"/>
          </a:p>
        </p:txBody>
      </p:sp>
      <p:sp>
        <p:nvSpPr>
          <p:cNvPr id="5" name="Slide Number Placeholder 4"/>
          <p:cNvSpPr>
            <a:spLocks noGrp="1"/>
          </p:cNvSpPr>
          <p:nvPr>
            <p:ph type="sldNum" sz="quarter" idx="12"/>
          </p:nvPr>
        </p:nvSpPr>
        <p:spPr/>
        <p:txBody>
          <a:bodyPr/>
          <a:lstStyle/>
          <a:p>
            <a:fld id="{8A37C28D-FCB0-477D-82D3-62143F2DA843}" type="slidenum">
              <a:rPr lang="en-US" smtClean="0"/>
              <a:pPr/>
              <a:t>30</a:t>
            </a:fld>
            <a:endParaRPr lang="en-US" dirty="0"/>
          </a:p>
        </p:txBody>
      </p:sp>
      <p:graphicFrame>
        <p:nvGraphicFramePr>
          <p:cNvPr id="6" name="Group 4"/>
          <p:cNvGraphicFramePr>
            <a:graphicFrameLocks noGrp="1"/>
          </p:cNvGraphicFramePr>
          <p:nvPr>
            <p:extLst>
              <p:ext uri="{D42A27DB-BD31-4B8C-83A1-F6EECF244321}">
                <p14:modId xmlns:p14="http://schemas.microsoft.com/office/powerpoint/2010/main" val="1607148254"/>
              </p:ext>
            </p:extLst>
          </p:nvPr>
        </p:nvGraphicFramePr>
        <p:xfrm>
          <a:off x="251520" y="1124744"/>
          <a:ext cx="8352928" cy="4608512"/>
        </p:xfrm>
        <a:graphic>
          <a:graphicData uri="http://schemas.openxmlformats.org/drawingml/2006/table">
            <a:tbl>
              <a:tblPr/>
              <a:tblGrid>
                <a:gridCol w="3444507"/>
                <a:gridCol w="1593084"/>
                <a:gridCol w="1593084"/>
                <a:gridCol w="1722253"/>
              </a:tblGrid>
              <a:tr h="292027">
                <a:tc>
                  <a:txBody>
                    <a:bodyPr/>
                    <a:lstStyle/>
                    <a:p>
                      <a:pPr marL="0" marR="0" lvl="0" indent="0" algn="l" defTabSz="914400" rtl="0" eaLnBrk="1" fontAlgn="base" latinLnBrk="0" hangingPunct="1">
                        <a:lnSpc>
                          <a:spcPct val="100000"/>
                        </a:lnSpc>
                        <a:spcBef>
                          <a:spcPct val="0"/>
                        </a:spcBef>
                        <a:spcAft>
                          <a:spcPct val="0"/>
                        </a:spcAft>
                        <a:buClr>
                          <a:srgbClr val="00007D"/>
                        </a:buClr>
                        <a:buSzPct val="75000"/>
                        <a:buFont typeface="Wingdings" charset="0"/>
                        <a:buNone/>
                        <a:tabLst>
                          <a:tab pos="1295400" algn="l"/>
                        </a:tabLst>
                      </a:pPr>
                      <a:endParaRPr kumimoji="0" lang="en-US" sz="1800" b="1" i="0" u="none" strike="noStrike" cap="none" normalizeH="0" baseline="0" dirty="0">
                        <a:ln>
                          <a:noFill/>
                        </a:ln>
                        <a:solidFill>
                          <a:srgbClr val="FFFFFF"/>
                        </a:solidFill>
                        <a:effectLst/>
                        <a:latin typeface="+mn-lt"/>
                        <a:ea typeface="ヒラギノ角ゴ ProN W6" charset="0"/>
                        <a:cs typeface="ヒラギノ角ゴ ProN W6" charset="0"/>
                        <a:sym typeface="Arial" charset="0"/>
                      </a:endParaRPr>
                    </a:p>
                  </a:txBody>
                  <a:tcPr marL="0" marR="0" marT="3600" marB="360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38100" cap="flat" cmpd="sng" algn="ctr">
                      <a:solidFill>
                        <a:schemeClr val="accent1"/>
                      </a:solidFill>
                      <a:prstDash val="solid"/>
                      <a:round/>
                      <a:headEnd type="none" w="med" len="med"/>
                      <a:tailEnd type="none" w="med" len="med"/>
                    </a:lnB>
                    <a:lnTlToBr>
                      <a:noFill/>
                    </a:lnTlToBr>
                    <a:lnBlToTr>
                      <a:noFill/>
                    </a:lnBlToTr>
                    <a:solidFill>
                      <a:srgbClr val="9999FF"/>
                    </a:solidFill>
                  </a:tcPr>
                </a:tc>
                <a:tc>
                  <a:txBody>
                    <a:bodyPr/>
                    <a:lstStyle/>
                    <a:p>
                      <a:pPr marL="0" marR="0" lvl="0" indent="0" algn="ctr" defTabSz="914400" rtl="0" eaLnBrk="1" fontAlgn="base" latinLnBrk="0" hangingPunct="1">
                        <a:lnSpc>
                          <a:spcPct val="100000"/>
                        </a:lnSpc>
                        <a:spcBef>
                          <a:spcPct val="0"/>
                        </a:spcBef>
                        <a:spcAft>
                          <a:spcPct val="0"/>
                        </a:spcAft>
                        <a:buClr>
                          <a:srgbClr val="00007D"/>
                        </a:buClr>
                        <a:buSzPct val="75000"/>
                        <a:buFont typeface="Wingdings" charset="0"/>
                        <a:buNone/>
                        <a:tabLst>
                          <a:tab pos="1295400" algn="l"/>
                        </a:tabLst>
                      </a:pPr>
                      <a:r>
                        <a:rPr kumimoji="0" lang="en-US" sz="1800" b="1" i="0" u="none" strike="noStrike" cap="none" normalizeH="0" baseline="0">
                          <a:ln>
                            <a:noFill/>
                          </a:ln>
                          <a:solidFill>
                            <a:srgbClr val="FFFFFF"/>
                          </a:solidFill>
                          <a:effectLst/>
                          <a:latin typeface="+mn-lt"/>
                          <a:ea typeface="ヒラギノ角ゴ ProN W3" charset="0"/>
                          <a:cs typeface="ヒラギノ角ゴ ProN W3" charset="0"/>
                          <a:sym typeface="Arial" charset="0"/>
                        </a:rPr>
                        <a:t>2010</a:t>
                      </a:r>
                    </a:p>
                  </a:txBody>
                  <a:tcPr marL="0" marR="0" marT="3600" marB="360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38100" cap="flat" cmpd="sng" algn="ctr">
                      <a:solidFill>
                        <a:schemeClr val="accent1"/>
                      </a:solidFill>
                      <a:prstDash val="solid"/>
                      <a:round/>
                      <a:headEnd type="none" w="med" len="med"/>
                      <a:tailEnd type="none" w="med" len="med"/>
                    </a:lnB>
                    <a:lnTlToBr>
                      <a:noFill/>
                    </a:lnTlToBr>
                    <a:lnBlToTr>
                      <a:noFill/>
                    </a:lnBlToTr>
                    <a:solidFill>
                      <a:srgbClr val="9999FF"/>
                    </a:solidFill>
                  </a:tcPr>
                </a:tc>
                <a:tc>
                  <a:txBody>
                    <a:bodyPr/>
                    <a:lstStyle/>
                    <a:p>
                      <a:pPr marL="0" marR="0" lvl="0" indent="0" algn="ctr" defTabSz="914400" rtl="0" eaLnBrk="1" fontAlgn="base" latinLnBrk="0" hangingPunct="1">
                        <a:lnSpc>
                          <a:spcPct val="100000"/>
                        </a:lnSpc>
                        <a:spcBef>
                          <a:spcPct val="0"/>
                        </a:spcBef>
                        <a:spcAft>
                          <a:spcPct val="0"/>
                        </a:spcAft>
                        <a:buClr>
                          <a:srgbClr val="00007D"/>
                        </a:buClr>
                        <a:buSzPct val="75000"/>
                        <a:buFont typeface="Wingdings" charset="0"/>
                        <a:buNone/>
                        <a:tabLst>
                          <a:tab pos="1295400" algn="l"/>
                        </a:tabLst>
                      </a:pPr>
                      <a:r>
                        <a:rPr kumimoji="0" lang="en-US" sz="1800" b="1" i="0" u="none" strike="noStrike" cap="none" normalizeH="0" baseline="0">
                          <a:ln>
                            <a:noFill/>
                          </a:ln>
                          <a:solidFill>
                            <a:srgbClr val="FFFFFF"/>
                          </a:solidFill>
                          <a:effectLst/>
                          <a:latin typeface="+mn-lt"/>
                          <a:ea typeface="ヒラギノ角ゴ ProN W3" charset="0"/>
                          <a:cs typeface="ヒラギノ角ゴ ProN W3" charset="0"/>
                          <a:sym typeface="Arial" charset="0"/>
                        </a:rPr>
                        <a:t>2011</a:t>
                      </a:r>
                    </a:p>
                  </a:txBody>
                  <a:tcPr marL="0" marR="0" marT="3600" marB="360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38100" cap="flat" cmpd="sng" algn="ctr">
                      <a:solidFill>
                        <a:schemeClr val="accent1"/>
                      </a:solidFill>
                      <a:prstDash val="solid"/>
                      <a:round/>
                      <a:headEnd type="none" w="med" len="med"/>
                      <a:tailEnd type="none" w="med" len="med"/>
                    </a:lnB>
                    <a:lnTlToBr>
                      <a:noFill/>
                    </a:lnTlToBr>
                    <a:lnBlToTr>
                      <a:noFill/>
                    </a:lnBlToTr>
                    <a:solidFill>
                      <a:srgbClr val="9999FF"/>
                    </a:solidFill>
                  </a:tcPr>
                </a:tc>
                <a:tc>
                  <a:txBody>
                    <a:bodyPr/>
                    <a:lstStyle/>
                    <a:p>
                      <a:pPr marL="0" marR="0" lvl="0" indent="0" algn="ctr" defTabSz="914400" rtl="0" eaLnBrk="1" fontAlgn="base" latinLnBrk="0" hangingPunct="1">
                        <a:lnSpc>
                          <a:spcPct val="100000"/>
                        </a:lnSpc>
                        <a:spcBef>
                          <a:spcPct val="0"/>
                        </a:spcBef>
                        <a:spcAft>
                          <a:spcPct val="0"/>
                        </a:spcAft>
                        <a:buClr>
                          <a:srgbClr val="00007D"/>
                        </a:buClr>
                        <a:buSzPct val="75000"/>
                        <a:buFont typeface="Wingdings" charset="0"/>
                        <a:buNone/>
                        <a:tabLst>
                          <a:tab pos="1295400" algn="l"/>
                        </a:tabLst>
                      </a:pPr>
                      <a:r>
                        <a:rPr kumimoji="0" lang="en-US" sz="1800" b="1" i="0" u="none" strike="noStrike" cap="none" normalizeH="0" baseline="0">
                          <a:ln>
                            <a:noFill/>
                          </a:ln>
                          <a:solidFill>
                            <a:srgbClr val="FFFFFF"/>
                          </a:solidFill>
                          <a:effectLst/>
                          <a:latin typeface="+mn-lt"/>
                          <a:ea typeface="ヒラギノ角ゴ ProN W3" charset="0"/>
                          <a:cs typeface="ヒラギノ角ゴ ProN W3" charset="0"/>
                          <a:sym typeface="Arial" charset="0"/>
                        </a:rPr>
                        <a:t>Nominal</a:t>
                      </a:r>
                    </a:p>
                  </a:txBody>
                  <a:tcPr marL="0" marR="0" marT="3600" marB="360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38100" cap="flat" cmpd="sng" algn="ctr">
                      <a:solidFill>
                        <a:schemeClr val="accent1"/>
                      </a:solidFill>
                      <a:prstDash val="solid"/>
                      <a:round/>
                      <a:headEnd type="none" w="med" len="med"/>
                      <a:tailEnd type="none" w="med" len="med"/>
                    </a:lnB>
                    <a:lnTlToBr>
                      <a:noFill/>
                    </a:lnTlToBr>
                    <a:lnBlToTr>
                      <a:noFill/>
                    </a:lnBlToTr>
                    <a:solidFill>
                      <a:srgbClr val="9999FF"/>
                    </a:solidFill>
                  </a:tcPr>
                </a:tc>
              </a:tr>
              <a:tr h="326178">
                <a:tc>
                  <a:txBody>
                    <a:bodyPr/>
                    <a:lstStyle/>
                    <a:p>
                      <a:pPr marL="0" marR="0" lvl="0" indent="0" algn="l" defTabSz="914400" rtl="0" eaLnBrk="1" fontAlgn="base" latinLnBrk="0" hangingPunct="1">
                        <a:lnSpc>
                          <a:spcPct val="100000"/>
                        </a:lnSpc>
                        <a:spcBef>
                          <a:spcPct val="0"/>
                        </a:spcBef>
                        <a:spcAft>
                          <a:spcPct val="0"/>
                        </a:spcAft>
                        <a:buClr>
                          <a:srgbClr val="00007D"/>
                        </a:buClr>
                        <a:buSzPct val="75000"/>
                        <a:buFont typeface="Wingdings" charset="0"/>
                        <a:buNone/>
                        <a:tabLst>
                          <a:tab pos="1295400" algn="l"/>
                        </a:tabLst>
                      </a:pPr>
                      <a:r>
                        <a:rPr kumimoji="0" lang="en-US" sz="1800" b="0" i="0" u="none" strike="noStrike" cap="none" normalizeH="0" baseline="0" dirty="0">
                          <a:ln>
                            <a:noFill/>
                          </a:ln>
                          <a:solidFill>
                            <a:srgbClr val="000000"/>
                          </a:solidFill>
                          <a:effectLst/>
                          <a:latin typeface="+mn-lt"/>
                          <a:ea typeface="ヒラギノ角ゴ ProN W3" charset="0"/>
                          <a:cs typeface="ヒラギノ角ゴ ProN W3" charset="0"/>
                          <a:sym typeface="Arial" charset="0"/>
                        </a:rPr>
                        <a:t>Energy [</a:t>
                      </a:r>
                      <a:r>
                        <a:rPr kumimoji="0" lang="en-US" sz="1800" b="0" i="0" u="none" strike="noStrike" cap="none" normalizeH="0" baseline="0" dirty="0" err="1">
                          <a:ln>
                            <a:noFill/>
                          </a:ln>
                          <a:solidFill>
                            <a:srgbClr val="000000"/>
                          </a:solidFill>
                          <a:effectLst/>
                          <a:latin typeface="+mn-lt"/>
                          <a:ea typeface="ヒラギノ角ゴ ProN W3" charset="0"/>
                          <a:cs typeface="ヒラギノ角ゴ ProN W3" charset="0"/>
                          <a:sym typeface="Arial" charset="0"/>
                        </a:rPr>
                        <a:t>TeV</a:t>
                      </a:r>
                      <a:r>
                        <a:rPr kumimoji="0" lang="en-US" sz="1800" b="0" i="0" u="none" strike="noStrike" cap="none" normalizeH="0" baseline="0" dirty="0">
                          <a:ln>
                            <a:noFill/>
                          </a:ln>
                          <a:solidFill>
                            <a:srgbClr val="000000"/>
                          </a:solidFill>
                          <a:effectLst/>
                          <a:latin typeface="+mn-lt"/>
                          <a:ea typeface="ヒラギノ角ゴ ProN W3" charset="0"/>
                          <a:cs typeface="ヒラギノ角ゴ ProN W3" charset="0"/>
                          <a:sym typeface="Arial" charset="0"/>
                        </a:rPr>
                        <a:t>]</a:t>
                      </a:r>
                    </a:p>
                  </a:txBody>
                  <a:tcPr marL="0" marR="0" marT="3600" marB="360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381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0F8F9"/>
                    </a:solidFill>
                  </a:tcPr>
                </a:tc>
                <a:tc>
                  <a:txBody>
                    <a:bodyPr/>
                    <a:lstStyle/>
                    <a:p>
                      <a:pPr marL="0" marR="0" lvl="0" indent="0" algn="ctr" defTabSz="914400" rtl="0" eaLnBrk="1" fontAlgn="base" latinLnBrk="0" hangingPunct="1">
                        <a:lnSpc>
                          <a:spcPct val="100000"/>
                        </a:lnSpc>
                        <a:spcBef>
                          <a:spcPct val="0"/>
                        </a:spcBef>
                        <a:spcAft>
                          <a:spcPct val="0"/>
                        </a:spcAft>
                        <a:buClr>
                          <a:srgbClr val="00007D"/>
                        </a:buClr>
                        <a:buSzPct val="75000"/>
                        <a:buFont typeface="Wingdings" charset="0"/>
                        <a:buNone/>
                        <a:tabLst>
                          <a:tab pos="1295400" algn="l"/>
                        </a:tabLst>
                      </a:pPr>
                      <a:r>
                        <a:rPr kumimoji="0" lang="en-US" sz="1800" b="0" i="0" u="none" strike="noStrike" cap="none" normalizeH="0" baseline="0" dirty="0">
                          <a:ln>
                            <a:noFill/>
                          </a:ln>
                          <a:solidFill>
                            <a:srgbClr val="000000"/>
                          </a:solidFill>
                          <a:effectLst/>
                          <a:latin typeface="+mn-lt"/>
                          <a:ea typeface="ヒラギノ角ゴ ProN W3" charset="0"/>
                          <a:cs typeface="ヒラギノ角ゴ ProN W3" charset="0"/>
                          <a:sym typeface="Arial" charset="0"/>
                        </a:rPr>
                        <a:t>3.5</a:t>
                      </a:r>
                    </a:p>
                  </a:txBody>
                  <a:tcPr marL="0" marR="0" marT="3600" marB="360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381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0F8F9"/>
                    </a:solidFill>
                  </a:tcPr>
                </a:tc>
                <a:tc>
                  <a:txBody>
                    <a:bodyPr/>
                    <a:lstStyle/>
                    <a:p>
                      <a:pPr marL="0" marR="0" lvl="0" indent="0" algn="ctr" defTabSz="914400" rtl="0" eaLnBrk="1" fontAlgn="base" latinLnBrk="0" hangingPunct="1">
                        <a:lnSpc>
                          <a:spcPct val="100000"/>
                        </a:lnSpc>
                        <a:spcBef>
                          <a:spcPct val="0"/>
                        </a:spcBef>
                        <a:spcAft>
                          <a:spcPct val="0"/>
                        </a:spcAft>
                        <a:buClr>
                          <a:srgbClr val="00007D"/>
                        </a:buClr>
                        <a:buSzPct val="75000"/>
                        <a:buFont typeface="Wingdings" charset="0"/>
                        <a:buNone/>
                        <a:tabLst>
                          <a:tab pos="1295400" algn="l"/>
                        </a:tabLst>
                      </a:pPr>
                      <a:r>
                        <a:rPr kumimoji="0" lang="en-US" sz="1800" b="0" i="0" u="none" strike="noStrike" cap="none" normalizeH="0" baseline="0">
                          <a:ln>
                            <a:noFill/>
                          </a:ln>
                          <a:solidFill>
                            <a:srgbClr val="000000"/>
                          </a:solidFill>
                          <a:effectLst/>
                          <a:latin typeface="+mn-lt"/>
                          <a:ea typeface="ヒラギノ角ゴ ProN W3" charset="0"/>
                          <a:cs typeface="ヒラギノ角ゴ ProN W3" charset="0"/>
                          <a:sym typeface="Arial" charset="0"/>
                        </a:rPr>
                        <a:t>3.5</a:t>
                      </a:r>
                    </a:p>
                  </a:txBody>
                  <a:tcPr marL="0" marR="0" marT="3600" marB="360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381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9FF"/>
                    </a:solidFill>
                  </a:tcPr>
                </a:tc>
                <a:tc>
                  <a:txBody>
                    <a:bodyPr/>
                    <a:lstStyle/>
                    <a:p>
                      <a:pPr marL="0" marR="0" lvl="0" indent="0" algn="ctr" defTabSz="914400" rtl="0" eaLnBrk="1" fontAlgn="base" latinLnBrk="0" hangingPunct="1">
                        <a:lnSpc>
                          <a:spcPct val="100000"/>
                        </a:lnSpc>
                        <a:spcBef>
                          <a:spcPct val="0"/>
                        </a:spcBef>
                        <a:spcAft>
                          <a:spcPct val="0"/>
                        </a:spcAft>
                        <a:buClr>
                          <a:srgbClr val="00007D"/>
                        </a:buClr>
                        <a:buSzPct val="75000"/>
                        <a:buFont typeface="Wingdings" charset="0"/>
                        <a:buNone/>
                        <a:tabLst>
                          <a:tab pos="1295400" algn="l"/>
                        </a:tabLst>
                      </a:pPr>
                      <a:r>
                        <a:rPr kumimoji="0" lang="en-US" sz="1800" b="0" i="0" u="none" strike="noStrike" cap="none" normalizeH="0" baseline="0">
                          <a:ln>
                            <a:noFill/>
                          </a:ln>
                          <a:solidFill>
                            <a:srgbClr val="000000"/>
                          </a:solidFill>
                          <a:effectLst/>
                          <a:latin typeface="+mn-lt"/>
                          <a:ea typeface="ヒラギノ角ゴ ProN W3" charset="0"/>
                          <a:cs typeface="ヒラギノ角ゴ ProN W3" charset="0"/>
                          <a:sym typeface="Arial" charset="0"/>
                        </a:rPr>
                        <a:t>7 </a:t>
                      </a:r>
                    </a:p>
                  </a:txBody>
                  <a:tcPr marL="0" marR="0" marT="3600" marB="360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381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0F8F9"/>
                    </a:solidFill>
                  </a:tcPr>
                </a:tc>
              </a:tr>
              <a:tr h="496935">
                <a:tc>
                  <a:txBody>
                    <a:bodyPr/>
                    <a:lstStyle/>
                    <a:p>
                      <a:pPr marL="0" marR="0" lvl="0" indent="0" algn="l" defTabSz="914400" rtl="0" eaLnBrk="1" fontAlgn="base" latinLnBrk="0" hangingPunct="1">
                        <a:lnSpc>
                          <a:spcPct val="100000"/>
                        </a:lnSpc>
                        <a:spcBef>
                          <a:spcPct val="0"/>
                        </a:spcBef>
                        <a:spcAft>
                          <a:spcPct val="0"/>
                        </a:spcAft>
                        <a:buClr>
                          <a:srgbClr val="00007D"/>
                        </a:buClr>
                        <a:buSzPct val="75000"/>
                        <a:buFont typeface="Wingdings" charset="0"/>
                        <a:buNone/>
                        <a:tabLst>
                          <a:tab pos="1295400" algn="l"/>
                        </a:tabLst>
                      </a:pPr>
                      <a:r>
                        <a:rPr kumimoji="0" lang="en-US" sz="1800" b="0" i="0" u="none" strike="noStrike" cap="none" normalizeH="0" baseline="0">
                          <a:ln>
                            <a:noFill/>
                          </a:ln>
                          <a:solidFill>
                            <a:srgbClr val="000000"/>
                          </a:solidFill>
                          <a:effectLst/>
                          <a:latin typeface="+mn-lt"/>
                          <a:ea typeface="ヒラギノ角ゴ ProN W3" charset="0"/>
                          <a:cs typeface="ヒラギノ角ゴ ProN W3" charset="0"/>
                          <a:sym typeface="Arial" charset="0"/>
                        </a:rPr>
                        <a:t>β* [m] (IP1,IP2,IP5,IP8)</a:t>
                      </a:r>
                    </a:p>
                  </a:txBody>
                  <a:tcPr marL="0" marR="0" marT="3600" marB="360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0F8F9"/>
                    </a:solidFill>
                  </a:tcPr>
                </a:tc>
                <a:tc>
                  <a:txBody>
                    <a:bodyPr/>
                    <a:lstStyle/>
                    <a:p>
                      <a:pPr marL="0" marR="0" lvl="0" indent="0" algn="ctr" defTabSz="914400" rtl="0" eaLnBrk="1" fontAlgn="base" latinLnBrk="0" hangingPunct="1">
                        <a:lnSpc>
                          <a:spcPct val="100000"/>
                        </a:lnSpc>
                        <a:spcBef>
                          <a:spcPct val="0"/>
                        </a:spcBef>
                        <a:spcAft>
                          <a:spcPct val="0"/>
                        </a:spcAft>
                        <a:buClr>
                          <a:srgbClr val="00007D"/>
                        </a:buClr>
                        <a:buSzPct val="75000"/>
                        <a:buFont typeface="Wingdings" charset="0"/>
                        <a:buNone/>
                        <a:tabLst>
                          <a:tab pos="1295400" algn="l"/>
                        </a:tabLst>
                      </a:pPr>
                      <a:r>
                        <a:rPr kumimoji="0" lang="en-US" sz="1800" b="0" i="0" u="none" strike="noStrike" cap="none" normalizeH="0" baseline="0">
                          <a:ln>
                            <a:noFill/>
                          </a:ln>
                          <a:solidFill>
                            <a:srgbClr val="000000"/>
                          </a:solidFill>
                          <a:effectLst/>
                          <a:latin typeface="+mn-lt"/>
                          <a:ea typeface="ヒラギノ角ゴ ProN W3" charset="0"/>
                          <a:cs typeface="ヒラギノ角ゴ ProN W3" charset="0"/>
                          <a:sym typeface="Arial" charset="0"/>
                        </a:rPr>
                        <a:t>3.5, 3.5, 3.5, 3.5</a:t>
                      </a:r>
                    </a:p>
                  </a:txBody>
                  <a:tcPr marL="0" marR="0" marT="3600" marB="360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0F8F9"/>
                    </a:solidFill>
                  </a:tcPr>
                </a:tc>
                <a:tc>
                  <a:txBody>
                    <a:bodyPr/>
                    <a:lstStyle/>
                    <a:p>
                      <a:pPr marL="0" marR="0" lvl="0" indent="0" algn="ctr" defTabSz="914400" rtl="0" eaLnBrk="1" fontAlgn="base" latinLnBrk="0" hangingPunct="1">
                        <a:lnSpc>
                          <a:spcPct val="100000"/>
                        </a:lnSpc>
                        <a:spcBef>
                          <a:spcPct val="0"/>
                        </a:spcBef>
                        <a:spcAft>
                          <a:spcPct val="0"/>
                        </a:spcAft>
                        <a:buClr>
                          <a:srgbClr val="00007D"/>
                        </a:buClr>
                        <a:buSzPct val="75000"/>
                        <a:buFont typeface="Wingdings" charset="0"/>
                        <a:buNone/>
                        <a:tabLst>
                          <a:tab pos="1295400" algn="l"/>
                        </a:tabLst>
                      </a:pPr>
                      <a:r>
                        <a:rPr kumimoji="0" lang="en-US" sz="1800" b="0" i="0" u="none" strike="noStrike" cap="none" normalizeH="0" baseline="0" dirty="0">
                          <a:ln>
                            <a:noFill/>
                          </a:ln>
                          <a:solidFill>
                            <a:srgbClr val="000000"/>
                          </a:solidFill>
                          <a:effectLst/>
                          <a:latin typeface="+mn-lt"/>
                          <a:ea typeface="ヒラギノ角ゴ ProN W3" charset="0"/>
                          <a:cs typeface="ヒラギノ角ゴ ProN W3" charset="0"/>
                          <a:sym typeface="Arial" charset="0"/>
                        </a:rPr>
                        <a:t>1.5, 10, 1.5, 3.0</a:t>
                      </a:r>
                    </a:p>
                  </a:txBody>
                  <a:tcPr marL="0" marR="0" marT="3600" marB="360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0F8F9"/>
                    </a:solidFill>
                  </a:tcPr>
                </a:tc>
                <a:tc>
                  <a:txBody>
                    <a:bodyPr/>
                    <a:lstStyle/>
                    <a:p>
                      <a:pPr marL="0" marR="0" lvl="0" indent="0" algn="ctr" defTabSz="914400" rtl="0" eaLnBrk="1" fontAlgn="base" latinLnBrk="0" hangingPunct="1">
                        <a:lnSpc>
                          <a:spcPct val="100000"/>
                        </a:lnSpc>
                        <a:spcBef>
                          <a:spcPct val="0"/>
                        </a:spcBef>
                        <a:spcAft>
                          <a:spcPct val="0"/>
                        </a:spcAft>
                        <a:buClr>
                          <a:srgbClr val="00007D"/>
                        </a:buClr>
                        <a:buSzPct val="75000"/>
                        <a:buFont typeface="Wingdings" charset="0"/>
                        <a:buNone/>
                        <a:tabLst>
                          <a:tab pos="1295400" algn="l"/>
                        </a:tabLst>
                      </a:pPr>
                      <a:r>
                        <a:rPr kumimoji="0" lang="en-US" sz="1800" b="0" i="0" u="none" strike="noStrike" cap="none" normalizeH="0" baseline="0">
                          <a:ln>
                            <a:noFill/>
                          </a:ln>
                          <a:solidFill>
                            <a:srgbClr val="000000"/>
                          </a:solidFill>
                          <a:effectLst/>
                          <a:latin typeface="+mn-lt"/>
                          <a:ea typeface="ヒラギノ角ゴ ProN W3" charset="0"/>
                          <a:cs typeface="ヒラギノ角ゴ ProN W3" charset="0"/>
                          <a:sym typeface="Arial" charset="0"/>
                        </a:rPr>
                        <a:t>0.55, 10, 0.55, 10</a:t>
                      </a:r>
                    </a:p>
                  </a:txBody>
                  <a:tcPr marL="0" marR="0" marT="3600" marB="360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0F8F9"/>
                    </a:solidFill>
                  </a:tcPr>
                </a:tc>
              </a:tr>
              <a:tr h="326178">
                <a:tc>
                  <a:txBody>
                    <a:bodyPr/>
                    <a:lstStyle/>
                    <a:p>
                      <a:pPr marL="0" marR="0" lvl="0" indent="0" algn="l" defTabSz="914400" rtl="0" eaLnBrk="1" fontAlgn="base" latinLnBrk="0" hangingPunct="1">
                        <a:lnSpc>
                          <a:spcPct val="100000"/>
                        </a:lnSpc>
                        <a:spcBef>
                          <a:spcPct val="0"/>
                        </a:spcBef>
                        <a:spcAft>
                          <a:spcPct val="0"/>
                        </a:spcAft>
                        <a:buClr>
                          <a:srgbClr val="00007D"/>
                        </a:buClr>
                        <a:buSzPct val="75000"/>
                        <a:buFont typeface="Wingdings" charset="0"/>
                        <a:buNone/>
                        <a:tabLst>
                          <a:tab pos="1295400" algn="l"/>
                        </a:tabLst>
                      </a:pPr>
                      <a:r>
                        <a:rPr kumimoji="0" lang="en-US" sz="1800" b="0" i="0" u="none" strike="noStrike" cap="none" normalizeH="0" baseline="0">
                          <a:ln>
                            <a:noFill/>
                          </a:ln>
                          <a:solidFill>
                            <a:srgbClr val="000000"/>
                          </a:solidFill>
                          <a:effectLst/>
                          <a:latin typeface="+mn-lt"/>
                          <a:ea typeface="ヒラギノ角ゴ ProN W3" charset="0"/>
                          <a:cs typeface="ヒラギノ角ゴ ProN W3" charset="0"/>
                          <a:sym typeface="Arial" charset="0"/>
                        </a:rPr>
                        <a:t>Emittance [μm] (start of fill)</a:t>
                      </a:r>
                    </a:p>
                  </a:txBody>
                  <a:tcPr marL="0" marR="0" marT="3600" marB="360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0F8F9"/>
                    </a:solidFill>
                  </a:tcPr>
                </a:tc>
                <a:tc>
                  <a:txBody>
                    <a:bodyPr/>
                    <a:lstStyle/>
                    <a:p>
                      <a:pPr marL="0" marR="0" lvl="0" indent="0" algn="ctr" defTabSz="914400" rtl="0" eaLnBrk="1" fontAlgn="base" latinLnBrk="0" hangingPunct="1">
                        <a:lnSpc>
                          <a:spcPct val="100000"/>
                        </a:lnSpc>
                        <a:spcBef>
                          <a:spcPct val="0"/>
                        </a:spcBef>
                        <a:spcAft>
                          <a:spcPct val="0"/>
                        </a:spcAft>
                        <a:buClr>
                          <a:srgbClr val="00007D"/>
                        </a:buClr>
                        <a:buSzPct val="75000"/>
                        <a:buFont typeface="Wingdings" charset="0"/>
                        <a:buNone/>
                        <a:tabLst>
                          <a:tab pos="1295400" algn="l"/>
                        </a:tabLst>
                      </a:pPr>
                      <a:r>
                        <a:rPr kumimoji="0" lang="en-US" sz="1800" b="0" i="0" u="none" strike="noStrike" cap="none" normalizeH="0" baseline="0">
                          <a:ln>
                            <a:noFill/>
                          </a:ln>
                          <a:solidFill>
                            <a:srgbClr val="000000"/>
                          </a:solidFill>
                          <a:effectLst/>
                          <a:latin typeface="+mn-lt"/>
                          <a:ea typeface="ヒラギノ角ゴ ProN W3" charset="0"/>
                          <a:cs typeface="ヒラギノ角ゴ ProN W3" charset="0"/>
                          <a:sym typeface="Arial" charset="0"/>
                        </a:rPr>
                        <a:t>2.0 – 3.5 </a:t>
                      </a:r>
                    </a:p>
                  </a:txBody>
                  <a:tcPr marL="0" marR="0" marT="3600" marB="360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0F8F9"/>
                    </a:solidFill>
                  </a:tcPr>
                </a:tc>
                <a:tc>
                  <a:txBody>
                    <a:bodyPr/>
                    <a:lstStyle/>
                    <a:p>
                      <a:pPr marL="0" marR="0" lvl="0" indent="0" algn="ctr" defTabSz="914400" rtl="0" eaLnBrk="1" fontAlgn="base" latinLnBrk="0" hangingPunct="1">
                        <a:lnSpc>
                          <a:spcPct val="100000"/>
                        </a:lnSpc>
                        <a:spcBef>
                          <a:spcPct val="0"/>
                        </a:spcBef>
                        <a:spcAft>
                          <a:spcPct val="0"/>
                        </a:spcAft>
                        <a:buClr>
                          <a:srgbClr val="00007D"/>
                        </a:buClr>
                        <a:buSzPct val="75000"/>
                        <a:buFont typeface="Wingdings" charset="0"/>
                        <a:buNone/>
                        <a:tabLst>
                          <a:tab pos="1295400" algn="l"/>
                        </a:tabLst>
                      </a:pPr>
                      <a:r>
                        <a:rPr kumimoji="0" lang="en-US" sz="1800" b="1" i="0" u="none" strike="noStrike" cap="none" normalizeH="0" baseline="0">
                          <a:ln>
                            <a:noFill/>
                          </a:ln>
                          <a:solidFill>
                            <a:srgbClr val="66008D"/>
                          </a:solidFill>
                          <a:effectLst/>
                          <a:latin typeface="+mn-lt"/>
                          <a:ea typeface="ヒラギノ角ゴ ProN W3" charset="0"/>
                          <a:cs typeface="ヒラギノ角ゴ ProN W3" charset="0"/>
                          <a:sym typeface="Arial" charset="0"/>
                        </a:rPr>
                        <a:t>1.5 – 2.2 </a:t>
                      </a:r>
                    </a:p>
                  </a:txBody>
                  <a:tcPr marL="0" marR="0" marT="3600" marB="360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9FF"/>
                    </a:solidFill>
                  </a:tcPr>
                </a:tc>
                <a:tc>
                  <a:txBody>
                    <a:bodyPr/>
                    <a:lstStyle/>
                    <a:p>
                      <a:pPr marL="0" marR="0" lvl="0" indent="0" algn="ctr" defTabSz="914400" rtl="0" eaLnBrk="1" fontAlgn="base" latinLnBrk="0" hangingPunct="1">
                        <a:lnSpc>
                          <a:spcPct val="100000"/>
                        </a:lnSpc>
                        <a:spcBef>
                          <a:spcPct val="0"/>
                        </a:spcBef>
                        <a:spcAft>
                          <a:spcPct val="0"/>
                        </a:spcAft>
                        <a:buClr>
                          <a:srgbClr val="00007D"/>
                        </a:buClr>
                        <a:buSzPct val="75000"/>
                        <a:buFont typeface="Wingdings" charset="0"/>
                        <a:buNone/>
                        <a:tabLst>
                          <a:tab pos="1295400" algn="l"/>
                        </a:tabLst>
                      </a:pPr>
                      <a:r>
                        <a:rPr kumimoji="0" lang="en-US" sz="1800" b="0" i="0" u="none" strike="noStrike" cap="none" normalizeH="0" baseline="0">
                          <a:ln>
                            <a:noFill/>
                          </a:ln>
                          <a:solidFill>
                            <a:srgbClr val="000000"/>
                          </a:solidFill>
                          <a:effectLst/>
                          <a:latin typeface="+mn-lt"/>
                          <a:ea typeface="ヒラギノ角ゴ ProN W3" charset="0"/>
                          <a:cs typeface="ヒラギノ角ゴ ProN W3" charset="0"/>
                          <a:sym typeface="Arial" charset="0"/>
                        </a:rPr>
                        <a:t>3.75 </a:t>
                      </a:r>
                    </a:p>
                  </a:txBody>
                  <a:tcPr marL="0" marR="0" marT="3600" marB="360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0F8F9"/>
                    </a:solidFill>
                  </a:tcPr>
                </a:tc>
              </a:tr>
              <a:tr h="496935">
                <a:tc>
                  <a:txBody>
                    <a:bodyPr/>
                    <a:lstStyle/>
                    <a:p>
                      <a:pPr marL="0" marR="0" lvl="0" indent="0" algn="l" defTabSz="914400" rtl="0" eaLnBrk="1" fontAlgn="base" latinLnBrk="0" hangingPunct="1">
                        <a:lnSpc>
                          <a:spcPct val="100000"/>
                        </a:lnSpc>
                        <a:spcBef>
                          <a:spcPct val="0"/>
                        </a:spcBef>
                        <a:spcAft>
                          <a:spcPct val="0"/>
                        </a:spcAft>
                        <a:buClr>
                          <a:srgbClr val="00007D"/>
                        </a:buClr>
                        <a:buSzPct val="75000"/>
                        <a:buFont typeface="Wingdings" charset="0"/>
                        <a:buNone/>
                        <a:tabLst>
                          <a:tab pos="1295400" algn="l"/>
                        </a:tabLst>
                      </a:pPr>
                      <a:r>
                        <a:rPr kumimoji="0" lang="en-US" sz="1800" b="0" i="0" u="none" strike="noStrike" cap="none" normalizeH="0" baseline="0">
                          <a:ln>
                            <a:noFill/>
                          </a:ln>
                          <a:solidFill>
                            <a:srgbClr val="000000"/>
                          </a:solidFill>
                          <a:effectLst/>
                          <a:latin typeface="+mn-lt"/>
                          <a:ea typeface="ヒラギノ角ゴ ProN W3" charset="0"/>
                          <a:cs typeface="ヒラギノ角ゴ ProN W3" charset="0"/>
                          <a:sym typeface="Arial" charset="0"/>
                        </a:rPr>
                        <a:t>Transverse beam size at IP1&amp;5 [μm]</a:t>
                      </a:r>
                    </a:p>
                  </a:txBody>
                  <a:tcPr marL="0" marR="0" marT="3600" marB="360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0F8F9"/>
                    </a:solidFill>
                  </a:tcPr>
                </a:tc>
                <a:tc>
                  <a:txBody>
                    <a:bodyPr/>
                    <a:lstStyle/>
                    <a:p>
                      <a:pPr marL="0" marR="0" lvl="0" indent="0" algn="ctr" defTabSz="914400" rtl="0" eaLnBrk="1" fontAlgn="base" latinLnBrk="0" hangingPunct="1">
                        <a:lnSpc>
                          <a:spcPct val="100000"/>
                        </a:lnSpc>
                        <a:spcBef>
                          <a:spcPct val="0"/>
                        </a:spcBef>
                        <a:spcAft>
                          <a:spcPct val="0"/>
                        </a:spcAft>
                        <a:buClr>
                          <a:srgbClr val="00007D"/>
                        </a:buClr>
                        <a:buSzPct val="75000"/>
                        <a:buFont typeface="Wingdings" charset="0"/>
                        <a:buNone/>
                        <a:tabLst>
                          <a:tab pos="1295400" algn="l"/>
                        </a:tabLst>
                      </a:pPr>
                      <a:r>
                        <a:rPr kumimoji="0" lang="en-US" sz="1800" b="0" i="0" u="none" strike="noStrike" cap="none" normalizeH="0" baseline="0">
                          <a:ln>
                            <a:noFill/>
                          </a:ln>
                          <a:solidFill>
                            <a:srgbClr val="000000"/>
                          </a:solidFill>
                          <a:effectLst/>
                          <a:latin typeface="+mn-lt"/>
                          <a:ea typeface="ヒラギノ角ゴ ProN W3" charset="0"/>
                          <a:cs typeface="ヒラギノ角ゴ ProN W3" charset="0"/>
                          <a:sym typeface="Arial" charset="0"/>
                        </a:rPr>
                        <a:t>60</a:t>
                      </a:r>
                    </a:p>
                  </a:txBody>
                  <a:tcPr marL="0" marR="0" marT="3600" marB="360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0F8F9"/>
                    </a:solidFill>
                  </a:tcPr>
                </a:tc>
                <a:tc>
                  <a:txBody>
                    <a:bodyPr/>
                    <a:lstStyle/>
                    <a:p>
                      <a:pPr marL="0" marR="0" lvl="0" indent="0" algn="ctr" defTabSz="914400" rtl="0" eaLnBrk="1" fontAlgn="base" latinLnBrk="0" hangingPunct="1">
                        <a:lnSpc>
                          <a:spcPct val="100000"/>
                        </a:lnSpc>
                        <a:spcBef>
                          <a:spcPct val="0"/>
                        </a:spcBef>
                        <a:spcAft>
                          <a:spcPct val="0"/>
                        </a:spcAft>
                        <a:buClr>
                          <a:srgbClr val="00007D"/>
                        </a:buClr>
                        <a:buSzPct val="75000"/>
                        <a:buFont typeface="Wingdings" charset="0"/>
                        <a:buNone/>
                        <a:tabLst>
                          <a:tab pos="1295400" algn="l"/>
                        </a:tabLst>
                      </a:pPr>
                      <a:r>
                        <a:rPr kumimoji="0" lang="en-US" sz="1800" b="0" i="0" u="none" strike="noStrike" cap="none" normalizeH="0" baseline="0">
                          <a:ln>
                            <a:noFill/>
                          </a:ln>
                          <a:solidFill>
                            <a:srgbClr val="000000"/>
                          </a:solidFill>
                          <a:effectLst/>
                          <a:latin typeface="+mn-lt"/>
                          <a:ea typeface="ヒラギノ角ゴ ProN W3" charset="0"/>
                          <a:cs typeface="ヒラギノ角ゴ ProN W3" charset="0"/>
                          <a:sym typeface="Arial" charset="0"/>
                        </a:rPr>
                        <a:t>28</a:t>
                      </a:r>
                    </a:p>
                  </a:txBody>
                  <a:tcPr marL="0" marR="0" marT="3600" marB="360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9FF"/>
                    </a:solidFill>
                  </a:tcPr>
                </a:tc>
                <a:tc>
                  <a:txBody>
                    <a:bodyPr/>
                    <a:lstStyle/>
                    <a:p>
                      <a:pPr marL="0" marR="0" lvl="0" indent="0" algn="ctr" defTabSz="914400" rtl="0" eaLnBrk="1" fontAlgn="base" latinLnBrk="0" hangingPunct="1">
                        <a:lnSpc>
                          <a:spcPct val="100000"/>
                        </a:lnSpc>
                        <a:spcBef>
                          <a:spcPct val="0"/>
                        </a:spcBef>
                        <a:spcAft>
                          <a:spcPct val="0"/>
                        </a:spcAft>
                        <a:buClr>
                          <a:srgbClr val="00007D"/>
                        </a:buClr>
                        <a:buSzPct val="75000"/>
                        <a:buFont typeface="Wingdings" charset="0"/>
                        <a:buNone/>
                        <a:tabLst>
                          <a:tab pos="1295400" algn="l"/>
                        </a:tabLst>
                      </a:pPr>
                      <a:r>
                        <a:rPr kumimoji="0" lang="en-US" sz="1800" b="0" i="0" u="none" strike="noStrike" cap="none" normalizeH="0" baseline="0" dirty="0">
                          <a:ln>
                            <a:noFill/>
                          </a:ln>
                          <a:solidFill>
                            <a:srgbClr val="000000"/>
                          </a:solidFill>
                          <a:effectLst/>
                          <a:latin typeface="+mn-lt"/>
                          <a:ea typeface="ヒラギノ角ゴ ProN W3" charset="0"/>
                          <a:cs typeface="ヒラギノ角ゴ ProN W3" charset="0"/>
                          <a:sym typeface="Arial" charset="0"/>
                        </a:rPr>
                        <a:t>16.7 </a:t>
                      </a:r>
                    </a:p>
                  </a:txBody>
                  <a:tcPr marL="0" marR="0" marT="3600" marB="360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0F8F9"/>
                    </a:solidFill>
                  </a:tcPr>
                </a:tc>
              </a:tr>
              <a:tr h="326178">
                <a:tc>
                  <a:txBody>
                    <a:bodyPr/>
                    <a:lstStyle/>
                    <a:p>
                      <a:pPr marL="0" marR="0" lvl="0" indent="0" algn="l" defTabSz="914400" rtl="0" eaLnBrk="1" fontAlgn="base" latinLnBrk="0" hangingPunct="1">
                        <a:lnSpc>
                          <a:spcPct val="100000"/>
                        </a:lnSpc>
                        <a:spcBef>
                          <a:spcPct val="0"/>
                        </a:spcBef>
                        <a:spcAft>
                          <a:spcPct val="0"/>
                        </a:spcAft>
                        <a:buClr>
                          <a:srgbClr val="00007D"/>
                        </a:buClr>
                        <a:buSzPct val="75000"/>
                        <a:buFont typeface="Wingdings" charset="0"/>
                        <a:buNone/>
                        <a:tabLst>
                          <a:tab pos="1295400" algn="l"/>
                        </a:tabLst>
                      </a:pPr>
                      <a:r>
                        <a:rPr kumimoji="0" lang="en-US" sz="1800" b="0" i="0" u="none" strike="noStrike" cap="none" normalizeH="0" baseline="0">
                          <a:ln>
                            <a:noFill/>
                          </a:ln>
                          <a:solidFill>
                            <a:srgbClr val="000000"/>
                          </a:solidFill>
                          <a:effectLst/>
                          <a:latin typeface="+mn-lt"/>
                          <a:ea typeface="ヒラギノ角ゴ ProN W3" charset="0"/>
                          <a:cs typeface="ヒラギノ角ゴ ProN W3" charset="0"/>
                          <a:sym typeface="Arial" charset="0"/>
                        </a:rPr>
                        <a:t>Bunch population</a:t>
                      </a:r>
                    </a:p>
                  </a:txBody>
                  <a:tcPr marL="0" marR="0" marT="3600" marB="360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0F8F9"/>
                    </a:solidFill>
                  </a:tcPr>
                </a:tc>
                <a:tc>
                  <a:txBody>
                    <a:bodyPr/>
                    <a:lstStyle/>
                    <a:p>
                      <a:pPr marL="0" marR="0" lvl="0" indent="0" algn="ctr" defTabSz="914400" rtl="0" eaLnBrk="1" fontAlgn="base" latinLnBrk="0" hangingPunct="1">
                        <a:lnSpc>
                          <a:spcPct val="100000"/>
                        </a:lnSpc>
                        <a:spcBef>
                          <a:spcPct val="0"/>
                        </a:spcBef>
                        <a:spcAft>
                          <a:spcPct val="0"/>
                        </a:spcAft>
                        <a:buClr>
                          <a:srgbClr val="00007D"/>
                        </a:buClr>
                        <a:buSzPct val="75000"/>
                        <a:buFont typeface="Wingdings" charset="0"/>
                        <a:buNone/>
                        <a:tabLst>
                          <a:tab pos="1295400" algn="l"/>
                        </a:tabLst>
                      </a:pPr>
                      <a:r>
                        <a:rPr kumimoji="0" lang="en-US" sz="1800" b="0" i="0" u="none" strike="noStrike" cap="none" normalizeH="0" baseline="0">
                          <a:ln>
                            <a:noFill/>
                          </a:ln>
                          <a:solidFill>
                            <a:srgbClr val="000000"/>
                          </a:solidFill>
                          <a:effectLst/>
                          <a:latin typeface="+mn-lt"/>
                          <a:ea typeface="ヒラギノ角ゴ ProN W3" charset="0"/>
                          <a:cs typeface="ヒラギノ角ゴ ProN W3" charset="0"/>
                          <a:sym typeface="Arial" charset="0"/>
                        </a:rPr>
                        <a:t>1.2×10</a:t>
                      </a:r>
                      <a:r>
                        <a:rPr kumimoji="0" lang="en-US" sz="1800" b="0" i="0" u="none" strike="noStrike" cap="none" normalizeH="0" baseline="32000">
                          <a:ln>
                            <a:noFill/>
                          </a:ln>
                          <a:solidFill>
                            <a:srgbClr val="000000"/>
                          </a:solidFill>
                          <a:effectLst/>
                          <a:latin typeface="+mn-lt"/>
                          <a:ea typeface="ヒラギノ角ゴ ProN W3" charset="0"/>
                          <a:cs typeface="ヒラギノ角ゴ ProN W3" charset="0"/>
                          <a:sym typeface="Arial" charset="0"/>
                        </a:rPr>
                        <a:t>11</a:t>
                      </a:r>
                      <a:r>
                        <a:rPr kumimoji="0" lang="en-US" sz="1800" b="0" i="0" u="none" strike="noStrike" cap="none" normalizeH="0" baseline="0">
                          <a:ln>
                            <a:noFill/>
                          </a:ln>
                          <a:solidFill>
                            <a:srgbClr val="000000"/>
                          </a:solidFill>
                          <a:effectLst/>
                          <a:latin typeface="+mn-lt"/>
                          <a:ea typeface="ヒラギノ角ゴ ProN W3" charset="0"/>
                          <a:cs typeface="ヒラギノ角ゴ ProN W3" charset="0"/>
                          <a:sym typeface="Arial" charset="0"/>
                        </a:rPr>
                        <a:t> p</a:t>
                      </a:r>
                    </a:p>
                  </a:txBody>
                  <a:tcPr marL="0" marR="0" marT="3600" marB="360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0F8F9"/>
                    </a:solidFill>
                  </a:tcPr>
                </a:tc>
                <a:tc>
                  <a:txBody>
                    <a:bodyPr/>
                    <a:lstStyle/>
                    <a:p>
                      <a:pPr marL="0" marR="0" lvl="0" indent="0" algn="ctr" defTabSz="914400" rtl="0" eaLnBrk="1" fontAlgn="base" latinLnBrk="0" hangingPunct="1">
                        <a:lnSpc>
                          <a:spcPct val="100000"/>
                        </a:lnSpc>
                        <a:spcBef>
                          <a:spcPct val="0"/>
                        </a:spcBef>
                        <a:spcAft>
                          <a:spcPct val="0"/>
                        </a:spcAft>
                        <a:buClr>
                          <a:srgbClr val="00007D"/>
                        </a:buClr>
                        <a:buSzPct val="75000"/>
                        <a:buFont typeface="Wingdings" charset="0"/>
                        <a:buNone/>
                        <a:tabLst>
                          <a:tab pos="1295400" algn="l"/>
                        </a:tabLst>
                      </a:pPr>
                      <a:r>
                        <a:rPr kumimoji="0" lang="en-US" sz="1800" b="1" i="0" u="none" strike="noStrike" cap="none" normalizeH="0" baseline="0" dirty="0">
                          <a:ln>
                            <a:noFill/>
                          </a:ln>
                          <a:solidFill>
                            <a:srgbClr val="66008D"/>
                          </a:solidFill>
                          <a:effectLst/>
                          <a:latin typeface="+mn-lt"/>
                          <a:ea typeface="ヒラギノ角ゴ ProN W3" charset="0"/>
                          <a:cs typeface="ヒラギノ角ゴ ProN W3" charset="0"/>
                          <a:sym typeface="Arial" charset="0"/>
                        </a:rPr>
                        <a:t>1.35×10</a:t>
                      </a:r>
                      <a:r>
                        <a:rPr kumimoji="0" lang="en-US" sz="1800" b="1" i="0" u="none" strike="noStrike" cap="none" normalizeH="0" baseline="32000" dirty="0">
                          <a:ln>
                            <a:noFill/>
                          </a:ln>
                          <a:solidFill>
                            <a:srgbClr val="66008D"/>
                          </a:solidFill>
                          <a:effectLst/>
                          <a:latin typeface="+mn-lt"/>
                          <a:ea typeface="ヒラギノ角ゴ ProN W3" charset="0"/>
                          <a:cs typeface="ヒラギノ角ゴ ProN W3" charset="0"/>
                          <a:sym typeface="Arial" charset="0"/>
                        </a:rPr>
                        <a:t>11</a:t>
                      </a:r>
                      <a:r>
                        <a:rPr kumimoji="0" lang="en-US" sz="1800" b="1" i="0" u="none" strike="noStrike" cap="none" normalizeH="0" baseline="0" dirty="0">
                          <a:ln>
                            <a:noFill/>
                          </a:ln>
                          <a:solidFill>
                            <a:srgbClr val="66008D"/>
                          </a:solidFill>
                          <a:effectLst/>
                          <a:latin typeface="+mn-lt"/>
                          <a:ea typeface="ヒラギノ角ゴ ProN W3" charset="0"/>
                          <a:cs typeface="ヒラギノ角ゴ ProN W3" charset="0"/>
                          <a:sym typeface="Arial" charset="0"/>
                        </a:rPr>
                        <a:t> p</a:t>
                      </a:r>
                    </a:p>
                  </a:txBody>
                  <a:tcPr marL="0" marR="0" marT="3600" marB="360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9FF"/>
                    </a:solidFill>
                  </a:tcPr>
                </a:tc>
                <a:tc>
                  <a:txBody>
                    <a:bodyPr/>
                    <a:lstStyle/>
                    <a:p>
                      <a:pPr marL="0" marR="0" lvl="0" indent="0" algn="ctr" defTabSz="914400" rtl="0" eaLnBrk="1" fontAlgn="base" latinLnBrk="0" hangingPunct="1">
                        <a:lnSpc>
                          <a:spcPct val="100000"/>
                        </a:lnSpc>
                        <a:spcBef>
                          <a:spcPct val="0"/>
                        </a:spcBef>
                        <a:spcAft>
                          <a:spcPct val="0"/>
                        </a:spcAft>
                        <a:buClr>
                          <a:srgbClr val="00007D"/>
                        </a:buClr>
                        <a:buSzPct val="75000"/>
                        <a:buFont typeface="Wingdings" charset="0"/>
                        <a:buNone/>
                        <a:tabLst>
                          <a:tab pos="1295400" algn="l"/>
                        </a:tabLst>
                      </a:pPr>
                      <a:r>
                        <a:rPr kumimoji="0" lang="en-US" sz="1800" b="0" i="0" u="none" strike="noStrike" cap="none" normalizeH="0" baseline="0">
                          <a:ln>
                            <a:noFill/>
                          </a:ln>
                          <a:solidFill>
                            <a:srgbClr val="000000"/>
                          </a:solidFill>
                          <a:effectLst/>
                          <a:latin typeface="+mn-lt"/>
                          <a:ea typeface="ヒラギノ角ゴ ProN W3" charset="0"/>
                          <a:cs typeface="ヒラギノ角ゴ ProN W3" charset="0"/>
                          <a:sym typeface="Arial" charset="0"/>
                        </a:rPr>
                        <a:t>1.15×10</a:t>
                      </a:r>
                      <a:r>
                        <a:rPr kumimoji="0" lang="en-US" sz="1800" b="0" i="0" u="none" strike="noStrike" cap="none" normalizeH="0" baseline="32000">
                          <a:ln>
                            <a:noFill/>
                          </a:ln>
                          <a:solidFill>
                            <a:srgbClr val="000000"/>
                          </a:solidFill>
                          <a:effectLst/>
                          <a:latin typeface="+mn-lt"/>
                          <a:ea typeface="ヒラギノ角ゴ ProN W3" charset="0"/>
                          <a:cs typeface="ヒラギノ角ゴ ProN W3" charset="0"/>
                          <a:sym typeface="Arial" charset="0"/>
                        </a:rPr>
                        <a:t>11</a:t>
                      </a:r>
                      <a:r>
                        <a:rPr kumimoji="0" lang="en-US" sz="1800" b="0" i="0" u="none" strike="noStrike" cap="none" normalizeH="0" baseline="0">
                          <a:ln>
                            <a:noFill/>
                          </a:ln>
                          <a:solidFill>
                            <a:srgbClr val="000000"/>
                          </a:solidFill>
                          <a:effectLst/>
                          <a:latin typeface="+mn-lt"/>
                          <a:ea typeface="ヒラギノ角ゴ ProN W3" charset="0"/>
                          <a:cs typeface="ヒラギノ角ゴ ProN W3" charset="0"/>
                          <a:sym typeface="Arial" charset="0"/>
                        </a:rPr>
                        <a:t> p</a:t>
                      </a:r>
                    </a:p>
                  </a:txBody>
                  <a:tcPr marL="0" marR="0" marT="3600" marB="360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0F8F9"/>
                    </a:solidFill>
                  </a:tcPr>
                </a:tc>
              </a:tr>
              <a:tr h="326178">
                <a:tc>
                  <a:txBody>
                    <a:bodyPr/>
                    <a:lstStyle/>
                    <a:p>
                      <a:pPr marL="0" marR="0" lvl="0" indent="0" algn="l" defTabSz="914400" rtl="0" eaLnBrk="1" fontAlgn="base" latinLnBrk="0" hangingPunct="1">
                        <a:lnSpc>
                          <a:spcPct val="100000"/>
                        </a:lnSpc>
                        <a:spcBef>
                          <a:spcPct val="0"/>
                        </a:spcBef>
                        <a:spcAft>
                          <a:spcPct val="0"/>
                        </a:spcAft>
                        <a:buClr>
                          <a:srgbClr val="00007D"/>
                        </a:buClr>
                        <a:buSzPct val="75000"/>
                        <a:buFont typeface="Wingdings" charset="0"/>
                        <a:buNone/>
                        <a:tabLst>
                          <a:tab pos="1295400" algn="l"/>
                        </a:tabLst>
                      </a:pPr>
                      <a:r>
                        <a:rPr kumimoji="0" lang="en-US" sz="1800" b="0" i="0" u="none" strike="noStrike" cap="none" normalizeH="0" baseline="0">
                          <a:ln>
                            <a:noFill/>
                          </a:ln>
                          <a:solidFill>
                            <a:srgbClr val="000000"/>
                          </a:solidFill>
                          <a:effectLst/>
                          <a:latin typeface="+mn-lt"/>
                          <a:ea typeface="ヒラギノ角ゴ ProN W3" charset="0"/>
                          <a:cs typeface="ヒラギノ角ゴ ProN W3" charset="0"/>
                          <a:sym typeface="Arial" charset="0"/>
                        </a:rPr>
                        <a:t>Number of bunches</a:t>
                      </a:r>
                    </a:p>
                  </a:txBody>
                  <a:tcPr marL="0" marR="0" marT="3600" marB="360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0F8F9"/>
                    </a:solidFill>
                  </a:tcPr>
                </a:tc>
                <a:tc>
                  <a:txBody>
                    <a:bodyPr/>
                    <a:lstStyle/>
                    <a:p>
                      <a:pPr marL="0" marR="0" lvl="0" indent="0" algn="ctr" defTabSz="914400" rtl="0" eaLnBrk="1" fontAlgn="base" latinLnBrk="0" hangingPunct="1">
                        <a:lnSpc>
                          <a:spcPct val="100000"/>
                        </a:lnSpc>
                        <a:spcBef>
                          <a:spcPct val="0"/>
                        </a:spcBef>
                        <a:spcAft>
                          <a:spcPct val="0"/>
                        </a:spcAft>
                        <a:buClr>
                          <a:srgbClr val="00007D"/>
                        </a:buClr>
                        <a:buSzPct val="75000"/>
                        <a:buFont typeface="Wingdings" charset="0"/>
                        <a:buNone/>
                        <a:tabLst>
                          <a:tab pos="1295400" algn="l"/>
                        </a:tabLst>
                      </a:pPr>
                      <a:r>
                        <a:rPr kumimoji="0" lang="en-US" sz="1800" b="0" i="0" u="none" strike="noStrike" cap="none" normalizeH="0" baseline="0">
                          <a:ln>
                            <a:noFill/>
                          </a:ln>
                          <a:solidFill>
                            <a:srgbClr val="000000"/>
                          </a:solidFill>
                          <a:effectLst/>
                          <a:latin typeface="+mn-lt"/>
                          <a:ea typeface="ヒラギノ角ゴ ProN W3" charset="0"/>
                          <a:cs typeface="ヒラギノ角ゴ ProN W3" charset="0"/>
                          <a:sym typeface="Arial" charset="0"/>
                        </a:rPr>
                        <a:t>368</a:t>
                      </a:r>
                    </a:p>
                  </a:txBody>
                  <a:tcPr marL="0" marR="0" marT="3600" marB="360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0F8F9"/>
                    </a:solidFill>
                  </a:tcPr>
                </a:tc>
                <a:tc>
                  <a:txBody>
                    <a:bodyPr/>
                    <a:lstStyle/>
                    <a:p>
                      <a:pPr marL="0" marR="0" lvl="0" indent="0" algn="ctr" defTabSz="914400" rtl="0" eaLnBrk="1" fontAlgn="base" latinLnBrk="0" hangingPunct="1">
                        <a:lnSpc>
                          <a:spcPct val="100000"/>
                        </a:lnSpc>
                        <a:spcBef>
                          <a:spcPct val="0"/>
                        </a:spcBef>
                        <a:spcAft>
                          <a:spcPct val="0"/>
                        </a:spcAft>
                        <a:buClr>
                          <a:srgbClr val="00007D"/>
                        </a:buClr>
                        <a:buSzPct val="75000"/>
                        <a:buFont typeface="Wingdings" charset="0"/>
                        <a:buNone/>
                        <a:tabLst>
                          <a:tab pos="1295400" algn="l"/>
                        </a:tabLst>
                      </a:pPr>
                      <a:r>
                        <a:rPr kumimoji="0" lang="en-US" sz="1800" b="0" i="0" u="none" strike="noStrike" cap="none" normalizeH="0" baseline="0">
                          <a:ln>
                            <a:noFill/>
                          </a:ln>
                          <a:solidFill>
                            <a:srgbClr val="000000"/>
                          </a:solidFill>
                          <a:effectLst/>
                          <a:latin typeface="+mn-lt"/>
                          <a:ea typeface="ヒラギノ角ゴ ProN W3" charset="0"/>
                          <a:cs typeface="ヒラギノ角ゴ ProN W3" charset="0"/>
                          <a:sym typeface="Arial" charset="0"/>
                        </a:rPr>
                        <a:t>1380</a:t>
                      </a:r>
                    </a:p>
                  </a:txBody>
                  <a:tcPr marL="0" marR="0" marT="3600" marB="360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9FF"/>
                    </a:solidFill>
                  </a:tcPr>
                </a:tc>
                <a:tc>
                  <a:txBody>
                    <a:bodyPr/>
                    <a:lstStyle/>
                    <a:p>
                      <a:pPr marL="0" marR="0" lvl="0" indent="0" algn="ctr" defTabSz="914400" rtl="0" eaLnBrk="1" fontAlgn="base" latinLnBrk="0" hangingPunct="1">
                        <a:lnSpc>
                          <a:spcPct val="100000"/>
                        </a:lnSpc>
                        <a:spcBef>
                          <a:spcPct val="0"/>
                        </a:spcBef>
                        <a:spcAft>
                          <a:spcPct val="0"/>
                        </a:spcAft>
                        <a:buClr>
                          <a:srgbClr val="00007D"/>
                        </a:buClr>
                        <a:buSzPct val="75000"/>
                        <a:buFont typeface="Wingdings" charset="0"/>
                        <a:buNone/>
                        <a:tabLst>
                          <a:tab pos="1295400" algn="l"/>
                        </a:tabLst>
                      </a:pPr>
                      <a:r>
                        <a:rPr kumimoji="0" lang="en-US" sz="1800" b="0" i="0" u="none" strike="noStrike" cap="none" normalizeH="0" baseline="0">
                          <a:ln>
                            <a:noFill/>
                          </a:ln>
                          <a:solidFill>
                            <a:srgbClr val="000000"/>
                          </a:solidFill>
                          <a:effectLst/>
                          <a:latin typeface="+mn-lt"/>
                          <a:ea typeface="ヒラギノ角ゴ ProN W3" charset="0"/>
                          <a:cs typeface="ヒラギノ角ゴ ProN W3" charset="0"/>
                          <a:sym typeface="Arial" charset="0"/>
                        </a:rPr>
                        <a:t>2808</a:t>
                      </a:r>
                    </a:p>
                  </a:txBody>
                  <a:tcPr marL="0" marR="0" marT="3600" marB="360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0F8F9"/>
                    </a:solidFill>
                  </a:tcPr>
                </a:tc>
              </a:tr>
              <a:tr h="496935">
                <a:tc>
                  <a:txBody>
                    <a:bodyPr/>
                    <a:lstStyle/>
                    <a:p>
                      <a:pPr marL="0" marR="0" lvl="0" indent="0" algn="l" defTabSz="914400" rtl="0" eaLnBrk="1" fontAlgn="base" latinLnBrk="0" hangingPunct="1">
                        <a:lnSpc>
                          <a:spcPct val="100000"/>
                        </a:lnSpc>
                        <a:spcBef>
                          <a:spcPct val="0"/>
                        </a:spcBef>
                        <a:spcAft>
                          <a:spcPct val="0"/>
                        </a:spcAft>
                        <a:buClr>
                          <a:srgbClr val="00007D"/>
                        </a:buClr>
                        <a:buSzPct val="75000"/>
                        <a:buFont typeface="Wingdings" charset="0"/>
                        <a:buNone/>
                        <a:tabLst>
                          <a:tab pos="1295400" algn="l"/>
                        </a:tabLst>
                      </a:pPr>
                      <a:r>
                        <a:rPr kumimoji="0" lang="en-US" sz="1800" b="0" i="0" u="none" strike="noStrike" cap="none" normalizeH="0" baseline="0">
                          <a:ln>
                            <a:noFill/>
                          </a:ln>
                          <a:solidFill>
                            <a:srgbClr val="000000"/>
                          </a:solidFill>
                          <a:effectLst/>
                          <a:latin typeface="+mn-lt"/>
                          <a:ea typeface="ヒラギノ角ゴ ProN W3" charset="0"/>
                          <a:cs typeface="ヒラギノ角ゴ ProN W3" charset="0"/>
                          <a:sym typeface="Arial" charset="0"/>
                        </a:rPr>
                        <a:t>Number of collisions (IP1 &amp; IP5)</a:t>
                      </a:r>
                    </a:p>
                  </a:txBody>
                  <a:tcPr marL="0" marR="0" marT="3600" marB="360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0F8F9"/>
                    </a:solidFill>
                  </a:tcPr>
                </a:tc>
                <a:tc>
                  <a:txBody>
                    <a:bodyPr/>
                    <a:lstStyle/>
                    <a:p>
                      <a:pPr marL="0" marR="0" lvl="0" indent="0" algn="ctr" defTabSz="914400" rtl="0" eaLnBrk="1" fontAlgn="base" latinLnBrk="0" hangingPunct="1">
                        <a:lnSpc>
                          <a:spcPct val="100000"/>
                        </a:lnSpc>
                        <a:spcBef>
                          <a:spcPct val="0"/>
                        </a:spcBef>
                        <a:spcAft>
                          <a:spcPct val="0"/>
                        </a:spcAft>
                        <a:buClr>
                          <a:srgbClr val="00007D"/>
                        </a:buClr>
                        <a:buSzPct val="75000"/>
                        <a:buFont typeface="Wingdings" charset="0"/>
                        <a:buNone/>
                        <a:tabLst>
                          <a:tab pos="1295400" algn="l"/>
                        </a:tabLst>
                      </a:pPr>
                      <a:r>
                        <a:rPr kumimoji="0" lang="en-US" sz="1800" b="0" i="0" u="none" strike="noStrike" cap="none" normalizeH="0" baseline="0">
                          <a:ln>
                            <a:noFill/>
                          </a:ln>
                          <a:solidFill>
                            <a:srgbClr val="000000"/>
                          </a:solidFill>
                          <a:effectLst/>
                          <a:latin typeface="+mn-lt"/>
                          <a:ea typeface="ヒラギノ角ゴ ProN W3" charset="0"/>
                          <a:cs typeface="ヒラギノ角ゴ ProN W3" charset="0"/>
                          <a:sym typeface="Arial" charset="0"/>
                        </a:rPr>
                        <a:t>348</a:t>
                      </a:r>
                    </a:p>
                  </a:txBody>
                  <a:tcPr marL="0" marR="0" marT="3600" marB="360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0F8F9"/>
                    </a:solidFill>
                  </a:tcPr>
                </a:tc>
                <a:tc>
                  <a:txBody>
                    <a:bodyPr/>
                    <a:lstStyle/>
                    <a:p>
                      <a:pPr marL="0" marR="0" lvl="0" indent="0" algn="ctr" defTabSz="914400" rtl="0" eaLnBrk="1" fontAlgn="base" latinLnBrk="0" hangingPunct="1">
                        <a:lnSpc>
                          <a:spcPct val="100000"/>
                        </a:lnSpc>
                        <a:spcBef>
                          <a:spcPct val="0"/>
                        </a:spcBef>
                        <a:spcAft>
                          <a:spcPct val="0"/>
                        </a:spcAft>
                        <a:buClr>
                          <a:srgbClr val="00007D"/>
                        </a:buClr>
                        <a:buSzPct val="75000"/>
                        <a:buFont typeface="Wingdings" charset="0"/>
                        <a:buNone/>
                        <a:tabLst>
                          <a:tab pos="1295400" algn="l"/>
                        </a:tabLst>
                      </a:pPr>
                      <a:r>
                        <a:rPr kumimoji="0" lang="en-US" sz="1800" b="0" i="0" u="none" strike="noStrike" cap="none" normalizeH="0" baseline="0" dirty="0">
                          <a:ln>
                            <a:noFill/>
                          </a:ln>
                          <a:solidFill>
                            <a:srgbClr val="000000"/>
                          </a:solidFill>
                          <a:effectLst/>
                          <a:latin typeface="+mn-lt"/>
                          <a:ea typeface="ヒラギノ角ゴ ProN W3" charset="0"/>
                          <a:cs typeface="ヒラギノ角ゴ ProN W3" charset="0"/>
                          <a:sym typeface="Arial" charset="0"/>
                        </a:rPr>
                        <a:t>1318</a:t>
                      </a:r>
                    </a:p>
                  </a:txBody>
                  <a:tcPr marL="0" marR="0" marT="3600" marB="360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9FF"/>
                    </a:solidFill>
                  </a:tcPr>
                </a:tc>
                <a:tc>
                  <a:txBody>
                    <a:bodyPr/>
                    <a:lstStyle/>
                    <a:p>
                      <a:pPr marL="0" marR="0" lvl="0" indent="0" algn="ctr" defTabSz="914400" rtl="0" eaLnBrk="1" fontAlgn="base" latinLnBrk="0" hangingPunct="1">
                        <a:lnSpc>
                          <a:spcPct val="100000"/>
                        </a:lnSpc>
                        <a:spcBef>
                          <a:spcPct val="0"/>
                        </a:spcBef>
                        <a:spcAft>
                          <a:spcPct val="0"/>
                        </a:spcAft>
                        <a:buClr>
                          <a:srgbClr val="00007D"/>
                        </a:buClr>
                        <a:buSzPct val="75000"/>
                        <a:buFont typeface="Wingdings" charset="0"/>
                        <a:buNone/>
                        <a:tabLst>
                          <a:tab pos="1295400" algn="l"/>
                        </a:tabLst>
                      </a:pPr>
                      <a:r>
                        <a:rPr kumimoji="0" lang="en-US" sz="1800" b="0" i="0" u="none" strike="noStrike" cap="none" normalizeH="0" baseline="0">
                          <a:ln>
                            <a:noFill/>
                          </a:ln>
                          <a:solidFill>
                            <a:srgbClr val="000000"/>
                          </a:solidFill>
                          <a:effectLst/>
                          <a:latin typeface="+mn-lt"/>
                          <a:ea typeface="ヒラギノ角ゴ ProN W3" charset="0"/>
                          <a:cs typeface="ヒラギノ角ゴ ProN W3" charset="0"/>
                          <a:sym typeface="Arial" charset="0"/>
                        </a:rPr>
                        <a:t>-</a:t>
                      </a:r>
                    </a:p>
                  </a:txBody>
                  <a:tcPr marL="0" marR="0" marT="3600" marB="360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0F8F9"/>
                    </a:solidFill>
                  </a:tcPr>
                </a:tc>
              </a:tr>
              <a:tr h="326178">
                <a:tc>
                  <a:txBody>
                    <a:bodyPr/>
                    <a:lstStyle/>
                    <a:p>
                      <a:pPr marL="0" marR="0" lvl="0" indent="0" algn="l" defTabSz="914400" rtl="0" eaLnBrk="1" fontAlgn="base" latinLnBrk="0" hangingPunct="1">
                        <a:lnSpc>
                          <a:spcPct val="100000"/>
                        </a:lnSpc>
                        <a:spcBef>
                          <a:spcPct val="0"/>
                        </a:spcBef>
                        <a:spcAft>
                          <a:spcPct val="0"/>
                        </a:spcAft>
                        <a:buClr>
                          <a:srgbClr val="00007D"/>
                        </a:buClr>
                        <a:buSzPct val="75000"/>
                        <a:buFont typeface="Wingdings" charset="0"/>
                        <a:buNone/>
                        <a:tabLst>
                          <a:tab pos="1295400" algn="l"/>
                        </a:tabLst>
                      </a:pPr>
                      <a:r>
                        <a:rPr kumimoji="0" lang="en-US" sz="1800" b="0" i="0" u="none" strike="noStrike" cap="none" normalizeH="0" baseline="0">
                          <a:ln>
                            <a:noFill/>
                          </a:ln>
                          <a:solidFill>
                            <a:srgbClr val="000000"/>
                          </a:solidFill>
                          <a:effectLst/>
                          <a:latin typeface="+mn-lt"/>
                          <a:ea typeface="ヒラギノ角ゴ ProN W3" charset="0"/>
                          <a:cs typeface="ヒラギノ角ゴ ProN W3" charset="0"/>
                          <a:sym typeface="Arial" charset="0"/>
                        </a:rPr>
                        <a:t>Stored energy [MJ]</a:t>
                      </a:r>
                    </a:p>
                  </a:txBody>
                  <a:tcPr marL="0" marR="0" marT="3600" marB="360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0F8F9"/>
                    </a:solidFill>
                  </a:tcPr>
                </a:tc>
                <a:tc>
                  <a:txBody>
                    <a:bodyPr/>
                    <a:lstStyle/>
                    <a:p>
                      <a:pPr marL="0" marR="0" lvl="0" indent="0" algn="ctr" defTabSz="914400" rtl="0" eaLnBrk="1" fontAlgn="base" latinLnBrk="0" hangingPunct="1">
                        <a:lnSpc>
                          <a:spcPct val="100000"/>
                        </a:lnSpc>
                        <a:spcBef>
                          <a:spcPct val="0"/>
                        </a:spcBef>
                        <a:spcAft>
                          <a:spcPct val="0"/>
                        </a:spcAft>
                        <a:buClr>
                          <a:srgbClr val="00007D"/>
                        </a:buClr>
                        <a:buSzPct val="75000"/>
                        <a:buFont typeface="Wingdings" charset="0"/>
                        <a:buNone/>
                        <a:tabLst>
                          <a:tab pos="1295400" algn="l"/>
                        </a:tabLst>
                      </a:pPr>
                      <a:r>
                        <a:rPr kumimoji="0" lang="en-US" sz="1800" b="0" i="0" u="none" strike="noStrike" cap="none" normalizeH="0" baseline="0">
                          <a:ln>
                            <a:noFill/>
                          </a:ln>
                          <a:solidFill>
                            <a:srgbClr val="000000"/>
                          </a:solidFill>
                          <a:effectLst/>
                          <a:latin typeface="+mn-lt"/>
                          <a:ea typeface="ヒラギノ角ゴ ProN W3" charset="0"/>
                          <a:cs typeface="ヒラギノ角ゴ ProN W3" charset="0"/>
                          <a:sym typeface="Arial" charset="0"/>
                        </a:rPr>
                        <a:t>28</a:t>
                      </a:r>
                    </a:p>
                  </a:txBody>
                  <a:tcPr marL="0" marR="0" marT="3600" marB="360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0F8F9"/>
                    </a:solidFill>
                  </a:tcPr>
                </a:tc>
                <a:tc>
                  <a:txBody>
                    <a:bodyPr/>
                    <a:lstStyle/>
                    <a:p>
                      <a:pPr marL="0" marR="0" lvl="0" indent="0" algn="ctr" defTabSz="914400" rtl="0" eaLnBrk="1" fontAlgn="base" latinLnBrk="0" hangingPunct="1">
                        <a:lnSpc>
                          <a:spcPct val="100000"/>
                        </a:lnSpc>
                        <a:spcBef>
                          <a:spcPct val="0"/>
                        </a:spcBef>
                        <a:spcAft>
                          <a:spcPct val="0"/>
                        </a:spcAft>
                        <a:buClr>
                          <a:srgbClr val="00007D"/>
                        </a:buClr>
                        <a:buSzPct val="75000"/>
                        <a:buFont typeface="Wingdings" charset="0"/>
                        <a:buNone/>
                        <a:tabLst>
                          <a:tab pos="1295400" algn="l"/>
                        </a:tabLst>
                      </a:pPr>
                      <a:r>
                        <a:rPr kumimoji="0" lang="en-US" sz="1800" b="0" i="0" u="none" strike="noStrike" cap="none" normalizeH="0" baseline="0">
                          <a:ln>
                            <a:noFill/>
                          </a:ln>
                          <a:solidFill>
                            <a:srgbClr val="000000"/>
                          </a:solidFill>
                          <a:effectLst/>
                          <a:latin typeface="+mn-lt"/>
                          <a:ea typeface="ヒラギノ角ゴ ProN W3" charset="0"/>
                          <a:cs typeface="ヒラギノ角ゴ ProN W3" charset="0"/>
                          <a:sym typeface="Arial" charset="0"/>
                        </a:rPr>
                        <a:t>110</a:t>
                      </a:r>
                    </a:p>
                  </a:txBody>
                  <a:tcPr marL="0" marR="0" marT="3600" marB="360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9FF"/>
                    </a:solidFill>
                  </a:tcPr>
                </a:tc>
                <a:tc>
                  <a:txBody>
                    <a:bodyPr/>
                    <a:lstStyle/>
                    <a:p>
                      <a:pPr marL="0" marR="0" lvl="0" indent="0" algn="ctr" defTabSz="914400" rtl="0" eaLnBrk="1" fontAlgn="base" latinLnBrk="0" hangingPunct="1">
                        <a:lnSpc>
                          <a:spcPct val="100000"/>
                        </a:lnSpc>
                        <a:spcBef>
                          <a:spcPct val="0"/>
                        </a:spcBef>
                        <a:spcAft>
                          <a:spcPct val="0"/>
                        </a:spcAft>
                        <a:buClr>
                          <a:srgbClr val="00007D"/>
                        </a:buClr>
                        <a:buSzPct val="75000"/>
                        <a:buFont typeface="Wingdings" charset="0"/>
                        <a:buNone/>
                        <a:tabLst>
                          <a:tab pos="1295400" algn="l"/>
                        </a:tabLst>
                      </a:pPr>
                      <a:r>
                        <a:rPr kumimoji="0" lang="en-US" sz="1800" b="0" i="0" u="none" strike="noStrike" cap="none" normalizeH="0" baseline="0">
                          <a:ln>
                            <a:noFill/>
                          </a:ln>
                          <a:solidFill>
                            <a:srgbClr val="000000"/>
                          </a:solidFill>
                          <a:effectLst/>
                          <a:latin typeface="+mn-lt"/>
                          <a:ea typeface="ヒラギノ角ゴ ProN W3" charset="0"/>
                          <a:cs typeface="ヒラギノ角ゴ ProN W3" charset="0"/>
                          <a:sym typeface="Arial" charset="0"/>
                        </a:rPr>
                        <a:t>360</a:t>
                      </a:r>
                    </a:p>
                  </a:txBody>
                  <a:tcPr marL="0" marR="0" marT="3600" marB="360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0F8F9"/>
                    </a:solidFill>
                  </a:tcPr>
                </a:tc>
              </a:tr>
              <a:tr h="326178">
                <a:tc>
                  <a:txBody>
                    <a:bodyPr/>
                    <a:lstStyle/>
                    <a:p>
                      <a:pPr marL="0" marR="0" lvl="0" indent="0" algn="l" defTabSz="914400" rtl="0" eaLnBrk="1" fontAlgn="base" latinLnBrk="0" hangingPunct="1">
                        <a:lnSpc>
                          <a:spcPct val="100000"/>
                        </a:lnSpc>
                        <a:spcBef>
                          <a:spcPct val="0"/>
                        </a:spcBef>
                        <a:spcAft>
                          <a:spcPct val="0"/>
                        </a:spcAft>
                        <a:buClr>
                          <a:srgbClr val="00007D"/>
                        </a:buClr>
                        <a:buSzPct val="75000"/>
                        <a:buFont typeface="Wingdings" charset="0"/>
                        <a:buNone/>
                        <a:tabLst>
                          <a:tab pos="1295400" algn="l"/>
                        </a:tabLst>
                      </a:pPr>
                      <a:r>
                        <a:rPr kumimoji="0" lang="en-US" sz="1800" b="0" i="0" u="none" strike="noStrike" cap="none" normalizeH="0" baseline="0">
                          <a:ln>
                            <a:noFill/>
                          </a:ln>
                          <a:solidFill>
                            <a:srgbClr val="000000"/>
                          </a:solidFill>
                          <a:effectLst/>
                          <a:latin typeface="+mn-lt"/>
                          <a:ea typeface="ヒラギノ角ゴ ProN W3" charset="0"/>
                          <a:cs typeface="ヒラギノ角ゴ ProN W3" charset="0"/>
                          <a:sym typeface="Arial" charset="0"/>
                        </a:rPr>
                        <a:t>Peak luminosity [cm</a:t>
                      </a:r>
                      <a:r>
                        <a:rPr kumimoji="0" lang="en-US" sz="1800" b="0" i="0" u="none" strike="noStrike" cap="none" normalizeH="0" baseline="32000">
                          <a:ln>
                            <a:noFill/>
                          </a:ln>
                          <a:solidFill>
                            <a:srgbClr val="000000"/>
                          </a:solidFill>
                          <a:effectLst/>
                          <a:latin typeface="+mn-lt"/>
                          <a:ea typeface="ヒラギノ角ゴ ProN W3" charset="0"/>
                          <a:cs typeface="ヒラギノ角ゴ ProN W3" charset="0"/>
                          <a:sym typeface="Arial" charset="0"/>
                        </a:rPr>
                        <a:t>-2</a:t>
                      </a:r>
                      <a:r>
                        <a:rPr kumimoji="0" lang="en-US" sz="1800" b="0" i="0" u="none" strike="noStrike" cap="none" normalizeH="0" baseline="0">
                          <a:ln>
                            <a:noFill/>
                          </a:ln>
                          <a:solidFill>
                            <a:srgbClr val="000000"/>
                          </a:solidFill>
                          <a:effectLst/>
                          <a:latin typeface="+mn-lt"/>
                          <a:ea typeface="ヒラギノ角ゴ ProN W3" charset="0"/>
                          <a:cs typeface="ヒラギノ角ゴ ProN W3" charset="0"/>
                          <a:sym typeface="Arial" charset="0"/>
                        </a:rPr>
                        <a:t>s</a:t>
                      </a:r>
                      <a:r>
                        <a:rPr kumimoji="0" lang="en-US" sz="1800" b="0" i="0" u="none" strike="noStrike" cap="none" normalizeH="0" baseline="32000">
                          <a:ln>
                            <a:noFill/>
                          </a:ln>
                          <a:solidFill>
                            <a:srgbClr val="000000"/>
                          </a:solidFill>
                          <a:effectLst/>
                          <a:latin typeface="+mn-lt"/>
                          <a:ea typeface="ヒラギノ角ゴ ProN W3" charset="0"/>
                          <a:cs typeface="ヒラギノ角ゴ ProN W3" charset="0"/>
                          <a:sym typeface="Arial" charset="0"/>
                        </a:rPr>
                        <a:t>-1</a:t>
                      </a:r>
                      <a:r>
                        <a:rPr kumimoji="0" lang="en-US" sz="1800" b="0" i="0" u="none" strike="noStrike" cap="none" normalizeH="0" baseline="0">
                          <a:ln>
                            <a:noFill/>
                          </a:ln>
                          <a:solidFill>
                            <a:srgbClr val="000000"/>
                          </a:solidFill>
                          <a:effectLst/>
                          <a:latin typeface="+mn-lt"/>
                          <a:ea typeface="ヒラギノ角ゴ ProN W3" charset="0"/>
                          <a:cs typeface="ヒラギノ角ゴ ProN W3" charset="0"/>
                          <a:sym typeface="Arial" charset="0"/>
                        </a:rPr>
                        <a:t>]</a:t>
                      </a:r>
                    </a:p>
                  </a:txBody>
                  <a:tcPr marL="0" marR="0" marT="3600" marB="360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0F8F9"/>
                    </a:solidFill>
                  </a:tcPr>
                </a:tc>
                <a:tc>
                  <a:txBody>
                    <a:bodyPr/>
                    <a:lstStyle/>
                    <a:p>
                      <a:pPr marL="0" marR="0" lvl="0" indent="0" algn="ctr" defTabSz="914400" rtl="0" eaLnBrk="1" fontAlgn="base" latinLnBrk="0" hangingPunct="1">
                        <a:lnSpc>
                          <a:spcPct val="100000"/>
                        </a:lnSpc>
                        <a:spcBef>
                          <a:spcPct val="0"/>
                        </a:spcBef>
                        <a:spcAft>
                          <a:spcPct val="0"/>
                        </a:spcAft>
                        <a:buClr>
                          <a:srgbClr val="00007D"/>
                        </a:buClr>
                        <a:buSzPct val="75000"/>
                        <a:buFont typeface="Wingdings" charset="0"/>
                        <a:buNone/>
                        <a:tabLst>
                          <a:tab pos="1295400" algn="l"/>
                        </a:tabLst>
                      </a:pPr>
                      <a:r>
                        <a:rPr kumimoji="0" lang="en-US" sz="1800" b="0" i="0" u="none" strike="noStrike" cap="none" normalizeH="0" baseline="0">
                          <a:ln>
                            <a:noFill/>
                          </a:ln>
                          <a:solidFill>
                            <a:srgbClr val="000000"/>
                          </a:solidFill>
                          <a:effectLst/>
                          <a:latin typeface="+mn-lt"/>
                          <a:ea typeface="ヒラギノ角ゴ ProN W3" charset="0"/>
                          <a:cs typeface="ヒラギノ角ゴ ProN W3" charset="0"/>
                          <a:sym typeface="Arial" charset="0"/>
                        </a:rPr>
                        <a:t>2×10</a:t>
                      </a:r>
                      <a:r>
                        <a:rPr kumimoji="0" lang="en-US" sz="1800" b="0" i="0" u="none" strike="noStrike" cap="none" normalizeH="0" baseline="32000">
                          <a:ln>
                            <a:noFill/>
                          </a:ln>
                          <a:solidFill>
                            <a:srgbClr val="000000"/>
                          </a:solidFill>
                          <a:effectLst/>
                          <a:latin typeface="+mn-lt"/>
                          <a:ea typeface="ヒラギノ角ゴ ProN W3" charset="0"/>
                          <a:cs typeface="ヒラギノ角ゴ ProN W3" charset="0"/>
                          <a:sym typeface="Arial" charset="0"/>
                        </a:rPr>
                        <a:t>32</a:t>
                      </a:r>
                    </a:p>
                  </a:txBody>
                  <a:tcPr marL="0" marR="0" marT="3600" marB="360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0F8F9"/>
                    </a:solidFill>
                  </a:tcPr>
                </a:tc>
                <a:tc>
                  <a:txBody>
                    <a:bodyPr/>
                    <a:lstStyle/>
                    <a:p>
                      <a:pPr marL="0" marR="0" lvl="0" indent="0" algn="ctr" defTabSz="914400" rtl="0" eaLnBrk="1" fontAlgn="base" latinLnBrk="0" hangingPunct="1">
                        <a:lnSpc>
                          <a:spcPct val="100000"/>
                        </a:lnSpc>
                        <a:spcBef>
                          <a:spcPct val="0"/>
                        </a:spcBef>
                        <a:spcAft>
                          <a:spcPct val="0"/>
                        </a:spcAft>
                        <a:buClr>
                          <a:srgbClr val="00007D"/>
                        </a:buClr>
                        <a:buSzPct val="75000"/>
                        <a:buFont typeface="Wingdings" charset="0"/>
                        <a:buNone/>
                        <a:tabLst>
                          <a:tab pos="1295400" algn="l"/>
                        </a:tabLst>
                      </a:pPr>
                      <a:r>
                        <a:rPr kumimoji="0" lang="en-US" sz="1800" b="1" i="0" u="none" strike="noStrike" cap="none" normalizeH="0" baseline="0" dirty="0">
                          <a:ln>
                            <a:noFill/>
                          </a:ln>
                          <a:solidFill>
                            <a:srgbClr val="8500AF"/>
                          </a:solidFill>
                          <a:effectLst/>
                          <a:latin typeface="+mn-lt"/>
                          <a:ea typeface="ヒラギノ角ゴ ProN W3" charset="0"/>
                          <a:cs typeface="ヒラギノ角ゴ ProN W3" charset="0"/>
                          <a:sym typeface="Arial" charset="0"/>
                        </a:rPr>
                        <a:t>2.41×10</a:t>
                      </a:r>
                      <a:r>
                        <a:rPr kumimoji="0" lang="en-US" sz="1800" b="1" i="0" u="none" strike="noStrike" cap="none" normalizeH="0" baseline="32000" dirty="0">
                          <a:ln>
                            <a:noFill/>
                          </a:ln>
                          <a:solidFill>
                            <a:srgbClr val="8500AF"/>
                          </a:solidFill>
                          <a:effectLst/>
                          <a:latin typeface="+mn-lt"/>
                          <a:ea typeface="ヒラギノ角ゴ ProN W3" charset="0"/>
                          <a:cs typeface="ヒラギノ角ゴ ProN W3" charset="0"/>
                          <a:sym typeface="Arial" charset="0"/>
                        </a:rPr>
                        <a:t>33</a:t>
                      </a:r>
                    </a:p>
                  </a:txBody>
                  <a:tcPr marL="0" marR="0" marT="3600" marB="360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9FF"/>
                    </a:solidFill>
                  </a:tcPr>
                </a:tc>
                <a:tc>
                  <a:txBody>
                    <a:bodyPr/>
                    <a:lstStyle/>
                    <a:p>
                      <a:pPr marL="0" marR="0" lvl="0" indent="0" algn="ctr" defTabSz="914400" rtl="0" eaLnBrk="1" fontAlgn="base" latinLnBrk="0" hangingPunct="1">
                        <a:lnSpc>
                          <a:spcPct val="100000"/>
                        </a:lnSpc>
                        <a:spcBef>
                          <a:spcPct val="0"/>
                        </a:spcBef>
                        <a:spcAft>
                          <a:spcPct val="0"/>
                        </a:spcAft>
                        <a:buClr>
                          <a:srgbClr val="00007D"/>
                        </a:buClr>
                        <a:buSzPct val="75000"/>
                        <a:buFont typeface="Wingdings" charset="0"/>
                        <a:buNone/>
                        <a:tabLst>
                          <a:tab pos="1295400" algn="l"/>
                        </a:tabLst>
                      </a:pPr>
                      <a:r>
                        <a:rPr kumimoji="0" lang="en-US" sz="1800" b="0" i="0" u="none" strike="noStrike" cap="none" normalizeH="0" baseline="0">
                          <a:ln>
                            <a:noFill/>
                          </a:ln>
                          <a:solidFill>
                            <a:srgbClr val="000000"/>
                          </a:solidFill>
                          <a:effectLst/>
                          <a:latin typeface="+mn-lt"/>
                          <a:ea typeface="ヒラギノ角ゴ ProN W3" charset="0"/>
                          <a:cs typeface="ヒラギノ角ゴ ProN W3" charset="0"/>
                          <a:sym typeface="Arial" charset="0"/>
                        </a:rPr>
                        <a:t>1×10</a:t>
                      </a:r>
                      <a:r>
                        <a:rPr kumimoji="0" lang="en-US" sz="1800" b="0" i="0" u="none" strike="noStrike" cap="none" normalizeH="0" baseline="32000">
                          <a:ln>
                            <a:noFill/>
                          </a:ln>
                          <a:solidFill>
                            <a:srgbClr val="000000"/>
                          </a:solidFill>
                          <a:effectLst/>
                          <a:latin typeface="+mn-lt"/>
                          <a:ea typeface="ヒラギノ角ゴ ProN W3" charset="0"/>
                          <a:cs typeface="ヒラギノ角ゴ ProN W3" charset="0"/>
                          <a:sym typeface="Arial" charset="0"/>
                        </a:rPr>
                        <a:t>34</a:t>
                      </a:r>
                    </a:p>
                  </a:txBody>
                  <a:tcPr marL="0" marR="0" marT="3600" marB="360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0F8F9"/>
                    </a:solidFill>
                  </a:tcPr>
                </a:tc>
              </a:tr>
              <a:tr h="576585">
                <a:tc>
                  <a:txBody>
                    <a:bodyPr/>
                    <a:lstStyle/>
                    <a:p>
                      <a:pPr marL="0" marR="0" lvl="0" indent="0" algn="l" defTabSz="914400" rtl="0" eaLnBrk="1" fontAlgn="base" latinLnBrk="0" hangingPunct="1">
                        <a:lnSpc>
                          <a:spcPct val="100000"/>
                        </a:lnSpc>
                        <a:spcBef>
                          <a:spcPct val="0"/>
                        </a:spcBef>
                        <a:spcAft>
                          <a:spcPct val="0"/>
                        </a:spcAft>
                        <a:buClr>
                          <a:srgbClr val="00007D"/>
                        </a:buClr>
                        <a:buSzPct val="75000"/>
                        <a:buFont typeface="Wingdings" charset="0"/>
                        <a:buNone/>
                        <a:tabLst>
                          <a:tab pos="1295400" algn="l"/>
                        </a:tabLst>
                      </a:pPr>
                      <a:r>
                        <a:rPr kumimoji="0" lang="en-US" sz="1800" b="0" i="0" u="none" strike="noStrike" cap="none" normalizeH="0" baseline="0">
                          <a:ln>
                            <a:noFill/>
                          </a:ln>
                          <a:solidFill>
                            <a:srgbClr val="000000"/>
                          </a:solidFill>
                          <a:effectLst/>
                          <a:latin typeface="+mn-lt"/>
                          <a:ea typeface="ヒラギノ角ゴ ProN W3" charset="0"/>
                          <a:cs typeface="ヒラギノ角ゴ ProN W3" charset="0"/>
                          <a:sym typeface="Arial" charset="0"/>
                        </a:rPr>
                        <a:t>Max delivered luminosity (1 fill) [pb</a:t>
                      </a:r>
                      <a:r>
                        <a:rPr kumimoji="0" lang="en-US" sz="1800" b="0" i="0" u="none" strike="noStrike" cap="none" normalizeH="0" baseline="32000">
                          <a:ln>
                            <a:noFill/>
                          </a:ln>
                          <a:solidFill>
                            <a:srgbClr val="000000"/>
                          </a:solidFill>
                          <a:effectLst/>
                          <a:latin typeface="+mn-lt"/>
                          <a:ea typeface="ヒラギノ角ゴ ProN W3" charset="0"/>
                          <a:cs typeface="ヒラギノ角ゴ ProN W3" charset="0"/>
                          <a:sym typeface="Arial" charset="0"/>
                        </a:rPr>
                        <a:t>-1</a:t>
                      </a:r>
                      <a:r>
                        <a:rPr kumimoji="0" lang="en-US" sz="1800" b="0" i="0" u="none" strike="noStrike" cap="none" normalizeH="0" baseline="0">
                          <a:ln>
                            <a:noFill/>
                          </a:ln>
                          <a:solidFill>
                            <a:srgbClr val="000000"/>
                          </a:solidFill>
                          <a:effectLst/>
                          <a:latin typeface="+mn-lt"/>
                          <a:ea typeface="ヒラギノ角ゴ ProN W3" charset="0"/>
                          <a:cs typeface="ヒラギノ角ゴ ProN W3" charset="0"/>
                          <a:sym typeface="Arial" charset="0"/>
                        </a:rPr>
                        <a:t>]</a:t>
                      </a:r>
                    </a:p>
                  </a:txBody>
                  <a:tcPr marL="0" marR="0" marT="3600" marB="360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0F8F9"/>
                    </a:solidFill>
                  </a:tcPr>
                </a:tc>
                <a:tc>
                  <a:txBody>
                    <a:bodyPr/>
                    <a:lstStyle/>
                    <a:p>
                      <a:pPr marL="0" marR="0" lvl="0" indent="0" algn="ctr" defTabSz="914400" rtl="0" eaLnBrk="1" fontAlgn="base" latinLnBrk="0" hangingPunct="1">
                        <a:lnSpc>
                          <a:spcPct val="100000"/>
                        </a:lnSpc>
                        <a:spcBef>
                          <a:spcPct val="0"/>
                        </a:spcBef>
                        <a:spcAft>
                          <a:spcPct val="0"/>
                        </a:spcAft>
                        <a:buClr>
                          <a:srgbClr val="00007D"/>
                        </a:buClr>
                        <a:buSzPct val="75000"/>
                        <a:buFont typeface="Wingdings" charset="0"/>
                        <a:buNone/>
                        <a:tabLst>
                          <a:tab pos="1295400" algn="l"/>
                        </a:tabLst>
                      </a:pPr>
                      <a:r>
                        <a:rPr kumimoji="0" lang="en-US" sz="1800" b="0" i="0" u="none" strike="noStrike" cap="none" normalizeH="0" baseline="0" dirty="0">
                          <a:ln>
                            <a:noFill/>
                          </a:ln>
                          <a:solidFill>
                            <a:srgbClr val="000000"/>
                          </a:solidFill>
                          <a:effectLst/>
                          <a:latin typeface="+mn-lt"/>
                          <a:ea typeface="ヒラギノ角ゴ ProN W3" charset="0"/>
                          <a:cs typeface="ヒラギノ角ゴ ProN W3" charset="0"/>
                          <a:sym typeface="Arial" charset="0"/>
                        </a:rPr>
                        <a:t>6.23</a:t>
                      </a:r>
                    </a:p>
                  </a:txBody>
                  <a:tcPr marL="0" marR="0" marT="3600" marB="360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0F8F9"/>
                    </a:solidFill>
                  </a:tcPr>
                </a:tc>
                <a:tc>
                  <a:txBody>
                    <a:bodyPr/>
                    <a:lstStyle/>
                    <a:p>
                      <a:pPr marL="0" marR="0" lvl="0" indent="0" algn="ctr" defTabSz="914400" rtl="0" eaLnBrk="1" fontAlgn="base" latinLnBrk="0" hangingPunct="1">
                        <a:lnSpc>
                          <a:spcPct val="100000"/>
                        </a:lnSpc>
                        <a:spcBef>
                          <a:spcPct val="0"/>
                        </a:spcBef>
                        <a:spcAft>
                          <a:spcPct val="0"/>
                        </a:spcAft>
                        <a:buClr>
                          <a:srgbClr val="00007D"/>
                        </a:buClr>
                        <a:buSzPct val="75000"/>
                        <a:buFont typeface="Wingdings" charset="0"/>
                        <a:buNone/>
                        <a:tabLst>
                          <a:tab pos="1295400" algn="l"/>
                        </a:tabLst>
                      </a:pPr>
                      <a:r>
                        <a:rPr kumimoji="0" lang="en-US" sz="1800" b="0" i="0" u="none" strike="noStrike" cap="none" normalizeH="0" baseline="0" dirty="0">
                          <a:ln>
                            <a:noFill/>
                          </a:ln>
                          <a:solidFill>
                            <a:srgbClr val="000000"/>
                          </a:solidFill>
                          <a:effectLst/>
                          <a:latin typeface="+mn-lt"/>
                          <a:ea typeface="ヒラギノ角ゴ ProN W3" charset="0"/>
                          <a:cs typeface="ヒラギノ角ゴ ProN W3" charset="0"/>
                          <a:sym typeface="Arial" charset="0"/>
                        </a:rPr>
                        <a:t>100.7</a:t>
                      </a:r>
                    </a:p>
                  </a:txBody>
                  <a:tcPr marL="0" marR="0" marT="3600" marB="360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9FF"/>
                    </a:solidFill>
                  </a:tcPr>
                </a:tc>
                <a:tc>
                  <a:txBody>
                    <a:bodyPr/>
                    <a:lstStyle/>
                    <a:p>
                      <a:pPr marL="0" marR="0" lvl="0" indent="0" algn="ctr" defTabSz="914400" rtl="0" eaLnBrk="1" fontAlgn="base" latinLnBrk="0" hangingPunct="1">
                        <a:lnSpc>
                          <a:spcPct val="100000"/>
                        </a:lnSpc>
                        <a:spcBef>
                          <a:spcPct val="0"/>
                        </a:spcBef>
                        <a:spcAft>
                          <a:spcPct val="0"/>
                        </a:spcAft>
                        <a:buClr>
                          <a:srgbClr val="00007D"/>
                        </a:buClr>
                        <a:buSzPct val="75000"/>
                        <a:buFont typeface="Wingdings" charset="0"/>
                        <a:buNone/>
                        <a:tabLst>
                          <a:tab pos="1295400" algn="l"/>
                        </a:tabLst>
                      </a:pPr>
                      <a:r>
                        <a:rPr kumimoji="0" lang="en-US" sz="1800" b="0" i="0" u="none" strike="noStrike" cap="none" normalizeH="0" baseline="0">
                          <a:ln>
                            <a:noFill/>
                          </a:ln>
                          <a:solidFill>
                            <a:srgbClr val="000000"/>
                          </a:solidFill>
                          <a:effectLst/>
                          <a:latin typeface="+mn-lt"/>
                          <a:ea typeface="ヒラギノ角ゴ ProN W3" charset="0"/>
                          <a:cs typeface="ヒラギノ角ゴ ProN W3" charset="0"/>
                          <a:sym typeface="Arial" charset="0"/>
                        </a:rPr>
                        <a:t>-</a:t>
                      </a:r>
                    </a:p>
                  </a:txBody>
                  <a:tcPr marL="0" marR="0" marT="3600" marB="360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0F8F9"/>
                    </a:solidFill>
                  </a:tcPr>
                </a:tc>
              </a:tr>
              <a:tr h="292027">
                <a:tc>
                  <a:txBody>
                    <a:bodyPr/>
                    <a:lstStyle/>
                    <a:p>
                      <a:pPr marL="0" marR="0" lvl="0" indent="0" algn="l" defTabSz="914400" rtl="0" eaLnBrk="1" fontAlgn="base" latinLnBrk="0" hangingPunct="1">
                        <a:lnSpc>
                          <a:spcPct val="100000"/>
                        </a:lnSpc>
                        <a:spcBef>
                          <a:spcPct val="0"/>
                        </a:spcBef>
                        <a:spcAft>
                          <a:spcPct val="0"/>
                        </a:spcAft>
                        <a:buClr>
                          <a:srgbClr val="00007D"/>
                        </a:buClr>
                        <a:buSzPct val="75000"/>
                        <a:buFont typeface="Wingdings" charset="0"/>
                        <a:buNone/>
                        <a:tabLst>
                          <a:tab pos="1295400" algn="l"/>
                        </a:tabLst>
                      </a:pPr>
                      <a:r>
                        <a:rPr kumimoji="0" lang="en-US" sz="1800" b="0" i="0" u="none" strike="noStrike" cap="none" normalizeH="0" baseline="0">
                          <a:ln>
                            <a:noFill/>
                          </a:ln>
                          <a:solidFill>
                            <a:srgbClr val="000000"/>
                          </a:solidFill>
                          <a:effectLst/>
                          <a:latin typeface="+mn-lt"/>
                          <a:ea typeface="ヒラギノ角ゴ ProN W3" charset="0"/>
                          <a:cs typeface="ヒラギノ角ゴ ProN W3" charset="0"/>
                          <a:sym typeface="Arial" charset="0"/>
                        </a:rPr>
                        <a:t>Longest Stable  Beams fill [hrs]</a:t>
                      </a:r>
                    </a:p>
                  </a:txBody>
                  <a:tcPr marL="0" marR="0" marT="3600" marB="360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0F8F9"/>
                    </a:solidFill>
                  </a:tcPr>
                </a:tc>
                <a:tc>
                  <a:txBody>
                    <a:bodyPr/>
                    <a:lstStyle/>
                    <a:p>
                      <a:pPr marL="0" marR="0" lvl="0" indent="0" algn="ctr" defTabSz="914400" rtl="0" eaLnBrk="1" fontAlgn="base" latinLnBrk="0" hangingPunct="1">
                        <a:lnSpc>
                          <a:spcPct val="100000"/>
                        </a:lnSpc>
                        <a:spcBef>
                          <a:spcPct val="0"/>
                        </a:spcBef>
                        <a:spcAft>
                          <a:spcPct val="0"/>
                        </a:spcAft>
                        <a:buClr>
                          <a:srgbClr val="00007D"/>
                        </a:buClr>
                        <a:buSzPct val="75000"/>
                        <a:buFont typeface="Wingdings" charset="0"/>
                        <a:buNone/>
                        <a:tabLst>
                          <a:tab pos="1295400" algn="l"/>
                        </a:tabLst>
                      </a:pPr>
                      <a:r>
                        <a:rPr kumimoji="0" lang="en-US" sz="1800" b="0" i="0" u="none" strike="noStrike" cap="none" normalizeH="0" baseline="0" dirty="0">
                          <a:ln>
                            <a:noFill/>
                          </a:ln>
                          <a:solidFill>
                            <a:srgbClr val="000000"/>
                          </a:solidFill>
                          <a:effectLst/>
                          <a:latin typeface="+mn-lt"/>
                          <a:ea typeface="ヒラギノ角ゴ ProN W3" charset="0"/>
                          <a:cs typeface="ヒラギノ角ゴ ProN W3" charset="0"/>
                          <a:sym typeface="Arial" charset="0"/>
                        </a:rPr>
                        <a:t>12:09</a:t>
                      </a:r>
                    </a:p>
                  </a:txBody>
                  <a:tcPr marL="0" marR="0" marT="3600" marB="360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0F8F9"/>
                    </a:solidFill>
                  </a:tcPr>
                </a:tc>
                <a:tc>
                  <a:txBody>
                    <a:bodyPr/>
                    <a:lstStyle/>
                    <a:p>
                      <a:pPr marL="0" marR="0" lvl="0" indent="0" algn="ctr" defTabSz="914400" rtl="0" eaLnBrk="1" fontAlgn="base" latinLnBrk="0" hangingPunct="1">
                        <a:lnSpc>
                          <a:spcPct val="100000"/>
                        </a:lnSpc>
                        <a:spcBef>
                          <a:spcPct val="0"/>
                        </a:spcBef>
                        <a:spcAft>
                          <a:spcPct val="0"/>
                        </a:spcAft>
                        <a:buClr>
                          <a:srgbClr val="00007D"/>
                        </a:buClr>
                        <a:buSzPct val="75000"/>
                        <a:buFont typeface="Wingdings" charset="0"/>
                        <a:buNone/>
                        <a:tabLst>
                          <a:tab pos="1295400" algn="l"/>
                        </a:tabLst>
                      </a:pPr>
                      <a:r>
                        <a:rPr kumimoji="0" lang="en-US" sz="1800" b="0" i="0" u="none" strike="noStrike" cap="none" normalizeH="0" baseline="0" dirty="0">
                          <a:ln>
                            <a:noFill/>
                          </a:ln>
                          <a:solidFill>
                            <a:srgbClr val="000000"/>
                          </a:solidFill>
                          <a:effectLst/>
                          <a:latin typeface="+mn-lt"/>
                          <a:ea typeface="ヒラギノ角ゴ ProN W3" charset="0"/>
                          <a:cs typeface="ヒラギノ角ゴ ProN W3" charset="0"/>
                          <a:sym typeface="Arial" charset="0"/>
                        </a:rPr>
                        <a:t>25:59</a:t>
                      </a:r>
                    </a:p>
                  </a:txBody>
                  <a:tcPr marL="0" marR="0" marT="3600" marB="360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E9E9FF"/>
                    </a:solidFill>
                  </a:tcPr>
                </a:tc>
                <a:tc>
                  <a:txBody>
                    <a:bodyPr/>
                    <a:lstStyle/>
                    <a:p>
                      <a:pPr marL="0" marR="0" lvl="0" indent="0" algn="ctr" defTabSz="914400" rtl="0" eaLnBrk="1" fontAlgn="base" latinLnBrk="0" hangingPunct="1">
                        <a:lnSpc>
                          <a:spcPct val="100000"/>
                        </a:lnSpc>
                        <a:spcBef>
                          <a:spcPct val="0"/>
                        </a:spcBef>
                        <a:spcAft>
                          <a:spcPct val="0"/>
                        </a:spcAft>
                        <a:buClr>
                          <a:srgbClr val="00007D"/>
                        </a:buClr>
                        <a:buSzPct val="75000"/>
                        <a:buFont typeface="Wingdings" charset="0"/>
                        <a:buNone/>
                        <a:tabLst>
                          <a:tab pos="1295400" algn="l"/>
                        </a:tabLst>
                      </a:pPr>
                      <a:r>
                        <a:rPr kumimoji="0" lang="en-US" sz="1800" b="0" i="0" u="none" strike="noStrike" cap="none" normalizeH="0" baseline="0" dirty="0">
                          <a:ln>
                            <a:noFill/>
                          </a:ln>
                          <a:solidFill>
                            <a:srgbClr val="000000"/>
                          </a:solidFill>
                          <a:effectLst/>
                          <a:latin typeface="+mn-lt"/>
                          <a:ea typeface="ヒラギノ角ゴ ProN W3" charset="0"/>
                          <a:cs typeface="ヒラギノ角ゴ ProN W3" charset="0"/>
                          <a:sym typeface="Arial" charset="0"/>
                        </a:rPr>
                        <a:t>-</a:t>
                      </a:r>
                    </a:p>
                  </a:txBody>
                  <a:tcPr marL="0" marR="0" marT="3600" marB="360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0F8F9"/>
                    </a:solidFill>
                  </a:tcPr>
                </a:tc>
              </a:tr>
            </a:tbl>
          </a:graphicData>
        </a:graphic>
      </p:graphicFrame>
      <p:sp>
        <p:nvSpPr>
          <p:cNvPr id="7" name="TextBox 6"/>
          <p:cNvSpPr txBox="1"/>
          <p:nvPr/>
        </p:nvSpPr>
        <p:spPr>
          <a:xfrm>
            <a:off x="5364088" y="1835532"/>
            <a:ext cx="1440160" cy="369332"/>
          </a:xfrm>
          <a:prstGeom prst="rect">
            <a:avLst/>
          </a:prstGeom>
          <a:solidFill>
            <a:schemeClr val="accent6">
              <a:lumMod val="20000"/>
              <a:lumOff val="80000"/>
            </a:schemeClr>
          </a:solidFill>
        </p:spPr>
        <p:txBody>
          <a:bodyPr wrap="square" lIns="36000" rIns="36000" rtlCol="0">
            <a:spAutoFit/>
          </a:bodyPr>
          <a:lstStyle/>
          <a:p>
            <a:r>
              <a:rPr lang="en-US" sz="1800" dirty="0" smtClean="0">
                <a:solidFill>
                  <a:schemeClr val="tx1"/>
                </a:solidFill>
                <a:effectLst/>
                <a:latin typeface="+mn-lt"/>
              </a:rPr>
              <a:t>1.0, 10,1.0,3.0</a:t>
            </a:r>
          </a:p>
        </p:txBody>
      </p:sp>
      <p:sp>
        <p:nvSpPr>
          <p:cNvPr id="8" name="TextBox 7"/>
          <p:cNvSpPr txBox="1"/>
          <p:nvPr/>
        </p:nvSpPr>
        <p:spPr>
          <a:xfrm>
            <a:off x="5364088" y="2673787"/>
            <a:ext cx="1440160" cy="323165"/>
          </a:xfrm>
          <a:prstGeom prst="rect">
            <a:avLst/>
          </a:prstGeom>
          <a:solidFill>
            <a:schemeClr val="accent6">
              <a:lumMod val="20000"/>
              <a:lumOff val="80000"/>
            </a:schemeClr>
          </a:solidFill>
        </p:spPr>
        <p:txBody>
          <a:bodyPr wrap="square" lIns="36000" rIns="36000" rtlCol="0">
            <a:spAutoFit/>
          </a:bodyPr>
          <a:lstStyle/>
          <a:p>
            <a:pPr algn="ctr">
              <a:lnSpc>
                <a:spcPct val="80000"/>
              </a:lnSpc>
            </a:pPr>
            <a:r>
              <a:rPr lang="en-US" sz="1800" dirty="0" smtClean="0">
                <a:solidFill>
                  <a:schemeClr val="tx1"/>
                </a:solidFill>
                <a:effectLst/>
                <a:latin typeface="+mn-lt"/>
              </a:rPr>
              <a:t>23</a:t>
            </a:r>
          </a:p>
        </p:txBody>
      </p:sp>
      <p:sp>
        <p:nvSpPr>
          <p:cNvPr id="9" name="TextBox 8"/>
          <p:cNvSpPr txBox="1"/>
          <p:nvPr/>
        </p:nvSpPr>
        <p:spPr>
          <a:xfrm>
            <a:off x="5436096" y="3079993"/>
            <a:ext cx="1440160" cy="276999"/>
          </a:xfrm>
          <a:prstGeom prst="rect">
            <a:avLst/>
          </a:prstGeom>
          <a:solidFill>
            <a:schemeClr val="accent6">
              <a:lumMod val="20000"/>
              <a:lumOff val="80000"/>
            </a:schemeClr>
          </a:solidFill>
        </p:spPr>
        <p:txBody>
          <a:bodyPr wrap="square" lIns="36000" rIns="36000" rtlCol="0" anchor="ctr" anchorCtr="0">
            <a:spAutoFit/>
          </a:bodyPr>
          <a:lstStyle/>
          <a:p>
            <a:pPr algn="ctr">
              <a:lnSpc>
                <a:spcPct val="60000"/>
              </a:lnSpc>
            </a:pPr>
            <a:r>
              <a:rPr lang="en-US" sz="1800" dirty="0" smtClean="0">
                <a:solidFill>
                  <a:schemeClr val="tx1"/>
                </a:solidFill>
                <a:effectLst/>
                <a:latin typeface="+mn-lt"/>
              </a:rPr>
              <a:t>1.4x10</a:t>
            </a:r>
            <a:r>
              <a:rPr lang="en-US" sz="1800" baseline="30000" dirty="0" smtClean="0">
                <a:solidFill>
                  <a:schemeClr val="tx1"/>
                </a:solidFill>
                <a:effectLst/>
                <a:latin typeface="+mn-lt"/>
              </a:rPr>
              <a:t>+11 </a:t>
            </a:r>
            <a:r>
              <a:rPr lang="en-US" sz="1800" dirty="0" smtClean="0">
                <a:solidFill>
                  <a:schemeClr val="tx1"/>
                </a:solidFill>
                <a:effectLst/>
                <a:latin typeface="+mn-lt"/>
              </a:rPr>
              <a:t>p</a:t>
            </a:r>
          </a:p>
        </p:txBody>
      </p:sp>
      <p:sp>
        <p:nvSpPr>
          <p:cNvPr id="10" name="TextBox 9"/>
          <p:cNvSpPr txBox="1"/>
          <p:nvPr/>
        </p:nvSpPr>
        <p:spPr>
          <a:xfrm>
            <a:off x="5364088" y="4581128"/>
            <a:ext cx="1440160" cy="276999"/>
          </a:xfrm>
          <a:prstGeom prst="rect">
            <a:avLst/>
          </a:prstGeom>
          <a:solidFill>
            <a:schemeClr val="accent6">
              <a:lumMod val="20000"/>
              <a:lumOff val="80000"/>
            </a:schemeClr>
          </a:solidFill>
        </p:spPr>
        <p:txBody>
          <a:bodyPr wrap="square" lIns="36000" rIns="36000" rtlCol="0" anchor="ctr" anchorCtr="0">
            <a:spAutoFit/>
          </a:bodyPr>
          <a:lstStyle/>
          <a:p>
            <a:pPr algn="ctr">
              <a:lnSpc>
                <a:spcPct val="60000"/>
              </a:lnSpc>
            </a:pPr>
            <a:r>
              <a:rPr lang="en-US" sz="1800" dirty="0" smtClean="0">
                <a:solidFill>
                  <a:schemeClr val="tx1"/>
                </a:solidFill>
                <a:effectLst/>
                <a:latin typeface="+mn-lt"/>
              </a:rPr>
              <a:t>3.3x10</a:t>
            </a:r>
            <a:r>
              <a:rPr lang="en-US" sz="1800" baseline="30000" dirty="0" smtClean="0">
                <a:solidFill>
                  <a:schemeClr val="tx1"/>
                </a:solidFill>
                <a:effectLst/>
                <a:latin typeface="+mn-lt"/>
              </a:rPr>
              <a:t>+33 </a:t>
            </a:r>
            <a:endParaRPr lang="en-US" sz="1800" dirty="0" smtClean="0">
              <a:solidFill>
                <a:schemeClr val="tx1"/>
              </a:solidFill>
              <a:effectLst/>
              <a:latin typeface="+mn-lt"/>
            </a:endParaRPr>
          </a:p>
        </p:txBody>
      </p:sp>
      <p:sp>
        <p:nvSpPr>
          <p:cNvPr id="11" name="TextBox 10"/>
          <p:cNvSpPr txBox="1"/>
          <p:nvPr/>
        </p:nvSpPr>
        <p:spPr>
          <a:xfrm>
            <a:off x="5364088" y="5013176"/>
            <a:ext cx="1440160" cy="323165"/>
          </a:xfrm>
          <a:prstGeom prst="rect">
            <a:avLst/>
          </a:prstGeom>
          <a:solidFill>
            <a:schemeClr val="accent6">
              <a:lumMod val="20000"/>
              <a:lumOff val="80000"/>
            </a:schemeClr>
          </a:solidFill>
        </p:spPr>
        <p:txBody>
          <a:bodyPr wrap="square" lIns="36000" rIns="36000" rtlCol="0">
            <a:spAutoFit/>
          </a:bodyPr>
          <a:lstStyle/>
          <a:p>
            <a:pPr algn="ctr">
              <a:lnSpc>
                <a:spcPct val="80000"/>
              </a:lnSpc>
            </a:pPr>
            <a:r>
              <a:rPr lang="en-US" sz="1800" dirty="0" smtClean="0">
                <a:solidFill>
                  <a:schemeClr val="tx1"/>
                </a:solidFill>
                <a:effectLst/>
                <a:latin typeface="+mn-lt"/>
              </a:rPr>
              <a:t>116</a:t>
            </a:r>
          </a:p>
        </p:txBody>
      </p:sp>
    </p:spTree>
    <p:extLst>
      <p:ext uri="{BB962C8B-B14F-4D97-AF65-F5344CB8AC3E}">
        <p14:creationId xmlns:p14="http://schemas.microsoft.com/office/powerpoint/2010/main" val="2452654394"/>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LHC_0.png"/>
          <p:cNvPicPr>
            <a:picLocks noChangeAspect="1"/>
          </p:cNvPicPr>
          <p:nvPr/>
        </p:nvPicPr>
        <p:blipFill rotWithShape="1">
          <a:blip r:embed="rId2">
            <a:extLst>
              <a:ext uri="{28A0092B-C50C-407E-A947-70E740481C1C}">
                <a14:useLocalDpi xmlns:a14="http://schemas.microsoft.com/office/drawing/2010/main" val="0"/>
              </a:ext>
            </a:extLst>
          </a:blip>
          <a:srcRect l="1" r="10236" b="8230"/>
          <a:stretch/>
        </p:blipFill>
        <p:spPr>
          <a:xfrm>
            <a:off x="2933442" y="908720"/>
            <a:ext cx="6175062" cy="4536504"/>
          </a:xfrm>
          <a:prstGeom prst="rect">
            <a:avLst/>
          </a:prstGeom>
        </p:spPr>
      </p:pic>
      <p:sp>
        <p:nvSpPr>
          <p:cNvPr id="2" name="Title 1"/>
          <p:cNvSpPr>
            <a:spLocks noGrp="1"/>
          </p:cNvSpPr>
          <p:nvPr>
            <p:ph type="title"/>
          </p:nvPr>
        </p:nvSpPr>
        <p:spPr/>
        <p:txBody>
          <a:bodyPr/>
          <a:lstStyle/>
          <a:p>
            <a:r>
              <a:rPr lang="en-US" dirty="0" smtClean="0"/>
              <a:t>Still – Not so bad!!</a:t>
            </a:r>
            <a:endParaRPr lang="en-US" dirty="0"/>
          </a:p>
        </p:txBody>
      </p:sp>
      <p:sp>
        <p:nvSpPr>
          <p:cNvPr id="3" name="Date Placeholder 2"/>
          <p:cNvSpPr>
            <a:spLocks noGrp="1"/>
          </p:cNvSpPr>
          <p:nvPr>
            <p:ph type="dt" sz="half" idx="10"/>
          </p:nvPr>
        </p:nvSpPr>
        <p:spPr/>
        <p:txBody>
          <a:bodyPr/>
          <a:lstStyle/>
          <a:p>
            <a:r>
              <a:rPr lang="en-US" smtClean="0"/>
              <a:t>September 21st 2011</a:t>
            </a:r>
            <a:endParaRPr lang="en-US" dirty="0" smtClean="0"/>
          </a:p>
        </p:txBody>
      </p:sp>
      <p:sp>
        <p:nvSpPr>
          <p:cNvPr id="4" name="Footer Placeholder 3"/>
          <p:cNvSpPr>
            <a:spLocks noGrp="1"/>
          </p:cNvSpPr>
          <p:nvPr>
            <p:ph type="ftr" sz="quarter" idx="11"/>
          </p:nvPr>
        </p:nvSpPr>
        <p:spPr/>
        <p:txBody>
          <a:bodyPr/>
          <a:lstStyle/>
          <a:p>
            <a:r>
              <a:rPr lang="en-US" smtClean="0"/>
              <a:t>LHCC, Paul Collier </a:t>
            </a:r>
            <a:endParaRPr lang="en-US" dirty="0"/>
          </a:p>
        </p:txBody>
      </p:sp>
      <p:sp>
        <p:nvSpPr>
          <p:cNvPr id="5" name="Slide Number Placeholder 4"/>
          <p:cNvSpPr>
            <a:spLocks noGrp="1"/>
          </p:cNvSpPr>
          <p:nvPr>
            <p:ph type="sldNum" sz="quarter" idx="12"/>
          </p:nvPr>
        </p:nvSpPr>
        <p:spPr/>
        <p:txBody>
          <a:bodyPr/>
          <a:lstStyle/>
          <a:p>
            <a:fld id="{8A37C28D-FCB0-477D-82D3-62143F2DA843}" type="slidenum">
              <a:rPr lang="en-US" smtClean="0"/>
              <a:pPr/>
              <a:t>31</a:t>
            </a:fld>
            <a:endParaRPr lang="en-US" dirty="0"/>
          </a:p>
        </p:txBody>
      </p:sp>
      <p:sp>
        <p:nvSpPr>
          <p:cNvPr id="7" name="TextBox 6"/>
          <p:cNvSpPr txBox="1"/>
          <p:nvPr/>
        </p:nvSpPr>
        <p:spPr>
          <a:xfrm>
            <a:off x="4283968" y="3573016"/>
            <a:ext cx="1872208" cy="707886"/>
          </a:xfrm>
          <a:prstGeom prst="rect">
            <a:avLst/>
          </a:prstGeom>
          <a:noFill/>
        </p:spPr>
        <p:txBody>
          <a:bodyPr wrap="square" rtlCol="0">
            <a:spAutoFit/>
          </a:bodyPr>
          <a:lstStyle/>
          <a:p>
            <a:r>
              <a:rPr lang="en-US" sz="2000" b="1" dirty="0" smtClean="0"/>
              <a:t>Sept 20</a:t>
            </a:r>
            <a:r>
              <a:rPr lang="en-US" sz="2000" b="1" baseline="30000" dirty="0" smtClean="0"/>
              <a:t>th</a:t>
            </a:r>
            <a:r>
              <a:rPr lang="en-US" sz="2000" b="1" dirty="0" smtClean="0"/>
              <a:t> 2011</a:t>
            </a:r>
          </a:p>
          <a:p>
            <a:pPr algn="ctr"/>
            <a:r>
              <a:rPr lang="en-US" sz="2000" b="1" dirty="0" smtClean="0"/>
              <a:t>(Midday)</a:t>
            </a:r>
            <a:endParaRPr lang="en-US" sz="2000" b="1" dirty="0"/>
          </a:p>
        </p:txBody>
      </p:sp>
      <p:pic>
        <p:nvPicPr>
          <p:cNvPr id="10" name="Picture 9" descr="LHC_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496" y="4077072"/>
            <a:ext cx="3429413" cy="2464351"/>
          </a:xfrm>
          <a:prstGeom prst="rect">
            <a:avLst/>
          </a:prstGeom>
        </p:spPr>
      </p:pic>
      <p:pic>
        <p:nvPicPr>
          <p:cNvPr id="11" name="Picture 10" descr="LHC_2.png"/>
          <p:cNvPicPr>
            <a:picLocks noChangeAspect="1"/>
          </p:cNvPicPr>
          <p:nvPr/>
        </p:nvPicPr>
        <p:blipFill rotWithShape="1">
          <a:blip r:embed="rId4">
            <a:extLst>
              <a:ext uri="{28A0092B-C50C-407E-A947-70E740481C1C}">
                <a14:useLocalDpi xmlns:a14="http://schemas.microsoft.com/office/drawing/2010/main" val="0"/>
              </a:ext>
            </a:extLst>
          </a:blip>
          <a:srcRect l="8218" t="-1" r="12328" b="3399"/>
          <a:stretch/>
        </p:blipFill>
        <p:spPr>
          <a:xfrm>
            <a:off x="45506" y="1052736"/>
            <a:ext cx="3147933" cy="2750368"/>
          </a:xfrm>
          <a:prstGeom prst="rect">
            <a:avLst/>
          </a:prstGeom>
        </p:spPr>
      </p:pic>
      <p:sp>
        <p:nvSpPr>
          <p:cNvPr id="12" name="Rectangle 11"/>
          <p:cNvSpPr/>
          <p:nvPr/>
        </p:nvSpPr>
        <p:spPr>
          <a:xfrm>
            <a:off x="3779912" y="5517232"/>
            <a:ext cx="4752528" cy="325730"/>
          </a:xfrm>
          <a:prstGeom prst="rect">
            <a:avLst/>
          </a:prstGeom>
        </p:spPr>
        <p:txBody>
          <a:bodyPr wrap="square" anchor="ctr" anchorCtr="0">
            <a:spAutoFit/>
          </a:bodyPr>
          <a:lstStyle/>
          <a:p>
            <a:pPr>
              <a:lnSpc>
                <a:spcPct val="110000"/>
              </a:lnSpc>
            </a:pPr>
            <a:r>
              <a:rPr lang="en-US" sz="1400" b="1" u="sng" dirty="0"/>
              <a:t>https://</a:t>
            </a:r>
            <a:r>
              <a:rPr lang="en-US" sz="1400" b="1" u="sng" dirty="0" err="1"/>
              <a:t>lhc-statistics.web.cern.ch</a:t>
            </a:r>
            <a:r>
              <a:rPr lang="en-US" sz="1400" b="1" u="sng" dirty="0"/>
              <a:t>/LHC-Statistics/#</a:t>
            </a:r>
          </a:p>
        </p:txBody>
      </p:sp>
      <p:sp>
        <p:nvSpPr>
          <p:cNvPr id="13" name="Rectangle 12"/>
          <p:cNvSpPr/>
          <p:nvPr/>
        </p:nvSpPr>
        <p:spPr>
          <a:xfrm>
            <a:off x="4572000" y="6271428"/>
            <a:ext cx="4572000" cy="253916"/>
          </a:xfrm>
          <a:prstGeom prst="rect">
            <a:avLst/>
          </a:prstGeom>
        </p:spPr>
        <p:txBody>
          <a:bodyPr>
            <a:spAutoFit/>
          </a:bodyPr>
          <a:lstStyle/>
          <a:p>
            <a:pPr algn="r"/>
            <a:r>
              <a:rPr lang="en-US" sz="1050" dirty="0" err="1">
                <a:solidFill>
                  <a:srgbClr val="000000"/>
                </a:solidFill>
                <a:effectLst/>
              </a:rPr>
              <a:t>Alick</a:t>
            </a:r>
            <a:r>
              <a:rPr lang="en-US" sz="1050" dirty="0">
                <a:solidFill>
                  <a:srgbClr val="000000"/>
                </a:solidFill>
                <a:effectLst/>
              </a:rPr>
              <a:t> Macpherson, </a:t>
            </a:r>
            <a:r>
              <a:rPr lang="en-US" sz="1050" dirty="0" err="1">
                <a:solidFill>
                  <a:srgbClr val="000000"/>
                </a:solidFill>
                <a:effectLst/>
              </a:rPr>
              <a:t>Yngve</a:t>
            </a:r>
            <a:r>
              <a:rPr lang="en-US" sz="1050" dirty="0">
                <a:solidFill>
                  <a:srgbClr val="000000"/>
                </a:solidFill>
                <a:effectLst/>
              </a:rPr>
              <a:t> </a:t>
            </a:r>
            <a:r>
              <a:rPr lang="en-US" sz="1050" dirty="0" err="1">
                <a:solidFill>
                  <a:srgbClr val="000000"/>
                </a:solidFill>
                <a:effectLst/>
              </a:rPr>
              <a:t>Levinsen</a:t>
            </a:r>
            <a:r>
              <a:rPr lang="en-US" sz="1050" dirty="0">
                <a:solidFill>
                  <a:srgbClr val="000000"/>
                </a:solidFill>
                <a:effectLst/>
              </a:rPr>
              <a:t> and Mario Terra </a:t>
            </a:r>
            <a:r>
              <a:rPr lang="en-US" sz="1050" dirty="0" err="1">
                <a:solidFill>
                  <a:srgbClr val="000000"/>
                </a:solidFill>
                <a:effectLst/>
              </a:rPr>
              <a:t>Pinheiro</a:t>
            </a:r>
            <a:endParaRPr lang="en-US" sz="1050" dirty="0">
              <a:solidFill>
                <a:srgbClr val="000000"/>
              </a:solidFill>
              <a:effectLst/>
            </a:endParaRPr>
          </a:p>
        </p:txBody>
      </p:sp>
    </p:spTree>
    <p:extLst>
      <p:ext uri="{BB962C8B-B14F-4D97-AF65-F5344CB8AC3E}">
        <p14:creationId xmlns:p14="http://schemas.microsoft.com/office/powerpoint/2010/main" val="1301711827"/>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Rest of the year ..  </a:t>
            </a:r>
            <a:endParaRPr lang="en-US" dirty="0"/>
          </a:p>
        </p:txBody>
      </p:sp>
      <p:sp>
        <p:nvSpPr>
          <p:cNvPr id="3" name="Date Placeholder 2"/>
          <p:cNvSpPr>
            <a:spLocks noGrp="1"/>
          </p:cNvSpPr>
          <p:nvPr>
            <p:ph type="dt" sz="half" idx="10"/>
          </p:nvPr>
        </p:nvSpPr>
        <p:spPr/>
        <p:txBody>
          <a:bodyPr/>
          <a:lstStyle/>
          <a:p>
            <a:r>
              <a:rPr lang="en-US" smtClean="0"/>
              <a:t>September 21st 2011</a:t>
            </a:r>
            <a:endParaRPr lang="en-US" dirty="0" smtClean="0"/>
          </a:p>
        </p:txBody>
      </p:sp>
      <p:sp>
        <p:nvSpPr>
          <p:cNvPr id="4" name="Footer Placeholder 3"/>
          <p:cNvSpPr>
            <a:spLocks noGrp="1"/>
          </p:cNvSpPr>
          <p:nvPr>
            <p:ph type="ftr" sz="quarter" idx="11"/>
          </p:nvPr>
        </p:nvSpPr>
        <p:spPr/>
        <p:txBody>
          <a:bodyPr/>
          <a:lstStyle/>
          <a:p>
            <a:r>
              <a:rPr lang="en-US" smtClean="0"/>
              <a:t>LHCC, Paul Collier </a:t>
            </a:r>
            <a:endParaRPr lang="en-US" dirty="0"/>
          </a:p>
        </p:txBody>
      </p:sp>
      <p:sp>
        <p:nvSpPr>
          <p:cNvPr id="5" name="Slide Number Placeholder 4"/>
          <p:cNvSpPr>
            <a:spLocks noGrp="1"/>
          </p:cNvSpPr>
          <p:nvPr>
            <p:ph type="sldNum" sz="quarter" idx="12"/>
          </p:nvPr>
        </p:nvSpPr>
        <p:spPr/>
        <p:txBody>
          <a:bodyPr/>
          <a:lstStyle/>
          <a:p>
            <a:fld id="{8A37C28D-FCB0-477D-82D3-62143F2DA843}" type="slidenum">
              <a:rPr lang="en-US" smtClean="0"/>
              <a:pPr/>
              <a:t>32</a:t>
            </a:fld>
            <a:endParaRPr lang="en-US" dirty="0"/>
          </a:p>
        </p:txBody>
      </p:sp>
      <p:pic>
        <p:nvPicPr>
          <p:cNvPr id="6" name="Picture 5"/>
          <p:cNvPicPr>
            <a:picLocks noChangeAspect="1"/>
          </p:cNvPicPr>
          <p:nvPr/>
        </p:nvPicPr>
        <p:blipFill>
          <a:blip r:embed="rId2"/>
          <a:stretch>
            <a:fillRect/>
          </a:stretch>
        </p:blipFill>
        <p:spPr>
          <a:xfrm>
            <a:off x="573980" y="1678136"/>
            <a:ext cx="8318500" cy="4775200"/>
          </a:xfrm>
          <a:prstGeom prst="rect">
            <a:avLst/>
          </a:prstGeom>
        </p:spPr>
      </p:pic>
      <p:sp>
        <p:nvSpPr>
          <p:cNvPr id="7" name="5-Point Star 6"/>
          <p:cNvSpPr/>
          <p:nvPr/>
        </p:nvSpPr>
        <p:spPr bwMode="auto">
          <a:xfrm>
            <a:off x="8388424" y="2780928"/>
            <a:ext cx="288032" cy="288032"/>
          </a:xfrm>
          <a:prstGeom prst="star5">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4400" b="0" i="0" u="none" strike="noStrike" cap="none" normalizeH="0" baseline="0" smtClean="0">
              <a:ln>
                <a:noFill/>
              </a:ln>
              <a:solidFill>
                <a:schemeClr val="accent2"/>
              </a:solidFill>
              <a:effectLst>
                <a:outerShdw blurRad="38100" dist="38100" dir="2700000" algn="tl">
                  <a:srgbClr val="000000">
                    <a:alpha val="43137"/>
                  </a:srgbClr>
                </a:outerShdw>
              </a:effectLst>
              <a:latin typeface="Arial" charset="0"/>
              <a:cs typeface="Arial" charset="0"/>
            </a:endParaRPr>
          </a:p>
        </p:txBody>
      </p:sp>
      <p:sp>
        <p:nvSpPr>
          <p:cNvPr id="8" name="Rectangle 7"/>
          <p:cNvSpPr/>
          <p:nvPr/>
        </p:nvSpPr>
        <p:spPr bwMode="auto">
          <a:xfrm>
            <a:off x="107504" y="980728"/>
            <a:ext cx="7488832" cy="309634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4400" b="0" i="0" u="none" strike="noStrike" cap="none" normalizeH="0" baseline="0" smtClean="0">
              <a:ln>
                <a:noFill/>
              </a:ln>
              <a:solidFill>
                <a:schemeClr val="accent2"/>
              </a:solidFill>
              <a:effectLst>
                <a:outerShdw blurRad="38100" dist="38100" dir="2700000" algn="tl">
                  <a:srgbClr val="000000">
                    <a:alpha val="43137"/>
                  </a:srgbClr>
                </a:outerShdw>
              </a:effectLst>
              <a:latin typeface="Arial" charset="0"/>
              <a:cs typeface="Arial" charset="0"/>
            </a:endParaRPr>
          </a:p>
        </p:txBody>
      </p:sp>
      <p:sp>
        <p:nvSpPr>
          <p:cNvPr id="9" name="TextBox 8"/>
          <p:cNvSpPr txBox="1"/>
          <p:nvPr/>
        </p:nvSpPr>
        <p:spPr>
          <a:xfrm>
            <a:off x="323528" y="1124744"/>
            <a:ext cx="6480720" cy="3170099"/>
          </a:xfrm>
          <a:prstGeom prst="rect">
            <a:avLst/>
          </a:prstGeom>
          <a:noFill/>
        </p:spPr>
        <p:txBody>
          <a:bodyPr wrap="square" rtlCol="0">
            <a:spAutoFit/>
          </a:bodyPr>
          <a:lstStyle/>
          <a:p>
            <a:pPr marL="342900" indent="-342900">
              <a:buFont typeface="Courier New"/>
              <a:buChar char="o"/>
            </a:pPr>
            <a:r>
              <a:rPr lang="en-US" sz="2000" b="1" dirty="0" smtClean="0">
                <a:solidFill>
                  <a:schemeClr val="tx1"/>
                </a:solidFill>
                <a:effectLst/>
                <a:latin typeface="+mn-lt"/>
              </a:rPr>
              <a:t>There are 37 days remaining of the proton run</a:t>
            </a:r>
          </a:p>
          <a:p>
            <a:pPr marL="342900" indent="-342900">
              <a:buFont typeface="Courier New"/>
              <a:buChar char="o"/>
            </a:pPr>
            <a:r>
              <a:rPr lang="en-US" sz="2000" b="1" dirty="0" smtClean="0">
                <a:solidFill>
                  <a:schemeClr val="tx1"/>
                </a:solidFill>
                <a:effectLst/>
                <a:latin typeface="+mn-lt"/>
              </a:rPr>
              <a:t>To date we have 3.3 fb</a:t>
            </a:r>
            <a:r>
              <a:rPr lang="en-US" sz="2000" b="1" baseline="30000" dirty="0" smtClean="0">
                <a:solidFill>
                  <a:schemeClr val="tx1"/>
                </a:solidFill>
                <a:effectLst/>
                <a:latin typeface="+mn-lt"/>
              </a:rPr>
              <a:t>-1</a:t>
            </a:r>
            <a:r>
              <a:rPr lang="en-US" sz="2000" b="1" dirty="0" smtClean="0">
                <a:solidFill>
                  <a:schemeClr val="tx1"/>
                </a:solidFill>
                <a:effectLst/>
                <a:latin typeface="+mn-lt"/>
              </a:rPr>
              <a:t> delivered</a:t>
            </a:r>
          </a:p>
          <a:p>
            <a:pPr marL="342900" indent="-342900">
              <a:buFont typeface="Courier New"/>
              <a:buChar char="o"/>
            </a:pPr>
            <a:r>
              <a:rPr lang="en-US" sz="2000" b="1" dirty="0" smtClean="0">
                <a:solidFill>
                  <a:schemeClr val="tx1"/>
                </a:solidFill>
                <a:effectLst/>
                <a:latin typeface="+mn-lt"/>
              </a:rPr>
              <a:t>Some time needed for dedicated physics – Totem etc.</a:t>
            </a:r>
          </a:p>
          <a:p>
            <a:endParaRPr lang="en-US" sz="2000" b="1" dirty="0" smtClean="0">
              <a:solidFill>
                <a:schemeClr val="tx1"/>
              </a:solidFill>
              <a:effectLst/>
              <a:latin typeface="+mn-lt"/>
            </a:endParaRPr>
          </a:p>
          <a:p>
            <a:r>
              <a:rPr lang="en-US" sz="2000" b="1" dirty="0" smtClean="0">
                <a:solidFill>
                  <a:schemeClr val="tx1"/>
                </a:solidFill>
                <a:effectLst/>
                <a:latin typeface="+mn-lt"/>
              </a:rPr>
              <a:t>At 50pb</a:t>
            </a:r>
            <a:r>
              <a:rPr lang="en-US" sz="2000" b="1" baseline="30000" dirty="0" smtClean="0">
                <a:solidFill>
                  <a:schemeClr val="tx1"/>
                </a:solidFill>
                <a:effectLst/>
                <a:latin typeface="+mn-lt"/>
              </a:rPr>
              <a:t>-1</a:t>
            </a:r>
            <a:r>
              <a:rPr lang="en-US" sz="2000" b="1" dirty="0" smtClean="0">
                <a:solidFill>
                  <a:schemeClr val="tx1"/>
                </a:solidFill>
                <a:effectLst/>
                <a:latin typeface="+mn-lt"/>
              </a:rPr>
              <a:t> a day would get &gt;1.5fb</a:t>
            </a:r>
            <a:r>
              <a:rPr lang="en-US" sz="2000" b="1" baseline="30000" dirty="0" smtClean="0">
                <a:solidFill>
                  <a:schemeClr val="tx1"/>
                </a:solidFill>
                <a:effectLst/>
                <a:latin typeface="+mn-lt"/>
              </a:rPr>
              <a:t>-1</a:t>
            </a:r>
            <a:r>
              <a:rPr lang="en-US" sz="2000" b="1" dirty="0" smtClean="0">
                <a:solidFill>
                  <a:schemeClr val="tx1"/>
                </a:solidFill>
                <a:effectLst/>
                <a:latin typeface="+mn-lt"/>
              </a:rPr>
              <a:t> more </a:t>
            </a:r>
          </a:p>
          <a:p>
            <a:pPr algn="ctr"/>
            <a:r>
              <a:rPr lang="en-US" sz="2000" b="1" dirty="0" smtClean="0">
                <a:solidFill>
                  <a:srgbClr val="FF3300"/>
                </a:solidFill>
                <a:effectLst/>
                <a:latin typeface="Comic Sans MS"/>
                <a:cs typeface="Comic Sans MS"/>
              </a:rPr>
              <a:t>You can scale with any multiplier you like!</a:t>
            </a:r>
          </a:p>
          <a:p>
            <a:endParaRPr lang="en-US" sz="2000" b="1" dirty="0" smtClean="0">
              <a:solidFill>
                <a:schemeClr val="tx1"/>
              </a:solidFill>
              <a:effectLst/>
              <a:latin typeface="+mn-lt"/>
            </a:endParaRPr>
          </a:p>
          <a:p>
            <a:r>
              <a:rPr lang="en-US" sz="2000" b="1" dirty="0" smtClean="0">
                <a:solidFill>
                  <a:schemeClr val="tx1"/>
                </a:solidFill>
                <a:effectLst/>
                <a:latin typeface="+mn-lt"/>
              </a:rPr>
              <a:t>Then</a:t>
            </a:r>
            <a:r>
              <a:rPr lang="en-US" sz="2000" b="1" dirty="0">
                <a:solidFill>
                  <a:schemeClr val="tx1"/>
                </a:solidFill>
                <a:effectLst/>
                <a:latin typeface="+mn-lt"/>
              </a:rPr>
              <a:t>: </a:t>
            </a:r>
            <a:endParaRPr lang="en-US" sz="2000" b="1" dirty="0" smtClean="0">
              <a:solidFill>
                <a:schemeClr val="tx1"/>
              </a:solidFill>
              <a:effectLst/>
              <a:latin typeface="+mn-lt"/>
            </a:endParaRPr>
          </a:p>
          <a:p>
            <a:pPr marL="457200" indent="-457200">
              <a:buFont typeface="Courier New"/>
              <a:buChar char="o"/>
            </a:pPr>
            <a:r>
              <a:rPr lang="en-US" sz="2000" b="1" dirty="0" smtClean="0">
                <a:solidFill>
                  <a:schemeClr val="tx1"/>
                </a:solidFill>
                <a:effectLst/>
                <a:latin typeface="+mn-lt"/>
              </a:rPr>
              <a:t>MD4 block:  including a test of </a:t>
            </a:r>
            <a:r>
              <a:rPr lang="en-US" sz="2000" b="1" dirty="0" err="1" smtClean="0">
                <a:solidFill>
                  <a:schemeClr val="tx1"/>
                </a:solidFill>
                <a:effectLst/>
                <a:latin typeface="+mn-lt"/>
              </a:rPr>
              <a:t>Pb</a:t>
            </a:r>
            <a:r>
              <a:rPr lang="en-US" sz="2000" b="1" dirty="0" smtClean="0">
                <a:solidFill>
                  <a:schemeClr val="tx1"/>
                </a:solidFill>
                <a:effectLst/>
                <a:latin typeface="+mn-lt"/>
              </a:rPr>
              <a:t>-p (no Physics!)</a:t>
            </a:r>
          </a:p>
          <a:p>
            <a:pPr marL="457200" indent="-457200">
              <a:buFont typeface="Courier New"/>
              <a:buChar char="o"/>
            </a:pPr>
            <a:r>
              <a:rPr lang="en-US" sz="2000" b="1" dirty="0" err="1" smtClean="0">
                <a:solidFill>
                  <a:schemeClr val="tx1"/>
                </a:solidFill>
                <a:effectLst/>
                <a:latin typeface="+mn-lt"/>
              </a:rPr>
              <a:t>Pb-Pb</a:t>
            </a:r>
            <a:r>
              <a:rPr lang="en-US" sz="2000" b="1" dirty="0" smtClean="0">
                <a:solidFill>
                  <a:schemeClr val="tx1"/>
                </a:solidFill>
                <a:effectLst/>
                <a:latin typeface="+mn-lt"/>
              </a:rPr>
              <a:t> Physics </a:t>
            </a:r>
            <a:endParaRPr lang="en-US" sz="2000" b="1" dirty="0">
              <a:solidFill>
                <a:schemeClr val="tx1"/>
              </a:solidFill>
              <a:effectLst/>
              <a:latin typeface="+mn-lt"/>
            </a:endParaRPr>
          </a:p>
        </p:txBody>
      </p:sp>
    </p:spTree>
    <p:extLst>
      <p:ext uri="{BB962C8B-B14F-4D97-AF65-F5344CB8AC3E}">
        <p14:creationId xmlns:p14="http://schemas.microsoft.com/office/powerpoint/2010/main" val="4076758390"/>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US" dirty="0"/>
          </a:p>
        </p:txBody>
      </p:sp>
      <p:sp>
        <p:nvSpPr>
          <p:cNvPr id="3" name="Date Placeholder 2"/>
          <p:cNvSpPr>
            <a:spLocks noGrp="1"/>
          </p:cNvSpPr>
          <p:nvPr>
            <p:ph type="dt" sz="half" idx="10"/>
          </p:nvPr>
        </p:nvSpPr>
        <p:spPr/>
        <p:txBody>
          <a:bodyPr/>
          <a:lstStyle/>
          <a:p>
            <a:r>
              <a:rPr lang="en-US" smtClean="0"/>
              <a:t>September 21st 2011</a:t>
            </a:r>
            <a:endParaRPr lang="en-US" dirty="0" smtClean="0"/>
          </a:p>
        </p:txBody>
      </p:sp>
      <p:sp>
        <p:nvSpPr>
          <p:cNvPr id="4" name="Footer Placeholder 3"/>
          <p:cNvSpPr>
            <a:spLocks noGrp="1"/>
          </p:cNvSpPr>
          <p:nvPr>
            <p:ph type="ftr" sz="quarter" idx="11"/>
          </p:nvPr>
        </p:nvSpPr>
        <p:spPr/>
        <p:txBody>
          <a:bodyPr/>
          <a:lstStyle/>
          <a:p>
            <a:r>
              <a:rPr lang="en-US" smtClean="0"/>
              <a:t>LHCC, Paul Collier </a:t>
            </a:r>
            <a:endParaRPr lang="en-US" dirty="0"/>
          </a:p>
        </p:txBody>
      </p:sp>
      <p:sp>
        <p:nvSpPr>
          <p:cNvPr id="5" name="Slide Number Placeholder 4"/>
          <p:cNvSpPr>
            <a:spLocks noGrp="1"/>
          </p:cNvSpPr>
          <p:nvPr>
            <p:ph type="sldNum" sz="quarter" idx="12"/>
          </p:nvPr>
        </p:nvSpPr>
        <p:spPr/>
        <p:txBody>
          <a:bodyPr/>
          <a:lstStyle/>
          <a:p>
            <a:fld id="{8A37C28D-FCB0-477D-82D3-62143F2DA843}" type="slidenum">
              <a:rPr lang="en-US" smtClean="0"/>
              <a:pPr/>
              <a:t>33</a:t>
            </a:fld>
            <a:endParaRPr lang="en-US" dirty="0"/>
          </a:p>
        </p:txBody>
      </p:sp>
      <p:sp>
        <p:nvSpPr>
          <p:cNvPr id="6" name="TextBox 5"/>
          <p:cNvSpPr txBox="1"/>
          <p:nvPr/>
        </p:nvSpPr>
        <p:spPr>
          <a:xfrm>
            <a:off x="251520" y="1124744"/>
            <a:ext cx="8496944" cy="5598968"/>
          </a:xfrm>
          <a:prstGeom prst="rect">
            <a:avLst/>
          </a:prstGeom>
          <a:noFill/>
        </p:spPr>
        <p:txBody>
          <a:bodyPr wrap="square" rtlCol="0">
            <a:spAutoFit/>
          </a:bodyPr>
          <a:lstStyle/>
          <a:p>
            <a:pPr>
              <a:spcBef>
                <a:spcPts val="500"/>
              </a:spcBef>
              <a:spcAft>
                <a:spcPts val="0"/>
              </a:spcAft>
            </a:pPr>
            <a:r>
              <a:rPr lang="en-US" sz="2400" b="1" dirty="0" smtClean="0">
                <a:solidFill>
                  <a:schemeClr val="tx1"/>
                </a:solidFill>
                <a:effectLst/>
                <a:latin typeface="+mn-lt"/>
              </a:rPr>
              <a:t>The steep performance increase of the LHC continues: </a:t>
            </a:r>
          </a:p>
          <a:p>
            <a:pPr algn="ctr">
              <a:spcBef>
                <a:spcPts val="0"/>
              </a:spcBef>
              <a:spcAft>
                <a:spcPts val="500"/>
              </a:spcAft>
            </a:pPr>
            <a:r>
              <a:rPr lang="en-US" sz="2400" b="1" dirty="0" smtClean="0">
                <a:solidFill>
                  <a:srgbClr val="FF3300"/>
                </a:solidFill>
                <a:effectLst/>
                <a:latin typeface="+mn-lt"/>
              </a:rPr>
              <a:t>A factor ~5 in peak luminosity since the last LHCC!!</a:t>
            </a:r>
          </a:p>
          <a:p>
            <a:pPr>
              <a:spcBef>
                <a:spcPts val="500"/>
              </a:spcBef>
              <a:spcAft>
                <a:spcPts val="500"/>
              </a:spcAft>
            </a:pPr>
            <a:r>
              <a:rPr lang="en-US" sz="2400" b="1" dirty="0" smtClean="0">
                <a:solidFill>
                  <a:schemeClr val="tx1"/>
                </a:solidFill>
                <a:effectLst/>
                <a:latin typeface="+mn-lt"/>
              </a:rPr>
              <a:t>This is not without problems and issues but most are well under control, or in mitigation measures are in hand</a:t>
            </a:r>
          </a:p>
          <a:p>
            <a:pPr>
              <a:spcBef>
                <a:spcPts val="500"/>
              </a:spcBef>
              <a:spcAft>
                <a:spcPts val="500"/>
              </a:spcAft>
            </a:pPr>
            <a:r>
              <a:rPr lang="en-US" sz="2400" b="1" dirty="0" smtClean="0">
                <a:solidFill>
                  <a:schemeClr val="tx1"/>
                </a:solidFill>
                <a:effectLst/>
                <a:latin typeface="+mn-lt"/>
              </a:rPr>
              <a:t>What we need now is to exploit the magnificent peak performance and turn it into data on tape.</a:t>
            </a:r>
          </a:p>
          <a:p>
            <a:pPr>
              <a:spcBef>
                <a:spcPts val="500"/>
              </a:spcBef>
              <a:spcAft>
                <a:spcPts val="500"/>
              </a:spcAft>
            </a:pPr>
            <a:r>
              <a:rPr lang="en-US" sz="2400" b="1" dirty="0" smtClean="0">
                <a:solidFill>
                  <a:schemeClr val="tx1"/>
                </a:solidFill>
                <a:effectLst/>
                <a:latin typeface="+mn-lt"/>
              </a:rPr>
              <a:t>However we also need to push the machine to perform close to the peak to uncover any weaknesses (SEU) in time for mitigation measures during the Christmas stop. </a:t>
            </a:r>
          </a:p>
          <a:p>
            <a:pPr>
              <a:spcBef>
                <a:spcPts val="500"/>
              </a:spcBef>
              <a:spcAft>
                <a:spcPts val="500"/>
              </a:spcAft>
            </a:pPr>
            <a:r>
              <a:rPr lang="en-US" sz="2400" b="1" dirty="0" smtClean="0">
                <a:solidFill>
                  <a:schemeClr val="tx1"/>
                </a:solidFill>
                <a:effectLst/>
                <a:latin typeface="+mn-lt"/>
              </a:rPr>
              <a:t>Life is increasingly difficult juggling the needs of the different experiments since their optimum running conditions are so different! </a:t>
            </a:r>
          </a:p>
          <a:p>
            <a:r>
              <a:rPr lang="en-US" sz="2400" b="1" dirty="0" smtClean="0">
                <a:solidFill>
                  <a:schemeClr val="tx1"/>
                </a:solidFill>
                <a:effectLst/>
                <a:latin typeface="+mn-lt"/>
              </a:rPr>
              <a:t> </a:t>
            </a:r>
          </a:p>
        </p:txBody>
      </p:sp>
    </p:spTree>
    <p:extLst>
      <p:ext uri="{BB962C8B-B14F-4D97-AF65-F5344CB8AC3E}">
        <p14:creationId xmlns:p14="http://schemas.microsoft.com/office/powerpoint/2010/main" val="1116773159"/>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7664" y="2924944"/>
            <a:ext cx="6120680" cy="649288"/>
          </a:xfrm>
        </p:spPr>
        <p:txBody>
          <a:bodyPr/>
          <a:lstStyle/>
          <a:p>
            <a:r>
              <a:rPr lang="en-US" sz="3600" dirty="0" smtClean="0"/>
              <a:t>Thanks for your Attention</a:t>
            </a:r>
            <a:endParaRPr lang="en-US" sz="3600" dirty="0"/>
          </a:p>
        </p:txBody>
      </p:sp>
      <p:sp>
        <p:nvSpPr>
          <p:cNvPr id="3" name="Date Placeholder 2"/>
          <p:cNvSpPr>
            <a:spLocks noGrp="1"/>
          </p:cNvSpPr>
          <p:nvPr>
            <p:ph type="dt" sz="half" idx="10"/>
          </p:nvPr>
        </p:nvSpPr>
        <p:spPr/>
        <p:txBody>
          <a:bodyPr/>
          <a:lstStyle/>
          <a:p>
            <a:r>
              <a:rPr lang="en-US" smtClean="0"/>
              <a:t>September 21st 2011</a:t>
            </a:r>
            <a:endParaRPr lang="en-US" dirty="0" smtClean="0"/>
          </a:p>
        </p:txBody>
      </p:sp>
      <p:sp>
        <p:nvSpPr>
          <p:cNvPr id="4" name="Footer Placeholder 3"/>
          <p:cNvSpPr>
            <a:spLocks noGrp="1"/>
          </p:cNvSpPr>
          <p:nvPr>
            <p:ph type="ftr" sz="quarter" idx="11"/>
          </p:nvPr>
        </p:nvSpPr>
        <p:spPr/>
        <p:txBody>
          <a:bodyPr/>
          <a:lstStyle/>
          <a:p>
            <a:r>
              <a:rPr lang="en-US" smtClean="0"/>
              <a:t>LHCC, Paul Collier </a:t>
            </a:r>
            <a:endParaRPr lang="en-US" dirty="0"/>
          </a:p>
        </p:txBody>
      </p:sp>
      <p:sp>
        <p:nvSpPr>
          <p:cNvPr id="5" name="Slide Number Placeholder 4"/>
          <p:cNvSpPr>
            <a:spLocks noGrp="1"/>
          </p:cNvSpPr>
          <p:nvPr>
            <p:ph type="sldNum" sz="quarter" idx="12"/>
          </p:nvPr>
        </p:nvSpPr>
        <p:spPr/>
        <p:txBody>
          <a:bodyPr/>
          <a:lstStyle/>
          <a:p>
            <a:fld id="{8A37C28D-FCB0-477D-82D3-62143F2DA843}" type="slidenum">
              <a:rPr lang="en-US" smtClean="0"/>
              <a:pPr/>
              <a:t>34</a:t>
            </a:fld>
            <a:endParaRPr lang="en-US" dirty="0"/>
          </a:p>
        </p:txBody>
      </p:sp>
    </p:spTree>
    <p:extLst>
      <p:ext uri="{BB962C8B-B14F-4D97-AF65-F5344CB8AC3E}">
        <p14:creationId xmlns:p14="http://schemas.microsoft.com/office/powerpoint/2010/main" val="1232677021"/>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Longer Term Planning</a:t>
            </a:r>
            <a:endParaRPr lang="en-US" dirty="0"/>
          </a:p>
        </p:txBody>
      </p:sp>
      <p:sp>
        <p:nvSpPr>
          <p:cNvPr id="3" name="Date Placeholder 2"/>
          <p:cNvSpPr>
            <a:spLocks noGrp="1"/>
          </p:cNvSpPr>
          <p:nvPr>
            <p:ph type="dt" sz="half" idx="10"/>
          </p:nvPr>
        </p:nvSpPr>
        <p:spPr/>
        <p:txBody>
          <a:bodyPr/>
          <a:lstStyle/>
          <a:p>
            <a:r>
              <a:rPr lang="en-US" smtClean="0"/>
              <a:t>September 21st 2011</a:t>
            </a:r>
            <a:endParaRPr lang="en-US" dirty="0" smtClean="0"/>
          </a:p>
        </p:txBody>
      </p:sp>
      <p:sp>
        <p:nvSpPr>
          <p:cNvPr id="4" name="Footer Placeholder 3"/>
          <p:cNvSpPr>
            <a:spLocks noGrp="1"/>
          </p:cNvSpPr>
          <p:nvPr>
            <p:ph type="ftr" sz="quarter" idx="11"/>
          </p:nvPr>
        </p:nvSpPr>
        <p:spPr/>
        <p:txBody>
          <a:bodyPr/>
          <a:lstStyle/>
          <a:p>
            <a:r>
              <a:rPr lang="en-US" smtClean="0"/>
              <a:t>LHCC, Paul Collier </a:t>
            </a:r>
            <a:endParaRPr lang="en-US" dirty="0"/>
          </a:p>
        </p:txBody>
      </p:sp>
      <p:sp>
        <p:nvSpPr>
          <p:cNvPr id="5" name="Slide Number Placeholder 4"/>
          <p:cNvSpPr>
            <a:spLocks noGrp="1"/>
          </p:cNvSpPr>
          <p:nvPr>
            <p:ph type="sldNum" sz="quarter" idx="12"/>
          </p:nvPr>
        </p:nvSpPr>
        <p:spPr/>
        <p:txBody>
          <a:bodyPr/>
          <a:lstStyle/>
          <a:p>
            <a:fld id="{8A37C28D-FCB0-477D-82D3-62143F2DA843}" type="slidenum">
              <a:rPr lang="en-US" smtClean="0"/>
              <a:pPr/>
              <a:t>35</a:t>
            </a:fld>
            <a:endParaRPr lang="en-US" dirty="0"/>
          </a:p>
        </p:txBody>
      </p:sp>
      <p:pic>
        <p:nvPicPr>
          <p:cNvPr id="6"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0680" y="836712"/>
            <a:ext cx="8531799" cy="6021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table"/>
          <p:cNvPicPr>
            <a:picLocks noChangeAspect="1"/>
          </p:cNvPicPr>
          <p:nvPr/>
        </p:nvPicPr>
        <p:blipFill>
          <a:blip r:embed="rId3"/>
          <a:stretch>
            <a:fillRect/>
          </a:stretch>
        </p:blipFill>
        <p:spPr>
          <a:xfrm>
            <a:off x="8150457" y="4114396"/>
            <a:ext cx="1063666" cy="2474303"/>
          </a:xfrm>
          <a:prstGeom prst="rect">
            <a:avLst/>
          </a:prstGeom>
        </p:spPr>
      </p:pic>
      <p:sp>
        <p:nvSpPr>
          <p:cNvPr id="8" name="Rectangle 7"/>
          <p:cNvSpPr>
            <a:spLocks noChangeArrowheads="1"/>
          </p:cNvSpPr>
          <p:nvPr/>
        </p:nvSpPr>
        <p:spPr bwMode="auto">
          <a:xfrm>
            <a:off x="7164288" y="1074430"/>
            <a:ext cx="1800200" cy="266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43952" tIns="17581" rIns="43952" bIns="17581">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pPr>
            <a:r>
              <a:rPr lang="en-US" sz="1500" u="sng" dirty="0">
                <a:solidFill>
                  <a:srgbClr val="FF0000"/>
                </a:solidFill>
                <a:latin typeface="Comic Sans MS" pitchFamily="66" charset="0"/>
                <a:ea typeface="ＭＳ Ｐゴシック" pitchFamily="34" charset="-128"/>
                <a:cs typeface="Arial" charset="0"/>
              </a:rPr>
              <a:t>Not yet approved!</a:t>
            </a:r>
          </a:p>
        </p:txBody>
      </p:sp>
      <p:sp>
        <p:nvSpPr>
          <p:cNvPr id="9" name="Rectangle 8"/>
          <p:cNvSpPr/>
          <p:nvPr/>
        </p:nvSpPr>
        <p:spPr>
          <a:xfrm>
            <a:off x="1955454" y="1828883"/>
            <a:ext cx="351039" cy="4156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base">
              <a:spcBef>
                <a:spcPct val="0"/>
              </a:spcBef>
              <a:spcAft>
                <a:spcPct val="0"/>
              </a:spcAft>
              <a:defRPr/>
            </a:pPr>
            <a:endParaRPr lang="en-GB">
              <a:solidFill>
                <a:prstClr val="white"/>
              </a:solidFill>
            </a:endParaRPr>
          </a:p>
        </p:txBody>
      </p:sp>
      <p:sp>
        <p:nvSpPr>
          <p:cNvPr id="10" name="Down Arrow 9"/>
          <p:cNvSpPr/>
          <p:nvPr/>
        </p:nvSpPr>
        <p:spPr>
          <a:xfrm flipH="1">
            <a:off x="2771800" y="1340768"/>
            <a:ext cx="108094" cy="321874"/>
          </a:xfrm>
          <a:prstGeom prst="downArrow">
            <a:avLst/>
          </a:prstGeom>
          <a:solidFill>
            <a:schemeClr val="accent3">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base">
              <a:spcBef>
                <a:spcPct val="0"/>
              </a:spcBef>
              <a:spcAft>
                <a:spcPct val="0"/>
              </a:spcAft>
              <a:defRPr/>
            </a:pPr>
            <a:endParaRPr lang="en-GB" sz="1050">
              <a:solidFill>
                <a:prstClr val="white"/>
              </a:solidFill>
            </a:endParaRPr>
          </a:p>
        </p:txBody>
      </p:sp>
    </p:spTree>
    <p:extLst>
      <p:ext uri="{BB962C8B-B14F-4D97-AF65-F5344CB8AC3E}">
        <p14:creationId xmlns:p14="http://schemas.microsoft.com/office/powerpoint/2010/main" val="2318898688"/>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MKI ‘Misfire Events’ </a:t>
            </a:r>
            <a:r>
              <a:rPr lang="en-US" sz="2400" dirty="0" smtClean="0"/>
              <a:t>(not related to previous slide)</a:t>
            </a:r>
            <a:endParaRPr lang="en-US" sz="2400" dirty="0"/>
          </a:p>
        </p:txBody>
      </p:sp>
      <p:sp>
        <p:nvSpPr>
          <p:cNvPr id="3" name="Date Placeholder 2"/>
          <p:cNvSpPr>
            <a:spLocks noGrp="1"/>
          </p:cNvSpPr>
          <p:nvPr>
            <p:ph type="dt" sz="half" idx="10"/>
          </p:nvPr>
        </p:nvSpPr>
        <p:spPr/>
        <p:txBody>
          <a:bodyPr/>
          <a:lstStyle/>
          <a:p>
            <a:r>
              <a:rPr lang="en-US" smtClean="0"/>
              <a:t>September 21st 2011</a:t>
            </a:r>
            <a:endParaRPr lang="en-US" dirty="0" smtClean="0"/>
          </a:p>
        </p:txBody>
      </p:sp>
      <p:sp>
        <p:nvSpPr>
          <p:cNvPr id="4" name="Footer Placeholder 3"/>
          <p:cNvSpPr>
            <a:spLocks noGrp="1"/>
          </p:cNvSpPr>
          <p:nvPr>
            <p:ph type="ftr" sz="quarter" idx="11"/>
          </p:nvPr>
        </p:nvSpPr>
        <p:spPr/>
        <p:txBody>
          <a:bodyPr/>
          <a:lstStyle/>
          <a:p>
            <a:r>
              <a:rPr lang="en-US" smtClean="0"/>
              <a:t>LHCC, Paul Collier </a:t>
            </a:r>
            <a:endParaRPr lang="en-US" dirty="0"/>
          </a:p>
        </p:txBody>
      </p:sp>
      <p:sp>
        <p:nvSpPr>
          <p:cNvPr id="5" name="Slide Number Placeholder 4"/>
          <p:cNvSpPr>
            <a:spLocks noGrp="1"/>
          </p:cNvSpPr>
          <p:nvPr>
            <p:ph type="sldNum" sz="quarter" idx="12"/>
          </p:nvPr>
        </p:nvSpPr>
        <p:spPr/>
        <p:txBody>
          <a:bodyPr/>
          <a:lstStyle/>
          <a:p>
            <a:fld id="{8A37C28D-FCB0-477D-82D3-62143F2DA843}" type="slidenum">
              <a:rPr lang="en-US" smtClean="0"/>
              <a:pPr/>
              <a:t>36</a:t>
            </a:fld>
            <a:endParaRPr lang="en-US" dirty="0"/>
          </a:p>
        </p:txBody>
      </p:sp>
      <p:pic>
        <p:nvPicPr>
          <p:cNvPr id="6" name="Picture 5" descr="mki2_1630hrs_28july2011_PFNc.png"/>
          <p:cNvPicPr>
            <a:picLocks noChangeAspect="1"/>
          </p:cNvPicPr>
          <p:nvPr/>
        </p:nvPicPr>
        <p:blipFill>
          <a:blip r:embed="rId2" cstate="print"/>
          <a:stretch>
            <a:fillRect/>
          </a:stretch>
        </p:blipFill>
        <p:spPr>
          <a:xfrm>
            <a:off x="1030393" y="1124744"/>
            <a:ext cx="7083213" cy="3429000"/>
          </a:xfrm>
          <a:prstGeom prst="rect">
            <a:avLst/>
          </a:prstGeom>
        </p:spPr>
      </p:pic>
      <p:cxnSp>
        <p:nvCxnSpPr>
          <p:cNvPr id="7" name="Straight Arrow Connector 6"/>
          <p:cNvCxnSpPr/>
          <p:nvPr/>
        </p:nvCxnSpPr>
        <p:spPr>
          <a:xfrm rot="10800000" flipV="1">
            <a:off x="4644008" y="1700808"/>
            <a:ext cx="566657" cy="379352"/>
          </a:xfrm>
          <a:prstGeom prst="straightConnector1">
            <a:avLst/>
          </a:prstGeom>
          <a:ln w="25400">
            <a:solidFill>
              <a:srgbClr val="92D050"/>
            </a:solidFill>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5148064" y="1484784"/>
            <a:ext cx="3196201" cy="296975"/>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dirty="0" smtClean="0">
                <a:ln>
                  <a:noFill/>
                </a:ln>
                <a:solidFill>
                  <a:srgbClr val="92D050"/>
                </a:solidFill>
                <a:effectLst/>
                <a:uLnTx/>
                <a:uFillTx/>
                <a:latin typeface="Arial" charset="0"/>
                <a:ea typeface="+mn-ea"/>
                <a:cs typeface="+mn-cs"/>
              </a:rPr>
              <a:t>Normal (triggered) turn-on </a:t>
            </a:r>
            <a:endParaRPr kumimoji="0" lang="en-GB" sz="1800" b="0" i="0" u="none" strike="noStrike" kern="1200" cap="none" spc="0" normalizeH="0" baseline="0" noProof="0" dirty="0">
              <a:ln>
                <a:noFill/>
              </a:ln>
              <a:solidFill>
                <a:srgbClr val="92D050"/>
              </a:solidFill>
              <a:effectLst/>
              <a:uLnTx/>
              <a:uFillTx/>
              <a:latin typeface="Arial" charset="0"/>
              <a:ea typeface="+mn-ea"/>
              <a:cs typeface="+mn-cs"/>
            </a:endParaRPr>
          </a:p>
        </p:txBody>
      </p:sp>
      <p:sp>
        <p:nvSpPr>
          <p:cNvPr id="11" name="TextBox 10"/>
          <p:cNvSpPr txBox="1"/>
          <p:nvPr/>
        </p:nvSpPr>
        <p:spPr>
          <a:xfrm>
            <a:off x="1907704" y="3861048"/>
            <a:ext cx="4400446" cy="272618"/>
          </a:xfrm>
          <a:prstGeom prst="rect">
            <a:avLst/>
          </a:prstGeom>
          <a:noFill/>
        </p:spPr>
        <p:txBody>
          <a:bodyPr wrap="square" rtlCol="0">
            <a:spAutoFit/>
          </a:bodyPr>
          <a:lstStyle>
            <a:defPPr>
              <a:defRPr lang="en-GB"/>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dirty="0" smtClean="0">
                <a:ln>
                  <a:noFill/>
                </a:ln>
                <a:solidFill>
                  <a:srgbClr val="FF0000"/>
                </a:solidFill>
                <a:effectLst/>
                <a:uLnTx/>
                <a:uFillTx/>
                <a:latin typeface="Arial" charset="0"/>
                <a:ea typeface="+mn-ea"/>
                <a:cs typeface="+mn-cs"/>
              </a:rPr>
              <a:t>Erratic (</a:t>
            </a:r>
            <a:r>
              <a:rPr kumimoji="0" lang="en-GB" sz="1800" b="0" i="0" u="none" strike="noStrike" kern="1200" cap="none" spc="0" normalizeH="0" baseline="0" noProof="0" dirty="0" err="1" smtClean="0">
                <a:ln>
                  <a:noFill/>
                </a:ln>
                <a:solidFill>
                  <a:srgbClr val="FF0000"/>
                </a:solidFill>
                <a:effectLst/>
                <a:uLnTx/>
                <a:uFillTx/>
                <a:latin typeface="Arial" charset="0"/>
                <a:ea typeface="+mn-ea"/>
                <a:cs typeface="+mn-cs"/>
              </a:rPr>
              <a:t>untriggered</a:t>
            </a:r>
            <a:r>
              <a:rPr kumimoji="0" lang="en-GB" sz="1800" b="0" i="0" u="none" strike="noStrike" kern="1200" cap="none" spc="0" normalizeH="0" baseline="0" noProof="0" dirty="0" smtClean="0">
                <a:ln>
                  <a:noFill/>
                </a:ln>
                <a:solidFill>
                  <a:srgbClr val="FF0000"/>
                </a:solidFill>
                <a:effectLst/>
                <a:uLnTx/>
                <a:uFillTx/>
                <a:latin typeface="Arial" charset="0"/>
                <a:ea typeface="+mn-ea"/>
                <a:cs typeface="+mn-cs"/>
              </a:rPr>
              <a:t>) turn-on of MKI2 MS3</a:t>
            </a:r>
            <a:endParaRPr kumimoji="0" lang="en-GB" sz="1800" b="0" i="0" u="none" strike="noStrike" kern="1200" cap="none" spc="0" normalizeH="0" baseline="0" noProof="0" dirty="0">
              <a:ln>
                <a:noFill/>
              </a:ln>
              <a:solidFill>
                <a:srgbClr val="FF0000"/>
              </a:solidFill>
              <a:effectLst/>
              <a:uLnTx/>
              <a:uFillTx/>
              <a:latin typeface="Arial" charset="0"/>
              <a:ea typeface="+mn-ea"/>
              <a:cs typeface="+mn-cs"/>
            </a:endParaRPr>
          </a:p>
        </p:txBody>
      </p:sp>
      <p:cxnSp>
        <p:nvCxnSpPr>
          <p:cNvPr id="12" name="Straight Arrow Connector 11"/>
          <p:cNvCxnSpPr/>
          <p:nvPr/>
        </p:nvCxnSpPr>
        <p:spPr>
          <a:xfrm flipV="1">
            <a:off x="3491880" y="3356994"/>
            <a:ext cx="360042" cy="578309"/>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4" name="Content Placeholder 11"/>
          <p:cNvSpPr>
            <a:spLocks noGrp="1"/>
          </p:cNvSpPr>
          <p:nvPr/>
        </p:nvSpPr>
        <p:spPr bwMode="auto">
          <a:xfrm>
            <a:off x="179512" y="4581128"/>
            <a:ext cx="8856984" cy="1676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a:solidFill>
                  <a:schemeClr val="tx2"/>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a:solidFill>
                  <a:schemeClr val="tx2"/>
                </a:solidFill>
                <a:latin typeface="+mn-lt"/>
              </a:defRPr>
            </a:lvl2pPr>
            <a:lvl3pPr marL="1143000" indent="-228600" algn="l" rtl="0" eaLnBrk="0" fontAlgn="base" hangingPunct="0">
              <a:spcBef>
                <a:spcPct val="20000"/>
              </a:spcBef>
              <a:spcAft>
                <a:spcPct val="0"/>
              </a:spcAft>
              <a:buFont typeface="Arial" charset="0"/>
              <a:buChar char="•"/>
              <a:defRPr sz="2400">
                <a:solidFill>
                  <a:schemeClr val="tx2"/>
                </a:solidFill>
                <a:latin typeface="+mn-lt"/>
              </a:defRPr>
            </a:lvl3pPr>
            <a:lvl4pPr marL="1600200" indent="-228600" algn="l" rtl="0" eaLnBrk="0" fontAlgn="base" hangingPunct="0">
              <a:spcBef>
                <a:spcPct val="20000"/>
              </a:spcBef>
              <a:spcAft>
                <a:spcPct val="0"/>
              </a:spcAft>
              <a:buFont typeface="Arial" charset="0"/>
              <a:buChar char="–"/>
              <a:defRPr sz="2000">
                <a:solidFill>
                  <a:schemeClr val="tx2"/>
                </a:solidFill>
                <a:latin typeface="+mn-lt"/>
              </a:defRPr>
            </a:lvl4pPr>
            <a:lvl5pPr marL="2057400" indent="-228600" algn="l" rtl="0" eaLnBrk="0" fontAlgn="base" hangingPunct="0">
              <a:spcBef>
                <a:spcPct val="20000"/>
              </a:spcBef>
              <a:spcAft>
                <a:spcPct val="0"/>
              </a:spcAft>
              <a:buFont typeface="Arial" charset="0"/>
              <a:buChar char="»"/>
              <a:defRPr sz="2000">
                <a:solidFill>
                  <a:schemeClr val="tx2"/>
                </a:solidFill>
                <a:latin typeface="+mn-lt"/>
              </a:defRPr>
            </a:lvl5pPr>
            <a:lvl6pPr marL="2514600" indent="-228600" algn="l" rtl="0" eaLnBrk="0" fontAlgn="base" hangingPunct="0">
              <a:spcBef>
                <a:spcPct val="20000"/>
              </a:spcBef>
              <a:spcAft>
                <a:spcPct val="0"/>
              </a:spcAft>
              <a:buFont typeface="Arial" charset="0"/>
              <a:buChar char="»"/>
              <a:defRPr sz="2000">
                <a:solidFill>
                  <a:schemeClr val="tx2"/>
                </a:solidFill>
                <a:latin typeface="+mn-lt"/>
              </a:defRPr>
            </a:lvl6pPr>
            <a:lvl7pPr marL="2971800" indent="-228600" algn="l" rtl="0" eaLnBrk="0" fontAlgn="base" hangingPunct="0">
              <a:spcBef>
                <a:spcPct val="20000"/>
              </a:spcBef>
              <a:spcAft>
                <a:spcPct val="0"/>
              </a:spcAft>
              <a:buFont typeface="Arial" charset="0"/>
              <a:buChar char="»"/>
              <a:defRPr sz="2000">
                <a:solidFill>
                  <a:schemeClr val="tx2"/>
                </a:solidFill>
                <a:latin typeface="+mn-lt"/>
              </a:defRPr>
            </a:lvl7pPr>
            <a:lvl8pPr marL="3429000" indent="-228600" algn="l" rtl="0" eaLnBrk="0" fontAlgn="base" hangingPunct="0">
              <a:spcBef>
                <a:spcPct val="20000"/>
              </a:spcBef>
              <a:spcAft>
                <a:spcPct val="0"/>
              </a:spcAft>
              <a:buFont typeface="Arial" charset="0"/>
              <a:buChar char="»"/>
              <a:defRPr sz="2000">
                <a:solidFill>
                  <a:schemeClr val="tx2"/>
                </a:solidFill>
                <a:latin typeface="+mn-lt"/>
              </a:defRPr>
            </a:lvl8pPr>
            <a:lvl9pPr marL="3886200" indent="-228600" algn="l" rtl="0" eaLnBrk="0" fontAlgn="base" hangingPunct="0">
              <a:spcBef>
                <a:spcPct val="20000"/>
              </a:spcBef>
              <a:spcAft>
                <a:spcPct val="0"/>
              </a:spcAft>
              <a:buFont typeface="Arial" charset="0"/>
              <a:buChar char="»"/>
              <a:defRPr sz="2000">
                <a:solidFill>
                  <a:schemeClr val="tx2"/>
                </a:solidFill>
                <a:latin typeface="+mn-lt"/>
              </a:defRPr>
            </a:lvl9pPr>
          </a:lstStyle>
          <a:p>
            <a:pPr>
              <a:buNone/>
            </a:pPr>
            <a:r>
              <a:rPr lang="en-GB" sz="1600" b="1" dirty="0" smtClean="0">
                <a:effectLst/>
              </a:rPr>
              <a:t>Interlocks detected erratic. Control (machine protection) philosophy is to trigger all MS and DS of system (within a delay of 1µs). Hence all 4 kicker magnets pulsed for up to 4.5µs.</a:t>
            </a:r>
          </a:p>
          <a:p>
            <a:pPr>
              <a:buFont typeface="Wingdings" pitchFamily="2" charset="2"/>
              <a:buChar char="Ø"/>
            </a:pPr>
            <a:r>
              <a:rPr lang="en-GB" sz="1600" b="1" dirty="0" smtClean="0">
                <a:effectLst/>
              </a:rPr>
              <a:t> Circulating beam was not hit by the kick. </a:t>
            </a:r>
          </a:p>
          <a:p>
            <a:pPr>
              <a:buFont typeface="Wingdings" pitchFamily="2" charset="2"/>
              <a:buChar char="Ø"/>
            </a:pPr>
            <a:r>
              <a:rPr lang="en-GB" sz="1600" b="1" dirty="0" smtClean="0">
                <a:effectLst/>
              </a:rPr>
              <a:t> </a:t>
            </a:r>
            <a:r>
              <a:rPr lang="en-GB" sz="1600" b="1" dirty="0" smtClean="0">
                <a:solidFill>
                  <a:srgbClr val="FF0000"/>
                </a:solidFill>
                <a:effectLst/>
              </a:rPr>
              <a:t>Batch was extracted from SPS but saw no kick at MKI </a:t>
            </a:r>
            <a:r>
              <a:rPr lang="en-GB" sz="1600" b="1" dirty="0" smtClean="0">
                <a:effectLst/>
              </a:rPr>
              <a:t>and went straight into the TDI.</a:t>
            </a:r>
          </a:p>
          <a:p>
            <a:r>
              <a:rPr lang="en-GB" sz="1600" b="1" dirty="0" smtClean="0">
                <a:effectLst/>
              </a:rPr>
              <a:t>Note: this MS was put in place during last TS and has since made 5 </a:t>
            </a:r>
            <a:r>
              <a:rPr lang="en-GB" sz="1600" b="1" dirty="0" err="1" smtClean="0">
                <a:effectLst/>
              </a:rPr>
              <a:t>erratics</a:t>
            </a:r>
            <a:r>
              <a:rPr lang="en-GB" sz="1600" b="1" dirty="0" smtClean="0">
                <a:effectLst/>
              </a:rPr>
              <a:t> (only last 2 affected beam).</a:t>
            </a:r>
          </a:p>
        </p:txBody>
      </p:sp>
      <p:sp>
        <p:nvSpPr>
          <p:cNvPr id="15" name="Text Box 5"/>
          <p:cNvSpPr txBox="1">
            <a:spLocks noChangeArrowheads="1"/>
          </p:cNvSpPr>
          <p:nvPr/>
        </p:nvSpPr>
        <p:spPr bwMode="auto">
          <a:xfrm>
            <a:off x="7467600" y="6237312"/>
            <a:ext cx="1676400" cy="276999"/>
          </a:xfrm>
          <a:prstGeom prst="rect">
            <a:avLst/>
          </a:prstGeom>
          <a:solidFill>
            <a:schemeClr val="bg1"/>
          </a:solidFill>
          <a:ln w="9525">
            <a:noFill/>
            <a:miter lim="800000"/>
            <a:headEnd/>
            <a:tailEnd/>
          </a:ln>
          <a:effectLst/>
        </p:spPr>
        <p:txBody>
          <a:bodyPr wrap="square">
            <a:spAutoFit/>
          </a:bodyPr>
          <a:lstStyle>
            <a:defPPr>
              <a:defRPr lang="en-GB"/>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spcBef>
                <a:spcPct val="50000"/>
              </a:spcBef>
            </a:pPr>
            <a:r>
              <a:rPr lang="en-US" sz="1200" b="1" dirty="0" smtClean="0">
                <a:effectLst/>
              </a:rPr>
              <a:t>M. Barnes</a:t>
            </a:r>
            <a:endParaRPr lang="en-GB" sz="1200" b="1" dirty="0">
              <a:effectLst/>
            </a:endParaRPr>
          </a:p>
        </p:txBody>
      </p:sp>
      <p:sp>
        <p:nvSpPr>
          <p:cNvPr id="8" name="TextBox 7"/>
          <p:cNvSpPr txBox="1"/>
          <p:nvPr/>
        </p:nvSpPr>
        <p:spPr>
          <a:xfrm>
            <a:off x="107504" y="908720"/>
            <a:ext cx="1080120" cy="338554"/>
          </a:xfrm>
          <a:prstGeom prst="rect">
            <a:avLst/>
          </a:prstGeom>
          <a:solidFill>
            <a:schemeClr val="bg1"/>
          </a:solidFill>
        </p:spPr>
        <p:txBody>
          <a:bodyPr wrap="square" rtlCol="0">
            <a:spAutoFit/>
          </a:bodyPr>
          <a:lstStyle/>
          <a:p>
            <a:r>
              <a:rPr lang="en-US" sz="1600" b="1" dirty="0" smtClean="0">
                <a:solidFill>
                  <a:schemeClr val="tx1"/>
                </a:solidFill>
                <a:effectLst/>
                <a:latin typeface="+mn-lt"/>
              </a:rPr>
              <a:t>28/7/2011</a:t>
            </a:r>
          </a:p>
        </p:txBody>
      </p:sp>
    </p:spTree>
    <p:extLst>
      <p:ext uri="{BB962C8B-B14F-4D97-AF65-F5344CB8AC3E}">
        <p14:creationId xmlns:p14="http://schemas.microsoft.com/office/powerpoint/2010/main" val="1791648138"/>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End June 2011 … </a:t>
            </a:r>
            <a:endParaRPr lang="en-US" dirty="0"/>
          </a:p>
        </p:txBody>
      </p:sp>
      <p:sp>
        <p:nvSpPr>
          <p:cNvPr id="3" name="Date Placeholder 2"/>
          <p:cNvSpPr>
            <a:spLocks noGrp="1"/>
          </p:cNvSpPr>
          <p:nvPr>
            <p:ph type="dt" sz="half" idx="10"/>
          </p:nvPr>
        </p:nvSpPr>
        <p:spPr/>
        <p:txBody>
          <a:bodyPr/>
          <a:lstStyle/>
          <a:p>
            <a:r>
              <a:rPr lang="en-US" smtClean="0"/>
              <a:t>September 21st 2011</a:t>
            </a:r>
            <a:endParaRPr lang="en-US" dirty="0" smtClean="0"/>
          </a:p>
        </p:txBody>
      </p:sp>
      <p:sp>
        <p:nvSpPr>
          <p:cNvPr id="4" name="Footer Placeholder 3"/>
          <p:cNvSpPr>
            <a:spLocks noGrp="1"/>
          </p:cNvSpPr>
          <p:nvPr>
            <p:ph type="ftr" sz="quarter" idx="11"/>
          </p:nvPr>
        </p:nvSpPr>
        <p:spPr/>
        <p:txBody>
          <a:bodyPr/>
          <a:lstStyle/>
          <a:p>
            <a:r>
              <a:rPr lang="en-US" smtClean="0"/>
              <a:t>LHCC, Paul Collier </a:t>
            </a:r>
            <a:endParaRPr lang="en-US" dirty="0"/>
          </a:p>
        </p:txBody>
      </p:sp>
      <p:sp>
        <p:nvSpPr>
          <p:cNvPr id="5" name="Slide Number Placeholder 4"/>
          <p:cNvSpPr>
            <a:spLocks noGrp="1"/>
          </p:cNvSpPr>
          <p:nvPr>
            <p:ph type="sldNum" sz="quarter" idx="12"/>
          </p:nvPr>
        </p:nvSpPr>
        <p:spPr/>
        <p:txBody>
          <a:bodyPr/>
          <a:lstStyle/>
          <a:p>
            <a:fld id="{8A37C28D-FCB0-477D-82D3-62143F2DA843}" type="slidenum">
              <a:rPr lang="en-US" smtClean="0"/>
              <a:pPr/>
              <a:t>4</a:t>
            </a:fld>
            <a:endParaRPr lang="en-US" dirty="0"/>
          </a:p>
        </p:txBody>
      </p:sp>
      <p:sp>
        <p:nvSpPr>
          <p:cNvPr id="6" name="Content Placeholder 2"/>
          <p:cNvSpPr>
            <a:spLocks noGrp="1"/>
          </p:cNvSpPr>
          <p:nvPr/>
        </p:nvSpPr>
        <p:spPr bwMode="auto">
          <a:xfrm>
            <a:off x="179512" y="980728"/>
            <a:ext cx="8712968"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18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sz="2400" dirty="0" smtClean="0"/>
              <a:t>Reached 1380 (max possible with 50ns) on 28 June fill 1901</a:t>
            </a:r>
          </a:p>
          <a:p>
            <a:r>
              <a:rPr lang="en-GB" sz="2400" dirty="0" smtClean="0"/>
              <a:t>Complete MP and OP Qualification for ~100MJ/beam</a:t>
            </a:r>
          </a:p>
        </p:txBody>
      </p:sp>
      <p:pic>
        <p:nvPicPr>
          <p:cNvPr id="7" name="Picture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3043" y="2501106"/>
            <a:ext cx="4295775" cy="308768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23593" y="2501106"/>
            <a:ext cx="4297363" cy="3087688"/>
          </a:xfrm>
          <a:prstGeom prst="rect">
            <a:avLst/>
          </a:prstGeom>
          <a:noFill/>
          <a:ln w="158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35474484"/>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Luminosity Leveling via beam Separation</a:t>
            </a:r>
            <a:endParaRPr lang="en-US" dirty="0"/>
          </a:p>
        </p:txBody>
      </p:sp>
      <p:sp>
        <p:nvSpPr>
          <p:cNvPr id="3" name="Date Placeholder 2"/>
          <p:cNvSpPr>
            <a:spLocks noGrp="1"/>
          </p:cNvSpPr>
          <p:nvPr>
            <p:ph type="dt" sz="half" idx="10"/>
          </p:nvPr>
        </p:nvSpPr>
        <p:spPr/>
        <p:txBody>
          <a:bodyPr/>
          <a:lstStyle/>
          <a:p>
            <a:r>
              <a:rPr lang="en-US" smtClean="0"/>
              <a:t>September 21st 2011</a:t>
            </a:r>
            <a:endParaRPr lang="en-US" dirty="0" smtClean="0"/>
          </a:p>
        </p:txBody>
      </p:sp>
      <p:sp>
        <p:nvSpPr>
          <p:cNvPr id="4" name="Footer Placeholder 3"/>
          <p:cNvSpPr>
            <a:spLocks noGrp="1"/>
          </p:cNvSpPr>
          <p:nvPr>
            <p:ph type="ftr" sz="quarter" idx="11"/>
          </p:nvPr>
        </p:nvSpPr>
        <p:spPr/>
        <p:txBody>
          <a:bodyPr/>
          <a:lstStyle/>
          <a:p>
            <a:r>
              <a:rPr lang="en-US" smtClean="0"/>
              <a:t>LHCC, Paul Collier </a:t>
            </a:r>
            <a:endParaRPr lang="en-US" dirty="0"/>
          </a:p>
        </p:txBody>
      </p:sp>
      <p:sp>
        <p:nvSpPr>
          <p:cNvPr id="5" name="Slide Number Placeholder 4"/>
          <p:cNvSpPr>
            <a:spLocks noGrp="1"/>
          </p:cNvSpPr>
          <p:nvPr>
            <p:ph type="sldNum" sz="quarter" idx="12"/>
          </p:nvPr>
        </p:nvSpPr>
        <p:spPr/>
        <p:txBody>
          <a:bodyPr/>
          <a:lstStyle/>
          <a:p>
            <a:fld id="{8A37C28D-FCB0-477D-82D3-62143F2DA843}" type="slidenum">
              <a:rPr lang="en-US" smtClean="0"/>
              <a:pPr/>
              <a:t>5</a:t>
            </a:fld>
            <a:endParaRPr lang="en-US" dirty="0"/>
          </a:p>
        </p:txBody>
      </p:sp>
      <p:grpSp>
        <p:nvGrpSpPr>
          <p:cNvPr id="6" name="Group 5"/>
          <p:cNvGrpSpPr>
            <a:grpSpLocks/>
          </p:cNvGrpSpPr>
          <p:nvPr/>
        </p:nvGrpSpPr>
        <p:grpSpPr bwMode="auto">
          <a:xfrm>
            <a:off x="1183679" y="1340768"/>
            <a:ext cx="6414711" cy="4214523"/>
            <a:chOff x="1328738" y="1484313"/>
            <a:chExt cx="6415087" cy="4214812"/>
          </a:xfrm>
        </p:grpSpPr>
        <p:pic>
          <p:nvPicPr>
            <p:cNvPr id="9" name="Picture 8" descr="\\cern.ch\dfs\Users\s\sandreas\Documents\My Scans\20110524-114117.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28738" y="1484313"/>
              <a:ext cx="6415087" cy="4214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p:cNvSpPr txBox="1">
              <a:spLocks noChangeArrowheads="1"/>
            </p:cNvSpPr>
            <p:nvPr/>
          </p:nvSpPr>
          <p:spPr bwMode="auto">
            <a:xfrm>
              <a:off x="3397675" y="3894419"/>
              <a:ext cx="397737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fontAlgn="base" hangingPunct="1">
                <a:spcBef>
                  <a:spcPct val="0"/>
                </a:spcBef>
                <a:spcAft>
                  <a:spcPct val="0"/>
                </a:spcAft>
              </a:pPr>
              <a:r>
                <a:rPr lang="en-GB" sz="1600" smtClean="0">
                  <a:solidFill>
                    <a:srgbClr val="FA0000"/>
                  </a:solidFill>
                  <a:ea typeface="ＭＳ Ｐゴシック" pitchFamily="34" charset="-128"/>
                </a:rPr>
                <a:t>Luminosity of LHCb levelled continuously</a:t>
              </a:r>
            </a:p>
          </p:txBody>
        </p:sp>
        <p:sp>
          <p:nvSpPr>
            <p:cNvPr id="11" name="TextBox 10"/>
            <p:cNvSpPr txBox="1">
              <a:spLocks noChangeArrowheads="1"/>
            </p:cNvSpPr>
            <p:nvPr/>
          </p:nvSpPr>
          <p:spPr bwMode="auto">
            <a:xfrm>
              <a:off x="3635896" y="2742291"/>
              <a:ext cx="209780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fontAlgn="base" hangingPunct="1">
                <a:spcBef>
                  <a:spcPct val="0"/>
                </a:spcBef>
                <a:spcAft>
                  <a:spcPct val="0"/>
                </a:spcAft>
              </a:pPr>
              <a:r>
                <a:rPr lang="en-GB" sz="1600" smtClean="0">
                  <a:solidFill>
                    <a:srgbClr val="0033CC"/>
                  </a:solidFill>
                  <a:ea typeface="ＭＳ Ｐゴシック" pitchFamily="34" charset="-128"/>
                </a:rPr>
                <a:t>GPD luminosity                    falls-off exponentially</a:t>
              </a:r>
            </a:p>
          </p:txBody>
        </p:sp>
        <p:cxnSp>
          <p:nvCxnSpPr>
            <p:cNvPr id="12" name="Straight Connector 11"/>
            <p:cNvCxnSpPr/>
            <p:nvPr/>
          </p:nvCxnSpPr>
          <p:spPr>
            <a:xfrm>
              <a:off x="2303323" y="4454209"/>
              <a:ext cx="5077123" cy="9526"/>
            </a:xfrm>
            <a:prstGeom prst="line">
              <a:avLst/>
            </a:prstGeom>
            <a:ln w="19050">
              <a:solidFill>
                <a:srgbClr val="006C31"/>
              </a:solidFill>
              <a:prstDash val="dashDot"/>
            </a:ln>
          </p:spPr>
          <p:style>
            <a:lnRef idx="1">
              <a:schemeClr val="accent1"/>
            </a:lnRef>
            <a:fillRef idx="0">
              <a:schemeClr val="accent1"/>
            </a:fillRef>
            <a:effectRef idx="0">
              <a:schemeClr val="accent1"/>
            </a:effectRef>
            <a:fontRef idx="minor">
              <a:schemeClr val="tx1"/>
            </a:fontRef>
          </p:style>
        </p:cxnSp>
        <p:sp>
          <p:nvSpPr>
            <p:cNvPr id="13" name="TextBox 12"/>
            <p:cNvSpPr txBox="1">
              <a:spLocks noChangeArrowheads="1"/>
            </p:cNvSpPr>
            <p:nvPr/>
          </p:nvSpPr>
          <p:spPr bwMode="auto">
            <a:xfrm>
              <a:off x="3995936" y="4479624"/>
              <a:ext cx="233589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fontAlgn="base" hangingPunct="1">
                <a:spcBef>
                  <a:spcPct val="0"/>
                </a:spcBef>
                <a:spcAft>
                  <a:spcPct val="0"/>
                </a:spcAft>
              </a:pPr>
              <a:r>
                <a:rPr lang="en-GB" sz="1600" smtClean="0">
                  <a:solidFill>
                    <a:srgbClr val="006C31"/>
                  </a:solidFill>
                  <a:ea typeface="ＭＳ Ｐゴシック" pitchFamily="34" charset="-128"/>
                </a:rPr>
                <a:t>LHCb design luminosity</a:t>
              </a:r>
            </a:p>
          </p:txBody>
        </p:sp>
      </p:grpSp>
      <p:sp>
        <p:nvSpPr>
          <p:cNvPr id="7" name="TextBox 6"/>
          <p:cNvSpPr txBox="1">
            <a:spLocks noChangeArrowheads="1"/>
          </p:cNvSpPr>
          <p:nvPr/>
        </p:nvSpPr>
        <p:spPr bwMode="auto">
          <a:xfrm>
            <a:off x="681832" y="868710"/>
            <a:ext cx="77803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fontAlgn="base" hangingPunct="1">
              <a:spcBef>
                <a:spcPct val="0"/>
              </a:spcBef>
              <a:spcAft>
                <a:spcPct val="0"/>
              </a:spcAft>
            </a:pPr>
            <a:r>
              <a:rPr lang="en-US" sz="2000" dirty="0" smtClean="0">
                <a:solidFill>
                  <a:srgbClr val="FF0000"/>
                </a:solidFill>
                <a:latin typeface="Times New Roman" pitchFamily="18" charset="0"/>
                <a:ea typeface="ＭＳ Ｐゴシック" pitchFamily="34" charset="-128"/>
                <a:cs typeface="Times New Roman" pitchFamily="18" charset="0"/>
              </a:rPr>
              <a:t>Introduced </a:t>
            </a:r>
            <a:r>
              <a:rPr lang="en-US" sz="2000" u="sng" dirty="0" smtClean="0">
                <a:solidFill>
                  <a:srgbClr val="FF0000"/>
                </a:solidFill>
                <a:latin typeface="Times New Roman" pitchFamily="18" charset="0"/>
                <a:ea typeface="ＭＳ Ｐゴシック" pitchFamily="34" charset="-128"/>
                <a:cs typeface="Times New Roman" pitchFamily="18" charset="0"/>
              </a:rPr>
              <a:t>luminosity leveling</a:t>
            </a:r>
            <a:r>
              <a:rPr lang="en-US" sz="2000" dirty="0" smtClean="0">
                <a:solidFill>
                  <a:srgbClr val="FF0000"/>
                </a:solidFill>
                <a:latin typeface="Times New Roman" pitchFamily="18" charset="0"/>
                <a:ea typeface="ＭＳ Ｐゴシック" pitchFamily="34" charset="-128"/>
                <a:cs typeface="Times New Roman" pitchFamily="18" charset="0"/>
              </a:rPr>
              <a:t> for </a:t>
            </a:r>
            <a:r>
              <a:rPr lang="en-US" sz="2000" dirty="0" err="1" smtClean="0">
                <a:solidFill>
                  <a:srgbClr val="FF0000"/>
                </a:solidFill>
                <a:latin typeface="Times New Roman" pitchFamily="18" charset="0"/>
                <a:ea typeface="ＭＳ Ｐゴシック" pitchFamily="34" charset="-128"/>
                <a:cs typeface="Times New Roman" pitchFamily="18" charset="0"/>
              </a:rPr>
              <a:t>LHCb</a:t>
            </a:r>
            <a:r>
              <a:rPr lang="en-US" sz="2000" dirty="0" smtClean="0">
                <a:solidFill>
                  <a:srgbClr val="FF0000"/>
                </a:solidFill>
                <a:latin typeface="Times New Roman" pitchFamily="18" charset="0"/>
                <a:ea typeface="ＭＳ Ｐゴシック" pitchFamily="34" charset="-128"/>
                <a:cs typeface="Times New Roman" pitchFamily="18" charset="0"/>
              </a:rPr>
              <a:t> </a:t>
            </a:r>
            <a:r>
              <a:rPr lang="en-US" sz="2000" dirty="0" smtClean="0">
                <a:solidFill>
                  <a:srgbClr val="FF0000"/>
                </a:solidFill>
                <a:latin typeface="Times New Roman" pitchFamily="18" charset="0"/>
                <a:ea typeface="ＭＳ Ｐゴシック" pitchFamily="34" charset="-128"/>
                <a:cs typeface="Times New Roman" pitchFamily="18" charset="0"/>
                <a:sym typeface="Wingdings" pitchFamily="2" charset="2"/>
              </a:rPr>
              <a:t> can run at optimal </a:t>
            </a:r>
            <a:r>
              <a:rPr lang="el-GR" sz="2000" dirty="0" smtClean="0">
                <a:solidFill>
                  <a:srgbClr val="FF0000"/>
                </a:solidFill>
                <a:latin typeface="Times New Roman" pitchFamily="18" charset="0"/>
                <a:ea typeface="ＭＳ Ｐゴシック" pitchFamily="34" charset="-128"/>
                <a:cs typeface="Times New Roman" pitchFamily="18" charset="0"/>
                <a:sym typeface="Wingdings" pitchFamily="2" charset="2"/>
              </a:rPr>
              <a:t>μ</a:t>
            </a:r>
            <a:r>
              <a:rPr lang="en-US" sz="2000" dirty="0" smtClean="0">
                <a:solidFill>
                  <a:srgbClr val="FF0000"/>
                </a:solidFill>
                <a:latin typeface="Times New Roman" pitchFamily="18" charset="0"/>
                <a:ea typeface="ＭＳ Ｐゴシック" pitchFamily="34" charset="-128"/>
                <a:cs typeface="Times New Roman" pitchFamily="18" charset="0"/>
                <a:sym typeface="Wingdings" pitchFamily="2" charset="2"/>
              </a:rPr>
              <a:t> and </a:t>
            </a:r>
            <a:r>
              <a:rPr lang="en-US" sz="2000" i="1" dirty="0" err="1" smtClean="0">
                <a:solidFill>
                  <a:srgbClr val="FF0000"/>
                </a:solidFill>
                <a:latin typeface="Times New Roman" pitchFamily="18" charset="0"/>
                <a:ea typeface="ＭＳ Ｐゴシック" pitchFamily="34" charset="-128"/>
                <a:cs typeface="Times New Roman" pitchFamily="18" charset="0"/>
                <a:sym typeface="Wingdings" pitchFamily="2" charset="2"/>
              </a:rPr>
              <a:t>L</a:t>
            </a:r>
            <a:r>
              <a:rPr lang="en-US" sz="2000" baseline="-25000" dirty="0" err="1" smtClean="0">
                <a:solidFill>
                  <a:srgbClr val="FF0000"/>
                </a:solidFill>
                <a:latin typeface="Times New Roman" pitchFamily="18" charset="0"/>
                <a:ea typeface="ＭＳ Ｐゴシック" pitchFamily="34" charset="-128"/>
                <a:cs typeface="Times New Roman" pitchFamily="18" charset="0"/>
                <a:sym typeface="Wingdings" pitchFamily="2" charset="2"/>
              </a:rPr>
              <a:t>max</a:t>
            </a:r>
            <a:endParaRPr lang="en-US" sz="2000" baseline="-25000" dirty="0" smtClean="0">
              <a:solidFill>
                <a:srgbClr val="FF0000"/>
              </a:solidFill>
              <a:latin typeface="Times New Roman" pitchFamily="18" charset="0"/>
              <a:ea typeface="ＭＳ Ｐゴシック" pitchFamily="34" charset="-128"/>
              <a:cs typeface="Times New Roman" pitchFamily="18" charset="0"/>
            </a:endParaRPr>
          </a:p>
        </p:txBody>
      </p:sp>
      <p:sp>
        <p:nvSpPr>
          <p:cNvPr id="8" name="TextBox 7"/>
          <p:cNvSpPr txBox="1">
            <a:spLocks noChangeArrowheads="1"/>
          </p:cNvSpPr>
          <p:nvPr/>
        </p:nvSpPr>
        <p:spPr bwMode="auto">
          <a:xfrm>
            <a:off x="456064" y="5661248"/>
            <a:ext cx="8148384" cy="677108"/>
          </a:xfrm>
          <a:prstGeom prst="rect">
            <a:avLst/>
          </a:prstGeom>
          <a:solidFill>
            <a:srgbClr val="FFFFCC"/>
          </a:solidFill>
          <a:ln w="9525">
            <a:solidFill>
              <a:srgbClr val="C00000"/>
            </a:solidFill>
            <a:miter lim="800000"/>
            <a:headEnd/>
            <a:tailEnd/>
          </a:ln>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indent="-342900" eaLnBrk="1" fontAlgn="base" hangingPunct="1">
              <a:spcBef>
                <a:spcPct val="0"/>
              </a:spcBef>
              <a:spcAft>
                <a:spcPct val="0"/>
              </a:spcAft>
              <a:buFont typeface="Wingdings" charset="0"/>
              <a:buChar char="à"/>
            </a:pPr>
            <a:r>
              <a:rPr lang="en-US" sz="1900" dirty="0" smtClean="0">
                <a:solidFill>
                  <a:srgbClr val="C00000"/>
                </a:solidFill>
                <a:latin typeface="Times New Roman" pitchFamily="18" charset="0"/>
                <a:ea typeface="ＭＳ Ｐゴシック" pitchFamily="34" charset="-128"/>
                <a:cs typeface="Times New Roman" pitchFamily="18" charset="0"/>
              </a:rPr>
              <a:t>Since end of May running at constant </a:t>
            </a:r>
            <a:r>
              <a:rPr lang="en-US" sz="1900" i="1" dirty="0" smtClean="0">
                <a:solidFill>
                  <a:srgbClr val="C00000"/>
                </a:solidFill>
                <a:latin typeface="Times New Roman" pitchFamily="18" charset="0"/>
                <a:ea typeface="ＭＳ Ｐゴシック" pitchFamily="34" charset="-128"/>
                <a:cs typeface="Times New Roman" pitchFamily="18" charset="0"/>
              </a:rPr>
              <a:t>L</a:t>
            </a:r>
            <a:r>
              <a:rPr lang="en-US" sz="1900" dirty="0" smtClean="0">
                <a:solidFill>
                  <a:srgbClr val="C00000"/>
                </a:solidFill>
                <a:latin typeface="Times New Roman" pitchFamily="18" charset="0"/>
                <a:ea typeface="ＭＳ Ｐゴシック" pitchFamily="34" charset="-128"/>
                <a:cs typeface="Times New Roman" pitchFamily="18" charset="0"/>
              </a:rPr>
              <a:t> ~ 3-3.5∙10</a:t>
            </a:r>
            <a:r>
              <a:rPr lang="en-US" sz="1900" baseline="30000" dirty="0" smtClean="0">
                <a:solidFill>
                  <a:srgbClr val="C00000"/>
                </a:solidFill>
                <a:latin typeface="Times New Roman" pitchFamily="18" charset="0"/>
                <a:ea typeface="ＭＳ Ｐゴシック" pitchFamily="34" charset="-128"/>
                <a:cs typeface="Times New Roman" pitchFamily="18" charset="0"/>
              </a:rPr>
              <a:t>32</a:t>
            </a:r>
            <a:r>
              <a:rPr lang="en-US" sz="1900" dirty="0" smtClean="0">
                <a:solidFill>
                  <a:srgbClr val="C00000"/>
                </a:solidFill>
                <a:latin typeface="Times New Roman" pitchFamily="18" charset="0"/>
                <a:ea typeface="ＭＳ Ｐゴシック" pitchFamily="34" charset="-128"/>
                <a:cs typeface="Times New Roman" pitchFamily="18" charset="0"/>
              </a:rPr>
              <a:t> cm</a:t>
            </a:r>
            <a:r>
              <a:rPr lang="en-US" sz="1900" baseline="30000" dirty="0" smtClean="0">
                <a:solidFill>
                  <a:srgbClr val="C00000"/>
                </a:solidFill>
                <a:latin typeface="Times New Roman" pitchFamily="18" charset="0"/>
                <a:ea typeface="ＭＳ Ｐゴシック" pitchFamily="34" charset="-128"/>
                <a:cs typeface="Times New Roman" pitchFamily="18" charset="0"/>
              </a:rPr>
              <a:t>-2</a:t>
            </a:r>
            <a:r>
              <a:rPr lang="en-US" sz="1900" dirty="0" smtClean="0">
                <a:solidFill>
                  <a:srgbClr val="C00000"/>
                </a:solidFill>
                <a:latin typeface="Times New Roman" pitchFamily="18" charset="0"/>
                <a:ea typeface="ＭＳ Ｐゴシック" pitchFamily="34" charset="-128"/>
                <a:cs typeface="Times New Roman" pitchFamily="18" charset="0"/>
              </a:rPr>
              <a:t>s</a:t>
            </a:r>
            <a:r>
              <a:rPr lang="en-US" sz="1900" baseline="30000" dirty="0" smtClean="0">
                <a:solidFill>
                  <a:srgbClr val="C00000"/>
                </a:solidFill>
                <a:latin typeface="Times New Roman" pitchFamily="18" charset="0"/>
                <a:ea typeface="ＭＳ Ｐゴシック" pitchFamily="34" charset="-128"/>
                <a:cs typeface="Times New Roman" pitchFamily="18" charset="0"/>
              </a:rPr>
              <a:t>-1</a:t>
            </a:r>
            <a:r>
              <a:rPr lang="en-US" sz="1900" dirty="0" smtClean="0">
                <a:solidFill>
                  <a:srgbClr val="C00000"/>
                </a:solidFill>
                <a:latin typeface="Times New Roman" pitchFamily="18" charset="0"/>
                <a:ea typeface="ＭＳ Ｐゴシック" pitchFamily="34" charset="-128"/>
                <a:cs typeface="Times New Roman" pitchFamily="18" charset="0"/>
              </a:rPr>
              <a:t> with </a:t>
            </a:r>
            <a:r>
              <a:rPr lang="el-GR" sz="1900" dirty="0" smtClean="0">
                <a:solidFill>
                  <a:srgbClr val="C00000"/>
                </a:solidFill>
                <a:latin typeface="Times New Roman" pitchFamily="18" charset="0"/>
                <a:ea typeface="ＭＳ Ｐゴシック" pitchFamily="34" charset="-128"/>
                <a:cs typeface="Times New Roman" pitchFamily="18" charset="0"/>
              </a:rPr>
              <a:t>μ</a:t>
            </a:r>
            <a:r>
              <a:rPr lang="en-US" sz="1900" dirty="0" smtClean="0">
                <a:solidFill>
                  <a:srgbClr val="C00000"/>
                </a:solidFill>
                <a:latin typeface="Times New Roman" pitchFamily="18" charset="0"/>
                <a:ea typeface="ＭＳ Ｐゴシック" pitchFamily="34" charset="-128"/>
                <a:cs typeface="Times New Roman" pitchFamily="18" charset="0"/>
              </a:rPr>
              <a:t> ~ 1.5</a:t>
            </a:r>
          </a:p>
          <a:p>
            <a:pPr marL="342900" indent="-342900" eaLnBrk="1" fontAlgn="base" hangingPunct="1">
              <a:spcBef>
                <a:spcPct val="0"/>
              </a:spcBef>
              <a:spcAft>
                <a:spcPct val="0"/>
              </a:spcAft>
              <a:buFont typeface="Wingdings" charset="0"/>
              <a:buChar char="à"/>
            </a:pPr>
            <a:r>
              <a:rPr lang="en-US" sz="1900" dirty="0" err="1" smtClean="0">
                <a:solidFill>
                  <a:srgbClr val="C00000"/>
                </a:solidFill>
                <a:latin typeface="Times New Roman" pitchFamily="18" charset="0"/>
                <a:ea typeface="ＭＳ Ｐゴシック" pitchFamily="34" charset="-128"/>
                <a:cs typeface="Times New Roman" pitchFamily="18" charset="0"/>
              </a:rPr>
              <a:t>LHCb</a:t>
            </a:r>
            <a:r>
              <a:rPr lang="en-US" sz="1900" dirty="0" smtClean="0">
                <a:solidFill>
                  <a:srgbClr val="C00000"/>
                </a:solidFill>
                <a:latin typeface="Times New Roman" pitchFamily="18" charset="0"/>
                <a:ea typeface="ＭＳ Ｐゴシック" pitchFamily="34" charset="-128"/>
                <a:cs typeface="Times New Roman" pitchFamily="18" charset="0"/>
              </a:rPr>
              <a:t> now want maximum time in physics and not an increase in performance</a:t>
            </a:r>
          </a:p>
        </p:txBody>
      </p:sp>
    </p:spTree>
    <p:extLst>
      <p:ext uri="{BB962C8B-B14F-4D97-AF65-F5344CB8AC3E}">
        <p14:creationId xmlns:p14="http://schemas.microsoft.com/office/powerpoint/2010/main" val="745276092"/>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LHC Luminosity Calibration</a:t>
            </a:r>
            <a:endParaRPr lang="en-US" dirty="0"/>
          </a:p>
        </p:txBody>
      </p:sp>
      <p:sp>
        <p:nvSpPr>
          <p:cNvPr id="3" name="Date Placeholder 2"/>
          <p:cNvSpPr>
            <a:spLocks noGrp="1"/>
          </p:cNvSpPr>
          <p:nvPr>
            <p:ph type="dt" sz="half" idx="10"/>
          </p:nvPr>
        </p:nvSpPr>
        <p:spPr/>
        <p:txBody>
          <a:bodyPr/>
          <a:lstStyle/>
          <a:p>
            <a:r>
              <a:rPr lang="en-US" smtClean="0"/>
              <a:t>September 21st 2011</a:t>
            </a:r>
            <a:endParaRPr lang="en-US" dirty="0" smtClean="0"/>
          </a:p>
        </p:txBody>
      </p:sp>
      <p:sp>
        <p:nvSpPr>
          <p:cNvPr id="4" name="Footer Placeholder 3"/>
          <p:cNvSpPr>
            <a:spLocks noGrp="1"/>
          </p:cNvSpPr>
          <p:nvPr>
            <p:ph type="ftr" sz="quarter" idx="11"/>
          </p:nvPr>
        </p:nvSpPr>
        <p:spPr/>
        <p:txBody>
          <a:bodyPr/>
          <a:lstStyle/>
          <a:p>
            <a:r>
              <a:rPr lang="en-US" smtClean="0"/>
              <a:t>LHCC, Paul Collier </a:t>
            </a:r>
            <a:endParaRPr lang="en-US" dirty="0"/>
          </a:p>
        </p:txBody>
      </p:sp>
      <p:sp>
        <p:nvSpPr>
          <p:cNvPr id="5" name="Slide Number Placeholder 4"/>
          <p:cNvSpPr>
            <a:spLocks noGrp="1"/>
          </p:cNvSpPr>
          <p:nvPr>
            <p:ph type="sldNum" sz="quarter" idx="12"/>
          </p:nvPr>
        </p:nvSpPr>
        <p:spPr/>
        <p:txBody>
          <a:bodyPr/>
          <a:lstStyle/>
          <a:p>
            <a:fld id="{8A37C28D-FCB0-477D-82D3-62143F2DA843}" type="slidenum">
              <a:rPr lang="en-US" smtClean="0"/>
              <a:pPr/>
              <a:t>6</a:t>
            </a:fld>
            <a:endParaRPr lang="en-US" dirty="0"/>
          </a:p>
        </p:txBody>
      </p:sp>
      <p:sp>
        <p:nvSpPr>
          <p:cNvPr id="6" name="AutoShape 1"/>
          <p:cNvSpPr>
            <a:spLocks/>
          </p:cNvSpPr>
          <p:nvPr/>
        </p:nvSpPr>
        <p:spPr bwMode="auto">
          <a:xfrm>
            <a:off x="3223419" y="1243037"/>
            <a:ext cx="5783262" cy="4994275"/>
          </a:xfrm>
          <a:prstGeom prst="roundRect">
            <a:avLst>
              <a:gd name="adj" fmla="val 3431"/>
            </a:avLst>
          </a:prstGeom>
          <a:solidFill>
            <a:srgbClr val="FFFDEE"/>
          </a:solidFill>
          <a:ln>
            <a:noFill/>
          </a:ln>
          <a:effectLst>
            <a:outerShdw dist="76199" dir="2700000" algn="ctr" rotWithShape="0">
              <a:schemeClr val="bg2">
                <a:alpha val="75000"/>
              </a:schemeClr>
            </a:outerShdw>
          </a:effectLst>
          <a:extLst>
            <a:ext uri="{91240B29-F687-4f45-9708-019B960494DF}">
              <a14:hiddenLine xmlns:a14="http://schemas.microsoft.com/office/drawing/2010/main" w="25400">
                <a:solidFill>
                  <a:srgbClr val="000000"/>
                </a:solidFill>
                <a:miter lim="800000"/>
                <a:headEnd/>
                <a:tailEnd/>
              </a14:hiddenLine>
            </a:ext>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pPr>
            <a:endParaRPr lang="en-US">
              <a:solidFill>
                <a:prstClr val="black"/>
              </a:solidFill>
              <a:latin typeface="Arial" charset="0"/>
              <a:cs typeface="Arial" charset="0"/>
            </a:endParaRPr>
          </a:p>
        </p:txBody>
      </p:sp>
      <p:sp>
        <p:nvSpPr>
          <p:cNvPr id="7" name="AutoShape 2"/>
          <p:cNvSpPr>
            <a:spLocks/>
          </p:cNvSpPr>
          <p:nvPr/>
        </p:nvSpPr>
        <p:spPr bwMode="auto">
          <a:xfrm>
            <a:off x="137319" y="1573237"/>
            <a:ext cx="2892425" cy="4000500"/>
          </a:xfrm>
          <a:prstGeom prst="roundRect">
            <a:avLst>
              <a:gd name="adj" fmla="val 5926"/>
            </a:avLst>
          </a:prstGeom>
          <a:solidFill>
            <a:srgbClr val="FFFDEE"/>
          </a:solidFill>
          <a:ln>
            <a:noFill/>
          </a:ln>
          <a:effectLst>
            <a:outerShdw dist="76199" dir="2700000" algn="ctr" rotWithShape="0">
              <a:schemeClr val="bg2">
                <a:alpha val="75000"/>
              </a:schemeClr>
            </a:outerShdw>
          </a:effectLst>
          <a:extLst>
            <a:ext uri="{91240B29-F687-4f45-9708-019B960494DF}">
              <a14:hiddenLine xmlns:a14="http://schemas.microsoft.com/office/drawing/2010/main" w="25400">
                <a:solidFill>
                  <a:srgbClr val="000000"/>
                </a:solidFill>
                <a:miter lim="800000"/>
                <a:headEnd/>
                <a:tailEnd/>
              </a14:hiddenLine>
            </a:ext>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pPr>
            <a:endParaRPr lang="en-US">
              <a:solidFill>
                <a:prstClr val="black"/>
              </a:solidFill>
              <a:latin typeface="Arial" charset="0"/>
              <a:cs typeface="Arial" charset="0"/>
            </a:endParaRPr>
          </a:p>
        </p:txBody>
      </p:sp>
      <p:pic>
        <p:nvPicPr>
          <p:cNvPr id="8"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326606" y="1414487"/>
            <a:ext cx="5578475" cy="3144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9" name="Rectangle 8"/>
          <p:cNvSpPr>
            <a:spLocks/>
          </p:cNvSpPr>
          <p:nvPr/>
        </p:nvSpPr>
        <p:spPr bwMode="auto">
          <a:xfrm>
            <a:off x="5476081" y="2009800"/>
            <a:ext cx="1228725" cy="339725"/>
          </a:xfrm>
          <a:prstGeom prst="rect">
            <a:avLst/>
          </a:prstGeom>
          <a:solidFill>
            <a:srgbClr val="FF9900"/>
          </a:solidFill>
          <a:ln>
            <a:noFill/>
          </a:ln>
          <a:effectLst>
            <a:outerShdw dist="76199" dir="2700000" algn="ctr" rotWithShape="0">
              <a:schemeClr val="bg2">
                <a:alpha val="20000"/>
              </a:schemeClr>
            </a:outerShdw>
          </a:effectLst>
          <a:extLs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ts val="88"/>
              </a:spcBef>
              <a:spcAft>
                <a:spcPct val="0"/>
              </a:spcAft>
            </a:pPr>
            <a:r>
              <a:rPr lang="en-US" sz="2200" b="1">
                <a:solidFill>
                  <a:srgbClr val="141313"/>
                </a:solidFill>
                <a:latin typeface="Times" pitchFamily="18" charset="0"/>
                <a:cs typeface="Times" pitchFamily="18" charset="0"/>
                <a:sym typeface="Times" pitchFamily="18" charset="0"/>
              </a:rPr>
              <a:t>VdM scan</a:t>
            </a:r>
          </a:p>
        </p:txBody>
      </p:sp>
      <p:sp>
        <p:nvSpPr>
          <p:cNvPr id="10" name="Rectangle 9"/>
          <p:cNvSpPr>
            <a:spLocks/>
          </p:cNvSpPr>
          <p:nvPr/>
        </p:nvSpPr>
        <p:spPr bwMode="auto">
          <a:xfrm>
            <a:off x="4537869" y="2970237"/>
            <a:ext cx="519112"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ts val="88"/>
              </a:spcBef>
              <a:spcAft>
                <a:spcPct val="0"/>
              </a:spcAft>
            </a:pPr>
            <a:r>
              <a:rPr lang="en-US" sz="1600" b="1">
                <a:solidFill>
                  <a:srgbClr val="141313"/>
                </a:solidFill>
                <a:latin typeface="Times" pitchFamily="18" charset="0"/>
                <a:cs typeface="Times" pitchFamily="18" charset="0"/>
                <a:sym typeface="Times" pitchFamily="18" charset="0"/>
              </a:rPr>
              <a:t>IP1 H</a:t>
            </a:r>
          </a:p>
        </p:txBody>
      </p:sp>
      <p:sp>
        <p:nvSpPr>
          <p:cNvPr id="11" name="Rectangle 10"/>
          <p:cNvSpPr>
            <a:spLocks/>
          </p:cNvSpPr>
          <p:nvPr/>
        </p:nvSpPr>
        <p:spPr bwMode="auto">
          <a:xfrm>
            <a:off x="7327106" y="3084537"/>
            <a:ext cx="503238"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ts val="88"/>
              </a:spcBef>
              <a:spcAft>
                <a:spcPct val="0"/>
              </a:spcAft>
            </a:pPr>
            <a:r>
              <a:rPr lang="en-US" sz="1600" b="1">
                <a:solidFill>
                  <a:srgbClr val="141313"/>
                </a:solidFill>
                <a:latin typeface="Times" pitchFamily="18" charset="0"/>
                <a:cs typeface="Times" pitchFamily="18" charset="0"/>
                <a:sym typeface="Times" pitchFamily="18" charset="0"/>
              </a:rPr>
              <a:t>IP1 V</a:t>
            </a:r>
          </a:p>
        </p:txBody>
      </p:sp>
      <p:sp>
        <p:nvSpPr>
          <p:cNvPr id="12" name="Rectangle 11"/>
          <p:cNvSpPr>
            <a:spLocks/>
          </p:cNvSpPr>
          <p:nvPr/>
        </p:nvSpPr>
        <p:spPr bwMode="auto">
          <a:xfrm>
            <a:off x="286544" y="1757387"/>
            <a:ext cx="2503487" cy="3382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pPr>
            <a:endParaRPr lang="en-US" sz="1900" b="1">
              <a:solidFill>
                <a:srgbClr val="141313"/>
              </a:solidFill>
              <a:latin typeface="Times" pitchFamily="18" charset="0"/>
              <a:cs typeface="Times" pitchFamily="18" charset="0"/>
              <a:sym typeface="Times" pitchFamily="18" charset="0"/>
            </a:endParaRPr>
          </a:p>
          <a:p>
            <a:pPr fontAlgn="base">
              <a:spcBef>
                <a:spcPct val="0"/>
              </a:spcBef>
              <a:spcAft>
                <a:spcPct val="0"/>
              </a:spcAft>
              <a:buClr>
                <a:srgbClr val="CC006A"/>
              </a:buClr>
              <a:buSzPct val="125000"/>
              <a:buFont typeface="Times" pitchFamily="18" charset="0"/>
              <a:buChar char="•"/>
            </a:pPr>
            <a:r>
              <a:rPr lang="en-US" sz="1900" b="1">
                <a:solidFill>
                  <a:srgbClr val="CC006A"/>
                </a:solidFill>
                <a:latin typeface="Times" pitchFamily="18" charset="0"/>
                <a:cs typeface="Times" pitchFamily="18" charset="0"/>
                <a:sym typeface="Times" pitchFamily="18" charset="0"/>
              </a:rPr>
              <a:t> absolute luminosity normalization</a:t>
            </a:r>
          </a:p>
          <a:p>
            <a:pPr fontAlgn="base">
              <a:lnSpc>
                <a:spcPct val="120000"/>
              </a:lnSpc>
              <a:spcBef>
                <a:spcPct val="0"/>
              </a:spcBef>
              <a:spcAft>
                <a:spcPct val="0"/>
              </a:spcAft>
              <a:buClr>
                <a:srgbClr val="141313"/>
              </a:buClr>
              <a:buSzPct val="125000"/>
              <a:buFont typeface="Times" pitchFamily="18" charset="0"/>
              <a:buChar char="•"/>
            </a:pPr>
            <a:endParaRPr lang="en-US" sz="1900" b="1">
              <a:solidFill>
                <a:srgbClr val="141313"/>
              </a:solidFill>
              <a:latin typeface="Times" pitchFamily="18" charset="0"/>
              <a:cs typeface="Times" pitchFamily="18" charset="0"/>
              <a:sym typeface="Times" pitchFamily="18" charset="0"/>
            </a:endParaRPr>
          </a:p>
          <a:p>
            <a:pPr fontAlgn="base">
              <a:lnSpc>
                <a:spcPct val="120000"/>
              </a:lnSpc>
              <a:spcBef>
                <a:spcPct val="0"/>
              </a:spcBef>
              <a:spcAft>
                <a:spcPct val="0"/>
              </a:spcAft>
              <a:buClr>
                <a:srgbClr val="004A22"/>
              </a:buClr>
              <a:buSzPct val="125000"/>
              <a:buFont typeface="Times" pitchFamily="18" charset="0"/>
              <a:buChar char="•"/>
            </a:pPr>
            <a:r>
              <a:rPr lang="en-US" sz="1900" b="1">
                <a:solidFill>
                  <a:srgbClr val="004A22"/>
                </a:solidFill>
                <a:latin typeface="Times" pitchFamily="18" charset="0"/>
                <a:cs typeface="Times" pitchFamily="18" charset="0"/>
                <a:sym typeface="Times" pitchFamily="18" charset="0"/>
              </a:rPr>
              <a:t> low, well understood backgrounds</a:t>
            </a:r>
          </a:p>
          <a:p>
            <a:pPr fontAlgn="base">
              <a:lnSpc>
                <a:spcPct val="120000"/>
              </a:lnSpc>
              <a:spcBef>
                <a:spcPct val="0"/>
              </a:spcBef>
              <a:spcAft>
                <a:spcPct val="0"/>
              </a:spcAft>
              <a:buClr>
                <a:srgbClr val="141313"/>
              </a:buClr>
              <a:buSzPct val="125000"/>
              <a:buFont typeface="Times" pitchFamily="18" charset="0"/>
              <a:buChar char="•"/>
            </a:pPr>
            <a:endParaRPr lang="en-US" sz="1900" b="1">
              <a:solidFill>
                <a:srgbClr val="141313"/>
              </a:solidFill>
              <a:latin typeface="Times" pitchFamily="18" charset="0"/>
              <a:cs typeface="Times" pitchFamily="18" charset="0"/>
              <a:sym typeface="Times" pitchFamily="18" charset="0"/>
            </a:endParaRPr>
          </a:p>
          <a:p>
            <a:pPr fontAlgn="base">
              <a:lnSpc>
                <a:spcPct val="120000"/>
              </a:lnSpc>
              <a:spcBef>
                <a:spcPct val="0"/>
              </a:spcBef>
              <a:spcAft>
                <a:spcPct val="0"/>
              </a:spcAft>
              <a:buClr>
                <a:srgbClr val="141313"/>
              </a:buClr>
              <a:buSzPct val="125000"/>
              <a:buFont typeface="Times" pitchFamily="18" charset="0"/>
              <a:buChar char="•"/>
            </a:pPr>
            <a:r>
              <a:rPr lang="en-US" sz="1900" b="1">
                <a:solidFill>
                  <a:srgbClr val="141313"/>
                </a:solidFill>
                <a:latin typeface="Times" pitchFamily="18" charset="0"/>
                <a:cs typeface="Times" pitchFamily="18" charset="0"/>
                <a:sym typeface="Times" pitchFamily="18" charset="0"/>
              </a:rPr>
              <a:t> precision optics for ATLAS-ALFA  and TOTEM</a:t>
            </a:r>
          </a:p>
        </p:txBody>
      </p:sp>
      <p:sp>
        <p:nvSpPr>
          <p:cNvPr id="13" name="Rectangle 12"/>
          <p:cNvSpPr>
            <a:spLocks/>
          </p:cNvSpPr>
          <p:nvPr/>
        </p:nvSpPr>
        <p:spPr bwMode="auto">
          <a:xfrm>
            <a:off x="4225131" y="4768875"/>
            <a:ext cx="4035425"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ts val="88"/>
              </a:spcBef>
              <a:spcAft>
                <a:spcPct val="0"/>
              </a:spcAft>
            </a:pPr>
            <a:r>
              <a:rPr lang="en-US" sz="1600" b="1">
                <a:solidFill>
                  <a:srgbClr val="CC006A"/>
                </a:solidFill>
                <a:latin typeface="Times" pitchFamily="18" charset="0"/>
                <a:cs typeface="Times" pitchFamily="18" charset="0"/>
                <a:sym typeface="Times" pitchFamily="18" charset="0"/>
              </a:rPr>
              <a:t>precise measurement of the luminous region +</a:t>
            </a:r>
          </a:p>
          <a:p>
            <a:pPr fontAlgn="base">
              <a:spcBef>
                <a:spcPts val="88"/>
              </a:spcBef>
              <a:spcAft>
                <a:spcPct val="0"/>
              </a:spcAft>
            </a:pPr>
            <a:r>
              <a:rPr lang="en-US" sz="1600" b="1">
                <a:solidFill>
                  <a:srgbClr val="CC006A"/>
                </a:solidFill>
                <a:latin typeface="Times" pitchFamily="18" charset="0"/>
                <a:cs typeface="Times" pitchFamily="18" charset="0"/>
                <a:sym typeface="Times" pitchFamily="18" charset="0"/>
              </a:rPr>
              <a:t>beam intensity  --&gt;   absolute luminosity and </a:t>
            </a:r>
          </a:p>
          <a:p>
            <a:pPr fontAlgn="base">
              <a:spcBef>
                <a:spcPts val="88"/>
              </a:spcBef>
              <a:spcAft>
                <a:spcPct val="0"/>
              </a:spcAft>
            </a:pPr>
            <a:r>
              <a:rPr lang="en-US" sz="1600" b="1">
                <a:solidFill>
                  <a:srgbClr val="CC006A"/>
                </a:solidFill>
                <a:latin typeface="Times" pitchFamily="18" charset="0"/>
                <a:cs typeface="Times" pitchFamily="18" charset="0"/>
                <a:sym typeface="Times" pitchFamily="18" charset="0"/>
              </a:rPr>
              <a:t>cross section calibration </a:t>
            </a:r>
          </a:p>
        </p:txBody>
      </p:sp>
      <p:sp>
        <p:nvSpPr>
          <p:cNvPr id="14" name="Rectangle 13"/>
          <p:cNvSpPr>
            <a:spLocks/>
          </p:cNvSpPr>
          <p:nvPr/>
        </p:nvSpPr>
        <p:spPr bwMode="auto">
          <a:xfrm>
            <a:off x="3834606" y="5805433"/>
            <a:ext cx="209621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ts val="88"/>
              </a:spcBef>
              <a:spcAft>
                <a:spcPct val="0"/>
              </a:spcAft>
            </a:pPr>
            <a:r>
              <a:rPr lang="en-US" sz="1600" b="1" dirty="0">
                <a:solidFill>
                  <a:srgbClr val="CC006A"/>
                </a:solidFill>
                <a:latin typeface="Times" pitchFamily="18" charset="0"/>
                <a:cs typeface="Times" pitchFamily="18" charset="0"/>
                <a:sym typeface="Times" pitchFamily="18" charset="0"/>
              </a:rPr>
              <a:t>currently ~  </a:t>
            </a:r>
            <a:r>
              <a:rPr lang="en-US" sz="1600" b="1" dirty="0" smtClean="0">
                <a:solidFill>
                  <a:srgbClr val="CC006A"/>
                </a:solidFill>
                <a:latin typeface="Times" pitchFamily="18" charset="0"/>
                <a:cs typeface="Times" pitchFamily="18" charset="0"/>
                <a:sym typeface="Times" pitchFamily="18" charset="0"/>
              </a:rPr>
              <a:t>3.5 </a:t>
            </a:r>
            <a:r>
              <a:rPr lang="en-US" sz="1600" b="1" dirty="0">
                <a:solidFill>
                  <a:srgbClr val="CC006A"/>
                </a:solidFill>
                <a:latin typeface="Times" pitchFamily="18" charset="0"/>
                <a:cs typeface="Times" pitchFamily="18" charset="0"/>
                <a:sym typeface="Times" pitchFamily="18" charset="0"/>
              </a:rPr>
              <a:t>% </a:t>
            </a:r>
            <a:r>
              <a:rPr lang="en-US" sz="1600" b="1" dirty="0" smtClean="0">
                <a:solidFill>
                  <a:srgbClr val="CC006A"/>
                </a:solidFill>
                <a:latin typeface="Times" pitchFamily="18" charset="0"/>
                <a:cs typeface="Times" pitchFamily="18" charset="0"/>
                <a:sym typeface="Times" pitchFamily="18" charset="0"/>
              </a:rPr>
              <a:t>level</a:t>
            </a:r>
            <a:endParaRPr lang="en-US" sz="1600" b="1" dirty="0">
              <a:solidFill>
                <a:srgbClr val="CC006A"/>
              </a:solidFill>
              <a:latin typeface="Times" pitchFamily="18" charset="0"/>
              <a:cs typeface="Times" pitchFamily="18" charset="0"/>
              <a:sym typeface="Times" pitchFamily="18" charset="0"/>
            </a:endParaRPr>
          </a:p>
        </p:txBody>
      </p:sp>
    </p:spTree>
    <p:extLst>
      <p:ext uri="{BB962C8B-B14F-4D97-AF65-F5344CB8AC3E}">
        <p14:creationId xmlns:p14="http://schemas.microsoft.com/office/powerpoint/2010/main" val="473913884"/>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MD2 Block Studies</a:t>
            </a:r>
            <a:endParaRPr lang="en-US" dirty="0"/>
          </a:p>
        </p:txBody>
      </p:sp>
      <p:sp>
        <p:nvSpPr>
          <p:cNvPr id="3" name="Date Placeholder 2"/>
          <p:cNvSpPr>
            <a:spLocks noGrp="1"/>
          </p:cNvSpPr>
          <p:nvPr>
            <p:ph type="dt" sz="half" idx="10"/>
          </p:nvPr>
        </p:nvSpPr>
        <p:spPr/>
        <p:txBody>
          <a:bodyPr/>
          <a:lstStyle/>
          <a:p>
            <a:r>
              <a:rPr lang="en-US" smtClean="0"/>
              <a:t>September 21st 2011</a:t>
            </a:r>
            <a:endParaRPr lang="en-US" dirty="0" smtClean="0"/>
          </a:p>
        </p:txBody>
      </p:sp>
      <p:sp>
        <p:nvSpPr>
          <p:cNvPr id="4" name="Footer Placeholder 3"/>
          <p:cNvSpPr>
            <a:spLocks noGrp="1"/>
          </p:cNvSpPr>
          <p:nvPr>
            <p:ph type="ftr" sz="quarter" idx="11"/>
          </p:nvPr>
        </p:nvSpPr>
        <p:spPr/>
        <p:txBody>
          <a:bodyPr/>
          <a:lstStyle/>
          <a:p>
            <a:r>
              <a:rPr lang="en-US" smtClean="0"/>
              <a:t>LHCC, Paul Collier </a:t>
            </a:r>
            <a:endParaRPr lang="en-US" dirty="0"/>
          </a:p>
        </p:txBody>
      </p:sp>
      <p:sp>
        <p:nvSpPr>
          <p:cNvPr id="5" name="Slide Number Placeholder 4"/>
          <p:cNvSpPr>
            <a:spLocks noGrp="1"/>
          </p:cNvSpPr>
          <p:nvPr>
            <p:ph type="sldNum" sz="quarter" idx="12"/>
          </p:nvPr>
        </p:nvSpPr>
        <p:spPr/>
        <p:txBody>
          <a:bodyPr/>
          <a:lstStyle/>
          <a:p>
            <a:fld id="{8A37C28D-FCB0-477D-82D3-62143F2DA843}" type="slidenum">
              <a:rPr lang="en-US" smtClean="0"/>
              <a:pPr/>
              <a:t>7</a:t>
            </a:fld>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715005077"/>
              </p:ext>
            </p:extLst>
          </p:nvPr>
        </p:nvGraphicFramePr>
        <p:xfrm>
          <a:off x="662880" y="754465"/>
          <a:ext cx="8229600" cy="5770879"/>
        </p:xfrm>
        <a:graphic>
          <a:graphicData uri="http://schemas.openxmlformats.org/drawingml/2006/table">
            <a:tbl>
              <a:tblPr firstRow="1" bandRow="1">
                <a:tableStyleId>{5C22544A-7EE6-4342-B048-85BDC9FD1C3A}</a:tableStyleId>
              </a:tblPr>
              <a:tblGrid>
                <a:gridCol w="4896680"/>
                <a:gridCol w="1152160"/>
                <a:gridCol w="1008140"/>
                <a:gridCol w="1172620"/>
              </a:tblGrid>
              <a:tr h="370840">
                <a:tc>
                  <a:txBody>
                    <a:bodyPr/>
                    <a:lstStyle/>
                    <a:p>
                      <a:r>
                        <a:rPr lang="en-US" dirty="0" smtClean="0"/>
                        <a:t>MD </a:t>
                      </a:r>
                    </a:p>
                    <a:p>
                      <a:r>
                        <a:rPr lang="en-US" sz="1400" dirty="0" smtClean="0"/>
                        <a:t>(in order of execution)</a:t>
                      </a:r>
                      <a:endParaRPr lang="en-US" sz="1400" dirty="0"/>
                    </a:p>
                  </a:txBody>
                  <a:tcPr/>
                </a:tc>
                <a:tc>
                  <a:txBody>
                    <a:bodyPr/>
                    <a:lstStyle/>
                    <a:p>
                      <a:pPr algn="ctr"/>
                      <a:r>
                        <a:rPr lang="en-US" dirty="0" smtClean="0"/>
                        <a:t>Time</a:t>
                      </a:r>
                    </a:p>
                    <a:p>
                      <a:pPr algn="ctr"/>
                      <a:r>
                        <a:rPr lang="en-US" sz="1400" dirty="0" smtClean="0"/>
                        <a:t>scheduled</a:t>
                      </a:r>
                      <a:endParaRPr lang="en-US" dirty="0"/>
                    </a:p>
                  </a:txBody>
                  <a:tcPr/>
                </a:tc>
                <a:tc>
                  <a:txBody>
                    <a:bodyPr/>
                    <a:lstStyle/>
                    <a:p>
                      <a:pPr algn="ctr"/>
                      <a:r>
                        <a:rPr lang="en-US" dirty="0" smtClean="0"/>
                        <a:t>Time </a:t>
                      </a:r>
                      <a:r>
                        <a:rPr lang="en-US" sz="1400" dirty="0" smtClean="0"/>
                        <a:t>used</a:t>
                      </a:r>
                      <a:endParaRPr lang="en-US" dirty="0"/>
                    </a:p>
                  </a:txBody>
                  <a:tcPr/>
                </a:tc>
                <a:tc>
                  <a:txBody>
                    <a:bodyPr/>
                    <a:lstStyle/>
                    <a:p>
                      <a:pPr algn="ctr"/>
                      <a:r>
                        <a:rPr lang="en-US" dirty="0" smtClean="0"/>
                        <a:t>Balance</a:t>
                      </a:r>
                      <a:endParaRPr lang="en-US" dirty="0"/>
                    </a:p>
                  </a:txBody>
                  <a:tcPr/>
                </a:tc>
              </a:tr>
              <a:tr h="370840">
                <a:tc>
                  <a:txBody>
                    <a:bodyPr/>
                    <a:lstStyle/>
                    <a:p>
                      <a:r>
                        <a:rPr lang="en-US" dirty="0" smtClean="0"/>
                        <a:t>ATS I</a:t>
                      </a:r>
                      <a:endParaRPr lang="en-US" dirty="0"/>
                    </a:p>
                  </a:txBody>
                  <a:tcPr/>
                </a:tc>
                <a:tc>
                  <a:txBody>
                    <a:bodyPr/>
                    <a:lstStyle/>
                    <a:p>
                      <a:pPr algn="ctr"/>
                      <a:r>
                        <a:rPr lang="en-US" dirty="0" smtClean="0"/>
                        <a:t>02 h</a:t>
                      </a:r>
                      <a:endParaRPr lang="en-US" dirty="0"/>
                    </a:p>
                  </a:txBody>
                  <a:tcPr/>
                </a:tc>
                <a:tc>
                  <a:txBody>
                    <a:bodyPr/>
                    <a:lstStyle/>
                    <a:p>
                      <a:pPr algn="ctr"/>
                      <a:r>
                        <a:rPr lang="en-US" dirty="0" smtClean="0"/>
                        <a:t>02h46</a:t>
                      </a:r>
                      <a:endParaRPr lang="en-US" dirty="0"/>
                    </a:p>
                  </a:txBody>
                  <a:tcPr/>
                </a:tc>
                <a:tc>
                  <a:txBody>
                    <a:bodyPr/>
                    <a:lstStyle/>
                    <a:p>
                      <a:pPr algn="ctr"/>
                      <a:r>
                        <a:rPr lang="en-US" b="0" dirty="0" smtClean="0">
                          <a:solidFill>
                            <a:schemeClr val="tx1"/>
                          </a:solidFill>
                        </a:rPr>
                        <a:t>+ 0h46</a:t>
                      </a:r>
                      <a:endParaRPr lang="en-US" b="0" dirty="0">
                        <a:solidFill>
                          <a:schemeClr val="tx1"/>
                        </a:solidFill>
                      </a:endParaRPr>
                    </a:p>
                  </a:txBody>
                  <a:tcPr/>
                </a:tc>
              </a:tr>
              <a:tr h="370840">
                <a:tc>
                  <a:txBody>
                    <a:bodyPr/>
                    <a:lstStyle/>
                    <a:p>
                      <a:r>
                        <a:rPr lang="en-US" dirty="0" smtClean="0"/>
                        <a:t>Injection 25 ns</a:t>
                      </a:r>
                      <a:endParaRPr lang="en-US" dirty="0"/>
                    </a:p>
                  </a:txBody>
                  <a:tcPr/>
                </a:tc>
                <a:tc>
                  <a:txBody>
                    <a:bodyPr/>
                    <a:lstStyle/>
                    <a:p>
                      <a:pPr algn="ctr"/>
                      <a:r>
                        <a:rPr lang="en-US" dirty="0" smtClean="0"/>
                        <a:t>06 h</a:t>
                      </a:r>
                      <a:endParaRPr lang="en-US" dirty="0"/>
                    </a:p>
                  </a:txBody>
                  <a:tcPr/>
                </a:tc>
                <a:tc>
                  <a:txBody>
                    <a:bodyPr/>
                    <a:lstStyle/>
                    <a:p>
                      <a:pPr algn="ctr"/>
                      <a:r>
                        <a:rPr lang="en-US" dirty="0" smtClean="0"/>
                        <a:t>05h40</a:t>
                      </a:r>
                      <a:endParaRPr lang="en-US" dirty="0"/>
                    </a:p>
                  </a:txBody>
                  <a:tcPr/>
                </a:tc>
                <a:tc>
                  <a:txBody>
                    <a:bodyPr/>
                    <a:lstStyle/>
                    <a:p>
                      <a:pPr algn="ctr"/>
                      <a:r>
                        <a:rPr lang="en-US" dirty="0" smtClean="0"/>
                        <a:t>- 0h20</a:t>
                      </a:r>
                      <a:endParaRPr lang="en-US" dirty="0"/>
                    </a:p>
                  </a:txBody>
                  <a:tcPr/>
                </a:tc>
              </a:tr>
              <a:tr h="370840">
                <a:tc>
                  <a:txBody>
                    <a:bodyPr/>
                    <a:lstStyle/>
                    <a:p>
                      <a:r>
                        <a:rPr lang="en-US" dirty="0" smtClean="0"/>
                        <a:t>RF setup high bunch int.</a:t>
                      </a:r>
                      <a:endParaRPr lang="en-US" dirty="0"/>
                    </a:p>
                  </a:txBody>
                  <a:tcPr/>
                </a:tc>
                <a:tc>
                  <a:txBody>
                    <a:bodyPr/>
                    <a:lstStyle/>
                    <a:p>
                      <a:pPr algn="ctr"/>
                      <a:r>
                        <a:rPr lang="en-US" dirty="0" smtClean="0"/>
                        <a:t>06 h</a:t>
                      </a:r>
                      <a:endParaRPr lang="en-US" dirty="0"/>
                    </a:p>
                  </a:txBody>
                  <a:tcPr/>
                </a:tc>
                <a:tc>
                  <a:txBody>
                    <a:bodyPr/>
                    <a:lstStyle/>
                    <a:p>
                      <a:pPr algn="ctr"/>
                      <a:r>
                        <a:rPr lang="en-US" dirty="0" smtClean="0"/>
                        <a:t>05h07</a:t>
                      </a:r>
                      <a:endParaRPr lang="en-US" dirty="0"/>
                    </a:p>
                  </a:txBody>
                  <a:tcPr/>
                </a:tc>
                <a:tc>
                  <a:txBody>
                    <a:bodyPr/>
                    <a:lstStyle/>
                    <a:p>
                      <a:pPr algn="ctr"/>
                      <a:r>
                        <a:rPr lang="en-US" dirty="0" smtClean="0"/>
                        <a:t>- 0h53</a:t>
                      </a:r>
                      <a:endParaRPr lang="en-US" dirty="0"/>
                    </a:p>
                  </a:txBody>
                  <a:tcPr/>
                </a:tc>
              </a:tr>
              <a:tr h="370840">
                <a:tc>
                  <a:txBody>
                    <a:bodyPr/>
                    <a:lstStyle/>
                    <a:p>
                      <a:r>
                        <a:rPr lang="en-US" dirty="0" smtClean="0"/>
                        <a:t>Beam instr. </a:t>
                      </a:r>
                      <a:r>
                        <a:rPr lang="en-US" sz="1400" i="1" dirty="0" smtClean="0"/>
                        <a:t>(stopped late), </a:t>
                      </a:r>
                      <a:r>
                        <a:rPr lang="en-US" sz="1800" i="0" dirty="0" smtClean="0"/>
                        <a:t>followed by </a:t>
                      </a:r>
                      <a:r>
                        <a:rPr lang="en-US" sz="1800" b="1" i="0" dirty="0" smtClean="0">
                          <a:solidFill>
                            <a:srgbClr val="FF0000"/>
                          </a:solidFill>
                        </a:rPr>
                        <a:t>access</a:t>
                      </a:r>
                      <a:endParaRPr lang="en-US" sz="1800" b="1" i="0" dirty="0">
                        <a:solidFill>
                          <a:srgbClr val="FF0000"/>
                        </a:solidFill>
                      </a:endParaRPr>
                    </a:p>
                  </a:txBody>
                  <a:tcPr/>
                </a:tc>
                <a:tc>
                  <a:txBody>
                    <a:bodyPr/>
                    <a:lstStyle/>
                    <a:p>
                      <a:pPr algn="ctr"/>
                      <a:r>
                        <a:rPr lang="en-US" dirty="0" smtClean="0"/>
                        <a:t>08 h</a:t>
                      </a:r>
                      <a:endParaRPr lang="en-US" dirty="0"/>
                    </a:p>
                  </a:txBody>
                  <a:tcPr/>
                </a:tc>
                <a:tc>
                  <a:txBody>
                    <a:bodyPr/>
                    <a:lstStyle/>
                    <a:p>
                      <a:pPr algn="ctr"/>
                      <a:r>
                        <a:rPr lang="en-US" dirty="0" smtClean="0"/>
                        <a:t>09h00</a:t>
                      </a:r>
                      <a:endParaRPr lang="en-US" dirty="0"/>
                    </a:p>
                  </a:txBody>
                  <a:tcPr/>
                </a:tc>
                <a:tc>
                  <a:txBody>
                    <a:bodyPr/>
                    <a:lstStyle/>
                    <a:p>
                      <a:pPr algn="ctr"/>
                      <a:r>
                        <a:rPr lang="en-US" b="0" dirty="0" smtClean="0">
                          <a:solidFill>
                            <a:schemeClr val="tx1"/>
                          </a:solidFill>
                        </a:rPr>
                        <a:t>+ 1h00</a:t>
                      </a:r>
                      <a:endParaRPr lang="en-US" b="0" dirty="0">
                        <a:solidFill>
                          <a:schemeClr val="tx1"/>
                        </a:solidFill>
                      </a:endParaRPr>
                    </a:p>
                  </a:txBody>
                  <a:tcPr/>
                </a:tc>
              </a:tr>
              <a:tr h="370840">
                <a:tc>
                  <a:txBody>
                    <a:bodyPr/>
                    <a:lstStyle/>
                    <a:p>
                      <a:r>
                        <a:rPr lang="en-US" dirty="0" smtClean="0"/>
                        <a:t>Head-on beam-beam limit</a:t>
                      </a:r>
                      <a:endParaRPr lang="en-US" dirty="0"/>
                    </a:p>
                  </a:txBody>
                  <a:tcPr/>
                </a:tc>
                <a:tc>
                  <a:txBody>
                    <a:bodyPr/>
                    <a:lstStyle/>
                    <a:p>
                      <a:pPr algn="ctr"/>
                      <a:r>
                        <a:rPr lang="en-US" dirty="0" smtClean="0"/>
                        <a:t>08 h</a:t>
                      </a:r>
                      <a:endParaRPr lang="en-US" dirty="0"/>
                    </a:p>
                  </a:txBody>
                  <a:tcPr/>
                </a:tc>
                <a:tc>
                  <a:txBody>
                    <a:bodyPr/>
                    <a:lstStyle/>
                    <a:p>
                      <a:pPr algn="ctr"/>
                      <a:r>
                        <a:rPr lang="en-US" dirty="0" smtClean="0"/>
                        <a:t>03h17</a:t>
                      </a:r>
                      <a:endParaRPr lang="en-US" dirty="0"/>
                    </a:p>
                  </a:txBody>
                  <a:tcPr/>
                </a:tc>
                <a:tc>
                  <a:txBody>
                    <a:bodyPr/>
                    <a:lstStyle/>
                    <a:p>
                      <a:pPr algn="ctr"/>
                      <a:r>
                        <a:rPr lang="en-US" b="0" dirty="0" smtClean="0">
                          <a:solidFill>
                            <a:schemeClr val="tx1"/>
                          </a:solidFill>
                        </a:rPr>
                        <a:t>- 4h43</a:t>
                      </a:r>
                      <a:endParaRPr lang="en-US" b="0" dirty="0">
                        <a:solidFill>
                          <a:schemeClr val="tx1"/>
                        </a:solidFill>
                      </a:endParaRPr>
                    </a:p>
                  </a:txBody>
                  <a:tcPr/>
                </a:tc>
              </a:tr>
              <a:tr h="370840">
                <a:tc>
                  <a:txBody>
                    <a:bodyPr/>
                    <a:lstStyle/>
                    <a:p>
                      <a:r>
                        <a:rPr lang="en-US" dirty="0" smtClean="0"/>
                        <a:t>Inj.</a:t>
                      </a:r>
                      <a:r>
                        <a:rPr lang="en-US" baseline="0" dirty="0" smtClean="0"/>
                        <a:t> nom. </a:t>
                      </a:r>
                      <a:r>
                        <a:rPr lang="en-US" baseline="0" dirty="0" err="1" smtClean="0"/>
                        <a:t>emittances</a:t>
                      </a:r>
                      <a:r>
                        <a:rPr lang="en-US" baseline="0" dirty="0" smtClean="0"/>
                        <a:t>, UFO’s</a:t>
                      </a:r>
                      <a:endParaRPr lang="en-US" dirty="0"/>
                    </a:p>
                  </a:txBody>
                  <a:tcPr/>
                </a:tc>
                <a:tc>
                  <a:txBody>
                    <a:bodyPr/>
                    <a:lstStyle/>
                    <a:p>
                      <a:pPr algn="ctr"/>
                      <a:r>
                        <a:rPr lang="en-US" dirty="0" smtClean="0"/>
                        <a:t>09 h</a:t>
                      </a:r>
                      <a:endParaRPr lang="en-US" dirty="0"/>
                    </a:p>
                  </a:txBody>
                  <a:tcPr/>
                </a:tc>
                <a:tc>
                  <a:txBody>
                    <a:bodyPr/>
                    <a:lstStyle/>
                    <a:p>
                      <a:pPr algn="ctr"/>
                      <a:r>
                        <a:rPr lang="en-US" dirty="0" smtClean="0"/>
                        <a:t>09h50</a:t>
                      </a:r>
                      <a:endParaRPr lang="en-US" dirty="0"/>
                    </a:p>
                  </a:txBody>
                  <a:tcPr/>
                </a:tc>
                <a:tc>
                  <a:txBody>
                    <a:bodyPr/>
                    <a:lstStyle/>
                    <a:p>
                      <a:pPr algn="ctr"/>
                      <a:r>
                        <a:rPr lang="en-US" b="0" dirty="0" smtClean="0">
                          <a:solidFill>
                            <a:schemeClr val="tx1"/>
                          </a:solidFill>
                        </a:rPr>
                        <a:t>+ 0h50</a:t>
                      </a:r>
                      <a:endParaRPr lang="en-US" b="0" dirty="0">
                        <a:solidFill>
                          <a:schemeClr val="tx1"/>
                        </a:solidFill>
                      </a:endParaRPr>
                    </a:p>
                  </a:txBody>
                  <a:tcPr/>
                </a:tc>
              </a:tr>
              <a:tr h="370840">
                <a:tc>
                  <a:txBody>
                    <a:bodyPr/>
                    <a:lstStyle/>
                    <a:p>
                      <a:r>
                        <a:rPr lang="en-US" dirty="0" smtClean="0"/>
                        <a:t>RF longitudinal stability, followed by </a:t>
                      </a:r>
                      <a:r>
                        <a:rPr lang="en-US" b="1" dirty="0" smtClean="0">
                          <a:solidFill>
                            <a:srgbClr val="FF0000"/>
                          </a:solidFill>
                        </a:rPr>
                        <a:t>access</a:t>
                      </a:r>
                      <a:endParaRPr lang="en-US" b="1" dirty="0">
                        <a:solidFill>
                          <a:srgbClr val="FF0000"/>
                        </a:solidFill>
                      </a:endParaRPr>
                    </a:p>
                  </a:txBody>
                  <a:tcPr/>
                </a:tc>
                <a:tc>
                  <a:txBody>
                    <a:bodyPr/>
                    <a:lstStyle/>
                    <a:p>
                      <a:pPr algn="ctr"/>
                      <a:r>
                        <a:rPr lang="en-US" dirty="0" smtClean="0"/>
                        <a:t>13 h</a:t>
                      </a:r>
                      <a:endParaRPr lang="en-US" dirty="0"/>
                    </a:p>
                  </a:txBody>
                  <a:tcPr/>
                </a:tc>
                <a:tc>
                  <a:txBody>
                    <a:bodyPr/>
                    <a:lstStyle/>
                    <a:p>
                      <a:pPr algn="ctr"/>
                      <a:r>
                        <a:rPr lang="en-US" dirty="0" smtClean="0"/>
                        <a:t>10h21</a:t>
                      </a:r>
                      <a:endParaRPr lang="en-US" dirty="0"/>
                    </a:p>
                  </a:txBody>
                  <a:tcPr/>
                </a:tc>
                <a:tc>
                  <a:txBody>
                    <a:bodyPr/>
                    <a:lstStyle/>
                    <a:p>
                      <a:pPr algn="ctr"/>
                      <a:r>
                        <a:rPr lang="en-US" b="0" dirty="0" smtClean="0">
                          <a:solidFill>
                            <a:schemeClr val="tx1"/>
                          </a:solidFill>
                        </a:rPr>
                        <a:t>- 2h39</a:t>
                      </a:r>
                      <a:endParaRPr lang="en-US" b="0" dirty="0">
                        <a:solidFill>
                          <a:schemeClr val="tx1"/>
                        </a:solidFill>
                      </a:endParaRPr>
                    </a:p>
                  </a:txBody>
                  <a:tcPr/>
                </a:tc>
              </a:tr>
              <a:tr h="370840">
                <a:tc>
                  <a:txBody>
                    <a:bodyPr/>
                    <a:lstStyle/>
                    <a:p>
                      <a:r>
                        <a:rPr lang="en-US" dirty="0" smtClean="0"/>
                        <a:t>Long-range beam-beam</a:t>
                      </a:r>
                      <a:r>
                        <a:rPr lang="en-US" baseline="0" dirty="0" smtClean="0"/>
                        <a:t> limit</a:t>
                      </a:r>
                      <a:endParaRPr lang="en-US" dirty="0"/>
                    </a:p>
                  </a:txBody>
                  <a:tcPr/>
                </a:tc>
                <a:tc>
                  <a:txBody>
                    <a:bodyPr/>
                    <a:lstStyle/>
                    <a:p>
                      <a:pPr algn="ctr"/>
                      <a:r>
                        <a:rPr lang="en-US" dirty="0" smtClean="0"/>
                        <a:t>08 h</a:t>
                      </a:r>
                      <a:endParaRPr lang="en-US" dirty="0"/>
                    </a:p>
                  </a:txBody>
                  <a:tcPr/>
                </a:tc>
                <a:tc>
                  <a:txBody>
                    <a:bodyPr/>
                    <a:lstStyle/>
                    <a:p>
                      <a:pPr algn="ctr"/>
                      <a:r>
                        <a:rPr lang="en-US" dirty="0" smtClean="0"/>
                        <a:t>05h17</a:t>
                      </a:r>
                      <a:endParaRPr lang="en-US" dirty="0"/>
                    </a:p>
                  </a:txBody>
                  <a:tcPr/>
                </a:tc>
                <a:tc>
                  <a:txBody>
                    <a:bodyPr/>
                    <a:lstStyle/>
                    <a:p>
                      <a:pPr algn="ctr"/>
                      <a:r>
                        <a:rPr lang="en-US" b="0" dirty="0" smtClean="0">
                          <a:solidFill>
                            <a:schemeClr val="tx1"/>
                          </a:solidFill>
                        </a:rPr>
                        <a:t>- 2h43</a:t>
                      </a:r>
                      <a:endParaRPr lang="en-US" b="0" dirty="0">
                        <a:solidFill>
                          <a:schemeClr val="tx1"/>
                        </a:solidFill>
                      </a:endParaRPr>
                    </a:p>
                  </a:txBody>
                  <a:tcPr/>
                </a:tc>
              </a:tr>
              <a:tr h="370840">
                <a:tc>
                  <a:txBody>
                    <a:bodyPr/>
                    <a:lstStyle/>
                    <a:p>
                      <a:r>
                        <a:rPr lang="en-US" dirty="0" smtClean="0"/>
                        <a:t>Non-linear dynamics </a:t>
                      </a:r>
                      <a:r>
                        <a:rPr lang="en-US" sz="1400" i="1" dirty="0" smtClean="0"/>
                        <a:t>(started early, stopped late, 1b only)</a:t>
                      </a:r>
                      <a:endParaRPr lang="en-US" i="1" dirty="0"/>
                    </a:p>
                  </a:txBody>
                  <a:tcPr/>
                </a:tc>
                <a:tc>
                  <a:txBody>
                    <a:bodyPr/>
                    <a:lstStyle/>
                    <a:p>
                      <a:pPr algn="ctr"/>
                      <a:r>
                        <a:rPr lang="en-US" dirty="0" smtClean="0"/>
                        <a:t>08 h</a:t>
                      </a:r>
                      <a:endParaRPr lang="en-US" dirty="0"/>
                    </a:p>
                  </a:txBody>
                  <a:tcPr/>
                </a:tc>
                <a:tc>
                  <a:txBody>
                    <a:bodyPr/>
                    <a:lstStyle/>
                    <a:p>
                      <a:pPr algn="ctr"/>
                      <a:r>
                        <a:rPr lang="en-US" dirty="0" smtClean="0"/>
                        <a:t>10h31</a:t>
                      </a:r>
                      <a:endParaRPr lang="en-US" dirty="0"/>
                    </a:p>
                  </a:txBody>
                  <a:tcPr/>
                </a:tc>
                <a:tc>
                  <a:txBody>
                    <a:bodyPr/>
                    <a:lstStyle/>
                    <a:p>
                      <a:pPr algn="ctr"/>
                      <a:r>
                        <a:rPr lang="en-US" b="0" dirty="0" smtClean="0">
                          <a:solidFill>
                            <a:schemeClr val="tx1"/>
                          </a:solidFill>
                        </a:rPr>
                        <a:t>+ 2h31</a:t>
                      </a:r>
                      <a:endParaRPr lang="en-US" b="0" dirty="0">
                        <a:solidFill>
                          <a:schemeClr val="tx1"/>
                        </a:solidFill>
                      </a:endParaRPr>
                    </a:p>
                  </a:txBody>
                  <a:tcPr/>
                </a:tc>
              </a:tr>
              <a:tr h="370840">
                <a:tc>
                  <a:txBody>
                    <a:bodyPr/>
                    <a:lstStyle/>
                    <a:p>
                      <a:r>
                        <a:rPr lang="en-US" dirty="0" smtClean="0"/>
                        <a:t>Collimation</a:t>
                      </a:r>
                      <a:endParaRPr lang="en-US" dirty="0"/>
                    </a:p>
                  </a:txBody>
                  <a:tcPr/>
                </a:tc>
                <a:tc>
                  <a:txBody>
                    <a:bodyPr/>
                    <a:lstStyle/>
                    <a:p>
                      <a:pPr algn="ctr"/>
                      <a:r>
                        <a:rPr lang="en-US" dirty="0" smtClean="0"/>
                        <a:t>08 h</a:t>
                      </a:r>
                      <a:endParaRPr lang="en-US" dirty="0"/>
                    </a:p>
                  </a:txBody>
                  <a:tcPr/>
                </a:tc>
                <a:tc>
                  <a:txBody>
                    <a:bodyPr/>
                    <a:lstStyle/>
                    <a:p>
                      <a:pPr algn="ctr"/>
                      <a:r>
                        <a:rPr lang="en-US" dirty="0" smtClean="0"/>
                        <a:t>04h28</a:t>
                      </a:r>
                      <a:endParaRPr lang="en-US" dirty="0"/>
                    </a:p>
                  </a:txBody>
                  <a:tcPr/>
                </a:tc>
                <a:tc>
                  <a:txBody>
                    <a:bodyPr/>
                    <a:lstStyle/>
                    <a:p>
                      <a:pPr algn="ctr"/>
                      <a:r>
                        <a:rPr lang="en-US" b="0" dirty="0" smtClean="0">
                          <a:solidFill>
                            <a:schemeClr val="tx1"/>
                          </a:solidFill>
                        </a:rPr>
                        <a:t>-3h32</a:t>
                      </a:r>
                      <a:endParaRPr lang="en-US" b="0" dirty="0">
                        <a:solidFill>
                          <a:schemeClr val="tx1"/>
                        </a:solidFill>
                      </a:endParaRPr>
                    </a:p>
                  </a:txBody>
                  <a:tcPr/>
                </a:tc>
              </a:tr>
              <a:tr h="370840">
                <a:tc>
                  <a:txBody>
                    <a:bodyPr/>
                    <a:lstStyle/>
                    <a:p>
                      <a:r>
                        <a:rPr lang="en-US" dirty="0" smtClean="0"/>
                        <a:t>ATS II </a:t>
                      </a:r>
                      <a:r>
                        <a:rPr lang="en-US" sz="1400" i="1" dirty="0" smtClean="0"/>
                        <a:t>(started early, stopped late)</a:t>
                      </a:r>
                      <a:endParaRPr lang="en-US" i="1" dirty="0"/>
                    </a:p>
                  </a:txBody>
                  <a:tcPr/>
                </a:tc>
                <a:tc>
                  <a:txBody>
                    <a:bodyPr/>
                    <a:lstStyle/>
                    <a:p>
                      <a:pPr algn="ctr"/>
                      <a:r>
                        <a:rPr lang="en-US" dirty="0" smtClean="0"/>
                        <a:t>08</a:t>
                      </a:r>
                      <a:r>
                        <a:rPr lang="en-US" baseline="0" dirty="0" smtClean="0"/>
                        <a:t> h</a:t>
                      </a:r>
                      <a:endParaRPr lang="en-US" dirty="0"/>
                    </a:p>
                  </a:txBody>
                  <a:tcPr/>
                </a:tc>
                <a:tc>
                  <a:txBody>
                    <a:bodyPr/>
                    <a:lstStyle/>
                    <a:p>
                      <a:pPr algn="ctr"/>
                      <a:r>
                        <a:rPr lang="en-US" dirty="0" smtClean="0"/>
                        <a:t>10h51</a:t>
                      </a:r>
                      <a:endParaRPr lang="en-US" dirty="0"/>
                    </a:p>
                  </a:txBody>
                  <a:tcPr/>
                </a:tc>
                <a:tc>
                  <a:txBody>
                    <a:bodyPr/>
                    <a:lstStyle/>
                    <a:p>
                      <a:pPr algn="ctr"/>
                      <a:r>
                        <a:rPr lang="en-US" b="0" dirty="0" smtClean="0">
                          <a:solidFill>
                            <a:schemeClr val="tx1"/>
                          </a:solidFill>
                        </a:rPr>
                        <a:t>+ 2h51</a:t>
                      </a:r>
                      <a:endParaRPr lang="en-US" b="0" dirty="0">
                        <a:solidFill>
                          <a:schemeClr val="tx1"/>
                        </a:solidFill>
                      </a:endParaRPr>
                    </a:p>
                  </a:txBody>
                  <a:tcPr/>
                </a:tc>
              </a:tr>
              <a:tr h="370840">
                <a:tc>
                  <a:txBody>
                    <a:bodyPr/>
                    <a:lstStyle/>
                    <a:p>
                      <a:r>
                        <a:rPr lang="en-US" dirty="0" smtClean="0"/>
                        <a:t>Beam distribution</a:t>
                      </a:r>
                      <a:endParaRPr lang="en-US" dirty="0"/>
                    </a:p>
                  </a:txBody>
                  <a:tcPr/>
                </a:tc>
                <a:tc>
                  <a:txBody>
                    <a:bodyPr/>
                    <a:lstStyle/>
                    <a:p>
                      <a:pPr algn="ctr"/>
                      <a:r>
                        <a:rPr lang="en-US" dirty="0" smtClean="0"/>
                        <a:t>04 h</a:t>
                      </a:r>
                      <a:endParaRPr lang="en-US" dirty="0"/>
                    </a:p>
                  </a:txBody>
                  <a:tcPr/>
                </a:tc>
                <a:tc>
                  <a:txBody>
                    <a:bodyPr/>
                    <a:lstStyle/>
                    <a:p>
                      <a:pPr algn="ctr"/>
                      <a:r>
                        <a:rPr lang="en-US" dirty="0" smtClean="0"/>
                        <a:t>01h45</a:t>
                      </a:r>
                      <a:endParaRPr lang="en-US" dirty="0"/>
                    </a:p>
                  </a:txBody>
                  <a:tcPr/>
                </a:tc>
                <a:tc>
                  <a:txBody>
                    <a:bodyPr/>
                    <a:lstStyle/>
                    <a:p>
                      <a:pPr algn="ctr"/>
                      <a:r>
                        <a:rPr lang="en-US" b="0" dirty="0" smtClean="0">
                          <a:solidFill>
                            <a:schemeClr val="tx1"/>
                          </a:solidFill>
                        </a:rPr>
                        <a:t>-2h15</a:t>
                      </a:r>
                      <a:endParaRPr lang="en-US" b="0" dirty="0">
                        <a:solidFill>
                          <a:schemeClr val="tx1"/>
                        </a:solidFill>
                      </a:endParaRPr>
                    </a:p>
                  </a:txBody>
                  <a:tcPr/>
                </a:tc>
              </a:tr>
              <a:tr h="370840">
                <a:tc>
                  <a:txBody>
                    <a:bodyPr/>
                    <a:lstStyle/>
                    <a:p>
                      <a:r>
                        <a:rPr lang="en-US" dirty="0" smtClean="0"/>
                        <a:t>Quench margin at injection</a:t>
                      </a:r>
                      <a:endParaRPr lang="en-US" dirty="0"/>
                    </a:p>
                  </a:txBody>
                  <a:tcPr/>
                </a:tc>
                <a:tc>
                  <a:txBody>
                    <a:bodyPr/>
                    <a:lstStyle/>
                    <a:p>
                      <a:pPr algn="ctr"/>
                      <a:r>
                        <a:rPr lang="en-US" dirty="0" smtClean="0"/>
                        <a:t>08 h</a:t>
                      </a:r>
                      <a:endParaRPr lang="en-US" dirty="0"/>
                    </a:p>
                  </a:txBody>
                  <a:tcPr/>
                </a:tc>
                <a:tc>
                  <a:txBody>
                    <a:bodyPr/>
                    <a:lstStyle/>
                    <a:p>
                      <a:pPr algn="ctr"/>
                      <a:r>
                        <a:rPr lang="en-US" dirty="0" smtClean="0"/>
                        <a:t>08h15</a:t>
                      </a:r>
                      <a:endParaRPr lang="en-US" dirty="0"/>
                    </a:p>
                  </a:txBody>
                  <a:tcPr/>
                </a:tc>
                <a:tc>
                  <a:txBody>
                    <a:bodyPr/>
                    <a:lstStyle/>
                    <a:p>
                      <a:pPr algn="ctr"/>
                      <a:r>
                        <a:rPr lang="en-US" dirty="0" smtClean="0"/>
                        <a:t>+0h15</a:t>
                      </a:r>
                      <a:endParaRPr lang="en-US" dirty="0"/>
                    </a:p>
                  </a:txBody>
                  <a:tcPr/>
                </a:tc>
              </a:tr>
              <a:tr h="370840">
                <a:tc>
                  <a:txBody>
                    <a:bodyPr/>
                    <a:lstStyle/>
                    <a:p>
                      <a:r>
                        <a:rPr lang="en-US" dirty="0" smtClean="0"/>
                        <a:t>R2E</a:t>
                      </a:r>
                      <a:endParaRPr lang="en-US" dirty="0"/>
                    </a:p>
                  </a:txBody>
                  <a:tcPr/>
                </a:tc>
                <a:tc>
                  <a:txBody>
                    <a:bodyPr/>
                    <a:lstStyle/>
                    <a:p>
                      <a:pPr algn="ctr"/>
                      <a:r>
                        <a:rPr lang="en-US" dirty="0" smtClean="0"/>
                        <a:t>08 h</a:t>
                      </a:r>
                      <a:endParaRPr lang="en-US" dirty="0"/>
                    </a:p>
                  </a:txBody>
                  <a:tcPr/>
                </a:tc>
                <a:tc>
                  <a:txBody>
                    <a:bodyPr/>
                    <a:lstStyle/>
                    <a:p>
                      <a:pPr algn="ctr"/>
                      <a:r>
                        <a:rPr lang="en-US" dirty="0" smtClean="0"/>
                        <a:t>05h38</a:t>
                      </a:r>
                      <a:endParaRPr lang="en-US" dirty="0"/>
                    </a:p>
                  </a:txBody>
                  <a:tcPr/>
                </a:tc>
                <a:tc>
                  <a:txBody>
                    <a:bodyPr/>
                    <a:lstStyle/>
                    <a:p>
                      <a:pPr algn="ctr"/>
                      <a:r>
                        <a:rPr lang="en-US" dirty="0" smtClean="0"/>
                        <a:t>-2h22</a:t>
                      </a:r>
                      <a:endParaRPr lang="en-US" dirty="0"/>
                    </a:p>
                  </a:txBody>
                  <a:tcPr/>
                </a:tc>
              </a:tr>
            </a:tbl>
          </a:graphicData>
        </a:graphic>
      </p:graphicFrame>
      <p:sp>
        <p:nvSpPr>
          <p:cNvPr id="7" name="Content Placeholder 7"/>
          <p:cNvSpPr>
            <a:spLocks noGrp="1"/>
          </p:cNvSpPr>
          <p:nvPr/>
        </p:nvSpPr>
        <p:spPr bwMode="auto">
          <a:xfrm>
            <a:off x="539552" y="1772816"/>
            <a:ext cx="8424936" cy="4464496"/>
          </a:xfrm>
          <a:prstGeom prst="rect">
            <a:avLst/>
          </a:prstGeom>
          <a:solidFill>
            <a:schemeClr val="bg2"/>
          </a:solidFill>
          <a:ln w="9525">
            <a:solidFill>
              <a:schemeClr val="tx1"/>
            </a:solid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bg2"/>
              </a:buClr>
              <a:buSzPct val="75000"/>
              <a:buFont typeface="Wingdings" pitchFamily="2" charset="2"/>
              <a:buChar char="n"/>
              <a:defRPr sz="2400">
                <a:solidFill>
                  <a:schemeClr val="bg2"/>
                </a:solidFill>
                <a:latin typeface="+mn-lt"/>
                <a:ea typeface="+mn-ea"/>
                <a:cs typeface="+mn-cs"/>
              </a:defRPr>
            </a:lvl1pPr>
            <a:lvl2pPr marL="742950" indent="-285750" algn="l" rtl="0" fontAlgn="base">
              <a:spcBef>
                <a:spcPct val="20000"/>
              </a:spcBef>
              <a:spcAft>
                <a:spcPct val="0"/>
              </a:spcAft>
              <a:buClr>
                <a:schemeClr val="accent2"/>
              </a:buClr>
              <a:buSzPct val="80000"/>
              <a:buFont typeface="Wingdings" pitchFamily="2" charset="2"/>
              <a:buChar char="¨"/>
              <a:defRPr sz="2000">
                <a:solidFill>
                  <a:srgbClr val="0000FF"/>
                </a:solidFill>
                <a:latin typeface="+mn-lt"/>
              </a:defRPr>
            </a:lvl2pPr>
            <a:lvl3pPr marL="1143000" indent="-228600" algn="l" rtl="0" fontAlgn="base">
              <a:spcBef>
                <a:spcPct val="20000"/>
              </a:spcBef>
              <a:spcAft>
                <a:spcPct val="0"/>
              </a:spcAft>
              <a:buClr>
                <a:schemeClr val="bg2"/>
              </a:buClr>
              <a:buSzPct val="65000"/>
              <a:buFont typeface="Wingdings" pitchFamily="2" charset="2"/>
              <a:buChar char="n"/>
              <a:defRPr>
                <a:solidFill>
                  <a:schemeClr val="tx1"/>
                </a:solidFill>
                <a:latin typeface="+mn-lt"/>
              </a:defRPr>
            </a:lvl3pPr>
            <a:lvl4pPr marL="1600200" indent="-228600" algn="l" rtl="0" fontAlgn="base">
              <a:spcBef>
                <a:spcPct val="20000"/>
              </a:spcBef>
              <a:spcAft>
                <a:spcPct val="0"/>
              </a:spcAft>
              <a:buClr>
                <a:schemeClr val="accent2"/>
              </a:buClr>
              <a:buSzPct val="70000"/>
              <a:buFont typeface="Wingdings" pitchFamily="2" charset="2"/>
              <a:buChar char="¨"/>
              <a:defRPr sz="1600">
                <a:solidFill>
                  <a:schemeClr val="tx1"/>
                </a:solidFill>
                <a:latin typeface="+mn-lt"/>
              </a:defRPr>
            </a:lvl4pPr>
            <a:lvl5pPr marL="2057400" indent="-228600" algn="l" rtl="0" fontAlgn="base">
              <a:spcBef>
                <a:spcPct val="20000"/>
              </a:spcBef>
              <a:spcAft>
                <a:spcPct val="0"/>
              </a:spcAft>
              <a:buClr>
                <a:schemeClr val="bg2"/>
              </a:buClr>
              <a:buFont typeface="Wingdings" pitchFamily="2" charset="2"/>
              <a:buChar char="§"/>
              <a:defRPr sz="1600">
                <a:solidFill>
                  <a:schemeClr val="tx1"/>
                </a:solidFill>
                <a:latin typeface="+mn-lt"/>
              </a:defRPr>
            </a:lvl5pPr>
            <a:lvl6pPr marL="2514600" indent="-228600" algn="l" rtl="0" fontAlgn="base">
              <a:spcBef>
                <a:spcPct val="20000"/>
              </a:spcBef>
              <a:spcAft>
                <a:spcPct val="0"/>
              </a:spcAft>
              <a:buClr>
                <a:schemeClr val="bg2"/>
              </a:buClr>
              <a:buFont typeface="Wingdings" pitchFamily="2" charset="2"/>
              <a:buChar char="§"/>
              <a:defRPr sz="1600">
                <a:solidFill>
                  <a:schemeClr val="tx1"/>
                </a:solidFill>
                <a:latin typeface="+mn-lt"/>
              </a:defRPr>
            </a:lvl6pPr>
            <a:lvl7pPr marL="2971800" indent="-228600" algn="l" rtl="0" fontAlgn="base">
              <a:spcBef>
                <a:spcPct val="20000"/>
              </a:spcBef>
              <a:spcAft>
                <a:spcPct val="0"/>
              </a:spcAft>
              <a:buClr>
                <a:schemeClr val="bg2"/>
              </a:buClr>
              <a:buFont typeface="Wingdings" pitchFamily="2" charset="2"/>
              <a:buChar char="§"/>
              <a:defRPr sz="1600">
                <a:solidFill>
                  <a:schemeClr val="tx1"/>
                </a:solidFill>
                <a:latin typeface="+mn-lt"/>
              </a:defRPr>
            </a:lvl7pPr>
            <a:lvl8pPr marL="3429000" indent="-228600" algn="l" rtl="0" fontAlgn="base">
              <a:spcBef>
                <a:spcPct val="20000"/>
              </a:spcBef>
              <a:spcAft>
                <a:spcPct val="0"/>
              </a:spcAft>
              <a:buClr>
                <a:schemeClr val="bg2"/>
              </a:buClr>
              <a:buFont typeface="Wingdings" pitchFamily="2" charset="2"/>
              <a:buChar char="§"/>
              <a:defRPr sz="1600">
                <a:solidFill>
                  <a:schemeClr val="tx1"/>
                </a:solidFill>
                <a:latin typeface="+mn-lt"/>
              </a:defRPr>
            </a:lvl8pPr>
            <a:lvl9pPr marL="3886200" indent="-228600" algn="l" rtl="0" fontAlgn="base">
              <a:spcBef>
                <a:spcPct val="20000"/>
              </a:spcBef>
              <a:spcAft>
                <a:spcPct val="0"/>
              </a:spcAft>
              <a:buClr>
                <a:schemeClr val="bg2"/>
              </a:buClr>
              <a:buFont typeface="Wingdings" pitchFamily="2" charset="2"/>
              <a:buChar char="§"/>
              <a:defRPr sz="1600">
                <a:solidFill>
                  <a:schemeClr val="tx1"/>
                </a:solidFill>
                <a:latin typeface="+mn-lt"/>
              </a:defRPr>
            </a:lvl9pPr>
          </a:lstStyle>
          <a:p>
            <a:pPr marL="0" indent="0">
              <a:buNone/>
            </a:pPr>
            <a:r>
              <a:rPr lang="en-US" b="1" dirty="0" smtClean="0">
                <a:solidFill>
                  <a:srgbClr val="800000"/>
                </a:solidFill>
                <a:effectLst/>
              </a:rPr>
              <a:t>Very satisfied with second MD:</a:t>
            </a:r>
          </a:p>
          <a:p>
            <a:pPr lvl="1"/>
            <a:r>
              <a:rPr lang="en-US" b="1" u="sng" dirty="0" smtClean="0">
                <a:solidFill>
                  <a:srgbClr val="FF0000"/>
                </a:solidFill>
                <a:effectLst/>
              </a:rPr>
              <a:t>Some ground-breaking results </a:t>
            </a:r>
            <a:r>
              <a:rPr lang="en-US" b="1" dirty="0" smtClean="0">
                <a:effectLst/>
                <a:sym typeface="Wingdings" pitchFamily="2" charset="2"/>
              </a:rPr>
              <a:t> path to very high LHC luminosity.</a:t>
            </a:r>
          </a:p>
          <a:p>
            <a:pPr lvl="1"/>
            <a:r>
              <a:rPr lang="en-US" b="1" dirty="0" smtClean="0">
                <a:effectLst/>
                <a:sym typeface="Wingdings" pitchFamily="2" charset="2"/>
              </a:rPr>
              <a:t>Good balance: MD’s pushing the boundary and detailed studies.</a:t>
            </a:r>
          </a:p>
          <a:p>
            <a:pPr lvl="1"/>
            <a:r>
              <a:rPr lang="en-US" b="1" dirty="0" smtClean="0">
                <a:effectLst/>
                <a:sym typeface="Wingdings" pitchFamily="2" charset="2"/>
              </a:rPr>
              <a:t>Almost all MD teams had the opportunity to obtain good results.</a:t>
            </a:r>
          </a:p>
          <a:p>
            <a:pPr lvl="1"/>
            <a:r>
              <a:rPr lang="en-US" b="1" dirty="0" smtClean="0">
                <a:effectLst/>
                <a:sym typeface="Wingdings" pitchFamily="2" charset="2"/>
              </a:rPr>
              <a:t>Good availability, though not as good as first MD.</a:t>
            </a:r>
          </a:p>
          <a:p>
            <a:pPr lvl="1"/>
            <a:r>
              <a:rPr lang="en-US" b="1" dirty="0" smtClean="0">
                <a:effectLst/>
                <a:sym typeface="Wingdings" pitchFamily="2" charset="2"/>
              </a:rPr>
              <a:t>We managed to hold reasonably to schedule, thanks to the </a:t>
            </a:r>
            <a:r>
              <a:rPr lang="en-US" b="1" dirty="0" smtClean="0">
                <a:solidFill>
                  <a:srgbClr val="FF0000"/>
                </a:solidFill>
                <a:effectLst/>
                <a:sym typeface="Wingdings" pitchFamily="2" charset="2"/>
              </a:rPr>
              <a:t>excellent preparation and discipline of many colleagues involved</a:t>
            </a:r>
            <a:r>
              <a:rPr lang="en-US" b="1" dirty="0" smtClean="0">
                <a:effectLst/>
                <a:sym typeface="Wingdings" pitchFamily="2" charset="2"/>
              </a:rPr>
              <a:t>.</a:t>
            </a:r>
          </a:p>
          <a:p>
            <a:pPr marL="0" indent="0">
              <a:buNone/>
            </a:pPr>
            <a:r>
              <a:rPr lang="en-US" b="1" dirty="0" smtClean="0">
                <a:solidFill>
                  <a:srgbClr val="800000"/>
                </a:solidFill>
                <a:effectLst/>
              </a:rPr>
              <a:t>Thanks to the injectors that provided the planned zoo of beams!</a:t>
            </a:r>
          </a:p>
          <a:p>
            <a:pPr marL="0" indent="0">
              <a:buNone/>
            </a:pPr>
            <a:endParaRPr lang="en-US" b="1" dirty="0" smtClean="0">
              <a:solidFill>
                <a:srgbClr val="800000"/>
              </a:solidFill>
              <a:effectLst/>
            </a:endParaRPr>
          </a:p>
          <a:p>
            <a:pPr marL="0" indent="0" algn="ctr">
              <a:buNone/>
            </a:pPr>
            <a:r>
              <a:rPr lang="en-US" b="1" dirty="0" smtClean="0">
                <a:solidFill>
                  <a:srgbClr val="008000"/>
                </a:solidFill>
                <a:effectLst/>
              </a:rPr>
              <a:t>Results discussed and analyzed in a ‘mini-Chamonix’ meeting to set the strategy for the remainder of 2011</a:t>
            </a:r>
          </a:p>
          <a:p>
            <a:endParaRPr lang="en-US" dirty="0"/>
          </a:p>
        </p:txBody>
      </p:sp>
    </p:spTree>
    <p:extLst>
      <p:ext uri="{BB962C8B-B14F-4D97-AF65-F5344CB8AC3E}">
        <p14:creationId xmlns:p14="http://schemas.microsoft.com/office/powerpoint/2010/main" val="178588860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MD2 : A few Highlights</a:t>
            </a:r>
            <a:endParaRPr lang="en-US" dirty="0"/>
          </a:p>
        </p:txBody>
      </p:sp>
      <p:sp>
        <p:nvSpPr>
          <p:cNvPr id="3" name="Date Placeholder 2"/>
          <p:cNvSpPr>
            <a:spLocks noGrp="1"/>
          </p:cNvSpPr>
          <p:nvPr>
            <p:ph type="dt" sz="half" idx="10"/>
          </p:nvPr>
        </p:nvSpPr>
        <p:spPr/>
        <p:txBody>
          <a:bodyPr/>
          <a:lstStyle/>
          <a:p>
            <a:r>
              <a:rPr lang="en-US" smtClean="0"/>
              <a:t>September 21st 2011</a:t>
            </a:r>
            <a:endParaRPr lang="en-US" dirty="0" smtClean="0"/>
          </a:p>
        </p:txBody>
      </p:sp>
      <p:sp>
        <p:nvSpPr>
          <p:cNvPr id="4" name="Footer Placeholder 3"/>
          <p:cNvSpPr>
            <a:spLocks noGrp="1"/>
          </p:cNvSpPr>
          <p:nvPr>
            <p:ph type="ftr" sz="quarter" idx="11"/>
          </p:nvPr>
        </p:nvSpPr>
        <p:spPr/>
        <p:txBody>
          <a:bodyPr/>
          <a:lstStyle/>
          <a:p>
            <a:r>
              <a:rPr lang="en-US" smtClean="0"/>
              <a:t>LHCC, Paul Collier </a:t>
            </a:r>
            <a:endParaRPr lang="en-US" dirty="0"/>
          </a:p>
        </p:txBody>
      </p:sp>
      <p:sp>
        <p:nvSpPr>
          <p:cNvPr id="5" name="Slide Number Placeholder 4"/>
          <p:cNvSpPr>
            <a:spLocks noGrp="1"/>
          </p:cNvSpPr>
          <p:nvPr>
            <p:ph type="sldNum" sz="quarter" idx="12"/>
          </p:nvPr>
        </p:nvSpPr>
        <p:spPr/>
        <p:txBody>
          <a:bodyPr/>
          <a:lstStyle/>
          <a:p>
            <a:fld id="{8A37C28D-FCB0-477D-82D3-62143F2DA843}" type="slidenum">
              <a:rPr lang="en-US" smtClean="0"/>
              <a:pPr/>
              <a:t>8</a:t>
            </a:fld>
            <a:endParaRPr lang="en-US" dirty="0"/>
          </a:p>
        </p:txBody>
      </p:sp>
      <p:sp>
        <p:nvSpPr>
          <p:cNvPr id="6" name="Content Placeholder 2"/>
          <p:cNvSpPr>
            <a:spLocks noGrp="1"/>
          </p:cNvSpPr>
          <p:nvPr/>
        </p:nvSpPr>
        <p:spPr bwMode="auto">
          <a:xfrm>
            <a:off x="179268" y="1052578"/>
            <a:ext cx="8785220" cy="525674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bg2"/>
              </a:buClr>
              <a:buSzPct val="75000"/>
              <a:buFont typeface="Wingdings" pitchFamily="2" charset="2"/>
              <a:buChar char="n"/>
              <a:defRPr sz="2400">
                <a:solidFill>
                  <a:schemeClr val="bg2"/>
                </a:solidFill>
                <a:latin typeface="+mn-lt"/>
                <a:ea typeface="+mn-ea"/>
                <a:cs typeface="+mn-cs"/>
              </a:defRPr>
            </a:lvl1pPr>
            <a:lvl2pPr marL="742950" indent="-285750" algn="l" rtl="0" fontAlgn="base">
              <a:spcBef>
                <a:spcPct val="20000"/>
              </a:spcBef>
              <a:spcAft>
                <a:spcPct val="0"/>
              </a:spcAft>
              <a:buClr>
                <a:schemeClr val="accent2"/>
              </a:buClr>
              <a:buSzPct val="80000"/>
              <a:buFont typeface="Wingdings" pitchFamily="2" charset="2"/>
              <a:buChar char="¨"/>
              <a:defRPr sz="2000">
                <a:solidFill>
                  <a:srgbClr val="0000FF"/>
                </a:solidFill>
                <a:latin typeface="+mn-lt"/>
              </a:defRPr>
            </a:lvl2pPr>
            <a:lvl3pPr marL="1143000" indent="-228600" algn="l" rtl="0" fontAlgn="base">
              <a:spcBef>
                <a:spcPct val="20000"/>
              </a:spcBef>
              <a:spcAft>
                <a:spcPct val="0"/>
              </a:spcAft>
              <a:buClr>
                <a:schemeClr val="bg2"/>
              </a:buClr>
              <a:buSzPct val="65000"/>
              <a:buFont typeface="Wingdings" pitchFamily="2" charset="2"/>
              <a:buChar char="n"/>
              <a:defRPr>
                <a:solidFill>
                  <a:schemeClr val="tx1"/>
                </a:solidFill>
                <a:latin typeface="+mn-lt"/>
              </a:defRPr>
            </a:lvl3pPr>
            <a:lvl4pPr marL="1600200" indent="-228600" algn="l" rtl="0" fontAlgn="base">
              <a:spcBef>
                <a:spcPct val="20000"/>
              </a:spcBef>
              <a:spcAft>
                <a:spcPct val="0"/>
              </a:spcAft>
              <a:buClr>
                <a:schemeClr val="accent2"/>
              </a:buClr>
              <a:buSzPct val="70000"/>
              <a:buFont typeface="Wingdings" pitchFamily="2" charset="2"/>
              <a:buChar char="¨"/>
              <a:defRPr sz="1600">
                <a:solidFill>
                  <a:schemeClr val="tx1"/>
                </a:solidFill>
                <a:latin typeface="+mn-lt"/>
              </a:defRPr>
            </a:lvl4pPr>
            <a:lvl5pPr marL="2057400" indent="-228600" algn="l" rtl="0" fontAlgn="base">
              <a:spcBef>
                <a:spcPct val="20000"/>
              </a:spcBef>
              <a:spcAft>
                <a:spcPct val="0"/>
              </a:spcAft>
              <a:buClr>
                <a:schemeClr val="bg2"/>
              </a:buClr>
              <a:buFont typeface="Wingdings" pitchFamily="2" charset="2"/>
              <a:buChar char="§"/>
              <a:defRPr sz="1600">
                <a:solidFill>
                  <a:schemeClr val="tx1"/>
                </a:solidFill>
                <a:latin typeface="+mn-lt"/>
              </a:defRPr>
            </a:lvl5pPr>
            <a:lvl6pPr marL="2514600" indent="-228600" algn="l" rtl="0" fontAlgn="base">
              <a:spcBef>
                <a:spcPct val="20000"/>
              </a:spcBef>
              <a:spcAft>
                <a:spcPct val="0"/>
              </a:spcAft>
              <a:buClr>
                <a:schemeClr val="bg2"/>
              </a:buClr>
              <a:buFont typeface="Wingdings" pitchFamily="2" charset="2"/>
              <a:buChar char="§"/>
              <a:defRPr sz="1600">
                <a:solidFill>
                  <a:schemeClr val="tx1"/>
                </a:solidFill>
                <a:latin typeface="+mn-lt"/>
              </a:defRPr>
            </a:lvl6pPr>
            <a:lvl7pPr marL="2971800" indent="-228600" algn="l" rtl="0" fontAlgn="base">
              <a:spcBef>
                <a:spcPct val="20000"/>
              </a:spcBef>
              <a:spcAft>
                <a:spcPct val="0"/>
              </a:spcAft>
              <a:buClr>
                <a:schemeClr val="bg2"/>
              </a:buClr>
              <a:buFont typeface="Wingdings" pitchFamily="2" charset="2"/>
              <a:buChar char="§"/>
              <a:defRPr sz="1600">
                <a:solidFill>
                  <a:schemeClr val="tx1"/>
                </a:solidFill>
                <a:latin typeface="+mn-lt"/>
              </a:defRPr>
            </a:lvl7pPr>
            <a:lvl8pPr marL="3429000" indent="-228600" algn="l" rtl="0" fontAlgn="base">
              <a:spcBef>
                <a:spcPct val="20000"/>
              </a:spcBef>
              <a:spcAft>
                <a:spcPct val="0"/>
              </a:spcAft>
              <a:buClr>
                <a:schemeClr val="bg2"/>
              </a:buClr>
              <a:buFont typeface="Wingdings" pitchFamily="2" charset="2"/>
              <a:buChar char="§"/>
              <a:defRPr sz="1600">
                <a:solidFill>
                  <a:schemeClr val="tx1"/>
                </a:solidFill>
                <a:latin typeface="+mn-lt"/>
              </a:defRPr>
            </a:lvl8pPr>
            <a:lvl9pPr marL="3886200" indent="-228600" algn="l" rtl="0" fontAlgn="base">
              <a:spcBef>
                <a:spcPct val="20000"/>
              </a:spcBef>
              <a:spcAft>
                <a:spcPct val="0"/>
              </a:spcAft>
              <a:buClr>
                <a:schemeClr val="bg2"/>
              </a:buClr>
              <a:buFont typeface="Wingdings" pitchFamily="2" charset="2"/>
              <a:buChar char="§"/>
              <a:defRPr sz="1600">
                <a:solidFill>
                  <a:schemeClr val="tx1"/>
                </a:solidFill>
                <a:latin typeface="+mn-lt"/>
              </a:defRPr>
            </a:lvl9pPr>
          </a:lstStyle>
          <a:p>
            <a:pPr>
              <a:lnSpc>
                <a:spcPct val="90000"/>
              </a:lnSpc>
              <a:spcBef>
                <a:spcPts val="1080"/>
              </a:spcBef>
              <a:spcAft>
                <a:spcPts val="1200"/>
              </a:spcAft>
              <a:buClrTx/>
              <a:buFont typeface="Wingdings" charset="2"/>
              <a:buChar char="q"/>
            </a:pPr>
            <a:r>
              <a:rPr lang="en-US" sz="2200" dirty="0" smtClean="0">
                <a:solidFill>
                  <a:schemeClr val="tx1"/>
                </a:solidFill>
                <a:effectLst/>
              </a:rPr>
              <a:t>First injection of </a:t>
            </a:r>
            <a:r>
              <a:rPr lang="en-US" sz="2200" dirty="0" smtClean="0">
                <a:solidFill>
                  <a:srgbClr val="FF0000"/>
                </a:solidFill>
                <a:effectLst/>
              </a:rPr>
              <a:t>25 ns bunch trains </a:t>
            </a:r>
            <a:r>
              <a:rPr lang="en-US" sz="2200" dirty="0" smtClean="0">
                <a:solidFill>
                  <a:srgbClr val="000000"/>
                </a:solidFill>
                <a:effectLst/>
              </a:rPr>
              <a:t>with up to 216 bunches.</a:t>
            </a:r>
          </a:p>
          <a:p>
            <a:pPr>
              <a:lnSpc>
                <a:spcPct val="90000"/>
              </a:lnSpc>
              <a:spcBef>
                <a:spcPts val="1080"/>
              </a:spcBef>
              <a:spcAft>
                <a:spcPts val="1200"/>
              </a:spcAft>
              <a:buClrTx/>
              <a:buFont typeface="Wingdings" charset="2"/>
              <a:buChar char="q"/>
            </a:pPr>
            <a:r>
              <a:rPr lang="en-US" sz="2200" dirty="0" smtClean="0">
                <a:solidFill>
                  <a:srgbClr val="000000"/>
                </a:solidFill>
                <a:effectLst/>
              </a:rPr>
              <a:t>Collision of (individual) bunches with </a:t>
            </a:r>
            <a:r>
              <a:rPr lang="en-US" sz="2200" dirty="0" smtClean="0">
                <a:solidFill>
                  <a:srgbClr val="FF0000"/>
                </a:solidFill>
                <a:effectLst/>
              </a:rPr>
              <a:t>twice nominal intensity and half emittance</a:t>
            </a:r>
            <a:r>
              <a:rPr lang="en-US" sz="2200" dirty="0" smtClean="0">
                <a:effectLst/>
              </a:rPr>
              <a:t>, </a:t>
            </a:r>
            <a:r>
              <a:rPr lang="en-US" sz="2200" dirty="0" smtClean="0">
                <a:solidFill>
                  <a:srgbClr val="000000"/>
                </a:solidFill>
                <a:effectLst/>
              </a:rPr>
              <a:t>demonstrating 8 times nominal bunch luminosity.</a:t>
            </a:r>
          </a:p>
          <a:p>
            <a:pPr>
              <a:lnSpc>
                <a:spcPct val="90000"/>
              </a:lnSpc>
              <a:spcBef>
                <a:spcPts val="1080"/>
              </a:spcBef>
              <a:spcAft>
                <a:spcPts val="1200"/>
              </a:spcAft>
              <a:buClrTx/>
              <a:buFont typeface="Wingdings" charset="2"/>
              <a:buChar char="q"/>
            </a:pPr>
            <a:r>
              <a:rPr lang="en-US" sz="2200" dirty="0" smtClean="0">
                <a:solidFill>
                  <a:srgbClr val="000000"/>
                </a:solidFill>
                <a:effectLst/>
              </a:rPr>
              <a:t>Injection and storage of </a:t>
            </a:r>
            <a:r>
              <a:rPr lang="en-US" sz="2200" dirty="0" smtClean="0">
                <a:solidFill>
                  <a:srgbClr val="FF0000"/>
                </a:solidFill>
                <a:effectLst/>
              </a:rPr>
              <a:t>even higher bunch intensities </a:t>
            </a:r>
            <a:r>
              <a:rPr lang="en-US" sz="2200" dirty="0" smtClean="0">
                <a:solidFill>
                  <a:srgbClr val="000000"/>
                </a:solidFill>
                <a:effectLst/>
              </a:rPr>
              <a:t>with nominal </a:t>
            </a:r>
            <a:r>
              <a:rPr lang="en-US" sz="2200" dirty="0" err="1" smtClean="0">
                <a:solidFill>
                  <a:srgbClr val="000000"/>
                </a:solidFill>
                <a:effectLst/>
              </a:rPr>
              <a:t>emittance</a:t>
            </a:r>
            <a:r>
              <a:rPr lang="en-US" sz="2200" dirty="0" smtClean="0">
                <a:solidFill>
                  <a:srgbClr val="000000"/>
                </a:solidFill>
                <a:effectLst/>
              </a:rPr>
              <a:t>.</a:t>
            </a:r>
          </a:p>
          <a:p>
            <a:pPr>
              <a:lnSpc>
                <a:spcPct val="90000"/>
              </a:lnSpc>
              <a:spcBef>
                <a:spcPts val="1080"/>
              </a:spcBef>
              <a:spcAft>
                <a:spcPts val="1200"/>
              </a:spcAft>
              <a:buClrTx/>
              <a:buFont typeface="Wingdings" charset="2"/>
              <a:buChar char="q"/>
            </a:pPr>
            <a:r>
              <a:rPr lang="en-US" sz="2200" dirty="0" smtClean="0">
                <a:solidFill>
                  <a:srgbClr val="000000"/>
                </a:solidFill>
                <a:effectLst/>
              </a:rPr>
              <a:t>Collision of 50 ns bunch trains with 4-5 sigma separation, demonstrating </a:t>
            </a:r>
            <a:r>
              <a:rPr lang="en-US" sz="2200" dirty="0" smtClean="0">
                <a:solidFill>
                  <a:srgbClr val="FF0000"/>
                </a:solidFill>
                <a:effectLst/>
              </a:rPr>
              <a:t>margin in long-range beam-beam effects</a:t>
            </a:r>
            <a:r>
              <a:rPr lang="en-US" sz="2200" dirty="0" smtClean="0">
                <a:effectLst/>
              </a:rPr>
              <a:t>.</a:t>
            </a:r>
          </a:p>
          <a:p>
            <a:pPr>
              <a:lnSpc>
                <a:spcPct val="90000"/>
              </a:lnSpc>
              <a:spcBef>
                <a:spcPts val="1080"/>
              </a:spcBef>
              <a:spcAft>
                <a:spcPts val="1200"/>
              </a:spcAft>
              <a:buClrTx/>
              <a:buFont typeface="Wingdings" charset="2"/>
              <a:buChar char="q"/>
            </a:pPr>
            <a:r>
              <a:rPr lang="en-US" sz="2200" dirty="0" smtClean="0">
                <a:solidFill>
                  <a:srgbClr val="000000"/>
                </a:solidFill>
                <a:effectLst/>
              </a:rPr>
              <a:t>First squeeze below 1.5 m, demonstrating </a:t>
            </a:r>
            <a:r>
              <a:rPr lang="en-US" sz="2200" dirty="0" smtClean="0">
                <a:solidFill>
                  <a:srgbClr val="FF0000"/>
                </a:solidFill>
                <a:effectLst/>
                <a:latin typeface="Symbol" charset="2"/>
                <a:cs typeface="Symbol" charset="2"/>
              </a:rPr>
              <a:t>b</a:t>
            </a:r>
            <a:r>
              <a:rPr lang="en-US" sz="2200" dirty="0" smtClean="0">
                <a:solidFill>
                  <a:srgbClr val="FF0000"/>
                </a:solidFill>
                <a:effectLst/>
              </a:rPr>
              <a:t>* = 0.3 m </a:t>
            </a:r>
            <a:r>
              <a:rPr lang="en-US" sz="2200" dirty="0" smtClean="0">
                <a:solidFill>
                  <a:srgbClr val="000000"/>
                </a:solidFill>
                <a:effectLst/>
              </a:rPr>
              <a:t>with pilot beam, flat machine, no collisions and ATS optics.</a:t>
            </a:r>
          </a:p>
          <a:p>
            <a:pPr>
              <a:lnSpc>
                <a:spcPct val="90000"/>
              </a:lnSpc>
              <a:spcBef>
                <a:spcPts val="1080"/>
              </a:spcBef>
              <a:spcAft>
                <a:spcPts val="1200"/>
              </a:spcAft>
              <a:buClrTx/>
              <a:buFont typeface="Wingdings" charset="2"/>
              <a:buChar char="q"/>
            </a:pPr>
            <a:r>
              <a:rPr lang="en-US" sz="2200" dirty="0" smtClean="0">
                <a:solidFill>
                  <a:srgbClr val="000000"/>
                </a:solidFill>
                <a:effectLst/>
              </a:rPr>
              <a:t>Many, many </a:t>
            </a:r>
            <a:r>
              <a:rPr lang="en-US" sz="2200" dirty="0" smtClean="0">
                <a:solidFill>
                  <a:srgbClr val="FF0000"/>
                </a:solidFill>
                <a:effectLst/>
              </a:rPr>
              <a:t>detailed studies </a:t>
            </a:r>
            <a:r>
              <a:rPr lang="en-US" sz="2200" dirty="0" smtClean="0">
                <a:solidFill>
                  <a:srgbClr val="000000"/>
                </a:solidFill>
                <a:effectLst/>
              </a:rPr>
              <a:t>that were needed to achieve the above results and will make it usable (</a:t>
            </a:r>
            <a:r>
              <a:rPr lang="en-US" sz="2200" dirty="0" smtClean="0">
                <a:solidFill>
                  <a:srgbClr val="FF0000"/>
                </a:solidFill>
                <a:effectLst/>
              </a:rPr>
              <a:t>RF, injection, collimation, quench margins, R2E, optics, …</a:t>
            </a:r>
            <a:r>
              <a:rPr lang="en-US" sz="2200" dirty="0" smtClean="0">
                <a:solidFill>
                  <a:srgbClr val="000000"/>
                </a:solidFill>
                <a:effectLst/>
              </a:rPr>
              <a:t>). The devil is in the details! </a:t>
            </a:r>
          </a:p>
        </p:txBody>
      </p:sp>
    </p:spTree>
    <p:extLst>
      <p:ext uri="{BB962C8B-B14F-4D97-AF65-F5344CB8AC3E}">
        <p14:creationId xmlns:p14="http://schemas.microsoft.com/office/powerpoint/2010/main" val="2547099574"/>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MD2 : In Numbers</a:t>
            </a:r>
            <a:endParaRPr lang="en-US" dirty="0"/>
          </a:p>
        </p:txBody>
      </p:sp>
      <p:sp>
        <p:nvSpPr>
          <p:cNvPr id="3" name="Date Placeholder 2"/>
          <p:cNvSpPr>
            <a:spLocks noGrp="1"/>
          </p:cNvSpPr>
          <p:nvPr>
            <p:ph type="dt" sz="half" idx="10"/>
          </p:nvPr>
        </p:nvSpPr>
        <p:spPr/>
        <p:txBody>
          <a:bodyPr/>
          <a:lstStyle/>
          <a:p>
            <a:r>
              <a:rPr lang="en-US" smtClean="0"/>
              <a:t>September 21st 2011</a:t>
            </a:r>
            <a:endParaRPr lang="en-US" dirty="0" smtClean="0"/>
          </a:p>
        </p:txBody>
      </p:sp>
      <p:sp>
        <p:nvSpPr>
          <p:cNvPr id="4" name="Footer Placeholder 3"/>
          <p:cNvSpPr>
            <a:spLocks noGrp="1"/>
          </p:cNvSpPr>
          <p:nvPr>
            <p:ph type="ftr" sz="quarter" idx="11"/>
          </p:nvPr>
        </p:nvSpPr>
        <p:spPr/>
        <p:txBody>
          <a:bodyPr/>
          <a:lstStyle/>
          <a:p>
            <a:r>
              <a:rPr lang="en-US" smtClean="0"/>
              <a:t>LHCC, Paul Collier </a:t>
            </a:r>
            <a:endParaRPr lang="en-US" dirty="0"/>
          </a:p>
        </p:txBody>
      </p:sp>
      <p:sp>
        <p:nvSpPr>
          <p:cNvPr id="5" name="Slide Number Placeholder 4"/>
          <p:cNvSpPr>
            <a:spLocks noGrp="1"/>
          </p:cNvSpPr>
          <p:nvPr>
            <p:ph type="sldNum" sz="quarter" idx="12"/>
          </p:nvPr>
        </p:nvSpPr>
        <p:spPr/>
        <p:txBody>
          <a:bodyPr/>
          <a:lstStyle/>
          <a:p>
            <a:fld id="{8A37C28D-FCB0-477D-82D3-62143F2DA843}" type="slidenum">
              <a:rPr lang="en-US" smtClean="0"/>
              <a:pPr/>
              <a:t>9</a:t>
            </a:fld>
            <a:endParaRPr lang="en-US" dirty="0"/>
          </a:p>
        </p:txBody>
      </p:sp>
      <p:sp>
        <p:nvSpPr>
          <p:cNvPr id="6" name="Content Placeholder 2"/>
          <p:cNvSpPr>
            <a:spLocks noGrp="1"/>
          </p:cNvSpPr>
          <p:nvPr/>
        </p:nvSpPr>
        <p:spPr bwMode="auto">
          <a:xfrm>
            <a:off x="20960" y="1124744"/>
            <a:ext cx="8964610" cy="518465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bg2"/>
              </a:buClr>
              <a:buSzPct val="75000"/>
              <a:buFont typeface="Wingdings" pitchFamily="2" charset="2"/>
              <a:buChar char="n"/>
              <a:defRPr sz="2400">
                <a:solidFill>
                  <a:schemeClr val="bg2"/>
                </a:solidFill>
                <a:latin typeface="+mn-lt"/>
                <a:ea typeface="+mn-ea"/>
                <a:cs typeface="+mn-cs"/>
              </a:defRPr>
            </a:lvl1pPr>
            <a:lvl2pPr marL="742950" indent="-285750" algn="l" rtl="0" fontAlgn="base">
              <a:spcBef>
                <a:spcPct val="20000"/>
              </a:spcBef>
              <a:spcAft>
                <a:spcPct val="0"/>
              </a:spcAft>
              <a:buClr>
                <a:schemeClr val="accent2"/>
              </a:buClr>
              <a:buSzPct val="80000"/>
              <a:buFont typeface="Wingdings" pitchFamily="2" charset="2"/>
              <a:buChar char="¨"/>
              <a:defRPr sz="2000">
                <a:solidFill>
                  <a:srgbClr val="0000FF"/>
                </a:solidFill>
                <a:latin typeface="+mn-lt"/>
              </a:defRPr>
            </a:lvl2pPr>
            <a:lvl3pPr marL="1143000" indent="-228600" algn="l" rtl="0" fontAlgn="base">
              <a:spcBef>
                <a:spcPct val="20000"/>
              </a:spcBef>
              <a:spcAft>
                <a:spcPct val="0"/>
              </a:spcAft>
              <a:buClr>
                <a:schemeClr val="bg2"/>
              </a:buClr>
              <a:buSzPct val="65000"/>
              <a:buFont typeface="Wingdings" pitchFamily="2" charset="2"/>
              <a:buChar char="n"/>
              <a:defRPr>
                <a:solidFill>
                  <a:schemeClr val="tx1"/>
                </a:solidFill>
                <a:latin typeface="+mn-lt"/>
              </a:defRPr>
            </a:lvl3pPr>
            <a:lvl4pPr marL="1600200" indent="-228600" algn="l" rtl="0" fontAlgn="base">
              <a:spcBef>
                <a:spcPct val="20000"/>
              </a:spcBef>
              <a:spcAft>
                <a:spcPct val="0"/>
              </a:spcAft>
              <a:buClr>
                <a:schemeClr val="accent2"/>
              </a:buClr>
              <a:buSzPct val="70000"/>
              <a:buFont typeface="Wingdings" pitchFamily="2" charset="2"/>
              <a:buChar char="¨"/>
              <a:defRPr sz="1600">
                <a:solidFill>
                  <a:schemeClr val="tx1"/>
                </a:solidFill>
                <a:latin typeface="+mn-lt"/>
              </a:defRPr>
            </a:lvl4pPr>
            <a:lvl5pPr marL="2057400" indent="-228600" algn="l" rtl="0" fontAlgn="base">
              <a:spcBef>
                <a:spcPct val="20000"/>
              </a:spcBef>
              <a:spcAft>
                <a:spcPct val="0"/>
              </a:spcAft>
              <a:buClr>
                <a:schemeClr val="bg2"/>
              </a:buClr>
              <a:buFont typeface="Wingdings" pitchFamily="2" charset="2"/>
              <a:buChar char="§"/>
              <a:defRPr sz="1600">
                <a:solidFill>
                  <a:schemeClr val="tx1"/>
                </a:solidFill>
                <a:latin typeface="+mn-lt"/>
              </a:defRPr>
            </a:lvl5pPr>
            <a:lvl6pPr marL="2514600" indent="-228600" algn="l" rtl="0" fontAlgn="base">
              <a:spcBef>
                <a:spcPct val="20000"/>
              </a:spcBef>
              <a:spcAft>
                <a:spcPct val="0"/>
              </a:spcAft>
              <a:buClr>
                <a:schemeClr val="bg2"/>
              </a:buClr>
              <a:buFont typeface="Wingdings" pitchFamily="2" charset="2"/>
              <a:buChar char="§"/>
              <a:defRPr sz="1600">
                <a:solidFill>
                  <a:schemeClr val="tx1"/>
                </a:solidFill>
                <a:latin typeface="+mn-lt"/>
              </a:defRPr>
            </a:lvl6pPr>
            <a:lvl7pPr marL="2971800" indent="-228600" algn="l" rtl="0" fontAlgn="base">
              <a:spcBef>
                <a:spcPct val="20000"/>
              </a:spcBef>
              <a:spcAft>
                <a:spcPct val="0"/>
              </a:spcAft>
              <a:buClr>
                <a:schemeClr val="bg2"/>
              </a:buClr>
              <a:buFont typeface="Wingdings" pitchFamily="2" charset="2"/>
              <a:buChar char="§"/>
              <a:defRPr sz="1600">
                <a:solidFill>
                  <a:schemeClr val="tx1"/>
                </a:solidFill>
                <a:latin typeface="+mn-lt"/>
              </a:defRPr>
            </a:lvl7pPr>
            <a:lvl8pPr marL="3429000" indent="-228600" algn="l" rtl="0" fontAlgn="base">
              <a:spcBef>
                <a:spcPct val="20000"/>
              </a:spcBef>
              <a:spcAft>
                <a:spcPct val="0"/>
              </a:spcAft>
              <a:buClr>
                <a:schemeClr val="bg2"/>
              </a:buClr>
              <a:buFont typeface="Wingdings" pitchFamily="2" charset="2"/>
              <a:buChar char="§"/>
              <a:defRPr sz="1600">
                <a:solidFill>
                  <a:schemeClr val="tx1"/>
                </a:solidFill>
                <a:latin typeface="+mn-lt"/>
              </a:defRPr>
            </a:lvl8pPr>
            <a:lvl9pPr marL="3886200" indent="-228600" algn="l" rtl="0" fontAlgn="base">
              <a:spcBef>
                <a:spcPct val="20000"/>
              </a:spcBef>
              <a:spcAft>
                <a:spcPct val="0"/>
              </a:spcAft>
              <a:buClr>
                <a:schemeClr val="bg2"/>
              </a:buClr>
              <a:buFont typeface="Wingdings" pitchFamily="2" charset="2"/>
              <a:buChar char="§"/>
              <a:defRPr sz="1600">
                <a:solidFill>
                  <a:schemeClr val="tx1"/>
                </a:solidFill>
                <a:latin typeface="+mn-lt"/>
              </a:defRPr>
            </a:lvl9pPr>
          </a:lstStyle>
          <a:p>
            <a:pPr>
              <a:lnSpc>
                <a:spcPct val="90000"/>
              </a:lnSpc>
              <a:buClr>
                <a:schemeClr val="tx1"/>
              </a:buClr>
              <a:buFont typeface="Wingdings" charset="2"/>
              <a:buChar char="q"/>
              <a:tabLst>
                <a:tab pos="4757738" algn="l"/>
                <a:tab pos="5564188" algn="l"/>
                <a:tab pos="6097588" algn="l"/>
              </a:tabLst>
            </a:pPr>
            <a:r>
              <a:rPr lang="en-US" sz="2000" dirty="0" smtClean="0">
                <a:solidFill>
                  <a:srgbClr val="000000"/>
                </a:solidFill>
                <a:effectLst/>
              </a:rPr>
              <a:t>High bunch intensity in LHC:</a:t>
            </a:r>
            <a:r>
              <a:rPr lang="en-US" sz="2000" dirty="0" smtClean="0">
                <a:effectLst/>
              </a:rPr>
              <a:t>	</a:t>
            </a:r>
            <a:r>
              <a:rPr lang="en-US" sz="2000" dirty="0" err="1" smtClean="0">
                <a:solidFill>
                  <a:srgbClr val="000000"/>
                </a:solidFill>
                <a:effectLst/>
              </a:rPr>
              <a:t>N</a:t>
            </a:r>
            <a:r>
              <a:rPr lang="en-US" sz="2000" baseline="-25000" dirty="0" err="1" smtClean="0">
                <a:solidFill>
                  <a:srgbClr val="000000"/>
                </a:solidFill>
                <a:effectLst/>
              </a:rPr>
              <a:t>p</a:t>
            </a:r>
            <a:r>
              <a:rPr lang="en-US" sz="2000" dirty="0" smtClean="0">
                <a:solidFill>
                  <a:srgbClr val="000000"/>
                </a:solidFill>
                <a:effectLst/>
              </a:rPr>
              <a:t> 	= 	2.7×10</a:t>
            </a:r>
            <a:r>
              <a:rPr lang="en-US" sz="2000" baseline="30000" dirty="0" smtClean="0">
                <a:solidFill>
                  <a:srgbClr val="000000"/>
                </a:solidFill>
                <a:effectLst/>
              </a:rPr>
              <a:t>11</a:t>
            </a:r>
            <a:r>
              <a:rPr lang="en-US" sz="2000" dirty="0" smtClean="0">
                <a:solidFill>
                  <a:srgbClr val="000000"/>
                </a:solidFill>
                <a:effectLst/>
              </a:rPr>
              <a:t> p/bunch</a:t>
            </a:r>
            <a:br>
              <a:rPr lang="en-US" sz="2000" dirty="0" smtClean="0">
                <a:solidFill>
                  <a:srgbClr val="000000"/>
                </a:solidFill>
                <a:effectLst/>
              </a:rPr>
            </a:br>
            <a:r>
              <a:rPr lang="en-US" sz="1600" i="1" dirty="0">
                <a:solidFill>
                  <a:srgbClr val="00007D"/>
                </a:solidFill>
                <a:effectLst/>
              </a:rPr>
              <a:t>excellent beam lifetime</a:t>
            </a:r>
            <a:r>
              <a:rPr lang="en-US" sz="2000" dirty="0" smtClean="0">
                <a:effectLst/>
              </a:rPr>
              <a:t>	</a:t>
            </a:r>
            <a:r>
              <a:rPr lang="en-US" sz="2000" dirty="0" err="1" smtClean="0">
                <a:solidFill>
                  <a:srgbClr val="000000"/>
                </a:solidFill>
                <a:effectLst/>
                <a:latin typeface="Symbol" charset="2"/>
                <a:cs typeface="Symbol" charset="2"/>
              </a:rPr>
              <a:t>ge</a:t>
            </a:r>
            <a:r>
              <a:rPr lang="en-US" sz="2000" dirty="0" smtClean="0">
                <a:solidFill>
                  <a:srgbClr val="000000"/>
                </a:solidFill>
                <a:effectLst/>
              </a:rPr>
              <a:t>	≈ 	3.3 </a:t>
            </a:r>
            <a:r>
              <a:rPr lang="en-US" sz="2000" dirty="0" smtClean="0">
                <a:solidFill>
                  <a:srgbClr val="000000"/>
                </a:solidFill>
                <a:effectLst/>
                <a:latin typeface="Symbol" charset="2"/>
                <a:cs typeface="Symbol" charset="2"/>
              </a:rPr>
              <a:t>m</a:t>
            </a:r>
            <a:r>
              <a:rPr lang="en-US" sz="2000" dirty="0" smtClean="0">
                <a:solidFill>
                  <a:srgbClr val="000000"/>
                </a:solidFill>
                <a:effectLst/>
              </a:rPr>
              <a:t>m</a:t>
            </a:r>
            <a:r>
              <a:rPr lang="en-US" sz="1600" i="1" dirty="0" smtClean="0">
                <a:solidFill>
                  <a:srgbClr val="000000"/>
                </a:solidFill>
                <a:effectLst/>
              </a:rPr>
              <a:t/>
            </a:r>
            <a:br>
              <a:rPr lang="en-US" sz="1600" i="1" dirty="0" smtClean="0">
                <a:solidFill>
                  <a:srgbClr val="000000"/>
                </a:solidFill>
                <a:effectLst/>
              </a:rPr>
            </a:br>
            <a:r>
              <a:rPr lang="en-US" sz="1000" i="1" dirty="0" smtClean="0">
                <a:effectLst/>
              </a:rPr>
              <a:t>  </a:t>
            </a:r>
          </a:p>
          <a:p>
            <a:pPr>
              <a:lnSpc>
                <a:spcPct val="90000"/>
              </a:lnSpc>
              <a:buClr>
                <a:schemeClr val="tx1"/>
              </a:buClr>
              <a:buFont typeface="Wingdings" charset="2"/>
              <a:buChar char="q"/>
              <a:tabLst>
                <a:tab pos="4757738" algn="l"/>
                <a:tab pos="5564188" algn="l"/>
                <a:tab pos="6097588" algn="l"/>
              </a:tabLst>
            </a:pPr>
            <a:r>
              <a:rPr lang="en-US" sz="2000" dirty="0" smtClean="0">
                <a:solidFill>
                  <a:srgbClr val="000000"/>
                </a:solidFill>
                <a:effectLst/>
              </a:rPr>
              <a:t>Colliding beam @ 450 </a:t>
            </a:r>
            <a:r>
              <a:rPr lang="en-US" sz="2000" dirty="0" err="1" smtClean="0">
                <a:solidFill>
                  <a:srgbClr val="000000"/>
                </a:solidFill>
                <a:effectLst/>
              </a:rPr>
              <a:t>GeV</a:t>
            </a:r>
            <a:r>
              <a:rPr lang="en-US" sz="2000" dirty="0" smtClean="0">
                <a:solidFill>
                  <a:srgbClr val="000000"/>
                </a:solidFill>
                <a:effectLst/>
              </a:rPr>
              <a:t>:</a:t>
            </a:r>
            <a:r>
              <a:rPr lang="en-US" sz="2000" dirty="0">
                <a:effectLst/>
              </a:rPr>
              <a:t>	</a:t>
            </a:r>
            <a:r>
              <a:rPr lang="en-US" sz="2000" b="1" dirty="0" err="1" smtClean="0">
                <a:solidFill>
                  <a:srgbClr val="FF0000"/>
                </a:solidFill>
                <a:effectLst/>
              </a:rPr>
              <a:t>N</a:t>
            </a:r>
            <a:r>
              <a:rPr lang="en-US" sz="2000" b="1" baseline="-25000" dirty="0" err="1" smtClean="0">
                <a:solidFill>
                  <a:srgbClr val="FF0000"/>
                </a:solidFill>
                <a:effectLst/>
              </a:rPr>
              <a:t>p</a:t>
            </a:r>
            <a:r>
              <a:rPr lang="en-US" sz="2000" b="1" dirty="0" smtClean="0">
                <a:solidFill>
                  <a:srgbClr val="FF0000"/>
                </a:solidFill>
                <a:effectLst/>
              </a:rPr>
              <a:t> </a:t>
            </a:r>
            <a:r>
              <a:rPr lang="en-US" sz="2000" b="1" dirty="0">
                <a:solidFill>
                  <a:srgbClr val="FF0000"/>
                </a:solidFill>
                <a:effectLst/>
              </a:rPr>
              <a:t>	= 	</a:t>
            </a:r>
            <a:r>
              <a:rPr lang="en-US" sz="2000" b="1" dirty="0" smtClean="0">
                <a:solidFill>
                  <a:srgbClr val="FF0000"/>
                </a:solidFill>
                <a:effectLst/>
              </a:rPr>
              <a:t>2.3×10</a:t>
            </a:r>
            <a:r>
              <a:rPr lang="en-US" sz="2000" b="1" baseline="30000" dirty="0" smtClean="0">
                <a:solidFill>
                  <a:srgbClr val="FF0000"/>
                </a:solidFill>
                <a:effectLst/>
              </a:rPr>
              <a:t>11</a:t>
            </a:r>
            <a:r>
              <a:rPr lang="en-US" sz="2000" b="1" dirty="0" smtClean="0">
                <a:solidFill>
                  <a:srgbClr val="FF0000"/>
                </a:solidFill>
                <a:effectLst/>
              </a:rPr>
              <a:t> p/bunch</a:t>
            </a:r>
            <a:r>
              <a:rPr lang="en-US" sz="2000" dirty="0">
                <a:effectLst/>
              </a:rPr>
              <a:t/>
            </a:r>
            <a:br>
              <a:rPr lang="en-US" sz="2000" dirty="0">
                <a:effectLst/>
              </a:rPr>
            </a:br>
            <a:r>
              <a:rPr lang="en-US" sz="1600" i="1" dirty="0">
                <a:solidFill>
                  <a:srgbClr val="00007D"/>
                </a:solidFill>
                <a:effectLst/>
              </a:rPr>
              <a:t>twice nominal intensity, half nominal </a:t>
            </a:r>
            <a:r>
              <a:rPr lang="en-US" sz="2000" dirty="0">
                <a:effectLst/>
              </a:rPr>
              <a:t>	</a:t>
            </a:r>
            <a:r>
              <a:rPr lang="en-US" sz="2000" b="1" dirty="0" err="1">
                <a:solidFill>
                  <a:srgbClr val="FF0000"/>
                </a:solidFill>
                <a:effectLst/>
                <a:latin typeface="Symbol" charset="2"/>
                <a:cs typeface="Symbol" charset="2"/>
              </a:rPr>
              <a:t>ge</a:t>
            </a:r>
            <a:r>
              <a:rPr lang="en-US" sz="2000" b="1" dirty="0">
                <a:solidFill>
                  <a:srgbClr val="FF0000"/>
                </a:solidFill>
                <a:effectLst/>
              </a:rPr>
              <a:t>	≈ 	</a:t>
            </a:r>
            <a:r>
              <a:rPr lang="en-US" sz="2000" b="1" dirty="0" smtClean="0">
                <a:solidFill>
                  <a:srgbClr val="FF0000"/>
                </a:solidFill>
                <a:effectLst/>
              </a:rPr>
              <a:t>1.7 </a:t>
            </a:r>
            <a:r>
              <a:rPr lang="en-US" sz="2000" b="1" dirty="0" smtClean="0">
                <a:solidFill>
                  <a:srgbClr val="FF0000"/>
                </a:solidFill>
                <a:effectLst/>
                <a:latin typeface="Symbol" charset="2"/>
                <a:cs typeface="Symbol" charset="2"/>
              </a:rPr>
              <a:t>m</a:t>
            </a:r>
            <a:r>
              <a:rPr lang="en-US" sz="2000" b="1" dirty="0" smtClean="0">
                <a:solidFill>
                  <a:srgbClr val="FF0000"/>
                </a:solidFill>
                <a:effectLst/>
              </a:rPr>
              <a:t>m</a:t>
            </a:r>
            <a:br>
              <a:rPr lang="en-US" sz="2000" b="1" dirty="0" smtClean="0">
                <a:solidFill>
                  <a:srgbClr val="FF0000"/>
                </a:solidFill>
                <a:effectLst/>
              </a:rPr>
            </a:br>
            <a:r>
              <a:rPr lang="en-US" sz="1600" i="1" dirty="0" err="1" smtClean="0">
                <a:solidFill>
                  <a:srgbClr val="000000"/>
                </a:solidFill>
                <a:effectLst/>
              </a:rPr>
              <a:t>emittance</a:t>
            </a:r>
            <a:r>
              <a:rPr lang="en-US" sz="1600" i="1" dirty="0" smtClean="0">
                <a:solidFill>
                  <a:srgbClr val="000000"/>
                </a:solidFill>
                <a:effectLst/>
              </a:rPr>
              <a:t>, head-on &amp; parallel separation OK</a:t>
            </a:r>
            <a:br>
              <a:rPr lang="en-US" sz="1600" i="1" dirty="0" smtClean="0">
                <a:solidFill>
                  <a:srgbClr val="000000"/>
                </a:solidFill>
                <a:effectLst/>
              </a:rPr>
            </a:br>
            <a:r>
              <a:rPr lang="en-US" sz="1000" i="1" dirty="0" smtClean="0">
                <a:effectLst/>
              </a:rPr>
              <a:t> </a:t>
            </a:r>
          </a:p>
          <a:p>
            <a:pPr>
              <a:lnSpc>
                <a:spcPct val="90000"/>
              </a:lnSpc>
              <a:buClr>
                <a:schemeClr val="tx1"/>
              </a:buClr>
              <a:buFont typeface="Wingdings" charset="2"/>
              <a:buChar char="q"/>
              <a:tabLst>
                <a:tab pos="4757738" algn="l"/>
                <a:tab pos="5564188" algn="l"/>
                <a:tab pos="6097588" algn="l"/>
              </a:tabLst>
            </a:pPr>
            <a:r>
              <a:rPr lang="en-US" sz="2000" dirty="0" smtClean="0">
                <a:solidFill>
                  <a:srgbClr val="000000"/>
                </a:solidFill>
                <a:effectLst/>
              </a:rPr>
              <a:t>Long-range beam-beam for 50ns:	</a:t>
            </a:r>
            <a:r>
              <a:rPr lang="en-US" sz="2000" b="1" dirty="0" smtClean="0">
                <a:solidFill>
                  <a:srgbClr val="FF0000"/>
                </a:solidFill>
                <a:effectLst/>
                <a:latin typeface="Symbol" charset="2"/>
                <a:cs typeface="Symbol" charset="2"/>
              </a:rPr>
              <a:t>a</a:t>
            </a:r>
            <a:r>
              <a:rPr lang="en-US" sz="2000" b="1" baseline="-25000" dirty="0" smtClean="0">
                <a:solidFill>
                  <a:srgbClr val="FF0000"/>
                </a:solidFill>
                <a:effectLst/>
              </a:rPr>
              <a:t>c</a:t>
            </a:r>
            <a:r>
              <a:rPr lang="en-US" sz="2000" b="1" dirty="0" smtClean="0">
                <a:solidFill>
                  <a:srgbClr val="FF0000"/>
                </a:solidFill>
                <a:effectLst/>
              </a:rPr>
              <a:t>/2	=	48 </a:t>
            </a:r>
            <a:r>
              <a:rPr lang="en-US" sz="2000" b="1" dirty="0" err="1" smtClean="0">
                <a:solidFill>
                  <a:srgbClr val="FF0000"/>
                </a:solidFill>
                <a:effectLst/>
                <a:latin typeface="Symbol" charset="2"/>
                <a:cs typeface="Symbol" charset="2"/>
              </a:rPr>
              <a:t>m</a:t>
            </a:r>
            <a:r>
              <a:rPr lang="en-US" sz="2000" b="1" dirty="0" err="1" smtClean="0">
                <a:solidFill>
                  <a:srgbClr val="FF0000"/>
                </a:solidFill>
                <a:effectLst/>
              </a:rPr>
              <a:t>rad</a:t>
            </a:r>
            <a:r>
              <a:rPr lang="en-US" sz="2000" b="1" dirty="0" smtClean="0">
                <a:solidFill>
                  <a:srgbClr val="FF0000"/>
                </a:solidFill>
                <a:effectLst/>
              </a:rPr>
              <a:t>    </a:t>
            </a:r>
            <a:r>
              <a:rPr lang="en-US" sz="2000" dirty="0" smtClean="0">
                <a:solidFill>
                  <a:srgbClr val="000000"/>
                </a:solidFill>
                <a:effectLst/>
              </a:rPr>
              <a:t>for </a:t>
            </a:r>
            <a:r>
              <a:rPr lang="en-US" sz="2000" dirty="0" smtClean="0">
                <a:solidFill>
                  <a:srgbClr val="000000"/>
                </a:solidFill>
                <a:effectLst/>
                <a:latin typeface="Symbol" charset="2"/>
                <a:cs typeface="Symbol" charset="2"/>
              </a:rPr>
              <a:t>t</a:t>
            </a:r>
            <a:r>
              <a:rPr lang="en-US" sz="2000" dirty="0" smtClean="0">
                <a:solidFill>
                  <a:srgbClr val="000000"/>
                </a:solidFill>
                <a:effectLst/>
              </a:rPr>
              <a:t> ≈ 15 h</a:t>
            </a:r>
            <a:br>
              <a:rPr lang="en-US" sz="2000" dirty="0" smtClean="0">
                <a:solidFill>
                  <a:srgbClr val="000000"/>
                </a:solidFill>
                <a:effectLst/>
              </a:rPr>
            </a:br>
            <a:r>
              <a:rPr lang="en-US" sz="1600" i="1" dirty="0" smtClean="0">
                <a:solidFill>
                  <a:srgbClr val="000000"/>
                </a:solidFill>
                <a:effectLst/>
              </a:rPr>
              <a:t>crossing angle can be more than halved</a:t>
            </a:r>
            <a:br>
              <a:rPr lang="en-US" sz="1600" i="1" dirty="0" smtClean="0">
                <a:solidFill>
                  <a:srgbClr val="000000"/>
                </a:solidFill>
                <a:effectLst/>
              </a:rPr>
            </a:br>
            <a:r>
              <a:rPr lang="en-US" sz="1000" i="1" dirty="0" smtClean="0">
                <a:effectLst/>
              </a:rPr>
              <a:t>  </a:t>
            </a:r>
          </a:p>
          <a:p>
            <a:pPr>
              <a:lnSpc>
                <a:spcPct val="90000"/>
              </a:lnSpc>
              <a:buClr>
                <a:schemeClr val="tx1"/>
              </a:buClr>
              <a:buFont typeface="Wingdings" charset="2"/>
              <a:buChar char="q"/>
              <a:tabLst>
                <a:tab pos="4757738" algn="l"/>
                <a:tab pos="5564188" algn="l"/>
                <a:tab pos="6097588" algn="l"/>
              </a:tabLst>
            </a:pPr>
            <a:r>
              <a:rPr lang="en-US" sz="2000" dirty="0" smtClean="0">
                <a:solidFill>
                  <a:srgbClr val="000000"/>
                </a:solidFill>
                <a:effectLst/>
              </a:rPr>
              <a:t>Short bunch spacing </a:t>
            </a:r>
            <a:r>
              <a:rPr lang="en-US" sz="2000" dirty="0" smtClean="0">
                <a:solidFill>
                  <a:srgbClr val="000000"/>
                </a:solidFill>
                <a:effectLst/>
                <a:sym typeface="Wingdings"/>
              </a:rPr>
              <a:t> </a:t>
            </a:r>
            <a:r>
              <a:rPr lang="en-US" sz="2000" dirty="0" smtClean="0">
                <a:solidFill>
                  <a:srgbClr val="000000"/>
                </a:solidFill>
                <a:effectLst/>
              </a:rPr>
              <a:t>25ns:	</a:t>
            </a:r>
            <a:r>
              <a:rPr lang="en-US" sz="2000" dirty="0" err="1" smtClean="0">
                <a:solidFill>
                  <a:srgbClr val="000000"/>
                </a:solidFill>
                <a:effectLst/>
              </a:rPr>
              <a:t>N</a:t>
            </a:r>
            <a:r>
              <a:rPr lang="en-US" sz="2000" baseline="-25000" dirty="0" err="1" smtClean="0">
                <a:solidFill>
                  <a:srgbClr val="000000"/>
                </a:solidFill>
                <a:effectLst/>
              </a:rPr>
              <a:t>bunch</a:t>
            </a:r>
            <a:r>
              <a:rPr lang="en-US" sz="2000" dirty="0" smtClean="0">
                <a:solidFill>
                  <a:srgbClr val="000000"/>
                </a:solidFill>
                <a:effectLst/>
              </a:rPr>
              <a:t> 	= 	216</a:t>
            </a:r>
            <a:br>
              <a:rPr lang="en-US" sz="2000" dirty="0" smtClean="0">
                <a:solidFill>
                  <a:srgbClr val="000000"/>
                </a:solidFill>
                <a:effectLst/>
              </a:rPr>
            </a:br>
            <a:r>
              <a:rPr lang="en-US" sz="1600" i="1" dirty="0" smtClean="0">
                <a:solidFill>
                  <a:srgbClr val="00007D"/>
                </a:solidFill>
                <a:effectLst/>
              </a:rPr>
              <a:t>24b trains</a:t>
            </a:r>
            <a:r>
              <a:rPr lang="en-US" sz="1600" i="1" dirty="0" smtClean="0">
                <a:solidFill>
                  <a:srgbClr val="000000"/>
                </a:solidFill>
                <a:effectLst/>
              </a:rPr>
              <a:t>, </a:t>
            </a:r>
            <a:r>
              <a:rPr lang="en-US" sz="1600" i="1" dirty="0">
                <a:solidFill>
                  <a:srgbClr val="000000"/>
                </a:solidFill>
                <a:effectLst/>
              </a:rPr>
              <a:t>vacuum ~OK, heat load ~</a:t>
            </a:r>
            <a:r>
              <a:rPr lang="en-US" sz="1600" i="1" dirty="0" smtClean="0">
                <a:solidFill>
                  <a:srgbClr val="000000"/>
                </a:solidFill>
                <a:effectLst/>
              </a:rPr>
              <a:t>OK,	</a:t>
            </a:r>
            <a:r>
              <a:rPr lang="en-US" sz="2000" dirty="0" err="1">
                <a:solidFill>
                  <a:srgbClr val="00007D"/>
                </a:solidFill>
                <a:effectLst/>
              </a:rPr>
              <a:t>N</a:t>
            </a:r>
            <a:r>
              <a:rPr lang="en-US" sz="2000" baseline="-25000" dirty="0" err="1">
                <a:solidFill>
                  <a:srgbClr val="00007D"/>
                </a:solidFill>
                <a:effectLst/>
              </a:rPr>
              <a:t>p</a:t>
            </a:r>
            <a:r>
              <a:rPr lang="en-US" sz="2000" dirty="0">
                <a:solidFill>
                  <a:srgbClr val="00007D"/>
                </a:solidFill>
                <a:effectLst/>
              </a:rPr>
              <a:t> 	= 	</a:t>
            </a:r>
            <a:r>
              <a:rPr lang="en-US" sz="2000" dirty="0" smtClean="0">
                <a:solidFill>
                  <a:srgbClr val="00007D"/>
                </a:solidFill>
                <a:effectLst/>
              </a:rPr>
              <a:t>1.2×</a:t>
            </a:r>
            <a:r>
              <a:rPr lang="en-US" sz="2000" dirty="0">
                <a:solidFill>
                  <a:srgbClr val="00007D"/>
                </a:solidFill>
                <a:effectLst/>
              </a:rPr>
              <a:t>10</a:t>
            </a:r>
            <a:r>
              <a:rPr lang="en-US" sz="2000" baseline="30000" dirty="0">
                <a:solidFill>
                  <a:srgbClr val="00007D"/>
                </a:solidFill>
                <a:effectLst/>
              </a:rPr>
              <a:t>11</a:t>
            </a:r>
            <a:r>
              <a:rPr lang="en-US" sz="2000" dirty="0">
                <a:solidFill>
                  <a:srgbClr val="00007D"/>
                </a:solidFill>
                <a:effectLst/>
              </a:rPr>
              <a:t> p/bunch</a:t>
            </a:r>
            <a:r>
              <a:rPr lang="en-US" sz="1600" i="1" dirty="0" smtClean="0">
                <a:solidFill>
                  <a:srgbClr val="00007D"/>
                </a:solidFill>
                <a:effectLst/>
              </a:rPr>
              <a:t/>
            </a:r>
            <a:br>
              <a:rPr lang="en-US" sz="1600" i="1" dirty="0" smtClean="0">
                <a:solidFill>
                  <a:srgbClr val="00007D"/>
                </a:solidFill>
                <a:effectLst/>
              </a:rPr>
            </a:br>
            <a:r>
              <a:rPr lang="en-US" sz="1600" i="1" dirty="0" smtClean="0">
                <a:solidFill>
                  <a:srgbClr val="000000"/>
                </a:solidFill>
                <a:effectLst/>
              </a:rPr>
              <a:t>instabilities</a:t>
            </a:r>
            <a:r>
              <a:rPr lang="en-US" sz="1600" i="1" dirty="0">
                <a:solidFill>
                  <a:srgbClr val="000000"/>
                </a:solidFill>
                <a:effectLst/>
              </a:rPr>
              <a:t>, better than 50ns at same stage</a:t>
            </a:r>
            <a:r>
              <a:rPr lang="en-US" sz="1600" i="1" dirty="0" smtClean="0">
                <a:solidFill>
                  <a:srgbClr val="000000"/>
                </a:solidFill>
                <a:effectLst/>
              </a:rPr>
              <a:t>	</a:t>
            </a:r>
            <a:r>
              <a:rPr lang="en-US" sz="2000" dirty="0" err="1">
                <a:solidFill>
                  <a:srgbClr val="00007D"/>
                </a:solidFill>
                <a:effectLst/>
                <a:latin typeface="Symbol" charset="2"/>
                <a:cs typeface="Symbol" charset="2"/>
              </a:rPr>
              <a:t>ge</a:t>
            </a:r>
            <a:r>
              <a:rPr lang="en-US" sz="2000" dirty="0">
                <a:solidFill>
                  <a:srgbClr val="00007D"/>
                </a:solidFill>
                <a:effectLst/>
              </a:rPr>
              <a:t>	≈ 	</a:t>
            </a:r>
            <a:r>
              <a:rPr lang="en-US" sz="2000" dirty="0" smtClean="0">
                <a:solidFill>
                  <a:srgbClr val="00007D"/>
                </a:solidFill>
                <a:effectLst/>
              </a:rPr>
              <a:t>2.7 </a:t>
            </a:r>
            <a:r>
              <a:rPr lang="en-US" sz="2000" dirty="0" smtClean="0">
                <a:solidFill>
                  <a:srgbClr val="00007D"/>
                </a:solidFill>
                <a:effectLst/>
                <a:latin typeface="Symbol" charset="2"/>
                <a:cs typeface="Symbol" charset="2"/>
              </a:rPr>
              <a:t>m</a:t>
            </a:r>
            <a:r>
              <a:rPr lang="en-US" sz="2000" dirty="0" smtClean="0">
                <a:solidFill>
                  <a:srgbClr val="00007D"/>
                </a:solidFill>
                <a:effectLst/>
              </a:rPr>
              <a:t>m    first batches</a:t>
            </a:r>
            <a:r>
              <a:rPr lang="en-US" sz="2000" dirty="0">
                <a:solidFill>
                  <a:srgbClr val="00007D"/>
                </a:solidFill>
                <a:effectLst/>
              </a:rPr>
              <a:t/>
            </a:r>
            <a:br>
              <a:rPr lang="en-US" sz="2000" dirty="0">
                <a:solidFill>
                  <a:srgbClr val="00007D"/>
                </a:solidFill>
                <a:effectLst/>
              </a:rPr>
            </a:br>
            <a:r>
              <a:rPr lang="en-US" sz="1000" dirty="0" smtClean="0">
                <a:solidFill>
                  <a:srgbClr val="00007D"/>
                </a:solidFill>
                <a:effectLst/>
              </a:rPr>
              <a:t> </a:t>
            </a:r>
            <a:endParaRPr lang="en-US" sz="1000" i="1" dirty="0" smtClean="0">
              <a:effectLst/>
            </a:endParaRPr>
          </a:p>
          <a:p>
            <a:pPr>
              <a:lnSpc>
                <a:spcPct val="90000"/>
              </a:lnSpc>
              <a:buClr>
                <a:schemeClr val="tx1"/>
              </a:buClr>
              <a:buFont typeface="Wingdings" charset="2"/>
              <a:buChar char="q"/>
              <a:tabLst>
                <a:tab pos="4757738" algn="l"/>
                <a:tab pos="5564188" algn="l"/>
                <a:tab pos="6097588" algn="l"/>
              </a:tabLst>
            </a:pPr>
            <a:r>
              <a:rPr lang="en-US" sz="2000" dirty="0" smtClean="0">
                <a:solidFill>
                  <a:srgbClr val="000000"/>
                </a:solidFill>
                <a:effectLst/>
              </a:rPr>
              <a:t>Injection:		</a:t>
            </a:r>
            <a:r>
              <a:rPr lang="en-US" sz="2000" dirty="0" err="1">
                <a:solidFill>
                  <a:srgbClr val="000000"/>
                </a:solidFill>
                <a:effectLst/>
                <a:latin typeface="Symbol" charset="2"/>
                <a:cs typeface="Symbol" charset="2"/>
              </a:rPr>
              <a:t>ge</a:t>
            </a:r>
            <a:r>
              <a:rPr lang="en-US" sz="2000" dirty="0">
                <a:solidFill>
                  <a:srgbClr val="000000"/>
                </a:solidFill>
                <a:effectLst/>
              </a:rPr>
              <a:t>	≈ 	</a:t>
            </a:r>
            <a:r>
              <a:rPr lang="en-US" sz="2000" dirty="0" smtClean="0">
                <a:solidFill>
                  <a:srgbClr val="000000"/>
                </a:solidFill>
                <a:effectLst/>
              </a:rPr>
              <a:t>3.5 </a:t>
            </a:r>
            <a:r>
              <a:rPr lang="en-US" sz="2000" dirty="0" smtClean="0">
                <a:solidFill>
                  <a:srgbClr val="000000"/>
                </a:solidFill>
                <a:effectLst/>
                <a:latin typeface="Symbol" charset="2"/>
                <a:cs typeface="Symbol" charset="2"/>
              </a:rPr>
              <a:t>m</a:t>
            </a:r>
            <a:r>
              <a:rPr lang="en-US" sz="2000" dirty="0" smtClean="0">
                <a:solidFill>
                  <a:srgbClr val="000000"/>
                </a:solidFill>
                <a:effectLst/>
              </a:rPr>
              <a:t>m  OK for injection</a:t>
            </a:r>
            <a:br>
              <a:rPr lang="en-US" sz="2000" dirty="0" smtClean="0">
                <a:solidFill>
                  <a:srgbClr val="000000"/>
                </a:solidFill>
                <a:effectLst/>
              </a:rPr>
            </a:br>
            <a:r>
              <a:rPr lang="en-US" sz="1000" dirty="0" smtClean="0">
                <a:solidFill>
                  <a:srgbClr val="000000"/>
                </a:solidFill>
                <a:effectLst/>
              </a:rPr>
              <a:t>  </a:t>
            </a:r>
            <a:endParaRPr lang="en-US" sz="2000" dirty="0" smtClean="0">
              <a:solidFill>
                <a:srgbClr val="000000"/>
              </a:solidFill>
              <a:effectLst/>
            </a:endParaRPr>
          </a:p>
          <a:p>
            <a:pPr>
              <a:lnSpc>
                <a:spcPct val="90000"/>
              </a:lnSpc>
              <a:buClr>
                <a:schemeClr val="tx1"/>
              </a:buClr>
              <a:buFont typeface="Wingdings" charset="2"/>
              <a:buChar char="q"/>
              <a:tabLst>
                <a:tab pos="4757738" algn="l"/>
                <a:tab pos="5564188" algn="l"/>
                <a:tab pos="6097588" algn="l"/>
              </a:tabLst>
            </a:pPr>
            <a:r>
              <a:rPr lang="en-US" sz="2000" dirty="0" smtClean="0">
                <a:solidFill>
                  <a:srgbClr val="000000"/>
                </a:solidFill>
                <a:effectLst/>
              </a:rPr>
              <a:t>Tune working point:	</a:t>
            </a:r>
            <a:r>
              <a:rPr lang="en-US" sz="2000" dirty="0" err="1" smtClean="0">
                <a:solidFill>
                  <a:srgbClr val="000000"/>
                </a:solidFill>
                <a:effectLst/>
              </a:rPr>
              <a:t>Q</a:t>
            </a:r>
            <a:r>
              <a:rPr lang="en-US" sz="2000" baseline="-25000" dirty="0" err="1" smtClean="0">
                <a:solidFill>
                  <a:srgbClr val="000000"/>
                </a:solidFill>
                <a:effectLst/>
              </a:rPr>
              <a:t>x</a:t>
            </a:r>
            <a:r>
              <a:rPr lang="en-US" sz="2000" dirty="0" smtClean="0">
                <a:solidFill>
                  <a:srgbClr val="000000"/>
                </a:solidFill>
                <a:effectLst/>
              </a:rPr>
              <a:t>/</a:t>
            </a:r>
            <a:r>
              <a:rPr lang="en-US" sz="2000" dirty="0" err="1" smtClean="0">
                <a:solidFill>
                  <a:srgbClr val="000000"/>
                </a:solidFill>
                <a:effectLst/>
              </a:rPr>
              <a:t>Q</a:t>
            </a:r>
            <a:r>
              <a:rPr lang="en-US" sz="2000" baseline="-25000" dirty="0" err="1" smtClean="0">
                <a:solidFill>
                  <a:srgbClr val="000000"/>
                </a:solidFill>
                <a:effectLst/>
              </a:rPr>
              <a:t>y</a:t>
            </a:r>
            <a:r>
              <a:rPr lang="en-US" sz="2000" dirty="0" smtClean="0">
                <a:solidFill>
                  <a:srgbClr val="000000"/>
                </a:solidFill>
                <a:effectLst/>
              </a:rPr>
              <a:t>	=	0.47/0.47</a:t>
            </a:r>
            <a:br>
              <a:rPr lang="en-US" sz="2000" dirty="0" smtClean="0">
                <a:solidFill>
                  <a:srgbClr val="000000"/>
                </a:solidFill>
                <a:effectLst/>
              </a:rPr>
            </a:br>
            <a:r>
              <a:rPr lang="en-US" sz="1600" i="1" dirty="0" smtClean="0">
                <a:solidFill>
                  <a:srgbClr val="000000"/>
                </a:solidFill>
                <a:effectLst/>
              </a:rPr>
              <a:t>more space in tune diagram for BB footprint</a:t>
            </a:r>
            <a:br>
              <a:rPr lang="en-US" sz="1600" i="1" dirty="0" smtClean="0">
                <a:solidFill>
                  <a:srgbClr val="000000"/>
                </a:solidFill>
                <a:effectLst/>
              </a:rPr>
            </a:br>
            <a:r>
              <a:rPr lang="en-US" sz="1000" i="1" dirty="0" smtClean="0">
                <a:solidFill>
                  <a:srgbClr val="000000"/>
                </a:solidFill>
                <a:effectLst/>
              </a:rPr>
              <a:t> </a:t>
            </a:r>
          </a:p>
          <a:p>
            <a:pPr>
              <a:lnSpc>
                <a:spcPct val="90000"/>
              </a:lnSpc>
              <a:buClr>
                <a:schemeClr val="tx1"/>
              </a:buClr>
              <a:buFont typeface="Wingdings" charset="2"/>
              <a:buChar char="q"/>
              <a:tabLst>
                <a:tab pos="4757738" algn="l"/>
                <a:tab pos="5564188" algn="l"/>
                <a:tab pos="6097588" algn="l"/>
              </a:tabLst>
            </a:pPr>
            <a:r>
              <a:rPr lang="en-US" sz="2000" dirty="0">
                <a:solidFill>
                  <a:srgbClr val="000000"/>
                </a:solidFill>
                <a:effectLst/>
              </a:rPr>
              <a:t>ATS optics:	</a:t>
            </a:r>
            <a:r>
              <a:rPr lang="en-US" sz="2000" dirty="0">
                <a:solidFill>
                  <a:srgbClr val="000000"/>
                </a:solidFill>
                <a:effectLst/>
                <a:latin typeface="Symbol" charset="2"/>
                <a:cs typeface="Symbol" charset="2"/>
              </a:rPr>
              <a:t>b</a:t>
            </a:r>
            <a:r>
              <a:rPr lang="en-US" sz="2000" dirty="0">
                <a:solidFill>
                  <a:srgbClr val="000000"/>
                </a:solidFill>
                <a:effectLst/>
              </a:rPr>
              <a:t>*	=	0.3 </a:t>
            </a:r>
            <a:r>
              <a:rPr lang="en-US" sz="2000" dirty="0" smtClean="0">
                <a:solidFill>
                  <a:srgbClr val="000000"/>
                </a:solidFill>
                <a:effectLst/>
              </a:rPr>
              <a:t>m</a:t>
            </a:r>
          </a:p>
        </p:txBody>
      </p:sp>
    </p:spTree>
    <p:extLst>
      <p:ext uri="{BB962C8B-B14F-4D97-AF65-F5344CB8AC3E}">
        <p14:creationId xmlns:p14="http://schemas.microsoft.com/office/powerpoint/2010/main" val="2196699401"/>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MTP 10 - Lettow FC - 2010.06.16">
  <a:themeElements>
    <a:clrScheme name="Custom 1">
      <a:dk1>
        <a:sysClr val="windowText" lastClr="000000"/>
      </a:dk1>
      <a:lt1>
        <a:sysClr val="window" lastClr="FFFFFF"/>
      </a:lt1>
      <a:dk2>
        <a:srgbClr val="1F497D"/>
      </a:dk2>
      <a:lt2>
        <a:srgbClr val="EEECE1"/>
      </a:lt2>
      <a:accent1>
        <a:srgbClr val="4F81BD"/>
      </a:accent1>
      <a:accent2>
        <a:srgbClr val="1F497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4400" b="0" i="0" u="none" strike="noStrike" cap="none" normalizeH="0" baseline="0" smtClean="0">
            <a:ln>
              <a:noFill/>
            </a:ln>
            <a:solidFill>
              <a:schemeClr val="accent2"/>
            </a:solidFill>
            <a:effectLst>
              <a:outerShdw blurRad="38100" dist="38100" dir="2700000" algn="tl">
                <a:srgbClr val="000000">
                  <a:alpha val="43137"/>
                </a:srgbClr>
              </a:outerShdw>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4400" b="0" i="0" u="none" strike="noStrike" cap="none" normalizeH="0" baseline="0" smtClean="0">
            <a:ln>
              <a:noFill/>
            </a:ln>
            <a:solidFill>
              <a:schemeClr val="accent2"/>
            </a:solidFill>
            <a:effectLst>
              <a:outerShdw blurRad="38100" dist="38100" dir="2700000" algn="tl">
                <a:srgbClr val="000000">
                  <a:alpha val="43137"/>
                </a:srgbClr>
              </a:outerShdw>
            </a:effectLst>
            <a:latin typeface="Arial" charset="0"/>
            <a:cs typeface="Arial" charset="0"/>
          </a:defRPr>
        </a:defPPr>
      </a:lstStyle>
    </a:lnDef>
    <a:txDef>
      <a:spPr>
        <a:noFill/>
      </a:spPr>
      <a:bodyPr wrap="square" rtlCol="0">
        <a:spAutoFit/>
      </a:bodyPr>
      <a:lstStyle>
        <a:defPPr>
          <a:defRPr sz="2000" b="1" dirty="0" smtClean="0">
            <a:solidFill>
              <a:schemeClr val="tx1"/>
            </a:solidFill>
            <a:effectLst/>
            <a:latin typeface="+mn-lt"/>
          </a:defRPr>
        </a:defPPr>
      </a:lstStyle>
    </a:txDef>
  </a:objectDefaults>
  <a:extraClrSchemeLst>
    <a:extraClrScheme>
      <a:clrScheme name="cern-new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ern-new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ern-new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ern-new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ern-new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ern-new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ern-new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ern-new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ern-new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ern-new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ern-new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ern-new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MTP 10 - Lettow FC - 2010.06.16</Template>
  <TotalTime>15942</TotalTime>
  <Words>2757</Words>
  <Application>Microsoft Macintosh PowerPoint</Application>
  <PresentationFormat>On-screen Show (4:3)</PresentationFormat>
  <Paragraphs>499</Paragraphs>
  <Slides>36</Slides>
  <Notes>0</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MTP 10 - Lettow FC - 2010.06.16</vt:lpstr>
      <vt:lpstr>LHC, Status and Performance LHCC 21th September  Paul Collier  On behalf of the whole LHC Team and international collaborators</vt:lpstr>
      <vt:lpstr>From one LHCC to the Next</vt:lpstr>
      <vt:lpstr>LHC Status : 2011 – so far … </vt:lpstr>
      <vt:lpstr>End June 2011 … </vt:lpstr>
      <vt:lpstr>Luminosity Leveling via beam Separation</vt:lpstr>
      <vt:lpstr>LHC Luminosity Calibration</vt:lpstr>
      <vt:lpstr>MD2 Block Studies</vt:lpstr>
      <vt:lpstr>MD2 : A few Highlights</vt:lpstr>
      <vt:lpstr>MD2 : In Numbers</vt:lpstr>
      <vt:lpstr>PowerPoint Presentation</vt:lpstr>
      <vt:lpstr>Discussion</vt:lpstr>
      <vt:lpstr>Conclusion … </vt:lpstr>
      <vt:lpstr>Post Mini-Chamonix Production Period</vt:lpstr>
      <vt:lpstr>Beam-Beam Tuneshift</vt:lpstr>
      <vt:lpstr>…but not all plain sailing</vt:lpstr>
      <vt:lpstr>Beam Induced Heating : eg Injection Kickers</vt:lpstr>
      <vt:lpstr>MKI ‘Misfire Events’ (not related to previous slide</vt:lpstr>
      <vt:lpstr>MKI2, event 2 … not so clean – but safe!</vt:lpstr>
      <vt:lpstr>UFO’s Still around – but come and go … </vt:lpstr>
      <vt:lpstr>Are UFO’s Just Dust?</vt:lpstr>
      <vt:lpstr>Radiation Levels around the LHC tunnel:  Measured and Expected</vt:lpstr>
      <vt:lpstr>SEU’s : Failures and Correlations</vt:lpstr>
      <vt:lpstr>Record Page by the end of August </vt:lpstr>
      <vt:lpstr>MD#3 Block: b* up (90m) and down (1m)</vt:lpstr>
      <vt:lpstr>MD#3 Block: b* up (90m) and down (1m)</vt:lpstr>
      <vt:lpstr>Triplet Aperture : At Last a ‘Hole’ we can exploit!</vt:lpstr>
      <vt:lpstr>Back to Physics </vt:lpstr>
      <vt:lpstr>8th September Onwards ….</vt:lpstr>
      <vt:lpstr>Latest Period</vt:lpstr>
      <vt:lpstr>(new) Record Page</vt:lpstr>
      <vt:lpstr>Still – Not so bad!!</vt:lpstr>
      <vt:lpstr>Rest of the year ..  </vt:lpstr>
      <vt:lpstr>Conclusions</vt:lpstr>
      <vt:lpstr>Thanks for your Attention</vt:lpstr>
      <vt:lpstr>Longer Term Planning</vt:lpstr>
      <vt:lpstr>MKI ‘Misfire Events’ (not related to previous slide)</vt:lpstr>
    </vt:vector>
  </TitlesOfParts>
  <Manager/>
  <Company>CERN</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LHCC September 19th 2011</dc:title>
  <dc:subject/>
  <dc:creator>Paul Collier</dc:creator>
  <cp:keywords/>
  <dc:description/>
  <cp:lastModifiedBy>Paul Collier</cp:lastModifiedBy>
  <cp:revision>522</cp:revision>
  <cp:lastPrinted>2011-09-12T15:32:19Z</cp:lastPrinted>
  <dcterms:created xsi:type="dcterms:W3CDTF">2010-07-08T05:49:44Z</dcterms:created>
  <dcterms:modified xsi:type="dcterms:W3CDTF">2011-09-20T14:51:53Z</dcterms:modified>
  <cp:category/>
</cp:coreProperties>
</file>