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4b2d8418a9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4b2d8418a9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b2d8418a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b2d8418a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4b2d8418a9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4b2d8418a9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4b2d8418a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4b2d8418a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4b2d8418a9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4b2d8418a9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4b2d8418a9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4b2d8418a9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4b2d8418a9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4b2d8418a9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4b2d8418a9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4b2d8418a9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4b2d8418a9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4b2d8418a9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github.com/xsuite/xdeps" TargetMode="External"/><Relationship Id="rId4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en.wikipedia.org/wiki/Dataflow_programming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4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Xdeps in depth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Xdeps: xtrack example</a:t>
            </a:r>
            <a:endParaRPr/>
          </a:p>
        </p:txBody>
      </p:sp>
      <p:pic>
        <p:nvPicPr>
          <p:cNvPr id="198" name="Google Shape;19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725" y="1050350"/>
            <a:ext cx="3710906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2"/>
          <p:cNvSpPr txBox="1"/>
          <p:nvPr/>
        </p:nvSpPr>
        <p:spPr>
          <a:xfrm>
            <a:off x="4186800" y="176950"/>
            <a:ext cx="4751400" cy="5541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Xtracks adds a few shortcuts and convenience methods to deal with xdeps logic.</a:t>
            </a:r>
            <a:endParaRPr sz="1200">
              <a:solidFill>
                <a:srgbClr val="FF9900"/>
              </a:solidFill>
            </a:endParaRPr>
          </a:p>
        </p:txBody>
      </p:sp>
      <p:pic>
        <p:nvPicPr>
          <p:cNvPr id="200" name="Google Shape;20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6806" y="1017725"/>
            <a:ext cx="397285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Xdeps package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4723500" cy="271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430" u="sng">
                <a:solidFill>
                  <a:schemeClr val="hlink"/>
                </a:solidFill>
                <a:hlinkClick r:id="rId3"/>
              </a:rPr>
              <a:t>https://github.com/xsuite/xdeps</a:t>
            </a:r>
            <a:r>
              <a:rPr lang="en" sz="1430"/>
              <a:t> development started in 2021 shortly after Xtrack to give Xtrack beam elements the ability to be controlled by variables.</a:t>
            </a:r>
            <a:endParaRPr sz="1430"/>
          </a:p>
          <a:p>
            <a:pPr indent="-319405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430"/>
              <a:buAutoNum type="arabicPeriod"/>
            </a:pPr>
            <a:r>
              <a:rPr lang="en" sz="1430"/>
              <a:t>We did not want to slow down xtrack.</a:t>
            </a:r>
            <a:endParaRPr sz="1430"/>
          </a:p>
          <a:p>
            <a:pPr indent="-3194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30"/>
              <a:buAutoNum type="arabicPeriod"/>
            </a:pPr>
            <a:r>
              <a:rPr lang="en" sz="1430"/>
              <a:t>We did not want to add the </a:t>
            </a:r>
            <a:r>
              <a:rPr lang="en" sz="1430"/>
              <a:t>functionality</a:t>
            </a:r>
            <a:r>
              <a:rPr lang="en" sz="1430"/>
              <a:t> without changing xtrack and to be general enough to be </a:t>
            </a:r>
            <a:r>
              <a:rPr lang="en" sz="1430"/>
              <a:t>future</a:t>
            </a:r>
            <a:r>
              <a:rPr lang="en" sz="1430"/>
              <a:t> proof.</a:t>
            </a:r>
            <a:endParaRPr sz="1430"/>
          </a:p>
          <a:p>
            <a:pPr indent="-3194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30"/>
              <a:buAutoNum type="arabicPeriod"/>
            </a:pPr>
            <a:r>
              <a:rPr lang="en" sz="1430"/>
              <a:t>We want to be compatible with MAD-X semantics.</a:t>
            </a:r>
            <a:endParaRPr sz="1430"/>
          </a:p>
          <a:p>
            <a:pPr indent="-31940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30"/>
              <a:buAutoNum type="arabicPeriod"/>
            </a:pPr>
            <a:r>
              <a:rPr lang="en" sz="1430"/>
              <a:t>We wanted a lean and concise Python API.</a:t>
            </a:r>
            <a:endParaRPr sz="143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430"/>
              <a:t>With time we added in the package also other classes for Optimization and Table, which I will not discuss today.</a:t>
            </a:r>
            <a:endParaRPr sz="1430"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0150" y="341950"/>
            <a:ext cx="3677949" cy="460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Xdeps implements a </a:t>
            </a:r>
            <a:r>
              <a:rPr lang="en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dataflow</a:t>
            </a:r>
            <a:r>
              <a:rPr lang="en"/>
              <a:t> control-flow in Python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/>
        </p:nvSpPr>
        <p:spPr>
          <a:xfrm>
            <a:off x="277875" y="4527775"/>
            <a:ext cx="926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https://www.sigops.org/2020/the-remarkable-utility-of-dataflow-computing/</a:t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450" y="1400200"/>
            <a:ext cx="4774548" cy="2979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95673" y="1072050"/>
            <a:ext cx="3814201" cy="2001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46549" y="3158750"/>
            <a:ext cx="3959449" cy="5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722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Xdeps: Task</a:t>
            </a:r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9750" y="237425"/>
            <a:ext cx="4370700" cy="3496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8" name="Google Shape;78;p16"/>
          <p:cNvGrpSpPr/>
          <p:nvPr/>
        </p:nvGrpSpPr>
        <p:grpSpPr>
          <a:xfrm>
            <a:off x="426850" y="998475"/>
            <a:ext cx="3747300" cy="2288100"/>
            <a:chOff x="426850" y="998475"/>
            <a:chExt cx="3747300" cy="2288100"/>
          </a:xfrm>
        </p:grpSpPr>
        <p:sp>
          <p:nvSpPr>
            <p:cNvPr id="79" name="Google Shape;79;p16"/>
            <p:cNvSpPr/>
            <p:nvPr/>
          </p:nvSpPr>
          <p:spPr>
            <a:xfrm>
              <a:off x="426850" y="998475"/>
              <a:ext cx="3747300" cy="2288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6"/>
            <p:cNvSpPr/>
            <p:nvPr/>
          </p:nvSpPr>
          <p:spPr>
            <a:xfrm>
              <a:off x="1789025" y="1750400"/>
              <a:ext cx="757500" cy="762900"/>
            </a:xfrm>
            <a:prstGeom prst="ellipse">
              <a:avLst/>
            </a:prstGeom>
            <a:solidFill>
              <a:srgbClr val="FFF2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6"/>
            <p:cNvSpPr/>
            <p:nvPr/>
          </p:nvSpPr>
          <p:spPr>
            <a:xfrm>
              <a:off x="906350" y="1385325"/>
              <a:ext cx="234300" cy="228900"/>
            </a:xfrm>
            <a:prstGeom prst="rect">
              <a:avLst/>
            </a:prstGeom>
            <a:solidFill>
              <a:srgbClr val="D9EAD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6"/>
            <p:cNvSpPr/>
            <p:nvPr/>
          </p:nvSpPr>
          <p:spPr>
            <a:xfrm>
              <a:off x="906275" y="2017400"/>
              <a:ext cx="234300" cy="228900"/>
            </a:xfrm>
            <a:prstGeom prst="rect">
              <a:avLst/>
            </a:prstGeom>
            <a:solidFill>
              <a:srgbClr val="D9EAD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6"/>
            <p:cNvSpPr/>
            <p:nvPr/>
          </p:nvSpPr>
          <p:spPr>
            <a:xfrm>
              <a:off x="857150" y="2545775"/>
              <a:ext cx="234300" cy="228900"/>
            </a:xfrm>
            <a:prstGeom prst="rect">
              <a:avLst/>
            </a:prstGeom>
            <a:solidFill>
              <a:srgbClr val="D9EAD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6"/>
            <p:cNvSpPr/>
            <p:nvPr/>
          </p:nvSpPr>
          <p:spPr>
            <a:xfrm>
              <a:off x="3276600" y="1663225"/>
              <a:ext cx="234300" cy="228900"/>
            </a:xfrm>
            <a:prstGeom prst="rect">
              <a:avLst/>
            </a:prstGeom>
            <a:solidFill>
              <a:srgbClr val="D9EAD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6"/>
            <p:cNvSpPr/>
            <p:nvPr/>
          </p:nvSpPr>
          <p:spPr>
            <a:xfrm>
              <a:off x="3276600" y="2376825"/>
              <a:ext cx="234300" cy="228900"/>
            </a:xfrm>
            <a:prstGeom prst="rect">
              <a:avLst/>
            </a:prstGeom>
            <a:solidFill>
              <a:srgbClr val="D9EAD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86" name="Google Shape;86;p16"/>
            <p:cNvCxnSpPr>
              <a:stCxn id="81" idx="3"/>
              <a:endCxn id="80" idx="1"/>
            </p:cNvCxnSpPr>
            <p:nvPr/>
          </p:nvCxnSpPr>
          <p:spPr>
            <a:xfrm>
              <a:off x="1140650" y="1499775"/>
              <a:ext cx="759300" cy="362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87" name="Google Shape;87;p16"/>
            <p:cNvCxnSpPr>
              <a:stCxn id="82" idx="3"/>
              <a:endCxn id="80" idx="2"/>
            </p:cNvCxnSpPr>
            <p:nvPr/>
          </p:nvCxnSpPr>
          <p:spPr>
            <a:xfrm>
              <a:off x="1140575" y="2131850"/>
              <a:ext cx="648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88" name="Google Shape;88;p16"/>
            <p:cNvSpPr txBox="1"/>
            <p:nvPr/>
          </p:nvSpPr>
          <p:spPr>
            <a:xfrm>
              <a:off x="1341450" y="1044975"/>
              <a:ext cx="19968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2"/>
                  </a:solidFill>
                </a:rPr>
                <a:t>Task:  has taskid</a:t>
              </a:r>
              <a:endParaRPr sz="1800">
                <a:solidFill>
                  <a:schemeClr val="dk2"/>
                </a:solidFill>
              </a:endParaRPr>
            </a:p>
          </p:txBody>
        </p:sp>
        <p:cxnSp>
          <p:nvCxnSpPr>
            <p:cNvPr id="89" name="Google Shape;89;p16"/>
            <p:cNvCxnSpPr>
              <a:stCxn id="83" idx="3"/>
              <a:endCxn id="80" idx="3"/>
            </p:cNvCxnSpPr>
            <p:nvPr/>
          </p:nvCxnSpPr>
          <p:spPr>
            <a:xfrm flipH="1" rot="10800000">
              <a:off x="1091450" y="2401625"/>
              <a:ext cx="808500" cy="258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90" name="Google Shape;90;p16"/>
            <p:cNvCxnSpPr>
              <a:stCxn id="80" idx="7"/>
              <a:endCxn id="84" idx="1"/>
            </p:cNvCxnSpPr>
            <p:nvPr/>
          </p:nvCxnSpPr>
          <p:spPr>
            <a:xfrm flipH="1" rot="10800000">
              <a:off x="2435592" y="1777824"/>
              <a:ext cx="840900" cy="84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1" name="Google Shape;91;p16"/>
            <p:cNvCxnSpPr>
              <a:stCxn id="80" idx="5"/>
              <a:endCxn id="85" idx="1"/>
            </p:cNvCxnSpPr>
            <p:nvPr/>
          </p:nvCxnSpPr>
          <p:spPr>
            <a:xfrm>
              <a:off x="2435592" y="2401576"/>
              <a:ext cx="840900" cy="89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92" name="Google Shape;92;p16"/>
            <p:cNvSpPr txBox="1"/>
            <p:nvPr/>
          </p:nvSpPr>
          <p:spPr>
            <a:xfrm>
              <a:off x="631150" y="2815550"/>
              <a:ext cx="13641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</a:rPr>
                <a:t>Dependencies</a:t>
              </a:r>
              <a:endParaRPr sz="1300">
                <a:solidFill>
                  <a:schemeClr val="dk2"/>
                </a:solidFill>
              </a:endParaRPr>
            </a:p>
          </p:txBody>
        </p:sp>
        <p:sp>
          <p:nvSpPr>
            <p:cNvPr id="93" name="Google Shape;93;p16"/>
            <p:cNvSpPr txBox="1"/>
            <p:nvPr/>
          </p:nvSpPr>
          <p:spPr>
            <a:xfrm>
              <a:off x="3076750" y="2682050"/>
              <a:ext cx="890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</a:rPr>
                <a:t>Targets</a:t>
              </a:r>
              <a:endParaRPr sz="1300">
                <a:solidFill>
                  <a:schemeClr val="dk2"/>
                </a:solidFill>
              </a:endParaRPr>
            </a:p>
          </p:txBody>
        </p:sp>
        <p:sp>
          <p:nvSpPr>
            <p:cNvPr id="94" name="Google Shape;94;p16"/>
            <p:cNvSpPr txBox="1"/>
            <p:nvPr/>
          </p:nvSpPr>
          <p:spPr>
            <a:xfrm>
              <a:off x="1899950" y="1939400"/>
              <a:ext cx="13641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</a:rPr>
                <a:t>run()</a:t>
              </a:r>
              <a:endParaRPr sz="1300">
                <a:solidFill>
                  <a:schemeClr val="dk2"/>
                </a:solidFill>
              </a:endParaRPr>
            </a:p>
          </p:txBody>
        </p:sp>
      </p:grpSp>
      <p:sp>
        <p:nvSpPr>
          <p:cNvPr id="95" name="Google Shape;95;p16"/>
          <p:cNvSpPr txBox="1"/>
          <p:nvPr/>
        </p:nvSpPr>
        <p:spPr>
          <a:xfrm>
            <a:off x="0" y="3447625"/>
            <a:ext cx="46797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The </a:t>
            </a:r>
            <a:r>
              <a:rPr b="1" lang="en">
                <a:solidFill>
                  <a:schemeClr val="dk2"/>
                </a:solidFill>
              </a:rPr>
              <a:t>run</a:t>
            </a:r>
            <a:r>
              <a:rPr lang="en">
                <a:solidFill>
                  <a:schemeClr val="dk2"/>
                </a:solidFill>
              </a:rPr>
              <a:t> method uses </a:t>
            </a:r>
            <a:r>
              <a:rPr b="1" lang="en">
                <a:solidFill>
                  <a:schemeClr val="dk2"/>
                </a:solidFill>
              </a:rPr>
              <a:t>dependencies</a:t>
            </a:r>
            <a:r>
              <a:rPr lang="en">
                <a:solidFill>
                  <a:schemeClr val="dk2"/>
                </a:solidFill>
              </a:rPr>
              <a:t> to update </a:t>
            </a:r>
            <a:r>
              <a:rPr b="1" lang="en">
                <a:solidFill>
                  <a:schemeClr val="dk2"/>
                </a:solidFill>
              </a:rPr>
              <a:t>targets</a:t>
            </a:r>
            <a:r>
              <a:rPr lang="en">
                <a:solidFill>
                  <a:schemeClr val="dk2"/>
                </a:solidFill>
              </a:rPr>
              <a:t>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Dependencies and </a:t>
            </a:r>
            <a:r>
              <a:rPr lang="en">
                <a:solidFill>
                  <a:schemeClr val="dk2"/>
                </a:solidFill>
              </a:rPr>
              <a:t>targets</a:t>
            </a:r>
            <a:r>
              <a:rPr lang="en">
                <a:solidFill>
                  <a:schemeClr val="dk2"/>
                </a:solidFill>
              </a:rPr>
              <a:t> are </a:t>
            </a:r>
            <a:r>
              <a:rPr b="1" lang="en">
                <a:solidFill>
                  <a:schemeClr val="dk2"/>
                </a:solidFill>
              </a:rPr>
              <a:t>Ref</a:t>
            </a:r>
            <a:r>
              <a:rPr lang="en">
                <a:solidFill>
                  <a:schemeClr val="dk2"/>
                </a:solidFill>
              </a:rPr>
              <a:t>s.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In Xtrack we mostly use </a:t>
            </a:r>
            <a:r>
              <a:rPr b="1" lang="en">
                <a:solidFill>
                  <a:schemeClr val="dk2"/>
                </a:solidFill>
              </a:rPr>
              <a:t>ExprTask</a:t>
            </a:r>
            <a:r>
              <a:rPr lang="en">
                <a:solidFill>
                  <a:schemeClr val="dk2"/>
                </a:solidFill>
              </a:rPr>
              <a:t>, we may be start using other forms in the future.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Tasks are managed by the manager…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96" name="Google Shape;96;p16"/>
          <p:cNvPicPr preferRelativeResize="0"/>
          <p:nvPr/>
        </p:nvPicPr>
        <p:blipFill rotWithShape="1">
          <a:blip r:embed="rId4">
            <a:alphaModFix/>
          </a:blip>
          <a:srcRect b="5132" l="0" r="0" t="0"/>
          <a:stretch/>
        </p:blipFill>
        <p:spPr>
          <a:xfrm>
            <a:off x="4679750" y="3804775"/>
            <a:ext cx="4370700" cy="105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Xdeps: Manager</a:t>
            </a:r>
            <a:endParaRPr/>
          </a:p>
        </p:txBody>
      </p:sp>
      <p:sp>
        <p:nvSpPr>
          <p:cNvPr id="102" name="Google Shape;102;p17"/>
          <p:cNvSpPr txBox="1"/>
          <p:nvPr>
            <p:ph idx="1" type="body"/>
          </p:nvPr>
        </p:nvSpPr>
        <p:spPr>
          <a:xfrm>
            <a:off x="448600" y="963700"/>
            <a:ext cx="6636000" cy="4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400"/>
              <a:t>Tasks are linked when the </a:t>
            </a:r>
            <a:r>
              <a:rPr lang="en" sz="1400"/>
              <a:t>target</a:t>
            </a:r>
            <a:r>
              <a:rPr lang="en" sz="1400"/>
              <a:t> of one task is the dependencies of another task. </a:t>
            </a:r>
            <a:endParaRPr sz="1400"/>
          </a:p>
        </p:txBody>
      </p:sp>
      <p:sp>
        <p:nvSpPr>
          <p:cNvPr id="103" name="Google Shape;103;p17"/>
          <p:cNvSpPr/>
          <p:nvPr/>
        </p:nvSpPr>
        <p:spPr>
          <a:xfrm>
            <a:off x="1131990" y="1746782"/>
            <a:ext cx="403200" cy="3816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7"/>
          <p:cNvSpPr/>
          <p:nvPr/>
        </p:nvSpPr>
        <p:spPr>
          <a:xfrm>
            <a:off x="662190" y="1564217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/>
          <p:nvPr/>
        </p:nvSpPr>
        <p:spPr>
          <a:xfrm>
            <a:off x="662150" y="1880303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7"/>
          <p:cNvSpPr/>
          <p:nvPr/>
        </p:nvSpPr>
        <p:spPr>
          <a:xfrm>
            <a:off x="676600" y="2140704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7"/>
          <p:cNvSpPr/>
          <p:nvPr/>
        </p:nvSpPr>
        <p:spPr>
          <a:xfrm>
            <a:off x="1651143" y="1705201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8" name="Google Shape;108;p17"/>
          <p:cNvCxnSpPr>
            <a:stCxn id="104" idx="3"/>
            <a:endCxn id="103" idx="1"/>
          </p:cNvCxnSpPr>
          <p:nvPr/>
        </p:nvCxnSpPr>
        <p:spPr>
          <a:xfrm>
            <a:off x="786990" y="1621367"/>
            <a:ext cx="404100" cy="18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09" name="Google Shape;109;p17"/>
          <p:cNvCxnSpPr>
            <a:stCxn id="105" idx="3"/>
            <a:endCxn id="103" idx="2"/>
          </p:cNvCxnSpPr>
          <p:nvPr/>
        </p:nvCxnSpPr>
        <p:spPr>
          <a:xfrm>
            <a:off x="786950" y="1937453"/>
            <a:ext cx="345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0" name="Google Shape;110;p17"/>
          <p:cNvCxnSpPr>
            <a:stCxn id="106" idx="3"/>
            <a:endCxn id="103" idx="3"/>
          </p:cNvCxnSpPr>
          <p:nvPr/>
        </p:nvCxnSpPr>
        <p:spPr>
          <a:xfrm flipH="1" rot="10800000">
            <a:off x="801400" y="2072454"/>
            <a:ext cx="389700" cy="12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1" name="Google Shape;111;p17"/>
          <p:cNvCxnSpPr>
            <a:stCxn id="103" idx="7"/>
            <a:endCxn id="107" idx="1"/>
          </p:cNvCxnSpPr>
          <p:nvPr/>
        </p:nvCxnSpPr>
        <p:spPr>
          <a:xfrm flipH="1" rot="10800000">
            <a:off x="1476143" y="1762466"/>
            <a:ext cx="174900" cy="4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2" name="Google Shape;112;p17"/>
          <p:cNvCxnSpPr>
            <a:stCxn id="103" idx="5"/>
            <a:endCxn id="113" idx="1"/>
          </p:cNvCxnSpPr>
          <p:nvPr/>
        </p:nvCxnSpPr>
        <p:spPr>
          <a:xfrm>
            <a:off x="1476143" y="2072498"/>
            <a:ext cx="426300" cy="19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4" name="Google Shape;114;p17"/>
          <p:cNvSpPr/>
          <p:nvPr/>
        </p:nvSpPr>
        <p:spPr>
          <a:xfrm>
            <a:off x="2620231" y="1768748"/>
            <a:ext cx="403200" cy="3816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7"/>
          <p:cNvSpPr/>
          <p:nvPr/>
        </p:nvSpPr>
        <p:spPr>
          <a:xfrm>
            <a:off x="2150430" y="1586183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7"/>
          <p:cNvSpPr/>
          <p:nvPr/>
        </p:nvSpPr>
        <p:spPr>
          <a:xfrm>
            <a:off x="2150390" y="1902268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7"/>
          <p:cNvSpPr/>
          <p:nvPr/>
        </p:nvSpPr>
        <p:spPr>
          <a:xfrm>
            <a:off x="1902297" y="2206139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7"/>
          <p:cNvSpPr/>
          <p:nvPr/>
        </p:nvSpPr>
        <p:spPr>
          <a:xfrm>
            <a:off x="3139384" y="1727167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8" name="Google Shape;118;p17"/>
          <p:cNvCxnSpPr>
            <a:stCxn id="115" idx="3"/>
            <a:endCxn id="114" idx="1"/>
          </p:cNvCxnSpPr>
          <p:nvPr/>
        </p:nvCxnSpPr>
        <p:spPr>
          <a:xfrm>
            <a:off x="2275230" y="1643333"/>
            <a:ext cx="404100" cy="18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9" name="Google Shape;119;p17"/>
          <p:cNvCxnSpPr>
            <a:stCxn id="116" idx="3"/>
            <a:endCxn id="114" idx="2"/>
          </p:cNvCxnSpPr>
          <p:nvPr/>
        </p:nvCxnSpPr>
        <p:spPr>
          <a:xfrm>
            <a:off x="2275190" y="1959418"/>
            <a:ext cx="345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20" name="Google Shape;120;p17"/>
          <p:cNvCxnSpPr>
            <a:stCxn id="113" idx="3"/>
            <a:endCxn id="114" idx="3"/>
          </p:cNvCxnSpPr>
          <p:nvPr/>
        </p:nvCxnSpPr>
        <p:spPr>
          <a:xfrm flipH="1" rot="10800000">
            <a:off x="2027097" y="2094389"/>
            <a:ext cx="652200" cy="16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21" name="Google Shape;121;p17"/>
          <p:cNvCxnSpPr>
            <a:stCxn id="114" idx="7"/>
            <a:endCxn id="117" idx="1"/>
          </p:cNvCxnSpPr>
          <p:nvPr/>
        </p:nvCxnSpPr>
        <p:spPr>
          <a:xfrm flipH="1" rot="10800000">
            <a:off x="2964383" y="1784432"/>
            <a:ext cx="174900" cy="4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2" name="Google Shape;122;p17"/>
          <p:cNvCxnSpPr>
            <a:stCxn id="114" idx="6"/>
            <a:endCxn id="123" idx="1"/>
          </p:cNvCxnSpPr>
          <p:nvPr/>
        </p:nvCxnSpPr>
        <p:spPr>
          <a:xfrm flipH="1" rot="10800000">
            <a:off x="3023431" y="1931648"/>
            <a:ext cx="533400" cy="27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4" name="Google Shape;124;p17"/>
          <p:cNvSpPr/>
          <p:nvPr/>
        </p:nvSpPr>
        <p:spPr>
          <a:xfrm>
            <a:off x="2599673" y="2590010"/>
            <a:ext cx="403200" cy="3816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2129832" y="2723530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7"/>
          <p:cNvSpPr/>
          <p:nvPr/>
        </p:nvSpPr>
        <p:spPr>
          <a:xfrm>
            <a:off x="2144283" y="2983932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7"/>
          <p:cNvSpPr/>
          <p:nvPr/>
        </p:nvSpPr>
        <p:spPr>
          <a:xfrm>
            <a:off x="3118826" y="2548429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8" name="Google Shape;128;p17"/>
          <p:cNvCxnSpPr>
            <a:stCxn id="113" idx="3"/>
            <a:endCxn id="129" idx="2"/>
          </p:cNvCxnSpPr>
          <p:nvPr/>
        </p:nvCxnSpPr>
        <p:spPr>
          <a:xfrm flipH="1" rot="10800000">
            <a:off x="2027097" y="2247689"/>
            <a:ext cx="1999500" cy="1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30" name="Google Shape;130;p17"/>
          <p:cNvCxnSpPr>
            <a:stCxn id="125" idx="3"/>
            <a:endCxn id="124" idx="2"/>
          </p:cNvCxnSpPr>
          <p:nvPr/>
        </p:nvCxnSpPr>
        <p:spPr>
          <a:xfrm>
            <a:off x="2254632" y="2780680"/>
            <a:ext cx="345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31" name="Google Shape;131;p17"/>
          <p:cNvCxnSpPr>
            <a:stCxn id="126" idx="3"/>
            <a:endCxn id="124" idx="3"/>
          </p:cNvCxnSpPr>
          <p:nvPr/>
        </p:nvCxnSpPr>
        <p:spPr>
          <a:xfrm flipH="1" rot="10800000">
            <a:off x="2269083" y="2915682"/>
            <a:ext cx="389700" cy="12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32" name="Google Shape;132;p17"/>
          <p:cNvCxnSpPr>
            <a:stCxn id="124" idx="7"/>
            <a:endCxn id="127" idx="1"/>
          </p:cNvCxnSpPr>
          <p:nvPr/>
        </p:nvCxnSpPr>
        <p:spPr>
          <a:xfrm flipH="1" rot="10800000">
            <a:off x="2943825" y="2605694"/>
            <a:ext cx="174900" cy="4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17"/>
          <p:cNvCxnSpPr>
            <a:stCxn id="124" idx="5"/>
            <a:endCxn id="134" idx="1"/>
          </p:cNvCxnSpPr>
          <p:nvPr/>
        </p:nvCxnSpPr>
        <p:spPr>
          <a:xfrm flipH="1" rot="10800000">
            <a:off x="2943825" y="2647226"/>
            <a:ext cx="627300" cy="26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9" name="Google Shape;129;p17"/>
          <p:cNvSpPr/>
          <p:nvPr/>
        </p:nvSpPr>
        <p:spPr>
          <a:xfrm>
            <a:off x="4026651" y="2056992"/>
            <a:ext cx="403200" cy="3816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7"/>
          <p:cNvSpPr/>
          <p:nvPr/>
        </p:nvSpPr>
        <p:spPr>
          <a:xfrm>
            <a:off x="3556851" y="1874427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7"/>
          <p:cNvSpPr/>
          <p:nvPr/>
        </p:nvSpPr>
        <p:spPr>
          <a:xfrm>
            <a:off x="3571261" y="2590010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/>
          <p:nvPr/>
        </p:nvSpPr>
        <p:spPr>
          <a:xfrm>
            <a:off x="4545804" y="2015410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>
            <a:off x="4558525" y="2206139"/>
            <a:ext cx="124800" cy="114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7" name="Google Shape;137;p17"/>
          <p:cNvCxnSpPr>
            <a:stCxn id="123" idx="3"/>
            <a:endCxn id="129" idx="1"/>
          </p:cNvCxnSpPr>
          <p:nvPr/>
        </p:nvCxnSpPr>
        <p:spPr>
          <a:xfrm>
            <a:off x="3681651" y="1931577"/>
            <a:ext cx="404100" cy="18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38" name="Google Shape;138;p17"/>
          <p:cNvCxnSpPr>
            <a:stCxn id="134" idx="3"/>
            <a:endCxn id="129" idx="3"/>
          </p:cNvCxnSpPr>
          <p:nvPr/>
        </p:nvCxnSpPr>
        <p:spPr>
          <a:xfrm flipH="1" rot="10800000">
            <a:off x="3696061" y="2382560"/>
            <a:ext cx="389700" cy="26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39" name="Google Shape;139;p17"/>
          <p:cNvCxnSpPr>
            <a:stCxn id="129" idx="7"/>
            <a:endCxn id="135" idx="1"/>
          </p:cNvCxnSpPr>
          <p:nvPr/>
        </p:nvCxnSpPr>
        <p:spPr>
          <a:xfrm flipH="1" rot="10800000">
            <a:off x="4370804" y="2072676"/>
            <a:ext cx="174900" cy="4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0" name="Google Shape;140;p17"/>
          <p:cNvCxnSpPr>
            <a:stCxn id="129" idx="5"/>
          </p:cNvCxnSpPr>
          <p:nvPr/>
        </p:nvCxnSpPr>
        <p:spPr>
          <a:xfrm flipH="1" rot="10800000">
            <a:off x="4370804" y="2258808"/>
            <a:ext cx="187800" cy="12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1" name="Google Shape;141;p17"/>
          <p:cNvSpPr txBox="1"/>
          <p:nvPr/>
        </p:nvSpPr>
        <p:spPr>
          <a:xfrm>
            <a:off x="952447" y="1273875"/>
            <a:ext cx="919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Task a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2457498" y="1263250"/>
            <a:ext cx="932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Task b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1928992" y="2291225"/>
            <a:ext cx="123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Task c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3803103" y="1330600"/>
            <a:ext cx="1033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Task d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5" name="Google Shape;145;p17"/>
          <p:cNvSpPr txBox="1"/>
          <p:nvPr>
            <p:ph idx="1" type="body"/>
          </p:nvPr>
        </p:nvSpPr>
        <p:spPr>
          <a:xfrm>
            <a:off x="218875" y="3175875"/>
            <a:ext cx="49719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The </a:t>
            </a:r>
            <a:r>
              <a:rPr b="1" lang="en" sz="1400"/>
              <a:t>Manager</a:t>
            </a:r>
            <a:r>
              <a:rPr lang="en" sz="1400"/>
              <a:t> contains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 task dictionary: taskid -&gt; Task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 container dictionary: string -&gt; Python objects</a:t>
            </a:r>
            <a:endParaRPr sz="1400"/>
          </a:p>
        </p:txBody>
      </p:sp>
      <p:pic>
        <p:nvPicPr>
          <p:cNvPr id="146" name="Google Shape;146;p17"/>
          <p:cNvPicPr preferRelativeResize="0"/>
          <p:nvPr/>
        </p:nvPicPr>
        <p:blipFill rotWithShape="1">
          <a:blip r:embed="rId3">
            <a:alphaModFix/>
          </a:blip>
          <a:srcRect b="62115" l="0" r="38122" t="0"/>
          <a:stretch/>
        </p:blipFill>
        <p:spPr>
          <a:xfrm>
            <a:off x="5616575" y="1757450"/>
            <a:ext cx="3446345" cy="43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6575" y="2309699"/>
            <a:ext cx="3330475" cy="133725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7"/>
          <p:cNvSpPr txBox="1"/>
          <p:nvPr/>
        </p:nvSpPr>
        <p:spPr>
          <a:xfrm>
            <a:off x="198600" y="4276575"/>
            <a:ext cx="8748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a</a:t>
            </a:r>
            <a:r>
              <a:rPr lang="en">
                <a:solidFill>
                  <a:schemeClr val="dk2"/>
                </a:solidFill>
              </a:rPr>
              <a:t>nd use this information to update the targets when a dependencies changes by calling </a:t>
            </a:r>
            <a:r>
              <a:rPr b="1" lang="en">
                <a:solidFill>
                  <a:schemeClr val="dk2"/>
                </a:solidFill>
              </a:rPr>
              <a:t>run</a:t>
            </a:r>
            <a:r>
              <a:rPr lang="en">
                <a:solidFill>
                  <a:schemeClr val="dk2"/>
                </a:solidFill>
              </a:rPr>
              <a:t> in the correct order.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Xdeps: Refs</a:t>
            </a:r>
            <a:endParaRPr/>
          </a:p>
        </p:txBody>
      </p:sp>
      <p:sp>
        <p:nvSpPr>
          <p:cNvPr id="154" name="Google Shape;154;p18"/>
          <p:cNvSpPr txBox="1"/>
          <p:nvPr/>
        </p:nvSpPr>
        <p:spPr>
          <a:xfrm>
            <a:off x="191225" y="1150800"/>
            <a:ext cx="70179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Ref</a:t>
            </a:r>
            <a:r>
              <a:rPr lang="en">
                <a:solidFill>
                  <a:schemeClr val="dk2"/>
                </a:solidFill>
              </a:rPr>
              <a:t>erences is a set of classes </a:t>
            </a:r>
            <a:r>
              <a:rPr lang="en">
                <a:solidFill>
                  <a:schemeClr val="dk2"/>
                </a:solidFill>
              </a:rPr>
              <a:t>that</a:t>
            </a:r>
            <a:r>
              <a:rPr lang="en">
                <a:solidFill>
                  <a:schemeClr val="dk2"/>
                </a:solidFill>
              </a:rPr>
              <a:t> once combined allows to </a:t>
            </a:r>
            <a:r>
              <a:rPr lang="en">
                <a:solidFill>
                  <a:schemeClr val="dk2"/>
                </a:solidFill>
              </a:rPr>
              <a:t>express</a:t>
            </a:r>
            <a:r>
              <a:rPr lang="en">
                <a:solidFill>
                  <a:schemeClr val="dk2"/>
                </a:solidFill>
              </a:rPr>
              <a:t> a computation: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arenR"/>
            </a:pPr>
            <a:r>
              <a:rPr lang="en">
                <a:solidFill>
                  <a:schemeClr val="dk2"/>
                </a:solidFill>
              </a:rPr>
              <a:t>They are used to define </a:t>
            </a:r>
            <a:r>
              <a:rPr lang="en">
                <a:solidFill>
                  <a:schemeClr val="dk2"/>
                </a:solidFill>
              </a:rPr>
              <a:t>a target or dependency, and notify the manager when the user wants to update some data.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arenR"/>
            </a:pPr>
            <a:r>
              <a:rPr lang="en">
                <a:solidFill>
                  <a:schemeClr val="dk2"/>
                </a:solidFill>
              </a:rPr>
              <a:t>They are also used to define and ExprTask.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They are many types of Refs: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55" name="Google Shape;15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4975" y="581925"/>
            <a:ext cx="1815303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400" y="2412900"/>
            <a:ext cx="3630000" cy="238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43175" y="2412900"/>
            <a:ext cx="2867025" cy="2162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8"/>
          <p:cNvSpPr txBox="1"/>
          <p:nvPr/>
        </p:nvSpPr>
        <p:spPr>
          <a:xfrm>
            <a:off x="1086675" y="4575075"/>
            <a:ext cx="2450100" cy="3693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Can be used to define a target.</a:t>
            </a:r>
            <a:endParaRPr sz="1200">
              <a:solidFill>
                <a:srgbClr val="FF9900"/>
              </a:solidFill>
            </a:endParaRPr>
          </a:p>
        </p:txBody>
      </p:sp>
      <p:sp>
        <p:nvSpPr>
          <p:cNvPr id="159" name="Google Shape;159;p18"/>
          <p:cNvSpPr txBox="1"/>
          <p:nvPr/>
        </p:nvSpPr>
        <p:spPr>
          <a:xfrm>
            <a:off x="3650850" y="4575075"/>
            <a:ext cx="1242600" cy="3693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An expressions</a:t>
            </a:r>
            <a:endParaRPr sz="1200">
              <a:solidFill>
                <a:srgbClr val="FF9900"/>
              </a:solidFill>
            </a:endParaRPr>
          </a:p>
        </p:txBody>
      </p:sp>
      <p:sp>
        <p:nvSpPr>
          <p:cNvPr id="160" name="Google Shape;160;p18"/>
          <p:cNvSpPr txBox="1"/>
          <p:nvPr/>
        </p:nvSpPr>
        <p:spPr>
          <a:xfrm>
            <a:off x="5800200" y="4597900"/>
            <a:ext cx="1631400" cy="3693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Defines an ExprTask</a:t>
            </a:r>
            <a:endParaRPr sz="1200">
              <a:solidFill>
                <a:srgbClr val="FF9900"/>
              </a:solidFill>
            </a:endParaRPr>
          </a:p>
        </p:txBody>
      </p:sp>
      <p:cxnSp>
        <p:nvCxnSpPr>
          <p:cNvPr id="161" name="Google Shape;161;p18"/>
          <p:cNvCxnSpPr>
            <a:stCxn id="158" idx="1"/>
          </p:cNvCxnSpPr>
          <p:nvPr/>
        </p:nvCxnSpPr>
        <p:spPr>
          <a:xfrm rot="10800000">
            <a:off x="924675" y="4708725"/>
            <a:ext cx="162000" cy="510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2" name="Google Shape;162;p18"/>
          <p:cNvCxnSpPr/>
          <p:nvPr/>
        </p:nvCxnSpPr>
        <p:spPr>
          <a:xfrm flipH="1" rot="10800000">
            <a:off x="3930350" y="2877750"/>
            <a:ext cx="171000" cy="16770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3" name="Google Shape;163;p18"/>
          <p:cNvCxnSpPr>
            <a:stCxn id="160" idx="0"/>
          </p:cNvCxnSpPr>
          <p:nvPr/>
        </p:nvCxnSpPr>
        <p:spPr>
          <a:xfrm rot="10800000">
            <a:off x="5550000" y="3397000"/>
            <a:ext cx="1065900" cy="12009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Xdeps: example</a:t>
            </a:r>
            <a:endParaRPr/>
          </a:p>
        </p:txBody>
      </p:sp>
      <p:pic>
        <p:nvPicPr>
          <p:cNvPr id="169" name="Google Shape;16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2933800" cy="32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7025" y="947700"/>
            <a:ext cx="5753001" cy="338056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9"/>
          <p:cNvSpPr txBox="1"/>
          <p:nvPr/>
        </p:nvSpPr>
        <p:spPr>
          <a:xfrm>
            <a:off x="843800" y="4672050"/>
            <a:ext cx="1631400" cy="3693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Defines an ExprTask</a:t>
            </a:r>
            <a:endParaRPr sz="1200">
              <a:solidFill>
                <a:srgbClr val="FF9900"/>
              </a:solidFill>
            </a:endParaRPr>
          </a:p>
        </p:txBody>
      </p:sp>
      <p:cxnSp>
        <p:nvCxnSpPr>
          <p:cNvPr id="172" name="Google Shape;172;p19"/>
          <p:cNvCxnSpPr/>
          <p:nvPr/>
        </p:nvCxnSpPr>
        <p:spPr>
          <a:xfrm flipH="1" rot="10800000">
            <a:off x="1710825" y="4366650"/>
            <a:ext cx="57900" cy="2955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3" name="Google Shape;173;p19"/>
          <p:cNvSpPr txBox="1"/>
          <p:nvPr/>
        </p:nvSpPr>
        <p:spPr>
          <a:xfrm>
            <a:off x="5713050" y="2645650"/>
            <a:ext cx="2933700" cy="3693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The task can be found in tasks</a:t>
            </a:r>
            <a:endParaRPr sz="1200">
              <a:solidFill>
                <a:srgbClr val="FF9900"/>
              </a:solidFill>
            </a:endParaRPr>
          </a:p>
        </p:txBody>
      </p:sp>
      <p:cxnSp>
        <p:nvCxnSpPr>
          <p:cNvPr id="174" name="Google Shape;174;p19"/>
          <p:cNvCxnSpPr>
            <a:stCxn id="173" idx="0"/>
          </p:cNvCxnSpPr>
          <p:nvPr/>
        </p:nvCxnSpPr>
        <p:spPr>
          <a:xfrm rot="10800000">
            <a:off x="4928400" y="2015050"/>
            <a:ext cx="2251500" cy="6306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Xdeps: example</a:t>
            </a:r>
            <a:endParaRPr/>
          </a:p>
        </p:txBody>
      </p:sp>
      <p:pic>
        <p:nvPicPr>
          <p:cNvPr id="180" name="Google Shape;18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050" y="1080450"/>
            <a:ext cx="4929390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95075" y="1181525"/>
            <a:ext cx="2112575" cy="5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0"/>
          <p:cNvSpPr txBox="1"/>
          <p:nvPr/>
        </p:nvSpPr>
        <p:spPr>
          <a:xfrm>
            <a:off x="3283300" y="2806288"/>
            <a:ext cx="2933700" cy="3693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Combination</a:t>
            </a:r>
            <a:r>
              <a:rPr lang="en" sz="1200">
                <a:solidFill>
                  <a:srgbClr val="FF9900"/>
                </a:solidFill>
              </a:rPr>
              <a:t> of tasks and ordering</a:t>
            </a:r>
            <a:endParaRPr sz="1200">
              <a:solidFill>
                <a:srgbClr val="FF9900"/>
              </a:solidFill>
            </a:endParaRPr>
          </a:p>
        </p:txBody>
      </p:sp>
      <p:sp>
        <p:nvSpPr>
          <p:cNvPr id="183" name="Google Shape;183;p20"/>
          <p:cNvSpPr txBox="1"/>
          <p:nvPr/>
        </p:nvSpPr>
        <p:spPr>
          <a:xfrm>
            <a:off x="3566875" y="4030975"/>
            <a:ext cx="2547900" cy="5541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Arbitrary</a:t>
            </a:r>
            <a:r>
              <a:rPr lang="en" sz="1200">
                <a:solidFill>
                  <a:srgbClr val="FF9900"/>
                </a:solidFill>
              </a:rPr>
              <a:t> update </a:t>
            </a:r>
            <a:r>
              <a:rPr lang="en" sz="1200">
                <a:solidFill>
                  <a:srgbClr val="FF9900"/>
                </a:solidFill>
              </a:rPr>
              <a:t>function</a:t>
            </a:r>
            <a:r>
              <a:rPr lang="en" sz="1200">
                <a:solidFill>
                  <a:srgbClr val="FF9900"/>
                </a:solidFill>
              </a:rPr>
              <a:t> can be generated and cached</a:t>
            </a:r>
            <a:endParaRPr sz="1200">
              <a:solidFill>
                <a:srgbClr val="FF9900"/>
              </a:solidFill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6405200" y="1736550"/>
            <a:ext cx="2112600" cy="7389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String can be used as shortcut to generate expressions  </a:t>
            </a:r>
            <a:endParaRPr sz="120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Xdeps: xtrack example</a:t>
            </a:r>
            <a:endParaRPr/>
          </a:p>
        </p:txBody>
      </p:sp>
      <p:pic>
        <p:nvPicPr>
          <p:cNvPr id="190" name="Google Shape;19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725" y="1050350"/>
            <a:ext cx="3710906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6806" y="1017725"/>
            <a:ext cx="4782226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1"/>
          <p:cNvSpPr txBox="1"/>
          <p:nvPr/>
        </p:nvSpPr>
        <p:spPr>
          <a:xfrm>
            <a:off x="4186800" y="176950"/>
            <a:ext cx="4751400" cy="554100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9900"/>
                </a:solidFill>
              </a:rPr>
              <a:t>Xtracks adds a few shortcuts and convenience methods to deal with Xdeps logic.</a:t>
            </a:r>
            <a:endParaRPr sz="120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