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3.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79" r:id="rId5"/>
    <p:sldMasterId id="2147483696" r:id="rId6"/>
    <p:sldMasterId id="2147483719" r:id="rId7"/>
  </p:sldMasterIdLst>
  <p:notesMasterIdLst>
    <p:notesMasterId r:id="rId29"/>
  </p:notesMasterIdLst>
  <p:handoutMasterIdLst>
    <p:handoutMasterId r:id="rId30"/>
  </p:handoutMasterIdLst>
  <p:sldIdLst>
    <p:sldId id="2147377054" r:id="rId8"/>
    <p:sldId id="4296" r:id="rId9"/>
    <p:sldId id="2142534234" r:id="rId10"/>
    <p:sldId id="2142534277" r:id="rId11"/>
    <p:sldId id="2142534281" r:id="rId12"/>
    <p:sldId id="2147377002" r:id="rId13"/>
    <p:sldId id="2147196672" r:id="rId14"/>
    <p:sldId id="2147196673" r:id="rId15"/>
    <p:sldId id="2147377043" r:id="rId16"/>
    <p:sldId id="2147377045" r:id="rId17"/>
    <p:sldId id="2147197081" r:id="rId18"/>
    <p:sldId id="4358" r:id="rId19"/>
    <p:sldId id="2147377056" r:id="rId20"/>
    <p:sldId id="2147377055" r:id="rId21"/>
    <p:sldId id="2147197080" r:id="rId22"/>
    <p:sldId id="2147197084" r:id="rId23"/>
    <p:sldId id="2147377052" r:id="rId24"/>
    <p:sldId id="2147377018" r:id="rId25"/>
    <p:sldId id="2147196959" r:id="rId26"/>
    <p:sldId id="2147196997" r:id="rId27"/>
    <p:sldId id="2147196958"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 id="2" name="Fabiola Gianotti" initials="FG" lastIdx="14" clrIdx="1">
    <p:extLst>
      <p:ext uri="{19B8F6BF-5375-455C-9EA6-DF929625EA0E}">
        <p15:presenceInfo xmlns:p15="http://schemas.microsoft.com/office/powerpoint/2012/main" userId="S::fabiola.gianotti@cern.ch::7988ec65-f297-41a6-b535-7c871751035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62AE"/>
    <a:srgbClr val="008F00"/>
    <a:srgbClr val="0432FF"/>
    <a:srgbClr val="4E8F00"/>
    <a:srgbClr val="941100"/>
    <a:srgbClr val="C4DAEF"/>
    <a:srgbClr val="F9DFD6"/>
    <a:srgbClr val="945200"/>
    <a:srgbClr val="002678"/>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14" autoAdjust="0"/>
    <p:restoredTop sz="86438" autoAdjust="0"/>
  </p:normalViewPr>
  <p:slideViewPr>
    <p:cSldViewPr snapToObjects="1">
      <p:cViewPr varScale="1">
        <p:scale>
          <a:sx n="105" d="100"/>
          <a:sy n="105" d="100"/>
        </p:scale>
        <p:origin x="208" y="176"/>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496"/>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7/4/25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7/4/25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08AE4F-B3DD-EA71-212F-DFE8171D2E1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DC5D894-B3CA-8ABB-5635-651E892DE5D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A00BF9E-C1A0-75F2-1768-4B2FE0635591}"/>
              </a:ext>
            </a:extLst>
          </p:cNvPr>
          <p:cNvSpPr>
            <a:spLocks noGrp="1"/>
          </p:cNvSpPr>
          <p:nvPr>
            <p:ph type="body" idx="1"/>
          </p:nvPr>
        </p:nvSpPr>
        <p:spPr/>
        <p:txBody>
          <a:bodyPr/>
          <a:lstStyle/>
          <a:p>
            <a:endParaRPr lang="en-CH"/>
          </a:p>
        </p:txBody>
      </p:sp>
      <p:sp>
        <p:nvSpPr>
          <p:cNvPr id="4" name="Slide Number Placeholder 3">
            <a:extLst>
              <a:ext uri="{FF2B5EF4-FFF2-40B4-BE49-F238E27FC236}">
                <a16:creationId xmlns:a16="http://schemas.microsoft.com/office/drawing/2014/main" id="{E3252340-4E1B-5329-DC5D-185B9120EA9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83624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FCC-ee energy flexibility is reduced after the upgrade for operation at the highest energy</a:t>
            </a:r>
          </a:p>
          <a:p>
            <a:r>
              <a:rPr lang="en-GB" dirty="0"/>
              <a:t>and operation at lower energy will be possible, albeit at lower luminosity.</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505021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22173944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CB0EE9E-52B8-AA4F-8DD5-ED0FB4E5CBCC}" type="slidenum">
              <a:rPr kumimoji="0" lang="en-US" sz="1200" b="0" i="0" u="none" strike="noStrike" kern="1200" cap="none" spc="0" normalizeH="0" baseline="0" noProof="0" smtClean="0">
                <a:ln>
                  <a:noFill/>
                </a:ln>
                <a:solidFill>
                  <a:srgbClr val="000000"/>
                </a:solidFill>
                <a:effectLst/>
                <a:uLnTx/>
                <a:uFillTx/>
                <a:latin typeface="Times New Roman" charset="0"/>
                <a:ea typeface="ＭＳ Ｐゴシック" charset="0"/>
              </a:rPr>
              <a:pPr marL="0" marR="0" lvl="0" indent="0" algn="r" defTabSz="914400" rtl="0" eaLnBrk="0" fontAlgn="base" latinLnBrk="0" hangingPunct="0">
                <a:lnSpc>
                  <a:spcPct val="100000"/>
                </a:lnSpc>
                <a:spcBef>
                  <a:spcPct val="0"/>
                </a:spcBef>
                <a:spcAft>
                  <a:spcPct val="0"/>
                </a:spcAft>
                <a:buClrTx/>
                <a:buSzTx/>
                <a:buFontTx/>
                <a:buNone/>
                <a:tabLst/>
                <a:defRPr/>
              </a:pPr>
              <a:t>19</a:t>
            </a:fld>
            <a:endParaRPr kumimoji="0" lang="en-US" sz="1200" b="0" i="0" u="none" strike="noStrike" kern="1200" cap="none" spc="0" normalizeH="0" baseline="0" noProof="0">
              <a:ln>
                <a:noFill/>
              </a:ln>
              <a:solidFill>
                <a:srgbClr val="000000"/>
              </a:solidFill>
              <a:effectLst/>
              <a:uLnTx/>
              <a:uFillTx/>
              <a:latin typeface="Times New Roman" charset="0"/>
              <a:ea typeface="ＭＳ Ｐゴシック" charset="0"/>
            </a:endParaRPr>
          </a:p>
        </p:txBody>
      </p:sp>
    </p:spTree>
    <p:extLst>
      <p:ext uri="{BB962C8B-B14F-4D97-AF65-F5344CB8AC3E}">
        <p14:creationId xmlns:p14="http://schemas.microsoft.com/office/powerpoint/2010/main" val="21371402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CB0EE9E-52B8-AA4F-8DD5-ED0FB4E5CBCC}" type="slidenum">
              <a:rPr kumimoji="0" lang="en-US" sz="1200" b="0" i="0" u="none" strike="noStrike" kern="1200" cap="none" spc="0" normalizeH="0" baseline="0" noProof="0" smtClean="0">
                <a:ln>
                  <a:noFill/>
                </a:ln>
                <a:solidFill>
                  <a:srgbClr val="000000"/>
                </a:solidFill>
                <a:effectLst/>
                <a:uLnTx/>
                <a:uFillTx/>
                <a:latin typeface="Times New Roman" charset="0"/>
                <a:ea typeface="ＭＳ Ｐゴシック" charset="0"/>
              </a:rPr>
              <a:pPr marL="0" marR="0" lvl="0" indent="0" algn="r" defTabSz="914400" rtl="0" eaLnBrk="0" fontAlgn="base" latinLnBrk="0" hangingPunct="0">
                <a:lnSpc>
                  <a:spcPct val="100000"/>
                </a:lnSpc>
                <a:spcBef>
                  <a:spcPct val="0"/>
                </a:spcBef>
                <a:spcAft>
                  <a:spcPct val="0"/>
                </a:spcAft>
                <a:buClrTx/>
                <a:buSzTx/>
                <a:buFontTx/>
                <a:buNone/>
                <a:tabLst/>
                <a:defRPr/>
              </a:pPr>
              <a:t>20</a:t>
            </a:fld>
            <a:endParaRPr kumimoji="0" lang="en-US" sz="1200" b="0" i="0" u="none" strike="noStrike" kern="1200" cap="none" spc="0" normalizeH="0" baseline="0" noProof="0">
              <a:ln>
                <a:noFill/>
              </a:ln>
              <a:solidFill>
                <a:srgbClr val="000000"/>
              </a:solidFill>
              <a:effectLst/>
              <a:uLnTx/>
              <a:uFillTx/>
              <a:latin typeface="Times New Roman" charset="0"/>
              <a:ea typeface="ＭＳ Ｐゴシック" charset="0"/>
            </a:endParaRPr>
          </a:p>
        </p:txBody>
      </p:sp>
    </p:spTree>
    <p:extLst>
      <p:ext uri="{BB962C8B-B14F-4D97-AF65-F5344CB8AC3E}">
        <p14:creationId xmlns:p14="http://schemas.microsoft.com/office/powerpoint/2010/main" val="2755483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CB0EE9E-52B8-AA4F-8DD5-ED0FB4E5CBCC}" type="slidenum">
              <a:rPr kumimoji="0" lang="en-US" sz="1200" b="0" i="0" u="none" strike="noStrike" kern="1200" cap="none" spc="0" normalizeH="0" baseline="0" noProof="0" smtClean="0">
                <a:ln>
                  <a:noFill/>
                </a:ln>
                <a:solidFill>
                  <a:srgbClr val="000000"/>
                </a:solidFill>
                <a:effectLst/>
                <a:uLnTx/>
                <a:uFillTx/>
                <a:latin typeface="Times New Roman" charset="0"/>
                <a:ea typeface="ＭＳ Ｐゴシック" charset="0"/>
              </a:rPr>
              <a:pPr marL="0" marR="0" lvl="0" indent="0" algn="r" defTabSz="914400" rtl="0" eaLnBrk="0" fontAlgn="base" latinLnBrk="0" hangingPunct="0">
                <a:lnSpc>
                  <a:spcPct val="100000"/>
                </a:lnSpc>
                <a:spcBef>
                  <a:spcPct val="0"/>
                </a:spcBef>
                <a:spcAft>
                  <a:spcPct val="0"/>
                </a:spcAft>
                <a:buClrTx/>
                <a:buSzTx/>
                <a:buFontTx/>
                <a:buNone/>
                <a:tabLst/>
                <a:defRPr/>
              </a:pPr>
              <a:t>21</a:t>
            </a:fld>
            <a:endParaRPr kumimoji="0" lang="en-US" sz="1200" b="0" i="0" u="none" strike="noStrike" kern="1200" cap="none" spc="0" normalizeH="0" baseline="0" noProof="0">
              <a:ln>
                <a:noFill/>
              </a:ln>
              <a:solidFill>
                <a:srgbClr val="000000"/>
              </a:solidFill>
              <a:effectLst/>
              <a:uLnTx/>
              <a:uFillTx/>
              <a:latin typeface="Times New Roman" charset="0"/>
              <a:ea typeface="ＭＳ Ｐゴシック" charset="0"/>
            </a:endParaRPr>
          </a:p>
        </p:txBody>
      </p:sp>
    </p:spTree>
    <p:extLst>
      <p:ext uri="{BB962C8B-B14F-4D97-AF65-F5344CB8AC3E}">
        <p14:creationId xmlns:p14="http://schemas.microsoft.com/office/powerpoint/2010/main" val="13842944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emf"/><Relationship Id="rId1" Type="http://schemas.openxmlformats.org/officeDocument/2006/relationships/slideMaster" Target="../slideMasters/slideMaster3.xml"/><Relationship Id="rId4" Type="http://schemas.microsoft.com/office/2007/relationships/hdphoto" Target="../media/hdphoto1.wdp"/></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78349"/>
            <a:ext cx="631160" cy="365125"/>
          </a:xfrm>
          <a:prstGeom prst="rect">
            <a:avLst/>
          </a:prstGeom>
        </p:spPr>
        <p:txBody>
          <a:bodyPr/>
          <a:lstStyle/>
          <a:p>
            <a:r>
              <a:rPr lang="en-US"/>
              <a:t>2-7-2021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2" y="6383848"/>
            <a:ext cx="6572221" cy="365125"/>
          </a:xfrm>
          <a:prstGeom prst="rect">
            <a:avLst/>
          </a:prstGeom>
        </p:spPr>
        <p:txBody>
          <a:bodyPr/>
          <a:lstStyle/>
          <a:p>
            <a:r>
              <a:rPr lang="en-US"/>
              <a:t>HL-LHC</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a:prstGeom prst="rect">
            <a:avLst/>
          </a:prstGeo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78349"/>
            <a:ext cx="631160" cy="365125"/>
          </a:xfrm>
          <a:prstGeom prst="rect">
            <a:avLst/>
          </a:prstGeom>
        </p:spPr>
        <p:txBody>
          <a:bodyPr/>
          <a:lstStyle/>
          <a:p>
            <a:r>
              <a:rPr lang="en-US"/>
              <a:t>2-7-2021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2" y="6383848"/>
            <a:ext cx="6572221" cy="365125"/>
          </a:xfrm>
          <a:prstGeom prst="rect">
            <a:avLst/>
          </a:prstGeom>
        </p:spPr>
        <p:txBody>
          <a:bodyPr/>
          <a:lstStyle/>
          <a:p>
            <a:r>
              <a:rPr lang="en-US"/>
              <a:t>HL-LHC</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a:prstGeom prst="rect">
            <a:avLst/>
          </a:prstGeo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78349"/>
            <a:ext cx="631160" cy="365125"/>
          </a:xfrm>
          <a:prstGeom prst="rect">
            <a:avLst/>
          </a:prstGeom>
        </p:spPr>
        <p:txBody>
          <a:bodyPr/>
          <a:lstStyle/>
          <a:p>
            <a:r>
              <a:rPr lang="en-US"/>
              <a:t>2-7-2021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2" y="6383848"/>
            <a:ext cx="6572221" cy="365125"/>
          </a:xfrm>
          <a:prstGeom prst="rect">
            <a:avLst/>
          </a:prstGeom>
        </p:spPr>
        <p:txBody>
          <a:bodyPr/>
          <a:lstStyle/>
          <a:p>
            <a:r>
              <a:rPr lang="en-US"/>
              <a:t>HL-LHC</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a:prstGeom prst="rect">
            <a:avLst/>
          </a:prstGeo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78349"/>
            <a:ext cx="631160" cy="365125"/>
          </a:xfrm>
          <a:prstGeom prst="rect">
            <a:avLst/>
          </a:prstGeom>
        </p:spPr>
        <p:txBody>
          <a:bodyPr/>
          <a:lstStyle/>
          <a:p>
            <a:r>
              <a:rPr lang="en-US"/>
              <a:t>2-7-2021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2" y="6383848"/>
            <a:ext cx="6572221" cy="365125"/>
          </a:xfrm>
          <a:prstGeom prst="rect">
            <a:avLst/>
          </a:prstGeom>
        </p:spPr>
        <p:txBody>
          <a:bodyPr/>
          <a:lstStyle/>
          <a:p>
            <a:r>
              <a:rPr lang="en-US"/>
              <a:t>HL-LHC</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a:prstGeom prst="rect">
            <a:avLst/>
          </a:prstGeo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a:xfrm>
            <a:off x="3485228" y="6378349"/>
            <a:ext cx="631160" cy="365125"/>
          </a:xfrm>
          <a:prstGeom prst="rect">
            <a:avLst/>
          </a:prstGeom>
        </p:spPr>
        <p:txBody>
          <a:bodyPr/>
          <a:lstStyle/>
          <a:p>
            <a:r>
              <a:rPr lang="en-US"/>
              <a:t>2-7-2021</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a:xfrm>
            <a:off x="4259262" y="6383848"/>
            <a:ext cx="6572221" cy="365125"/>
          </a:xfrm>
          <a:prstGeom prst="rect">
            <a:avLst/>
          </a:prstGeom>
        </p:spPr>
        <p:txBody>
          <a:bodyPr/>
          <a:lstStyle/>
          <a:p>
            <a:r>
              <a:rPr lang="en-US"/>
              <a:t>HL-LHC</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a:xfrm>
            <a:off x="407988" y="373593"/>
            <a:ext cx="11376025" cy="1065742"/>
          </a:xfrm>
          <a:prstGeom prst="rect">
            <a:avLst/>
          </a:prstGeom>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a:xfrm>
            <a:off x="3485228" y="6378349"/>
            <a:ext cx="631160" cy="365125"/>
          </a:xfrm>
          <a:prstGeom prst="rect">
            <a:avLst/>
          </a:prstGeom>
        </p:spPr>
        <p:txBody>
          <a:bodyPr/>
          <a:lstStyle/>
          <a:p>
            <a:r>
              <a:rPr lang="en-US"/>
              <a:t>2-7-2021</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a:xfrm>
            <a:off x="4259262" y="6383848"/>
            <a:ext cx="6572221" cy="365125"/>
          </a:xfrm>
          <a:prstGeom prst="rect">
            <a:avLst/>
          </a:prstGeom>
        </p:spPr>
        <p:txBody>
          <a:bodyPr/>
          <a:lstStyle/>
          <a:p>
            <a:r>
              <a:rPr lang="en-US"/>
              <a:t>HL-LHC</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a:xfrm>
            <a:off x="3485228" y="6378349"/>
            <a:ext cx="631160" cy="365125"/>
          </a:xfrm>
          <a:prstGeom prst="rect">
            <a:avLst/>
          </a:prstGeom>
        </p:spPr>
        <p:txBody>
          <a:bodyPr/>
          <a:lstStyle/>
          <a:p>
            <a:r>
              <a:rPr lang="en-US"/>
              <a:t>2-7-2021</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a:xfrm>
            <a:off x="4259262" y="6383848"/>
            <a:ext cx="6572221" cy="365125"/>
          </a:xfrm>
          <a:prstGeom prst="rect">
            <a:avLst/>
          </a:prstGeom>
        </p:spPr>
        <p:txBody>
          <a:bodyPr/>
          <a:lstStyle/>
          <a:p>
            <a:r>
              <a:rPr lang="en-US"/>
              <a:t>HL-LHC</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7988" y="373593"/>
            <a:ext cx="11376025" cy="1065742"/>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lvl2pPr>
              <a:defRPr sz="1600" baseline="0">
                <a:solidFill>
                  <a:schemeClr val="tx2"/>
                </a:solidFill>
              </a:defRPr>
            </a:lvl2pPr>
            <a:lvl3pPr>
              <a:defRPr sz="1600" baseline="0"/>
            </a:lvl3pPr>
            <a:lvl4pPr>
              <a:defRPr baseline="0">
                <a:solidFill>
                  <a:schemeClr val="tx2"/>
                </a:solidFill>
              </a:defRPr>
            </a:lvl4pPr>
            <a:lvl5pPr>
              <a:defRPr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1787A23F-BAF2-40F7-981E-A4E481A32A38}" type="slidenum">
              <a:rPr lang="en-US" smtClean="0"/>
              <a:t>‹#›</a:t>
            </a:fld>
            <a:endParaRPr lang="en-US"/>
          </a:p>
        </p:txBody>
      </p:sp>
    </p:spTree>
    <p:extLst>
      <p:ext uri="{BB962C8B-B14F-4D97-AF65-F5344CB8AC3E}">
        <p14:creationId xmlns:p14="http://schemas.microsoft.com/office/powerpoint/2010/main" val="27793667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32"/>
            <a:ext cx="10363200" cy="1470025"/>
          </a:xfrm>
        </p:spPr>
        <p:txBody>
          <a:bodyPr/>
          <a:lstStyle/>
          <a:p>
            <a:r>
              <a:rPr lang="de-DE"/>
              <a:t>Mastertitelformat bearbeiten</a:t>
            </a:r>
          </a:p>
        </p:txBody>
      </p:sp>
      <p:sp>
        <p:nvSpPr>
          <p:cNvPr id="3" name="Untertitel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548640" indent="0" algn="ctr">
              <a:buNone/>
              <a:defRPr/>
            </a:lvl2pPr>
            <a:lvl3pPr marL="1097280" indent="0" algn="ctr">
              <a:buNone/>
              <a:defRPr/>
            </a:lvl3pPr>
            <a:lvl4pPr marL="1645920" indent="0" algn="ctr">
              <a:buNone/>
              <a:defRPr/>
            </a:lvl4pPr>
            <a:lvl5pPr marL="2194560" indent="0" algn="ctr">
              <a:buNone/>
              <a:defRPr/>
            </a:lvl5pPr>
            <a:lvl6pPr marL="2743200" indent="0" algn="ctr">
              <a:buNone/>
              <a:defRPr/>
            </a:lvl6pPr>
            <a:lvl7pPr marL="3291840" indent="0" algn="ctr">
              <a:buNone/>
              <a:defRPr/>
            </a:lvl7pPr>
            <a:lvl8pPr marL="3840480" indent="0" algn="ctr">
              <a:buNone/>
              <a:defRPr/>
            </a:lvl8pPr>
            <a:lvl9pPr marL="4389120" indent="0" algn="ctr">
              <a:buNone/>
              <a:defRPr/>
            </a:lvl9pPr>
          </a:lstStyle>
          <a:p>
            <a:r>
              <a:rPr lang="de-DE"/>
              <a:t>Master-Untertitelformat bearbeiten</a:t>
            </a:r>
          </a:p>
        </p:txBody>
      </p:sp>
    </p:spTree>
    <p:extLst>
      <p:ext uri="{BB962C8B-B14F-4D97-AF65-F5344CB8AC3E}">
        <p14:creationId xmlns:p14="http://schemas.microsoft.com/office/powerpoint/2010/main" val="2213955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a:prstGeom prst="rect">
            <a:avLst/>
          </a:prstGeo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noProof="0" dirty="0" err="1"/>
              <a:t>Mastertitelformat</a:t>
            </a:r>
            <a:r>
              <a:rPr lang="en-GB" noProof="0" dirty="0"/>
              <a:t> </a:t>
            </a:r>
            <a:r>
              <a:rPr lang="en-GB" noProof="0" dirty="0" err="1"/>
              <a:t>bearbeiten</a:t>
            </a:r>
            <a:endParaRPr lang="en-GB" noProof="0" dirty="0"/>
          </a:p>
        </p:txBody>
      </p:sp>
      <p:sp>
        <p:nvSpPr>
          <p:cNvPr id="3" name="Inhaltsplatzhalter 2"/>
          <p:cNvSpPr>
            <a:spLocks noGrp="1"/>
          </p:cNvSpPr>
          <p:nvPr>
            <p:ph idx="1"/>
          </p:nvPr>
        </p:nvSpPr>
        <p:spPr>
          <a:xfrm>
            <a:off x="1016000" y="838200"/>
            <a:ext cx="10363200" cy="5257800"/>
          </a:xfrm>
          <a:prstGeom prst="rect">
            <a:avLst/>
          </a:prstGeom>
        </p:spPr>
        <p:txBody>
          <a:body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Ebene</a:t>
            </a:r>
          </a:p>
          <a:p>
            <a:pPr lvl="2"/>
            <a:r>
              <a:rPr lang="en-GB" noProof="0" dirty="0" err="1"/>
              <a:t>Dritte</a:t>
            </a:r>
            <a:r>
              <a:rPr lang="en-GB" noProof="0" dirty="0"/>
              <a:t> Ebene</a:t>
            </a:r>
          </a:p>
          <a:p>
            <a:pPr lvl="3"/>
            <a:r>
              <a:rPr lang="en-GB" noProof="0" dirty="0" err="1"/>
              <a:t>Vierte</a:t>
            </a:r>
            <a:r>
              <a:rPr lang="en-GB" noProof="0" dirty="0"/>
              <a:t> Ebene</a:t>
            </a:r>
          </a:p>
          <a:p>
            <a:pPr lvl="4"/>
            <a:r>
              <a:rPr lang="en-GB" noProof="0" dirty="0" err="1"/>
              <a:t>Fünfte</a:t>
            </a:r>
            <a:r>
              <a:rPr lang="en-GB" noProof="0" dirty="0"/>
              <a:t> Ebene</a:t>
            </a:r>
          </a:p>
        </p:txBody>
      </p:sp>
    </p:spTree>
    <p:extLst>
      <p:ext uri="{BB962C8B-B14F-4D97-AF65-F5344CB8AC3E}">
        <p14:creationId xmlns:p14="http://schemas.microsoft.com/office/powerpoint/2010/main" val="4386814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2"/>
            <a:ext cx="10363200" cy="1362074"/>
          </a:xfrm>
        </p:spPr>
        <p:txBody>
          <a:bodyPr anchor="t"/>
          <a:lstStyle>
            <a:lvl1pPr algn="l">
              <a:defRPr sz="4800" b="1" cap="all"/>
            </a:lvl1pPr>
          </a:lstStyle>
          <a:p>
            <a:r>
              <a:rPr lang="de-DE"/>
              <a:t>Mastertitelformat bearbeiten</a:t>
            </a:r>
          </a:p>
        </p:txBody>
      </p:sp>
      <p:sp>
        <p:nvSpPr>
          <p:cNvPr id="3" name="Textplatzhalter 2"/>
          <p:cNvSpPr>
            <a:spLocks noGrp="1"/>
          </p:cNvSpPr>
          <p:nvPr>
            <p:ph type="body" idx="1"/>
          </p:nvPr>
        </p:nvSpPr>
        <p:spPr>
          <a:xfrm>
            <a:off x="963084" y="2906713"/>
            <a:ext cx="10363200" cy="1500187"/>
          </a:xfrm>
          <a:prstGeom prst="rect">
            <a:avLst/>
          </a:prstGeom>
        </p:spPr>
        <p:txBody>
          <a:bodyPr anchor="b"/>
          <a:lstStyle>
            <a:lvl1pPr marL="0" indent="0">
              <a:buNone/>
              <a:defRPr sz="2400"/>
            </a:lvl1pPr>
            <a:lvl2pPr marL="548640" indent="0">
              <a:buNone/>
              <a:defRPr sz="2160"/>
            </a:lvl2pPr>
            <a:lvl3pPr marL="1097280" indent="0">
              <a:buNone/>
              <a:defRPr sz="1920"/>
            </a:lvl3pPr>
            <a:lvl4pPr marL="1645920" indent="0">
              <a:buNone/>
              <a:defRPr sz="1680"/>
            </a:lvl4pPr>
            <a:lvl5pPr marL="2194560" indent="0">
              <a:buNone/>
              <a:defRPr sz="1680"/>
            </a:lvl5pPr>
            <a:lvl6pPr marL="2743200" indent="0">
              <a:buNone/>
              <a:defRPr sz="1680"/>
            </a:lvl6pPr>
            <a:lvl7pPr marL="3291840" indent="0">
              <a:buNone/>
              <a:defRPr sz="1680"/>
            </a:lvl7pPr>
            <a:lvl8pPr marL="3840480" indent="0">
              <a:buNone/>
              <a:defRPr sz="1680"/>
            </a:lvl8pPr>
            <a:lvl9pPr marL="4389120" indent="0">
              <a:buNone/>
              <a:defRPr sz="1680"/>
            </a:lvl9pPr>
          </a:lstStyle>
          <a:p>
            <a:pPr lvl="0"/>
            <a:r>
              <a:rPr lang="de-DE"/>
              <a:t>Mastertextformat bearbeiten</a:t>
            </a:r>
          </a:p>
        </p:txBody>
      </p:sp>
    </p:spTree>
    <p:extLst>
      <p:ext uri="{BB962C8B-B14F-4D97-AF65-F5344CB8AC3E}">
        <p14:creationId xmlns:p14="http://schemas.microsoft.com/office/powerpoint/2010/main" val="20061631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sz="half" idx="1"/>
          </p:nvPr>
        </p:nvSpPr>
        <p:spPr>
          <a:xfrm>
            <a:off x="1016000" y="838200"/>
            <a:ext cx="5080000" cy="5257800"/>
          </a:xfrm>
          <a:prstGeom prst="rect">
            <a:avLst/>
          </a:prstGeom>
        </p:spPr>
        <p:txBody>
          <a:bodyPr/>
          <a:lstStyle>
            <a:lvl1pPr>
              <a:defRPr sz="3360"/>
            </a:lvl1pPr>
            <a:lvl2pPr>
              <a:defRPr sz="2880"/>
            </a:lvl2pPr>
            <a:lvl3pPr>
              <a:defRPr sz="2400"/>
            </a:lvl3pPr>
            <a:lvl4pPr>
              <a:defRPr sz="2160"/>
            </a:lvl4pPr>
            <a:lvl5pPr>
              <a:defRPr sz="2160"/>
            </a:lvl5pPr>
            <a:lvl6pPr>
              <a:defRPr sz="2160"/>
            </a:lvl6pPr>
            <a:lvl7pPr>
              <a:defRPr sz="2160"/>
            </a:lvl7pPr>
            <a:lvl8pPr>
              <a:defRPr sz="2160"/>
            </a:lvl8pPr>
            <a:lvl9pPr>
              <a:defRPr sz="216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299200" y="838200"/>
            <a:ext cx="5080000" cy="5257800"/>
          </a:xfrm>
          <a:prstGeom prst="rect">
            <a:avLst/>
          </a:prstGeom>
        </p:spPr>
        <p:txBody>
          <a:bodyPr/>
          <a:lstStyle>
            <a:lvl1pPr>
              <a:defRPr sz="3360"/>
            </a:lvl1pPr>
            <a:lvl2pPr>
              <a:defRPr sz="2880"/>
            </a:lvl2pPr>
            <a:lvl3pPr>
              <a:defRPr sz="2400"/>
            </a:lvl3pPr>
            <a:lvl4pPr>
              <a:defRPr sz="2160"/>
            </a:lvl4pPr>
            <a:lvl5pPr>
              <a:defRPr sz="2160"/>
            </a:lvl5pPr>
            <a:lvl6pPr>
              <a:defRPr sz="2160"/>
            </a:lvl6pPr>
            <a:lvl7pPr>
              <a:defRPr sz="2160"/>
            </a:lvl7pPr>
            <a:lvl8pPr>
              <a:defRPr sz="2160"/>
            </a:lvl8pPr>
            <a:lvl9pPr>
              <a:defRPr sz="216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27140307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9"/>
            <a:ext cx="10972800" cy="1143000"/>
          </a:xfrm>
        </p:spPr>
        <p:txBody>
          <a:bodyPr/>
          <a:lstStyle>
            <a:lvl1pPr>
              <a:defRPr/>
            </a:lvl1pPr>
          </a:lstStyle>
          <a:p>
            <a:r>
              <a:rPr lang="de-DE"/>
              <a:t>Mastertitelformat bearbeiten</a:t>
            </a:r>
          </a:p>
        </p:txBody>
      </p:sp>
      <p:sp>
        <p:nvSpPr>
          <p:cNvPr id="3" name="Textplatzhalter 2"/>
          <p:cNvSpPr>
            <a:spLocks noGrp="1"/>
          </p:cNvSpPr>
          <p:nvPr>
            <p:ph type="body" idx="1"/>
          </p:nvPr>
        </p:nvSpPr>
        <p:spPr>
          <a:xfrm>
            <a:off x="609600" y="1535113"/>
            <a:ext cx="5386917" cy="639763"/>
          </a:xfrm>
          <a:prstGeom prst="rect">
            <a:avLst/>
          </a:prstGeom>
        </p:spPr>
        <p:txBody>
          <a:bodyPr anchor="b"/>
          <a:lstStyle>
            <a:lvl1pPr marL="0" indent="0">
              <a:buNone/>
              <a:defRPr sz="2880" b="1"/>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de-DE"/>
              <a:t>Mastertextformat bearbeiten</a:t>
            </a:r>
          </a:p>
        </p:txBody>
      </p:sp>
      <p:sp>
        <p:nvSpPr>
          <p:cNvPr id="4" name="Inhaltsplatzhalter 3"/>
          <p:cNvSpPr>
            <a:spLocks noGrp="1"/>
          </p:cNvSpPr>
          <p:nvPr>
            <p:ph sz="half" idx="2"/>
          </p:nvPr>
        </p:nvSpPr>
        <p:spPr>
          <a:xfrm>
            <a:off x="609600" y="2174875"/>
            <a:ext cx="5386917" cy="3951288"/>
          </a:xfrm>
          <a:prstGeom prst="rect">
            <a:avLst/>
          </a:prstGeom>
        </p:spPr>
        <p:txBody>
          <a:bodyPr/>
          <a:lstStyle>
            <a:lvl1pPr>
              <a:defRPr sz="2880"/>
            </a:lvl1pPr>
            <a:lvl2pPr>
              <a:defRPr sz="2400"/>
            </a:lvl2pPr>
            <a:lvl3pPr>
              <a:defRPr sz="2160"/>
            </a:lvl3pPr>
            <a:lvl4pPr>
              <a:defRPr sz="1920"/>
            </a:lvl4pPr>
            <a:lvl5pPr>
              <a:defRPr sz="1920"/>
            </a:lvl5pPr>
            <a:lvl6pPr>
              <a:defRPr sz="1920"/>
            </a:lvl6pPr>
            <a:lvl7pPr>
              <a:defRPr sz="1920"/>
            </a:lvl7pPr>
            <a:lvl8pPr>
              <a:defRPr sz="1920"/>
            </a:lvl8pPr>
            <a:lvl9pPr>
              <a:defRPr sz="192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78" y="1535113"/>
            <a:ext cx="5389033" cy="639763"/>
          </a:xfrm>
          <a:prstGeom prst="rect">
            <a:avLst/>
          </a:prstGeom>
        </p:spPr>
        <p:txBody>
          <a:bodyPr anchor="b"/>
          <a:lstStyle>
            <a:lvl1pPr marL="0" indent="0">
              <a:buNone/>
              <a:defRPr sz="2880" b="1"/>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de-DE"/>
              <a:t>Mastertextformat bearbeiten</a:t>
            </a:r>
          </a:p>
        </p:txBody>
      </p:sp>
      <p:sp>
        <p:nvSpPr>
          <p:cNvPr id="6" name="Inhaltsplatzhalter 5"/>
          <p:cNvSpPr>
            <a:spLocks noGrp="1"/>
          </p:cNvSpPr>
          <p:nvPr>
            <p:ph sz="quarter" idx="4"/>
          </p:nvPr>
        </p:nvSpPr>
        <p:spPr>
          <a:xfrm>
            <a:off x="6193378" y="2174875"/>
            <a:ext cx="5389033" cy="3951288"/>
          </a:xfrm>
          <a:prstGeom prst="rect">
            <a:avLst/>
          </a:prstGeom>
        </p:spPr>
        <p:txBody>
          <a:bodyPr/>
          <a:lstStyle>
            <a:lvl1pPr>
              <a:defRPr sz="2880"/>
            </a:lvl1pPr>
            <a:lvl2pPr>
              <a:defRPr sz="2400"/>
            </a:lvl2pPr>
            <a:lvl3pPr>
              <a:defRPr sz="2160"/>
            </a:lvl3pPr>
            <a:lvl4pPr>
              <a:defRPr sz="1920"/>
            </a:lvl4pPr>
            <a:lvl5pPr>
              <a:defRPr sz="1920"/>
            </a:lvl5pPr>
            <a:lvl6pPr>
              <a:defRPr sz="1920"/>
            </a:lvl6pPr>
            <a:lvl7pPr>
              <a:defRPr sz="1920"/>
            </a:lvl7pPr>
            <a:lvl8pPr>
              <a:defRPr sz="1920"/>
            </a:lvl8pPr>
            <a:lvl9pPr>
              <a:defRPr sz="192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38203029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Tree>
    <p:extLst>
      <p:ext uri="{BB962C8B-B14F-4D97-AF65-F5344CB8AC3E}">
        <p14:creationId xmlns:p14="http://schemas.microsoft.com/office/powerpoint/2010/main" val="42494296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6861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609614" y="273049"/>
            <a:ext cx="4011084" cy="1162051"/>
          </a:xfrm>
        </p:spPr>
        <p:txBody>
          <a:bodyPr anchor="b"/>
          <a:lstStyle>
            <a:lvl1pPr algn="l">
              <a:defRPr sz="2400" b="1"/>
            </a:lvl1pPr>
          </a:lstStyle>
          <a:p>
            <a:r>
              <a:rPr lang="de-DE"/>
              <a:t>Mastertitelformat bearbeiten</a:t>
            </a:r>
          </a:p>
        </p:txBody>
      </p:sp>
      <p:sp>
        <p:nvSpPr>
          <p:cNvPr id="3" name="Inhaltsplatzhalter 2"/>
          <p:cNvSpPr>
            <a:spLocks noGrp="1"/>
          </p:cNvSpPr>
          <p:nvPr>
            <p:ph idx="1"/>
          </p:nvPr>
        </p:nvSpPr>
        <p:spPr>
          <a:xfrm>
            <a:off x="4766733" y="273055"/>
            <a:ext cx="6815667" cy="5853113"/>
          </a:xfrm>
          <a:prstGeom prst="rect">
            <a:avLst/>
          </a:prstGeom>
        </p:spPr>
        <p:txBody>
          <a:bodyPr/>
          <a:lstStyle>
            <a:lvl1pPr>
              <a:defRPr sz="3840"/>
            </a:lvl1pPr>
            <a:lvl2pPr>
              <a:defRPr sz="3360"/>
            </a:lvl2pPr>
            <a:lvl3pPr>
              <a:defRPr sz="2880"/>
            </a:lvl3pPr>
            <a:lvl4pPr>
              <a:defRPr sz="2400"/>
            </a:lvl4pPr>
            <a:lvl5pPr>
              <a:defRPr sz="2400"/>
            </a:lvl5pPr>
            <a:lvl6pPr>
              <a:defRPr sz="2400"/>
            </a:lvl6pPr>
            <a:lvl7pPr>
              <a:defRPr sz="2400"/>
            </a:lvl7pPr>
            <a:lvl8pPr>
              <a:defRPr sz="2400"/>
            </a:lvl8pPr>
            <a:lvl9pPr>
              <a:defRPr sz="24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14" y="1435104"/>
            <a:ext cx="4011084" cy="4691063"/>
          </a:xfrm>
          <a:prstGeom prst="rect">
            <a:avLst/>
          </a:prstGeom>
        </p:spPr>
        <p:txBody>
          <a:bodyPr/>
          <a:lstStyle>
            <a:lvl1pPr marL="0" indent="0">
              <a:buNone/>
              <a:defRPr sz="168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de-DE"/>
              <a:t>Mastertextformat bearbeiten</a:t>
            </a:r>
          </a:p>
        </p:txBody>
      </p:sp>
    </p:spTree>
    <p:extLst>
      <p:ext uri="{BB962C8B-B14F-4D97-AF65-F5344CB8AC3E}">
        <p14:creationId xmlns:p14="http://schemas.microsoft.com/office/powerpoint/2010/main" val="367428655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1"/>
            <a:ext cx="7315200" cy="566738"/>
          </a:xfrm>
        </p:spPr>
        <p:txBody>
          <a:bodyPr anchor="b"/>
          <a:lstStyle>
            <a:lvl1pPr algn="l">
              <a:defRPr sz="2400" b="1"/>
            </a:lvl1pPr>
          </a:lstStyle>
          <a:p>
            <a:r>
              <a:rPr lang="de-DE"/>
              <a:t>Mastertitelformat bearbeiten</a:t>
            </a:r>
          </a:p>
        </p:txBody>
      </p:sp>
      <p:sp>
        <p:nvSpPr>
          <p:cNvPr id="3" name="Bildplatzhalter 2"/>
          <p:cNvSpPr>
            <a:spLocks noGrp="1"/>
          </p:cNvSpPr>
          <p:nvPr>
            <p:ph type="pic" idx="1"/>
          </p:nvPr>
        </p:nvSpPr>
        <p:spPr>
          <a:xfrm>
            <a:off x="2389717" y="612775"/>
            <a:ext cx="7315200" cy="4114800"/>
          </a:xfrm>
          <a:prstGeom prst="rect">
            <a:avLst/>
          </a:prstGeom>
        </p:spPr>
        <p:txBody>
          <a:bodyPr/>
          <a:lstStyle>
            <a:lvl1pPr marL="0" indent="0">
              <a:buNone/>
              <a:defRPr sz="3840"/>
            </a:lvl1pPr>
            <a:lvl2pPr marL="548640" indent="0">
              <a:buNone/>
              <a:defRPr sz="3360"/>
            </a:lvl2pPr>
            <a:lvl3pPr marL="1097280" indent="0">
              <a:buNone/>
              <a:defRPr sz="2880"/>
            </a:lvl3pPr>
            <a:lvl4pPr marL="1645920" indent="0">
              <a:buNone/>
              <a:defRPr sz="2400"/>
            </a:lvl4pPr>
            <a:lvl5pPr marL="2194560" indent="0">
              <a:buNone/>
              <a:defRPr sz="2400"/>
            </a:lvl5pPr>
            <a:lvl6pPr marL="2743200" indent="0">
              <a:buNone/>
              <a:defRPr sz="2400"/>
            </a:lvl6pPr>
            <a:lvl7pPr marL="3291840" indent="0">
              <a:buNone/>
              <a:defRPr sz="2400"/>
            </a:lvl7pPr>
            <a:lvl8pPr marL="3840480" indent="0">
              <a:buNone/>
              <a:defRPr sz="2400"/>
            </a:lvl8pPr>
            <a:lvl9pPr marL="4389120" indent="0">
              <a:buNone/>
              <a:defRPr sz="2400"/>
            </a:lvl9pPr>
          </a:lstStyle>
          <a:p>
            <a:pPr lvl="0"/>
            <a:endParaRPr lang="de-DE" noProof="0"/>
          </a:p>
        </p:txBody>
      </p:sp>
      <p:sp>
        <p:nvSpPr>
          <p:cNvPr id="4" name="Textplatzhalter 3"/>
          <p:cNvSpPr>
            <a:spLocks noGrp="1"/>
          </p:cNvSpPr>
          <p:nvPr>
            <p:ph type="body" sz="half" idx="2"/>
          </p:nvPr>
        </p:nvSpPr>
        <p:spPr>
          <a:xfrm>
            <a:off x="2389717" y="5367344"/>
            <a:ext cx="7315200" cy="804863"/>
          </a:xfrm>
          <a:prstGeom prst="rect">
            <a:avLst/>
          </a:prstGeom>
        </p:spPr>
        <p:txBody>
          <a:bodyPr/>
          <a:lstStyle>
            <a:lvl1pPr marL="0" indent="0">
              <a:buNone/>
              <a:defRPr sz="168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de-DE"/>
              <a:t>Mastertextformat bearbeiten</a:t>
            </a:r>
          </a:p>
        </p:txBody>
      </p:sp>
    </p:spTree>
    <p:extLst>
      <p:ext uri="{BB962C8B-B14F-4D97-AF65-F5344CB8AC3E}">
        <p14:creationId xmlns:p14="http://schemas.microsoft.com/office/powerpoint/2010/main" val="20619126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Vertikaler Textplatzhalter 2"/>
          <p:cNvSpPr>
            <a:spLocks noGrp="1"/>
          </p:cNvSpPr>
          <p:nvPr>
            <p:ph type="body" orient="vert" idx="1"/>
          </p:nvPr>
        </p:nvSpPr>
        <p:spPr>
          <a:xfrm>
            <a:off x="1016000" y="838200"/>
            <a:ext cx="10363200" cy="5257800"/>
          </a:xfrm>
          <a:prstGeom prst="rect">
            <a:avLst/>
          </a:prstGeo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106007116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63000" y="152400"/>
            <a:ext cx="2616200" cy="5943600"/>
          </a:xfrm>
        </p:spPr>
        <p:txBody>
          <a:bodyPr vert="eaVert"/>
          <a:lstStyle/>
          <a:p>
            <a:r>
              <a:rPr lang="de-DE"/>
              <a:t>Mastertitelformat bearbeiten</a:t>
            </a:r>
          </a:p>
        </p:txBody>
      </p:sp>
      <p:sp>
        <p:nvSpPr>
          <p:cNvPr id="3" name="Vertikaler Textplatzhalter 2"/>
          <p:cNvSpPr>
            <a:spLocks noGrp="1"/>
          </p:cNvSpPr>
          <p:nvPr>
            <p:ph type="body" orient="vert" idx="1"/>
          </p:nvPr>
        </p:nvSpPr>
        <p:spPr>
          <a:xfrm>
            <a:off x="914400" y="152400"/>
            <a:ext cx="7645400" cy="5943600"/>
          </a:xfrm>
          <a:prstGeom prst="rect">
            <a:avLst/>
          </a:prstGeo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27212151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3485228" y="6378349"/>
            <a:ext cx="631160" cy="365125"/>
          </a:xfrm>
          <a:prstGeom prst="rect">
            <a:avLst/>
          </a:prstGeom>
        </p:spPr>
        <p:txBody>
          <a:bodyPr/>
          <a:lstStyle/>
          <a:p>
            <a:r>
              <a:rPr lang="en-US"/>
              <a:t>2-7-2021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259262" y="6383848"/>
            <a:ext cx="6572221" cy="365125"/>
          </a:xfrm>
          <a:prstGeom prst="rect">
            <a:avLst/>
          </a:prstGeom>
        </p:spPr>
        <p:txBody>
          <a:bodyPr/>
          <a:lstStyle/>
          <a:p>
            <a:r>
              <a:rPr lang="en-US"/>
              <a:t>HL-LHC</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914400" y="152400"/>
            <a:ext cx="10464800" cy="59436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257553114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fourObj" preserve="1">
  <p:cSld name="Titel und vier Inhalte">
    <p:spTree>
      <p:nvGrpSpPr>
        <p:cNvPr id="1" name=""/>
        <p:cNvGrpSpPr/>
        <p:nvPr/>
      </p:nvGrpSpPr>
      <p:grpSpPr>
        <a:xfrm>
          <a:off x="0" y="0"/>
          <a:ext cx="0" cy="0"/>
          <a:chOff x="0" y="0"/>
          <a:chExt cx="0" cy="0"/>
        </a:xfrm>
      </p:grpSpPr>
      <p:sp>
        <p:nvSpPr>
          <p:cNvPr id="2" name="Titel 1"/>
          <p:cNvSpPr>
            <a:spLocks noGrp="1"/>
          </p:cNvSpPr>
          <p:nvPr>
            <p:ph type="title" sz="quarter"/>
          </p:nvPr>
        </p:nvSpPr>
        <p:spPr>
          <a:xfrm>
            <a:off x="914400" y="152400"/>
            <a:ext cx="10363200" cy="533400"/>
          </a:xfrm>
        </p:spPr>
        <p:txBody>
          <a:bodyPr/>
          <a:lstStyle/>
          <a:p>
            <a:r>
              <a:rPr lang="de-DE"/>
              <a:t>Mastertitelformat bearbeiten</a:t>
            </a:r>
          </a:p>
        </p:txBody>
      </p:sp>
      <p:sp>
        <p:nvSpPr>
          <p:cNvPr id="3" name="Inhaltsplatzhalter 2"/>
          <p:cNvSpPr>
            <a:spLocks noGrp="1"/>
          </p:cNvSpPr>
          <p:nvPr>
            <p:ph sz="quarter" idx="1"/>
          </p:nvPr>
        </p:nvSpPr>
        <p:spPr>
          <a:xfrm>
            <a:off x="1016000" y="838202"/>
            <a:ext cx="5080000" cy="25527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quarter" idx="2"/>
          </p:nvPr>
        </p:nvSpPr>
        <p:spPr>
          <a:xfrm>
            <a:off x="6299200" y="838202"/>
            <a:ext cx="5080000" cy="25527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Inhaltsplatzhalter 4"/>
          <p:cNvSpPr>
            <a:spLocks noGrp="1"/>
          </p:cNvSpPr>
          <p:nvPr>
            <p:ph sz="quarter" idx="3"/>
          </p:nvPr>
        </p:nvSpPr>
        <p:spPr>
          <a:xfrm>
            <a:off x="1016000" y="3543302"/>
            <a:ext cx="5080000" cy="25527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Inhaltsplatzhalter 5"/>
          <p:cNvSpPr>
            <a:spLocks noGrp="1"/>
          </p:cNvSpPr>
          <p:nvPr>
            <p:ph sz="quarter" idx="4"/>
          </p:nvPr>
        </p:nvSpPr>
        <p:spPr>
          <a:xfrm>
            <a:off x="6299200" y="3543302"/>
            <a:ext cx="5080000" cy="25527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371987454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Slide Number Placeholder 6"/>
          <p:cNvSpPr>
            <a:spLocks noGrp="1"/>
          </p:cNvSpPr>
          <p:nvPr>
            <p:ph type="sldNum" sz="quarter" idx="4"/>
          </p:nvPr>
        </p:nvSpPr>
        <p:spPr>
          <a:xfrm>
            <a:off x="9329563" y="6545797"/>
            <a:ext cx="2844800" cy="365125"/>
          </a:xfrm>
          <a:prstGeom prst="rect">
            <a:avLst/>
          </a:prstGeom>
        </p:spPr>
        <p:txBody>
          <a:bodyPr/>
          <a:lstStyle>
            <a:lvl1pPr algn="r">
              <a:defRPr sz="1400" b="0" i="0">
                <a:solidFill>
                  <a:schemeClr val="tx1">
                    <a:lumMod val="50000"/>
                    <a:lumOff val="50000"/>
                  </a:schemeClr>
                </a:solidFill>
                <a:latin typeface="Helvetica Light" charset="0"/>
                <a:ea typeface="Helvetica Light" charset="0"/>
                <a:cs typeface="Helvetica Light" charset="0"/>
              </a:defRPr>
            </a:lvl1pPr>
          </a:lstStyle>
          <a:p>
            <a:pPr>
              <a:defRPr/>
            </a:pPr>
            <a:fld id="{611C2F03-9E95-40C9-A99F-3C4F7EE8CF2A}" type="slidenum">
              <a:rPr lang="en-GB" smtClean="0"/>
              <a:pPr>
                <a:defRPr/>
              </a:pPr>
              <a:t>‹#›</a:t>
            </a:fld>
            <a:endParaRPr lang="en-GB"/>
          </a:p>
        </p:txBody>
      </p:sp>
    </p:spTree>
    <p:extLst>
      <p:ext uri="{BB962C8B-B14F-4D97-AF65-F5344CB8AC3E}">
        <p14:creationId xmlns:p14="http://schemas.microsoft.com/office/powerpoint/2010/main" val="3785850455"/>
      </p:ext>
    </p:extLst>
  </p:cSld>
  <p:clrMapOvr>
    <a:masterClrMapping/>
  </p:clrMapOvr>
  <p:transition spd="slow">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2" name="Slide Title"/>
          <p:cNvSpPr txBox="1">
            <a:spLocks noGrp="1"/>
          </p:cNvSpPr>
          <p:nvPr>
            <p:ph type="title" hasCustomPrompt="1"/>
          </p:nvPr>
        </p:nvSpPr>
        <p:spPr>
          <a:prstGeom prst="rect">
            <a:avLst/>
          </a:prstGeom>
        </p:spPr>
        <p:txBody>
          <a:bodyPr/>
          <a:lstStyle/>
          <a:p>
            <a:r>
              <a:t>Slide Title</a:t>
            </a:r>
          </a:p>
        </p:txBody>
      </p:sp>
      <p:sp>
        <p:nvSpPr>
          <p:cNvPr id="43" name="Slide Subtitle"/>
          <p:cNvSpPr txBox="1">
            <a:spLocks noGrp="1"/>
          </p:cNvSpPr>
          <p:nvPr>
            <p:ph type="body" sz="quarter" idx="21" hasCustomPrompt="1"/>
          </p:nvPr>
        </p:nvSpPr>
        <p:spPr>
          <a:xfrm>
            <a:off x="603251" y="1186481"/>
            <a:ext cx="10985500" cy="467390"/>
          </a:xfrm>
          <a:prstGeom prst="rect">
            <a:avLst/>
          </a:prstGeom>
        </p:spPr>
        <p:txBody>
          <a:bodyPr lIns="45719" tIns="45719" rIns="45719" bIns="45719"/>
          <a:lstStyle>
            <a:lvl1pPr marL="0" indent="0" defTabSz="371476">
              <a:lnSpc>
                <a:spcPct val="100000"/>
              </a:lnSpc>
              <a:spcBef>
                <a:spcPts val="0"/>
              </a:spcBef>
              <a:buSzTx/>
              <a:buNone/>
              <a:defRPr sz="2476" b="1"/>
            </a:lvl1pPr>
          </a:lstStyle>
          <a:p>
            <a:r>
              <a:t>Slide Subtitle</a:t>
            </a:r>
          </a:p>
        </p:txBody>
      </p:sp>
      <p:sp>
        <p:nvSpPr>
          <p:cNvPr id="44" name="Body Level One…"/>
          <p:cNvSpPr txBox="1">
            <a:spLocks noGrp="1"/>
          </p:cNvSpPr>
          <p:nvPr>
            <p:ph type="body" idx="1" hasCustomPrompt="1"/>
          </p:nvPr>
        </p:nvSpPr>
        <p:spPr>
          <a:prstGeom prst="rect">
            <a:avLst/>
          </a:prstGeom>
        </p:spPr>
        <p:txBody>
          <a:bodyPr/>
          <a:lstStyle/>
          <a:p>
            <a:r>
              <a:t>Slide bullet text</a:t>
            </a:r>
          </a:p>
          <a:p>
            <a:pPr lvl="1"/>
            <a:endParaRPr/>
          </a:p>
          <a:p>
            <a:pPr lvl="2"/>
            <a:endParaRPr/>
          </a:p>
          <a:p>
            <a:pPr lvl="3"/>
            <a:endParaRPr/>
          </a:p>
          <a:p>
            <a:pPr lvl="4"/>
            <a:endParaRPr/>
          </a:p>
        </p:txBody>
      </p:sp>
      <p:sp>
        <p:nvSpPr>
          <p:cNvPr id="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176628233"/>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4"/>
            <a:ext cx="11360800" cy="4555200"/>
          </a:xfrm>
          <a:prstGeom prst="rect">
            <a:avLst/>
          </a:prstGeom>
        </p:spPr>
        <p:txBody>
          <a:bodyPr spcFirstLastPara="1" wrap="square" lIns="91425" tIns="91425" rIns="91425" bIns="91425" anchor="t" anchorCtr="0">
            <a:normAutofit/>
          </a:bodyPr>
          <a:lstStyle>
            <a:lvl1pPr marL="548640" lvl="0" indent="-411480">
              <a:spcBef>
                <a:spcPts val="0"/>
              </a:spcBef>
              <a:spcAft>
                <a:spcPts val="0"/>
              </a:spcAft>
              <a:buSzPts val="1800"/>
              <a:buChar char="●"/>
              <a:defRPr/>
            </a:lvl1pPr>
            <a:lvl2pPr marL="1097280" lvl="1" indent="-381000">
              <a:spcBef>
                <a:spcPts val="0"/>
              </a:spcBef>
              <a:spcAft>
                <a:spcPts val="0"/>
              </a:spcAft>
              <a:buSzPts val="1400"/>
              <a:buChar char="○"/>
              <a:defRPr/>
            </a:lvl2pPr>
            <a:lvl3pPr marL="1645920" lvl="2" indent="-381000">
              <a:spcBef>
                <a:spcPts val="0"/>
              </a:spcBef>
              <a:spcAft>
                <a:spcPts val="0"/>
              </a:spcAft>
              <a:buSzPts val="1400"/>
              <a:buChar char="■"/>
              <a:defRPr/>
            </a:lvl3pPr>
            <a:lvl4pPr marL="2194560" lvl="3" indent="-381000">
              <a:spcBef>
                <a:spcPts val="0"/>
              </a:spcBef>
              <a:spcAft>
                <a:spcPts val="0"/>
              </a:spcAft>
              <a:buSzPts val="1400"/>
              <a:buChar char="●"/>
              <a:defRPr/>
            </a:lvl4pPr>
            <a:lvl5pPr marL="2743200" lvl="4" indent="-381000">
              <a:spcBef>
                <a:spcPts val="0"/>
              </a:spcBef>
              <a:spcAft>
                <a:spcPts val="0"/>
              </a:spcAft>
              <a:buSzPts val="1400"/>
              <a:buChar char="○"/>
              <a:defRPr/>
            </a:lvl5pPr>
            <a:lvl6pPr marL="3291840" lvl="5" indent="-381000">
              <a:spcBef>
                <a:spcPts val="0"/>
              </a:spcBef>
              <a:spcAft>
                <a:spcPts val="0"/>
              </a:spcAft>
              <a:buSzPts val="1400"/>
              <a:buChar char="■"/>
              <a:defRPr/>
            </a:lvl6pPr>
            <a:lvl7pPr marL="3840480" lvl="6" indent="-381000">
              <a:spcBef>
                <a:spcPts val="0"/>
              </a:spcBef>
              <a:spcAft>
                <a:spcPts val="0"/>
              </a:spcAft>
              <a:buSzPts val="1400"/>
              <a:buChar char="●"/>
              <a:defRPr/>
            </a:lvl7pPr>
            <a:lvl8pPr marL="4389120" lvl="7" indent="-381000">
              <a:spcBef>
                <a:spcPts val="0"/>
              </a:spcBef>
              <a:spcAft>
                <a:spcPts val="0"/>
              </a:spcAft>
              <a:buSzPts val="1400"/>
              <a:buChar char="○"/>
              <a:defRPr/>
            </a:lvl8pPr>
            <a:lvl9pPr marL="4937760" lvl="8" indent="-3810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r"/>
            <a:fld id="{00000000-1234-1234-1234-123412341234}" type="slidenum">
              <a:rPr lang="de-DE" smtClean="0"/>
              <a:pPr algn="r"/>
              <a:t>‹#›</a:t>
            </a:fld>
            <a:endParaRPr lang="de-DE"/>
          </a:p>
        </p:txBody>
      </p:sp>
    </p:spTree>
    <p:extLst>
      <p:ext uri="{BB962C8B-B14F-4D97-AF65-F5344CB8AC3E}">
        <p14:creationId xmlns:p14="http://schemas.microsoft.com/office/powerpoint/2010/main" val="12598864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pic>
        <p:nvPicPr>
          <p:cNvPr id="2" name="Picture 1" descr="A close-up of a logo&#10;&#10;Description automatically generated">
            <a:extLst>
              <a:ext uri="{FF2B5EF4-FFF2-40B4-BE49-F238E27FC236}">
                <a16:creationId xmlns:a16="http://schemas.microsoft.com/office/drawing/2014/main" id="{641666DB-752C-9056-C4E9-287997C913FC}"/>
              </a:ext>
            </a:extLst>
          </p:cNvPr>
          <p:cNvPicPr>
            <a:picLocks noChangeAspect="1"/>
          </p:cNvPicPr>
          <p:nvPr userDrawn="1"/>
        </p:nvPicPr>
        <p:blipFill>
          <a:blip r:embed="rId3">
            <a:extLst>
              <a:ext uri="{BEBA8EAE-BF5A-486C-A8C5-ECC9F3942E4B}">
                <a14:imgProps xmlns:a14="http://schemas.microsoft.com/office/drawing/2010/main">
                  <a14:imgLayer r:embed="rId4">
                    <a14:imgEffect>
                      <a14:colorTemperature colorTemp="3667"/>
                    </a14:imgEffect>
                    <a14:imgEffect>
                      <a14:saturation sat="95000"/>
                    </a14:imgEffect>
                  </a14:imgLayer>
                </a14:imgProps>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270517646"/>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27/06/2025</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G. Arduini - WG2a report: Project comparison (status)</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4812368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7" name="Picture 6" descr="A close-up of a logo&#10;&#10;Description automatically generated">
            <a:extLst>
              <a:ext uri="{FF2B5EF4-FFF2-40B4-BE49-F238E27FC236}">
                <a16:creationId xmlns:a16="http://schemas.microsoft.com/office/drawing/2014/main" id="{A18C908D-0370-44A8-321B-9F6CA47D11FB}"/>
              </a:ext>
            </a:extLst>
          </p:cNvPr>
          <p:cNvPicPr>
            <a:picLocks noChangeAspect="1"/>
          </p:cNvPicPr>
          <p:nvPr userDrawn="1"/>
        </p:nvPicPr>
        <p:blipFill>
          <a:blip r:embed="rId2">
            <a:extLst>
              <a:ext uri="{BEBA8EAE-BF5A-486C-A8C5-ECC9F3942E4B}">
                <a14:imgProps xmlns:a14="http://schemas.microsoft.com/office/drawing/2010/main">
                  <a14:imgLayer r:embed="rId3">
                    <a14:imgEffect>
                      <a14:colorTemperature colorTemp="3667"/>
                    </a14:imgEffect>
                    <a14:imgEffect>
                      <a14:saturation sat="95000"/>
                    </a14:imgEffect>
                  </a14:imgLayer>
                </a14:imgProps>
              </a:ext>
            </a:extLst>
          </a:blip>
          <a:stretch>
            <a:fillRect/>
          </a:stretch>
        </p:blipFill>
        <p:spPr>
          <a:xfrm>
            <a:off x="0" y="0"/>
            <a:ext cx="12192000" cy="685800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586596"/>
            <a:ext cx="11376025" cy="716967"/>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330679761"/>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3416531" y="6378349"/>
            <a:ext cx="699857" cy="365125"/>
          </a:xfrm>
        </p:spPr>
        <p:txBody>
          <a:bodyPr/>
          <a:lstStyle/>
          <a:p>
            <a:r>
              <a:rPr lang="en-US"/>
              <a:t>27/06/2025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G. Arduini - WG2a report: Project comparison (status)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23418596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27/06/2025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G. Arduini - WG2a report: Project comparison (status)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566379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a:xfrm>
            <a:off x="407988" y="373593"/>
            <a:ext cx="11376025" cy="1065742"/>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a:xfrm>
            <a:off x="3485228" y="6378349"/>
            <a:ext cx="631160" cy="365125"/>
          </a:xfrm>
          <a:prstGeom prst="rect">
            <a:avLst/>
          </a:prstGeom>
        </p:spPr>
        <p:txBody>
          <a:bodyPr/>
          <a:lstStyle/>
          <a:p>
            <a:r>
              <a:rPr lang="en-US"/>
              <a:t>2-7-2021</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a:xfrm>
            <a:off x="4259262" y="6383848"/>
            <a:ext cx="6572221" cy="365125"/>
          </a:xfrm>
          <a:prstGeom prst="rect">
            <a:avLst/>
          </a:prstGeom>
        </p:spPr>
        <p:txBody>
          <a:bodyPr/>
          <a:lstStyle/>
          <a:p>
            <a:r>
              <a:rPr lang="en-US"/>
              <a:t>HL-LHC</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27/06/2025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G. Arduini - WG2a report: Project comparison (status)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8644133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en-US"/>
              <a:t>27/06/2025</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GB"/>
              <a:t>G. Arduini - WG2a report: Project comparison (status)</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218358301"/>
      </p:ext>
    </p:extLst>
  </p:cSld>
  <p:clrMapOvr>
    <a:overrideClrMapping bg1="lt1" tx1="dk1" bg2="lt2" tx2="dk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27/06/2025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G. Arduini - WG2a report: Project comparison (status)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4772252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27/06/2025</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G. Arduini - WG2a report: Project comparison (status)</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2143667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27/06/2025</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G. Arduini - WG2a report: Project comparison (status)</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91256357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27/06/2025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G. Arduini - WG2a report: Project comparison (status)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2055505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27/06/2025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G. Arduini - WG2a report: Project comparison (status)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70783648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27/06/2025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G. Arduini - WG2a report: Project comparison (status)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3416981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27/06/2025</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G. Arduini - WG2a report: Project comparison (status)</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44543867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27/06/2025</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G. Arduini - WG2a report: Project comparison (status)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0953919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a:xfrm>
            <a:off x="3485228" y="6378349"/>
            <a:ext cx="631160" cy="365125"/>
          </a:xfrm>
          <a:prstGeom prst="rect">
            <a:avLst/>
          </a:prstGeom>
        </p:spPr>
        <p:txBody>
          <a:bodyPr/>
          <a:lstStyle/>
          <a:p>
            <a:r>
              <a:rPr lang="en-US"/>
              <a:t>2-7-2021</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a:xfrm>
            <a:off x="4259262" y="6383848"/>
            <a:ext cx="6572221" cy="365125"/>
          </a:xfrm>
          <a:prstGeom prst="rect">
            <a:avLst/>
          </a:prstGeom>
        </p:spPr>
        <p:txBody>
          <a:bodyPr/>
          <a:lstStyle/>
          <a:p>
            <a:r>
              <a:rPr lang="en-US"/>
              <a:t>HL-LHC</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27/06/2025</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G. Arduini - WG2a report: Project comparison (status)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1800734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27/06/2025</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G. Arduini - WG2a report: Project comparison (status)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1190307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27/06/2025</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G. Arduini - WG2a report: Project comparison (status)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3739005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27/06/2025</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G. Arduini - WG2a report: Project comparison (status)</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19100897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27/06/2025</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G. Arduini - WG2a report: Project comparison (status)</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7055865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27/06/2025</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G. Arduini - WG2a report: Project comparison (status)</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12370245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1166648"/>
            <a:ext cx="11376024" cy="5034127"/>
          </a:xfrm>
        </p:spPr>
        <p:txBody>
          <a:bodyPr/>
          <a:lstStyle>
            <a:lvl1pPr>
              <a:defRPr b="0">
                <a:solidFill>
                  <a:schemeClr val="tx1"/>
                </a:solidFill>
              </a:defRPr>
            </a:lvl1pPr>
            <a:lvl2pPr marL="324000" indent="-324000">
              <a:buFont typeface="Arial" charset="0"/>
              <a:buChar char="•"/>
              <a:tabLst/>
              <a:defRPr sz="1800">
                <a:solidFill>
                  <a:schemeClr val="tx1"/>
                </a:solidFill>
              </a:defRPr>
            </a:lvl2pPr>
            <a:lvl3pPr marL="648000" indent="-324000">
              <a:buSzPct val="100000"/>
              <a:buFont typeface="Arial" panose="020B0604020202020204" pitchFamily="34" charset="0"/>
              <a:buChar char="•"/>
              <a:tabLst/>
              <a:defRPr>
                <a:solidFill>
                  <a:schemeClr val="tx1"/>
                </a:solidFill>
              </a:defRPr>
            </a:lvl3pPr>
            <a:lvl4pPr marL="972000" indent="-324000">
              <a:buSzPct val="100000"/>
              <a:buFont typeface="Arial" charset="0"/>
              <a:buChar char="•"/>
              <a:tabLst/>
              <a:defRPr>
                <a:solidFill>
                  <a:schemeClr val="tx1"/>
                </a:solidFill>
              </a:defRPr>
            </a:lvl4pPr>
            <a:lvl5pPr marL="2057400" indent="-228600">
              <a:buSzPct val="100000"/>
              <a:buFont typeface="Arial" charset="0"/>
              <a:buChar char="•"/>
              <a:defRPr>
                <a:solidFill>
                  <a:schemeClr val="tx2">
                    <a:lumMod val="50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48965804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2098090978"/>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35173171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1910461770"/>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78349"/>
            <a:ext cx="631160" cy="365125"/>
          </a:xfrm>
          <a:prstGeom prst="rect">
            <a:avLst/>
          </a:prstGeom>
        </p:spPr>
        <p:txBody>
          <a:bodyPr/>
          <a:lstStyle/>
          <a:p>
            <a:r>
              <a:rPr lang="en-US"/>
              <a:t>2-7-2021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2" y="6383848"/>
            <a:ext cx="6572221" cy="365125"/>
          </a:xfrm>
          <a:prstGeom prst="rect">
            <a:avLst/>
          </a:prstGeom>
        </p:spPr>
        <p:txBody>
          <a:bodyPr/>
          <a:lstStyle/>
          <a:p>
            <a:r>
              <a:rPr lang="en-US"/>
              <a:t>HL-LHC</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1316736"/>
            <a:ext cx="11376024" cy="4884039"/>
          </a:xfrm>
        </p:spPr>
        <p:txBody>
          <a:bodyPr/>
          <a:lstStyle>
            <a:lvl1pPr>
              <a:defRPr>
                <a:solidFill>
                  <a:schemeClr val="tx1"/>
                </a:solidFill>
              </a:defRPr>
            </a:lvl1pPr>
            <a:lvl2pPr marL="324000" indent="-324000">
              <a:buFont typeface="Arial" charset="0"/>
              <a:buChar char="•"/>
              <a:tabLst/>
              <a:defRPr sz="1800">
                <a:solidFill>
                  <a:schemeClr val="tx1"/>
                </a:solidFill>
              </a:defRPr>
            </a:lvl2pPr>
            <a:lvl3pPr marL="648000" indent="-324000">
              <a:buSzPct val="100000"/>
              <a:buFont typeface="Arial" panose="020B0604020202020204" pitchFamily="34" charset="0"/>
              <a:buChar char="•"/>
              <a:tabLst/>
              <a:defRPr>
                <a:solidFill>
                  <a:schemeClr val="tx1"/>
                </a:solidFill>
              </a:defRPr>
            </a:lvl3pPr>
            <a:lvl4pPr marL="972000" indent="-324000">
              <a:buSzPct val="100000"/>
              <a:buFont typeface="Arial" charset="0"/>
              <a:buChar char="•"/>
              <a:tabLst/>
              <a:defRPr>
                <a:solidFill>
                  <a:schemeClr val="tx1"/>
                </a:solidFill>
              </a:defRPr>
            </a:lvl4pPr>
            <a:lvl5pPr marL="2057400" indent="-228600">
              <a:buSzPct val="100000"/>
              <a:buFont typeface="Arial" charset="0"/>
              <a:buChar char="•"/>
              <a:defRPr>
                <a:solidFill>
                  <a:schemeClr val="tx2">
                    <a:lumMod val="50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407988" y="373593"/>
            <a:ext cx="11376025" cy="531663"/>
          </a:xfrm>
        </p:spPr>
        <p:txBody>
          <a:bodyPr/>
          <a:lstStyle/>
          <a:p>
            <a:r>
              <a:rPr lang="en-GB"/>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328651636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120842697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dirty="0"/>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tx1">
                    <a:lumMod val="40000"/>
                    <a:lumOff val="6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Click to edit Master text styles</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18245721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47081689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23239038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err="1"/>
              <a:t>home.cern</a:t>
            </a:r>
            <a:endParaRPr lang="en-US"/>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228621474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x">
  <p:cSld name="1_Title and Content">
    <p:spTree>
      <p:nvGrpSpPr>
        <p:cNvPr id="1" name=""/>
        <p:cNvGrpSpPr/>
        <p:nvPr/>
      </p:nvGrpSpPr>
      <p:grpSpPr>
        <a:xfrm>
          <a:off x="0" y="0"/>
          <a:ext cx="0" cy="0"/>
          <a:chOff x="0" y="0"/>
          <a:chExt cx="0" cy="0"/>
        </a:xfrm>
      </p:grpSpPr>
      <p:sp>
        <p:nvSpPr>
          <p:cNvPr id="16" name="Title Text"/>
          <p:cNvSpPr txBox="1">
            <a:spLocks noGrp="1"/>
          </p:cNvSpPr>
          <p:nvPr>
            <p:ph type="title"/>
          </p:nvPr>
        </p:nvSpPr>
        <p:spPr>
          <a:prstGeom prst="rect">
            <a:avLst/>
          </a:prstGeom>
        </p:spPr>
        <p:txBody>
          <a:bodyPr/>
          <a:lstStyle/>
          <a:p>
            <a:r>
              <a:t>Title Text</a:t>
            </a:r>
          </a:p>
        </p:txBody>
      </p:sp>
      <p:sp>
        <p:nvSpPr>
          <p:cNvPr id="17" name="Body Level One…"/>
          <p:cNvSpPr txBox="1">
            <a:spLocks noGrp="1"/>
          </p:cNvSpPr>
          <p:nvPr>
            <p:ph type="body" idx="1"/>
          </p:nvPr>
        </p:nvSpPr>
        <p:spPr>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8" name="Slide Number"/>
          <p:cNvSpPr txBox="1">
            <a:spLocks noGrp="1"/>
          </p:cNvSpPr>
          <p:nvPr>
            <p:ph type="sldNum" sz="quarter" idx="2"/>
          </p:nvPr>
        </p:nvSpPr>
        <p:spPr>
          <a:prstGeom prst="rect">
            <a:avLst/>
          </a:prstGeom>
        </p:spPr>
        <p:txBody>
          <a:bodyPr/>
          <a:lstStyle/>
          <a:p>
            <a:fld id="{86CB4B4D-7CA3-9044-876B-883B54F8677D}" type="slidenum">
              <a:rPr/>
              <a:t>‹#›</a:t>
            </a:fld>
            <a:endParaRPr/>
          </a:p>
        </p:txBody>
      </p:sp>
    </p:spTree>
    <p:extLst>
      <p:ext uri="{BB962C8B-B14F-4D97-AF65-F5344CB8AC3E}">
        <p14:creationId xmlns:p14="http://schemas.microsoft.com/office/powerpoint/2010/main" val="1495369595"/>
      </p:ext>
    </p:extLst>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Cliquez et modifiez le titre</a:t>
            </a:r>
            <a:endParaRPr kumimoji="0" lang="en-US"/>
          </a:p>
        </p:txBody>
      </p:sp>
      <p:sp>
        <p:nvSpPr>
          <p:cNvPr id="3" name="Espace réservé du contenu 2"/>
          <p:cNvSpPr>
            <a:spLocks noGrp="1"/>
          </p:cNvSpPr>
          <p:nvPr>
            <p:ph idx="1"/>
          </p:nvPr>
        </p:nvSpPr>
        <p:spPr/>
        <p:txBody>
          <a:bodyPr/>
          <a:lstStyle/>
          <a:p>
            <a:pPr lvl="0" eaLnBrk="1" latinLnBrk="0" hangingPunct="1"/>
            <a:r>
              <a:rPr lang="fr-CH"/>
              <a:t>Cliquez pour modifier les styles du texte du masque</a:t>
            </a:r>
          </a:p>
          <a:p>
            <a:pPr lvl="1" eaLnBrk="1" latinLnBrk="0" hangingPunct="1"/>
            <a:r>
              <a:rPr lang="fr-CH"/>
              <a:t>Deuxième niveau</a:t>
            </a:r>
          </a:p>
          <a:p>
            <a:pPr lvl="2" eaLnBrk="1" latinLnBrk="0" hangingPunct="1"/>
            <a:r>
              <a:rPr lang="fr-CH"/>
              <a:t>Troisième niveau</a:t>
            </a:r>
          </a:p>
          <a:p>
            <a:pPr lvl="3" eaLnBrk="1" latinLnBrk="0" hangingPunct="1"/>
            <a:r>
              <a:rPr lang="fr-CH"/>
              <a:t>Quatrième niveau</a:t>
            </a:r>
          </a:p>
          <a:p>
            <a:pPr lvl="4" eaLnBrk="1" latinLnBrk="0" hangingPunct="1"/>
            <a:r>
              <a:rPr lang="fr-CH"/>
              <a:t>Cinquième niveau</a:t>
            </a:r>
            <a:endParaRPr kumimoji="0" lang="en-US" dirty="0"/>
          </a:p>
        </p:txBody>
      </p:sp>
      <p:sp>
        <p:nvSpPr>
          <p:cNvPr id="7"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endParaRPr lang="en-US" dirty="0"/>
          </a:p>
        </p:txBody>
      </p:sp>
      <p:pic>
        <p:nvPicPr>
          <p:cNvPr id="10" name="Picture 9"/>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832363" y="6443613"/>
            <a:ext cx="1066021" cy="272217"/>
          </a:xfrm>
          <a:prstGeom prst="rect">
            <a:avLst/>
          </a:prstGeom>
          <a:noFill/>
          <a:ln w="9525">
            <a:noFill/>
            <a:miter lim="800000"/>
            <a:headEnd/>
            <a:tailEnd/>
          </a:ln>
        </p:spPr>
      </p:pic>
      <p:sp>
        <p:nvSpPr>
          <p:cNvPr id="11" name="Footer Placeholder 2"/>
          <p:cNvSpPr txBox="1">
            <a:spLocks/>
          </p:cNvSpPr>
          <p:nvPr userDrawn="1"/>
        </p:nvSpPr>
        <p:spPr>
          <a:xfrm>
            <a:off x="4896105" y="6350704"/>
            <a:ext cx="5720652" cy="365125"/>
          </a:xfrm>
          <a:prstGeom prst="rect">
            <a:avLst/>
          </a:prstGeom>
        </p:spPr>
        <p:txBody>
          <a:bodyPr vert="horz" lIns="91440" tIns="45720" rIns="91440" bIns="45720" rtlCol="0" anchor="ctr"/>
          <a:lstStyle>
            <a:defPPr>
              <a:defRPr lang="en-US"/>
            </a:defPPr>
            <a:lvl1pPr marL="0" algn="ctr" defTabSz="914400" rtl="0" eaLnBrk="1" latinLnBrk="0" hangingPunct="1">
              <a:defRPr sz="1200" b="0" i="0" kern="1200">
                <a:solidFill>
                  <a:srgbClr val="729FCF"/>
                </a:solidFill>
                <a:latin typeface="+mn-lt"/>
                <a:ea typeface="+mn-ea"/>
                <a:cs typeface="Ubuntu Ligh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ctr" defTabSz="1219170" rtl="0" eaLnBrk="1" fontAlgn="auto" latinLnBrk="0" hangingPunct="1">
              <a:lnSpc>
                <a:spcPct val="100000"/>
              </a:lnSpc>
              <a:spcBef>
                <a:spcPts val="0"/>
              </a:spcBef>
              <a:spcAft>
                <a:spcPts val="0"/>
              </a:spcAft>
              <a:buClrTx/>
              <a:buSzTx/>
              <a:buFontTx/>
              <a:buNone/>
              <a:tabLst/>
              <a:defRPr/>
            </a:pPr>
            <a:r>
              <a:rPr lang="en-US" sz="1200" dirty="0"/>
              <a:t>T. Stora – SY-STI / CERN-MEDICIS -2</a:t>
            </a:r>
            <a:r>
              <a:rPr lang="en-US" sz="1200" baseline="0" dirty="0"/>
              <a:t> July 2024 – EDMS 2277720</a:t>
            </a:r>
            <a:endParaRPr lang="en-US" sz="1200" dirty="0"/>
          </a:p>
        </p:txBody>
      </p:sp>
      <p:sp>
        <p:nvSpPr>
          <p:cNvPr id="13" name="Slide Number Placeholder 5"/>
          <p:cNvSpPr txBox="1">
            <a:spLocks/>
          </p:cNvSpPr>
          <p:nvPr userDrawn="1"/>
        </p:nvSpPr>
        <p:spPr>
          <a:xfrm>
            <a:off x="11117035" y="6388098"/>
            <a:ext cx="668565" cy="365125"/>
          </a:xfrm>
          <a:prstGeom prst="rect">
            <a:avLst/>
          </a:prstGeom>
        </p:spPr>
        <p:txBody>
          <a:bodyPr vert="horz" lIns="121920" tIns="60960" rIns="121920" bIns="6096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1600" smtClean="0"/>
              <a:pPr/>
              <a:t>‹#›</a:t>
            </a:fld>
            <a:endParaRPr lang="en-US" sz="1600" dirty="0"/>
          </a:p>
        </p:txBody>
      </p:sp>
    </p:spTree>
    <p:extLst>
      <p:ext uri="{BB962C8B-B14F-4D97-AF65-F5344CB8AC3E}">
        <p14:creationId xmlns:p14="http://schemas.microsoft.com/office/powerpoint/2010/main" val="277719439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F6B93F2-3A8E-8D4D-A6D7-F67095BAC789}"/>
              </a:ext>
            </a:extLst>
          </p:cNvPr>
          <p:cNvSpPr/>
          <p:nvPr userDrawn="1"/>
        </p:nvSpPr>
        <p:spPr>
          <a:xfrm>
            <a:off x="27093" y="6543676"/>
            <a:ext cx="12164908" cy="314325"/>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1800"/>
          </a:p>
        </p:txBody>
      </p:sp>
      <p:sp>
        <p:nvSpPr>
          <p:cNvPr id="2" name="Title 1">
            <a:extLst>
              <a:ext uri="{FF2B5EF4-FFF2-40B4-BE49-F238E27FC236}">
                <a16:creationId xmlns:a16="http://schemas.microsoft.com/office/drawing/2014/main" id="{7E8F2EA8-2A81-A84C-B565-588202B5AA5C}"/>
              </a:ext>
            </a:extLst>
          </p:cNvPr>
          <p:cNvSpPr>
            <a:spLocks noGrp="1"/>
          </p:cNvSpPr>
          <p:nvPr>
            <p:ph type="title" hasCustomPrompt="1"/>
          </p:nvPr>
        </p:nvSpPr>
        <p:spPr>
          <a:xfrm>
            <a:off x="394636" y="794583"/>
            <a:ext cx="11377061" cy="449732"/>
          </a:xfrm>
        </p:spPr>
        <p:txBody>
          <a:bodyPr>
            <a:noAutofit/>
          </a:bodyPr>
          <a:lstStyle>
            <a:lvl1pPr>
              <a:defRPr sz="2800">
                <a:solidFill>
                  <a:srgbClr val="BD5D5C"/>
                </a:solidFill>
                <a:latin typeface="+mn-lt"/>
              </a:defRPr>
            </a:lvl1pPr>
          </a:lstStyle>
          <a:p>
            <a:r>
              <a:rPr lang="en-GB" dirty="0"/>
              <a:t>Slide Subtitle</a:t>
            </a:r>
            <a:endParaRPr lang="en-CH" dirty="0"/>
          </a:p>
        </p:txBody>
      </p:sp>
      <p:sp>
        <p:nvSpPr>
          <p:cNvPr id="3" name="Content Placeholder 2">
            <a:extLst>
              <a:ext uri="{FF2B5EF4-FFF2-40B4-BE49-F238E27FC236}">
                <a16:creationId xmlns:a16="http://schemas.microsoft.com/office/drawing/2014/main" id="{BCFA105F-DB58-6447-88D4-01894B31234E}"/>
              </a:ext>
            </a:extLst>
          </p:cNvPr>
          <p:cNvSpPr>
            <a:spLocks noGrp="1"/>
          </p:cNvSpPr>
          <p:nvPr>
            <p:ph idx="1"/>
          </p:nvPr>
        </p:nvSpPr>
        <p:spPr>
          <a:xfrm>
            <a:off x="394636" y="1504677"/>
            <a:ext cx="11377061" cy="4632585"/>
          </a:xfrm>
        </p:spPr>
        <p:txBody>
          <a:bodyPr/>
          <a:lstStyle>
            <a:lvl1pPr>
              <a:defRPr sz="2400">
                <a:solidFill>
                  <a:srgbClr val="364142"/>
                </a:solidFill>
              </a:defRPr>
            </a:lvl1pPr>
            <a:lvl2pPr>
              <a:defRPr sz="2000">
                <a:solidFill>
                  <a:srgbClr val="364142"/>
                </a:solidFill>
              </a:defRPr>
            </a:lvl2pPr>
            <a:lvl3pPr>
              <a:defRPr sz="2000">
                <a:solidFill>
                  <a:srgbClr val="364142"/>
                </a:solidFill>
              </a:defRPr>
            </a:lvl3pPr>
            <a:lvl4pPr>
              <a:defRPr sz="2000">
                <a:solidFill>
                  <a:srgbClr val="364142"/>
                </a:solidFill>
              </a:defRPr>
            </a:lvl4pPr>
            <a:lvl5pPr>
              <a:defRPr sz="2000">
                <a:solidFill>
                  <a:srgbClr val="364142"/>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CH" dirty="0"/>
          </a:p>
        </p:txBody>
      </p:sp>
      <p:sp>
        <p:nvSpPr>
          <p:cNvPr id="12" name="Text Placeholder 10">
            <a:extLst>
              <a:ext uri="{FF2B5EF4-FFF2-40B4-BE49-F238E27FC236}">
                <a16:creationId xmlns:a16="http://schemas.microsoft.com/office/drawing/2014/main" id="{CCD63393-8D0D-5048-B74E-E2334AC4DA26}"/>
              </a:ext>
            </a:extLst>
          </p:cNvPr>
          <p:cNvSpPr>
            <a:spLocks noGrp="1"/>
          </p:cNvSpPr>
          <p:nvPr>
            <p:ph type="body" sz="quarter" idx="13" hasCustomPrompt="1"/>
          </p:nvPr>
        </p:nvSpPr>
        <p:spPr>
          <a:xfrm>
            <a:off x="394634" y="252248"/>
            <a:ext cx="11377060" cy="542335"/>
          </a:xfrm>
        </p:spPr>
        <p:txBody>
          <a:bodyPr>
            <a:noAutofit/>
          </a:bodyPr>
          <a:lstStyle>
            <a:lvl1pPr marL="0" indent="0">
              <a:buNone/>
              <a:defRPr sz="3200">
                <a:solidFill>
                  <a:srgbClr val="E95355"/>
                </a:solidFill>
              </a:defRPr>
            </a:lvl1pPr>
          </a:lstStyle>
          <a:p>
            <a:pPr lvl="0"/>
            <a:r>
              <a:rPr lang="en-GB" dirty="0"/>
              <a:t>Slide Title</a:t>
            </a:r>
            <a:endParaRPr lang="en-CH" dirty="0"/>
          </a:p>
        </p:txBody>
      </p:sp>
      <p:sp>
        <p:nvSpPr>
          <p:cNvPr id="10" name="Slide Number Placeholder 5">
            <a:extLst>
              <a:ext uri="{FF2B5EF4-FFF2-40B4-BE49-F238E27FC236}">
                <a16:creationId xmlns:a16="http://schemas.microsoft.com/office/drawing/2014/main" id="{9E514601-6E5C-5949-930A-53DF78C489D8}"/>
              </a:ext>
            </a:extLst>
          </p:cNvPr>
          <p:cNvSpPr>
            <a:spLocks noGrp="1"/>
          </p:cNvSpPr>
          <p:nvPr>
            <p:ph type="sldNum" sz="quarter" idx="12"/>
          </p:nvPr>
        </p:nvSpPr>
        <p:spPr>
          <a:xfrm>
            <a:off x="11340597" y="6346826"/>
            <a:ext cx="431100" cy="365125"/>
          </a:xfrm>
        </p:spPr>
        <p:txBody>
          <a:bodyPr/>
          <a:lstStyle>
            <a:lvl1pPr>
              <a:defRPr>
                <a:solidFill>
                  <a:srgbClr val="00B9C5"/>
                </a:solidFill>
              </a:defRPr>
            </a:lvl1pPr>
          </a:lstStyle>
          <a:p>
            <a:fld id="{F5C863F0-AEA2-0249-8983-B892276345E5}" type="slidenum">
              <a:rPr lang="en-CH" smtClean="0"/>
              <a:pPr/>
              <a:t>‹#›</a:t>
            </a:fld>
            <a:endParaRPr lang="en-CH" dirty="0"/>
          </a:p>
        </p:txBody>
      </p:sp>
      <p:sp>
        <p:nvSpPr>
          <p:cNvPr id="14" name="Footer Placeholder 4">
            <a:extLst>
              <a:ext uri="{FF2B5EF4-FFF2-40B4-BE49-F238E27FC236}">
                <a16:creationId xmlns:a16="http://schemas.microsoft.com/office/drawing/2014/main" id="{66E0FB1D-D592-B24B-8E49-C227EF96529B}"/>
              </a:ext>
            </a:extLst>
          </p:cNvPr>
          <p:cNvSpPr>
            <a:spLocks noGrp="1"/>
          </p:cNvSpPr>
          <p:nvPr>
            <p:ph type="ftr" sz="quarter" idx="11"/>
          </p:nvPr>
        </p:nvSpPr>
        <p:spPr>
          <a:xfrm>
            <a:off x="664145" y="6353176"/>
            <a:ext cx="10183529" cy="365125"/>
          </a:xfrm>
        </p:spPr>
        <p:txBody>
          <a:bodyPr/>
          <a:lstStyle>
            <a:lvl1pPr algn="r">
              <a:defRPr>
                <a:solidFill>
                  <a:srgbClr val="00B9C5"/>
                </a:solidFill>
              </a:defRPr>
            </a:lvl1pPr>
          </a:lstStyle>
          <a:p>
            <a:pPr algn="l"/>
            <a:endParaRPr lang="en-CH" dirty="0"/>
          </a:p>
        </p:txBody>
      </p:sp>
      <p:pic>
        <p:nvPicPr>
          <p:cNvPr id="15" name="Picture 14">
            <a:extLst>
              <a:ext uri="{FF2B5EF4-FFF2-40B4-BE49-F238E27FC236}">
                <a16:creationId xmlns:a16="http://schemas.microsoft.com/office/drawing/2014/main" id="{2CAC91C3-9153-6442-94C2-2E28E78E463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8516" y="6274758"/>
            <a:ext cx="457200" cy="495300"/>
          </a:xfrm>
          <a:prstGeom prst="rect">
            <a:avLst/>
          </a:prstGeom>
        </p:spPr>
      </p:pic>
    </p:spTree>
    <p:extLst>
      <p:ext uri="{BB962C8B-B14F-4D97-AF65-F5344CB8AC3E}">
        <p14:creationId xmlns:p14="http://schemas.microsoft.com/office/powerpoint/2010/main" val="304264638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Feb. 6-7 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lvl1pPr>
              <a:defRPr/>
            </a:lvl1pPr>
          </a:lstStyle>
          <a:p>
            <a:r>
              <a:rPr lang="en-US"/>
              <a:t>Name, Dep/G | WPx.x</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4339535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78349"/>
            <a:ext cx="631160" cy="365125"/>
          </a:xfrm>
          <a:prstGeom prst="rect">
            <a:avLst/>
          </a:prstGeom>
        </p:spPr>
        <p:txBody>
          <a:bodyPr/>
          <a:lstStyle/>
          <a:p>
            <a:r>
              <a:rPr lang="en-US"/>
              <a:t>2-7-2021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2" y="6383848"/>
            <a:ext cx="6572221" cy="365125"/>
          </a:xfrm>
          <a:prstGeom prst="rect">
            <a:avLst/>
          </a:prstGeom>
        </p:spPr>
        <p:txBody>
          <a:bodyPr/>
          <a:lstStyle/>
          <a:p>
            <a:r>
              <a:rPr lang="en-US"/>
              <a:t>HL-LHC</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3416531" y="6378349"/>
            <a:ext cx="699857" cy="365125"/>
          </a:xfrm>
        </p:spPr>
        <p:txBody>
          <a:bodyPr/>
          <a:lstStyle/>
          <a:p>
            <a:r>
              <a:rPr lang="en-US"/>
              <a:t>27/06/2025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G. Arduini - WG2a report: Project comparison (status)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965100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78349"/>
            <a:ext cx="631160" cy="365125"/>
          </a:xfrm>
          <a:prstGeom prst="rect">
            <a:avLst/>
          </a:prstGeom>
        </p:spPr>
        <p:txBody>
          <a:bodyPr/>
          <a:lstStyle/>
          <a:p>
            <a:r>
              <a:rPr lang="en-US"/>
              <a:t>2-7-2021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2" y="6383848"/>
            <a:ext cx="6572221" cy="365125"/>
          </a:xfrm>
          <a:prstGeom prst="rect">
            <a:avLst/>
          </a:prstGeom>
        </p:spPr>
        <p:txBody>
          <a:bodyPr/>
          <a:lstStyle/>
          <a:p>
            <a:r>
              <a:rPr lang="en-US"/>
              <a:t>HL-LHC</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a:xfrm>
            <a:off x="3485228" y="6378349"/>
            <a:ext cx="631160" cy="365125"/>
          </a:xfrm>
          <a:prstGeom prst="rect">
            <a:avLst/>
          </a:prstGeom>
        </p:spPr>
        <p:txBody>
          <a:bodyPr/>
          <a:lstStyle/>
          <a:p>
            <a:r>
              <a:rPr lang="en-US"/>
              <a:t>2-7-2021</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a:xfrm>
            <a:off x="4259262" y="6383848"/>
            <a:ext cx="6572221" cy="365125"/>
          </a:xfrm>
          <a:prstGeom prst="rect">
            <a:avLst/>
          </a:prstGeom>
        </p:spPr>
        <p:txBody>
          <a:bodyPr/>
          <a:lstStyle/>
          <a:p>
            <a:r>
              <a:rPr lang="en-US"/>
              <a:t>HL-LHC</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image" Target="../media/image4.jpg"/><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theme" Target="../theme/theme2.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18" Type="http://schemas.openxmlformats.org/officeDocument/2006/relationships/slideLayout" Target="../slideLayouts/slideLayout52.xml"/><Relationship Id="rId3" Type="http://schemas.openxmlformats.org/officeDocument/2006/relationships/slideLayout" Target="../slideLayouts/slideLayout37.xml"/><Relationship Id="rId21" Type="http://schemas.openxmlformats.org/officeDocument/2006/relationships/slideLayout" Target="../slideLayouts/slideLayout55.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 Type="http://schemas.openxmlformats.org/officeDocument/2006/relationships/slideLayout" Target="../slideLayouts/slideLayout36.xml"/><Relationship Id="rId16" Type="http://schemas.openxmlformats.org/officeDocument/2006/relationships/slideLayout" Target="../slideLayouts/slideLayout50.xml"/><Relationship Id="rId20" Type="http://schemas.openxmlformats.org/officeDocument/2006/relationships/slideLayout" Target="../slideLayouts/slideLayout54.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24" Type="http://schemas.openxmlformats.org/officeDocument/2006/relationships/image" Target="../media/image4.jpg"/><Relationship Id="rId5" Type="http://schemas.openxmlformats.org/officeDocument/2006/relationships/slideLayout" Target="../slideLayouts/slideLayout39.xml"/><Relationship Id="rId15" Type="http://schemas.openxmlformats.org/officeDocument/2006/relationships/slideLayout" Target="../slideLayouts/slideLayout49.xml"/><Relationship Id="rId23" Type="http://schemas.openxmlformats.org/officeDocument/2006/relationships/theme" Target="../theme/theme3.xml"/><Relationship Id="rId10" Type="http://schemas.openxmlformats.org/officeDocument/2006/relationships/slideLayout" Target="../slideLayouts/slideLayout44.xml"/><Relationship Id="rId19" Type="http://schemas.openxmlformats.org/officeDocument/2006/relationships/slideLayout" Target="../slideLayouts/slideLayout53.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 Id="rId22" Type="http://schemas.openxmlformats.org/officeDocument/2006/relationships/slideLayout" Target="../slideLayouts/slideLayout5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5" Type="http://schemas.openxmlformats.org/officeDocument/2006/relationships/theme" Target="../theme/theme4.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lide Number Placeholder 5"/>
          <p:cNvSpPr>
            <a:spLocks noGrp="1"/>
          </p:cNvSpPr>
          <p:nvPr>
            <p:ph type="sldNum" sz="quarter" idx="4"/>
          </p:nvPr>
        </p:nvSpPr>
        <p:spPr>
          <a:xfrm>
            <a:off x="11391410" y="6520259"/>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9" name="AutoShape 1">
            <a:extLst>
              <a:ext uri="{FF2B5EF4-FFF2-40B4-BE49-F238E27FC236}">
                <a16:creationId xmlns:a16="http://schemas.microsoft.com/office/drawing/2014/main" id="{27C83116-4745-0E45-8BE8-54F7A2382CA9}"/>
              </a:ext>
            </a:extLst>
          </p:cNvPr>
          <p:cNvSpPr>
            <a:spLocks noChangeArrowheads="1"/>
          </p:cNvSpPr>
          <p:nvPr userDrawn="1"/>
        </p:nvSpPr>
        <p:spPr bwMode="auto">
          <a:xfrm>
            <a:off x="0" y="-99392"/>
            <a:ext cx="12192000" cy="762000"/>
          </a:xfrm>
          <a:custGeom>
            <a:avLst/>
            <a:gdLst>
              <a:gd name="T0" fmla="*/ 2147483646 w 25400"/>
              <a:gd name="T1" fmla="*/ 2147483646 h 2117"/>
              <a:gd name="T2" fmla="*/ 2147483646 w 25400"/>
              <a:gd name="T3" fmla="*/ 2147483646 h 2117"/>
              <a:gd name="T4" fmla="*/ 0 w 25400"/>
              <a:gd name="T5" fmla="*/ 2147483646 h 2117"/>
              <a:gd name="T6" fmla="*/ 2147483646 w 25400"/>
              <a:gd name="T7" fmla="*/ 0 h 2117"/>
              <a:gd name="T8" fmla="*/ 0 60000 65536"/>
              <a:gd name="T9" fmla="*/ 5898240 60000 65536"/>
              <a:gd name="T10" fmla="*/ 11796480 60000 65536"/>
              <a:gd name="T11" fmla="*/ 17694720 60000 65536"/>
              <a:gd name="T12" fmla="*/ 0 w 25400"/>
              <a:gd name="T13" fmla="*/ 0 h 2117"/>
              <a:gd name="T14" fmla="*/ 25400 w 25400"/>
              <a:gd name="T15" fmla="*/ 2117 h 2117"/>
            </a:gdLst>
            <a:ahLst/>
            <a:cxnLst>
              <a:cxn ang="T8">
                <a:pos x="T0" y="T1"/>
              </a:cxn>
              <a:cxn ang="T9">
                <a:pos x="T2" y="T3"/>
              </a:cxn>
              <a:cxn ang="T10">
                <a:pos x="T4" y="T5"/>
              </a:cxn>
              <a:cxn ang="T11">
                <a:pos x="T6" y="T7"/>
              </a:cxn>
            </a:cxnLst>
            <a:rect l="T12" t="T13" r="T14" b="T15"/>
            <a:pathLst>
              <a:path w="25400" h="2117">
                <a:moveTo>
                  <a:pt x="0" y="0"/>
                </a:moveTo>
                <a:lnTo>
                  <a:pt x="25400" y="0"/>
                </a:lnTo>
                <a:lnTo>
                  <a:pt x="25400" y="2117"/>
                </a:lnTo>
                <a:lnTo>
                  <a:pt x="0" y="2117"/>
                </a:lnTo>
                <a:lnTo>
                  <a:pt x="0" y="0"/>
                </a:lnTo>
                <a:close/>
              </a:path>
            </a:pathLst>
          </a:custGeom>
          <a:gradFill flip="none" rotWithShape="1">
            <a:gsLst>
              <a:gs pos="0">
                <a:srgbClr val="0033A0">
                  <a:tint val="66000"/>
                  <a:satMod val="160000"/>
                </a:srgbClr>
              </a:gs>
              <a:gs pos="50000">
                <a:srgbClr val="0033A0">
                  <a:tint val="44500"/>
                  <a:satMod val="160000"/>
                </a:srgbClr>
              </a:gs>
              <a:gs pos="100000">
                <a:srgbClr val="0033A0">
                  <a:tint val="23500"/>
                  <a:satMod val="160000"/>
                </a:srgbClr>
              </a:gs>
            </a:gsLst>
            <a:path path="circle">
              <a:fillToRect r="100000" b="100000"/>
            </a:path>
            <a:tileRect l="-100000" t="-100000"/>
          </a:gradFill>
          <a:ln>
            <a:noFill/>
          </a:ln>
          <a:effectLst/>
        </p:spPr>
        <p:txBody>
          <a:bodyPr wrap="none" anchor="ctr"/>
          <a:lstStyle/>
          <a:p>
            <a:endParaRPr lang="en-CH" sz="1800">
              <a:solidFill>
                <a:schemeClr val="tx1"/>
              </a:solidFill>
            </a:endParaRPr>
          </a:p>
        </p:txBody>
      </p:sp>
      <p:pic>
        <p:nvPicPr>
          <p:cNvPr id="7" name="Picture 6">
            <a:extLst>
              <a:ext uri="{FF2B5EF4-FFF2-40B4-BE49-F238E27FC236}">
                <a16:creationId xmlns:a16="http://schemas.microsoft.com/office/drawing/2014/main" id="{6E52FE55-B56E-A940-BFB0-B4D01CC6E1E3}"/>
              </a:ext>
            </a:extLst>
          </p:cNvPr>
          <p:cNvPicPr preferRelativeResize="0">
            <a:picLocks noChangeAspect="1"/>
          </p:cNvPicPr>
          <p:nvPr userDrawn="1"/>
        </p:nvPicPr>
        <p:blipFill>
          <a:blip r:embed="rId20" cstate="email">
            <a:extLst>
              <a:ext uri="{28A0092B-C50C-407E-A947-70E740481C1C}">
                <a14:useLocalDpi xmlns:a14="http://schemas.microsoft.com/office/drawing/2010/main"/>
              </a:ext>
            </a:extLst>
          </a:blip>
          <a:stretch>
            <a:fillRect/>
          </a:stretch>
        </p:blipFill>
        <p:spPr>
          <a:xfrm>
            <a:off x="119336" y="44624"/>
            <a:ext cx="450386" cy="445498"/>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62" r:id="rId2"/>
    <p:sldLayoutId id="2147483674" r:id="rId3"/>
    <p:sldLayoutId id="2147483652" r:id="rId4"/>
    <p:sldLayoutId id="2147483653" r:id="rId5"/>
    <p:sldLayoutId id="2147483661" r:id="rId6"/>
    <p:sldLayoutId id="2147483666" r:id="rId7"/>
    <p:sldLayoutId id="2147483667" r:id="rId8"/>
    <p:sldLayoutId id="2147483658" r:id="rId9"/>
    <p:sldLayoutId id="2147483659" r:id="rId10"/>
    <p:sldLayoutId id="2147483673" r:id="rId11"/>
    <p:sldLayoutId id="2147483660" r:id="rId12"/>
    <p:sldLayoutId id="2147483671" r:id="rId13"/>
    <p:sldLayoutId id="2147483651" r:id="rId14"/>
    <p:sldLayoutId id="2147483654" r:id="rId15"/>
    <p:sldLayoutId id="2147483669" r:id="rId16"/>
    <p:sldLayoutId id="2147483655" r:id="rId17"/>
    <p:sldLayoutId id="2147483678" r:id="rId18"/>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31371" y="216902"/>
            <a:ext cx="10363200"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GB" noProof="0" dirty="0"/>
              <a:t>This is the title </a:t>
            </a:r>
          </a:p>
        </p:txBody>
      </p:sp>
      <p:sp>
        <p:nvSpPr>
          <p:cNvPr id="1031" name="Text Box 7"/>
          <p:cNvSpPr txBox="1">
            <a:spLocks noChangeArrowheads="1"/>
          </p:cNvSpPr>
          <p:nvPr/>
        </p:nvSpPr>
        <p:spPr bwMode="auto">
          <a:xfrm>
            <a:off x="1007533" y="6453191"/>
            <a:ext cx="235962" cy="313932"/>
          </a:xfrm>
          <a:prstGeom prst="rect">
            <a:avLst/>
          </a:prstGeom>
          <a:noFill/>
          <a:ln w="9525">
            <a:noFill/>
            <a:miter lim="800000"/>
            <a:headEnd/>
            <a:tailEnd/>
          </a:ln>
          <a:effec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defRPr/>
            </a:pPr>
            <a:r>
              <a:rPr lang="de-DE" sz="1440" baseline="0"/>
              <a:t> </a:t>
            </a:r>
            <a:endParaRPr lang="en-US" sz="1440"/>
          </a:p>
        </p:txBody>
      </p:sp>
      <p:sp>
        <p:nvSpPr>
          <p:cNvPr id="5" name="Slide Number Placeholder 5"/>
          <p:cNvSpPr txBox="1">
            <a:spLocks/>
          </p:cNvSpPr>
          <p:nvPr userDrawn="1"/>
        </p:nvSpPr>
        <p:spPr bwMode="auto">
          <a:xfrm>
            <a:off x="9632619" y="6453336"/>
            <a:ext cx="2540000"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9743" tIns="49871" rIns="99743" bIns="49871"/>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2160"/>
              <a:t>                      </a:t>
            </a:r>
            <a:r>
              <a:rPr lang="en-US" sz="1440"/>
              <a:t> </a:t>
            </a:r>
            <a:fld id="{20CE132A-8E2A-F442-BF59-45A78F7A5CF0}" type="slidenum">
              <a:rPr lang="en-US" sz="1440"/>
              <a:pPr/>
              <a:t>‹#›</a:t>
            </a:fld>
            <a:endParaRPr lang="en-US" sz="1440">
              <a:latin typeface="Times" charset="0"/>
            </a:endParaRPr>
          </a:p>
        </p:txBody>
      </p:sp>
      <p:sp>
        <p:nvSpPr>
          <p:cNvPr id="3" name="TextBox 2"/>
          <p:cNvSpPr txBox="1"/>
          <p:nvPr userDrawn="1"/>
        </p:nvSpPr>
        <p:spPr>
          <a:xfrm>
            <a:off x="527382" y="6453336"/>
            <a:ext cx="3871573" cy="258532"/>
          </a:xfrm>
          <a:prstGeom prst="rect">
            <a:avLst/>
          </a:prstGeom>
          <a:noFill/>
        </p:spPr>
        <p:txBody>
          <a:bodyPr wrap="none" rtlCol="0">
            <a:spAutoFit/>
          </a:bodyPr>
          <a:lstStyle/>
          <a:p>
            <a:r>
              <a:rPr lang="en-US" sz="1080" baseline="0" dirty="0"/>
              <a:t>             K. Jakobs, ESPP Open Symposium, 27</a:t>
            </a:r>
            <a:r>
              <a:rPr lang="en-US" sz="1080" baseline="30000" dirty="0"/>
              <a:t>th</a:t>
            </a:r>
            <a:r>
              <a:rPr lang="en-US" sz="1080" baseline="0" dirty="0"/>
              <a:t> June 2025</a:t>
            </a:r>
            <a:endParaRPr lang="en-US" sz="1080" dirty="0"/>
          </a:p>
        </p:txBody>
      </p:sp>
      <p:cxnSp>
        <p:nvCxnSpPr>
          <p:cNvPr id="6" name="Straight Connector 5"/>
          <p:cNvCxnSpPr/>
          <p:nvPr userDrawn="1"/>
        </p:nvCxnSpPr>
        <p:spPr bwMode="auto">
          <a:xfrm>
            <a:off x="527381" y="750302"/>
            <a:ext cx="11041227"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8" name="Grafik 7">
            <a:extLst>
              <a:ext uri="{FF2B5EF4-FFF2-40B4-BE49-F238E27FC236}">
                <a16:creationId xmlns:a16="http://schemas.microsoft.com/office/drawing/2014/main" id="{EA87DEEF-1D6C-D94F-8DE9-6991ED2FC04A}"/>
              </a:ext>
            </a:extLst>
          </p:cNvPr>
          <p:cNvPicPr>
            <a:picLocks noChangeAspect="1"/>
          </p:cNvPicPr>
          <p:nvPr userDrawn="1"/>
        </p:nvPicPr>
        <p:blipFill rotWithShape="1">
          <a:blip r:embed="rId18"/>
          <a:srcRect l="25183" r="29525"/>
          <a:stretch/>
        </p:blipFill>
        <p:spPr>
          <a:xfrm>
            <a:off x="85402" y="6265574"/>
            <a:ext cx="1018044" cy="533400"/>
          </a:xfrm>
          <a:prstGeom prst="rect">
            <a:avLst/>
          </a:prstGeom>
        </p:spPr>
      </p:pic>
    </p:spTree>
    <p:extLst>
      <p:ext uri="{BB962C8B-B14F-4D97-AF65-F5344CB8AC3E}">
        <p14:creationId xmlns:p14="http://schemas.microsoft.com/office/powerpoint/2010/main" val="1071524088"/>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Lst>
  <p:txStyles>
    <p:titleStyle>
      <a:lvl1pPr algn="l" rtl="0" eaLnBrk="0" fontAlgn="base" hangingPunct="0">
        <a:spcBef>
          <a:spcPct val="0"/>
        </a:spcBef>
        <a:spcAft>
          <a:spcPct val="0"/>
        </a:spcAft>
        <a:defRPr sz="2520">
          <a:solidFill>
            <a:srgbClr val="000090"/>
          </a:solidFill>
          <a:latin typeface="+mj-lt"/>
          <a:ea typeface="ＭＳ Ｐゴシック" charset="-128"/>
          <a:cs typeface="ＭＳ Ｐゴシック" charset="-128"/>
        </a:defRPr>
      </a:lvl1pPr>
      <a:lvl2pPr algn="ctr" rtl="0" eaLnBrk="0" fontAlgn="base" hangingPunct="0">
        <a:spcBef>
          <a:spcPct val="0"/>
        </a:spcBef>
        <a:spcAft>
          <a:spcPct val="0"/>
        </a:spcAft>
        <a:defRPr sz="3360">
          <a:solidFill>
            <a:srgbClr val="000090"/>
          </a:solidFill>
          <a:latin typeface="Arial" charset="0"/>
          <a:ea typeface="ＭＳ Ｐゴシック" charset="-128"/>
          <a:cs typeface="ＭＳ Ｐゴシック" charset="-128"/>
        </a:defRPr>
      </a:lvl2pPr>
      <a:lvl3pPr algn="ctr" rtl="0" eaLnBrk="0" fontAlgn="base" hangingPunct="0">
        <a:spcBef>
          <a:spcPct val="0"/>
        </a:spcBef>
        <a:spcAft>
          <a:spcPct val="0"/>
        </a:spcAft>
        <a:defRPr sz="3360">
          <a:solidFill>
            <a:srgbClr val="000090"/>
          </a:solidFill>
          <a:latin typeface="Arial" charset="0"/>
          <a:ea typeface="ＭＳ Ｐゴシック" charset="-128"/>
          <a:cs typeface="ＭＳ Ｐゴシック" charset="-128"/>
        </a:defRPr>
      </a:lvl3pPr>
      <a:lvl4pPr algn="ctr" rtl="0" eaLnBrk="0" fontAlgn="base" hangingPunct="0">
        <a:spcBef>
          <a:spcPct val="0"/>
        </a:spcBef>
        <a:spcAft>
          <a:spcPct val="0"/>
        </a:spcAft>
        <a:defRPr sz="3360">
          <a:solidFill>
            <a:srgbClr val="000090"/>
          </a:solidFill>
          <a:latin typeface="Arial" charset="0"/>
          <a:ea typeface="ＭＳ Ｐゴシック" charset="-128"/>
          <a:cs typeface="ＭＳ Ｐゴシック" charset="-128"/>
        </a:defRPr>
      </a:lvl4pPr>
      <a:lvl5pPr algn="ctr" rtl="0" eaLnBrk="0" fontAlgn="base" hangingPunct="0">
        <a:spcBef>
          <a:spcPct val="0"/>
        </a:spcBef>
        <a:spcAft>
          <a:spcPct val="0"/>
        </a:spcAft>
        <a:defRPr sz="3360">
          <a:solidFill>
            <a:srgbClr val="000090"/>
          </a:solidFill>
          <a:latin typeface="Arial" charset="0"/>
          <a:ea typeface="ＭＳ Ｐゴシック" charset="-128"/>
          <a:cs typeface="ＭＳ Ｐゴシック" charset="-128"/>
        </a:defRPr>
      </a:lvl5pPr>
      <a:lvl6pPr marL="548640" algn="ctr" rtl="0" eaLnBrk="0" fontAlgn="base" hangingPunct="0">
        <a:spcBef>
          <a:spcPct val="0"/>
        </a:spcBef>
        <a:spcAft>
          <a:spcPct val="0"/>
        </a:spcAft>
        <a:defRPr sz="2880" b="1" u="sng">
          <a:solidFill>
            <a:schemeClr val="accent2"/>
          </a:solidFill>
          <a:latin typeface="Arial" charset="0"/>
        </a:defRPr>
      </a:lvl6pPr>
      <a:lvl7pPr marL="1097280" algn="ctr" rtl="0" eaLnBrk="0" fontAlgn="base" hangingPunct="0">
        <a:spcBef>
          <a:spcPct val="0"/>
        </a:spcBef>
        <a:spcAft>
          <a:spcPct val="0"/>
        </a:spcAft>
        <a:defRPr sz="2880" b="1" u="sng">
          <a:solidFill>
            <a:schemeClr val="accent2"/>
          </a:solidFill>
          <a:latin typeface="Arial" charset="0"/>
        </a:defRPr>
      </a:lvl7pPr>
      <a:lvl8pPr marL="1645920" algn="ctr" rtl="0" eaLnBrk="0" fontAlgn="base" hangingPunct="0">
        <a:spcBef>
          <a:spcPct val="0"/>
        </a:spcBef>
        <a:spcAft>
          <a:spcPct val="0"/>
        </a:spcAft>
        <a:defRPr sz="2880" b="1" u="sng">
          <a:solidFill>
            <a:schemeClr val="accent2"/>
          </a:solidFill>
          <a:latin typeface="Arial" charset="0"/>
        </a:defRPr>
      </a:lvl8pPr>
      <a:lvl9pPr marL="2194560" algn="ctr" rtl="0" eaLnBrk="0" fontAlgn="base" hangingPunct="0">
        <a:spcBef>
          <a:spcPct val="0"/>
        </a:spcBef>
        <a:spcAft>
          <a:spcPct val="0"/>
        </a:spcAft>
        <a:defRPr sz="2880" b="1" u="sng">
          <a:solidFill>
            <a:schemeClr val="accent2"/>
          </a:solidFill>
          <a:latin typeface="Arial" charset="0"/>
        </a:defRPr>
      </a:lvl9pPr>
    </p:titleStyle>
    <p:bodyStyle>
      <a:lvl1pPr marL="411480" indent="-411480" algn="l" rtl="0" eaLnBrk="0" fontAlgn="base" hangingPunct="0">
        <a:spcBef>
          <a:spcPct val="20000"/>
        </a:spcBef>
        <a:spcAft>
          <a:spcPct val="0"/>
        </a:spcAft>
        <a:buChar char="•"/>
        <a:defRPr sz="3840">
          <a:solidFill>
            <a:schemeClr val="tx1"/>
          </a:solidFill>
          <a:latin typeface="+mn-lt"/>
          <a:ea typeface="ＭＳ Ｐゴシック" charset="-128"/>
          <a:cs typeface="ＭＳ Ｐゴシック" charset="-128"/>
        </a:defRPr>
      </a:lvl1pPr>
      <a:lvl2pPr marL="891540" indent="-342900" algn="l" rtl="0" eaLnBrk="0" fontAlgn="base" hangingPunct="0">
        <a:spcBef>
          <a:spcPct val="20000"/>
        </a:spcBef>
        <a:spcAft>
          <a:spcPct val="0"/>
        </a:spcAft>
        <a:buChar char="–"/>
        <a:defRPr sz="3360">
          <a:solidFill>
            <a:schemeClr val="tx1"/>
          </a:solidFill>
          <a:latin typeface="+mn-lt"/>
          <a:ea typeface="ＭＳ Ｐゴシック" charset="-128"/>
        </a:defRPr>
      </a:lvl2pPr>
      <a:lvl3pPr marL="1371600" indent="-274320" algn="l" rtl="0" eaLnBrk="0" fontAlgn="base" hangingPunct="0">
        <a:spcBef>
          <a:spcPct val="20000"/>
        </a:spcBef>
        <a:spcAft>
          <a:spcPct val="0"/>
        </a:spcAft>
        <a:buChar char="•"/>
        <a:defRPr sz="2880">
          <a:solidFill>
            <a:schemeClr val="tx1"/>
          </a:solidFill>
          <a:latin typeface="+mn-lt"/>
          <a:ea typeface="ＭＳ Ｐゴシック" charset="-128"/>
        </a:defRPr>
      </a:lvl3pPr>
      <a:lvl4pPr marL="1920240" indent="-274320" algn="l" rtl="0" eaLnBrk="0" fontAlgn="base" hangingPunct="0">
        <a:spcBef>
          <a:spcPct val="20000"/>
        </a:spcBef>
        <a:spcAft>
          <a:spcPct val="0"/>
        </a:spcAft>
        <a:buChar char="–"/>
        <a:defRPr sz="2400">
          <a:solidFill>
            <a:schemeClr val="tx1"/>
          </a:solidFill>
          <a:latin typeface="+mn-lt"/>
          <a:ea typeface="ＭＳ Ｐゴシック" charset="-128"/>
        </a:defRPr>
      </a:lvl4pPr>
      <a:lvl5pPr marL="2468880" indent="-274320" algn="l" rtl="0" eaLnBrk="0" fontAlgn="base" hangingPunct="0">
        <a:spcBef>
          <a:spcPct val="20000"/>
        </a:spcBef>
        <a:spcAft>
          <a:spcPct val="0"/>
        </a:spcAft>
        <a:buChar char="»"/>
        <a:defRPr sz="2400">
          <a:solidFill>
            <a:schemeClr val="tx1"/>
          </a:solidFill>
          <a:latin typeface="+mn-lt"/>
          <a:ea typeface="ＭＳ Ｐゴシック" charset="-128"/>
        </a:defRPr>
      </a:lvl5pPr>
      <a:lvl6pPr marL="3017520" indent="-274320" algn="l" rtl="0" eaLnBrk="0" fontAlgn="base" hangingPunct="0">
        <a:spcBef>
          <a:spcPct val="20000"/>
        </a:spcBef>
        <a:spcAft>
          <a:spcPct val="0"/>
        </a:spcAft>
        <a:buChar char="»"/>
        <a:defRPr>
          <a:solidFill>
            <a:schemeClr val="tx1"/>
          </a:solidFill>
          <a:latin typeface="+mn-lt"/>
          <a:ea typeface="ＭＳ Ｐゴシック" charset="-128"/>
        </a:defRPr>
      </a:lvl6pPr>
      <a:lvl7pPr marL="3566160" indent="-274320" algn="l" rtl="0" eaLnBrk="0" fontAlgn="base" hangingPunct="0">
        <a:spcBef>
          <a:spcPct val="20000"/>
        </a:spcBef>
        <a:spcAft>
          <a:spcPct val="0"/>
        </a:spcAft>
        <a:buChar char="»"/>
        <a:defRPr>
          <a:solidFill>
            <a:schemeClr val="tx1"/>
          </a:solidFill>
          <a:latin typeface="+mn-lt"/>
          <a:ea typeface="ＭＳ Ｐゴシック" charset="-128"/>
        </a:defRPr>
      </a:lvl7pPr>
      <a:lvl8pPr marL="4114800" indent="-274320" algn="l" rtl="0" eaLnBrk="0" fontAlgn="base" hangingPunct="0">
        <a:spcBef>
          <a:spcPct val="20000"/>
        </a:spcBef>
        <a:spcAft>
          <a:spcPct val="0"/>
        </a:spcAft>
        <a:buChar char="»"/>
        <a:defRPr>
          <a:solidFill>
            <a:schemeClr val="tx1"/>
          </a:solidFill>
          <a:latin typeface="+mn-lt"/>
          <a:ea typeface="ＭＳ Ｐゴシック" charset="-128"/>
        </a:defRPr>
      </a:lvl8pPr>
      <a:lvl9pPr marL="4663440" indent="-274320" algn="l" rtl="0" eaLnBrk="0" fontAlgn="base" hangingPunct="0">
        <a:spcBef>
          <a:spcPct val="20000"/>
        </a:spcBef>
        <a:spcAft>
          <a:spcPct val="0"/>
        </a:spcAft>
        <a:buChar char="»"/>
        <a:defRPr>
          <a:solidFill>
            <a:schemeClr val="tx1"/>
          </a:solidFill>
          <a:latin typeface="+mn-lt"/>
          <a:ea typeface="ＭＳ Ｐゴシック" charset="-128"/>
        </a:defRPr>
      </a:lvl9pPr>
    </p:bodyStyle>
    <p:otherStyle>
      <a:defPPr>
        <a:defRPr lang="de-DE"/>
      </a:defPPr>
      <a:lvl1pPr marL="0" algn="l" defTabSz="548640" rtl="0" eaLnBrk="1" latinLnBrk="0" hangingPunct="1">
        <a:defRPr sz="2160" kern="1200">
          <a:solidFill>
            <a:schemeClr val="tx1"/>
          </a:solidFill>
          <a:latin typeface="+mn-lt"/>
          <a:ea typeface="+mn-ea"/>
          <a:cs typeface="+mn-cs"/>
        </a:defRPr>
      </a:lvl1pPr>
      <a:lvl2pPr marL="548640" algn="l" defTabSz="548640" rtl="0" eaLnBrk="1" latinLnBrk="0" hangingPunct="1">
        <a:defRPr sz="2160" kern="1200">
          <a:solidFill>
            <a:schemeClr val="tx1"/>
          </a:solidFill>
          <a:latin typeface="+mn-lt"/>
          <a:ea typeface="+mn-ea"/>
          <a:cs typeface="+mn-cs"/>
        </a:defRPr>
      </a:lvl2pPr>
      <a:lvl3pPr marL="1097280" algn="l" defTabSz="548640" rtl="0" eaLnBrk="1" latinLnBrk="0" hangingPunct="1">
        <a:defRPr sz="2160" kern="1200">
          <a:solidFill>
            <a:schemeClr val="tx1"/>
          </a:solidFill>
          <a:latin typeface="+mn-lt"/>
          <a:ea typeface="+mn-ea"/>
          <a:cs typeface="+mn-cs"/>
        </a:defRPr>
      </a:lvl3pPr>
      <a:lvl4pPr marL="1645920" algn="l" defTabSz="548640" rtl="0" eaLnBrk="1" latinLnBrk="0" hangingPunct="1">
        <a:defRPr sz="2160" kern="1200">
          <a:solidFill>
            <a:schemeClr val="tx1"/>
          </a:solidFill>
          <a:latin typeface="+mn-lt"/>
          <a:ea typeface="+mn-ea"/>
          <a:cs typeface="+mn-cs"/>
        </a:defRPr>
      </a:lvl4pPr>
      <a:lvl5pPr marL="2194560" algn="l" defTabSz="548640" rtl="0" eaLnBrk="1" latinLnBrk="0" hangingPunct="1">
        <a:defRPr sz="2160" kern="1200">
          <a:solidFill>
            <a:schemeClr val="tx1"/>
          </a:solidFill>
          <a:latin typeface="+mn-lt"/>
          <a:ea typeface="+mn-ea"/>
          <a:cs typeface="+mn-cs"/>
        </a:defRPr>
      </a:lvl5pPr>
      <a:lvl6pPr marL="2743200" algn="l" defTabSz="548640" rtl="0" eaLnBrk="1" latinLnBrk="0" hangingPunct="1">
        <a:defRPr sz="2160" kern="1200">
          <a:solidFill>
            <a:schemeClr val="tx1"/>
          </a:solidFill>
          <a:latin typeface="+mn-lt"/>
          <a:ea typeface="+mn-ea"/>
          <a:cs typeface="+mn-cs"/>
        </a:defRPr>
      </a:lvl6pPr>
      <a:lvl7pPr marL="3291840" algn="l" defTabSz="548640" rtl="0" eaLnBrk="1" latinLnBrk="0" hangingPunct="1">
        <a:defRPr sz="2160" kern="1200">
          <a:solidFill>
            <a:schemeClr val="tx1"/>
          </a:solidFill>
          <a:latin typeface="+mn-lt"/>
          <a:ea typeface="+mn-ea"/>
          <a:cs typeface="+mn-cs"/>
        </a:defRPr>
      </a:lvl7pPr>
      <a:lvl8pPr marL="3840480" algn="l" defTabSz="548640" rtl="0" eaLnBrk="1" latinLnBrk="0" hangingPunct="1">
        <a:defRPr sz="2160" kern="1200">
          <a:solidFill>
            <a:schemeClr val="tx1"/>
          </a:solidFill>
          <a:latin typeface="+mn-lt"/>
          <a:ea typeface="+mn-ea"/>
          <a:cs typeface="+mn-cs"/>
        </a:defRPr>
      </a:lvl8pPr>
      <a:lvl9pPr marL="4389120" algn="l" defTabSz="548640" rtl="0" eaLnBrk="1" latinLnBrk="0" hangingPunct="1">
        <a:defRPr sz="216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r>
              <a:rPr lang="en-US"/>
              <a:t>27/06/2025</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GB"/>
              <a:t>G. Arduini - WG2a report: Project comparison (status)</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9" name="Picture 8" descr="A blue screen with white text&#10;&#10;AI-generated content may be incorrect.">
            <a:extLst>
              <a:ext uri="{FF2B5EF4-FFF2-40B4-BE49-F238E27FC236}">
                <a16:creationId xmlns:a16="http://schemas.microsoft.com/office/drawing/2014/main" id="{C5FD4865-E7EA-B1EB-08EF-C66A8335005D}"/>
              </a:ext>
            </a:extLst>
          </p:cNvPr>
          <p:cNvPicPr>
            <a:picLocks noChangeAspect="1"/>
          </p:cNvPicPr>
          <p:nvPr userDrawn="1"/>
        </p:nvPicPr>
        <p:blipFill>
          <a:blip r:embed="rId24"/>
          <a:stretch>
            <a:fillRect/>
          </a:stretch>
        </p:blipFill>
        <p:spPr>
          <a:xfrm>
            <a:off x="8290560" y="-12178"/>
            <a:ext cx="3901440" cy="1028700"/>
          </a:xfrm>
          <a:prstGeom prst="rect">
            <a:avLst/>
          </a:prstGeom>
        </p:spPr>
      </p:pic>
    </p:spTree>
    <p:extLst>
      <p:ext uri="{BB962C8B-B14F-4D97-AF65-F5344CB8AC3E}">
        <p14:creationId xmlns:p14="http://schemas.microsoft.com/office/powerpoint/2010/main" val="408547940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14" r:id="rId18"/>
    <p:sldLayoutId id="2147483715" r:id="rId19"/>
    <p:sldLayoutId id="2147483716" r:id="rId20"/>
    <p:sldLayoutId id="2147483717" r:id="rId21"/>
    <p:sldLayoutId id="2147483718"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531663"/>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216152"/>
            <a:ext cx="11376024" cy="498462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Slide Number Placeholder 4">
            <a:extLst>
              <a:ext uri="{FF2B5EF4-FFF2-40B4-BE49-F238E27FC236}">
                <a16:creationId xmlns:a16="http://schemas.microsoft.com/office/drawing/2014/main" id="{A45F2FE8-93CE-924C-A3D1-FA02A63AFA1F}"/>
              </a:ext>
            </a:extLst>
          </p:cNvPr>
          <p:cNvSpPr>
            <a:spLocks noGrp="1"/>
          </p:cNvSpPr>
          <p:nvPr>
            <p:ph type="sldNum" sz="quarter" idx="4"/>
          </p:nvPr>
        </p:nvSpPr>
        <p:spPr>
          <a:xfrm>
            <a:off x="9201866" y="6357379"/>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D7BDC2-B36A-8E46-98EE-BD5D8FCA95A0}" type="slidenum">
              <a:rPr lang="en-GB" smtClean="0"/>
              <a:t>‹#›</a:t>
            </a:fld>
            <a:endParaRPr lang="en-GB"/>
          </a:p>
        </p:txBody>
      </p:sp>
    </p:spTree>
    <p:extLst>
      <p:ext uri="{BB962C8B-B14F-4D97-AF65-F5344CB8AC3E}">
        <p14:creationId xmlns:p14="http://schemas.microsoft.com/office/powerpoint/2010/main" val="4126326381"/>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 id="2147483731" r:id="rId12"/>
    <p:sldLayoutId id="2147483732" r:id="rId13"/>
    <p:sldLayoutId id="2147483733" r:id="rId14"/>
  </p:sldLayoutIdLst>
  <p:hf sldNum="0"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1"/>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1"/>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1"/>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6.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43.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3.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3.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8.xml"/><Relationship Id="rId4" Type="http://schemas.openxmlformats.org/officeDocument/2006/relationships/hyperlink" Target="https://indico.cern.ch/event/1439855/contributions/"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18.xml"/><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tiff"/><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3B3370-B6B7-BB7D-B987-6D73402DF09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21D6CE9-2D53-8133-6724-E935925ABE55}"/>
              </a:ext>
            </a:extLst>
          </p:cNvPr>
          <p:cNvSpPr>
            <a:spLocks noGrp="1"/>
          </p:cNvSpPr>
          <p:nvPr>
            <p:ph type="title"/>
          </p:nvPr>
        </p:nvSpPr>
        <p:spPr>
          <a:xfrm>
            <a:off x="1991854" y="3163169"/>
            <a:ext cx="8208293" cy="531663"/>
          </a:xfrm>
        </p:spPr>
        <p:txBody>
          <a:bodyPr/>
          <a:lstStyle/>
          <a:p>
            <a:pPr algn="ctr">
              <a:defRPr/>
            </a:pPr>
            <a:r>
              <a:rPr lang="en-US" altLang="en-US" dirty="0">
                <a:solidFill>
                  <a:srgbClr val="2962AE"/>
                </a:solidFill>
              </a:rPr>
              <a:t>Some info from ESPP Symposium, DG and ATS-director talks</a:t>
            </a:r>
            <a:endParaRPr lang="en-US" altLang="en-US" dirty="0">
              <a:solidFill>
                <a:srgbClr val="2962AE"/>
              </a:solidFill>
              <a:sym typeface="Wingdings" pitchFamily="2" charset="2"/>
            </a:endParaRPr>
          </a:p>
        </p:txBody>
      </p:sp>
    </p:spTree>
    <p:extLst>
      <p:ext uri="{BB962C8B-B14F-4D97-AF65-F5344CB8AC3E}">
        <p14:creationId xmlns:p14="http://schemas.microsoft.com/office/powerpoint/2010/main" val="28943136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BBC208-BEEC-2698-4349-3986F43B9C12}"/>
            </a:ext>
          </a:extLst>
        </p:cNvPr>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BC98CD9-973F-8CAE-D1DF-3E0961734E25}"/>
              </a:ext>
            </a:extLst>
          </p:cNvPr>
          <p:cNvSpPr>
            <a:spLocks noGrp="1"/>
          </p:cNvSpPr>
          <p:nvPr>
            <p:ph type="sldNum" sz="quarter" idx="12"/>
          </p:nvPr>
        </p:nvSpPr>
        <p:spPr/>
        <p:txBody>
          <a:bodyPr/>
          <a:lstStyle/>
          <a:p>
            <a:fld id="{1787A23F-BAF2-40F7-981E-A4E481A32A38}" type="slidenum">
              <a:rPr lang="en-US" smtClean="0"/>
              <a:t>10</a:t>
            </a:fld>
            <a:endParaRPr lang="en-US"/>
          </a:p>
        </p:txBody>
      </p:sp>
      <p:sp>
        <p:nvSpPr>
          <p:cNvPr id="2" name="TextBox 1">
            <a:extLst>
              <a:ext uri="{FF2B5EF4-FFF2-40B4-BE49-F238E27FC236}">
                <a16:creationId xmlns:a16="http://schemas.microsoft.com/office/drawing/2014/main" id="{590BD5FD-5387-DF36-9A84-7E4AB6F8F274}"/>
              </a:ext>
            </a:extLst>
          </p:cNvPr>
          <p:cNvSpPr txBox="1"/>
          <p:nvPr/>
        </p:nvSpPr>
        <p:spPr>
          <a:xfrm>
            <a:off x="2423592" y="116632"/>
            <a:ext cx="7032374" cy="369332"/>
          </a:xfrm>
          <a:prstGeom prst="rect">
            <a:avLst/>
          </a:prstGeom>
          <a:noFill/>
        </p:spPr>
        <p:txBody>
          <a:bodyPr wrap="none" lIns="0" tIns="0" rIns="0" bIns="0" rtlCol="0">
            <a:spAutoFit/>
          </a:bodyPr>
          <a:lstStyle/>
          <a:p>
            <a:pPr algn="l"/>
            <a:r>
              <a:rPr lang="en-CH" sz="2400" dirty="0">
                <a:solidFill>
                  <a:schemeClr val="tx2"/>
                </a:solidFill>
              </a:rPr>
              <a:t>European Strategy Group (ESG) remit from Council</a:t>
            </a:r>
          </a:p>
        </p:txBody>
      </p:sp>
      <p:sp>
        <p:nvSpPr>
          <p:cNvPr id="4" name="TextBox 3">
            <a:extLst>
              <a:ext uri="{FF2B5EF4-FFF2-40B4-BE49-F238E27FC236}">
                <a16:creationId xmlns:a16="http://schemas.microsoft.com/office/drawing/2014/main" id="{CFDE2E5F-6BFE-C0C8-9299-D04AD8D11595}"/>
              </a:ext>
            </a:extLst>
          </p:cNvPr>
          <p:cNvSpPr txBox="1"/>
          <p:nvPr/>
        </p:nvSpPr>
        <p:spPr>
          <a:xfrm>
            <a:off x="221650" y="811004"/>
            <a:ext cx="11679479" cy="5770811"/>
          </a:xfrm>
          <a:prstGeom prst="rect">
            <a:avLst/>
          </a:prstGeom>
          <a:noFill/>
        </p:spPr>
        <p:txBody>
          <a:bodyPr wrap="none" lIns="0" tIns="0" rIns="0" bIns="0" rtlCol="0">
            <a:spAutoFit/>
          </a:bodyPr>
          <a:lstStyle/>
          <a:p>
            <a:r>
              <a:rPr lang="en-GB" sz="1500" dirty="0">
                <a:solidFill>
                  <a:schemeClr val="tx2"/>
                </a:solidFill>
              </a:rPr>
              <a:t>The remit of the European Strategy Group </a:t>
            </a:r>
            <a:r>
              <a:rPr lang="en-GB" sz="1400" dirty="0">
                <a:solidFill>
                  <a:schemeClr val="tx2"/>
                </a:solidFill>
              </a:rPr>
              <a:t>(ESG), </a:t>
            </a:r>
            <a:r>
              <a:rPr lang="en-GB" sz="1500" dirty="0">
                <a:solidFill>
                  <a:schemeClr val="tx2"/>
                </a:solidFill>
              </a:rPr>
              <a:t>established in June 2024, is to develop an update of the European Strategy </a:t>
            </a:r>
          </a:p>
          <a:p>
            <a:r>
              <a:rPr lang="en-GB" sz="1500" dirty="0">
                <a:solidFill>
                  <a:schemeClr val="tx2"/>
                </a:solidFill>
              </a:rPr>
              <a:t>for Particle Physics and submit it for approval by the Council. </a:t>
            </a:r>
            <a:r>
              <a:rPr lang="en-GB" sz="1500" b="1" dirty="0">
                <a:solidFill>
                  <a:srgbClr val="C00000"/>
                </a:solidFill>
              </a:rPr>
              <a:t>The aim of the Strategy update should be to develop a visionary </a:t>
            </a:r>
          </a:p>
          <a:p>
            <a:r>
              <a:rPr lang="en-GB" sz="1500" b="1" dirty="0">
                <a:solidFill>
                  <a:srgbClr val="C00000"/>
                </a:solidFill>
              </a:rPr>
              <a:t>and concrete plan that greatly advances human knowledge in fundamental physics through the realisation of the next flagship </a:t>
            </a:r>
          </a:p>
          <a:p>
            <a:r>
              <a:rPr lang="en-GB" sz="1500" b="1" dirty="0">
                <a:solidFill>
                  <a:srgbClr val="C00000"/>
                </a:solidFill>
              </a:rPr>
              <a:t>project at CERN. This plan should attract and value international collaboration and should allow Europe to continue to play a </a:t>
            </a:r>
          </a:p>
          <a:p>
            <a:r>
              <a:rPr lang="en-GB" sz="1500" b="1" dirty="0">
                <a:solidFill>
                  <a:srgbClr val="C00000"/>
                </a:solidFill>
              </a:rPr>
              <a:t>leading role in the field.</a:t>
            </a:r>
            <a:endParaRPr lang="en-CH" sz="1500" b="1" dirty="0">
              <a:solidFill>
                <a:srgbClr val="C00000"/>
              </a:solidFill>
            </a:endParaRPr>
          </a:p>
          <a:p>
            <a:r>
              <a:rPr lang="en-GB" sz="1500" dirty="0">
                <a:solidFill>
                  <a:schemeClr val="tx2"/>
                </a:solidFill>
              </a:rPr>
              <a:t> </a:t>
            </a:r>
            <a:endParaRPr lang="en-CH" sz="1500" dirty="0">
              <a:solidFill>
                <a:schemeClr val="tx2"/>
              </a:solidFill>
            </a:endParaRPr>
          </a:p>
          <a:p>
            <a:r>
              <a:rPr lang="en-GB" sz="1500" dirty="0">
                <a:solidFill>
                  <a:schemeClr val="tx2"/>
                </a:solidFill>
              </a:rPr>
              <a:t>The ESG should take into consideration:</a:t>
            </a:r>
            <a:endParaRPr lang="en-CH" sz="1500" dirty="0">
              <a:solidFill>
                <a:schemeClr val="tx2"/>
              </a:solidFill>
            </a:endParaRPr>
          </a:p>
          <a:p>
            <a:pPr marL="285750" lvl="0" indent="-285750">
              <a:buFont typeface="Wingdings" pitchFamily="2" charset="2"/>
              <a:buChar char="q"/>
            </a:pPr>
            <a:r>
              <a:rPr lang="en-GB" sz="1500" dirty="0">
                <a:solidFill>
                  <a:schemeClr val="tx2"/>
                </a:solidFill>
              </a:rPr>
              <a:t>the input of the particle physics community;</a:t>
            </a:r>
            <a:endParaRPr lang="en-CH" sz="1500" dirty="0">
              <a:solidFill>
                <a:schemeClr val="tx2"/>
              </a:solidFill>
            </a:endParaRPr>
          </a:p>
          <a:p>
            <a:pPr marL="285750" lvl="0" indent="-285750">
              <a:buFont typeface="Wingdings" pitchFamily="2" charset="2"/>
              <a:buChar char="q"/>
            </a:pPr>
            <a:r>
              <a:rPr lang="en-GB" sz="1500" dirty="0">
                <a:solidFill>
                  <a:schemeClr val="tx2"/>
                </a:solidFill>
              </a:rPr>
              <a:t>the status of implementation of the 2020 Strategy update;</a:t>
            </a:r>
            <a:endParaRPr lang="en-CH" sz="1500" dirty="0">
              <a:solidFill>
                <a:schemeClr val="tx2"/>
              </a:solidFill>
            </a:endParaRPr>
          </a:p>
          <a:p>
            <a:pPr marL="285750" lvl="0" indent="-285750">
              <a:buFont typeface="Wingdings" pitchFamily="2" charset="2"/>
              <a:buChar char="q"/>
            </a:pPr>
            <a:r>
              <a:rPr lang="en-GB" sz="1500" dirty="0">
                <a:solidFill>
                  <a:schemeClr val="tx2"/>
                </a:solidFill>
              </a:rPr>
              <a:t>the accomplishments over recent years, including the results from the LHC and other experiments and facilities worldwide, </a:t>
            </a:r>
          </a:p>
          <a:p>
            <a:pPr lvl="0"/>
            <a:r>
              <a:rPr lang="en-GB" sz="1500" dirty="0">
                <a:solidFill>
                  <a:schemeClr val="tx2"/>
                </a:solidFill>
              </a:rPr>
              <a:t>     the progress in the construction of the High-Luminosity LHC, the outcome of the Future Circular Collider Feasibility Study, </a:t>
            </a:r>
          </a:p>
          <a:p>
            <a:pPr lvl="0"/>
            <a:r>
              <a:rPr lang="en-GB" sz="1500" dirty="0">
                <a:solidFill>
                  <a:schemeClr val="tx2"/>
                </a:solidFill>
              </a:rPr>
              <a:t>     and recent technological developments in accelerator, detector and computing;</a:t>
            </a:r>
            <a:r>
              <a:rPr lang="en-CH" sz="1500" dirty="0">
                <a:solidFill>
                  <a:schemeClr val="tx2"/>
                </a:solidFill>
              </a:rPr>
              <a:t> </a:t>
            </a:r>
            <a:r>
              <a:rPr lang="en-GB" sz="1500" dirty="0">
                <a:solidFill>
                  <a:schemeClr val="tx2"/>
                </a:solidFill>
              </a:rPr>
              <a:t>the international landscape of the field.</a:t>
            </a:r>
            <a:endParaRPr lang="en-CH" sz="1500" dirty="0">
              <a:solidFill>
                <a:schemeClr val="tx2"/>
              </a:solidFill>
            </a:endParaRPr>
          </a:p>
          <a:p>
            <a:r>
              <a:rPr lang="en-GB" sz="1500" dirty="0">
                <a:solidFill>
                  <a:schemeClr val="tx2"/>
                </a:solidFill>
              </a:rPr>
              <a:t> </a:t>
            </a:r>
            <a:endParaRPr lang="en-CH" sz="1500" dirty="0">
              <a:solidFill>
                <a:schemeClr val="tx2"/>
              </a:solidFill>
            </a:endParaRPr>
          </a:p>
          <a:p>
            <a:r>
              <a:rPr lang="en-GB" sz="1500" b="1" dirty="0">
                <a:solidFill>
                  <a:srgbClr val="C00000"/>
                </a:solidFill>
              </a:rPr>
              <a:t>The Strategy update should include the preferred option for the next collider at CERN and prioritised alternative options to </a:t>
            </a:r>
          </a:p>
          <a:p>
            <a:r>
              <a:rPr lang="en-GB" sz="1500" b="1" dirty="0">
                <a:solidFill>
                  <a:srgbClr val="C00000"/>
                </a:solidFill>
              </a:rPr>
              <a:t>be pursued if the chosen preferred plan turns out not to be feasible or competitive</a:t>
            </a:r>
            <a:r>
              <a:rPr lang="en-GB" sz="1500" dirty="0">
                <a:solidFill>
                  <a:srgbClr val="C00000"/>
                </a:solidFill>
              </a:rPr>
              <a:t>. </a:t>
            </a:r>
            <a:r>
              <a:rPr lang="en-GB" sz="1500" dirty="0">
                <a:solidFill>
                  <a:schemeClr val="tx2"/>
                </a:solidFill>
              </a:rPr>
              <a:t>The Strategy update should also indicate </a:t>
            </a:r>
          </a:p>
          <a:p>
            <a:r>
              <a:rPr lang="en-GB" sz="1500" dirty="0">
                <a:solidFill>
                  <a:srgbClr val="0432FF"/>
                </a:solidFill>
              </a:rPr>
              <a:t>areas of priority for exploration complementary to colliders </a:t>
            </a:r>
            <a:r>
              <a:rPr lang="en-GB" sz="1500" dirty="0">
                <a:solidFill>
                  <a:schemeClr val="tx2"/>
                </a:solidFill>
              </a:rPr>
              <a:t>and for other experiments to be considered at CERN and at other laboratories </a:t>
            </a:r>
          </a:p>
          <a:p>
            <a:r>
              <a:rPr lang="en-GB" sz="1500" dirty="0">
                <a:solidFill>
                  <a:schemeClr val="tx2"/>
                </a:solidFill>
              </a:rPr>
              <a:t>in Europe, as well as for participation in projects outside Europe. </a:t>
            </a:r>
            <a:endParaRPr lang="en-CH" sz="1500" dirty="0">
              <a:solidFill>
                <a:schemeClr val="tx2"/>
              </a:solidFill>
            </a:endParaRPr>
          </a:p>
          <a:p>
            <a:r>
              <a:rPr lang="en-GB" sz="1500" dirty="0">
                <a:solidFill>
                  <a:schemeClr val="tx2"/>
                </a:solidFill>
              </a:rPr>
              <a:t> </a:t>
            </a:r>
            <a:endParaRPr lang="en-CH" sz="1500" dirty="0">
              <a:solidFill>
                <a:schemeClr val="tx2"/>
              </a:solidFill>
            </a:endParaRPr>
          </a:p>
          <a:p>
            <a:r>
              <a:rPr lang="en-GB" sz="1500" dirty="0">
                <a:solidFill>
                  <a:schemeClr val="tx2"/>
                </a:solidFill>
              </a:rPr>
              <a:t>The ESG should review and update the Strategy and add other items identified as relevant to the field, including accelerator, </a:t>
            </a:r>
          </a:p>
          <a:p>
            <a:r>
              <a:rPr lang="en-GB" sz="1500" dirty="0">
                <a:solidFill>
                  <a:schemeClr val="tx2"/>
                </a:solidFill>
              </a:rPr>
              <a:t>detector and computing R&amp;D, the theory frontier, actions to minimise the environmental impact and to improve the sustainability </a:t>
            </a:r>
          </a:p>
          <a:p>
            <a:r>
              <a:rPr lang="en-GB" sz="1500" dirty="0">
                <a:solidFill>
                  <a:schemeClr val="tx2"/>
                </a:solidFill>
              </a:rPr>
              <a:t>of accelerator-based particle physics, the strategy and initiatives to attract, train and retain the young generations, public engagement </a:t>
            </a:r>
          </a:p>
          <a:p>
            <a:r>
              <a:rPr lang="en-GB" sz="1500" dirty="0">
                <a:solidFill>
                  <a:schemeClr val="tx2"/>
                </a:solidFill>
              </a:rPr>
              <a:t>and outreach. </a:t>
            </a:r>
            <a:endParaRPr lang="en-CH" sz="1500" dirty="0">
              <a:solidFill>
                <a:schemeClr val="tx2"/>
              </a:solidFill>
            </a:endParaRPr>
          </a:p>
          <a:p>
            <a:r>
              <a:rPr lang="en-GB" sz="1500" dirty="0">
                <a:solidFill>
                  <a:schemeClr val="tx2"/>
                </a:solidFill>
              </a:rPr>
              <a:t> </a:t>
            </a:r>
            <a:endParaRPr lang="en-CH" sz="1500" dirty="0">
              <a:solidFill>
                <a:schemeClr val="tx2"/>
              </a:solidFill>
            </a:endParaRPr>
          </a:p>
          <a:p>
            <a:r>
              <a:rPr lang="en-GB" sz="1500" dirty="0">
                <a:solidFill>
                  <a:srgbClr val="0432FF"/>
                </a:solidFill>
              </a:rPr>
              <a:t>The ESG should submit the proposed Strategy update to the Council by the end of January 2026.</a:t>
            </a:r>
            <a:endParaRPr lang="en-CH" sz="1500" dirty="0">
              <a:solidFill>
                <a:srgbClr val="0432FF"/>
              </a:solidFill>
            </a:endParaRPr>
          </a:p>
          <a:p>
            <a:endParaRPr lang="en-CH" sz="1500" dirty="0">
              <a:solidFill>
                <a:schemeClr val="tx2"/>
              </a:solidFill>
            </a:endParaRPr>
          </a:p>
        </p:txBody>
      </p:sp>
    </p:spTree>
    <p:extLst>
      <p:ext uri="{BB962C8B-B14F-4D97-AF65-F5344CB8AC3E}">
        <p14:creationId xmlns:p14="http://schemas.microsoft.com/office/powerpoint/2010/main" val="31768601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up of a map&#10;&#10;AI-generated content may be incorrect.">
            <a:extLst>
              <a:ext uri="{FF2B5EF4-FFF2-40B4-BE49-F238E27FC236}">
                <a16:creationId xmlns:a16="http://schemas.microsoft.com/office/drawing/2014/main" id="{F6C7D98F-C9DC-6DC1-745B-BA2649873890}"/>
              </a:ext>
            </a:extLst>
          </p:cNvPr>
          <p:cNvPicPr>
            <a:picLocks noChangeAspect="1"/>
          </p:cNvPicPr>
          <p:nvPr/>
        </p:nvPicPr>
        <p:blipFill>
          <a:blip r:embed="rId2"/>
          <a:stretch>
            <a:fillRect/>
          </a:stretch>
        </p:blipFill>
        <p:spPr>
          <a:xfrm>
            <a:off x="120650" y="142558"/>
            <a:ext cx="11950700" cy="6572885"/>
          </a:xfrm>
          <a:prstGeom prst="rect">
            <a:avLst/>
          </a:prstGeom>
          <a:noFill/>
        </p:spPr>
      </p:pic>
    </p:spTree>
    <p:extLst>
      <p:ext uri="{BB962C8B-B14F-4D97-AF65-F5344CB8AC3E}">
        <p14:creationId xmlns:p14="http://schemas.microsoft.com/office/powerpoint/2010/main" val="18168464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F77EEDB-B6C2-C452-1C33-E4ECAC002E3E}"/>
              </a:ext>
            </a:extLst>
          </p:cNvPr>
          <p:cNvSpPr>
            <a:spLocks noGrp="1"/>
          </p:cNvSpPr>
          <p:nvPr>
            <p:ph type="title"/>
          </p:nvPr>
        </p:nvSpPr>
        <p:spPr/>
        <p:txBody>
          <a:bodyPr/>
          <a:lstStyle/>
          <a:p>
            <a:r>
              <a:rPr lang="en-US" dirty="0"/>
              <a:t>Performance comparison</a:t>
            </a:r>
            <a:endParaRPr lang="en-GB" dirty="0"/>
          </a:p>
        </p:txBody>
      </p:sp>
      <p:sp>
        <p:nvSpPr>
          <p:cNvPr id="8" name="Content Placeholder 7">
            <a:extLst>
              <a:ext uri="{FF2B5EF4-FFF2-40B4-BE49-F238E27FC236}">
                <a16:creationId xmlns:a16="http://schemas.microsoft.com/office/drawing/2014/main" id="{9F063302-C1CB-69FD-111D-D096ADCDBADB}"/>
              </a:ext>
            </a:extLst>
          </p:cNvPr>
          <p:cNvSpPr>
            <a:spLocks noGrp="1"/>
          </p:cNvSpPr>
          <p:nvPr>
            <p:ph sz="half" idx="2"/>
          </p:nvPr>
        </p:nvSpPr>
        <p:spPr>
          <a:xfrm>
            <a:off x="5477934" y="1294047"/>
            <a:ext cx="6638223" cy="4608511"/>
          </a:xfrm>
        </p:spPr>
        <p:txBody>
          <a:bodyPr/>
          <a:lstStyle/>
          <a:p>
            <a:pPr marL="342900" indent="-342900">
              <a:lnSpc>
                <a:spcPct val="100000"/>
              </a:lnSpc>
              <a:buFont typeface="Arial" panose="020B0604020202020204" pitchFamily="34" charset="0"/>
              <a:buChar char="•"/>
            </a:pPr>
            <a:r>
              <a:rPr lang="en-GB" sz="1800" dirty="0">
                <a:solidFill>
                  <a:schemeClr val="tx1"/>
                </a:solidFill>
              </a:rPr>
              <a:t>Circular colliders (CC) are more efficient than Linear Colliders (LC) at energies up to 300-350 GeV.</a:t>
            </a:r>
            <a:r>
              <a:rPr lang="en-GB" sz="1800" b="0" dirty="0">
                <a:solidFill>
                  <a:schemeClr val="tx1"/>
                </a:solidFill>
              </a:rPr>
              <a:t> Note the improvement </a:t>
            </a:r>
            <a:r>
              <a:rPr lang="en-GB" sz="1800" b="0" dirty="0" err="1">
                <a:solidFill>
                  <a:schemeClr val="tx1"/>
                </a:solidFill>
              </a:rPr>
              <a:t>w.r.t.</a:t>
            </a:r>
            <a:r>
              <a:rPr lang="en-GB" sz="1800" b="0" dirty="0">
                <a:solidFill>
                  <a:schemeClr val="tx1"/>
                </a:solidFill>
              </a:rPr>
              <a:t> LEP/LEP2</a:t>
            </a:r>
          </a:p>
          <a:p>
            <a:pPr marL="342900" indent="-342900">
              <a:lnSpc>
                <a:spcPct val="100000"/>
              </a:lnSpc>
              <a:buFont typeface="Arial" panose="020B0604020202020204" pitchFamily="34" charset="0"/>
              <a:buChar char="•"/>
            </a:pPr>
            <a:r>
              <a:rPr lang="en-GB" sz="1800" dirty="0">
                <a:solidFill>
                  <a:schemeClr val="tx1"/>
                </a:solidFill>
              </a:rPr>
              <a:t>LC can reach the O(TeV) region </a:t>
            </a:r>
            <a:r>
              <a:rPr lang="en-GB" sz="1800" b="0" dirty="0">
                <a:solidFill>
                  <a:schemeClr val="tx1"/>
                </a:solidFill>
              </a:rPr>
              <a:t>(no synchrotron radiation loss)</a:t>
            </a:r>
          </a:p>
          <a:p>
            <a:pPr marL="342900" indent="-342900">
              <a:lnSpc>
                <a:spcPct val="100000"/>
              </a:lnSpc>
              <a:buFont typeface="Arial" panose="020B0604020202020204" pitchFamily="34" charset="0"/>
              <a:buChar char="•"/>
            </a:pPr>
            <a:r>
              <a:rPr lang="en-GB" sz="1800" dirty="0">
                <a:solidFill>
                  <a:schemeClr val="tx1"/>
                </a:solidFill>
              </a:rPr>
              <a:t>CC can accommodate more experiments </a:t>
            </a:r>
            <a:r>
              <a:rPr lang="en-GB" sz="1800" b="0" dirty="0">
                <a:solidFill>
                  <a:schemeClr val="tx1"/>
                </a:solidFill>
              </a:rPr>
              <a:t>operating in parallel</a:t>
            </a:r>
          </a:p>
          <a:p>
            <a:pPr marL="342900" indent="-342900">
              <a:lnSpc>
                <a:spcPct val="100000"/>
              </a:lnSpc>
              <a:buFont typeface="Arial" panose="020B0604020202020204" pitchFamily="34" charset="0"/>
              <a:buChar char="•"/>
            </a:pPr>
            <a:r>
              <a:rPr lang="en-GB" sz="1800" dirty="0">
                <a:solidFill>
                  <a:schemeClr val="tx1"/>
                </a:solidFill>
              </a:rPr>
              <a:t>FCC-ee collision energy can be varied between 90 and 240 GeV seamlessly</a:t>
            </a:r>
            <a:r>
              <a:rPr lang="en-GB" sz="1800" b="0" dirty="0">
                <a:solidFill>
                  <a:schemeClr val="tx1"/>
                </a:solidFill>
              </a:rPr>
              <a:t> at unparalleled luminosity.</a:t>
            </a:r>
          </a:p>
          <a:p>
            <a:pPr marL="342900" indent="-342900">
              <a:lnSpc>
                <a:spcPct val="100000"/>
              </a:lnSpc>
              <a:buFont typeface="Arial" panose="020B0604020202020204" pitchFamily="34" charset="0"/>
              <a:buChar char="•"/>
            </a:pPr>
            <a:r>
              <a:rPr lang="en-GB" sz="1800" dirty="0">
                <a:solidFill>
                  <a:schemeClr val="tx1"/>
                </a:solidFill>
              </a:rPr>
              <a:t>LC baselines include polarized </a:t>
            </a:r>
            <a:r>
              <a:rPr lang="en-GB" sz="1800" b="0" dirty="0">
                <a:solidFill>
                  <a:schemeClr val="tx1"/>
                </a:solidFill>
              </a:rPr>
              <a:t>e</a:t>
            </a:r>
            <a:r>
              <a:rPr lang="en-GB" sz="1800" b="0" baseline="30000" dirty="0">
                <a:solidFill>
                  <a:schemeClr val="tx1"/>
                </a:solidFill>
              </a:rPr>
              <a:t>- </a:t>
            </a:r>
            <a:r>
              <a:rPr lang="en-GB" sz="1800" b="0" dirty="0">
                <a:solidFill>
                  <a:schemeClr val="tx1"/>
                </a:solidFill>
              </a:rPr>
              <a:t>beam. For LCF e</a:t>
            </a:r>
            <a:r>
              <a:rPr lang="en-GB" sz="1800" b="0" baseline="30000" dirty="0">
                <a:solidFill>
                  <a:schemeClr val="tx1"/>
                </a:solidFill>
              </a:rPr>
              <a:t>+</a:t>
            </a:r>
            <a:r>
              <a:rPr lang="en-GB" sz="1800" b="0" dirty="0">
                <a:solidFill>
                  <a:schemeClr val="tx1"/>
                </a:solidFill>
              </a:rPr>
              <a:t> too.</a:t>
            </a:r>
          </a:p>
          <a:p>
            <a:pPr marL="342900" indent="-342900">
              <a:lnSpc>
                <a:spcPct val="100000"/>
              </a:lnSpc>
              <a:buFont typeface="Arial" panose="020B0604020202020204" pitchFamily="34" charset="0"/>
              <a:buChar char="•"/>
            </a:pPr>
            <a:r>
              <a:rPr lang="en-GB" sz="1800" dirty="0">
                <a:solidFill>
                  <a:schemeClr val="tx1"/>
                </a:solidFill>
              </a:rPr>
              <a:t>LEP3 proposal still at pre-conceptual design level</a:t>
            </a:r>
            <a:r>
              <a:rPr lang="en-GB" sz="1800" b="0" dirty="0">
                <a:solidFill>
                  <a:schemeClr val="tx1"/>
                </a:solidFill>
              </a:rPr>
              <a:t>: larger uncertainty on luminosity, power consumption</a:t>
            </a:r>
          </a:p>
        </p:txBody>
      </p:sp>
      <p:sp>
        <p:nvSpPr>
          <p:cNvPr id="4" name="Slide Number Placeholder 3">
            <a:extLst>
              <a:ext uri="{FF2B5EF4-FFF2-40B4-BE49-F238E27FC236}">
                <a16:creationId xmlns:a16="http://schemas.microsoft.com/office/drawing/2014/main" id="{641EA7C0-E729-66BD-7E82-1A46908FEEC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pic>
        <p:nvPicPr>
          <p:cNvPr id="5" name="Picture 4" descr="A graph of energy and energy&#10;&#10;AI-generated content may be incorrect.">
            <a:extLst>
              <a:ext uri="{FF2B5EF4-FFF2-40B4-BE49-F238E27FC236}">
                <a16:creationId xmlns:a16="http://schemas.microsoft.com/office/drawing/2014/main" id="{8A8CC2FA-396F-A658-16A7-D2F6EEF2ACF1}"/>
              </a:ext>
            </a:extLst>
          </p:cNvPr>
          <p:cNvPicPr>
            <a:picLocks noChangeAspect="1"/>
          </p:cNvPicPr>
          <p:nvPr/>
        </p:nvPicPr>
        <p:blipFill>
          <a:blip r:embed="rId3"/>
          <a:stretch>
            <a:fillRect/>
          </a:stretch>
        </p:blipFill>
        <p:spPr>
          <a:xfrm>
            <a:off x="274320" y="2162869"/>
            <a:ext cx="5061214" cy="3016154"/>
          </a:xfrm>
          <a:prstGeom prst="rect">
            <a:avLst/>
          </a:prstGeom>
        </p:spPr>
      </p:pic>
      <p:sp>
        <p:nvSpPr>
          <p:cNvPr id="2" name="Date Placeholder 1">
            <a:extLst>
              <a:ext uri="{FF2B5EF4-FFF2-40B4-BE49-F238E27FC236}">
                <a16:creationId xmlns:a16="http://schemas.microsoft.com/office/drawing/2014/main" id="{5C6F3DF9-C5E7-1CCB-C9C0-E441FEFC69DB}"/>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033A0"/>
                </a:solidFill>
                <a:effectLst/>
                <a:uLnTx/>
                <a:uFillTx/>
                <a:latin typeface="Arial"/>
                <a:ea typeface="+mn-ea"/>
                <a:cs typeface="+mn-cs"/>
              </a:rPr>
              <a:t>27/06/2025</a:t>
            </a:r>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sp>
        <p:nvSpPr>
          <p:cNvPr id="6" name="Footer Placeholder 5">
            <a:extLst>
              <a:ext uri="{FF2B5EF4-FFF2-40B4-BE49-F238E27FC236}">
                <a16:creationId xmlns:a16="http://schemas.microsoft.com/office/drawing/2014/main" id="{BC070E31-7505-C6F4-19F7-65EA97089DA2}"/>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33A0"/>
                </a:solidFill>
                <a:effectLst/>
                <a:uLnTx/>
                <a:uFillTx/>
                <a:latin typeface="Arial"/>
                <a:ea typeface="+mn-ea"/>
                <a:cs typeface="+mn-cs"/>
              </a:rPr>
              <a:t>G. Arduini - WG2a report: Project comparison (status)</a:t>
            </a:r>
            <a:endParaRPr kumimoji="0" lang="en-US" sz="1200" b="0" i="0" u="none" strike="noStrike" kern="1200" cap="none" spc="0" normalizeH="0" baseline="0" noProof="0" dirty="0">
              <a:ln>
                <a:noFill/>
              </a:ln>
              <a:solidFill>
                <a:srgbClr val="0033A0"/>
              </a:solidFill>
              <a:effectLst/>
              <a:uLnTx/>
              <a:uFillTx/>
              <a:latin typeface="Arial"/>
              <a:ea typeface="+mn-ea"/>
              <a:cs typeface="+mn-cs"/>
            </a:endParaRPr>
          </a:p>
        </p:txBody>
      </p:sp>
    </p:spTree>
    <p:extLst>
      <p:ext uri="{BB962C8B-B14F-4D97-AF65-F5344CB8AC3E}">
        <p14:creationId xmlns:p14="http://schemas.microsoft.com/office/powerpoint/2010/main" val="25062809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CE4326-766C-D042-2A20-F0C723093D74}"/>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E1F3B828-8CE4-D4BF-8C1F-D85AF7C1A9DD}"/>
              </a:ext>
            </a:extLst>
          </p:cNvPr>
          <p:cNvPicPr>
            <a:picLocks noChangeAspect="1"/>
          </p:cNvPicPr>
          <p:nvPr/>
        </p:nvPicPr>
        <p:blipFill>
          <a:blip r:embed="rId2"/>
          <a:stretch>
            <a:fillRect/>
          </a:stretch>
        </p:blipFill>
        <p:spPr>
          <a:xfrm>
            <a:off x="119336" y="-15617"/>
            <a:ext cx="11089232" cy="6911929"/>
          </a:xfrm>
          <a:prstGeom prst="rect">
            <a:avLst/>
          </a:prstGeom>
        </p:spPr>
      </p:pic>
    </p:spTree>
    <p:extLst>
      <p:ext uri="{BB962C8B-B14F-4D97-AF65-F5344CB8AC3E}">
        <p14:creationId xmlns:p14="http://schemas.microsoft.com/office/powerpoint/2010/main" val="7056688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463B3A-0BC0-1A9C-6FE1-D047A00522C2}"/>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C4EAD640-4D54-D533-8C1E-2AE892E03911}"/>
              </a:ext>
            </a:extLst>
          </p:cNvPr>
          <p:cNvPicPr>
            <a:picLocks noChangeAspect="1"/>
          </p:cNvPicPr>
          <p:nvPr/>
        </p:nvPicPr>
        <p:blipFill>
          <a:blip r:embed="rId2"/>
          <a:stretch>
            <a:fillRect/>
          </a:stretch>
        </p:blipFill>
        <p:spPr>
          <a:xfrm>
            <a:off x="551384" y="9745"/>
            <a:ext cx="10945216" cy="6947647"/>
          </a:xfrm>
          <a:prstGeom prst="rect">
            <a:avLst/>
          </a:prstGeom>
        </p:spPr>
      </p:pic>
    </p:spTree>
    <p:extLst>
      <p:ext uri="{BB962C8B-B14F-4D97-AF65-F5344CB8AC3E}">
        <p14:creationId xmlns:p14="http://schemas.microsoft.com/office/powerpoint/2010/main" val="34944153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graph with numbers and text&#10;&#10;AI-generated content may be incorrect.">
            <a:extLst>
              <a:ext uri="{FF2B5EF4-FFF2-40B4-BE49-F238E27FC236}">
                <a16:creationId xmlns:a16="http://schemas.microsoft.com/office/drawing/2014/main" id="{D408F5A8-621F-AFD2-25AD-10E7D4503B44}"/>
              </a:ext>
            </a:extLst>
          </p:cNvPr>
          <p:cNvPicPr>
            <a:picLocks noChangeAspect="1"/>
          </p:cNvPicPr>
          <p:nvPr/>
        </p:nvPicPr>
        <p:blipFill>
          <a:blip r:embed="rId2"/>
          <a:stretch>
            <a:fillRect/>
          </a:stretch>
        </p:blipFill>
        <p:spPr>
          <a:xfrm>
            <a:off x="120650" y="426387"/>
            <a:ext cx="11950700" cy="6005226"/>
          </a:xfrm>
          <a:prstGeom prst="rect">
            <a:avLst/>
          </a:prstGeom>
          <a:noFill/>
        </p:spPr>
      </p:pic>
    </p:spTree>
    <p:extLst>
      <p:ext uri="{BB962C8B-B14F-4D97-AF65-F5344CB8AC3E}">
        <p14:creationId xmlns:p14="http://schemas.microsoft.com/office/powerpoint/2010/main" val="8018812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250A1-3650-FBF7-F6EF-94706C8F2C80}"/>
              </a:ext>
            </a:extLst>
          </p:cNvPr>
          <p:cNvSpPr>
            <a:spLocks noGrp="1"/>
          </p:cNvSpPr>
          <p:nvPr>
            <p:ph type="title"/>
          </p:nvPr>
        </p:nvSpPr>
        <p:spPr/>
        <p:txBody>
          <a:bodyPr/>
          <a:lstStyle/>
          <a:p>
            <a:r>
              <a:rPr lang="en-GB" dirty="0"/>
              <a:t>Cost estimates</a:t>
            </a:r>
          </a:p>
        </p:txBody>
      </p:sp>
      <p:graphicFrame>
        <p:nvGraphicFramePr>
          <p:cNvPr id="3" name="Table 2">
            <a:extLst>
              <a:ext uri="{FF2B5EF4-FFF2-40B4-BE49-F238E27FC236}">
                <a16:creationId xmlns:a16="http://schemas.microsoft.com/office/drawing/2014/main" id="{B11E1C20-9403-9391-FBB1-823DD77D1931}"/>
              </a:ext>
            </a:extLst>
          </p:cNvPr>
          <p:cNvGraphicFramePr>
            <a:graphicFrameLocks noGrp="1"/>
          </p:cNvGraphicFramePr>
          <p:nvPr/>
        </p:nvGraphicFramePr>
        <p:xfrm>
          <a:off x="2136503" y="1398934"/>
          <a:ext cx="7155543" cy="4820920"/>
        </p:xfrm>
        <a:graphic>
          <a:graphicData uri="http://schemas.openxmlformats.org/drawingml/2006/table">
            <a:tbl>
              <a:tblPr firstRow="1" bandRow="1">
                <a:tableStyleId>{8EC20E35-A176-4012-BC5E-935CFFF8708E}</a:tableStyleId>
              </a:tblPr>
              <a:tblGrid>
                <a:gridCol w="1293109">
                  <a:extLst>
                    <a:ext uri="{9D8B030D-6E8A-4147-A177-3AD203B41FA5}">
                      <a16:colId xmlns:a16="http://schemas.microsoft.com/office/drawing/2014/main" val="2001581477"/>
                    </a:ext>
                  </a:extLst>
                </a:gridCol>
                <a:gridCol w="3477253">
                  <a:extLst>
                    <a:ext uri="{9D8B030D-6E8A-4147-A177-3AD203B41FA5}">
                      <a16:colId xmlns:a16="http://schemas.microsoft.com/office/drawing/2014/main" val="3159036021"/>
                    </a:ext>
                  </a:extLst>
                </a:gridCol>
                <a:gridCol w="2385181">
                  <a:extLst>
                    <a:ext uri="{9D8B030D-6E8A-4147-A177-3AD203B41FA5}">
                      <a16:colId xmlns:a16="http://schemas.microsoft.com/office/drawing/2014/main" val="1569259901"/>
                    </a:ext>
                  </a:extLst>
                </a:gridCol>
              </a:tblGrid>
              <a:tr h="370840">
                <a:tc>
                  <a:txBody>
                    <a:bodyPr/>
                    <a:lstStyle/>
                    <a:p>
                      <a:endParaRPr lang="en-GB"/>
                    </a:p>
                  </a:txBody>
                  <a:tcPr/>
                </a:tc>
                <a:tc>
                  <a:txBody>
                    <a:bodyPr/>
                    <a:lstStyle/>
                    <a:p>
                      <a:endParaRPr lang="en-GB"/>
                    </a:p>
                  </a:txBody>
                  <a:tcPr/>
                </a:tc>
                <a:tc>
                  <a:txBody>
                    <a:bodyPr/>
                    <a:lstStyle/>
                    <a:p>
                      <a:pPr algn="ctr"/>
                      <a:r>
                        <a:rPr lang="en-GB" dirty="0" err="1"/>
                        <a:t>BCHF</a:t>
                      </a:r>
                      <a:endParaRPr lang="en-GB" dirty="0"/>
                    </a:p>
                  </a:txBody>
                  <a:tcPr/>
                </a:tc>
                <a:extLst>
                  <a:ext uri="{0D108BD9-81ED-4DB2-BD59-A6C34878D82A}">
                    <a16:rowId xmlns:a16="http://schemas.microsoft.com/office/drawing/2014/main" val="1425803093"/>
                  </a:ext>
                </a:extLst>
              </a:tr>
              <a:tr h="370840">
                <a:tc>
                  <a:txBody>
                    <a:bodyPr/>
                    <a:lstStyle/>
                    <a:p>
                      <a:r>
                        <a:rPr lang="en-GB" dirty="0"/>
                        <a:t>FCC-ee</a:t>
                      </a:r>
                    </a:p>
                  </a:txBody>
                  <a:tcPr/>
                </a:tc>
                <a:tc>
                  <a:txBody>
                    <a:bodyPr/>
                    <a:lstStyle/>
                    <a:p>
                      <a:r>
                        <a:rPr lang="en-GB" dirty="0"/>
                        <a:t>+ 4 </a:t>
                      </a:r>
                      <a:r>
                        <a:rPr lang="en-GB" dirty="0" err="1"/>
                        <a:t>exps</a:t>
                      </a:r>
                      <a:r>
                        <a:rPr lang="en-GB" dirty="0"/>
                        <a:t>. non-CERN cost</a:t>
                      </a:r>
                    </a:p>
                  </a:txBody>
                  <a:tcPr/>
                </a:tc>
                <a:tc>
                  <a:txBody>
                    <a:bodyPr/>
                    <a:lstStyle/>
                    <a:p>
                      <a:pPr algn="ctr"/>
                      <a:r>
                        <a:rPr lang="en-GB" dirty="0"/>
                        <a:t>15.3</a:t>
                      </a:r>
                    </a:p>
                  </a:txBody>
                  <a:tcPr/>
                </a:tc>
                <a:extLst>
                  <a:ext uri="{0D108BD9-81ED-4DB2-BD59-A6C34878D82A}">
                    <a16:rowId xmlns:a16="http://schemas.microsoft.com/office/drawing/2014/main" val="2297087466"/>
                  </a:ext>
                </a:extLst>
              </a:tr>
              <a:tr h="370840">
                <a:tc>
                  <a:txBody>
                    <a:bodyPr/>
                    <a:lstStyle/>
                    <a:p>
                      <a:r>
                        <a:rPr lang="en-GB" dirty="0"/>
                        <a:t>FCC-hh</a:t>
                      </a:r>
                    </a:p>
                  </a:txBody>
                  <a:tcPr/>
                </a:tc>
                <a:tc>
                  <a:txBody>
                    <a:bodyPr/>
                    <a:lstStyle/>
                    <a:p>
                      <a:r>
                        <a:rPr lang="en-GB" dirty="0"/>
                        <a:t>following FCC-ee</a:t>
                      </a:r>
                    </a:p>
                  </a:txBody>
                  <a:tcPr/>
                </a:tc>
                <a:tc>
                  <a:txBody>
                    <a:bodyPr/>
                    <a:lstStyle/>
                    <a:p>
                      <a:pPr algn="ctr"/>
                      <a:r>
                        <a:rPr lang="en-GB" dirty="0"/>
                        <a:t>19.1</a:t>
                      </a:r>
                    </a:p>
                  </a:txBody>
                  <a:tcPr/>
                </a:tc>
                <a:extLst>
                  <a:ext uri="{0D108BD9-81ED-4DB2-BD59-A6C34878D82A}">
                    <a16:rowId xmlns:a16="http://schemas.microsoft.com/office/drawing/2014/main" val="1432841989"/>
                  </a:ext>
                </a:extLst>
              </a:tr>
              <a:tr h="370840">
                <a:tc>
                  <a:txBody>
                    <a:bodyPr/>
                    <a:lstStyle/>
                    <a:p>
                      <a:r>
                        <a:rPr lang="en-GB" dirty="0"/>
                        <a:t>FCC-hh</a:t>
                      </a:r>
                    </a:p>
                  </a:txBody>
                  <a:tcPr/>
                </a:tc>
                <a:tc>
                  <a:txBody>
                    <a:bodyPr/>
                    <a:lstStyle/>
                    <a:p>
                      <a:r>
                        <a:rPr lang="en-GB" dirty="0"/>
                        <a:t>stand alone</a:t>
                      </a:r>
                    </a:p>
                  </a:txBody>
                  <a:tcPr/>
                </a:tc>
                <a:tc>
                  <a:txBody>
                    <a:bodyPr/>
                    <a:lstStyle/>
                    <a:p>
                      <a:pPr algn="ctr"/>
                      <a:r>
                        <a:rPr lang="en-GB" dirty="0"/>
                        <a:t>~28</a:t>
                      </a:r>
                    </a:p>
                  </a:txBody>
                  <a:tcPr/>
                </a:tc>
                <a:extLst>
                  <a:ext uri="{0D108BD9-81ED-4DB2-BD59-A6C34878D82A}">
                    <a16:rowId xmlns:a16="http://schemas.microsoft.com/office/drawing/2014/main" val="1798838445"/>
                  </a:ext>
                </a:extLst>
              </a:tr>
              <a:tr h="370840">
                <a:tc>
                  <a:txBody>
                    <a:bodyPr/>
                    <a:lstStyle/>
                    <a:p>
                      <a:r>
                        <a:rPr lang="en-GB" dirty="0"/>
                        <a:t>LCF 250 </a:t>
                      </a:r>
                    </a:p>
                  </a:txBody>
                  <a:tcPr/>
                </a:tc>
                <a:tc>
                  <a:txBody>
                    <a:bodyPr/>
                    <a:lstStyle/>
                    <a:p>
                      <a:r>
                        <a:rPr lang="en-GB" dirty="0"/>
                        <a:t>low power</a:t>
                      </a:r>
                    </a:p>
                  </a:txBody>
                  <a:tcPr/>
                </a:tc>
                <a:tc>
                  <a:txBody>
                    <a:bodyPr/>
                    <a:lstStyle/>
                    <a:p>
                      <a:pPr algn="ctr"/>
                      <a:r>
                        <a:rPr lang="en-GB" dirty="0"/>
                        <a:t>8.5</a:t>
                      </a:r>
                    </a:p>
                  </a:txBody>
                  <a:tcPr/>
                </a:tc>
                <a:extLst>
                  <a:ext uri="{0D108BD9-81ED-4DB2-BD59-A6C34878D82A}">
                    <a16:rowId xmlns:a16="http://schemas.microsoft.com/office/drawing/2014/main" val="3700453952"/>
                  </a:ext>
                </a:extLst>
              </a:tr>
              <a:tr h="370840">
                <a:tc>
                  <a:txBody>
                    <a:bodyPr/>
                    <a:lstStyle/>
                    <a:p>
                      <a:r>
                        <a:rPr lang="en-GB" dirty="0"/>
                        <a:t>LCF 550</a:t>
                      </a:r>
                    </a:p>
                  </a:txBody>
                  <a:tcPr/>
                </a:tc>
                <a:tc>
                  <a:txBody>
                    <a:bodyPr/>
                    <a:lstStyle/>
                    <a:p>
                      <a:r>
                        <a:rPr lang="en-GB" dirty="0"/>
                        <a:t>following LCF 250</a:t>
                      </a:r>
                    </a:p>
                  </a:txBody>
                  <a:tcPr/>
                </a:tc>
                <a:tc>
                  <a:txBody>
                    <a:bodyPr/>
                    <a:lstStyle/>
                    <a:p>
                      <a:pPr algn="ctr"/>
                      <a:r>
                        <a:rPr lang="en-GB" dirty="0"/>
                        <a:t>5.5</a:t>
                      </a:r>
                    </a:p>
                  </a:txBody>
                  <a:tcPr/>
                </a:tc>
                <a:extLst>
                  <a:ext uri="{0D108BD9-81ED-4DB2-BD59-A6C34878D82A}">
                    <a16:rowId xmlns:a16="http://schemas.microsoft.com/office/drawing/2014/main" val="3690991045"/>
                  </a:ext>
                </a:extLst>
              </a:tr>
              <a:tr h="370840">
                <a:tc>
                  <a:txBody>
                    <a:bodyPr/>
                    <a:lstStyle/>
                    <a:p>
                      <a:r>
                        <a:rPr lang="en-GB" dirty="0"/>
                        <a:t>CLIC 380</a:t>
                      </a:r>
                    </a:p>
                  </a:txBody>
                  <a:tcPr/>
                </a:tc>
                <a:tc>
                  <a:txBody>
                    <a:bodyPr/>
                    <a:lstStyle/>
                    <a:p>
                      <a:endParaRPr lang="en-GB" dirty="0"/>
                    </a:p>
                  </a:txBody>
                  <a:tcPr/>
                </a:tc>
                <a:tc>
                  <a:txBody>
                    <a:bodyPr/>
                    <a:lstStyle/>
                    <a:p>
                      <a:pPr algn="ctr"/>
                      <a:r>
                        <a:rPr lang="en-GB" dirty="0"/>
                        <a:t>7.4</a:t>
                      </a:r>
                    </a:p>
                  </a:txBody>
                  <a:tcPr/>
                </a:tc>
                <a:extLst>
                  <a:ext uri="{0D108BD9-81ED-4DB2-BD59-A6C34878D82A}">
                    <a16:rowId xmlns:a16="http://schemas.microsoft.com/office/drawing/2014/main" val="3285699533"/>
                  </a:ext>
                </a:extLst>
              </a:tr>
              <a:tr h="370840">
                <a:tc>
                  <a:txBody>
                    <a:bodyPr/>
                    <a:lstStyle/>
                    <a:p>
                      <a:r>
                        <a:rPr lang="en-GB" dirty="0"/>
                        <a:t>CLIC 1500</a:t>
                      </a:r>
                    </a:p>
                  </a:txBody>
                  <a:tcPr/>
                </a:tc>
                <a:tc>
                  <a:txBody>
                    <a:bodyPr/>
                    <a:lstStyle/>
                    <a:p>
                      <a:r>
                        <a:rPr lang="en-GB" dirty="0"/>
                        <a:t>following CLIC 380</a:t>
                      </a:r>
                    </a:p>
                  </a:txBody>
                  <a:tcPr/>
                </a:tc>
                <a:tc>
                  <a:txBody>
                    <a:bodyPr/>
                    <a:lstStyle/>
                    <a:p>
                      <a:pPr algn="ctr"/>
                      <a:r>
                        <a:rPr lang="en-GB" dirty="0"/>
                        <a:t>7.1</a:t>
                      </a:r>
                    </a:p>
                  </a:txBody>
                  <a:tcPr/>
                </a:tc>
                <a:extLst>
                  <a:ext uri="{0D108BD9-81ED-4DB2-BD59-A6C34878D82A}">
                    <a16:rowId xmlns:a16="http://schemas.microsoft.com/office/drawing/2014/main" val="1328963059"/>
                  </a:ext>
                </a:extLst>
              </a:tr>
              <a:tr h="370840">
                <a:tc>
                  <a:txBody>
                    <a:bodyPr/>
                    <a:lstStyle/>
                    <a:p>
                      <a:r>
                        <a:rPr lang="en-GB" dirty="0"/>
                        <a:t>MC 3200</a:t>
                      </a:r>
                    </a:p>
                  </a:txBody>
                  <a:tcPr/>
                </a:tc>
                <a:tc>
                  <a:txBody>
                    <a:bodyPr/>
                    <a:lstStyle/>
                    <a:p>
                      <a:r>
                        <a:rPr lang="en-GB" dirty="0"/>
                        <a:t>CERN</a:t>
                      </a:r>
                    </a:p>
                  </a:txBody>
                  <a:tcPr/>
                </a:tc>
                <a:tc>
                  <a:txBody>
                    <a:bodyPr/>
                    <a:lstStyle/>
                    <a:p>
                      <a:pPr algn="ctr"/>
                      <a:r>
                        <a:rPr lang="en-GB" dirty="0"/>
                        <a:t>~12</a:t>
                      </a:r>
                    </a:p>
                  </a:txBody>
                  <a:tcPr/>
                </a:tc>
                <a:extLst>
                  <a:ext uri="{0D108BD9-81ED-4DB2-BD59-A6C34878D82A}">
                    <a16:rowId xmlns:a16="http://schemas.microsoft.com/office/drawing/2014/main" val="1875708992"/>
                  </a:ext>
                </a:extLst>
              </a:tr>
              <a:tr h="370840">
                <a:tc>
                  <a:txBody>
                    <a:bodyPr/>
                    <a:lstStyle/>
                    <a:p>
                      <a:r>
                        <a:rPr lang="en-GB" dirty="0"/>
                        <a:t>MC 7600</a:t>
                      </a:r>
                    </a:p>
                  </a:txBody>
                  <a:tcPr/>
                </a:tc>
                <a:tc>
                  <a:txBody>
                    <a:bodyPr/>
                    <a:lstStyle/>
                    <a:p>
                      <a:r>
                        <a:rPr lang="en-GB" dirty="0"/>
                        <a:t>CERN</a:t>
                      </a:r>
                    </a:p>
                  </a:txBody>
                  <a:tcPr/>
                </a:tc>
                <a:tc>
                  <a:txBody>
                    <a:bodyPr/>
                    <a:lstStyle/>
                    <a:p>
                      <a:pPr algn="ctr"/>
                      <a:r>
                        <a:rPr lang="en-GB" dirty="0"/>
                        <a:t>~17</a:t>
                      </a:r>
                    </a:p>
                  </a:txBody>
                  <a:tcPr/>
                </a:tc>
                <a:extLst>
                  <a:ext uri="{0D108BD9-81ED-4DB2-BD59-A6C34878D82A}">
                    <a16:rowId xmlns:a16="http://schemas.microsoft.com/office/drawing/2014/main" val="2768173664"/>
                  </a:ext>
                </a:extLst>
              </a:tr>
              <a:tr h="370840">
                <a:tc>
                  <a:txBody>
                    <a:bodyPr/>
                    <a:lstStyle/>
                    <a:p>
                      <a:r>
                        <a:rPr lang="en-GB" dirty="0"/>
                        <a:t>MC 10TeV</a:t>
                      </a:r>
                    </a:p>
                  </a:txBody>
                  <a:tcPr/>
                </a:tc>
                <a:tc>
                  <a:txBody>
                    <a:bodyPr/>
                    <a:lstStyle/>
                    <a:p>
                      <a:r>
                        <a:rPr lang="en-GB" dirty="0"/>
                        <a:t>Green field</a:t>
                      </a:r>
                    </a:p>
                  </a:txBody>
                  <a:tcPr/>
                </a:tc>
                <a:tc>
                  <a:txBody>
                    <a:bodyPr/>
                    <a:lstStyle/>
                    <a:p>
                      <a:pPr algn="ctr"/>
                      <a:r>
                        <a:rPr lang="en-GB" dirty="0"/>
                        <a:t>~19</a:t>
                      </a:r>
                    </a:p>
                  </a:txBody>
                  <a:tcPr/>
                </a:tc>
                <a:extLst>
                  <a:ext uri="{0D108BD9-81ED-4DB2-BD59-A6C34878D82A}">
                    <a16:rowId xmlns:a16="http://schemas.microsoft.com/office/drawing/2014/main" val="737998554"/>
                  </a:ext>
                </a:extLst>
              </a:tr>
              <a:tr h="370840">
                <a:tc>
                  <a:txBody>
                    <a:bodyPr/>
                    <a:lstStyle/>
                    <a:p>
                      <a:r>
                        <a:rPr lang="en-GB" dirty="0"/>
                        <a:t>LEP3</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+ 2 </a:t>
                      </a:r>
                      <a:r>
                        <a:rPr lang="en-GB" dirty="0" err="1"/>
                        <a:t>exps</a:t>
                      </a:r>
                      <a:r>
                        <a:rPr lang="en-GB" dirty="0"/>
                        <a:t>. non-CERN cost</a:t>
                      </a:r>
                    </a:p>
                  </a:txBody>
                  <a:tcPr/>
                </a:tc>
                <a:tc>
                  <a:txBody>
                    <a:bodyPr/>
                    <a:lstStyle/>
                    <a:p>
                      <a:pPr algn="ctr"/>
                      <a:r>
                        <a:rPr lang="en-GB" dirty="0"/>
                        <a:t>4.8</a:t>
                      </a:r>
                    </a:p>
                  </a:txBody>
                  <a:tcPr/>
                </a:tc>
                <a:extLst>
                  <a:ext uri="{0D108BD9-81ED-4DB2-BD59-A6C34878D82A}">
                    <a16:rowId xmlns:a16="http://schemas.microsoft.com/office/drawing/2014/main" val="278660234"/>
                  </a:ext>
                </a:extLst>
              </a:tr>
              <a:tr h="370840">
                <a:tc>
                  <a:txBody>
                    <a:bodyPr/>
                    <a:lstStyle/>
                    <a:p>
                      <a:r>
                        <a:rPr lang="en-GB" dirty="0" err="1"/>
                        <a:t>LHeC</a:t>
                      </a:r>
                      <a:endParaRPr lang="en-GB" dirty="0"/>
                    </a:p>
                  </a:txBody>
                  <a:tcPr/>
                </a:tc>
                <a:tc>
                  <a:txBody>
                    <a:bodyPr/>
                    <a:lstStyle/>
                    <a:p>
                      <a:endParaRPr lang="en-GB" dirty="0"/>
                    </a:p>
                  </a:txBody>
                  <a:tcPr/>
                </a:tc>
                <a:tc>
                  <a:txBody>
                    <a:bodyPr/>
                    <a:lstStyle/>
                    <a:p>
                      <a:pPr algn="ctr"/>
                      <a:r>
                        <a:rPr lang="en-GB" dirty="0"/>
                        <a:t>2.0</a:t>
                      </a:r>
                    </a:p>
                  </a:txBody>
                  <a:tcPr/>
                </a:tc>
                <a:extLst>
                  <a:ext uri="{0D108BD9-81ED-4DB2-BD59-A6C34878D82A}">
                    <a16:rowId xmlns:a16="http://schemas.microsoft.com/office/drawing/2014/main" val="433779617"/>
                  </a:ext>
                </a:extLst>
              </a:tr>
            </a:tbl>
          </a:graphicData>
        </a:graphic>
      </p:graphicFrame>
    </p:spTree>
    <p:extLst>
      <p:ext uri="{BB962C8B-B14F-4D97-AF65-F5344CB8AC3E}">
        <p14:creationId xmlns:p14="http://schemas.microsoft.com/office/powerpoint/2010/main" val="26689663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1E4786-2AE5-9453-1EDE-B99FD89F4579}"/>
            </a:ext>
          </a:extLst>
        </p:cNvPr>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BA42912-B5B0-F185-A44E-DE22132A2102}"/>
              </a:ext>
            </a:extLst>
          </p:cNvPr>
          <p:cNvSpPr>
            <a:spLocks noGrp="1"/>
          </p:cNvSpPr>
          <p:nvPr>
            <p:ph type="sldNum" sz="quarter" idx="12"/>
          </p:nvPr>
        </p:nvSpPr>
        <p:spPr/>
        <p:txBody>
          <a:bodyPr/>
          <a:lstStyle/>
          <a:p>
            <a:fld id="{1787A23F-BAF2-40F7-981E-A4E481A32A38}" type="slidenum">
              <a:rPr lang="en-US" smtClean="0"/>
              <a:t>17</a:t>
            </a:fld>
            <a:endParaRPr lang="en-US"/>
          </a:p>
        </p:txBody>
      </p:sp>
      <p:sp>
        <p:nvSpPr>
          <p:cNvPr id="3" name="TextBox 2">
            <a:extLst>
              <a:ext uri="{FF2B5EF4-FFF2-40B4-BE49-F238E27FC236}">
                <a16:creationId xmlns:a16="http://schemas.microsoft.com/office/drawing/2014/main" id="{7C23529F-D818-74F5-968D-BAE495983550}"/>
              </a:ext>
            </a:extLst>
          </p:cNvPr>
          <p:cNvSpPr txBox="1"/>
          <p:nvPr/>
        </p:nvSpPr>
        <p:spPr>
          <a:xfrm>
            <a:off x="3075893" y="116632"/>
            <a:ext cx="3956211" cy="400110"/>
          </a:xfrm>
          <a:prstGeom prst="rect">
            <a:avLst/>
          </a:prstGeom>
          <a:noFill/>
        </p:spPr>
        <p:txBody>
          <a:bodyPr wrap="none" lIns="0" tIns="0" rIns="0" bIns="0" rtlCol="0">
            <a:spAutoFit/>
          </a:bodyPr>
          <a:lstStyle/>
          <a:p>
            <a:pPr algn="l"/>
            <a:r>
              <a:rPr lang="en-CH" sz="2600" dirty="0">
                <a:solidFill>
                  <a:schemeClr val="tx2"/>
                </a:solidFill>
              </a:rPr>
              <a:t>National input to the ESPP</a:t>
            </a:r>
          </a:p>
        </p:txBody>
      </p:sp>
      <p:grpSp>
        <p:nvGrpSpPr>
          <p:cNvPr id="11" name="Group 10">
            <a:extLst>
              <a:ext uri="{FF2B5EF4-FFF2-40B4-BE49-F238E27FC236}">
                <a16:creationId xmlns:a16="http://schemas.microsoft.com/office/drawing/2014/main" id="{E16B0478-2FEE-11FC-9CAE-F07DC71F9D7E}"/>
              </a:ext>
            </a:extLst>
          </p:cNvPr>
          <p:cNvGrpSpPr/>
          <p:nvPr/>
        </p:nvGrpSpPr>
        <p:grpSpPr>
          <a:xfrm>
            <a:off x="263352" y="908720"/>
            <a:ext cx="6800849" cy="4120171"/>
            <a:chOff x="263352" y="1700808"/>
            <a:chExt cx="6800849" cy="4120171"/>
          </a:xfrm>
        </p:grpSpPr>
        <p:grpSp>
          <p:nvGrpSpPr>
            <p:cNvPr id="8" name="Group 7">
              <a:extLst>
                <a:ext uri="{FF2B5EF4-FFF2-40B4-BE49-F238E27FC236}">
                  <a16:creationId xmlns:a16="http://schemas.microsoft.com/office/drawing/2014/main" id="{92BCEB1F-2583-CAF9-EF3C-68C074D28FE1}"/>
                </a:ext>
              </a:extLst>
            </p:cNvPr>
            <p:cNvGrpSpPr/>
            <p:nvPr/>
          </p:nvGrpSpPr>
          <p:grpSpPr>
            <a:xfrm>
              <a:off x="263352" y="2060848"/>
              <a:ext cx="6800849" cy="3760131"/>
              <a:chOff x="1271464" y="1052736"/>
              <a:chExt cx="6800849" cy="3760131"/>
            </a:xfrm>
          </p:grpSpPr>
          <p:pic>
            <p:nvPicPr>
              <p:cNvPr id="5" name="Picture 4" descr="A screenshot of a computer&#10;&#10;AI-generated content may be incorrect.">
                <a:extLst>
                  <a:ext uri="{FF2B5EF4-FFF2-40B4-BE49-F238E27FC236}">
                    <a16:creationId xmlns:a16="http://schemas.microsoft.com/office/drawing/2014/main" id="{FF1C6D84-D3C2-DD32-78CE-A63AE36DF833}"/>
                  </a:ext>
                </a:extLst>
              </p:cNvPr>
              <p:cNvPicPr preferRelativeResize="0">
                <a:picLocks noChangeAspect="1"/>
              </p:cNvPicPr>
              <p:nvPr/>
            </p:nvPicPr>
            <p:blipFill>
              <a:blip r:embed="rId2"/>
              <a:stretch>
                <a:fillRect/>
              </a:stretch>
            </p:blipFill>
            <p:spPr>
              <a:xfrm>
                <a:off x="1271464" y="1052736"/>
                <a:ext cx="6800849" cy="3760131"/>
              </a:xfrm>
              <a:prstGeom prst="rect">
                <a:avLst/>
              </a:prstGeom>
              <a:ln>
                <a:solidFill>
                  <a:schemeClr val="tx2"/>
                </a:solidFill>
              </a:ln>
            </p:spPr>
          </p:pic>
          <p:sp>
            <p:nvSpPr>
              <p:cNvPr id="6" name="TextBox 5">
                <a:extLst>
                  <a:ext uri="{FF2B5EF4-FFF2-40B4-BE49-F238E27FC236}">
                    <a16:creationId xmlns:a16="http://schemas.microsoft.com/office/drawing/2014/main" id="{E508019A-99BB-0F81-4CB7-1A36FD4E9E82}"/>
                  </a:ext>
                </a:extLst>
              </p:cNvPr>
              <p:cNvSpPr txBox="1"/>
              <p:nvPr/>
            </p:nvSpPr>
            <p:spPr>
              <a:xfrm>
                <a:off x="1983020" y="1140459"/>
                <a:ext cx="296556" cy="200055"/>
              </a:xfrm>
              <a:prstGeom prst="rect">
                <a:avLst/>
              </a:prstGeom>
              <a:noFill/>
            </p:spPr>
            <p:txBody>
              <a:bodyPr wrap="none" lIns="0" tIns="0" rIns="0" bIns="0" rtlCol="0">
                <a:spAutoFit/>
              </a:bodyPr>
              <a:lstStyle/>
              <a:p>
                <a:pPr algn="l"/>
                <a:r>
                  <a:rPr lang="en-CH" sz="1300" dirty="0">
                    <a:solidFill>
                      <a:schemeClr val="tx2"/>
                    </a:solidFill>
                  </a:rPr>
                  <a:t>MS</a:t>
                </a:r>
                <a:r>
                  <a:rPr lang="en-CH" sz="1300" dirty="0"/>
                  <a:t> </a:t>
                </a:r>
              </a:p>
            </p:txBody>
          </p:sp>
        </p:grpSp>
        <p:sp>
          <p:nvSpPr>
            <p:cNvPr id="9" name="TextBox 8">
              <a:extLst>
                <a:ext uri="{FF2B5EF4-FFF2-40B4-BE49-F238E27FC236}">
                  <a16:creationId xmlns:a16="http://schemas.microsoft.com/office/drawing/2014/main" id="{EE222604-48A2-D506-54B0-F74D2D0179B1}"/>
                </a:ext>
              </a:extLst>
            </p:cNvPr>
            <p:cNvSpPr txBox="1"/>
            <p:nvPr/>
          </p:nvSpPr>
          <p:spPr>
            <a:xfrm>
              <a:off x="263352" y="1700808"/>
              <a:ext cx="1718419" cy="276999"/>
            </a:xfrm>
            <a:prstGeom prst="rect">
              <a:avLst/>
            </a:prstGeom>
            <a:noFill/>
          </p:spPr>
          <p:txBody>
            <a:bodyPr wrap="none" lIns="0" tIns="0" rIns="0" bIns="0" rtlCol="0">
              <a:spAutoFit/>
            </a:bodyPr>
            <a:lstStyle/>
            <a:p>
              <a:pPr algn="l"/>
              <a:r>
                <a:rPr lang="en-CH" dirty="0">
                  <a:solidFill>
                    <a:srgbClr val="C00000"/>
                  </a:solidFill>
                </a:rPr>
                <a:t>Preferred option </a:t>
              </a:r>
            </a:p>
          </p:txBody>
        </p:sp>
      </p:grpSp>
      <p:grpSp>
        <p:nvGrpSpPr>
          <p:cNvPr id="12" name="Group 11">
            <a:extLst>
              <a:ext uri="{FF2B5EF4-FFF2-40B4-BE49-F238E27FC236}">
                <a16:creationId xmlns:a16="http://schemas.microsoft.com/office/drawing/2014/main" id="{FBDB82D8-DE3F-4160-C162-9A0E1560E45D}"/>
              </a:ext>
            </a:extLst>
          </p:cNvPr>
          <p:cNvGrpSpPr/>
          <p:nvPr/>
        </p:nvGrpSpPr>
        <p:grpSpPr>
          <a:xfrm>
            <a:off x="7248128" y="908720"/>
            <a:ext cx="4711444" cy="4308178"/>
            <a:chOff x="7248128" y="1484784"/>
            <a:chExt cx="4711444" cy="4308178"/>
          </a:xfrm>
        </p:grpSpPr>
        <p:pic>
          <p:nvPicPr>
            <p:cNvPr id="4" name="Picture 3" descr="A graph with blue bars&#10;&#10;AI-generated content may be incorrect.">
              <a:extLst>
                <a:ext uri="{FF2B5EF4-FFF2-40B4-BE49-F238E27FC236}">
                  <a16:creationId xmlns:a16="http://schemas.microsoft.com/office/drawing/2014/main" id="{D3AC5830-AE11-023E-391B-296F8028E40E}"/>
                </a:ext>
              </a:extLst>
            </p:cNvPr>
            <p:cNvPicPr preferRelativeResize="0">
              <a:picLocks noChangeAspect="1"/>
            </p:cNvPicPr>
            <p:nvPr/>
          </p:nvPicPr>
          <p:blipFill>
            <a:blip r:embed="rId3"/>
            <a:stretch>
              <a:fillRect/>
            </a:stretch>
          </p:blipFill>
          <p:spPr>
            <a:xfrm>
              <a:off x="7248128" y="1844824"/>
              <a:ext cx="4711444" cy="3948138"/>
            </a:xfrm>
            <a:prstGeom prst="rect">
              <a:avLst/>
            </a:prstGeom>
            <a:ln>
              <a:solidFill>
                <a:schemeClr val="tx2"/>
              </a:solidFill>
            </a:ln>
          </p:spPr>
        </p:pic>
        <p:sp>
          <p:nvSpPr>
            <p:cNvPr id="10" name="TextBox 9">
              <a:extLst>
                <a:ext uri="{FF2B5EF4-FFF2-40B4-BE49-F238E27FC236}">
                  <a16:creationId xmlns:a16="http://schemas.microsoft.com/office/drawing/2014/main" id="{58D9EE22-B8DF-DC72-9B4F-61D69D02D52A}"/>
                </a:ext>
              </a:extLst>
            </p:cNvPr>
            <p:cNvSpPr txBox="1"/>
            <p:nvPr/>
          </p:nvSpPr>
          <p:spPr>
            <a:xfrm>
              <a:off x="7257901" y="1484784"/>
              <a:ext cx="4270400" cy="276999"/>
            </a:xfrm>
            <a:prstGeom prst="rect">
              <a:avLst/>
            </a:prstGeom>
            <a:noFill/>
          </p:spPr>
          <p:txBody>
            <a:bodyPr wrap="none" lIns="0" tIns="0" rIns="0" bIns="0" rtlCol="0">
              <a:spAutoFit/>
            </a:bodyPr>
            <a:lstStyle/>
            <a:p>
              <a:pPr algn="l"/>
              <a:r>
                <a:rPr lang="en-CH" dirty="0">
                  <a:solidFill>
                    <a:srgbClr val="C00000"/>
                  </a:solidFill>
                </a:rPr>
                <a:t>Alternative if preferred option not feasible </a:t>
              </a:r>
            </a:p>
          </p:txBody>
        </p:sp>
      </p:grpSp>
      <p:sp>
        <p:nvSpPr>
          <p:cNvPr id="2" name="TextBox 1">
            <a:extLst>
              <a:ext uri="{FF2B5EF4-FFF2-40B4-BE49-F238E27FC236}">
                <a16:creationId xmlns:a16="http://schemas.microsoft.com/office/drawing/2014/main" id="{A4A04A18-2750-967C-FE87-3BD5C1C027BA}"/>
              </a:ext>
            </a:extLst>
          </p:cNvPr>
          <p:cNvSpPr txBox="1"/>
          <p:nvPr/>
        </p:nvSpPr>
        <p:spPr>
          <a:xfrm>
            <a:off x="2683820" y="5733256"/>
            <a:ext cx="5788444" cy="461665"/>
          </a:xfrm>
          <a:prstGeom prst="rect">
            <a:avLst/>
          </a:prstGeom>
          <a:noFill/>
        </p:spPr>
        <p:txBody>
          <a:bodyPr wrap="none" lIns="0" tIns="0" rIns="0" bIns="0" rtlCol="0">
            <a:spAutoFit/>
          </a:bodyPr>
          <a:lstStyle/>
          <a:p>
            <a:r>
              <a:rPr lang="en-CH" sz="1500" dirty="0">
                <a:solidFill>
                  <a:schemeClr val="tx2"/>
                </a:solidFill>
              </a:rPr>
              <a:t>Publicly available at: </a:t>
            </a:r>
            <a:r>
              <a:rPr lang="en-GB" sz="1400" dirty="0">
                <a:solidFill>
                  <a:schemeClr val="tx2"/>
                </a:solidFill>
                <a:hlinkClick r:id="rId4"/>
              </a:rPr>
              <a:t>https://indico.cern.ch/event/1439855/contributions/</a:t>
            </a:r>
            <a:endParaRPr lang="en-CH" sz="1400" dirty="0">
              <a:solidFill>
                <a:schemeClr val="tx2"/>
              </a:solidFill>
            </a:endParaRPr>
          </a:p>
          <a:p>
            <a:pPr algn="l"/>
            <a:r>
              <a:rPr lang="en-CH" sz="1500" dirty="0">
                <a:solidFill>
                  <a:schemeClr val="tx2"/>
                </a:solidFill>
              </a:rPr>
              <a:t>Summary compiled by European Strategy Group</a:t>
            </a:r>
          </a:p>
        </p:txBody>
      </p:sp>
    </p:spTree>
    <p:extLst>
      <p:ext uri="{BB962C8B-B14F-4D97-AF65-F5344CB8AC3E}">
        <p14:creationId xmlns:p14="http://schemas.microsoft.com/office/powerpoint/2010/main" val="15423849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4A2CF0-75EC-3247-FDC3-6C186653282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95B5A5C-5B7A-9FD5-BFFE-9C021F65EDC0}"/>
              </a:ext>
            </a:extLst>
          </p:cNvPr>
          <p:cNvSpPr>
            <a:spLocks noGrp="1"/>
          </p:cNvSpPr>
          <p:nvPr>
            <p:ph type="sldNum" sz="quarter" idx="12"/>
          </p:nvPr>
        </p:nvSpPr>
        <p:spPr/>
        <p:txBody>
          <a:bodyPr/>
          <a:lstStyle/>
          <a:p>
            <a:fld id="{1787A23F-BAF2-40F7-981E-A4E481A32A38}" type="slidenum">
              <a:rPr lang="en-US" smtClean="0"/>
              <a:t>18</a:t>
            </a:fld>
            <a:endParaRPr lang="en-US"/>
          </a:p>
        </p:txBody>
      </p:sp>
      <p:sp>
        <p:nvSpPr>
          <p:cNvPr id="2" name="TextBox 1">
            <a:extLst>
              <a:ext uri="{FF2B5EF4-FFF2-40B4-BE49-F238E27FC236}">
                <a16:creationId xmlns:a16="http://schemas.microsoft.com/office/drawing/2014/main" id="{A69B8C2E-A2F5-75DC-4F06-688C5B86D077}"/>
              </a:ext>
            </a:extLst>
          </p:cNvPr>
          <p:cNvSpPr txBox="1"/>
          <p:nvPr/>
        </p:nvSpPr>
        <p:spPr>
          <a:xfrm>
            <a:off x="3287688" y="44624"/>
            <a:ext cx="4679166" cy="400110"/>
          </a:xfrm>
          <a:prstGeom prst="rect">
            <a:avLst/>
          </a:prstGeom>
          <a:noFill/>
        </p:spPr>
        <p:txBody>
          <a:bodyPr wrap="none" lIns="0" tIns="0" rIns="0" bIns="0" rtlCol="0">
            <a:spAutoFit/>
          </a:bodyPr>
          <a:lstStyle/>
          <a:p>
            <a:pPr algn="l"/>
            <a:r>
              <a:rPr lang="en-CH" sz="2600" kern="0" dirty="0">
                <a:solidFill>
                  <a:schemeClr val="tx2"/>
                </a:solidFill>
                <a:effectLst/>
                <a:latin typeface="+mj-lt"/>
                <a:ea typeface="Times New Roman" panose="02020603050405020304" pitchFamily="18" charset="0"/>
              </a:rPr>
              <a:t>Building a viable financial path</a:t>
            </a:r>
            <a:r>
              <a:rPr lang="en-CH" sz="2600" dirty="0">
                <a:solidFill>
                  <a:schemeClr val="tx2"/>
                </a:solidFill>
                <a:effectLst/>
                <a:latin typeface="+mj-lt"/>
              </a:rPr>
              <a:t> </a:t>
            </a:r>
            <a:r>
              <a:rPr lang="en-US" sz="2600" dirty="0">
                <a:solidFill>
                  <a:schemeClr val="tx2"/>
                </a:solidFill>
                <a:latin typeface="+mj-lt"/>
              </a:rPr>
              <a:t> </a:t>
            </a:r>
            <a:endParaRPr lang="en-CH" sz="2600" dirty="0">
              <a:solidFill>
                <a:schemeClr val="tx2"/>
              </a:solidFill>
              <a:latin typeface="+mj-lt"/>
            </a:endParaRPr>
          </a:p>
        </p:txBody>
      </p:sp>
      <p:sp>
        <p:nvSpPr>
          <p:cNvPr id="3" name="TextBox 2">
            <a:extLst>
              <a:ext uri="{FF2B5EF4-FFF2-40B4-BE49-F238E27FC236}">
                <a16:creationId xmlns:a16="http://schemas.microsoft.com/office/drawing/2014/main" id="{C81E01A9-E337-019D-90B6-68CB1F071839}"/>
              </a:ext>
            </a:extLst>
          </p:cNvPr>
          <p:cNvSpPr txBox="1"/>
          <p:nvPr/>
        </p:nvSpPr>
        <p:spPr>
          <a:xfrm>
            <a:off x="515576" y="4046001"/>
            <a:ext cx="10775129" cy="2046714"/>
          </a:xfrm>
          <a:prstGeom prst="rect">
            <a:avLst/>
          </a:prstGeom>
          <a:noFill/>
        </p:spPr>
        <p:txBody>
          <a:bodyPr wrap="none" lIns="0" tIns="0" rIns="0" bIns="0" rtlCol="0">
            <a:spAutoFit/>
          </a:bodyPr>
          <a:lstStyle/>
          <a:p>
            <a:pPr algn="l"/>
            <a:r>
              <a:rPr lang="en-CH" sz="1500" dirty="0">
                <a:solidFill>
                  <a:srgbClr val="0432FF"/>
                </a:solidFill>
              </a:rPr>
              <a:t>Funding of FCC </a:t>
            </a:r>
            <a:r>
              <a:rPr lang="en-CH" sz="1400" dirty="0">
                <a:solidFill>
                  <a:schemeClr val="tx2"/>
                </a:solidFill>
              </a:rPr>
              <a:t>(or any other major future collider project) </a:t>
            </a:r>
            <a:r>
              <a:rPr lang="en-CH" sz="1500" dirty="0">
                <a:solidFill>
                  <a:srgbClr val="0432FF"/>
                </a:solidFill>
              </a:rPr>
              <a:t>expected to come from two main sources</a:t>
            </a:r>
            <a:r>
              <a:rPr lang="en-CH" sz="1500" dirty="0">
                <a:solidFill>
                  <a:schemeClr val="tx2"/>
                </a:solidFill>
              </a:rPr>
              <a:t>:</a:t>
            </a:r>
          </a:p>
          <a:p>
            <a:pPr marL="285750" indent="-285750" algn="l">
              <a:buClr>
                <a:schemeClr val="tx2"/>
              </a:buClr>
              <a:buFont typeface="Wingdings" pitchFamily="2" charset="2"/>
              <a:buChar char="q"/>
            </a:pPr>
            <a:r>
              <a:rPr lang="en-CH" sz="1500" dirty="0">
                <a:solidFill>
                  <a:srgbClr val="0432FF"/>
                </a:solidFill>
              </a:rPr>
              <a:t>CERN Budget </a:t>
            </a:r>
            <a:r>
              <a:rPr lang="en-CH" sz="1400" dirty="0">
                <a:solidFill>
                  <a:schemeClr val="tx2"/>
                </a:solidFill>
              </a:rPr>
              <a:t>(i.e. revenues from Member and Associate Member States): </a:t>
            </a:r>
            <a:r>
              <a:rPr lang="en-CH" sz="1500" dirty="0">
                <a:solidFill>
                  <a:srgbClr val="0432FF"/>
                </a:solidFill>
              </a:rPr>
              <a:t>would cover more than 50% of FCC investment cost</a:t>
            </a:r>
          </a:p>
          <a:p>
            <a:pPr marL="285750" indent="-285750" algn="l">
              <a:buClr>
                <a:schemeClr val="tx2"/>
              </a:buClr>
              <a:buFont typeface="Wingdings" pitchFamily="2" charset="2"/>
              <a:buChar char="q"/>
            </a:pPr>
            <a:r>
              <a:rPr lang="en-CH" sz="1500" dirty="0">
                <a:solidFill>
                  <a:srgbClr val="0432FF"/>
                </a:solidFill>
              </a:rPr>
              <a:t>External contributions</a:t>
            </a:r>
            <a:r>
              <a:rPr lang="en-CH" sz="1500" dirty="0">
                <a:solidFill>
                  <a:schemeClr val="tx2"/>
                </a:solidFill>
              </a:rPr>
              <a:t>: </a:t>
            </a:r>
          </a:p>
          <a:p>
            <a:pPr algn="l"/>
            <a:r>
              <a:rPr lang="en-CH" sz="1500" dirty="0">
                <a:solidFill>
                  <a:schemeClr val="tx2"/>
                </a:solidFill>
              </a:rPr>
              <a:t>     - additional voluntary contributions </a:t>
            </a:r>
            <a:r>
              <a:rPr lang="en-US" sz="1400" dirty="0">
                <a:solidFill>
                  <a:schemeClr val="tx2"/>
                </a:solidFill>
              </a:rPr>
              <a:t>(in-cash or in-kind) </a:t>
            </a:r>
            <a:r>
              <a:rPr lang="en-CH" sz="1500" dirty="0">
                <a:solidFill>
                  <a:schemeClr val="tx2"/>
                </a:solidFill>
              </a:rPr>
              <a:t>from </a:t>
            </a:r>
            <a:r>
              <a:rPr lang="en-CH" sz="1500" dirty="0">
                <a:solidFill>
                  <a:srgbClr val="0432FF"/>
                </a:solidFill>
              </a:rPr>
              <a:t>Member and Associate Member States </a:t>
            </a:r>
          </a:p>
          <a:p>
            <a:pPr algn="l"/>
            <a:r>
              <a:rPr lang="en-CH" sz="1500" dirty="0">
                <a:solidFill>
                  <a:schemeClr val="tx2"/>
                </a:solidFill>
              </a:rPr>
              <a:t>     - contributions from </a:t>
            </a:r>
            <a:r>
              <a:rPr lang="en-CH" sz="1500" dirty="0">
                <a:solidFill>
                  <a:srgbClr val="0432FF"/>
                </a:solidFill>
              </a:rPr>
              <a:t>non-Member States</a:t>
            </a:r>
          </a:p>
          <a:p>
            <a:pPr algn="l"/>
            <a:r>
              <a:rPr lang="en-CH" sz="1500" dirty="0">
                <a:solidFill>
                  <a:schemeClr val="tx2"/>
                </a:solidFill>
              </a:rPr>
              <a:t>     - exploring possible contributions from the </a:t>
            </a:r>
            <a:r>
              <a:rPr lang="en-CH" sz="1500" dirty="0">
                <a:solidFill>
                  <a:srgbClr val="0432FF"/>
                </a:solidFill>
              </a:rPr>
              <a:t>European Union in the next Multiannual Financial Framework </a:t>
            </a:r>
            <a:r>
              <a:rPr lang="en-CH" sz="1500" dirty="0">
                <a:solidFill>
                  <a:schemeClr val="tx2"/>
                </a:solidFill>
              </a:rPr>
              <a:t>(MFF 2028-2034)</a:t>
            </a:r>
          </a:p>
          <a:p>
            <a:pPr algn="l"/>
            <a:r>
              <a:rPr lang="en-CH" sz="1500" dirty="0">
                <a:solidFill>
                  <a:schemeClr val="tx2"/>
                </a:solidFill>
              </a:rPr>
              <a:t>     - exploring possible contributions of </a:t>
            </a:r>
            <a:r>
              <a:rPr lang="en-CH" sz="1500" dirty="0">
                <a:solidFill>
                  <a:srgbClr val="0432FF"/>
                </a:solidFill>
              </a:rPr>
              <a:t>private donors </a:t>
            </a:r>
            <a:r>
              <a:rPr lang="en-CH" sz="1400" dirty="0">
                <a:solidFill>
                  <a:schemeClr val="tx2"/>
                </a:solidFill>
              </a:rPr>
              <a:t>(</a:t>
            </a:r>
            <a:r>
              <a:rPr lang="en-CH" sz="1400" dirty="0">
                <a:solidFill>
                  <a:schemeClr val="tx2"/>
                </a:solidFill>
                <a:sym typeface="Wingdings" pitchFamily="2" charset="2"/>
              </a:rPr>
              <a:t> </a:t>
            </a:r>
            <a:r>
              <a:rPr lang="en-CH" sz="1400" dirty="0">
                <a:solidFill>
                  <a:schemeClr val="tx2"/>
                </a:solidFill>
              </a:rPr>
              <a:t>in Dec 2024, Council approved “</a:t>
            </a:r>
            <a:r>
              <a:rPr lang="en-CH" sz="1400" i="1" dirty="0">
                <a:solidFill>
                  <a:schemeClr val="tx2"/>
                </a:solidFill>
              </a:rPr>
              <a:t>Policy for fundraising from private donors </a:t>
            </a:r>
          </a:p>
          <a:p>
            <a:pPr algn="l"/>
            <a:r>
              <a:rPr lang="en-CH" sz="1400" i="1" dirty="0">
                <a:solidFill>
                  <a:schemeClr val="tx2"/>
                </a:solidFill>
              </a:rPr>
              <a:t>       for scientific activities at </a:t>
            </a:r>
            <a:r>
              <a:rPr lang="en-CH" sz="1400" i="1">
                <a:solidFill>
                  <a:schemeClr val="tx2"/>
                </a:solidFill>
              </a:rPr>
              <a:t>CERN </a:t>
            </a:r>
            <a:r>
              <a:rPr lang="en-CH" sz="1400">
                <a:solidFill>
                  <a:schemeClr val="tx2"/>
                </a:solidFill>
              </a:rPr>
              <a:t>”)</a:t>
            </a:r>
            <a:endParaRPr lang="en-US" sz="1400" dirty="0">
              <a:solidFill>
                <a:schemeClr val="tx2"/>
              </a:solidFill>
            </a:endParaRPr>
          </a:p>
          <a:p>
            <a:pPr algn="l"/>
            <a:r>
              <a:rPr lang="en-US" sz="1500" dirty="0">
                <a:solidFill>
                  <a:schemeClr val="tx2"/>
                </a:solidFill>
                <a:sym typeface="Wingdings" pitchFamily="2" charset="2"/>
              </a:rPr>
              <a:t> </a:t>
            </a:r>
            <a:r>
              <a:rPr lang="en-US" sz="1500" dirty="0">
                <a:solidFill>
                  <a:srgbClr val="0432FF"/>
                </a:solidFill>
                <a:sym typeface="Wingdings" pitchFamily="2" charset="2"/>
              </a:rPr>
              <a:t>good progress over the past months</a:t>
            </a:r>
            <a:endParaRPr lang="en-CH" sz="1500" dirty="0">
              <a:solidFill>
                <a:srgbClr val="0432FF"/>
              </a:solidFill>
            </a:endParaRPr>
          </a:p>
        </p:txBody>
      </p:sp>
      <p:sp>
        <p:nvSpPr>
          <p:cNvPr id="6" name="TextBox 5">
            <a:extLst>
              <a:ext uri="{FF2B5EF4-FFF2-40B4-BE49-F238E27FC236}">
                <a16:creationId xmlns:a16="http://schemas.microsoft.com/office/drawing/2014/main" id="{6BCC5BB2-9467-0DE4-6961-3FB52762BE83}"/>
              </a:ext>
            </a:extLst>
          </p:cNvPr>
          <p:cNvSpPr txBox="1"/>
          <p:nvPr/>
        </p:nvSpPr>
        <p:spPr>
          <a:xfrm>
            <a:off x="695400" y="6165304"/>
            <a:ext cx="10297144" cy="461665"/>
          </a:xfrm>
          <a:prstGeom prst="rect">
            <a:avLst/>
          </a:prstGeom>
          <a:solidFill>
            <a:schemeClr val="bg1"/>
          </a:solidFill>
          <a:ln>
            <a:solidFill>
              <a:schemeClr val="accent5">
                <a:lumMod val="75000"/>
              </a:schemeClr>
            </a:solidFill>
          </a:ln>
        </p:spPr>
        <p:txBody>
          <a:bodyPr wrap="square" lIns="0" tIns="0" rIns="0" bIns="0" rtlCol="0">
            <a:spAutoFit/>
          </a:bodyPr>
          <a:lstStyle/>
          <a:p>
            <a:pPr algn="l"/>
            <a:r>
              <a:rPr lang="en-CH" sz="1500" dirty="0">
                <a:solidFill>
                  <a:schemeClr val="accent5">
                    <a:lumMod val="75000"/>
                  </a:schemeClr>
                </a:solidFill>
              </a:rPr>
              <a:t> </a:t>
            </a:r>
            <a:r>
              <a:rPr lang="en-CH" sz="1500" dirty="0">
                <a:solidFill>
                  <a:srgbClr val="0432FF"/>
                </a:solidFill>
              </a:rPr>
              <a:t>Several funding scenarios developed, based on different assumptions </a:t>
            </a:r>
            <a:r>
              <a:rPr lang="en-CH" sz="1400" dirty="0">
                <a:solidFill>
                  <a:schemeClr val="tx2"/>
                </a:solidFill>
              </a:rPr>
              <a:t>(e.g. constant or slightly increased CERN Budget) </a:t>
            </a:r>
          </a:p>
          <a:p>
            <a:pPr algn="l"/>
            <a:r>
              <a:rPr lang="en-CH" sz="1400" dirty="0">
                <a:solidFill>
                  <a:schemeClr val="tx2"/>
                </a:solidFill>
                <a:sym typeface="Wingdings" pitchFamily="2" charset="2"/>
              </a:rPr>
              <a:t>  </a:t>
            </a:r>
            <a:r>
              <a:rPr lang="en-GB" sz="1500" dirty="0">
                <a:solidFill>
                  <a:srgbClr val="0432FF"/>
                </a:solidFill>
                <a:sym typeface="Wingdings" pitchFamily="2" charset="2"/>
              </a:rPr>
              <a:t>ongoing discussions in Council</a:t>
            </a:r>
            <a:endParaRPr lang="en-CH" sz="1500" dirty="0">
              <a:solidFill>
                <a:srgbClr val="0432FF"/>
              </a:solidFill>
            </a:endParaRPr>
          </a:p>
        </p:txBody>
      </p:sp>
      <p:grpSp>
        <p:nvGrpSpPr>
          <p:cNvPr id="11" name="Group 10">
            <a:extLst>
              <a:ext uri="{FF2B5EF4-FFF2-40B4-BE49-F238E27FC236}">
                <a16:creationId xmlns:a16="http://schemas.microsoft.com/office/drawing/2014/main" id="{9099126A-098A-265A-895E-B591C8F34E33}"/>
              </a:ext>
            </a:extLst>
          </p:cNvPr>
          <p:cNvGrpSpPr/>
          <p:nvPr/>
        </p:nvGrpSpPr>
        <p:grpSpPr>
          <a:xfrm>
            <a:off x="515576" y="692697"/>
            <a:ext cx="10332952" cy="3168352"/>
            <a:chOff x="515576" y="764705"/>
            <a:chExt cx="10332952" cy="3168352"/>
          </a:xfrm>
        </p:grpSpPr>
        <p:sp>
          <p:nvSpPr>
            <p:cNvPr id="10" name="Rectangle 9">
              <a:extLst>
                <a:ext uri="{FF2B5EF4-FFF2-40B4-BE49-F238E27FC236}">
                  <a16:creationId xmlns:a16="http://schemas.microsoft.com/office/drawing/2014/main" id="{9929352A-171C-D788-568D-08C4C14F87BA}"/>
                </a:ext>
              </a:extLst>
            </p:cNvPr>
            <p:cNvSpPr/>
            <p:nvPr/>
          </p:nvSpPr>
          <p:spPr>
            <a:xfrm>
              <a:off x="515576" y="764705"/>
              <a:ext cx="10332952" cy="3168352"/>
            </a:xfrm>
            <a:prstGeom prst="rect">
              <a:avLst/>
            </a:prstGeom>
            <a:solidFill>
              <a:srgbClr val="0432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8" name="Picture 7" descr="A white box with black text&#10;&#10;AI-generated content may be incorrect.">
              <a:extLst>
                <a:ext uri="{FF2B5EF4-FFF2-40B4-BE49-F238E27FC236}">
                  <a16:creationId xmlns:a16="http://schemas.microsoft.com/office/drawing/2014/main" id="{D464BF27-FFD8-773E-5BFE-B49AB7529D03}"/>
                </a:ext>
              </a:extLst>
            </p:cNvPr>
            <p:cNvPicPr preferRelativeResize="0">
              <a:picLocks noChangeAspect="1"/>
            </p:cNvPicPr>
            <p:nvPr/>
          </p:nvPicPr>
          <p:blipFill>
            <a:blip r:embed="rId3"/>
            <a:stretch>
              <a:fillRect/>
            </a:stretch>
          </p:blipFill>
          <p:spPr>
            <a:xfrm>
              <a:off x="5636325" y="859468"/>
              <a:ext cx="4690883" cy="2887981"/>
            </a:xfrm>
            <a:prstGeom prst="rect">
              <a:avLst/>
            </a:prstGeom>
          </p:spPr>
        </p:pic>
        <p:sp>
          <p:nvSpPr>
            <p:cNvPr id="9" name="TextBox 8">
              <a:extLst>
                <a:ext uri="{FF2B5EF4-FFF2-40B4-BE49-F238E27FC236}">
                  <a16:creationId xmlns:a16="http://schemas.microsoft.com/office/drawing/2014/main" id="{FEE5E15E-914B-D781-8C95-8F4F8AFBE86A}"/>
                </a:ext>
              </a:extLst>
            </p:cNvPr>
            <p:cNvSpPr txBox="1"/>
            <p:nvPr/>
          </p:nvSpPr>
          <p:spPr>
            <a:xfrm>
              <a:off x="695400" y="1612086"/>
              <a:ext cx="4724900" cy="692497"/>
            </a:xfrm>
            <a:prstGeom prst="rect">
              <a:avLst/>
            </a:prstGeom>
            <a:solidFill>
              <a:schemeClr val="bg1"/>
            </a:solidFill>
          </p:spPr>
          <p:txBody>
            <a:bodyPr wrap="square" lIns="0" tIns="0" rIns="0" bIns="0" rtlCol="0">
              <a:spAutoFit/>
            </a:bodyPr>
            <a:lstStyle/>
            <a:p>
              <a:pPr algn="l"/>
              <a:r>
                <a:rPr lang="en-CH" sz="1500">
                  <a:solidFill>
                    <a:schemeClr val="tx2"/>
                  </a:solidFill>
                </a:rPr>
                <a:t> Updated project cost for FCC-ee up to and including  </a:t>
              </a:r>
            </a:p>
            <a:p>
              <a:pPr algn="l"/>
              <a:r>
                <a:rPr lang="en-CH" sz="1500">
                  <a:solidFill>
                    <a:schemeClr val="tx2"/>
                  </a:solidFill>
                </a:rPr>
                <a:t> operation at ZH and 4 experiments</a:t>
              </a:r>
            </a:p>
            <a:p>
              <a:pPr algn="l"/>
              <a:r>
                <a:rPr lang="en-GB" sz="1500">
                  <a:solidFill>
                    <a:schemeClr val="tx2"/>
                  </a:solidFill>
                </a:rPr>
                <a:t> t</a:t>
              </a:r>
              <a:r>
                <a:rPr lang="en-CH" sz="1500">
                  <a:solidFill>
                    <a:schemeClr val="tx2"/>
                  </a:solidFill>
                </a:rPr>
                <a:t>-tbar upgrade requires additional 1.3 BCHF </a:t>
              </a:r>
            </a:p>
          </p:txBody>
        </p:sp>
      </p:grpSp>
    </p:spTree>
    <p:extLst>
      <p:ext uri="{BB962C8B-B14F-4D97-AF65-F5344CB8AC3E}">
        <p14:creationId xmlns:p14="http://schemas.microsoft.com/office/powerpoint/2010/main" val="42729395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FDFB38-15D5-2B5E-608A-84246159F4C9}"/>
            </a:ext>
          </a:extLst>
        </p:cNvPr>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5B01B7BA-F198-32C4-EAC2-10564651BAF0}"/>
              </a:ext>
            </a:extLst>
          </p:cNvPr>
          <p:cNvSpPr>
            <a:spLocks noGrp="1"/>
          </p:cNvSpPr>
          <p:nvPr>
            <p:ph type="sldNum" sz="quarter" idx="12"/>
          </p:nvPr>
        </p:nvSpPr>
        <p:spPr/>
        <p:txBody>
          <a:bodyPr/>
          <a:lstStyle/>
          <a:p>
            <a:pPr defTabSz="1097280" eaLnBrk="0" fontAlgn="base" hangingPunct="0">
              <a:spcBef>
                <a:spcPct val="0"/>
              </a:spcBef>
              <a:spcAft>
                <a:spcPct val="0"/>
              </a:spcAft>
            </a:pPr>
            <a:endParaRPr lang="en-US" sz="2160" dirty="0">
              <a:solidFill>
                <a:srgbClr val="000000"/>
              </a:solidFill>
              <a:latin typeface="Arial" charset="0"/>
              <a:ea typeface="ＭＳ Ｐゴシック" charset="0"/>
            </a:endParaRPr>
          </a:p>
        </p:txBody>
      </p:sp>
      <p:pic>
        <p:nvPicPr>
          <p:cNvPr id="6" name="Picture 5" descr="A water way with buildings and boats in it&#10;&#10;AI-generated content may be incorrect.">
            <a:extLst>
              <a:ext uri="{FF2B5EF4-FFF2-40B4-BE49-F238E27FC236}">
                <a16:creationId xmlns:a16="http://schemas.microsoft.com/office/drawing/2014/main" id="{9B8221D2-C8ED-9042-6B8B-0A7ADF6CD69F}"/>
              </a:ext>
            </a:extLst>
          </p:cNvPr>
          <p:cNvPicPr preferRelativeResize="0">
            <a:picLocks noChangeAspect="1"/>
          </p:cNvPicPr>
          <p:nvPr/>
        </p:nvPicPr>
        <p:blipFill>
          <a:blip r:embed="rId3"/>
          <a:stretch>
            <a:fillRect/>
          </a:stretch>
        </p:blipFill>
        <p:spPr>
          <a:xfrm>
            <a:off x="565786" y="-346935"/>
            <a:ext cx="11016614" cy="7318729"/>
          </a:xfrm>
          <a:prstGeom prst="rect">
            <a:avLst/>
          </a:prstGeom>
        </p:spPr>
      </p:pic>
      <p:sp>
        <p:nvSpPr>
          <p:cNvPr id="8" name="TextBox 7">
            <a:extLst>
              <a:ext uri="{FF2B5EF4-FFF2-40B4-BE49-F238E27FC236}">
                <a16:creationId xmlns:a16="http://schemas.microsoft.com/office/drawing/2014/main" id="{BFF8A6C6-F18B-EE8D-3695-E19B1DB33CF2}"/>
              </a:ext>
            </a:extLst>
          </p:cNvPr>
          <p:cNvSpPr txBox="1"/>
          <p:nvPr/>
        </p:nvSpPr>
        <p:spPr>
          <a:xfrm>
            <a:off x="10347501" y="116632"/>
            <a:ext cx="1005083" cy="124650"/>
          </a:xfrm>
          <a:prstGeom prst="rect">
            <a:avLst/>
          </a:prstGeom>
          <a:noFill/>
        </p:spPr>
        <p:txBody>
          <a:bodyPr wrap="none" lIns="0" tIns="0" rIns="0" bIns="0" rtlCol="0">
            <a:spAutoFit/>
          </a:bodyPr>
          <a:lstStyle/>
          <a:p>
            <a:pPr defTabSz="1097280" eaLnBrk="0" fontAlgn="base" hangingPunct="0">
              <a:spcBef>
                <a:spcPct val="0"/>
              </a:spcBef>
              <a:spcAft>
                <a:spcPct val="0"/>
              </a:spcAft>
            </a:pPr>
            <a:r>
              <a:rPr lang="en-CH" sz="810" dirty="0">
                <a:solidFill>
                  <a:srgbClr val="FFFFFF"/>
                </a:solidFill>
                <a:latin typeface="Arial" charset="0"/>
                <a:ea typeface="ＭＳ Ｐゴシック" charset="0"/>
              </a:rPr>
              <a:t>Photo Trevor Sherwin</a:t>
            </a:r>
          </a:p>
        </p:txBody>
      </p:sp>
      <p:sp>
        <p:nvSpPr>
          <p:cNvPr id="5" name="Textfeld 4">
            <a:extLst>
              <a:ext uri="{FF2B5EF4-FFF2-40B4-BE49-F238E27FC236}">
                <a16:creationId xmlns:a16="http://schemas.microsoft.com/office/drawing/2014/main" id="{151DDEA0-7C06-074D-8007-5DA3F15DDBD8}"/>
              </a:ext>
            </a:extLst>
          </p:cNvPr>
          <p:cNvSpPr txBox="1"/>
          <p:nvPr/>
        </p:nvSpPr>
        <p:spPr>
          <a:xfrm>
            <a:off x="5404724" y="3429001"/>
            <a:ext cx="2394951" cy="535531"/>
          </a:xfrm>
          <a:prstGeom prst="rect">
            <a:avLst/>
          </a:prstGeom>
          <a:noFill/>
        </p:spPr>
        <p:txBody>
          <a:bodyPr wrap="none" rtlCol="0">
            <a:spAutoFit/>
          </a:bodyPr>
          <a:lstStyle/>
          <a:p>
            <a:pPr defTabSz="1097280" eaLnBrk="0" fontAlgn="base" hangingPunct="0">
              <a:spcBef>
                <a:spcPct val="0"/>
              </a:spcBef>
              <a:spcAft>
                <a:spcPct val="0"/>
              </a:spcAft>
            </a:pPr>
            <a:r>
              <a:rPr lang="en-GB" sz="2880" b="1" dirty="0">
                <a:solidFill>
                  <a:srgbClr val="FFFFFF"/>
                </a:solidFill>
                <a:latin typeface="Arial" charset="0"/>
                <a:ea typeface="ＭＳ Ｐゴシック" charset="0"/>
              </a:rPr>
              <a:t>Final Words </a:t>
            </a:r>
          </a:p>
        </p:txBody>
      </p:sp>
      <p:sp>
        <p:nvSpPr>
          <p:cNvPr id="9" name="Textfeld 8">
            <a:extLst>
              <a:ext uri="{FF2B5EF4-FFF2-40B4-BE49-F238E27FC236}">
                <a16:creationId xmlns:a16="http://schemas.microsoft.com/office/drawing/2014/main" id="{FB81EF6C-BD7B-C648-A162-F15F4517718E}"/>
              </a:ext>
            </a:extLst>
          </p:cNvPr>
          <p:cNvSpPr txBox="1"/>
          <p:nvPr/>
        </p:nvSpPr>
        <p:spPr>
          <a:xfrm>
            <a:off x="1689111" y="4033868"/>
            <a:ext cx="9677875" cy="2640723"/>
          </a:xfrm>
          <a:prstGeom prst="rect">
            <a:avLst/>
          </a:prstGeom>
          <a:noFill/>
        </p:spPr>
        <p:txBody>
          <a:bodyPr wrap="square" rtlCol="0">
            <a:spAutoFit/>
          </a:bodyPr>
          <a:lstStyle/>
          <a:p>
            <a:pPr defTabSz="1097280" eaLnBrk="0" fontAlgn="base" hangingPunct="0">
              <a:spcBef>
                <a:spcPct val="0"/>
              </a:spcBef>
              <a:spcAft>
                <a:spcPct val="0"/>
              </a:spcAft>
            </a:pPr>
            <a:r>
              <a:rPr lang="en-GB" sz="1680" dirty="0">
                <a:solidFill>
                  <a:srgbClr val="FFFFFF"/>
                </a:solidFill>
                <a:latin typeface="Arial" charset="0"/>
                <a:ea typeface="ＭＳ Ｐゴシック" charset="0"/>
              </a:rPr>
              <a:t>Over the past years very significant progress has been made towards the realisation of the next  flagship project at CERN</a:t>
            </a:r>
          </a:p>
          <a:p>
            <a:pPr defTabSz="1097280" eaLnBrk="0" fontAlgn="base" hangingPunct="0">
              <a:spcBef>
                <a:spcPct val="0"/>
              </a:spcBef>
              <a:spcAft>
                <a:spcPct val="0"/>
              </a:spcAft>
            </a:pPr>
            <a:endParaRPr lang="en-GB" sz="1680" dirty="0">
              <a:solidFill>
                <a:srgbClr val="FFFFFF"/>
              </a:solidFill>
              <a:latin typeface="Arial" charset="0"/>
              <a:ea typeface="ＭＳ Ｐゴシック" charset="0"/>
            </a:endParaRPr>
          </a:p>
          <a:p>
            <a:pPr marL="205740" indent="-205740" defTabSz="1097280" eaLnBrk="0" fontAlgn="base" hangingPunct="0">
              <a:spcBef>
                <a:spcPct val="0"/>
              </a:spcBef>
              <a:spcAft>
                <a:spcPct val="0"/>
              </a:spcAft>
              <a:buFont typeface="Arial" panose="020B0604020202020204" pitchFamily="34" charset="0"/>
              <a:buChar char="•"/>
            </a:pPr>
            <a:r>
              <a:rPr lang="en-GB" sz="1440" dirty="0">
                <a:solidFill>
                  <a:srgbClr val="FFFFFF"/>
                </a:solidFill>
                <a:latin typeface="Arial" charset="0"/>
                <a:ea typeface="ＭＳ Ｐゴシック" charset="0"/>
              </a:rPr>
              <a:t>FCC: Successful completion of the Feasibility Study; No technical showstoppers identified </a:t>
            </a:r>
          </a:p>
          <a:p>
            <a:pPr marL="205740" indent="-205740" defTabSz="1097280" eaLnBrk="0" fontAlgn="base" hangingPunct="0">
              <a:spcBef>
                <a:spcPct val="0"/>
              </a:spcBef>
              <a:spcAft>
                <a:spcPct val="0"/>
              </a:spcAft>
              <a:buFont typeface="Arial" panose="020B0604020202020204" pitchFamily="34" charset="0"/>
              <a:buChar char="•"/>
            </a:pPr>
            <a:endParaRPr lang="en-GB" sz="1440" dirty="0">
              <a:solidFill>
                <a:srgbClr val="FFFFFF"/>
              </a:solidFill>
              <a:latin typeface="Arial" charset="0"/>
              <a:ea typeface="ＭＳ Ｐゴシック" charset="0"/>
            </a:endParaRPr>
          </a:p>
          <a:p>
            <a:pPr marL="205740" indent="-205740" defTabSz="1097280" eaLnBrk="0" fontAlgn="base" hangingPunct="0">
              <a:spcBef>
                <a:spcPct val="0"/>
              </a:spcBef>
              <a:spcAft>
                <a:spcPct val="0"/>
              </a:spcAft>
              <a:buFont typeface="Arial" panose="020B0604020202020204" pitchFamily="34" charset="0"/>
              <a:buChar char="•"/>
            </a:pPr>
            <a:r>
              <a:rPr lang="en-GB" sz="1440" dirty="0">
                <a:solidFill>
                  <a:srgbClr val="FFFFFF"/>
                </a:solidFill>
                <a:latin typeface="Arial" charset="0"/>
                <a:ea typeface="ＭＳ Ｐゴシック" charset="0"/>
              </a:rPr>
              <a:t>Overwhelming support for the integrated FCC-ee/</a:t>
            </a:r>
            <a:r>
              <a:rPr lang="en-GB" sz="1440" dirty="0" err="1">
                <a:solidFill>
                  <a:srgbClr val="FFFFFF"/>
                </a:solidFill>
                <a:latin typeface="Arial" charset="0"/>
                <a:ea typeface="ＭＳ Ｐゴシック" charset="0"/>
              </a:rPr>
              <a:t>hh</a:t>
            </a:r>
            <a:r>
              <a:rPr lang="en-GB" sz="1440" dirty="0">
                <a:solidFill>
                  <a:srgbClr val="FFFFFF"/>
                </a:solidFill>
                <a:latin typeface="Arial" charset="0"/>
                <a:ea typeface="ＭＳ Ｐゴシック" charset="0"/>
              </a:rPr>
              <a:t> programme by the HEP communities in the CERN Member </a:t>
            </a:r>
          </a:p>
          <a:p>
            <a:pPr defTabSz="1097280" eaLnBrk="0" fontAlgn="base" hangingPunct="0">
              <a:spcBef>
                <a:spcPct val="0"/>
              </a:spcBef>
              <a:spcAft>
                <a:spcPct val="0"/>
              </a:spcAft>
            </a:pPr>
            <a:r>
              <a:rPr lang="en-GB" sz="1440" dirty="0">
                <a:solidFill>
                  <a:srgbClr val="FFFFFF"/>
                </a:solidFill>
                <a:latin typeface="Arial" charset="0"/>
                <a:ea typeface="ＭＳ Ｐゴシック" charset="0"/>
              </a:rPr>
              <a:t>    and Associate Member states and beyond;  </a:t>
            </a:r>
          </a:p>
          <a:p>
            <a:pPr defTabSz="1097280" eaLnBrk="0" fontAlgn="base" hangingPunct="0">
              <a:spcBef>
                <a:spcPct val="0"/>
              </a:spcBef>
              <a:spcAft>
                <a:spcPct val="0"/>
              </a:spcAft>
            </a:pPr>
            <a:endParaRPr lang="en-GB" sz="1440" dirty="0">
              <a:solidFill>
                <a:srgbClr val="FFFFFF"/>
              </a:solidFill>
              <a:latin typeface="Arial" charset="0"/>
              <a:ea typeface="ＭＳ Ｐゴシック" charset="0"/>
            </a:endParaRPr>
          </a:p>
          <a:p>
            <a:pPr defTabSz="1097280" eaLnBrk="0" fontAlgn="base" hangingPunct="0">
              <a:spcBef>
                <a:spcPct val="0"/>
              </a:spcBef>
              <a:spcAft>
                <a:spcPct val="0"/>
              </a:spcAft>
            </a:pPr>
            <a:r>
              <a:rPr lang="en-GB" sz="1440" dirty="0">
                <a:solidFill>
                  <a:srgbClr val="FFFFFF"/>
                </a:solidFill>
                <a:latin typeface="Arial" charset="0"/>
                <a:ea typeface="ＭＳ Ｐゴシック" charset="0"/>
              </a:rPr>
              <a:t>    The strong support is largely based on the superb physics potential and the long-term prospects (FCC-ee /</a:t>
            </a:r>
            <a:r>
              <a:rPr lang="en-GB" sz="1440" dirty="0" err="1">
                <a:solidFill>
                  <a:srgbClr val="FFFFFF"/>
                </a:solidFill>
                <a:latin typeface="Arial" charset="0"/>
                <a:ea typeface="ＭＳ Ｐゴシック" charset="0"/>
              </a:rPr>
              <a:t>hh</a:t>
            </a:r>
            <a:r>
              <a:rPr lang="en-GB" sz="1440" dirty="0">
                <a:solidFill>
                  <a:srgbClr val="FFFFFF"/>
                </a:solidFill>
                <a:latin typeface="Arial" charset="0"/>
                <a:ea typeface="ＭＳ Ｐゴシック" charset="0"/>
              </a:rPr>
              <a:t>)</a:t>
            </a:r>
          </a:p>
          <a:p>
            <a:pPr defTabSz="1097280" eaLnBrk="0" fontAlgn="base" hangingPunct="0">
              <a:spcBef>
                <a:spcPct val="0"/>
              </a:spcBef>
              <a:spcAft>
                <a:spcPct val="0"/>
              </a:spcAft>
            </a:pPr>
            <a:endParaRPr lang="en-GB" sz="1440" dirty="0">
              <a:solidFill>
                <a:srgbClr val="FFFFFF"/>
              </a:solidFill>
              <a:latin typeface="Arial" charset="0"/>
              <a:ea typeface="ＭＳ Ｐゴシック" charset="0"/>
            </a:endParaRPr>
          </a:p>
          <a:p>
            <a:pPr marL="205740" indent="-205740" defTabSz="1097280" eaLnBrk="0" fontAlgn="base" hangingPunct="0">
              <a:spcBef>
                <a:spcPct val="0"/>
              </a:spcBef>
              <a:spcAft>
                <a:spcPct val="0"/>
              </a:spcAft>
              <a:buFont typeface="Arial" panose="020B0604020202020204" pitchFamily="34" charset="0"/>
              <a:buChar char="•"/>
            </a:pPr>
            <a:r>
              <a:rPr lang="en-GB" sz="1440" dirty="0">
                <a:solidFill>
                  <a:srgbClr val="FFFFFF"/>
                </a:solidFill>
                <a:latin typeface="Arial" charset="0"/>
                <a:ea typeface="ＭＳ Ｐゴシック" charset="0"/>
              </a:rPr>
              <a:t>Discussions on the financial feasibility are ongoing  (CERN management and Council)</a:t>
            </a:r>
          </a:p>
        </p:txBody>
      </p:sp>
      <p:sp>
        <p:nvSpPr>
          <p:cNvPr id="2" name="TextBox 1">
            <a:extLst>
              <a:ext uri="{FF2B5EF4-FFF2-40B4-BE49-F238E27FC236}">
                <a16:creationId xmlns:a16="http://schemas.microsoft.com/office/drawing/2014/main" id="{C15E81E4-1C3E-C3D7-5F3B-7682FD14AF1F}"/>
              </a:ext>
            </a:extLst>
          </p:cNvPr>
          <p:cNvSpPr txBox="1"/>
          <p:nvPr/>
        </p:nvSpPr>
        <p:spPr>
          <a:xfrm>
            <a:off x="4109410" y="260648"/>
            <a:ext cx="4794902" cy="584775"/>
          </a:xfrm>
          <a:prstGeom prst="rect">
            <a:avLst/>
          </a:prstGeom>
          <a:solidFill>
            <a:schemeClr val="bg1"/>
          </a:solidFill>
        </p:spPr>
        <p:txBody>
          <a:bodyPr wrap="none" rtlCol="0">
            <a:spAutoFit/>
          </a:bodyPr>
          <a:lstStyle/>
          <a:p>
            <a:r>
              <a:rPr lang="en-CH" sz="1600" dirty="0">
                <a:solidFill>
                  <a:srgbClr val="C00000"/>
                </a:solidFill>
              </a:rPr>
              <a:t>Karl Jakobs: “Key messages from the Symposium”</a:t>
            </a:r>
          </a:p>
          <a:p>
            <a:r>
              <a:rPr lang="en-CH" sz="1500" dirty="0"/>
              <a:t>Venice, Friday 27 June </a:t>
            </a:r>
          </a:p>
        </p:txBody>
      </p:sp>
    </p:spTree>
    <p:extLst>
      <p:ext uri="{BB962C8B-B14F-4D97-AF65-F5344CB8AC3E}">
        <p14:creationId xmlns:p14="http://schemas.microsoft.com/office/powerpoint/2010/main" val="24371134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E91ED399-3EED-E042-896C-AC661E6EA6EE}"/>
              </a:ext>
            </a:extLst>
          </p:cNvPr>
          <p:cNvSpPr>
            <a:spLocks noGrp="1"/>
          </p:cNvSpPr>
          <p:nvPr>
            <p:ph type="sldNum" sz="quarter" idx="12"/>
          </p:nvPr>
        </p:nvSpPr>
        <p:spPr/>
        <p:txBody>
          <a:bodyPr/>
          <a:lstStyle/>
          <a:p>
            <a:fld id="{1787A23F-BAF2-40F7-981E-A4E481A32A38}" type="slidenum">
              <a:rPr lang="en-US" smtClean="0"/>
              <a:t>2</a:t>
            </a:fld>
            <a:endParaRPr lang="en-US"/>
          </a:p>
        </p:txBody>
      </p:sp>
      <p:sp>
        <p:nvSpPr>
          <p:cNvPr id="2" name="TextBox 1">
            <a:extLst>
              <a:ext uri="{FF2B5EF4-FFF2-40B4-BE49-F238E27FC236}">
                <a16:creationId xmlns:a16="http://schemas.microsoft.com/office/drawing/2014/main" id="{37BFB1CC-DB3F-384B-8196-000A237DD7C0}"/>
              </a:ext>
            </a:extLst>
          </p:cNvPr>
          <p:cNvSpPr txBox="1"/>
          <p:nvPr/>
        </p:nvSpPr>
        <p:spPr>
          <a:xfrm>
            <a:off x="2078167" y="1772816"/>
            <a:ext cx="7893186" cy="677108"/>
          </a:xfrm>
          <a:prstGeom prst="rect">
            <a:avLst/>
          </a:prstGeom>
          <a:solidFill>
            <a:schemeClr val="accent6">
              <a:lumMod val="20000"/>
              <a:lumOff val="80000"/>
            </a:schemeClr>
          </a:solidFill>
        </p:spPr>
        <p:txBody>
          <a:bodyPr wrap="none" lIns="0" tIns="0" rIns="0" bIns="0" rtlCol="0">
            <a:spAutoFit/>
          </a:bodyPr>
          <a:lstStyle/>
          <a:p>
            <a:pPr algn="l"/>
            <a:r>
              <a:rPr lang="en-US" sz="4000" dirty="0">
                <a:solidFill>
                  <a:schemeClr val="tx2"/>
                </a:solidFill>
              </a:rPr>
              <a:t> </a:t>
            </a:r>
            <a:r>
              <a:rPr lang="en-US" sz="4400" dirty="0">
                <a:solidFill>
                  <a:schemeClr val="tx2"/>
                </a:solidFill>
              </a:rPr>
              <a:t>Medium-Term Plan 2026-2030 </a:t>
            </a:r>
          </a:p>
        </p:txBody>
      </p:sp>
      <p:sp>
        <p:nvSpPr>
          <p:cNvPr id="6" name="TextBox 5">
            <a:extLst>
              <a:ext uri="{FF2B5EF4-FFF2-40B4-BE49-F238E27FC236}">
                <a16:creationId xmlns:a16="http://schemas.microsoft.com/office/drawing/2014/main" id="{54E04C52-3E6B-484D-BC9D-E0A5E379D00D}"/>
              </a:ext>
            </a:extLst>
          </p:cNvPr>
          <p:cNvSpPr txBox="1"/>
          <p:nvPr/>
        </p:nvSpPr>
        <p:spPr>
          <a:xfrm>
            <a:off x="2495600" y="3212976"/>
            <a:ext cx="6912768" cy="1400383"/>
          </a:xfrm>
          <a:prstGeom prst="rect">
            <a:avLst/>
          </a:prstGeom>
          <a:noFill/>
          <a:ln>
            <a:noFill/>
          </a:ln>
        </p:spPr>
        <p:txBody>
          <a:bodyPr wrap="square">
            <a:spAutoFit/>
          </a:bodyPr>
          <a:lstStyle/>
          <a:p>
            <a:pPr>
              <a:defRPr/>
            </a:pPr>
            <a:r>
              <a:rPr lang="en-US" altLang="en-US" sz="1700" dirty="0">
                <a:solidFill>
                  <a:schemeClr val="tx2"/>
                </a:solidFill>
              </a:rPr>
              <a:t>It covers: </a:t>
            </a:r>
          </a:p>
          <a:p>
            <a:pPr>
              <a:defRPr/>
            </a:pPr>
            <a:endParaRPr lang="en-US" altLang="en-US" sz="1700" dirty="0">
              <a:solidFill>
                <a:schemeClr val="tx2"/>
              </a:solidFill>
            </a:endParaRPr>
          </a:p>
          <a:p>
            <a:pPr>
              <a:buFont typeface="Wingdings" pitchFamily="2" charset="2"/>
              <a:buChar char="q"/>
              <a:defRPr/>
            </a:pPr>
            <a:r>
              <a:rPr lang="en-US" altLang="en-US" sz="1700" dirty="0">
                <a:solidFill>
                  <a:schemeClr val="tx2"/>
                </a:solidFill>
              </a:rPr>
              <a:t> </a:t>
            </a:r>
            <a:r>
              <a:rPr lang="en-US" altLang="en-US" sz="1700" dirty="0">
                <a:solidFill>
                  <a:srgbClr val="0432FF"/>
                </a:solidFill>
              </a:rPr>
              <a:t>scientific and financial strategy for the 5-year period 2026-2030 </a:t>
            </a:r>
          </a:p>
          <a:p>
            <a:pPr>
              <a:buFont typeface="Wingdings" pitchFamily="2" charset="2"/>
              <a:buChar char="q"/>
              <a:defRPr/>
            </a:pPr>
            <a:r>
              <a:rPr lang="en-US" altLang="en-US" sz="1700" dirty="0">
                <a:solidFill>
                  <a:schemeClr val="tx2"/>
                </a:solidFill>
                <a:sym typeface="Wingdings" pitchFamily="2" charset="2"/>
              </a:rPr>
              <a:t> </a:t>
            </a:r>
            <a:r>
              <a:rPr lang="en-US" altLang="en-US" sz="1700" dirty="0">
                <a:solidFill>
                  <a:srgbClr val="0432FF"/>
                </a:solidFill>
                <a:sym typeface="Wingdings" pitchFamily="2" charset="2"/>
              </a:rPr>
              <a:t>draft budget for the year 2026</a:t>
            </a:r>
          </a:p>
          <a:p>
            <a:pPr>
              <a:buFont typeface="Wingdings" pitchFamily="2" charset="2"/>
              <a:buChar char="q"/>
              <a:defRPr/>
            </a:pPr>
            <a:r>
              <a:rPr lang="en-US" altLang="en-US" sz="1700" dirty="0">
                <a:solidFill>
                  <a:schemeClr val="tx2"/>
                </a:solidFill>
                <a:sym typeface="Wingdings" pitchFamily="2" charset="2"/>
              </a:rPr>
              <a:t> </a:t>
            </a:r>
            <a:r>
              <a:rPr lang="en-US" altLang="en-US" sz="1700" dirty="0">
                <a:solidFill>
                  <a:srgbClr val="0432FF"/>
                </a:solidFill>
                <a:sym typeface="Wingdings" pitchFamily="2" charset="2"/>
              </a:rPr>
              <a:t>10-year outlook</a:t>
            </a:r>
          </a:p>
        </p:txBody>
      </p:sp>
      <p:sp>
        <p:nvSpPr>
          <p:cNvPr id="4" name="TextBox 3">
            <a:extLst>
              <a:ext uri="{FF2B5EF4-FFF2-40B4-BE49-F238E27FC236}">
                <a16:creationId xmlns:a16="http://schemas.microsoft.com/office/drawing/2014/main" id="{BCA015D1-5388-2F4B-B037-D67BA3EB29BB}"/>
              </a:ext>
            </a:extLst>
          </p:cNvPr>
          <p:cNvSpPr txBox="1"/>
          <p:nvPr/>
        </p:nvSpPr>
        <p:spPr>
          <a:xfrm>
            <a:off x="2797810" y="5376411"/>
            <a:ext cx="4666342" cy="369332"/>
          </a:xfrm>
          <a:prstGeom prst="rect">
            <a:avLst/>
          </a:prstGeom>
          <a:noFill/>
          <a:ln>
            <a:noFill/>
          </a:ln>
        </p:spPr>
        <p:txBody>
          <a:bodyPr wrap="none" lIns="0" tIns="0" rIns="0" bIns="0" rtlCol="0">
            <a:spAutoFit/>
          </a:bodyPr>
          <a:lstStyle/>
          <a:p>
            <a:pPr algn="l"/>
            <a:r>
              <a:rPr lang="en-US" sz="2400" dirty="0">
                <a:solidFill>
                  <a:srgbClr val="4E8F00"/>
                </a:solidFill>
              </a:rPr>
              <a:t> </a:t>
            </a:r>
            <a:r>
              <a:rPr lang="en-US" sz="1600" dirty="0">
                <a:solidFill>
                  <a:schemeClr val="tx2"/>
                </a:solidFill>
              </a:rPr>
              <a:t>Unanimously approved by the Council on 19 June </a:t>
            </a:r>
          </a:p>
        </p:txBody>
      </p:sp>
    </p:spTree>
    <p:extLst>
      <p:ext uri="{BB962C8B-B14F-4D97-AF65-F5344CB8AC3E}">
        <p14:creationId xmlns:p14="http://schemas.microsoft.com/office/powerpoint/2010/main" val="21732430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FDFB38-15D5-2B5E-608A-84246159F4C9}"/>
            </a:ext>
          </a:extLst>
        </p:cNvPr>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5B01B7BA-F198-32C4-EAC2-10564651BAF0}"/>
              </a:ext>
            </a:extLst>
          </p:cNvPr>
          <p:cNvSpPr>
            <a:spLocks noGrp="1"/>
          </p:cNvSpPr>
          <p:nvPr>
            <p:ph type="sldNum" sz="quarter" idx="12"/>
          </p:nvPr>
        </p:nvSpPr>
        <p:spPr/>
        <p:txBody>
          <a:bodyPr/>
          <a:lstStyle/>
          <a:p>
            <a:pPr defTabSz="1097280" eaLnBrk="0" fontAlgn="base" hangingPunct="0">
              <a:spcBef>
                <a:spcPct val="0"/>
              </a:spcBef>
              <a:spcAft>
                <a:spcPct val="0"/>
              </a:spcAft>
            </a:pPr>
            <a:endParaRPr lang="en-US" sz="2160" dirty="0">
              <a:solidFill>
                <a:srgbClr val="000000"/>
              </a:solidFill>
              <a:latin typeface="Arial" charset="0"/>
              <a:ea typeface="ＭＳ Ｐゴシック" charset="0"/>
            </a:endParaRPr>
          </a:p>
        </p:txBody>
      </p:sp>
      <p:pic>
        <p:nvPicPr>
          <p:cNvPr id="6" name="Picture 5" descr="A water way with buildings and boats in it&#10;&#10;AI-generated content may be incorrect.">
            <a:extLst>
              <a:ext uri="{FF2B5EF4-FFF2-40B4-BE49-F238E27FC236}">
                <a16:creationId xmlns:a16="http://schemas.microsoft.com/office/drawing/2014/main" id="{9B8221D2-C8ED-9042-6B8B-0A7ADF6CD69F}"/>
              </a:ext>
            </a:extLst>
          </p:cNvPr>
          <p:cNvPicPr preferRelativeResize="0">
            <a:picLocks noChangeAspect="1"/>
          </p:cNvPicPr>
          <p:nvPr/>
        </p:nvPicPr>
        <p:blipFill>
          <a:blip r:embed="rId3"/>
          <a:stretch>
            <a:fillRect/>
          </a:stretch>
        </p:blipFill>
        <p:spPr>
          <a:xfrm>
            <a:off x="565786" y="-346935"/>
            <a:ext cx="11016614" cy="7318729"/>
          </a:xfrm>
          <a:prstGeom prst="rect">
            <a:avLst/>
          </a:prstGeom>
        </p:spPr>
      </p:pic>
      <p:sp>
        <p:nvSpPr>
          <p:cNvPr id="5" name="Textfeld 4">
            <a:extLst>
              <a:ext uri="{FF2B5EF4-FFF2-40B4-BE49-F238E27FC236}">
                <a16:creationId xmlns:a16="http://schemas.microsoft.com/office/drawing/2014/main" id="{151DDEA0-7C06-074D-8007-5DA3F15DDBD8}"/>
              </a:ext>
            </a:extLst>
          </p:cNvPr>
          <p:cNvSpPr txBox="1"/>
          <p:nvPr/>
        </p:nvSpPr>
        <p:spPr>
          <a:xfrm>
            <a:off x="5404724" y="3429001"/>
            <a:ext cx="2394951" cy="535531"/>
          </a:xfrm>
          <a:prstGeom prst="rect">
            <a:avLst/>
          </a:prstGeom>
          <a:noFill/>
        </p:spPr>
        <p:txBody>
          <a:bodyPr wrap="none" rtlCol="0">
            <a:spAutoFit/>
          </a:bodyPr>
          <a:lstStyle/>
          <a:p>
            <a:pPr defTabSz="1097280" eaLnBrk="0" fontAlgn="base" hangingPunct="0">
              <a:spcBef>
                <a:spcPct val="0"/>
              </a:spcBef>
              <a:spcAft>
                <a:spcPct val="0"/>
              </a:spcAft>
            </a:pPr>
            <a:r>
              <a:rPr lang="en-GB" sz="2880" b="1" dirty="0">
                <a:solidFill>
                  <a:srgbClr val="FFFFFF"/>
                </a:solidFill>
                <a:latin typeface="Arial" charset="0"/>
                <a:ea typeface="ＭＳ Ｐゴシック" charset="0"/>
              </a:rPr>
              <a:t>Final Words </a:t>
            </a:r>
          </a:p>
        </p:txBody>
      </p:sp>
      <p:sp>
        <p:nvSpPr>
          <p:cNvPr id="10" name="Textfeld 9">
            <a:extLst>
              <a:ext uri="{FF2B5EF4-FFF2-40B4-BE49-F238E27FC236}">
                <a16:creationId xmlns:a16="http://schemas.microsoft.com/office/drawing/2014/main" id="{D001CBF0-9045-0147-843C-F2F2EF4D06E9}"/>
              </a:ext>
            </a:extLst>
          </p:cNvPr>
          <p:cNvSpPr txBox="1"/>
          <p:nvPr/>
        </p:nvSpPr>
        <p:spPr>
          <a:xfrm>
            <a:off x="1948339" y="4011409"/>
            <a:ext cx="9332237" cy="2289858"/>
          </a:xfrm>
          <a:prstGeom prst="rect">
            <a:avLst/>
          </a:prstGeom>
          <a:noFill/>
        </p:spPr>
        <p:txBody>
          <a:bodyPr wrap="square" rtlCol="0">
            <a:spAutoFit/>
          </a:bodyPr>
          <a:lstStyle/>
          <a:p>
            <a:pPr defTabSz="1097280" eaLnBrk="0" fontAlgn="base" hangingPunct="0">
              <a:spcBef>
                <a:spcPct val="0"/>
              </a:spcBef>
              <a:spcAft>
                <a:spcPct val="0"/>
              </a:spcAft>
            </a:pPr>
            <a:r>
              <a:rPr lang="en-GB" sz="1680" dirty="0">
                <a:solidFill>
                  <a:srgbClr val="FFFFFF"/>
                </a:solidFill>
                <a:latin typeface="Arial" charset="0"/>
                <a:ea typeface="ＭＳ Ｐゴシック" charset="0"/>
              </a:rPr>
              <a:t>Discussions on the prioritisation of alternative options are ongoing</a:t>
            </a:r>
          </a:p>
          <a:p>
            <a:pPr defTabSz="1097280" eaLnBrk="0" fontAlgn="base" hangingPunct="0">
              <a:spcBef>
                <a:spcPct val="0"/>
              </a:spcBef>
              <a:spcAft>
                <a:spcPct val="0"/>
              </a:spcAft>
            </a:pPr>
            <a:endParaRPr lang="en-GB" sz="1680" dirty="0">
              <a:solidFill>
                <a:srgbClr val="FFFFFF"/>
              </a:solidFill>
              <a:latin typeface="Arial" charset="0"/>
              <a:ea typeface="ＭＳ Ｐゴシック" charset="0"/>
            </a:endParaRPr>
          </a:p>
          <a:p>
            <a:pPr marL="205740" indent="-205740" defTabSz="1097280" eaLnBrk="0" fontAlgn="base" hangingPunct="0">
              <a:spcBef>
                <a:spcPct val="0"/>
              </a:spcBef>
              <a:spcAft>
                <a:spcPct val="0"/>
              </a:spcAft>
              <a:buFont typeface="Arial" panose="020B0604020202020204" pitchFamily="34" charset="0"/>
              <a:buChar char="•"/>
            </a:pPr>
            <a:r>
              <a:rPr lang="en-GB" sz="1560" dirty="0">
                <a:solidFill>
                  <a:srgbClr val="FFFFFF"/>
                </a:solidFill>
                <a:latin typeface="Arial" charset="0"/>
                <a:ea typeface="ＭＳ Ｐゴシック" charset="0"/>
              </a:rPr>
              <a:t>Linear colliders (LCF, CLIC) present as well mature options for a Higgs factory at CERN  </a:t>
            </a:r>
          </a:p>
          <a:p>
            <a:pPr marL="205740" indent="-205740" defTabSz="1097280" eaLnBrk="0" fontAlgn="base" hangingPunct="0">
              <a:spcBef>
                <a:spcPct val="0"/>
              </a:spcBef>
              <a:spcAft>
                <a:spcPct val="0"/>
              </a:spcAft>
              <a:buFont typeface="Arial" panose="020B0604020202020204" pitchFamily="34" charset="0"/>
              <a:buChar char="•"/>
            </a:pPr>
            <a:endParaRPr lang="en-GB" sz="1560" dirty="0">
              <a:solidFill>
                <a:srgbClr val="FFFFFF"/>
              </a:solidFill>
              <a:latin typeface="Arial" charset="0"/>
              <a:ea typeface="ＭＳ Ｐゴシック" charset="0"/>
            </a:endParaRPr>
          </a:p>
          <a:p>
            <a:pPr marL="205740" indent="-205740" defTabSz="1097280" eaLnBrk="0" fontAlgn="base" hangingPunct="0">
              <a:spcBef>
                <a:spcPct val="0"/>
              </a:spcBef>
              <a:spcAft>
                <a:spcPct val="0"/>
              </a:spcAft>
              <a:buFont typeface="Arial" panose="020B0604020202020204" pitchFamily="34" charset="0"/>
              <a:buChar char="•"/>
            </a:pPr>
            <a:r>
              <a:rPr lang="en-GB" sz="1560" dirty="0">
                <a:solidFill>
                  <a:srgbClr val="FFFFFF"/>
                </a:solidFill>
                <a:latin typeface="Arial" charset="0"/>
                <a:ea typeface="ＭＳ Ｐゴシック" charset="0"/>
              </a:rPr>
              <a:t>LEP3 and </a:t>
            </a:r>
            <a:r>
              <a:rPr lang="en-GB" sz="1560" dirty="0" err="1">
                <a:solidFill>
                  <a:srgbClr val="FFFFFF"/>
                </a:solidFill>
                <a:latin typeface="Arial" charset="0"/>
                <a:ea typeface="ＭＳ Ｐゴシック" charset="0"/>
              </a:rPr>
              <a:t>LHeC</a:t>
            </a:r>
            <a:r>
              <a:rPr lang="en-GB" sz="1560" dirty="0">
                <a:solidFill>
                  <a:srgbClr val="FFFFFF"/>
                </a:solidFill>
                <a:latin typeface="Arial" charset="0"/>
                <a:ea typeface="ＭＳ Ｐゴシック" charset="0"/>
              </a:rPr>
              <a:t> could be considered as “intermediate” collider projects</a:t>
            </a:r>
          </a:p>
          <a:p>
            <a:pPr marL="205740" indent="-205740" defTabSz="1097280" eaLnBrk="0" fontAlgn="base" hangingPunct="0">
              <a:spcBef>
                <a:spcPct val="0"/>
              </a:spcBef>
              <a:spcAft>
                <a:spcPct val="0"/>
              </a:spcAft>
              <a:buFont typeface="Arial" panose="020B0604020202020204" pitchFamily="34" charset="0"/>
              <a:buChar char="•"/>
            </a:pPr>
            <a:endParaRPr lang="en-GB" sz="1560" dirty="0">
              <a:solidFill>
                <a:srgbClr val="FFFFFF"/>
              </a:solidFill>
              <a:latin typeface="Arial" charset="0"/>
              <a:ea typeface="ＭＳ Ｐゴシック" charset="0"/>
            </a:endParaRPr>
          </a:p>
          <a:p>
            <a:pPr marL="205740" indent="-205740" defTabSz="1097280" eaLnBrk="0" fontAlgn="base" hangingPunct="0">
              <a:spcBef>
                <a:spcPct val="0"/>
              </a:spcBef>
              <a:spcAft>
                <a:spcPct val="0"/>
              </a:spcAft>
              <a:buFont typeface="Arial" panose="020B0604020202020204" pitchFamily="34" charset="0"/>
              <a:buChar char="•"/>
            </a:pPr>
            <a:r>
              <a:rPr lang="en-GB" sz="1560" dirty="0">
                <a:solidFill>
                  <a:srgbClr val="FFFFFF"/>
                </a:solidFill>
                <a:latin typeface="Arial" charset="0"/>
                <a:ea typeface="ＭＳ Ｐゴシック" charset="0"/>
              </a:rPr>
              <a:t>The differences in the physics potential (</a:t>
            </a:r>
            <a:r>
              <a:rPr lang="en-GB" sz="1560" dirty="0">
                <a:solidFill>
                  <a:srgbClr val="FFFFFF"/>
                </a:solidFill>
                <a:latin typeface="Arial" charset="0"/>
                <a:ea typeface="ＭＳ Ｐゴシック" charset="0"/>
                <a:sym typeface="Wingdings" pitchFamily="2" charset="2"/>
              </a:rPr>
              <a:t> Physics Briefing Book), review of the technical readiness and the final input from the national HEP communities (due by 14 Nov.) will be important ingredients in the final recommendations by the European Strategy Group </a:t>
            </a:r>
            <a:endParaRPr lang="en-GB" sz="1560" dirty="0">
              <a:solidFill>
                <a:srgbClr val="FFFFFF"/>
              </a:solidFill>
              <a:latin typeface="Arial" charset="0"/>
              <a:ea typeface="ＭＳ Ｐゴシック" charset="0"/>
            </a:endParaRPr>
          </a:p>
        </p:txBody>
      </p:sp>
      <p:sp>
        <p:nvSpPr>
          <p:cNvPr id="2" name="TextBox 1">
            <a:extLst>
              <a:ext uri="{FF2B5EF4-FFF2-40B4-BE49-F238E27FC236}">
                <a16:creationId xmlns:a16="http://schemas.microsoft.com/office/drawing/2014/main" id="{E716931F-7D37-29CD-7978-7A96C3552ADF}"/>
              </a:ext>
            </a:extLst>
          </p:cNvPr>
          <p:cNvSpPr txBox="1"/>
          <p:nvPr/>
        </p:nvSpPr>
        <p:spPr>
          <a:xfrm>
            <a:off x="4109410" y="260648"/>
            <a:ext cx="4794902" cy="584775"/>
          </a:xfrm>
          <a:prstGeom prst="rect">
            <a:avLst/>
          </a:prstGeom>
          <a:solidFill>
            <a:schemeClr val="bg1"/>
          </a:solidFill>
        </p:spPr>
        <p:txBody>
          <a:bodyPr wrap="none" rtlCol="0">
            <a:spAutoFit/>
          </a:bodyPr>
          <a:lstStyle/>
          <a:p>
            <a:r>
              <a:rPr lang="en-CH" sz="1600" dirty="0">
                <a:solidFill>
                  <a:srgbClr val="C00000"/>
                </a:solidFill>
              </a:rPr>
              <a:t>Karl Jakobs: “Key messages from the Symposium”</a:t>
            </a:r>
          </a:p>
          <a:p>
            <a:r>
              <a:rPr lang="en-CH" sz="1500" dirty="0"/>
              <a:t>Venice, Friday 27 June </a:t>
            </a:r>
          </a:p>
        </p:txBody>
      </p:sp>
      <p:sp>
        <p:nvSpPr>
          <p:cNvPr id="3" name="TextBox 2">
            <a:extLst>
              <a:ext uri="{FF2B5EF4-FFF2-40B4-BE49-F238E27FC236}">
                <a16:creationId xmlns:a16="http://schemas.microsoft.com/office/drawing/2014/main" id="{C432C4EC-445E-D69F-7C02-A7E6B238B6A0}"/>
              </a:ext>
            </a:extLst>
          </p:cNvPr>
          <p:cNvSpPr txBox="1"/>
          <p:nvPr/>
        </p:nvSpPr>
        <p:spPr>
          <a:xfrm>
            <a:off x="10347501" y="116632"/>
            <a:ext cx="1005083" cy="124650"/>
          </a:xfrm>
          <a:prstGeom prst="rect">
            <a:avLst/>
          </a:prstGeom>
          <a:noFill/>
        </p:spPr>
        <p:txBody>
          <a:bodyPr wrap="none" lIns="0" tIns="0" rIns="0" bIns="0" rtlCol="0">
            <a:spAutoFit/>
          </a:bodyPr>
          <a:lstStyle/>
          <a:p>
            <a:pPr defTabSz="1097280" eaLnBrk="0" fontAlgn="base" hangingPunct="0">
              <a:spcBef>
                <a:spcPct val="0"/>
              </a:spcBef>
              <a:spcAft>
                <a:spcPct val="0"/>
              </a:spcAft>
            </a:pPr>
            <a:r>
              <a:rPr lang="en-CH" sz="810" dirty="0">
                <a:solidFill>
                  <a:srgbClr val="FFFFFF"/>
                </a:solidFill>
                <a:latin typeface="Arial" charset="0"/>
                <a:ea typeface="ＭＳ Ｐゴシック" charset="0"/>
              </a:rPr>
              <a:t>Photo Trevor Sherwin</a:t>
            </a:r>
          </a:p>
        </p:txBody>
      </p:sp>
    </p:spTree>
    <p:extLst>
      <p:ext uri="{BB962C8B-B14F-4D97-AF65-F5344CB8AC3E}">
        <p14:creationId xmlns:p14="http://schemas.microsoft.com/office/powerpoint/2010/main" val="17135181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FDFB38-15D5-2B5E-608A-84246159F4C9}"/>
            </a:ext>
          </a:extLst>
        </p:cNvPr>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5B01B7BA-F198-32C4-EAC2-10564651BAF0}"/>
              </a:ext>
            </a:extLst>
          </p:cNvPr>
          <p:cNvSpPr>
            <a:spLocks noGrp="1"/>
          </p:cNvSpPr>
          <p:nvPr>
            <p:ph type="sldNum" sz="quarter" idx="12"/>
          </p:nvPr>
        </p:nvSpPr>
        <p:spPr/>
        <p:txBody>
          <a:bodyPr/>
          <a:lstStyle/>
          <a:p>
            <a:pPr defTabSz="1097280" eaLnBrk="0" fontAlgn="base" hangingPunct="0">
              <a:spcBef>
                <a:spcPct val="0"/>
              </a:spcBef>
              <a:spcAft>
                <a:spcPct val="0"/>
              </a:spcAft>
            </a:pPr>
            <a:endParaRPr lang="en-US" sz="2160" dirty="0">
              <a:solidFill>
                <a:srgbClr val="000000"/>
              </a:solidFill>
              <a:latin typeface="Arial" charset="0"/>
              <a:ea typeface="ＭＳ Ｐゴシック" charset="0"/>
            </a:endParaRPr>
          </a:p>
        </p:txBody>
      </p:sp>
      <p:pic>
        <p:nvPicPr>
          <p:cNvPr id="6" name="Picture 5" descr="A water way with buildings and boats in it&#10;&#10;AI-generated content may be incorrect.">
            <a:extLst>
              <a:ext uri="{FF2B5EF4-FFF2-40B4-BE49-F238E27FC236}">
                <a16:creationId xmlns:a16="http://schemas.microsoft.com/office/drawing/2014/main" id="{9B8221D2-C8ED-9042-6B8B-0A7ADF6CD69F}"/>
              </a:ext>
            </a:extLst>
          </p:cNvPr>
          <p:cNvPicPr preferRelativeResize="0">
            <a:picLocks noChangeAspect="1"/>
          </p:cNvPicPr>
          <p:nvPr/>
        </p:nvPicPr>
        <p:blipFill>
          <a:blip r:embed="rId3"/>
          <a:stretch>
            <a:fillRect/>
          </a:stretch>
        </p:blipFill>
        <p:spPr>
          <a:xfrm>
            <a:off x="565786" y="-346935"/>
            <a:ext cx="11016614" cy="7318729"/>
          </a:xfrm>
          <a:prstGeom prst="rect">
            <a:avLst/>
          </a:prstGeom>
        </p:spPr>
      </p:pic>
      <p:sp>
        <p:nvSpPr>
          <p:cNvPr id="5" name="Textfeld 4">
            <a:extLst>
              <a:ext uri="{FF2B5EF4-FFF2-40B4-BE49-F238E27FC236}">
                <a16:creationId xmlns:a16="http://schemas.microsoft.com/office/drawing/2014/main" id="{151DDEA0-7C06-074D-8007-5DA3F15DDBD8}"/>
              </a:ext>
            </a:extLst>
          </p:cNvPr>
          <p:cNvSpPr txBox="1"/>
          <p:nvPr/>
        </p:nvSpPr>
        <p:spPr>
          <a:xfrm>
            <a:off x="5404724" y="3429001"/>
            <a:ext cx="2394951" cy="535531"/>
          </a:xfrm>
          <a:prstGeom prst="rect">
            <a:avLst/>
          </a:prstGeom>
          <a:noFill/>
        </p:spPr>
        <p:txBody>
          <a:bodyPr wrap="none" rtlCol="0">
            <a:spAutoFit/>
          </a:bodyPr>
          <a:lstStyle/>
          <a:p>
            <a:pPr defTabSz="1097280" eaLnBrk="0" fontAlgn="base" hangingPunct="0">
              <a:spcBef>
                <a:spcPct val="0"/>
              </a:spcBef>
              <a:spcAft>
                <a:spcPct val="0"/>
              </a:spcAft>
            </a:pPr>
            <a:r>
              <a:rPr lang="en-GB" sz="2880" b="1" dirty="0">
                <a:solidFill>
                  <a:srgbClr val="FFFFFF"/>
                </a:solidFill>
                <a:latin typeface="Arial" charset="0"/>
                <a:ea typeface="ＭＳ Ｐゴシック" charset="0"/>
              </a:rPr>
              <a:t>Final Words </a:t>
            </a:r>
          </a:p>
        </p:txBody>
      </p:sp>
      <p:sp>
        <p:nvSpPr>
          <p:cNvPr id="10" name="Textfeld 9">
            <a:extLst>
              <a:ext uri="{FF2B5EF4-FFF2-40B4-BE49-F238E27FC236}">
                <a16:creationId xmlns:a16="http://schemas.microsoft.com/office/drawing/2014/main" id="{A33998A6-19C9-DB4E-912B-BDEC87DFDE35}"/>
              </a:ext>
            </a:extLst>
          </p:cNvPr>
          <p:cNvSpPr txBox="1"/>
          <p:nvPr/>
        </p:nvSpPr>
        <p:spPr>
          <a:xfrm>
            <a:off x="1343472" y="4544658"/>
            <a:ext cx="10109923" cy="1717393"/>
          </a:xfrm>
          <a:prstGeom prst="rect">
            <a:avLst/>
          </a:prstGeom>
          <a:noFill/>
        </p:spPr>
        <p:txBody>
          <a:bodyPr wrap="square" rtlCol="0">
            <a:spAutoFit/>
          </a:bodyPr>
          <a:lstStyle/>
          <a:p>
            <a:pPr defTabSz="1097280" eaLnBrk="0" fontAlgn="base" hangingPunct="0">
              <a:spcBef>
                <a:spcPct val="0"/>
              </a:spcBef>
              <a:spcAft>
                <a:spcPct val="0"/>
              </a:spcAft>
            </a:pPr>
            <a:r>
              <a:rPr lang="en-GB" sz="1680" dirty="0">
                <a:solidFill>
                  <a:srgbClr val="FFFFFF"/>
                </a:solidFill>
                <a:latin typeface="Arial" charset="0"/>
                <a:ea typeface="ＭＳ Ｐゴシック" charset="0"/>
              </a:rPr>
              <a:t>Keeping a strong complementary physics programme beyond colliders is essential </a:t>
            </a:r>
          </a:p>
          <a:p>
            <a:pPr defTabSz="1097280" eaLnBrk="0" fontAlgn="base" hangingPunct="0">
              <a:spcBef>
                <a:spcPct val="0"/>
              </a:spcBef>
              <a:spcAft>
                <a:spcPct val="0"/>
              </a:spcAft>
            </a:pPr>
            <a:endParaRPr lang="en-GB" sz="1680" dirty="0">
              <a:solidFill>
                <a:srgbClr val="FFFFFF"/>
              </a:solidFill>
              <a:latin typeface="Arial" charset="0"/>
              <a:ea typeface="ＭＳ Ｐゴシック" charset="0"/>
            </a:endParaRPr>
          </a:p>
          <a:p>
            <a:pPr defTabSz="1097280" eaLnBrk="0" fontAlgn="base" hangingPunct="0">
              <a:spcBef>
                <a:spcPct val="0"/>
              </a:spcBef>
              <a:spcAft>
                <a:spcPct val="0"/>
              </a:spcAft>
            </a:pPr>
            <a:r>
              <a:rPr lang="en-GB" sz="1440" dirty="0">
                <a:solidFill>
                  <a:srgbClr val="FFFFFF"/>
                </a:solidFill>
                <a:latin typeface="Arial" charset="0"/>
                <a:ea typeface="ＭＳ Ｐゴシック" charset="0"/>
              </a:rPr>
              <a:t>The areas of Neutrino Physics, Dark Matter Search experiments, astroparticle (covered by the APPEC Roadmap) </a:t>
            </a:r>
          </a:p>
          <a:p>
            <a:pPr defTabSz="1097280" eaLnBrk="0" fontAlgn="base" hangingPunct="0">
              <a:spcBef>
                <a:spcPct val="0"/>
              </a:spcBef>
              <a:spcAft>
                <a:spcPct val="0"/>
              </a:spcAft>
            </a:pPr>
            <a:r>
              <a:rPr lang="en-GB" sz="1440" dirty="0">
                <a:solidFill>
                  <a:srgbClr val="FFFFFF"/>
                </a:solidFill>
                <a:latin typeface="Arial" charset="0"/>
                <a:ea typeface="ＭＳ Ｐゴシック" charset="0"/>
              </a:rPr>
              <a:t>and nuclear physics experiments (covered by the </a:t>
            </a:r>
            <a:r>
              <a:rPr lang="en-GB" sz="1440" dirty="0" err="1">
                <a:solidFill>
                  <a:srgbClr val="FFFFFF"/>
                </a:solidFill>
                <a:latin typeface="Arial" charset="0"/>
                <a:ea typeface="ＭＳ Ｐゴシック" charset="0"/>
              </a:rPr>
              <a:t>NuPPEC</a:t>
            </a:r>
            <a:r>
              <a:rPr lang="en-GB" sz="1440" dirty="0">
                <a:solidFill>
                  <a:srgbClr val="FFFFFF"/>
                </a:solidFill>
                <a:latin typeface="Arial" charset="0"/>
                <a:ea typeface="ＭＳ Ｐゴシック" charset="0"/>
              </a:rPr>
              <a:t> Long Run Plan) are also important to complement </a:t>
            </a:r>
          </a:p>
          <a:p>
            <a:pPr defTabSz="1097280" eaLnBrk="0" fontAlgn="base" hangingPunct="0">
              <a:spcBef>
                <a:spcPct val="0"/>
              </a:spcBef>
              <a:spcAft>
                <a:spcPct val="0"/>
              </a:spcAft>
            </a:pPr>
            <a:r>
              <a:rPr lang="en-GB" sz="1440" dirty="0">
                <a:solidFill>
                  <a:srgbClr val="FFFFFF"/>
                </a:solidFill>
                <a:latin typeface="Arial" charset="0"/>
                <a:ea typeface="ＭＳ Ｐゴシック" charset="0"/>
              </a:rPr>
              <a:t>the future collider programme </a:t>
            </a:r>
          </a:p>
          <a:p>
            <a:pPr defTabSz="1097280" eaLnBrk="0" fontAlgn="base" hangingPunct="0">
              <a:spcBef>
                <a:spcPct val="0"/>
              </a:spcBef>
              <a:spcAft>
                <a:spcPct val="0"/>
              </a:spcAft>
            </a:pPr>
            <a:endParaRPr lang="en-GB" sz="1440" dirty="0">
              <a:solidFill>
                <a:srgbClr val="FFFFFF"/>
              </a:solidFill>
              <a:latin typeface="Arial" charset="0"/>
              <a:ea typeface="ＭＳ Ｐゴシック" charset="0"/>
            </a:endParaRPr>
          </a:p>
          <a:p>
            <a:pPr defTabSz="1097280" eaLnBrk="0" fontAlgn="base" hangingPunct="0">
              <a:spcBef>
                <a:spcPct val="0"/>
              </a:spcBef>
              <a:spcAft>
                <a:spcPct val="0"/>
              </a:spcAft>
            </a:pPr>
            <a:r>
              <a:rPr lang="en-GB" sz="1440" dirty="0">
                <a:solidFill>
                  <a:srgbClr val="FFFFFF"/>
                </a:solidFill>
                <a:latin typeface="Arial" charset="0"/>
                <a:ea typeface="ＭＳ Ｐゴシック" charset="0"/>
              </a:rPr>
              <a:t> </a:t>
            </a:r>
          </a:p>
        </p:txBody>
      </p:sp>
      <p:sp>
        <p:nvSpPr>
          <p:cNvPr id="2" name="TextBox 1">
            <a:extLst>
              <a:ext uri="{FF2B5EF4-FFF2-40B4-BE49-F238E27FC236}">
                <a16:creationId xmlns:a16="http://schemas.microsoft.com/office/drawing/2014/main" id="{55321236-188B-CEBC-358C-30F731DBC10E}"/>
              </a:ext>
            </a:extLst>
          </p:cNvPr>
          <p:cNvSpPr txBox="1"/>
          <p:nvPr/>
        </p:nvSpPr>
        <p:spPr>
          <a:xfrm>
            <a:off x="4109410" y="260648"/>
            <a:ext cx="4794902" cy="584775"/>
          </a:xfrm>
          <a:prstGeom prst="rect">
            <a:avLst/>
          </a:prstGeom>
          <a:solidFill>
            <a:schemeClr val="bg1"/>
          </a:solidFill>
        </p:spPr>
        <p:txBody>
          <a:bodyPr wrap="none" rtlCol="0">
            <a:spAutoFit/>
          </a:bodyPr>
          <a:lstStyle/>
          <a:p>
            <a:r>
              <a:rPr lang="en-CH" sz="1600" dirty="0">
                <a:solidFill>
                  <a:srgbClr val="C00000"/>
                </a:solidFill>
              </a:rPr>
              <a:t>Karl Jakobs: “Key messages from the Symposium”</a:t>
            </a:r>
          </a:p>
          <a:p>
            <a:r>
              <a:rPr lang="en-CH" sz="1500" dirty="0"/>
              <a:t>Venice, Friday 27 June </a:t>
            </a:r>
          </a:p>
        </p:txBody>
      </p:sp>
      <p:sp>
        <p:nvSpPr>
          <p:cNvPr id="3" name="TextBox 2">
            <a:extLst>
              <a:ext uri="{FF2B5EF4-FFF2-40B4-BE49-F238E27FC236}">
                <a16:creationId xmlns:a16="http://schemas.microsoft.com/office/drawing/2014/main" id="{D5ABF4EA-D96D-219E-47BD-1271ACA0C080}"/>
              </a:ext>
            </a:extLst>
          </p:cNvPr>
          <p:cNvSpPr txBox="1"/>
          <p:nvPr/>
        </p:nvSpPr>
        <p:spPr>
          <a:xfrm>
            <a:off x="10347501" y="116632"/>
            <a:ext cx="1005083" cy="124650"/>
          </a:xfrm>
          <a:prstGeom prst="rect">
            <a:avLst/>
          </a:prstGeom>
          <a:noFill/>
        </p:spPr>
        <p:txBody>
          <a:bodyPr wrap="none" lIns="0" tIns="0" rIns="0" bIns="0" rtlCol="0">
            <a:spAutoFit/>
          </a:bodyPr>
          <a:lstStyle/>
          <a:p>
            <a:pPr defTabSz="1097280" eaLnBrk="0" fontAlgn="base" hangingPunct="0">
              <a:spcBef>
                <a:spcPct val="0"/>
              </a:spcBef>
              <a:spcAft>
                <a:spcPct val="0"/>
              </a:spcAft>
            </a:pPr>
            <a:r>
              <a:rPr lang="en-CH" sz="810" dirty="0">
                <a:solidFill>
                  <a:srgbClr val="FFFFFF"/>
                </a:solidFill>
                <a:latin typeface="Arial" charset="0"/>
                <a:ea typeface="ＭＳ Ｐゴシック" charset="0"/>
              </a:rPr>
              <a:t>Photo Trevor Sherwin</a:t>
            </a:r>
          </a:p>
        </p:txBody>
      </p:sp>
    </p:spTree>
    <p:extLst>
      <p:ext uri="{BB962C8B-B14F-4D97-AF65-F5344CB8AC3E}">
        <p14:creationId xmlns:p14="http://schemas.microsoft.com/office/powerpoint/2010/main" val="2637038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BCF4BE-7C74-5BC7-6014-F5AE30BAEB59}"/>
            </a:ext>
          </a:extLst>
        </p:cNvPr>
        <p:cNvGrpSpPr/>
        <p:nvPr/>
      </p:nvGrpSpPr>
      <p:grpSpPr>
        <a:xfrm>
          <a:off x="0" y="0"/>
          <a:ext cx="0" cy="0"/>
          <a:chOff x="0" y="0"/>
          <a:chExt cx="0" cy="0"/>
        </a:xfrm>
      </p:grpSpPr>
      <p:pic>
        <p:nvPicPr>
          <p:cNvPr id="5" name="Picture 4" descr="A graph of financial statements&#10;&#10;AI-generated content may be incorrect.">
            <a:extLst>
              <a:ext uri="{FF2B5EF4-FFF2-40B4-BE49-F238E27FC236}">
                <a16:creationId xmlns:a16="http://schemas.microsoft.com/office/drawing/2014/main" id="{3EA06E42-C420-C955-01C2-2BABC877F1B3}"/>
              </a:ext>
            </a:extLst>
          </p:cNvPr>
          <p:cNvPicPr preferRelativeResize="0">
            <a:picLocks noChangeAspect="1"/>
          </p:cNvPicPr>
          <p:nvPr/>
        </p:nvPicPr>
        <p:blipFill>
          <a:blip r:embed="rId2"/>
          <a:stretch>
            <a:fillRect/>
          </a:stretch>
        </p:blipFill>
        <p:spPr>
          <a:xfrm>
            <a:off x="1905960" y="800439"/>
            <a:ext cx="7430400" cy="4860809"/>
          </a:xfrm>
          <a:prstGeom prst="rect">
            <a:avLst/>
          </a:prstGeom>
        </p:spPr>
      </p:pic>
      <p:sp>
        <p:nvSpPr>
          <p:cNvPr id="3" name="TextBox 2">
            <a:extLst>
              <a:ext uri="{FF2B5EF4-FFF2-40B4-BE49-F238E27FC236}">
                <a16:creationId xmlns:a16="http://schemas.microsoft.com/office/drawing/2014/main" id="{A2AD7AC1-7B02-7A89-5F09-4750E41AA492}"/>
              </a:ext>
            </a:extLst>
          </p:cNvPr>
          <p:cNvSpPr txBox="1"/>
          <p:nvPr/>
        </p:nvSpPr>
        <p:spPr>
          <a:xfrm>
            <a:off x="3069431" y="44624"/>
            <a:ext cx="4898777" cy="400110"/>
          </a:xfrm>
          <a:prstGeom prst="rect">
            <a:avLst/>
          </a:prstGeom>
          <a:noFill/>
        </p:spPr>
        <p:txBody>
          <a:bodyPr wrap="none" lIns="0" tIns="0" rIns="0" bIns="0" rtlCol="0">
            <a:spAutoFit/>
          </a:bodyPr>
          <a:lstStyle/>
          <a:p>
            <a:pPr algn="l"/>
            <a:r>
              <a:rPr lang="en-CH" sz="2600" dirty="0">
                <a:solidFill>
                  <a:schemeClr val="tx2"/>
                </a:solidFill>
              </a:rPr>
              <a:t>Cumulative budget deficit vs time</a:t>
            </a:r>
          </a:p>
        </p:txBody>
      </p:sp>
      <p:sp>
        <p:nvSpPr>
          <p:cNvPr id="8" name="TextBox 17">
            <a:extLst>
              <a:ext uri="{FF2B5EF4-FFF2-40B4-BE49-F238E27FC236}">
                <a16:creationId xmlns:a16="http://schemas.microsoft.com/office/drawing/2014/main" id="{67976967-3650-9926-F7EB-F62182F69118}"/>
              </a:ext>
            </a:extLst>
          </p:cNvPr>
          <p:cNvSpPr txBox="1">
            <a:spLocks noChangeArrowheads="1"/>
          </p:cNvSpPr>
          <p:nvPr/>
        </p:nvSpPr>
        <p:spPr bwMode="auto">
          <a:xfrm>
            <a:off x="5375920" y="698400"/>
            <a:ext cx="494046" cy="276999"/>
          </a:xfrm>
          <a:prstGeom prst="rect">
            <a:avLst/>
          </a:prstGeom>
          <a:solidFill>
            <a:schemeClr val="bg1"/>
          </a:solidFill>
          <a:ln w="9525">
            <a:solidFill>
              <a:schemeClr val="tx2"/>
            </a:solidFill>
            <a:miter lim="800000"/>
            <a:headEnd/>
            <a:tailEnd/>
          </a:ln>
        </p:spPr>
        <p:txBody>
          <a:bodyPr wrap="none">
            <a:spAutoFit/>
          </a:bodyPr>
          <a:lstStyle/>
          <a:p>
            <a:r>
              <a:rPr lang="en-US" altLang="en-US" sz="1200" dirty="0">
                <a:solidFill>
                  <a:schemeClr val="tx2"/>
                </a:solidFill>
              </a:rPr>
              <a:t>Year</a:t>
            </a:r>
          </a:p>
        </p:txBody>
      </p:sp>
      <p:sp>
        <p:nvSpPr>
          <p:cNvPr id="9" name="TextBox 18">
            <a:extLst>
              <a:ext uri="{FF2B5EF4-FFF2-40B4-BE49-F238E27FC236}">
                <a16:creationId xmlns:a16="http://schemas.microsoft.com/office/drawing/2014/main" id="{7D8C5637-520F-BED0-79F5-70F308C2F160}"/>
              </a:ext>
            </a:extLst>
          </p:cNvPr>
          <p:cNvSpPr txBox="1">
            <a:spLocks noChangeArrowheads="1"/>
          </p:cNvSpPr>
          <p:nvPr/>
        </p:nvSpPr>
        <p:spPr bwMode="auto">
          <a:xfrm>
            <a:off x="1650878" y="2852936"/>
            <a:ext cx="628698" cy="276999"/>
          </a:xfrm>
          <a:prstGeom prst="rect">
            <a:avLst/>
          </a:prstGeom>
          <a:solidFill>
            <a:schemeClr val="bg1"/>
          </a:solidFill>
          <a:ln w="9525">
            <a:solidFill>
              <a:schemeClr val="tx2"/>
            </a:solidFill>
            <a:miter lim="800000"/>
            <a:headEnd/>
            <a:tailEnd/>
          </a:ln>
        </p:spPr>
        <p:txBody>
          <a:bodyPr wrap="none">
            <a:spAutoFit/>
          </a:bodyPr>
          <a:lstStyle/>
          <a:p>
            <a:r>
              <a:rPr lang="en-US" altLang="en-US" sz="1200" dirty="0">
                <a:solidFill>
                  <a:schemeClr val="tx2"/>
                </a:solidFill>
              </a:rPr>
              <a:t>MCHF</a:t>
            </a:r>
          </a:p>
        </p:txBody>
      </p:sp>
      <p:sp>
        <p:nvSpPr>
          <p:cNvPr id="10" name="TextBox 9">
            <a:extLst>
              <a:ext uri="{FF2B5EF4-FFF2-40B4-BE49-F238E27FC236}">
                <a16:creationId xmlns:a16="http://schemas.microsoft.com/office/drawing/2014/main" id="{DCA2F4D0-FD76-2D14-0859-2A2EA86270BD}"/>
              </a:ext>
            </a:extLst>
          </p:cNvPr>
          <p:cNvSpPr txBox="1"/>
          <p:nvPr/>
        </p:nvSpPr>
        <p:spPr>
          <a:xfrm>
            <a:off x="108368" y="5818038"/>
            <a:ext cx="12020663" cy="969496"/>
          </a:xfrm>
          <a:prstGeom prst="rect">
            <a:avLst/>
          </a:prstGeom>
          <a:noFill/>
        </p:spPr>
        <p:txBody>
          <a:bodyPr wrap="none" lIns="0" tIns="0" rIns="0" bIns="0" rtlCol="0">
            <a:spAutoFit/>
          </a:bodyPr>
          <a:lstStyle/>
          <a:p>
            <a:pPr marL="285750" indent="-285750" algn="l">
              <a:buClr>
                <a:schemeClr val="tx2"/>
              </a:buClr>
              <a:buFont typeface="Wingdings" pitchFamily="2" charset="2"/>
              <a:buChar char="q"/>
            </a:pPr>
            <a:r>
              <a:rPr lang="en-CH" sz="1500" dirty="0">
                <a:solidFill>
                  <a:srgbClr val="0432FF"/>
                </a:solidFill>
              </a:rPr>
              <a:t>Financial situation significantly improved compared to 2024 MTP: new expenses are more than offset by additional revenues and savings </a:t>
            </a:r>
          </a:p>
          <a:p>
            <a:pPr marL="285750" indent="-285750" algn="l">
              <a:buClr>
                <a:schemeClr val="tx2"/>
              </a:buClr>
              <a:buFont typeface="Wingdings" pitchFamily="2" charset="2"/>
              <a:buChar char="q"/>
            </a:pPr>
            <a:r>
              <a:rPr lang="en-CH" sz="1500" dirty="0">
                <a:solidFill>
                  <a:srgbClr val="0432FF"/>
                </a:solidFill>
              </a:rPr>
              <a:t>CBD peak reduced from -632.8 M in 2024 MTP to -512 M now. </a:t>
            </a:r>
          </a:p>
          <a:p>
            <a:pPr marL="285750" indent="-285750" algn="l">
              <a:buClr>
                <a:schemeClr val="tx2"/>
              </a:buClr>
              <a:buFont typeface="Wingdings" pitchFamily="2" charset="2"/>
              <a:buChar char="q"/>
            </a:pPr>
            <a:r>
              <a:rPr lang="en-CH" sz="1500" dirty="0">
                <a:solidFill>
                  <a:srgbClr val="0432FF"/>
                </a:solidFill>
              </a:rPr>
              <a:t>However, due to the new LS3 schedule, the peak moves from 2027 in the 2024 MTP to 2029 now</a:t>
            </a:r>
          </a:p>
          <a:p>
            <a:pPr marL="285750" indent="-285750">
              <a:buClr>
                <a:schemeClr val="tx2"/>
              </a:buClr>
              <a:buFont typeface="Wingdings" pitchFamily="2" charset="2"/>
              <a:buChar char="q"/>
            </a:pPr>
            <a:r>
              <a:rPr lang="en-CH" sz="1500" dirty="0">
                <a:solidFill>
                  <a:srgbClr val="0432FF"/>
                </a:solidFill>
              </a:rPr>
              <a:t>Despite the peak shift, the deficit reaches zero in 2034, as in 2024 MTP, </a:t>
            </a:r>
            <a:r>
              <a:rPr lang="en-GB" sz="1500" dirty="0">
                <a:solidFill>
                  <a:srgbClr val="0432FF"/>
                </a:solidFill>
              </a:rPr>
              <a:t>preserving the early 2030s window for launching a future collider</a:t>
            </a:r>
            <a:r>
              <a:rPr lang="en-GB" dirty="0"/>
              <a:t>.</a:t>
            </a:r>
            <a:endParaRPr lang="en-CH" sz="1500" dirty="0">
              <a:solidFill>
                <a:srgbClr val="0432FF"/>
              </a:solidFill>
            </a:endParaRPr>
          </a:p>
        </p:txBody>
      </p:sp>
    </p:spTree>
    <p:extLst>
      <p:ext uri="{BB962C8B-B14F-4D97-AF65-F5344CB8AC3E}">
        <p14:creationId xmlns:p14="http://schemas.microsoft.com/office/powerpoint/2010/main" val="36512320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224637-250A-6721-1891-AC7C00D4D370}"/>
            </a:ext>
          </a:extLst>
        </p:cNvPr>
        <p:cNvGrpSpPr/>
        <p:nvPr/>
      </p:nvGrpSpPr>
      <p:grpSpPr>
        <a:xfrm>
          <a:off x="0" y="0"/>
          <a:ext cx="0" cy="0"/>
          <a:chOff x="0" y="0"/>
          <a:chExt cx="0" cy="0"/>
        </a:xfrm>
      </p:grpSpPr>
      <p:pic>
        <p:nvPicPr>
          <p:cNvPr id="5" name="Picture 4" descr="A pie chart with different colored parts&#10;&#10;AI-generated content may be incorrect.">
            <a:extLst>
              <a:ext uri="{FF2B5EF4-FFF2-40B4-BE49-F238E27FC236}">
                <a16:creationId xmlns:a16="http://schemas.microsoft.com/office/drawing/2014/main" id="{D4FAD880-5944-94B8-E381-7C8944C296FE}"/>
              </a:ext>
            </a:extLst>
          </p:cNvPr>
          <p:cNvPicPr preferRelativeResize="0">
            <a:picLocks noChangeAspect="1"/>
          </p:cNvPicPr>
          <p:nvPr/>
        </p:nvPicPr>
        <p:blipFill>
          <a:blip r:embed="rId2"/>
          <a:stretch>
            <a:fillRect/>
          </a:stretch>
        </p:blipFill>
        <p:spPr>
          <a:xfrm>
            <a:off x="2682000" y="1987200"/>
            <a:ext cx="6302145" cy="3391200"/>
          </a:xfrm>
          <a:prstGeom prst="rect">
            <a:avLst/>
          </a:prstGeom>
        </p:spPr>
      </p:pic>
      <p:sp>
        <p:nvSpPr>
          <p:cNvPr id="7" name="Slide Number Placeholder 6">
            <a:extLst>
              <a:ext uri="{FF2B5EF4-FFF2-40B4-BE49-F238E27FC236}">
                <a16:creationId xmlns:a16="http://schemas.microsoft.com/office/drawing/2014/main" id="{5933CFBC-7DCE-45BA-E9E9-1968BA3F2A49}"/>
              </a:ext>
            </a:extLst>
          </p:cNvPr>
          <p:cNvSpPr>
            <a:spLocks noGrp="1"/>
          </p:cNvSpPr>
          <p:nvPr>
            <p:ph type="sldNum" sz="quarter" idx="12"/>
          </p:nvPr>
        </p:nvSpPr>
        <p:spPr>
          <a:xfrm>
            <a:off x="11391410" y="6592267"/>
            <a:ext cx="681254" cy="365125"/>
          </a:xfrm>
        </p:spPr>
        <p:txBody>
          <a:bodyPr/>
          <a:lstStyle/>
          <a:p>
            <a:fld id="{1787A23F-BAF2-40F7-981E-A4E481A32A38}" type="slidenum">
              <a:rPr lang="en-US" smtClean="0"/>
              <a:t>4</a:t>
            </a:fld>
            <a:endParaRPr lang="en-US"/>
          </a:p>
        </p:txBody>
      </p:sp>
      <p:sp>
        <p:nvSpPr>
          <p:cNvPr id="2" name="TextBox 1">
            <a:extLst>
              <a:ext uri="{FF2B5EF4-FFF2-40B4-BE49-F238E27FC236}">
                <a16:creationId xmlns:a16="http://schemas.microsoft.com/office/drawing/2014/main" id="{5EAB2BAB-D40C-0C6E-E232-1CA7C168AD3C}"/>
              </a:ext>
            </a:extLst>
          </p:cNvPr>
          <p:cNvSpPr txBox="1"/>
          <p:nvPr/>
        </p:nvSpPr>
        <p:spPr>
          <a:xfrm>
            <a:off x="3859839" y="53479"/>
            <a:ext cx="4036361" cy="400110"/>
          </a:xfrm>
          <a:prstGeom prst="rect">
            <a:avLst/>
          </a:prstGeom>
          <a:noFill/>
        </p:spPr>
        <p:txBody>
          <a:bodyPr wrap="none" lIns="0" tIns="0" rIns="0" bIns="0" rtlCol="0">
            <a:spAutoFit/>
          </a:bodyPr>
          <a:lstStyle/>
          <a:p>
            <a:pPr algn="l"/>
            <a:r>
              <a:rPr lang="en-CH" sz="2600" dirty="0">
                <a:solidFill>
                  <a:schemeClr val="tx2"/>
                </a:solidFill>
              </a:rPr>
              <a:t>2026 draft expenses (M+P)</a:t>
            </a:r>
          </a:p>
        </p:txBody>
      </p:sp>
      <p:sp>
        <p:nvSpPr>
          <p:cNvPr id="8" name="TextBox 7">
            <a:extLst>
              <a:ext uri="{FF2B5EF4-FFF2-40B4-BE49-F238E27FC236}">
                <a16:creationId xmlns:a16="http://schemas.microsoft.com/office/drawing/2014/main" id="{D4063FD0-7580-9B82-66EA-FE5D6F9CAE62}"/>
              </a:ext>
            </a:extLst>
          </p:cNvPr>
          <p:cNvSpPr txBox="1"/>
          <p:nvPr/>
        </p:nvSpPr>
        <p:spPr>
          <a:xfrm>
            <a:off x="7216819" y="2082914"/>
            <a:ext cx="3055645" cy="553998"/>
          </a:xfrm>
          <a:prstGeom prst="rect">
            <a:avLst/>
          </a:prstGeom>
          <a:solidFill>
            <a:schemeClr val="accent5">
              <a:lumMod val="20000"/>
              <a:lumOff val="80000"/>
            </a:schemeClr>
          </a:solidFill>
        </p:spPr>
        <p:txBody>
          <a:bodyPr wrap="none" rtlCol="0">
            <a:spAutoFit/>
          </a:bodyPr>
          <a:lstStyle/>
          <a:p>
            <a:pPr defTabSz="457200" eaLnBrk="0" fontAlgn="base" hangingPunct="0">
              <a:spcBef>
                <a:spcPct val="0"/>
              </a:spcBef>
              <a:spcAft>
                <a:spcPct val="0"/>
              </a:spcAft>
            </a:pPr>
            <a:r>
              <a:rPr lang="en-US" sz="1500" dirty="0">
                <a:solidFill>
                  <a:prstClr val="black"/>
                </a:solidFill>
                <a:latin typeface="Arial" panose="020B0604020202020204" pitchFamily="34" charset="0"/>
              </a:rPr>
              <a:t>R</a:t>
            </a:r>
            <a:r>
              <a:rPr lang="en-CH" sz="1500" dirty="0">
                <a:solidFill>
                  <a:prstClr val="black"/>
                </a:solidFill>
                <a:latin typeface="Arial" panose="020B0604020202020204" pitchFamily="34" charset="0"/>
              </a:rPr>
              <a:t>ecapitalisation of Pension Fund:</a:t>
            </a:r>
          </a:p>
          <a:p>
            <a:pPr defTabSz="457200" eaLnBrk="0" fontAlgn="base" hangingPunct="0">
              <a:spcBef>
                <a:spcPct val="0"/>
              </a:spcBef>
              <a:spcAft>
                <a:spcPct val="0"/>
              </a:spcAft>
            </a:pPr>
            <a:r>
              <a:rPr lang="en-CH" sz="1500" dirty="0">
                <a:solidFill>
                  <a:prstClr val="black"/>
                </a:solidFill>
                <a:latin typeface="Arial" panose="020B0604020202020204" pitchFamily="34" charset="0"/>
              </a:rPr>
              <a:t> 60 M (3.9%)</a:t>
            </a:r>
          </a:p>
        </p:txBody>
      </p:sp>
      <p:sp>
        <p:nvSpPr>
          <p:cNvPr id="9" name="TextBox 8">
            <a:extLst>
              <a:ext uri="{FF2B5EF4-FFF2-40B4-BE49-F238E27FC236}">
                <a16:creationId xmlns:a16="http://schemas.microsoft.com/office/drawing/2014/main" id="{E6F66DB1-C8D6-1E32-6D39-9C0930445690}"/>
              </a:ext>
            </a:extLst>
          </p:cNvPr>
          <p:cNvSpPr txBox="1"/>
          <p:nvPr/>
        </p:nvSpPr>
        <p:spPr bwMode="auto">
          <a:xfrm>
            <a:off x="8112224" y="3068960"/>
            <a:ext cx="3159839" cy="800219"/>
          </a:xfrm>
          <a:prstGeom prst="rect">
            <a:avLst/>
          </a:prstGeom>
          <a:solidFill>
            <a:srgbClr val="0432FF"/>
          </a:solidFill>
          <a:ln>
            <a:solidFill>
              <a:schemeClr val="tx1"/>
            </a:solidFill>
          </a:ln>
        </p:spPr>
        <p:txBody>
          <a:bodyPr wrap="none">
            <a:spAutoFit/>
          </a:bodyPr>
          <a:lstStyle/>
          <a:p>
            <a:pPr defTabSz="457200" eaLnBrk="0" fontAlgn="base" hangingPunct="0">
              <a:spcBef>
                <a:spcPct val="0"/>
              </a:spcBef>
              <a:spcAft>
                <a:spcPct val="0"/>
              </a:spcAft>
              <a:defRPr/>
            </a:pPr>
            <a:r>
              <a:rPr lang="en-US" sz="1500" dirty="0">
                <a:solidFill>
                  <a:prstClr val="white"/>
                </a:solidFill>
                <a:latin typeface="Arial" charset="0"/>
              </a:rPr>
              <a:t>Accelerator </a:t>
            </a:r>
            <a:r>
              <a:rPr lang="en-US" sz="1500" dirty="0" err="1">
                <a:solidFill>
                  <a:prstClr val="white"/>
                </a:solidFill>
                <a:latin typeface="Arial" charset="0"/>
              </a:rPr>
              <a:t>programme</a:t>
            </a:r>
            <a:r>
              <a:rPr lang="en-US" sz="1500" dirty="0">
                <a:solidFill>
                  <a:prstClr val="white"/>
                </a:solidFill>
                <a:latin typeface="Arial" charset="0"/>
              </a:rPr>
              <a:t>:</a:t>
            </a:r>
          </a:p>
          <a:p>
            <a:pPr defTabSz="457200" eaLnBrk="0" fontAlgn="base" hangingPunct="0">
              <a:spcBef>
                <a:spcPct val="0"/>
              </a:spcBef>
              <a:spcAft>
                <a:spcPct val="0"/>
              </a:spcAft>
              <a:defRPr/>
            </a:pPr>
            <a:r>
              <a:rPr lang="en-US" sz="1500" dirty="0">
                <a:solidFill>
                  <a:prstClr val="white"/>
                </a:solidFill>
                <a:latin typeface="Arial" charset="0"/>
              </a:rPr>
              <a:t>~ 358.3 M (23.4%) </a:t>
            </a:r>
          </a:p>
          <a:p>
            <a:pPr defTabSz="457200" eaLnBrk="0" fontAlgn="base" hangingPunct="0">
              <a:spcBef>
                <a:spcPct val="0"/>
              </a:spcBef>
              <a:spcAft>
                <a:spcPct val="0"/>
              </a:spcAft>
              <a:defRPr/>
            </a:pPr>
            <a:r>
              <a:rPr lang="en-US" sz="1500" dirty="0">
                <a:solidFill>
                  <a:prstClr val="white"/>
                </a:solidFill>
                <a:latin typeface="Arial" charset="0"/>
              </a:rPr>
              <a:t>Injectors, LHC, accelerator support</a:t>
            </a:r>
          </a:p>
        </p:txBody>
      </p:sp>
      <p:sp>
        <p:nvSpPr>
          <p:cNvPr id="10" name="TextBox 9">
            <a:extLst>
              <a:ext uri="{FF2B5EF4-FFF2-40B4-BE49-F238E27FC236}">
                <a16:creationId xmlns:a16="http://schemas.microsoft.com/office/drawing/2014/main" id="{505DE939-5531-BFED-00EF-D299C4CDC42F}"/>
              </a:ext>
            </a:extLst>
          </p:cNvPr>
          <p:cNvSpPr txBox="1"/>
          <p:nvPr/>
        </p:nvSpPr>
        <p:spPr bwMode="auto">
          <a:xfrm>
            <a:off x="7176120" y="4789021"/>
            <a:ext cx="3607206" cy="1015663"/>
          </a:xfrm>
          <a:prstGeom prst="rect">
            <a:avLst/>
          </a:prstGeom>
          <a:solidFill>
            <a:schemeClr val="accent1">
              <a:lumMod val="75000"/>
            </a:schemeClr>
          </a:solidFill>
          <a:ln>
            <a:solidFill>
              <a:schemeClr val="tx1"/>
            </a:solidFill>
          </a:ln>
        </p:spPr>
        <p:txBody>
          <a:bodyPr wrap="none">
            <a:spAutoFit/>
          </a:bodyPr>
          <a:lstStyle/>
          <a:p>
            <a:pPr defTabSz="457200" eaLnBrk="0" fontAlgn="base" hangingPunct="0">
              <a:spcBef>
                <a:spcPct val="0"/>
              </a:spcBef>
              <a:spcAft>
                <a:spcPct val="0"/>
              </a:spcAft>
              <a:defRPr/>
            </a:pPr>
            <a:r>
              <a:rPr lang="en-US" sz="1500" dirty="0">
                <a:solidFill>
                  <a:prstClr val="white"/>
                </a:solidFill>
                <a:latin typeface="Arial" charset="0"/>
              </a:rPr>
              <a:t>Experiments and research </a:t>
            </a:r>
            <a:r>
              <a:rPr lang="en-US" sz="1500" dirty="0" err="1">
                <a:solidFill>
                  <a:prstClr val="white"/>
                </a:solidFill>
                <a:latin typeface="Arial" charset="0"/>
              </a:rPr>
              <a:t>programme</a:t>
            </a:r>
            <a:endParaRPr lang="en-US" sz="1500" dirty="0">
              <a:solidFill>
                <a:prstClr val="white"/>
              </a:solidFill>
              <a:latin typeface="Arial" charset="0"/>
            </a:endParaRPr>
          </a:p>
          <a:p>
            <a:pPr defTabSz="457200" eaLnBrk="0" fontAlgn="base" hangingPunct="0">
              <a:spcBef>
                <a:spcPct val="0"/>
              </a:spcBef>
              <a:spcAft>
                <a:spcPct val="0"/>
              </a:spcAft>
              <a:defRPr/>
            </a:pPr>
            <a:r>
              <a:rPr lang="en-US" sz="1500" dirty="0">
                <a:solidFill>
                  <a:prstClr val="white"/>
                </a:solidFill>
                <a:latin typeface="Arial" charset="0"/>
              </a:rPr>
              <a:t>~ 174.7 M (11.4%) </a:t>
            </a:r>
          </a:p>
          <a:p>
            <a:pPr defTabSz="457200" eaLnBrk="0" fontAlgn="base" hangingPunct="0">
              <a:spcBef>
                <a:spcPct val="0"/>
              </a:spcBef>
              <a:spcAft>
                <a:spcPct val="0"/>
              </a:spcAft>
              <a:defRPr/>
            </a:pPr>
            <a:r>
              <a:rPr lang="en-US" sz="1500" dirty="0">
                <a:solidFill>
                  <a:prstClr val="white"/>
                </a:solidFill>
                <a:latin typeface="Arial" charset="0"/>
              </a:rPr>
              <a:t>LHC and non-LHC experiments, theory, </a:t>
            </a:r>
          </a:p>
          <a:p>
            <a:pPr defTabSz="457200" eaLnBrk="0" fontAlgn="base" hangingPunct="0">
              <a:spcBef>
                <a:spcPct val="0"/>
              </a:spcBef>
              <a:spcAft>
                <a:spcPct val="0"/>
              </a:spcAft>
              <a:defRPr/>
            </a:pPr>
            <a:r>
              <a:rPr lang="en-US" sz="1500" dirty="0">
                <a:solidFill>
                  <a:prstClr val="white"/>
                </a:solidFill>
                <a:latin typeface="Arial" charset="0"/>
              </a:rPr>
              <a:t>computing, scientific support</a:t>
            </a:r>
          </a:p>
        </p:txBody>
      </p:sp>
      <p:sp>
        <p:nvSpPr>
          <p:cNvPr id="11" name="TextBox 10">
            <a:extLst>
              <a:ext uri="{FF2B5EF4-FFF2-40B4-BE49-F238E27FC236}">
                <a16:creationId xmlns:a16="http://schemas.microsoft.com/office/drawing/2014/main" id="{32EA82FD-856F-7939-F982-31FCA0729299}"/>
              </a:ext>
            </a:extLst>
          </p:cNvPr>
          <p:cNvSpPr txBox="1"/>
          <p:nvPr/>
        </p:nvSpPr>
        <p:spPr bwMode="auto">
          <a:xfrm>
            <a:off x="105611" y="4725144"/>
            <a:ext cx="3974165" cy="1708160"/>
          </a:xfrm>
          <a:prstGeom prst="rect">
            <a:avLst/>
          </a:prstGeom>
          <a:solidFill>
            <a:schemeClr val="accent6">
              <a:lumMod val="20000"/>
              <a:lumOff val="80000"/>
            </a:schemeClr>
          </a:solidFill>
          <a:ln>
            <a:solidFill>
              <a:schemeClr val="tx2"/>
            </a:solidFill>
          </a:ln>
        </p:spPr>
        <p:txBody>
          <a:bodyPr wrap="none">
            <a:spAutoFit/>
          </a:bodyPr>
          <a:lstStyle/>
          <a:p>
            <a:pPr defTabSz="457200" eaLnBrk="0" fontAlgn="base" hangingPunct="0">
              <a:spcBef>
                <a:spcPct val="0"/>
              </a:spcBef>
              <a:spcAft>
                <a:spcPct val="0"/>
              </a:spcAft>
              <a:defRPr/>
            </a:pPr>
            <a:r>
              <a:rPr lang="en-US" sz="1500" dirty="0">
                <a:solidFill>
                  <a:schemeClr val="tx2"/>
                </a:solidFill>
                <a:latin typeface="Arial" charset="0"/>
              </a:rPr>
              <a:t>Scientific projects</a:t>
            </a:r>
          </a:p>
          <a:p>
            <a:pPr defTabSz="457200" eaLnBrk="0" fontAlgn="base" hangingPunct="0">
              <a:spcBef>
                <a:spcPct val="0"/>
              </a:spcBef>
              <a:spcAft>
                <a:spcPct val="0"/>
              </a:spcAft>
              <a:defRPr/>
            </a:pPr>
            <a:r>
              <a:rPr lang="en-US" sz="1500" dirty="0">
                <a:solidFill>
                  <a:schemeClr val="tx2"/>
                </a:solidFill>
                <a:latin typeface="Arial" charset="0"/>
              </a:rPr>
              <a:t>~ 362 M (23.6%)</a:t>
            </a:r>
          </a:p>
          <a:p>
            <a:pPr defTabSz="457200" eaLnBrk="0" fontAlgn="base" hangingPunct="0">
              <a:spcBef>
                <a:spcPct val="0"/>
              </a:spcBef>
              <a:spcAft>
                <a:spcPct val="0"/>
              </a:spcAft>
              <a:defRPr/>
            </a:pPr>
            <a:r>
              <a:rPr lang="en-US" sz="1500" dirty="0">
                <a:solidFill>
                  <a:schemeClr val="tx2"/>
                </a:solidFill>
                <a:latin typeface="Arial" charset="0"/>
              </a:rPr>
              <a:t>HL-LHC, detector upgrades</a:t>
            </a:r>
          </a:p>
          <a:p>
            <a:pPr defTabSz="457200" eaLnBrk="0" fontAlgn="base" hangingPunct="0">
              <a:spcBef>
                <a:spcPct val="0"/>
              </a:spcBef>
              <a:spcAft>
                <a:spcPct val="0"/>
              </a:spcAft>
              <a:defRPr/>
            </a:pPr>
            <a:r>
              <a:rPr lang="en-US" sz="1500" dirty="0">
                <a:solidFill>
                  <a:schemeClr val="tx2"/>
                </a:solidFill>
                <a:latin typeface="Arial" charset="0"/>
              </a:rPr>
              <a:t>Neutrino Platform</a:t>
            </a:r>
          </a:p>
          <a:p>
            <a:pPr defTabSz="457200" eaLnBrk="0" fontAlgn="base" hangingPunct="0">
              <a:spcBef>
                <a:spcPct val="0"/>
              </a:spcBef>
              <a:spcAft>
                <a:spcPct val="0"/>
              </a:spcAft>
              <a:defRPr/>
            </a:pPr>
            <a:r>
              <a:rPr lang="en-US" sz="1500" dirty="0">
                <a:solidFill>
                  <a:schemeClr val="tx2"/>
                </a:solidFill>
                <a:latin typeface="Arial" charset="0"/>
              </a:rPr>
              <a:t>Accelerator R&amp;D, Detector R&amp;D</a:t>
            </a:r>
          </a:p>
          <a:p>
            <a:pPr defTabSz="457200" eaLnBrk="0" fontAlgn="base" hangingPunct="0">
              <a:spcBef>
                <a:spcPct val="0"/>
              </a:spcBef>
              <a:spcAft>
                <a:spcPct val="0"/>
              </a:spcAft>
              <a:defRPr/>
            </a:pPr>
            <a:r>
              <a:rPr lang="en-US" sz="1500" dirty="0">
                <a:solidFill>
                  <a:schemeClr val="tx2"/>
                </a:solidFill>
                <a:latin typeface="Arial" charset="0"/>
              </a:rPr>
              <a:t>Future colliders (FCC, CLIC, muon colliders)</a:t>
            </a:r>
          </a:p>
          <a:p>
            <a:pPr defTabSz="457200" eaLnBrk="0" fontAlgn="base" hangingPunct="0">
              <a:spcBef>
                <a:spcPct val="0"/>
              </a:spcBef>
              <a:spcAft>
                <a:spcPct val="0"/>
              </a:spcAft>
              <a:defRPr/>
            </a:pPr>
            <a:r>
              <a:rPr lang="en-US" sz="1500" dirty="0">
                <a:solidFill>
                  <a:schemeClr val="tx2"/>
                </a:solidFill>
                <a:latin typeface="Arial" charset="0"/>
              </a:rPr>
              <a:t>Physics Beyond Colliders</a:t>
            </a:r>
          </a:p>
        </p:txBody>
      </p:sp>
      <p:sp>
        <p:nvSpPr>
          <p:cNvPr id="14" name="TextBox 13">
            <a:extLst>
              <a:ext uri="{FF2B5EF4-FFF2-40B4-BE49-F238E27FC236}">
                <a16:creationId xmlns:a16="http://schemas.microsoft.com/office/drawing/2014/main" id="{E2D73757-8C6F-7FB3-2831-C9E479D7A093}"/>
              </a:ext>
            </a:extLst>
          </p:cNvPr>
          <p:cNvSpPr txBox="1"/>
          <p:nvPr/>
        </p:nvSpPr>
        <p:spPr>
          <a:xfrm>
            <a:off x="4349100" y="6021288"/>
            <a:ext cx="7795572" cy="784830"/>
          </a:xfrm>
          <a:prstGeom prst="rect">
            <a:avLst/>
          </a:prstGeom>
          <a:solidFill>
            <a:schemeClr val="bg1"/>
          </a:solidFill>
          <a:ln>
            <a:solidFill>
              <a:schemeClr val="tx2"/>
            </a:solidFill>
          </a:ln>
        </p:spPr>
        <p:txBody>
          <a:bodyPr wrap="square" rtlCol="0">
            <a:spAutoFit/>
          </a:bodyPr>
          <a:lstStyle/>
          <a:p>
            <a:pPr defTabSz="457200" eaLnBrk="0" fontAlgn="base" hangingPunct="0">
              <a:spcBef>
                <a:spcPct val="0"/>
              </a:spcBef>
              <a:spcAft>
                <a:spcPct val="0"/>
              </a:spcAft>
            </a:pPr>
            <a:r>
              <a:rPr lang="en-CH" sz="1500" dirty="0">
                <a:solidFill>
                  <a:prstClr val="black"/>
                </a:solidFill>
                <a:latin typeface="Arial" panose="020B0604020202020204" pitchFamily="34" charset="0"/>
              </a:rPr>
              <a:t>~  </a:t>
            </a:r>
            <a:r>
              <a:rPr lang="en-CH" sz="1500" dirty="0">
                <a:solidFill>
                  <a:srgbClr val="0052FF"/>
                </a:solidFill>
                <a:latin typeface="Arial" panose="020B0604020202020204" pitchFamily="34" charset="0"/>
              </a:rPr>
              <a:t>60%</a:t>
            </a:r>
            <a:r>
              <a:rPr lang="en-CH" sz="1500" dirty="0">
                <a:solidFill>
                  <a:prstClr val="black"/>
                </a:solidFill>
                <a:latin typeface="Arial" panose="020B0604020202020204" pitchFamily="34" charset="0"/>
              </a:rPr>
              <a:t> of Budget invested </a:t>
            </a:r>
            <a:r>
              <a:rPr lang="en-CH" sz="1500" u="sng" dirty="0">
                <a:solidFill>
                  <a:prstClr val="black"/>
                </a:solidFill>
                <a:latin typeface="Arial" panose="020B0604020202020204" pitchFamily="34" charset="0"/>
              </a:rPr>
              <a:t>directly</a:t>
            </a:r>
            <a:r>
              <a:rPr lang="en-CH" sz="1500" dirty="0">
                <a:solidFill>
                  <a:prstClr val="black"/>
                </a:solidFill>
                <a:latin typeface="Arial" panose="020B0604020202020204" pitchFamily="34" charset="0"/>
              </a:rPr>
              <a:t> in the </a:t>
            </a:r>
            <a:r>
              <a:rPr lang="en-CH" sz="1500" dirty="0">
                <a:solidFill>
                  <a:srgbClr val="0432FF"/>
                </a:solidFill>
                <a:latin typeface="Arial" panose="020B0604020202020204" pitchFamily="34" charset="0"/>
              </a:rPr>
              <a:t>scientific programme</a:t>
            </a:r>
          </a:p>
          <a:p>
            <a:pPr defTabSz="457200" eaLnBrk="0" fontAlgn="base" hangingPunct="0">
              <a:spcBef>
                <a:spcPct val="0"/>
              </a:spcBef>
              <a:spcAft>
                <a:spcPct val="0"/>
              </a:spcAft>
            </a:pPr>
            <a:r>
              <a:rPr lang="en-US" altLang="en-US" sz="1500" dirty="0">
                <a:solidFill>
                  <a:prstClr val="black"/>
                </a:solidFill>
                <a:latin typeface="Arial" panose="020B0604020202020204" pitchFamily="34" charset="0"/>
              </a:rPr>
              <a:t>~ </a:t>
            </a:r>
            <a:r>
              <a:rPr lang="en-US" altLang="en-US" sz="1500" b="1" dirty="0">
                <a:solidFill>
                  <a:srgbClr val="FFC000"/>
                </a:solidFill>
                <a:latin typeface="Arial" panose="020B0604020202020204" pitchFamily="34" charset="0"/>
              </a:rPr>
              <a:t>40%</a:t>
            </a:r>
            <a:r>
              <a:rPr lang="en-US" altLang="en-US" sz="1500" dirty="0">
                <a:solidFill>
                  <a:prstClr val="black"/>
                </a:solidFill>
                <a:latin typeface="Arial" panose="020B0604020202020204" pitchFamily="34" charset="0"/>
              </a:rPr>
              <a:t> for safety, environment and maintenance and renovation of </a:t>
            </a:r>
            <a:r>
              <a:rPr lang="en-US" altLang="en-US" sz="1500" b="1" dirty="0">
                <a:solidFill>
                  <a:srgbClr val="FFC000"/>
                </a:solidFill>
                <a:latin typeface="Arial" panose="020B0604020202020204" pitchFamily="34" charset="0"/>
              </a:rPr>
              <a:t>technical and general</a:t>
            </a:r>
          </a:p>
          <a:p>
            <a:pPr defTabSz="457200" eaLnBrk="0" fontAlgn="base" hangingPunct="0">
              <a:spcBef>
                <a:spcPct val="0"/>
              </a:spcBef>
              <a:spcAft>
                <a:spcPct val="0"/>
              </a:spcAft>
            </a:pPr>
            <a:r>
              <a:rPr lang="en-US" altLang="en-US" sz="1500" b="1" dirty="0">
                <a:solidFill>
                  <a:srgbClr val="FFC000"/>
                </a:solidFill>
                <a:latin typeface="Arial" panose="020B0604020202020204" pitchFamily="34" charset="0"/>
              </a:rPr>
              <a:t>   infrastructure </a:t>
            </a:r>
            <a:r>
              <a:rPr lang="en-US" altLang="en-US" sz="1500" dirty="0">
                <a:solidFill>
                  <a:prstClr val="black"/>
                </a:solidFill>
                <a:latin typeface="Arial" panose="020B0604020202020204" pitchFamily="34" charset="0"/>
                <a:sym typeface="Wingdings" pitchFamily="2" charset="2"/>
              </a:rPr>
              <a:t> attractive lab and efficient </a:t>
            </a:r>
            <a:r>
              <a:rPr lang="en-US" altLang="en-US" sz="1500" dirty="0">
                <a:solidFill>
                  <a:prstClr val="black"/>
                </a:solidFill>
                <a:latin typeface="Arial" panose="020B0604020202020204" pitchFamily="34" charset="0"/>
              </a:rPr>
              <a:t>services </a:t>
            </a:r>
            <a:r>
              <a:rPr lang="en-US" altLang="en-US" sz="1500" dirty="0">
                <a:solidFill>
                  <a:schemeClr val="tx2"/>
                </a:solidFill>
                <a:latin typeface="Arial" panose="020B0604020202020204" pitchFamily="34" charset="0"/>
              </a:rPr>
              <a:t>for worldwide CERN community</a:t>
            </a:r>
            <a:endParaRPr lang="en-CH" sz="1500" dirty="0">
              <a:solidFill>
                <a:schemeClr val="tx2"/>
              </a:solidFill>
              <a:latin typeface="Arial" panose="020B0604020202020204" pitchFamily="34" charset="0"/>
            </a:endParaRPr>
          </a:p>
        </p:txBody>
      </p:sp>
      <p:sp>
        <p:nvSpPr>
          <p:cNvPr id="12" name="TextBox 11">
            <a:extLst>
              <a:ext uri="{FF2B5EF4-FFF2-40B4-BE49-F238E27FC236}">
                <a16:creationId xmlns:a16="http://schemas.microsoft.com/office/drawing/2014/main" id="{4030B9D6-97DC-EDA8-FD55-98D7144E3854}"/>
              </a:ext>
            </a:extLst>
          </p:cNvPr>
          <p:cNvSpPr txBox="1">
            <a:spLocks noChangeArrowheads="1"/>
          </p:cNvSpPr>
          <p:nvPr/>
        </p:nvSpPr>
        <p:spPr bwMode="auto">
          <a:xfrm>
            <a:off x="263352" y="943560"/>
            <a:ext cx="4713406" cy="1477328"/>
          </a:xfrm>
          <a:prstGeom prst="rect">
            <a:avLst/>
          </a:prstGeom>
          <a:solidFill>
            <a:srgbClr val="FFC000"/>
          </a:solidFill>
          <a:ln w="9525">
            <a:solidFill>
              <a:schemeClr val="tx1"/>
            </a:solidFill>
            <a:miter lim="800000"/>
            <a:headEnd/>
            <a:tailEnd/>
          </a:ln>
        </p:spPr>
        <p:txBody>
          <a:bodyPr wrap="none">
            <a:spAutoFit/>
          </a:bodyPr>
          <a:lstStyle/>
          <a:p>
            <a:pPr defTabSz="457200" eaLnBrk="0" fontAlgn="base" hangingPunct="0">
              <a:spcBef>
                <a:spcPct val="0"/>
              </a:spcBef>
              <a:spcAft>
                <a:spcPct val="0"/>
              </a:spcAft>
            </a:pPr>
            <a:r>
              <a:rPr lang="en-US" altLang="en-US" sz="1500" dirty="0">
                <a:solidFill>
                  <a:prstClr val="white"/>
                </a:solidFill>
                <a:latin typeface="Arial" panose="020B0604020202020204" pitchFamily="34" charset="0"/>
              </a:rPr>
              <a:t>Infrastructure, services and </a:t>
            </a:r>
            <a:r>
              <a:rPr lang="en-US" altLang="en-US" sz="1500" dirty="0" err="1">
                <a:solidFill>
                  <a:prstClr val="white"/>
                </a:solidFill>
                <a:latin typeface="Arial" panose="020B0604020202020204" pitchFamily="34" charset="0"/>
              </a:rPr>
              <a:t>centralised</a:t>
            </a:r>
            <a:r>
              <a:rPr lang="en-US" altLang="en-US" sz="1500" dirty="0">
                <a:solidFill>
                  <a:prstClr val="white"/>
                </a:solidFill>
                <a:latin typeface="Arial" panose="020B0604020202020204" pitchFamily="34" charset="0"/>
              </a:rPr>
              <a:t> expenses</a:t>
            </a:r>
            <a:r>
              <a:rPr lang="en-US" altLang="en-US" sz="1500" baseline="30000" dirty="0">
                <a:solidFill>
                  <a:prstClr val="black"/>
                </a:solidFill>
                <a:latin typeface="Arial" panose="020B0604020202020204" pitchFamily="34" charset="0"/>
              </a:rPr>
              <a:t>(*)</a:t>
            </a:r>
            <a:endParaRPr lang="en-US" altLang="en-US" sz="1500" dirty="0">
              <a:solidFill>
                <a:prstClr val="white"/>
              </a:solidFill>
              <a:latin typeface="Arial" panose="020B0604020202020204" pitchFamily="34" charset="0"/>
            </a:endParaRPr>
          </a:p>
          <a:p>
            <a:pPr defTabSz="457200" eaLnBrk="0" fontAlgn="base" hangingPunct="0">
              <a:spcBef>
                <a:spcPct val="0"/>
              </a:spcBef>
              <a:spcAft>
                <a:spcPct val="0"/>
              </a:spcAft>
            </a:pPr>
            <a:r>
              <a:rPr lang="en-US" altLang="en-US" sz="1500" dirty="0">
                <a:solidFill>
                  <a:prstClr val="white"/>
                </a:solidFill>
                <a:latin typeface="Arial" panose="020B0604020202020204" pitchFamily="34" charset="0"/>
              </a:rPr>
              <a:t>~ 577.4 M (37.7%) </a:t>
            </a:r>
          </a:p>
          <a:p>
            <a:pPr defTabSz="457200" eaLnBrk="0" fontAlgn="base" hangingPunct="0">
              <a:spcBef>
                <a:spcPct val="0"/>
              </a:spcBef>
              <a:spcAft>
                <a:spcPct val="0"/>
              </a:spcAft>
            </a:pPr>
            <a:r>
              <a:rPr lang="en-US" altLang="en-US" sz="1500" dirty="0">
                <a:solidFill>
                  <a:prstClr val="white"/>
                </a:solidFill>
                <a:latin typeface="Arial" panose="020B0604020202020204" pitchFamily="34" charset="0"/>
              </a:rPr>
              <a:t>Safety, environment, energy, technical infrastructure, </a:t>
            </a:r>
          </a:p>
          <a:p>
            <a:pPr defTabSz="457200" eaLnBrk="0" fontAlgn="base" hangingPunct="0">
              <a:spcBef>
                <a:spcPct val="0"/>
              </a:spcBef>
              <a:spcAft>
                <a:spcPct val="0"/>
              </a:spcAft>
            </a:pPr>
            <a:r>
              <a:rPr lang="en-US" altLang="en-US" sz="1500" dirty="0">
                <a:solidFill>
                  <a:prstClr val="white"/>
                </a:solidFill>
                <a:latin typeface="Arial" panose="020B0604020202020204" pitchFamily="34" charset="0"/>
              </a:rPr>
              <a:t>computing support, buildings and site facilities, </a:t>
            </a:r>
          </a:p>
          <a:p>
            <a:pPr defTabSz="457200" eaLnBrk="0" fontAlgn="base" hangingPunct="0">
              <a:spcBef>
                <a:spcPct val="0"/>
              </a:spcBef>
              <a:spcAft>
                <a:spcPct val="0"/>
              </a:spcAft>
            </a:pPr>
            <a:r>
              <a:rPr lang="en-US" altLang="en-US" sz="1500" dirty="0">
                <a:solidFill>
                  <a:prstClr val="white"/>
                </a:solidFill>
                <a:latin typeface="Arial" panose="020B0604020202020204" pitchFamily="34" charset="0"/>
              </a:rPr>
              <a:t>international relations, etc. </a:t>
            </a:r>
          </a:p>
          <a:p>
            <a:pPr defTabSz="457200" eaLnBrk="0" fontAlgn="base" hangingPunct="0">
              <a:spcBef>
                <a:spcPct val="0"/>
              </a:spcBef>
              <a:spcAft>
                <a:spcPct val="0"/>
              </a:spcAft>
            </a:pPr>
            <a:r>
              <a:rPr lang="en-US" altLang="en-US" sz="1200" dirty="0">
                <a:solidFill>
                  <a:prstClr val="black"/>
                </a:solidFill>
                <a:latin typeface="Arial" panose="020B0604020202020204" pitchFamily="34" charset="0"/>
              </a:rPr>
              <a:t>(*) Some offset by corresponding revenues</a:t>
            </a:r>
          </a:p>
        </p:txBody>
      </p:sp>
    </p:spTree>
    <p:extLst>
      <p:ext uri="{BB962C8B-B14F-4D97-AF65-F5344CB8AC3E}">
        <p14:creationId xmlns:p14="http://schemas.microsoft.com/office/powerpoint/2010/main" val="4917392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ACB380-0E4C-38DD-2AC8-A8F28C40FF54}"/>
            </a:ext>
          </a:extLst>
        </p:cNvPr>
        <p:cNvGrpSpPr/>
        <p:nvPr/>
      </p:nvGrpSpPr>
      <p:grpSpPr>
        <a:xfrm>
          <a:off x="0" y="0"/>
          <a:ext cx="0" cy="0"/>
          <a:chOff x="0" y="0"/>
          <a:chExt cx="0" cy="0"/>
        </a:xfrm>
      </p:grpSpPr>
      <p:pic>
        <p:nvPicPr>
          <p:cNvPr id="13" name="Picture 12" descr="A graph of a growing graph&#10;&#10;AI-generated content may be incorrect.">
            <a:extLst>
              <a:ext uri="{FF2B5EF4-FFF2-40B4-BE49-F238E27FC236}">
                <a16:creationId xmlns:a16="http://schemas.microsoft.com/office/drawing/2014/main" id="{747CAB79-1E30-D079-37EF-71F61B4362DE}"/>
              </a:ext>
            </a:extLst>
          </p:cNvPr>
          <p:cNvPicPr>
            <a:picLocks noChangeAspect="1"/>
          </p:cNvPicPr>
          <p:nvPr/>
        </p:nvPicPr>
        <p:blipFill>
          <a:blip r:embed="rId2"/>
          <a:stretch>
            <a:fillRect/>
          </a:stretch>
        </p:blipFill>
        <p:spPr>
          <a:xfrm>
            <a:off x="1621585" y="4131204"/>
            <a:ext cx="7772400" cy="2538156"/>
          </a:xfrm>
          <a:prstGeom prst="rect">
            <a:avLst/>
          </a:prstGeom>
        </p:spPr>
      </p:pic>
      <p:sp>
        <p:nvSpPr>
          <p:cNvPr id="7" name="Slide Number Placeholder 6">
            <a:extLst>
              <a:ext uri="{FF2B5EF4-FFF2-40B4-BE49-F238E27FC236}">
                <a16:creationId xmlns:a16="http://schemas.microsoft.com/office/drawing/2014/main" id="{3E870169-0880-D4FD-DEE1-F0A870797C8B}"/>
              </a:ext>
            </a:extLst>
          </p:cNvPr>
          <p:cNvSpPr>
            <a:spLocks noGrp="1"/>
          </p:cNvSpPr>
          <p:nvPr>
            <p:ph type="sldNum" sz="quarter" idx="12"/>
          </p:nvPr>
        </p:nvSpPr>
        <p:spPr/>
        <p:txBody>
          <a:bodyPr/>
          <a:lstStyle/>
          <a:p>
            <a:fld id="{1787A23F-BAF2-40F7-981E-A4E481A32A38}" type="slidenum">
              <a:rPr lang="en-US" smtClean="0"/>
              <a:t>5</a:t>
            </a:fld>
            <a:endParaRPr lang="en-US"/>
          </a:p>
        </p:txBody>
      </p:sp>
      <p:sp>
        <p:nvSpPr>
          <p:cNvPr id="2" name="TextBox 1">
            <a:extLst>
              <a:ext uri="{FF2B5EF4-FFF2-40B4-BE49-F238E27FC236}">
                <a16:creationId xmlns:a16="http://schemas.microsoft.com/office/drawing/2014/main" id="{0D721A93-D225-B816-EAB6-09C355E3AAB8}"/>
              </a:ext>
            </a:extLst>
          </p:cNvPr>
          <p:cNvSpPr txBox="1"/>
          <p:nvPr/>
        </p:nvSpPr>
        <p:spPr>
          <a:xfrm>
            <a:off x="1055440" y="116632"/>
            <a:ext cx="10066089" cy="369332"/>
          </a:xfrm>
          <a:prstGeom prst="rect">
            <a:avLst/>
          </a:prstGeom>
          <a:noFill/>
        </p:spPr>
        <p:txBody>
          <a:bodyPr wrap="none" lIns="0" tIns="0" rIns="0" bIns="0" rtlCol="0">
            <a:spAutoFit/>
          </a:bodyPr>
          <a:lstStyle/>
          <a:p>
            <a:pPr algn="l"/>
            <a:r>
              <a:rPr lang="en-CH" sz="2400" dirty="0">
                <a:solidFill>
                  <a:schemeClr val="tx2"/>
                </a:solidFill>
              </a:rPr>
              <a:t>CERN’s investment in HL-LHC and experiments upgrades </a:t>
            </a:r>
            <a:r>
              <a:rPr lang="en-CH" sz="2200" dirty="0">
                <a:solidFill>
                  <a:schemeClr val="tx2"/>
                </a:solidFill>
              </a:rPr>
              <a:t>(our first priority)</a:t>
            </a:r>
          </a:p>
        </p:txBody>
      </p:sp>
      <p:sp>
        <p:nvSpPr>
          <p:cNvPr id="16" name="TextBox 15">
            <a:extLst>
              <a:ext uri="{FF2B5EF4-FFF2-40B4-BE49-F238E27FC236}">
                <a16:creationId xmlns:a16="http://schemas.microsoft.com/office/drawing/2014/main" id="{C971AA66-7717-5730-8734-A82D0F4217DB}"/>
              </a:ext>
            </a:extLst>
          </p:cNvPr>
          <p:cNvSpPr txBox="1"/>
          <p:nvPr/>
        </p:nvSpPr>
        <p:spPr>
          <a:xfrm>
            <a:off x="2375988" y="3902859"/>
            <a:ext cx="2457404" cy="246221"/>
          </a:xfrm>
          <a:prstGeom prst="rect">
            <a:avLst/>
          </a:prstGeom>
          <a:solidFill>
            <a:srgbClr val="FFE367">
              <a:alpha val="50196"/>
            </a:srgbClr>
          </a:solidFill>
          <a:ln>
            <a:solidFill>
              <a:schemeClr val="tx2"/>
            </a:solidFill>
          </a:ln>
        </p:spPr>
        <p:txBody>
          <a:bodyPr wrap="none" lIns="0" tIns="0" rIns="0" bIns="0" rtlCol="0">
            <a:spAutoFit/>
          </a:bodyPr>
          <a:lstStyle/>
          <a:p>
            <a:pPr algn="l"/>
            <a:r>
              <a:rPr lang="en-CH" sz="1600" dirty="0">
                <a:solidFill>
                  <a:schemeClr val="tx2"/>
                </a:solidFill>
              </a:rPr>
              <a:t> </a:t>
            </a:r>
            <a:r>
              <a:rPr lang="en-CH" sz="1500" dirty="0">
                <a:solidFill>
                  <a:schemeClr val="tx2"/>
                </a:solidFill>
              </a:rPr>
              <a:t>LHC experiments upgrades </a:t>
            </a:r>
          </a:p>
        </p:txBody>
      </p:sp>
      <p:pic>
        <p:nvPicPr>
          <p:cNvPr id="5" name="Picture 4" descr="A graph of growth in blue and orange&#10;&#10;AI-generated content may be incorrect.">
            <a:extLst>
              <a:ext uri="{FF2B5EF4-FFF2-40B4-BE49-F238E27FC236}">
                <a16:creationId xmlns:a16="http://schemas.microsoft.com/office/drawing/2014/main" id="{6C4B3835-9B66-5053-4255-70D621DBDD79}"/>
              </a:ext>
            </a:extLst>
          </p:cNvPr>
          <p:cNvPicPr>
            <a:picLocks noChangeAspect="1"/>
          </p:cNvPicPr>
          <p:nvPr/>
        </p:nvPicPr>
        <p:blipFill>
          <a:blip r:embed="rId3"/>
          <a:stretch>
            <a:fillRect/>
          </a:stretch>
        </p:blipFill>
        <p:spPr>
          <a:xfrm>
            <a:off x="1415480" y="980728"/>
            <a:ext cx="7772400" cy="2853461"/>
          </a:xfrm>
          <a:prstGeom prst="rect">
            <a:avLst/>
          </a:prstGeom>
        </p:spPr>
      </p:pic>
      <p:sp>
        <p:nvSpPr>
          <p:cNvPr id="17" name="TextBox 16">
            <a:extLst>
              <a:ext uri="{FF2B5EF4-FFF2-40B4-BE49-F238E27FC236}">
                <a16:creationId xmlns:a16="http://schemas.microsoft.com/office/drawing/2014/main" id="{AD3BF20B-DB12-1042-BD23-8AFAB6272604}"/>
              </a:ext>
            </a:extLst>
          </p:cNvPr>
          <p:cNvSpPr txBox="1"/>
          <p:nvPr/>
        </p:nvSpPr>
        <p:spPr>
          <a:xfrm>
            <a:off x="2553209" y="836712"/>
            <a:ext cx="1814599" cy="246221"/>
          </a:xfrm>
          <a:prstGeom prst="rect">
            <a:avLst/>
          </a:prstGeom>
          <a:solidFill>
            <a:srgbClr val="FFE367">
              <a:alpha val="50196"/>
            </a:srgbClr>
          </a:solidFill>
          <a:ln>
            <a:solidFill>
              <a:schemeClr val="tx2"/>
            </a:solidFill>
          </a:ln>
        </p:spPr>
        <p:txBody>
          <a:bodyPr wrap="none" lIns="0" tIns="0" rIns="0" bIns="0" rtlCol="0">
            <a:spAutoFit/>
          </a:bodyPr>
          <a:lstStyle/>
          <a:p>
            <a:pPr algn="l"/>
            <a:r>
              <a:rPr lang="en-CH" sz="1600" dirty="0">
                <a:solidFill>
                  <a:schemeClr val="tx2"/>
                </a:solidFill>
              </a:rPr>
              <a:t> </a:t>
            </a:r>
            <a:r>
              <a:rPr lang="en-CH" sz="1500" dirty="0">
                <a:solidFill>
                  <a:schemeClr val="tx2"/>
                </a:solidFill>
              </a:rPr>
              <a:t>HL-LHC accelerator </a:t>
            </a:r>
          </a:p>
        </p:txBody>
      </p:sp>
    </p:spTree>
    <p:extLst>
      <p:ext uri="{BB962C8B-B14F-4D97-AF65-F5344CB8AC3E}">
        <p14:creationId xmlns:p14="http://schemas.microsoft.com/office/powerpoint/2010/main" val="25229344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FA24DF-82BF-BC54-09BA-6EDD34C6932D}"/>
            </a:ext>
          </a:extLst>
        </p:cNvPr>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23FB55D1-59ED-3958-2EE5-F9B721E4A51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87A23F-BAF2-40F7-981E-A4E481A32A38}" type="slidenum">
              <a:rPr kumimoji="0" lang="en-US" sz="10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000" b="0" i="0" u="none" strike="noStrike" kern="1200" cap="none" spc="0" normalizeH="0" baseline="0" noProof="0">
              <a:ln>
                <a:noFill/>
              </a:ln>
              <a:solidFill>
                <a:srgbClr val="0033A0"/>
              </a:solidFill>
              <a:effectLst/>
              <a:uLnTx/>
              <a:uFillTx/>
              <a:latin typeface="Arial"/>
              <a:ea typeface="+mn-ea"/>
              <a:cs typeface="+mn-cs"/>
            </a:endParaRPr>
          </a:p>
        </p:txBody>
      </p:sp>
      <p:sp>
        <p:nvSpPr>
          <p:cNvPr id="2" name="TextBox 1">
            <a:extLst>
              <a:ext uri="{FF2B5EF4-FFF2-40B4-BE49-F238E27FC236}">
                <a16:creationId xmlns:a16="http://schemas.microsoft.com/office/drawing/2014/main" id="{CB28587E-DEA0-C532-FB94-9851C73A4316}"/>
              </a:ext>
            </a:extLst>
          </p:cNvPr>
          <p:cNvSpPr txBox="1"/>
          <p:nvPr/>
        </p:nvSpPr>
        <p:spPr>
          <a:xfrm>
            <a:off x="3426060" y="107340"/>
            <a:ext cx="4110100" cy="369332"/>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2400" b="0" i="0" u="none" strike="noStrike" kern="1200" cap="none" spc="0" normalizeH="0" baseline="0" noProof="0" dirty="0">
                <a:ln>
                  <a:noFill/>
                </a:ln>
                <a:solidFill>
                  <a:srgbClr val="2F2F2F"/>
                </a:solidFill>
                <a:effectLst/>
                <a:uLnTx/>
                <a:uFillTx/>
                <a:latin typeface="Arial"/>
                <a:ea typeface="+mn-ea"/>
                <a:cs typeface="+mn-cs"/>
              </a:rPr>
              <a:t>HL-LHC : accelerator upgrade</a:t>
            </a:r>
          </a:p>
        </p:txBody>
      </p:sp>
      <p:pic>
        <p:nvPicPr>
          <p:cNvPr id="16" name="Picture 15" descr="A large machine in a factory&#10;&#10;AI-generated content may be incorrect.">
            <a:extLst>
              <a:ext uri="{FF2B5EF4-FFF2-40B4-BE49-F238E27FC236}">
                <a16:creationId xmlns:a16="http://schemas.microsoft.com/office/drawing/2014/main" id="{215EA0C7-0D5B-FF7B-368C-34F83645B210}"/>
              </a:ext>
            </a:extLst>
          </p:cNvPr>
          <p:cNvPicPr preferRelativeResize="0">
            <a:picLocks noChangeAspect="1"/>
          </p:cNvPicPr>
          <p:nvPr/>
        </p:nvPicPr>
        <p:blipFill>
          <a:blip r:embed="rId3">
            <a:extLst>
              <a:ext uri="{28A0092B-C50C-407E-A947-70E740481C1C}">
                <a14:useLocalDpi xmlns:a14="http://schemas.microsoft.com/office/drawing/2010/main" val="0"/>
              </a:ext>
            </a:extLst>
          </a:blip>
          <a:stretch>
            <a:fillRect/>
          </a:stretch>
        </p:blipFill>
        <p:spPr>
          <a:xfrm>
            <a:off x="6816272" y="2691062"/>
            <a:ext cx="5112376" cy="3834282"/>
          </a:xfrm>
          <a:prstGeom prst="rect">
            <a:avLst/>
          </a:prstGeom>
        </p:spPr>
      </p:pic>
      <p:pic>
        <p:nvPicPr>
          <p:cNvPr id="17" name="Picture 16">
            <a:extLst>
              <a:ext uri="{FF2B5EF4-FFF2-40B4-BE49-F238E27FC236}">
                <a16:creationId xmlns:a16="http://schemas.microsoft.com/office/drawing/2014/main" id="{252CFC6D-C068-D946-F58B-ACD2427EE83C}"/>
              </a:ext>
            </a:extLst>
          </p:cNvPr>
          <p:cNvPicPr>
            <a:picLocks noChangeAspect="1"/>
          </p:cNvPicPr>
          <p:nvPr/>
        </p:nvPicPr>
        <p:blipFill>
          <a:blip r:embed="rId4"/>
          <a:stretch>
            <a:fillRect/>
          </a:stretch>
        </p:blipFill>
        <p:spPr>
          <a:xfrm>
            <a:off x="1199456" y="764704"/>
            <a:ext cx="5175629" cy="1581984"/>
          </a:xfrm>
          <a:prstGeom prst="rect">
            <a:avLst/>
          </a:prstGeom>
        </p:spPr>
      </p:pic>
      <p:cxnSp>
        <p:nvCxnSpPr>
          <p:cNvPr id="19" name="Straight Arrow Connector 18">
            <a:extLst>
              <a:ext uri="{FF2B5EF4-FFF2-40B4-BE49-F238E27FC236}">
                <a16:creationId xmlns:a16="http://schemas.microsoft.com/office/drawing/2014/main" id="{E32F5306-A413-C367-4749-B983733E89BE}"/>
              </a:ext>
            </a:extLst>
          </p:cNvPr>
          <p:cNvCxnSpPr/>
          <p:nvPr/>
        </p:nvCxnSpPr>
        <p:spPr>
          <a:xfrm flipV="1">
            <a:off x="2135560" y="1844824"/>
            <a:ext cx="0" cy="1007999"/>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885B16D9-D219-4389-5240-821FEB496F69}"/>
              </a:ext>
            </a:extLst>
          </p:cNvPr>
          <p:cNvSpPr txBox="1"/>
          <p:nvPr/>
        </p:nvSpPr>
        <p:spPr>
          <a:xfrm>
            <a:off x="7536160" y="2348880"/>
            <a:ext cx="3785973" cy="215444"/>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2F2F2F"/>
                </a:solidFill>
                <a:effectLst/>
                <a:uLnTx/>
                <a:uFillTx/>
                <a:latin typeface="Arial"/>
                <a:ea typeface="+mn-ea"/>
                <a:cs typeface="+mn-cs"/>
              </a:rPr>
              <a:t>Inner Triplet (IT) string: test to start in October  </a:t>
            </a:r>
          </a:p>
        </p:txBody>
      </p:sp>
      <p:sp>
        <p:nvSpPr>
          <p:cNvPr id="21" name="TextBox 20">
            <a:extLst>
              <a:ext uri="{FF2B5EF4-FFF2-40B4-BE49-F238E27FC236}">
                <a16:creationId xmlns:a16="http://schemas.microsoft.com/office/drawing/2014/main" id="{D8EC5E83-A1EC-6B23-68BD-6ACFF1649A61}"/>
              </a:ext>
            </a:extLst>
          </p:cNvPr>
          <p:cNvSpPr txBox="1"/>
          <p:nvPr/>
        </p:nvSpPr>
        <p:spPr>
          <a:xfrm>
            <a:off x="6960096" y="980728"/>
            <a:ext cx="4932441" cy="553998"/>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800" b="0" i="0" u="none" strike="noStrike" kern="1200" cap="none" spc="0" normalizeH="0" baseline="0" noProof="0" dirty="0">
                <a:ln>
                  <a:noFill/>
                </a:ln>
                <a:solidFill>
                  <a:srgbClr val="C00000"/>
                </a:solidFill>
                <a:effectLst/>
                <a:uLnTx/>
                <a:uFillTx/>
                <a:latin typeface="Arial"/>
                <a:ea typeface="+mn-ea"/>
                <a:cs typeface="+mn-cs"/>
              </a:rPr>
              <a:t>Nb</a:t>
            </a:r>
            <a:r>
              <a:rPr kumimoji="0" lang="en-CH" sz="1800" b="0" i="0" u="none" strike="noStrike" kern="1200" cap="none" spc="0" normalizeH="0" baseline="-25000" noProof="0" dirty="0">
                <a:ln>
                  <a:noFill/>
                </a:ln>
                <a:solidFill>
                  <a:srgbClr val="C00000"/>
                </a:solidFill>
                <a:effectLst/>
                <a:uLnTx/>
                <a:uFillTx/>
                <a:latin typeface="Arial"/>
                <a:ea typeface="+mn-ea"/>
                <a:cs typeface="+mn-cs"/>
              </a:rPr>
              <a:t>3</a:t>
            </a:r>
            <a:r>
              <a:rPr kumimoji="0" lang="en-CH" sz="1800" b="0" i="0" u="none" strike="noStrike" kern="1200" cap="none" spc="0" normalizeH="0" baseline="0" noProof="0" dirty="0">
                <a:ln>
                  <a:noFill/>
                </a:ln>
                <a:solidFill>
                  <a:srgbClr val="C00000"/>
                </a:solidFill>
                <a:effectLst/>
                <a:uLnTx/>
                <a:uFillTx/>
                <a:latin typeface="Arial"/>
                <a:ea typeface="+mn-ea"/>
                <a:cs typeface="+mn-cs"/>
              </a:rPr>
              <a:t>Sn </a:t>
            </a:r>
            <a:r>
              <a:rPr kumimoji="0" lang="en-CH" sz="1800" b="0" i="0" u="none" strike="noStrike" kern="1200" cap="none" spc="0" normalizeH="0" baseline="0" noProof="0">
                <a:ln>
                  <a:noFill/>
                </a:ln>
                <a:solidFill>
                  <a:srgbClr val="C00000"/>
                </a:solidFill>
                <a:effectLst/>
                <a:uLnTx/>
                <a:uFillTx/>
                <a:latin typeface="Arial"/>
                <a:ea typeface="+mn-ea"/>
                <a:cs typeface="+mn-cs"/>
              </a:rPr>
              <a:t>technology </a:t>
            </a:r>
            <a:r>
              <a:rPr kumimoji="0" lang="en-US" sz="1800" b="0" i="0" u="none" strike="noStrike" kern="1200" cap="none" spc="0" normalizeH="0" baseline="0" noProof="0" dirty="0">
                <a:ln>
                  <a:noFill/>
                </a:ln>
                <a:solidFill>
                  <a:srgbClr val="C00000"/>
                </a:solidFill>
                <a:effectLst/>
                <a:uLnTx/>
                <a:uFillTx/>
                <a:latin typeface="Arial"/>
                <a:ea typeface="+mn-ea"/>
                <a:cs typeface="+mn-cs"/>
              </a:rPr>
              <a:t>for high-field superconducting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Arial"/>
                <a:ea typeface="+mn-ea"/>
                <a:cs typeface="+mn-cs"/>
              </a:rPr>
              <a:t>magnets </a:t>
            </a:r>
            <a:r>
              <a:rPr kumimoji="0" lang="en-CH" sz="1800" b="0" i="0" u="none" strike="noStrike" kern="1200" cap="none" spc="0" normalizeH="0" baseline="0" noProof="0">
                <a:ln>
                  <a:noFill/>
                </a:ln>
                <a:solidFill>
                  <a:srgbClr val="C00000"/>
                </a:solidFill>
                <a:effectLst/>
                <a:uLnTx/>
                <a:uFillTx/>
                <a:latin typeface="Arial"/>
                <a:ea typeface="+mn-ea"/>
                <a:cs typeface="+mn-cs"/>
              </a:rPr>
              <a:t>demonstrated </a:t>
            </a:r>
            <a:r>
              <a:rPr kumimoji="0" lang="en-CH" sz="1800" b="0" i="0" u="none" strike="noStrike" kern="1200" cap="none" spc="0" normalizeH="0" baseline="0" noProof="0" dirty="0">
                <a:ln>
                  <a:noFill/>
                </a:ln>
                <a:solidFill>
                  <a:srgbClr val="C00000"/>
                </a:solidFill>
                <a:effectLst/>
                <a:uLnTx/>
                <a:uFillTx/>
                <a:latin typeface="Arial"/>
                <a:ea typeface="+mn-ea"/>
                <a:cs typeface="+mn-cs"/>
              </a:rPr>
              <a:t>in the US and at CERN</a:t>
            </a:r>
          </a:p>
        </p:txBody>
      </p:sp>
      <p:pic>
        <p:nvPicPr>
          <p:cNvPr id="15" name="Picture 14" descr="A graph with numbers and a line&#10;&#10;AI-generated content may be incorrect.">
            <a:extLst>
              <a:ext uri="{FF2B5EF4-FFF2-40B4-BE49-F238E27FC236}">
                <a16:creationId xmlns:a16="http://schemas.microsoft.com/office/drawing/2014/main" id="{884F91DB-2A3C-24D0-6CC5-73193D456AD1}"/>
              </a:ext>
            </a:extLst>
          </p:cNvPr>
          <p:cNvPicPr preferRelativeResize="0">
            <a:picLocks noChangeAspect="1"/>
          </p:cNvPicPr>
          <p:nvPr/>
        </p:nvPicPr>
        <p:blipFill>
          <a:blip r:embed="rId5"/>
          <a:stretch>
            <a:fillRect/>
          </a:stretch>
        </p:blipFill>
        <p:spPr>
          <a:xfrm>
            <a:off x="263352" y="2708920"/>
            <a:ext cx="6217779" cy="3465442"/>
          </a:xfrm>
          <a:prstGeom prst="rect">
            <a:avLst/>
          </a:prstGeom>
        </p:spPr>
      </p:pic>
    </p:spTree>
    <p:extLst>
      <p:ext uri="{BB962C8B-B14F-4D97-AF65-F5344CB8AC3E}">
        <p14:creationId xmlns:p14="http://schemas.microsoft.com/office/powerpoint/2010/main" val="15623398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B250C5-D749-3DB4-8FC5-63D6774C7C50}"/>
            </a:ext>
          </a:extLst>
        </p:cNvPr>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63ADFB28-7235-9E0D-BC26-0A093FF9F3F5}"/>
              </a:ext>
            </a:extLst>
          </p:cNvPr>
          <p:cNvSpPr>
            <a:spLocks noGrp="1"/>
          </p:cNvSpPr>
          <p:nvPr>
            <p:ph type="sldNum" sz="quarter" idx="12"/>
          </p:nvPr>
        </p:nvSpPr>
        <p:spPr/>
        <p:txBody>
          <a:bodyPr/>
          <a:lstStyle/>
          <a:p>
            <a:fld id="{1787A23F-BAF2-40F7-981E-A4E481A32A38}" type="slidenum">
              <a:rPr lang="en-US" smtClean="0"/>
              <a:t>7</a:t>
            </a:fld>
            <a:endParaRPr lang="en-US"/>
          </a:p>
        </p:txBody>
      </p:sp>
      <p:sp>
        <p:nvSpPr>
          <p:cNvPr id="2" name="TextBox 1">
            <a:extLst>
              <a:ext uri="{FF2B5EF4-FFF2-40B4-BE49-F238E27FC236}">
                <a16:creationId xmlns:a16="http://schemas.microsoft.com/office/drawing/2014/main" id="{59D16D14-728F-ABB5-C071-E2C01F7D1E4E}"/>
              </a:ext>
            </a:extLst>
          </p:cNvPr>
          <p:cNvSpPr txBox="1"/>
          <p:nvPr/>
        </p:nvSpPr>
        <p:spPr>
          <a:xfrm>
            <a:off x="327589" y="2453407"/>
            <a:ext cx="11346055" cy="615553"/>
          </a:xfrm>
          <a:prstGeom prst="rect">
            <a:avLst/>
          </a:prstGeom>
          <a:solidFill>
            <a:schemeClr val="accent6">
              <a:lumMod val="20000"/>
              <a:lumOff val="80000"/>
            </a:schemeClr>
          </a:solidFill>
        </p:spPr>
        <p:txBody>
          <a:bodyPr wrap="none" lIns="0" tIns="0" rIns="0" bIns="0" rtlCol="0">
            <a:spAutoFit/>
          </a:bodyPr>
          <a:lstStyle/>
          <a:p>
            <a:r>
              <a:rPr lang="en-US" sz="4000" dirty="0">
                <a:solidFill>
                  <a:schemeClr val="tx2"/>
                </a:solidFill>
              </a:rPr>
              <a:t> </a:t>
            </a:r>
            <a:r>
              <a:rPr lang="en-US" sz="3800" dirty="0">
                <a:solidFill>
                  <a:schemeClr val="tx2"/>
                </a:solidFill>
              </a:rPr>
              <a:t>Status of the European Strategy for Particle Physics</a:t>
            </a:r>
          </a:p>
        </p:txBody>
      </p:sp>
    </p:spTree>
    <p:extLst>
      <p:ext uri="{BB962C8B-B14F-4D97-AF65-F5344CB8AC3E}">
        <p14:creationId xmlns:p14="http://schemas.microsoft.com/office/powerpoint/2010/main" val="41671077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712F8E-22C1-3CA5-D4A7-C1E84060AD8D}"/>
            </a:ext>
          </a:extLst>
        </p:cNvPr>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1D4972BB-FEC9-60CE-8678-D93513409950}"/>
              </a:ext>
            </a:extLst>
          </p:cNvPr>
          <p:cNvSpPr>
            <a:spLocks noGrp="1"/>
          </p:cNvSpPr>
          <p:nvPr>
            <p:ph type="sldNum" sz="quarter" idx="12"/>
          </p:nvPr>
        </p:nvSpPr>
        <p:spPr/>
        <p:txBody>
          <a:bodyPr/>
          <a:lstStyle/>
          <a:p>
            <a:fld id="{1787A23F-BAF2-40F7-981E-A4E481A32A38}" type="slidenum">
              <a:rPr lang="en-US" smtClean="0"/>
              <a:t>8</a:t>
            </a:fld>
            <a:endParaRPr lang="en-US"/>
          </a:p>
        </p:txBody>
      </p:sp>
      <p:sp>
        <p:nvSpPr>
          <p:cNvPr id="5" name="TextBox 4">
            <a:extLst>
              <a:ext uri="{FF2B5EF4-FFF2-40B4-BE49-F238E27FC236}">
                <a16:creationId xmlns:a16="http://schemas.microsoft.com/office/drawing/2014/main" id="{0335819E-6EEE-4E05-AE9D-95B54B95A3A6}"/>
              </a:ext>
            </a:extLst>
          </p:cNvPr>
          <p:cNvSpPr txBox="1"/>
          <p:nvPr/>
        </p:nvSpPr>
        <p:spPr>
          <a:xfrm>
            <a:off x="3608775" y="116632"/>
            <a:ext cx="2127185" cy="400110"/>
          </a:xfrm>
          <a:prstGeom prst="rect">
            <a:avLst/>
          </a:prstGeom>
          <a:noFill/>
        </p:spPr>
        <p:txBody>
          <a:bodyPr wrap="none" lIns="0" tIns="0" rIns="0" bIns="0" rtlCol="0">
            <a:spAutoFit/>
          </a:bodyPr>
          <a:lstStyle/>
          <a:p>
            <a:pPr algn="l"/>
            <a:r>
              <a:rPr lang="en-CH" sz="2600" dirty="0">
                <a:solidFill>
                  <a:schemeClr val="tx2"/>
                </a:solidFill>
              </a:rPr>
              <a:t>ESPP timeline</a:t>
            </a:r>
          </a:p>
        </p:txBody>
      </p:sp>
      <p:pic>
        <p:nvPicPr>
          <p:cNvPr id="10" name="Picture 9" descr="A timeline of events and dates&#10;&#10;AI-generated content may be incorrect.">
            <a:extLst>
              <a:ext uri="{FF2B5EF4-FFF2-40B4-BE49-F238E27FC236}">
                <a16:creationId xmlns:a16="http://schemas.microsoft.com/office/drawing/2014/main" id="{CC9862B8-CE66-D2CF-4566-2AC273C8B9DE}"/>
              </a:ext>
            </a:extLst>
          </p:cNvPr>
          <p:cNvPicPr preferRelativeResize="0">
            <a:picLocks noChangeAspect="1"/>
          </p:cNvPicPr>
          <p:nvPr/>
        </p:nvPicPr>
        <p:blipFill>
          <a:blip r:embed="rId2"/>
          <a:stretch>
            <a:fillRect/>
          </a:stretch>
        </p:blipFill>
        <p:spPr>
          <a:xfrm>
            <a:off x="479376" y="1196752"/>
            <a:ext cx="11445887" cy="4700988"/>
          </a:xfrm>
          <a:prstGeom prst="rect">
            <a:avLst/>
          </a:prstGeom>
        </p:spPr>
      </p:pic>
      <p:grpSp>
        <p:nvGrpSpPr>
          <p:cNvPr id="16" name="Group 15">
            <a:extLst>
              <a:ext uri="{FF2B5EF4-FFF2-40B4-BE49-F238E27FC236}">
                <a16:creationId xmlns:a16="http://schemas.microsoft.com/office/drawing/2014/main" id="{3A6A6B05-B42C-75D6-02CB-18EB5A3D10EC}"/>
              </a:ext>
            </a:extLst>
          </p:cNvPr>
          <p:cNvGrpSpPr/>
          <p:nvPr/>
        </p:nvGrpSpPr>
        <p:grpSpPr>
          <a:xfrm>
            <a:off x="4511824" y="1196752"/>
            <a:ext cx="1800000" cy="4700988"/>
            <a:chOff x="4511824" y="1196752"/>
            <a:chExt cx="1800000" cy="4700988"/>
          </a:xfrm>
        </p:grpSpPr>
        <p:sp>
          <p:nvSpPr>
            <p:cNvPr id="11" name="Oval 10">
              <a:extLst>
                <a:ext uri="{FF2B5EF4-FFF2-40B4-BE49-F238E27FC236}">
                  <a16:creationId xmlns:a16="http://schemas.microsoft.com/office/drawing/2014/main" id="{415345D9-75E7-737A-215F-CD1ED6BB3430}"/>
                </a:ext>
              </a:extLst>
            </p:cNvPr>
            <p:cNvSpPr/>
            <p:nvPr/>
          </p:nvSpPr>
          <p:spPr>
            <a:xfrm>
              <a:off x="4511824" y="1196752"/>
              <a:ext cx="1800000" cy="2952328"/>
            </a:xfrm>
            <a:prstGeom prst="ellipse">
              <a:avLst/>
            </a:prstGeom>
            <a:noFill/>
            <a:ln w="57150">
              <a:solidFill>
                <a:srgbClr val="008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15" name="Group 14">
              <a:extLst>
                <a:ext uri="{FF2B5EF4-FFF2-40B4-BE49-F238E27FC236}">
                  <a16:creationId xmlns:a16="http://schemas.microsoft.com/office/drawing/2014/main" id="{74D9E3F1-8B54-48EF-2F1C-7145108491B7}"/>
                </a:ext>
              </a:extLst>
            </p:cNvPr>
            <p:cNvGrpSpPr/>
            <p:nvPr/>
          </p:nvGrpSpPr>
          <p:grpSpPr>
            <a:xfrm>
              <a:off x="4792758" y="4293096"/>
              <a:ext cx="1303242" cy="1604644"/>
              <a:chOff x="4792758" y="4293096"/>
              <a:chExt cx="1303242" cy="1604644"/>
            </a:xfrm>
          </p:grpSpPr>
          <p:sp>
            <p:nvSpPr>
              <p:cNvPr id="12" name="TextBox 11">
                <a:extLst>
                  <a:ext uri="{FF2B5EF4-FFF2-40B4-BE49-F238E27FC236}">
                    <a16:creationId xmlns:a16="http://schemas.microsoft.com/office/drawing/2014/main" id="{A8B0EBA4-C4AC-DA8A-69E2-2A885A3912A9}"/>
                  </a:ext>
                </a:extLst>
              </p:cNvPr>
              <p:cNvSpPr txBox="1"/>
              <p:nvPr/>
            </p:nvSpPr>
            <p:spPr>
              <a:xfrm>
                <a:off x="4792758" y="5620741"/>
                <a:ext cx="1303242" cy="276999"/>
              </a:xfrm>
              <a:prstGeom prst="rect">
                <a:avLst/>
              </a:prstGeom>
              <a:noFill/>
            </p:spPr>
            <p:txBody>
              <a:bodyPr wrap="none" lIns="0" tIns="0" rIns="0" bIns="0" rtlCol="0">
                <a:spAutoFit/>
              </a:bodyPr>
              <a:lstStyle/>
              <a:p>
                <a:pPr algn="l"/>
                <a:r>
                  <a:rPr lang="en-CH" b="1" dirty="0">
                    <a:solidFill>
                      <a:schemeClr val="tx2"/>
                    </a:solidFill>
                  </a:rPr>
                  <a:t>We are here</a:t>
                </a:r>
              </a:p>
            </p:txBody>
          </p:sp>
          <p:cxnSp>
            <p:nvCxnSpPr>
              <p:cNvPr id="14" name="Straight Arrow Connector 13">
                <a:extLst>
                  <a:ext uri="{FF2B5EF4-FFF2-40B4-BE49-F238E27FC236}">
                    <a16:creationId xmlns:a16="http://schemas.microsoft.com/office/drawing/2014/main" id="{E4BDD8F7-E383-C4D2-F6BC-9631F499AB5B}"/>
                  </a:ext>
                </a:extLst>
              </p:cNvPr>
              <p:cNvCxnSpPr/>
              <p:nvPr/>
            </p:nvCxnSpPr>
            <p:spPr>
              <a:xfrm flipV="1">
                <a:off x="5411824" y="4293096"/>
                <a:ext cx="0" cy="1327645"/>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grpSp>
      <p:pic>
        <p:nvPicPr>
          <p:cNvPr id="3" name="Picture 2" descr="A blue circle with a blue line&#10;&#10;AI-generated content may be incorrect.">
            <a:extLst>
              <a:ext uri="{FF2B5EF4-FFF2-40B4-BE49-F238E27FC236}">
                <a16:creationId xmlns:a16="http://schemas.microsoft.com/office/drawing/2014/main" id="{C6AD8089-6CA6-EB7E-4F5F-BBE39B55ADED}"/>
              </a:ext>
            </a:extLst>
          </p:cNvPr>
          <p:cNvPicPr preferRelativeResize="0">
            <a:picLocks noChangeAspect="1"/>
          </p:cNvPicPr>
          <p:nvPr/>
        </p:nvPicPr>
        <p:blipFill>
          <a:blip r:embed="rId3"/>
          <a:stretch>
            <a:fillRect/>
          </a:stretch>
        </p:blipFill>
        <p:spPr>
          <a:xfrm>
            <a:off x="3126" y="2564904"/>
            <a:ext cx="1047750" cy="1536700"/>
          </a:xfrm>
          <a:prstGeom prst="rect">
            <a:avLst/>
          </a:prstGeom>
        </p:spPr>
      </p:pic>
      <p:sp>
        <p:nvSpPr>
          <p:cNvPr id="4" name="TextBox 3">
            <a:extLst>
              <a:ext uri="{FF2B5EF4-FFF2-40B4-BE49-F238E27FC236}">
                <a16:creationId xmlns:a16="http://schemas.microsoft.com/office/drawing/2014/main" id="{4F29A814-1FC3-3904-B5A7-93BA5F754019}"/>
              </a:ext>
            </a:extLst>
          </p:cNvPr>
          <p:cNvSpPr txBox="1"/>
          <p:nvPr/>
        </p:nvSpPr>
        <p:spPr>
          <a:xfrm>
            <a:off x="263352" y="4077072"/>
            <a:ext cx="684483" cy="738664"/>
          </a:xfrm>
          <a:prstGeom prst="rect">
            <a:avLst/>
          </a:prstGeom>
          <a:noFill/>
        </p:spPr>
        <p:txBody>
          <a:bodyPr wrap="none" lIns="0" tIns="0" rIns="0" bIns="0" rtlCol="0">
            <a:spAutoFit/>
          </a:bodyPr>
          <a:lstStyle/>
          <a:p>
            <a:pPr algn="l"/>
            <a:r>
              <a:rPr lang="en-CH" sz="1200" dirty="0">
                <a:solidFill>
                  <a:schemeClr val="tx2"/>
                </a:solidFill>
              </a:rPr>
              <a:t>Council </a:t>
            </a:r>
          </a:p>
          <a:p>
            <a:pPr algn="l"/>
            <a:r>
              <a:rPr lang="en-CH" sz="1200" b="1" dirty="0">
                <a:solidFill>
                  <a:srgbClr val="00B050"/>
                </a:solidFill>
              </a:rPr>
              <a:t>approval </a:t>
            </a:r>
          </a:p>
          <a:p>
            <a:pPr algn="l"/>
            <a:r>
              <a:rPr lang="en-CH" sz="1200" b="1" dirty="0">
                <a:solidFill>
                  <a:srgbClr val="00B050"/>
                </a:solidFill>
              </a:rPr>
              <a:t>of ESPP </a:t>
            </a:r>
          </a:p>
          <a:p>
            <a:pPr algn="l"/>
            <a:r>
              <a:rPr lang="en-CH" sz="1200" b="1" dirty="0">
                <a:solidFill>
                  <a:srgbClr val="00B050"/>
                </a:solidFill>
              </a:rPr>
              <a:t>timeline</a:t>
            </a:r>
          </a:p>
        </p:txBody>
      </p:sp>
    </p:spTree>
    <p:extLst>
      <p:ext uri="{BB962C8B-B14F-4D97-AF65-F5344CB8AC3E}">
        <p14:creationId xmlns:p14="http://schemas.microsoft.com/office/powerpoint/2010/main" val="1313751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AF1D96-269E-11EA-3C00-8F445E3EB5A2}"/>
            </a:ext>
          </a:extLst>
        </p:cNvPr>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C3C60CAA-1FE1-3E9E-1440-FDA757CFBD38}"/>
              </a:ext>
            </a:extLst>
          </p:cNvPr>
          <p:cNvSpPr>
            <a:spLocks noGrp="1"/>
          </p:cNvSpPr>
          <p:nvPr>
            <p:ph type="sldNum" sz="quarter" idx="12"/>
          </p:nvPr>
        </p:nvSpPr>
        <p:spPr/>
        <p:txBody>
          <a:bodyPr/>
          <a:lstStyle/>
          <a:p>
            <a:fld id="{1787A23F-BAF2-40F7-981E-A4E481A32A38}" type="slidenum">
              <a:rPr lang="en-US" smtClean="0"/>
              <a:t>9</a:t>
            </a:fld>
            <a:endParaRPr lang="en-US"/>
          </a:p>
        </p:txBody>
      </p:sp>
      <p:pic>
        <p:nvPicPr>
          <p:cNvPr id="3" name="Grafik 6">
            <a:extLst>
              <a:ext uri="{FF2B5EF4-FFF2-40B4-BE49-F238E27FC236}">
                <a16:creationId xmlns:a16="http://schemas.microsoft.com/office/drawing/2014/main" id="{92F1E0DA-C319-BDC5-EBF7-C92E9A93857D}"/>
              </a:ext>
            </a:extLst>
          </p:cNvPr>
          <p:cNvPicPr preferRelativeResize="0">
            <a:picLocks noChangeAspect="1"/>
          </p:cNvPicPr>
          <p:nvPr/>
        </p:nvPicPr>
        <p:blipFill rotWithShape="1">
          <a:blip r:embed="rId2"/>
          <a:srcRect b="24390"/>
          <a:stretch/>
        </p:blipFill>
        <p:spPr>
          <a:xfrm>
            <a:off x="212372" y="1196752"/>
            <a:ext cx="6387684" cy="3449793"/>
          </a:xfrm>
          <a:prstGeom prst="rect">
            <a:avLst/>
          </a:prstGeom>
          <a:ln>
            <a:solidFill>
              <a:schemeClr val="tx2"/>
            </a:solidFill>
          </a:ln>
        </p:spPr>
      </p:pic>
      <p:sp>
        <p:nvSpPr>
          <p:cNvPr id="4" name="TextBox 3">
            <a:extLst>
              <a:ext uri="{FF2B5EF4-FFF2-40B4-BE49-F238E27FC236}">
                <a16:creationId xmlns:a16="http://schemas.microsoft.com/office/drawing/2014/main" id="{0B6163F4-CAA2-406F-A106-1434D50DBC05}"/>
              </a:ext>
            </a:extLst>
          </p:cNvPr>
          <p:cNvSpPr txBox="1"/>
          <p:nvPr/>
        </p:nvSpPr>
        <p:spPr>
          <a:xfrm>
            <a:off x="2748909" y="116632"/>
            <a:ext cx="6155403" cy="369332"/>
          </a:xfrm>
          <a:prstGeom prst="rect">
            <a:avLst/>
          </a:prstGeom>
          <a:noFill/>
        </p:spPr>
        <p:txBody>
          <a:bodyPr wrap="none" lIns="0" tIns="0" rIns="0" bIns="0" rtlCol="0">
            <a:spAutoFit/>
          </a:bodyPr>
          <a:lstStyle/>
          <a:p>
            <a:pPr algn="l"/>
            <a:r>
              <a:rPr lang="en-CH" sz="2400" dirty="0">
                <a:solidFill>
                  <a:schemeClr val="tx2"/>
                </a:solidFill>
              </a:rPr>
              <a:t>ESPP Open Symposium, Venice, June 23-28</a:t>
            </a:r>
          </a:p>
        </p:txBody>
      </p:sp>
      <p:sp>
        <p:nvSpPr>
          <p:cNvPr id="5" name="TextBox 4">
            <a:extLst>
              <a:ext uri="{FF2B5EF4-FFF2-40B4-BE49-F238E27FC236}">
                <a16:creationId xmlns:a16="http://schemas.microsoft.com/office/drawing/2014/main" id="{E64A7815-666E-C5A9-A4F2-7DBA475FA562}"/>
              </a:ext>
            </a:extLst>
          </p:cNvPr>
          <p:cNvSpPr txBox="1"/>
          <p:nvPr/>
        </p:nvSpPr>
        <p:spPr>
          <a:xfrm>
            <a:off x="2207568" y="5585892"/>
            <a:ext cx="6059351" cy="246221"/>
          </a:xfrm>
          <a:prstGeom prst="rect">
            <a:avLst/>
          </a:prstGeom>
          <a:noFill/>
        </p:spPr>
        <p:txBody>
          <a:bodyPr wrap="none" lIns="0" tIns="0" rIns="0" bIns="0" rtlCol="0">
            <a:spAutoFit/>
          </a:bodyPr>
          <a:lstStyle/>
          <a:p>
            <a:pPr algn="l"/>
            <a:r>
              <a:rPr lang="en-GB" sz="1600" dirty="0">
                <a:solidFill>
                  <a:schemeClr val="tx2"/>
                </a:solidFill>
              </a:rPr>
              <a:t>~ </a:t>
            </a:r>
            <a:r>
              <a:rPr lang="en-GB" sz="1600" dirty="0">
                <a:solidFill>
                  <a:srgbClr val="0432FF"/>
                </a:solidFill>
              </a:rPr>
              <a:t>630</a:t>
            </a:r>
            <a:r>
              <a:rPr lang="en-CH" sz="1600" dirty="0">
                <a:solidFill>
                  <a:srgbClr val="0432FF"/>
                </a:solidFill>
              </a:rPr>
              <a:t> in-person participants</a:t>
            </a:r>
            <a:r>
              <a:rPr lang="en-CH" sz="1600" dirty="0">
                <a:solidFill>
                  <a:schemeClr val="tx2"/>
                </a:solidFill>
              </a:rPr>
              <a:t> and ~ </a:t>
            </a:r>
            <a:r>
              <a:rPr lang="en-CH" sz="1600" dirty="0">
                <a:solidFill>
                  <a:srgbClr val="0432FF"/>
                </a:solidFill>
              </a:rPr>
              <a:t>720 remote participants per day</a:t>
            </a:r>
          </a:p>
        </p:txBody>
      </p:sp>
      <p:sp>
        <p:nvSpPr>
          <p:cNvPr id="6" name="TextBox 5">
            <a:extLst>
              <a:ext uri="{FF2B5EF4-FFF2-40B4-BE49-F238E27FC236}">
                <a16:creationId xmlns:a16="http://schemas.microsoft.com/office/drawing/2014/main" id="{2E5EEC9E-9C8C-6157-5487-CBF5EE561DD5}"/>
              </a:ext>
            </a:extLst>
          </p:cNvPr>
          <p:cNvSpPr txBox="1"/>
          <p:nvPr/>
        </p:nvSpPr>
        <p:spPr>
          <a:xfrm>
            <a:off x="1588792" y="6165304"/>
            <a:ext cx="7891584" cy="246221"/>
          </a:xfrm>
          <a:prstGeom prst="rect">
            <a:avLst/>
          </a:prstGeom>
          <a:noFill/>
        </p:spPr>
        <p:txBody>
          <a:bodyPr wrap="none" lIns="0" tIns="0" rIns="0" bIns="0" rtlCol="0">
            <a:spAutoFit/>
          </a:bodyPr>
          <a:lstStyle/>
          <a:p>
            <a:pPr algn="l"/>
            <a:r>
              <a:rPr lang="en-CH" sz="1600" dirty="0">
                <a:solidFill>
                  <a:srgbClr val="7030A0"/>
                </a:solidFill>
              </a:rPr>
              <a:t>Many thanks to INFN and the Local Organizing Committee chaired by Sandra Malvezzi</a:t>
            </a:r>
          </a:p>
        </p:txBody>
      </p:sp>
      <p:pic>
        <p:nvPicPr>
          <p:cNvPr id="8" name="Picture 7" descr="A pie chart with many different colors&#10;&#10;AI-generated content may be incorrect.">
            <a:extLst>
              <a:ext uri="{FF2B5EF4-FFF2-40B4-BE49-F238E27FC236}">
                <a16:creationId xmlns:a16="http://schemas.microsoft.com/office/drawing/2014/main" id="{7CBF95ED-8389-0241-EEE6-615AFCBA1507}"/>
              </a:ext>
            </a:extLst>
          </p:cNvPr>
          <p:cNvPicPr preferRelativeResize="0">
            <a:picLocks noChangeAspect="1"/>
          </p:cNvPicPr>
          <p:nvPr/>
        </p:nvPicPr>
        <p:blipFill>
          <a:blip r:embed="rId3"/>
          <a:stretch>
            <a:fillRect/>
          </a:stretch>
        </p:blipFill>
        <p:spPr>
          <a:xfrm>
            <a:off x="7124622" y="918951"/>
            <a:ext cx="4588002" cy="4022217"/>
          </a:xfrm>
          <a:prstGeom prst="rect">
            <a:avLst/>
          </a:prstGeom>
          <a:ln>
            <a:solidFill>
              <a:schemeClr val="tx2"/>
            </a:solidFill>
          </a:ln>
        </p:spPr>
      </p:pic>
    </p:spTree>
    <p:extLst>
      <p:ext uri="{BB962C8B-B14F-4D97-AF65-F5344CB8AC3E}">
        <p14:creationId xmlns:p14="http://schemas.microsoft.com/office/powerpoint/2010/main" val="1680842662"/>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69E3F326-202C-5348-BF51-285B308BAEA0}" vid="{0C1FF187-A39B-EC4E-BD0A-5FA14DA688FC}"/>
    </a:ext>
  </a:extLst>
</a:theme>
</file>

<file path=ppt/theme/theme2.xml><?xml version="1.0" encoding="utf-8"?>
<a:theme xmlns:a="http://schemas.openxmlformats.org/drawingml/2006/main" name="Standarddesign">
  <a:themeElements>
    <a:clrScheme name="Custom 10">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1813FF"/>
      </a:hlink>
      <a:folHlink>
        <a:srgbClr val="1A4FEB"/>
      </a:folHlink>
    </a:clrScheme>
    <a:fontScheme name="Standard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18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1800" b="0" i="0" u="none" strike="noStrike" cap="none" normalizeH="0" baseline="0">
            <a:ln>
              <a:noFill/>
            </a:ln>
            <a:solidFill>
              <a:schemeClr val="tx1"/>
            </a:solidFill>
            <a:effectLst/>
            <a:latin typeface="Arial" charset="0"/>
          </a:defRPr>
        </a:defPPr>
      </a:lstStyle>
    </a:lnDef>
  </a:objectDefaults>
  <a:extraClrSchemeLst>
    <a:extraClrScheme>
      <a:clrScheme name="Standard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69E3F326-202C-5348-BF51-285B308BAEA0}" vid="{0C1FF187-A39B-EC4E-BD0A-5FA14DA688FC}"/>
    </a:ext>
  </a:extLst>
</a:theme>
</file>

<file path=ppt/theme/theme4.xml><?xml version="1.0" encoding="utf-8"?>
<a:theme xmlns:a="http://schemas.openxmlformats.org/drawingml/2006/main" name="2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 16x9_PPT_Arial" id="{569F216B-1B24-6141-93CF-C73AF1D64B76}" vid="{4EA1D941-2A3C-524E-9DAF-1A4982674E1E}"/>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Unknown Document Type" ma:contentTypeID="0x010104" ma:contentTypeVersion="0" ma:contentTypeDescription="" ma:contentTypeScope="" ma:versionID="05d83ceaa0bbd2e3bc716e6e66bd857a">
  <xsd:schema xmlns:xsd="http://www.w3.org/2001/XMLSchema" xmlns:xs="http://www.w3.org/2001/XMLSchema" xmlns:p="http://schemas.microsoft.com/office/2006/metadata/properties" targetNamespace="http://schemas.microsoft.com/office/2006/metadata/properties" ma:root="true" ma:fieldsID="b3d69fe45253d5ff147bb69036b756a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9D8581F-CE78-4263-9B6D-3BEB91C6E744}">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4005F829-2FDB-4C14-A5EE-F35BAE50C9E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7162B431-E3DE-4DAD-9CBC-F30716F9642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CERN Cobranding 16x9_PPT_Arial</Template>
  <TotalTime>10829</TotalTime>
  <Words>1495</Words>
  <Application>Microsoft Macintosh PowerPoint</Application>
  <PresentationFormat>Widescreen</PresentationFormat>
  <Paragraphs>204</Paragraphs>
  <Slides>21</Slides>
  <Notes>6</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21</vt:i4>
      </vt:variant>
    </vt:vector>
  </HeadingPairs>
  <TitlesOfParts>
    <vt:vector size="31" baseType="lpstr">
      <vt:lpstr>Arial</vt:lpstr>
      <vt:lpstr>Calibri</vt:lpstr>
      <vt:lpstr>Helvetica Light</vt:lpstr>
      <vt:lpstr>Times</vt:lpstr>
      <vt:lpstr>Times New Roman</vt:lpstr>
      <vt:lpstr>Wingdings</vt:lpstr>
      <vt:lpstr>Office Theme</vt:lpstr>
      <vt:lpstr>Standarddesign</vt:lpstr>
      <vt:lpstr>1_Office Theme</vt:lpstr>
      <vt:lpstr>2_Office Theme</vt:lpstr>
      <vt:lpstr>Some info from ESPP Symposium, DG and ATS-director talks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Performance comparison</vt:lpstr>
      <vt:lpstr>PowerPoint Presentation</vt:lpstr>
      <vt:lpstr>PowerPoint Presentation</vt:lpstr>
      <vt:lpstr>PowerPoint Presentation</vt:lpstr>
      <vt:lpstr>Cost estimates</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Marika Flygar</dc:creator>
  <cp:lastModifiedBy>Giovanni Iadarola</cp:lastModifiedBy>
  <cp:revision>1633</cp:revision>
  <cp:lastPrinted>2024-07-01T14:11:24Z</cp:lastPrinted>
  <dcterms:created xsi:type="dcterms:W3CDTF">2021-03-18T12:29:40Z</dcterms:created>
  <dcterms:modified xsi:type="dcterms:W3CDTF">2025-07-04T07:24:09Z</dcterms:modified>
</cp:coreProperties>
</file>