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48" r:id="rId2"/>
    <p:sldMasterId id="2147483650" r:id="rId3"/>
    <p:sldMasterId id="2147483669" r:id="rId4"/>
  </p:sldMasterIdLst>
  <p:notesMasterIdLst>
    <p:notesMasterId r:id="rId14"/>
  </p:notesMasterIdLst>
  <p:handoutMasterIdLst>
    <p:handoutMasterId r:id="rId15"/>
  </p:handoutMasterIdLst>
  <p:sldIdLst>
    <p:sldId id="2877" r:id="rId5"/>
    <p:sldId id="5384" r:id="rId6"/>
    <p:sldId id="5385" r:id="rId7"/>
    <p:sldId id="5387" r:id="rId8"/>
    <p:sldId id="5388" r:id="rId9"/>
    <p:sldId id="5389" r:id="rId10"/>
    <p:sldId id="5390" r:id="rId11"/>
    <p:sldId id="2891" r:id="rId12"/>
    <p:sldId id="274" r:id="rId13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CC" id="{3B035FEC-B7DB-45A1-9532-D96C8BE340EC}">
          <p14:sldIdLst>
            <p14:sldId id="2877"/>
            <p14:sldId id="5384"/>
            <p14:sldId id="5385"/>
            <p14:sldId id="5387"/>
            <p14:sldId id="5388"/>
            <p14:sldId id="5389"/>
            <p14:sldId id="5390"/>
            <p14:sldId id="2891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k Zimmermann" initials="FZ" lastIdx="1" clrIdx="0">
    <p:extLst>
      <p:ext uri="{19B8F6BF-5375-455C-9EA6-DF929625EA0E}">
        <p15:presenceInfo xmlns:p15="http://schemas.microsoft.com/office/powerpoint/2012/main" userId="S::frank.zimmermann@cern.ch::6c7cd7ba-5a38-4106-8abc-7959099345b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F124A"/>
    <a:srgbClr val="115CA9"/>
    <a:srgbClr val="FFE4DF"/>
    <a:srgbClr val="DFDFDF"/>
    <a:srgbClr val="F6FDA3"/>
    <a:srgbClr val="D4BEF7"/>
    <a:srgbClr val="B8BAFA"/>
    <a:srgbClr val="DBDBE4"/>
    <a:srgbClr val="DAEE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66" autoAdjust="0"/>
    <p:restoredTop sz="94712" autoAdjust="0"/>
  </p:normalViewPr>
  <p:slideViewPr>
    <p:cSldViewPr>
      <p:cViewPr>
        <p:scale>
          <a:sx n="39" d="100"/>
          <a:sy n="39" d="100"/>
        </p:scale>
        <p:origin x="4192" y="210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C6A5873-67DF-C480-89D6-222221D3306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/>
              <a:t>FCCee injector Beam instrumentation - T. Lefevre - June 2025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ECAE9B-0FA6-ACDB-3D80-F594A97864B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A0B57-8282-F54E-9119-816D9E480C7F}" type="datetimeFigureOut">
              <a:rPr lang="en-CH" smtClean="0"/>
              <a:t>09.06.25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33EC1E-872B-B06E-C60D-982AAFB8844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DF24E4-FEDF-0055-0E1B-3C6D5C0139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AC760-6DF4-6143-94A2-73D494AEEB0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846093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AT"/>
              <a:t>FCCee injector Beam instrumentation - T. Lefevre - June 2025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09.06.25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1">
                <a:solidFill>
                  <a:srgbClr val="115CA9"/>
                </a:solidFill>
              </a:defRPr>
            </a:lvl1pPr>
          </a:lstStyle>
          <a:p>
            <a:pPr lvl="0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9687628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9973827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059582"/>
            <a:ext cx="8263350" cy="3960440"/>
          </a:xfrm>
        </p:spPr>
        <p:txBody>
          <a:bodyPr lIns="90000">
            <a:normAutofit/>
          </a:bodyPr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400"/>
            </a:lvl1pPr>
            <a:lvl2pPr marL="340200" indent="-340200">
              <a:lnSpc>
                <a:spcPct val="100000"/>
              </a:lnSpc>
              <a:defRPr sz="2400"/>
            </a:lvl2pPr>
            <a:lvl3pPr marL="680400" indent="-340200">
              <a:lnSpc>
                <a:spcPct val="100000"/>
              </a:lnSpc>
              <a:buFont typeface="Courier New" panose="02070309020205020404" pitchFamily="49" charset="0"/>
              <a:buChar char="o"/>
              <a:defRPr sz="2000">
                <a:solidFill>
                  <a:srgbClr val="0F124A"/>
                </a:solidFill>
              </a:defRPr>
            </a:lvl3pPr>
            <a:lvl4pPr marL="1020600" indent="-340200">
              <a:lnSpc>
                <a:spcPct val="100000"/>
              </a:lnSpc>
              <a:buFont typeface="Wingdings" pitchFamily="2" charset="2"/>
              <a:buChar char="§"/>
              <a:defRPr sz="1800"/>
            </a:lvl4pPr>
            <a:lvl5pPr marL="1360800" indent="-340200">
              <a:lnSpc>
                <a:spcPct val="100000"/>
              </a:lnSpc>
              <a:defRPr sz="1600"/>
            </a:lvl5pPr>
          </a:lstStyle>
          <a:p>
            <a:pPr lvl="0"/>
            <a:r>
              <a:rPr lang="en-US" noProof="0" dirty="0"/>
              <a:t>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Third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40977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C6A69CD6-A3B7-9F40-0AFF-584D2CC06202}"/>
              </a:ext>
            </a:extLst>
          </p:cNvPr>
          <p:cNvSpPr txBox="1"/>
          <p:nvPr userDrawn="1"/>
        </p:nvSpPr>
        <p:spPr>
          <a:xfrm>
            <a:off x="1187624" y="0"/>
            <a:ext cx="6732521" cy="2650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schemeClr val="bg1"/>
                </a:solidFill>
              </a:rPr>
              <a:t>T. Lefevre -</a:t>
            </a:r>
          </a:p>
          <a:p>
            <a:pPr algn="ctr">
              <a:lnSpc>
                <a:spcPts val="1238"/>
              </a:lnSpc>
            </a:pP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520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239644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5462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574839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1">
                <a:solidFill>
                  <a:srgbClr val="115CA9"/>
                </a:solidFill>
              </a:defRPr>
            </a:lvl1pPr>
          </a:lstStyle>
          <a:p>
            <a:pPr lvl="0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52631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629237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770499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6497031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4411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059582"/>
            <a:ext cx="8263350" cy="3960440"/>
          </a:xfrm>
        </p:spPr>
        <p:txBody>
          <a:bodyPr lIns="90000">
            <a:normAutofit/>
          </a:bodyPr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400"/>
            </a:lvl1pPr>
            <a:lvl2pPr marL="340200" indent="-340200">
              <a:lnSpc>
                <a:spcPct val="100000"/>
              </a:lnSpc>
              <a:defRPr sz="2400"/>
            </a:lvl2pPr>
            <a:lvl3pPr marL="680400" indent="-340200">
              <a:lnSpc>
                <a:spcPct val="100000"/>
              </a:lnSpc>
              <a:buFont typeface="Courier New" panose="02070309020205020404" pitchFamily="49" charset="0"/>
              <a:buChar char="o"/>
              <a:defRPr sz="2000">
                <a:solidFill>
                  <a:srgbClr val="0F124A"/>
                </a:solidFill>
              </a:defRPr>
            </a:lvl3pPr>
            <a:lvl4pPr marL="1020600" indent="-340200">
              <a:lnSpc>
                <a:spcPct val="100000"/>
              </a:lnSpc>
              <a:buFont typeface="Wingdings" pitchFamily="2" charset="2"/>
              <a:buChar char="§"/>
              <a:defRPr sz="1800"/>
            </a:lvl4pPr>
            <a:lvl5pPr marL="1360800" indent="-340200">
              <a:lnSpc>
                <a:spcPct val="100000"/>
              </a:lnSpc>
              <a:defRPr sz="1600"/>
            </a:lvl5pPr>
          </a:lstStyle>
          <a:p>
            <a:pPr lvl="0"/>
            <a:r>
              <a:rPr lang="en-US" noProof="0" dirty="0"/>
              <a:t>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Third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40977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Third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b="1" i="0" kern="1200">
          <a:solidFill>
            <a:srgbClr val="115CA9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b="1" i="0" kern="1200">
          <a:solidFill>
            <a:srgbClr val="115CA9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2000" b="1" i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972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b="0" i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2"/>
            <a:r>
              <a:rPr lang="en-US" noProof="0" dirty="0"/>
              <a:t>Second Level</a:t>
            </a:r>
          </a:p>
          <a:p>
            <a:pPr lvl="3"/>
            <a:r>
              <a:rPr lang="en-US" noProof="0" dirty="0"/>
              <a:t>Third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76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b="1" i="0" kern="1200">
          <a:solidFill>
            <a:srgbClr val="115CA9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b="1" i="0" kern="1200">
          <a:solidFill>
            <a:srgbClr val="115CA9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2000" b="1" i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972000" indent="-243000" algn="l" defTabSz="685800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b="0" i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/>
              <a:t>Beam Instrumentation for FCC injector</a:t>
            </a:r>
            <a:endParaRPr lang="en-US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1732" y="2931790"/>
            <a:ext cx="8263350" cy="124182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600" b="1" i="1" u="sng" dirty="0"/>
              <a:t>T. Lefevre</a:t>
            </a:r>
            <a:endParaRPr lang="de-AT" sz="1600" b="1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40575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2A3AF-C0CC-1582-44E0-668204DCE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CCC24D-613E-803E-623C-DF8D941D2D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16005328-CD20-8D12-F390-59E6669CD1ED}"/>
              </a:ext>
            </a:extLst>
          </p:cNvPr>
          <p:cNvSpPr txBox="1">
            <a:spLocks/>
          </p:cNvSpPr>
          <p:nvPr/>
        </p:nvSpPr>
        <p:spPr>
          <a:xfrm>
            <a:off x="107504" y="445040"/>
            <a:ext cx="8532019" cy="5196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700" dirty="0"/>
              <a:t>FCC-</a:t>
            </a:r>
            <a:r>
              <a:rPr lang="fr-FR" sz="2700" dirty="0" err="1"/>
              <a:t>ee</a:t>
            </a:r>
            <a:r>
              <a:rPr lang="fr-FR" sz="2700" dirty="0"/>
              <a:t> </a:t>
            </a:r>
            <a:r>
              <a:rPr lang="fr-FR" sz="2700" dirty="0" err="1"/>
              <a:t>Injector</a:t>
            </a:r>
            <a:r>
              <a:rPr lang="fr-FR" sz="2700" dirty="0"/>
              <a:t> TDR by 2028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C6A2A1-EAE8-D0E8-FDB9-79CCF50FE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124" y="875537"/>
            <a:ext cx="6554236" cy="16631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548DAF-8577-0CD6-3AB9-3E97B03C1C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39" y="2571751"/>
            <a:ext cx="4051677" cy="2126710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4BC59A-2832-9A23-D4A9-A092EF1C61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214"/>
          <a:stretch/>
        </p:blipFill>
        <p:spPr>
          <a:xfrm>
            <a:off x="4495517" y="2571750"/>
            <a:ext cx="4275949" cy="21267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96783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C98CAE-51B9-3B26-B8C0-C834A33CA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3AC1FE-77C0-D4F7-6C1A-A3E27D552C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274091E-A60F-7622-FCE3-E0FB1966A252}"/>
              </a:ext>
            </a:extLst>
          </p:cNvPr>
          <p:cNvSpPr txBox="1">
            <a:spLocks/>
          </p:cNvSpPr>
          <p:nvPr/>
        </p:nvSpPr>
        <p:spPr>
          <a:xfrm>
            <a:off x="107504" y="445040"/>
            <a:ext cx="8532019" cy="5196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700" dirty="0"/>
              <a:t>FCC-</a:t>
            </a:r>
            <a:r>
              <a:rPr lang="fr-FR" sz="2700" dirty="0" err="1"/>
              <a:t>ee</a:t>
            </a:r>
            <a:r>
              <a:rPr lang="fr-FR" sz="2700" dirty="0"/>
              <a:t> </a:t>
            </a:r>
            <a:r>
              <a:rPr lang="fr-FR" sz="2700" dirty="0" err="1"/>
              <a:t>Injector</a:t>
            </a:r>
            <a:r>
              <a:rPr lang="fr-FR" sz="2700" dirty="0"/>
              <a:t> </a:t>
            </a:r>
            <a:r>
              <a:rPr lang="fr-FR" sz="2700" dirty="0" err="1"/>
              <a:t>sub-systems</a:t>
            </a:r>
            <a:endParaRPr lang="fr-FR" sz="27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3E2F7B-4B86-9486-108F-BE496F2D26E4}"/>
              </a:ext>
            </a:extLst>
          </p:cNvPr>
          <p:cNvSpPr txBox="1"/>
          <p:nvPr/>
        </p:nvSpPr>
        <p:spPr>
          <a:xfrm>
            <a:off x="0" y="1624455"/>
            <a:ext cx="353173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H" sz="1600" dirty="0"/>
              <a:t>Electron source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H" sz="1600" dirty="0"/>
              <a:t>Electron linac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sz="1600" dirty="0"/>
              <a:t>Electron TL to DR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H" sz="1600" dirty="0"/>
              <a:t>Positron souce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H" sz="1600" dirty="0"/>
              <a:t>Positron linac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H" sz="1600" dirty="0"/>
              <a:t>Positron TL to DR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H" sz="1600" dirty="0"/>
              <a:t>Damping Ring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H" sz="1600" dirty="0"/>
              <a:t>TLs to HE Linac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H" sz="1600" dirty="0"/>
              <a:t>Merging and bunch compressor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CH" sz="1600" dirty="0"/>
              <a:t>HE linac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4AD7D57-E854-BC6E-B943-0556ED16AC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5397" y="1059582"/>
            <a:ext cx="5894642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677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8361B4-7324-0CD4-5762-CB61E5026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F0E2C0-156D-E129-7393-7D0DDC0791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051D09BE-45CD-F378-340F-66A6151F6243}"/>
              </a:ext>
            </a:extLst>
          </p:cNvPr>
          <p:cNvSpPr txBox="1">
            <a:spLocks/>
          </p:cNvSpPr>
          <p:nvPr/>
        </p:nvSpPr>
        <p:spPr>
          <a:xfrm>
            <a:off x="107504" y="445040"/>
            <a:ext cx="8532019" cy="5196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700" dirty="0"/>
              <a:t>FCC-</a:t>
            </a:r>
            <a:r>
              <a:rPr lang="fr-FR" sz="2700" dirty="0" err="1"/>
              <a:t>ee</a:t>
            </a:r>
            <a:r>
              <a:rPr lang="fr-FR" sz="2700" dirty="0"/>
              <a:t> </a:t>
            </a:r>
            <a:r>
              <a:rPr lang="fr-FR" sz="2700" dirty="0" err="1"/>
              <a:t>Injector</a:t>
            </a:r>
            <a:r>
              <a:rPr lang="fr-FR" sz="2700" dirty="0"/>
              <a:t> </a:t>
            </a:r>
            <a:r>
              <a:rPr lang="fr-FR" sz="2700" dirty="0" err="1"/>
              <a:t>sub-systems</a:t>
            </a:r>
            <a:endParaRPr lang="fr-FR" sz="27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71D024-1217-0BD8-7490-29DD5E1D0782}"/>
              </a:ext>
            </a:extLst>
          </p:cNvPr>
          <p:cNvSpPr txBox="1"/>
          <p:nvPr/>
        </p:nvSpPr>
        <p:spPr>
          <a:xfrm>
            <a:off x="2681325" y="3642259"/>
            <a:ext cx="338437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27013" indent="-227013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</a:pPr>
            <a:r>
              <a:rPr lang="en-US" sz="1400" i="1" dirty="0">
                <a:solidFill>
                  <a:srgbClr val="000000"/>
                </a:solidFill>
                <a:cs typeface="Calibri Light" panose="020F0302020204030204" pitchFamily="34" charset="0"/>
              </a:rPr>
              <a:t>One BPM per quad / triplet in </a:t>
            </a:r>
            <a:r>
              <a:rPr lang="en-US" sz="1400" i="1" dirty="0" err="1">
                <a:solidFill>
                  <a:srgbClr val="000000"/>
                </a:solidFill>
                <a:cs typeface="Calibri Light" panose="020F0302020204030204" pitchFamily="34" charset="0"/>
              </a:rPr>
              <a:t>linac</a:t>
            </a:r>
            <a:endParaRPr lang="en-CH" sz="1400" i="1" dirty="0">
              <a:solidFill>
                <a:srgbClr val="000000"/>
              </a:solidFill>
              <a:cs typeface="Calibri Light" panose="020F03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DC5646-1125-D85E-F871-F4C0CEBC5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102" y="899109"/>
            <a:ext cx="9064615" cy="28871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1D5280-965D-EDD6-E041-099B44F71754}"/>
              </a:ext>
            </a:extLst>
          </p:cNvPr>
          <p:cNvSpPr txBox="1"/>
          <p:nvPr/>
        </p:nvSpPr>
        <p:spPr>
          <a:xfrm>
            <a:off x="2681325" y="4155926"/>
            <a:ext cx="4698988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400" i="1" dirty="0">
                <a:solidFill>
                  <a:srgbClr val="000000"/>
                </a:solidFill>
                <a:cs typeface="Calibri Light" panose="020F0302020204030204" pitchFamily="34" charset="0"/>
              </a:rPr>
              <a:t>Diagnostic station at entrance / exit of each sub-systems</a:t>
            </a:r>
          </a:p>
          <a:p>
            <a:pPr marL="228594" indent="-228594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</a:pPr>
            <a:r>
              <a:rPr lang="en-GB" sz="1400" i="1" dirty="0">
                <a:solidFill>
                  <a:srgbClr val="000000"/>
                </a:solidFill>
                <a:cs typeface="Calibri Light" panose="020F0302020204030204" pitchFamily="34" charset="0"/>
              </a:rPr>
              <a:t>C</a:t>
            </a:r>
            <a:r>
              <a:rPr lang="en-CH" sz="1400" i="1" dirty="0">
                <a:solidFill>
                  <a:srgbClr val="000000"/>
                </a:solidFill>
                <a:cs typeface="Calibri Light" panose="020F0302020204030204" pitchFamily="34" charset="0"/>
              </a:rPr>
              <a:t>harge</a:t>
            </a:r>
          </a:p>
          <a:p>
            <a:pPr marL="228594" indent="-228594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</a:pPr>
            <a:r>
              <a:rPr lang="en-CH" sz="1400" i="1" dirty="0">
                <a:solidFill>
                  <a:srgbClr val="000000"/>
                </a:solidFill>
                <a:cs typeface="Calibri Light" panose="020F0302020204030204" pitchFamily="34" charset="0"/>
              </a:rPr>
              <a:t>Energy&amp;Energy spread</a:t>
            </a:r>
          </a:p>
          <a:p>
            <a:pPr marL="228594" indent="-228594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</a:pPr>
            <a:r>
              <a:rPr lang="en-CH" sz="1400" i="1" dirty="0">
                <a:solidFill>
                  <a:srgbClr val="000000"/>
                </a:solidFill>
                <a:cs typeface="Calibri Light" panose="020F0302020204030204" pitchFamily="34" charset="0"/>
              </a:rPr>
              <a:t>Emittance and bunch length</a:t>
            </a:r>
          </a:p>
        </p:txBody>
      </p:sp>
    </p:spTree>
    <p:extLst>
      <p:ext uri="{BB962C8B-B14F-4D97-AF65-F5344CB8AC3E}">
        <p14:creationId xmlns:p14="http://schemas.microsoft.com/office/powerpoint/2010/main" val="3479217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88F3A8-91F6-5942-1E52-719604CDA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72AABB-2858-A430-BA38-B799F8D39B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3406A843-99B1-F31A-6C0B-7A7D2DD5A047}"/>
              </a:ext>
            </a:extLst>
          </p:cNvPr>
          <p:cNvSpPr txBox="1">
            <a:spLocks/>
          </p:cNvSpPr>
          <p:nvPr/>
        </p:nvSpPr>
        <p:spPr>
          <a:xfrm>
            <a:off x="107504" y="445040"/>
            <a:ext cx="8532019" cy="5196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700" dirty="0"/>
              <a:t>FCC-</a:t>
            </a:r>
            <a:r>
              <a:rPr lang="fr-FR" sz="2700" dirty="0" err="1"/>
              <a:t>ee</a:t>
            </a:r>
            <a:r>
              <a:rPr lang="fr-FR" sz="2700" dirty="0"/>
              <a:t> </a:t>
            </a:r>
            <a:r>
              <a:rPr lang="fr-FR" sz="2700" dirty="0" err="1"/>
              <a:t>Injector</a:t>
            </a:r>
            <a:r>
              <a:rPr lang="fr-FR" sz="2700" dirty="0"/>
              <a:t> </a:t>
            </a:r>
            <a:r>
              <a:rPr lang="fr-FR" sz="2700" dirty="0" err="1"/>
              <a:t>sub-systems</a:t>
            </a:r>
            <a:endParaRPr lang="fr-FR" sz="2700" dirty="0"/>
          </a:p>
        </p:txBody>
      </p:sp>
      <p:sp>
        <p:nvSpPr>
          <p:cNvPr id="3" name="AutoShape 126">
            <a:extLst>
              <a:ext uri="{FF2B5EF4-FFF2-40B4-BE49-F238E27FC236}">
                <a16:creationId xmlns:a16="http://schemas.microsoft.com/office/drawing/2014/main" id="{292C7A2C-366E-D9FA-6BCC-EA12F99308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944668" y="2924854"/>
            <a:ext cx="393311" cy="179989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4" name="AutoShape 127">
            <a:extLst>
              <a:ext uri="{FF2B5EF4-FFF2-40B4-BE49-F238E27FC236}">
                <a16:creationId xmlns:a16="http://schemas.microsoft.com/office/drawing/2014/main" id="{76FA3D83-C87E-F5BA-6EC7-609034D3B98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259837" y="2908739"/>
            <a:ext cx="381128" cy="200036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" name="Line 153">
            <a:extLst>
              <a:ext uri="{FF2B5EF4-FFF2-40B4-BE49-F238E27FC236}">
                <a16:creationId xmlns:a16="http://schemas.microsoft.com/office/drawing/2014/main" id="{D79FA470-6C19-78D3-1379-FB7F76FBA552}"/>
              </a:ext>
            </a:extLst>
          </p:cNvPr>
          <p:cNvSpPr>
            <a:spLocks noChangeShapeType="1"/>
          </p:cNvSpPr>
          <p:nvPr/>
        </p:nvSpPr>
        <p:spPr bwMode="auto">
          <a:xfrm>
            <a:off x="1643911" y="2996233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6" name="Rectangle 159">
            <a:extLst>
              <a:ext uri="{FF2B5EF4-FFF2-40B4-BE49-F238E27FC236}">
                <a16:creationId xmlns:a16="http://schemas.microsoft.com/office/drawing/2014/main" id="{B2C5EA57-C443-5197-4981-7DD1C0EE7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678" y="2421289"/>
            <a:ext cx="1220207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Target &amp; cryostat</a:t>
            </a:r>
          </a:p>
        </p:txBody>
      </p:sp>
      <p:sp>
        <p:nvSpPr>
          <p:cNvPr id="8" name="Rectangle 159">
            <a:extLst>
              <a:ext uri="{FF2B5EF4-FFF2-40B4-BE49-F238E27FC236}">
                <a16:creationId xmlns:a16="http://schemas.microsoft.com/office/drawing/2014/main" id="{2259498C-4CEE-5756-7AEF-3B35C3B3D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4564" y="2032989"/>
            <a:ext cx="2553904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Positron linac 2 GHz, 13.3 (12.8)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100 Hz, 20+52 RF structures</a:t>
            </a:r>
          </a:p>
        </p:txBody>
      </p:sp>
      <p:sp>
        <p:nvSpPr>
          <p:cNvPr id="9" name="AutoShape 72">
            <a:extLst>
              <a:ext uri="{FF2B5EF4-FFF2-40B4-BE49-F238E27FC236}">
                <a16:creationId xmlns:a16="http://schemas.microsoft.com/office/drawing/2014/main" id="{A235BBB1-A7B5-947F-F03B-C90B7EDE57C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74876" y="2901248"/>
            <a:ext cx="127474" cy="231133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CH" altLang="de-DE" sz="1578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82333C-0B15-4C92-809C-BF940F7C4076}"/>
              </a:ext>
            </a:extLst>
          </p:cNvPr>
          <p:cNvGrpSpPr/>
          <p:nvPr/>
        </p:nvGrpSpPr>
        <p:grpSpPr>
          <a:xfrm>
            <a:off x="7603448" y="2813927"/>
            <a:ext cx="980177" cy="884185"/>
            <a:chOff x="9575167" y="5268215"/>
            <a:chExt cx="927144" cy="877733"/>
          </a:xfrm>
        </p:grpSpPr>
        <p:sp>
          <p:nvSpPr>
            <p:cNvPr id="11" name="AutoShape 72">
              <a:extLst>
                <a:ext uri="{FF2B5EF4-FFF2-40B4-BE49-F238E27FC236}">
                  <a16:creationId xmlns:a16="http://schemas.microsoft.com/office/drawing/2014/main" id="{5DB95E3A-1CE4-9D9C-F660-4D18FFCB050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446417" y="5911053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12" name="AutoShape 72">
              <a:extLst>
                <a:ext uri="{FF2B5EF4-FFF2-40B4-BE49-F238E27FC236}">
                  <a16:creationId xmlns:a16="http://schemas.microsoft.com/office/drawing/2014/main" id="{EEFA514D-9B0C-8703-E7EB-D7EC5C6971E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322296" y="584642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13" name="AutoShape 72">
              <a:extLst>
                <a:ext uri="{FF2B5EF4-FFF2-40B4-BE49-F238E27FC236}">
                  <a16:creationId xmlns:a16="http://schemas.microsoft.com/office/drawing/2014/main" id="{B72C0540-D665-586F-AC61-74E0283D839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213805" y="576366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14" name="AutoShape 72">
              <a:extLst>
                <a:ext uri="{FF2B5EF4-FFF2-40B4-BE49-F238E27FC236}">
                  <a16:creationId xmlns:a16="http://schemas.microsoft.com/office/drawing/2014/main" id="{2CC825B4-8314-A48E-92B3-071CC298CC1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 flipV="1">
              <a:off x="10099290" y="5656390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 dirty="0"/>
            </a:p>
          </p:txBody>
        </p:sp>
        <p:sp>
          <p:nvSpPr>
            <p:cNvPr id="17" name="AutoShape 68">
              <a:extLst>
                <a:ext uri="{FF2B5EF4-FFF2-40B4-BE49-F238E27FC236}">
                  <a16:creationId xmlns:a16="http://schemas.microsoft.com/office/drawing/2014/main" id="{4D48D1B4-153B-9B07-91DC-A0CAB1FF9A2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953009" y="551470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18" name="AutoShape 68">
              <a:extLst>
                <a:ext uri="{FF2B5EF4-FFF2-40B4-BE49-F238E27FC236}">
                  <a16:creationId xmlns:a16="http://schemas.microsoft.com/office/drawing/2014/main" id="{2EE10B2D-496E-21C3-7ADE-D4B817EB1B0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834512" y="542149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19" name="AutoShape 68">
              <a:extLst>
                <a:ext uri="{FF2B5EF4-FFF2-40B4-BE49-F238E27FC236}">
                  <a16:creationId xmlns:a16="http://schemas.microsoft.com/office/drawing/2014/main" id="{EFECB4D1-FFA8-E367-189C-17793C06DBC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707707" y="5334916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20" name="AutoShape 68">
              <a:extLst>
                <a:ext uri="{FF2B5EF4-FFF2-40B4-BE49-F238E27FC236}">
                  <a16:creationId xmlns:a16="http://schemas.microsoft.com/office/drawing/2014/main" id="{886CFC19-5349-559A-58C9-5A76803D30A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575167" y="5268215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20DEFD6-8227-3E1D-98B0-977B3B432080}"/>
              </a:ext>
            </a:extLst>
          </p:cNvPr>
          <p:cNvGrpSpPr/>
          <p:nvPr/>
        </p:nvGrpSpPr>
        <p:grpSpPr>
          <a:xfrm rot="1271968">
            <a:off x="393971" y="2594862"/>
            <a:ext cx="107060" cy="267486"/>
            <a:chOff x="2060159" y="969287"/>
            <a:chExt cx="169647" cy="423857"/>
          </a:xfrm>
        </p:grpSpPr>
        <p:grpSp>
          <p:nvGrpSpPr>
            <p:cNvPr id="22" name="Group 23">
              <a:extLst>
                <a:ext uri="{FF2B5EF4-FFF2-40B4-BE49-F238E27FC236}">
                  <a16:creationId xmlns:a16="http://schemas.microsoft.com/office/drawing/2014/main" id="{86AC853B-CEC7-9354-EBC4-5B3C33A86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27" name="Line 24">
                <a:extLst>
                  <a:ext uri="{FF2B5EF4-FFF2-40B4-BE49-F238E27FC236}">
                    <a16:creationId xmlns:a16="http://schemas.microsoft.com/office/drawing/2014/main" id="{9843C7F1-533A-0975-5350-C2B79B7A62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8" name="Line 25">
                <a:extLst>
                  <a:ext uri="{FF2B5EF4-FFF2-40B4-BE49-F238E27FC236}">
                    <a16:creationId xmlns:a16="http://schemas.microsoft.com/office/drawing/2014/main" id="{DFE10861-69ED-58EB-5D52-6D891B25F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9" name="Line 26">
                <a:extLst>
                  <a:ext uri="{FF2B5EF4-FFF2-40B4-BE49-F238E27FC236}">
                    <a16:creationId xmlns:a16="http://schemas.microsoft.com/office/drawing/2014/main" id="{C34B2262-9215-1F5F-71EF-BAD0A3F819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23" name="Group 23">
              <a:extLst>
                <a:ext uri="{FF2B5EF4-FFF2-40B4-BE49-F238E27FC236}">
                  <a16:creationId xmlns:a16="http://schemas.microsoft.com/office/drawing/2014/main" id="{43E1F2EE-1B7E-57A1-B9DE-6655C27E5D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24" name="Line 24">
                <a:extLst>
                  <a:ext uri="{FF2B5EF4-FFF2-40B4-BE49-F238E27FC236}">
                    <a16:creationId xmlns:a16="http://schemas.microsoft.com/office/drawing/2014/main" id="{F40897D4-08B1-0B44-5991-DF35923927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5" name="Line 25">
                <a:extLst>
                  <a:ext uri="{FF2B5EF4-FFF2-40B4-BE49-F238E27FC236}">
                    <a16:creationId xmlns:a16="http://schemas.microsoft.com/office/drawing/2014/main" id="{F3E4D000-EC40-2045-EAA6-23B90D5360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26" name="Line 26">
                <a:extLst>
                  <a:ext uri="{FF2B5EF4-FFF2-40B4-BE49-F238E27FC236}">
                    <a16:creationId xmlns:a16="http://schemas.microsoft.com/office/drawing/2014/main" id="{B2D9E249-0ADE-DCDF-43DB-F2DDFE3D44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30" name="AutoShape 126">
            <a:extLst>
              <a:ext uri="{FF2B5EF4-FFF2-40B4-BE49-F238E27FC236}">
                <a16:creationId xmlns:a16="http://schemas.microsoft.com/office/drawing/2014/main" id="{93C0AC0F-DC40-8526-4564-2E0D3E34418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551839" y="2917099"/>
            <a:ext cx="373189" cy="2000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31" name="AutoShape 126">
            <a:extLst>
              <a:ext uri="{FF2B5EF4-FFF2-40B4-BE49-F238E27FC236}">
                <a16:creationId xmlns:a16="http://schemas.microsoft.com/office/drawing/2014/main" id="{0B1A23F7-1C91-D105-20B2-32F0C7CF1E2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135051" y="2896873"/>
            <a:ext cx="373188" cy="214332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C4D92E8-4620-0CA1-4691-D8F469212D0A}"/>
              </a:ext>
            </a:extLst>
          </p:cNvPr>
          <p:cNvGrpSpPr/>
          <p:nvPr/>
        </p:nvGrpSpPr>
        <p:grpSpPr>
          <a:xfrm>
            <a:off x="6031378" y="2826938"/>
            <a:ext cx="107060" cy="267486"/>
            <a:chOff x="2060159" y="969287"/>
            <a:chExt cx="169647" cy="423857"/>
          </a:xfrm>
        </p:grpSpPr>
        <p:grpSp>
          <p:nvGrpSpPr>
            <p:cNvPr id="33" name="Group 23">
              <a:extLst>
                <a:ext uri="{FF2B5EF4-FFF2-40B4-BE49-F238E27FC236}">
                  <a16:creationId xmlns:a16="http://schemas.microsoft.com/office/drawing/2014/main" id="{2E3A7B02-1C5F-CC03-D756-91DF16D5D3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38" name="Line 24">
                <a:extLst>
                  <a:ext uri="{FF2B5EF4-FFF2-40B4-BE49-F238E27FC236}">
                    <a16:creationId xmlns:a16="http://schemas.microsoft.com/office/drawing/2014/main" id="{4B88B0AA-CAD9-C0D4-6FA3-4D6B054E6B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39" name="Line 25">
                <a:extLst>
                  <a:ext uri="{FF2B5EF4-FFF2-40B4-BE49-F238E27FC236}">
                    <a16:creationId xmlns:a16="http://schemas.microsoft.com/office/drawing/2014/main" id="{765B9B4F-5A6B-6E35-A235-F51AC30D34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40" name="Line 26">
                <a:extLst>
                  <a:ext uri="{FF2B5EF4-FFF2-40B4-BE49-F238E27FC236}">
                    <a16:creationId xmlns:a16="http://schemas.microsoft.com/office/drawing/2014/main" id="{0F3BF5C2-2361-FCE9-3345-205F492AF9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34" name="Group 23">
              <a:extLst>
                <a:ext uri="{FF2B5EF4-FFF2-40B4-BE49-F238E27FC236}">
                  <a16:creationId xmlns:a16="http://schemas.microsoft.com/office/drawing/2014/main" id="{83411D5F-0624-CC75-F543-D9D6C70411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35" name="Line 24">
                <a:extLst>
                  <a:ext uri="{FF2B5EF4-FFF2-40B4-BE49-F238E27FC236}">
                    <a16:creationId xmlns:a16="http://schemas.microsoft.com/office/drawing/2014/main" id="{20CA5797-112A-4F95-E2F1-A1E4CB6E4A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36" name="Line 25">
                <a:extLst>
                  <a:ext uri="{FF2B5EF4-FFF2-40B4-BE49-F238E27FC236}">
                    <a16:creationId xmlns:a16="http://schemas.microsoft.com/office/drawing/2014/main" id="{4E8AC50C-1D65-FF06-F632-33DAC36021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37" name="Line 26">
                <a:extLst>
                  <a:ext uri="{FF2B5EF4-FFF2-40B4-BE49-F238E27FC236}">
                    <a16:creationId xmlns:a16="http://schemas.microsoft.com/office/drawing/2014/main" id="{F5CC714D-FF6F-92FE-50CD-AF4F829EE1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50D54BC-1942-06D5-323E-8CA39D7C2213}"/>
              </a:ext>
            </a:extLst>
          </p:cNvPr>
          <p:cNvGrpSpPr/>
          <p:nvPr/>
        </p:nvGrpSpPr>
        <p:grpSpPr>
          <a:xfrm>
            <a:off x="4334771" y="2621614"/>
            <a:ext cx="597109" cy="478505"/>
            <a:chOff x="9394041" y="2815344"/>
            <a:chExt cx="352949" cy="394423"/>
          </a:xfrm>
        </p:grpSpPr>
        <p:sp>
          <p:nvSpPr>
            <p:cNvPr id="42" name="AutoShape 72">
              <a:extLst>
                <a:ext uri="{FF2B5EF4-FFF2-40B4-BE49-F238E27FC236}">
                  <a16:creationId xmlns:a16="http://schemas.microsoft.com/office/drawing/2014/main" id="{C7481D3F-BB81-36FD-4A1A-9DA1C1D9D91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43" name="AutoShape 72">
              <a:extLst>
                <a:ext uri="{FF2B5EF4-FFF2-40B4-BE49-F238E27FC236}">
                  <a16:creationId xmlns:a16="http://schemas.microsoft.com/office/drawing/2014/main" id="{E6D6149F-5993-9AFC-FFEC-2BA691515CC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44" name="AutoShape 68">
              <a:extLst>
                <a:ext uri="{FF2B5EF4-FFF2-40B4-BE49-F238E27FC236}">
                  <a16:creationId xmlns:a16="http://schemas.microsoft.com/office/drawing/2014/main" id="{BA67EFFF-F3F0-7BAA-6D6B-4B05F6AE1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45" name="AutoShape 68">
              <a:extLst>
                <a:ext uri="{FF2B5EF4-FFF2-40B4-BE49-F238E27FC236}">
                  <a16:creationId xmlns:a16="http://schemas.microsoft.com/office/drawing/2014/main" id="{BE617C4E-44D6-BEF9-D3E0-3710931C6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46" name="Line 67">
            <a:extLst>
              <a:ext uri="{FF2B5EF4-FFF2-40B4-BE49-F238E27FC236}">
                <a16:creationId xmlns:a16="http://schemas.microsoft.com/office/drawing/2014/main" id="{DC5FE0C2-54B9-2B08-3682-E1B514F2D239}"/>
              </a:ext>
            </a:extLst>
          </p:cNvPr>
          <p:cNvSpPr>
            <a:spLocks noChangeShapeType="1"/>
          </p:cNvSpPr>
          <p:nvPr/>
        </p:nvSpPr>
        <p:spPr bwMode="auto">
          <a:xfrm>
            <a:off x="299011" y="2596677"/>
            <a:ext cx="88117" cy="693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47" name="Line 67">
            <a:extLst>
              <a:ext uri="{FF2B5EF4-FFF2-40B4-BE49-F238E27FC236}">
                <a16:creationId xmlns:a16="http://schemas.microsoft.com/office/drawing/2014/main" id="{1BE3ACD6-AD97-1150-457D-5FA19AF74E74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049" y="2784354"/>
            <a:ext cx="192615" cy="1321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48" name="Rectangle 159">
            <a:extLst>
              <a:ext uri="{FF2B5EF4-FFF2-40B4-BE49-F238E27FC236}">
                <a16:creationId xmlns:a16="http://schemas.microsoft.com/office/drawing/2014/main" id="{7014AC50-D4A8-8186-B7D8-701B4ADEB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1181" y="2243410"/>
            <a:ext cx="1577676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Positron/Electron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Separation at 170 MeV</a:t>
            </a:r>
          </a:p>
        </p:txBody>
      </p:sp>
      <p:sp>
        <p:nvSpPr>
          <p:cNvPr id="49" name="Rectangle 159">
            <a:extLst>
              <a:ext uri="{FF2B5EF4-FFF2-40B4-BE49-F238E27FC236}">
                <a16:creationId xmlns:a16="http://schemas.microsoft.com/office/drawing/2014/main" id="{006B1A35-E617-D4C5-A768-ACA70048F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0234" y="3194294"/>
            <a:ext cx="1273105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Energy collimator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and compressor</a:t>
            </a:r>
          </a:p>
        </p:txBody>
      </p:sp>
      <p:sp>
        <p:nvSpPr>
          <p:cNvPr id="50" name="Rectangle 101">
            <a:extLst>
              <a:ext uri="{FF2B5EF4-FFF2-40B4-BE49-F238E27FC236}">
                <a16:creationId xmlns:a16="http://schemas.microsoft.com/office/drawing/2014/main" id="{B3BD2C06-BE47-64F3-034C-C8BCC9269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4304" y="1928639"/>
            <a:ext cx="1659429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2.86 GeV electron beam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from e- linac </a:t>
            </a:r>
          </a:p>
        </p:txBody>
      </p:sp>
      <p:sp>
        <p:nvSpPr>
          <p:cNvPr id="51" name="Rectangle 159">
            <a:extLst>
              <a:ext uri="{FF2B5EF4-FFF2-40B4-BE49-F238E27FC236}">
                <a16:creationId xmlns:a16="http://schemas.microsoft.com/office/drawing/2014/main" id="{BEA5C036-B5F3-009F-471E-ABE1CD904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7195" y="2638569"/>
            <a:ext cx="1159293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Injection section</a:t>
            </a:r>
          </a:p>
        </p:txBody>
      </p:sp>
      <p:sp>
        <p:nvSpPr>
          <p:cNvPr id="52" name="Line 153">
            <a:extLst>
              <a:ext uri="{FF2B5EF4-FFF2-40B4-BE49-F238E27FC236}">
                <a16:creationId xmlns:a16="http://schemas.microsoft.com/office/drawing/2014/main" id="{6352CC65-BFEA-AC45-081E-6D08AE7365B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33504" y="2993366"/>
            <a:ext cx="294096" cy="85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53" name="Rectangle 101">
            <a:extLst>
              <a:ext uri="{FF2B5EF4-FFF2-40B4-BE49-F238E27FC236}">
                <a16:creationId xmlns:a16="http://schemas.microsoft.com/office/drawing/2014/main" id="{9A10B7F8-18C8-39D7-F1D1-F0BFC54FB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5724" y="1450463"/>
            <a:ext cx="1377620" cy="107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>
                <a:solidFill>
                  <a:srgbClr val="FF0000"/>
                </a:solidFill>
              </a:rPr>
              <a:t>Q = 13 nC </a:t>
            </a:r>
            <a:r>
              <a:rPr lang="en-US" altLang="de-DE" sz="1060" dirty="0"/>
              <a:t>(considering 60% losses for transport, collimation and injection into DR)</a:t>
            </a:r>
          </a:p>
        </p:txBody>
      </p:sp>
      <p:sp>
        <p:nvSpPr>
          <p:cNvPr id="54" name="Line 169">
            <a:extLst>
              <a:ext uri="{FF2B5EF4-FFF2-40B4-BE49-F238E27FC236}">
                <a16:creationId xmlns:a16="http://schemas.microsoft.com/office/drawing/2014/main" id="{0EB3FA10-F639-286D-6E59-172C92AEA58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257448" y="2228301"/>
            <a:ext cx="461398" cy="393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55" name="Rectangle 101">
            <a:extLst>
              <a:ext uri="{FF2B5EF4-FFF2-40B4-BE49-F238E27FC236}">
                <a16:creationId xmlns:a16="http://schemas.microsoft.com/office/drawing/2014/main" id="{11458602-278C-29F1-B9E8-A74F759AB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185" y="3130037"/>
            <a:ext cx="1141158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>
                <a:solidFill>
                  <a:srgbClr val="FF0000"/>
                </a:solidFill>
              </a:rPr>
              <a:t>Q = ~3.8 nC</a:t>
            </a:r>
          </a:p>
        </p:txBody>
      </p:sp>
      <p:sp>
        <p:nvSpPr>
          <p:cNvPr id="56" name="AutoShape 126">
            <a:extLst>
              <a:ext uri="{FF2B5EF4-FFF2-40B4-BE49-F238E27FC236}">
                <a16:creationId xmlns:a16="http://schemas.microsoft.com/office/drawing/2014/main" id="{B73277EF-5211-C687-809D-3C764909417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684877" y="2897565"/>
            <a:ext cx="393311" cy="161923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7" name="AutoShape 127">
            <a:extLst>
              <a:ext uri="{FF2B5EF4-FFF2-40B4-BE49-F238E27FC236}">
                <a16:creationId xmlns:a16="http://schemas.microsoft.com/office/drawing/2014/main" id="{E3E40FBF-EE6E-7716-A1F8-4A348C2096B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15195" y="2892653"/>
            <a:ext cx="393311" cy="17701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8" name="AutoShape 126">
            <a:extLst>
              <a:ext uri="{FF2B5EF4-FFF2-40B4-BE49-F238E27FC236}">
                <a16:creationId xmlns:a16="http://schemas.microsoft.com/office/drawing/2014/main" id="{9635311F-E114-CD04-036E-F3449E74E83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418861" y="2887219"/>
            <a:ext cx="393311" cy="22584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59" name="Cube 58">
            <a:extLst>
              <a:ext uri="{FF2B5EF4-FFF2-40B4-BE49-F238E27FC236}">
                <a16:creationId xmlns:a16="http://schemas.microsoft.com/office/drawing/2014/main" id="{23B21D57-DD7C-F4FE-43DD-FC5DC14C4BA3}"/>
              </a:ext>
            </a:extLst>
          </p:cNvPr>
          <p:cNvSpPr/>
          <p:nvPr/>
        </p:nvSpPr>
        <p:spPr>
          <a:xfrm rot="16200000">
            <a:off x="1148829" y="2817750"/>
            <a:ext cx="560257" cy="315591"/>
          </a:xfrm>
          <a:prstGeom prst="cube">
            <a:avLst>
              <a:gd name="adj" fmla="val 2512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60" name="Line 153">
            <a:extLst>
              <a:ext uri="{FF2B5EF4-FFF2-40B4-BE49-F238E27FC236}">
                <a16:creationId xmlns:a16="http://schemas.microsoft.com/office/drawing/2014/main" id="{C2BB3A24-08D3-0CC3-FC0A-9153E6F8AD6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94350" y="2978308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sp>
        <p:nvSpPr>
          <p:cNvPr id="61" name="Line 153">
            <a:extLst>
              <a:ext uri="{FF2B5EF4-FFF2-40B4-BE49-F238E27FC236}">
                <a16:creationId xmlns:a16="http://schemas.microsoft.com/office/drawing/2014/main" id="{19D8974A-18FF-1C58-84D2-D65F05094E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9859" y="2957636"/>
            <a:ext cx="353237" cy="57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H" sz="1136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516C2BC-659D-5B2A-E22E-F9AED8072678}"/>
              </a:ext>
            </a:extLst>
          </p:cNvPr>
          <p:cNvGrpSpPr/>
          <p:nvPr/>
        </p:nvGrpSpPr>
        <p:grpSpPr>
          <a:xfrm>
            <a:off x="6248641" y="2651532"/>
            <a:ext cx="597109" cy="478505"/>
            <a:chOff x="9394041" y="2815344"/>
            <a:chExt cx="352949" cy="394423"/>
          </a:xfrm>
        </p:grpSpPr>
        <p:sp>
          <p:nvSpPr>
            <p:cNvPr id="63" name="AutoShape 72">
              <a:extLst>
                <a:ext uri="{FF2B5EF4-FFF2-40B4-BE49-F238E27FC236}">
                  <a16:creationId xmlns:a16="http://schemas.microsoft.com/office/drawing/2014/main" id="{433852E8-CA90-2852-79DD-EB29E6B0B8E5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394041" y="296381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64" name="AutoShape 72">
              <a:extLst>
                <a:ext uri="{FF2B5EF4-FFF2-40B4-BE49-F238E27FC236}">
                  <a16:creationId xmlns:a16="http://schemas.microsoft.com/office/drawing/2014/main" id="{EF587134-AB38-0AD9-438C-F59AC1F7EDA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9691096" y="2974872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65" name="AutoShape 68">
              <a:extLst>
                <a:ext uri="{FF2B5EF4-FFF2-40B4-BE49-F238E27FC236}">
                  <a16:creationId xmlns:a16="http://schemas.microsoft.com/office/drawing/2014/main" id="{87E0B013-1D49-A921-C037-4EA5BFEA4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1550" y="2817157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  <p:sp>
          <p:nvSpPr>
            <p:cNvPr id="66" name="AutoShape 68">
              <a:extLst>
                <a:ext uri="{FF2B5EF4-FFF2-40B4-BE49-F238E27FC236}">
                  <a16:creationId xmlns:a16="http://schemas.microsoft.com/office/drawing/2014/main" id="{50948D1B-B8EB-0884-E375-9B52DE252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9059" y="2815344"/>
              <a:ext cx="55894" cy="234895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CH" altLang="de-DE" sz="1578"/>
            </a:p>
          </p:txBody>
        </p:sp>
      </p:grpSp>
      <p:sp>
        <p:nvSpPr>
          <p:cNvPr id="67" name="AutoShape 126">
            <a:extLst>
              <a:ext uri="{FF2B5EF4-FFF2-40B4-BE49-F238E27FC236}">
                <a16:creationId xmlns:a16="http://schemas.microsoft.com/office/drawing/2014/main" id="{F986AE0E-AB6E-F3BA-B752-61C9E5775C1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077927" y="2907226"/>
            <a:ext cx="393311" cy="161923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68" name="AutoShape 127">
            <a:extLst>
              <a:ext uri="{FF2B5EF4-FFF2-40B4-BE49-F238E27FC236}">
                <a16:creationId xmlns:a16="http://schemas.microsoft.com/office/drawing/2014/main" id="{0991D63F-FD61-21FF-B3F7-36947154E02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828229" y="2911689"/>
            <a:ext cx="393311" cy="177014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69" name="Terminator 68">
            <a:extLst>
              <a:ext uri="{FF2B5EF4-FFF2-40B4-BE49-F238E27FC236}">
                <a16:creationId xmlns:a16="http://schemas.microsoft.com/office/drawing/2014/main" id="{823D56B5-380A-9006-7CB4-7265751FCBFD}"/>
              </a:ext>
            </a:extLst>
          </p:cNvPr>
          <p:cNvSpPr/>
          <p:nvPr/>
        </p:nvSpPr>
        <p:spPr>
          <a:xfrm>
            <a:off x="1890913" y="2551705"/>
            <a:ext cx="2108982" cy="206869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70" name="Terminator 69">
            <a:extLst>
              <a:ext uri="{FF2B5EF4-FFF2-40B4-BE49-F238E27FC236}">
                <a16:creationId xmlns:a16="http://schemas.microsoft.com/office/drawing/2014/main" id="{21E38D23-FA02-A91E-40AF-CBF1FFBDF417}"/>
              </a:ext>
            </a:extLst>
          </p:cNvPr>
          <p:cNvSpPr/>
          <p:nvPr/>
        </p:nvSpPr>
        <p:spPr>
          <a:xfrm>
            <a:off x="1910014" y="3263199"/>
            <a:ext cx="2108982" cy="206869"/>
          </a:xfrm>
          <a:prstGeom prst="flowChartTerminator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67"/>
          </a:p>
        </p:txBody>
      </p:sp>
      <p:sp>
        <p:nvSpPr>
          <p:cNvPr id="71" name="Rectangle 159">
            <a:extLst>
              <a:ext uri="{FF2B5EF4-FFF2-40B4-BE49-F238E27FC236}">
                <a16:creationId xmlns:a16="http://schemas.microsoft.com/office/drawing/2014/main" id="{DC0CAF46-568B-B384-0F1A-9A3046C7A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3579" y="3249507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72" name="Rectangle 159">
            <a:extLst>
              <a:ext uri="{FF2B5EF4-FFF2-40B4-BE49-F238E27FC236}">
                <a16:creationId xmlns:a16="http://schemas.microsoft.com/office/drawing/2014/main" id="{3F6A8062-D12F-3051-3E62-F86BA8E4F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4871" y="2521569"/>
            <a:ext cx="923651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chemeClr val="bg1"/>
                </a:solidFill>
              </a:rPr>
              <a:t>DC solenoid</a:t>
            </a:r>
          </a:p>
        </p:txBody>
      </p:sp>
      <p:sp>
        <p:nvSpPr>
          <p:cNvPr id="73" name="Rectangle 159">
            <a:extLst>
              <a:ext uri="{FF2B5EF4-FFF2-40B4-BE49-F238E27FC236}">
                <a16:creationId xmlns:a16="http://schemas.microsoft.com/office/drawing/2014/main" id="{63EF7FAF-0535-1342-0498-7AB64F247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0704" y="3245810"/>
            <a:ext cx="1598515" cy="25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Electron/Photon dumps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4CC5D01-90B7-5344-5405-D856B7BFE60F}"/>
              </a:ext>
            </a:extLst>
          </p:cNvPr>
          <p:cNvGrpSpPr/>
          <p:nvPr/>
        </p:nvGrpSpPr>
        <p:grpSpPr>
          <a:xfrm>
            <a:off x="5338221" y="2837089"/>
            <a:ext cx="107060" cy="267486"/>
            <a:chOff x="2060159" y="969287"/>
            <a:chExt cx="169647" cy="423857"/>
          </a:xfrm>
        </p:grpSpPr>
        <p:grpSp>
          <p:nvGrpSpPr>
            <p:cNvPr id="75" name="Group 23">
              <a:extLst>
                <a:ext uri="{FF2B5EF4-FFF2-40B4-BE49-F238E27FC236}">
                  <a16:creationId xmlns:a16="http://schemas.microsoft.com/office/drawing/2014/main" id="{A96D9FB8-13CD-6C13-EAF1-A1E3DAEE86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60159" y="969287"/>
              <a:ext cx="125412" cy="419100"/>
              <a:chOff x="2185" y="2651"/>
              <a:chExt cx="198" cy="612"/>
            </a:xfrm>
          </p:grpSpPr>
          <p:sp>
            <p:nvSpPr>
              <p:cNvPr id="80" name="Line 24">
                <a:extLst>
                  <a:ext uri="{FF2B5EF4-FFF2-40B4-BE49-F238E27FC236}">
                    <a16:creationId xmlns:a16="http://schemas.microsoft.com/office/drawing/2014/main" id="{7DE6E3D2-33C2-C40D-25DD-4946866AA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81" name="Line 25">
                <a:extLst>
                  <a:ext uri="{FF2B5EF4-FFF2-40B4-BE49-F238E27FC236}">
                    <a16:creationId xmlns:a16="http://schemas.microsoft.com/office/drawing/2014/main" id="{6E820125-1C2E-186F-9CFC-A9625BE0D9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82" name="Line 26">
                <a:extLst>
                  <a:ext uri="{FF2B5EF4-FFF2-40B4-BE49-F238E27FC236}">
                    <a16:creationId xmlns:a16="http://schemas.microsoft.com/office/drawing/2014/main" id="{767A2AA7-254F-5D22-8FD3-7F7C9CC1ED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  <p:grpSp>
          <p:nvGrpSpPr>
            <p:cNvPr id="76" name="Group 23">
              <a:extLst>
                <a:ext uri="{FF2B5EF4-FFF2-40B4-BE49-F238E27FC236}">
                  <a16:creationId xmlns:a16="http://schemas.microsoft.com/office/drawing/2014/main" id="{273901A2-339B-1235-F474-C35FA20D07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4394" y="974044"/>
              <a:ext cx="125412" cy="419100"/>
              <a:chOff x="2185" y="2651"/>
              <a:chExt cx="198" cy="612"/>
            </a:xfrm>
          </p:grpSpPr>
          <p:sp>
            <p:nvSpPr>
              <p:cNvPr id="77" name="Line 24">
                <a:extLst>
                  <a:ext uri="{FF2B5EF4-FFF2-40B4-BE49-F238E27FC236}">
                    <a16:creationId xmlns:a16="http://schemas.microsoft.com/office/drawing/2014/main" id="{4461B5C0-766A-9469-CDAA-C4C434E519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78" name="Line 25">
                <a:extLst>
                  <a:ext uri="{FF2B5EF4-FFF2-40B4-BE49-F238E27FC236}">
                    <a16:creationId xmlns:a16="http://schemas.microsoft.com/office/drawing/2014/main" id="{8715C77C-D506-26C7-D17D-39764F00B7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  <p:sp>
            <p:nvSpPr>
              <p:cNvPr id="79" name="Line 26">
                <a:extLst>
                  <a:ext uri="{FF2B5EF4-FFF2-40B4-BE49-F238E27FC236}">
                    <a16:creationId xmlns:a16="http://schemas.microsoft.com/office/drawing/2014/main" id="{605A3A57-61C8-6604-60B3-03AF3197E7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H" sz="1136"/>
              </a:p>
            </p:txBody>
          </p:sp>
        </p:grpSp>
      </p:grpSp>
      <p:sp>
        <p:nvSpPr>
          <p:cNvPr id="83" name="AutoShape 126">
            <a:extLst>
              <a:ext uri="{FF2B5EF4-FFF2-40B4-BE49-F238E27FC236}">
                <a16:creationId xmlns:a16="http://schemas.microsoft.com/office/drawing/2014/main" id="{B5F851B6-2E1B-3548-CF31-5BFA8E80257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50681" y="2926613"/>
            <a:ext cx="393311" cy="121876"/>
          </a:xfrm>
          <a:prstGeom prst="can">
            <a:avLst>
              <a:gd name="adj" fmla="val 24611"/>
            </a:avLst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85" name="Rectangle 159">
            <a:extLst>
              <a:ext uri="{FF2B5EF4-FFF2-40B4-BE49-F238E27FC236}">
                <a16:creationId xmlns:a16="http://schemas.microsoft.com/office/drawing/2014/main" id="{288FBE63-E286-8681-6B1A-897A0F656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4447" y="2106476"/>
            <a:ext cx="2145139" cy="41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Capture linac 2 GHz, 13.3 MV/m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100 Hz, 6 RF structures </a:t>
            </a:r>
          </a:p>
        </p:txBody>
      </p:sp>
      <p:sp>
        <p:nvSpPr>
          <p:cNvPr id="86" name="Rectangle 101">
            <a:extLst>
              <a:ext uri="{FF2B5EF4-FFF2-40B4-BE49-F238E27FC236}">
                <a16:creationId xmlns:a16="http://schemas.microsoft.com/office/drawing/2014/main" id="{016752F8-93DF-029E-E85A-93AF5A21A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7680" y="3718244"/>
            <a:ext cx="1083951" cy="58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>
                <a:solidFill>
                  <a:srgbClr val="FF6600"/>
                </a:solidFill>
              </a:rPr>
              <a:t>Damping Ring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dirty="0"/>
              <a:t>E = 2.86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060" b="1" dirty="0" err="1">
                <a:solidFill>
                  <a:srgbClr val="FF0000"/>
                </a:solidFill>
              </a:rPr>
              <a:t>Q</a:t>
            </a:r>
            <a:r>
              <a:rPr lang="en-US" altLang="de-DE" sz="1060" b="1" baseline="-25000" dirty="0" err="1">
                <a:solidFill>
                  <a:srgbClr val="FF0000"/>
                </a:solidFill>
              </a:rPr>
              <a:t>b</a:t>
            </a:r>
            <a:r>
              <a:rPr lang="en-US" altLang="de-DE" sz="1060" b="1" dirty="0">
                <a:solidFill>
                  <a:srgbClr val="FF0000"/>
                </a:solidFill>
              </a:rPr>
              <a:t> = 5 nC</a:t>
            </a:r>
          </a:p>
        </p:txBody>
      </p:sp>
      <p:sp>
        <p:nvSpPr>
          <p:cNvPr id="87" name="AutoShape 126">
            <a:extLst>
              <a:ext uri="{FF2B5EF4-FFF2-40B4-BE49-F238E27FC236}">
                <a16:creationId xmlns:a16="http://schemas.microsoft.com/office/drawing/2014/main" id="{ED3ABAA8-D47C-FFB4-D461-53C2AE9842A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39871" y="2917099"/>
            <a:ext cx="373189" cy="200037"/>
          </a:xfrm>
          <a:prstGeom prst="can">
            <a:avLst>
              <a:gd name="adj" fmla="val 24611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CH" altLang="de-DE" sz="1136">
              <a:solidFill>
                <a:srgbClr val="FF66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AB9242-D61B-6152-F181-9533969DA0FC}"/>
              </a:ext>
            </a:extLst>
          </p:cNvPr>
          <p:cNvSpPr txBox="1"/>
          <p:nvPr/>
        </p:nvSpPr>
        <p:spPr>
          <a:xfrm>
            <a:off x="2628153" y="1125752"/>
            <a:ext cx="3376245" cy="506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2000" u="sng" dirty="0"/>
              <a:t>Positron complex by IJCLab</a:t>
            </a:r>
          </a:p>
        </p:txBody>
      </p:sp>
    </p:spTree>
    <p:extLst>
      <p:ext uri="{BB962C8B-B14F-4D97-AF65-F5344CB8AC3E}">
        <p14:creationId xmlns:p14="http://schemas.microsoft.com/office/powerpoint/2010/main" val="436815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12483-CE3D-7710-7BCB-C9A11B6C07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B28467-AC04-98DC-9B4E-7AA94CDC38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823B752-604D-C644-2D73-B315701D85C9}"/>
              </a:ext>
            </a:extLst>
          </p:cNvPr>
          <p:cNvSpPr txBox="1">
            <a:spLocks/>
          </p:cNvSpPr>
          <p:nvPr/>
        </p:nvSpPr>
        <p:spPr>
          <a:xfrm>
            <a:off x="107504" y="445040"/>
            <a:ext cx="8532019" cy="5196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700" dirty="0"/>
              <a:t>FCC-</a:t>
            </a:r>
            <a:r>
              <a:rPr lang="fr-FR" sz="2700" dirty="0" err="1"/>
              <a:t>ee</a:t>
            </a:r>
            <a:r>
              <a:rPr lang="fr-FR" sz="2700" dirty="0"/>
              <a:t> </a:t>
            </a:r>
            <a:r>
              <a:rPr lang="fr-FR" sz="2700" dirty="0" err="1"/>
              <a:t>Injector</a:t>
            </a:r>
            <a:r>
              <a:rPr lang="fr-FR" sz="2700" dirty="0"/>
              <a:t> </a:t>
            </a:r>
            <a:r>
              <a:rPr lang="fr-FR" sz="2700" dirty="0" err="1"/>
              <a:t>sub-systems</a:t>
            </a:r>
            <a:endParaRPr lang="fr-FR" sz="27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C9F674-4B0D-2E7B-7B07-BE72613EC0A7}"/>
              </a:ext>
            </a:extLst>
          </p:cNvPr>
          <p:cNvSpPr txBox="1"/>
          <p:nvPr/>
        </p:nvSpPr>
        <p:spPr>
          <a:xfrm>
            <a:off x="2628153" y="1125752"/>
            <a:ext cx="2722220" cy="506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2000" u="sng" dirty="0"/>
              <a:t>Damping ring by INFN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4F7950-FBA4-8FC3-148D-55AC8A3C4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23678"/>
            <a:ext cx="3521694" cy="3003798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EF6171E8-E59F-65A7-FFA6-E641E6FA2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793393"/>
            <a:ext cx="4087446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839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C0083-AA48-2A42-73BF-C8CC0D339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5747DB-1B65-AD16-31F2-2D39DC56DD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826E2E8-BCE8-0502-3A8B-9B61472D12E6}"/>
              </a:ext>
            </a:extLst>
          </p:cNvPr>
          <p:cNvSpPr txBox="1">
            <a:spLocks/>
          </p:cNvSpPr>
          <p:nvPr/>
        </p:nvSpPr>
        <p:spPr>
          <a:xfrm>
            <a:off x="107504" y="445040"/>
            <a:ext cx="8532019" cy="5196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700" dirty="0"/>
              <a:t>FCC-</a:t>
            </a:r>
            <a:r>
              <a:rPr lang="fr-FR" sz="2700" dirty="0" err="1"/>
              <a:t>ee</a:t>
            </a:r>
            <a:r>
              <a:rPr lang="fr-FR" sz="2700" dirty="0"/>
              <a:t> </a:t>
            </a:r>
            <a:r>
              <a:rPr lang="fr-FR" sz="2700" dirty="0" err="1"/>
              <a:t>Injector</a:t>
            </a:r>
            <a:r>
              <a:rPr lang="fr-FR" sz="2700" dirty="0"/>
              <a:t> </a:t>
            </a:r>
            <a:r>
              <a:rPr lang="fr-FR" sz="2700" dirty="0" err="1"/>
              <a:t>sub-systems</a:t>
            </a:r>
            <a:r>
              <a:rPr lang="fr-FR" sz="2700" dirty="0"/>
              <a:t> – </a:t>
            </a:r>
            <a:r>
              <a:rPr lang="fr-FR" sz="2700" dirty="0" err="1"/>
              <a:t>towards</a:t>
            </a:r>
            <a:r>
              <a:rPr lang="fr-FR" sz="2700" dirty="0"/>
              <a:t> first </a:t>
            </a:r>
            <a:r>
              <a:rPr lang="fr-FR" sz="2700" dirty="0" err="1"/>
              <a:t>functional</a:t>
            </a:r>
            <a:r>
              <a:rPr lang="fr-FR" sz="2700" dirty="0"/>
              <a:t> </a:t>
            </a:r>
            <a:r>
              <a:rPr lang="fr-FR" sz="2700" dirty="0" err="1"/>
              <a:t>specifications</a:t>
            </a:r>
            <a:endParaRPr lang="fr-FR" sz="27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5FD762-9556-5AAF-22E2-EA678FA76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47614"/>
            <a:ext cx="4822304" cy="13214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DB91A1E-ED23-70A4-DC13-D8EBA56C9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787774"/>
            <a:ext cx="5110336" cy="22514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5AA8D8-468E-F2DA-BBFB-69C41A7C8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586" y="2035775"/>
            <a:ext cx="3124511" cy="1772296"/>
          </a:xfrm>
          <a:prstGeom prst="rect">
            <a:avLst/>
          </a:prstGeom>
          <a:solidFill>
            <a:schemeClr val="tx1"/>
          </a:solidFill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196174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F5EF97-645B-3B4D-9491-5C358F2FBF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12942-3FD2-564C-85CE-6A316514FEE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6010" y="1203598"/>
            <a:ext cx="8758769" cy="3528392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fr-FR" altLang="fr-FR" sz="1800" b="0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r>
              <a:rPr lang="en-US" altLang="fr-FR" sz="1800" b="0" dirty="0">
                <a:solidFill>
                  <a:schemeClr val="tx1"/>
                </a:solidFill>
                <a:latin typeface="+mn-lt"/>
              </a:rPr>
              <a:t>List all BI needs in FCC injector complex</a:t>
            </a:r>
          </a:p>
          <a:p>
            <a:pPr>
              <a:defRPr/>
            </a:pPr>
            <a:endParaRPr lang="en-US" altLang="fr-FR" sz="1800" b="0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r>
              <a:rPr lang="en-US" altLang="fr-FR" sz="1800" b="0" dirty="0">
                <a:solidFill>
                  <a:schemeClr val="tx1"/>
                </a:solidFill>
                <a:latin typeface="+mn-lt"/>
              </a:rPr>
              <a:t>Establish preliminary functional specifications for all sub-parts of the complex</a:t>
            </a: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en-US" sz="1400" b="0" dirty="0">
                <a:solidFill>
                  <a:schemeClr val="tx1"/>
                </a:solidFill>
                <a:latin typeface="+mn-lt"/>
              </a:rPr>
              <a:t>Contact person for each part of the machine</a:t>
            </a:r>
          </a:p>
          <a:p>
            <a:pPr marL="0" indent="0">
              <a:buNone/>
              <a:defRPr/>
            </a:pPr>
            <a:endParaRPr lang="en-US" altLang="fr-FR" sz="1800" b="0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r>
              <a:rPr lang="en-US" altLang="fr-FR" sz="1800" b="0" dirty="0">
                <a:solidFill>
                  <a:schemeClr val="tx1"/>
                </a:solidFill>
                <a:latin typeface="+mn-lt"/>
              </a:rPr>
              <a:t>Identify possible synergies with the rest of the instrumentation in </a:t>
            </a:r>
            <a:r>
              <a:rPr lang="en-US" altLang="fr-FR" sz="1800" b="0" dirty="0" err="1">
                <a:solidFill>
                  <a:schemeClr val="tx1"/>
                </a:solidFill>
                <a:latin typeface="+mn-lt"/>
              </a:rPr>
              <a:t>FCCee</a:t>
            </a:r>
            <a:r>
              <a:rPr lang="en-US" altLang="fr-FR" sz="1800" b="0" dirty="0">
                <a:solidFill>
                  <a:schemeClr val="tx1"/>
                </a:solidFill>
                <a:latin typeface="+mn-lt"/>
              </a:rPr>
              <a:t> complex </a:t>
            </a:r>
            <a:endParaRPr lang="en-US" sz="1800" b="0" i="0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en-US" sz="1800" b="0" i="0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r>
              <a:rPr lang="en-US" sz="1800" b="0" dirty="0">
                <a:solidFill>
                  <a:schemeClr val="tx1"/>
                </a:solidFill>
                <a:latin typeface="+mn-lt"/>
              </a:rPr>
              <a:t>Identify the resource needs for the Technical Design phase</a:t>
            </a:r>
            <a:endParaRPr lang="fr-FR" sz="1800" b="0" i="0" dirty="0">
              <a:solidFill>
                <a:schemeClr val="tx1"/>
              </a:solidFill>
              <a:latin typeface="+mn-lt"/>
            </a:endParaRPr>
          </a:p>
          <a:p>
            <a:pPr lvl="2"/>
            <a:endParaRPr lang="fr-FR" sz="1800" b="0" i="0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fr-FR" sz="1800" b="0" dirty="0">
              <a:solidFill>
                <a:schemeClr val="tx1"/>
              </a:solidFill>
              <a:latin typeface="+mn-lt"/>
            </a:endParaRPr>
          </a:p>
          <a:p>
            <a:endParaRPr lang="fr-FR" sz="18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F634AC-99A0-BA43-9C69-DD25E1B88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Next </a:t>
            </a:r>
            <a:r>
              <a:rPr lang="fr-FR" dirty="0" err="1"/>
              <a:t>steps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7163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F19069-0D72-7947-F0DE-6B7A5515A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13892</TotalTime>
  <Words>267</Words>
  <Application>Microsoft Macintosh PowerPoint</Application>
  <PresentationFormat>On-screen Show (16:9)</PresentationFormat>
  <Paragraphs>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Wingdings</vt:lpstr>
      <vt:lpstr>Introslides</vt:lpstr>
      <vt:lpstr>Titleslides, Conclusion</vt:lpstr>
      <vt:lpstr>Content Slides - Deep Blue</vt:lpstr>
      <vt:lpstr>1_Content Slides - Deep Blue</vt:lpstr>
      <vt:lpstr>Beam Instrumentation for FCC injector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</vt:lpstr>
      <vt:lpstr>Thank you  for your attention.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subject/>
  <dc:creator>T. Lefevre</dc:creator>
  <cp:keywords/>
  <dc:description/>
  <cp:lastModifiedBy>Thibaut Lefevre</cp:lastModifiedBy>
  <cp:revision>328</cp:revision>
  <dcterms:created xsi:type="dcterms:W3CDTF">2020-10-27T09:23:42Z</dcterms:created>
  <dcterms:modified xsi:type="dcterms:W3CDTF">2025-06-09T15:44:41Z</dcterms:modified>
  <cp:category/>
</cp:coreProperties>
</file>