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6" r:id="rId2"/>
    <p:sldId id="264" r:id="rId3"/>
    <p:sldId id="265" r:id="rId4"/>
    <p:sldId id="257" r:id="rId5"/>
    <p:sldId id="258" r:id="rId6"/>
    <p:sldId id="262" r:id="rId7"/>
    <p:sldId id="263" r:id="rId8"/>
    <p:sldId id="266" r:id="rId9"/>
  </p:sldIdLst>
  <p:sldSz cx="12192000" cy="6858000"/>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722"/>
  </p:normalViewPr>
  <p:slideViewPr>
    <p:cSldViewPr snapToGrid="0">
      <p:cViewPr varScale="1">
        <p:scale>
          <a:sx n="118" d="100"/>
          <a:sy n="118" d="100"/>
        </p:scale>
        <p:origin x="904"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A47BED-78EF-4646-B221-74EC8F4DFEEE}" type="datetimeFigureOut">
              <a:rPr lang="nl-NL" smtClean="0"/>
              <a:t>12-05-2025</a:t>
            </a:fld>
            <a:endParaRPr lang="nl-N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11CE05-89DB-9646-AF40-0591D159BABA}" type="slidenum">
              <a:rPr lang="nl-NL" smtClean="0"/>
              <a:t>‹#›</a:t>
            </a:fld>
            <a:endParaRPr lang="nl-NL"/>
          </a:p>
        </p:txBody>
      </p:sp>
    </p:spTree>
    <p:extLst>
      <p:ext uri="{BB962C8B-B14F-4D97-AF65-F5344CB8AC3E}">
        <p14:creationId xmlns:p14="http://schemas.microsoft.com/office/powerpoint/2010/main" val="28551671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DD425-F70F-C67F-09BC-DA17DF39AB29}"/>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nl-NL"/>
          </a:p>
        </p:txBody>
      </p:sp>
      <p:sp>
        <p:nvSpPr>
          <p:cNvPr id="3" name="Subtitle 2">
            <a:extLst>
              <a:ext uri="{FF2B5EF4-FFF2-40B4-BE49-F238E27FC236}">
                <a16:creationId xmlns:a16="http://schemas.microsoft.com/office/drawing/2014/main" id="{1AD09F71-EBC0-175D-788E-A4CC8D29EE5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nl-NL"/>
          </a:p>
        </p:txBody>
      </p:sp>
      <p:sp>
        <p:nvSpPr>
          <p:cNvPr id="4" name="Date Placeholder 3">
            <a:extLst>
              <a:ext uri="{FF2B5EF4-FFF2-40B4-BE49-F238E27FC236}">
                <a16:creationId xmlns:a16="http://schemas.microsoft.com/office/drawing/2014/main" id="{9C4181F5-77EC-F1DE-394D-28FAEF5CA9A8}"/>
              </a:ext>
            </a:extLst>
          </p:cNvPr>
          <p:cNvSpPr>
            <a:spLocks noGrp="1"/>
          </p:cNvSpPr>
          <p:nvPr>
            <p:ph type="dt" sz="half" idx="10"/>
          </p:nvPr>
        </p:nvSpPr>
        <p:spPr/>
        <p:txBody>
          <a:bodyPr/>
          <a:lstStyle/>
          <a:p>
            <a:fld id="{D4DD56A1-4413-4A48-A0FD-C83A96DEDB6B}" type="datetime1">
              <a:rPr lang="en-US" smtClean="0"/>
              <a:t>5/13/25</a:t>
            </a:fld>
            <a:endParaRPr lang="nl-NL"/>
          </a:p>
        </p:txBody>
      </p:sp>
      <p:sp>
        <p:nvSpPr>
          <p:cNvPr id="5" name="Footer Placeholder 4">
            <a:extLst>
              <a:ext uri="{FF2B5EF4-FFF2-40B4-BE49-F238E27FC236}">
                <a16:creationId xmlns:a16="http://schemas.microsoft.com/office/drawing/2014/main" id="{866D006C-A6D3-700A-4229-98B47AE98947}"/>
              </a:ext>
            </a:extLst>
          </p:cNvPr>
          <p:cNvSpPr>
            <a:spLocks noGrp="1"/>
          </p:cNvSpPr>
          <p:nvPr>
            <p:ph type="ftr" sz="quarter" idx="11"/>
          </p:nvPr>
        </p:nvSpPr>
        <p:spPr/>
        <p:txBody>
          <a:bodyPr/>
          <a:lstStyle/>
          <a:p>
            <a:r>
              <a:rPr lang="nl-NL"/>
              <a:t>EPPCN presentation for IPPOG ESPPU session 13 May 2025</a:t>
            </a:r>
          </a:p>
        </p:txBody>
      </p:sp>
      <p:sp>
        <p:nvSpPr>
          <p:cNvPr id="6" name="Slide Number Placeholder 5">
            <a:extLst>
              <a:ext uri="{FF2B5EF4-FFF2-40B4-BE49-F238E27FC236}">
                <a16:creationId xmlns:a16="http://schemas.microsoft.com/office/drawing/2014/main" id="{B3EDE6E8-4AE7-2F74-3387-2A6844031A0E}"/>
              </a:ext>
            </a:extLst>
          </p:cNvPr>
          <p:cNvSpPr>
            <a:spLocks noGrp="1"/>
          </p:cNvSpPr>
          <p:nvPr>
            <p:ph type="sldNum" sz="quarter" idx="12"/>
          </p:nvPr>
        </p:nvSpPr>
        <p:spPr/>
        <p:txBody>
          <a:bodyPr/>
          <a:lstStyle/>
          <a:p>
            <a:fld id="{D66745A6-D012-3F4A-9C36-B9BB35ED0F17}" type="slidenum">
              <a:rPr lang="nl-NL" smtClean="0"/>
              <a:t>‹#›</a:t>
            </a:fld>
            <a:endParaRPr lang="nl-NL"/>
          </a:p>
        </p:txBody>
      </p:sp>
    </p:spTree>
    <p:extLst>
      <p:ext uri="{BB962C8B-B14F-4D97-AF65-F5344CB8AC3E}">
        <p14:creationId xmlns:p14="http://schemas.microsoft.com/office/powerpoint/2010/main" val="1681052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94396-3E00-8F4E-1FDD-824A19891B5F}"/>
              </a:ext>
            </a:extLst>
          </p:cNvPr>
          <p:cNvSpPr>
            <a:spLocks noGrp="1"/>
          </p:cNvSpPr>
          <p:nvPr>
            <p:ph type="title"/>
          </p:nvPr>
        </p:nvSpPr>
        <p:spPr/>
        <p:txBody>
          <a:bodyPr/>
          <a:lstStyle/>
          <a:p>
            <a:r>
              <a:rPr lang="en-GB"/>
              <a:t>Click to edit Master title style</a:t>
            </a:r>
            <a:endParaRPr lang="nl-NL"/>
          </a:p>
        </p:txBody>
      </p:sp>
      <p:sp>
        <p:nvSpPr>
          <p:cNvPr id="3" name="Vertical Text Placeholder 2">
            <a:extLst>
              <a:ext uri="{FF2B5EF4-FFF2-40B4-BE49-F238E27FC236}">
                <a16:creationId xmlns:a16="http://schemas.microsoft.com/office/drawing/2014/main" id="{A6381FFC-ACBF-C6F2-6F98-5AC406B0BEF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
        <p:nvSpPr>
          <p:cNvPr id="4" name="Date Placeholder 3">
            <a:extLst>
              <a:ext uri="{FF2B5EF4-FFF2-40B4-BE49-F238E27FC236}">
                <a16:creationId xmlns:a16="http://schemas.microsoft.com/office/drawing/2014/main" id="{0E6503CD-D9AF-FFEB-E378-F75C13F62420}"/>
              </a:ext>
            </a:extLst>
          </p:cNvPr>
          <p:cNvSpPr>
            <a:spLocks noGrp="1"/>
          </p:cNvSpPr>
          <p:nvPr>
            <p:ph type="dt" sz="half" idx="10"/>
          </p:nvPr>
        </p:nvSpPr>
        <p:spPr/>
        <p:txBody>
          <a:bodyPr/>
          <a:lstStyle/>
          <a:p>
            <a:fld id="{5DA40EF5-8101-054F-9253-8147EECDC2E1}" type="datetime1">
              <a:rPr lang="en-US" smtClean="0"/>
              <a:t>5/13/25</a:t>
            </a:fld>
            <a:endParaRPr lang="nl-NL"/>
          </a:p>
        </p:txBody>
      </p:sp>
      <p:sp>
        <p:nvSpPr>
          <p:cNvPr id="5" name="Footer Placeholder 4">
            <a:extLst>
              <a:ext uri="{FF2B5EF4-FFF2-40B4-BE49-F238E27FC236}">
                <a16:creationId xmlns:a16="http://schemas.microsoft.com/office/drawing/2014/main" id="{D932A95D-B80B-3F11-8C5D-B0EC89E338B4}"/>
              </a:ext>
            </a:extLst>
          </p:cNvPr>
          <p:cNvSpPr>
            <a:spLocks noGrp="1"/>
          </p:cNvSpPr>
          <p:nvPr>
            <p:ph type="ftr" sz="quarter" idx="11"/>
          </p:nvPr>
        </p:nvSpPr>
        <p:spPr/>
        <p:txBody>
          <a:bodyPr/>
          <a:lstStyle/>
          <a:p>
            <a:r>
              <a:rPr lang="nl-NL"/>
              <a:t>EPPCN presentation for IPPOG ESPPU session 13 May 2025</a:t>
            </a:r>
          </a:p>
        </p:txBody>
      </p:sp>
      <p:sp>
        <p:nvSpPr>
          <p:cNvPr id="6" name="Slide Number Placeholder 5">
            <a:extLst>
              <a:ext uri="{FF2B5EF4-FFF2-40B4-BE49-F238E27FC236}">
                <a16:creationId xmlns:a16="http://schemas.microsoft.com/office/drawing/2014/main" id="{1FCC7B3A-AE0B-2305-9618-865327CDA551}"/>
              </a:ext>
            </a:extLst>
          </p:cNvPr>
          <p:cNvSpPr>
            <a:spLocks noGrp="1"/>
          </p:cNvSpPr>
          <p:nvPr>
            <p:ph type="sldNum" sz="quarter" idx="12"/>
          </p:nvPr>
        </p:nvSpPr>
        <p:spPr/>
        <p:txBody>
          <a:bodyPr/>
          <a:lstStyle/>
          <a:p>
            <a:fld id="{D66745A6-D012-3F4A-9C36-B9BB35ED0F17}" type="slidenum">
              <a:rPr lang="nl-NL" smtClean="0"/>
              <a:t>‹#›</a:t>
            </a:fld>
            <a:endParaRPr lang="nl-NL"/>
          </a:p>
        </p:txBody>
      </p:sp>
    </p:spTree>
    <p:extLst>
      <p:ext uri="{BB962C8B-B14F-4D97-AF65-F5344CB8AC3E}">
        <p14:creationId xmlns:p14="http://schemas.microsoft.com/office/powerpoint/2010/main" val="1789046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EDD300A-C0B3-EBEA-308C-B6A9DE87447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nl-NL"/>
          </a:p>
        </p:txBody>
      </p:sp>
      <p:sp>
        <p:nvSpPr>
          <p:cNvPr id="3" name="Vertical Text Placeholder 2">
            <a:extLst>
              <a:ext uri="{FF2B5EF4-FFF2-40B4-BE49-F238E27FC236}">
                <a16:creationId xmlns:a16="http://schemas.microsoft.com/office/drawing/2014/main" id="{2449DC5F-5B75-66FF-E97C-E5C1407AC0E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
        <p:nvSpPr>
          <p:cNvPr id="4" name="Date Placeholder 3">
            <a:extLst>
              <a:ext uri="{FF2B5EF4-FFF2-40B4-BE49-F238E27FC236}">
                <a16:creationId xmlns:a16="http://schemas.microsoft.com/office/drawing/2014/main" id="{4A040CF0-7F92-D724-0397-0DE129B6566F}"/>
              </a:ext>
            </a:extLst>
          </p:cNvPr>
          <p:cNvSpPr>
            <a:spLocks noGrp="1"/>
          </p:cNvSpPr>
          <p:nvPr>
            <p:ph type="dt" sz="half" idx="10"/>
          </p:nvPr>
        </p:nvSpPr>
        <p:spPr/>
        <p:txBody>
          <a:bodyPr/>
          <a:lstStyle/>
          <a:p>
            <a:fld id="{6B4ADC14-4245-0846-87DB-9325C2AE27BB}" type="datetime1">
              <a:rPr lang="en-US" smtClean="0"/>
              <a:t>5/13/25</a:t>
            </a:fld>
            <a:endParaRPr lang="nl-NL"/>
          </a:p>
        </p:txBody>
      </p:sp>
      <p:sp>
        <p:nvSpPr>
          <p:cNvPr id="5" name="Footer Placeholder 4">
            <a:extLst>
              <a:ext uri="{FF2B5EF4-FFF2-40B4-BE49-F238E27FC236}">
                <a16:creationId xmlns:a16="http://schemas.microsoft.com/office/drawing/2014/main" id="{FD60A5AD-885D-5676-51A7-1C2A1F189D07}"/>
              </a:ext>
            </a:extLst>
          </p:cNvPr>
          <p:cNvSpPr>
            <a:spLocks noGrp="1"/>
          </p:cNvSpPr>
          <p:nvPr>
            <p:ph type="ftr" sz="quarter" idx="11"/>
          </p:nvPr>
        </p:nvSpPr>
        <p:spPr/>
        <p:txBody>
          <a:bodyPr/>
          <a:lstStyle/>
          <a:p>
            <a:r>
              <a:rPr lang="nl-NL"/>
              <a:t>EPPCN presentation for IPPOG ESPPU session 13 May 2025</a:t>
            </a:r>
          </a:p>
        </p:txBody>
      </p:sp>
      <p:sp>
        <p:nvSpPr>
          <p:cNvPr id="6" name="Slide Number Placeholder 5">
            <a:extLst>
              <a:ext uri="{FF2B5EF4-FFF2-40B4-BE49-F238E27FC236}">
                <a16:creationId xmlns:a16="http://schemas.microsoft.com/office/drawing/2014/main" id="{D937A215-5D1F-14DE-8828-0C5E3ED879D3}"/>
              </a:ext>
            </a:extLst>
          </p:cNvPr>
          <p:cNvSpPr>
            <a:spLocks noGrp="1"/>
          </p:cNvSpPr>
          <p:nvPr>
            <p:ph type="sldNum" sz="quarter" idx="12"/>
          </p:nvPr>
        </p:nvSpPr>
        <p:spPr/>
        <p:txBody>
          <a:bodyPr/>
          <a:lstStyle/>
          <a:p>
            <a:fld id="{D66745A6-D012-3F4A-9C36-B9BB35ED0F17}" type="slidenum">
              <a:rPr lang="nl-NL" smtClean="0"/>
              <a:t>‹#›</a:t>
            </a:fld>
            <a:endParaRPr lang="nl-NL"/>
          </a:p>
        </p:txBody>
      </p:sp>
    </p:spTree>
    <p:extLst>
      <p:ext uri="{BB962C8B-B14F-4D97-AF65-F5344CB8AC3E}">
        <p14:creationId xmlns:p14="http://schemas.microsoft.com/office/powerpoint/2010/main" val="677557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D8C72-1C3B-1690-C347-733CB28E5EA3}"/>
              </a:ext>
            </a:extLst>
          </p:cNvPr>
          <p:cNvSpPr>
            <a:spLocks noGrp="1"/>
          </p:cNvSpPr>
          <p:nvPr>
            <p:ph type="title"/>
          </p:nvPr>
        </p:nvSpPr>
        <p:spPr/>
        <p:txBody>
          <a:bodyPr/>
          <a:lstStyle/>
          <a:p>
            <a:r>
              <a:rPr lang="en-GB"/>
              <a:t>Click to edit Master title style</a:t>
            </a:r>
            <a:endParaRPr lang="nl-NL"/>
          </a:p>
        </p:txBody>
      </p:sp>
      <p:sp>
        <p:nvSpPr>
          <p:cNvPr id="3" name="Content Placeholder 2">
            <a:extLst>
              <a:ext uri="{FF2B5EF4-FFF2-40B4-BE49-F238E27FC236}">
                <a16:creationId xmlns:a16="http://schemas.microsoft.com/office/drawing/2014/main" id="{C0489B1E-48A5-2E58-2E1A-63AB856D064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
        <p:nvSpPr>
          <p:cNvPr id="4" name="Date Placeholder 3">
            <a:extLst>
              <a:ext uri="{FF2B5EF4-FFF2-40B4-BE49-F238E27FC236}">
                <a16:creationId xmlns:a16="http://schemas.microsoft.com/office/drawing/2014/main" id="{A8E0BB04-9A4A-C90E-0F6F-6AE4FB8F2B85}"/>
              </a:ext>
            </a:extLst>
          </p:cNvPr>
          <p:cNvSpPr>
            <a:spLocks noGrp="1"/>
          </p:cNvSpPr>
          <p:nvPr>
            <p:ph type="dt" sz="half" idx="10"/>
          </p:nvPr>
        </p:nvSpPr>
        <p:spPr/>
        <p:txBody>
          <a:bodyPr/>
          <a:lstStyle/>
          <a:p>
            <a:fld id="{771EAB6D-89CB-644E-B1F4-D0B39A4EDDAD}" type="datetime1">
              <a:rPr lang="en-US" smtClean="0"/>
              <a:t>5/13/25</a:t>
            </a:fld>
            <a:endParaRPr lang="nl-NL"/>
          </a:p>
        </p:txBody>
      </p:sp>
      <p:sp>
        <p:nvSpPr>
          <p:cNvPr id="5" name="Footer Placeholder 4">
            <a:extLst>
              <a:ext uri="{FF2B5EF4-FFF2-40B4-BE49-F238E27FC236}">
                <a16:creationId xmlns:a16="http://schemas.microsoft.com/office/drawing/2014/main" id="{1C977415-F4B1-6149-E428-2F277BA4F27C}"/>
              </a:ext>
            </a:extLst>
          </p:cNvPr>
          <p:cNvSpPr>
            <a:spLocks noGrp="1"/>
          </p:cNvSpPr>
          <p:nvPr>
            <p:ph type="ftr" sz="quarter" idx="11"/>
          </p:nvPr>
        </p:nvSpPr>
        <p:spPr/>
        <p:txBody>
          <a:bodyPr/>
          <a:lstStyle/>
          <a:p>
            <a:r>
              <a:rPr lang="nl-NL"/>
              <a:t>EPPCN presentation for IPPOG ESPPU session 13 May 2025</a:t>
            </a:r>
          </a:p>
        </p:txBody>
      </p:sp>
      <p:sp>
        <p:nvSpPr>
          <p:cNvPr id="6" name="Slide Number Placeholder 5">
            <a:extLst>
              <a:ext uri="{FF2B5EF4-FFF2-40B4-BE49-F238E27FC236}">
                <a16:creationId xmlns:a16="http://schemas.microsoft.com/office/drawing/2014/main" id="{1B68C7FC-6BC9-0EC8-6DB4-DD438F18CCE5}"/>
              </a:ext>
            </a:extLst>
          </p:cNvPr>
          <p:cNvSpPr>
            <a:spLocks noGrp="1"/>
          </p:cNvSpPr>
          <p:nvPr>
            <p:ph type="sldNum" sz="quarter" idx="12"/>
          </p:nvPr>
        </p:nvSpPr>
        <p:spPr/>
        <p:txBody>
          <a:bodyPr/>
          <a:lstStyle/>
          <a:p>
            <a:fld id="{D66745A6-D012-3F4A-9C36-B9BB35ED0F17}" type="slidenum">
              <a:rPr lang="nl-NL" smtClean="0"/>
              <a:t>‹#›</a:t>
            </a:fld>
            <a:endParaRPr lang="nl-NL"/>
          </a:p>
        </p:txBody>
      </p:sp>
    </p:spTree>
    <p:extLst>
      <p:ext uri="{BB962C8B-B14F-4D97-AF65-F5344CB8AC3E}">
        <p14:creationId xmlns:p14="http://schemas.microsoft.com/office/powerpoint/2010/main" val="1547625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2B69E-F225-EA86-B688-7400333FFA2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nl-NL"/>
          </a:p>
        </p:txBody>
      </p:sp>
      <p:sp>
        <p:nvSpPr>
          <p:cNvPr id="3" name="Text Placeholder 2">
            <a:extLst>
              <a:ext uri="{FF2B5EF4-FFF2-40B4-BE49-F238E27FC236}">
                <a16:creationId xmlns:a16="http://schemas.microsoft.com/office/drawing/2014/main" id="{7D523666-6C6C-F20E-A713-8C48703CD4C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7159280-803C-A8AF-B68A-9C25B0B8CFAE}"/>
              </a:ext>
            </a:extLst>
          </p:cNvPr>
          <p:cNvSpPr>
            <a:spLocks noGrp="1"/>
          </p:cNvSpPr>
          <p:nvPr>
            <p:ph type="dt" sz="half" idx="10"/>
          </p:nvPr>
        </p:nvSpPr>
        <p:spPr/>
        <p:txBody>
          <a:bodyPr/>
          <a:lstStyle/>
          <a:p>
            <a:fld id="{A88A1A94-CC09-4A40-B2CC-48BBD4B9342B}" type="datetime1">
              <a:rPr lang="en-US" smtClean="0"/>
              <a:t>5/13/25</a:t>
            </a:fld>
            <a:endParaRPr lang="nl-NL"/>
          </a:p>
        </p:txBody>
      </p:sp>
      <p:sp>
        <p:nvSpPr>
          <p:cNvPr id="5" name="Footer Placeholder 4">
            <a:extLst>
              <a:ext uri="{FF2B5EF4-FFF2-40B4-BE49-F238E27FC236}">
                <a16:creationId xmlns:a16="http://schemas.microsoft.com/office/drawing/2014/main" id="{CD2C6456-51AA-7E87-A7AD-6AE5321C9A6B}"/>
              </a:ext>
            </a:extLst>
          </p:cNvPr>
          <p:cNvSpPr>
            <a:spLocks noGrp="1"/>
          </p:cNvSpPr>
          <p:nvPr>
            <p:ph type="ftr" sz="quarter" idx="11"/>
          </p:nvPr>
        </p:nvSpPr>
        <p:spPr/>
        <p:txBody>
          <a:bodyPr/>
          <a:lstStyle/>
          <a:p>
            <a:r>
              <a:rPr lang="nl-NL"/>
              <a:t>EPPCN presentation for IPPOG ESPPU session 13 May 2025</a:t>
            </a:r>
          </a:p>
        </p:txBody>
      </p:sp>
      <p:sp>
        <p:nvSpPr>
          <p:cNvPr id="6" name="Slide Number Placeholder 5">
            <a:extLst>
              <a:ext uri="{FF2B5EF4-FFF2-40B4-BE49-F238E27FC236}">
                <a16:creationId xmlns:a16="http://schemas.microsoft.com/office/drawing/2014/main" id="{4E3015FD-B3C7-24CE-3154-74BD0385C46C}"/>
              </a:ext>
            </a:extLst>
          </p:cNvPr>
          <p:cNvSpPr>
            <a:spLocks noGrp="1"/>
          </p:cNvSpPr>
          <p:nvPr>
            <p:ph type="sldNum" sz="quarter" idx="12"/>
          </p:nvPr>
        </p:nvSpPr>
        <p:spPr/>
        <p:txBody>
          <a:bodyPr/>
          <a:lstStyle/>
          <a:p>
            <a:fld id="{D66745A6-D012-3F4A-9C36-B9BB35ED0F17}" type="slidenum">
              <a:rPr lang="nl-NL" smtClean="0"/>
              <a:t>‹#›</a:t>
            </a:fld>
            <a:endParaRPr lang="nl-NL"/>
          </a:p>
        </p:txBody>
      </p:sp>
    </p:spTree>
    <p:extLst>
      <p:ext uri="{BB962C8B-B14F-4D97-AF65-F5344CB8AC3E}">
        <p14:creationId xmlns:p14="http://schemas.microsoft.com/office/powerpoint/2010/main" val="24228156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BEAE6-7A51-70D5-0F2C-C85669F744CE}"/>
              </a:ext>
            </a:extLst>
          </p:cNvPr>
          <p:cNvSpPr>
            <a:spLocks noGrp="1"/>
          </p:cNvSpPr>
          <p:nvPr>
            <p:ph type="title"/>
          </p:nvPr>
        </p:nvSpPr>
        <p:spPr/>
        <p:txBody>
          <a:bodyPr/>
          <a:lstStyle/>
          <a:p>
            <a:r>
              <a:rPr lang="en-GB"/>
              <a:t>Click to edit Master title style</a:t>
            </a:r>
            <a:endParaRPr lang="nl-NL"/>
          </a:p>
        </p:txBody>
      </p:sp>
      <p:sp>
        <p:nvSpPr>
          <p:cNvPr id="3" name="Content Placeholder 2">
            <a:extLst>
              <a:ext uri="{FF2B5EF4-FFF2-40B4-BE49-F238E27FC236}">
                <a16:creationId xmlns:a16="http://schemas.microsoft.com/office/drawing/2014/main" id="{07946CB2-3D5C-CC1A-4ECB-78E7797D823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
        <p:nvSpPr>
          <p:cNvPr id="4" name="Content Placeholder 3">
            <a:extLst>
              <a:ext uri="{FF2B5EF4-FFF2-40B4-BE49-F238E27FC236}">
                <a16:creationId xmlns:a16="http://schemas.microsoft.com/office/drawing/2014/main" id="{5652F69A-4F38-04B9-4FBB-3814F46453D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
        <p:nvSpPr>
          <p:cNvPr id="5" name="Date Placeholder 4">
            <a:extLst>
              <a:ext uri="{FF2B5EF4-FFF2-40B4-BE49-F238E27FC236}">
                <a16:creationId xmlns:a16="http://schemas.microsoft.com/office/drawing/2014/main" id="{EECE625D-EBF1-23FF-4034-E4C8B5C1523C}"/>
              </a:ext>
            </a:extLst>
          </p:cNvPr>
          <p:cNvSpPr>
            <a:spLocks noGrp="1"/>
          </p:cNvSpPr>
          <p:nvPr>
            <p:ph type="dt" sz="half" idx="10"/>
          </p:nvPr>
        </p:nvSpPr>
        <p:spPr/>
        <p:txBody>
          <a:bodyPr/>
          <a:lstStyle/>
          <a:p>
            <a:fld id="{70AAC0F8-32E3-6F40-B4A2-B5AFF519AEFA}" type="datetime1">
              <a:rPr lang="en-US" smtClean="0"/>
              <a:t>5/13/25</a:t>
            </a:fld>
            <a:endParaRPr lang="nl-NL"/>
          </a:p>
        </p:txBody>
      </p:sp>
      <p:sp>
        <p:nvSpPr>
          <p:cNvPr id="6" name="Footer Placeholder 5">
            <a:extLst>
              <a:ext uri="{FF2B5EF4-FFF2-40B4-BE49-F238E27FC236}">
                <a16:creationId xmlns:a16="http://schemas.microsoft.com/office/drawing/2014/main" id="{D8EA10C3-BE80-2743-5095-FB07CD568A13}"/>
              </a:ext>
            </a:extLst>
          </p:cNvPr>
          <p:cNvSpPr>
            <a:spLocks noGrp="1"/>
          </p:cNvSpPr>
          <p:nvPr>
            <p:ph type="ftr" sz="quarter" idx="11"/>
          </p:nvPr>
        </p:nvSpPr>
        <p:spPr/>
        <p:txBody>
          <a:bodyPr/>
          <a:lstStyle/>
          <a:p>
            <a:r>
              <a:rPr lang="nl-NL"/>
              <a:t>EPPCN presentation for IPPOG ESPPU session 13 May 2025</a:t>
            </a:r>
          </a:p>
        </p:txBody>
      </p:sp>
      <p:sp>
        <p:nvSpPr>
          <p:cNvPr id="7" name="Slide Number Placeholder 6">
            <a:extLst>
              <a:ext uri="{FF2B5EF4-FFF2-40B4-BE49-F238E27FC236}">
                <a16:creationId xmlns:a16="http://schemas.microsoft.com/office/drawing/2014/main" id="{23EDD374-FE72-EA8E-072A-8735CDECB1B2}"/>
              </a:ext>
            </a:extLst>
          </p:cNvPr>
          <p:cNvSpPr>
            <a:spLocks noGrp="1"/>
          </p:cNvSpPr>
          <p:nvPr>
            <p:ph type="sldNum" sz="quarter" idx="12"/>
          </p:nvPr>
        </p:nvSpPr>
        <p:spPr/>
        <p:txBody>
          <a:bodyPr/>
          <a:lstStyle/>
          <a:p>
            <a:fld id="{D66745A6-D012-3F4A-9C36-B9BB35ED0F17}" type="slidenum">
              <a:rPr lang="nl-NL" smtClean="0"/>
              <a:t>‹#›</a:t>
            </a:fld>
            <a:endParaRPr lang="nl-NL"/>
          </a:p>
        </p:txBody>
      </p:sp>
    </p:spTree>
    <p:extLst>
      <p:ext uri="{BB962C8B-B14F-4D97-AF65-F5344CB8AC3E}">
        <p14:creationId xmlns:p14="http://schemas.microsoft.com/office/powerpoint/2010/main" val="1575319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BE1B5-391A-ED2F-ED38-9FC5733CAFB8}"/>
              </a:ext>
            </a:extLst>
          </p:cNvPr>
          <p:cNvSpPr>
            <a:spLocks noGrp="1"/>
          </p:cNvSpPr>
          <p:nvPr>
            <p:ph type="title"/>
          </p:nvPr>
        </p:nvSpPr>
        <p:spPr>
          <a:xfrm>
            <a:off x="839788" y="365125"/>
            <a:ext cx="10515600" cy="1325563"/>
          </a:xfrm>
        </p:spPr>
        <p:txBody>
          <a:bodyPr/>
          <a:lstStyle/>
          <a:p>
            <a:r>
              <a:rPr lang="en-GB"/>
              <a:t>Click to edit Master title style</a:t>
            </a:r>
            <a:endParaRPr lang="nl-NL"/>
          </a:p>
        </p:txBody>
      </p:sp>
      <p:sp>
        <p:nvSpPr>
          <p:cNvPr id="3" name="Text Placeholder 2">
            <a:extLst>
              <a:ext uri="{FF2B5EF4-FFF2-40B4-BE49-F238E27FC236}">
                <a16:creationId xmlns:a16="http://schemas.microsoft.com/office/drawing/2014/main" id="{594FFCE9-D241-4F57-F01F-32DDC9CFC9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05BEF0D-5396-0A48-0B4B-F2BC5B7DFC2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
        <p:nvSpPr>
          <p:cNvPr id="5" name="Text Placeholder 4">
            <a:extLst>
              <a:ext uri="{FF2B5EF4-FFF2-40B4-BE49-F238E27FC236}">
                <a16:creationId xmlns:a16="http://schemas.microsoft.com/office/drawing/2014/main" id="{10FAD1B5-06E1-C380-65D1-BAE1BE62A9C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7915A6B-25ED-01AF-5221-8B9075F26C7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
        <p:nvSpPr>
          <p:cNvPr id="7" name="Date Placeholder 6">
            <a:extLst>
              <a:ext uri="{FF2B5EF4-FFF2-40B4-BE49-F238E27FC236}">
                <a16:creationId xmlns:a16="http://schemas.microsoft.com/office/drawing/2014/main" id="{ADB30915-FBF0-1B1E-8A15-F54F2B48E6EE}"/>
              </a:ext>
            </a:extLst>
          </p:cNvPr>
          <p:cNvSpPr>
            <a:spLocks noGrp="1"/>
          </p:cNvSpPr>
          <p:nvPr>
            <p:ph type="dt" sz="half" idx="10"/>
          </p:nvPr>
        </p:nvSpPr>
        <p:spPr/>
        <p:txBody>
          <a:bodyPr/>
          <a:lstStyle/>
          <a:p>
            <a:fld id="{82744A59-79EE-3F4D-922C-E481B6AEA6F5}" type="datetime1">
              <a:rPr lang="en-US" smtClean="0"/>
              <a:t>5/13/25</a:t>
            </a:fld>
            <a:endParaRPr lang="nl-NL"/>
          </a:p>
        </p:txBody>
      </p:sp>
      <p:sp>
        <p:nvSpPr>
          <p:cNvPr id="8" name="Footer Placeholder 7">
            <a:extLst>
              <a:ext uri="{FF2B5EF4-FFF2-40B4-BE49-F238E27FC236}">
                <a16:creationId xmlns:a16="http://schemas.microsoft.com/office/drawing/2014/main" id="{93BD363C-4E68-2003-A0EE-35B20F8B9E34}"/>
              </a:ext>
            </a:extLst>
          </p:cNvPr>
          <p:cNvSpPr>
            <a:spLocks noGrp="1"/>
          </p:cNvSpPr>
          <p:nvPr>
            <p:ph type="ftr" sz="quarter" idx="11"/>
          </p:nvPr>
        </p:nvSpPr>
        <p:spPr/>
        <p:txBody>
          <a:bodyPr/>
          <a:lstStyle/>
          <a:p>
            <a:r>
              <a:rPr lang="nl-NL"/>
              <a:t>EPPCN presentation for IPPOG ESPPU session 13 May 2025</a:t>
            </a:r>
          </a:p>
        </p:txBody>
      </p:sp>
      <p:sp>
        <p:nvSpPr>
          <p:cNvPr id="9" name="Slide Number Placeholder 8">
            <a:extLst>
              <a:ext uri="{FF2B5EF4-FFF2-40B4-BE49-F238E27FC236}">
                <a16:creationId xmlns:a16="http://schemas.microsoft.com/office/drawing/2014/main" id="{CD612FD7-C54F-03C2-5953-A2E30793F39D}"/>
              </a:ext>
            </a:extLst>
          </p:cNvPr>
          <p:cNvSpPr>
            <a:spLocks noGrp="1"/>
          </p:cNvSpPr>
          <p:nvPr>
            <p:ph type="sldNum" sz="quarter" idx="12"/>
          </p:nvPr>
        </p:nvSpPr>
        <p:spPr/>
        <p:txBody>
          <a:bodyPr/>
          <a:lstStyle/>
          <a:p>
            <a:fld id="{D66745A6-D012-3F4A-9C36-B9BB35ED0F17}" type="slidenum">
              <a:rPr lang="nl-NL" smtClean="0"/>
              <a:t>‹#›</a:t>
            </a:fld>
            <a:endParaRPr lang="nl-NL"/>
          </a:p>
        </p:txBody>
      </p:sp>
    </p:spTree>
    <p:extLst>
      <p:ext uri="{BB962C8B-B14F-4D97-AF65-F5344CB8AC3E}">
        <p14:creationId xmlns:p14="http://schemas.microsoft.com/office/powerpoint/2010/main" val="2199838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52F20-A9E7-FD39-9060-D0D1207F82D8}"/>
              </a:ext>
            </a:extLst>
          </p:cNvPr>
          <p:cNvSpPr>
            <a:spLocks noGrp="1"/>
          </p:cNvSpPr>
          <p:nvPr>
            <p:ph type="title"/>
          </p:nvPr>
        </p:nvSpPr>
        <p:spPr/>
        <p:txBody>
          <a:bodyPr/>
          <a:lstStyle/>
          <a:p>
            <a:r>
              <a:rPr lang="en-GB"/>
              <a:t>Click to edit Master title style</a:t>
            </a:r>
            <a:endParaRPr lang="nl-NL"/>
          </a:p>
        </p:txBody>
      </p:sp>
      <p:sp>
        <p:nvSpPr>
          <p:cNvPr id="3" name="Date Placeholder 2">
            <a:extLst>
              <a:ext uri="{FF2B5EF4-FFF2-40B4-BE49-F238E27FC236}">
                <a16:creationId xmlns:a16="http://schemas.microsoft.com/office/drawing/2014/main" id="{0AD207D3-99A6-3E67-2397-C056499E82CE}"/>
              </a:ext>
            </a:extLst>
          </p:cNvPr>
          <p:cNvSpPr>
            <a:spLocks noGrp="1"/>
          </p:cNvSpPr>
          <p:nvPr>
            <p:ph type="dt" sz="half" idx="10"/>
          </p:nvPr>
        </p:nvSpPr>
        <p:spPr/>
        <p:txBody>
          <a:bodyPr/>
          <a:lstStyle/>
          <a:p>
            <a:fld id="{000AEB91-CE97-B948-8DF8-2573CD36A056}" type="datetime1">
              <a:rPr lang="en-US" smtClean="0"/>
              <a:t>5/13/25</a:t>
            </a:fld>
            <a:endParaRPr lang="nl-NL"/>
          </a:p>
        </p:txBody>
      </p:sp>
      <p:sp>
        <p:nvSpPr>
          <p:cNvPr id="4" name="Footer Placeholder 3">
            <a:extLst>
              <a:ext uri="{FF2B5EF4-FFF2-40B4-BE49-F238E27FC236}">
                <a16:creationId xmlns:a16="http://schemas.microsoft.com/office/drawing/2014/main" id="{C15A63CC-C210-A5BE-9DB9-7BF529341C82}"/>
              </a:ext>
            </a:extLst>
          </p:cNvPr>
          <p:cNvSpPr>
            <a:spLocks noGrp="1"/>
          </p:cNvSpPr>
          <p:nvPr>
            <p:ph type="ftr" sz="quarter" idx="11"/>
          </p:nvPr>
        </p:nvSpPr>
        <p:spPr/>
        <p:txBody>
          <a:bodyPr/>
          <a:lstStyle/>
          <a:p>
            <a:r>
              <a:rPr lang="nl-NL"/>
              <a:t>EPPCN presentation for IPPOG ESPPU session 13 May 2025</a:t>
            </a:r>
          </a:p>
        </p:txBody>
      </p:sp>
      <p:sp>
        <p:nvSpPr>
          <p:cNvPr id="5" name="Slide Number Placeholder 4">
            <a:extLst>
              <a:ext uri="{FF2B5EF4-FFF2-40B4-BE49-F238E27FC236}">
                <a16:creationId xmlns:a16="http://schemas.microsoft.com/office/drawing/2014/main" id="{9EF8FAA5-228A-5F8B-1455-6EE1FF220D04}"/>
              </a:ext>
            </a:extLst>
          </p:cNvPr>
          <p:cNvSpPr>
            <a:spLocks noGrp="1"/>
          </p:cNvSpPr>
          <p:nvPr>
            <p:ph type="sldNum" sz="quarter" idx="12"/>
          </p:nvPr>
        </p:nvSpPr>
        <p:spPr/>
        <p:txBody>
          <a:bodyPr/>
          <a:lstStyle/>
          <a:p>
            <a:fld id="{D66745A6-D012-3F4A-9C36-B9BB35ED0F17}" type="slidenum">
              <a:rPr lang="nl-NL" smtClean="0"/>
              <a:t>‹#›</a:t>
            </a:fld>
            <a:endParaRPr lang="nl-NL"/>
          </a:p>
        </p:txBody>
      </p:sp>
    </p:spTree>
    <p:extLst>
      <p:ext uri="{BB962C8B-B14F-4D97-AF65-F5344CB8AC3E}">
        <p14:creationId xmlns:p14="http://schemas.microsoft.com/office/powerpoint/2010/main" val="206201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DE92EB7-A313-AEE5-81C4-EE918D7AE512}"/>
              </a:ext>
            </a:extLst>
          </p:cNvPr>
          <p:cNvSpPr>
            <a:spLocks noGrp="1"/>
          </p:cNvSpPr>
          <p:nvPr>
            <p:ph type="dt" sz="half" idx="10"/>
          </p:nvPr>
        </p:nvSpPr>
        <p:spPr/>
        <p:txBody>
          <a:bodyPr/>
          <a:lstStyle/>
          <a:p>
            <a:fld id="{BB07A1F1-7C75-8841-9EEF-48FC3B8CE146}" type="datetime1">
              <a:rPr lang="en-US" smtClean="0"/>
              <a:t>5/13/25</a:t>
            </a:fld>
            <a:endParaRPr lang="nl-NL"/>
          </a:p>
        </p:txBody>
      </p:sp>
      <p:sp>
        <p:nvSpPr>
          <p:cNvPr id="3" name="Footer Placeholder 2">
            <a:extLst>
              <a:ext uri="{FF2B5EF4-FFF2-40B4-BE49-F238E27FC236}">
                <a16:creationId xmlns:a16="http://schemas.microsoft.com/office/drawing/2014/main" id="{5F3C63BC-8A70-0ADA-17C6-554903B3338C}"/>
              </a:ext>
            </a:extLst>
          </p:cNvPr>
          <p:cNvSpPr>
            <a:spLocks noGrp="1"/>
          </p:cNvSpPr>
          <p:nvPr>
            <p:ph type="ftr" sz="quarter" idx="11"/>
          </p:nvPr>
        </p:nvSpPr>
        <p:spPr/>
        <p:txBody>
          <a:bodyPr/>
          <a:lstStyle/>
          <a:p>
            <a:r>
              <a:rPr lang="nl-NL"/>
              <a:t>EPPCN presentation for IPPOG ESPPU session 13 May 2025</a:t>
            </a:r>
          </a:p>
        </p:txBody>
      </p:sp>
      <p:sp>
        <p:nvSpPr>
          <p:cNvPr id="4" name="Slide Number Placeholder 3">
            <a:extLst>
              <a:ext uri="{FF2B5EF4-FFF2-40B4-BE49-F238E27FC236}">
                <a16:creationId xmlns:a16="http://schemas.microsoft.com/office/drawing/2014/main" id="{C5E07EA8-296C-876E-D7B7-E39F8AEE6889}"/>
              </a:ext>
            </a:extLst>
          </p:cNvPr>
          <p:cNvSpPr>
            <a:spLocks noGrp="1"/>
          </p:cNvSpPr>
          <p:nvPr>
            <p:ph type="sldNum" sz="quarter" idx="12"/>
          </p:nvPr>
        </p:nvSpPr>
        <p:spPr/>
        <p:txBody>
          <a:bodyPr/>
          <a:lstStyle/>
          <a:p>
            <a:fld id="{D66745A6-D012-3F4A-9C36-B9BB35ED0F17}" type="slidenum">
              <a:rPr lang="nl-NL" smtClean="0"/>
              <a:t>‹#›</a:t>
            </a:fld>
            <a:endParaRPr lang="nl-NL"/>
          </a:p>
        </p:txBody>
      </p:sp>
    </p:spTree>
    <p:extLst>
      <p:ext uri="{BB962C8B-B14F-4D97-AF65-F5344CB8AC3E}">
        <p14:creationId xmlns:p14="http://schemas.microsoft.com/office/powerpoint/2010/main" val="243233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AAC90-857A-6706-D069-EF91E3B07B0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nl-NL"/>
          </a:p>
        </p:txBody>
      </p:sp>
      <p:sp>
        <p:nvSpPr>
          <p:cNvPr id="3" name="Content Placeholder 2">
            <a:extLst>
              <a:ext uri="{FF2B5EF4-FFF2-40B4-BE49-F238E27FC236}">
                <a16:creationId xmlns:a16="http://schemas.microsoft.com/office/drawing/2014/main" id="{1C7AEDEA-0AF0-2A0F-33FE-7FE1F40C35F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
        <p:nvSpPr>
          <p:cNvPr id="4" name="Text Placeholder 3">
            <a:extLst>
              <a:ext uri="{FF2B5EF4-FFF2-40B4-BE49-F238E27FC236}">
                <a16:creationId xmlns:a16="http://schemas.microsoft.com/office/drawing/2014/main" id="{3180E528-F45F-388B-279C-244581B66A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0500D10-85D3-A315-6DB0-61DE4B3ACB9E}"/>
              </a:ext>
            </a:extLst>
          </p:cNvPr>
          <p:cNvSpPr>
            <a:spLocks noGrp="1"/>
          </p:cNvSpPr>
          <p:nvPr>
            <p:ph type="dt" sz="half" idx="10"/>
          </p:nvPr>
        </p:nvSpPr>
        <p:spPr/>
        <p:txBody>
          <a:bodyPr/>
          <a:lstStyle/>
          <a:p>
            <a:fld id="{F8EB0D7D-E1D3-CF48-9826-E17A00D40EEF}" type="datetime1">
              <a:rPr lang="en-US" smtClean="0"/>
              <a:t>5/13/25</a:t>
            </a:fld>
            <a:endParaRPr lang="nl-NL"/>
          </a:p>
        </p:txBody>
      </p:sp>
      <p:sp>
        <p:nvSpPr>
          <p:cNvPr id="6" name="Footer Placeholder 5">
            <a:extLst>
              <a:ext uri="{FF2B5EF4-FFF2-40B4-BE49-F238E27FC236}">
                <a16:creationId xmlns:a16="http://schemas.microsoft.com/office/drawing/2014/main" id="{93A9D4DA-3DD3-8B62-5D71-3511E20EF528}"/>
              </a:ext>
            </a:extLst>
          </p:cNvPr>
          <p:cNvSpPr>
            <a:spLocks noGrp="1"/>
          </p:cNvSpPr>
          <p:nvPr>
            <p:ph type="ftr" sz="quarter" idx="11"/>
          </p:nvPr>
        </p:nvSpPr>
        <p:spPr/>
        <p:txBody>
          <a:bodyPr/>
          <a:lstStyle/>
          <a:p>
            <a:r>
              <a:rPr lang="nl-NL"/>
              <a:t>EPPCN presentation for IPPOG ESPPU session 13 May 2025</a:t>
            </a:r>
          </a:p>
        </p:txBody>
      </p:sp>
      <p:sp>
        <p:nvSpPr>
          <p:cNvPr id="7" name="Slide Number Placeholder 6">
            <a:extLst>
              <a:ext uri="{FF2B5EF4-FFF2-40B4-BE49-F238E27FC236}">
                <a16:creationId xmlns:a16="http://schemas.microsoft.com/office/drawing/2014/main" id="{4BAAF8AF-E311-D602-502C-A6DCF7CEDBB6}"/>
              </a:ext>
            </a:extLst>
          </p:cNvPr>
          <p:cNvSpPr>
            <a:spLocks noGrp="1"/>
          </p:cNvSpPr>
          <p:nvPr>
            <p:ph type="sldNum" sz="quarter" idx="12"/>
          </p:nvPr>
        </p:nvSpPr>
        <p:spPr/>
        <p:txBody>
          <a:bodyPr/>
          <a:lstStyle/>
          <a:p>
            <a:fld id="{D66745A6-D012-3F4A-9C36-B9BB35ED0F17}" type="slidenum">
              <a:rPr lang="nl-NL" smtClean="0"/>
              <a:t>‹#›</a:t>
            </a:fld>
            <a:endParaRPr lang="nl-NL"/>
          </a:p>
        </p:txBody>
      </p:sp>
    </p:spTree>
    <p:extLst>
      <p:ext uri="{BB962C8B-B14F-4D97-AF65-F5344CB8AC3E}">
        <p14:creationId xmlns:p14="http://schemas.microsoft.com/office/powerpoint/2010/main" val="2361312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4D5BE-1E61-0870-8B39-5E07F85E4CF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nl-NL"/>
          </a:p>
        </p:txBody>
      </p:sp>
      <p:sp>
        <p:nvSpPr>
          <p:cNvPr id="3" name="Picture Placeholder 2">
            <a:extLst>
              <a:ext uri="{FF2B5EF4-FFF2-40B4-BE49-F238E27FC236}">
                <a16:creationId xmlns:a16="http://schemas.microsoft.com/office/drawing/2014/main" id="{D1466501-02B6-15D2-FB08-92FD87F683E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ext Placeholder 3">
            <a:extLst>
              <a:ext uri="{FF2B5EF4-FFF2-40B4-BE49-F238E27FC236}">
                <a16:creationId xmlns:a16="http://schemas.microsoft.com/office/drawing/2014/main" id="{751A1D7D-BC99-FDC8-03CF-D22F2E93D5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B0DA19A-3072-4340-2E8F-AF6C2882564F}"/>
              </a:ext>
            </a:extLst>
          </p:cNvPr>
          <p:cNvSpPr>
            <a:spLocks noGrp="1"/>
          </p:cNvSpPr>
          <p:nvPr>
            <p:ph type="dt" sz="half" idx="10"/>
          </p:nvPr>
        </p:nvSpPr>
        <p:spPr/>
        <p:txBody>
          <a:bodyPr/>
          <a:lstStyle/>
          <a:p>
            <a:fld id="{FFE4764A-2D04-CF48-93CB-1A61FD5340E1}" type="datetime1">
              <a:rPr lang="en-US" smtClean="0"/>
              <a:t>5/13/25</a:t>
            </a:fld>
            <a:endParaRPr lang="nl-NL"/>
          </a:p>
        </p:txBody>
      </p:sp>
      <p:sp>
        <p:nvSpPr>
          <p:cNvPr id="6" name="Footer Placeholder 5">
            <a:extLst>
              <a:ext uri="{FF2B5EF4-FFF2-40B4-BE49-F238E27FC236}">
                <a16:creationId xmlns:a16="http://schemas.microsoft.com/office/drawing/2014/main" id="{468A8BE7-F445-7B8D-5AFB-AE4F81A7544B}"/>
              </a:ext>
            </a:extLst>
          </p:cNvPr>
          <p:cNvSpPr>
            <a:spLocks noGrp="1"/>
          </p:cNvSpPr>
          <p:nvPr>
            <p:ph type="ftr" sz="quarter" idx="11"/>
          </p:nvPr>
        </p:nvSpPr>
        <p:spPr/>
        <p:txBody>
          <a:bodyPr/>
          <a:lstStyle/>
          <a:p>
            <a:r>
              <a:rPr lang="nl-NL"/>
              <a:t>EPPCN presentation for IPPOG ESPPU session 13 May 2025</a:t>
            </a:r>
          </a:p>
        </p:txBody>
      </p:sp>
      <p:sp>
        <p:nvSpPr>
          <p:cNvPr id="7" name="Slide Number Placeholder 6">
            <a:extLst>
              <a:ext uri="{FF2B5EF4-FFF2-40B4-BE49-F238E27FC236}">
                <a16:creationId xmlns:a16="http://schemas.microsoft.com/office/drawing/2014/main" id="{6741B5B0-BB3C-0D20-C754-B8392D3A6A61}"/>
              </a:ext>
            </a:extLst>
          </p:cNvPr>
          <p:cNvSpPr>
            <a:spLocks noGrp="1"/>
          </p:cNvSpPr>
          <p:nvPr>
            <p:ph type="sldNum" sz="quarter" idx="12"/>
          </p:nvPr>
        </p:nvSpPr>
        <p:spPr/>
        <p:txBody>
          <a:bodyPr/>
          <a:lstStyle/>
          <a:p>
            <a:fld id="{D66745A6-D012-3F4A-9C36-B9BB35ED0F17}" type="slidenum">
              <a:rPr lang="nl-NL" smtClean="0"/>
              <a:t>‹#›</a:t>
            </a:fld>
            <a:endParaRPr lang="nl-NL"/>
          </a:p>
        </p:txBody>
      </p:sp>
    </p:spTree>
    <p:extLst>
      <p:ext uri="{BB962C8B-B14F-4D97-AF65-F5344CB8AC3E}">
        <p14:creationId xmlns:p14="http://schemas.microsoft.com/office/powerpoint/2010/main" val="213861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61CDBF1-D28F-B3EA-8BDD-77CBAF40C7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nl-NL" dirty="0"/>
          </a:p>
        </p:txBody>
      </p:sp>
      <p:sp>
        <p:nvSpPr>
          <p:cNvPr id="3" name="Text Placeholder 2">
            <a:extLst>
              <a:ext uri="{FF2B5EF4-FFF2-40B4-BE49-F238E27FC236}">
                <a16:creationId xmlns:a16="http://schemas.microsoft.com/office/drawing/2014/main" id="{63A36838-5BC0-D5FF-C03D-8876179FC91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nl-NL" dirty="0"/>
          </a:p>
        </p:txBody>
      </p:sp>
      <p:sp>
        <p:nvSpPr>
          <p:cNvPr id="4" name="Date Placeholder 3">
            <a:extLst>
              <a:ext uri="{FF2B5EF4-FFF2-40B4-BE49-F238E27FC236}">
                <a16:creationId xmlns:a16="http://schemas.microsoft.com/office/drawing/2014/main" id="{63443781-B335-4AF7-900F-05FBC932EB4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3DAB77-AABD-5A4C-B4CA-3A08743B07CE}" type="datetime1">
              <a:rPr lang="en-US" smtClean="0"/>
              <a:t>5/13/25</a:t>
            </a:fld>
            <a:endParaRPr lang="nl-NL"/>
          </a:p>
        </p:txBody>
      </p:sp>
      <p:sp>
        <p:nvSpPr>
          <p:cNvPr id="5" name="Footer Placeholder 4">
            <a:extLst>
              <a:ext uri="{FF2B5EF4-FFF2-40B4-BE49-F238E27FC236}">
                <a16:creationId xmlns:a16="http://schemas.microsoft.com/office/drawing/2014/main" id="{159D4A21-1BFA-B4DF-E22F-FE968E4174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t>EPPCN presentation for IPPOG ESPPU session 13 May 2025</a:t>
            </a:r>
          </a:p>
        </p:txBody>
      </p:sp>
      <p:sp>
        <p:nvSpPr>
          <p:cNvPr id="6" name="Slide Number Placeholder 5">
            <a:extLst>
              <a:ext uri="{FF2B5EF4-FFF2-40B4-BE49-F238E27FC236}">
                <a16:creationId xmlns:a16="http://schemas.microsoft.com/office/drawing/2014/main" id="{FEEAA1C5-8382-DDC2-1E52-977C3691C32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6745A6-D012-3F4A-9C36-B9BB35ED0F17}" type="slidenum">
              <a:rPr lang="nl-NL" smtClean="0"/>
              <a:t>‹#›</a:t>
            </a:fld>
            <a:endParaRPr lang="nl-NL"/>
          </a:p>
        </p:txBody>
      </p:sp>
    </p:spTree>
    <p:extLst>
      <p:ext uri="{BB962C8B-B14F-4D97-AF65-F5344CB8AC3E}">
        <p14:creationId xmlns:p14="http://schemas.microsoft.com/office/powerpoint/2010/main" val="24489251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accent1">
              <a:lumMod val="7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F59B7-8822-A7D3-1B16-9DD9AFF118DF}"/>
              </a:ext>
            </a:extLst>
          </p:cNvPr>
          <p:cNvSpPr>
            <a:spLocks noGrp="1"/>
          </p:cNvSpPr>
          <p:nvPr>
            <p:ph type="ctrTitle"/>
          </p:nvPr>
        </p:nvSpPr>
        <p:spPr>
          <a:xfrm>
            <a:off x="593271" y="1152697"/>
            <a:ext cx="11005458" cy="2387600"/>
          </a:xfrm>
        </p:spPr>
        <p:txBody>
          <a:bodyPr/>
          <a:lstStyle/>
          <a:p>
            <a:r>
              <a:rPr lang="en-GB" sz="3600" dirty="0">
                <a:effectLst/>
                <a:latin typeface="Arial" panose="020B0604020202020204" pitchFamily="34" charset="0"/>
                <a:ea typeface="Times New Roman" panose="02020603050405020304" pitchFamily="18" charset="0"/>
                <a:cs typeface="Arial" panose="020B0604020202020204" pitchFamily="34" charset="0"/>
              </a:rPr>
              <a:t>Communicating for the future of particle physics</a:t>
            </a:r>
            <a:br>
              <a:rPr lang="en-NL" sz="1800" dirty="0">
                <a:effectLst/>
                <a:latin typeface="Calibri" panose="020F0502020204030204" pitchFamily="34" charset="0"/>
                <a:ea typeface="Calibri" panose="020F0502020204030204" pitchFamily="34" charset="0"/>
                <a:cs typeface="Arial" panose="020B0604020202020204" pitchFamily="34" charset="0"/>
              </a:rPr>
            </a:br>
            <a:endParaRPr lang="nl-NL" dirty="0"/>
          </a:p>
        </p:txBody>
      </p:sp>
      <p:sp>
        <p:nvSpPr>
          <p:cNvPr id="3" name="Subtitle 2">
            <a:extLst>
              <a:ext uri="{FF2B5EF4-FFF2-40B4-BE49-F238E27FC236}">
                <a16:creationId xmlns:a16="http://schemas.microsoft.com/office/drawing/2014/main" id="{CC8C1D77-B669-543E-A070-47741052D12A}"/>
              </a:ext>
            </a:extLst>
          </p:cNvPr>
          <p:cNvSpPr>
            <a:spLocks noGrp="1"/>
          </p:cNvSpPr>
          <p:nvPr>
            <p:ph type="subTitle" idx="1"/>
          </p:nvPr>
        </p:nvSpPr>
        <p:spPr>
          <a:xfrm>
            <a:off x="1524000" y="3025095"/>
            <a:ext cx="9144000" cy="1655762"/>
          </a:xfrm>
        </p:spPr>
        <p:txBody>
          <a:bodyPr/>
          <a:lstStyle/>
          <a:p>
            <a:pPr algn="ctr"/>
            <a:r>
              <a:rPr lang="en-GB"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Summary of EPPCN Input to the ESPPU2026 </a:t>
            </a:r>
            <a:endParaRPr lang="en-NL" dirty="0">
              <a:effectLst/>
              <a:latin typeface="Calibri" panose="020F0502020204030204" pitchFamily="34" charset="0"/>
              <a:ea typeface="Calibri" panose="020F0502020204030204" pitchFamily="34" charset="0"/>
              <a:cs typeface="Arial" panose="020B0604020202020204" pitchFamily="34" charset="0"/>
            </a:endParaRPr>
          </a:p>
          <a:p>
            <a:pPr algn="ctr"/>
            <a:r>
              <a:rPr lang="en-GB"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NL" sz="1800" dirty="0">
              <a:effectLst/>
              <a:latin typeface="Calibri" panose="020F0502020204030204" pitchFamily="34" charset="0"/>
              <a:ea typeface="Calibri" panose="020F0502020204030204" pitchFamily="34" charset="0"/>
              <a:cs typeface="Arial" panose="020B0604020202020204" pitchFamily="34" charset="0"/>
            </a:endParaRPr>
          </a:p>
          <a:p>
            <a:endParaRPr lang="nl-NL" dirty="0"/>
          </a:p>
        </p:txBody>
      </p:sp>
      <p:pic>
        <p:nvPicPr>
          <p:cNvPr id="5" name="Picture 4">
            <a:extLst>
              <a:ext uri="{FF2B5EF4-FFF2-40B4-BE49-F238E27FC236}">
                <a16:creationId xmlns:a16="http://schemas.microsoft.com/office/drawing/2014/main" id="{F83E8BE2-BED8-CBE7-DD09-A6AA37196487}"/>
              </a:ext>
            </a:extLst>
          </p:cNvPr>
          <p:cNvPicPr>
            <a:picLocks noChangeAspect="1"/>
          </p:cNvPicPr>
          <p:nvPr/>
        </p:nvPicPr>
        <p:blipFill>
          <a:blip r:embed="rId2"/>
          <a:stretch>
            <a:fillRect/>
          </a:stretch>
        </p:blipFill>
        <p:spPr>
          <a:xfrm>
            <a:off x="3761014" y="3729491"/>
            <a:ext cx="4669972" cy="2626859"/>
          </a:xfrm>
          <a:prstGeom prst="rect">
            <a:avLst/>
          </a:prstGeom>
        </p:spPr>
      </p:pic>
      <p:sp>
        <p:nvSpPr>
          <p:cNvPr id="8" name="Footer Placeholder 7">
            <a:extLst>
              <a:ext uri="{FF2B5EF4-FFF2-40B4-BE49-F238E27FC236}">
                <a16:creationId xmlns:a16="http://schemas.microsoft.com/office/drawing/2014/main" id="{A93F021F-FC42-287A-8271-9318876C2FBF}"/>
              </a:ext>
            </a:extLst>
          </p:cNvPr>
          <p:cNvSpPr>
            <a:spLocks noGrp="1"/>
          </p:cNvSpPr>
          <p:nvPr>
            <p:ph type="ftr" sz="quarter" idx="11"/>
          </p:nvPr>
        </p:nvSpPr>
        <p:spPr/>
        <p:txBody>
          <a:bodyPr/>
          <a:lstStyle/>
          <a:p>
            <a:r>
              <a:rPr lang="nl-NL"/>
              <a:t>EPPCN presentation for IPPOG ESPPU session 13 May 2025</a:t>
            </a:r>
          </a:p>
        </p:txBody>
      </p:sp>
    </p:spTree>
    <p:extLst>
      <p:ext uri="{BB962C8B-B14F-4D97-AF65-F5344CB8AC3E}">
        <p14:creationId xmlns:p14="http://schemas.microsoft.com/office/powerpoint/2010/main" val="1276585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A9BAF-2395-BB72-5FDC-E9AC0B7F9A69}"/>
              </a:ext>
            </a:extLst>
          </p:cNvPr>
          <p:cNvSpPr>
            <a:spLocks noGrp="1"/>
          </p:cNvSpPr>
          <p:nvPr>
            <p:ph type="title"/>
          </p:nvPr>
        </p:nvSpPr>
        <p:spPr/>
        <p:txBody>
          <a:bodyPr/>
          <a:lstStyle/>
          <a:p>
            <a:r>
              <a:rPr lang="nl-NL" dirty="0" err="1"/>
              <a:t>Challenges</a:t>
            </a:r>
            <a:r>
              <a:rPr lang="nl-NL" dirty="0"/>
              <a:t> </a:t>
            </a:r>
            <a:r>
              <a:rPr lang="nl-NL" dirty="0" err="1"/>
              <a:t>for</a:t>
            </a:r>
            <a:r>
              <a:rPr lang="nl-NL" dirty="0"/>
              <a:t> </a:t>
            </a:r>
            <a:r>
              <a:rPr lang="nl-NL" dirty="0" err="1"/>
              <a:t>particle</a:t>
            </a:r>
            <a:r>
              <a:rPr lang="nl-NL" dirty="0"/>
              <a:t> </a:t>
            </a:r>
            <a:r>
              <a:rPr lang="nl-NL" dirty="0" err="1"/>
              <a:t>physics</a:t>
            </a:r>
            <a:r>
              <a:rPr lang="nl-NL" dirty="0"/>
              <a:t> community</a:t>
            </a:r>
          </a:p>
        </p:txBody>
      </p:sp>
      <p:sp>
        <p:nvSpPr>
          <p:cNvPr id="3" name="Content Placeholder 2">
            <a:extLst>
              <a:ext uri="{FF2B5EF4-FFF2-40B4-BE49-F238E27FC236}">
                <a16:creationId xmlns:a16="http://schemas.microsoft.com/office/drawing/2014/main" id="{C676754C-CFF2-3628-A401-F368E2271079}"/>
              </a:ext>
            </a:extLst>
          </p:cNvPr>
          <p:cNvSpPr>
            <a:spLocks noGrp="1"/>
          </p:cNvSpPr>
          <p:nvPr>
            <p:ph idx="1"/>
          </p:nvPr>
        </p:nvSpPr>
        <p:spPr/>
        <p:txBody>
          <a:bodyPr>
            <a:normAutofit/>
          </a:bodyPr>
          <a:lstStyle/>
          <a:p>
            <a:pPr marL="342900" lvl="0" indent="-342900">
              <a:buFont typeface="Symbol" pitchFamily="2" charset="2"/>
              <a:buChar char=""/>
            </a:pPr>
            <a:r>
              <a:rPr lang="en-GB" sz="1800" dirty="0">
                <a:solidFill>
                  <a:srgbClr val="000000"/>
                </a:solidFill>
                <a:latin typeface="Arial" panose="020B0604020202020204" pitchFamily="34" charset="0"/>
                <a:ea typeface="Times New Roman" panose="02020603050405020304" pitchFamily="18" charset="0"/>
              </a:rPr>
              <a:t>P</a:t>
            </a:r>
            <a:r>
              <a:rPr lang="en-GB" sz="1800" dirty="0">
                <a:solidFill>
                  <a:srgbClr val="000000"/>
                </a:solidFill>
                <a:effectLst/>
                <a:latin typeface="Arial" panose="020B0604020202020204" pitchFamily="34" charset="0"/>
                <a:ea typeface="Times New Roman" panose="02020603050405020304" pitchFamily="18" charset="0"/>
              </a:rPr>
              <a:t>article physics community is at a turning point; it faces critical choices for the next large project and the future of research in the field</a:t>
            </a:r>
            <a:r>
              <a:rPr lang="en-NL" sz="1200" dirty="0">
                <a:effectLst/>
              </a:rPr>
              <a:t> </a:t>
            </a:r>
          </a:p>
          <a:p>
            <a:pPr marL="342900" lvl="0" indent="-342900">
              <a:buFont typeface="Symbol" pitchFamily="2" charset="2"/>
              <a:buChar char=""/>
            </a:pPr>
            <a:r>
              <a:rPr lang="en-GB" sz="1800" dirty="0">
                <a:solidFill>
                  <a:srgbClr val="000000"/>
                </a:solidFill>
                <a:latin typeface="Arial" panose="020B0604020202020204" pitchFamily="34" charset="0"/>
                <a:ea typeface="Times New Roman" panose="02020603050405020304" pitchFamily="18" charset="0"/>
              </a:rPr>
              <a:t>L</a:t>
            </a:r>
            <a:r>
              <a:rPr lang="en-GB" sz="1800" dirty="0">
                <a:solidFill>
                  <a:srgbClr val="000000"/>
                </a:solidFill>
                <a:effectLst/>
                <a:latin typeface="Arial" panose="020B0604020202020204" pitchFamily="34" charset="0"/>
                <a:ea typeface="Times New Roman" panose="02020603050405020304" pitchFamily="18" charset="0"/>
              </a:rPr>
              <a:t>arge research infrastructures face growing scrutiny over resource consumption, environmental impact, and funding</a:t>
            </a:r>
            <a:r>
              <a:rPr lang="en-NL" sz="1200" dirty="0">
                <a:effectLst/>
              </a:rPr>
              <a:t> </a:t>
            </a:r>
          </a:p>
          <a:p>
            <a:pPr marL="342900" lvl="0" indent="-342900">
              <a:buFont typeface="Symbol" pitchFamily="2" charset="2"/>
              <a:buChar char=""/>
            </a:pPr>
            <a:r>
              <a:rPr lang="en-GB" sz="1800" dirty="0">
                <a:solidFill>
                  <a:srgbClr val="000000"/>
                </a:solidFill>
                <a:effectLst/>
                <a:latin typeface="Arial" panose="020B0604020202020204" pitchFamily="34" charset="0"/>
                <a:ea typeface="Times New Roman" panose="02020603050405020304" pitchFamily="18" charset="0"/>
              </a:rPr>
              <a:t>Global challenges from climate change to emerging technologies, and from economics to geopolitics, are reshaping the way science is perceived.</a:t>
            </a:r>
            <a:r>
              <a:rPr lang="en-NL" sz="1200" dirty="0">
                <a:effectLst/>
              </a:rPr>
              <a:t> </a:t>
            </a:r>
            <a:endParaRPr lang="en-NL" sz="1200" dirty="0"/>
          </a:p>
          <a:p>
            <a:pPr marL="342900" indent="-342900">
              <a:buFont typeface="Symbol" pitchFamily="2" charset="2"/>
              <a:buChar char=""/>
            </a:pPr>
            <a:r>
              <a:rPr lang="en-GB"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T</a:t>
            </a: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rust in science is eroding and polarisation in society is increasing, often due to mis- and disinformation, political agendas and fragmented media environments. </a:t>
            </a:r>
            <a:endParaRPr lang="en-NL"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buFont typeface="Symbol" pitchFamily="2" charset="2"/>
              <a:buChar char=""/>
            </a:pPr>
            <a:endPar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marL="0" indent="0">
              <a:buNone/>
            </a:pPr>
            <a:endParaRPr lang="nl-NL" dirty="0"/>
          </a:p>
        </p:txBody>
      </p:sp>
      <p:sp>
        <p:nvSpPr>
          <p:cNvPr id="6" name="Footer Placeholder 5">
            <a:extLst>
              <a:ext uri="{FF2B5EF4-FFF2-40B4-BE49-F238E27FC236}">
                <a16:creationId xmlns:a16="http://schemas.microsoft.com/office/drawing/2014/main" id="{3838CD2B-DA3E-AD43-A030-C8E10553D99A}"/>
              </a:ext>
            </a:extLst>
          </p:cNvPr>
          <p:cNvSpPr>
            <a:spLocks noGrp="1"/>
          </p:cNvSpPr>
          <p:nvPr>
            <p:ph type="ftr" sz="quarter" idx="11"/>
          </p:nvPr>
        </p:nvSpPr>
        <p:spPr/>
        <p:txBody>
          <a:bodyPr/>
          <a:lstStyle/>
          <a:p>
            <a:r>
              <a:rPr lang="nl-NL"/>
              <a:t>EPPCN presentation for IPPOG ESPPU session 13 May 2025</a:t>
            </a:r>
          </a:p>
        </p:txBody>
      </p:sp>
    </p:spTree>
    <p:extLst>
      <p:ext uri="{BB962C8B-B14F-4D97-AF65-F5344CB8AC3E}">
        <p14:creationId xmlns:p14="http://schemas.microsoft.com/office/powerpoint/2010/main" val="4124863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A9BAF-2395-BB72-5FDC-E9AC0B7F9A69}"/>
              </a:ext>
            </a:extLst>
          </p:cNvPr>
          <p:cNvSpPr>
            <a:spLocks noGrp="1"/>
          </p:cNvSpPr>
          <p:nvPr>
            <p:ph type="title"/>
          </p:nvPr>
        </p:nvSpPr>
        <p:spPr/>
        <p:txBody>
          <a:bodyPr/>
          <a:lstStyle/>
          <a:p>
            <a:r>
              <a:rPr lang="nl-NL" dirty="0"/>
              <a:t>Communications </a:t>
            </a:r>
            <a:r>
              <a:rPr lang="nl-NL" dirty="0" err="1"/>
              <a:t>Challenges</a:t>
            </a:r>
            <a:endParaRPr lang="nl-NL" dirty="0"/>
          </a:p>
        </p:txBody>
      </p:sp>
      <p:sp>
        <p:nvSpPr>
          <p:cNvPr id="3" name="Content Placeholder 2">
            <a:extLst>
              <a:ext uri="{FF2B5EF4-FFF2-40B4-BE49-F238E27FC236}">
                <a16:creationId xmlns:a16="http://schemas.microsoft.com/office/drawing/2014/main" id="{C676754C-CFF2-3628-A401-F368E2271079}"/>
              </a:ext>
            </a:extLst>
          </p:cNvPr>
          <p:cNvSpPr>
            <a:spLocks noGrp="1"/>
          </p:cNvSpPr>
          <p:nvPr>
            <p:ph idx="1"/>
          </p:nvPr>
        </p:nvSpPr>
        <p:spPr/>
        <p:txBody>
          <a:bodyPr>
            <a:normAutofit/>
          </a:bodyPr>
          <a:lstStyle/>
          <a:p>
            <a:pPr marL="342900" lvl="0" indent="-342900">
              <a:buFont typeface="Symbol" pitchFamily="2" charset="2"/>
              <a:buChar char=""/>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broad scope of promoting particle physics in Europe, and presenting complex scientific concepts to the general public in a clear and simple way </a:t>
            </a:r>
            <a:endParaRPr lang="en-NL"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buFont typeface="Symbol" pitchFamily="2" charset="2"/>
              <a:buChar char=""/>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rapidly changing media landscape, emergence of new media and threat of ‘fake news’</a:t>
            </a:r>
            <a:endParaRPr lang="en-NL"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buFont typeface="Symbol" pitchFamily="2" charset="2"/>
              <a:buChar char=""/>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varying communications capacities in the different Member States and Associate Member States</a:t>
            </a:r>
            <a:endParaRPr lang="en-NL" sz="18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nl-NL" dirty="0"/>
          </a:p>
        </p:txBody>
      </p:sp>
      <p:sp>
        <p:nvSpPr>
          <p:cNvPr id="6" name="Footer Placeholder 5">
            <a:extLst>
              <a:ext uri="{FF2B5EF4-FFF2-40B4-BE49-F238E27FC236}">
                <a16:creationId xmlns:a16="http://schemas.microsoft.com/office/drawing/2014/main" id="{3BD800D4-388E-38A7-443F-BC851A907A07}"/>
              </a:ext>
            </a:extLst>
          </p:cNvPr>
          <p:cNvSpPr>
            <a:spLocks noGrp="1"/>
          </p:cNvSpPr>
          <p:nvPr>
            <p:ph type="ftr" sz="quarter" idx="11"/>
          </p:nvPr>
        </p:nvSpPr>
        <p:spPr/>
        <p:txBody>
          <a:bodyPr/>
          <a:lstStyle/>
          <a:p>
            <a:r>
              <a:rPr lang="nl-NL"/>
              <a:t>EPPCN presentation for IPPOG ESPPU session 13 May 2025</a:t>
            </a:r>
          </a:p>
        </p:txBody>
      </p:sp>
    </p:spTree>
    <p:extLst>
      <p:ext uri="{BB962C8B-B14F-4D97-AF65-F5344CB8AC3E}">
        <p14:creationId xmlns:p14="http://schemas.microsoft.com/office/powerpoint/2010/main" val="2910589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BD820-8D2C-C573-0286-EB50DD279E21}"/>
              </a:ext>
            </a:extLst>
          </p:cNvPr>
          <p:cNvSpPr>
            <a:spLocks noGrp="1"/>
          </p:cNvSpPr>
          <p:nvPr>
            <p:ph type="title"/>
          </p:nvPr>
        </p:nvSpPr>
        <p:spPr/>
        <p:txBody>
          <a:bodyPr/>
          <a:lstStyle/>
          <a:p>
            <a:r>
              <a:rPr lang="nl-NL" dirty="0" err="1"/>
              <a:t>Recommendation</a:t>
            </a:r>
            <a:r>
              <a:rPr lang="nl-NL" dirty="0"/>
              <a:t> #1</a:t>
            </a:r>
          </a:p>
        </p:txBody>
      </p:sp>
      <p:sp>
        <p:nvSpPr>
          <p:cNvPr id="3" name="Content Placeholder 2">
            <a:extLst>
              <a:ext uri="{FF2B5EF4-FFF2-40B4-BE49-F238E27FC236}">
                <a16:creationId xmlns:a16="http://schemas.microsoft.com/office/drawing/2014/main" id="{0BEF895D-C85B-650E-82EF-DE2D5FDB054E}"/>
              </a:ext>
            </a:extLst>
          </p:cNvPr>
          <p:cNvSpPr>
            <a:spLocks noGrp="1"/>
          </p:cNvSpPr>
          <p:nvPr>
            <p:ph idx="1"/>
          </p:nvPr>
        </p:nvSpPr>
        <p:spPr/>
        <p:txBody>
          <a:bodyPr/>
          <a:lstStyle/>
          <a:p>
            <a:r>
              <a:rPr lang="nl-NL" dirty="0" err="1"/>
              <a:t>Strengthening</a:t>
            </a:r>
            <a:r>
              <a:rPr lang="nl-NL" dirty="0"/>
              <a:t> a common European </a:t>
            </a:r>
            <a:r>
              <a:rPr lang="nl-NL" dirty="0" err="1"/>
              <a:t>communications</a:t>
            </a:r>
            <a:r>
              <a:rPr lang="nl-NL" dirty="0"/>
              <a:t> </a:t>
            </a:r>
            <a:r>
              <a:rPr lang="nl-NL" dirty="0" err="1"/>
              <a:t>vision</a:t>
            </a:r>
            <a:r>
              <a:rPr lang="nl-NL" dirty="0"/>
              <a:t> </a:t>
            </a:r>
            <a:r>
              <a:rPr lang="nl-NL" dirty="0" err="1"/>
              <a:t>and</a:t>
            </a:r>
            <a:r>
              <a:rPr lang="nl-NL" dirty="0"/>
              <a:t> </a:t>
            </a:r>
            <a:r>
              <a:rPr lang="nl-NL" dirty="0" err="1"/>
              <a:t>strategy</a:t>
            </a:r>
            <a:endParaRPr lang="nl-NL" dirty="0"/>
          </a:p>
        </p:txBody>
      </p:sp>
      <p:sp>
        <p:nvSpPr>
          <p:cNvPr id="5" name="TextBox 4">
            <a:extLst>
              <a:ext uri="{FF2B5EF4-FFF2-40B4-BE49-F238E27FC236}">
                <a16:creationId xmlns:a16="http://schemas.microsoft.com/office/drawing/2014/main" id="{4DA52A33-DE9A-09B7-C372-379694335E82}"/>
              </a:ext>
            </a:extLst>
          </p:cNvPr>
          <p:cNvSpPr txBox="1"/>
          <p:nvPr/>
        </p:nvSpPr>
        <p:spPr>
          <a:xfrm>
            <a:off x="3048000" y="2274838"/>
            <a:ext cx="6096000" cy="2308324"/>
          </a:xfrm>
          <a:prstGeom prst="rect">
            <a:avLst/>
          </a:prstGeom>
          <a:noFill/>
        </p:spPr>
        <p:txBody>
          <a:bodyPr wrap="square">
            <a:spAutoFit/>
          </a:bodyPr>
          <a:lstStyle/>
          <a:p>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NL" sz="2000" dirty="0">
              <a:effectLst/>
              <a:latin typeface="Calibri" panose="020F0502020204030204" pitchFamily="34" charset="0"/>
              <a:ea typeface="Calibri" panose="020F0502020204030204" pitchFamily="34" charset="0"/>
              <a:cs typeface="Arial" panose="020B0604020202020204" pitchFamily="34" charset="0"/>
            </a:endParaRPr>
          </a:p>
          <a:p>
            <a:r>
              <a:rPr lang="en-GB" sz="18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CERN and its Member and Associate Member States should further develop a common and coordinated European vision and strategy for communications in particle physics and implement joint initiatives at a European level. There should be a central office with dedicated human and financial resources that coordinates these initiatives.  </a:t>
            </a:r>
            <a:endParaRPr lang="en-NL"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Footer Placeholder 7">
            <a:extLst>
              <a:ext uri="{FF2B5EF4-FFF2-40B4-BE49-F238E27FC236}">
                <a16:creationId xmlns:a16="http://schemas.microsoft.com/office/drawing/2014/main" id="{BBE6F843-475F-D41B-DDB2-B4329EA67DBF}"/>
              </a:ext>
            </a:extLst>
          </p:cNvPr>
          <p:cNvSpPr>
            <a:spLocks noGrp="1"/>
          </p:cNvSpPr>
          <p:nvPr>
            <p:ph type="ftr" sz="quarter" idx="11"/>
          </p:nvPr>
        </p:nvSpPr>
        <p:spPr/>
        <p:txBody>
          <a:bodyPr/>
          <a:lstStyle/>
          <a:p>
            <a:r>
              <a:rPr lang="nl-NL"/>
              <a:t>EPPCN presentation for IPPOG ESPPU session 13 May 2025</a:t>
            </a:r>
          </a:p>
        </p:txBody>
      </p:sp>
    </p:spTree>
    <p:extLst>
      <p:ext uri="{BB962C8B-B14F-4D97-AF65-F5344CB8AC3E}">
        <p14:creationId xmlns:p14="http://schemas.microsoft.com/office/powerpoint/2010/main" val="38551612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2EE43-0241-C8DB-F051-81E898BDCB89}"/>
              </a:ext>
            </a:extLst>
          </p:cNvPr>
          <p:cNvSpPr>
            <a:spLocks noGrp="1"/>
          </p:cNvSpPr>
          <p:nvPr>
            <p:ph type="title"/>
          </p:nvPr>
        </p:nvSpPr>
        <p:spPr/>
        <p:txBody>
          <a:bodyPr/>
          <a:lstStyle/>
          <a:p>
            <a:r>
              <a:rPr lang="nl-NL" dirty="0" err="1"/>
              <a:t>Recommendation</a:t>
            </a:r>
            <a:r>
              <a:rPr lang="nl-NL" dirty="0"/>
              <a:t> #2</a:t>
            </a:r>
          </a:p>
        </p:txBody>
      </p:sp>
      <p:sp>
        <p:nvSpPr>
          <p:cNvPr id="3" name="Content Placeholder 2">
            <a:extLst>
              <a:ext uri="{FF2B5EF4-FFF2-40B4-BE49-F238E27FC236}">
                <a16:creationId xmlns:a16="http://schemas.microsoft.com/office/drawing/2014/main" id="{7236BCF3-0765-EAC5-5D3F-43B526ACE070}"/>
              </a:ext>
            </a:extLst>
          </p:cNvPr>
          <p:cNvSpPr>
            <a:spLocks noGrp="1"/>
          </p:cNvSpPr>
          <p:nvPr>
            <p:ph idx="1"/>
          </p:nvPr>
        </p:nvSpPr>
        <p:spPr/>
        <p:txBody>
          <a:bodyPr/>
          <a:lstStyle/>
          <a:p>
            <a:r>
              <a:rPr lang="nl-NL" dirty="0"/>
              <a:t>More engagement </a:t>
            </a:r>
            <a:r>
              <a:rPr lang="nl-NL" dirty="0" err="1"/>
              <a:t>with</a:t>
            </a:r>
            <a:r>
              <a:rPr lang="nl-NL" dirty="0"/>
              <a:t> </a:t>
            </a:r>
            <a:r>
              <a:rPr lang="nl-NL" dirty="0" err="1"/>
              <a:t>all</a:t>
            </a:r>
            <a:r>
              <a:rPr lang="nl-NL" dirty="0"/>
              <a:t> </a:t>
            </a:r>
            <a:r>
              <a:rPr lang="nl-NL" dirty="0" err="1"/>
              <a:t>audiences</a:t>
            </a:r>
            <a:r>
              <a:rPr lang="nl-NL" dirty="0"/>
              <a:t> </a:t>
            </a:r>
            <a:r>
              <a:rPr lang="nl-NL" dirty="0" err="1"/>
              <a:t>and</a:t>
            </a:r>
            <a:r>
              <a:rPr lang="nl-NL" dirty="0"/>
              <a:t> </a:t>
            </a:r>
            <a:r>
              <a:rPr lang="nl-NL" dirty="0" err="1"/>
              <a:t>from</a:t>
            </a:r>
            <a:r>
              <a:rPr lang="nl-NL" dirty="0"/>
              <a:t> </a:t>
            </a:r>
            <a:r>
              <a:rPr lang="nl-NL" dirty="0" err="1"/>
              <a:t>the</a:t>
            </a:r>
            <a:r>
              <a:rPr lang="nl-NL" dirty="0"/>
              <a:t> </a:t>
            </a:r>
            <a:r>
              <a:rPr lang="nl-NL" dirty="0" err="1"/>
              <a:t>whole</a:t>
            </a:r>
            <a:r>
              <a:rPr lang="nl-NL" dirty="0"/>
              <a:t> community</a:t>
            </a:r>
          </a:p>
        </p:txBody>
      </p:sp>
      <p:sp>
        <p:nvSpPr>
          <p:cNvPr id="5" name="TextBox 4">
            <a:extLst>
              <a:ext uri="{FF2B5EF4-FFF2-40B4-BE49-F238E27FC236}">
                <a16:creationId xmlns:a16="http://schemas.microsoft.com/office/drawing/2014/main" id="{A3F67477-C15A-2C06-7D7C-6BFE74A4C0E8}"/>
              </a:ext>
            </a:extLst>
          </p:cNvPr>
          <p:cNvSpPr txBox="1"/>
          <p:nvPr/>
        </p:nvSpPr>
        <p:spPr>
          <a:xfrm>
            <a:off x="3048000" y="2551837"/>
            <a:ext cx="6096000" cy="1754326"/>
          </a:xfrm>
          <a:prstGeom prst="rect">
            <a:avLst/>
          </a:prstGeom>
          <a:noFill/>
        </p:spPr>
        <p:txBody>
          <a:bodyPr wrap="square">
            <a:spAutoFit/>
          </a:bodyPr>
          <a:lstStyle/>
          <a:p>
            <a:r>
              <a:rPr lang="en-GB" sz="18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All members of our community should become science ambassadors to engage with all audiences, especially under-represented, young and rural communities. They should dedicate at least 2% of their time to outreach initiatives, and be recognised and rewarded for their efforts.</a:t>
            </a:r>
            <a:endParaRPr lang="en-NL"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Footer Placeholder 7">
            <a:extLst>
              <a:ext uri="{FF2B5EF4-FFF2-40B4-BE49-F238E27FC236}">
                <a16:creationId xmlns:a16="http://schemas.microsoft.com/office/drawing/2014/main" id="{068B227B-B690-FC16-D445-CBBA2AE3F715}"/>
              </a:ext>
            </a:extLst>
          </p:cNvPr>
          <p:cNvSpPr>
            <a:spLocks noGrp="1"/>
          </p:cNvSpPr>
          <p:nvPr>
            <p:ph type="ftr" sz="quarter" idx="11"/>
          </p:nvPr>
        </p:nvSpPr>
        <p:spPr/>
        <p:txBody>
          <a:bodyPr/>
          <a:lstStyle/>
          <a:p>
            <a:r>
              <a:rPr lang="nl-NL"/>
              <a:t>EPPCN presentation for IPPOG ESPPU session 13 May 2025</a:t>
            </a:r>
          </a:p>
        </p:txBody>
      </p:sp>
    </p:spTree>
    <p:extLst>
      <p:ext uri="{BB962C8B-B14F-4D97-AF65-F5344CB8AC3E}">
        <p14:creationId xmlns:p14="http://schemas.microsoft.com/office/powerpoint/2010/main" val="18286429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2EE43-0241-C8DB-F051-81E898BDCB89}"/>
              </a:ext>
            </a:extLst>
          </p:cNvPr>
          <p:cNvSpPr>
            <a:spLocks noGrp="1"/>
          </p:cNvSpPr>
          <p:nvPr>
            <p:ph type="title"/>
          </p:nvPr>
        </p:nvSpPr>
        <p:spPr/>
        <p:txBody>
          <a:bodyPr/>
          <a:lstStyle/>
          <a:p>
            <a:r>
              <a:rPr lang="nl-NL" dirty="0" err="1"/>
              <a:t>Recommendation</a:t>
            </a:r>
            <a:r>
              <a:rPr lang="nl-NL" dirty="0"/>
              <a:t> #3</a:t>
            </a:r>
          </a:p>
        </p:txBody>
      </p:sp>
      <p:sp>
        <p:nvSpPr>
          <p:cNvPr id="3" name="Content Placeholder 2">
            <a:extLst>
              <a:ext uri="{FF2B5EF4-FFF2-40B4-BE49-F238E27FC236}">
                <a16:creationId xmlns:a16="http://schemas.microsoft.com/office/drawing/2014/main" id="{7236BCF3-0765-EAC5-5D3F-43B526ACE070}"/>
              </a:ext>
            </a:extLst>
          </p:cNvPr>
          <p:cNvSpPr>
            <a:spLocks noGrp="1"/>
          </p:cNvSpPr>
          <p:nvPr>
            <p:ph idx="1"/>
          </p:nvPr>
        </p:nvSpPr>
        <p:spPr/>
        <p:txBody>
          <a:bodyPr/>
          <a:lstStyle/>
          <a:p>
            <a:r>
              <a:rPr lang="nl-NL" dirty="0"/>
              <a:t>The environment as </a:t>
            </a:r>
            <a:r>
              <a:rPr lang="nl-NL" dirty="0" err="1"/>
              <a:t>an</a:t>
            </a:r>
            <a:r>
              <a:rPr lang="nl-NL" dirty="0"/>
              <a:t> </a:t>
            </a:r>
            <a:r>
              <a:rPr lang="nl-NL" dirty="0" err="1"/>
              <a:t>integral</a:t>
            </a:r>
            <a:r>
              <a:rPr lang="nl-NL" dirty="0"/>
              <a:t> part of </a:t>
            </a:r>
            <a:r>
              <a:rPr lang="nl-NL" dirty="0" err="1"/>
              <a:t>communications</a:t>
            </a:r>
            <a:endParaRPr lang="nl-NL" dirty="0"/>
          </a:p>
        </p:txBody>
      </p:sp>
      <p:sp>
        <p:nvSpPr>
          <p:cNvPr id="5" name="TextBox 4">
            <a:extLst>
              <a:ext uri="{FF2B5EF4-FFF2-40B4-BE49-F238E27FC236}">
                <a16:creationId xmlns:a16="http://schemas.microsoft.com/office/drawing/2014/main" id="{A3F67477-C15A-2C06-7D7C-6BFE74A4C0E8}"/>
              </a:ext>
            </a:extLst>
          </p:cNvPr>
          <p:cNvSpPr txBox="1"/>
          <p:nvPr/>
        </p:nvSpPr>
        <p:spPr>
          <a:xfrm>
            <a:off x="3048000" y="2551837"/>
            <a:ext cx="6096000" cy="2616101"/>
          </a:xfrm>
          <a:prstGeom prst="rect">
            <a:avLst/>
          </a:prstGeom>
          <a:noFill/>
        </p:spPr>
        <p:txBody>
          <a:bodyPr wrap="square">
            <a:spAutoFit/>
          </a:bodyPr>
          <a:lstStyle/>
          <a:p>
            <a:r>
              <a:rPr lang="en-GB" sz="18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particle physics community in Europe should communicate transparently about the many ongoing efforts to reduce the environmental impact of particle physics activities, by sharing accurate data and comprehensive insights. We should highlight the community's commitment to environmentally responsible research and its contributions to innovative environmentally-friendly applications for society.</a:t>
            </a:r>
            <a:endParaRPr lang="en-NL" sz="1800" dirty="0">
              <a:effectLst/>
              <a:latin typeface="Calibri" panose="020F0502020204030204" pitchFamily="34" charset="0"/>
              <a:ea typeface="Calibri" panose="020F0502020204030204" pitchFamily="34" charset="0"/>
              <a:cs typeface="Arial" panose="020B0604020202020204" pitchFamily="34" charset="0"/>
            </a:endParaRPr>
          </a:p>
          <a:p>
            <a:endParaRPr lang="en-NL"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Footer Placeholder 6">
            <a:extLst>
              <a:ext uri="{FF2B5EF4-FFF2-40B4-BE49-F238E27FC236}">
                <a16:creationId xmlns:a16="http://schemas.microsoft.com/office/drawing/2014/main" id="{52FC72EC-5882-CA53-89B4-27C3C8088FFC}"/>
              </a:ext>
            </a:extLst>
          </p:cNvPr>
          <p:cNvSpPr>
            <a:spLocks noGrp="1"/>
          </p:cNvSpPr>
          <p:nvPr>
            <p:ph type="ftr" sz="quarter" idx="11"/>
          </p:nvPr>
        </p:nvSpPr>
        <p:spPr/>
        <p:txBody>
          <a:bodyPr/>
          <a:lstStyle/>
          <a:p>
            <a:r>
              <a:rPr lang="nl-NL"/>
              <a:t>EPPCN presentation for IPPOG ESPPU session 13 May 2025</a:t>
            </a:r>
          </a:p>
        </p:txBody>
      </p:sp>
    </p:spTree>
    <p:extLst>
      <p:ext uri="{BB962C8B-B14F-4D97-AF65-F5344CB8AC3E}">
        <p14:creationId xmlns:p14="http://schemas.microsoft.com/office/powerpoint/2010/main" val="39821853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2EE43-0241-C8DB-F051-81E898BDCB89}"/>
              </a:ext>
            </a:extLst>
          </p:cNvPr>
          <p:cNvSpPr>
            <a:spLocks noGrp="1"/>
          </p:cNvSpPr>
          <p:nvPr>
            <p:ph type="title"/>
          </p:nvPr>
        </p:nvSpPr>
        <p:spPr/>
        <p:txBody>
          <a:bodyPr/>
          <a:lstStyle/>
          <a:p>
            <a:r>
              <a:rPr lang="nl-NL" dirty="0" err="1"/>
              <a:t>Recommendation</a:t>
            </a:r>
            <a:r>
              <a:rPr lang="nl-NL" dirty="0"/>
              <a:t> #4</a:t>
            </a:r>
          </a:p>
        </p:txBody>
      </p:sp>
      <p:sp>
        <p:nvSpPr>
          <p:cNvPr id="3" name="Content Placeholder 2">
            <a:extLst>
              <a:ext uri="{FF2B5EF4-FFF2-40B4-BE49-F238E27FC236}">
                <a16:creationId xmlns:a16="http://schemas.microsoft.com/office/drawing/2014/main" id="{7236BCF3-0765-EAC5-5D3F-43B526ACE070}"/>
              </a:ext>
            </a:extLst>
          </p:cNvPr>
          <p:cNvSpPr>
            <a:spLocks noGrp="1"/>
          </p:cNvSpPr>
          <p:nvPr>
            <p:ph idx="1"/>
          </p:nvPr>
        </p:nvSpPr>
        <p:spPr/>
        <p:txBody>
          <a:bodyPr/>
          <a:lstStyle/>
          <a:p>
            <a:r>
              <a:rPr lang="nl-NL" dirty="0" err="1"/>
              <a:t>Coordinated</a:t>
            </a:r>
            <a:r>
              <a:rPr lang="nl-NL" dirty="0"/>
              <a:t> resources </a:t>
            </a:r>
            <a:r>
              <a:rPr lang="nl-NL" dirty="0" err="1"/>
              <a:t>for</a:t>
            </a:r>
            <a:r>
              <a:rPr lang="nl-NL" dirty="0"/>
              <a:t> </a:t>
            </a:r>
            <a:r>
              <a:rPr lang="nl-NL" dirty="0" err="1"/>
              <a:t>communications</a:t>
            </a:r>
            <a:r>
              <a:rPr lang="nl-NL" dirty="0"/>
              <a:t> </a:t>
            </a:r>
          </a:p>
        </p:txBody>
      </p:sp>
      <p:sp>
        <p:nvSpPr>
          <p:cNvPr id="5" name="TextBox 4">
            <a:extLst>
              <a:ext uri="{FF2B5EF4-FFF2-40B4-BE49-F238E27FC236}">
                <a16:creationId xmlns:a16="http://schemas.microsoft.com/office/drawing/2014/main" id="{A3F67477-C15A-2C06-7D7C-6BFE74A4C0E8}"/>
              </a:ext>
            </a:extLst>
          </p:cNvPr>
          <p:cNvSpPr txBox="1"/>
          <p:nvPr/>
        </p:nvSpPr>
        <p:spPr>
          <a:xfrm>
            <a:off x="3048000" y="2551837"/>
            <a:ext cx="6096000" cy="2616101"/>
          </a:xfrm>
          <a:prstGeom prst="rect">
            <a:avLst/>
          </a:prstGeom>
          <a:noFill/>
        </p:spPr>
        <p:txBody>
          <a:bodyPr wrap="square">
            <a:spAutoFit/>
          </a:bodyPr>
          <a:lstStyle/>
          <a:p>
            <a:r>
              <a:rPr lang="en-GB" sz="18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CERN and its Member and Associate Member States should adopt a scheme to ensure adequate support for education, communication and outreach for particle physics research in all countries. It is recommended that particle physics institutions dedicate a minimum of 1% of their budget into education, communication and outreach activities, and coordinate them at national level. </a:t>
            </a:r>
            <a:endParaRPr lang="en-NL" sz="1800" dirty="0">
              <a:effectLst/>
              <a:latin typeface="Calibri" panose="020F0502020204030204" pitchFamily="34" charset="0"/>
              <a:ea typeface="Calibri" panose="020F0502020204030204" pitchFamily="34" charset="0"/>
              <a:cs typeface="Arial" panose="020B0604020202020204" pitchFamily="34" charset="0"/>
            </a:endParaRPr>
          </a:p>
          <a:p>
            <a:endParaRPr lang="en-NL" sz="1800" dirty="0">
              <a:effectLst/>
              <a:latin typeface="Calibri" panose="020F0502020204030204" pitchFamily="34" charset="0"/>
              <a:ea typeface="Calibri" panose="020F0502020204030204" pitchFamily="34" charset="0"/>
              <a:cs typeface="Arial" panose="020B0604020202020204" pitchFamily="34" charset="0"/>
            </a:endParaRPr>
          </a:p>
          <a:p>
            <a:endParaRPr lang="en-NL"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Footer Placeholder 6">
            <a:extLst>
              <a:ext uri="{FF2B5EF4-FFF2-40B4-BE49-F238E27FC236}">
                <a16:creationId xmlns:a16="http://schemas.microsoft.com/office/drawing/2014/main" id="{8EF87821-8821-D863-B1A4-086D20C32174}"/>
              </a:ext>
            </a:extLst>
          </p:cNvPr>
          <p:cNvSpPr>
            <a:spLocks noGrp="1"/>
          </p:cNvSpPr>
          <p:nvPr>
            <p:ph type="ftr" sz="quarter" idx="11"/>
          </p:nvPr>
        </p:nvSpPr>
        <p:spPr/>
        <p:txBody>
          <a:bodyPr/>
          <a:lstStyle/>
          <a:p>
            <a:r>
              <a:rPr lang="nl-NL"/>
              <a:t>EPPCN presentation for IPPOG ESPPU session 13 May 2025</a:t>
            </a:r>
          </a:p>
        </p:txBody>
      </p:sp>
    </p:spTree>
    <p:extLst>
      <p:ext uri="{BB962C8B-B14F-4D97-AF65-F5344CB8AC3E}">
        <p14:creationId xmlns:p14="http://schemas.microsoft.com/office/powerpoint/2010/main" val="40391258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3B424-45BB-5C56-00E1-B7F2D146526D}"/>
              </a:ext>
            </a:extLst>
          </p:cNvPr>
          <p:cNvSpPr>
            <a:spLocks noGrp="1"/>
          </p:cNvSpPr>
          <p:nvPr>
            <p:ph type="title"/>
          </p:nvPr>
        </p:nvSpPr>
        <p:spPr/>
        <p:txBody>
          <a:bodyPr/>
          <a:lstStyle/>
          <a:p>
            <a:r>
              <a:rPr lang="nl-NL" dirty="0" err="1"/>
              <a:t>Concluding</a:t>
            </a:r>
            <a:r>
              <a:rPr lang="nl-NL" dirty="0"/>
              <a:t> </a:t>
            </a:r>
            <a:r>
              <a:rPr lang="nl-NL" dirty="0" err="1"/>
              <a:t>remarks</a:t>
            </a:r>
            <a:endParaRPr lang="nl-NL" dirty="0"/>
          </a:p>
        </p:txBody>
      </p:sp>
      <p:sp>
        <p:nvSpPr>
          <p:cNvPr id="3" name="Content Placeholder 2">
            <a:extLst>
              <a:ext uri="{FF2B5EF4-FFF2-40B4-BE49-F238E27FC236}">
                <a16:creationId xmlns:a16="http://schemas.microsoft.com/office/drawing/2014/main" id="{20E85388-8A57-F1D3-7F61-DC09E136E32B}"/>
              </a:ext>
            </a:extLst>
          </p:cNvPr>
          <p:cNvSpPr>
            <a:spLocks noGrp="1"/>
          </p:cNvSpPr>
          <p:nvPr>
            <p:ph idx="1"/>
          </p:nvPr>
        </p:nvSpPr>
        <p:spPr/>
        <p:txBody>
          <a:bodyPr>
            <a:normAutofit fontScale="92500" lnSpcReduction="10000"/>
          </a:bodyPr>
          <a:lstStyle/>
          <a:p>
            <a:pPr marL="0" indent="0">
              <a:buNone/>
            </a:pPr>
            <a:r>
              <a:rPr lang="en-GB" sz="1800" dirty="0">
                <a:effectLst/>
                <a:latin typeface="Arial" panose="020B0604020202020204" pitchFamily="34" charset="0"/>
                <a:ea typeface="Calibri" panose="020F0502020204030204" pitchFamily="34" charset="0"/>
                <a:cs typeface="Arial" panose="020B0604020202020204" pitchFamily="34" charset="0"/>
              </a:rPr>
              <a:t>Aim is to take engagement, awareness, and the impact of communication efforts across Europe </a:t>
            </a:r>
            <a:br>
              <a:rPr lang="en-GB" sz="1800" dirty="0">
                <a:effectLst/>
                <a:latin typeface="Arial" panose="020B0604020202020204" pitchFamily="34" charset="0"/>
                <a:ea typeface="Calibri" panose="020F0502020204030204" pitchFamily="34" charset="0"/>
                <a:cs typeface="Arial" panose="020B0604020202020204" pitchFamily="34" charset="0"/>
              </a:rPr>
            </a:br>
            <a:r>
              <a:rPr lang="en-GB" sz="1800" dirty="0">
                <a:effectLst/>
                <a:latin typeface="Arial" panose="020B0604020202020204" pitchFamily="34" charset="0"/>
                <a:ea typeface="Calibri" panose="020F0502020204030204" pitchFamily="34" charset="0"/>
                <a:cs typeface="Arial" panose="020B0604020202020204" pitchFamily="34" charset="0"/>
              </a:rPr>
              <a:t>to the next level by:</a:t>
            </a:r>
            <a:endParaRPr lang="en-NL" sz="18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NL"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buFont typeface="+mj-lt"/>
              <a:buAutoNum type="arabicPeriod"/>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establishing a central office to coordinate a common European vision and strategy and joint initiatives for communications,</a:t>
            </a:r>
            <a:endParaRPr lang="en-NL"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buFont typeface="+mj-lt"/>
              <a:buAutoNum type="arabicPeriod"/>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encouraging all members of the community to engage in outreach activities,</a:t>
            </a:r>
            <a:endParaRPr lang="en-NL"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buFont typeface="+mj-lt"/>
              <a:buAutoNum type="arabicPeriod"/>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transparently addressing environmental sustainability in particle physics communications, and</a:t>
            </a:r>
            <a:endParaRPr lang="en-NL"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buFont typeface="+mj-lt"/>
              <a:buAutoNum type="arabicPeriod"/>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ensuring adequate funding for education, communication, and outreach initiatives.</a:t>
            </a:r>
            <a:endParaRPr lang="en-NL" sz="18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r>
              <a:rPr lang="en-GB" sz="1800" dirty="0">
                <a:effectLst/>
                <a:latin typeface="Arial" panose="020B0604020202020204" pitchFamily="34" charset="0"/>
                <a:ea typeface="Calibri" panose="020F0502020204030204" pitchFamily="34" charset="0"/>
                <a:cs typeface="Arial" panose="020B0604020202020204" pitchFamily="34" charset="0"/>
              </a:rPr>
              <a:t> </a:t>
            </a:r>
            <a:endParaRPr lang="en-NL" sz="1800" dirty="0">
              <a:effectLst/>
              <a:latin typeface="Calibri" panose="020F0502020204030204" pitchFamily="34" charset="0"/>
              <a:ea typeface="Calibri" panose="020F0502020204030204" pitchFamily="34" charset="0"/>
              <a:cs typeface="Arial" panose="020B0604020202020204" pitchFamily="34" charset="0"/>
            </a:endParaRPr>
          </a:p>
          <a:p>
            <a:endParaRPr lang="en-GB" sz="18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r>
              <a:rPr lang="en-GB" sz="1800" dirty="0">
                <a:effectLst/>
                <a:latin typeface="Arial" panose="020B0604020202020204" pitchFamily="34" charset="0"/>
                <a:ea typeface="Calibri" panose="020F0502020204030204" pitchFamily="34" charset="0"/>
                <a:cs typeface="Arial" panose="020B0604020202020204" pitchFamily="34" charset="0"/>
              </a:rPr>
              <a:t>We are prepared to tackle upcoming communication challenges and collaborate with other committees and networks such as IPPOG and Interactions. By combining our collective expertise, we will strengthen the promotion of particle physics and help advance human knowledge through future facilities and the </a:t>
            </a:r>
            <a:r>
              <a:rPr lang="en-GB" sz="1800" dirty="0" err="1">
                <a:effectLst/>
                <a:latin typeface="Arial" panose="020B0604020202020204" pitchFamily="34" charset="0"/>
                <a:ea typeface="Calibri" panose="020F0502020204030204" pitchFamily="34" charset="0"/>
                <a:cs typeface="Arial" panose="020B0604020202020204" pitchFamily="34" charset="0"/>
              </a:rPr>
              <a:t>groundbreaking</a:t>
            </a:r>
            <a:r>
              <a:rPr lang="en-GB" sz="1800" dirty="0">
                <a:effectLst/>
                <a:latin typeface="Arial" panose="020B0604020202020204" pitchFamily="34" charset="0"/>
                <a:ea typeface="Calibri" panose="020F0502020204030204" pitchFamily="34" charset="0"/>
                <a:cs typeface="Arial" panose="020B0604020202020204" pitchFamily="34" charset="0"/>
              </a:rPr>
              <a:t> discoveries they enable.</a:t>
            </a:r>
            <a:endParaRPr lang="en-NL" sz="1800" dirty="0">
              <a:effectLst/>
              <a:latin typeface="Calibri" panose="020F0502020204030204" pitchFamily="34" charset="0"/>
              <a:ea typeface="Calibri" panose="020F0502020204030204" pitchFamily="34" charset="0"/>
              <a:cs typeface="Arial" panose="020B0604020202020204" pitchFamily="34" charset="0"/>
            </a:endParaRPr>
          </a:p>
          <a:p>
            <a:endParaRPr lang="nl-NL" dirty="0"/>
          </a:p>
        </p:txBody>
      </p:sp>
      <p:sp>
        <p:nvSpPr>
          <p:cNvPr id="6" name="Footer Placeholder 5">
            <a:extLst>
              <a:ext uri="{FF2B5EF4-FFF2-40B4-BE49-F238E27FC236}">
                <a16:creationId xmlns:a16="http://schemas.microsoft.com/office/drawing/2014/main" id="{8CC6055C-EEE5-6BB8-7103-F7B2349D039D}"/>
              </a:ext>
            </a:extLst>
          </p:cNvPr>
          <p:cNvSpPr>
            <a:spLocks noGrp="1"/>
          </p:cNvSpPr>
          <p:nvPr>
            <p:ph type="ftr" sz="quarter" idx="11"/>
          </p:nvPr>
        </p:nvSpPr>
        <p:spPr/>
        <p:txBody>
          <a:bodyPr/>
          <a:lstStyle/>
          <a:p>
            <a:r>
              <a:rPr lang="nl-NL"/>
              <a:t>EPPCN presentation for IPPOG ESPPU session 13 May 2025</a:t>
            </a:r>
          </a:p>
        </p:txBody>
      </p:sp>
    </p:spTree>
    <p:extLst>
      <p:ext uri="{BB962C8B-B14F-4D97-AF65-F5344CB8AC3E}">
        <p14:creationId xmlns:p14="http://schemas.microsoft.com/office/powerpoint/2010/main" val="27725935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1756</TotalTime>
  <Words>620</Words>
  <Application>Microsoft Macintosh PowerPoint</Application>
  <PresentationFormat>Widescreen</PresentationFormat>
  <Paragraphs>43</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Symbol</vt:lpstr>
      <vt:lpstr>Office Theme</vt:lpstr>
      <vt:lpstr>Communicating for the future of particle physics </vt:lpstr>
      <vt:lpstr>Challenges for particle physics community</vt:lpstr>
      <vt:lpstr>Communications Challenges</vt:lpstr>
      <vt:lpstr>Recommendation #1</vt:lpstr>
      <vt:lpstr>Recommendation #2</vt:lpstr>
      <vt:lpstr>Recommendation #3</vt:lpstr>
      <vt:lpstr>Recommendation #4</vt:lpstr>
      <vt:lpstr>Concluding remarks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Communicating for the future of particle physics </dc:title>
  <dc:creator>Vanessa Mexner</dc:creator>
  <cp:lastModifiedBy>Vanessa Mexner</cp:lastModifiedBy>
  <cp:revision>9</cp:revision>
  <dcterms:created xsi:type="dcterms:W3CDTF">2025-05-12T09:15:48Z</dcterms:created>
  <dcterms:modified xsi:type="dcterms:W3CDTF">2025-05-13T14:32:26Z</dcterms:modified>
</cp:coreProperties>
</file>