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96" r:id="rId2"/>
    <p:sldId id="664" r:id="rId3"/>
    <p:sldId id="675" r:id="rId4"/>
    <p:sldId id="662" r:id="rId5"/>
    <p:sldId id="676" r:id="rId6"/>
    <p:sldId id="562" r:id="rId7"/>
    <p:sldId id="524" r:id="rId8"/>
    <p:sldId id="559" r:id="rId9"/>
    <p:sldId id="528" r:id="rId10"/>
    <p:sldId id="529" r:id="rId11"/>
    <p:sldId id="566" r:id="rId12"/>
    <p:sldId id="655" r:id="rId13"/>
    <p:sldId id="677" r:id="rId14"/>
    <p:sldId id="666" r:id="rId15"/>
    <p:sldId id="667" r:id="rId16"/>
    <p:sldId id="668" r:id="rId17"/>
    <p:sldId id="669" r:id="rId18"/>
    <p:sldId id="670" r:id="rId19"/>
    <p:sldId id="671" r:id="rId20"/>
    <p:sldId id="672" r:id="rId21"/>
    <p:sldId id="673" r:id="rId22"/>
    <p:sldId id="674" r:id="rId23"/>
    <p:sldId id="722" r:id="rId24"/>
    <p:sldId id="708" r:id="rId25"/>
    <p:sldId id="713" r:id="rId26"/>
    <p:sldId id="714" r:id="rId27"/>
    <p:sldId id="715" r:id="rId28"/>
    <p:sldId id="712" r:id="rId29"/>
    <p:sldId id="711" r:id="rId30"/>
    <p:sldId id="716" r:id="rId31"/>
    <p:sldId id="717" r:id="rId32"/>
    <p:sldId id="718" r:id="rId33"/>
    <p:sldId id="721" r:id="rId34"/>
    <p:sldId id="678" r:id="rId35"/>
    <p:sldId id="679" r:id="rId36"/>
    <p:sldId id="691" r:id="rId37"/>
    <p:sldId id="680" r:id="rId38"/>
    <p:sldId id="690" r:id="rId39"/>
    <p:sldId id="692" r:id="rId40"/>
    <p:sldId id="723" r:id="rId41"/>
    <p:sldId id="695" r:id="rId42"/>
    <p:sldId id="698" r:id="rId43"/>
    <p:sldId id="550" r:id="rId44"/>
    <p:sldId id="682" r:id="rId45"/>
    <p:sldId id="579" r:id="rId46"/>
    <p:sldId id="580" r:id="rId47"/>
    <p:sldId id="581" r:id="rId48"/>
    <p:sldId id="304" r:id="rId49"/>
    <p:sldId id="720" r:id="rId50"/>
    <p:sldId id="575" r:id="rId51"/>
    <p:sldId id="574" r:id="rId52"/>
    <p:sldId id="567" r:id="rId53"/>
    <p:sldId id="569" r:id="rId54"/>
    <p:sldId id="565" r:id="rId55"/>
    <p:sldId id="540" r:id="rId5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E0C4F67-8D7B-4D92-8BD8-938335BB1C2D}">
          <p14:sldIdLst>
            <p14:sldId id="296"/>
            <p14:sldId id="664"/>
            <p14:sldId id="675"/>
            <p14:sldId id="662"/>
            <p14:sldId id="676"/>
            <p14:sldId id="562"/>
            <p14:sldId id="524"/>
            <p14:sldId id="559"/>
            <p14:sldId id="528"/>
            <p14:sldId id="529"/>
            <p14:sldId id="566"/>
            <p14:sldId id="655"/>
            <p14:sldId id="677"/>
            <p14:sldId id="666"/>
            <p14:sldId id="667"/>
            <p14:sldId id="668"/>
            <p14:sldId id="669"/>
            <p14:sldId id="670"/>
            <p14:sldId id="671"/>
            <p14:sldId id="672"/>
            <p14:sldId id="673"/>
            <p14:sldId id="674"/>
            <p14:sldId id="722"/>
            <p14:sldId id="708"/>
            <p14:sldId id="713"/>
            <p14:sldId id="714"/>
            <p14:sldId id="715"/>
            <p14:sldId id="712"/>
            <p14:sldId id="711"/>
            <p14:sldId id="716"/>
            <p14:sldId id="717"/>
            <p14:sldId id="718"/>
            <p14:sldId id="721"/>
            <p14:sldId id="678"/>
            <p14:sldId id="679"/>
            <p14:sldId id="691"/>
            <p14:sldId id="680"/>
            <p14:sldId id="690"/>
            <p14:sldId id="692"/>
            <p14:sldId id="723"/>
            <p14:sldId id="695"/>
            <p14:sldId id="698"/>
          </p14:sldIdLst>
        </p14:section>
        <p14:section name="backup slide" id="{EEAAC5E0-02A1-43E5-B678-47B4EB4EFC4D}">
          <p14:sldIdLst>
            <p14:sldId id="550"/>
            <p14:sldId id="682"/>
            <p14:sldId id="579"/>
            <p14:sldId id="580"/>
            <p14:sldId id="581"/>
            <p14:sldId id="304"/>
            <p14:sldId id="720"/>
            <p14:sldId id="575"/>
            <p14:sldId id="574"/>
            <p14:sldId id="567"/>
            <p14:sldId id="569"/>
            <p14:sldId id="565"/>
            <p14:sldId id="54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F6F8"/>
    <a:srgbClr val="3279C0"/>
    <a:srgbClr val="0000FF"/>
    <a:srgbClr val="7EAEDE"/>
    <a:srgbClr val="ACCBEA"/>
    <a:srgbClr val="C42333"/>
    <a:srgbClr val="E4EEF8"/>
    <a:srgbClr val="7DADDD"/>
    <a:srgbClr val="5090D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2" autoAdjust="0"/>
    <p:restoredTop sz="86387" autoAdjust="0"/>
  </p:normalViewPr>
  <p:slideViewPr>
    <p:cSldViewPr snapToGrid="0" snapToObjects="1">
      <p:cViewPr varScale="1">
        <p:scale>
          <a:sx n="84" d="100"/>
          <a:sy n="84" d="100"/>
        </p:scale>
        <p:origin x="1365" y="32"/>
      </p:cViewPr>
      <p:guideLst/>
    </p:cSldViewPr>
  </p:slideViewPr>
  <p:outlineViewPr>
    <p:cViewPr>
      <p:scale>
        <a:sx n="33" d="100"/>
        <a:sy n="33" d="100"/>
      </p:scale>
      <p:origin x="0" y="-654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271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1F8C5-4574-6584-D1A4-6EF599540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EF4C16-563C-4CCA-B58C-4AB8CB92CD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1BD3C0-BA21-A7BA-0BCF-BCD6F96626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2AB43-76EF-E0BC-D164-A2840BB1AF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19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45642-6334-FF9C-B7E7-7D8982567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8AA8F7-8EC7-C03E-21F7-520DB77AA0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4002BA-7059-703A-5E37-28195D14F7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F7631-73B0-37CB-70FC-5D4AFE5A44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25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1D28B-9951-F65B-8EBA-6255168EC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0A1806-D6D0-E75D-E342-3937C1B17C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6C622C-430D-7F16-9754-5860CE9035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4D1308-C1DA-E3D3-7D3F-6F5381ADE3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14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0546E-F6D1-D91E-C6DC-D9104B740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1E297F-D3B2-7F6F-1CFE-82F697FA95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CFCAAC-534A-77A8-5D67-0C2C8115B9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BDA46D-BE41-B5CB-C259-2EF0BDABF5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92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DC2CF-0557-4654-5F6E-6E2014123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A9F6BB-1650-1D2B-3652-E712069826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6E386F-C430-D529-7DA6-328324AEC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16AD3-AB4C-D77F-C713-4094A25103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243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04BCC-3D90-E8EA-4C84-BAD92B5FB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5BF87E-D8AF-BD1E-A6F3-8B959811D5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0955B4-FF11-E24D-27F1-80A29C29B5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28F59-492B-0843-86D7-07465F1F45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534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8E92E-0295-80D2-548F-2C2E3721F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3FAD80-3669-D70A-E6AB-F2C75A2742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B41483-350F-0CE8-19F7-F2FD627F31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8FCE5-75C8-1B60-EEA7-573625863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38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84BCD-D5A9-7FDC-0BB5-AA089BB16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E24CD8-C25E-025A-BE64-C95751CD40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74980F-9503-B840-2BD5-8F2D229E5D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C8E99-7E63-3994-97B5-BF1A0CF29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674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29A88-9EDB-6026-1A4C-01E72DC06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D004D5-4FC7-5EEB-D082-1A7E8A7816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B5EFB8-48F2-68C8-5906-D7490BF44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1ED2A-17BB-48CF-B179-209FB97BE5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65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7C1FB-5305-2585-09AE-0C8F27E98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AA6A45-581A-563F-E9C1-1BB53B9368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63F28B-FFF6-557D-268A-04B890E3EF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684DB-70A3-68D3-489C-441A847BA8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50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13AED-E97B-6CE6-35A7-9B659B1B0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6E1B05-BDAE-C522-7A08-E6AE3621F3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424CDD-B94F-6CCB-01BA-74ADD7FAD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55925-1B6A-2EE7-DB1A-631C61EDF0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98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651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6AC94-C292-A1CA-1878-D039F96B3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ED40BA-B706-6E93-D249-781A5B53C4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8E80DE-F8BF-8283-22CC-AD509F8C83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94FC4-203C-85B4-F8DA-82737C332D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332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23B90-33F0-73DC-8FD9-EAD261613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84018E-2B8F-DF93-778A-4BAEE1AF62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75CE09-6681-514B-E7D3-016ECBD89A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072FD-880C-338D-EE02-CC0EEBA9DF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03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858B4-8F62-8009-07D4-ADD1382C0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D42007-6B93-7EE2-4923-1751F16A3D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A2D9C0-4A71-056B-861D-4AA5687C0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362DB-C456-864B-01C6-120ED75CA1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290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E7A63-ACD5-D4ED-B9D2-C9B128593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E71856-F9BA-4AE2-AEE7-A1F33FA9E5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524B0-0583-C818-AF3A-3227CBB5AE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3C907-C397-E8E9-535E-87957C3523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116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13569-7F95-5050-7010-EC906FABC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3CDF33-540E-926A-A7E5-DEBFE9E33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03C6E6-FFAB-CA07-A200-65D12E9BA6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D74F4-A42E-3422-3F29-812B5ACC70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79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8DA54-BFFD-9FB2-B63A-13A605C9F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A40E77-2DEC-42F3-5016-C871FD067F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849D9E-F2F8-F0BE-B2E3-AE8F605121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B16D7-1C66-6D25-01EC-BD559BF9C6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40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D1A46-8784-FB30-8DE2-B4FA0551B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60EE45-1B09-DD39-207A-6413DDBF7D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6E44B4-F793-544F-24A7-12933790C7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3380C2-F07E-2726-CAB0-011C24E9C5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835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1557A-3615-54A0-7880-AD051E303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25E500-AAD3-11F4-344B-567AE87AAE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819590-4238-0CDB-7FFD-7431B0945F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4944F-C871-F87A-B9D2-B7636B8BB1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444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1C3B2-EBDD-BDF9-C39B-15AD4A1F4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F577E1-3845-1CEC-4C19-83BDC40B7F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348F29-CBDA-E7A6-73ED-4B2F9445C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FB7B0-98B9-77CF-ECCA-06CE55D160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956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7714C-F1DF-6D71-1AF1-9F7B76766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2D3A1B-354C-F6A8-EA54-34490266BB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71BB0D-A2C7-DA78-9E80-0157DCE858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</a:rPr>
              <a:t>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60F42-E1C2-FF8D-5941-37461CA0AF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74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363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341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098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04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084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572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6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16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08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29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73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68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66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48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7 April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sz="900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383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36953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| </a:t>
            </a:r>
            <a:r>
              <a:rPr lang="en-GB" dirty="0"/>
              <a:t>Study of thin Si</a:t>
            </a:r>
            <a:r>
              <a:rPr lang="en-GB" baseline="-25000" dirty="0"/>
              <a:t>3</a:t>
            </a:r>
            <a:r>
              <a:rPr lang="en-GB" dirty="0"/>
              <a:t>N</a:t>
            </a:r>
            <a:r>
              <a:rPr lang="en-GB" baseline="-25000" dirty="0"/>
              <a:t>4</a:t>
            </a:r>
            <a:r>
              <a:rPr lang="en-GB" dirty="0"/>
              <a:t> windows for the Muon Collider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jpg"/><Relationship Id="rId4" Type="http://schemas.openxmlformats.org/officeDocument/2006/relationships/image" Target="../media/image37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9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f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fi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2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2.png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7.png"/><Relationship Id="rId5" Type="http://schemas.microsoft.com/office/2007/relationships/hdphoto" Target="../media/hdphoto2.wdp"/><Relationship Id="rId4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2.jpg"/><Relationship Id="rId4" Type="http://schemas.openxmlformats.org/officeDocument/2006/relationships/image" Target="../media/image91.jf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8.jfif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0.png"/><Relationship Id="rId4" Type="http://schemas.openxmlformats.org/officeDocument/2006/relationships/image" Target="../media/image11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7.sv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12.pn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0.png"/><Relationship Id="rId5" Type="http://schemas.openxmlformats.org/officeDocument/2006/relationships/image" Target="../media/image13.png"/><Relationship Id="rId4" Type="http://schemas.openxmlformats.org/officeDocument/2006/relationships/image" Target="../media/image1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Innovative bulge test setup for beam vacuum windows characterisation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02696"/>
            <a:ext cx="11376026" cy="549951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Valentina Giovinco</a:t>
            </a:r>
          </a:p>
          <a:p>
            <a:r>
              <a:rPr lang="en-GB" b="0" dirty="0"/>
              <a:t>M. Morrone, </a:t>
            </a:r>
            <a:r>
              <a:rPr lang="es-ES" b="0" dirty="0"/>
              <a:t>J.A. Ferreira, C. Garion</a:t>
            </a:r>
            <a:endParaRPr lang="en-GB" b="0" dirty="0"/>
          </a:p>
          <a:p>
            <a:r>
              <a:rPr lang="en-GB" b="0" dirty="0"/>
              <a:t>07/04/2024</a:t>
            </a:r>
          </a:p>
          <a:p>
            <a:endParaRPr lang="en-GB" b="0" dirty="0"/>
          </a:p>
        </p:txBody>
      </p:sp>
      <p:pic>
        <p:nvPicPr>
          <p:cNvPr id="2050" name="Picture 2" descr="Welcome | International Muon Collider Collaboration">
            <a:extLst>
              <a:ext uri="{FF2B5EF4-FFF2-40B4-BE49-F238E27FC236}">
                <a16:creationId xmlns:a16="http://schemas.microsoft.com/office/drawing/2014/main" id="{82948D29-2626-4A16-283C-B1EC3DE3F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18" y="657225"/>
            <a:ext cx="1949154" cy="199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>
            <a:extLst>
              <a:ext uri="{FF2B5EF4-FFF2-40B4-BE49-F238E27FC236}">
                <a16:creationId xmlns:a16="http://schemas.microsoft.com/office/drawing/2014/main" id="{90AF4E30-8D60-6E0B-5B98-91E28213DB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66" r="32865"/>
          <a:stretch/>
        </p:blipFill>
        <p:spPr>
          <a:xfrm>
            <a:off x="4127842" y="1506010"/>
            <a:ext cx="4001921" cy="4392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FB0D3091-FBDB-59D9-4517-317A2A609B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34"/>
          <a:stretch/>
        </p:blipFill>
        <p:spPr>
          <a:xfrm>
            <a:off x="8149265" y="1506010"/>
            <a:ext cx="3884159" cy="4392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A8BD220-A362-ACBD-112F-F835FA6B00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934"/>
          <a:stretch/>
        </p:blipFill>
        <p:spPr>
          <a:xfrm>
            <a:off x="222248" y="1506010"/>
            <a:ext cx="3884161" cy="4392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96FD7F-6F70-DCB6-9833-4B999C98AF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C373B-DDCC-92E1-D0C9-68061A91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79B6F1-02D9-AF8E-0744-D31E0343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E623B0-711F-345B-6656-7DBD261A430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Three temperature configurations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18216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8902C8B7-A418-4AF7-0F71-36FDDE5D79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39"/>
          <a:stretch/>
        </p:blipFill>
        <p:spPr>
          <a:xfrm>
            <a:off x="4018055" y="2831780"/>
            <a:ext cx="2221363" cy="1384167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6E21FD-B23E-1E5C-CBA1-D7C3C0337A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0" t="-3700" b="-3689"/>
          <a:stretch/>
        </p:blipFill>
        <p:spPr>
          <a:xfrm>
            <a:off x="1503959" y="2829669"/>
            <a:ext cx="2187532" cy="138025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A43309-0E33-D614-A8A7-98772EC89D2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33996E-A132-CB22-8B57-B448C62A1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AE809-6621-EF5F-4029-DA341AFC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40EC61-E9E1-00CE-2843-E226A8AB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F3EB42-9B1F-6A39-57F6-409465355B30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5E2078-B668-B70B-B45B-4D6F7B70B0B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r="1326"/>
          <a:stretch/>
        </p:blipFill>
        <p:spPr>
          <a:xfrm>
            <a:off x="7580904" y="1158927"/>
            <a:ext cx="4283031" cy="1569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334B78-4AEF-1DBB-264D-6A47C9B85C45}"/>
              </a:ext>
            </a:extLst>
          </p:cNvPr>
          <p:cNvSpPr txBox="1"/>
          <p:nvPr/>
        </p:nvSpPr>
        <p:spPr>
          <a:xfrm>
            <a:off x="367445" y="1281019"/>
            <a:ext cx="73264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 structure: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 freestanding membrane supported by a silicon frame. 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 mounting: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bonding to a special slot created on the dedicated flange; it allows good repeatability of sample placement.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 orientation: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two different ways to mount the membrane were investigated:</a:t>
            </a:r>
          </a:p>
          <a:p>
            <a:pPr marL="742950" lvl="1" indent="-285750">
              <a:buSzPct val="90000"/>
              <a:buFontTx/>
              <a:buChar char="♦"/>
            </a:pP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0BCAD5-367F-8D3D-BB79-221EF62412E6}"/>
              </a:ext>
            </a:extLst>
          </p:cNvPr>
          <p:cNvSpPr txBox="1"/>
          <p:nvPr/>
        </p:nvSpPr>
        <p:spPr>
          <a:xfrm>
            <a:off x="4018055" y="2531597"/>
            <a:ext cx="2187531" cy="269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54" b="1" dirty="0">
                <a:solidFill>
                  <a:srgbClr val="00B05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POSITIVE ORIENTATION</a:t>
            </a:r>
            <a:endParaRPr lang="en-GB" sz="1154" b="1" dirty="0">
              <a:solidFill>
                <a:srgbClr val="00B05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AD504D-F065-8DB0-D8D1-9315250B2356}"/>
              </a:ext>
            </a:extLst>
          </p:cNvPr>
          <p:cNvSpPr txBox="1"/>
          <p:nvPr/>
        </p:nvSpPr>
        <p:spPr>
          <a:xfrm>
            <a:off x="1503959" y="2531597"/>
            <a:ext cx="2187532" cy="269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54" b="1" dirty="0">
                <a:solidFill>
                  <a:srgbClr val="C00000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NEGATIVE ORIENTATION</a:t>
            </a:r>
            <a:endParaRPr lang="en-GB" sz="1154" b="1" dirty="0">
              <a:solidFill>
                <a:srgbClr val="C00000"/>
              </a:solidFill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5FEAC6F1-FBA9-555A-74C7-A1EDBF31E2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9675"/>
              </p:ext>
            </p:extLst>
          </p:nvPr>
        </p:nvGraphicFramePr>
        <p:xfrm>
          <a:off x="1145352" y="4325984"/>
          <a:ext cx="5446107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645">
                  <a:extLst>
                    <a:ext uri="{9D8B030D-6E8A-4147-A177-3AD203B41FA5}">
                      <a16:colId xmlns:a16="http://schemas.microsoft.com/office/drawing/2014/main" val="2465297474"/>
                    </a:ext>
                  </a:extLst>
                </a:gridCol>
                <a:gridCol w="1420427">
                  <a:extLst>
                    <a:ext uri="{9D8B030D-6E8A-4147-A177-3AD203B41FA5}">
                      <a16:colId xmlns:a16="http://schemas.microsoft.com/office/drawing/2014/main" val="1147015831"/>
                    </a:ext>
                  </a:extLst>
                </a:gridCol>
                <a:gridCol w="1294912">
                  <a:extLst>
                    <a:ext uri="{9D8B030D-6E8A-4147-A177-3AD203B41FA5}">
                      <a16:colId xmlns:a16="http://schemas.microsoft.com/office/drawing/2014/main" val="1866115670"/>
                    </a:ext>
                  </a:extLst>
                </a:gridCol>
                <a:gridCol w="1315123">
                  <a:extLst>
                    <a:ext uri="{9D8B030D-6E8A-4147-A177-3AD203B41FA5}">
                      <a16:colId xmlns:a16="http://schemas.microsoft.com/office/drawing/2014/main" val="2822889794"/>
                    </a:ext>
                  </a:extLst>
                </a:gridCol>
              </a:tblGrid>
              <a:tr h="354328">
                <a:tc>
                  <a:txBody>
                    <a:bodyPr/>
                    <a:lstStyle/>
                    <a:p>
                      <a:r>
                        <a:rPr lang="en-GB" sz="1400" dirty="0"/>
                        <a:t>Orientation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Adhesive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Pressure @ failure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25692"/>
                  </a:ext>
                </a:extLst>
              </a:tr>
              <a:tr h="354328">
                <a:tc>
                  <a:txBody>
                    <a:bodyPr/>
                    <a:lstStyle/>
                    <a:p>
                      <a:r>
                        <a:rPr lang="en-GB" sz="1400" b="1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Acrylic glue (instantaneous)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&lt; 1 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663638"/>
                  </a:ext>
                </a:extLst>
              </a:tr>
              <a:tr h="354328">
                <a:tc>
                  <a:txBody>
                    <a:bodyPr/>
                    <a:lstStyle/>
                    <a:p>
                      <a:r>
                        <a:rPr lang="en-GB" sz="1400" b="1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Acrylic glue  (instantaneous)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~2 bars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658456"/>
                  </a:ext>
                </a:extLst>
              </a:tr>
            </a:tbl>
          </a:graphicData>
        </a:graphic>
      </p:graphicFrame>
      <p:pic>
        <p:nvPicPr>
          <p:cNvPr id="15" name="Picture 14" descr="A circular metal object with a copper center&#10;&#10;Description automatically generated">
            <a:extLst>
              <a:ext uri="{FF2B5EF4-FFF2-40B4-BE49-F238E27FC236}">
                <a16:creationId xmlns:a16="http://schemas.microsoft.com/office/drawing/2014/main" id="{4AC860F6-2E49-E9E2-8137-6B9B48FAEBF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1" t="31196" r="5828" b="-1"/>
          <a:stretch/>
        </p:blipFill>
        <p:spPr>
          <a:xfrm>
            <a:off x="7800106" y="3043195"/>
            <a:ext cx="3844626" cy="299289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1D6B98E-1A9F-11E4-4C95-348AB1552A19}"/>
              </a:ext>
            </a:extLst>
          </p:cNvPr>
          <p:cNvSpPr txBox="1"/>
          <p:nvPr/>
        </p:nvSpPr>
        <p:spPr>
          <a:xfrm>
            <a:off x="1145352" y="5970375"/>
            <a:ext cx="5446107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4400" algn="ctr">
              <a:buSzPct val="90000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Positive orientation prevents delamination phenomena.</a:t>
            </a:r>
          </a:p>
        </p:txBody>
      </p:sp>
    </p:spTree>
    <p:extLst>
      <p:ext uri="{BB962C8B-B14F-4D97-AF65-F5344CB8AC3E}">
        <p14:creationId xmlns:p14="http://schemas.microsoft.com/office/powerpoint/2010/main" val="1561832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4A5E8C4-3D22-1435-EC50-FC0967CD0BC8}"/>
              </a:ext>
            </a:extLst>
          </p:cNvPr>
          <p:cNvSpPr/>
          <p:nvPr/>
        </p:nvSpPr>
        <p:spPr>
          <a:xfrm>
            <a:off x="6113978" y="3758665"/>
            <a:ext cx="5378206" cy="2448000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2000">
                <a:schemeClr val="bg1"/>
              </a:gs>
              <a:gs pos="83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0" scaled="0"/>
            <a:tileRect/>
          </a:gradFill>
          <a:ln w="19050">
            <a:solidFill>
              <a:schemeClr val="accent6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50000"/>
              <a:hueOff val="-288960"/>
              <a:satOff val="-1071"/>
              <a:lumOff val="29032"/>
              <a:alphaOff val="0"/>
            </a:schemeClr>
          </a:fillRef>
          <a:effectRef idx="0">
            <a:schemeClr val="accent3">
              <a:shade val="50000"/>
              <a:hueOff val="-288960"/>
              <a:satOff val="-1071"/>
              <a:lumOff val="29032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CAC47F-866A-7876-6754-F2FD5C334C58}"/>
              </a:ext>
            </a:extLst>
          </p:cNvPr>
          <p:cNvGrpSpPr/>
          <p:nvPr/>
        </p:nvGrpSpPr>
        <p:grpSpPr>
          <a:xfrm>
            <a:off x="688612" y="3759725"/>
            <a:ext cx="5378208" cy="2448000"/>
            <a:chOff x="3263864" y="568"/>
            <a:chExt cx="1600271" cy="1280217"/>
          </a:xfr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37000">
                <a:schemeClr val="bg1"/>
              </a:gs>
              <a:gs pos="83000">
                <a:srgbClr val="E4EEF8"/>
              </a:gs>
              <a:gs pos="100000">
                <a:srgbClr val="7DADDD"/>
              </a:gs>
            </a:gsLst>
            <a:lin ang="0" scaled="0"/>
            <a:tileRect/>
          </a:gradFill>
          <a:effectLst/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E6DDEC25-2AB6-6818-9875-183214971116}"/>
                </a:ext>
              </a:extLst>
            </p:cNvPr>
            <p:cNvSpPr/>
            <p:nvPr/>
          </p:nvSpPr>
          <p:spPr>
            <a:xfrm>
              <a:off x="3263864" y="568"/>
              <a:ext cx="1600271" cy="1280217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4">
                    <a:lumMod val="5000"/>
                    <a:lumOff val="95000"/>
                  </a:schemeClr>
                </a:gs>
                <a:gs pos="37000">
                  <a:schemeClr val="bg1"/>
                </a:gs>
                <a:gs pos="83000">
                  <a:srgbClr val="E4F6F8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0" scaled="0"/>
            </a:gra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50000"/>
                <a:hueOff val="-288960"/>
                <a:satOff val="-1071"/>
                <a:lumOff val="29032"/>
                <a:alphaOff val="0"/>
              </a:schemeClr>
            </a:fillRef>
            <a:effectRef idx="0">
              <a:schemeClr val="accent3">
                <a:shade val="50000"/>
                <a:hueOff val="-288960"/>
                <a:satOff val="-1071"/>
                <a:lumOff val="2903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34" name="Rectangle: Rounded Corners 10">
              <a:extLst>
                <a:ext uri="{FF2B5EF4-FFF2-40B4-BE49-F238E27FC236}">
                  <a16:creationId xmlns:a16="http://schemas.microsoft.com/office/drawing/2014/main" id="{C73012F2-A4C3-03D9-ECC9-7BD54D3EC44A}"/>
                </a:ext>
              </a:extLst>
            </p:cNvPr>
            <p:cNvSpPr txBox="1"/>
            <p:nvPr/>
          </p:nvSpPr>
          <p:spPr>
            <a:xfrm>
              <a:off x="3373539" y="18073"/>
              <a:ext cx="1366286" cy="120522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dirty="0">
                  <a:solidFill>
                    <a:schemeClr val="accent2">
                      <a:lumMod val="75000"/>
                    </a:schemeClr>
                  </a:solidFill>
                </a:rPr>
                <a:t>CREEP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FB8A07-49D9-031F-90E9-833CE58D9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4D158BF-19AA-5266-ADB0-B7A01FD5C4D7}"/>
              </a:ext>
            </a:extLst>
          </p:cNvPr>
          <p:cNvGrpSpPr/>
          <p:nvPr/>
        </p:nvGrpSpPr>
        <p:grpSpPr>
          <a:xfrm>
            <a:off x="707923" y="1255378"/>
            <a:ext cx="5378208" cy="2448000"/>
            <a:chOff x="3263864" y="568"/>
            <a:chExt cx="1600271" cy="1280217"/>
          </a:xfr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37000">
                <a:schemeClr val="bg1"/>
              </a:gs>
              <a:gs pos="83000">
                <a:srgbClr val="E4EEF8"/>
              </a:gs>
              <a:gs pos="100000">
                <a:srgbClr val="7DADDD"/>
              </a:gs>
            </a:gsLst>
            <a:lin ang="0" scaled="0"/>
            <a:tileRect/>
          </a:gradFill>
          <a:effectLst/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EF2B54F0-4DF6-76C0-EC3E-A964A4C67063}"/>
                </a:ext>
              </a:extLst>
            </p:cNvPr>
            <p:cNvSpPr/>
            <p:nvPr/>
          </p:nvSpPr>
          <p:spPr>
            <a:xfrm>
              <a:off x="3263864" y="568"/>
              <a:ext cx="1600271" cy="1280217"/>
            </a:xfrm>
            <a:prstGeom prst="roundRect">
              <a:avLst>
                <a:gd name="adj" fmla="val 10000"/>
              </a:avLst>
            </a:prstGeom>
            <a:grpFill/>
            <a:ln w="19050">
              <a:solidFill>
                <a:srgbClr val="5090D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50000"/>
                <a:hueOff val="-288960"/>
                <a:satOff val="-1071"/>
                <a:lumOff val="29032"/>
                <a:alphaOff val="0"/>
              </a:schemeClr>
            </a:fillRef>
            <a:effectRef idx="0">
              <a:schemeClr val="accent3">
                <a:shade val="50000"/>
                <a:hueOff val="-288960"/>
                <a:satOff val="-1071"/>
                <a:lumOff val="2903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47" name="Rectangle: Rounded Corners 10">
              <a:extLst>
                <a:ext uri="{FF2B5EF4-FFF2-40B4-BE49-F238E27FC236}">
                  <a16:creationId xmlns:a16="http://schemas.microsoft.com/office/drawing/2014/main" id="{260430DE-6EC7-70B2-DAB8-0420874C6EAC}"/>
                </a:ext>
              </a:extLst>
            </p:cNvPr>
            <p:cNvSpPr txBox="1"/>
            <p:nvPr/>
          </p:nvSpPr>
          <p:spPr>
            <a:xfrm>
              <a:off x="3373539" y="18073"/>
              <a:ext cx="1366286" cy="1205225"/>
            </a:xfrm>
            <a:prstGeom prst="rect">
              <a:avLst/>
            </a:prstGeom>
            <a:grpFill/>
            <a:ln w="1905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b="1" dirty="0">
                  <a:solidFill>
                    <a:schemeClr val="accent1"/>
                  </a:solidFill>
                </a:rPr>
                <a:t>STATIC</a:t>
              </a:r>
              <a:endParaRPr lang="en-GB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2BFBEF6-8F8F-3C46-7651-73D1B75EA036}"/>
              </a:ext>
            </a:extLst>
          </p:cNvPr>
          <p:cNvGrpSpPr/>
          <p:nvPr/>
        </p:nvGrpSpPr>
        <p:grpSpPr>
          <a:xfrm>
            <a:off x="6131271" y="1255378"/>
            <a:ext cx="5378206" cy="2448000"/>
            <a:chOff x="3263864" y="568"/>
            <a:chExt cx="1600271" cy="2586014"/>
          </a:xfr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62000">
                <a:schemeClr val="bg1"/>
              </a:gs>
              <a:gs pos="83000">
                <a:srgbClr val="E4EEF8"/>
              </a:gs>
              <a:gs pos="100000">
                <a:srgbClr val="ACCBEA"/>
              </a:gs>
            </a:gsLst>
            <a:lin ang="0" scaled="0"/>
            <a:tileRect/>
          </a:gradFill>
          <a:effectLst/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F1FD4D2D-254E-6C98-6054-70B800B9CBFA}"/>
                </a:ext>
              </a:extLst>
            </p:cNvPr>
            <p:cNvSpPr/>
            <p:nvPr/>
          </p:nvSpPr>
          <p:spPr>
            <a:xfrm>
              <a:off x="3263864" y="568"/>
              <a:ext cx="1600271" cy="2586014"/>
            </a:xfrm>
            <a:prstGeom prst="roundRect">
              <a:avLst>
                <a:gd name="adj" fmla="val 10000"/>
              </a:avLst>
            </a:prstGeom>
            <a:grpFill/>
            <a:ln w="19050">
              <a:solidFill>
                <a:srgbClr val="7EAEDE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50000"/>
                <a:hueOff val="-288960"/>
                <a:satOff val="-1071"/>
                <a:lumOff val="29032"/>
                <a:alphaOff val="0"/>
              </a:schemeClr>
            </a:fillRef>
            <a:effectRef idx="0">
              <a:schemeClr val="accent3">
                <a:shade val="50000"/>
                <a:hueOff val="-288960"/>
                <a:satOff val="-1071"/>
                <a:lumOff val="2903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Rectangle: Rounded Corners 10">
              <a:extLst>
                <a:ext uri="{FF2B5EF4-FFF2-40B4-BE49-F238E27FC236}">
                  <a16:creationId xmlns:a16="http://schemas.microsoft.com/office/drawing/2014/main" id="{5D0659FA-2A2F-F63D-B286-CEFC9368BFBB}"/>
                </a:ext>
              </a:extLst>
            </p:cNvPr>
            <p:cNvSpPr txBox="1"/>
            <p:nvPr/>
          </p:nvSpPr>
          <p:spPr>
            <a:xfrm>
              <a:off x="3374786" y="38063"/>
              <a:ext cx="1379674" cy="2433896"/>
            </a:xfrm>
            <a:prstGeom prst="rect">
              <a:avLst/>
            </a:prstGeom>
            <a:grpFill/>
            <a:ln w="1905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b="1" dirty="0">
                  <a:solidFill>
                    <a:srgbClr val="3279C0"/>
                  </a:solidFill>
                </a:rPr>
                <a:t>FATIGUE</a:t>
              </a:r>
              <a:endParaRPr lang="en-GB" sz="1600" b="1" dirty="0">
                <a:solidFill>
                  <a:srgbClr val="3279C0"/>
                </a:solidFill>
              </a:endParaRPr>
            </a:p>
          </p:txBody>
        </p:sp>
      </p:grpSp>
      <p:sp>
        <p:nvSpPr>
          <p:cNvPr id="53" name="Rectangle: Rounded Corners 10">
            <a:extLst>
              <a:ext uri="{FF2B5EF4-FFF2-40B4-BE49-F238E27FC236}">
                <a16:creationId xmlns:a16="http://schemas.microsoft.com/office/drawing/2014/main" id="{019CCB09-5F58-C9FC-FEA1-D38685FB16EE}"/>
              </a:ext>
            </a:extLst>
          </p:cNvPr>
          <p:cNvSpPr txBox="1"/>
          <p:nvPr/>
        </p:nvSpPr>
        <p:spPr>
          <a:xfrm>
            <a:off x="7011469" y="3830364"/>
            <a:ext cx="4215330" cy="2304602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0480" tIns="30480" rIns="30480" bIns="30480" numCol="1" spcCol="1270" anchor="t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dirty="0">
                <a:solidFill>
                  <a:schemeClr val="accent6"/>
                </a:solidFill>
              </a:rPr>
              <a:t>FRACTURE TOUGHNESS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013B3FC-808C-FBB3-8990-D1710EA3CBCD}"/>
              </a:ext>
            </a:extLst>
          </p:cNvPr>
          <p:cNvGrpSpPr/>
          <p:nvPr/>
        </p:nvGrpSpPr>
        <p:grpSpPr>
          <a:xfrm>
            <a:off x="4478251" y="3099106"/>
            <a:ext cx="3233872" cy="1311186"/>
            <a:chOff x="3221751" y="2005342"/>
            <a:chExt cx="1684496" cy="1684496"/>
          </a:xfrm>
          <a:solidFill>
            <a:srgbClr val="0070C0"/>
          </a:solidFill>
          <a:effectLst/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CC42203-42AD-C2DC-B161-25DB4B81F151}"/>
                </a:ext>
              </a:extLst>
            </p:cNvPr>
            <p:cNvSpPr/>
            <p:nvPr/>
          </p:nvSpPr>
          <p:spPr>
            <a:xfrm>
              <a:off x="3221751" y="2005342"/>
              <a:ext cx="1684496" cy="1684496"/>
            </a:xfrm>
            <a:prstGeom prst="ellips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sz="1600">
                <a:solidFill>
                  <a:schemeClr val="bg1"/>
                </a:solidFill>
              </a:endParaRPr>
            </a:p>
          </p:txBody>
        </p:sp>
        <p:sp>
          <p:nvSpPr>
            <p:cNvPr id="83" name="Oval 4">
              <a:extLst>
                <a:ext uri="{FF2B5EF4-FFF2-40B4-BE49-F238E27FC236}">
                  <a16:creationId xmlns:a16="http://schemas.microsoft.com/office/drawing/2014/main" id="{D18BE217-4319-52A9-1F2A-A0D844417FA2}"/>
                </a:ext>
              </a:extLst>
            </p:cNvPr>
            <p:cNvSpPr txBox="1"/>
            <p:nvPr/>
          </p:nvSpPr>
          <p:spPr>
            <a:xfrm>
              <a:off x="3403684" y="2272256"/>
              <a:ext cx="1320629" cy="119111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600" b="1" dirty="0">
                  <a:solidFill>
                    <a:schemeClr val="bg1"/>
                  </a:solidFill>
                </a:rPr>
                <a:t>BULGE TEST SETUP: TESTS</a:t>
              </a:r>
              <a:endParaRPr lang="en-GB" sz="1400" i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526E9425-ADF4-0E55-4887-7047FC33A31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Capabilities</a:t>
            </a:r>
            <a:endParaRPr lang="en-GB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9B265E-1E59-E5D4-2EA0-A4E9F893BC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" r="38010" b="32479"/>
          <a:stretch/>
        </p:blipFill>
        <p:spPr>
          <a:xfrm>
            <a:off x="6468046" y="4274311"/>
            <a:ext cx="2543852" cy="1663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371C52-1775-8191-6BA0-F1CA6B19B7BC}"/>
                  </a:ext>
                </a:extLst>
              </p:cNvPr>
              <p:cNvSpPr txBox="1"/>
              <p:nvPr/>
            </p:nvSpPr>
            <p:spPr>
              <a:xfrm>
                <a:off x="9562236" y="4787981"/>
                <a:ext cx="1797256" cy="6358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600" dirty="0">
                    <a:solidFill>
                      <a:schemeClr val="tx2"/>
                    </a:solidFill>
                  </a:rPr>
                  <a:t>  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Irwin’s formula</a:t>
                </a:r>
              </a:p>
              <a:p>
                <a:r>
                  <a:rPr lang="en-GB" sz="16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𝐼𝐶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l-GR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sz="16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GB" sz="16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𝑐𝑟𝑎𝑐𝑘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371C52-1775-8191-6BA0-F1CA6B19B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236" y="4787981"/>
                <a:ext cx="1797256" cy="635815"/>
              </a:xfrm>
              <a:prstGeom prst="rect">
                <a:avLst/>
              </a:prstGeom>
              <a:blipFill>
                <a:blip r:embed="rId4"/>
                <a:stretch>
                  <a:fillRect l="-680" t="-9524" b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AF05424-E41E-FB91-BA94-8F33A3791E7A}"/>
                  </a:ext>
                </a:extLst>
              </p:cNvPr>
              <p:cNvSpPr txBox="1"/>
              <p:nvPr/>
            </p:nvSpPr>
            <p:spPr>
              <a:xfrm>
                <a:off x="7380064" y="2938341"/>
                <a:ext cx="3683342" cy="7257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tx2"/>
                    </a:solidFill>
                  </a:rPr>
                  <a:t>Coffin-Manson (LCF)</a:t>
                </a:r>
                <a:r>
                  <a:rPr lang="en-GB" sz="16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:</a:t>
                </a:r>
                <a:r>
                  <a:rPr lang="en-GB" sz="1600" b="1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Δε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</m:num>
                      <m:den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(2</m:t>
                        </m:r>
                        <m:sSub>
                          <m:sSubPr>
                            <m:ctrlPr>
                              <a:rPr lang="en-GB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GB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en-GB" sz="1600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GB" sz="1600" b="1" dirty="0">
                    <a:solidFill>
                      <a:schemeClr val="tx2"/>
                    </a:solidFill>
                  </a:rPr>
                  <a:t>Basquin (HCF)</a:t>
                </a:r>
                <a:r>
                  <a:rPr lang="en-GB" sz="16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:</a:t>
                </a:r>
                <a:r>
                  <a:rPr lang="en-GB" sz="1600" b="1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num>
                      <m:den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(2</m:t>
                        </m:r>
                        <m:sSub>
                          <m:sSubPr>
                            <m:ctrlPr>
                              <a:rPr lang="en-GB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GB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p>
                  </m:oMath>
                </a14:m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AF05424-E41E-FB91-BA94-8F33A3791E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064" y="2938341"/>
                <a:ext cx="3683342" cy="725776"/>
              </a:xfrm>
              <a:prstGeom prst="rect">
                <a:avLst/>
              </a:prstGeom>
              <a:blipFill>
                <a:blip r:embed="rId5"/>
                <a:stretch>
                  <a:fillRect l="-2980" r="-166" b="-92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81A18386-5CE3-8B1B-470F-48E4CA9F2F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7520" y="1733375"/>
            <a:ext cx="2025619" cy="10401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47EF7E-2F56-71C3-486C-34877CD60969}"/>
                  </a:ext>
                </a:extLst>
              </p:cNvPr>
              <p:cNvSpPr txBox="1"/>
              <p:nvPr/>
            </p:nvSpPr>
            <p:spPr>
              <a:xfrm>
                <a:off x="2569079" y="1977561"/>
                <a:ext cx="2880981" cy="470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 (1+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47EF7E-2F56-71C3-486C-34877CD60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079" y="1977561"/>
                <a:ext cx="2880981" cy="47045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CF8BB1-71EB-CD59-B889-819BC9AEE9C0}"/>
                  </a:ext>
                </a:extLst>
              </p:cNvPr>
              <p:cNvSpPr txBox="1"/>
              <p:nvPr/>
            </p:nvSpPr>
            <p:spPr>
              <a:xfrm>
                <a:off x="2864913" y="2862185"/>
                <a:ext cx="2233752" cy="4322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CF8BB1-71EB-CD59-B889-819BC9AEE9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913" y="2862185"/>
                <a:ext cx="2233752" cy="4322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F0433EBB-7D93-BFE2-9C03-E731D377FC02}"/>
              </a:ext>
            </a:extLst>
          </p:cNvPr>
          <p:cNvSpPr txBox="1"/>
          <p:nvPr/>
        </p:nvSpPr>
        <p:spPr>
          <a:xfrm>
            <a:off x="2569079" y="1739591"/>
            <a:ext cx="288098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Rectangular shape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D5AE7A-FAA4-928A-E0A5-19B2219E90C8}"/>
              </a:ext>
            </a:extLst>
          </p:cNvPr>
          <p:cNvSpPr txBox="1"/>
          <p:nvPr/>
        </p:nvSpPr>
        <p:spPr>
          <a:xfrm>
            <a:off x="2909054" y="2613333"/>
            <a:ext cx="22337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Circular shape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7DE10B-D454-F8C7-0D9B-54D21FA1D617}"/>
              </a:ext>
            </a:extLst>
          </p:cNvPr>
          <p:cNvSpPr txBox="1"/>
          <p:nvPr/>
        </p:nvSpPr>
        <p:spPr>
          <a:xfrm>
            <a:off x="4529636" y="4783190"/>
            <a:ext cx="11980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400" dirty="0">
                <a:solidFill>
                  <a:schemeClr val="tx2"/>
                </a:solidFill>
              </a:rPr>
              <a:t>σ</a:t>
            </a:r>
            <a:r>
              <a:rPr lang="en-GB" sz="1400" baseline="-25000" dirty="0">
                <a:solidFill>
                  <a:schemeClr val="tx2"/>
                </a:solidFill>
              </a:rPr>
              <a:t>1</a:t>
            </a:r>
            <a:r>
              <a:rPr lang="en-GB" sz="1400" dirty="0">
                <a:solidFill>
                  <a:schemeClr val="tx2"/>
                </a:solidFill>
              </a:rPr>
              <a:t> &gt; </a:t>
            </a:r>
            <a:r>
              <a:rPr lang="el-GR" sz="1400" dirty="0">
                <a:solidFill>
                  <a:schemeClr val="tx2"/>
                </a:solidFill>
              </a:rPr>
              <a:t>σ</a:t>
            </a:r>
            <a:r>
              <a:rPr lang="en-GB" sz="1400" baseline="-25000" dirty="0">
                <a:solidFill>
                  <a:schemeClr val="tx2"/>
                </a:solidFill>
              </a:rPr>
              <a:t>2 </a:t>
            </a:r>
            <a:r>
              <a:rPr lang="en-GB" sz="1400" dirty="0">
                <a:solidFill>
                  <a:schemeClr val="tx2"/>
                </a:solidFill>
              </a:rPr>
              <a:t>&gt; </a:t>
            </a:r>
            <a:r>
              <a:rPr lang="el-GR" sz="1400" dirty="0">
                <a:solidFill>
                  <a:schemeClr val="tx2"/>
                </a:solidFill>
              </a:rPr>
              <a:t>σ</a:t>
            </a:r>
            <a:r>
              <a:rPr lang="en-GB" sz="1400" baseline="-250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498D89-FAC3-9DB7-BB41-40CDE5DE59B9}"/>
              </a:ext>
            </a:extLst>
          </p:cNvPr>
          <p:cNvSpPr txBox="1"/>
          <p:nvPr/>
        </p:nvSpPr>
        <p:spPr>
          <a:xfrm>
            <a:off x="4515611" y="5147801"/>
            <a:ext cx="1136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T</a:t>
            </a:r>
            <a:r>
              <a:rPr lang="en-GB" sz="1400" baseline="-25000" dirty="0">
                <a:solidFill>
                  <a:schemeClr val="tx2"/>
                </a:solidFill>
              </a:rPr>
              <a:t>1 </a:t>
            </a:r>
            <a:r>
              <a:rPr lang="en-GB" sz="1400" dirty="0">
                <a:solidFill>
                  <a:schemeClr val="tx2"/>
                </a:solidFill>
              </a:rPr>
              <a:t>&gt; T</a:t>
            </a:r>
            <a:r>
              <a:rPr lang="en-GB" sz="1400" baseline="-25000" dirty="0">
                <a:solidFill>
                  <a:schemeClr val="tx2"/>
                </a:solidFill>
              </a:rPr>
              <a:t>2 </a:t>
            </a:r>
            <a:r>
              <a:rPr lang="en-GB" sz="1400" dirty="0">
                <a:solidFill>
                  <a:schemeClr val="tx2"/>
                </a:solidFill>
              </a:rPr>
              <a:t>&gt; T</a:t>
            </a:r>
            <a:r>
              <a:rPr lang="en-GB" sz="1400" baseline="-25000" dirty="0">
                <a:solidFill>
                  <a:schemeClr val="tx2"/>
                </a:solidFill>
              </a:rPr>
              <a:t>3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5E74C20-5123-E1F1-BCCB-DBB15EA907B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0154" y="4246221"/>
            <a:ext cx="2851394" cy="174564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4CF9EA6-B5E4-DEE9-CBFE-2CAF2B2C1ED7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7770" y="1477655"/>
            <a:ext cx="2163350" cy="1484254"/>
          </a:xfrm>
          <a:prstGeom prst="rect">
            <a:avLst/>
          </a:prstGeom>
        </p:spPr>
      </p:pic>
      <p:pic>
        <p:nvPicPr>
          <p:cNvPr id="44" name="Picture 43" descr="A rainbow colored sphere with black text&#10;&#10;AI-generated content may be incorrect.">
            <a:extLst>
              <a:ext uri="{FF2B5EF4-FFF2-40B4-BE49-F238E27FC236}">
                <a16:creationId xmlns:a16="http://schemas.microsoft.com/office/drawing/2014/main" id="{F98CE661-BE63-0E7C-EAB5-05559880D112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766" t="22886" r="17828" b="17886"/>
          <a:stretch/>
        </p:blipFill>
        <p:spPr>
          <a:xfrm>
            <a:off x="1404293" y="2836955"/>
            <a:ext cx="1022618" cy="704540"/>
          </a:xfrm>
          <a:prstGeom prst="rect">
            <a:avLst/>
          </a:prstGeom>
        </p:spPr>
      </p:pic>
      <p:pic>
        <p:nvPicPr>
          <p:cNvPr id="60" name="Picture 59" descr="A green and yellow rectangular object&#10;&#10;AI-generated content may be incorrect.">
            <a:extLst>
              <a:ext uri="{FF2B5EF4-FFF2-40B4-BE49-F238E27FC236}">
                <a16:creationId xmlns:a16="http://schemas.microsoft.com/office/drawing/2014/main" id="{E667F5D1-B494-2405-1A68-E337B075C34C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437" t="22033" r="15279" b="20913"/>
          <a:stretch/>
        </p:blipFill>
        <p:spPr>
          <a:xfrm>
            <a:off x="1051119" y="1733375"/>
            <a:ext cx="1688848" cy="965509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F68C7645-08E0-7E7B-CD62-4A647AB07D38}"/>
              </a:ext>
            </a:extLst>
          </p:cNvPr>
          <p:cNvSpPr txBox="1"/>
          <p:nvPr/>
        </p:nvSpPr>
        <p:spPr>
          <a:xfrm>
            <a:off x="1404293" y="1566154"/>
            <a:ext cx="10813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VM Stress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3127A47-292B-0E84-D3EF-C7070421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9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53" grpId="0"/>
      <p:bldP spid="8" grpId="0"/>
      <p:bldP spid="10" grpId="0"/>
      <p:bldP spid="20" grpId="0"/>
      <p:bldP spid="23" grpId="0"/>
      <p:bldP spid="25" grpId="0"/>
      <p:bldP spid="26" grpId="0"/>
      <p:bldP spid="27" grpId="0"/>
      <p:bldP spid="28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96103-EDBC-F282-12B8-702F728F5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523F8C-148C-1103-1117-4F2F5443E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829549-CEB6-5313-CB89-BBCB1F32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6977CF-489C-1712-1642-700DFD457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6152FE4B-5C76-C0D4-8693-C7131AB6D472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43D15B7-2530-2B13-290A-F97B4D9385BB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05D2482-9A15-337B-DDCD-35BF182F442C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91F1395-B45F-08B0-A886-6B9B12DB55E2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C22CA1D9-8C70-F85E-9903-5B320AB70174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57AF4EA-6D56-EC2C-6C0D-6F3E660D31C3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BB3C95B-9DF9-1751-684E-63B58EA3A5A6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3EE9E79-24E8-9E19-86FF-0F637CACC27D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setup: </a:t>
              </a:r>
              <a:r>
                <a:rPr lang="en-GB" kern="1200" dirty="0">
                  <a:solidFill>
                    <a:schemeClr val="bg1"/>
                  </a:solidFill>
                </a:rPr>
                <a:t>small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7CEE4636-C40D-E4DB-99D2-623636294593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346F31E-D68F-063F-2A5B-9B08806E23B9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89D966D-18BE-5AB6-71AF-F52673DC57C1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000D0CA-B782-6766-99DB-5B656249F437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131A9292-95DF-2E8A-C80E-22765A603501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AF7D100-F8B0-BBCF-8213-0FC96F988C15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230C762-A6C2-0AED-562D-45841CF0863E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DDE9500-37E6-8E06-F989-42D12D521358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setup: big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C032703A-AB72-6694-11A4-9D90C4C69CF3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353A80-C544-7B20-0388-1CA2C16B61E9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D28BB09-76BA-210A-6F29-A46D418B124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6925556-99DA-7E46-5961-B13256F2AA4E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C9979FE1-0A82-8C1F-9AA5-35E3D3577052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175C6CF-86E6-8245-842F-98AA4405C197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DE50B4A-F64D-F882-1BA4-14E38F94B2D2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7CF37B6-56B9-8AC3-36C3-28DBE01AC4F7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B4916DFC-6C7D-3BD0-A5BC-9A7C15533267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F3ADB68E-7C5D-6CE9-0BF0-BD693D110B2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99161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2BB4C-1C30-9C0E-A34D-FB96046C8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74D38-56F9-338E-C097-3D68303F5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</a:t>
            </a:r>
            <a:r>
              <a:rPr lang="it-IT" kern="0" dirty="0"/>
              <a:t>tests</a:t>
            </a:r>
            <a:r>
              <a:rPr lang="it-IT" sz="3600" b="1" kern="0" dirty="0"/>
              <a:t>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/>
              <a:t>Setup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8CDACF-A2C3-A870-DA4D-D146B3246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591FB5-2C0C-7E23-B4E4-941D2E08C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64AD36-FE44-EC9E-2C32-8802D2E06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DE2031-5420-2966-2D43-DBB8BEE740EF}"/>
              </a:ext>
            </a:extLst>
          </p:cNvPr>
          <p:cNvSpPr/>
          <p:nvPr/>
        </p:nvSpPr>
        <p:spPr>
          <a:xfrm>
            <a:off x="309438" y="1264338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49D375-B9E9-F774-6DF6-3F249CBC319F}"/>
              </a:ext>
            </a:extLst>
          </p:cNvPr>
          <p:cNvSpPr txBox="1"/>
          <p:nvPr/>
        </p:nvSpPr>
        <p:spPr>
          <a:xfrm>
            <a:off x="3269092" y="1562113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D94B8C-5FF0-2A5A-F547-425D8C7BE3FE}"/>
              </a:ext>
            </a:extLst>
          </p:cNvPr>
          <p:cNvSpPr txBox="1"/>
          <p:nvPr/>
        </p:nvSpPr>
        <p:spPr>
          <a:xfrm>
            <a:off x="545159" y="1562113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3443B8-1246-AF1D-8BE9-7EF75E0CE5DB}"/>
              </a:ext>
            </a:extLst>
          </p:cNvPr>
          <p:cNvSpPr txBox="1"/>
          <p:nvPr/>
        </p:nvSpPr>
        <p:spPr>
          <a:xfrm>
            <a:off x="309437" y="2108887"/>
            <a:ext cx="61609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Room Temperature (≈293K)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Number of sample tested</a:t>
            </a:r>
            <a:r>
              <a:rPr lang="it-IT" sz="1600" kern="0" dirty="0">
                <a:solidFill>
                  <a:prstClr val="black"/>
                </a:solidFill>
              </a:rPr>
              <a:t>: 5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Pressure load rate: </a:t>
            </a:r>
            <a:r>
              <a:rPr lang="it-IT" sz="1600" kern="0" dirty="0">
                <a:solidFill>
                  <a:prstClr val="black"/>
                </a:solidFill>
              </a:rPr>
              <a:t>100 mbar/min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LOCTITE EA9492, 3M DP190, MG 832HT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Data post-processing: </a:t>
            </a:r>
            <a:r>
              <a:rPr lang="it-IT" sz="1600" kern="0" dirty="0">
                <a:solidFill>
                  <a:prstClr val="black"/>
                </a:solidFill>
              </a:rPr>
              <a:t>analytical procedure+FEM</a:t>
            </a:r>
          </a:p>
        </p:txBody>
      </p:sp>
      <p:pic>
        <p:nvPicPr>
          <p:cNvPr id="14" name="Picture 13" descr="A group of small transparent capsules&#10;&#10;Description automatically generated">
            <a:extLst>
              <a:ext uri="{FF2B5EF4-FFF2-40B4-BE49-F238E27FC236}">
                <a16:creationId xmlns:a16="http://schemas.microsoft.com/office/drawing/2014/main" id="{F455FDD7-2585-6607-42AE-A40ECC46C3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22" t="25867" r="23208" b="17294"/>
          <a:stretch/>
        </p:blipFill>
        <p:spPr>
          <a:xfrm>
            <a:off x="428087" y="4192142"/>
            <a:ext cx="2675771" cy="1710933"/>
          </a:xfrm>
          <a:prstGeom prst="rect">
            <a:avLst/>
          </a:prstGeom>
        </p:spPr>
      </p:pic>
      <p:pic>
        <p:nvPicPr>
          <p:cNvPr id="35" name="Picture 34" descr="A close-up of a copper object&#10;&#10;Description automatically generated">
            <a:extLst>
              <a:ext uri="{FF2B5EF4-FFF2-40B4-BE49-F238E27FC236}">
                <a16:creationId xmlns:a16="http://schemas.microsoft.com/office/drawing/2014/main" id="{0C0B0A1A-7F6B-4FD4-96A4-15403E8E8A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77" t="30270" r="23817" b="6237"/>
          <a:stretch/>
        </p:blipFill>
        <p:spPr>
          <a:xfrm>
            <a:off x="3172477" y="3822053"/>
            <a:ext cx="2949514" cy="2332971"/>
          </a:xfrm>
          <a:prstGeom prst="rect">
            <a:avLst/>
          </a:prstGeom>
        </p:spPr>
      </p:pic>
      <p:pic>
        <p:nvPicPr>
          <p:cNvPr id="11" name="Picture 10" descr="A room with a table with several objects on it&#10;&#10;Description automatically generated with medium confidence">
            <a:extLst>
              <a:ext uri="{FF2B5EF4-FFF2-40B4-BE49-F238E27FC236}">
                <a16:creationId xmlns:a16="http://schemas.microsoft.com/office/drawing/2014/main" id="{C98EF0DB-E285-F80E-5F74-09A47ED61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9873" y="1658276"/>
            <a:ext cx="5614788" cy="42110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DCDF36F-8671-21C8-C129-0D919DF9AF9B}"/>
              </a:ext>
            </a:extLst>
          </p:cNvPr>
          <p:cNvSpPr txBox="1"/>
          <p:nvPr/>
        </p:nvSpPr>
        <p:spPr>
          <a:xfrm>
            <a:off x="6318492" y="5139537"/>
            <a:ext cx="237744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temperature measurements setup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D43E9B-644F-89F0-6B91-A8D5379B9271}"/>
              </a:ext>
            </a:extLst>
          </p:cNvPr>
          <p:cNvSpPr txBox="1"/>
          <p:nvPr/>
        </p:nvSpPr>
        <p:spPr>
          <a:xfrm>
            <a:off x="8921887" y="3599840"/>
            <a:ext cx="846767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 bottle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C06D17-5BBF-3D22-145E-CC46D79D94DE}"/>
              </a:ext>
            </a:extLst>
          </p:cNvPr>
          <p:cNvSpPr txBox="1"/>
          <p:nvPr/>
        </p:nvSpPr>
        <p:spPr>
          <a:xfrm>
            <a:off x="10160716" y="3060702"/>
            <a:ext cx="15621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122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CA48E-E3E4-07BC-7191-EDE546806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1CBAB21-41C3-1608-7C8C-94610AC1CC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44"/>
          <a:stretch/>
        </p:blipFill>
        <p:spPr>
          <a:xfrm>
            <a:off x="437131" y="2840518"/>
            <a:ext cx="5072691" cy="34731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5A50A5-2530-9B63-A59E-4E86BA80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tests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>
                <a:solidFill>
                  <a:srgbClr val="0033A0"/>
                </a:solidFill>
              </a:rPr>
              <a:t>Initial condition</a:t>
            </a:r>
            <a:br>
              <a:rPr lang="fr-CH" dirty="0">
                <a:solidFill>
                  <a:schemeClr val="accent3"/>
                </a:solidFill>
              </a:rPr>
            </a:br>
            <a:endParaRPr lang="en-GB" sz="2400" dirty="0">
              <a:solidFill>
                <a:schemeClr val="accent3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99FCD2-C2AF-C250-BBE9-E35A5749F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61873-CFEB-F54D-E611-C0D1C3D82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6FB8DD-DD95-7770-AB9F-314B9A0E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E368F5-F180-7F1A-FE6D-A359FCE84B1A}"/>
              </a:ext>
            </a:extLst>
          </p:cNvPr>
          <p:cNvSpPr txBox="1"/>
          <p:nvPr/>
        </p:nvSpPr>
        <p:spPr>
          <a:xfrm>
            <a:off x="407987" y="1270858"/>
            <a:ext cx="73078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The</a:t>
            </a:r>
            <a:r>
              <a:rPr lang="it-IT" sz="1600" b="1" kern="0" dirty="0">
                <a:solidFill>
                  <a:prstClr val="black"/>
                </a:solidFill>
              </a:rPr>
              <a:t> initial deformation </a:t>
            </a:r>
            <a:r>
              <a:rPr lang="it-IT" sz="1600" kern="0" dirty="0">
                <a:solidFill>
                  <a:prstClr val="black"/>
                </a:solidFill>
              </a:rPr>
              <a:t>of the membrane must be evaluated (and compensated) before each cycle</a:t>
            </a: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A</a:t>
            </a:r>
            <a:r>
              <a:rPr lang="it-IT" sz="1600" b="1" kern="0" dirty="0">
                <a:solidFill>
                  <a:prstClr val="black"/>
                </a:solidFill>
              </a:rPr>
              <a:t> repeatable behavior </a:t>
            </a:r>
            <a:r>
              <a:rPr lang="it-IT" sz="1600" kern="0" dirty="0">
                <a:solidFill>
                  <a:prstClr val="black"/>
                </a:solidFill>
              </a:rPr>
              <a:t>of the membrane is measured after many cycles (N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=40)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The </a:t>
            </a:r>
            <a:r>
              <a:rPr lang="it-IT" sz="1600" b="1" kern="0" dirty="0">
                <a:solidFill>
                  <a:prstClr val="black"/>
                </a:solidFill>
              </a:rPr>
              <a:t>mechanical hysteresis </a:t>
            </a:r>
            <a:r>
              <a:rPr lang="it-IT" sz="1600" kern="0" dirty="0">
                <a:solidFill>
                  <a:prstClr val="black"/>
                </a:solidFill>
              </a:rPr>
              <a:t>measured by bulge tests is attributed to the glue, as demonstrated by FEM.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F09123-4D94-BD03-2828-0A447E8AF440}"/>
              </a:ext>
            </a:extLst>
          </p:cNvPr>
          <p:cNvSpPr txBox="1"/>
          <p:nvPr/>
        </p:nvSpPr>
        <p:spPr>
          <a:xfrm>
            <a:off x="3356134" y="5383259"/>
            <a:ext cx="18726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Adhesive=</a:t>
            </a:r>
            <a:r>
              <a:rPr lang="en-GB" sz="1400" dirty="0"/>
              <a:t>3M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/>
              <a:t>DP190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FE5B4C-70A6-A151-F934-88174F924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838" y="4510763"/>
            <a:ext cx="4320000" cy="1595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BA1A21-6E12-ABC7-281D-DB505171D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838" y="923925"/>
            <a:ext cx="4320000" cy="16244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9372B0-D311-C345-8C1D-10C60FAD05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838" y="2886362"/>
            <a:ext cx="4320000" cy="1597184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534D77C0-874F-B3B6-9F19-2800EA1D9E73}"/>
              </a:ext>
            </a:extLst>
          </p:cNvPr>
          <p:cNvSpPr/>
          <p:nvPr/>
        </p:nvSpPr>
        <p:spPr>
          <a:xfrm>
            <a:off x="9856788" y="2422573"/>
            <a:ext cx="954087" cy="9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B0C2FF-87CC-C88A-F47F-6D9E80EF1437}"/>
              </a:ext>
            </a:extLst>
          </p:cNvPr>
          <p:cNvSpPr/>
          <p:nvPr/>
        </p:nvSpPr>
        <p:spPr>
          <a:xfrm>
            <a:off x="9856788" y="4367828"/>
            <a:ext cx="954087" cy="9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1DC78F-3771-1E87-C101-A658BF56AFFB}"/>
              </a:ext>
            </a:extLst>
          </p:cNvPr>
          <p:cNvSpPr/>
          <p:nvPr/>
        </p:nvSpPr>
        <p:spPr>
          <a:xfrm>
            <a:off x="9856787" y="3100282"/>
            <a:ext cx="954087" cy="9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7F3B135-405B-75B1-7240-294E8AB8FB46}"/>
              </a:ext>
            </a:extLst>
          </p:cNvPr>
          <p:cNvSpPr/>
          <p:nvPr/>
        </p:nvSpPr>
        <p:spPr>
          <a:xfrm>
            <a:off x="9875839" y="5965012"/>
            <a:ext cx="984670" cy="122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856D68-8BBF-939F-B1F3-2B96C3F7D502}"/>
              </a:ext>
            </a:extLst>
          </p:cNvPr>
          <p:cNvSpPr/>
          <p:nvPr/>
        </p:nvSpPr>
        <p:spPr>
          <a:xfrm>
            <a:off x="5867400" y="3197460"/>
            <a:ext cx="1260000" cy="2520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80C3A86-2418-7F6B-EC0B-428516F9D0ED}"/>
              </a:ext>
            </a:extLst>
          </p:cNvPr>
          <p:cNvSpPr/>
          <p:nvPr/>
        </p:nvSpPr>
        <p:spPr>
          <a:xfrm>
            <a:off x="6137400" y="3467460"/>
            <a:ext cx="720000" cy="1980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77FAEC5-D653-614F-E3A6-DCB718273A5B}"/>
              </a:ext>
            </a:extLst>
          </p:cNvPr>
          <p:cNvCxnSpPr>
            <a:cxnSpLocks/>
          </p:cNvCxnSpPr>
          <p:nvPr/>
        </p:nvCxnSpPr>
        <p:spPr>
          <a:xfrm>
            <a:off x="5857875" y="4341018"/>
            <a:ext cx="27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7B5DAF3-18D6-52FF-3DCE-31D750C4C0E5}"/>
              </a:ext>
            </a:extLst>
          </p:cNvPr>
          <p:cNvCxnSpPr>
            <a:cxnSpLocks/>
          </p:cNvCxnSpPr>
          <p:nvPr/>
        </p:nvCxnSpPr>
        <p:spPr>
          <a:xfrm>
            <a:off x="6866924" y="4350543"/>
            <a:ext cx="27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59C317-8CDF-C990-3777-60CF0DC8F62D}"/>
              </a:ext>
            </a:extLst>
          </p:cNvPr>
          <p:cNvCxnSpPr>
            <a:cxnSpLocks/>
          </p:cNvCxnSpPr>
          <p:nvPr/>
        </p:nvCxnSpPr>
        <p:spPr>
          <a:xfrm>
            <a:off x="6146924" y="4457460"/>
            <a:ext cx="70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D7886DA-1F5A-62B9-5EAA-A09C6618E176}"/>
              </a:ext>
            </a:extLst>
          </p:cNvPr>
          <p:cNvCxnSpPr>
            <a:cxnSpLocks/>
          </p:cNvCxnSpPr>
          <p:nvPr/>
        </p:nvCxnSpPr>
        <p:spPr>
          <a:xfrm>
            <a:off x="6126955" y="4341019"/>
            <a:ext cx="22350" cy="1140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A13C13-6C01-AC6F-ED47-CBD30A0F35D7}"/>
              </a:ext>
            </a:extLst>
          </p:cNvPr>
          <p:cNvCxnSpPr>
            <a:cxnSpLocks/>
          </p:cNvCxnSpPr>
          <p:nvPr/>
        </p:nvCxnSpPr>
        <p:spPr>
          <a:xfrm flipH="1">
            <a:off x="6846600" y="4346575"/>
            <a:ext cx="21600" cy="114060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89D87AF-F343-89A5-971E-6B96DCA1CBC4}"/>
              </a:ext>
            </a:extLst>
          </p:cNvPr>
          <p:cNvCxnSpPr>
            <a:cxnSpLocks/>
          </p:cNvCxnSpPr>
          <p:nvPr/>
        </p:nvCxnSpPr>
        <p:spPr>
          <a:xfrm>
            <a:off x="6011501" y="3100282"/>
            <a:ext cx="99588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13C4D2-0855-ACF5-C6FF-426E9A93B559}"/>
              </a:ext>
            </a:extLst>
          </p:cNvPr>
          <p:cNvCxnSpPr>
            <a:cxnSpLocks/>
          </p:cNvCxnSpPr>
          <p:nvPr/>
        </p:nvCxnSpPr>
        <p:spPr>
          <a:xfrm flipH="1" flipV="1">
            <a:off x="6482280" y="3065301"/>
            <a:ext cx="0" cy="72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406F40A-8AE3-9A34-DB77-9C35C99F7249}"/>
              </a:ext>
            </a:extLst>
          </p:cNvPr>
          <p:cNvSpPr txBox="1"/>
          <p:nvPr/>
        </p:nvSpPr>
        <p:spPr>
          <a:xfrm>
            <a:off x="6799894" y="2870304"/>
            <a:ext cx="3908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dirty="0">
                <a:solidFill>
                  <a:schemeClr val="tx2"/>
                </a:solidFill>
              </a:rPr>
              <a:t>x1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1EE3D0-2918-4F7C-1DE0-06111F5F4FDB}"/>
              </a:ext>
            </a:extLst>
          </p:cNvPr>
          <p:cNvSpPr txBox="1"/>
          <p:nvPr/>
        </p:nvSpPr>
        <p:spPr>
          <a:xfrm>
            <a:off x="6380265" y="4307763"/>
            <a:ext cx="2476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C00000"/>
                </a:solidFill>
              </a:rPr>
              <a:t>x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05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75813-2ECE-4FE1-25D6-146150C30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D7B53D5-2C8D-4F43-5301-450C31FAB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281" y="1826523"/>
            <a:ext cx="4021875" cy="27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9A2215-262D-7378-D6B0-2F73CAD6B9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56"/>
          <a:stretch/>
        </p:blipFill>
        <p:spPr>
          <a:xfrm>
            <a:off x="348110" y="1826523"/>
            <a:ext cx="3972039" cy="2700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53844-08DD-3E5F-939B-CAA02B676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62C1F2-6DDE-DD6D-3875-1782A744E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5840F-F53B-CED6-D6BC-DD565E65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87529F-45F9-3835-7693-DE214FD7E4E5}"/>
              </a:ext>
            </a:extLst>
          </p:cNvPr>
          <p:cNvSpPr txBox="1"/>
          <p:nvPr/>
        </p:nvSpPr>
        <p:spPr>
          <a:xfrm>
            <a:off x="462369" y="1322516"/>
            <a:ext cx="115681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properties: </a:t>
            </a:r>
            <a:r>
              <a:rPr lang="it-IT" sz="1600" kern="0" dirty="0">
                <a:solidFill>
                  <a:prstClr val="black"/>
                </a:solidFill>
              </a:rPr>
              <a:t>calculated from the pressure-deflection curve obtained using the LOCTITE EA9492 adhesive.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561040-D22F-8790-C9F9-65E2E0E0A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</a:t>
            </a:r>
            <a:r>
              <a:rPr lang="it-IT" kern="0" dirty="0"/>
              <a:t>tests</a:t>
            </a:r>
            <a:r>
              <a:rPr lang="it-IT" sz="3600" b="1" kern="0" dirty="0"/>
              <a:t>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/>
              <a:t>Material properties</a:t>
            </a:r>
            <a:br>
              <a:rPr lang="fr-CH" dirty="0">
                <a:solidFill>
                  <a:srgbClr val="00B050"/>
                </a:solidFill>
              </a:rPr>
            </a:b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BD7DD71-55AE-3C6A-CB4E-FC31BDE18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2947" y="1838089"/>
            <a:ext cx="3188335" cy="208006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4F3BD68-1AD8-788E-C4C0-056B3F09C997}"/>
              </a:ext>
            </a:extLst>
          </p:cNvPr>
          <p:cNvSpPr txBox="1"/>
          <p:nvPr/>
        </p:nvSpPr>
        <p:spPr>
          <a:xfrm>
            <a:off x="8779914" y="2119085"/>
            <a:ext cx="24536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200" dirty="0">
                <a:solidFill>
                  <a:schemeClr val="tx2"/>
                </a:solidFill>
              </a:rPr>
              <a:t>displacement @ p=250mbar</a:t>
            </a:r>
            <a:endParaRPr lang="en-GB" sz="12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5653D1A-AB37-EB07-AEA4-AF10406CAF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947" y="3972368"/>
            <a:ext cx="3172731" cy="2198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89B5128-30AE-8B95-D2DC-16F4CEEE7FBA}"/>
                  </a:ext>
                </a:extLst>
              </p:cNvPr>
              <p:cNvSpPr txBox="1"/>
              <p:nvPr/>
            </p:nvSpPr>
            <p:spPr>
              <a:xfrm>
                <a:off x="8860628" y="4249524"/>
                <a:ext cx="245364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fr-CH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</m:oMath>
                </a14:m>
                <a:r>
                  <a:rPr lang="fr-CH" sz="1200" dirty="0">
                    <a:solidFill>
                      <a:schemeClr val="tx2"/>
                    </a:solidFill>
                  </a:rPr>
                  <a:t> @ p=250mbar</a:t>
                </a:r>
                <a:endParaRPr lang="en-GB" sz="12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B137348-0308-3455-418D-C7EDB21F2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0628" y="4249524"/>
                <a:ext cx="2453640" cy="276999"/>
              </a:xfrm>
              <a:prstGeom prst="rect">
                <a:avLst/>
              </a:prstGeom>
              <a:blipFill>
                <a:blip r:embed="rId7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E6B0577E-46A1-1101-D1E2-89FE672C30B8}"/>
              </a:ext>
            </a:extLst>
          </p:cNvPr>
          <p:cNvGraphicFramePr>
            <a:graphicFrameLocks noGrp="1"/>
          </p:cNvGraphicFramePr>
          <p:nvPr/>
        </p:nvGraphicFramePr>
        <p:xfrm>
          <a:off x="869020" y="4596553"/>
          <a:ext cx="4634663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055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23996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912459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00153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3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±1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  <a:highlight>
                            <a:srgbClr val="FFFF00"/>
                          </a:highlight>
                        </a:rPr>
                        <a:t>*</a:t>
                      </a:r>
                      <a:endParaRPr lang="en-GB" sz="1600" dirty="0">
                        <a:solidFill>
                          <a:schemeClr val="tx2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2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±0.4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  <a:highlight>
                            <a:srgbClr val="00FFFF"/>
                          </a:highlight>
                        </a:rPr>
                        <a:t>**</a:t>
                      </a:r>
                      <a:endParaRPr lang="en-GB" sz="1600" dirty="0">
                        <a:solidFill>
                          <a:schemeClr val="tx2"/>
                        </a:solidFill>
                        <a:highlight>
                          <a:srgbClr val="00FFFF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94455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797E3BC-A3D6-736E-A354-B15EB443EC11}"/>
              </a:ext>
            </a:extLst>
          </p:cNvPr>
          <p:cNvSpPr txBox="1"/>
          <p:nvPr/>
        </p:nvSpPr>
        <p:spPr>
          <a:xfrm>
            <a:off x="970590" y="2881979"/>
            <a:ext cx="193835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Adhesive=</a:t>
            </a:r>
            <a:r>
              <a:rPr lang="en-GB" sz="1200" dirty="0"/>
              <a:t>LOCTITE 9492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18934-9BF8-3790-332A-8127C22D080A}"/>
              </a:ext>
            </a:extLst>
          </p:cNvPr>
          <p:cNvSpPr txBox="1"/>
          <p:nvPr/>
        </p:nvSpPr>
        <p:spPr>
          <a:xfrm>
            <a:off x="5627579" y="5528902"/>
            <a:ext cx="26530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highlight>
                  <a:srgbClr val="FFFF00"/>
                </a:highlight>
              </a:rPr>
              <a:t>*</a:t>
            </a:r>
            <a:r>
              <a:rPr lang="fr-CH" sz="1200" dirty="0" err="1">
                <a:highlight>
                  <a:srgbClr val="FFFF00"/>
                </a:highlight>
              </a:rPr>
              <a:t>Remember</a:t>
            </a:r>
            <a:r>
              <a:rPr lang="fr-CH" sz="1200" dirty="0">
                <a:highlight>
                  <a:srgbClr val="FFFF00"/>
                </a:highlight>
              </a:rPr>
              <a:t> </a:t>
            </a:r>
            <a:r>
              <a:rPr lang="fr-CH" sz="1200" dirty="0" err="1">
                <a:highlight>
                  <a:srgbClr val="FFFF00"/>
                </a:highlight>
              </a:rPr>
              <a:t>this</a:t>
            </a:r>
            <a:r>
              <a:rPr lang="fr-CH" sz="1200" dirty="0">
                <a:highlight>
                  <a:srgbClr val="FFFF00"/>
                </a:highlight>
              </a:rPr>
              <a:t> is for </a:t>
            </a:r>
            <a:r>
              <a:rPr lang="fr-CH" sz="1200" b="1" i="1" dirty="0" err="1">
                <a:highlight>
                  <a:srgbClr val="FFFF00"/>
                </a:highlight>
              </a:rPr>
              <a:t>rectangular</a:t>
            </a:r>
            <a:r>
              <a:rPr lang="fr-CH" sz="1200" dirty="0">
                <a:highlight>
                  <a:srgbClr val="FFFF00"/>
                </a:highlight>
              </a:rPr>
              <a:t> membranes!</a:t>
            </a:r>
            <a:endParaRPr lang="en-GB" sz="120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5F6E20-0EF3-3E6E-E8DA-6ABF1D4C88B4}"/>
              </a:ext>
            </a:extLst>
          </p:cNvPr>
          <p:cNvSpPr txBox="1"/>
          <p:nvPr/>
        </p:nvSpPr>
        <p:spPr>
          <a:xfrm>
            <a:off x="5639079" y="5998048"/>
            <a:ext cx="26530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highlight>
                  <a:srgbClr val="00FFFF"/>
                </a:highlight>
              </a:rPr>
              <a:t>**Indirect </a:t>
            </a:r>
            <a:r>
              <a:rPr lang="fr-CH" sz="1200" dirty="0" err="1">
                <a:highlight>
                  <a:srgbClr val="00FFFF"/>
                </a:highlight>
              </a:rPr>
              <a:t>measure</a:t>
            </a:r>
            <a:r>
              <a:rPr lang="fr-CH" sz="1200" dirty="0">
                <a:highlight>
                  <a:srgbClr val="00FFFF"/>
                </a:highlight>
              </a:rPr>
              <a:t> </a:t>
            </a:r>
            <a:r>
              <a:rPr lang="fr-CH" sz="1200" dirty="0" err="1">
                <a:highlight>
                  <a:srgbClr val="00FFFF"/>
                </a:highlight>
              </a:rPr>
              <a:t>from</a:t>
            </a:r>
            <a:r>
              <a:rPr lang="fr-CH" sz="1200" dirty="0">
                <a:highlight>
                  <a:srgbClr val="00FFFF"/>
                </a:highlight>
              </a:rPr>
              <a:t> p</a:t>
            </a:r>
            <a:r>
              <a:rPr lang="fr-CH" sz="1200" baseline="-25000" dirty="0">
                <a:highlight>
                  <a:srgbClr val="00FFFF"/>
                </a:highlight>
              </a:rPr>
              <a:t>u</a:t>
            </a:r>
            <a:r>
              <a:rPr lang="fr-CH" sz="1200" dirty="0">
                <a:highlight>
                  <a:srgbClr val="00FFFF"/>
                </a:highlight>
              </a:rPr>
              <a:t>, </a:t>
            </a:r>
            <a:r>
              <a:rPr lang="fr-CH" sz="1200" dirty="0" err="1">
                <a:highlight>
                  <a:srgbClr val="00FFFF"/>
                </a:highlight>
              </a:rPr>
              <a:t>under</a:t>
            </a:r>
            <a:r>
              <a:rPr lang="fr-CH" sz="1200" dirty="0">
                <a:highlight>
                  <a:srgbClr val="00FFFF"/>
                </a:highlight>
              </a:rPr>
              <a:t> the </a:t>
            </a:r>
            <a:r>
              <a:rPr lang="fr-CH" sz="1200" dirty="0" err="1">
                <a:highlight>
                  <a:srgbClr val="00FFFF"/>
                </a:highlight>
              </a:rPr>
              <a:t>hp</a:t>
            </a:r>
            <a:r>
              <a:rPr lang="fr-CH" sz="1200" dirty="0">
                <a:highlight>
                  <a:srgbClr val="00FFFF"/>
                </a:highlight>
              </a:rPr>
              <a:t> of </a:t>
            </a:r>
            <a:r>
              <a:rPr lang="fr-CH" sz="1200" dirty="0" err="1">
                <a:highlight>
                  <a:srgbClr val="00FFFF"/>
                </a:highlight>
              </a:rPr>
              <a:t>complete</a:t>
            </a:r>
            <a:r>
              <a:rPr lang="fr-CH" sz="1200" dirty="0">
                <a:highlight>
                  <a:srgbClr val="00FFFF"/>
                </a:highlight>
              </a:rPr>
              <a:t> </a:t>
            </a:r>
            <a:r>
              <a:rPr lang="fr-CH" sz="1200" b="1" i="1" dirty="0" err="1">
                <a:highlight>
                  <a:srgbClr val="00FFFF"/>
                </a:highlight>
              </a:rPr>
              <a:t>elastic</a:t>
            </a:r>
            <a:r>
              <a:rPr lang="fr-CH" sz="1200" dirty="0">
                <a:highlight>
                  <a:srgbClr val="00FFFF"/>
                </a:highlight>
              </a:rPr>
              <a:t> material </a:t>
            </a:r>
            <a:r>
              <a:rPr lang="fr-CH" sz="1200" dirty="0" err="1">
                <a:highlight>
                  <a:srgbClr val="00FFFF"/>
                </a:highlight>
              </a:rPr>
              <a:t>behaviour</a:t>
            </a:r>
            <a:r>
              <a:rPr lang="fr-CH" sz="1200" dirty="0">
                <a:highlight>
                  <a:srgbClr val="00FFFF"/>
                </a:highlight>
              </a:rPr>
              <a:t>!</a:t>
            </a:r>
            <a:endParaRPr lang="en-GB" sz="1200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47008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9F879-4815-A16C-04AC-D9A87E45A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BF9CEB2-3F4D-C32A-C1D0-69C4B28D52FB}"/>
              </a:ext>
            </a:extLst>
          </p:cNvPr>
          <p:cNvSpPr txBox="1">
            <a:spLocks/>
          </p:cNvSpPr>
          <p:nvPr/>
        </p:nvSpPr>
        <p:spPr>
          <a:xfrm>
            <a:off x="407987" y="39052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</a:t>
            </a:r>
            <a:r>
              <a:rPr lang="it-IT" sz="3600" b="1" kern="0" dirty="0"/>
              <a:t>bulge </a:t>
            </a:r>
            <a:r>
              <a:rPr lang="it-IT" kern="0" dirty="0"/>
              <a:t>tests </a:t>
            </a:r>
            <a:r>
              <a:rPr lang="it-IT" kern="0" dirty="0">
                <a:solidFill>
                  <a:srgbClr val="00B0F0"/>
                </a:solidFill>
              </a:rPr>
              <a:t>@CT</a:t>
            </a:r>
          </a:p>
          <a:p>
            <a:r>
              <a:rPr lang="it-IT" sz="2400" b="0" kern="0" dirty="0"/>
              <a:t>Setup</a:t>
            </a:r>
            <a:br>
              <a:rPr lang="fr-CH" dirty="0">
                <a:solidFill>
                  <a:schemeClr val="accent2"/>
                </a:solidFill>
              </a:rPr>
            </a:b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97C274-CDCF-3DEB-C15E-66BEFCD42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32F1C9-A026-8124-6BEB-4F71D0334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D81C1-B846-405F-C745-92AE7821C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ADF92E-1511-B461-449A-6E31DAD9A777}"/>
              </a:ext>
            </a:extLst>
          </p:cNvPr>
          <p:cNvSpPr/>
          <p:nvPr/>
        </p:nvSpPr>
        <p:spPr>
          <a:xfrm>
            <a:off x="309438" y="1257749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1F9C34-E77C-8371-0C71-8F41230D0192}"/>
              </a:ext>
            </a:extLst>
          </p:cNvPr>
          <p:cNvSpPr txBox="1"/>
          <p:nvPr/>
        </p:nvSpPr>
        <p:spPr>
          <a:xfrm>
            <a:off x="3269092" y="1555524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B4ED1B-7FCD-2293-129A-69720469EE0C}"/>
              </a:ext>
            </a:extLst>
          </p:cNvPr>
          <p:cNvSpPr txBox="1"/>
          <p:nvPr/>
        </p:nvSpPr>
        <p:spPr>
          <a:xfrm>
            <a:off x="545159" y="1555524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C4F625-E86F-06F2-590D-F2D15F47CE1E}"/>
              </a:ext>
            </a:extLst>
          </p:cNvPr>
          <p:cNvSpPr txBox="1"/>
          <p:nvPr/>
        </p:nvSpPr>
        <p:spPr>
          <a:xfrm>
            <a:off x="309437" y="2098215"/>
            <a:ext cx="61609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Cold Temperature (≈77K)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Number of sample tested</a:t>
            </a:r>
            <a:r>
              <a:rPr lang="it-IT" sz="1600" kern="0" dirty="0">
                <a:solidFill>
                  <a:prstClr val="black"/>
                </a:solidFill>
              </a:rPr>
              <a:t>: 4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Pressure load rate: </a:t>
            </a:r>
            <a:r>
              <a:rPr lang="it-IT" sz="1600" kern="0" dirty="0">
                <a:solidFill>
                  <a:prstClr val="black"/>
                </a:solidFill>
              </a:rPr>
              <a:t>100 mbar/min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LOCTITE EA9492, 3M DP190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Data post-processing: </a:t>
            </a:r>
            <a:r>
              <a:rPr lang="it-IT" sz="1600" kern="0" dirty="0">
                <a:solidFill>
                  <a:prstClr val="black"/>
                </a:solidFill>
              </a:rPr>
              <a:t>analytical procedure+FEM</a:t>
            </a:r>
          </a:p>
        </p:txBody>
      </p:sp>
      <p:pic>
        <p:nvPicPr>
          <p:cNvPr id="17" name="Picture 16" descr="A room with several metal tanks and other equipment&#10;&#10;Description automatically generated with medium confidence">
            <a:extLst>
              <a:ext uri="{FF2B5EF4-FFF2-40B4-BE49-F238E27FC236}">
                <a16:creationId xmlns:a16="http://schemas.microsoft.com/office/drawing/2014/main" id="{98420DF5-CBB0-CB12-F9CA-311BE54DE6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21"/>
          <a:stretch/>
        </p:blipFill>
        <p:spPr>
          <a:xfrm>
            <a:off x="6095999" y="1779329"/>
            <a:ext cx="5451493" cy="436449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3675D53-204C-BDD3-D5EF-E3CCB8FE847F}"/>
              </a:ext>
            </a:extLst>
          </p:cNvPr>
          <p:cNvSpPr txBox="1"/>
          <p:nvPr/>
        </p:nvSpPr>
        <p:spPr>
          <a:xfrm>
            <a:off x="6952457" y="5482487"/>
            <a:ext cx="237744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Cold temperature measurements setup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4DB583-5A59-BB3E-930D-8507DDE52756}"/>
              </a:ext>
            </a:extLst>
          </p:cNvPr>
          <p:cNvSpPr txBox="1"/>
          <p:nvPr/>
        </p:nvSpPr>
        <p:spPr>
          <a:xfrm>
            <a:off x="6246989" y="4143830"/>
            <a:ext cx="102673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fr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Dewar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42360B-8EA5-841C-22B1-8EE656992CE9}"/>
              </a:ext>
            </a:extLst>
          </p:cNvPr>
          <p:cNvSpPr txBox="1"/>
          <p:nvPr/>
        </p:nvSpPr>
        <p:spPr>
          <a:xfrm>
            <a:off x="9099013" y="3901671"/>
            <a:ext cx="846767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 bottle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4E58FC-EABE-6804-D67B-0C8B0916B607}"/>
              </a:ext>
            </a:extLst>
          </p:cNvPr>
          <p:cNvSpPr txBox="1"/>
          <p:nvPr/>
        </p:nvSpPr>
        <p:spPr>
          <a:xfrm>
            <a:off x="9942797" y="2629126"/>
            <a:ext cx="15621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255B65F-2EF4-C7D2-6B51-EC9F62A09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507" y="3759940"/>
            <a:ext cx="4290350" cy="255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68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FBF51-E7D7-A355-E2B0-663AA51EB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937A6DF-BDD9-8F7D-65DF-E69A27E4B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53" y="958440"/>
            <a:ext cx="4689956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AE5147-BB79-9960-1223-ECF6A154A1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43"/>
          <a:stretch/>
        </p:blipFill>
        <p:spPr>
          <a:xfrm>
            <a:off x="5600370" y="958440"/>
            <a:ext cx="4872940" cy="36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32D7AC-8C96-3950-A9C5-C24061415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</a:t>
            </a:r>
            <a:r>
              <a:rPr lang="it-IT" sz="3600" b="1" kern="0" dirty="0"/>
              <a:t>bulge </a:t>
            </a:r>
            <a:r>
              <a:rPr lang="it-IT" kern="0" dirty="0"/>
              <a:t>tests </a:t>
            </a:r>
            <a:r>
              <a:rPr lang="it-IT" kern="0" dirty="0">
                <a:solidFill>
                  <a:srgbClr val="00B0F0"/>
                </a:solidFill>
              </a:rPr>
              <a:t>@CT</a:t>
            </a:r>
            <a:br>
              <a:rPr lang="fr-CH" dirty="0">
                <a:solidFill>
                  <a:schemeClr val="accent2"/>
                </a:solidFill>
              </a:rPr>
            </a:br>
            <a:br>
              <a:rPr lang="en-GB" sz="4400" dirty="0">
                <a:solidFill>
                  <a:schemeClr val="accent2"/>
                </a:solidFill>
              </a:rPr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2E4978-9A3A-A44B-2400-98274E65B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25DA7-9F94-8D5D-ED5E-D3F06156B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50182C-6C83-2A9D-7608-86DC39A0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B72769A-3C38-74BE-5BDB-CD3698C89B29}"/>
              </a:ext>
            </a:extLst>
          </p:cNvPr>
          <p:cNvGraphicFramePr>
            <a:graphicFrameLocks noGrp="1"/>
          </p:cNvGraphicFramePr>
          <p:nvPr/>
        </p:nvGraphicFramePr>
        <p:xfrm>
          <a:off x="3612982" y="4610416"/>
          <a:ext cx="4966035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218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78905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977699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50213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380±15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-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850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±30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5±1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3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±0.4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736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463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12158-8E1C-D0E9-F214-47A93A661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6925078-9077-464F-F3BA-5BFB84568FB0}"/>
              </a:ext>
            </a:extLst>
          </p:cNvPr>
          <p:cNvSpPr txBox="1">
            <a:spLocks/>
          </p:cNvSpPr>
          <p:nvPr/>
        </p:nvSpPr>
        <p:spPr>
          <a:xfrm>
            <a:off x="407987" y="39052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</a:t>
            </a:r>
            <a:r>
              <a:rPr lang="it-IT" sz="3600" b="1" kern="0" dirty="0"/>
              <a:t>bulge </a:t>
            </a:r>
            <a:r>
              <a:rPr lang="it-IT" kern="0" dirty="0"/>
              <a:t>tests </a:t>
            </a:r>
            <a:r>
              <a:rPr lang="it-IT" kern="0" dirty="0">
                <a:solidFill>
                  <a:srgbClr val="FF0000"/>
                </a:solidFill>
              </a:rPr>
              <a:t>@HT</a:t>
            </a:r>
            <a:br>
              <a:rPr lang="fr-CH" dirty="0">
                <a:solidFill>
                  <a:srgbClr val="FF0000"/>
                </a:solidFill>
              </a:rPr>
            </a:b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B05A6-9571-1069-0CD4-DAFB9CAB9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FB4931-5F30-30E7-715E-AAFE20707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5FDE9C-1ECD-C389-1334-F3DD02F7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CD5A08-05F0-CC31-8571-A932F56FDA8C}"/>
              </a:ext>
            </a:extLst>
          </p:cNvPr>
          <p:cNvSpPr txBox="1"/>
          <p:nvPr/>
        </p:nvSpPr>
        <p:spPr>
          <a:xfrm>
            <a:off x="321040" y="2106425"/>
            <a:ext cx="51769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Hot Temperature (=425K)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Number of sample </a:t>
            </a:r>
            <a:r>
              <a:rPr lang="it-IT" sz="1600" b="1" kern="0" dirty="0">
                <a:solidFill>
                  <a:schemeClr val="tx2"/>
                </a:solidFill>
              </a:rPr>
              <a:t>tested</a:t>
            </a:r>
            <a:r>
              <a:rPr lang="it-IT" sz="1600" kern="0" dirty="0">
                <a:solidFill>
                  <a:schemeClr val="tx2"/>
                </a:solidFill>
              </a:rPr>
              <a:t>: 3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Pressure load rate: </a:t>
            </a:r>
            <a:r>
              <a:rPr lang="it-IT" sz="1600" kern="0" dirty="0">
                <a:solidFill>
                  <a:prstClr val="black"/>
                </a:solidFill>
              </a:rPr>
              <a:t>100 mbar/min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MG 832HT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Data post-processing: </a:t>
            </a:r>
            <a:r>
              <a:rPr lang="it-IT" sz="1600" kern="0" dirty="0">
                <a:solidFill>
                  <a:prstClr val="black"/>
                </a:solidFill>
              </a:rPr>
              <a:t>analytical procedure+FEM</a:t>
            </a:r>
          </a:p>
        </p:txBody>
      </p:sp>
      <p:pic>
        <p:nvPicPr>
          <p:cNvPr id="10" name="Picture 9" descr="A room with a table with equipment and shelves&#10;&#10;Description automatically generated with medium confidence">
            <a:extLst>
              <a:ext uri="{FF2B5EF4-FFF2-40B4-BE49-F238E27FC236}">
                <a16:creationId xmlns:a16="http://schemas.microsoft.com/office/drawing/2014/main" id="{A7D0055E-EA3A-0CBF-C758-488AAFB977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04" r="4894" b="3923"/>
          <a:stretch/>
        </p:blipFill>
        <p:spPr>
          <a:xfrm>
            <a:off x="5722121" y="1888894"/>
            <a:ext cx="5993233" cy="40869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673AEB-3338-9270-295F-E236E4BED0B4}"/>
              </a:ext>
            </a:extLst>
          </p:cNvPr>
          <p:cNvSpPr txBox="1"/>
          <p:nvPr/>
        </p:nvSpPr>
        <p:spPr>
          <a:xfrm>
            <a:off x="8134975" y="3461539"/>
            <a:ext cx="1034630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Helium bottle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24A5C29-C99E-CD91-2405-F1AE2BE97E86}"/>
              </a:ext>
            </a:extLst>
          </p:cNvPr>
          <p:cNvCxnSpPr/>
          <p:nvPr/>
        </p:nvCxnSpPr>
        <p:spPr>
          <a:xfrm>
            <a:off x="9856899" y="3954834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CB9780F-CE49-81D7-0F25-1A41D04340D7}"/>
              </a:ext>
            </a:extLst>
          </p:cNvPr>
          <p:cNvSpPr txBox="1"/>
          <p:nvPr/>
        </p:nvSpPr>
        <p:spPr>
          <a:xfrm>
            <a:off x="9734768" y="3016933"/>
            <a:ext cx="1669141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DAQ system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336E5A-4833-7FBC-0110-A0A351798ECD}"/>
              </a:ext>
            </a:extLst>
          </p:cNvPr>
          <p:cNvSpPr txBox="1"/>
          <p:nvPr/>
        </p:nvSpPr>
        <p:spPr>
          <a:xfrm>
            <a:off x="5824530" y="4646225"/>
            <a:ext cx="241285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High temperature measurements setup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FC1F290-9771-01C3-1625-805639319A5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782" y="3738538"/>
            <a:ext cx="4247582" cy="26488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3F56D56-E355-A34F-906A-9B3C0DCE1F35}"/>
              </a:ext>
            </a:extLst>
          </p:cNvPr>
          <p:cNvSpPr txBox="1"/>
          <p:nvPr/>
        </p:nvSpPr>
        <p:spPr>
          <a:xfrm>
            <a:off x="3269092" y="1555524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0DBA5D-E7B2-8422-EAD0-B2F1CB9B9130}"/>
              </a:ext>
            </a:extLst>
          </p:cNvPr>
          <p:cNvSpPr txBox="1"/>
          <p:nvPr/>
        </p:nvSpPr>
        <p:spPr>
          <a:xfrm>
            <a:off x="545159" y="1555524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894A0B-F203-97C2-300C-75E06131961B}"/>
              </a:ext>
            </a:extLst>
          </p:cNvPr>
          <p:cNvSpPr/>
          <p:nvPr/>
        </p:nvSpPr>
        <p:spPr>
          <a:xfrm>
            <a:off x="309438" y="1257749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88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7A616-C188-AC4A-7E49-93FDC5006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FDEB3-8A99-CE8D-ED84-6410A9DA3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394B1B-6FB3-4881-E626-43D2051E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48A90C-3E1A-C191-A642-35402E51F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CC1DCF85-DA53-E7C8-5D2B-E81DCAC5337D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173E1AD-C8F3-2421-6B5D-A4342ECC54D4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C5CA526-47A2-E98D-8359-B8D3474C0C96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300A303-CD90-68BC-A5BF-1FD1CCECBA0B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6BF5A3F3-E862-AD4A-BCFE-6545AEF763B1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CC5A01E-E778-6704-1B68-20B54895BBF8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2FDECFA-A0AC-79E7-07CC-1B763918F310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4582365-D233-3805-7FD2-B56E41AF94E9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DB21B1DE-8F07-36BB-094E-28ADEE2FC859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69F8465-5912-9300-CD53-4D10B628F9B0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F5EC0A6-A879-B837-2D1D-F87952592044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735291E-CD5A-C1FD-0412-A488F9700110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7F8A1CAA-D0D4-8A09-213D-77639267136C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0F6B82B-9F93-5BD0-7929-846D6D02EE48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E8D8CB8-816D-0827-B385-68F336025345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F5DA4BF-0382-5088-11D5-8259F517745A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 </a:t>
              </a:r>
              <a:r>
                <a:rPr lang="en-US" kern="1200" dirty="0">
                  <a:solidFill>
                    <a:schemeClr val="bg1"/>
                  </a:solidFill>
                </a:rPr>
                <a:t>enhancement</a:t>
              </a:r>
              <a:r>
                <a:rPr lang="fr-CH" kern="1200" dirty="0">
                  <a:solidFill>
                    <a:schemeClr val="bg1"/>
                  </a:solidFill>
                </a:rPr>
                <a:t> for </a:t>
              </a:r>
              <a:r>
                <a:rPr lang="en-US" kern="1200" dirty="0">
                  <a:solidFill>
                    <a:schemeClr val="bg1"/>
                  </a:solidFill>
                </a:rPr>
                <a:t>larger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371EE705-D828-CFE7-712D-84F145E98FD6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A79ED7F-19FD-7654-0794-B29BB33DA0AC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BFD4630-C3EF-46C3-8EFF-9DD42FB07489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86557AD-FF62-EED0-CBE7-D2C51B0748F8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84C5C063-DC79-CA08-A90A-2ABA7019E905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04EE350-910B-47DE-4A74-47BEEC133C18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7D0745B-DED0-A455-AB38-D35758B9055F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4E573D3-4297-D2AF-EF83-8532F3E49850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F90BA4C0-B51D-AAB8-E126-EB2BD7DBB2FE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90074CA0-823D-32F6-E616-9B6F3042F53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5196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FEF44-4AD2-0530-8349-B3915CFA9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FDE9-141B-B8C8-160A-765172F97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bulge tests </a:t>
            </a:r>
            <a:r>
              <a:rPr lang="it-IT" kern="0" dirty="0">
                <a:solidFill>
                  <a:srgbClr val="FF0000"/>
                </a:solidFill>
              </a:rPr>
              <a:t>@HT</a:t>
            </a:r>
            <a:br>
              <a:rPr lang="it-IT" kern="0" dirty="0">
                <a:solidFill>
                  <a:srgbClr val="FF0000"/>
                </a:solidFill>
              </a:rPr>
            </a:br>
            <a:r>
              <a:rPr lang="it-IT" sz="2400" b="0" kern="0" dirty="0"/>
              <a:t>Material properties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34E75-7203-A7C9-FD71-07EDE8AFD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9026C-8F88-7972-099B-CDA8B3D3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C83B4B-31C1-3324-4CBD-FAEAFD6B0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045E90-D196-A9F2-A9F2-2AECD63AFAB1}"/>
              </a:ext>
            </a:extLst>
          </p:cNvPr>
          <p:cNvSpPr txBox="1"/>
          <p:nvPr/>
        </p:nvSpPr>
        <p:spPr>
          <a:xfrm>
            <a:off x="314079" y="1327006"/>
            <a:ext cx="11773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FEM simulation: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the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flange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+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adhesive+sample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system response during </a:t>
            </a:r>
            <a:r>
              <a:rPr lang="it-IT" sz="1600" b="1" i="1" kern="0" dirty="0">
                <a:solidFill>
                  <a:prstClr val="black"/>
                </a:solidFill>
                <a:sym typeface="Wingdings" panose="05000000000000000000" pitchFamily="2" charset="2"/>
              </a:rPr>
              <a:t>heating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 + bulge test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is simulated to:</a:t>
            </a:r>
          </a:p>
          <a:p>
            <a:pPr lvl="1" defTabSz="3723288">
              <a:buSzPct val="90000"/>
              <a:defRPr/>
            </a:pP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1.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 Estimate the </a:t>
            </a: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residual stress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in the membrane after heating: </a:t>
            </a:r>
            <a:r>
              <a:rPr lang="it-IT" sz="1600" u="sng" kern="0" dirty="0">
                <a:solidFill>
                  <a:prstClr val="black"/>
                </a:solidFill>
                <a:sym typeface="Wingdings" panose="05000000000000000000" pitchFamily="2" charset="2"/>
              </a:rPr>
              <a:t>simulation results match the experimental measurements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  <a:endParaRPr lang="it-IT" sz="1600" kern="0" dirty="0">
              <a:solidFill>
                <a:prstClr val="black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0419937-2E4C-3DB9-3F48-301C51620C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5"/>
          <a:stretch/>
        </p:blipFill>
        <p:spPr>
          <a:xfrm>
            <a:off x="4260621" y="2001870"/>
            <a:ext cx="3973213" cy="270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E7B773F-A45D-36D8-D4C6-9D3D032C9F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09"/>
          <a:stretch/>
        </p:blipFill>
        <p:spPr>
          <a:xfrm>
            <a:off x="8233834" y="2222705"/>
            <a:ext cx="3640200" cy="195981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64E7D52-2BCF-A0C6-CB37-0101936A5A2E}"/>
              </a:ext>
            </a:extLst>
          </p:cNvPr>
          <p:cNvSpPr txBox="1"/>
          <p:nvPr/>
        </p:nvSpPr>
        <p:spPr>
          <a:xfrm>
            <a:off x="9673316" y="3848405"/>
            <a:ext cx="23946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fr-CH" sz="1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</a:t>
            </a:r>
            <a:r>
              <a:rPr lang="fr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@T=150°C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28CAB79-FEB5-D3A8-6052-DCFB5D1E7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945650"/>
            <a:ext cx="3852633" cy="2700000"/>
          </a:xfrm>
          <a:prstGeom prst="rect">
            <a:avLst/>
          </a:prstGeom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BD4B0A48-1B7C-C0CE-008A-762260A80DF6}"/>
              </a:ext>
            </a:extLst>
          </p:cNvPr>
          <p:cNvGraphicFramePr>
            <a:graphicFrameLocks noGrp="1"/>
          </p:cNvGraphicFramePr>
          <p:nvPr/>
        </p:nvGraphicFramePr>
        <p:xfrm>
          <a:off x="3750503" y="4765144"/>
          <a:ext cx="50696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632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61214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043936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65866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230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±20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2±0.5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1.5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132172"/>
                  </a:ext>
                </a:extLst>
              </a:tr>
            </a:tbl>
          </a:graphicData>
        </a:graphic>
      </p:graphicFrame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5957015-9678-EF4B-761B-6417BC78F125}"/>
              </a:ext>
            </a:extLst>
          </p:cNvPr>
          <p:cNvCxnSpPr>
            <a:cxnSpLocks/>
          </p:cNvCxnSpPr>
          <p:nvPr/>
        </p:nvCxnSpPr>
        <p:spPr>
          <a:xfrm>
            <a:off x="11185525" y="3579654"/>
            <a:ext cx="438150" cy="26875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A8BB76-E832-3689-BDC5-3B7DFBF2256F}"/>
              </a:ext>
            </a:extLst>
          </p:cNvPr>
          <p:cNvCxnSpPr>
            <a:cxnSpLocks/>
          </p:cNvCxnSpPr>
          <p:nvPr/>
        </p:nvCxnSpPr>
        <p:spPr>
          <a:xfrm flipV="1">
            <a:off x="11185525" y="3404131"/>
            <a:ext cx="403225" cy="25010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A41EDCB-BF2A-3B01-D011-2DBE0CE42ED5}"/>
              </a:ext>
            </a:extLst>
          </p:cNvPr>
          <p:cNvSpPr txBox="1"/>
          <p:nvPr/>
        </p:nvSpPr>
        <p:spPr>
          <a:xfrm>
            <a:off x="11629216" y="3771035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x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24932F-846D-01D0-F7C0-191C2DF779E3}"/>
              </a:ext>
            </a:extLst>
          </p:cNvPr>
          <p:cNvSpPr txBox="1"/>
          <p:nvPr/>
        </p:nvSpPr>
        <p:spPr>
          <a:xfrm>
            <a:off x="11448173" y="3225117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0345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0B695-535C-5CA2-5F0B-9DA5601A1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8DEBF257-4122-191D-9B22-6CFDED7FFB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2" b="627"/>
          <a:stretch/>
        </p:blipFill>
        <p:spPr>
          <a:xfrm>
            <a:off x="264441" y="2072278"/>
            <a:ext cx="3900000" cy="26830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5AF6EB-6F92-0405-4748-66EC89545D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65"/>
          <a:stretch/>
        </p:blipFill>
        <p:spPr>
          <a:xfrm>
            <a:off x="4210849" y="2053228"/>
            <a:ext cx="3808156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DCBC5D-58E1-0CBC-0419-EDEC803FA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kern="0" dirty="0"/>
              <a:t>Si</a:t>
            </a:r>
            <a:r>
              <a:rPr lang="it-IT" kern="0" baseline="-25000" dirty="0"/>
              <a:t>3</a:t>
            </a:r>
            <a:r>
              <a:rPr lang="it-IT" kern="0" dirty="0"/>
              <a:t>N</a:t>
            </a:r>
            <a:r>
              <a:rPr lang="it-IT" kern="0" baseline="-25000" dirty="0"/>
              <a:t>4 </a:t>
            </a:r>
            <a:r>
              <a:rPr lang="it-IT" kern="0" dirty="0"/>
              <a:t>membranes: bulge tests </a:t>
            </a:r>
            <a:r>
              <a:rPr lang="it-IT" kern="0" dirty="0">
                <a:solidFill>
                  <a:srgbClr val="FF0000"/>
                </a:solidFill>
              </a:rPr>
              <a:t>@HT</a:t>
            </a:r>
            <a:br>
              <a:rPr lang="it-IT" kern="0" dirty="0">
                <a:solidFill>
                  <a:srgbClr val="FF0000"/>
                </a:solidFill>
              </a:rPr>
            </a:br>
            <a:r>
              <a:rPr lang="it-IT" sz="2400" b="0" kern="0" dirty="0"/>
              <a:t>Material properties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CAD0A0-C6A0-8AF5-84FD-A3C57D138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7188DD-53AE-FA84-EAF0-8EF3A93E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69478-4EE6-52FC-9663-E3334D861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2207" y="639521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3D0E0-6E21-2716-0FCE-C85F1D47DE1D}"/>
              </a:ext>
            </a:extLst>
          </p:cNvPr>
          <p:cNvSpPr txBox="1"/>
          <p:nvPr/>
        </p:nvSpPr>
        <p:spPr>
          <a:xfrm>
            <a:off x="314079" y="1327006"/>
            <a:ext cx="11601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FEM simulation: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the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flange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+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adhesive+sample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system response during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heating + </a:t>
            </a:r>
            <a:r>
              <a:rPr lang="it-IT" sz="1600" b="1" i="1" kern="0" dirty="0">
                <a:solidFill>
                  <a:prstClr val="black"/>
                </a:solidFill>
                <a:sym typeface="Wingdings" panose="05000000000000000000" pitchFamily="2" charset="2"/>
              </a:rPr>
              <a:t>bulge test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is simulated to:</a:t>
            </a:r>
          </a:p>
          <a:p>
            <a:pPr lvl="1" defTabSz="3723288">
              <a:buSzPct val="90000"/>
              <a:defRPr/>
            </a:pP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2.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 Estimate the </a:t>
            </a:r>
            <a:r>
              <a:rPr lang="it-IT" sz="1600" b="1" kern="0" dirty="0">
                <a:solidFill>
                  <a:prstClr val="black"/>
                </a:solidFill>
                <a:sym typeface="Wingdings" panose="05000000000000000000" pitchFamily="2" charset="2"/>
              </a:rPr>
              <a:t>Young’s modulus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of the membrane determined by bulge test: </a:t>
            </a:r>
            <a:r>
              <a:rPr lang="en-GB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simulation reveals that the experimentally measured lower membrane stiffness (</a:t>
            </a:r>
            <a:r>
              <a:rPr lang="en-GB" sz="1600" kern="0" dirty="0">
                <a:solidFill>
                  <a:prstClr val="black"/>
                </a:solidFill>
                <a:highlight>
                  <a:srgbClr val="FF0000"/>
                </a:highlight>
                <a:sym typeface="Wingdings" panose="05000000000000000000" pitchFamily="2" charset="2"/>
              </a:rPr>
              <a:t>E=180GPa</a:t>
            </a:r>
            <a:r>
              <a:rPr lang="en-GB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) is an artifact due to the compliance of the rest of the system.</a:t>
            </a:r>
            <a:endParaRPr lang="it-IT" sz="1600" u="sng" kern="0" dirty="0">
              <a:solidFill>
                <a:prstClr val="black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20C2B7-5A94-9842-6E71-4804C1D66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452" y="2183198"/>
            <a:ext cx="3408399" cy="21916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82791A-BC07-C363-83A5-326803A8FEC2}"/>
              </a:ext>
            </a:extLst>
          </p:cNvPr>
          <p:cNvSpPr txBox="1"/>
          <p:nvPr/>
        </p:nvSpPr>
        <p:spPr>
          <a:xfrm>
            <a:off x="8292206" y="4108727"/>
            <a:ext cx="325920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displacement @p=250mbar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32D7F7B-B4BF-9CEB-22B6-D7B577B42337}"/>
              </a:ext>
            </a:extLst>
          </p:cNvPr>
          <p:cNvCxnSpPr>
            <a:cxnSpLocks/>
          </p:cNvCxnSpPr>
          <p:nvPr/>
        </p:nvCxnSpPr>
        <p:spPr>
          <a:xfrm>
            <a:off x="10993336" y="3650528"/>
            <a:ext cx="438150" cy="26875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24D411-1E65-35E1-90BF-7E639826FA0D}"/>
              </a:ext>
            </a:extLst>
          </p:cNvPr>
          <p:cNvCxnSpPr>
            <a:cxnSpLocks/>
          </p:cNvCxnSpPr>
          <p:nvPr/>
        </p:nvCxnSpPr>
        <p:spPr>
          <a:xfrm flipV="1">
            <a:off x="10993336" y="3475005"/>
            <a:ext cx="403225" cy="25010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A619B9-C69B-5DED-8D49-E3010FB567B2}"/>
              </a:ext>
            </a:extLst>
          </p:cNvPr>
          <p:cNvSpPr txBox="1"/>
          <p:nvPr/>
        </p:nvSpPr>
        <p:spPr>
          <a:xfrm>
            <a:off x="11437027" y="3841909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8C4B50-E9FF-5145-B28D-D5384E4F49C8}"/>
              </a:ext>
            </a:extLst>
          </p:cNvPr>
          <p:cNvSpPr txBox="1"/>
          <p:nvPr/>
        </p:nvSpPr>
        <p:spPr>
          <a:xfrm>
            <a:off x="11255984" y="3295991"/>
            <a:ext cx="76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y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9F67C75C-98B9-62C7-8CC2-B701DFD726AB}"/>
              </a:ext>
            </a:extLst>
          </p:cNvPr>
          <p:cNvGraphicFramePr>
            <a:graphicFrameLocks noGrp="1"/>
          </p:cNvGraphicFramePr>
          <p:nvPr/>
        </p:nvGraphicFramePr>
        <p:xfrm>
          <a:off x="3750503" y="4775602"/>
          <a:ext cx="50696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632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61214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043936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65866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230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±20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fr-CH" sz="16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6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6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6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2±0.5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r>
                        <a:rPr lang="en-GB" sz="16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6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6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1.5 </a:t>
                      </a:r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±0.2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132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1398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B878E-0ABD-254D-DED4-348DB98A1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1A965-D65F-1C13-9C96-794AC4AE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</a:t>
            </a:r>
            <a:r>
              <a:rPr lang="en-US" dirty="0"/>
              <a:t>three temperature summary</a:t>
            </a:r>
            <a:br>
              <a:rPr lang="fr-CH" dirty="0"/>
            </a:br>
            <a:r>
              <a:rPr lang="fr-CH" sz="2400" b="0" dirty="0"/>
              <a:t>Material </a:t>
            </a:r>
            <a:r>
              <a:rPr lang="en-US" sz="2400" b="0" dirty="0"/>
              <a:t>properties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F49477-3156-1C7D-89D0-73640F7EA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53C08B-C285-780B-A7AE-E34DD4E46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189C7A-60D0-B0AE-5508-745AEAA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8CCA513-B02B-B83B-98F7-81DC77328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492507"/>
              </p:ext>
            </p:extLst>
          </p:nvPr>
        </p:nvGraphicFramePr>
        <p:xfrm>
          <a:off x="407988" y="4185571"/>
          <a:ext cx="11376029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7574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970913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497369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1497369">
                  <a:extLst>
                    <a:ext uri="{9D8B030D-6E8A-4147-A177-3AD203B41FA5}">
                      <a16:colId xmlns:a16="http://schemas.microsoft.com/office/drawing/2014/main" val="2613576748"/>
                    </a:ext>
                  </a:extLst>
                </a:gridCol>
                <a:gridCol w="1497369">
                  <a:extLst>
                    <a:ext uri="{9D8B030D-6E8A-4147-A177-3AD203B41FA5}">
                      <a16:colId xmlns:a16="http://schemas.microsoft.com/office/drawing/2014/main" val="2703085774"/>
                    </a:ext>
                  </a:extLst>
                </a:gridCol>
                <a:gridCol w="1497369">
                  <a:extLst>
                    <a:ext uri="{9D8B030D-6E8A-4147-A177-3AD203B41FA5}">
                      <a16:colId xmlns:a16="http://schemas.microsoft.com/office/drawing/2014/main" val="153885309"/>
                    </a:ext>
                  </a:extLst>
                </a:gridCol>
                <a:gridCol w="1148066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296333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2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THIN MEMBRANE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2"/>
                          </a:solidFill>
                        </a:rPr>
                        <a:t>BULK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2"/>
                          </a:solidFill>
                        </a:rPr>
                        <a:t>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025584"/>
                  </a:ext>
                </a:extLst>
              </a:tr>
              <a:tr h="296333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77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293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425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293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612070"/>
                  </a:ext>
                </a:extLst>
              </a:tr>
              <a:tr h="296333">
                <a:tc>
                  <a:txBody>
                    <a:bodyPr/>
                    <a:lstStyle/>
                    <a:p>
                      <a:r>
                        <a:rPr lang="fr-CH" sz="1400" b="1" dirty="0" err="1">
                          <a:solidFill>
                            <a:schemeClr val="accent1"/>
                          </a:solidFill>
                        </a:rPr>
                        <a:t>Young’s</a:t>
                      </a:r>
                      <a:r>
                        <a:rPr lang="fr-CH" sz="14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fr-CH" sz="1400" b="1" dirty="0" err="1">
                          <a:solidFill>
                            <a:schemeClr val="accent1"/>
                          </a:solidFill>
                        </a:rPr>
                        <a:t>modulus</a:t>
                      </a:r>
                      <a:endParaRPr lang="en-GB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2"/>
                          </a:solidFill>
                        </a:rPr>
                        <a:t>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380±15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230±10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120÷241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296333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accent1"/>
                          </a:solidFill>
                        </a:rPr>
                        <a:t>Initial Residual Stress</a:t>
                      </a:r>
                      <a:endParaRPr lang="en-GB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400" b="1" baseline="-25000" dirty="0">
                          <a:solidFill>
                            <a:schemeClr val="tx2"/>
                          </a:solidFill>
                        </a:rPr>
                        <a:t>0</a:t>
                      </a:r>
                      <a:r>
                        <a:rPr lang="fr-CH" sz="1400" b="1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-850±30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±5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2"/>
                          </a:solidFill>
                        </a:rPr>
                        <a:t>230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±20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MPa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  <a:tr h="296333">
                <a:tc>
                  <a:txBody>
                    <a:bodyPr/>
                    <a:lstStyle/>
                    <a:p>
                      <a:r>
                        <a:rPr lang="fr-CH" sz="1400" b="1" dirty="0" err="1">
                          <a:solidFill>
                            <a:schemeClr val="accent1"/>
                          </a:solidFill>
                        </a:rPr>
                        <a:t>Poisson’s</a:t>
                      </a:r>
                      <a:r>
                        <a:rPr lang="fr-CH" sz="1400" b="1" dirty="0">
                          <a:solidFill>
                            <a:schemeClr val="accent1"/>
                          </a:solidFill>
                        </a:rPr>
                        <a:t> coefficient</a:t>
                      </a:r>
                      <a:endParaRPr lang="en-GB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b="1" dirty="0">
                          <a:solidFill>
                            <a:schemeClr val="tx2"/>
                          </a:solidFill>
                        </a:rPr>
                        <a:t>ν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2"/>
                          </a:solidFill>
                        </a:rPr>
                        <a:t>0.1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0.23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÷0.28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2"/>
                          </a:solidFill>
                        </a:rPr>
                        <a:t>/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212682"/>
                  </a:ext>
                </a:extLst>
              </a:tr>
              <a:tr h="296333">
                <a:tc>
                  <a:txBody>
                    <a:bodyPr/>
                    <a:lstStyle/>
                    <a:p>
                      <a:r>
                        <a:rPr lang="fr-CH" sz="1400" b="1" dirty="0" err="1">
                          <a:solidFill>
                            <a:schemeClr val="accent1"/>
                          </a:solidFill>
                        </a:rPr>
                        <a:t>Ultimate</a:t>
                      </a:r>
                      <a:r>
                        <a:rPr lang="fr-CH" sz="1400" b="1" dirty="0">
                          <a:solidFill>
                            <a:schemeClr val="accent1"/>
                          </a:solidFill>
                        </a:rPr>
                        <a:t> pressure</a:t>
                      </a:r>
                      <a:endParaRPr lang="en-GB" sz="1400" b="1" baseline="-250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2"/>
                          </a:solidFill>
                        </a:rPr>
                        <a:t>p</a:t>
                      </a:r>
                      <a:r>
                        <a:rPr lang="fr-CH" sz="1400" b="1" baseline="-25000" dirty="0">
                          <a:solidFill>
                            <a:schemeClr val="tx2"/>
                          </a:solidFill>
                        </a:rPr>
                        <a:t>u</a:t>
                      </a:r>
                      <a:endParaRPr lang="en-GB" sz="14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5±1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2"/>
                          </a:solidFill>
                        </a:rPr>
                        <a:t>3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±1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2±0.5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2"/>
                          </a:solidFill>
                        </a:rPr>
                        <a:t>bar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38824"/>
                  </a:ext>
                </a:extLst>
              </a:tr>
              <a:tr h="296333">
                <a:tc>
                  <a:txBody>
                    <a:bodyPr/>
                    <a:lstStyle/>
                    <a:p>
                      <a:r>
                        <a:rPr lang="en-GB" sz="1400" b="1" baseline="0" dirty="0">
                          <a:solidFill>
                            <a:schemeClr val="accent1"/>
                          </a:solidFill>
                        </a:rPr>
                        <a:t>Ultimate tensile stress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b="1" dirty="0">
                          <a:solidFill>
                            <a:schemeClr val="tx2"/>
                          </a:solidFill>
                        </a:rPr>
                        <a:t>σ</a:t>
                      </a:r>
                      <a:r>
                        <a:rPr lang="fr-CH" sz="1400" b="1" baseline="-25000" dirty="0" err="1">
                          <a:solidFill>
                            <a:schemeClr val="tx2"/>
                          </a:solidFill>
                        </a:rPr>
                        <a:t>xx,u</a:t>
                      </a:r>
                      <a:endParaRPr lang="en-GB" sz="1400" b="1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3±0.4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2 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±0.4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1.5 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±0.2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0.06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÷0.525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944559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B5250F3B-08DB-B1BF-ECCF-A2A9C8F7F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023" y="1357340"/>
            <a:ext cx="3882255" cy="2736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7F3305-B3E8-F88D-F5CC-42C7704C5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22" y="1304429"/>
            <a:ext cx="3726734" cy="2736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C9BFC-DF8B-14CA-C56D-767CA3548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441" y="1357340"/>
            <a:ext cx="3948937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97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F0780-42B6-4C8F-700F-F5B21C005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16DE2-8950-9C55-484F-11FF89AF3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br>
              <a:rPr lang="fr-CH" dirty="0"/>
            </a:b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FB2AC7-DCC5-3716-A3E8-81C060CB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05DA67-989C-CAB6-02E5-C47497EF9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35DA78-3F01-09A1-D656-933BC9845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059696-9110-B07D-1913-6BC5DB09FB39}"/>
              </a:ext>
            </a:extLst>
          </p:cNvPr>
          <p:cNvSpPr txBox="1"/>
          <p:nvPr/>
        </p:nvSpPr>
        <p:spPr>
          <a:xfrm>
            <a:off x="9875838" y="1099023"/>
            <a:ext cx="1584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  <a:sym typeface="Wingdings" panose="05000000000000000000" pitchFamily="2" charset="2"/>
              </a:rPr>
              <a:t> f =0.1 Hz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7BB4463-A3AD-D65D-30DD-4EDAD78AFD0A}"/>
              </a:ext>
            </a:extLst>
          </p:cNvPr>
          <p:cNvCxnSpPr>
            <a:cxnSpLocks/>
          </p:cNvCxnSpPr>
          <p:nvPr/>
        </p:nvCxnSpPr>
        <p:spPr>
          <a:xfrm flipV="1">
            <a:off x="7542000" y="1239276"/>
            <a:ext cx="0" cy="140374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1B15AE2-49F7-264D-2E4D-4E664C7A660E}"/>
              </a:ext>
            </a:extLst>
          </p:cNvPr>
          <p:cNvCxnSpPr>
            <a:cxnSpLocks/>
          </p:cNvCxnSpPr>
          <p:nvPr/>
        </p:nvCxnSpPr>
        <p:spPr>
          <a:xfrm>
            <a:off x="7559910" y="2643017"/>
            <a:ext cx="2628000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CB1FCFA-1A83-F950-4AB4-DAB33F8DAAE9}"/>
              </a:ext>
            </a:extLst>
          </p:cNvPr>
          <p:cNvSpPr txBox="1"/>
          <p:nvPr/>
        </p:nvSpPr>
        <p:spPr>
          <a:xfrm>
            <a:off x="7286325" y="1095733"/>
            <a:ext cx="8692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p </a:t>
            </a:r>
          </a:p>
        </p:txBody>
      </p:sp>
      <p:pic>
        <p:nvPicPr>
          <p:cNvPr id="1026" name="Picture 2" descr="Gli studenti di oggi: Ma perché proprio le frequenze? — sinusoidi">
            <a:extLst>
              <a:ext uri="{FF2B5EF4-FFF2-40B4-BE49-F238E27FC236}">
                <a16:creationId xmlns:a16="http://schemas.microsoft.com/office/drawing/2014/main" id="{D902D989-012C-1ADB-AF51-0ED919EA27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" t="17588" r="47887" b="18859"/>
          <a:stretch/>
        </p:blipFill>
        <p:spPr bwMode="auto">
          <a:xfrm>
            <a:off x="7551197" y="1466626"/>
            <a:ext cx="2394398" cy="118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611CD33-2D62-7913-A56F-3BF2F04B094A}"/>
              </a:ext>
            </a:extLst>
          </p:cNvPr>
          <p:cNvCxnSpPr/>
          <p:nvPr/>
        </p:nvCxnSpPr>
        <p:spPr>
          <a:xfrm>
            <a:off x="7542000" y="2069553"/>
            <a:ext cx="2556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3D16AA1-7AB5-FCCE-5D60-0F842C501E0A}"/>
              </a:ext>
            </a:extLst>
          </p:cNvPr>
          <p:cNvSpPr txBox="1"/>
          <p:nvPr/>
        </p:nvSpPr>
        <p:spPr>
          <a:xfrm>
            <a:off x="9975830" y="1717813"/>
            <a:ext cx="15621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p</a:t>
            </a:r>
            <a:r>
              <a:rPr lang="en-GB" sz="1600" baseline="-25000" dirty="0">
                <a:sym typeface="Wingdings" panose="05000000000000000000" pitchFamily="2" charset="2"/>
              </a:rPr>
              <a:t>m </a:t>
            </a:r>
            <a:r>
              <a:rPr lang="en-GB" sz="1600" dirty="0">
                <a:sym typeface="Wingdings" panose="05000000000000000000" pitchFamily="2" charset="2"/>
              </a:rPr>
              <a:t>=500 mbar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952198-3449-FA18-1815-6DD7E3FBE6BB}"/>
              </a:ext>
            </a:extLst>
          </p:cNvPr>
          <p:cNvSpPr txBox="1"/>
          <p:nvPr/>
        </p:nvSpPr>
        <p:spPr>
          <a:xfrm>
            <a:off x="6395232" y="1842302"/>
            <a:ext cx="14244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dirty="0">
                <a:solidFill>
                  <a:schemeClr val="tx2"/>
                </a:solidFill>
                <a:sym typeface="Wingdings" panose="05000000000000000000" pitchFamily="2" charset="2"/>
              </a:rPr>
              <a:t>Δ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p</a:t>
            </a:r>
            <a:r>
              <a:rPr lang="en-GB" sz="1600" baseline="-250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=1 bar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F3A2A36-6055-AD71-C776-5A0831A02A23}"/>
              </a:ext>
            </a:extLst>
          </p:cNvPr>
          <p:cNvSpPr txBox="1"/>
          <p:nvPr/>
        </p:nvSpPr>
        <p:spPr>
          <a:xfrm>
            <a:off x="8383461" y="1095733"/>
            <a:ext cx="14244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t</a:t>
            </a:r>
            <a:r>
              <a:rPr lang="en-GB" sz="1600" baseline="-250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=10 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7C401C2-503B-B5A0-F344-A2AAF7752778}"/>
              </a:ext>
            </a:extLst>
          </p:cNvPr>
          <p:cNvCxnSpPr/>
          <p:nvPr/>
        </p:nvCxnSpPr>
        <p:spPr>
          <a:xfrm>
            <a:off x="8326583" y="1424928"/>
            <a:ext cx="1584000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296D690-6977-D879-7110-6AA91FF3FD51}"/>
              </a:ext>
            </a:extLst>
          </p:cNvPr>
          <p:cNvCxnSpPr>
            <a:cxnSpLocks/>
          </p:cNvCxnSpPr>
          <p:nvPr/>
        </p:nvCxnSpPr>
        <p:spPr>
          <a:xfrm>
            <a:off x="7403556" y="1509376"/>
            <a:ext cx="0" cy="1120354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42BFB51-4B1C-824D-001E-91EEC9EA4228}"/>
              </a:ext>
            </a:extLst>
          </p:cNvPr>
          <p:cNvSpPr txBox="1"/>
          <p:nvPr/>
        </p:nvSpPr>
        <p:spPr>
          <a:xfrm>
            <a:off x="3269092" y="1263424"/>
            <a:ext cx="6402516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it-IT" sz="1200" kern="0" dirty="0">
                <a:solidFill>
                  <a:prstClr val="black"/>
                </a:solidFill>
              </a:rPr>
              <a:t>Membrane dimension: 15 mm x 3 mm</a:t>
            </a:r>
            <a:endParaRPr lang="en-GB" sz="1200" kern="0" dirty="0">
              <a:solidFill>
                <a:prstClr val="black"/>
              </a:solidFill>
            </a:endParaRP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Membrane thickness: 1000 nm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AC9AE7-CE78-2A6F-2131-D5992630D382}"/>
              </a:ext>
            </a:extLst>
          </p:cNvPr>
          <p:cNvSpPr txBox="1"/>
          <p:nvPr/>
        </p:nvSpPr>
        <p:spPr>
          <a:xfrm>
            <a:off x="545159" y="1263424"/>
            <a:ext cx="3080691" cy="46166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dimension: 19 mm x 7 mm</a:t>
            </a:r>
          </a:p>
          <a:p>
            <a:pPr marL="180000" marR="0" lvl="0" indent="-18000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prstClr val="black"/>
                </a:solidFill>
              </a:rPr>
              <a:t>Frame thickness: 200 µm</a:t>
            </a:r>
            <a:endParaRPr lang="it-IT" sz="1200" b="1" kern="0" dirty="0">
              <a:solidFill>
                <a:prstClr val="black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24ABD1-1B9A-0C10-842B-7B3B53161EAA}"/>
              </a:ext>
            </a:extLst>
          </p:cNvPr>
          <p:cNvSpPr/>
          <p:nvPr/>
        </p:nvSpPr>
        <p:spPr>
          <a:xfrm>
            <a:off x="309438" y="965649"/>
            <a:ext cx="1040687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Freestanding silicon nitride (Si</a:t>
            </a:r>
            <a:r>
              <a:rPr lang="it-IT" sz="1600" b="1" kern="0" baseline="-25000" dirty="0">
                <a:solidFill>
                  <a:prstClr val="black"/>
                </a:solidFill>
              </a:rPr>
              <a:t>3</a:t>
            </a:r>
            <a:r>
              <a:rPr lang="it-IT" sz="1600" b="1" kern="0" dirty="0">
                <a:solidFill>
                  <a:prstClr val="black"/>
                </a:solidFill>
              </a:rPr>
              <a:t>N</a:t>
            </a:r>
            <a:r>
              <a:rPr lang="it-IT" sz="1600" b="1" kern="0" baseline="-25000" dirty="0">
                <a:solidFill>
                  <a:prstClr val="black"/>
                </a:solidFill>
              </a:rPr>
              <a:t>4</a:t>
            </a:r>
            <a:r>
              <a:rPr lang="it-IT" sz="1600" b="1" kern="0" dirty="0">
                <a:solidFill>
                  <a:prstClr val="black"/>
                </a:solidFill>
              </a:rPr>
              <a:t>) membranes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it-IT" sz="1600" b="1" kern="0" dirty="0">
              <a:solidFill>
                <a:prstClr val="black"/>
              </a:solidFill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2E523B9-63C2-408D-B7F6-C0A566CE1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928980"/>
              </p:ext>
            </p:extLst>
          </p:nvPr>
        </p:nvGraphicFramePr>
        <p:xfrm>
          <a:off x="459038" y="2795482"/>
          <a:ext cx="5620106" cy="6705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24106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4011466555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</a:tblGrid>
              <a:tr h="172707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STATIC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DYNAMIC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18234"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Pressure rate, 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p/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1.6 mbar/s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200 mbar/s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5E798E67-DAAD-6B21-BA18-0DEFE36CA3D0}"/>
              </a:ext>
            </a:extLst>
          </p:cNvPr>
          <p:cNvSpPr txBox="1"/>
          <p:nvPr/>
        </p:nvSpPr>
        <p:spPr>
          <a:xfrm>
            <a:off x="10187910" y="2725117"/>
            <a:ext cx="5714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93F9E86-6D24-D37B-0BA6-055EA286BB9D}"/>
              </a:ext>
            </a:extLst>
          </p:cNvPr>
          <p:cNvSpPr txBox="1"/>
          <p:nvPr/>
        </p:nvSpPr>
        <p:spPr>
          <a:xfrm>
            <a:off x="309437" y="1816787"/>
            <a:ext cx="61609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Membrane shape:</a:t>
            </a:r>
            <a:r>
              <a:rPr lang="it-IT" sz="1600" kern="0" dirty="0">
                <a:solidFill>
                  <a:prstClr val="black"/>
                </a:solidFill>
              </a:rPr>
              <a:t> rectangular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Testing temperature</a:t>
            </a:r>
            <a:r>
              <a:rPr lang="it-IT" sz="1600" kern="0" dirty="0">
                <a:solidFill>
                  <a:prstClr val="black"/>
                </a:solidFill>
              </a:rPr>
              <a:t>: Room and Cold Temperatures 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Adhesives</a:t>
            </a:r>
            <a:r>
              <a:rPr lang="it-IT" sz="1600" kern="0" dirty="0">
                <a:solidFill>
                  <a:prstClr val="black"/>
                </a:solidFill>
              </a:rPr>
              <a:t>: LOCTITE EA9492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AE7038A-E6FA-9087-F7ED-77C93462B1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81" r="13"/>
          <a:stretch/>
        </p:blipFill>
        <p:spPr>
          <a:xfrm>
            <a:off x="906256" y="4118775"/>
            <a:ext cx="4725672" cy="204097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B581B2C-98AE-89F8-FEEB-2305AAEDC11E}"/>
              </a:ext>
            </a:extLst>
          </p:cNvPr>
          <p:cNvSpPr txBox="1"/>
          <p:nvPr/>
        </p:nvSpPr>
        <p:spPr>
          <a:xfrm>
            <a:off x="667160" y="3722752"/>
            <a:ext cx="52038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(miCon-L)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43E7C02-F327-7C6F-29D2-093E732E757B}"/>
              </a:ext>
            </a:extLst>
          </p:cNvPr>
          <p:cNvSpPr txBox="1"/>
          <p:nvPr/>
        </p:nvSpPr>
        <p:spPr>
          <a:xfrm>
            <a:off x="7403557" y="3177786"/>
            <a:ext cx="31259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Pressure control system</a:t>
            </a:r>
            <a:endPara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E12C17-E26C-0E2E-D03F-50D14304F6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8241" y="3565350"/>
            <a:ext cx="3081270" cy="25944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FB3367-6BD3-05F6-6A44-D5F10133417D}"/>
              </a:ext>
            </a:extLst>
          </p:cNvPr>
          <p:cNvSpPr txBox="1"/>
          <p:nvPr/>
        </p:nvSpPr>
        <p:spPr>
          <a:xfrm>
            <a:off x="7062018" y="5848390"/>
            <a:ext cx="7885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200" kern="0" dirty="0">
                <a:solidFill>
                  <a:prstClr val="black"/>
                </a:solidFill>
              </a:rPr>
              <a:t>OUTLET VALVE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1E673A-6258-A329-9821-9EC39A150442}"/>
              </a:ext>
            </a:extLst>
          </p:cNvPr>
          <p:cNvSpPr txBox="1"/>
          <p:nvPr/>
        </p:nvSpPr>
        <p:spPr>
          <a:xfrm>
            <a:off x="7806484" y="3754265"/>
            <a:ext cx="77873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200" kern="0" dirty="0">
                <a:solidFill>
                  <a:prstClr val="black"/>
                </a:solidFill>
              </a:rPr>
              <a:t>INLET VALVE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718335-1B66-7D9C-7D00-C4D7F5386AE5}"/>
              </a:ext>
            </a:extLst>
          </p:cNvPr>
          <p:cNvSpPr txBox="1"/>
          <p:nvPr/>
        </p:nvSpPr>
        <p:spPr>
          <a:xfrm>
            <a:off x="10564679" y="5136052"/>
            <a:ext cx="7885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200" kern="0" dirty="0">
                <a:solidFill>
                  <a:prstClr val="black"/>
                </a:solidFill>
              </a:rPr>
              <a:t>PIEZO GAUGE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379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9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5A023-E734-E877-AE90-9F2578440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4DCEC-5B34-30D4-9CD3-B987EC2F6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AAA7FA-1D68-622E-6A82-FDA97742D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0A857-1D96-5CD4-FAEE-8F6221716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69664-3EE0-A36B-DD46-CC3E13A50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CF0ABB-8BCF-3F78-A42C-640C9B63F177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9B846D-6724-6931-4120-F07229570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A030BD7-4289-2907-BDF0-EE72930A30CF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762778-589F-DEA7-C456-9065659FBBAB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0D17CAC-15DD-92B4-32FB-DA3484167D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194" y="3954398"/>
            <a:ext cx="6840000" cy="2429631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D6BEFC-CB7D-17BD-F2FF-DABD5BCD980E}"/>
              </a:ext>
            </a:extLst>
          </p:cNvPr>
          <p:cNvCxnSpPr/>
          <p:nvPr/>
        </p:nvCxnSpPr>
        <p:spPr>
          <a:xfrm>
            <a:off x="154305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507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36023-C0F1-983D-CAAA-E5D80B191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8D862-79C1-4CA3-855C-96E778E2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564FE-AFDC-09D8-A899-7CA1F69D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CC99E3-3533-F6E8-757E-9B5AF878C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F1DA96-3066-E30B-E2AB-F27CD302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040C7BF-6665-C263-83DD-256EF9501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4C70FDD-3B49-A706-0A72-01B4B668DDB6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BF149C-66A1-5432-9D82-AE87BD7D83C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194" y="3954398"/>
            <a:ext cx="6840000" cy="24296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22BBE6-448F-FB14-A003-50AE018D2A59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8E66CF-2209-D96B-1B2B-6A9A7E51764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0101"/>
          <a:stretch/>
        </p:blipFill>
        <p:spPr>
          <a:xfrm>
            <a:off x="2295964" y="4022511"/>
            <a:ext cx="666312" cy="2312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24AAEE-2228-B9AC-A58B-F10A7D08A3DE}"/>
              </a:ext>
            </a:extLst>
          </p:cNvPr>
          <p:cNvSpPr txBox="1"/>
          <p:nvPr/>
        </p:nvSpPr>
        <p:spPr>
          <a:xfrm>
            <a:off x="7719668" y="4933393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all cycles </a:t>
            </a:r>
            <a:r>
              <a:rPr lang="en-GB" sz="1600" b="1" kern="0" dirty="0">
                <a:solidFill>
                  <a:prstClr val="black"/>
                </a:solidFill>
              </a:rPr>
              <a:t>overlap</a:t>
            </a:r>
            <a:r>
              <a:rPr lang="en-GB" sz="1600" kern="0" dirty="0">
                <a:solidFill>
                  <a:prstClr val="black"/>
                </a:solidFill>
              </a:rPr>
              <a:t> extremely well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0935BC-33D6-7FA5-9FAC-8BB27AE8790F}"/>
              </a:ext>
            </a:extLst>
          </p:cNvPr>
          <p:cNvCxnSpPr/>
          <p:nvPr/>
        </p:nvCxnSpPr>
        <p:spPr>
          <a:xfrm>
            <a:off x="154305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C3A2766-3209-25FA-3291-F1C8D9951BA2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</p:spTree>
    <p:extLst>
      <p:ext uri="{BB962C8B-B14F-4D97-AF65-F5344CB8AC3E}">
        <p14:creationId xmlns:p14="http://schemas.microsoft.com/office/powerpoint/2010/main" val="35594667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20D3E-BF6F-2524-92E7-33646FAFB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B8D0-DC71-9F12-5894-067417E4F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6F081-7661-551C-5070-4D25BCD08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4E87B6-4E87-7418-DD8A-3142CB9A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E9687-FC3F-4FB9-2161-A86064262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D68E129-6A01-B445-15A7-51B108CBA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88AF611-F61F-2882-C3FD-4BB080ED471C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B1BD4E-9BC2-53F1-F8FC-193A494CC6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195" y="3966256"/>
            <a:ext cx="6840000" cy="23962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1A7075-5A17-4340-01B3-16DD5E2B6347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2FDBB6-1FC1-188D-3EEC-25D9EEE97399}"/>
              </a:ext>
            </a:extLst>
          </p:cNvPr>
          <p:cNvSpPr txBox="1"/>
          <p:nvPr/>
        </p:nvSpPr>
        <p:spPr>
          <a:xfrm>
            <a:off x="7719668" y="4933393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all cycles </a:t>
            </a:r>
            <a:r>
              <a:rPr lang="en-GB" sz="1600" b="1" kern="0" dirty="0">
                <a:solidFill>
                  <a:prstClr val="black"/>
                </a:solidFill>
              </a:rPr>
              <a:t>overlap</a:t>
            </a:r>
            <a:r>
              <a:rPr lang="en-GB" sz="1600" kern="0" dirty="0">
                <a:solidFill>
                  <a:prstClr val="black"/>
                </a:solidFill>
              </a:rPr>
              <a:t> extremely well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2F4607-71A6-88F5-2A1F-488438B3D2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0473"/>
          <a:stretch/>
        </p:blipFill>
        <p:spPr>
          <a:xfrm>
            <a:off x="2295963" y="4022511"/>
            <a:ext cx="1323537" cy="23129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9FE5EBA-D7EF-47F1-A9F1-5E3EDD173F97}"/>
              </a:ext>
            </a:extLst>
          </p:cNvPr>
          <p:cNvCxnSpPr/>
          <p:nvPr/>
        </p:nvCxnSpPr>
        <p:spPr>
          <a:xfrm>
            <a:off x="154305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D6D8375-8201-2FF9-18EB-BD0486109E26}"/>
              </a:ext>
            </a:extLst>
          </p:cNvPr>
          <p:cNvCxnSpPr/>
          <p:nvPr/>
        </p:nvCxnSpPr>
        <p:spPr>
          <a:xfrm>
            <a:off x="35052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B081425-76F7-CF94-D9D2-99951205A2E2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</p:spTree>
    <p:extLst>
      <p:ext uri="{BB962C8B-B14F-4D97-AF65-F5344CB8AC3E}">
        <p14:creationId xmlns:p14="http://schemas.microsoft.com/office/powerpoint/2010/main" val="29499773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517D7-158B-6C6A-7771-7824EA119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C3C97-0226-B48E-59A6-6D50D70F9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DC08A-444E-3005-F54E-4920EF48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20905-739E-987D-D991-8D91A7131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A14BC-8F0F-2E9F-ACA4-1B611955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4254A08-5A6D-4F9D-704B-5A09BC611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EEF3D4C-564D-5CFC-09BE-52955352500A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D128CB-2999-1C09-3E8F-3AA3277213D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259" y="3965549"/>
            <a:ext cx="6965866" cy="24479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46378A-4B5B-AE14-B1B4-A78535B51BD4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3F360-68F0-7429-6283-5DCE5EC0ECDF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FBFEE-5570-3997-1D11-3E522EE7F549}"/>
              </a:ext>
            </a:extLst>
          </p:cNvPr>
          <p:cNvSpPr txBox="1"/>
          <p:nvPr/>
        </p:nvSpPr>
        <p:spPr>
          <a:xfrm>
            <a:off x="7719668" y="4933393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all cycles </a:t>
            </a:r>
            <a:r>
              <a:rPr lang="en-GB" sz="1600" b="1" kern="0" dirty="0">
                <a:solidFill>
                  <a:prstClr val="black"/>
                </a:solidFill>
              </a:rPr>
              <a:t>overlap</a:t>
            </a:r>
            <a:r>
              <a:rPr lang="en-GB" sz="1600" kern="0" dirty="0">
                <a:solidFill>
                  <a:prstClr val="black"/>
                </a:solidFill>
              </a:rPr>
              <a:t> extremely well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391351-F01B-AB28-971B-660E51F717E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0561"/>
          <a:stretch/>
        </p:blipFill>
        <p:spPr>
          <a:xfrm>
            <a:off x="2295963" y="4022511"/>
            <a:ext cx="1990287" cy="23129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F60427-2A2B-78D0-0FB0-22585AAFFB65}"/>
              </a:ext>
            </a:extLst>
          </p:cNvPr>
          <p:cNvCxnSpPr/>
          <p:nvPr/>
        </p:nvCxnSpPr>
        <p:spPr>
          <a:xfrm>
            <a:off x="54483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B5509C-81F6-EC8F-DE59-10EECF480612}"/>
              </a:ext>
            </a:extLst>
          </p:cNvPr>
          <p:cNvCxnSpPr/>
          <p:nvPr/>
        </p:nvCxnSpPr>
        <p:spPr>
          <a:xfrm>
            <a:off x="154305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96DD33-804E-92A0-F999-679E84BC85D7}"/>
              </a:ext>
            </a:extLst>
          </p:cNvPr>
          <p:cNvCxnSpPr/>
          <p:nvPr/>
        </p:nvCxnSpPr>
        <p:spPr>
          <a:xfrm>
            <a:off x="35052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740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21AEE-E2E7-C95A-B42C-FDDD811FF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5C78-E0ED-515F-9589-874805C04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9394-D98C-9379-C920-3957F7883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73041-56B8-5303-7C91-DDC7F34F7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1A541-C462-4B44-2AE3-4C5F9E2B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7231B9-5C8C-482C-D16B-DD4863094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EF2BEDE-6516-4AE4-4429-FB79EE28514B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1F0C56-AB8F-6270-8B64-C3E0BC5748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940" y="3975576"/>
            <a:ext cx="6787386" cy="23820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90F56E-D50D-7EAC-5168-4C3418E2AE0E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8ACC84-1769-6B37-BF12-DFD56175C948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D73C14-1449-8799-C277-E59608562D85}"/>
              </a:ext>
            </a:extLst>
          </p:cNvPr>
          <p:cNvSpPr txBox="1"/>
          <p:nvPr/>
        </p:nvSpPr>
        <p:spPr>
          <a:xfrm>
            <a:off x="7719668" y="4933393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all cycles </a:t>
            </a:r>
            <a:r>
              <a:rPr lang="en-GB" sz="1600" b="1" kern="0" dirty="0">
                <a:solidFill>
                  <a:prstClr val="black"/>
                </a:solidFill>
              </a:rPr>
              <a:t>overlap</a:t>
            </a:r>
            <a:r>
              <a:rPr lang="en-GB" sz="1600" kern="0" dirty="0">
                <a:solidFill>
                  <a:prstClr val="black"/>
                </a:solidFill>
              </a:rPr>
              <a:t> extremely well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DAC916-9F4B-B530-FE95-F1E2EFF91F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0080"/>
          <a:stretch/>
        </p:blipFill>
        <p:spPr>
          <a:xfrm>
            <a:off x="2295963" y="4022511"/>
            <a:ext cx="2676087" cy="23129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2D84448-BB67-741E-420B-40BF99B7AEB8}"/>
              </a:ext>
            </a:extLst>
          </p:cNvPr>
          <p:cNvCxnSpPr/>
          <p:nvPr/>
        </p:nvCxnSpPr>
        <p:spPr>
          <a:xfrm>
            <a:off x="54483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1D4D22-DE94-111B-44C8-656ECFE54B2A}"/>
              </a:ext>
            </a:extLst>
          </p:cNvPr>
          <p:cNvCxnSpPr/>
          <p:nvPr/>
        </p:nvCxnSpPr>
        <p:spPr>
          <a:xfrm>
            <a:off x="154305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3205F10-4E0C-AFA6-B9E5-FF507BAD83F4}"/>
              </a:ext>
            </a:extLst>
          </p:cNvPr>
          <p:cNvCxnSpPr/>
          <p:nvPr/>
        </p:nvCxnSpPr>
        <p:spPr>
          <a:xfrm>
            <a:off x="7389326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07D263-7252-787A-16B9-3563E2BDCAC6}"/>
              </a:ext>
            </a:extLst>
          </p:cNvPr>
          <p:cNvCxnSpPr/>
          <p:nvPr/>
        </p:nvCxnSpPr>
        <p:spPr>
          <a:xfrm>
            <a:off x="35052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217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CE74D-AFD8-D883-3348-E2358B72B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D8A5F-00E6-A5F7-DBA7-B1D2AB830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7F582C-A0E3-DEAA-3F85-94794608A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C80ED-5E45-7B79-6E66-724E768C4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4BED0-7347-5BC7-0CEB-76F235D98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14EC6AC-5AD0-516B-6147-2BE001221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565C540-09B1-D61E-44E2-2B6C1AF1A837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F9F9CE3-30C2-FC2B-08AD-6BA4B1A67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24" y="3956526"/>
            <a:ext cx="6793577" cy="23990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152FDF9-A8E1-A0EF-A344-49B143CC7826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70DE42-4DEE-0384-46D1-A0F1A3F770E9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081A73-6341-5A33-6037-A2961AF0B0E0}"/>
              </a:ext>
            </a:extLst>
          </p:cNvPr>
          <p:cNvSpPr txBox="1"/>
          <p:nvPr/>
        </p:nvSpPr>
        <p:spPr>
          <a:xfrm>
            <a:off x="7719668" y="4933393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all cycles </a:t>
            </a:r>
            <a:r>
              <a:rPr lang="en-GB" sz="1600" b="1" kern="0" dirty="0">
                <a:solidFill>
                  <a:prstClr val="black"/>
                </a:solidFill>
              </a:rPr>
              <a:t>overlap</a:t>
            </a:r>
            <a:r>
              <a:rPr lang="en-GB" sz="1600" kern="0" dirty="0">
                <a:solidFill>
                  <a:prstClr val="black"/>
                </a:solidFill>
              </a:rPr>
              <a:t> extremely well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5EDAE35-4F1B-0B5F-8952-D5BC1803A7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5963" y="4022511"/>
            <a:ext cx="3348461" cy="231291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3522710-480D-259F-4F97-E87591F326CE}"/>
              </a:ext>
            </a:extLst>
          </p:cNvPr>
          <p:cNvCxnSpPr/>
          <p:nvPr/>
        </p:nvCxnSpPr>
        <p:spPr>
          <a:xfrm>
            <a:off x="54483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87F522-3972-0030-B0F6-10D77C45659A}"/>
              </a:ext>
            </a:extLst>
          </p:cNvPr>
          <p:cNvCxnSpPr/>
          <p:nvPr/>
        </p:nvCxnSpPr>
        <p:spPr>
          <a:xfrm>
            <a:off x="154305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DDC8D5F-33D1-0ABD-BEAA-426E0BD10D3D}"/>
              </a:ext>
            </a:extLst>
          </p:cNvPr>
          <p:cNvCxnSpPr/>
          <p:nvPr/>
        </p:nvCxnSpPr>
        <p:spPr>
          <a:xfrm>
            <a:off x="3505200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28D3251-0981-564C-8647-E43C597F14A6}"/>
              </a:ext>
            </a:extLst>
          </p:cNvPr>
          <p:cNvCxnSpPr/>
          <p:nvPr/>
        </p:nvCxnSpPr>
        <p:spPr>
          <a:xfrm>
            <a:off x="7389326" y="34290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CD4B4E3-E815-8EFA-1436-29E1DC0F5B52}"/>
              </a:ext>
            </a:extLst>
          </p:cNvPr>
          <p:cNvCxnSpPr/>
          <p:nvPr/>
        </p:nvCxnSpPr>
        <p:spPr>
          <a:xfrm>
            <a:off x="9322901" y="33909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58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0E75B-A0BE-E9D0-C9D3-E97FA5290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FD0A0D-1696-77D2-C48B-62AF3A5BE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3D3E63-092C-4DDA-657E-FD4CEF770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0F8F8-41F5-AF29-EA5D-D86D2B5B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8C90B9F9-ACF8-71B7-03E7-66EA514C8583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AEB87F-BFBB-8E90-D7EB-F35C581A50CB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9F27E4A-1D25-D2E1-1303-501C4F1F7531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379EE69-BA3A-36C1-A170-DF2A3D23EBFD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E8340C17-C83A-5B8D-4D6F-E7D077B1CDBD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281E81-1A5C-DDDE-20A2-2DF3C5EC4877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4137FE0-E2AC-26BC-3538-8E93DC8A6EA4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386A167-C37F-1EFE-723A-AAD127E1F13E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CECEE3B9-29C0-0BD0-7DA1-5C6DC703FCA7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75E137-E73D-8A93-8D99-FB2E310DC2FB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5F6F185-DBF0-F456-05EC-9BD12B48F946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573867E-3BED-618F-A740-B3641975FAB3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0CD2500-1DF1-F178-3CE2-79CC5153388D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1C25566-6B8D-8496-C821-E803CFA4D8D3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2AC835C-D5EA-699E-A56F-B6EFF1362558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70C6DE-DF9A-57ED-64C6-B061BAFD1293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 </a:t>
              </a:r>
              <a:r>
                <a:rPr lang="en-US" kern="1200" dirty="0">
                  <a:solidFill>
                    <a:schemeClr val="bg1"/>
                  </a:solidFill>
                </a:rPr>
                <a:t>enhancement</a:t>
              </a:r>
              <a:r>
                <a:rPr lang="fr-CH" kern="1200" dirty="0">
                  <a:solidFill>
                    <a:schemeClr val="bg1"/>
                  </a:solidFill>
                </a:rPr>
                <a:t> for </a:t>
              </a:r>
              <a:r>
                <a:rPr lang="en-US" kern="1200" dirty="0">
                  <a:solidFill>
                    <a:schemeClr val="bg1"/>
                  </a:solidFill>
                </a:rPr>
                <a:t>larger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2A74214-9483-63D5-D67F-A6079A24A127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A2F9397-1F73-6BAB-A4B1-04D1F9090958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35F723F-B75F-2878-2677-C7C0F706D1E2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73CDCCB-080F-CD88-547C-D9D8E6E85A92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C544F98B-3564-6118-FC73-9E6D62ED1BCA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090071C-E963-35F9-A761-58CD827EE272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21BEB94-9100-7392-D3F5-76AED5457C46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DEF825D-8DB5-00DB-125F-4AC4090B7237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5D700163-3F98-AF5B-BA7E-9502D7C5E036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316E25A7-4192-E63A-03D7-FE982E52085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381318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6A9C6-5FC4-1EF6-7398-8E34BF338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97383-3401-E07F-2C3E-1F99B5493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50"/>
                </a:solidFill>
              </a:rPr>
              <a:t>@RT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EF9BF8-A9FF-7B0C-8CC9-77DEFA6D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70E295-FD19-E77D-546F-E33406107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4BDDE-AA7C-1777-42BB-85652808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BE2DEC6-E7A5-24EE-9651-4DBDC828E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65" y="1234389"/>
            <a:ext cx="10969070" cy="277468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75CE069-F997-5CE8-57F5-D759CCBEC2EF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=1.75E+04 cycles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BBAE1E-A232-FA2F-1BEC-FF1D06265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24" y="3956526"/>
            <a:ext cx="6793577" cy="23990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CD79D86-B44C-5AE9-C423-68EE003DDF0B}"/>
              </a:ext>
            </a:extLst>
          </p:cNvPr>
          <p:cNvSpPr txBox="1"/>
          <p:nvPr/>
        </p:nvSpPr>
        <p:spPr>
          <a:xfrm>
            <a:off x="7719669" y="40546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0A2769-DAA1-1ADD-BB43-FC1A540CEC7E}"/>
              </a:ext>
            </a:extLst>
          </p:cNvPr>
          <p:cNvSpPr txBox="1"/>
          <p:nvPr/>
        </p:nvSpPr>
        <p:spPr>
          <a:xfrm>
            <a:off x="8489563" y="43486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d=84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≈15%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FC6157-DF8F-7C61-8188-27E041D3CBF5}"/>
              </a:ext>
            </a:extLst>
          </p:cNvPr>
          <p:cNvSpPr txBox="1"/>
          <p:nvPr/>
        </p:nvSpPr>
        <p:spPr>
          <a:xfrm>
            <a:off x="7719668" y="4933393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all cycles </a:t>
            </a:r>
            <a:r>
              <a:rPr lang="en-GB" sz="1600" b="1" kern="0" dirty="0">
                <a:solidFill>
                  <a:prstClr val="black"/>
                </a:solidFill>
              </a:rPr>
              <a:t>overlap</a:t>
            </a:r>
            <a:r>
              <a:rPr lang="en-GB" sz="1600" kern="0" dirty="0">
                <a:solidFill>
                  <a:prstClr val="black"/>
                </a:solidFill>
              </a:rPr>
              <a:t> extremely well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ADF946E-6E53-15C6-7405-2A3541D18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5963" y="4022511"/>
            <a:ext cx="3348461" cy="23129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9BE70AD-FF3E-3B57-2E22-85BE896A00EB}"/>
              </a:ext>
            </a:extLst>
          </p:cNvPr>
          <p:cNvSpPr txBox="1"/>
          <p:nvPr/>
        </p:nvSpPr>
        <p:spPr>
          <a:xfrm>
            <a:off x="7719667" y="5574078"/>
            <a:ext cx="3729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b="1" kern="0" dirty="0">
                <a:solidFill>
                  <a:prstClr val="black"/>
                </a:solidFill>
              </a:rPr>
              <a:t>Very good stability </a:t>
            </a:r>
            <a:r>
              <a:rPr lang="en-GB" sz="1600" kern="0" dirty="0">
                <a:solidFill>
                  <a:prstClr val="black"/>
                </a:solidFill>
              </a:rPr>
              <a:t>of the setup over long periods of time</a:t>
            </a:r>
            <a:endParaRPr lang="en-US" sz="16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19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81572-FFE0-49F7-6999-AB8E55C0B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94DEA3F-4F1F-6612-BE64-87D42EB13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24" y="1173172"/>
            <a:ext cx="11088000" cy="26513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51610B-3C17-5DD7-A3D1-35D212279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F0"/>
                </a:solidFill>
              </a:rPr>
              <a:t>@CT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218EB0-D8E9-334D-D6BB-784CFB88B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1C9B6-86F6-156F-7D81-F82AD7A80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7273E-60C9-6BA4-EE93-175689D71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25E833-A0AD-3BC8-1179-BA26DDBBE6BB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=9.6E+02 cycles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716640-D8FF-4D11-61E7-35DB65D49785}"/>
              </a:ext>
            </a:extLst>
          </p:cNvPr>
          <p:cNvCxnSpPr/>
          <p:nvPr/>
        </p:nvCxnSpPr>
        <p:spPr>
          <a:xfrm>
            <a:off x="3054350" y="32766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B7A3B7-8BF4-22CB-AA13-F37F8712369C}"/>
              </a:ext>
            </a:extLst>
          </p:cNvPr>
          <p:cNvCxnSpPr/>
          <p:nvPr/>
        </p:nvCxnSpPr>
        <p:spPr>
          <a:xfrm>
            <a:off x="6670675" y="32766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F1E8B6FE-D08E-8BF0-29D5-4D92E2C57C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2940"/>
          <a:stretch/>
        </p:blipFill>
        <p:spPr>
          <a:xfrm>
            <a:off x="622552" y="3795915"/>
            <a:ext cx="3409698" cy="254853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723E415-D9BA-B8F6-9760-4020507AC38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362"/>
          <a:stretch/>
        </p:blipFill>
        <p:spPr>
          <a:xfrm>
            <a:off x="4222750" y="3792740"/>
            <a:ext cx="3432335" cy="256511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59A62A5-F89D-F620-2959-B69FDABD451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192" r="1"/>
          <a:stretch/>
        </p:blipFill>
        <p:spPr>
          <a:xfrm>
            <a:off x="4211386" y="3795916"/>
            <a:ext cx="3456000" cy="254672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5824642-B527-21DB-9B0F-8E16954FCB38}"/>
              </a:ext>
            </a:extLst>
          </p:cNvPr>
          <p:cNvSpPr txBox="1"/>
          <p:nvPr/>
        </p:nvSpPr>
        <p:spPr>
          <a:xfrm>
            <a:off x="7694269" y="37244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88BC6F-C210-4669-3BAA-27F0F2FB51E5}"/>
              </a:ext>
            </a:extLst>
          </p:cNvPr>
          <p:cNvSpPr txBox="1"/>
          <p:nvPr/>
        </p:nvSpPr>
        <p:spPr>
          <a:xfrm>
            <a:off x="8464163" y="40184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≈16%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d=65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≈30%</a:t>
            </a:r>
          </a:p>
        </p:txBody>
      </p:sp>
    </p:spTree>
    <p:extLst>
      <p:ext uri="{BB962C8B-B14F-4D97-AF65-F5344CB8AC3E}">
        <p14:creationId xmlns:p14="http://schemas.microsoft.com/office/powerpoint/2010/main" val="30543153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6B402-8C08-6DB1-D0C3-F9E816FB9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0AD093A-0244-907D-C653-CCD0617EA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24" y="1173172"/>
            <a:ext cx="11088000" cy="26513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C7C0D1-7B2E-93C9-1DD7-F88D1BEB6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F0"/>
                </a:solidFill>
              </a:rPr>
              <a:t>@CT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05989D-B09F-5B0A-F82A-77F0246EB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B300A-26A7-3695-4DEE-C62DD0CAE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0540F0-90BE-9BC9-7467-EE154E71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B3A79C-CC3F-D4FD-5821-B6A9D38E41E1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=9.6E+02 cycles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14F31A-0CAC-B1DE-A643-4002B679B4C6}"/>
              </a:ext>
            </a:extLst>
          </p:cNvPr>
          <p:cNvSpPr txBox="1"/>
          <p:nvPr/>
        </p:nvSpPr>
        <p:spPr>
          <a:xfrm>
            <a:off x="7694269" y="37244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90F32D-E524-086E-0F6C-4B31F4F611A0}"/>
              </a:ext>
            </a:extLst>
          </p:cNvPr>
          <p:cNvSpPr txBox="1"/>
          <p:nvPr/>
        </p:nvSpPr>
        <p:spPr>
          <a:xfrm>
            <a:off x="8464163" y="40184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≈16%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d=65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≈30%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A4814C-FC21-3DEB-BEFE-48B4445C8AB4}"/>
              </a:ext>
            </a:extLst>
          </p:cNvPr>
          <p:cNvSpPr txBox="1"/>
          <p:nvPr/>
        </p:nvSpPr>
        <p:spPr>
          <a:xfrm>
            <a:off x="7719668" y="4608986"/>
            <a:ext cx="4383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the displacement cycles </a:t>
            </a:r>
            <a:r>
              <a:rPr lang="en-GB" sz="1600" b="1" kern="0" dirty="0">
                <a:solidFill>
                  <a:prstClr val="black"/>
                </a:solidFill>
              </a:rPr>
              <a:t>oscillates</a:t>
            </a:r>
            <a:r>
              <a:rPr lang="en-GB" sz="1600" kern="0" dirty="0">
                <a:solidFill>
                  <a:prstClr val="black"/>
                </a:solidFill>
              </a:rPr>
              <a:t> due to system: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180A457-125F-8245-088F-9C0E7EF03C04}"/>
              </a:ext>
            </a:extLst>
          </p:cNvPr>
          <p:cNvSpPr/>
          <p:nvPr/>
        </p:nvSpPr>
        <p:spPr>
          <a:xfrm>
            <a:off x="1166512" y="2616199"/>
            <a:ext cx="9804400" cy="219677"/>
          </a:xfrm>
          <a:custGeom>
            <a:avLst/>
            <a:gdLst>
              <a:gd name="connsiteX0" fmla="*/ 0 w 9804400"/>
              <a:gd name="connsiteY0" fmla="*/ 0 h 222862"/>
              <a:gd name="connsiteX1" fmla="*/ 723900 w 9804400"/>
              <a:gd name="connsiteY1" fmla="*/ 63500 h 222862"/>
              <a:gd name="connsiteX2" fmla="*/ 1333500 w 9804400"/>
              <a:gd name="connsiteY2" fmla="*/ 63500 h 222862"/>
              <a:gd name="connsiteX3" fmla="*/ 2362200 w 9804400"/>
              <a:gd name="connsiteY3" fmla="*/ 76200 h 222862"/>
              <a:gd name="connsiteX4" fmla="*/ 3200400 w 9804400"/>
              <a:gd name="connsiteY4" fmla="*/ 127000 h 222862"/>
              <a:gd name="connsiteX5" fmla="*/ 3848100 w 9804400"/>
              <a:gd name="connsiteY5" fmla="*/ 190500 h 222862"/>
              <a:gd name="connsiteX6" fmla="*/ 4826000 w 9804400"/>
              <a:gd name="connsiteY6" fmla="*/ 139700 h 222862"/>
              <a:gd name="connsiteX7" fmla="*/ 5499100 w 9804400"/>
              <a:gd name="connsiteY7" fmla="*/ 114300 h 222862"/>
              <a:gd name="connsiteX8" fmla="*/ 6731000 w 9804400"/>
              <a:gd name="connsiteY8" fmla="*/ 88900 h 222862"/>
              <a:gd name="connsiteX9" fmla="*/ 7785100 w 9804400"/>
              <a:gd name="connsiteY9" fmla="*/ 215900 h 222862"/>
              <a:gd name="connsiteX10" fmla="*/ 8724900 w 9804400"/>
              <a:gd name="connsiteY10" fmla="*/ 203200 h 222862"/>
              <a:gd name="connsiteX11" fmla="*/ 9347200 w 9804400"/>
              <a:gd name="connsiteY11" fmla="*/ 177800 h 222862"/>
              <a:gd name="connsiteX12" fmla="*/ 9804400 w 9804400"/>
              <a:gd name="connsiteY12" fmla="*/ 215900 h 222862"/>
              <a:gd name="connsiteX0" fmla="*/ 0 w 9804400"/>
              <a:gd name="connsiteY0" fmla="*/ 0 h 220935"/>
              <a:gd name="connsiteX1" fmla="*/ 723900 w 9804400"/>
              <a:gd name="connsiteY1" fmla="*/ 63500 h 220935"/>
              <a:gd name="connsiteX2" fmla="*/ 1333500 w 9804400"/>
              <a:gd name="connsiteY2" fmla="*/ 63500 h 220935"/>
              <a:gd name="connsiteX3" fmla="*/ 2362200 w 9804400"/>
              <a:gd name="connsiteY3" fmla="*/ 76200 h 220935"/>
              <a:gd name="connsiteX4" fmla="*/ 3200400 w 9804400"/>
              <a:gd name="connsiteY4" fmla="*/ 127000 h 220935"/>
              <a:gd name="connsiteX5" fmla="*/ 3848100 w 9804400"/>
              <a:gd name="connsiteY5" fmla="*/ 190500 h 220935"/>
              <a:gd name="connsiteX6" fmla="*/ 4826000 w 9804400"/>
              <a:gd name="connsiteY6" fmla="*/ 139700 h 220935"/>
              <a:gd name="connsiteX7" fmla="*/ 5499100 w 9804400"/>
              <a:gd name="connsiteY7" fmla="*/ 114300 h 220935"/>
              <a:gd name="connsiteX8" fmla="*/ 6731000 w 9804400"/>
              <a:gd name="connsiteY8" fmla="*/ 116060 h 220935"/>
              <a:gd name="connsiteX9" fmla="*/ 7785100 w 9804400"/>
              <a:gd name="connsiteY9" fmla="*/ 215900 h 220935"/>
              <a:gd name="connsiteX10" fmla="*/ 8724900 w 9804400"/>
              <a:gd name="connsiteY10" fmla="*/ 203200 h 220935"/>
              <a:gd name="connsiteX11" fmla="*/ 9347200 w 9804400"/>
              <a:gd name="connsiteY11" fmla="*/ 177800 h 220935"/>
              <a:gd name="connsiteX12" fmla="*/ 9804400 w 9804400"/>
              <a:gd name="connsiteY12" fmla="*/ 215900 h 220935"/>
              <a:gd name="connsiteX0" fmla="*/ 0 w 9804400"/>
              <a:gd name="connsiteY0" fmla="*/ 0 h 220935"/>
              <a:gd name="connsiteX1" fmla="*/ 723900 w 9804400"/>
              <a:gd name="connsiteY1" fmla="*/ 63500 h 220935"/>
              <a:gd name="connsiteX2" fmla="*/ 1333500 w 9804400"/>
              <a:gd name="connsiteY2" fmla="*/ 63500 h 220935"/>
              <a:gd name="connsiteX3" fmla="*/ 2362200 w 9804400"/>
              <a:gd name="connsiteY3" fmla="*/ 76200 h 220935"/>
              <a:gd name="connsiteX4" fmla="*/ 3200400 w 9804400"/>
              <a:gd name="connsiteY4" fmla="*/ 127000 h 220935"/>
              <a:gd name="connsiteX5" fmla="*/ 3848100 w 9804400"/>
              <a:gd name="connsiteY5" fmla="*/ 190500 h 220935"/>
              <a:gd name="connsiteX6" fmla="*/ 4916535 w 9804400"/>
              <a:gd name="connsiteY6" fmla="*/ 166860 h 220935"/>
              <a:gd name="connsiteX7" fmla="*/ 5499100 w 9804400"/>
              <a:gd name="connsiteY7" fmla="*/ 114300 h 220935"/>
              <a:gd name="connsiteX8" fmla="*/ 6731000 w 9804400"/>
              <a:gd name="connsiteY8" fmla="*/ 116060 h 220935"/>
              <a:gd name="connsiteX9" fmla="*/ 7785100 w 9804400"/>
              <a:gd name="connsiteY9" fmla="*/ 215900 h 220935"/>
              <a:gd name="connsiteX10" fmla="*/ 8724900 w 9804400"/>
              <a:gd name="connsiteY10" fmla="*/ 203200 h 220935"/>
              <a:gd name="connsiteX11" fmla="*/ 9347200 w 9804400"/>
              <a:gd name="connsiteY11" fmla="*/ 177800 h 220935"/>
              <a:gd name="connsiteX12" fmla="*/ 9804400 w 9804400"/>
              <a:gd name="connsiteY12" fmla="*/ 215900 h 220935"/>
              <a:gd name="connsiteX0" fmla="*/ 0 w 9804400"/>
              <a:gd name="connsiteY0" fmla="*/ 0 h 219677"/>
              <a:gd name="connsiteX1" fmla="*/ 723900 w 9804400"/>
              <a:gd name="connsiteY1" fmla="*/ 63500 h 219677"/>
              <a:gd name="connsiteX2" fmla="*/ 1333500 w 9804400"/>
              <a:gd name="connsiteY2" fmla="*/ 63500 h 219677"/>
              <a:gd name="connsiteX3" fmla="*/ 2362200 w 9804400"/>
              <a:gd name="connsiteY3" fmla="*/ 76200 h 219677"/>
              <a:gd name="connsiteX4" fmla="*/ 3200400 w 9804400"/>
              <a:gd name="connsiteY4" fmla="*/ 127000 h 219677"/>
              <a:gd name="connsiteX5" fmla="*/ 3848100 w 9804400"/>
              <a:gd name="connsiteY5" fmla="*/ 190500 h 219677"/>
              <a:gd name="connsiteX6" fmla="*/ 4916535 w 9804400"/>
              <a:gd name="connsiteY6" fmla="*/ 166860 h 219677"/>
              <a:gd name="connsiteX7" fmla="*/ 5499100 w 9804400"/>
              <a:gd name="connsiteY7" fmla="*/ 114300 h 219677"/>
              <a:gd name="connsiteX8" fmla="*/ 6758160 w 9804400"/>
              <a:gd name="connsiteY8" fmla="*/ 134167 h 219677"/>
              <a:gd name="connsiteX9" fmla="*/ 7785100 w 9804400"/>
              <a:gd name="connsiteY9" fmla="*/ 215900 h 219677"/>
              <a:gd name="connsiteX10" fmla="*/ 8724900 w 9804400"/>
              <a:gd name="connsiteY10" fmla="*/ 203200 h 219677"/>
              <a:gd name="connsiteX11" fmla="*/ 9347200 w 9804400"/>
              <a:gd name="connsiteY11" fmla="*/ 177800 h 219677"/>
              <a:gd name="connsiteX12" fmla="*/ 9804400 w 9804400"/>
              <a:gd name="connsiteY12" fmla="*/ 215900 h 21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804400" h="219677">
                <a:moveTo>
                  <a:pt x="0" y="0"/>
                </a:moveTo>
                <a:cubicBezTo>
                  <a:pt x="250825" y="26458"/>
                  <a:pt x="501650" y="52917"/>
                  <a:pt x="723900" y="63500"/>
                </a:cubicBezTo>
                <a:cubicBezTo>
                  <a:pt x="946150" y="74083"/>
                  <a:pt x="1333500" y="63500"/>
                  <a:pt x="1333500" y="63500"/>
                </a:cubicBezTo>
                <a:lnTo>
                  <a:pt x="2362200" y="76200"/>
                </a:lnTo>
                <a:cubicBezTo>
                  <a:pt x="2673350" y="86783"/>
                  <a:pt x="2952750" y="107950"/>
                  <a:pt x="3200400" y="127000"/>
                </a:cubicBezTo>
                <a:cubicBezTo>
                  <a:pt x="3448050" y="146050"/>
                  <a:pt x="3562078" y="183857"/>
                  <a:pt x="3848100" y="190500"/>
                </a:cubicBezTo>
                <a:lnTo>
                  <a:pt x="4916535" y="166860"/>
                </a:lnTo>
                <a:lnTo>
                  <a:pt x="5499100" y="114300"/>
                </a:lnTo>
                <a:cubicBezTo>
                  <a:pt x="5816600" y="105833"/>
                  <a:pt x="6377160" y="117234"/>
                  <a:pt x="6758160" y="134167"/>
                </a:cubicBezTo>
                <a:cubicBezTo>
                  <a:pt x="7139160" y="151100"/>
                  <a:pt x="7457310" y="204394"/>
                  <a:pt x="7785100" y="215900"/>
                </a:cubicBezTo>
                <a:cubicBezTo>
                  <a:pt x="8112890" y="227406"/>
                  <a:pt x="8464550" y="209550"/>
                  <a:pt x="8724900" y="203200"/>
                </a:cubicBezTo>
                <a:cubicBezTo>
                  <a:pt x="8985250" y="196850"/>
                  <a:pt x="9167283" y="175683"/>
                  <a:pt x="9347200" y="177800"/>
                </a:cubicBezTo>
                <a:cubicBezTo>
                  <a:pt x="9527117" y="179917"/>
                  <a:pt x="9665758" y="197908"/>
                  <a:pt x="9804400" y="215900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FD38C7-E219-A150-5E96-F325C2AF209B}"/>
              </a:ext>
            </a:extLst>
          </p:cNvPr>
          <p:cNvSpPr txBox="1"/>
          <p:nvPr/>
        </p:nvSpPr>
        <p:spPr>
          <a:xfrm>
            <a:off x="8464163" y="5137655"/>
            <a:ext cx="42866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Thermal deformation (T=67÷77K)</a:t>
            </a:r>
          </a:p>
          <a:p>
            <a:pPr marR="0" lvl="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Vibration (liquid N</a:t>
            </a:r>
            <a:r>
              <a:rPr lang="en-GB" sz="1600" kern="0" baseline="-25000" dirty="0">
                <a:solidFill>
                  <a:prstClr val="black"/>
                </a:solidFill>
              </a:rPr>
              <a:t>2</a:t>
            </a:r>
            <a:r>
              <a:rPr lang="en-GB" sz="1600" kern="0" dirty="0">
                <a:solidFill>
                  <a:prstClr val="black"/>
                </a:solidFill>
              </a:rPr>
              <a:t> injection)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C52DF7E-2C3B-6978-BF79-BE205BCACBD3}"/>
              </a:ext>
            </a:extLst>
          </p:cNvPr>
          <p:cNvCxnSpPr/>
          <p:nvPr/>
        </p:nvCxnSpPr>
        <p:spPr>
          <a:xfrm>
            <a:off x="6670675" y="32766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A87B745-E8AB-3970-F076-56480B159E55}"/>
              </a:ext>
            </a:extLst>
          </p:cNvPr>
          <p:cNvCxnSpPr/>
          <p:nvPr/>
        </p:nvCxnSpPr>
        <p:spPr>
          <a:xfrm>
            <a:off x="3054350" y="32766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0582AD5B-268D-6519-C5EE-2DABA4C2AC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192" r="1"/>
          <a:stretch/>
        </p:blipFill>
        <p:spPr>
          <a:xfrm>
            <a:off x="4211386" y="3795916"/>
            <a:ext cx="3456000" cy="254672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F9A33BB-3CB2-1ECF-BB9E-901A72B432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2940"/>
          <a:stretch/>
        </p:blipFill>
        <p:spPr>
          <a:xfrm>
            <a:off x="622552" y="3795915"/>
            <a:ext cx="3409698" cy="25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977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C2E03-422D-1FA1-481E-4E1D95BEC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26C1D16-509A-A100-812D-74BCFFFB0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24" y="1173172"/>
            <a:ext cx="11088000" cy="26513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D799F4-8836-6FD6-FFBF-B8A689635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</a:t>
            </a:r>
            <a:r>
              <a:rPr lang="fr-CH" baseline="-25000" dirty="0"/>
              <a:t>3</a:t>
            </a:r>
            <a:r>
              <a:rPr lang="fr-CH" dirty="0"/>
              <a:t>N</a:t>
            </a:r>
            <a:r>
              <a:rPr lang="fr-CH" baseline="-25000" dirty="0"/>
              <a:t>4</a:t>
            </a:r>
            <a:r>
              <a:rPr lang="fr-CH" dirty="0"/>
              <a:t> membranes: fatigue tests </a:t>
            </a:r>
            <a:r>
              <a:rPr lang="fr-CH" dirty="0">
                <a:solidFill>
                  <a:srgbClr val="00B0F0"/>
                </a:solidFill>
              </a:rPr>
              <a:t>@CT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(f=0.1 Hz)</a:t>
            </a:r>
            <a:r>
              <a:rPr lang="fr-CH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0C3134-A692-2B12-BE84-028141C72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832307-85E4-DA2D-6F46-8F8BE1C75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5F5141-9FEF-BE60-DD57-68453252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BF09A6-A330-4077-F176-D2C3EA9F6FA8}"/>
              </a:ext>
            </a:extLst>
          </p:cNvPr>
          <p:cNvSpPr txBox="1"/>
          <p:nvPr/>
        </p:nvSpPr>
        <p:spPr>
          <a:xfrm>
            <a:off x="4472331" y="894842"/>
            <a:ext cx="3247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max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=9.6E+02 cycles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BA9433-5345-3CD7-45D2-099A6CB15B5D}"/>
              </a:ext>
            </a:extLst>
          </p:cNvPr>
          <p:cNvSpPr txBox="1"/>
          <p:nvPr/>
        </p:nvSpPr>
        <p:spPr>
          <a:xfrm>
            <a:off x="7694269" y="3724405"/>
            <a:ext cx="35104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Si</a:t>
            </a:r>
            <a:r>
              <a:rPr lang="it-IT" sz="1600" kern="0" baseline="-25000" dirty="0">
                <a:solidFill>
                  <a:prstClr val="black"/>
                </a:solidFill>
              </a:rPr>
              <a:t>3</a:t>
            </a:r>
            <a:r>
              <a:rPr lang="it-IT" sz="1600" kern="0" dirty="0">
                <a:solidFill>
                  <a:prstClr val="black"/>
                </a:solidFill>
              </a:rPr>
              <a:t>N</a:t>
            </a:r>
            <a:r>
              <a:rPr lang="it-IT" sz="1600" kern="0" baseline="-25000" dirty="0">
                <a:solidFill>
                  <a:prstClr val="black"/>
                </a:solidFill>
              </a:rPr>
              <a:t>4</a:t>
            </a:r>
            <a:r>
              <a:rPr lang="it-IT" sz="1600" kern="0" dirty="0">
                <a:solidFill>
                  <a:prstClr val="black"/>
                </a:solidFill>
              </a:rPr>
              <a:t> </a:t>
            </a:r>
            <a:r>
              <a:rPr lang="en-US" sz="1600" kern="0" dirty="0">
                <a:solidFill>
                  <a:prstClr val="black"/>
                </a:solidFill>
              </a:rPr>
              <a:t>deforms</a:t>
            </a:r>
            <a:r>
              <a:rPr lang="it-IT" sz="1600" kern="0" dirty="0">
                <a:solidFill>
                  <a:prstClr val="black"/>
                </a:solidFill>
              </a:rPr>
              <a:t> purely </a:t>
            </a:r>
            <a:r>
              <a:rPr lang="en-US" sz="1600" b="1" kern="0" dirty="0">
                <a:solidFill>
                  <a:prstClr val="black"/>
                </a:solidFill>
              </a:rPr>
              <a:t>elastically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F6D9B0-0344-576D-9A12-44FE5B54DCFE}"/>
              </a:ext>
            </a:extLst>
          </p:cNvPr>
          <p:cNvSpPr txBox="1"/>
          <p:nvPr/>
        </p:nvSpPr>
        <p:spPr>
          <a:xfrm>
            <a:off x="8464163" y="4018418"/>
            <a:ext cx="32500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kern="0" dirty="0"/>
              <a:t>Δ</a:t>
            </a:r>
            <a:r>
              <a:rPr lang="it-IT" sz="1600" kern="0" dirty="0"/>
              <a:t>p=1 bar,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≈16%</a:t>
            </a:r>
          </a:p>
          <a:p>
            <a:r>
              <a:rPr lang="el-GR" sz="1600" kern="0" dirty="0">
                <a:solidFill>
                  <a:schemeClr val="accent3"/>
                </a:solidFill>
              </a:rPr>
              <a:t>Δ</a:t>
            </a:r>
            <a:r>
              <a:rPr lang="it-IT" sz="1600" kern="0" dirty="0">
                <a:solidFill>
                  <a:schemeClr val="accent3"/>
                </a:solidFill>
              </a:rPr>
              <a:t>d=65 µm</a:t>
            </a:r>
            <a:r>
              <a:rPr lang="en-GB" sz="1600" dirty="0">
                <a:solidFill>
                  <a:schemeClr val="accent3"/>
                </a:solidFill>
              </a:rPr>
              <a:t>, </a:t>
            </a:r>
            <a:r>
              <a:rPr lang="it-IT" sz="1600" kern="0" dirty="0">
                <a:solidFill>
                  <a:prstClr val="black"/>
                </a:solidFill>
              </a:rPr>
              <a:t>E</a:t>
            </a:r>
            <a:r>
              <a:rPr lang="it-IT" sz="1600" kern="0" baseline="-25000" dirty="0">
                <a:solidFill>
                  <a:prstClr val="black"/>
                </a:solidFill>
              </a:rPr>
              <a:t>max</a:t>
            </a:r>
            <a:r>
              <a:rPr lang="it-IT" sz="1600" kern="0" dirty="0">
                <a:solidFill>
                  <a:prstClr val="black"/>
                </a:solidFill>
              </a:rPr>
              <a:t>(%) ≈30%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1C32CA-0B11-5D15-0CA2-AD912ADA355D}"/>
              </a:ext>
            </a:extLst>
          </p:cNvPr>
          <p:cNvSpPr txBox="1"/>
          <p:nvPr/>
        </p:nvSpPr>
        <p:spPr>
          <a:xfrm>
            <a:off x="7719668" y="4608986"/>
            <a:ext cx="4383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 diagram of the displacement cycles </a:t>
            </a:r>
            <a:r>
              <a:rPr lang="en-GB" sz="1600" b="1" kern="0" dirty="0">
                <a:solidFill>
                  <a:prstClr val="black"/>
                </a:solidFill>
              </a:rPr>
              <a:t>oscillates</a:t>
            </a:r>
            <a:r>
              <a:rPr lang="en-GB" sz="1600" kern="0" dirty="0">
                <a:solidFill>
                  <a:prstClr val="black"/>
                </a:solidFill>
              </a:rPr>
              <a:t> due to system: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DB114D-FECF-FC63-98DF-5787D34D7B5D}"/>
              </a:ext>
            </a:extLst>
          </p:cNvPr>
          <p:cNvSpPr txBox="1"/>
          <p:nvPr/>
        </p:nvSpPr>
        <p:spPr>
          <a:xfrm>
            <a:off x="7719669" y="5716588"/>
            <a:ext cx="38549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sz="1600" b="1" kern="0" dirty="0">
                <a:solidFill>
                  <a:prstClr val="black"/>
                </a:solidFill>
              </a:rPr>
              <a:t>Limited number of cycles at cold </a:t>
            </a:r>
            <a:r>
              <a:rPr lang="en-GB" sz="1600" kern="0" dirty="0">
                <a:solidFill>
                  <a:prstClr val="black"/>
                </a:solidFill>
              </a:rPr>
              <a:t>to preserve instrumentations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93CCABC-48DD-0D14-5A73-CE865D766205}"/>
              </a:ext>
            </a:extLst>
          </p:cNvPr>
          <p:cNvSpPr/>
          <p:nvPr/>
        </p:nvSpPr>
        <p:spPr>
          <a:xfrm>
            <a:off x="1166512" y="2616199"/>
            <a:ext cx="9804400" cy="219677"/>
          </a:xfrm>
          <a:custGeom>
            <a:avLst/>
            <a:gdLst>
              <a:gd name="connsiteX0" fmla="*/ 0 w 9804400"/>
              <a:gd name="connsiteY0" fmla="*/ 0 h 222862"/>
              <a:gd name="connsiteX1" fmla="*/ 723900 w 9804400"/>
              <a:gd name="connsiteY1" fmla="*/ 63500 h 222862"/>
              <a:gd name="connsiteX2" fmla="*/ 1333500 w 9804400"/>
              <a:gd name="connsiteY2" fmla="*/ 63500 h 222862"/>
              <a:gd name="connsiteX3" fmla="*/ 2362200 w 9804400"/>
              <a:gd name="connsiteY3" fmla="*/ 76200 h 222862"/>
              <a:gd name="connsiteX4" fmla="*/ 3200400 w 9804400"/>
              <a:gd name="connsiteY4" fmla="*/ 127000 h 222862"/>
              <a:gd name="connsiteX5" fmla="*/ 3848100 w 9804400"/>
              <a:gd name="connsiteY5" fmla="*/ 190500 h 222862"/>
              <a:gd name="connsiteX6" fmla="*/ 4826000 w 9804400"/>
              <a:gd name="connsiteY6" fmla="*/ 139700 h 222862"/>
              <a:gd name="connsiteX7" fmla="*/ 5499100 w 9804400"/>
              <a:gd name="connsiteY7" fmla="*/ 114300 h 222862"/>
              <a:gd name="connsiteX8" fmla="*/ 6731000 w 9804400"/>
              <a:gd name="connsiteY8" fmla="*/ 88900 h 222862"/>
              <a:gd name="connsiteX9" fmla="*/ 7785100 w 9804400"/>
              <a:gd name="connsiteY9" fmla="*/ 215900 h 222862"/>
              <a:gd name="connsiteX10" fmla="*/ 8724900 w 9804400"/>
              <a:gd name="connsiteY10" fmla="*/ 203200 h 222862"/>
              <a:gd name="connsiteX11" fmla="*/ 9347200 w 9804400"/>
              <a:gd name="connsiteY11" fmla="*/ 177800 h 222862"/>
              <a:gd name="connsiteX12" fmla="*/ 9804400 w 9804400"/>
              <a:gd name="connsiteY12" fmla="*/ 215900 h 222862"/>
              <a:gd name="connsiteX0" fmla="*/ 0 w 9804400"/>
              <a:gd name="connsiteY0" fmla="*/ 0 h 220935"/>
              <a:gd name="connsiteX1" fmla="*/ 723900 w 9804400"/>
              <a:gd name="connsiteY1" fmla="*/ 63500 h 220935"/>
              <a:gd name="connsiteX2" fmla="*/ 1333500 w 9804400"/>
              <a:gd name="connsiteY2" fmla="*/ 63500 h 220935"/>
              <a:gd name="connsiteX3" fmla="*/ 2362200 w 9804400"/>
              <a:gd name="connsiteY3" fmla="*/ 76200 h 220935"/>
              <a:gd name="connsiteX4" fmla="*/ 3200400 w 9804400"/>
              <a:gd name="connsiteY4" fmla="*/ 127000 h 220935"/>
              <a:gd name="connsiteX5" fmla="*/ 3848100 w 9804400"/>
              <a:gd name="connsiteY5" fmla="*/ 190500 h 220935"/>
              <a:gd name="connsiteX6" fmla="*/ 4826000 w 9804400"/>
              <a:gd name="connsiteY6" fmla="*/ 139700 h 220935"/>
              <a:gd name="connsiteX7" fmla="*/ 5499100 w 9804400"/>
              <a:gd name="connsiteY7" fmla="*/ 114300 h 220935"/>
              <a:gd name="connsiteX8" fmla="*/ 6731000 w 9804400"/>
              <a:gd name="connsiteY8" fmla="*/ 116060 h 220935"/>
              <a:gd name="connsiteX9" fmla="*/ 7785100 w 9804400"/>
              <a:gd name="connsiteY9" fmla="*/ 215900 h 220935"/>
              <a:gd name="connsiteX10" fmla="*/ 8724900 w 9804400"/>
              <a:gd name="connsiteY10" fmla="*/ 203200 h 220935"/>
              <a:gd name="connsiteX11" fmla="*/ 9347200 w 9804400"/>
              <a:gd name="connsiteY11" fmla="*/ 177800 h 220935"/>
              <a:gd name="connsiteX12" fmla="*/ 9804400 w 9804400"/>
              <a:gd name="connsiteY12" fmla="*/ 215900 h 220935"/>
              <a:gd name="connsiteX0" fmla="*/ 0 w 9804400"/>
              <a:gd name="connsiteY0" fmla="*/ 0 h 220935"/>
              <a:gd name="connsiteX1" fmla="*/ 723900 w 9804400"/>
              <a:gd name="connsiteY1" fmla="*/ 63500 h 220935"/>
              <a:gd name="connsiteX2" fmla="*/ 1333500 w 9804400"/>
              <a:gd name="connsiteY2" fmla="*/ 63500 h 220935"/>
              <a:gd name="connsiteX3" fmla="*/ 2362200 w 9804400"/>
              <a:gd name="connsiteY3" fmla="*/ 76200 h 220935"/>
              <a:gd name="connsiteX4" fmla="*/ 3200400 w 9804400"/>
              <a:gd name="connsiteY4" fmla="*/ 127000 h 220935"/>
              <a:gd name="connsiteX5" fmla="*/ 3848100 w 9804400"/>
              <a:gd name="connsiteY5" fmla="*/ 190500 h 220935"/>
              <a:gd name="connsiteX6" fmla="*/ 4916535 w 9804400"/>
              <a:gd name="connsiteY6" fmla="*/ 166860 h 220935"/>
              <a:gd name="connsiteX7" fmla="*/ 5499100 w 9804400"/>
              <a:gd name="connsiteY7" fmla="*/ 114300 h 220935"/>
              <a:gd name="connsiteX8" fmla="*/ 6731000 w 9804400"/>
              <a:gd name="connsiteY8" fmla="*/ 116060 h 220935"/>
              <a:gd name="connsiteX9" fmla="*/ 7785100 w 9804400"/>
              <a:gd name="connsiteY9" fmla="*/ 215900 h 220935"/>
              <a:gd name="connsiteX10" fmla="*/ 8724900 w 9804400"/>
              <a:gd name="connsiteY10" fmla="*/ 203200 h 220935"/>
              <a:gd name="connsiteX11" fmla="*/ 9347200 w 9804400"/>
              <a:gd name="connsiteY11" fmla="*/ 177800 h 220935"/>
              <a:gd name="connsiteX12" fmla="*/ 9804400 w 9804400"/>
              <a:gd name="connsiteY12" fmla="*/ 215900 h 220935"/>
              <a:gd name="connsiteX0" fmla="*/ 0 w 9804400"/>
              <a:gd name="connsiteY0" fmla="*/ 0 h 219677"/>
              <a:gd name="connsiteX1" fmla="*/ 723900 w 9804400"/>
              <a:gd name="connsiteY1" fmla="*/ 63500 h 219677"/>
              <a:gd name="connsiteX2" fmla="*/ 1333500 w 9804400"/>
              <a:gd name="connsiteY2" fmla="*/ 63500 h 219677"/>
              <a:gd name="connsiteX3" fmla="*/ 2362200 w 9804400"/>
              <a:gd name="connsiteY3" fmla="*/ 76200 h 219677"/>
              <a:gd name="connsiteX4" fmla="*/ 3200400 w 9804400"/>
              <a:gd name="connsiteY4" fmla="*/ 127000 h 219677"/>
              <a:gd name="connsiteX5" fmla="*/ 3848100 w 9804400"/>
              <a:gd name="connsiteY5" fmla="*/ 190500 h 219677"/>
              <a:gd name="connsiteX6" fmla="*/ 4916535 w 9804400"/>
              <a:gd name="connsiteY6" fmla="*/ 166860 h 219677"/>
              <a:gd name="connsiteX7" fmla="*/ 5499100 w 9804400"/>
              <a:gd name="connsiteY7" fmla="*/ 114300 h 219677"/>
              <a:gd name="connsiteX8" fmla="*/ 6758160 w 9804400"/>
              <a:gd name="connsiteY8" fmla="*/ 134167 h 219677"/>
              <a:gd name="connsiteX9" fmla="*/ 7785100 w 9804400"/>
              <a:gd name="connsiteY9" fmla="*/ 215900 h 219677"/>
              <a:gd name="connsiteX10" fmla="*/ 8724900 w 9804400"/>
              <a:gd name="connsiteY10" fmla="*/ 203200 h 219677"/>
              <a:gd name="connsiteX11" fmla="*/ 9347200 w 9804400"/>
              <a:gd name="connsiteY11" fmla="*/ 177800 h 219677"/>
              <a:gd name="connsiteX12" fmla="*/ 9804400 w 9804400"/>
              <a:gd name="connsiteY12" fmla="*/ 215900 h 21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804400" h="219677">
                <a:moveTo>
                  <a:pt x="0" y="0"/>
                </a:moveTo>
                <a:cubicBezTo>
                  <a:pt x="250825" y="26458"/>
                  <a:pt x="501650" y="52917"/>
                  <a:pt x="723900" y="63500"/>
                </a:cubicBezTo>
                <a:cubicBezTo>
                  <a:pt x="946150" y="74083"/>
                  <a:pt x="1333500" y="63500"/>
                  <a:pt x="1333500" y="63500"/>
                </a:cubicBezTo>
                <a:lnTo>
                  <a:pt x="2362200" y="76200"/>
                </a:lnTo>
                <a:cubicBezTo>
                  <a:pt x="2673350" y="86783"/>
                  <a:pt x="2952750" y="107950"/>
                  <a:pt x="3200400" y="127000"/>
                </a:cubicBezTo>
                <a:cubicBezTo>
                  <a:pt x="3448050" y="146050"/>
                  <a:pt x="3562078" y="183857"/>
                  <a:pt x="3848100" y="190500"/>
                </a:cubicBezTo>
                <a:lnTo>
                  <a:pt x="4916535" y="166860"/>
                </a:lnTo>
                <a:lnTo>
                  <a:pt x="5499100" y="114300"/>
                </a:lnTo>
                <a:cubicBezTo>
                  <a:pt x="5816600" y="105833"/>
                  <a:pt x="6377160" y="117234"/>
                  <a:pt x="6758160" y="134167"/>
                </a:cubicBezTo>
                <a:cubicBezTo>
                  <a:pt x="7139160" y="151100"/>
                  <a:pt x="7457310" y="204394"/>
                  <a:pt x="7785100" y="215900"/>
                </a:cubicBezTo>
                <a:cubicBezTo>
                  <a:pt x="8112890" y="227406"/>
                  <a:pt x="8464550" y="209550"/>
                  <a:pt x="8724900" y="203200"/>
                </a:cubicBezTo>
                <a:cubicBezTo>
                  <a:pt x="8985250" y="196850"/>
                  <a:pt x="9167283" y="175683"/>
                  <a:pt x="9347200" y="177800"/>
                </a:cubicBezTo>
                <a:cubicBezTo>
                  <a:pt x="9527117" y="179917"/>
                  <a:pt x="9665758" y="197908"/>
                  <a:pt x="9804400" y="215900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F79CA4-1CC8-73EE-E150-A006C369C1F9}"/>
              </a:ext>
            </a:extLst>
          </p:cNvPr>
          <p:cNvSpPr txBox="1"/>
          <p:nvPr/>
        </p:nvSpPr>
        <p:spPr>
          <a:xfrm>
            <a:off x="8464163" y="5137655"/>
            <a:ext cx="42866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Thermal deformation (T=67÷77K)</a:t>
            </a:r>
          </a:p>
          <a:p>
            <a:pPr marR="0" lvl="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Vibration (liquid N</a:t>
            </a:r>
            <a:r>
              <a:rPr lang="en-GB" sz="1600" kern="0" baseline="-25000" dirty="0">
                <a:solidFill>
                  <a:prstClr val="black"/>
                </a:solidFill>
              </a:rPr>
              <a:t>2</a:t>
            </a:r>
            <a:r>
              <a:rPr lang="en-GB" sz="1600" kern="0" dirty="0">
                <a:solidFill>
                  <a:prstClr val="black"/>
                </a:solidFill>
              </a:rPr>
              <a:t> injection)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BCBD4DA-9C8A-E5F8-F5AB-6FCDD06CF466}"/>
              </a:ext>
            </a:extLst>
          </p:cNvPr>
          <p:cNvCxnSpPr/>
          <p:nvPr/>
        </p:nvCxnSpPr>
        <p:spPr>
          <a:xfrm>
            <a:off x="6670675" y="32766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B9FD96E-EEFF-4ECE-0B38-AA813BB32B46}"/>
              </a:ext>
            </a:extLst>
          </p:cNvPr>
          <p:cNvCxnSpPr/>
          <p:nvPr/>
        </p:nvCxnSpPr>
        <p:spPr>
          <a:xfrm>
            <a:off x="3054350" y="3276600"/>
            <a:ext cx="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99E3D5F9-3BB5-8A2C-2E89-9A20E5E77F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192" r="1"/>
          <a:stretch/>
        </p:blipFill>
        <p:spPr>
          <a:xfrm>
            <a:off x="4211386" y="3795916"/>
            <a:ext cx="3456000" cy="254672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14D80D6-91D6-913F-BE8C-914A1E1796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2940"/>
          <a:stretch/>
        </p:blipFill>
        <p:spPr>
          <a:xfrm>
            <a:off x="622552" y="3795915"/>
            <a:ext cx="3409698" cy="25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027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41C27-B627-0FB7-778C-BB7C90916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7F9E35-01C3-3AB6-E410-01F5B08DF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F1E895-2FF3-63CD-D6DD-CDBA0EA56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C7B12-6468-988D-A91A-FB19A6BE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0ABF8D32-9D09-39BB-4652-29E64C0309D3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DDF5C2A-DBF8-BBA5-011A-F1F5DB625A1A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CABD07AE-4092-704F-8E65-29E1768925DE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B601E0B-395E-FBFD-0533-D843094807DC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38F532C6-A2D3-57B5-A98B-F613B69D0882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8F0C497-6167-FB24-3520-FC14A5AC93F6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9AF991-78F7-B403-B9B7-A23A248AD9C9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56E22CA-FB04-4411-3BE1-252303ACAA62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25E21FD6-2F00-4D7C-A542-16AC93D5C65D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0C6258C-A519-F428-C0F8-12304404AB18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20A4BA0-B554-4454-F9BD-32BBB8BCBCE4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DE19E93-A9D5-A38D-63F9-9C254609CE43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B3E57010-5053-4958-7895-A9463732259C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9116082-6F01-A959-5907-D07142A52C47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7A81C62-DCC6-988F-8344-B01BFC4B6D4D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899BE41-6552-6392-1337-73078DA2924D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 </a:t>
              </a:r>
              <a:r>
                <a:rPr lang="en-US" kern="1200" dirty="0">
                  <a:solidFill>
                    <a:schemeClr val="bg1"/>
                  </a:solidFill>
                </a:rPr>
                <a:t>enhancement</a:t>
              </a:r>
              <a:r>
                <a:rPr lang="fr-CH" kern="1200" dirty="0">
                  <a:solidFill>
                    <a:schemeClr val="bg1"/>
                  </a:solidFill>
                </a:rPr>
                <a:t> for </a:t>
              </a:r>
              <a:r>
                <a:rPr lang="en-US" kern="1200" dirty="0">
                  <a:solidFill>
                    <a:schemeClr val="bg1"/>
                  </a:solidFill>
                </a:rPr>
                <a:t>larger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A991F8BD-DED1-0173-020D-58EC11A42740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3FDCFF9-C274-7BEF-8EF9-8043E3B01CC1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AC12A6C-5157-CF03-7862-C235070B4C1F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FF56B75-5C72-0534-DF32-5C92AE9F3CD1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60E8A25-717A-B308-A9DB-757A26A65B30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C231316-407B-C084-6406-14AC55785F02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EBC727A-D365-237C-2A38-B55C0C1C371E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F7F9E0-3680-D054-3C52-853130A3437E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39D7392A-9472-31E9-1C52-3D56DDD0C6F5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F4ED0CE4-447C-9A8B-AD1C-69AFC3A8947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127852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BBF24-E754-1497-4745-A41B26ECF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5ED70-95FE-C820-9CD5-1B4BD7219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fr-CH" dirty="0"/>
              <a:t>Bulge test setup </a:t>
            </a:r>
            <a:r>
              <a:rPr lang="en-US" kern="1200" dirty="0"/>
              <a:t>enhancement</a:t>
            </a:r>
            <a:r>
              <a:rPr lang="fr-CH" kern="1200" dirty="0"/>
              <a:t> for </a:t>
            </a:r>
            <a:r>
              <a:rPr lang="en-US" kern="1200" dirty="0"/>
              <a:t>larger</a:t>
            </a:r>
            <a:r>
              <a:rPr lang="fr-CH" kern="1200" dirty="0"/>
              <a:t> membranes</a:t>
            </a:r>
            <a:br>
              <a:rPr lang="fr-CH" dirty="0"/>
            </a:br>
            <a:r>
              <a:rPr lang="fr-CH" sz="2400" b="0" dirty="0"/>
              <a:t>Design of a new </a:t>
            </a:r>
            <a:r>
              <a:rPr lang="en-US" sz="2400" b="0" dirty="0"/>
              <a:t>holder</a:t>
            </a:r>
            <a:r>
              <a:rPr lang="fr-CH" sz="2400" b="0" dirty="0"/>
              <a:t> </a:t>
            </a:r>
            <a:r>
              <a:rPr lang="en-US" sz="2400" b="0" dirty="0"/>
              <a:t>flange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62DF08-DE10-A25A-01E0-687073DA7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E52DD-7237-1AC4-C695-F6AE0103B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FC19D9-AC6C-6B34-B700-D930AFB49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8925C9-E1D6-29B9-E873-C8387A334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40" y="1570084"/>
            <a:ext cx="4286712" cy="46829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BD1E1E-E1BF-373F-00D4-3A518490F0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3696" l="10366" r="93598">
                        <a14:foregroundMark x1="32774" y1="65435" x2="30335" y2="44348"/>
                        <a14:foregroundMark x1="30335" y1="44348" x2="54573" y2="13478"/>
                        <a14:foregroundMark x1="54573" y1="13478" x2="78963" y2="18696"/>
                        <a14:foregroundMark x1="78963" y1="18696" x2="79573" y2="39565"/>
                        <a14:foregroundMark x1="89482" y1="25217" x2="92988" y2="44348"/>
                        <a14:foregroundMark x1="91006" y1="29130" x2="90549" y2="42609"/>
                        <a14:foregroundMark x1="73171" y1="52174" x2="77744" y2="54130"/>
                        <a14:foregroundMark x1="62195" y1="56304" x2="56707" y2="57609"/>
                        <a14:foregroundMark x1="70427" y1="36739" x2="70427" y2="36739"/>
                        <a14:foregroundMark x1="71494" y1="39783" x2="51524" y2="37609"/>
                        <a14:foregroundMark x1="51524" y1="37609" x2="38567" y2="47826"/>
                        <a14:foregroundMark x1="18293" y1="32826" x2="12805" y2="68913"/>
                        <a14:foregroundMark x1="12805" y1="68913" x2="26372" y2="93696"/>
                        <a14:foregroundMark x1="26372" y1="93696" x2="16921" y2="36087"/>
                        <a14:foregroundMark x1="16921" y1="36087" x2="16921" y2="35435"/>
                        <a14:foregroundMark x1="32012" y1="27174" x2="28811" y2="25217"/>
                        <a14:foregroundMark x1="14329" y1="40217" x2="12195" y2="60652"/>
                        <a14:foregroundMark x1="12195" y1="60652" x2="20732" y2="77391"/>
                        <a14:foregroundMark x1="20732" y1="77391" x2="25915" y2="80435"/>
                        <a14:foregroundMark x1="29116" y1="75652" x2="29421" y2="78478"/>
                        <a14:foregroundMark x1="27896" y1="93696" x2="21799" y2="92609"/>
                        <a14:foregroundMark x1="10366" y1="50652" x2="13415" y2="41739"/>
                        <a14:foregroundMark x1="10061" y1="48478" x2="19207" y2="28696"/>
                        <a14:foregroundMark x1="19207" y1="28696" x2="49390" y2="12174"/>
                        <a14:foregroundMark x1="49390" y1="12174" x2="65701" y2="11522"/>
                        <a14:foregroundMark x1="65701" y1="11522" x2="91463" y2="22391"/>
                        <a14:foregroundMark x1="11280" y1="46522" x2="14787" y2="35435"/>
                        <a14:foregroundMark x1="14787" y1="35217" x2="25305" y2="21957"/>
                        <a14:foregroundMark x1="25305" y1="21957" x2="26220" y2="21304"/>
                        <a14:foregroundMark x1="26982" y1="20652" x2="39634" y2="14130"/>
                        <a14:foregroundMark x1="25762" y1="21957" x2="14939" y2="34783"/>
                        <a14:foregroundMark x1="14939" y1="34783" x2="11433" y2="49565"/>
                        <a14:foregroundMark x1="28659" y1="18478" x2="39482" y2="13696"/>
                        <a14:foregroundMark x1="39634" y1="13696" x2="52287" y2="10652"/>
                        <a14:foregroundMark x1="52439" y1="10652" x2="67073" y2="11522"/>
                        <a14:foregroundMark x1="55488" y1="10870" x2="66311" y2="10217"/>
                        <a14:foregroundMark x1="67073" y1="10652" x2="76220" y2="12391"/>
                        <a14:foregroundMark x1="75915" y1="12391" x2="82622" y2="13478"/>
                        <a14:foregroundMark x1="80640" y1="13696" x2="90244" y2="18043"/>
                        <a14:foregroundMark x1="85366" y1="15000" x2="93598" y2="22826"/>
                        <a14:foregroundMark x1="10976" y1="45435" x2="13872" y2="37391"/>
                        <a14:foregroundMark x1="12500" y1="40435" x2="14177" y2="34348"/>
                        <a14:foregroundMark x1="14177" y1="34348" x2="19817" y2="27609"/>
                        <a14:foregroundMark x1="18445" y1="28043" x2="24848" y2="21304"/>
                        <a14:foregroundMark x1="12652" y1="39565" x2="11738" y2="44565"/>
                      </a14:backgroundRemoval>
                    </a14:imgEffect>
                  </a14:imgLayer>
                </a14:imgProps>
              </a:ext>
            </a:extLst>
          </a:blip>
          <a:srcRect l="10110" t="9318" r="4973" b="2614"/>
          <a:stretch/>
        </p:blipFill>
        <p:spPr>
          <a:xfrm>
            <a:off x="4591115" y="1902011"/>
            <a:ext cx="2917857" cy="212198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C7EF76-E573-2D66-E93A-4395206C9ECD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6940660" y="2850897"/>
            <a:ext cx="353837" cy="20732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8BF84A-C838-FFD2-ABC4-77C6D8CC5147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824083" y="2070974"/>
            <a:ext cx="391597" cy="181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05364C91-64DE-7AEE-033D-F061E59955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0379" y="4433731"/>
            <a:ext cx="4066291" cy="13976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F1445F1-FEF0-66DE-7A5C-25CC12F38E16}"/>
              </a:ext>
            </a:extLst>
          </p:cNvPr>
          <p:cNvSpPr txBox="1"/>
          <p:nvPr/>
        </p:nvSpPr>
        <p:spPr>
          <a:xfrm>
            <a:off x="7244866" y="1759195"/>
            <a:ext cx="939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  <a:cs typeface="Times New Roman" panose="02020603050405020304" pitchFamily="18" charset="0"/>
              </a:rPr>
              <a:t>DISK1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AC5CEA-87F2-41A8-2B6A-DCA1A4C7DAF1}"/>
              </a:ext>
            </a:extLst>
          </p:cNvPr>
          <p:cNvSpPr txBox="1"/>
          <p:nvPr/>
        </p:nvSpPr>
        <p:spPr>
          <a:xfrm>
            <a:off x="6867176" y="3058220"/>
            <a:ext cx="854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  <a:cs typeface="Times New Roman" panose="02020603050405020304" pitchFamily="18" charset="0"/>
              </a:rPr>
              <a:t>FLANGE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719C76-4D92-2796-9872-CAE67BFD015E}"/>
              </a:ext>
            </a:extLst>
          </p:cNvPr>
          <p:cNvSpPr txBox="1"/>
          <p:nvPr/>
        </p:nvSpPr>
        <p:spPr>
          <a:xfrm>
            <a:off x="4213736" y="1609309"/>
            <a:ext cx="12206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rgbClr val="FF0000"/>
                </a:solidFill>
                <a:highlight>
                  <a:srgbClr val="FFFFFF"/>
                </a:highlight>
              </a:rPr>
              <a:t>Socket head screw Ø6mm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99EFE83-85E6-0411-675B-1C5E3EA0B635}"/>
              </a:ext>
            </a:extLst>
          </p:cNvPr>
          <p:cNvCxnSpPr>
            <a:cxnSpLocks/>
          </p:cNvCxnSpPr>
          <p:nvPr/>
        </p:nvCxnSpPr>
        <p:spPr>
          <a:xfrm flipV="1">
            <a:off x="7423366" y="2334743"/>
            <a:ext cx="595775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3A576F7-9FE7-6E18-26BF-FEF4FB08CD1A}"/>
              </a:ext>
            </a:extLst>
          </p:cNvPr>
          <p:cNvCxnSpPr>
            <a:cxnSpLocks/>
          </p:cNvCxnSpPr>
          <p:nvPr/>
        </p:nvCxnSpPr>
        <p:spPr>
          <a:xfrm flipV="1">
            <a:off x="7244866" y="2027020"/>
            <a:ext cx="235186" cy="159797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99F815E-6452-7B37-F95D-805AB9D56362}"/>
              </a:ext>
            </a:extLst>
          </p:cNvPr>
          <p:cNvSpPr txBox="1"/>
          <p:nvPr/>
        </p:nvSpPr>
        <p:spPr>
          <a:xfrm>
            <a:off x="7641763" y="2204947"/>
            <a:ext cx="939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  <a:cs typeface="Times New Roman" panose="02020603050405020304" pitchFamily="18" charset="0"/>
              </a:rPr>
              <a:t>DISK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1F40D39-410E-B451-8055-1099F4AB1890}"/>
              </a:ext>
            </a:extLst>
          </p:cNvPr>
          <p:cNvSpPr txBox="1"/>
          <p:nvPr/>
        </p:nvSpPr>
        <p:spPr>
          <a:xfrm>
            <a:off x="5641796" y="3607421"/>
            <a:ext cx="124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CIRCULAR MEMBRANE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3D6BEBE-25B6-3F38-EF4A-B51E6B1EE460}"/>
              </a:ext>
            </a:extLst>
          </p:cNvPr>
          <p:cNvCxnSpPr>
            <a:cxnSpLocks/>
          </p:cNvCxnSpPr>
          <p:nvPr/>
        </p:nvCxnSpPr>
        <p:spPr>
          <a:xfrm>
            <a:off x="6050043" y="2927748"/>
            <a:ext cx="306964" cy="634580"/>
          </a:xfrm>
          <a:prstGeom prst="straightConnector1">
            <a:avLst/>
          </a:prstGeom>
          <a:ln>
            <a:solidFill>
              <a:schemeClr val="bg1"/>
            </a:solidFill>
            <a:headEnd type="oval" w="sm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2801C92-90E7-3FCB-7324-BC68FD5DB368}"/>
              </a:ext>
            </a:extLst>
          </p:cNvPr>
          <p:cNvCxnSpPr>
            <a:cxnSpLocks/>
          </p:cNvCxnSpPr>
          <p:nvPr/>
        </p:nvCxnSpPr>
        <p:spPr>
          <a:xfrm>
            <a:off x="6067643" y="2954558"/>
            <a:ext cx="289364" cy="60777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BD2A152-5228-B1AE-DB2A-8EE12A27A38E}"/>
              </a:ext>
            </a:extLst>
          </p:cNvPr>
          <p:cNvSpPr txBox="1"/>
          <p:nvPr/>
        </p:nvSpPr>
        <p:spPr>
          <a:xfrm>
            <a:off x="8424833" y="3975108"/>
            <a:ext cx="351610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Different </a:t>
            </a:r>
            <a:r>
              <a:rPr lang="en-US" sz="1600" b="1" dirty="0">
                <a:solidFill>
                  <a:prstClr val="black"/>
                </a:solidFill>
              </a:rPr>
              <a:t>material</a:t>
            </a:r>
            <a:r>
              <a:rPr lang="en-US" sz="1600" dirty="0">
                <a:solidFill>
                  <a:prstClr val="black"/>
                </a:solidFill>
              </a:rPr>
              <a:t> and </a:t>
            </a:r>
            <a:r>
              <a:rPr lang="en-US" sz="1600" b="1" dirty="0">
                <a:solidFill>
                  <a:prstClr val="black"/>
                </a:solidFill>
              </a:rPr>
              <a:t>size</a:t>
            </a:r>
            <a:r>
              <a:rPr lang="en-US" sz="1600" dirty="0">
                <a:solidFill>
                  <a:prstClr val="black"/>
                </a:solidFill>
              </a:rPr>
              <a:t> of membranes can be tested: 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A </a:t>
            </a:r>
            <a:r>
              <a:rPr lang="en-US" sz="1600" b="1" dirty="0">
                <a:solidFill>
                  <a:prstClr val="black"/>
                </a:solidFill>
              </a:rPr>
              <a:t>circular shape </a:t>
            </a:r>
            <a:r>
              <a:rPr lang="en-US" sz="1600" dirty="0">
                <a:solidFill>
                  <a:prstClr val="black"/>
                </a:solidFill>
              </a:rPr>
              <a:t>of membrane can be easily obtained.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The use of </a:t>
            </a:r>
            <a:r>
              <a:rPr lang="en-US" sz="1600" b="1" dirty="0">
                <a:solidFill>
                  <a:prstClr val="black"/>
                </a:solidFill>
              </a:rPr>
              <a:t>three pieces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i="1" dirty="0">
                <a:solidFill>
                  <a:prstClr val="black"/>
                </a:solidFill>
              </a:rPr>
              <a:t>flange + disks</a:t>
            </a:r>
            <a:r>
              <a:rPr lang="en-US" sz="1600" dirty="0">
                <a:solidFill>
                  <a:prstClr val="black"/>
                </a:solidFill>
              </a:rPr>
              <a:t>) allows to test different membrane apertures by only changing the disks (cheap and easy manufacture).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5904F61-937A-50F7-2460-FA11309B3D29}"/>
              </a:ext>
            </a:extLst>
          </p:cNvPr>
          <p:cNvSpPr/>
          <p:nvPr/>
        </p:nvSpPr>
        <p:spPr>
          <a:xfrm>
            <a:off x="384589" y="2619375"/>
            <a:ext cx="3629600" cy="363361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941CC7C-18D8-EEDC-349F-45C5C36E2D2E}"/>
              </a:ext>
            </a:extLst>
          </p:cNvPr>
          <p:cNvSpPr/>
          <p:nvPr/>
        </p:nvSpPr>
        <p:spPr>
          <a:xfrm>
            <a:off x="204325" y="1570084"/>
            <a:ext cx="4086971" cy="68286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4F25461-EABB-B2D9-CEC4-C53B772251CF}"/>
              </a:ext>
            </a:extLst>
          </p:cNvPr>
          <p:cNvSpPr/>
          <p:nvPr/>
        </p:nvSpPr>
        <p:spPr>
          <a:xfrm>
            <a:off x="245296" y="2252946"/>
            <a:ext cx="764354" cy="36642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9C96A85-3F01-8E91-0F82-DEC6A4F7C861}"/>
              </a:ext>
            </a:extLst>
          </p:cNvPr>
          <p:cNvSpPr/>
          <p:nvPr/>
        </p:nvSpPr>
        <p:spPr>
          <a:xfrm>
            <a:off x="3249834" y="2252946"/>
            <a:ext cx="1041463" cy="36642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16ED3FC-F242-9109-6100-29A5553C1748}"/>
              </a:ext>
            </a:extLst>
          </p:cNvPr>
          <p:cNvSpPr/>
          <p:nvPr/>
        </p:nvSpPr>
        <p:spPr>
          <a:xfrm>
            <a:off x="1593558" y="2511375"/>
            <a:ext cx="1041463" cy="1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347F8ED-5EFC-2914-7772-CB262CF9E401}"/>
              </a:ext>
            </a:extLst>
          </p:cNvPr>
          <p:cNvSpPr/>
          <p:nvPr/>
        </p:nvSpPr>
        <p:spPr>
          <a:xfrm>
            <a:off x="1894373" y="2447374"/>
            <a:ext cx="108000" cy="108000"/>
          </a:xfrm>
          <a:prstGeom prst="ellipse">
            <a:avLst/>
          </a:prstGeom>
          <a:pattFill prst="dkUpDiag">
            <a:fgClr>
              <a:schemeClr val="bg2">
                <a:lumMod val="10000"/>
              </a:schemeClr>
            </a:fgClr>
            <a:bgClr>
              <a:srgbClr val="3680CA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49EA18D-E315-042B-3567-6105CE7C9406}"/>
              </a:ext>
            </a:extLst>
          </p:cNvPr>
          <p:cNvSpPr/>
          <p:nvPr/>
        </p:nvSpPr>
        <p:spPr>
          <a:xfrm>
            <a:off x="2239958" y="2438132"/>
            <a:ext cx="108000" cy="108000"/>
          </a:xfrm>
          <a:prstGeom prst="ellipse">
            <a:avLst/>
          </a:prstGeom>
          <a:pattFill prst="dkUpDiag">
            <a:fgClr>
              <a:schemeClr val="bg2">
                <a:lumMod val="10000"/>
              </a:schemeClr>
            </a:fgClr>
            <a:bgClr>
              <a:srgbClr val="3680CA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circular metal object with screws&#10;&#10;Description automatically generated">
            <a:extLst>
              <a:ext uri="{FF2B5EF4-FFF2-40B4-BE49-F238E27FC236}">
                <a16:creationId xmlns:a16="http://schemas.microsoft.com/office/drawing/2014/main" id="{621B432E-32D2-4C13-2DCB-A80B5A596F1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874" t="5835" r="13508" b="5716"/>
          <a:stretch/>
        </p:blipFill>
        <p:spPr>
          <a:xfrm>
            <a:off x="8559653" y="1233501"/>
            <a:ext cx="3307490" cy="265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5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32" grpId="0"/>
      <p:bldP spid="37" grpId="0"/>
      <p:bldP spid="47" grpId="0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03771-E400-4468-AA0A-31900021F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A38D9-A7EE-60D5-F766-443B5A694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DAB98B-E36F-0A64-7F85-83BEFE72D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06585B-11F9-D71D-DCD3-5E6262395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A367B4E3-B7FC-8A82-BE9E-A73B5A1F209D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C386CA2-3E87-3989-6586-E71BAB94F83D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080EFA0-6481-0538-694B-04FDD6423BBA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55D57B8-15A0-F615-8729-CD663C711D94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4419F345-2490-B4D9-2444-A8AD20A14C48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3C6408-10A5-F1E7-D583-EC5762F6C9A6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6F4E3E7-B75D-312E-F309-03F8F10A72CE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E1FB330-AC5B-EAB1-AC4D-DADEBD0BA4F7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B07E86A4-3493-0DF9-09AA-33920483DC42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FA39BAC-0289-60E3-CEB2-6462FA2AC66E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F4E03F8-7574-59DF-B3C2-BE6AE355B201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814BF06-1A79-0322-CD58-79D6F6517FB7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6CCDD357-AB46-59FF-2183-DFF3A842DCEF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E9E8383-5FBA-7E85-778E-1B72A575CE63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CF27033-DD4C-876C-F520-8B8A8DA5A1C7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27AD8FA-9904-D3D9-5094-1A6C62479330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 </a:t>
              </a:r>
              <a:r>
                <a:rPr lang="en-US" kern="1200" dirty="0">
                  <a:solidFill>
                    <a:schemeClr val="bg1"/>
                  </a:solidFill>
                </a:rPr>
                <a:t>enhancement</a:t>
              </a:r>
              <a:r>
                <a:rPr lang="fr-CH" kern="1200" dirty="0">
                  <a:solidFill>
                    <a:schemeClr val="bg1"/>
                  </a:solidFill>
                </a:rPr>
                <a:t> for </a:t>
              </a:r>
              <a:r>
                <a:rPr lang="en-US" kern="1200" dirty="0">
                  <a:solidFill>
                    <a:schemeClr val="bg1"/>
                  </a:solidFill>
                </a:rPr>
                <a:t>larger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A46F95EE-B9E1-4302-BA94-8E144A216DED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5E0EB49-9B0E-4AE2-C170-2F6F1322BE70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6A0370A-F187-A1FA-B186-11D0D0452AAC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7A77E85-BACA-C82F-51CE-739CB9550B86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63AC8AC1-00D3-4E63-88A3-B9B4D8671D65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BDBF592-5155-B11A-F7B9-AB6FAE81FA0A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09504BB-8D12-B76F-A755-E93642F5EFA8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544218-5933-FBD7-6ED3-566B2A67C0CA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9FB66071-1097-8D7C-32FD-E4ECDDF09E9D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B3E20EC1-4ED1-BD73-CCA4-AC404D242D3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4574118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9AA01-D6A5-75B7-599E-0D46A1C2A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C1C4F-5731-AD41-CAD5-590C4AEE7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GB" dirty="0"/>
              <a:t>Ti-6Al-4V window dimensioning</a:t>
            </a:r>
            <a:br>
              <a:rPr lang="fr-CH" dirty="0"/>
            </a:br>
            <a:r>
              <a:rPr lang="en-US" sz="2400" b="0" dirty="0"/>
              <a:t>A</a:t>
            </a:r>
            <a:r>
              <a:rPr lang="fr-CH" sz="2400" b="0" dirty="0"/>
              <a:t> </a:t>
            </a:r>
            <a:r>
              <a:rPr lang="fr-CH" sz="2400" b="0" dirty="0">
                <a:solidFill>
                  <a:schemeClr val="accent1"/>
                </a:solidFill>
              </a:rPr>
              <a:t>new </a:t>
            </a:r>
            <a:r>
              <a:rPr lang="fr-CH" sz="2400" b="0" dirty="0" err="1">
                <a:solidFill>
                  <a:schemeClr val="accent1"/>
                </a:solidFill>
              </a:rPr>
              <a:t>window</a:t>
            </a:r>
            <a:r>
              <a:rPr lang="fr-CH" sz="2400" b="0" dirty="0">
                <a:solidFill>
                  <a:schemeClr val="accent1"/>
                </a:solidFill>
              </a:rPr>
              <a:t> </a:t>
            </a:r>
            <a:r>
              <a:rPr lang="fr-CH" sz="2400" b="0" dirty="0"/>
              <a:t>for the TT2-FTA line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3042E8-B2F3-487F-86D0-D9C3E5EBD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06DD11-24F1-A111-19E1-D0843C391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E99F37-2B19-EF51-D612-0EE3030C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C1CE87-97D6-8166-7020-9380378BB9C6}"/>
              </a:ext>
            </a:extLst>
          </p:cNvPr>
          <p:cNvSpPr txBox="1"/>
          <p:nvPr/>
        </p:nvSpPr>
        <p:spPr>
          <a:xfrm>
            <a:off x="1145352" y="1457557"/>
            <a:ext cx="433152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>
              <a:buSzPct val="90000"/>
            </a:pPr>
            <a:r>
              <a:rPr lang="en-US" sz="1600" b="1" dirty="0">
                <a:solidFill>
                  <a:prstClr val="black"/>
                </a:solidFill>
              </a:rPr>
              <a:t>Membrane aperture: </a:t>
            </a:r>
            <a:r>
              <a:rPr lang="en-US" sz="1600" dirty="0">
                <a:solidFill>
                  <a:prstClr val="black"/>
                </a:solidFill>
              </a:rPr>
              <a:t>from 44 mm to 65 mm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7EF7281-8820-4085-808D-AFD74BDDB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3709" y="2466247"/>
            <a:ext cx="2299465" cy="361791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D248B52-7415-D580-2A7F-338CB3C329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1" b="57156"/>
          <a:stretch/>
        </p:blipFill>
        <p:spPr>
          <a:xfrm>
            <a:off x="4536792" y="2529834"/>
            <a:ext cx="4424591" cy="125153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F845703-ABEF-D551-11D0-626284C1C37D}"/>
              </a:ext>
            </a:extLst>
          </p:cNvPr>
          <p:cNvSpPr txBox="1"/>
          <p:nvPr/>
        </p:nvSpPr>
        <p:spPr>
          <a:xfrm>
            <a:off x="4536791" y="2143061"/>
            <a:ext cx="44245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 model: axisymmetric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81FDC4C-F7D7-367E-1B30-CFC6B3469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0" y="2496364"/>
            <a:ext cx="3612340" cy="346103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19E8E82-7D6F-5C4F-B545-00DBDE4C72E0}"/>
              </a:ext>
            </a:extLst>
          </p:cNvPr>
          <p:cNvSpPr txBox="1"/>
          <p:nvPr/>
        </p:nvSpPr>
        <p:spPr>
          <a:xfrm>
            <a:off x="9463709" y="2067469"/>
            <a:ext cx="22994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00" lvl="6"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setup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6624D0-DCB2-C710-54EC-D1A0752D55F9}"/>
              </a:ext>
            </a:extLst>
          </p:cNvPr>
          <p:cNvSpPr txBox="1"/>
          <p:nvPr/>
        </p:nvSpPr>
        <p:spPr>
          <a:xfrm>
            <a:off x="403200" y="2067469"/>
            <a:ext cx="36123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00" lvl="6"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reference drawing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8E3A87C-3789-346B-0E6C-1B32932738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3170" b="271"/>
          <a:stretch/>
        </p:blipFill>
        <p:spPr>
          <a:xfrm>
            <a:off x="4536792" y="4082958"/>
            <a:ext cx="4424591" cy="165210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C52F9E8-367B-5CD3-95CD-3A8D7E95596D}"/>
              </a:ext>
            </a:extLst>
          </p:cNvPr>
          <p:cNvSpPr txBox="1"/>
          <p:nvPr/>
        </p:nvSpPr>
        <p:spPr>
          <a:xfrm>
            <a:off x="6486525" y="1456241"/>
            <a:ext cx="488453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>
              <a:buSzPct val="90000"/>
            </a:pPr>
            <a:r>
              <a:rPr lang="en-US" sz="1600" b="1" dirty="0">
                <a:solidFill>
                  <a:prstClr val="black"/>
                </a:solidFill>
              </a:rPr>
              <a:t>Membrane thickness: </a:t>
            </a:r>
            <a:r>
              <a:rPr lang="en-US" sz="1600" dirty="0">
                <a:solidFill>
                  <a:prstClr val="black"/>
                </a:solidFill>
              </a:rPr>
              <a:t>from 50 µm to max 100 µm</a:t>
            </a:r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22DEC233-DF2C-4F59-E074-A7BE3CE0AB86}"/>
              </a:ext>
            </a:extLst>
          </p:cNvPr>
          <p:cNvSpPr/>
          <p:nvPr/>
        </p:nvSpPr>
        <p:spPr>
          <a:xfrm>
            <a:off x="5771493" y="1422385"/>
            <a:ext cx="528501" cy="406265"/>
          </a:xfrm>
          <a:prstGeom prst="rightArrow">
            <a:avLst/>
          </a:pr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50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12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C0F5B-7811-C5B3-EC1F-EEABB7D82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7E7F-13B2-0309-CB71-2CDEECAC8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Ti-6Al-4V window dimensioning</a:t>
            </a:r>
            <a:br>
              <a:rPr lang="fr-CH" dirty="0"/>
            </a:br>
            <a:r>
              <a:rPr lang="fr-CH" sz="2400" b="0" dirty="0" err="1"/>
              <a:t>Exprimental</a:t>
            </a:r>
            <a:r>
              <a:rPr lang="fr-CH" sz="2400" b="0" dirty="0"/>
              <a:t> tests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7898C0-D9DF-E74D-BEB6-ADF713A44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8A64E7-AC6D-18FC-8A1E-4F52001D3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ABC45D-91CC-1195-7F26-5D19577F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182DB7-92DD-F567-62A0-7DA43436C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72" y="1377706"/>
            <a:ext cx="3239591" cy="23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9D08D0-13D0-559D-02B4-E20874DEDAF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2066" y="1370260"/>
            <a:ext cx="3194288" cy="23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E9BAEB8-6EC4-B6A2-E30A-222B47E0392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58" y="4081324"/>
            <a:ext cx="3218164" cy="23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6311A66-8D64-E5CB-AD14-2461C6AA248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66"/>
          <a:stretch/>
        </p:blipFill>
        <p:spPr>
          <a:xfrm>
            <a:off x="3644648" y="4070362"/>
            <a:ext cx="3184151" cy="234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41064C-067A-BA41-4FCA-DCE485ABC57F}"/>
              </a:ext>
            </a:extLst>
          </p:cNvPr>
          <p:cNvSpPr txBox="1"/>
          <p:nvPr/>
        </p:nvSpPr>
        <p:spPr>
          <a:xfrm>
            <a:off x="987439" y="1166669"/>
            <a:ext cx="56924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Bulge test: thickness=75 µm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390A16-09E8-7C99-A549-304338F7F948}"/>
              </a:ext>
            </a:extLst>
          </p:cNvPr>
          <p:cNvSpPr txBox="1"/>
          <p:nvPr/>
        </p:nvSpPr>
        <p:spPr>
          <a:xfrm>
            <a:off x="1007051" y="3740927"/>
            <a:ext cx="56348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Bulge test: thickness=100 µm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C80EFE-973F-41B7-FDCC-ABE9B65FD63B}"/>
              </a:ext>
            </a:extLst>
          </p:cNvPr>
          <p:cNvSpPr txBox="1"/>
          <p:nvPr/>
        </p:nvSpPr>
        <p:spPr>
          <a:xfrm>
            <a:off x="5249210" y="2736584"/>
            <a:ext cx="13600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l-GR" sz="1600" dirty="0">
                <a:solidFill>
                  <a:prstClr val="black"/>
                </a:solidFill>
              </a:rPr>
              <a:t>σ</a:t>
            </a:r>
            <a:r>
              <a:rPr lang="en-GB" sz="1600" baseline="-25000" dirty="0">
                <a:solidFill>
                  <a:prstClr val="black"/>
                </a:solidFill>
              </a:rPr>
              <a:t>0</a:t>
            </a:r>
            <a:r>
              <a:rPr lang="en-US" sz="1600" dirty="0">
                <a:solidFill>
                  <a:prstClr val="black"/>
                </a:solidFill>
              </a:rPr>
              <a:t>=15MPa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281253-26C7-BFD7-BC14-B75E3245131F}"/>
              </a:ext>
            </a:extLst>
          </p:cNvPr>
          <p:cNvSpPr txBox="1"/>
          <p:nvPr/>
        </p:nvSpPr>
        <p:spPr>
          <a:xfrm>
            <a:off x="2223128" y="5446314"/>
            <a:ext cx="13600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sz="1600" dirty="0">
                <a:solidFill>
                  <a:prstClr val="black"/>
                </a:solidFill>
              </a:rPr>
              <a:t>d</a:t>
            </a:r>
            <a:r>
              <a:rPr lang="en-GB" sz="1600" baseline="-25000" dirty="0">
                <a:solidFill>
                  <a:prstClr val="black"/>
                </a:solidFill>
              </a:rPr>
              <a:t>0</a:t>
            </a:r>
            <a:r>
              <a:rPr lang="en-US" sz="1600" dirty="0">
                <a:solidFill>
                  <a:prstClr val="black"/>
                </a:solidFill>
              </a:rPr>
              <a:t>=0.2mm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8767A3-09F5-A510-9540-DD4606569082}"/>
              </a:ext>
            </a:extLst>
          </p:cNvPr>
          <p:cNvSpPr txBox="1"/>
          <p:nvPr/>
        </p:nvSpPr>
        <p:spPr>
          <a:xfrm>
            <a:off x="7181292" y="4068192"/>
            <a:ext cx="45091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400" dirty="0">
                <a:solidFill>
                  <a:prstClr val="black"/>
                </a:solidFill>
              </a:rPr>
              <a:t>The </a:t>
            </a:r>
            <a:r>
              <a:rPr lang="en-US" sz="1400" b="1" dirty="0">
                <a:solidFill>
                  <a:prstClr val="black"/>
                </a:solidFill>
              </a:rPr>
              <a:t>FE model </a:t>
            </a:r>
            <a:r>
              <a:rPr lang="en-US" sz="1400" dirty="0">
                <a:solidFill>
                  <a:prstClr val="black"/>
                </a:solidFill>
              </a:rPr>
              <a:t>assumes </a:t>
            </a:r>
            <a:r>
              <a:rPr lang="en-US" sz="1400" b="1" dirty="0">
                <a:solidFill>
                  <a:prstClr val="black"/>
                </a:solidFill>
              </a:rPr>
              <a:t>ideal initial conditions </a:t>
            </a:r>
            <a:r>
              <a:rPr lang="en-US" sz="1400" dirty="0">
                <a:solidFill>
                  <a:prstClr val="black"/>
                </a:solidFill>
              </a:rPr>
              <a:t>(</a:t>
            </a:r>
            <a:r>
              <a:rPr lang="en-GB" sz="1400" dirty="0">
                <a:solidFill>
                  <a:prstClr val="black"/>
                </a:solidFill>
              </a:rPr>
              <a:t>d</a:t>
            </a:r>
            <a:r>
              <a:rPr lang="en-GB" sz="1400" baseline="-25000" dirty="0">
                <a:solidFill>
                  <a:prstClr val="black"/>
                </a:solidFill>
              </a:rPr>
              <a:t>0</a:t>
            </a:r>
            <a:r>
              <a:rPr lang="en-GB" sz="1400" dirty="0">
                <a:solidFill>
                  <a:prstClr val="black"/>
                </a:solidFill>
              </a:rPr>
              <a:t>, </a:t>
            </a:r>
            <a:r>
              <a:rPr lang="el-GR" sz="1400" dirty="0">
                <a:solidFill>
                  <a:prstClr val="black"/>
                </a:solidFill>
              </a:rPr>
              <a:t>σ</a:t>
            </a:r>
            <a:r>
              <a:rPr lang="en-GB" sz="1400" baseline="-25000" dirty="0">
                <a:solidFill>
                  <a:prstClr val="black"/>
                </a:solidFill>
              </a:rPr>
              <a:t>0</a:t>
            </a:r>
            <a:r>
              <a:rPr lang="en-GB" sz="1400" dirty="0">
                <a:solidFill>
                  <a:prstClr val="black"/>
                </a:solidFill>
              </a:rPr>
              <a:t>=0).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400" dirty="0">
                <a:solidFill>
                  <a:prstClr val="black"/>
                </a:solidFill>
              </a:rPr>
              <a:t>The </a:t>
            </a:r>
            <a:r>
              <a:rPr lang="en-GB" sz="1400" b="1" dirty="0">
                <a:solidFill>
                  <a:prstClr val="black"/>
                </a:solidFill>
              </a:rPr>
              <a:t>analytical model </a:t>
            </a:r>
            <a:r>
              <a:rPr lang="en-GB" sz="1400" dirty="0">
                <a:solidFill>
                  <a:prstClr val="black"/>
                </a:solidFill>
              </a:rPr>
              <a:t>considers </a:t>
            </a:r>
            <a:r>
              <a:rPr lang="en-GB" sz="1400" b="1" dirty="0">
                <a:solidFill>
                  <a:prstClr val="black"/>
                </a:solidFill>
              </a:rPr>
              <a:t>real initial conditions.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400" dirty="0">
                <a:solidFill>
                  <a:prstClr val="black"/>
                </a:solidFill>
              </a:rPr>
              <a:t>The </a:t>
            </a:r>
            <a:r>
              <a:rPr lang="en-GB" sz="1400" b="1" dirty="0">
                <a:solidFill>
                  <a:prstClr val="black"/>
                </a:solidFill>
              </a:rPr>
              <a:t>simulated</a:t>
            </a:r>
            <a:r>
              <a:rPr lang="en-GB" sz="1400" dirty="0">
                <a:solidFill>
                  <a:prstClr val="black"/>
                </a:solidFill>
              </a:rPr>
              <a:t> curves </a:t>
            </a:r>
            <a:r>
              <a:rPr lang="en-GB" sz="1400" b="1" dirty="0">
                <a:solidFill>
                  <a:prstClr val="black"/>
                </a:solidFill>
              </a:rPr>
              <a:t>closely match </a:t>
            </a:r>
            <a:r>
              <a:rPr lang="en-GB" sz="1400" dirty="0">
                <a:solidFill>
                  <a:prstClr val="black"/>
                </a:solidFill>
              </a:rPr>
              <a:t>the</a:t>
            </a:r>
            <a:r>
              <a:rPr lang="en-GB" sz="1400" b="1" dirty="0">
                <a:solidFill>
                  <a:prstClr val="black"/>
                </a:solidFill>
              </a:rPr>
              <a:t> experimental </a:t>
            </a:r>
            <a:r>
              <a:rPr lang="en-GB" sz="1400" dirty="0">
                <a:solidFill>
                  <a:prstClr val="black"/>
                </a:solidFill>
              </a:rPr>
              <a:t>curves</a:t>
            </a:r>
            <a:r>
              <a:rPr lang="en-GB" sz="1400" b="1" dirty="0">
                <a:solidFill>
                  <a:prstClr val="black"/>
                </a:solidFill>
              </a:rPr>
              <a:t>.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3BFEB3-FFC1-349D-9056-0F0CC4E6D3F2}"/>
              </a:ext>
            </a:extLst>
          </p:cNvPr>
          <p:cNvSpPr txBox="1"/>
          <p:nvPr/>
        </p:nvSpPr>
        <p:spPr>
          <a:xfrm>
            <a:off x="7181292" y="5907140"/>
            <a:ext cx="45091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SzPct val="90000"/>
            </a:pPr>
            <a:r>
              <a:rPr lang="en-US" sz="1400" dirty="0">
                <a:solidFill>
                  <a:prstClr val="black"/>
                </a:solidFill>
              </a:rPr>
              <a:t>The </a:t>
            </a:r>
            <a:r>
              <a:rPr lang="en-US" sz="1400" b="1" dirty="0">
                <a:solidFill>
                  <a:prstClr val="black"/>
                </a:solidFill>
              </a:rPr>
              <a:t>FE model </a:t>
            </a:r>
            <a:r>
              <a:rPr lang="en-US" sz="1400" dirty="0">
                <a:solidFill>
                  <a:prstClr val="black"/>
                </a:solidFill>
              </a:rPr>
              <a:t>is accurate!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8BCCE630-8CB4-1C46-58CB-4E160E29CB00}"/>
              </a:ext>
            </a:extLst>
          </p:cNvPr>
          <p:cNvSpPr/>
          <p:nvPr/>
        </p:nvSpPr>
        <p:spPr>
          <a:xfrm rot="5400000">
            <a:off x="9266032" y="5488198"/>
            <a:ext cx="528501" cy="406265"/>
          </a:xfrm>
          <a:prstGeom prst="rightArrow">
            <a:avLst/>
          </a:pr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50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C9109BB-633F-5383-1DEA-3FE7E090C1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7403" y="1412890"/>
            <a:ext cx="3194288" cy="238588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ABA5180-75F8-6B29-9A2C-E67BA6B26E0C}"/>
              </a:ext>
            </a:extLst>
          </p:cNvPr>
          <p:cNvSpPr txBox="1"/>
          <p:nvPr/>
        </p:nvSpPr>
        <p:spPr>
          <a:xfrm>
            <a:off x="6641933" y="1175650"/>
            <a:ext cx="56924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Fatigue test: thickness=75 µm</a:t>
            </a:r>
          </a:p>
        </p:txBody>
      </p:sp>
    </p:spTree>
    <p:extLst>
      <p:ext uri="{BB962C8B-B14F-4D97-AF65-F5344CB8AC3E}">
        <p14:creationId xmlns:p14="http://schemas.microsoft.com/office/powerpoint/2010/main" val="250159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97F15-38A7-8D33-8215-97CF9742F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8A45A-930B-9C4C-B6CE-5687198F5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Ti-6Al-4V window dimensioning</a:t>
            </a:r>
            <a:br>
              <a:rPr lang="fr-CH" dirty="0"/>
            </a:br>
            <a:r>
              <a:rPr lang="fr-CH" sz="2400" b="0" dirty="0"/>
              <a:t>FE simulation </a:t>
            </a:r>
            <a:r>
              <a:rPr lang="fr-CH" sz="2400" b="0" dirty="0" err="1"/>
              <a:t>results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0486E-231F-52BD-E59A-D8E7CB975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4C11B-A8E7-E38B-7CA5-E3B5984B0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1730B-47B3-B2DC-40B9-F7E1DD94C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467A13-CD36-7A03-9F60-F436D6772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26" y="1535186"/>
            <a:ext cx="4285651" cy="26928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D50417-6CE7-E074-39E2-B47714594609}"/>
              </a:ext>
            </a:extLst>
          </p:cNvPr>
          <p:cNvSpPr txBox="1"/>
          <p:nvPr/>
        </p:nvSpPr>
        <p:spPr>
          <a:xfrm>
            <a:off x="475326" y="1267386"/>
            <a:ext cx="42856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the thickness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6C2E5A0-553D-FAE2-0CA4-732DC273FCE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3833"/>
          <a:stretch/>
        </p:blipFill>
        <p:spPr>
          <a:xfrm>
            <a:off x="5160004" y="1679830"/>
            <a:ext cx="6934051" cy="199301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DA2DA1D-62F0-AF50-50CC-09F8ED49A9DD}"/>
              </a:ext>
            </a:extLst>
          </p:cNvPr>
          <p:cNvSpPr txBox="1"/>
          <p:nvPr/>
        </p:nvSpPr>
        <p:spPr>
          <a:xfrm>
            <a:off x="6452201" y="5404125"/>
            <a:ext cx="475592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GB" sz="1600" dirty="0">
                <a:solidFill>
                  <a:schemeClr val="tx2"/>
                </a:solidFill>
              </a:rPr>
              <a:t>A </a:t>
            </a:r>
            <a:r>
              <a:rPr lang="en-GB" sz="1600" b="1" dirty="0">
                <a:solidFill>
                  <a:schemeClr val="tx2"/>
                </a:solidFill>
              </a:rPr>
              <a:t>trade-off </a:t>
            </a:r>
            <a:r>
              <a:rPr lang="en-GB" sz="1600" dirty="0">
                <a:solidFill>
                  <a:schemeClr val="tx2"/>
                </a:solidFill>
              </a:rPr>
              <a:t>between </a:t>
            </a:r>
            <a:r>
              <a:rPr lang="en-GB" sz="1600" b="1" dirty="0">
                <a:solidFill>
                  <a:schemeClr val="tx2"/>
                </a:solidFill>
              </a:rPr>
              <a:t>mechanical properties </a:t>
            </a:r>
            <a:r>
              <a:rPr lang="en-GB" sz="1600" dirty="0">
                <a:solidFill>
                  <a:schemeClr val="tx2"/>
                </a:solidFill>
              </a:rPr>
              <a:t>and </a:t>
            </a:r>
            <a:r>
              <a:rPr lang="en-GB" sz="1600" b="1" dirty="0">
                <a:solidFill>
                  <a:schemeClr val="tx2"/>
                </a:solidFill>
              </a:rPr>
              <a:t>beam transparency </a:t>
            </a:r>
            <a:r>
              <a:rPr lang="en-GB" sz="1600" dirty="0">
                <a:solidFill>
                  <a:schemeClr val="tx2"/>
                </a:solidFill>
              </a:rPr>
              <a:t>of the material is represented by the </a:t>
            </a:r>
            <a:r>
              <a:rPr lang="en-GB" sz="1600" b="1" dirty="0"/>
              <a:t>75 µm thick Ti-6Al-4V membrane</a:t>
            </a:r>
            <a:r>
              <a:rPr lang="en-GB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2C7BB5-5083-2456-C0E1-71D5EEDAB91F}"/>
              </a:ext>
            </a:extLst>
          </p:cNvPr>
          <p:cNvSpPr/>
          <p:nvPr/>
        </p:nvSpPr>
        <p:spPr>
          <a:xfrm>
            <a:off x="5040036" y="1656874"/>
            <a:ext cx="2313264" cy="523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34292F-D32B-F54A-8737-3E6970776DAB}"/>
              </a:ext>
            </a:extLst>
          </p:cNvPr>
          <p:cNvSpPr txBox="1"/>
          <p:nvPr/>
        </p:nvSpPr>
        <p:spPr>
          <a:xfrm>
            <a:off x="7817691" y="1510553"/>
            <a:ext cx="18195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Thickness=75 µm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BBAC987-CA3F-42ED-76AD-72B02B4ED3DC}"/>
              </a:ext>
            </a:extLst>
          </p:cNvPr>
          <p:cNvSpPr txBox="1"/>
          <p:nvPr/>
        </p:nvSpPr>
        <p:spPr>
          <a:xfrm>
            <a:off x="7058019" y="1288965"/>
            <a:ext cx="33388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 Von Mises Stress (MPa)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9428A4E-E1F2-C347-2A1B-BCB353C24A7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3769" r="85287"/>
          <a:stretch/>
        </p:blipFill>
        <p:spPr>
          <a:xfrm>
            <a:off x="7516006" y="3112496"/>
            <a:ext cx="992187" cy="365125"/>
          </a:xfrm>
          <a:prstGeom prst="rect">
            <a:avLst/>
          </a:prstGeom>
        </p:spPr>
      </p:pic>
      <p:sp>
        <p:nvSpPr>
          <p:cNvPr id="38" name="Arrow: Right 37">
            <a:extLst>
              <a:ext uri="{FF2B5EF4-FFF2-40B4-BE49-F238E27FC236}">
                <a16:creationId xmlns:a16="http://schemas.microsoft.com/office/drawing/2014/main" id="{B8A7E2FF-DF62-F029-CDB3-6B92257D23B1}"/>
              </a:ext>
            </a:extLst>
          </p:cNvPr>
          <p:cNvSpPr/>
          <p:nvPr/>
        </p:nvSpPr>
        <p:spPr>
          <a:xfrm rot="5400000">
            <a:off x="8668253" y="4955917"/>
            <a:ext cx="323819" cy="406265"/>
          </a:xfrm>
          <a:prstGeom prst="rightArrow">
            <a:avLst/>
          </a:pr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50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246C89-9135-9F69-3B5C-A4047051E8C8}"/>
              </a:ext>
            </a:extLst>
          </p:cNvPr>
          <p:cNvSpPr txBox="1"/>
          <p:nvPr/>
        </p:nvSpPr>
        <p:spPr>
          <a:xfrm>
            <a:off x="6315075" y="3972801"/>
            <a:ext cx="49687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 err="1">
                <a:solidFill>
                  <a:prstClr val="black"/>
                </a:solidFill>
              </a:rPr>
              <a:t>σ</a:t>
            </a:r>
            <a:r>
              <a:rPr lang="en-GB" sz="1600" baseline="-25000" dirty="0" err="1">
                <a:solidFill>
                  <a:prstClr val="black"/>
                </a:solidFill>
              </a:rPr>
              <a:t>VM,centre</a:t>
            </a:r>
            <a:r>
              <a:rPr lang="en-GB" sz="1600" dirty="0">
                <a:solidFill>
                  <a:prstClr val="black"/>
                </a:solidFill>
              </a:rPr>
              <a:t>=281 MPa 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 err="1">
                <a:solidFill>
                  <a:prstClr val="black"/>
                </a:solidFill>
              </a:rPr>
              <a:t>σ</a:t>
            </a:r>
            <a:r>
              <a:rPr lang="en-GB" sz="1600" baseline="-25000" dirty="0" err="1">
                <a:solidFill>
                  <a:prstClr val="black"/>
                </a:solidFill>
              </a:rPr>
              <a:t>VM,max</a:t>
            </a:r>
            <a:r>
              <a:rPr lang="en-GB" sz="1600" dirty="0">
                <a:solidFill>
                  <a:prstClr val="black"/>
                </a:solidFill>
              </a:rPr>
              <a:t>=876 MPa 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 err="1"/>
              <a:t>σ</a:t>
            </a:r>
            <a:r>
              <a:rPr lang="en-GB" sz="1600" baseline="-25000" dirty="0" err="1"/>
              <a:t>VM</a:t>
            </a:r>
            <a:r>
              <a:rPr lang="en-GB" sz="1600" dirty="0"/>
              <a:t>&gt;800 MPa for less than 7% of the thickness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57C3CF-7CFB-5AB3-CD2D-A8E1A0083BFF}"/>
              </a:ext>
            </a:extLst>
          </p:cNvPr>
          <p:cNvSpPr txBox="1"/>
          <p:nvPr/>
        </p:nvSpPr>
        <p:spPr>
          <a:xfrm>
            <a:off x="248249" y="4305296"/>
            <a:ext cx="44285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A </a:t>
            </a:r>
            <a:r>
              <a:rPr lang="en-GB" sz="1600" b="1" dirty="0">
                <a:solidFill>
                  <a:prstClr val="black"/>
                </a:solidFill>
              </a:rPr>
              <a:t>thickness of 50 µm </a:t>
            </a:r>
            <a:r>
              <a:rPr lang="en-GB" sz="1600" dirty="0">
                <a:solidFill>
                  <a:prstClr val="black"/>
                </a:solidFill>
              </a:rPr>
              <a:t>does </a:t>
            </a:r>
            <a:r>
              <a:rPr lang="en-GB" sz="1600" b="1" dirty="0">
                <a:solidFill>
                  <a:prstClr val="black"/>
                </a:solidFill>
              </a:rPr>
              <a:t>not ensure membrane integrity</a:t>
            </a:r>
            <a:r>
              <a:rPr lang="en-GB" sz="1600" dirty="0">
                <a:solidFill>
                  <a:prstClr val="black"/>
                </a:solidFill>
              </a:rPr>
              <a:t> during operation.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endParaRPr lang="en-GB" sz="700" dirty="0">
              <a:solidFill>
                <a:prstClr val="black"/>
              </a:solidFill>
            </a:endParaRPr>
          </a:p>
          <a:p>
            <a:pPr marL="28575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A </a:t>
            </a:r>
            <a:r>
              <a:rPr lang="en-GB" sz="1600" b="1" dirty="0">
                <a:solidFill>
                  <a:prstClr val="black"/>
                </a:solidFill>
              </a:rPr>
              <a:t>thickness of 100 µm </a:t>
            </a:r>
            <a:r>
              <a:rPr lang="en-GB" sz="1600" dirty="0">
                <a:solidFill>
                  <a:prstClr val="black"/>
                </a:solidFill>
              </a:rPr>
              <a:t>keeps the membrane </a:t>
            </a:r>
            <a:r>
              <a:rPr lang="en-GB" sz="1600" b="1" dirty="0">
                <a:solidFill>
                  <a:prstClr val="black"/>
                </a:solidFill>
              </a:rPr>
              <a:t>well below the yield stress </a:t>
            </a:r>
            <a:r>
              <a:rPr lang="en-GB" sz="1600" dirty="0">
                <a:solidFill>
                  <a:prstClr val="black"/>
                </a:solidFill>
              </a:rPr>
              <a:t>limit.</a:t>
            </a:r>
          </a:p>
          <a:p>
            <a:pPr marL="285750" indent="-285750" algn="just">
              <a:buSzPct val="90000"/>
              <a:buFont typeface="Arial" panose="020B0604020202020204" pitchFamily="34" charset="0"/>
              <a:buChar char="♦"/>
            </a:pPr>
            <a:endParaRPr lang="en-GB" sz="700" dirty="0">
              <a:solidFill>
                <a:prstClr val="black"/>
              </a:solidFill>
            </a:endParaRPr>
          </a:p>
          <a:p>
            <a:pPr marL="28575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A </a:t>
            </a:r>
            <a:r>
              <a:rPr lang="en-GB" sz="1600" b="1" dirty="0">
                <a:solidFill>
                  <a:prstClr val="black"/>
                </a:solidFill>
              </a:rPr>
              <a:t>thickness of 75 µm </a:t>
            </a:r>
            <a:r>
              <a:rPr lang="en-GB" sz="1600" dirty="0">
                <a:solidFill>
                  <a:prstClr val="black"/>
                </a:solidFill>
              </a:rPr>
              <a:t>is slightly below the yield stress limit.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1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animBg="1"/>
      <p:bldP spid="34" grpId="0"/>
      <p:bldP spid="35" grpId="0"/>
      <p:bldP spid="38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92408-F3CD-8559-1BF8-F694D8CFE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8C830B-456D-63AA-F001-9530A7F26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6EF847-8BF2-A2CD-8D9A-380A6AD2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9ABE535-FCBB-C563-DA30-E32756D6E98F}"/>
              </a:ext>
            </a:extLst>
          </p:cNvPr>
          <p:cNvSpPr txBox="1">
            <a:spLocks/>
          </p:cNvSpPr>
          <p:nvPr/>
        </p:nvSpPr>
        <p:spPr>
          <a:xfrm>
            <a:off x="327632" y="0"/>
            <a:ext cx="7778725" cy="57401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B6325ED-AF5E-E21C-2604-406FDF33C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640" y="1169681"/>
            <a:ext cx="8105500" cy="1968331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9FE7533-D7C9-6255-5B22-244EED3D27C1}"/>
              </a:ext>
            </a:extLst>
          </p:cNvPr>
          <p:cNvSpPr/>
          <p:nvPr/>
        </p:nvSpPr>
        <p:spPr>
          <a:xfrm>
            <a:off x="6377146" y="1532038"/>
            <a:ext cx="396000" cy="15120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EFA48D-CA05-6600-AF0F-BE2BE2B51D0B}"/>
              </a:ext>
            </a:extLst>
          </p:cNvPr>
          <p:cNvSpPr txBox="1"/>
          <p:nvPr/>
        </p:nvSpPr>
        <p:spPr>
          <a:xfrm>
            <a:off x="552777" y="3246131"/>
            <a:ext cx="794421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4000" indent="-180000">
              <a:buSzPct val="9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</a:rPr>
              <a:t>Absorbers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</a:rPr>
              <a:t> and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</a:rPr>
              <a:t>vacuum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</a:rPr>
              <a:t> are alternated in the final cooling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Wingdings" panose="05000000000000000000" pitchFamily="2" charset="2"/>
              </a:rPr>
              <a:t>→ Windows</a:t>
            </a:r>
            <a:endParaRPr lang="en-GB" b="1" dirty="0">
              <a:solidFill>
                <a:schemeClr val="tx2"/>
              </a:solidFill>
              <a:highlight>
                <a:srgbClr val="FFFFFF"/>
              </a:highlight>
              <a:cs typeface="Calibri Light" panose="020F0302020204030204" pitchFamily="34" charset="0"/>
            </a:endParaRPr>
          </a:p>
          <a:p>
            <a:pPr marL="72000" indent="-180000">
              <a:buSzPct val="9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</a:rPr>
              <a:t>Low energy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</a:rPr>
              <a:t>beam: 20 to 5 MeV </a:t>
            </a:r>
          </a:p>
          <a:p>
            <a:pPr marL="986400" lvl="2" indent="-180000">
              <a:buSzPct val="90000"/>
              <a:buFontTx/>
              <a:buChar char="-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Wingdings" panose="05000000000000000000" pitchFamily="2" charset="2"/>
              </a:rPr>
              <a:t>Thin windows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Wingdings" panose="05000000000000000000" pitchFamily="2" charset="2"/>
              </a:rPr>
              <a:t>(&lt;15 µm to lose &lt;1% of the energy</a:t>
            </a:r>
            <a:r>
              <a:rPr lang="en-GB" dirty="0">
                <a:solidFill>
                  <a:schemeClr val="tx2"/>
                </a:solidFill>
                <a:cs typeface="Calibri Light" panose="020F0302020204030204" pitchFamily="34" charset="0"/>
                <a:sym typeface="Symbol" panose="05050102010706020507" pitchFamily="18" charset="2"/>
              </a:rPr>
              <a:t>)</a:t>
            </a:r>
          </a:p>
          <a:p>
            <a:pPr marL="986400" lvl="2" indent="-180000">
              <a:buSzPct val="90000"/>
              <a:buFontTx/>
              <a:buChar char="-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Small windows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(</a:t>
            </a:r>
            <a:r>
              <a:rPr lang="en-GB" dirty="0">
                <a:solidFill>
                  <a:schemeClr val="tx2"/>
                </a:solidFill>
                <a:cs typeface="Calibri Light" panose="020F0302020204030204" pitchFamily="34" charset="0"/>
                <a:sym typeface="Wingdings" panose="05000000000000000000" pitchFamily="2" charset="2"/>
              </a:rPr>
              <a:t>10×</a:t>
            </a:r>
            <a:r>
              <a:rPr lang="en-GB" dirty="0">
                <a:solidFill>
                  <a:schemeClr val="tx2"/>
                </a:solidFill>
                <a:cs typeface="Calibri Light" panose="020F0302020204030204" pitchFamily="34" charset="0"/>
                <a:sym typeface="Symbol" panose="05050102010706020507" pitchFamily="18" charset="2"/>
              </a:rPr>
              <a:t></a:t>
            </a:r>
            <a:r>
              <a:rPr lang="en-GB" baseline="-25000" dirty="0">
                <a:solidFill>
                  <a:schemeClr val="tx2"/>
                </a:solidFill>
                <a:cs typeface="Calibri Light" panose="020F0302020204030204" pitchFamily="34" charset="0"/>
                <a:sym typeface="Symbol" panose="05050102010706020507" pitchFamily="18" charset="2"/>
              </a:rPr>
              <a:t>RMS</a:t>
            </a:r>
            <a:r>
              <a:rPr lang="en-GB" dirty="0">
                <a:solidFill>
                  <a:schemeClr val="tx2"/>
                </a:solidFill>
                <a:cs typeface="Calibri Light" panose="020F0302020204030204" pitchFamily="34" charset="0"/>
                <a:sym typeface="Symbol" panose="05050102010706020507" pitchFamily="18" charset="2"/>
              </a:rPr>
              <a:t>, </a:t>
            </a:r>
            <a:r>
              <a:rPr lang="en-GB" baseline="-25000" dirty="0">
                <a:solidFill>
                  <a:schemeClr val="tx2"/>
                </a:solidFill>
                <a:cs typeface="Calibri Light" panose="020F0302020204030204" pitchFamily="34" charset="0"/>
                <a:sym typeface="Symbol" panose="05050102010706020507" pitchFamily="18" charset="2"/>
              </a:rPr>
              <a:t>RMS</a:t>
            </a:r>
            <a:r>
              <a:rPr lang="en-GB" dirty="0">
                <a:solidFill>
                  <a:schemeClr val="tx2"/>
                </a:solidFill>
                <a:cs typeface="Calibri Light" panose="020F0302020204030204" pitchFamily="34" charset="0"/>
                <a:sym typeface="Symbol" panose="05050102010706020507" pitchFamily="18" charset="2"/>
              </a:rPr>
              <a:t>=0.6 mm at 5Hz)</a:t>
            </a:r>
          </a:p>
          <a:p>
            <a:pPr marL="72000" indent="-180000">
              <a:buSzPct val="9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Si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3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N</a:t>
            </a:r>
            <a:r>
              <a:rPr lang="en-GB" b="1" baseline="-25000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4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windows</a:t>
            </a:r>
          </a:p>
          <a:p>
            <a:pPr marL="986400" lvl="4" indent="-180000">
              <a:buSzPct val="90000"/>
              <a:buFontTx/>
              <a:buChar char="-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Commercially available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with a thickness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&lt; 1µm</a:t>
            </a:r>
          </a:p>
          <a:p>
            <a:pPr marL="986400" lvl="4" indent="-180000">
              <a:buSzPct val="90000"/>
              <a:buFontTx/>
              <a:buChar char="-"/>
            </a:pP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Bulk material has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cs typeface="Calibri Light" panose="020F0302020204030204" pitchFamily="34" charset="0"/>
                <a:sym typeface="Symbol" panose="05050102010706020507" pitchFamily="18" charset="2"/>
              </a:rPr>
              <a:t>excellent mechanical properties </a:t>
            </a:r>
          </a:p>
        </p:txBody>
      </p:sp>
      <p:sp>
        <p:nvSpPr>
          <p:cNvPr id="26" name="Title 2">
            <a:extLst>
              <a:ext uri="{FF2B5EF4-FFF2-40B4-BE49-F238E27FC236}">
                <a16:creationId xmlns:a16="http://schemas.microsoft.com/office/drawing/2014/main" id="{0AE1391B-BD36-DD63-52D9-8AA46A73A9F7}"/>
              </a:ext>
            </a:extLst>
          </p:cNvPr>
          <p:cNvSpPr txBox="1">
            <a:spLocks/>
          </p:cNvSpPr>
          <p:nvPr/>
        </p:nvSpPr>
        <p:spPr>
          <a:xfrm>
            <a:off x="552778" y="-14954"/>
            <a:ext cx="9217524" cy="103887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cs typeface="Calibri Light" panose="020F0302020204030204" pitchFamily="34" charset="0"/>
              </a:rPr>
              <a:t>Introduction</a:t>
            </a:r>
          </a:p>
          <a:p>
            <a:r>
              <a:rPr lang="en-GB" sz="2400" b="0" dirty="0">
                <a:cs typeface="Calibri Light" panose="020F0302020204030204" pitchFamily="34" charset="0"/>
              </a:rPr>
              <a:t>Thin vacuum windows for the Muon Collider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993598-2B42-C499-9518-CA48FC7CC3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402"/>
          <a:stretch/>
        </p:blipFill>
        <p:spPr>
          <a:xfrm>
            <a:off x="7377781" y="3733800"/>
            <a:ext cx="1939733" cy="1440000"/>
          </a:xfrm>
          <a:prstGeom prst="rect">
            <a:avLst/>
          </a:prstGeom>
        </p:spPr>
      </p:pic>
      <p:pic>
        <p:nvPicPr>
          <p:cNvPr id="6" name="Picture 5" descr="A group of small transparent capsules&#10;&#10;Description automatically generated">
            <a:extLst>
              <a:ext uri="{FF2B5EF4-FFF2-40B4-BE49-F238E27FC236}">
                <a16:creationId xmlns:a16="http://schemas.microsoft.com/office/drawing/2014/main" id="{7B2F48A6-C342-0F32-9953-E76E8C939F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122" t="25867" r="23208" b="17294"/>
          <a:stretch/>
        </p:blipFill>
        <p:spPr>
          <a:xfrm>
            <a:off x="9536750" y="3719989"/>
            <a:ext cx="2252050" cy="14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7859A7-94B3-D56D-DB86-8EF247A9CB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7781" y="3749032"/>
            <a:ext cx="756000" cy="30530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35BF525-487E-EAFF-C9E6-1F0995B7AFB7}"/>
              </a:ext>
            </a:extLst>
          </p:cNvPr>
          <p:cNvSpPr txBox="1"/>
          <p:nvPr/>
        </p:nvSpPr>
        <p:spPr>
          <a:xfrm>
            <a:off x="552777" y="5598072"/>
            <a:ext cx="2452864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b="1" kern="1200" dirty="0">
                <a:cs typeface="Calibri Light" panose="020F0302020204030204" pitchFamily="34" charset="0"/>
              </a:rPr>
              <a:t>Design of a beam window</a:t>
            </a:r>
            <a:endParaRPr lang="en-GB" b="1" kern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9D9482-EADF-6528-D269-C534E7B5BD57}"/>
              </a:ext>
            </a:extLst>
          </p:cNvPr>
          <p:cNvSpPr txBox="1"/>
          <p:nvPr/>
        </p:nvSpPr>
        <p:spPr>
          <a:xfrm>
            <a:off x="3487575" y="5598071"/>
            <a:ext cx="452748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b="1" kern="1200" dirty="0">
                <a:cs typeface="Calibri Light" panose="020F0302020204030204" pitchFamily="34" charset="0"/>
              </a:rPr>
              <a:t>Determination of the mechanical properties under operating conditions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D983E3A-F323-4B3B-DAEE-1415D6D42767}"/>
              </a:ext>
            </a:extLst>
          </p:cNvPr>
          <p:cNvSpPr txBox="1"/>
          <p:nvPr/>
        </p:nvSpPr>
        <p:spPr>
          <a:xfrm>
            <a:off x="8496991" y="5579483"/>
            <a:ext cx="32918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kern="1200" dirty="0">
                <a:solidFill>
                  <a:schemeClr val="tx2"/>
                </a:solidFill>
                <a:cs typeface="Calibri Light" panose="020F0302020204030204" pitchFamily="34" charset="0"/>
              </a:rPr>
              <a:t>Bulge test </a:t>
            </a:r>
          </a:p>
          <a:p>
            <a:pPr algn="ctr"/>
            <a:r>
              <a:rPr lang="en-GB" b="1" dirty="0">
                <a:solidFill>
                  <a:schemeClr val="tx2"/>
                </a:solidFill>
                <a:cs typeface="Calibri Light" panose="020F0302020204030204" pitchFamily="34" charset="0"/>
              </a:rPr>
              <a:t>@ </a:t>
            </a:r>
            <a:r>
              <a:rPr lang="en-GB" b="1" kern="1200" dirty="0">
                <a:cs typeface="Calibri Light" panose="020F0302020204030204" pitchFamily="34" charset="0"/>
              </a:rPr>
              <a:t>T=77÷425 K</a:t>
            </a:r>
            <a:r>
              <a:rPr lang="en-GB" b="1" kern="1200" dirty="0">
                <a:solidFill>
                  <a:schemeClr val="tx2"/>
                </a:solidFill>
                <a:cs typeface="Calibri Light" panose="020F0302020204030204" pitchFamily="34" charset="0"/>
              </a:rPr>
              <a:t>,</a:t>
            </a:r>
            <a:r>
              <a:rPr lang="en-GB" b="1" kern="1200" dirty="0">
                <a:cs typeface="Calibri Light" panose="020F0302020204030204" pitchFamily="34" charset="0"/>
              </a:rPr>
              <a:t> p=0÷8 bar</a:t>
            </a:r>
            <a:endParaRPr lang="en-GB" b="1" kern="1200" dirty="0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7B2164D4-FB0A-707E-CAB3-B39FB9E7CEA3}"/>
              </a:ext>
            </a:extLst>
          </p:cNvPr>
          <p:cNvSpPr/>
          <p:nvPr/>
        </p:nvSpPr>
        <p:spPr>
          <a:xfrm>
            <a:off x="2959074" y="5727217"/>
            <a:ext cx="528501" cy="406265"/>
          </a:xfrm>
          <a:prstGeom prst="rightArrow">
            <a:avLst/>
          </a:pr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50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2EE35CCC-48B6-191F-62F2-EADE0C15F069}"/>
              </a:ext>
            </a:extLst>
          </p:cNvPr>
          <p:cNvSpPr/>
          <p:nvPr/>
        </p:nvSpPr>
        <p:spPr>
          <a:xfrm>
            <a:off x="8027759" y="5727217"/>
            <a:ext cx="528501" cy="406265"/>
          </a:xfrm>
          <a:prstGeom prst="rightArrow">
            <a:avLst/>
          </a:pr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50000">
                <a:schemeClr val="tx2">
                  <a:lumMod val="25000"/>
                  <a:lumOff val="75000"/>
                </a:schemeClr>
              </a:gs>
              <a:gs pos="100000">
                <a:schemeClr val="tx2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0285E8C-DAF0-1B16-F6C5-3BD0797ED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2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50" grpId="0" animBg="1"/>
      <p:bldP spid="5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2158EB-E56B-7D76-5092-180498807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C41E66-8090-D4EC-5734-20F5EECA7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7907FF-FBF1-BBCD-77D1-1B55C8B7A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63523-59F4-AC4B-77D9-8FCE2E2A6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3EB301FD-3FB0-B8C8-3CAB-0C32C2583C9D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7049C71-34B7-589A-BE02-31E573CD869A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23B912D-1208-E6E1-1C7C-85966D9F1776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A06BFC5-F10B-4CF6-DA65-2AFD2FDE7FEE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05137819-F504-AA4F-8F14-E44953C0F6F1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9E46053-D28D-EDAD-CBF0-B2A45DCA36BD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1ABAFC5-5B0A-6A80-7AB7-F041E8515C9A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228EE45-2F1A-C963-7D67-23EEC218780C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6263DE65-53C7-E43F-2320-7A35029CB4BA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7BC7299-7FBA-2841-4C19-A99DDE727DD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C47AF39-DF44-233C-0406-67294B6DA4DA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8040CBC-4E34-4B58-F077-37EBD1BA0AC0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1C3A2F82-EFF8-457B-1E02-511A1E613BD1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F7D4ACD-A484-9885-9241-EF88EE9EB9A1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869A39C-952C-4894-1442-78BF0CA2D0B6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F85B0E8-71CA-2C95-1ED4-8EEFD39D1986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 </a:t>
              </a:r>
              <a:r>
                <a:rPr lang="en-US" kern="1200" dirty="0">
                  <a:solidFill>
                    <a:schemeClr val="bg1"/>
                  </a:solidFill>
                </a:rPr>
                <a:t>enhancement</a:t>
              </a:r>
              <a:r>
                <a:rPr lang="fr-CH" kern="1200" dirty="0">
                  <a:solidFill>
                    <a:schemeClr val="bg1"/>
                  </a:solidFill>
                </a:rPr>
                <a:t> for </a:t>
              </a:r>
              <a:r>
                <a:rPr lang="en-US" kern="1200" dirty="0">
                  <a:solidFill>
                    <a:schemeClr val="bg1"/>
                  </a:solidFill>
                </a:rPr>
                <a:t>larger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877E3B7-A7AC-1B43-313F-930BA98E9810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46C72BB-7E6C-4B55-6E0E-637A6302F55D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7E3A902-ED56-9F48-8398-85C51216C326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75E2BCD-2CD5-B0BF-342F-E49F9810825B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9171588B-9694-91B9-311F-D7561DAE2328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D1FAB6-40A2-277B-D8E7-154A78D2EC61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56379E-BA67-577B-1F62-93097C0B98F1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3C4E40-D72A-35B9-AADE-C28A5B633734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DCCCC16E-D4A6-57BF-78D4-804A0D899772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C7A838B0-5BA1-E25B-A36D-437A6D9957E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02649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E96E5-BB66-9557-EB37-AD8AC8ABD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7D138-224E-0085-EB9B-6189B3F5B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CCC67E-6A30-76E0-4D03-C30002C7B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624E4C-63C3-3C27-B6AE-7B73E37DE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41CEB9-E3F1-2393-B858-D47279F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40" name="Picture 39" descr="A machine on a table&#10;&#10;Description automatically generated">
            <a:extLst>
              <a:ext uri="{FF2B5EF4-FFF2-40B4-BE49-F238E27FC236}">
                <a16:creationId xmlns:a16="http://schemas.microsoft.com/office/drawing/2014/main" id="{F04B8C5A-EC88-D7AE-00F2-F2D3597DA3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67" b="18889"/>
          <a:stretch/>
        </p:blipFill>
        <p:spPr>
          <a:xfrm>
            <a:off x="9041389" y="3312188"/>
            <a:ext cx="2278959" cy="2957583"/>
          </a:xfrm>
          <a:prstGeom prst="rect">
            <a:avLst/>
          </a:prstGeom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778141-9326-4900-8742-E2ED7B2515E6}"/>
              </a:ext>
            </a:extLst>
          </p:cNvPr>
          <p:cNvSpPr txBox="1"/>
          <p:nvPr/>
        </p:nvSpPr>
        <p:spPr>
          <a:xfrm>
            <a:off x="518987" y="950238"/>
            <a:ext cx="478332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en-GB" kern="0" dirty="0">
                <a:solidFill>
                  <a:prstClr val="black"/>
                </a:solidFill>
              </a:rPr>
              <a:t>Design, development and validation of a </a:t>
            </a:r>
            <a:r>
              <a:rPr lang="en-GB" b="1" kern="0" dirty="0">
                <a:solidFill>
                  <a:prstClr val="black"/>
                </a:solidFill>
              </a:rPr>
              <a:t>bulge test setup </a:t>
            </a:r>
            <a:r>
              <a:rPr lang="en-GB" kern="0" dirty="0">
                <a:solidFill>
                  <a:prstClr val="black"/>
                </a:solidFill>
              </a:rPr>
              <a:t>to test thin membranes at </a:t>
            </a:r>
            <a:r>
              <a:rPr lang="en-GB" b="1" kern="0" dirty="0">
                <a:solidFill>
                  <a:prstClr val="black"/>
                </a:solidFill>
              </a:rPr>
              <a:t>77 K, 293 K </a:t>
            </a:r>
            <a:r>
              <a:rPr lang="en-GB" kern="0" dirty="0">
                <a:solidFill>
                  <a:prstClr val="black"/>
                </a:solidFill>
              </a:rPr>
              <a:t>and up to around </a:t>
            </a:r>
            <a:r>
              <a:rPr lang="en-GB" b="1" kern="0" dirty="0">
                <a:solidFill>
                  <a:prstClr val="black"/>
                </a:solidFill>
              </a:rPr>
              <a:t>500 K</a:t>
            </a:r>
            <a:r>
              <a:rPr lang="en-GB" kern="0" dirty="0">
                <a:solidFill>
                  <a:prstClr val="black"/>
                </a:solidFill>
              </a:rPr>
              <a:t>.</a:t>
            </a:r>
          </a:p>
          <a:p>
            <a:pPr marL="285750" marR="0" lvl="0" indent="-285750" defTabSz="3723288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endParaRPr lang="en-GB" b="1" kern="0" dirty="0">
              <a:solidFill>
                <a:prstClr val="black"/>
              </a:solidFill>
            </a:endParaRP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en-GB" dirty="0">
                <a:solidFill>
                  <a:prstClr val="black"/>
                </a:solidFill>
              </a:rPr>
              <a:t>Definition of the </a:t>
            </a:r>
            <a:r>
              <a:rPr lang="en-GB" b="1" dirty="0">
                <a:solidFill>
                  <a:prstClr val="black"/>
                </a:solidFill>
              </a:rPr>
              <a:t>bulge test procedure </a:t>
            </a:r>
            <a:r>
              <a:rPr lang="en-GB" dirty="0">
                <a:solidFill>
                  <a:prstClr val="black"/>
                </a:solidFill>
              </a:rPr>
              <a:t>for the characterisation of thin membranes at different temperatures by </a:t>
            </a:r>
            <a:r>
              <a:rPr lang="en-GB" b="1" dirty="0">
                <a:solidFill>
                  <a:prstClr val="black"/>
                </a:solidFill>
              </a:rPr>
              <a:t>static</a:t>
            </a:r>
            <a:r>
              <a:rPr lang="en-GB" dirty="0">
                <a:solidFill>
                  <a:prstClr val="black"/>
                </a:solidFill>
              </a:rPr>
              <a:t> and </a:t>
            </a:r>
            <a:r>
              <a:rPr lang="en-GB" b="1" dirty="0">
                <a:solidFill>
                  <a:prstClr val="black"/>
                </a:solidFill>
              </a:rPr>
              <a:t>dynamic</a:t>
            </a:r>
            <a:r>
              <a:rPr lang="en-GB" dirty="0">
                <a:solidFill>
                  <a:prstClr val="black"/>
                </a:solidFill>
              </a:rPr>
              <a:t> tests, including </a:t>
            </a:r>
            <a:r>
              <a:rPr lang="en-GB" b="1" dirty="0">
                <a:solidFill>
                  <a:prstClr val="black"/>
                </a:solidFill>
              </a:rPr>
              <a:t>fatigue</a:t>
            </a:r>
            <a:r>
              <a:rPr lang="en-GB" dirty="0">
                <a:solidFill>
                  <a:prstClr val="black"/>
                </a:solidFill>
              </a:rPr>
              <a:t>, </a:t>
            </a:r>
            <a:r>
              <a:rPr lang="en-GB" b="1" dirty="0">
                <a:solidFill>
                  <a:prstClr val="black"/>
                </a:solidFill>
              </a:rPr>
              <a:t>creep</a:t>
            </a:r>
            <a:r>
              <a:rPr lang="en-GB" dirty="0">
                <a:solidFill>
                  <a:prstClr val="black"/>
                </a:solidFill>
              </a:rPr>
              <a:t> and </a:t>
            </a:r>
            <a:r>
              <a:rPr lang="en-GB" b="1" dirty="0">
                <a:solidFill>
                  <a:prstClr val="black"/>
                </a:solidFill>
              </a:rPr>
              <a:t>fracture toughness </a:t>
            </a:r>
            <a:r>
              <a:rPr lang="en-GB" dirty="0">
                <a:solidFill>
                  <a:prstClr val="black"/>
                </a:solidFill>
              </a:rPr>
              <a:t>tests.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endParaRPr lang="en-GB" dirty="0">
              <a:solidFill>
                <a:prstClr val="black"/>
              </a:solidFill>
            </a:endParaRP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en-GB" b="1" dirty="0">
                <a:solidFill>
                  <a:prstClr val="black"/>
                </a:solidFill>
              </a:rPr>
              <a:t>Characterisation of Si</a:t>
            </a:r>
            <a:r>
              <a:rPr lang="en-GB" b="1" baseline="-25000" dirty="0">
                <a:solidFill>
                  <a:prstClr val="black"/>
                </a:solidFill>
              </a:rPr>
              <a:t>3</a:t>
            </a:r>
            <a:r>
              <a:rPr lang="en-GB" b="1" dirty="0">
                <a:solidFill>
                  <a:prstClr val="black"/>
                </a:solidFill>
              </a:rPr>
              <a:t>N</a:t>
            </a:r>
            <a:r>
              <a:rPr lang="en-GB" b="1" baseline="-25000" dirty="0">
                <a:solidFill>
                  <a:prstClr val="black"/>
                </a:solidFill>
              </a:rPr>
              <a:t>4</a:t>
            </a:r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membranes at 77 K, 293 K and 425  in terms of determination of the mechanical properties and fatigue resistance of the membranes.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endParaRPr lang="en-GB" dirty="0">
              <a:solidFill>
                <a:prstClr val="black"/>
              </a:solidFill>
            </a:endParaRP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r>
              <a:rPr lang="en-GB" dirty="0">
                <a:solidFill>
                  <a:prstClr val="black"/>
                </a:solidFill>
              </a:rPr>
              <a:t>Characterization and testing of </a:t>
            </a:r>
            <a:r>
              <a:rPr lang="en-GB" b="1" dirty="0">
                <a:solidFill>
                  <a:prstClr val="black"/>
                </a:solidFill>
              </a:rPr>
              <a:t>different types/size </a:t>
            </a:r>
            <a:r>
              <a:rPr lang="en-GB" dirty="0">
                <a:solidFill>
                  <a:prstClr val="black"/>
                </a:solidFill>
              </a:rPr>
              <a:t>of membrane, including Ti-6Al-4V at 293 K.</a:t>
            </a:r>
          </a:p>
          <a:p>
            <a:pPr marL="285750" indent="-285750" defTabSz="3723288">
              <a:buSzPct val="90000"/>
              <a:buFont typeface="Arial" panose="020B0604020202020204" pitchFamily="34" charset="0"/>
              <a:buChar char="♦"/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8" name="Picture 17" descr="A circular metal object with wires and foil&#10;&#10;Description automatically generated">
            <a:extLst>
              <a:ext uri="{FF2B5EF4-FFF2-40B4-BE49-F238E27FC236}">
                <a16:creationId xmlns:a16="http://schemas.microsoft.com/office/drawing/2014/main" id="{B93992C5-3982-1EE2-9D1A-6F88AA37BB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792" b="15271"/>
          <a:stretch/>
        </p:blipFill>
        <p:spPr>
          <a:xfrm>
            <a:off x="8757761" y="742461"/>
            <a:ext cx="2562587" cy="24921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 descr="A room with a few machines&#10;&#10;Description automatically generated with medium confidence">
            <a:extLst>
              <a:ext uri="{FF2B5EF4-FFF2-40B4-BE49-F238E27FC236}">
                <a16:creationId xmlns:a16="http://schemas.microsoft.com/office/drawing/2014/main" id="{D86FD13F-B3CA-5095-5D19-9792328B41E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818" t="10221"/>
          <a:stretch/>
        </p:blipFill>
        <p:spPr>
          <a:xfrm>
            <a:off x="5759121" y="4031211"/>
            <a:ext cx="3042602" cy="2222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 descr="A machine with a round metal object&#10;&#10;AI-generated content may be incorrect.">
            <a:extLst>
              <a:ext uri="{FF2B5EF4-FFF2-40B4-BE49-F238E27FC236}">
                <a16:creationId xmlns:a16="http://schemas.microsoft.com/office/drawing/2014/main" id="{6007D011-F333-7449-F82A-7F6814338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715" y="772271"/>
            <a:ext cx="2260166" cy="30135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48078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52F9C-BD86-8A05-D266-A7C9668D31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705F19-3767-7DA1-D05A-8DF01119C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B63913-053C-6BB0-A73B-7737EF81E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C3075-4AB8-97F0-F721-E58DF12FE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D14DC35C-EEAD-578A-540C-3D237E327E4D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768286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F5E59-69E5-5F1A-4324-0CD41320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Confocal </a:t>
            </a:r>
            <a:r>
              <a:rPr lang="fr-CH" dirty="0" err="1"/>
              <a:t>chromatic</a:t>
            </a:r>
            <a:r>
              <a:rPr lang="fr-CH" dirty="0"/>
              <a:t> sensor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85EAD-BF0C-6378-E5A2-F07B28E5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CF4B4-36A4-128B-948D-B79F57DA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70A1F-321E-AB73-4767-2DBCE2D0A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2A705-4688-7B64-15DA-BB9D3659A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851" y="1053256"/>
            <a:ext cx="4110489" cy="52432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2C3B4E-0841-DF8D-C73E-A9081B06134E}"/>
              </a:ext>
            </a:extLst>
          </p:cNvPr>
          <p:cNvSpPr txBox="1"/>
          <p:nvPr/>
        </p:nvSpPr>
        <p:spPr>
          <a:xfrm>
            <a:off x="7990150" y="1166842"/>
            <a:ext cx="351767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A </a:t>
            </a:r>
            <a:r>
              <a:rPr lang="en-GB" sz="1600" b="1" dirty="0">
                <a:solidFill>
                  <a:prstClr val="black"/>
                </a:solidFill>
              </a:rPr>
              <a:t>polychromatic light</a:t>
            </a:r>
            <a:r>
              <a:rPr lang="en-GB" sz="1600" dirty="0">
                <a:solidFill>
                  <a:prstClr val="black"/>
                </a:solidFill>
              </a:rPr>
              <a:t> source illuminates the surface of the object. 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The light is </a:t>
            </a:r>
            <a:r>
              <a:rPr lang="en-GB" sz="1600" b="1" dirty="0">
                <a:solidFill>
                  <a:prstClr val="black"/>
                </a:solidFill>
              </a:rPr>
              <a:t>focused at different distances </a:t>
            </a:r>
            <a:r>
              <a:rPr lang="en-GB" sz="1600" dirty="0">
                <a:solidFill>
                  <a:prstClr val="black"/>
                </a:solidFill>
              </a:rPr>
              <a:t>depending on the wavelength and only the light of a very narrow wavelength range is focused on the surface to be measured, with the remaining light concentrically distributed around this focus point onto a larger area.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By determining the </a:t>
            </a:r>
            <a:r>
              <a:rPr lang="en-GB" sz="1600" b="1" dirty="0">
                <a:solidFill>
                  <a:prstClr val="black"/>
                </a:solidFill>
              </a:rPr>
              <a:t>wavelength</a:t>
            </a:r>
            <a:r>
              <a:rPr lang="en-GB" sz="1600" dirty="0">
                <a:solidFill>
                  <a:prstClr val="black"/>
                </a:solidFill>
              </a:rPr>
              <a:t> of the focused light, which is reflected back into the optical system, very precise </a:t>
            </a:r>
            <a:r>
              <a:rPr lang="en-GB" sz="1600" b="1" dirty="0">
                <a:solidFill>
                  <a:prstClr val="black"/>
                </a:solidFill>
              </a:rPr>
              <a:t>distance measurements </a:t>
            </a:r>
            <a:r>
              <a:rPr lang="en-GB" sz="1600" dirty="0">
                <a:solidFill>
                  <a:prstClr val="black"/>
                </a:solidFill>
              </a:rPr>
              <a:t>are possible (nm resolution).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601C998C-ABA0-A1BD-2E9D-C4F0E594A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63" y="807395"/>
            <a:ext cx="4048785" cy="53605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18F87A2-6696-80A6-6F9C-D00E878830DD}"/>
              </a:ext>
            </a:extLst>
          </p:cNvPr>
          <p:cNvSpPr/>
          <p:nvPr/>
        </p:nvSpPr>
        <p:spPr>
          <a:xfrm>
            <a:off x="1600199" y="1310560"/>
            <a:ext cx="1724025" cy="354719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C6BF256-EA32-7DB1-831C-E055AE40F6B7}"/>
              </a:ext>
            </a:extLst>
          </p:cNvPr>
          <p:cNvSpPr/>
          <p:nvPr/>
        </p:nvSpPr>
        <p:spPr>
          <a:xfrm>
            <a:off x="3324224" y="1310560"/>
            <a:ext cx="802823" cy="462370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4589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2C1FA-D49E-417D-D21C-39E062C60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9C147DB-D6D8-5062-DB21-92AC9E7D8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0074" y="4528747"/>
            <a:ext cx="3960000" cy="118671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A743483-C43B-C0B1-8C7C-CCE3E0142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786" y="3457393"/>
            <a:ext cx="3960000" cy="12130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BDE440-1BBB-B165-0018-20EA3E220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498" y="2441114"/>
            <a:ext cx="3960000" cy="12234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5D9782-E2DB-3042-E46E-3FAAE7FBA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fr-CH" dirty="0" err="1"/>
              <a:t>otential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applications of the bulge test setup</a:t>
            </a:r>
            <a:br>
              <a:rPr lang="fr-CH" dirty="0"/>
            </a:br>
            <a:r>
              <a:rPr lang="fr-CH" sz="2400" b="0" dirty="0" err="1"/>
              <a:t>Gasket</a:t>
            </a:r>
            <a:r>
              <a:rPr lang="fr-CH" sz="2400" b="0" dirty="0"/>
              <a:t> profile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578E13-AAC5-FDEE-5EF9-14FE81000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9EBFC5-785C-93AB-F5E4-AE480F7AB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AAEC5-2D5E-5175-170F-D8A314995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6" descr="A circular copper wire on a grey surface&#10;&#10;Description automatically generated">
            <a:extLst>
              <a:ext uri="{FF2B5EF4-FFF2-40B4-BE49-F238E27FC236}">
                <a16:creationId xmlns:a16="http://schemas.microsoft.com/office/drawing/2014/main" id="{4A3C083B-EF06-92E1-B335-C3ADD5AC0E4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1806" b="12361"/>
          <a:stretch/>
        </p:blipFill>
        <p:spPr>
          <a:xfrm>
            <a:off x="429850" y="1396102"/>
            <a:ext cx="3513964" cy="35530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D5D1A1-4940-F131-0A96-2411A5733CAA}"/>
              </a:ext>
            </a:extLst>
          </p:cNvPr>
          <p:cNvSpPr txBox="1"/>
          <p:nvPr/>
        </p:nvSpPr>
        <p:spPr>
          <a:xfrm>
            <a:off x="1936282" y="1568994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476AFE-F138-74F0-E3BA-7F1D506348FC}"/>
              </a:ext>
            </a:extLst>
          </p:cNvPr>
          <p:cNvSpPr txBox="1"/>
          <p:nvPr/>
        </p:nvSpPr>
        <p:spPr>
          <a:xfrm>
            <a:off x="3375257" y="3029653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CC0099"/>
                </a:solidFill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9071E6-D57E-43FC-29E7-A6C923EE4748}"/>
              </a:ext>
            </a:extLst>
          </p:cNvPr>
          <p:cNvSpPr txBox="1"/>
          <p:nvPr/>
        </p:nvSpPr>
        <p:spPr>
          <a:xfrm>
            <a:off x="1933998" y="4499770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92D050"/>
                </a:solidFill>
              </a:rPr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B23652-5342-787E-8880-167AD1154431}"/>
              </a:ext>
            </a:extLst>
          </p:cNvPr>
          <p:cNvSpPr txBox="1"/>
          <p:nvPr/>
        </p:nvSpPr>
        <p:spPr>
          <a:xfrm>
            <a:off x="448778" y="3029652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7E9769-3278-13D8-F38D-1FAD90A641DB}"/>
              </a:ext>
            </a:extLst>
          </p:cNvPr>
          <p:cNvCxnSpPr>
            <a:cxnSpLocks/>
          </p:cNvCxnSpPr>
          <p:nvPr/>
        </p:nvCxnSpPr>
        <p:spPr>
          <a:xfrm>
            <a:off x="2194348" y="1454288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1781BA-54D5-5699-F022-886580D68D20}"/>
              </a:ext>
            </a:extLst>
          </p:cNvPr>
          <p:cNvCxnSpPr>
            <a:cxnSpLocks/>
          </p:cNvCxnSpPr>
          <p:nvPr/>
        </p:nvCxnSpPr>
        <p:spPr>
          <a:xfrm>
            <a:off x="2186709" y="4738669"/>
            <a:ext cx="0" cy="1440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9BF78E-757F-E7CD-A981-F63B4164CDA8}"/>
              </a:ext>
            </a:extLst>
          </p:cNvPr>
          <p:cNvCxnSpPr>
            <a:cxnSpLocks/>
          </p:cNvCxnSpPr>
          <p:nvPr/>
        </p:nvCxnSpPr>
        <p:spPr>
          <a:xfrm flipH="1">
            <a:off x="3751957" y="3178077"/>
            <a:ext cx="144000" cy="0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9F8EC1F-3350-DE24-E287-01D3E98DBFFB}"/>
              </a:ext>
            </a:extLst>
          </p:cNvPr>
          <p:cNvCxnSpPr>
            <a:cxnSpLocks/>
          </p:cNvCxnSpPr>
          <p:nvPr/>
        </p:nvCxnSpPr>
        <p:spPr>
          <a:xfrm flipH="1">
            <a:off x="471003" y="3171815"/>
            <a:ext cx="144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A2A323A5-BBAE-B20E-3847-E5B7D76875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3498" y="1310065"/>
            <a:ext cx="3960000" cy="127928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3854EAA-AD11-CC76-483F-7EA9998CA0B1}"/>
              </a:ext>
            </a:extLst>
          </p:cNvPr>
          <p:cNvSpPr txBox="1"/>
          <p:nvPr/>
        </p:nvSpPr>
        <p:spPr>
          <a:xfrm>
            <a:off x="4695515" y="2054166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644351-34E1-3A4A-3B3E-990BE0EBC4E8}"/>
              </a:ext>
            </a:extLst>
          </p:cNvPr>
          <p:cNvSpPr txBox="1"/>
          <p:nvPr/>
        </p:nvSpPr>
        <p:spPr>
          <a:xfrm>
            <a:off x="4698716" y="3164575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CC0099"/>
                </a:solidFill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A44E32F-5553-1572-4D02-BC27C0CF24C6}"/>
              </a:ext>
            </a:extLst>
          </p:cNvPr>
          <p:cNvSpPr txBox="1"/>
          <p:nvPr/>
        </p:nvSpPr>
        <p:spPr>
          <a:xfrm>
            <a:off x="4695515" y="4158911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339933"/>
                </a:solidFill>
              </a:rPr>
              <a:t>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17C2915-1973-0B98-E43A-429F09E809C8}"/>
              </a:ext>
            </a:extLst>
          </p:cNvPr>
          <p:cNvSpPr txBox="1"/>
          <p:nvPr/>
        </p:nvSpPr>
        <p:spPr>
          <a:xfrm>
            <a:off x="4698716" y="5198435"/>
            <a:ext cx="52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76F321-01B7-6B90-9C4E-20FB8F0F9161}"/>
              </a:ext>
            </a:extLst>
          </p:cNvPr>
          <p:cNvSpPr txBox="1"/>
          <p:nvPr/>
        </p:nvSpPr>
        <p:spPr>
          <a:xfrm>
            <a:off x="5654018" y="1147500"/>
            <a:ext cx="18379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r (mm)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744F2C1-8FEA-2D04-F85B-AEA7FB9991DC}"/>
              </a:ext>
            </a:extLst>
          </p:cNvPr>
          <p:cNvSpPr txBox="1"/>
          <p:nvPr/>
        </p:nvSpPr>
        <p:spPr>
          <a:xfrm rot="16200000">
            <a:off x="3236616" y="3497318"/>
            <a:ext cx="18379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tx2"/>
                </a:solidFill>
              </a:rPr>
              <a:t>d (µm)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208CD8B-0C35-F029-E81F-1038D05CBF1B}"/>
              </a:ext>
            </a:extLst>
          </p:cNvPr>
          <p:cNvCxnSpPr>
            <a:cxnSpLocks/>
          </p:cNvCxnSpPr>
          <p:nvPr/>
        </p:nvCxnSpPr>
        <p:spPr>
          <a:xfrm>
            <a:off x="2179108" y="3229483"/>
            <a:ext cx="733634" cy="0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5477C65-5530-5BBA-204E-19A766C06FA7}"/>
              </a:ext>
            </a:extLst>
          </p:cNvPr>
          <p:cNvCxnSpPr>
            <a:cxnSpLocks/>
          </p:cNvCxnSpPr>
          <p:nvPr/>
        </p:nvCxnSpPr>
        <p:spPr>
          <a:xfrm flipV="1">
            <a:off x="2196216" y="2568701"/>
            <a:ext cx="0" cy="677305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52E9CFB-C1FB-D952-A0BD-DE625E86ED83}"/>
              </a:ext>
            </a:extLst>
          </p:cNvPr>
          <p:cNvCxnSpPr>
            <a:cxnSpLocks/>
          </p:cNvCxnSpPr>
          <p:nvPr/>
        </p:nvCxnSpPr>
        <p:spPr>
          <a:xfrm flipV="1">
            <a:off x="2181237" y="2790148"/>
            <a:ext cx="397401" cy="456546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CBD7C182-6FAA-ECBC-F7D3-BF8A1CC5E3C2}"/>
              </a:ext>
            </a:extLst>
          </p:cNvPr>
          <p:cNvSpPr/>
          <p:nvPr/>
        </p:nvSpPr>
        <p:spPr>
          <a:xfrm rot="16200000" flipV="1">
            <a:off x="2027855" y="2943498"/>
            <a:ext cx="487059" cy="505028"/>
          </a:xfrm>
          <a:prstGeom prst="arc">
            <a:avLst>
              <a:gd name="adj1" fmla="val 15827962"/>
              <a:gd name="adj2" fmla="val 19728281"/>
            </a:avLst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4FF907-AC1E-1BA0-D525-A7C984658C13}"/>
              </a:ext>
            </a:extLst>
          </p:cNvPr>
          <p:cNvSpPr txBox="1"/>
          <p:nvPr/>
        </p:nvSpPr>
        <p:spPr>
          <a:xfrm>
            <a:off x="2860026" y="3233905"/>
            <a:ext cx="1339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x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3CDDFB-0C3B-7949-FD1C-5BC87E45ABB9}"/>
              </a:ext>
            </a:extLst>
          </p:cNvPr>
          <p:cNvSpPr txBox="1"/>
          <p:nvPr/>
        </p:nvSpPr>
        <p:spPr>
          <a:xfrm>
            <a:off x="2037483" y="2456834"/>
            <a:ext cx="1339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29BAE8-A5AB-A29D-DBB5-172F3206957F}"/>
              </a:ext>
            </a:extLst>
          </p:cNvPr>
          <p:cNvSpPr txBox="1"/>
          <p:nvPr/>
        </p:nvSpPr>
        <p:spPr>
          <a:xfrm>
            <a:off x="2619731" y="2697658"/>
            <a:ext cx="1339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9B9D743-38F4-E1C9-AE14-3615F2E68A24}"/>
              </a:ext>
            </a:extLst>
          </p:cNvPr>
          <p:cNvSpPr txBox="1"/>
          <p:nvPr/>
        </p:nvSpPr>
        <p:spPr>
          <a:xfrm>
            <a:off x="412775" y="5073392"/>
            <a:ext cx="113760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ct val="90000"/>
            </a:pPr>
            <a:r>
              <a:rPr lang="en-US" sz="1600" b="1" dirty="0">
                <a:solidFill>
                  <a:schemeClr val="accent3"/>
                </a:solidFill>
              </a:rPr>
              <a:t>PROBLEM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US" sz="1600" dirty="0">
                <a:solidFill>
                  <a:prstClr val="black"/>
                </a:solidFill>
              </a:rPr>
              <a:t>Leakage in a vacuum system.</a:t>
            </a:r>
          </a:p>
          <a:p>
            <a:pPr lvl="0" algn="just">
              <a:buSzPct val="90000"/>
            </a:pPr>
            <a:r>
              <a:rPr lang="en-US" sz="1600" b="1" dirty="0">
                <a:solidFill>
                  <a:schemeClr val="accent3"/>
                </a:solidFill>
              </a:rPr>
              <a:t>SOLUTION</a:t>
            </a: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r>
              <a:rPr lang="en-GB" sz="1600" dirty="0">
                <a:solidFill>
                  <a:prstClr val="black"/>
                </a:solidFill>
              </a:rPr>
              <a:t>The confocal chromatic sensor was used to trace the profile of a copper gasket and assess that the </a:t>
            </a:r>
            <a:r>
              <a:rPr lang="en-GB" sz="1600" b="1" dirty="0">
                <a:solidFill>
                  <a:prstClr val="black"/>
                </a:solidFill>
              </a:rPr>
              <a:t>knife depth </a:t>
            </a:r>
            <a:r>
              <a:rPr lang="en-GB" sz="1600" dirty="0">
                <a:solidFill>
                  <a:prstClr val="black"/>
                </a:solidFill>
              </a:rPr>
              <a:t>is within the tolerance range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 algn="just">
              <a:buSzPct val="90000"/>
              <a:buFont typeface="Arial" panose="020B0604020202020204" pitchFamily="34" charset="0"/>
              <a:buChar char="♦"/>
            </a:pP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52E0EF6-3E9D-2FF6-C0BE-E77C329B1FE2}"/>
              </a:ext>
            </a:extLst>
          </p:cNvPr>
          <p:cNvCxnSpPr/>
          <p:nvPr/>
        </p:nvCxnSpPr>
        <p:spPr>
          <a:xfrm>
            <a:off x="8246779" y="1808743"/>
            <a:ext cx="0" cy="512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457BDF6-A33A-0E18-8902-BA924A93D6EC}"/>
              </a:ext>
            </a:extLst>
          </p:cNvPr>
          <p:cNvCxnSpPr/>
          <p:nvPr/>
        </p:nvCxnSpPr>
        <p:spPr>
          <a:xfrm>
            <a:off x="8256304" y="2791689"/>
            <a:ext cx="0" cy="512897"/>
          </a:xfrm>
          <a:prstGeom prst="straightConnector1">
            <a:avLst/>
          </a:prstGeom>
          <a:ln>
            <a:solidFill>
              <a:srgbClr val="CC00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3F0F933-13B1-0F95-C64B-F7189CCA4007}"/>
              </a:ext>
            </a:extLst>
          </p:cNvPr>
          <p:cNvCxnSpPr/>
          <p:nvPr/>
        </p:nvCxnSpPr>
        <p:spPr>
          <a:xfrm>
            <a:off x="8256304" y="4030385"/>
            <a:ext cx="0" cy="396000"/>
          </a:xfrm>
          <a:prstGeom prst="straightConnector1">
            <a:avLst/>
          </a:prstGeom>
          <a:ln>
            <a:solidFill>
              <a:srgbClr val="33993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3CF92C1-CD04-619F-E608-371DBDCF7A47}"/>
              </a:ext>
            </a:extLst>
          </p:cNvPr>
          <p:cNvCxnSpPr/>
          <p:nvPr/>
        </p:nvCxnSpPr>
        <p:spPr>
          <a:xfrm>
            <a:off x="8256304" y="5157342"/>
            <a:ext cx="0" cy="39600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BD8ADC0-D036-B652-6221-A32F6163D8B7}"/>
              </a:ext>
            </a:extLst>
          </p:cNvPr>
          <p:cNvSpPr txBox="1"/>
          <p:nvPr/>
        </p:nvSpPr>
        <p:spPr>
          <a:xfrm>
            <a:off x="8298810" y="1956248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/>
              <a:t>Δ</a:t>
            </a:r>
            <a:r>
              <a:rPr lang="fr-CH" sz="1600" dirty="0"/>
              <a:t>d</a:t>
            </a:r>
            <a:r>
              <a:rPr lang="fr-CH" sz="1600" baseline="-25000" dirty="0"/>
              <a:t>max</a:t>
            </a:r>
            <a:r>
              <a:rPr lang="fr-CH" sz="1600" dirty="0"/>
              <a:t>≈310 µm</a:t>
            </a:r>
            <a:endParaRPr lang="en-GB" sz="16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FE1878D-04CD-AB55-289E-F6512AA35E93}"/>
              </a:ext>
            </a:extLst>
          </p:cNvPr>
          <p:cNvSpPr txBox="1"/>
          <p:nvPr/>
        </p:nvSpPr>
        <p:spPr>
          <a:xfrm>
            <a:off x="8300393" y="2942303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>
                <a:solidFill>
                  <a:srgbClr val="CC0099"/>
                </a:solidFill>
              </a:rPr>
              <a:t>Δ</a:t>
            </a:r>
            <a:r>
              <a:rPr lang="fr-CH" sz="1600" dirty="0">
                <a:solidFill>
                  <a:srgbClr val="CC0099"/>
                </a:solidFill>
              </a:rPr>
              <a:t>d</a:t>
            </a:r>
            <a:r>
              <a:rPr lang="fr-CH" sz="1600" baseline="-25000" dirty="0">
                <a:solidFill>
                  <a:srgbClr val="CC0099"/>
                </a:solidFill>
              </a:rPr>
              <a:t>max</a:t>
            </a:r>
            <a:r>
              <a:rPr lang="fr-CH" sz="1600" dirty="0">
                <a:solidFill>
                  <a:srgbClr val="CC0099"/>
                </a:solidFill>
              </a:rPr>
              <a:t>≈334 µm</a:t>
            </a:r>
            <a:endParaRPr lang="en-GB" sz="1600" dirty="0">
              <a:solidFill>
                <a:srgbClr val="CC0099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AAA2F0E-3FF1-5E28-0196-658CEB18C029}"/>
              </a:ext>
            </a:extLst>
          </p:cNvPr>
          <p:cNvSpPr txBox="1"/>
          <p:nvPr/>
        </p:nvSpPr>
        <p:spPr>
          <a:xfrm>
            <a:off x="8332504" y="4097778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>
                <a:solidFill>
                  <a:srgbClr val="339933"/>
                </a:solidFill>
              </a:rPr>
              <a:t>Δ</a:t>
            </a:r>
            <a:r>
              <a:rPr lang="fr-CH" sz="1600" dirty="0">
                <a:solidFill>
                  <a:srgbClr val="339933"/>
                </a:solidFill>
              </a:rPr>
              <a:t>d</a:t>
            </a:r>
            <a:r>
              <a:rPr lang="fr-CH" sz="1600" baseline="-25000" dirty="0">
                <a:solidFill>
                  <a:srgbClr val="339933"/>
                </a:solidFill>
              </a:rPr>
              <a:t>max</a:t>
            </a:r>
            <a:r>
              <a:rPr lang="fr-CH" sz="1600" dirty="0">
                <a:solidFill>
                  <a:srgbClr val="339933"/>
                </a:solidFill>
              </a:rPr>
              <a:t>≈296 µm</a:t>
            </a:r>
            <a:endParaRPr lang="en-GB" sz="1600" dirty="0">
              <a:solidFill>
                <a:srgbClr val="33993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A3BAE05-3909-CE59-7765-981C056479FA}"/>
              </a:ext>
            </a:extLst>
          </p:cNvPr>
          <p:cNvSpPr txBox="1"/>
          <p:nvPr/>
        </p:nvSpPr>
        <p:spPr>
          <a:xfrm>
            <a:off x="8328653" y="5212664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600" dirty="0">
                <a:solidFill>
                  <a:schemeClr val="accent3"/>
                </a:solidFill>
              </a:rPr>
              <a:t>Δ</a:t>
            </a:r>
            <a:r>
              <a:rPr lang="fr-CH" sz="1600" dirty="0">
                <a:solidFill>
                  <a:schemeClr val="accent3"/>
                </a:solidFill>
              </a:rPr>
              <a:t>d</a:t>
            </a:r>
            <a:r>
              <a:rPr lang="fr-CH" sz="1600" baseline="-25000" dirty="0">
                <a:solidFill>
                  <a:schemeClr val="accent3"/>
                </a:solidFill>
              </a:rPr>
              <a:t>max</a:t>
            </a:r>
            <a:r>
              <a:rPr lang="fr-CH" sz="1600" dirty="0">
                <a:solidFill>
                  <a:schemeClr val="accent3"/>
                </a:solidFill>
              </a:rPr>
              <a:t>≈300 µm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75AEF7F-6356-FB17-6589-D4810F73DC84}"/>
              </a:ext>
            </a:extLst>
          </p:cNvPr>
          <p:cNvSpPr txBox="1"/>
          <p:nvPr/>
        </p:nvSpPr>
        <p:spPr>
          <a:xfrm>
            <a:off x="8635553" y="990140"/>
            <a:ext cx="3406526" cy="83099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ffectLst/>
                <a:ea typeface="Aptos" panose="020B0004020202020204" pitchFamily="34" charset="0"/>
              </a:rPr>
              <a:t>Contact persons: </a:t>
            </a:r>
            <a:r>
              <a:rPr lang="en-US" sz="1600" b="1" dirty="0">
                <a:effectLst/>
                <a:ea typeface="Aptos" panose="020B0004020202020204" pitchFamily="34" charset="0"/>
              </a:rPr>
              <a:t>Gregory Cattenoz </a:t>
            </a:r>
            <a:r>
              <a:rPr lang="en-US" sz="1600" dirty="0">
                <a:effectLst/>
                <a:ea typeface="Aptos" panose="020B0004020202020204" pitchFamily="34" charset="0"/>
              </a:rPr>
              <a:t>and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b="1" dirty="0" err="1">
                <a:effectLst/>
                <a:ea typeface="Aptos" panose="020B0004020202020204" pitchFamily="34" charset="0"/>
              </a:rPr>
              <a:t>Marios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b="1" dirty="0" err="1">
                <a:effectLst/>
                <a:ea typeface="Aptos" panose="020B0004020202020204" pitchFamily="34" charset="0"/>
              </a:rPr>
              <a:t>Kyprianidis</a:t>
            </a:r>
            <a:r>
              <a:rPr lang="en-US" sz="1600" b="1" dirty="0">
                <a:effectLst/>
                <a:ea typeface="Aptos" panose="020B0004020202020204" pitchFamily="34" charset="0"/>
              </a:rPr>
              <a:t> </a:t>
            </a:r>
            <a:r>
              <a:rPr lang="en-US" sz="1600" dirty="0">
                <a:effectLst/>
                <a:ea typeface="Aptos" panose="020B0004020202020204" pitchFamily="34" charset="0"/>
              </a:rPr>
              <a:t>(</a:t>
            </a:r>
            <a:r>
              <a:rPr lang="en-GB" sz="1600" dirty="0">
                <a:effectLst/>
              </a:rPr>
              <a:t>TE-VSC)</a:t>
            </a:r>
            <a:endParaRPr lang="en-GB" sz="16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9FB400E4-AED9-EFA8-CFBF-3E36DB9766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7431" y="2561148"/>
            <a:ext cx="2017681" cy="24746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7156F5CE-7593-5F02-7F1D-853A65BDDFD6}"/>
              </a:ext>
            </a:extLst>
          </p:cNvPr>
          <p:cNvSpPr txBox="1"/>
          <p:nvPr/>
        </p:nvSpPr>
        <p:spPr>
          <a:xfrm>
            <a:off x="9973771" y="2274385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tx2"/>
                </a:solidFill>
              </a:rPr>
              <a:t>NOMINAL CASE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D3475E-2C9D-DE3D-5AC1-72F9B0E3F1DB}"/>
              </a:ext>
            </a:extLst>
          </p:cNvPr>
          <p:cNvSpPr txBox="1"/>
          <p:nvPr/>
        </p:nvSpPr>
        <p:spPr>
          <a:xfrm>
            <a:off x="471003" y="4579779"/>
            <a:ext cx="18379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Flange</a:t>
            </a:r>
          </a:p>
          <a:p>
            <a:r>
              <a:rPr lang="en-GB" sz="1200" b="1" dirty="0">
                <a:solidFill>
                  <a:schemeClr val="tx2"/>
                </a:solidFill>
              </a:rPr>
              <a:t>DN600mm</a:t>
            </a:r>
          </a:p>
        </p:txBody>
      </p:sp>
    </p:spTree>
    <p:extLst>
      <p:ext uri="{BB962C8B-B14F-4D97-AF65-F5344CB8AC3E}">
        <p14:creationId xmlns:p14="http://schemas.microsoft.com/office/powerpoint/2010/main" val="24403633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81276-6EBD-B74D-C0C5-6D68560F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 simulations @</a:t>
            </a:r>
            <a:r>
              <a:rPr lang="fr-CH"/>
              <a:t>HT </a:t>
            </a:r>
            <a:br>
              <a:rPr lang="fr-CH"/>
            </a:br>
            <a:r>
              <a:rPr lang="en-US" sz="2400" b="0"/>
              <a:t>Load</a:t>
            </a:r>
            <a:r>
              <a:rPr lang="fr-CH" sz="2400" b="0" dirty="0"/>
              <a:t> and </a:t>
            </a:r>
            <a:r>
              <a:rPr lang="en-US" sz="2400" b="0" dirty="0"/>
              <a:t>boundary</a:t>
            </a:r>
            <a:r>
              <a:rPr lang="fr-CH" sz="2400" b="0" dirty="0"/>
              <a:t> conditions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395E83-EB09-E9C8-6D92-80324483A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F05D8-CC77-E598-46CA-79916A2B9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BA3D68-B8BF-5EDE-7CC6-80DFCFFC0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90CD78-AE5A-7614-88EB-FBA6BB5AB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80945"/>
            <a:ext cx="3448719" cy="2491233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DA79F762-656A-6C8E-93B4-580CCB075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812" y="1583408"/>
            <a:ext cx="3528225" cy="249123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5DF26796-490C-9156-D7A1-D1835804F770}"/>
              </a:ext>
            </a:extLst>
          </p:cNvPr>
          <p:cNvSpPr txBox="1"/>
          <p:nvPr/>
        </p:nvSpPr>
        <p:spPr>
          <a:xfrm>
            <a:off x="3045004" y="1935264"/>
            <a:ext cx="9143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highlight>
                  <a:srgbClr val="FFFF00"/>
                </a:highlight>
              </a:rPr>
              <a:t>Symmetry (along x)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F6F5172-2C21-B7DD-E203-8F1F1FFC60F0}"/>
              </a:ext>
            </a:extLst>
          </p:cNvPr>
          <p:cNvSpPr txBox="1"/>
          <p:nvPr/>
        </p:nvSpPr>
        <p:spPr>
          <a:xfrm>
            <a:off x="2069645" y="3437121"/>
            <a:ext cx="9143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highlight>
                  <a:srgbClr val="FFFF00"/>
                </a:highlight>
              </a:rPr>
              <a:t>Symmetry (along y)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9E63F6A-D081-A822-5E54-34613FABA25E}"/>
              </a:ext>
            </a:extLst>
          </p:cNvPr>
          <p:cNvSpPr txBox="1"/>
          <p:nvPr/>
        </p:nvSpPr>
        <p:spPr>
          <a:xfrm>
            <a:off x="4607201" y="3166500"/>
            <a:ext cx="1074107" cy="369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highlight>
                  <a:srgbClr val="00FFFF"/>
                </a:highlight>
              </a:rPr>
              <a:t>Frictionless support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D427E868-60E8-17AE-9555-73623C71D1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7951"/>
          <a:stretch/>
        </p:blipFill>
        <p:spPr>
          <a:xfrm>
            <a:off x="2450644" y="1628975"/>
            <a:ext cx="1079375" cy="269675"/>
          </a:xfrm>
          <a:prstGeom prst="rect">
            <a:avLst/>
          </a:prstGeom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9460E08-4083-FD97-AD0A-662F89994C48}"/>
              </a:ext>
            </a:extLst>
          </p:cNvPr>
          <p:cNvCxnSpPr>
            <a:cxnSpLocks/>
          </p:cNvCxnSpPr>
          <p:nvPr/>
        </p:nvCxnSpPr>
        <p:spPr>
          <a:xfrm flipV="1">
            <a:off x="6161792" y="3044810"/>
            <a:ext cx="0" cy="16336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3157F91-5651-E741-CEDC-71ADE39A46F8}"/>
              </a:ext>
            </a:extLst>
          </p:cNvPr>
          <p:cNvCxnSpPr>
            <a:cxnSpLocks/>
          </p:cNvCxnSpPr>
          <p:nvPr/>
        </p:nvCxnSpPr>
        <p:spPr>
          <a:xfrm flipV="1">
            <a:off x="6270717" y="3153647"/>
            <a:ext cx="63781" cy="14700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8B82FAE-ABF6-0A79-C292-86D6DDE14532}"/>
              </a:ext>
            </a:extLst>
          </p:cNvPr>
          <p:cNvCxnSpPr>
            <a:cxnSpLocks/>
          </p:cNvCxnSpPr>
          <p:nvPr/>
        </p:nvCxnSpPr>
        <p:spPr>
          <a:xfrm flipV="1">
            <a:off x="6389391" y="3305339"/>
            <a:ext cx="93480" cy="9889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2B625B07-A508-4157-3890-DC1C7A7A486F}"/>
              </a:ext>
            </a:extLst>
          </p:cNvPr>
          <p:cNvSpPr/>
          <p:nvPr/>
        </p:nvSpPr>
        <p:spPr>
          <a:xfrm>
            <a:off x="6164173" y="2990850"/>
            <a:ext cx="376238" cy="342900"/>
          </a:xfrm>
          <a:custGeom>
            <a:avLst/>
            <a:gdLst>
              <a:gd name="connsiteX0" fmla="*/ 0 w 376238"/>
              <a:gd name="connsiteY0" fmla="*/ 0 h 342900"/>
              <a:gd name="connsiteX1" fmla="*/ 171450 w 376238"/>
              <a:gd name="connsiteY1" fmla="*/ 123825 h 342900"/>
              <a:gd name="connsiteX2" fmla="*/ 376238 w 376238"/>
              <a:gd name="connsiteY2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6238" h="342900">
                <a:moveTo>
                  <a:pt x="0" y="0"/>
                </a:moveTo>
                <a:cubicBezTo>
                  <a:pt x="54372" y="33337"/>
                  <a:pt x="108744" y="66675"/>
                  <a:pt x="171450" y="123825"/>
                </a:cubicBezTo>
                <a:cubicBezTo>
                  <a:pt x="234156" y="180975"/>
                  <a:pt x="305197" y="261937"/>
                  <a:pt x="376238" y="34290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4EE7867C-7AEA-660E-5F8E-DC4D87A914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9812" y="4235544"/>
            <a:ext cx="8396404" cy="183442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C6999812-4995-E519-EBA2-50893728499B}"/>
              </a:ext>
            </a:extLst>
          </p:cNvPr>
          <p:cNvSpPr txBox="1"/>
          <p:nvPr/>
        </p:nvSpPr>
        <p:spPr>
          <a:xfrm>
            <a:off x="6149509" y="3264060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chemeClr val="tx2"/>
                </a:solidFill>
              </a:rPr>
              <a:t>p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2B285A4-5F06-0044-67E6-6C83B7CA2374}"/>
              </a:ext>
            </a:extLst>
          </p:cNvPr>
          <p:cNvSpPr txBox="1"/>
          <p:nvPr/>
        </p:nvSpPr>
        <p:spPr>
          <a:xfrm>
            <a:off x="2526844" y="6069964"/>
            <a:ext cx="34291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b="1" dirty="0">
                <a:solidFill>
                  <a:srgbClr val="FF0000"/>
                </a:solidFill>
              </a:rPr>
              <a:t>HEATING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DCC7D40-2073-BEAC-EE47-D5D258D07C2E}"/>
              </a:ext>
            </a:extLst>
          </p:cNvPr>
          <p:cNvSpPr txBox="1"/>
          <p:nvPr/>
        </p:nvSpPr>
        <p:spPr>
          <a:xfrm>
            <a:off x="6030659" y="6061946"/>
            <a:ext cx="34291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b="1" dirty="0">
                <a:solidFill>
                  <a:schemeClr val="accent1"/>
                </a:solidFill>
              </a:rPr>
              <a:t>BULGE TEST</a:t>
            </a:r>
            <a:endParaRPr lang="en-GB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930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354A5-ED03-4AA6-A7A4-58C3F2C9A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 simulations</a:t>
            </a:r>
            <a:br>
              <a:rPr lang="fr-CH" dirty="0"/>
            </a:br>
            <a:r>
              <a:rPr lang="fr-CH" sz="2400" b="0" dirty="0"/>
              <a:t>Material </a:t>
            </a:r>
            <a:r>
              <a:rPr lang="en-US" sz="2400" b="0" dirty="0"/>
              <a:t>properties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095D0-B823-36CA-A0D2-57AF28F97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C26BD-6AD1-FC23-8DB8-961ED9CA6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99C2C-6E8A-9DD2-4373-E4B30BED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CE62A9-8A47-9AF2-87A0-77919E986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288" y="4011112"/>
            <a:ext cx="3060000" cy="20243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90B3F2-FA56-70F1-1C58-4D1099395F46}"/>
              </a:ext>
            </a:extLst>
          </p:cNvPr>
          <p:cNvSpPr txBox="1"/>
          <p:nvPr/>
        </p:nvSpPr>
        <p:spPr>
          <a:xfrm>
            <a:off x="1073600" y="1398211"/>
            <a:ext cx="29288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COPPER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14323C-0335-4239-42D4-5B8A894A9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73" y="1851112"/>
            <a:ext cx="3060000" cy="20165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9EC699-DC52-58E9-05CF-2D1A70BB12E6}"/>
              </a:ext>
            </a:extLst>
          </p:cNvPr>
          <p:cNvSpPr txBox="1"/>
          <p:nvPr/>
        </p:nvSpPr>
        <p:spPr>
          <a:xfrm>
            <a:off x="8391816" y="5032671"/>
            <a:ext cx="28389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E=169 GPa </a:t>
            </a:r>
          </a:p>
          <a:p>
            <a:pPr algn="l"/>
            <a:r>
              <a:rPr lang="fr-CH" dirty="0">
                <a:solidFill>
                  <a:schemeClr val="tx2"/>
                </a:solidFill>
              </a:rPr>
              <a:t>(constant </a:t>
            </a:r>
            <a:r>
              <a:rPr lang="fr-CH" dirty="0" err="1">
                <a:solidFill>
                  <a:schemeClr val="tx2"/>
                </a:solidFill>
              </a:rPr>
              <a:t>with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temperature</a:t>
            </a:r>
            <a:r>
              <a:rPr lang="fr-CH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AC7168-C982-4332-F93B-ED37FA8B174D}"/>
              </a:ext>
            </a:extLst>
          </p:cNvPr>
          <p:cNvSpPr txBox="1"/>
          <p:nvPr/>
        </p:nvSpPr>
        <p:spPr>
          <a:xfrm>
            <a:off x="8251995" y="1392199"/>
            <a:ext cx="29437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0BEB6B-FE09-327A-7C57-B643243E8B9C}"/>
              </a:ext>
            </a:extLst>
          </p:cNvPr>
          <p:cNvSpPr txBox="1"/>
          <p:nvPr/>
        </p:nvSpPr>
        <p:spPr>
          <a:xfrm>
            <a:off x="4873633" y="1398211"/>
            <a:ext cx="29437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NITRIDE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D28D8EC-2C3D-3757-0632-75EC3FC40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956" y="3997122"/>
            <a:ext cx="3060000" cy="20438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04BA8AF-FFED-DFA4-72D9-BF13896AE6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597" y="1843177"/>
            <a:ext cx="3060000" cy="200885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FA0C277-7582-F650-3F82-933E6481BB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856" y="1851113"/>
            <a:ext cx="3060000" cy="2053731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2F54BB5-9714-1F84-9CA9-84BA3A30F972}"/>
              </a:ext>
            </a:extLst>
          </p:cNvPr>
          <p:cNvCxnSpPr/>
          <p:nvPr/>
        </p:nvCxnSpPr>
        <p:spPr>
          <a:xfrm>
            <a:off x="6667500" y="5328720"/>
            <a:ext cx="98671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mond 27">
            <a:extLst>
              <a:ext uri="{FF2B5EF4-FFF2-40B4-BE49-F238E27FC236}">
                <a16:creationId xmlns:a16="http://schemas.microsoft.com/office/drawing/2014/main" id="{EA449927-972F-2694-0058-8CB9E77C1A4C}"/>
              </a:ext>
            </a:extLst>
          </p:cNvPr>
          <p:cNvSpPr/>
          <p:nvPr/>
        </p:nvSpPr>
        <p:spPr>
          <a:xfrm>
            <a:off x="7621952" y="5309670"/>
            <a:ext cx="28800" cy="2880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443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354A5-ED03-4AA6-A7A4-58C3F2C9A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 simulations</a:t>
            </a:r>
            <a:br>
              <a:rPr lang="fr-CH" dirty="0"/>
            </a:br>
            <a:r>
              <a:rPr lang="fr-CH" sz="2400" b="0" dirty="0"/>
              <a:t>Material </a:t>
            </a:r>
            <a:r>
              <a:rPr lang="en-US" sz="2400" b="0" dirty="0"/>
              <a:t>properties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095D0-B823-36CA-A0D2-57AF28F97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C26BD-6AD1-FC23-8DB8-961ED9CA6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99C2C-6E8A-9DD2-4373-E4B30BED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AC7168-C982-4332-F93B-ED37FA8B174D}"/>
              </a:ext>
            </a:extLst>
          </p:cNvPr>
          <p:cNvSpPr txBox="1"/>
          <p:nvPr/>
        </p:nvSpPr>
        <p:spPr>
          <a:xfrm>
            <a:off x="6223840" y="1392199"/>
            <a:ext cx="29437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GLUE: 3M DP190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495733-AB46-9A7B-AD7D-CF66E2513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443" y="1900582"/>
            <a:ext cx="3060000" cy="20068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0BEB6B-FE09-327A-7C57-B643243E8B9C}"/>
              </a:ext>
            </a:extLst>
          </p:cNvPr>
          <p:cNvSpPr txBox="1"/>
          <p:nvPr/>
        </p:nvSpPr>
        <p:spPr>
          <a:xfrm>
            <a:off x="2412088" y="1383200"/>
            <a:ext cx="3060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GLUE: MG 832HT</a:t>
            </a:r>
            <a:endParaRPr lang="en-GB" sz="1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DBB01E-FA08-8F24-27C8-B1955D811269}"/>
              </a:ext>
            </a:extLst>
          </p:cNvPr>
          <p:cNvSpPr txBox="1"/>
          <p:nvPr/>
        </p:nvSpPr>
        <p:spPr>
          <a:xfrm>
            <a:off x="2463949" y="4727286"/>
            <a:ext cx="28389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E=4 GPa </a:t>
            </a:r>
          </a:p>
          <a:p>
            <a:pPr algn="l"/>
            <a:r>
              <a:rPr lang="fr-CH" dirty="0">
                <a:solidFill>
                  <a:schemeClr val="tx2"/>
                </a:solidFill>
              </a:rPr>
              <a:t>(constant </a:t>
            </a:r>
            <a:r>
              <a:rPr lang="fr-CH" dirty="0" err="1">
                <a:solidFill>
                  <a:schemeClr val="tx2"/>
                </a:solidFill>
              </a:rPr>
              <a:t>with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temperature</a:t>
            </a:r>
            <a:r>
              <a:rPr lang="fr-CH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B6C3B7-D898-EC24-1E66-ECACAE8A7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915" y="1825143"/>
            <a:ext cx="3060000" cy="20168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8D4FF6-FAA5-BBC1-B4AC-C744A01CB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1915" y="4112339"/>
            <a:ext cx="3060000" cy="201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097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A3311-101E-AB51-B7A9-91D3FE204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windows for final cooling</a:t>
            </a:r>
            <a:br>
              <a:rPr lang="en-GB" dirty="0"/>
            </a:b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54031-0617-7B06-791B-16E7A7BE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675C7-A20C-9783-535E-3C771E5D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5DF5B1-C703-B705-620E-A1A8D572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E6B54-E28B-D54C-DF48-5FA1581CD193}"/>
              </a:ext>
            </a:extLst>
          </p:cNvPr>
          <p:cNvSpPr txBox="1"/>
          <p:nvPr/>
        </p:nvSpPr>
        <p:spPr>
          <a:xfrm>
            <a:off x="407988" y="1075846"/>
            <a:ext cx="107934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Absorbers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 (i.e., LH</a:t>
            </a:r>
            <a:r>
              <a:rPr lang="en-GB" baseline="-25000" dirty="0">
                <a:solidFill>
                  <a:schemeClr val="tx2"/>
                </a:solidFill>
                <a:highlight>
                  <a:srgbClr val="FFFFFF"/>
                </a:highlight>
              </a:rPr>
              <a:t>2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, </a:t>
            </a:r>
            <a:r>
              <a:rPr lang="en-GB" dirty="0" err="1">
                <a:solidFill>
                  <a:schemeClr val="tx2"/>
                </a:solidFill>
                <a:highlight>
                  <a:srgbClr val="FFFFFF"/>
                </a:highlight>
              </a:rPr>
              <a:t>LiH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) and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vacuum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 are alternated in the final cooling 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Windows</a:t>
            </a:r>
            <a:endParaRPr lang="en-GB" b="1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Low energy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beam: 20 to 5 MeV </a:t>
            </a:r>
          </a:p>
          <a:p>
            <a:pPr>
              <a:buSzPct val="90000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	Thin windows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(&lt;15 µm to lose &lt;1% of the energy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)</a:t>
            </a:r>
          </a:p>
          <a:p>
            <a:pPr>
              <a:buSzPct val="90000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	</a:t>
            </a: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Symbol" panose="05050102010706020507" pitchFamily="18" charset="2"/>
              </a:rPr>
              <a:t>Small windows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Symbol" panose="05050102010706020507" pitchFamily="18" charset="2"/>
              </a:rPr>
              <a:t>(</a:t>
            </a: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10×</a:t>
            </a:r>
            <a:r>
              <a:rPr lang="en-GB" dirty="0">
                <a:solidFill>
                  <a:schemeClr val="tx2"/>
                </a:solidFill>
                <a:sym typeface="Symbol" panose="05050102010706020507" pitchFamily="18" charset="2"/>
              </a:rPr>
              <a:t>, =0.6 mm at 5Hz)</a:t>
            </a:r>
            <a:endParaRPr lang="en-GB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5266BB-7673-9DFE-E5DB-BC2504740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9125" y="2516356"/>
            <a:ext cx="6562752" cy="706002"/>
          </a:xfrm>
          <a:prstGeom prst="rect">
            <a:avLst/>
          </a:prstGeom>
        </p:spPr>
      </p:pic>
      <p:graphicFrame>
        <p:nvGraphicFramePr>
          <p:cNvPr id="18" name="Table 7">
            <a:extLst>
              <a:ext uri="{FF2B5EF4-FFF2-40B4-BE49-F238E27FC236}">
                <a16:creationId xmlns:a16="http://schemas.microsoft.com/office/drawing/2014/main" id="{6903A8F0-6D5F-C5C7-FAA7-ED3B701A07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383793"/>
              </p:ext>
            </p:extLst>
          </p:nvPr>
        </p:nvGraphicFramePr>
        <p:xfrm>
          <a:off x="811773" y="3498053"/>
          <a:ext cx="4913703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985">
                  <a:extLst>
                    <a:ext uri="{9D8B030D-6E8A-4147-A177-3AD203B41FA5}">
                      <a16:colId xmlns:a16="http://schemas.microsoft.com/office/drawing/2014/main" val="1574149795"/>
                    </a:ext>
                  </a:extLst>
                </a:gridCol>
                <a:gridCol w="2566893">
                  <a:extLst>
                    <a:ext uri="{9D8B030D-6E8A-4147-A177-3AD203B41FA5}">
                      <a16:colId xmlns:a16="http://schemas.microsoft.com/office/drawing/2014/main" val="1392291005"/>
                    </a:ext>
                  </a:extLst>
                </a:gridCol>
                <a:gridCol w="841786">
                  <a:extLst>
                    <a:ext uri="{9D8B030D-6E8A-4147-A177-3AD203B41FA5}">
                      <a16:colId xmlns:a16="http://schemas.microsoft.com/office/drawing/2014/main" val="4096532897"/>
                    </a:ext>
                  </a:extLst>
                </a:gridCol>
                <a:gridCol w="855039">
                  <a:extLst>
                    <a:ext uri="{9D8B030D-6E8A-4147-A177-3AD203B41FA5}">
                      <a16:colId xmlns:a16="http://schemas.microsoft.com/office/drawing/2014/main" val="505737651"/>
                    </a:ext>
                  </a:extLst>
                </a:gridCol>
              </a:tblGrid>
              <a:tr h="270489">
                <a:tc gridSpan="2">
                  <a:txBody>
                    <a:bodyPr/>
                    <a:lstStyle/>
                    <a:p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 MeV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20 MeV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752431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638181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7.3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592162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8775552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8.7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493251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Si</a:t>
                      </a:r>
                      <a:r>
                        <a:rPr lang="en-GB" sz="13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</a:t>
                      </a:r>
                      <a:r>
                        <a:rPr lang="en-GB" sz="1300" baseline="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</a:t>
                      </a:r>
                      <a:r>
                        <a:rPr lang="en-GB" sz="13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7943601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5343480"/>
                  </a:ext>
                </a:extLst>
              </a:tr>
              <a:tr h="270489">
                <a:tc rowSpan="2">
                  <a:txBody>
                    <a:bodyPr/>
                    <a:lstStyle/>
                    <a:p>
                      <a:r>
                        <a:rPr lang="en-GB" sz="1300" dirty="0" err="1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SiC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Stopping power [MeV×cm²/g]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7008485"/>
                  </a:ext>
                </a:extLst>
              </a:tr>
              <a:tr h="270489">
                <a:tc v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Linear stopping power [MeV/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c</a:t>
                      </a:r>
                      <a:r>
                        <a:rPr lang="en-GB" sz="1300" b="0" i="0" kern="1200" dirty="0">
                          <a:solidFill>
                            <a:schemeClr val="dk1"/>
                          </a:solidFill>
                          <a:effectLst/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m]</a:t>
                      </a:r>
                      <a:endParaRPr lang="en-GB" sz="13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3825623"/>
                  </a:ext>
                </a:extLst>
              </a:tr>
            </a:tbl>
          </a:graphicData>
        </a:graphic>
      </p:graphicFrame>
      <p:pic>
        <p:nvPicPr>
          <p:cNvPr id="26" name="Picture 25" descr="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2C8D453F-3DAA-4C82-B65C-1F646DFB6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2364" y="3716348"/>
            <a:ext cx="2858815" cy="2340000"/>
          </a:xfrm>
          <a:prstGeom prst="rect">
            <a:avLst/>
          </a:prstGeom>
        </p:spPr>
      </p:pic>
      <p:pic>
        <p:nvPicPr>
          <p:cNvPr id="28" name="Picture 27" descr="A graph of a function&#10;&#10;Description automatically generated">
            <a:extLst>
              <a:ext uri="{FF2B5EF4-FFF2-40B4-BE49-F238E27FC236}">
                <a16:creationId xmlns:a16="http://schemas.microsoft.com/office/drawing/2014/main" id="{60C283FD-E9DB-F52D-FC5B-0972D6C0A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8514" y="3748866"/>
            <a:ext cx="2820812" cy="2268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9F09EC3-67B7-CF97-E006-1CB4E6DB9257}"/>
              </a:ext>
            </a:extLst>
          </p:cNvPr>
          <p:cNvSpPr txBox="1"/>
          <p:nvPr/>
        </p:nvSpPr>
        <p:spPr>
          <a:xfrm>
            <a:off x="407988" y="3152477"/>
            <a:ext cx="10633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Possible material candidates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Be, C, Si</a:t>
            </a:r>
            <a:r>
              <a:rPr lang="en-GB" baseline="-250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3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N</a:t>
            </a:r>
            <a:r>
              <a:rPr lang="en-GB" baseline="-250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4, </a:t>
            </a:r>
            <a:r>
              <a:rPr lang="en-GB" dirty="0" err="1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SiC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, …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DA9E98-16F8-D504-9D11-A74CD0D1990E}"/>
              </a:ext>
            </a:extLst>
          </p:cNvPr>
          <p:cNvSpPr txBox="1"/>
          <p:nvPr/>
        </p:nvSpPr>
        <p:spPr>
          <a:xfrm>
            <a:off x="407988" y="2227511"/>
            <a:ext cx="10633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Bethe-Bloch equation 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to calculate the stopping power at low energy (100keV to 100 MeV) [3]: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8AA59-172C-E6EB-1636-09E1A607946B}"/>
              </a:ext>
            </a:extLst>
          </p:cNvPr>
          <p:cNvSpPr/>
          <p:nvPr/>
        </p:nvSpPr>
        <p:spPr>
          <a:xfrm>
            <a:off x="811773" y="4937554"/>
            <a:ext cx="4913703" cy="580768"/>
          </a:xfrm>
          <a:prstGeom prst="rect">
            <a:avLst/>
          </a:prstGeom>
          <a:noFill/>
          <a:ln w="190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700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4" grpId="0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2B029B-D755-3231-0E0D-9D38956D1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871E99-EDEA-0CE2-0EF2-459B3B1CB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11783-1BC8-2EA6-036C-032CD74F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287A01-155C-942A-13AA-961C3F6C5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60" y="1056277"/>
            <a:ext cx="4426829" cy="36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EFBF43-7BE4-5C67-BAA2-F4FC81B99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171" y="1084507"/>
            <a:ext cx="4367702" cy="360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D0E5BB-B4EF-7FA2-AC6C-2CB1467D6F7F}"/>
              </a:ext>
            </a:extLst>
          </p:cNvPr>
          <p:cNvSpPr txBox="1"/>
          <p:nvPr/>
        </p:nvSpPr>
        <p:spPr>
          <a:xfrm>
            <a:off x="496863" y="4877366"/>
            <a:ext cx="52038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According to simulations, the </a:t>
            </a: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max displacement of the membrane </a:t>
            </a:r>
            <a:r>
              <a:rPr lang="en-US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@RT should be lower than @CT</a:t>
            </a:r>
            <a:r>
              <a:rPr lang="en-US" sz="1600" dirty="0">
                <a:solidFill>
                  <a:schemeClr val="tx2"/>
                </a:solidFill>
                <a:highlight>
                  <a:srgbClr val="FFFFFF"/>
                </a:highlight>
              </a:rPr>
              <a:t>.</a:t>
            </a:r>
          </a:p>
          <a:p>
            <a:pPr marL="285750" indent="-285750" algn="just">
              <a:buSzPct val="90000"/>
              <a:buFontTx/>
              <a:buChar char="♦"/>
            </a:pPr>
            <a:r>
              <a:rPr lang="en-US" sz="1600" dirty="0">
                <a:solidFill>
                  <a:schemeClr val="tx2"/>
                </a:solidFill>
                <a:highlight>
                  <a:srgbClr val="FFFFFF"/>
                </a:highlight>
              </a:rPr>
              <a:t>The diagram shows that due to the effect of the adhesive </a:t>
            </a:r>
            <a:r>
              <a:rPr lang="en-US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at high pressure </a:t>
            </a:r>
            <a:r>
              <a:rPr lang="en-US" sz="1600" dirty="0">
                <a:solidFill>
                  <a:schemeClr val="tx2"/>
                </a:solidFill>
                <a:highlight>
                  <a:srgbClr val="FFFFFF"/>
                </a:highlight>
              </a:rPr>
              <a:t>(p&gt;300mbar) </a:t>
            </a:r>
            <a:r>
              <a:rPr lang="en-US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simulated data deviates from the experimental curve @RT.</a:t>
            </a:r>
            <a:endParaRPr lang="en-GB" sz="1600" b="1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92AF84-AB0C-ABE6-AD36-A5CB0AD95EB1}"/>
              </a:ext>
            </a:extLst>
          </p:cNvPr>
          <p:cNvSpPr txBox="1"/>
          <p:nvPr/>
        </p:nvSpPr>
        <p:spPr>
          <a:xfrm>
            <a:off x="6122111" y="4905596"/>
            <a:ext cx="52038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SzPct val="90000"/>
              <a:buFontTx/>
              <a:buChar char="♦"/>
            </a:pPr>
            <a:r>
              <a:rPr lang="en-US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Experiments show that at </a:t>
            </a:r>
            <a:r>
              <a:rPr lang="el-GR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Δ</a:t>
            </a:r>
            <a:r>
              <a:rPr lang="en-US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p=1bar the </a:t>
            </a:r>
            <a:r>
              <a:rPr lang="en-US" sz="1600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max displacement of the membrane @RT is higher than @CT</a:t>
            </a:r>
            <a:r>
              <a:rPr lang="en-US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: this is confirmed by both static and dynamic tests.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E508945-704F-3657-5110-40A419F5B57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Simulations vs experiments</a:t>
            </a:r>
            <a:br>
              <a:rPr lang="en-GB" dirty="0"/>
            </a:b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37443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A17EE-5975-E6CE-FF11-B099DF1F6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84CD0D-87CE-1E21-D315-A29D45B41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410EB8-7AF2-9187-02F2-D71D4FE7B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C53E4-C7D0-71C1-319F-AF26F67E2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34C9478C-6179-B0FF-14CD-CD21FDBDA2DA}"/>
              </a:ext>
            </a:extLst>
          </p:cNvPr>
          <p:cNvSpPr/>
          <p:nvPr/>
        </p:nvSpPr>
        <p:spPr>
          <a:xfrm>
            <a:off x="-2886319" y="-122683"/>
            <a:ext cx="7293488" cy="7293488"/>
          </a:xfrm>
          <a:prstGeom prst="blockArc">
            <a:avLst>
              <a:gd name="adj1" fmla="val 18580666"/>
              <a:gd name="adj2" fmla="val 2418902"/>
              <a:gd name="adj3" fmla="val 253"/>
            </a:avLst>
          </a:prstGeom>
        </p:spPr>
        <p:style>
          <a:lnRef idx="1">
            <a:schemeClr val="accent1">
              <a:tint val="99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9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9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B2A671-B56E-3755-3AB6-6082E6EECE48}"/>
              </a:ext>
            </a:extLst>
          </p:cNvPr>
          <p:cNvGrpSpPr/>
          <p:nvPr/>
        </p:nvGrpSpPr>
        <p:grpSpPr>
          <a:xfrm>
            <a:off x="3675059" y="1100074"/>
            <a:ext cx="5990925" cy="570477"/>
            <a:chOff x="434398" y="285347"/>
            <a:chExt cx="5795323" cy="5704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1B21981-C641-7167-02F1-9FB65CF0E797}"/>
                </a:ext>
              </a:extLst>
            </p:cNvPr>
            <p:cNvSpPr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DBEFE1D-DBB7-BC5D-475C-6AE74CEA2355}"/>
                </a:ext>
              </a:extLst>
            </p:cNvPr>
            <p:cNvSpPr txBox="1"/>
            <p:nvPr/>
          </p:nvSpPr>
          <p:spPr>
            <a:xfrm>
              <a:off x="434398" y="285347"/>
              <a:ext cx="5795323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Introduction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65B2EACF-9C88-0F2A-3CED-7A97941BA7C7}"/>
              </a:ext>
            </a:extLst>
          </p:cNvPr>
          <p:cNvSpPr/>
          <p:nvPr/>
        </p:nvSpPr>
        <p:spPr>
          <a:xfrm>
            <a:off x="3318511" y="1028764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D74BC7F-BC97-CBDD-E5FE-50FA590521E5}"/>
              </a:ext>
            </a:extLst>
          </p:cNvPr>
          <p:cNvGrpSpPr/>
          <p:nvPr/>
        </p:nvGrpSpPr>
        <p:grpSpPr>
          <a:xfrm>
            <a:off x="4144315" y="1955681"/>
            <a:ext cx="5990925" cy="570477"/>
            <a:chOff x="903654" y="1140954"/>
            <a:chExt cx="5326067" cy="5704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817DD02-4E6D-B215-21C8-E3F8D1BBE14F}"/>
                </a:ext>
              </a:extLst>
            </p:cNvPr>
            <p:cNvSpPr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fillRef>
            <a:effectRef idx="2">
              <a:schemeClr val="accent1">
                <a:shade val="80000"/>
                <a:hueOff val="145292"/>
                <a:satOff val="-14439"/>
                <a:lumOff val="781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7C64849-C979-F72A-90E2-9292CB34E202}"/>
                </a:ext>
              </a:extLst>
            </p:cNvPr>
            <p:cNvSpPr txBox="1"/>
            <p:nvPr/>
          </p:nvSpPr>
          <p:spPr>
            <a:xfrm>
              <a:off x="903654" y="1140954"/>
              <a:ext cx="5326067" cy="570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6CD91955-D340-44FF-DD69-D2DF373E3476}"/>
              </a:ext>
            </a:extLst>
          </p:cNvPr>
          <p:cNvSpPr/>
          <p:nvPr/>
        </p:nvSpPr>
        <p:spPr>
          <a:xfrm>
            <a:off x="3787768" y="1884371"/>
            <a:ext cx="713096" cy="713096"/>
          </a:xfrm>
          <a:prstGeom prst="ellipse">
            <a:avLst/>
          </a:prstGeom>
        </p:spPr>
        <p:style>
          <a:lnRef idx="1">
            <a:schemeClr val="accent1">
              <a:shade val="80000"/>
              <a:hueOff val="145292"/>
              <a:satOff val="-14439"/>
              <a:lumOff val="781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45D12E1-584D-3814-EF7B-B69B406A1014}"/>
              </a:ext>
            </a:extLst>
          </p:cNvPr>
          <p:cNvGrpSpPr/>
          <p:nvPr/>
        </p:nvGrpSpPr>
        <p:grpSpPr>
          <a:xfrm>
            <a:off x="4358893" y="2811289"/>
            <a:ext cx="5990925" cy="570477"/>
            <a:chOff x="1118233" y="1996562"/>
            <a:chExt cx="511148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A6C9CE2-E4ED-026C-459D-59E46870DB29}"/>
                </a:ext>
              </a:extLst>
            </p:cNvPr>
            <p:cNvSpPr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fillRef>
            <a:effectRef idx="2">
              <a:schemeClr val="accent1">
                <a:shade val="80000"/>
                <a:hueOff val="290584"/>
                <a:satOff val="-28877"/>
                <a:lumOff val="1563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B296269-0E79-08B2-4CB3-4E9EEBEB5356}"/>
                </a:ext>
              </a:extLst>
            </p:cNvPr>
            <p:cNvSpPr txBox="1"/>
            <p:nvPr/>
          </p:nvSpPr>
          <p:spPr>
            <a:xfrm>
              <a:off x="1118233" y="1996562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SzPct val="90000"/>
                <a:buFontTx/>
                <a:buNone/>
              </a:pPr>
              <a:r>
                <a:rPr lang="en-GB" kern="1200" dirty="0">
                  <a:solidFill>
                    <a:schemeClr val="bg1"/>
                  </a:solidFill>
                </a:rPr>
                <a:t>Si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3</a:t>
              </a:r>
              <a:r>
                <a:rPr lang="en-GB" kern="1200" dirty="0">
                  <a:solidFill>
                    <a:schemeClr val="bg1"/>
                  </a:solidFill>
                </a:rPr>
                <a:t>N</a:t>
              </a:r>
              <a:r>
                <a:rPr lang="en-GB" kern="1200" baseline="-25000" dirty="0">
                  <a:solidFill>
                    <a:schemeClr val="bg1"/>
                  </a:solidFill>
                </a:rPr>
                <a:t>4</a:t>
              </a:r>
              <a:r>
                <a:rPr lang="en-GB" kern="1200" dirty="0">
                  <a:solidFill>
                    <a:schemeClr val="bg1"/>
                  </a:solidFill>
                </a:rPr>
                <a:t> </a:t>
              </a:r>
              <a:r>
                <a:rPr lang="en-GB" dirty="0">
                  <a:solidFill>
                    <a:schemeClr val="bg1"/>
                  </a:solidFill>
                </a:rPr>
                <a:t>membranes</a:t>
              </a:r>
              <a:r>
                <a:rPr lang="en-GB" kern="1200" dirty="0">
                  <a:solidFill>
                    <a:schemeClr val="bg1"/>
                  </a:solidFill>
                </a:rPr>
                <a:t> characterization</a:t>
              </a: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26DE9DF1-6D48-F6E8-377A-40488C1BF0C1}"/>
              </a:ext>
            </a:extLst>
          </p:cNvPr>
          <p:cNvSpPr/>
          <p:nvPr/>
        </p:nvSpPr>
        <p:spPr>
          <a:xfrm>
            <a:off x="4002347" y="2739979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290584"/>
              <a:satOff val="-28877"/>
              <a:lumOff val="15638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8DBB167-CA58-52A5-F2F1-F839A9BA0DAA}"/>
              </a:ext>
            </a:extLst>
          </p:cNvPr>
          <p:cNvGrpSpPr/>
          <p:nvPr/>
        </p:nvGrpSpPr>
        <p:grpSpPr>
          <a:xfrm>
            <a:off x="4358893" y="3666354"/>
            <a:ext cx="5990925" cy="570477"/>
            <a:chOff x="1118233" y="2851627"/>
            <a:chExt cx="511148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1252F33-6F4E-3FBC-6900-C42AB10EA0C6}"/>
                </a:ext>
              </a:extLst>
            </p:cNvPr>
            <p:cNvSpPr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fillRef>
            <a:effectRef idx="2">
              <a:schemeClr val="accent1">
                <a:shade val="80000"/>
                <a:hueOff val="435877"/>
                <a:satOff val="-43316"/>
                <a:lumOff val="2345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D7C3086-8016-0AC6-8DF9-D5FC7B546CBF}"/>
                </a:ext>
              </a:extLst>
            </p:cNvPr>
            <p:cNvSpPr txBox="1"/>
            <p:nvPr/>
          </p:nvSpPr>
          <p:spPr>
            <a:xfrm>
              <a:off x="1118233" y="2851627"/>
              <a:ext cx="511148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Bulge test setup </a:t>
              </a:r>
              <a:r>
                <a:rPr lang="en-US" kern="1200" dirty="0">
                  <a:solidFill>
                    <a:schemeClr val="bg1"/>
                  </a:solidFill>
                </a:rPr>
                <a:t>enhancement</a:t>
              </a:r>
              <a:r>
                <a:rPr lang="fr-CH" kern="1200" dirty="0">
                  <a:solidFill>
                    <a:schemeClr val="bg1"/>
                  </a:solidFill>
                </a:rPr>
                <a:t> for </a:t>
              </a:r>
              <a:r>
                <a:rPr lang="en-US" kern="1200" dirty="0">
                  <a:solidFill>
                    <a:schemeClr val="bg1"/>
                  </a:solidFill>
                </a:rPr>
                <a:t>larger</a:t>
              </a:r>
              <a:r>
                <a:rPr lang="fr-CH" kern="1200" dirty="0">
                  <a:solidFill>
                    <a:schemeClr val="bg1"/>
                  </a:solidFill>
                </a:rPr>
                <a:t> membranes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3D040C43-1567-AECB-D287-15AA0B2ECD98}"/>
              </a:ext>
            </a:extLst>
          </p:cNvPr>
          <p:cNvSpPr/>
          <p:nvPr/>
        </p:nvSpPr>
        <p:spPr>
          <a:xfrm>
            <a:off x="4002347" y="3595045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435877"/>
              <a:satOff val="-43316"/>
              <a:lumOff val="2345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20C859F-EC91-0317-5823-F1EC1EA67054}"/>
              </a:ext>
            </a:extLst>
          </p:cNvPr>
          <p:cNvGrpSpPr/>
          <p:nvPr/>
        </p:nvGrpSpPr>
        <p:grpSpPr>
          <a:xfrm>
            <a:off x="4144315" y="4521962"/>
            <a:ext cx="5990925" cy="570477"/>
            <a:chOff x="903654" y="3707235"/>
            <a:chExt cx="5326067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A05B975-3172-E13E-D8B7-8A89EDBAE9F2}"/>
                </a:ext>
              </a:extLst>
            </p:cNvPr>
            <p:cNvSpPr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fillRef>
            <a:effectRef idx="2">
              <a:schemeClr val="accent1">
                <a:shade val="80000"/>
                <a:hueOff val="581169"/>
                <a:satOff val="-57754"/>
                <a:lumOff val="312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C8A203F-2CAA-0447-AFC9-A51571944E48}"/>
                </a:ext>
              </a:extLst>
            </p:cNvPr>
            <p:cNvSpPr txBox="1"/>
            <p:nvPr/>
          </p:nvSpPr>
          <p:spPr>
            <a:xfrm>
              <a:off x="903654" y="3707235"/>
              <a:ext cx="5326067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bg1"/>
                  </a:solidFill>
                </a:rPr>
                <a:t>Ti-6Al-4V window dimensioning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50770B23-B5B0-5579-61ED-14EF26F8E139}"/>
              </a:ext>
            </a:extLst>
          </p:cNvPr>
          <p:cNvSpPr/>
          <p:nvPr/>
        </p:nvSpPr>
        <p:spPr>
          <a:xfrm>
            <a:off x="3787768" y="4450652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581169"/>
              <a:satOff val="-57754"/>
              <a:lumOff val="3127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FDC642-8956-8CEC-97BB-B6473F3B1332}"/>
              </a:ext>
            </a:extLst>
          </p:cNvPr>
          <p:cNvGrpSpPr/>
          <p:nvPr/>
        </p:nvGrpSpPr>
        <p:grpSpPr>
          <a:xfrm>
            <a:off x="3675059" y="5377569"/>
            <a:ext cx="5990925" cy="570477"/>
            <a:chOff x="434398" y="4562842"/>
            <a:chExt cx="5795323" cy="570477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C65EC5D-B99C-CFA3-1066-19EC39C78E77}"/>
                </a:ext>
              </a:extLst>
            </p:cNvPr>
            <p:cNvSpPr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fillRef>
            <a:effectRef idx="2">
              <a:schemeClr val="accent1">
                <a:shade val="80000"/>
                <a:hueOff val="726461"/>
                <a:satOff val="-72193"/>
                <a:lumOff val="3909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F2DAF1F-BAD1-2520-ABDC-D4EC9C777F5A}"/>
                </a:ext>
              </a:extLst>
            </p:cNvPr>
            <p:cNvSpPr txBox="1"/>
            <p:nvPr/>
          </p:nvSpPr>
          <p:spPr>
            <a:xfrm>
              <a:off x="434398" y="4562842"/>
              <a:ext cx="5795323" cy="57047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2816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kern="1200" dirty="0">
                  <a:solidFill>
                    <a:schemeClr val="bg1"/>
                  </a:solidFill>
                </a:rPr>
                <a:t>Conclusions</a:t>
              </a:r>
              <a:endParaRPr lang="en-GB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2C9CA779-1D97-E41D-EADC-0BCC958D31AD}"/>
              </a:ext>
            </a:extLst>
          </p:cNvPr>
          <p:cNvSpPr/>
          <p:nvPr/>
        </p:nvSpPr>
        <p:spPr>
          <a:xfrm>
            <a:off x="3318511" y="5306260"/>
            <a:ext cx="713096" cy="713096"/>
          </a:xfrm>
          <a:prstGeom prst="ellips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>
              <a:shade val="80000"/>
              <a:hueOff val="726461"/>
              <a:satOff val="-72193"/>
              <a:lumOff val="3909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CA2C29B4-6948-7FAE-5FBA-CDE8503CEB5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40315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3BF2118-0D53-FE23-3129-7A61BC612969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C98A73-C8F7-8A44-2834-AEB2808B4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F1F96-4145-296D-E512-243149A29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37C28-3496-DD6C-ED75-8BA004DC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Picture 5" descr="A broken glass with a black border&#10;&#10;Description automatically generated">
            <a:extLst>
              <a:ext uri="{FF2B5EF4-FFF2-40B4-BE49-F238E27FC236}">
                <a16:creationId xmlns:a16="http://schemas.microsoft.com/office/drawing/2014/main" id="{74EAA594-7608-47AE-7612-6675F8129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59" y="2118306"/>
            <a:ext cx="2742773" cy="2700000"/>
          </a:xfrm>
          <a:prstGeom prst="rect">
            <a:avLst/>
          </a:prstGeom>
        </p:spPr>
      </p:pic>
      <p:pic>
        <p:nvPicPr>
          <p:cNvPr id="7" name="Picture 6" descr="A square frame with a black border&#10;&#10;Description automatically generated">
            <a:extLst>
              <a:ext uri="{FF2B5EF4-FFF2-40B4-BE49-F238E27FC236}">
                <a16:creationId xmlns:a16="http://schemas.microsoft.com/office/drawing/2014/main" id="{54CD5EF4-3434-6587-2A8C-1450655167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9" y="2149272"/>
            <a:ext cx="2790427" cy="27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357DDD-408C-3030-7D1E-2115A6739A27}"/>
              </a:ext>
            </a:extLst>
          </p:cNvPr>
          <p:cNvSpPr txBox="1"/>
          <p:nvPr/>
        </p:nvSpPr>
        <p:spPr>
          <a:xfrm>
            <a:off x="412775" y="1696323"/>
            <a:ext cx="297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cooling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4D2E59-0EB6-7084-46BE-7F278E1E13C7}"/>
              </a:ext>
            </a:extLst>
          </p:cNvPr>
          <p:cNvSpPr txBox="1"/>
          <p:nvPr/>
        </p:nvSpPr>
        <p:spPr>
          <a:xfrm>
            <a:off x="3569035" y="1686072"/>
            <a:ext cx="2925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cooling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402AC-8162-799D-EABF-90366D5B3FE1}"/>
              </a:ext>
            </a:extLst>
          </p:cNvPr>
          <p:cNvSpPr txBox="1"/>
          <p:nvPr/>
        </p:nvSpPr>
        <p:spPr>
          <a:xfrm>
            <a:off x="1959300" y="5547881"/>
            <a:ext cx="2988832" cy="4924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Inspection performed by </a:t>
            </a:r>
            <a:r>
              <a:rPr lang="en-US" sz="1600" b="1" dirty="0">
                <a:solidFill>
                  <a:srgbClr val="0033A0"/>
                </a:solidFill>
              </a:rPr>
              <a:t>Ignacio Santillana </a:t>
            </a:r>
            <a:r>
              <a:rPr lang="en-US" sz="1600" dirty="0">
                <a:solidFill>
                  <a:srgbClr val="0033A0"/>
                </a:solidFill>
              </a:rPr>
              <a:t>(EN-MME)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928C92-1FF9-FBB9-33E2-5121B89A0D5D}"/>
              </a:ext>
            </a:extLst>
          </p:cNvPr>
          <p:cNvSpPr txBox="1"/>
          <p:nvPr/>
        </p:nvSpPr>
        <p:spPr>
          <a:xfrm>
            <a:off x="412775" y="1301403"/>
            <a:ext cx="608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3"/>
                </a:solidFill>
              </a:rPr>
              <a:t>OPTICAL</a:t>
            </a:r>
            <a:r>
              <a:rPr lang="en-GB" b="1" dirty="0">
                <a:solidFill>
                  <a:schemeClr val="accent3"/>
                </a:solidFill>
              </a:rPr>
              <a:t> MICROSCOPE IMAGES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BF0950-8EE6-8A33-3F38-ABF24DC71F81}"/>
              </a:ext>
            </a:extLst>
          </p:cNvPr>
          <p:cNvSpPr txBox="1"/>
          <p:nvPr/>
        </p:nvSpPr>
        <p:spPr>
          <a:xfrm>
            <a:off x="6695370" y="1443233"/>
            <a:ext cx="53460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Membrane failure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during cooldown.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Possible causes and solutions:</a:t>
            </a: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Substrate/sample thermal deformation mismatch</a:t>
            </a: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: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Increase the slot size of the copper flange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Change the substrate material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Glue degradation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at cold: 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Test different glues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4C2A3-C14E-EDA3-0952-738B3E35FD2E}"/>
              </a:ext>
            </a:extLst>
          </p:cNvPr>
          <p:cNvSpPr txBox="1"/>
          <p:nvPr/>
        </p:nvSpPr>
        <p:spPr>
          <a:xfrm>
            <a:off x="2377940" y="4963797"/>
            <a:ext cx="21515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Adhesive=</a:t>
            </a:r>
            <a:r>
              <a:rPr lang="en-GB" sz="1400" dirty="0"/>
              <a:t>Araldite Rapid</a:t>
            </a:r>
          </a:p>
        </p:txBody>
      </p:sp>
    </p:spTree>
    <p:extLst>
      <p:ext uri="{BB962C8B-B14F-4D97-AF65-F5344CB8AC3E}">
        <p14:creationId xmlns:p14="http://schemas.microsoft.com/office/powerpoint/2010/main" val="29493693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3BF2118-0D53-FE23-3129-7A61BC612969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C98A73-C8F7-8A44-2834-AEB2808B4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F1F96-4145-296D-E512-243149A29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37C28-3496-DD6C-ED75-8BA004DC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6" name="Picture 5" descr="A broken glass with a black border&#10;&#10;Description automatically generated">
            <a:extLst>
              <a:ext uri="{FF2B5EF4-FFF2-40B4-BE49-F238E27FC236}">
                <a16:creationId xmlns:a16="http://schemas.microsoft.com/office/drawing/2014/main" id="{74EAA594-7608-47AE-7612-6675F8129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59" y="2118306"/>
            <a:ext cx="2742773" cy="2700000"/>
          </a:xfrm>
          <a:prstGeom prst="rect">
            <a:avLst/>
          </a:prstGeom>
        </p:spPr>
      </p:pic>
      <p:pic>
        <p:nvPicPr>
          <p:cNvPr id="7" name="Picture 6" descr="A square frame with a black border&#10;&#10;Description automatically generated">
            <a:extLst>
              <a:ext uri="{FF2B5EF4-FFF2-40B4-BE49-F238E27FC236}">
                <a16:creationId xmlns:a16="http://schemas.microsoft.com/office/drawing/2014/main" id="{54CD5EF4-3434-6587-2A8C-1450655167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9" y="2149272"/>
            <a:ext cx="2790427" cy="27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357DDD-408C-3030-7D1E-2115A6739A27}"/>
              </a:ext>
            </a:extLst>
          </p:cNvPr>
          <p:cNvSpPr txBox="1"/>
          <p:nvPr/>
        </p:nvSpPr>
        <p:spPr>
          <a:xfrm>
            <a:off x="412775" y="1696323"/>
            <a:ext cx="297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cooling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4D2E59-0EB6-7084-46BE-7F278E1E13C7}"/>
              </a:ext>
            </a:extLst>
          </p:cNvPr>
          <p:cNvSpPr txBox="1"/>
          <p:nvPr/>
        </p:nvSpPr>
        <p:spPr>
          <a:xfrm>
            <a:off x="3569035" y="1686072"/>
            <a:ext cx="2925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cooling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928C92-1FF9-FBB9-33E2-5121B89A0D5D}"/>
              </a:ext>
            </a:extLst>
          </p:cNvPr>
          <p:cNvSpPr txBox="1"/>
          <p:nvPr/>
        </p:nvSpPr>
        <p:spPr>
          <a:xfrm>
            <a:off x="412775" y="1301403"/>
            <a:ext cx="608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accent3"/>
                </a:solidFill>
              </a:rPr>
              <a:t>OPTICAL</a:t>
            </a:r>
            <a:r>
              <a:rPr lang="en-GB" b="1" dirty="0">
                <a:solidFill>
                  <a:schemeClr val="accent3"/>
                </a:solidFill>
              </a:rPr>
              <a:t> MICROSCOPE IMAGES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4C2A3-C14E-EDA3-0952-738B3E35FD2E}"/>
              </a:ext>
            </a:extLst>
          </p:cNvPr>
          <p:cNvSpPr txBox="1"/>
          <p:nvPr/>
        </p:nvSpPr>
        <p:spPr>
          <a:xfrm>
            <a:off x="2377940" y="4963797"/>
            <a:ext cx="21515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Adhesive=</a:t>
            </a:r>
            <a:r>
              <a:rPr lang="en-GB" sz="1400" dirty="0"/>
              <a:t>Araldite Rapid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13B5FF7-FFF4-C15F-1C65-D9930B9C20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993"/>
          <a:stretch/>
        </p:blipFill>
        <p:spPr>
          <a:xfrm>
            <a:off x="9509952" y="3781550"/>
            <a:ext cx="2421561" cy="18483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FB66DB4-D3C0-88A8-FA0E-ECA8D43CF8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468"/>
          <a:stretch/>
        </p:blipFill>
        <p:spPr>
          <a:xfrm>
            <a:off x="6896781" y="3653500"/>
            <a:ext cx="2410267" cy="193447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A6BBDC9-DFE0-7A3F-3709-75BCB60270EB}"/>
              </a:ext>
            </a:extLst>
          </p:cNvPr>
          <p:cNvSpPr txBox="1"/>
          <p:nvPr/>
        </p:nvSpPr>
        <p:spPr>
          <a:xfrm>
            <a:off x="6695369" y="1443233"/>
            <a:ext cx="53460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Membrane failure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during cooldown.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Possible causes and solutions:</a:t>
            </a: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Substrate/sample thermal deformation mismatch</a:t>
            </a: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: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Increase the slot size of the copper flange</a:t>
            </a:r>
          </a:p>
          <a:p>
            <a:pPr marL="1257300" lvl="2" indent="-342900">
              <a:buSzPct val="90000"/>
              <a:buAutoNum type="arabicPeriod"/>
            </a:pPr>
            <a:r>
              <a:rPr lang="en-GB" sz="1600" b="1" dirty="0">
                <a:highlight>
                  <a:srgbClr val="FFFFFF"/>
                </a:highlight>
                <a:sym typeface="Wingdings" panose="05000000000000000000" pitchFamily="2" charset="2"/>
              </a:rPr>
              <a:t>Change the substrate material</a:t>
            </a:r>
            <a:endParaRPr lang="en-GB" sz="1600" b="1" dirty="0">
              <a:highlight>
                <a:srgbClr val="FFFFFF"/>
              </a:highlight>
            </a:endParaRPr>
          </a:p>
          <a:p>
            <a:pPr marL="800100" lvl="1" indent="-342900">
              <a:buSzPct val="90000"/>
              <a:buAutoNum type="arabicPeriod"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Glue degradation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</a:rPr>
              <a:t>at cold: </a:t>
            </a:r>
            <a:endParaRPr lang="en-GB" sz="1600" dirty="0">
              <a:solidFill>
                <a:schemeClr val="bg2">
                  <a:lumMod val="75000"/>
                </a:schemeClr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  <a:p>
            <a:pPr marL="1257300" lvl="2" indent="-342900">
              <a:buSzPct val="90000"/>
              <a:buAutoNum type="arabicPeriod"/>
            </a:pPr>
            <a:r>
              <a:rPr lang="en-GB" sz="1600" dirty="0">
                <a:solidFill>
                  <a:schemeClr val="bg2">
                    <a:lumMod val="75000"/>
                  </a:schemeClr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Test different glues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8C13E3-86B0-7FC4-6A05-0E29A0EDBB44}"/>
              </a:ext>
            </a:extLst>
          </p:cNvPr>
          <p:cNvSpPr txBox="1"/>
          <p:nvPr/>
        </p:nvSpPr>
        <p:spPr>
          <a:xfrm>
            <a:off x="8612191" y="3609611"/>
            <a:ext cx="2055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INVAR</a:t>
            </a:r>
            <a:r>
              <a:rPr lang="fr-CH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disc (t=2 mm)</a:t>
            </a:r>
            <a:endParaRPr lang="en-GB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A82FC9-82E7-D85A-3836-D54E226B9B8A}"/>
              </a:ext>
            </a:extLst>
          </p:cNvPr>
          <p:cNvSpPr txBox="1"/>
          <p:nvPr/>
        </p:nvSpPr>
        <p:spPr>
          <a:xfrm>
            <a:off x="8618404" y="3848950"/>
            <a:ext cx="2055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FFB500"/>
                </a:solidFill>
              </a:rPr>
              <a:t>COPPER</a:t>
            </a:r>
            <a:r>
              <a:rPr lang="en-US" sz="1400" dirty="0">
                <a:solidFill>
                  <a:srgbClr val="FFB500"/>
                </a:solidFill>
              </a:rPr>
              <a:t> flange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ACB9D4-A1A0-B872-7832-4C410249A7EF}"/>
              </a:ext>
            </a:extLst>
          </p:cNvPr>
          <p:cNvSpPr txBox="1"/>
          <p:nvPr/>
        </p:nvSpPr>
        <p:spPr>
          <a:xfrm>
            <a:off x="7812632" y="5736142"/>
            <a:ext cx="2988832" cy="49244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Brazing performed by </a:t>
            </a:r>
            <a:r>
              <a:rPr lang="en-US" sz="1600" b="1" dirty="0">
                <a:solidFill>
                  <a:srgbClr val="0033A0"/>
                </a:solidFill>
              </a:rPr>
              <a:t>Alexandre </a:t>
            </a:r>
            <a:r>
              <a:rPr lang="en-US" sz="1600" b="1" dirty="0" err="1">
                <a:solidFill>
                  <a:srgbClr val="0033A0"/>
                </a:solidFill>
              </a:rPr>
              <a:t>Gerardin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dirty="0">
                <a:solidFill>
                  <a:srgbClr val="0033A0"/>
                </a:solidFill>
              </a:rPr>
              <a:t>(EN-MME)</a:t>
            </a:r>
          </a:p>
        </p:txBody>
      </p:sp>
    </p:spTree>
    <p:extLst>
      <p:ext uri="{BB962C8B-B14F-4D97-AF65-F5344CB8AC3E}">
        <p14:creationId xmlns:p14="http://schemas.microsoft.com/office/powerpoint/2010/main" val="20679117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43309-0E33-D614-A8A7-98772EC89D2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Sample mounting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33996E-A132-CB22-8B57-B448C62A1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AE809-6621-EF5F-4029-DA341AFC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40EC61-E9E1-00CE-2843-E226A8AB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F3EB42-9B1F-6A39-57F6-409465355B30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b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971B36-6F1F-8745-D226-E6422C82F1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1" t="51701" r="91" b="12226"/>
          <a:stretch/>
        </p:blipFill>
        <p:spPr>
          <a:xfrm>
            <a:off x="4043109" y="3563178"/>
            <a:ext cx="4528581" cy="126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9B60192-10E9-6FB1-3B02-288C45CC36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98" t="9463" r="202" b="52532"/>
          <a:stretch/>
        </p:blipFill>
        <p:spPr>
          <a:xfrm>
            <a:off x="2769385" y="3561184"/>
            <a:ext cx="2149170" cy="12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5813AF-BF72-5A72-B8C5-E3AE4F704F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9320" r="50000" b="52532"/>
          <a:stretch/>
        </p:blipFill>
        <p:spPr>
          <a:xfrm>
            <a:off x="412775" y="3575023"/>
            <a:ext cx="2141092" cy="12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843001-22FC-3C6C-CA32-442CBD6AA8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1" t="89688" r="91" b="831"/>
          <a:stretch/>
        </p:blipFill>
        <p:spPr>
          <a:xfrm>
            <a:off x="1212953" y="5292813"/>
            <a:ext cx="5795514" cy="42381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4B67F91-E5A3-D823-9DD1-D052002D97AF}"/>
              </a:ext>
            </a:extLst>
          </p:cNvPr>
          <p:cNvSpPr/>
          <p:nvPr/>
        </p:nvSpPr>
        <p:spPr>
          <a:xfrm>
            <a:off x="5195465" y="4880085"/>
            <a:ext cx="259196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Thermal efficiency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</a:p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Sample-flange contraction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  <a:endParaRPr lang="en-GB" sz="1200" b="1" i="1" kern="0" dirty="0">
              <a:solidFill>
                <a:prstClr val="black"/>
              </a:solidFill>
              <a:uFill>
                <a:solidFill>
                  <a:srgbClr val="FF0000"/>
                </a:solidFill>
              </a:uFill>
              <a:latin typeface="Abadi Extra Light" panose="020B02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A1998E4-82AD-33AD-70B1-48BDF790D6B2}"/>
              </a:ext>
            </a:extLst>
          </p:cNvPr>
          <p:cNvSpPr/>
          <p:nvPr/>
        </p:nvSpPr>
        <p:spPr>
          <a:xfrm>
            <a:off x="2793681" y="4876252"/>
            <a:ext cx="259196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Thermal efficiency </a:t>
            </a:r>
            <a:r>
              <a:rPr lang="en-GB" sz="1200" b="1" i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latin typeface="Abadi Extra Light" panose="020B0204020104020204" pitchFamily="34" charset="0"/>
                <a:sym typeface="Wingdings" panose="05000000000000000000" pitchFamily="2" charset="2"/>
              </a:rPr>
              <a:t>X </a:t>
            </a:r>
          </a:p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Sample-flange contraction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  <a:endParaRPr lang="en-GB" sz="1200" b="1" i="1" kern="0" dirty="0">
              <a:solidFill>
                <a:prstClr val="black"/>
              </a:solidFill>
              <a:uFill>
                <a:solidFill>
                  <a:srgbClr val="FF0000"/>
                </a:solidFill>
              </a:uFill>
              <a:latin typeface="Abadi Extra Light" panose="020B02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3B5E11-5578-603D-F171-AEC77192C111}"/>
              </a:ext>
            </a:extLst>
          </p:cNvPr>
          <p:cNvSpPr/>
          <p:nvPr/>
        </p:nvSpPr>
        <p:spPr>
          <a:xfrm>
            <a:off x="388817" y="4880085"/>
            <a:ext cx="499682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Thermal efficiency </a:t>
            </a:r>
            <a:r>
              <a:rPr lang="en-GB" sz="1200" b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✓</a:t>
            </a:r>
          </a:p>
          <a:p>
            <a:pPr marL="180000" lvl="0" indent="-180000" algn="just" defTabSz="372328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sym typeface="Wingdings" panose="05000000000000000000" pitchFamily="2" charset="2"/>
              </a:rPr>
              <a:t>Sample-flange contraction </a:t>
            </a:r>
            <a:r>
              <a:rPr lang="en-GB" sz="1200" b="1" i="1" kern="0" dirty="0">
                <a:solidFill>
                  <a:prstClr val="black"/>
                </a:solidFill>
                <a:uFill>
                  <a:solidFill>
                    <a:schemeClr val="accent6"/>
                  </a:solidFill>
                </a:uFill>
                <a:latin typeface="Abadi Extra Light" panose="020B0204020104020204" pitchFamily="34" charset="0"/>
                <a:sym typeface="Wingdings" panose="05000000000000000000" pitchFamily="2" charset="2"/>
              </a:rPr>
              <a:t>X</a:t>
            </a:r>
            <a:endParaRPr lang="en-GB" sz="1200" b="1" i="1" kern="0" dirty="0">
              <a:solidFill>
                <a:prstClr val="black"/>
              </a:solidFill>
              <a:uFill>
                <a:solidFill>
                  <a:srgbClr val="FF0000"/>
                </a:solidFill>
              </a:uFill>
              <a:latin typeface="Abadi Extra Light" panose="020B02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E1B589-C4F5-E18C-1251-9B3A17CF218B}"/>
              </a:ext>
            </a:extLst>
          </p:cNvPr>
          <p:cNvSpPr/>
          <p:nvPr/>
        </p:nvSpPr>
        <p:spPr>
          <a:xfrm>
            <a:off x="-142371" y="3235246"/>
            <a:ext cx="32513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Copper flange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3BFD66-783B-9679-12DB-572DB45F3B88}"/>
              </a:ext>
            </a:extLst>
          </p:cNvPr>
          <p:cNvSpPr/>
          <p:nvPr/>
        </p:nvSpPr>
        <p:spPr>
          <a:xfrm>
            <a:off x="2289353" y="3240355"/>
            <a:ext cx="324000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Invar flange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6BC043A-FE2F-BAA0-23D9-8DBAC2DF949F}"/>
              </a:ext>
            </a:extLst>
          </p:cNvPr>
          <p:cNvSpPr/>
          <p:nvPr/>
        </p:nvSpPr>
        <p:spPr>
          <a:xfrm>
            <a:off x="4463899" y="3248123"/>
            <a:ext cx="368699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Invar-copper flange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432C08D-343B-BA41-5637-CF73BB315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1428" y="3596154"/>
            <a:ext cx="2851452" cy="257012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54E7192-3491-1697-685E-EF8F90DEDAE1}"/>
              </a:ext>
            </a:extLst>
          </p:cNvPr>
          <p:cNvSpPr txBox="1"/>
          <p:nvPr/>
        </p:nvSpPr>
        <p:spPr>
          <a:xfrm>
            <a:off x="403200" y="1326848"/>
            <a:ext cx="81589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</a:rPr>
              <a:t>Invar-copper flange </a:t>
            </a:r>
            <a:r>
              <a:rPr lang="en-GB" sz="1600" dirty="0">
                <a:solidFill>
                  <a:schemeClr val="tx2"/>
                </a:solidFill>
              </a:rPr>
              <a:t>designed to house the sample for low and high temperature measurements:</a:t>
            </a:r>
          </a:p>
          <a:p>
            <a:pPr marL="742950" lvl="1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</a:rPr>
              <a:t>CTE</a:t>
            </a:r>
            <a:r>
              <a:rPr lang="en-GB" sz="1600" baseline="-25000" dirty="0">
                <a:solidFill>
                  <a:schemeClr val="tx2"/>
                </a:solidFill>
              </a:rPr>
              <a:t>INVAR</a:t>
            </a:r>
            <a:r>
              <a:rPr lang="en-GB" sz="1600" dirty="0">
                <a:solidFill>
                  <a:schemeClr val="tx2"/>
                </a:solidFill>
              </a:rPr>
              <a:t> ≈ </a:t>
            </a:r>
            <a:r>
              <a:rPr lang="en-GB" sz="1600" dirty="0" err="1">
                <a:solidFill>
                  <a:schemeClr val="tx2"/>
                </a:solidFill>
              </a:rPr>
              <a:t>CTE</a:t>
            </a:r>
            <a:r>
              <a:rPr lang="en-GB" sz="1600" baseline="-25000" dirty="0" err="1">
                <a:solidFill>
                  <a:schemeClr val="tx2"/>
                </a:solidFill>
              </a:rPr>
              <a:t>Si</a:t>
            </a:r>
            <a:r>
              <a:rPr lang="en-GB" sz="1600" baseline="-25000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Low thermal stress on the sample during heating/cooling</a:t>
            </a:r>
          </a:p>
          <a:p>
            <a:pPr marL="742950" lvl="1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High </a:t>
            </a:r>
            <a:r>
              <a:rPr lang="en-GB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k</a:t>
            </a:r>
            <a:r>
              <a:rPr lang="en-GB" sz="1600" baseline="-25000" dirty="0" err="1">
                <a:solidFill>
                  <a:schemeClr val="tx2"/>
                </a:solidFill>
                <a:sym typeface="Wingdings" panose="05000000000000000000" pitchFamily="2" charset="2"/>
              </a:rPr>
              <a:t>Cu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Effective heating/cooling of the sample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924E36-257A-86BF-4041-563D4B7D2D85}"/>
              </a:ext>
            </a:extLst>
          </p:cNvPr>
          <p:cNvSpPr/>
          <p:nvPr/>
        </p:nvSpPr>
        <p:spPr>
          <a:xfrm>
            <a:off x="508000" y="2638634"/>
            <a:ext cx="742473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 algn="ctr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F</a:t>
            </a:r>
            <a:r>
              <a:rPr lang="en-GB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E simulation results: </a:t>
            </a:r>
            <a:r>
              <a:rPr lang="en-GB" sz="1600" b="1" kern="0" dirty="0">
                <a:solidFill>
                  <a:srgbClr val="0033A0"/>
                </a:solidFill>
                <a:sym typeface="Wingdings" panose="05000000000000000000" pitchFamily="2" charset="2"/>
              </a:rPr>
              <a:t>stationary flange temperature </a:t>
            </a:r>
            <a:r>
              <a:rPr lang="en-GB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reached after the copper cylinder is fully in contact with liquid N</a:t>
            </a:r>
            <a:r>
              <a:rPr lang="en-GB" sz="1600" b="1" kern="0" baseline="-25000" dirty="0">
                <a:solidFill>
                  <a:schemeClr val="accent3"/>
                </a:solidFill>
                <a:sym typeface="Wingdings" panose="05000000000000000000" pitchFamily="2" charset="2"/>
              </a:rPr>
              <a:t>2</a:t>
            </a:r>
            <a:r>
              <a:rPr lang="en-GB" sz="1600" b="1" kern="0" dirty="0">
                <a:solidFill>
                  <a:schemeClr val="accent3"/>
                </a:solidFill>
                <a:sym typeface="Wingdings" panose="05000000000000000000" pitchFamily="2" charset="2"/>
              </a:rPr>
              <a:t> (=77K)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EFDDAB-1D91-1C1C-1154-220C4F52FDFE}"/>
              </a:ext>
            </a:extLst>
          </p:cNvPr>
          <p:cNvSpPr txBox="1"/>
          <p:nvPr/>
        </p:nvSpPr>
        <p:spPr>
          <a:xfrm>
            <a:off x="1995924" y="5750088"/>
            <a:ext cx="1554097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E</a:t>
            </a:r>
            <a:r>
              <a:rPr lang="fr-CH" sz="1200" baseline="-25000" dirty="0">
                <a:solidFill>
                  <a:schemeClr val="tx2"/>
                </a:solidFill>
              </a:rPr>
              <a:t>Cu </a:t>
            </a:r>
            <a:r>
              <a:rPr lang="fr-CH" sz="1200" dirty="0">
                <a:solidFill>
                  <a:schemeClr val="tx2"/>
                </a:solidFill>
              </a:rPr>
              <a:t>=130 GPa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-25000" dirty="0">
                <a:solidFill>
                  <a:schemeClr val="tx2"/>
                </a:solidFill>
              </a:rPr>
              <a:t>Cu </a:t>
            </a:r>
            <a:r>
              <a:rPr lang="fr-CH" sz="1200" dirty="0">
                <a:solidFill>
                  <a:schemeClr val="tx2"/>
                </a:solidFill>
              </a:rPr>
              <a:t>=400 W m</a:t>
            </a:r>
            <a:r>
              <a:rPr lang="fr-CH" sz="1200" baseline="30000" dirty="0">
                <a:solidFill>
                  <a:schemeClr val="tx2"/>
                </a:solidFill>
              </a:rPr>
              <a:t>-1 </a:t>
            </a:r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CTE</a:t>
            </a:r>
            <a:r>
              <a:rPr lang="fr-CH" sz="1200" baseline="-25000" dirty="0">
                <a:solidFill>
                  <a:schemeClr val="tx2"/>
                </a:solidFill>
              </a:rPr>
              <a:t>Cu</a:t>
            </a:r>
            <a:r>
              <a:rPr lang="en-GB" sz="1200" dirty="0">
                <a:solidFill>
                  <a:schemeClr val="tx2"/>
                </a:solidFill>
              </a:rPr>
              <a:t>=16 ppm °C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565460-B311-8219-4C9D-9D3AF5F47C04}"/>
              </a:ext>
            </a:extLst>
          </p:cNvPr>
          <p:cNvSpPr txBox="1"/>
          <p:nvPr/>
        </p:nvSpPr>
        <p:spPr>
          <a:xfrm>
            <a:off x="4413832" y="5757925"/>
            <a:ext cx="1554097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E</a:t>
            </a:r>
            <a:r>
              <a:rPr lang="fr-CH" sz="1200" baseline="-25000" dirty="0">
                <a:solidFill>
                  <a:schemeClr val="tx2"/>
                </a:solidFill>
              </a:rPr>
              <a:t>INVAR</a:t>
            </a:r>
            <a:r>
              <a:rPr lang="fr-CH" sz="1200" dirty="0">
                <a:solidFill>
                  <a:schemeClr val="tx2"/>
                </a:solidFill>
              </a:rPr>
              <a:t>=140 GPa</a:t>
            </a:r>
          </a:p>
          <a:p>
            <a:pPr algn="ctr"/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-25000" dirty="0">
                <a:solidFill>
                  <a:schemeClr val="tx2"/>
                </a:solidFill>
              </a:rPr>
              <a:t>INVAR</a:t>
            </a:r>
            <a:r>
              <a:rPr lang="fr-CH" sz="1200" dirty="0">
                <a:solidFill>
                  <a:schemeClr val="tx2"/>
                </a:solidFill>
              </a:rPr>
              <a:t>=15 W m</a:t>
            </a:r>
            <a:r>
              <a:rPr lang="fr-CH" sz="1200" baseline="30000" dirty="0">
                <a:solidFill>
                  <a:schemeClr val="tx2"/>
                </a:solidFill>
              </a:rPr>
              <a:t>-1 </a:t>
            </a:r>
            <a:r>
              <a:rPr lang="fr-CH" sz="1200" dirty="0">
                <a:solidFill>
                  <a:schemeClr val="tx2"/>
                </a:solidFill>
              </a:rPr>
              <a:t>K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CTE</a:t>
            </a:r>
            <a:r>
              <a:rPr lang="fr-CH" sz="1200" baseline="-25000" dirty="0">
                <a:solidFill>
                  <a:schemeClr val="tx2"/>
                </a:solidFill>
              </a:rPr>
              <a:t>INVAR</a:t>
            </a:r>
            <a:r>
              <a:rPr lang="en-GB" sz="1200" dirty="0">
                <a:solidFill>
                  <a:schemeClr val="tx2"/>
                </a:solidFill>
              </a:rPr>
              <a:t>=2.5 ppm °C</a:t>
            </a:r>
            <a:r>
              <a:rPr lang="fr-CH" sz="1200" baseline="30000" dirty="0">
                <a:solidFill>
                  <a:schemeClr val="tx2"/>
                </a:solidFill>
              </a:rPr>
              <a:t>-1</a:t>
            </a:r>
            <a:endParaRPr lang="fr-CH" sz="1200" dirty="0">
              <a:solidFill>
                <a:schemeClr val="tx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CFA2D2-A1E3-E9C1-331F-6000C64931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4632" y="1020380"/>
            <a:ext cx="2851453" cy="252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747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01C4-C3E0-43F8-7C8D-5D059A98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Bulge test</a:t>
            </a:r>
            <a:br>
              <a:rPr lang="en-US" dirty="0"/>
            </a:br>
            <a:r>
              <a:rPr lang="en-US" sz="2400" b="0" dirty="0"/>
              <a:t>Adhesives for different temperature tests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67DEC-9888-239C-F9DB-2120AFAAC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DBA0C-A31D-9050-E7C5-A5151975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6045D-C16B-AA79-C67F-8A03211F5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BB513B-BAD8-21F3-4E3B-D190A272F8E0}"/>
              </a:ext>
            </a:extLst>
          </p:cNvPr>
          <p:cNvSpPr txBox="1"/>
          <p:nvPr/>
        </p:nvSpPr>
        <p:spPr>
          <a:xfrm>
            <a:off x="367445" y="1319119"/>
            <a:ext cx="1116891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Sample/substrate adhesion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depends on:</a:t>
            </a:r>
          </a:p>
          <a:p>
            <a:pPr lvl="1">
              <a:buSzPct val="90000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1. Substrate properties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chemeClr val="accent3"/>
                </a:solidFill>
                <a:highlight>
                  <a:srgbClr val="FFFFFF"/>
                </a:highlight>
              </a:rPr>
              <a:t>SURFACE ENERGY TEST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The higher the surface energy, the better the adhesion properties of the substrate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Different materials/preparation surfaces have been tested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Disperse and polar components have been determined for each surface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similar components means better adhesion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1200150" lvl="2" indent="-285750">
              <a:buSzPct val="90000"/>
              <a:buFontTx/>
              <a:buChar char="♦"/>
            </a:pPr>
            <a:endParaRPr lang="en-GB" sz="1600" u="sng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A40301D-C1BD-F428-0A68-B93B92554F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83"/>
          <a:stretch/>
        </p:blipFill>
        <p:spPr>
          <a:xfrm>
            <a:off x="5459311" y="3270886"/>
            <a:ext cx="2928555" cy="277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75CB316-5E05-1FB8-9F24-02376B7C51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21"/>
          <a:stretch/>
        </p:blipFill>
        <p:spPr>
          <a:xfrm>
            <a:off x="8597657" y="3222746"/>
            <a:ext cx="3286393" cy="2772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264B8BBB-BA21-0DB6-EE24-D985AE8E4E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9683" y="3124862"/>
            <a:ext cx="5049837" cy="31603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E8F849-DEB6-6402-87B5-AE7004166CD4}"/>
              </a:ext>
            </a:extLst>
          </p:cNvPr>
          <p:cNvSpPr txBox="1"/>
          <p:nvPr/>
        </p:nvSpPr>
        <p:spPr>
          <a:xfrm>
            <a:off x="627121" y="3028582"/>
            <a:ext cx="450097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SP</a:t>
            </a:r>
            <a:r>
              <a:rPr lang="en-US" sz="1100" dirty="0"/>
              <a:t>: </a:t>
            </a:r>
            <a:r>
              <a:rPr lang="en-US" sz="1100" dirty="0">
                <a:solidFill>
                  <a:schemeClr val="tx2"/>
                </a:solidFill>
              </a:rPr>
              <a:t>sand paper    </a:t>
            </a:r>
            <a:r>
              <a:rPr lang="en-US" sz="1100" b="1" dirty="0"/>
              <a:t>P</a:t>
            </a:r>
            <a:r>
              <a:rPr lang="en-US" sz="1100" dirty="0"/>
              <a:t>: </a:t>
            </a:r>
            <a:r>
              <a:rPr lang="en-US" sz="1100" dirty="0">
                <a:solidFill>
                  <a:schemeClr val="tx2"/>
                </a:solidFill>
              </a:rPr>
              <a:t>plasma cleaning    </a:t>
            </a:r>
            <a:r>
              <a:rPr lang="en-US" sz="1100" b="1" dirty="0"/>
              <a:t>O</a:t>
            </a:r>
            <a:r>
              <a:rPr lang="en-US" sz="1100" dirty="0"/>
              <a:t>: </a:t>
            </a:r>
            <a:r>
              <a:rPr lang="en-US" sz="1100" dirty="0">
                <a:solidFill>
                  <a:schemeClr val="tx2"/>
                </a:solidFill>
              </a:rPr>
              <a:t>oxidized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52D070F-39F1-4527-F6BC-235A001B0FCE}"/>
              </a:ext>
            </a:extLst>
          </p:cNvPr>
          <p:cNvSpPr/>
          <p:nvPr/>
        </p:nvSpPr>
        <p:spPr>
          <a:xfrm>
            <a:off x="718892" y="439274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1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9EFEECD-7F10-8B5A-C1EE-5277FFC45E80}"/>
              </a:ext>
            </a:extLst>
          </p:cNvPr>
          <p:cNvSpPr/>
          <p:nvPr/>
        </p:nvSpPr>
        <p:spPr>
          <a:xfrm>
            <a:off x="7993915" y="331902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1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7CADF78-8BE0-80C8-A858-17D6222E9CEF}"/>
              </a:ext>
            </a:extLst>
          </p:cNvPr>
          <p:cNvSpPr/>
          <p:nvPr/>
        </p:nvSpPr>
        <p:spPr>
          <a:xfrm>
            <a:off x="11367352" y="331902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2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0127F65-253F-D188-7FDA-0900D7318D3F}"/>
              </a:ext>
            </a:extLst>
          </p:cNvPr>
          <p:cNvSpPr/>
          <p:nvPr/>
        </p:nvSpPr>
        <p:spPr>
          <a:xfrm>
            <a:off x="1467384" y="3695386"/>
            <a:ext cx="216000" cy="21600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2"/>
                </a:solidFill>
              </a:rPr>
              <a:t>2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6C6D53-2E09-C782-895E-B052E22E45EE}"/>
              </a:ext>
            </a:extLst>
          </p:cNvPr>
          <p:cNvSpPr txBox="1"/>
          <p:nvPr/>
        </p:nvSpPr>
        <p:spPr>
          <a:xfrm>
            <a:off x="8664697" y="758734"/>
            <a:ext cx="3061555" cy="7386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Tests performed by </a:t>
            </a:r>
            <a:r>
              <a:rPr lang="en-US" sz="1600" b="1" dirty="0">
                <a:solidFill>
                  <a:srgbClr val="0033A0"/>
                </a:solidFill>
              </a:rPr>
              <a:t>Vincent Schenk </a:t>
            </a:r>
            <a:r>
              <a:rPr lang="en-US" sz="1600" dirty="0">
                <a:solidFill>
                  <a:srgbClr val="0033A0"/>
                </a:solidFill>
              </a:rPr>
              <a:t>and </a:t>
            </a:r>
            <a:r>
              <a:rPr lang="en-US" sz="1600" b="1" dirty="0">
                <a:solidFill>
                  <a:srgbClr val="0033A0"/>
                </a:solidFill>
              </a:rPr>
              <a:t>Sebastien Clement </a:t>
            </a:r>
            <a:r>
              <a:rPr lang="en-US" sz="1600" dirty="0">
                <a:solidFill>
                  <a:srgbClr val="0033A0"/>
                </a:solidFill>
              </a:rPr>
              <a:t>(TE-MSC)</a:t>
            </a:r>
          </a:p>
        </p:txBody>
      </p:sp>
    </p:spTree>
    <p:extLst>
      <p:ext uri="{BB962C8B-B14F-4D97-AF65-F5344CB8AC3E}">
        <p14:creationId xmlns:p14="http://schemas.microsoft.com/office/powerpoint/2010/main" val="245802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01C4-C3E0-43F8-7C8D-5D059A98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Bulge test</a:t>
            </a:r>
            <a:br>
              <a:rPr lang="en-US" dirty="0"/>
            </a:br>
            <a:r>
              <a:rPr lang="en-US" sz="2400" b="0" dirty="0"/>
              <a:t>Adhesives for different temperature tests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67DEC-9888-239C-F9DB-2120AFAAC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DBA0C-A31D-9050-E7C5-A5151975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6045D-C16B-AA79-C67F-8A03211F5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graphicFrame>
        <p:nvGraphicFramePr>
          <p:cNvPr id="11" name="Table 8">
            <a:extLst>
              <a:ext uri="{FF2B5EF4-FFF2-40B4-BE49-F238E27FC236}">
                <a16:creationId xmlns:a16="http://schemas.microsoft.com/office/drawing/2014/main" id="{BC782523-E73B-4654-9673-310BBEBF4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36583"/>
              </p:ext>
            </p:extLst>
          </p:nvPr>
        </p:nvGraphicFramePr>
        <p:xfrm>
          <a:off x="1736118" y="3263017"/>
          <a:ext cx="703986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4084">
                  <a:extLst>
                    <a:ext uri="{9D8B030D-6E8A-4147-A177-3AD203B41FA5}">
                      <a16:colId xmlns:a16="http://schemas.microsoft.com/office/drawing/2014/main" val="1147015831"/>
                    </a:ext>
                  </a:extLst>
                </a:gridCol>
                <a:gridCol w="1345782">
                  <a:extLst>
                    <a:ext uri="{9D8B030D-6E8A-4147-A177-3AD203B41FA5}">
                      <a16:colId xmlns:a16="http://schemas.microsoft.com/office/drawing/2014/main" val="31505604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87853395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6949349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40145734"/>
                    </a:ext>
                  </a:extLst>
                </a:gridCol>
              </a:tblGrid>
              <a:tr h="224982">
                <a:tc row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Epoxy bi-component adhesives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Cure </a:t>
                      </a:r>
                      <a:endParaRPr lang="en-GB" sz="1400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Pressure @ </a:t>
                      </a:r>
                      <a:r>
                        <a:rPr lang="fr-CH" sz="1400" dirty="0" err="1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failure</a:t>
                      </a:r>
                      <a:endParaRPr lang="en-GB" sz="1400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05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11615"/>
                  </a:ext>
                </a:extLst>
              </a:tr>
              <a:tr h="224982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T w="38100" cmpd="sng">
                      <a:noFill/>
                    </a:lnT>
                    <a:lnB w="381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T w="38100" cmpd="sng">
                      <a:noFill/>
                    </a:lnT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CT=77K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RT=293K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>
                          <a:solidFill>
                            <a:schemeClr val="bg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HT=420K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225692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Araldite RAPID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&lt; 1bar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1.5 bar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879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r>
                        <a:rPr lang="fr-CH" sz="1400" b="1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Araldite</a:t>
                      </a:r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STANDARD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1.5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1.5 bar *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425836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STYCAST 2850FT CAT27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4h @120°C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3.5 bar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026487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LOCTITE ABLESTIK 286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Not </a:t>
                      </a: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tested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602732"/>
                  </a:ext>
                </a:extLst>
              </a:tr>
              <a:tr h="137489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3M DP190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489556"/>
                  </a:ext>
                </a:extLst>
              </a:tr>
              <a:tr h="204761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LOCTITE EA 9492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3dd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361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MG 832HT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24h @RT</a:t>
                      </a:r>
                      <a:endParaRPr lang="en-GB" sz="140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err="1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broken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3±1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>
                          <a:solidFill>
                            <a:schemeClr val="tx1"/>
                          </a:solidFill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 bar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22301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11C23386-F54F-99E8-1B99-6EE419341664}"/>
              </a:ext>
            </a:extLst>
          </p:cNvPr>
          <p:cNvSpPr txBox="1"/>
          <p:nvPr/>
        </p:nvSpPr>
        <p:spPr>
          <a:xfrm>
            <a:off x="2872975" y="6021223"/>
            <a:ext cx="5875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CH" sz="120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*not </a:t>
            </a:r>
            <a:r>
              <a:rPr lang="en-US" sz="1200" noProof="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repeatable because of the high deformation of the membrane </a:t>
            </a:r>
            <a:r>
              <a:rPr lang="en-US" sz="120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during</a:t>
            </a:r>
            <a:r>
              <a:rPr lang="en-US" sz="1200" noProof="0" dirty="0"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 heating</a:t>
            </a:r>
            <a:endParaRPr lang="en-US" noProof="0" dirty="0">
              <a:highlight>
                <a:srgbClr val="FFFFFF"/>
              </a:highlight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96D8A83-DB19-A7D0-BD5D-49AE5F23565C}"/>
              </a:ext>
            </a:extLst>
          </p:cNvPr>
          <p:cNvSpPr/>
          <p:nvPr/>
        </p:nvSpPr>
        <p:spPr>
          <a:xfrm>
            <a:off x="2562225" y="2713667"/>
            <a:ext cx="5848349" cy="422458"/>
          </a:xfrm>
          <a:prstGeom prst="rightArrow">
            <a:avLst/>
          </a:prstGeom>
          <a:gradFill flip="none" rotWithShape="1">
            <a:gsLst>
              <a:gs pos="0">
                <a:srgbClr val="C00000"/>
              </a:gs>
              <a:gs pos="55000">
                <a:srgbClr val="FFC000"/>
              </a:gs>
              <a:gs pos="27000">
                <a:srgbClr val="FF0000"/>
              </a:gs>
              <a:gs pos="100000">
                <a:srgbClr val="92D05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ADHESIVE PERFORMANCE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46CA49-CF55-8451-3A3F-9E52D35BFD9A}"/>
              </a:ext>
            </a:extLst>
          </p:cNvPr>
          <p:cNvSpPr txBox="1"/>
          <p:nvPr/>
        </p:nvSpPr>
        <p:spPr>
          <a:xfrm>
            <a:off x="407988" y="1285515"/>
            <a:ext cx="111689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Sample/substrate adhesion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depends on:</a:t>
            </a:r>
          </a:p>
          <a:p>
            <a:pPr lvl="1">
              <a:buSzPct val="90000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2. Adhesive properties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chemeClr val="accent3"/>
                </a:solidFill>
                <a:highlight>
                  <a:srgbClr val="FFFFFF"/>
                </a:highlight>
              </a:rPr>
              <a:t>BULGE TESTS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Adhesives affect the mechanical response of the membrane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The adhesion quality has been defined by determining the maximum pressure at membrane failure</a:t>
            </a:r>
          </a:p>
          <a:p>
            <a:pPr marL="1200150" lvl="2" indent="-285750">
              <a:buSzPct val="90000"/>
              <a:buFontTx/>
              <a:buChar char="♦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Adhesives have been tested at different temperatures to evaluate high and low temperature resistance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2ACBFC-45C4-837A-DE1F-0F0965474D2C}"/>
              </a:ext>
            </a:extLst>
          </p:cNvPr>
          <p:cNvSpPr txBox="1"/>
          <p:nvPr/>
        </p:nvSpPr>
        <p:spPr>
          <a:xfrm>
            <a:off x="9459622" y="5815411"/>
            <a:ext cx="20704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1 bar≈0.5 kg/membrane</a:t>
            </a:r>
          </a:p>
          <a:p>
            <a:pPr algn="l"/>
            <a:r>
              <a:rPr lang="en-GB" sz="1400" dirty="0">
                <a:solidFill>
                  <a:schemeClr val="tx2"/>
                </a:solidFill>
              </a:rPr>
              <a:t>5 bar≈2.5 kg/membrane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853E65-BF11-508F-3694-ADD2F8C01F3E}"/>
              </a:ext>
            </a:extLst>
          </p:cNvPr>
          <p:cNvSpPr/>
          <p:nvPr/>
        </p:nvSpPr>
        <p:spPr>
          <a:xfrm>
            <a:off x="9846456" y="3206717"/>
            <a:ext cx="1080000" cy="2160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89C3A3-B92F-665E-2425-7E1C948D2130}"/>
              </a:ext>
            </a:extLst>
          </p:cNvPr>
          <p:cNvSpPr/>
          <p:nvPr/>
        </p:nvSpPr>
        <p:spPr>
          <a:xfrm>
            <a:off x="10116456" y="3476717"/>
            <a:ext cx="540000" cy="1620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78AD3C-5863-4B0F-DDF2-D0E667E9C57A}"/>
              </a:ext>
            </a:extLst>
          </p:cNvPr>
          <p:cNvCxnSpPr/>
          <p:nvPr/>
        </p:nvCxnSpPr>
        <p:spPr>
          <a:xfrm>
            <a:off x="11036083" y="3476717"/>
            <a:ext cx="0" cy="162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4E4BA6-20CD-77CA-50D5-F2D202295C44}"/>
              </a:ext>
            </a:extLst>
          </p:cNvPr>
          <p:cNvCxnSpPr>
            <a:cxnSpLocks/>
          </p:cNvCxnSpPr>
          <p:nvPr/>
        </p:nvCxnSpPr>
        <p:spPr>
          <a:xfrm>
            <a:off x="10148900" y="5466380"/>
            <a:ext cx="504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51A22A4-E006-B5C5-2F6B-2514FA57E795}"/>
              </a:ext>
            </a:extLst>
          </p:cNvPr>
          <p:cNvSpPr txBox="1"/>
          <p:nvPr/>
        </p:nvSpPr>
        <p:spPr>
          <a:xfrm>
            <a:off x="11074183" y="4177516"/>
            <a:ext cx="10264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15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2C5A57-544C-6E26-35B2-C9445E5F6420}"/>
              </a:ext>
            </a:extLst>
          </p:cNvPr>
          <p:cNvSpPr txBox="1"/>
          <p:nvPr/>
        </p:nvSpPr>
        <p:spPr>
          <a:xfrm>
            <a:off x="9873229" y="5528995"/>
            <a:ext cx="10264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3 mm</a:t>
            </a:r>
          </a:p>
        </p:txBody>
      </p:sp>
    </p:spTree>
    <p:extLst>
      <p:ext uri="{BB962C8B-B14F-4D97-AF65-F5344CB8AC3E}">
        <p14:creationId xmlns:p14="http://schemas.microsoft.com/office/powerpoint/2010/main" val="2141113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630890B-1A47-6677-33A0-C9C7E26DB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842" y="2489017"/>
            <a:ext cx="4207500" cy="3060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8E196-7A26-539B-0B4E-DE30AEE4D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31A26-05DE-1BA8-1D48-21F4ECED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DC32E2-5FC7-B4CF-6DD3-E10D86D79C08}"/>
              </a:ext>
            </a:extLst>
          </p:cNvPr>
          <p:cNvSpPr txBox="1"/>
          <p:nvPr/>
        </p:nvSpPr>
        <p:spPr>
          <a:xfrm>
            <a:off x="314079" y="1327006"/>
            <a:ext cx="113760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 type: </a:t>
            </a:r>
            <a:r>
              <a:rPr lang="it-IT" sz="1600" kern="0" dirty="0">
                <a:solidFill>
                  <a:prstClr val="black"/>
                </a:solidFill>
              </a:rPr>
              <a:t>bi-component epoxy resin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it-IT" sz="1600" kern="0" dirty="0">
                <a:solidFill>
                  <a:prstClr val="black"/>
                </a:solidFill>
              </a:rPr>
              <a:t> LOCTITE EA9492, MG 832HT, 3M DP190 </a:t>
            </a:r>
          </a:p>
          <a:p>
            <a:pPr marL="285750" marR="0" lvl="0" indent="-28575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♦"/>
              <a:tabLst/>
              <a:defRPr/>
            </a:pPr>
            <a:r>
              <a:rPr lang="it-IT" sz="1600" b="1" kern="0" dirty="0">
                <a:solidFill>
                  <a:prstClr val="black"/>
                </a:solidFill>
              </a:rPr>
              <a:t>Adhesive effect</a:t>
            </a:r>
            <a:r>
              <a:rPr lang="it-IT" sz="1600" kern="0" dirty="0">
                <a:solidFill>
                  <a:prstClr val="black"/>
                </a:solidFill>
              </a:rPr>
              <a:t>: compensated by FEM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 the </a:t>
            </a:r>
            <a:r>
              <a:rPr lang="it-IT" sz="1600" i="1" kern="0" dirty="0">
                <a:solidFill>
                  <a:prstClr val="black"/>
                </a:solidFill>
                <a:sym typeface="Wingdings" panose="05000000000000000000" pitchFamily="2" charset="2"/>
              </a:rPr>
              <a:t>adhesive+sample </a:t>
            </a: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system response during bulge test is simulated to demonstrate and evaluate the influence of the adhesive on the measurement</a:t>
            </a:r>
          </a:p>
          <a:p>
            <a:pPr marR="0" lvl="0" defTabSz="37232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  <a:defRPr/>
            </a:pPr>
            <a:r>
              <a:rPr lang="it-IT" sz="1600" kern="0" dirty="0">
                <a:solidFill>
                  <a:prstClr val="black"/>
                </a:solidFill>
                <a:sym typeface="Wingdings" panose="05000000000000000000" pitchFamily="2" charset="2"/>
              </a:rPr>
              <a:t>	 </a:t>
            </a:r>
            <a:r>
              <a:rPr lang="it-IT" sz="1600" u="sng" kern="0" dirty="0">
                <a:solidFill>
                  <a:prstClr val="black"/>
                </a:solidFill>
                <a:sym typeface="Wingdings" panose="05000000000000000000" pitchFamily="2" charset="2"/>
              </a:rPr>
              <a:t>no influence of LOCTITE EA9492.</a:t>
            </a:r>
            <a:endParaRPr lang="it-IT" sz="1600" u="sng" kern="0" dirty="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BEEC1-F57C-8330-772F-D4F15062B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kern="0" dirty="0"/>
              <a:t>Si</a:t>
            </a:r>
            <a:r>
              <a:rPr lang="it-IT" sz="3600" b="1" kern="0" baseline="-25000" dirty="0"/>
              <a:t>3</a:t>
            </a:r>
            <a:r>
              <a:rPr lang="it-IT" sz="3600" b="1" kern="0" dirty="0"/>
              <a:t>N</a:t>
            </a:r>
            <a:r>
              <a:rPr lang="it-IT" sz="3600" b="1" kern="0" baseline="-25000" dirty="0"/>
              <a:t>4 </a:t>
            </a:r>
            <a:r>
              <a:rPr lang="it-IT" sz="3600" b="1" kern="0" dirty="0"/>
              <a:t>membranes: bulge tests </a:t>
            </a:r>
            <a:r>
              <a:rPr lang="it-IT" sz="3600" b="1" kern="0" dirty="0">
                <a:solidFill>
                  <a:srgbClr val="00B050"/>
                </a:solidFill>
              </a:rPr>
              <a:t>@RT</a:t>
            </a:r>
            <a:br>
              <a:rPr lang="it-IT" sz="3600" b="1" kern="0" dirty="0">
                <a:solidFill>
                  <a:srgbClr val="00B050"/>
                </a:solidFill>
              </a:rPr>
            </a:br>
            <a:r>
              <a:rPr lang="it-IT" sz="2400" b="0" kern="0" dirty="0"/>
              <a:t>FEM vs ESPERIMENTS</a:t>
            </a:r>
            <a:br>
              <a:rPr lang="fr-CH" dirty="0">
                <a:solidFill>
                  <a:srgbClr val="00B050"/>
                </a:solidFill>
              </a:rPr>
            </a:b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AA95E4-58F0-9D98-30F4-8F7D034F3E28}"/>
              </a:ext>
            </a:extLst>
          </p:cNvPr>
          <p:cNvSpPr txBox="1"/>
          <p:nvPr/>
        </p:nvSpPr>
        <p:spPr>
          <a:xfrm rot="17569863">
            <a:off x="8385046" y="3018614"/>
            <a:ext cx="1922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3M DP190, M E=180GPa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D2ACC1-75DD-C689-E65B-F4550ACDDF3F}"/>
              </a:ext>
            </a:extLst>
          </p:cNvPr>
          <p:cNvSpPr txBox="1"/>
          <p:nvPr/>
        </p:nvSpPr>
        <p:spPr>
          <a:xfrm rot="17700053">
            <a:off x="7904376" y="3005654"/>
            <a:ext cx="1980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FF0066"/>
                </a:solidFill>
              </a:rPr>
              <a:t>3M DP190, M E=230GPa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1A3861-A217-A497-8BB7-F42BFD2BBA66}"/>
              </a:ext>
            </a:extLst>
          </p:cNvPr>
          <p:cNvSpPr txBox="1"/>
          <p:nvPr/>
        </p:nvSpPr>
        <p:spPr>
          <a:xfrm rot="17545103">
            <a:off x="7671184" y="2975814"/>
            <a:ext cx="1839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00B050"/>
                </a:solidFill>
              </a:rPr>
              <a:t>LOCTITE+M E=230GPa</a:t>
            </a:r>
          </a:p>
        </p:txBody>
      </p: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338F7C03-7767-EE34-94FB-82B51D040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7D77A6-D9D6-D2D1-0E4B-5C4675374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640" y="2487297"/>
            <a:ext cx="4267204" cy="30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EA8138-E342-6ACD-3FFA-DA0F69BE5E2E}"/>
              </a:ext>
            </a:extLst>
          </p:cNvPr>
          <p:cNvSpPr txBox="1"/>
          <p:nvPr/>
        </p:nvSpPr>
        <p:spPr>
          <a:xfrm>
            <a:off x="8449035" y="4638989"/>
            <a:ext cx="285639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72000"/>
            <a:r>
              <a:rPr lang="fr-CH" sz="1200" dirty="0">
                <a:solidFill>
                  <a:srgbClr val="00B050"/>
                </a:solidFill>
              </a:rPr>
              <a:t>E</a:t>
            </a:r>
            <a:r>
              <a:rPr lang="fr-CH" sz="1200" baseline="-25000" dirty="0">
                <a:solidFill>
                  <a:srgbClr val="00B050"/>
                </a:solidFill>
              </a:rPr>
              <a:t>LOCTITE EA9492</a:t>
            </a:r>
            <a:r>
              <a:rPr lang="fr-CH" sz="1200" dirty="0">
                <a:solidFill>
                  <a:srgbClr val="00B050"/>
                </a:solidFill>
              </a:rPr>
              <a:t>=6.7 GPa, t</a:t>
            </a:r>
            <a:r>
              <a:rPr lang="fr-CH" sz="1200" baseline="-25000" dirty="0">
                <a:solidFill>
                  <a:srgbClr val="00B050"/>
                </a:solidFill>
              </a:rPr>
              <a:t>3M DP190 </a:t>
            </a:r>
            <a:r>
              <a:rPr lang="fr-CH" sz="1200" dirty="0">
                <a:solidFill>
                  <a:srgbClr val="00B050"/>
                </a:solidFill>
              </a:rPr>
              <a:t>=0.2mm</a:t>
            </a:r>
          </a:p>
          <a:p>
            <a:pPr marL="72000">
              <a:spcAft>
                <a:spcPts val="600"/>
              </a:spcAft>
            </a:pPr>
            <a:r>
              <a:rPr lang="fr-CH" sz="1200" dirty="0">
                <a:solidFill>
                  <a:schemeClr val="accent5"/>
                </a:solidFill>
              </a:rPr>
              <a:t>E</a:t>
            </a:r>
            <a:r>
              <a:rPr lang="fr-CH" sz="1200" baseline="-25000" dirty="0">
                <a:solidFill>
                  <a:schemeClr val="accent5"/>
                </a:solidFill>
              </a:rPr>
              <a:t>3M DP190u </a:t>
            </a:r>
            <a:r>
              <a:rPr lang="fr-CH" sz="1200" dirty="0">
                <a:solidFill>
                  <a:schemeClr val="accent5"/>
                </a:solidFill>
              </a:rPr>
              <a:t>=0.5 GPa, t</a:t>
            </a:r>
            <a:r>
              <a:rPr lang="fr-CH" sz="1200" baseline="-25000" dirty="0">
                <a:solidFill>
                  <a:schemeClr val="accent5"/>
                </a:solidFill>
              </a:rPr>
              <a:t>3M DP190 </a:t>
            </a:r>
            <a:r>
              <a:rPr lang="fr-CH" sz="1200" dirty="0">
                <a:solidFill>
                  <a:schemeClr val="accent5"/>
                </a:solidFill>
              </a:rPr>
              <a:t>=0.2mm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315B46-0770-FFE1-EC9C-BE7B597E6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335112"/>
              </p:ext>
            </p:extLst>
          </p:nvPr>
        </p:nvGraphicFramePr>
        <p:xfrm>
          <a:off x="3629543" y="5637437"/>
          <a:ext cx="4932914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1061459999"/>
                    </a:ext>
                  </a:extLst>
                </a:gridCol>
                <a:gridCol w="1623863">
                  <a:extLst>
                    <a:ext uri="{9D8B030D-6E8A-4147-A177-3AD203B41FA5}">
                      <a16:colId xmlns:a16="http://schemas.microsoft.com/office/drawing/2014/main" val="4026035871"/>
                    </a:ext>
                  </a:extLst>
                </a:gridCol>
                <a:gridCol w="612152">
                  <a:extLst>
                    <a:ext uri="{9D8B030D-6E8A-4147-A177-3AD203B41FA5}">
                      <a16:colId xmlns:a16="http://schemas.microsoft.com/office/drawing/2014/main" val="978094099"/>
                    </a:ext>
                  </a:extLst>
                </a:gridCol>
                <a:gridCol w="791899">
                  <a:extLst>
                    <a:ext uri="{9D8B030D-6E8A-4147-A177-3AD203B41FA5}">
                      <a16:colId xmlns:a16="http://schemas.microsoft.com/office/drawing/2014/main" val="2521814066"/>
                    </a:ext>
                  </a:extLst>
                </a:gridCol>
              </a:tblGrid>
              <a:tr h="192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</a:rPr>
                        <a:t>Young’s modulus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rgbClr val="00B050"/>
                          </a:solidFill>
                        </a:rPr>
                        <a:t>LOCTITE 9492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230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272011"/>
                  </a:ext>
                </a:extLst>
              </a:tr>
              <a:tr h="1727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</a:rPr>
                        <a:t>Young’s modulus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rgbClr val="7030A0"/>
                          </a:solidFill>
                        </a:rPr>
                        <a:t>3M DP190</a:t>
                      </a:r>
                      <a:endParaRPr lang="en-GB" sz="16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180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/>
                          </a:solidFill>
                        </a:rPr>
                        <a:t>GPa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627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246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54824EB2-77BE-8919-580E-89205BFEC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325" y="794405"/>
            <a:ext cx="3703175" cy="193396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B5FA978-BA4D-DC58-759C-D7EADB49FE8B}"/>
              </a:ext>
            </a:extLst>
          </p:cNvPr>
          <p:cNvSpPr txBox="1"/>
          <p:nvPr/>
        </p:nvSpPr>
        <p:spPr>
          <a:xfrm>
            <a:off x="9940162" y="2105545"/>
            <a:ext cx="157164" cy="200055"/>
          </a:xfrm>
          <a:prstGeom prst="rect">
            <a:avLst/>
          </a:prstGeom>
          <a:solidFill>
            <a:srgbClr val="ACC4DD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300" dirty="0">
                <a:solidFill>
                  <a:srgbClr val="000000"/>
                </a:solidFill>
              </a:rPr>
              <a:t>d</a:t>
            </a:r>
            <a:endParaRPr lang="en-GB" sz="1300" dirty="0">
              <a:solidFill>
                <a:srgbClr val="0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E1CFA3-DD6B-74A3-DB03-41B28EFE3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/>
              <a:t>Bulge test </a:t>
            </a:r>
            <a:r>
              <a:rPr lang="en-US" dirty="0"/>
              <a:t>setup</a:t>
            </a:r>
            <a:br>
              <a:rPr lang="en-US" dirty="0"/>
            </a:br>
            <a:r>
              <a:rPr lang="en-US" sz="2400" b="0" dirty="0"/>
              <a:t>Experimental technique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323A7-F739-C9A2-4F5C-DE7B0FD83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27417-B6D0-98E8-67E0-9B5CB109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38AB4-D662-24FC-A3D0-B797DC85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B09C56-AD7B-DAAE-4808-4C9FCB93D366}"/>
              </a:ext>
            </a:extLst>
          </p:cNvPr>
          <p:cNvSpPr txBox="1"/>
          <p:nvPr/>
        </p:nvSpPr>
        <p:spPr>
          <a:xfrm>
            <a:off x="407987" y="1335643"/>
            <a:ext cx="72708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Setup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sample fixed along the edges and uniformly pressurized from one side.</a:t>
            </a:r>
          </a:p>
          <a:p>
            <a:pPr marL="285750" indent="-285750" algn="just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Measurement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maximum deflection of the membrane as a function of the applied pressure.</a:t>
            </a:r>
          </a:p>
          <a:p>
            <a:pPr marL="285750" indent="-285750" algn="just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Objective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determine the mechanical properties of freestanding membranes.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21ECC1-634C-43FE-FB37-EEAC8855C696}"/>
              </a:ext>
            </a:extLst>
          </p:cNvPr>
          <p:cNvSpPr txBox="1"/>
          <p:nvPr/>
        </p:nvSpPr>
        <p:spPr>
          <a:xfrm>
            <a:off x="7917325" y="770284"/>
            <a:ext cx="98103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Membrane</a:t>
            </a:r>
            <a:endParaRPr lang="en-GB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4AFCBA-B46A-F842-6D2C-221D70C41691}"/>
              </a:ext>
            </a:extLst>
          </p:cNvPr>
          <p:cNvCxnSpPr>
            <a:cxnSpLocks/>
          </p:cNvCxnSpPr>
          <p:nvPr/>
        </p:nvCxnSpPr>
        <p:spPr>
          <a:xfrm flipH="1" flipV="1">
            <a:off x="8495552" y="1060464"/>
            <a:ext cx="330194" cy="307836"/>
          </a:xfrm>
          <a:prstGeom prst="straightConnector1">
            <a:avLst/>
          </a:prstGeom>
          <a:ln>
            <a:solidFill>
              <a:srgbClr val="3680CA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8F9398C-27E8-FD91-003B-B828BCE4B07B}"/>
              </a:ext>
            </a:extLst>
          </p:cNvPr>
          <p:cNvCxnSpPr>
            <a:cxnSpLocks/>
          </p:cNvCxnSpPr>
          <p:nvPr/>
        </p:nvCxnSpPr>
        <p:spPr>
          <a:xfrm>
            <a:off x="10392737" y="2382195"/>
            <a:ext cx="478377" cy="113270"/>
          </a:xfrm>
          <a:prstGeom prst="straightConnector1">
            <a:avLst/>
          </a:prstGeom>
          <a:ln>
            <a:solidFill>
              <a:schemeClr val="tx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5A8A132-05E1-9C3F-4F91-C88DC21D7E55}"/>
                  </a:ext>
                </a:extLst>
              </p:cNvPr>
              <p:cNvSpPr txBox="1"/>
              <p:nvPr/>
            </p:nvSpPr>
            <p:spPr>
              <a:xfrm>
                <a:off x="8271072" y="4690481"/>
                <a:ext cx="2880981" cy="470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 (1+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5A8A132-05E1-9C3F-4F91-C88DC21D7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072" y="4690481"/>
                <a:ext cx="2880981" cy="4704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CF22032-D278-CC41-E409-72E4A057344B}"/>
              </a:ext>
            </a:extLst>
          </p:cNvPr>
          <p:cNvSpPr txBox="1"/>
          <p:nvPr/>
        </p:nvSpPr>
        <p:spPr>
          <a:xfrm>
            <a:off x="798822" y="3907081"/>
            <a:ext cx="38387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/Strain state central section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BE5BD65-47ED-3803-8BD0-E2579E0CE8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720" r="12319" b="-1"/>
          <a:stretch/>
        </p:blipFill>
        <p:spPr>
          <a:xfrm>
            <a:off x="1362042" y="4224691"/>
            <a:ext cx="2712294" cy="208559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3E4531E-964F-3AFA-012F-27A356C1D5A1}"/>
              </a:ext>
            </a:extLst>
          </p:cNvPr>
          <p:cNvSpPr txBox="1"/>
          <p:nvPr/>
        </p:nvSpPr>
        <p:spPr>
          <a:xfrm>
            <a:off x="8406115" y="3899955"/>
            <a:ext cx="2464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Bulge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731166-5231-09BB-F7CF-E2018BD7F90D}"/>
                  </a:ext>
                </a:extLst>
              </p:cNvPr>
              <p:cNvSpPr txBox="1"/>
              <p:nvPr/>
            </p:nvSpPr>
            <p:spPr>
              <a:xfrm>
                <a:off x="1405756" y="4333437"/>
                <a:ext cx="1973617" cy="3052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r>
                      <a:rPr lang="fr-CH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sub>
                        </m:sSub>
                      </m:num>
                      <m:den>
                        <m: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p>
                            <m:r>
                              <a:rPr lang="fr-CH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CH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0000"/>
                    </a:solidFill>
                  </a:rPr>
                  <a:t>-</a:t>
                </a:r>
                <a:r>
                  <a:rPr lang="fr-CH" sz="14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fr-CH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0000"/>
                    </a:solidFill>
                  </a:rPr>
                  <a:t>)+</a:t>
                </a:r>
                <a:r>
                  <a:rPr lang="fr-CH" sz="14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fr-CH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731166-5231-09BB-F7CF-E2018BD7F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756" y="4333437"/>
                <a:ext cx="1973617" cy="305276"/>
              </a:xfrm>
              <a:prstGeom prst="rect">
                <a:avLst/>
              </a:prstGeom>
              <a:blipFill>
                <a:blip r:embed="rId6"/>
                <a:stretch>
                  <a:fillRect l="-2477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2A1F8664-5993-5EA7-93CA-DF3783DA8EAA}"/>
              </a:ext>
            </a:extLst>
          </p:cNvPr>
          <p:cNvSpPr/>
          <p:nvPr/>
        </p:nvSpPr>
        <p:spPr>
          <a:xfrm>
            <a:off x="1903926" y="4278731"/>
            <a:ext cx="340308" cy="460265"/>
          </a:xfrm>
          <a:prstGeom prst="ellipse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939502-BF62-28DA-2CAA-ADB0FCEBE097}"/>
              </a:ext>
            </a:extLst>
          </p:cNvPr>
          <p:cNvSpPr txBox="1"/>
          <p:nvPr/>
        </p:nvSpPr>
        <p:spPr>
          <a:xfrm>
            <a:off x="1619587" y="4726441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Plane-strain modulus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05C005-7CED-A0A8-423A-F943DCF491D5}"/>
              </a:ext>
            </a:extLst>
          </p:cNvPr>
          <p:cNvSpPr txBox="1"/>
          <p:nvPr/>
        </p:nvSpPr>
        <p:spPr>
          <a:xfrm>
            <a:off x="8081110" y="4283133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Initial residual stress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836712-DA72-4918-3FF5-B0220FAFC084}"/>
              </a:ext>
            </a:extLst>
          </p:cNvPr>
          <p:cNvSpPr txBox="1"/>
          <p:nvPr/>
        </p:nvSpPr>
        <p:spPr>
          <a:xfrm>
            <a:off x="9347710" y="5430157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Poisson’s coefficient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20E726-9674-E194-97B7-D75C86B7AB2E}"/>
              </a:ext>
            </a:extLst>
          </p:cNvPr>
          <p:cNvSpPr txBox="1"/>
          <p:nvPr/>
        </p:nvSpPr>
        <p:spPr>
          <a:xfrm>
            <a:off x="9711562" y="4304862"/>
            <a:ext cx="16169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chemeClr val="accent3"/>
                </a:solidFill>
              </a:rPr>
              <a:t>Young’s modulus</a:t>
            </a:r>
            <a:endParaRPr lang="en-GB" sz="1200" dirty="0">
              <a:solidFill>
                <a:schemeClr val="accent3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EC62286-6CF6-5530-2B2C-98C086BC3E7E}"/>
              </a:ext>
            </a:extLst>
          </p:cNvPr>
          <p:cNvCxnSpPr>
            <a:cxnSpLocks/>
          </p:cNvCxnSpPr>
          <p:nvPr/>
        </p:nvCxnSpPr>
        <p:spPr>
          <a:xfrm flipV="1">
            <a:off x="8914068" y="4501633"/>
            <a:ext cx="0" cy="345039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6FEE912-E5A2-8465-173B-3E0973FFCCA3}"/>
              </a:ext>
            </a:extLst>
          </p:cNvPr>
          <p:cNvCxnSpPr>
            <a:cxnSpLocks/>
          </p:cNvCxnSpPr>
          <p:nvPr/>
        </p:nvCxnSpPr>
        <p:spPr>
          <a:xfrm flipV="1">
            <a:off x="10487797" y="4501134"/>
            <a:ext cx="0" cy="18000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0B8A21D-FAFB-895B-AEE5-0D9C26D904C7}"/>
              </a:ext>
            </a:extLst>
          </p:cNvPr>
          <p:cNvCxnSpPr>
            <a:cxnSpLocks/>
          </p:cNvCxnSpPr>
          <p:nvPr/>
        </p:nvCxnSpPr>
        <p:spPr>
          <a:xfrm>
            <a:off x="10156176" y="5200774"/>
            <a:ext cx="0" cy="32125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6093A02D-CBAE-0259-23A0-A6F5970725C7}"/>
              </a:ext>
            </a:extLst>
          </p:cNvPr>
          <p:cNvSpPr/>
          <p:nvPr/>
        </p:nvSpPr>
        <p:spPr>
          <a:xfrm>
            <a:off x="8806772" y="4863000"/>
            <a:ext cx="220436" cy="234828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383DF37-79AC-2C75-AD07-44A9A77F4D86}"/>
              </a:ext>
            </a:extLst>
          </p:cNvPr>
          <p:cNvSpPr/>
          <p:nvPr/>
        </p:nvSpPr>
        <p:spPr>
          <a:xfrm>
            <a:off x="10377579" y="4688668"/>
            <a:ext cx="220436" cy="234828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1A38A7-E713-21E2-09DD-45461F1220A4}"/>
              </a:ext>
            </a:extLst>
          </p:cNvPr>
          <p:cNvSpPr/>
          <p:nvPr/>
        </p:nvSpPr>
        <p:spPr>
          <a:xfrm>
            <a:off x="10037794" y="4956740"/>
            <a:ext cx="220436" cy="234828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9A3748-609C-26C0-995B-B7681E1C036D}"/>
              </a:ext>
            </a:extLst>
          </p:cNvPr>
          <p:cNvSpPr txBox="1"/>
          <p:nvPr/>
        </p:nvSpPr>
        <p:spPr>
          <a:xfrm>
            <a:off x="10557113" y="6006461"/>
            <a:ext cx="1282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dirty="0">
                <a:solidFill>
                  <a:schemeClr val="tx2"/>
                </a:solidFill>
              </a:rPr>
              <a:t>[6, 7, 8]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F44C84-9F99-CC4B-88B4-8678679ECADC}"/>
              </a:ext>
            </a:extLst>
          </p:cNvPr>
          <p:cNvSpPr txBox="1"/>
          <p:nvPr/>
        </p:nvSpPr>
        <p:spPr>
          <a:xfrm>
            <a:off x="407986" y="3151130"/>
            <a:ext cx="113808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b="1" dirty="0">
                <a:solidFill>
                  <a:schemeClr val="tx2"/>
                </a:solidFill>
                <a:highlight>
                  <a:srgbClr val="FFFFFF"/>
                </a:highlight>
              </a:rPr>
              <a:t>Method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: analytical models are available to post-process experimental data. The </a:t>
            </a:r>
            <a:r>
              <a:rPr lang="en-GB" dirty="0" err="1">
                <a:solidFill>
                  <a:schemeClr val="tx2"/>
                </a:solidFill>
                <a:highlight>
                  <a:srgbClr val="FFFFFF"/>
                </a:highlight>
              </a:rPr>
              <a:t>Vlassak</a:t>
            </a:r>
            <a:r>
              <a:rPr lang="en-GB" dirty="0">
                <a:solidFill>
                  <a:schemeClr val="tx2"/>
                </a:solidFill>
                <a:highlight>
                  <a:srgbClr val="FFFFFF"/>
                </a:highlight>
              </a:rPr>
              <a:t> method has been applied to study rectangular membranes (aspect ratio &gt; 4:1).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353FAB-B486-D9CD-84CE-A303BD6CE682}"/>
              </a:ext>
            </a:extLst>
          </p:cNvPr>
          <p:cNvSpPr txBox="1"/>
          <p:nvPr/>
        </p:nvSpPr>
        <p:spPr>
          <a:xfrm>
            <a:off x="10942635" y="2378045"/>
            <a:ext cx="59311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FF"/>
                </a:highlight>
              </a:rPr>
              <a:t>Frame</a:t>
            </a:r>
            <a:endParaRPr lang="en-GB" sz="1600" dirty="0">
              <a:solidFill>
                <a:schemeClr val="tx2">
                  <a:lumMod val="75000"/>
                  <a:lumOff val="25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0F1E3CE-BC03-0AA0-AAB6-448002B653E9}"/>
              </a:ext>
            </a:extLst>
          </p:cNvPr>
          <p:cNvSpPr txBox="1"/>
          <p:nvPr/>
        </p:nvSpPr>
        <p:spPr>
          <a:xfrm>
            <a:off x="4345222" y="3907081"/>
            <a:ext cx="38387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and strain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EFF7209-AC90-9EF5-6D9A-2A7810CB46DA}"/>
                  </a:ext>
                </a:extLst>
              </p:cNvPr>
              <p:cNvSpPr txBox="1"/>
              <p:nvPr/>
            </p:nvSpPr>
            <p:spPr>
              <a:xfrm>
                <a:off x="5281738" y="4264171"/>
                <a:ext cx="1973617" cy="432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EFF7209-AC90-9EF5-6D9A-2A7810CB4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8" y="4264171"/>
                <a:ext cx="1973617" cy="4322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FE2C131-D8EE-40DB-AA65-17BE2EABC6CA}"/>
                  </a:ext>
                </a:extLst>
              </p:cNvPr>
              <p:cNvSpPr txBox="1"/>
              <p:nvPr/>
            </p:nvSpPr>
            <p:spPr>
              <a:xfrm>
                <a:off x="5281738" y="4858037"/>
                <a:ext cx="1973617" cy="432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CH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fr-CH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CH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CH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CH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FE2C131-D8EE-40DB-AA65-17BE2EABC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8" y="4858037"/>
                <a:ext cx="1973617" cy="4322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698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56E3C8AE-2D85-9D27-3591-28FAEFC513EA}"/>
              </a:ext>
            </a:extLst>
          </p:cNvPr>
          <p:cNvSpPr txBox="1">
            <a:spLocks/>
          </p:cNvSpPr>
          <p:nvPr/>
        </p:nvSpPr>
        <p:spPr>
          <a:xfrm>
            <a:off x="412775" y="3595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Mechanical assembly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D2BA48-46A4-525D-3DF6-5119B881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30B6BF-BCDB-5E97-B92C-2907FFF55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A1C5B-6E54-870C-D1E5-492234B29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47B2FD-8917-CEE7-CAB0-80853A02FF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585" r="26"/>
          <a:stretch/>
        </p:blipFill>
        <p:spPr>
          <a:xfrm>
            <a:off x="7813252" y="1352873"/>
            <a:ext cx="3519818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C4395A-C242-6CBD-FF29-F7DF0FD004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64" r="41408"/>
          <a:stretch/>
        </p:blipFill>
        <p:spPr>
          <a:xfrm>
            <a:off x="4106508" y="1352873"/>
            <a:ext cx="3208451" cy="360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3C99D9-EA73-DB7A-CE3A-A5633F440C68}"/>
              </a:ext>
            </a:extLst>
          </p:cNvPr>
          <p:cNvSpPr txBox="1"/>
          <p:nvPr/>
        </p:nvSpPr>
        <p:spPr>
          <a:xfrm>
            <a:off x="412775" y="5084507"/>
            <a:ext cx="113808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Temperature control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the copper cylinder can be cooled or heated to change the temperature of the sample by conduction.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Helium injection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maintains pressure stability at T=77K by avoiding phase transition.</a:t>
            </a:r>
          </a:p>
          <a:p>
            <a:pPr marL="285750" indent="-285750">
              <a:buSzPct val="90000"/>
              <a:buFontTx/>
              <a:buChar char="♦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Leak tightness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ensured by Viton O-ring or flat gaskets.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7AD6D5E-FCDB-117F-FAB6-6E81B818E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173987"/>
              </p:ext>
            </p:extLst>
          </p:nvPr>
        </p:nvGraphicFramePr>
        <p:xfrm>
          <a:off x="1145352" y="1496688"/>
          <a:ext cx="2961156" cy="3313701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459723">
                  <a:extLst>
                    <a:ext uri="{9D8B030D-6E8A-4147-A177-3AD203B41FA5}">
                      <a16:colId xmlns:a16="http://schemas.microsoft.com/office/drawing/2014/main" val="4045225880"/>
                    </a:ext>
                  </a:extLst>
                </a:gridCol>
                <a:gridCol w="2501433">
                  <a:extLst>
                    <a:ext uri="{9D8B030D-6E8A-4147-A177-3AD203B41FA5}">
                      <a16:colId xmlns:a16="http://schemas.microsoft.com/office/drawing/2014/main" val="1967940226"/>
                    </a:ext>
                  </a:extLst>
                </a:gridCol>
              </a:tblGrid>
              <a:tr h="468842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Steel flange for viewport connection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650081"/>
                  </a:ext>
                </a:extLst>
              </a:tr>
              <a:tr h="468842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Steel flange with integrated sapphire viewport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861585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Vacuum feedthrough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3282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Vacuum pump connection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124822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Steel flange with inner thread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24619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Viton gasket (x4)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8528850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Copper flange with sample slot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19919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Cylindrical copper support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7616010"/>
                  </a:ext>
                </a:extLst>
              </a:tr>
              <a:tr h="339431">
                <a:tc>
                  <a:txBody>
                    <a:bodyPr/>
                    <a:lstStyle/>
                    <a:p>
                      <a:r>
                        <a:rPr lang="en-GB" sz="1200" b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200" b="0" i="0" cap="none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cap="none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Pressure cell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891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319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0406C4-661F-D20C-3D6B-A5EEEBDF1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258FE-ADF7-3FC2-CED8-E2E555C9A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0C089-F082-1A58-BC3A-EE5DB6CD1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metal cylinder with a handle&#10;&#10;Description automatically generated">
            <a:extLst>
              <a:ext uri="{FF2B5EF4-FFF2-40B4-BE49-F238E27FC236}">
                <a16:creationId xmlns:a16="http://schemas.microsoft.com/office/drawing/2014/main" id="{1366290F-FE8A-950E-7D9B-1969726262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6" t="27719" r="8368" b="6076"/>
          <a:stretch/>
        </p:blipFill>
        <p:spPr>
          <a:xfrm>
            <a:off x="780311" y="1586108"/>
            <a:ext cx="4217693" cy="4544957"/>
          </a:xfrm>
          <a:prstGeom prst="rect">
            <a:avLst/>
          </a:prstGeom>
        </p:spPr>
      </p:pic>
      <p:pic>
        <p:nvPicPr>
          <p:cNvPr id="7" name="Picture 6" descr="A metal object with a copper disc&#10;&#10;Description automatically generated with medium confidence">
            <a:extLst>
              <a:ext uri="{FF2B5EF4-FFF2-40B4-BE49-F238E27FC236}">
                <a16:creationId xmlns:a16="http://schemas.microsoft.com/office/drawing/2014/main" id="{64968913-5634-A218-B917-6FDA7E6BFD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8" t="11946" r="15302"/>
          <a:stretch/>
        </p:blipFill>
        <p:spPr>
          <a:xfrm>
            <a:off x="5783544" y="3309957"/>
            <a:ext cx="3133524" cy="2899541"/>
          </a:xfrm>
          <a:prstGeom prst="rect">
            <a:avLst/>
          </a:prstGeom>
        </p:spPr>
      </p:pic>
      <p:pic>
        <p:nvPicPr>
          <p:cNvPr id="8" name="Picture 7" descr="A circular metal object with a copper center&#10;&#10;Description automatically generated">
            <a:extLst>
              <a:ext uri="{FF2B5EF4-FFF2-40B4-BE49-F238E27FC236}">
                <a16:creationId xmlns:a16="http://schemas.microsoft.com/office/drawing/2014/main" id="{8096BCF5-FBDA-117A-07E4-99A2B9B4BC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1" t="23838" r="5828"/>
          <a:stretch/>
        </p:blipFill>
        <p:spPr>
          <a:xfrm>
            <a:off x="8782849" y="2528717"/>
            <a:ext cx="2746650" cy="207613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E0F0937-C100-4888-830A-9C89630CA3A8}"/>
              </a:ext>
            </a:extLst>
          </p:cNvPr>
          <p:cNvCxnSpPr>
            <a:cxnSpLocks/>
          </p:cNvCxnSpPr>
          <p:nvPr/>
        </p:nvCxnSpPr>
        <p:spPr>
          <a:xfrm flipH="1" flipV="1">
            <a:off x="3808520" y="3260692"/>
            <a:ext cx="2871747" cy="867875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9AB45D2-03DF-3022-63F7-F9435AB320F4}"/>
              </a:ext>
            </a:extLst>
          </p:cNvPr>
          <p:cNvSpPr/>
          <p:nvPr/>
        </p:nvSpPr>
        <p:spPr>
          <a:xfrm>
            <a:off x="6694933" y="3948737"/>
            <a:ext cx="1291699" cy="8447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48"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87C964-AEF1-5E4E-F820-03A8BD05D1C1}"/>
              </a:ext>
            </a:extLst>
          </p:cNvPr>
          <p:cNvSpPr txBox="1"/>
          <p:nvPr/>
        </p:nvSpPr>
        <p:spPr>
          <a:xfrm>
            <a:off x="9833150" y="2645462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rgbClr val="918E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Sample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70D377-B204-6C04-B244-09606B98FBE4}"/>
              </a:ext>
            </a:extLst>
          </p:cNvPr>
          <p:cNvCxnSpPr>
            <a:cxnSpLocks/>
          </p:cNvCxnSpPr>
          <p:nvPr/>
        </p:nvCxnSpPr>
        <p:spPr>
          <a:xfrm flipH="1">
            <a:off x="10372455" y="2917042"/>
            <a:ext cx="378403" cy="4879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E4BF1FB-3890-D040-1470-C5A11BB87E61}"/>
              </a:ext>
            </a:extLst>
          </p:cNvPr>
          <p:cNvCxnSpPr>
            <a:cxnSpLocks/>
          </p:cNvCxnSpPr>
          <p:nvPr/>
        </p:nvCxnSpPr>
        <p:spPr>
          <a:xfrm flipH="1">
            <a:off x="9011984" y="2875368"/>
            <a:ext cx="267672" cy="59035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EAAFDD-F9F6-733B-CE1E-4F2CFFAE3937}"/>
              </a:ext>
            </a:extLst>
          </p:cNvPr>
          <p:cNvCxnSpPr>
            <a:cxnSpLocks/>
          </p:cNvCxnSpPr>
          <p:nvPr/>
        </p:nvCxnSpPr>
        <p:spPr>
          <a:xfrm flipH="1" flipV="1">
            <a:off x="10372455" y="4211555"/>
            <a:ext cx="449425" cy="456322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BBADC21-AA66-272F-7465-A7368DC61487}"/>
              </a:ext>
            </a:extLst>
          </p:cNvPr>
          <p:cNvSpPr txBox="1"/>
          <p:nvPr/>
        </p:nvSpPr>
        <p:spPr>
          <a:xfrm>
            <a:off x="9851254" y="4596480"/>
            <a:ext cx="216363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C88C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COPPER FLANGE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7BF9FE-4350-78E8-3196-FF2636F24469}"/>
              </a:ext>
            </a:extLst>
          </p:cNvPr>
          <p:cNvCxnSpPr>
            <a:cxnSpLocks/>
          </p:cNvCxnSpPr>
          <p:nvPr/>
        </p:nvCxnSpPr>
        <p:spPr>
          <a:xfrm flipV="1">
            <a:off x="7998363" y="3756893"/>
            <a:ext cx="772755" cy="442964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47BE6D-AEFE-D55D-3756-1B31B1A4EF9F}"/>
              </a:ext>
            </a:extLst>
          </p:cNvPr>
          <p:cNvCxnSpPr>
            <a:cxnSpLocks/>
          </p:cNvCxnSpPr>
          <p:nvPr/>
        </p:nvCxnSpPr>
        <p:spPr>
          <a:xfrm flipH="1">
            <a:off x="4021584" y="1423882"/>
            <a:ext cx="3253195" cy="946456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metal circular object with screws&#10;&#10;Description automatically generated">
            <a:extLst>
              <a:ext uri="{FF2B5EF4-FFF2-40B4-BE49-F238E27FC236}">
                <a16:creationId xmlns:a16="http://schemas.microsoft.com/office/drawing/2014/main" id="{A25BF9FA-8599-4327-5297-D0BECD25CB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61" b="89844" l="2930" r="94922">
                        <a14:foregroundMark x1="88672" y1="62109" x2="91602" y2="44922"/>
                        <a14:foregroundMark x1="91602" y1="44922" x2="89063" y2="36328"/>
                        <a14:foregroundMark x1="89063" y1="36328" x2="88086" y2="36133"/>
                        <a14:foregroundMark x1="91211" y1="33789" x2="95117" y2="41211"/>
                        <a14:foregroundMark x1="95117" y1="41211" x2="95117" y2="50586"/>
                        <a14:foregroundMark x1="95117" y1="50586" x2="90430" y2="60156"/>
                        <a14:foregroundMark x1="90430" y1="60156" x2="89844" y2="60938"/>
                        <a14:foregroundMark x1="10742" y1="65039" x2="6836" y2="53125"/>
                        <a14:foregroundMark x1="6961" y1="50555" x2="7617" y2="37109"/>
                        <a14:foregroundMark x1="6836" y1="53125" x2="6861" y2="52607"/>
                        <a14:foregroundMark x1="7617" y1="37109" x2="14453" y2="31055"/>
                        <a14:foregroundMark x1="12109" y1="32617" x2="4081" y2="47477"/>
                        <a14:foregroundMark x1="6062" y1="57382" x2="8203" y2="62695"/>
                        <a14:foregroundMark x1="4821" y1="47271" x2="4688" y2="46680"/>
                        <a14:foregroundMark x1="6445" y1="54492" x2="6071" y2="52827"/>
                        <a14:foregroundMark x1="4688" y1="46680" x2="4883" y2="46094"/>
                        <a14:foregroundMark x1="4919" y1="47244" x2="4688" y2="45508"/>
                        <a14:foregroundMark x1="6250" y1="57227" x2="5678" y2="52936"/>
                        <a14:foregroundMark x1="5136" y1="47183" x2="4688" y2="43750"/>
                        <a14:backgroundMark x1="89648" y1="66211" x2="75781" y2="76758"/>
                        <a14:backgroundMark x1="75781" y1="76758" x2="59961" y2="81445"/>
                        <a14:backgroundMark x1="59961" y1="81445" x2="38867" y2="82422"/>
                        <a14:backgroundMark x1="38867" y1="82422" x2="21484" y2="76563"/>
                        <a14:backgroundMark x1="21484" y1="76563" x2="7227" y2="65625"/>
                        <a14:backgroundMark x1="7227" y1="65625" x2="6900" y2="63195"/>
                        <a14:backgroundMark x1="96094" y1="52344" x2="97070" y2="43555"/>
                        <a14:backgroundMark x1="97070" y1="43555" x2="94141" y2="37695"/>
                        <a14:backgroundMark x1="3865" y1="48965" x2="3711" y2="48242"/>
                        <a14:backgroundMark x1="6836" y1="62891" x2="3870" y2="48985"/>
                        <a14:backgroundMark x1="4116" y1="42028" x2="4297" y2="39258"/>
                        <a14:backgroundMark x1="4020" y1="43500" x2="4020" y2="43502"/>
                        <a14:backgroundMark x1="3953" y1="44535" x2="3946" y2="44648"/>
                        <a14:backgroundMark x1="3711" y1="48242" x2="3926" y2="44939"/>
                        <a14:backgroundMark x1="4297" y1="39258" x2="13672" y2="28320"/>
                        <a14:backgroundMark x1="94336" y1="37305" x2="90625" y2="30469"/>
                        <a14:backgroundMark x1="90625" y1="30469" x2="90430" y2="30273"/>
                        <a14:backgroundMark x1="2734" y1="47852" x2="4297" y2="53320"/>
                        <a14:backgroundMark x1="6641" y1="72266" x2="6641" y2="722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331" b="13163"/>
          <a:stretch/>
        </p:blipFill>
        <p:spPr>
          <a:xfrm rot="10800000">
            <a:off x="5840096" y="508056"/>
            <a:ext cx="2953067" cy="211162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75904A-3BA9-AB98-E0B6-C4213DAF0850}"/>
              </a:ext>
            </a:extLst>
          </p:cNvPr>
          <p:cNvCxnSpPr>
            <a:cxnSpLocks/>
          </p:cNvCxnSpPr>
          <p:nvPr/>
        </p:nvCxnSpPr>
        <p:spPr>
          <a:xfrm>
            <a:off x="9543299" y="2875368"/>
            <a:ext cx="350655" cy="17699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984BC99-EE32-DB39-5C50-E44C5C298D9F}"/>
              </a:ext>
            </a:extLst>
          </p:cNvPr>
          <p:cNvCxnSpPr>
            <a:cxnSpLocks/>
          </p:cNvCxnSpPr>
          <p:nvPr/>
        </p:nvCxnSpPr>
        <p:spPr>
          <a:xfrm>
            <a:off x="6565838" y="1374379"/>
            <a:ext cx="732610" cy="55099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B243C1C-566C-BDAE-F5E5-86E794FF7514}"/>
              </a:ext>
            </a:extLst>
          </p:cNvPr>
          <p:cNvSpPr txBox="1"/>
          <p:nvPr/>
        </p:nvSpPr>
        <p:spPr>
          <a:xfrm>
            <a:off x="5496676" y="1178400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chemeClr val="accent4">
                    <a:lumMod val="75000"/>
                  </a:schemeClr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Viewport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3B99C8-F384-BC4B-CD7E-17EC14C103D6}"/>
              </a:ext>
            </a:extLst>
          </p:cNvPr>
          <p:cNvCxnSpPr>
            <a:cxnSpLocks/>
          </p:cNvCxnSpPr>
          <p:nvPr/>
        </p:nvCxnSpPr>
        <p:spPr>
          <a:xfrm flipH="1">
            <a:off x="8529429" y="1554684"/>
            <a:ext cx="653174" cy="270741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2FB466F-D443-1B3B-6F19-A5C253B948B8}"/>
              </a:ext>
            </a:extLst>
          </p:cNvPr>
          <p:cNvSpPr txBox="1"/>
          <p:nvPr/>
        </p:nvSpPr>
        <p:spPr>
          <a:xfrm>
            <a:off x="8566093" y="1237405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0000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STEEL FLANGE </a:t>
            </a:r>
            <a:endParaRPr lang="en-GB" sz="1648" b="1" dirty="0">
              <a:solidFill>
                <a:srgbClr val="000000"/>
              </a:solidFill>
              <a:highlight>
                <a:srgbClr val="FFFFFF"/>
              </a:highlight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532BE23-986F-4534-BAE9-9F45AB2288BC}"/>
              </a:ext>
            </a:extLst>
          </p:cNvPr>
          <p:cNvSpPr txBox="1">
            <a:spLocks/>
          </p:cNvSpPr>
          <p:nvPr/>
        </p:nvSpPr>
        <p:spPr>
          <a:xfrm>
            <a:off x="412775" y="3595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Bulge test setup</a:t>
            </a:r>
            <a:br>
              <a:rPr lang="en-GB" dirty="0"/>
            </a:br>
            <a:r>
              <a:rPr lang="en-GB" sz="2400" b="0" dirty="0"/>
              <a:t>Mechanical assembly</a:t>
            </a:r>
            <a:endParaRPr lang="en-GB" b="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063D2E-C8CB-BBCF-0AC2-A7B2CDCF99F1}"/>
              </a:ext>
            </a:extLst>
          </p:cNvPr>
          <p:cNvSpPr txBox="1"/>
          <p:nvPr/>
        </p:nvSpPr>
        <p:spPr>
          <a:xfrm>
            <a:off x="8287001" y="2618891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dirty="0">
                <a:solidFill>
                  <a:schemeClr val="bg1"/>
                </a:solidFill>
                <a:highlight>
                  <a:srgbClr val="000000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PT100 slots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BD4E4D6-30A0-2DB2-52C5-F37DD7B1AAA4}"/>
              </a:ext>
            </a:extLst>
          </p:cNvPr>
          <p:cNvCxnSpPr>
            <a:cxnSpLocks/>
          </p:cNvCxnSpPr>
          <p:nvPr/>
        </p:nvCxnSpPr>
        <p:spPr>
          <a:xfrm flipH="1" flipV="1">
            <a:off x="8287001" y="5305460"/>
            <a:ext cx="630067" cy="574092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6B87C34-C88F-B5E1-A44C-C7E67E2CFEFE}"/>
              </a:ext>
            </a:extLst>
          </p:cNvPr>
          <p:cNvSpPr txBox="1"/>
          <p:nvPr/>
        </p:nvSpPr>
        <p:spPr>
          <a:xfrm>
            <a:off x="7755630" y="5710450"/>
            <a:ext cx="2138324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48" b="1" u="sng" dirty="0">
                <a:solidFill>
                  <a:srgbClr val="000000"/>
                </a:solidFill>
                <a:highlight>
                  <a:srgbClr val="FFFFFF"/>
                </a:highlight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rPr>
              <a:t>STEEL FLANGE </a:t>
            </a:r>
            <a:endParaRPr lang="en-GB" sz="1648" b="1" dirty="0">
              <a:solidFill>
                <a:srgbClr val="000000"/>
              </a:solidFill>
              <a:highlight>
                <a:srgbClr val="FFFFFF"/>
              </a:highlight>
              <a:latin typeface="JuliaMono" panose="020B0609060300020004" pitchFamily="49" charset="0"/>
              <a:ea typeface="JuliaMono" panose="020B0609060300020004" pitchFamily="49" charset="0"/>
              <a:cs typeface="JuliaMono" panose="020B060906030002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798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D2F84-F566-702A-F3F5-074EA13E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Bulge test setup</a:t>
            </a:r>
            <a:br>
              <a:rPr lang="fr-CH" dirty="0"/>
            </a:br>
            <a:r>
              <a:rPr lang="fr-CH" sz="2400" b="0" dirty="0"/>
              <a:t>Instrumentation</a:t>
            </a:r>
            <a:endParaRPr lang="en-GB" sz="2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31B2DE-4C55-5EC6-B85F-6981EEC39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A5B05-1F0F-B7A4-A1B4-91FBD0FDC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Valentina Giovinco (TE-VSC/DLM) | </a:t>
            </a:r>
            <a:r>
              <a:rPr lang="en-GB" dirty="0"/>
              <a:t>Innovative bulge test setup to characterize thin beam vacuum windows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C2147-6E99-31FF-B0F1-BF908C00C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16C3CD-02A0-155F-0F88-2EEDCD69C4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2741" y="572893"/>
            <a:ext cx="3698609" cy="5972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5FBDDC-8858-8ACC-89F1-6B350065BB24}"/>
              </a:ext>
            </a:extLst>
          </p:cNvPr>
          <p:cNvSpPr txBox="1"/>
          <p:nvPr/>
        </p:nvSpPr>
        <p:spPr>
          <a:xfrm>
            <a:off x="5237627" y="946670"/>
            <a:ext cx="1716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0A7C0A"/>
                </a:solidFill>
              </a:rPr>
              <a:t>1. Optical sensor</a:t>
            </a:r>
            <a:endParaRPr lang="en-GB" dirty="0">
              <a:solidFill>
                <a:srgbClr val="0A7C0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E68DF5-7874-B744-A517-93FB5D289718}"/>
              </a:ext>
            </a:extLst>
          </p:cNvPr>
          <p:cNvSpPr txBox="1"/>
          <p:nvPr/>
        </p:nvSpPr>
        <p:spPr>
          <a:xfrm>
            <a:off x="7885066" y="1108096"/>
            <a:ext cx="17167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rgbClr val="12161A"/>
                </a:solidFill>
              </a:rPr>
              <a:t>2. Servomotor stage</a:t>
            </a:r>
            <a:endParaRPr lang="en-GB" dirty="0">
              <a:solidFill>
                <a:srgbClr val="12161A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FD012C-4C08-2380-DE13-2156072D1B92}"/>
              </a:ext>
            </a:extLst>
          </p:cNvPr>
          <p:cNvCxnSpPr>
            <a:cxnSpLocks/>
          </p:cNvCxnSpPr>
          <p:nvPr/>
        </p:nvCxnSpPr>
        <p:spPr>
          <a:xfrm flipH="1">
            <a:off x="11136176" y="4558557"/>
            <a:ext cx="396000" cy="0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544FC7B-32AF-FB33-5CE7-03AC74AB5F36}"/>
              </a:ext>
            </a:extLst>
          </p:cNvPr>
          <p:cNvSpPr txBox="1"/>
          <p:nvPr/>
        </p:nvSpPr>
        <p:spPr>
          <a:xfrm>
            <a:off x="10580728" y="4271348"/>
            <a:ext cx="1716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accent1"/>
                </a:solidFill>
              </a:rPr>
              <a:t>He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37B0A9D-F0B2-74CB-3B78-F5C2459D00D1}"/>
              </a:ext>
            </a:extLst>
          </p:cNvPr>
          <p:cNvSpPr/>
          <p:nvPr/>
        </p:nvSpPr>
        <p:spPr>
          <a:xfrm>
            <a:off x="8596641" y="3819272"/>
            <a:ext cx="1038312" cy="914407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3352" h="914409">
                <a:moveTo>
                  <a:pt x="0" y="0"/>
                </a:moveTo>
                <a:cubicBezTo>
                  <a:pt x="131064" y="9144"/>
                  <a:pt x="262128" y="18288"/>
                  <a:pt x="411480" y="91440"/>
                </a:cubicBezTo>
                <a:cubicBezTo>
                  <a:pt x="560832" y="164592"/>
                  <a:pt x="743712" y="320040"/>
                  <a:pt x="896112" y="438912"/>
                </a:cubicBezTo>
                <a:cubicBezTo>
                  <a:pt x="1048512" y="557784"/>
                  <a:pt x="1196340" y="725424"/>
                  <a:pt x="1325880" y="804672"/>
                </a:cubicBezTo>
                <a:cubicBezTo>
                  <a:pt x="1455420" y="883920"/>
                  <a:pt x="1508101" y="915035"/>
                  <a:pt x="1673352" y="914400"/>
                </a:cubicBezTo>
              </a:path>
            </a:pathLst>
          </a:custGeom>
          <a:noFill/>
          <a:ln w="12700">
            <a:solidFill>
              <a:srgbClr val="12161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B04FD6-E4FD-F2DA-9E2B-26785016B146}"/>
              </a:ext>
            </a:extLst>
          </p:cNvPr>
          <p:cNvSpPr/>
          <p:nvPr/>
        </p:nvSpPr>
        <p:spPr>
          <a:xfrm>
            <a:off x="9946308" y="4934432"/>
            <a:ext cx="216000" cy="309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FD287C-6CDB-57D8-573E-4AE1482BA169}"/>
              </a:ext>
            </a:extLst>
          </p:cNvPr>
          <p:cNvSpPr/>
          <p:nvPr/>
        </p:nvSpPr>
        <p:spPr>
          <a:xfrm>
            <a:off x="9897746" y="3493159"/>
            <a:ext cx="288000" cy="811729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74C941-8E26-F14C-EA15-C9F58591C246}"/>
              </a:ext>
            </a:extLst>
          </p:cNvPr>
          <p:cNvCxnSpPr>
            <a:cxnSpLocks/>
          </p:cNvCxnSpPr>
          <p:nvPr/>
        </p:nvCxnSpPr>
        <p:spPr>
          <a:xfrm>
            <a:off x="9642220" y="4609187"/>
            <a:ext cx="36582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AA35C85-68DE-FEA1-EB60-864F7D4F6FD4}"/>
              </a:ext>
            </a:extLst>
          </p:cNvPr>
          <p:cNvCxnSpPr>
            <a:cxnSpLocks/>
          </p:cNvCxnSpPr>
          <p:nvPr/>
        </p:nvCxnSpPr>
        <p:spPr>
          <a:xfrm flipV="1">
            <a:off x="10008045" y="4412889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2F3D981-E8AD-8FF6-CF5B-C9EF40B4346C}"/>
              </a:ext>
            </a:extLst>
          </p:cNvPr>
          <p:cNvCxnSpPr>
            <a:cxnSpLocks/>
          </p:cNvCxnSpPr>
          <p:nvPr/>
        </p:nvCxnSpPr>
        <p:spPr>
          <a:xfrm flipV="1">
            <a:off x="10089258" y="4412888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F726DFF-D557-E8CF-F9DD-A4E9BC221CC7}"/>
              </a:ext>
            </a:extLst>
          </p:cNvPr>
          <p:cNvCxnSpPr>
            <a:cxnSpLocks/>
          </p:cNvCxnSpPr>
          <p:nvPr/>
        </p:nvCxnSpPr>
        <p:spPr>
          <a:xfrm>
            <a:off x="10089257" y="4609186"/>
            <a:ext cx="1548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C3BFB0F-AF30-3659-6210-61B2B69448F1}"/>
              </a:ext>
            </a:extLst>
          </p:cNvPr>
          <p:cNvCxnSpPr>
            <a:cxnSpLocks/>
          </p:cNvCxnSpPr>
          <p:nvPr/>
        </p:nvCxnSpPr>
        <p:spPr>
          <a:xfrm>
            <a:off x="9622032" y="4733679"/>
            <a:ext cx="36582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C9222EF-C8F9-E2D0-FFBA-47CEFA7BD708}"/>
              </a:ext>
            </a:extLst>
          </p:cNvPr>
          <p:cNvCxnSpPr>
            <a:cxnSpLocks/>
          </p:cNvCxnSpPr>
          <p:nvPr/>
        </p:nvCxnSpPr>
        <p:spPr>
          <a:xfrm>
            <a:off x="10107169" y="4733678"/>
            <a:ext cx="1548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455BFF6-3210-C03B-7BA3-87B99938D734}"/>
              </a:ext>
            </a:extLst>
          </p:cNvPr>
          <p:cNvCxnSpPr>
            <a:cxnSpLocks/>
          </p:cNvCxnSpPr>
          <p:nvPr/>
        </p:nvCxnSpPr>
        <p:spPr>
          <a:xfrm flipV="1">
            <a:off x="9987857" y="4733679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447AE01-08B4-28BC-4FA7-81937167DB2E}"/>
              </a:ext>
            </a:extLst>
          </p:cNvPr>
          <p:cNvCxnSpPr>
            <a:cxnSpLocks/>
          </p:cNvCxnSpPr>
          <p:nvPr/>
        </p:nvCxnSpPr>
        <p:spPr>
          <a:xfrm flipV="1">
            <a:off x="10107170" y="4733678"/>
            <a:ext cx="0" cy="19629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F72B14A3-DEAC-6591-E5FC-82F3BD502256}"/>
              </a:ext>
            </a:extLst>
          </p:cNvPr>
          <p:cNvSpPr/>
          <p:nvPr/>
        </p:nvSpPr>
        <p:spPr>
          <a:xfrm>
            <a:off x="10455083" y="4557822"/>
            <a:ext cx="309997" cy="21571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2" descr="Serbatoio Di Elio Vettoriali, Illustrazioni e Clipart">
            <a:extLst>
              <a:ext uri="{FF2B5EF4-FFF2-40B4-BE49-F238E27FC236}">
                <a16:creationId xmlns:a16="http://schemas.microsoft.com/office/drawing/2014/main" id="{3F3B520F-E97C-FADD-5F7B-DDDF9933D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0442" y="4498191"/>
            <a:ext cx="1909227" cy="147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83A4363F-38F7-88E5-E73D-25698752C483}"/>
              </a:ext>
            </a:extLst>
          </p:cNvPr>
          <p:cNvSpPr/>
          <p:nvPr/>
        </p:nvSpPr>
        <p:spPr>
          <a:xfrm>
            <a:off x="8934167" y="3394695"/>
            <a:ext cx="2064649" cy="2345301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0C2DC93-216E-642B-833B-BB40F5435534}"/>
              </a:ext>
            </a:extLst>
          </p:cNvPr>
          <p:cNvSpPr txBox="1"/>
          <p:nvPr/>
        </p:nvSpPr>
        <p:spPr>
          <a:xfrm>
            <a:off x="8979470" y="5825460"/>
            <a:ext cx="20646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3. Pressure control system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26C5551-4CDF-9937-7A6F-77E1E878E7E2}"/>
              </a:ext>
            </a:extLst>
          </p:cNvPr>
          <p:cNvSpPr txBox="1"/>
          <p:nvPr/>
        </p:nvSpPr>
        <p:spPr>
          <a:xfrm>
            <a:off x="8905041" y="3609672"/>
            <a:ext cx="1056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4.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Piezo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gauge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A7C48087-518B-A3C2-CBE5-878B8194BD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86" y="1492532"/>
            <a:ext cx="4423731" cy="2520267"/>
          </a:xfrm>
          <a:prstGeom prst="rect">
            <a:avLst/>
          </a:prstGeom>
          <a:ln>
            <a:solidFill>
              <a:srgbClr val="12161A"/>
            </a:solidFill>
          </a:ln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F812AE94-ADAA-BD36-F210-468ACE10FAD0}"/>
              </a:ext>
            </a:extLst>
          </p:cNvPr>
          <p:cNvSpPr txBox="1"/>
          <p:nvPr/>
        </p:nvSpPr>
        <p:spPr>
          <a:xfrm>
            <a:off x="963332" y="2830991"/>
            <a:ext cx="1716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solidFill>
                  <a:srgbClr val="0000FF"/>
                </a:solidFill>
              </a:rPr>
              <a:t>5. PT100s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5937379-BF76-976F-8D8D-867AE28DF0ED}"/>
              </a:ext>
            </a:extLst>
          </p:cNvPr>
          <p:cNvCxnSpPr>
            <a:cxnSpLocks/>
          </p:cNvCxnSpPr>
          <p:nvPr/>
        </p:nvCxnSpPr>
        <p:spPr>
          <a:xfrm>
            <a:off x="5030617" y="1492532"/>
            <a:ext cx="1503317" cy="676825"/>
          </a:xfrm>
          <a:prstGeom prst="line">
            <a:avLst/>
          </a:prstGeom>
          <a:ln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ED7A98C-7456-FF0F-031B-16367F401042}"/>
              </a:ext>
            </a:extLst>
          </p:cNvPr>
          <p:cNvCxnSpPr>
            <a:cxnSpLocks/>
          </p:cNvCxnSpPr>
          <p:nvPr/>
        </p:nvCxnSpPr>
        <p:spPr>
          <a:xfrm flipV="1">
            <a:off x="5030617" y="3587131"/>
            <a:ext cx="1503317" cy="425668"/>
          </a:xfrm>
          <a:prstGeom prst="line">
            <a:avLst/>
          </a:prstGeom>
          <a:ln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44EAC4A-966E-0755-0B7B-D9292D6700DA}"/>
              </a:ext>
            </a:extLst>
          </p:cNvPr>
          <p:cNvSpPr txBox="1"/>
          <p:nvPr/>
        </p:nvSpPr>
        <p:spPr>
          <a:xfrm>
            <a:off x="10071660" y="4799266"/>
            <a:ext cx="105686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INLET</a:t>
            </a:r>
          </a:p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VALVE</a:t>
            </a:r>
            <a:endParaRPr lang="en-GB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FB1581D-95F7-4A32-F87D-2FCA7F0A9551}"/>
              </a:ext>
            </a:extLst>
          </p:cNvPr>
          <p:cNvSpPr txBox="1"/>
          <p:nvPr/>
        </p:nvSpPr>
        <p:spPr>
          <a:xfrm>
            <a:off x="9530479" y="5248185"/>
            <a:ext cx="105686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OUTLET</a:t>
            </a:r>
          </a:p>
          <a:p>
            <a:pPr algn="ctr"/>
            <a:r>
              <a:rPr lang="fr-CH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VALVE</a:t>
            </a:r>
            <a:endParaRPr lang="en-GB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7A9F731-8E59-31E1-7553-018A874D4D00}"/>
              </a:ext>
            </a:extLst>
          </p:cNvPr>
          <p:cNvCxnSpPr>
            <a:cxnSpLocks/>
          </p:cNvCxnSpPr>
          <p:nvPr/>
        </p:nvCxnSpPr>
        <p:spPr>
          <a:xfrm flipV="1">
            <a:off x="10511720" y="4557822"/>
            <a:ext cx="145386" cy="215716"/>
          </a:xfrm>
          <a:prstGeom prst="line">
            <a:avLst/>
          </a:prstGeom>
          <a:ln w="9525"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20DB8CA-F701-131B-49A3-82C2977A4066}"/>
              </a:ext>
            </a:extLst>
          </p:cNvPr>
          <p:cNvCxnSpPr>
            <a:cxnSpLocks/>
          </p:cNvCxnSpPr>
          <p:nvPr/>
        </p:nvCxnSpPr>
        <p:spPr>
          <a:xfrm>
            <a:off x="9942198" y="5035538"/>
            <a:ext cx="218607" cy="123760"/>
          </a:xfrm>
          <a:prstGeom prst="line">
            <a:avLst/>
          </a:prstGeom>
          <a:ln w="9525">
            <a:solidFill>
              <a:srgbClr val="121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7BB72CC-D768-EAB2-4E3C-3CD6B8CC3A08}"/>
              </a:ext>
            </a:extLst>
          </p:cNvPr>
          <p:cNvSpPr/>
          <p:nvPr/>
        </p:nvSpPr>
        <p:spPr>
          <a:xfrm>
            <a:off x="9983903" y="4304888"/>
            <a:ext cx="129600" cy="136142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4D99049-AD0E-9EC6-E114-9B2119C141C4}"/>
              </a:ext>
            </a:extLst>
          </p:cNvPr>
          <p:cNvCxnSpPr/>
          <p:nvPr/>
        </p:nvCxnSpPr>
        <p:spPr>
          <a:xfrm flipV="1">
            <a:off x="2628900" y="1609301"/>
            <a:ext cx="0" cy="936000"/>
          </a:xfrm>
          <a:prstGeom prst="line">
            <a:avLst/>
          </a:prstGeom>
          <a:ln w="28575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DE33341E-B863-867B-6C69-4345B68A1F84}"/>
              </a:ext>
            </a:extLst>
          </p:cNvPr>
          <p:cNvSpPr/>
          <p:nvPr/>
        </p:nvSpPr>
        <p:spPr>
          <a:xfrm>
            <a:off x="8643405" y="3695136"/>
            <a:ext cx="1038312" cy="914407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3352" h="914409">
                <a:moveTo>
                  <a:pt x="0" y="0"/>
                </a:moveTo>
                <a:cubicBezTo>
                  <a:pt x="131064" y="9144"/>
                  <a:pt x="262128" y="18288"/>
                  <a:pt x="411480" y="91440"/>
                </a:cubicBezTo>
                <a:cubicBezTo>
                  <a:pt x="560832" y="164592"/>
                  <a:pt x="743712" y="320040"/>
                  <a:pt x="896112" y="438912"/>
                </a:cubicBezTo>
                <a:cubicBezTo>
                  <a:pt x="1048512" y="557784"/>
                  <a:pt x="1196340" y="725424"/>
                  <a:pt x="1325880" y="804672"/>
                </a:cubicBezTo>
                <a:cubicBezTo>
                  <a:pt x="1455420" y="883920"/>
                  <a:pt x="1508101" y="915035"/>
                  <a:pt x="1673352" y="914400"/>
                </a:cubicBezTo>
              </a:path>
            </a:pathLst>
          </a:custGeom>
          <a:noFill/>
          <a:ln w="12700">
            <a:solidFill>
              <a:srgbClr val="12161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B1203F34-5386-56B1-5A15-E8146F663117}"/>
              </a:ext>
            </a:extLst>
          </p:cNvPr>
          <p:cNvSpPr/>
          <p:nvPr/>
        </p:nvSpPr>
        <p:spPr>
          <a:xfrm flipV="1">
            <a:off x="8594291" y="2309984"/>
            <a:ext cx="1109749" cy="1036962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  <a:gd name="connsiteX0" fmla="*/ 0 w 1769293"/>
              <a:gd name="connsiteY0" fmla="*/ 0 h 927037"/>
              <a:gd name="connsiteX1" fmla="*/ 507421 w 1769293"/>
              <a:gd name="connsiteY1" fmla="*/ 104068 h 927037"/>
              <a:gd name="connsiteX2" fmla="*/ 992053 w 1769293"/>
              <a:gd name="connsiteY2" fmla="*/ 451540 h 927037"/>
              <a:gd name="connsiteX3" fmla="*/ 1421821 w 1769293"/>
              <a:gd name="connsiteY3" fmla="*/ 817300 h 927037"/>
              <a:gd name="connsiteX4" fmla="*/ 1769293 w 1769293"/>
              <a:gd name="connsiteY4" fmla="*/ 927028 h 927037"/>
              <a:gd name="connsiteX0" fmla="*/ 0 w 1788481"/>
              <a:gd name="connsiteY0" fmla="*/ 0 h 916514"/>
              <a:gd name="connsiteX1" fmla="*/ 526609 w 1788481"/>
              <a:gd name="connsiteY1" fmla="*/ 93545 h 916514"/>
              <a:gd name="connsiteX2" fmla="*/ 1011241 w 1788481"/>
              <a:gd name="connsiteY2" fmla="*/ 441017 h 916514"/>
              <a:gd name="connsiteX3" fmla="*/ 1441009 w 1788481"/>
              <a:gd name="connsiteY3" fmla="*/ 806777 h 916514"/>
              <a:gd name="connsiteX4" fmla="*/ 1788481 w 1788481"/>
              <a:gd name="connsiteY4" fmla="*/ 916505 h 91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481" h="916514">
                <a:moveTo>
                  <a:pt x="0" y="0"/>
                </a:moveTo>
                <a:cubicBezTo>
                  <a:pt x="131064" y="9144"/>
                  <a:pt x="358069" y="20042"/>
                  <a:pt x="526609" y="93545"/>
                </a:cubicBezTo>
                <a:cubicBezTo>
                  <a:pt x="695149" y="167048"/>
                  <a:pt x="858841" y="322145"/>
                  <a:pt x="1011241" y="441017"/>
                </a:cubicBezTo>
                <a:cubicBezTo>
                  <a:pt x="1163641" y="559889"/>
                  <a:pt x="1311469" y="727529"/>
                  <a:pt x="1441009" y="806777"/>
                </a:cubicBezTo>
                <a:cubicBezTo>
                  <a:pt x="1570549" y="886025"/>
                  <a:pt x="1623230" y="917140"/>
                  <a:pt x="1788481" y="916505"/>
                </a:cubicBezTo>
              </a:path>
            </a:pathLst>
          </a:custGeom>
          <a:noFill/>
          <a:ln w="12700">
            <a:solidFill>
              <a:srgbClr val="12161A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C11BA4CC-7F64-1385-CA5C-AD511334567E}"/>
              </a:ext>
            </a:extLst>
          </p:cNvPr>
          <p:cNvSpPr/>
          <p:nvPr/>
        </p:nvSpPr>
        <p:spPr>
          <a:xfrm flipV="1">
            <a:off x="8600243" y="2147410"/>
            <a:ext cx="1097844" cy="1036962"/>
          </a:xfrm>
          <a:custGeom>
            <a:avLst/>
            <a:gdLst>
              <a:gd name="connsiteX0" fmla="*/ 0 w 1673352"/>
              <a:gd name="connsiteY0" fmla="*/ 0 h 914400"/>
              <a:gd name="connsiteX1" fmla="*/ 411480 w 1673352"/>
              <a:gd name="connsiteY1" fmla="*/ 91440 h 914400"/>
              <a:gd name="connsiteX2" fmla="*/ 896112 w 1673352"/>
              <a:gd name="connsiteY2" fmla="*/ 438912 h 914400"/>
              <a:gd name="connsiteX3" fmla="*/ 1325880 w 1673352"/>
              <a:gd name="connsiteY3" fmla="*/ 804672 h 914400"/>
              <a:gd name="connsiteX4" fmla="*/ 1673352 w 1673352"/>
              <a:gd name="connsiteY4" fmla="*/ 914400 h 914400"/>
              <a:gd name="connsiteX0" fmla="*/ 0 w 1673352"/>
              <a:gd name="connsiteY0" fmla="*/ 0 h 914409"/>
              <a:gd name="connsiteX1" fmla="*/ 411480 w 1673352"/>
              <a:gd name="connsiteY1" fmla="*/ 91440 h 914409"/>
              <a:gd name="connsiteX2" fmla="*/ 896112 w 1673352"/>
              <a:gd name="connsiteY2" fmla="*/ 438912 h 914409"/>
              <a:gd name="connsiteX3" fmla="*/ 1325880 w 1673352"/>
              <a:gd name="connsiteY3" fmla="*/ 804672 h 914409"/>
              <a:gd name="connsiteX4" fmla="*/ 1673352 w 1673352"/>
              <a:gd name="connsiteY4" fmla="*/ 914400 h 914409"/>
              <a:gd name="connsiteX0" fmla="*/ 0 w 1769294"/>
              <a:gd name="connsiteY0" fmla="*/ 0 h 916513"/>
              <a:gd name="connsiteX1" fmla="*/ 411480 w 1769294"/>
              <a:gd name="connsiteY1" fmla="*/ 91440 h 916513"/>
              <a:gd name="connsiteX2" fmla="*/ 896112 w 1769294"/>
              <a:gd name="connsiteY2" fmla="*/ 438912 h 916513"/>
              <a:gd name="connsiteX3" fmla="*/ 1325880 w 1769294"/>
              <a:gd name="connsiteY3" fmla="*/ 804672 h 916513"/>
              <a:gd name="connsiteX4" fmla="*/ 1769294 w 1769294"/>
              <a:gd name="connsiteY4" fmla="*/ 916505 h 91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294" h="916513">
                <a:moveTo>
                  <a:pt x="0" y="0"/>
                </a:moveTo>
                <a:cubicBezTo>
                  <a:pt x="131064" y="9144"/>
                  <a:pt x="262128" y="18288"/>
                  <a:pt x="411480" y="91440"/>
                </a:cubicBezTo>
                <a:cubicBezTo>
                  <a:pt x="560832" y="164592"/>
                  <a:pt x="743712" y="320040"/>
                  <a:pt x="896112" y="438912"/>
                </a:cubicBezTo>
                <a:cubicBezTo>
                  <a:pt x="1048512" y="557784"/>
                  <a:pt x="1196340" y="725424"/>
                  <a:pt x="1325880" y="804672"/>
                </a:cubicBezTo>
                <a:cubicBezTo>
                  <a:pt x="1455420" y="883920"/>
                  <a:pt x="1604043" y="917140"/>
                  <a:pt x="1769294" y="916505"/>
                </a:cubicBezTo>
              </a:path>
            </a:pathLst>
          </a:custGeom>
          <a:noFill/>
          <a:ln w="12700">
            <a:solidFill>
              <a:srgbClr val="12161A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Vacuum Pump Vector Art, Icons, and Graphics for Free Download">
            <a:extLst>
              <a:ext uri="{FF2B5EF4-FFF2-40B4-BE49-F238E27FC236}">
                <a16:creationId xmlns:a16="http://schemas.microsoft.com/office/drawing/2014/main" id="{2A73F50F-E78C-9B50-57AE-A732F3D0E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265" y="1220965"/>
            <a:ext cx="1648092" cy="164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" name="TextBox 126">
            <a:extLst>
              <a:ext uri="{FF2B5EF4-FFF2-40B4-BE49-F238E27FC236}">
                <a16:creationId xmlns:a16="http://schemas.microsoft.com/office/drawing/2014/main" id="{DCF542F1-AF3F-DD86-55FC-4F94515589AA}"/>
              </a:ext>
            </a:extLst>
          </p:cNvPr>
          <p:cNvSpPr txBox="1"/>
          <p:nvPr/>
        </p:nvSpPr>
        <p:spPr>
          <a:xfrm>
            <a:off x="9946308" y="2494319"/>
            <a:ext cx="171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rgbClr val="12161A"/>
                </a:solidFill>
              </a:rPr>
              <a:t>Vacuum </a:t>
            </a:r>
            <a:r>
              <a:rPr lang="fr-CH" sz="1200" dirty="0" err="1">
                <a:solidFill>
                  <a:srgbClr val="12161A"/>
                </a:solidFill>
              </a:rPr>
              <a:t>pump</a:t>
            </a:r>
            <a:endParaRPr lang="en-GB" sz="1200" dirty="0">
              <a:solidFill>
                <a:srgbClr val="12161A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03984E-0AD3-622C-9511-9D3A7ED958D8}"/>
              </a:ext>
            </a:extLst>
          </p:cNvPr>
          <p:cNvCxnSpPr>
            <a:cxnSpLocks/>
          </p:cNvCxnSpPr>
          <p:nvPr/>
        </p:nvCxnSpPr>
        <p:spPr>
          <a:xfrm flipV="1">
            <a:off x="8212910" y="2018050"/>
            <a:ext cx="399148" cy="13614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BFCA75-87CC-D2BD-A996-1A9041B3118B}"/>
              </a:ext>
            </a:extLst>
          </p:cNvPr>
          <p:cNvCxnSpPr>
            <a:cxnSpLocks/>
          </p:cNvCxnSpPr>
          <p:nvPr/>
        </p:nvCxnSpPr>
        <p:spPr>
          <a:xfrm>
            <a:off x="7415688" y="2100802"/>
            <a:ext cx="487238" cy="8291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F6C12A-496C-8ADE-3DF6-13FC37BE0D2E}"/>
              </a:ext>
            </a:extLst>
          </p:cNvPr>
          <p:cNvSpPr txBox="1"/>
          <p:nvPr/>
        </p:nvSpPr>
        <p:spPr>
          <a:xfrm>
            <a:off x="9353550" y="242861"/>
            <a:ext cx="2623275" cy="43088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0033A0"/>
                </a:solidFill>
              </a:rPr>
              <a:t>DAQ developed and installed by </a:t>
            </a:r>
            <a:r>
              <a:rPr lang="en-US" sz="1400" b="1" dirty="0">
                <a:solidFill>
                  <a:srgbClr val="0033A0"/>
                </a:solidFill>
              </a:rPr>
              <a:t>Rodrigo Ferreira </a:t>
            </a:r>
            <a:r>
              <a:rPr lang="en-US" sz="1400" dirty="0">
                <a:solidFill>
                  <a:srgbClr val="0033A0"/>
                </a:solidFill>
              </a:rPr>
              <a:t>(TE-VSC)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4AD949-6071-E72D-94D3-E676F07FDFE6}"/>
              </a:ext>
            </a:extLst>
          </p:cNvPr>
          <p:cNvSpPr txBox="1"/>
          <p:nvPr/>
        </p:nvSpPr>
        <p:spPr>
          <a:xfrm>
            <a:off x="359780" y="4032720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Optical sensor (confocal chromatic):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measures membrane deflection.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B8423E-B2DE-1C2C-ACE5-7A997BD7622B}"/>
              </a:ext>
            </a:extLst>
          </p:cNvPr>
          <p:cNvSpPr txBox="1"/>
          <p:nvPr/>
        </p:nvSpPr>
        <p:spPr>
          <a:xfrm>
            <a:off x="367047" y="4514441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2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Servomotor stage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: enable horizontal movement of the optical sensor to probe the membrane surface.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5196C6-0B65-ED55-CCDC-FA343740897A}"/>
              </a:ext>
            </a:extLst>
          </p:cNvPr>
          <p:cNvSpPr txBox="1"/>
          <p:nvPr/>
        </p:nvSpPr>
        <p:spPr>
          <a:xfrm>
            <a:off x="373797" y="5007873"/>
            <a:ext cx="66475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3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Pressure control system: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regulates pressure during testing.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1241D2-795F-A3EA-50D1-EEA12196B49D}"/>
              </a:ext>
            </a:extLst>
          </p:cNvPr>
          <p:cNvSpPr txBox="1"/>
          <p:nvPr/>
        </p:nvSpPr>
        <p:spPr>
          <a:xfrm>
            <a:off x="374343" y="5270980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4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Piezo gauge sensor: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measures applied pressure to the membrane.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A04E5C-57E3-5C46-6888-BB23FB6F68D4}"/>
              </a:ext>
            </a:extLst>
          </p:cNvPr>
          <p:cNvSpPr txBox="1"/>
          <p:nvPr/>
        </p:nvSpPr>
        <p:spPr>
          <a:xfrm>
            <a:off x="367047" y="5783068"/>
            <a:ext cx="66475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90000"/>
              <a:buFont typeface="+mj-lt"/>
              <a:buAutoNum type="arabicPeriod" startAt="5"/>
            </a:pPr>
            <a:r>
              <a:rPr lang="en-GB" sz="1600" b="1" dirty="0">
                <a:solidFill>
                  <a:schemeClr val="tx2"/>
                </a:solidFill>
                <a:highlight>
                  <a:srgbClr val="FFFFFF"/>
                </a:highlight>
              </a:rPr>
              <a:t>PT100s: </a:t>
            </a: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measure membrane and system components temperature.</a:t>
            </a:r>
          </a:p>
        </p:txBody>
      </p:sp>
    </p:spTree>
    <p:extLst>
      <p:ext uri="{BB962C8B-B14F-4D97-AF65-F5344CB8AC3E}">
        <p14:creationId xmlns:p14="http://schemas.microsoft.com/office/powerpoint/2010/main" val="388753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repeatCount="3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8" grpId="0"/>
      <p:bldP spid="31" grpId="0" animBg="1"/>
      <p:bldP spid="6" grpId="0" animBg="1"/>
      <p:bldP spid="8" grpId="0" animBg="1"/>
      <p:bldP spid="39" grpId="0" animBg="1"/>
      <p:bldP spid="63" grpId="0" animBg="1"/>
      <p:bldP spid="64" grpId="0"/>
      <p:bldP spid="65" grpId="0"/>
      <p:bldP spid="68" grpId="0"/>
      <p:bldP spid="91" grpId="0"/>
      <p:bldP spid="92" grpId="0"/>
      <p:bldP spid="101" grpId="0" animBg="1"/>
      <p:bldP spid="123" grpId="0" animBg="1"/>
      <p:bldP spid="29" grpId="0"/>
      <p:bldP spid="30" grpId="0"/>
      <p:bldP spid="32" grpId="0"/>
      <p:bldP spid="41" grpId="0"/>
      <p:bldP spid="42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71920</TotalTime>
  <Words>5015</Words>
  <Application>Microsoft Office PowerPoint</Application>
  <PresentationFormat>Widescreen</PresentationFormat>
  <Paragraphs>922</Paragraphs>
  <Slides>55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Abadi Extra Light</vt:lpstr>
      <vt:lpstr>Aptos</vt:lpstr>
      <vt:lpstr>Arial</vt:lpstr>
      <vt:lpstr>Calibri</vt:lpstr>
      <vt:lpstr>Calibri Light</vt:lpstr>
      <vt:lpstr>Cambria Math</vt:lpstr>
      <vt:lpstr>JuliaMono</vt:lpstr>
      <vt:lpstr>Symbol</vt:lpstr>
      <vt:lpstr>Times New Roman</vt:lpstr>
      <vt:lpstr>Wingdings</vt:lpstr>
      <vt:lpstr>Office Theme</vt:lpstr>
      <vt:lpstr>Innovative bulge test setup for beam vacuum windows characterisation</vt:lpstr>
      <vt:lpstr>PowerPoint Presentation</vt:lpstr>
      <vt:lpstr>PowerPoint Presentation</vt:lpstr>
      <vt:lpstr>PowerPoint Presentation</vt:lpstr>
      <vt:lpstr>PowerPoint Presentation</vt:lpstr>
      <vt:lpstr>Bulge test setup Experimental technique </vt:lpstr>
      <vt:lpstr>PowerPoint Presentation</vt:lpstr>
      <vt:lpstr>PowerPoint Presentation</vt:lpstr>
      <vt:lpstr>Bulge test setup Instrumentation</vt:lpstr>
      <vt:lpstr>PowerPoint Presentation</vt:lpstr>
      <vt:lpstr>PowerPoint Presentation</vt:lpstr>
      <vt:lpstr>PowerPoint Presentation</vt:lpstr>
      <vt:lpstr>PowerPoint Presentation</vt:lpstr>
      <vt:lpstr>Si3N4 membranes: bulge tests @RT Setup</vt:lpstr>
      <vt:lpstr>Si3N4 membranes: bulge tests @RT Initial condition </vt:lpstr>
      <vt:lpstr>Si3N4 membranes: bulge tests @RT Material properties </vt:lpstr>
      <vt:lpstr>PowerPoint Presentation</vt:lpstr>
      <vt:lpstr>Si3N4 membranes: bulge tests @CT  </vt:lpstr>
      <vt:lpstr>PowerPoint Presentation</vt:lpstr>
      <vt:lpstr>Si3N4 membranes: bulge tests @HT Material properties</vt:lpstr>
      <vt:lpstr>Si3N4 membranes: bulge tests @HT Material properties</vt:lpstr>
      <vt:lpstr>Si3N4 membranes: three temperature summary Material properties</vt:lpstr>
      <vt:lpstr>Si3N4 membranes: fatigue tests  </vt:lpstr>
      <vt:lpstr>Si3N4 membranes: fatigue tests @RT (f=0.1 Hz)  </vt:lpstr>
      <vt:lpstr>Si3N4 membranes: fatigue tests @RT (f=0.1 Hz)  </vt:lpstr>
      <vt:lpstr>Si3N4 membranes: fatigue tests @RT (f=0.1 Hz)  </vt:lpstr>
      <vt:lpstr>Si3N4 membranes: fatigue tests @RT (f=0.1 Hz)  </vt:lpstr>
      <vt:lpstr>Si3N4 membranes: fatigue tests @RT (f=0.1 Hz)  </vt:lpstr>
      <vt:lpstr>Si3N4 membranes: fatigue tests @RT (f=0.1 Hz)  </vt:lpstr>
      <vt:lpstr>Si3N4 membranes: fatigue tests @RT (f=0.1 Hz)  </vt:lpstr>
      <vt:lpstr>Si3N4 membranes: fatigue tests @CT (f=0.1 Hz)  </vt:lpstr>
      <vt:lpstr>Si3N4 membranes: fatigue tests @CT (f=0.1 Hz)  </vt:lpstr>
      <vt:lpstr>Si3N4 membranes: fatigue tests @CT (f=0.1 Hz)  </vt:lpstr>
      <vt:lpstr>PowerPoint Presentation</vt:lpstr>
      <vt:lpstr>Bulge test setup enhancement for larger membranes Design of a new holder flange</vt:lpstr>
      <vt:lpstr>PowerPoint Presentation</vt:lpstr>
      <vt:lpstr>Ti-6Al-4V window dimensioning A new window for the TT2-FTA line</vt:lpstr>
      <vt:lpstr>Ti-6Al-4V window dimensioning Exprimental tests</vt:lpstr>
      <vt:lpstr>Ti-6Al-4V window dimensioning FE simulation results</vt:lpstr>
      <vt:lpstr>PowerPoint Presentation</vt:lpstr>
      <vt:lpstr>Conclusions</vt:lpstr>
      <vt:lpstr>PowerPoint Presentation</vt:lpstr>
      <vt:lpstr>Confocal chromatic sensor</vt:lpstr>
      <vt:lpstr>Potential other applications of the bulge test setup Gasket profile</vt:lpstr>
      <vt:lpstr>FEM simulations @HT  Load and boundary conditions</vt:lpstr>
      <vt:lpstr>FEM simulations Material properties</vt:lpstr>
      <vt:lpstr>FEM simulations Material properties</vt:lpstr>
      <vt:lpstr>Beam windows for final cooling </vt:lpstr>
      <vt:lpstr>PowerPoint Presentation</vt:lpstr>
      <vt:lpstr>PowerPoint Presentation</vt:lpstr>
      <vt:lpstr>PowerPoint Presentation</vt:lpstr>
      <vt:lpstr>PowerPoint Presentation</vt:lpstr>
      <vt:lpstr>Bulge test Adhesives for different temperature tests</vt:lpstr>
      <vt:lpstr>Bulge test Adhesives for different temperature tests</vt:lpstr>
      <vt:lpstr>Si3N4 membranes: bulge tests @RT FEM vs ESPERIMENTS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Valentina Giovinco</dc:creator>
  <cp:lastModifiedBy>Valentina Giovinco</cp:lastModifiedBy>
  <cp:revision>827</cp:revision>
  <cp:lastPrinted>2025-04-04T15:12:09Z</cp:lastPrinted>
  <dcterms:created xsi:type="dcterms:W3CDTF">2024-06-26T15:58:17Z</dcterms:created>
  <dcterms:modified xsi:type="dcterms:W3CDTF">2025-04-06T14:25:11Z</dcterms:modified>
</cp:coreProperties>
</file>