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handoutMasterIdLst>
    <p:handoutMasterId r:id="rId21"/>
  </p:handoutMasterIdLst>
  <p:sldIdLst>
    <p:sldId id="296" r:id="rId2"/>
    <p:sldId id="297" r:id="rId3"/>
    <p:sldId id="299" r:id="rId4"/>
    <p:sldId id="300" r:id="rId5"/>
    <p:sldId id="301" r:id="rId6"/>
    <p:sldId id="303" r:id="rId7"/>
    <p:sldId id="309" r:id="rId8"/>
    <p:sldId id="304" r:id="rId9"/>
    <p:sldId id="341" r:id="rId10"/>
    <p:sldId id="305" r:id="rId11"/>
    <p:sldId id="342" r:id="rId12"/>
    <p:sldId id="307" r:id="rId13"/>
    <p:sldId id="344" r:id="rId14"/>
    <p:sldId id="306" r:id="rId15"/>
    <p:sldId id="343" r:id="rId16"/>
    <p:sldId id="308" r:id="rId17"/>
    <p:sldId id="298" r:id="rId18"/>
    <p:sldId id="288"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547"/>
    <p:restoredTop sz="94686"/>
  </p:normalViewPr>
  <p:slideViewPr>
    <p:cSldViewPr snapToGrid="0" snapToObjects="1">
      <p:cViewPr>
        <p:scale>
          <a:sx n="133" d="100"/>
          <a:sy n="133" d="100"/>
        </p:scale>
        <p:origin x="728" y="36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3/28/25</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3/28/25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25FC4307-AADB-BE47-352D-8E9764B3400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42542" y="2075542"/>
            <a:ext cx="2706915" cy="2706915"/>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1"/>
            <a:ext cx="6024562" cy="6366933"/>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5" name="Date Placeholder 3">
            <a:extLst>
              <a:ext uri="{FF2B5EF4-FFF2-40B4-BE49-F238E27FC236}">
                <a16:creationId xmlns:a16="http://schemas.microsoft.com/office/drawing/2014/main" id="{FB3572EF-F2DF-0AE6-571F-A82DB44678AA}"/>
              </a:ext>
            </a:extLst>
          </p:cNvPr>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850">
                <a:solidFill>
                  <a:schemeClr val="tx1"/>
                </a:solidFill>
              </a:defRPr>
            </a:lvl1pPr>
          </a:lstStyle>
          <a:p>
            <a:r>
              <a:rPr lang="en-US" dirty="0"/>
              <a:t>April 7, 2025</a:t>
            </a:r>
          </a:p>
        </p:txBody>
      </p:sp>
      <p:sp>
        <p:nvSpPr>
          <p:cNvPr id="6" name="Footer Placeholder 6">
            <a:extLst>
              <a:ext uri="{FF2B5EF4-FFF2-40B4-BE49-F238E27FC236}">
                <a16:creationId xmlns:a16="http://schemas.microsoft.com/office/drawing/2014/main" id="{990071FC-CE7F-9DA2-A1DC-CDB08E6FEAA8}"/>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850">
                <a:solidFill>
                  <a:schemeClr val="tx1"/>
                </a:solidFill>
              </a:defRPr>
            </a:lvl1pPr>
          </a:lstStyle>
          <a:p>
            <a:r>
              <a:rPr lang="en-US" dirty="0"/>
              <a:t>Mirko Pojer	217th TE-TM meeting</a:t>
            </a:r>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5" name="Date Placeholder 3">
            <a:extLst>
              <a:ext uri="{FF2B5EF4-FFF2-40B4-BE49-F238E27FC236}">
                <a16:creationId xmlns:a16="http://schemas.microsoft.com/office/drawing/2014/main" id="{92112B1F-A6CC-F938-657E-2550CC8E952E}"/>
              </a:ext>
            </a:extLst>
          </p:cNvPr>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850">
                <a:solidFill>
                  <a:schemeClr val="tx1"/>
                </a:solidFill>
              </a:defRPr>
            </a:lvl1pPr>
          </a:lstStyle>
          <a:p>
            <a:r>
              <a:rPr lang="en-US" dirty="0"/>
              <a:t>April 7, 2025</a:t>
            </a:r>
          </a:p>
        </p:txBody>
      </p:sp>
      <p:sp>
        <p:nvSpPr>
          <p:cNvPr id="6" name="Footer Placeholder 6">
            <a:extLst>
              <a:ext uri="{FF2B5EF4-FFF2-40B4-BE49-F238E27FC236}">
                <a16:creationId xmlns:a16="http://schemas.microsoft.com/office/drawing/2014/main" id="{1FD21BA1-7902-6391-06BA-2A66E0699A0C}"/>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850">
                <a:solidFill>
                  <a:schemeClr val="tx1"/>
                </a:solidFill>
              </a:defRPr>
            </a:lvl1pPr>
          </a:lstStyle>
          <a:p>
            <a:r>
              <a:rPr lang="en-US" dirty="0"/>
              <a:t>Mirko Pojer	217th TE-TM meeting</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5" name="Date Placeholder 3">
            <a:extLst>
              <a:ext uri="{FF2B5EF4-FFF2-40B4-BE49-F238E27FC236}">
                <a16:creationId xmlns:a16="http://schemas.microsoft.com/office/drawing/2014/main" id="{3D32FC89-6D8F-111D-0957-3C7213D740B1}"/>
              </a:ext>
            </a:extLst>
          </p:cNvPr>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850">
                <a:solidFill>
                  <a:schemeClr val="tx1"/>
                </a:solidFill>
              </a:defRPr>
            </a:lvl1pPr>
          </a:lstStyle>
          <a:p>
            <a:r>
              <a:rPr lang="en-US" dirty="0"/>
              <a:t>April 7, 2025</a:t>
            </a:r>
          </a:p>
        </p:txBody>
      </p:sp>
      <p:sp>
        <p:nvSpPr>
          <p:cNvPr id="6" name="Footer Placeholder 6">
            <a:extLst>
              <a:ext uri="{FF2B5EF4-FFF2-40B4-BE49-F238E27FC236}">
                <a16:creationId xmlns:a16="http://schemas.microsoft.com/office/drawing/2014/main" id="{68F83A67-A476-BC71-7943-C742EEAC4459}"/>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850">
                <a:solidFill>
                  <a:schemeClr val="tx1"/>
                </a:solidFill>
              </a:defRPr>
            </a:lvl1pPr>
          </a:lstStyle>
          <a:p>
            <a:r>
              <a:rPr lang="en-US" dirty="0"/>
              <a:t>Mirko Pojer	217th TE-TM meeting</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9405"/>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
        <p:nvSpPr>
          <p:cNvPr id="7" name="Date Placeholder 3">
            <a:extLst>
              <a:ext uri="{FF2B5EF4-FFF2-40B4-BE49-F238E27FC236}">
                <a16:creationId xmlns:a16="http://schemas.microsoft.com/office/drawing/2014/main" id="{3A745340-AA3A-1AF6-C9E4-912E95F1488F}"/>
              </a:ext>
            </a:extLst>
          </p:cNvPr>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850">
                <a:solidFill>
                  <a:schemeClr val="tx1"/>
                </a:solidFill>
              </a:defRPr>
            </a:lvl1pPr>
          </a:lstStyle>
          <a:p>
            <a:r>
              <a:rPr lang="en-US" dirty="0"/>
              <a:t>April 7, 2025</a:t>
            </a:r>
          </a:p>
        </p:txBody>
      </p:sp>
      <p:sp>
        <p:nvSpPr>
          <p:cNvPr id="9" name="Footer Placeholder 6">
            <a:extLst>
              <a:ext uri="{FF2B5EF4-FFF2-40B4-BE49-F238E27FC236}">
                <a16:creationId xmlns:a16="http://schemas.microsoft.com/office/drawing/2014/main" id="{3FA834D2-6213-75F5-F8CD-B82C0E6BA3D2}"/>
              </a:ext>
            </a:extLst>
          </p:cNvPr>
          <p:cNvSpPr>
            <a:spLocks noGrp="1"/>
          </p:cNvSpPr>
          <p:nvPr>
            <p:ph type="ftr" sz="quarter" idx="19"/>
          </p:nvPr>
        </p:nvSpPr>
        <p:spPr>
          <a:xfrm>
            <a:off x="1145352" y="6424993"/>
            <a:ext cx="6787386" cy="365125"/>
          </a:xfrm>
          <a:prstGeom prst="rect">
            <a:avLst/>
          </a:prstGeom>
        </p:spPr>
        <p:txBody>
          <a:bodyPr vert="horz" lIns="0" tIns="0" rIns="0" bIns="0" rtlCol="0" anchor="ctr"/>
          <a:lstStyle>
            <a:lvl1pPr algn="l">
              <a:defRPr sz="850">
                <a:solidFill>
                  <a:schemeClr val="tx1"/>
                </a:solidFill>
              </a:defRPr>
            </a:lvl1pPr>
          </a:lstStyle>
          <a:p>
            <a:r>
              <a:rPr lang="en-US" dirty="0"/>
              <a:t>Mirko Pojer	217th TE-TM meeting</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7" name="Date Placeholder 3">
            <a:extLst>
              <a:ext uri="{FF2B5EF4-FFF2-40B4-BE49-F238E27FC236}">
                <a16:creationId xmlns:a16="http://schemas.microsoft.com/office/drawing/2014/main" id="{CC0B832B-96B4-BD00-2AE8-7959657EC3A6}"/>
              </a:ext>
            </a:extLst>
          </p:cNvPr>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850">
                <a:solidFill>
                  <a:schemeClr val="tx1"/>
                </a:solidFill>
              </a:defRPr>
            </a:lvl1pPr>
          </a:lstStyle>
          <a:p>
            <a:r>
              <a:rPr lang="en-US" dirty="0"/>
              <a:t>April 7, 2025</a:t>
            </a:r>
          </a:p>
        </p:txBody>
      </p:sp>
      <p:sp>
        <p:nvSpPr>
          <p:cNvPr id="8" name="Footer Placeholder 6">
            <a:extLst>
              <a:ext uri="{FF2B5EF4-FFF2-40B4-BE49-F238E27FC236}">
                <a16:creationId xmlns:a16="http://schemas.microsoft.com/office/drawing/2014/main" id="{BF07C0BC-E12E-C1CB-3DCB-8AD04B1CD45F}"/>
              </a:ext>
            </a:extLst>
          </p:cNvPr>
          <p:cNvSpPr>
            <a:spLocks noGrp="1"/>
          </p:cNvSpPr>
          <p:nvPr>
            <p:ph type="ftr" sz="quarter" idx="20"/>
          </p:nvPr>
        </p:nvSpPr>
        <p:spPr>
          <a:xfrm>
            <a:off x="1145352" y="6424993"/>
            <a:ext cx="6787386" cy="365125"/>
          </a:xfrm>
          <a:prstGeom prst="rect">
            <a:avLst/>
          </a:prstGeom>
        </p:spPr>
        <p:txBody>
          <a:bodyPr vert="horz" lIns="0" tIns="0" rIns="0" bIns="0" rtlCol="0" anchor="ctr"/>
          <a:lstStyle>
            <a:lvl1pPr algn="l">
              <a:defRPr sz="850">
                <a:solidFill>
                  <a:schemeClr val="tx1"/>
                </a:solidFill>
              </a:defRPr>
            </a:lvl1pPr>
          </a:lstStyle>
          <a:p>
            <a:r>
              <a:rPr lang="en-US" dirty="0"/>
              <a:t>Mirko Pojer	217th TE-TM meeting</a:t>
            </a:r>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8FB9380C-4B51-7241-B1C5-FEB689A995C2}" type="datetime3">
              <a:rPr lang="en-US" smtClean="0"/>
              <a:t>28 March 2025</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5B12E276-0EB9-0B47-B368-FA480A6A2BED}" type="datetime3">
              <a:rPr lang="en-US" smtClean="0"/>
              <a:t>28 March 2025</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7E56C087-DF20-6544-90B6-C842B78D52E8}" type="datetime3">
              <a:rPr lang="en-US" smtClean="0"/>
              <a:t>28 March 2025</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73DE68DD-2BC1-C446-ADB7-76A3823DB7E7}" type="datetime3">
              <a:rPr lang="en-US" smtClean="0"/>
              <a:t>28 March 2025</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3" name="Date Placeholder 3">
            <a:extLst>
              <a:ext uri="{FF2B5EF4-FFF2-40B4-BE49-F238E27FC236}">
                <a16:creationId xmlns:a16="http://schemas.microsoft.com/office/drawing/2014/main" id="{879CEFC3-D6D9-1026-5E7D-41DFF3D898E9}"/>
              </a:ext>
            </a:extLst>
          </p:cNvPr>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850">
                <a:solidFill>
                  <a:schemeClr val="tx1"/>
                </a:solidFill>
              </a:defRPr>
            </a:lvl1pPr>
          </a:lstStyle>
          <a:p>
            <a:r>
              <a:rPr lang="en-US" dirty="0"/>
              <a:t>April 7, 2025</a:t>
            </a:r>
          </a:p>
        </p:txBody>
      </p:sp>
      <p:sp>
        <p:nvSpPr>
          <p:cNvPr id="4" name="Footer Placeholder 6">
            <a:extLst>
              <a:ext uri="{FF2B5EF4-FFF2-40B4-BE49-F238E27FC236}">
                <a16:creationId xmlns:a16="http://schemas.microsoft.com/office/drawing/2014/main" id="{872249D2-E8B0-E736-79E0-2CB59F558310}"/>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850">
                <a:solidFill>
                  <a:schemeClr val="tx1"/>
                </a:solidFill>
              </a:defRPr>
            </a:lvl1pPr>
          </a:lstStyle>
          <a:p>
            <a:r>
              <a:rPr lang="en-US" dirty="0"/>
              <a:t>Mirko Pojer	217th TE-TM meeting</a:t>
            </a:r>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Date Placeholder 3">
            <a:extLst>
              <a:ext uri="{FF2B5EF4-FFF2-40B4-BE49-F238E27FC236}">
                <a16:creationId xmlns:a16="http://schemas.microsoft.com/office/drawing/2014/main" id="{22616E0D-7431-4BCD-FD20-504A74B51A8F}"/>
              </a:ext>
            </a:extLst>
          </p:cNvPr>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850">
                <a:solidFill>
                  <a:schemeClr val="tx1"/>
                </a:solidFill>
              </a:defRPr>
            </a:lvl1pPr>
          </a:lstStyle>
          <a:p>
            <a:r>
              <a:rPr lang="en-US" dirty="0"/>
              <a:t>-  April 7, 2025</a:t>
            </a:r>
          </a:p>
        </p:txBody>
      </p:sp>
      <p:sp>
        <p:nvSpPr>
          <p:cNvPr id="5" name="Footer Placeholder 6">
            <a:extLst>
              <a:ext uri="{FF2B5EF4-FFF2-40B4-BE49-F238E27FC236}">
                <a16:creationId xmlns:a16="http://schemas.microsoft.com/office/drawing/2014/main" id="{FC23D37E-BFE4-2535-4399-739D7EB21A27}"/>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850">
                <a:solidFill>
                  <a:schemeClr val="tx1"/>
                </a:solidFill>
              </a:defRPr>
            </a:lvl1pPr>
          </a:lstStyle>
          <a:p>
            <a:r>
              <a:rPr lang="en-US" dirty="0"/>
              <a:t>Mirko Pojer	217th TE-TM meeting</a:t>
            </a:r>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2" name="Date Placeholder 3">
            <a:extLst>
              <a:ext uri="{FF2B5EF4-FFF2-40B4-BE49-F238E27FC236}">
                <a16:creationId xmlns:a16="http://schemas.microsoft.com/office/drawing/2014/main" id="{E4917ED4-78EF-E6ED-4A45-8CDDD3CE0DFA}"/>
              </a:ext>
            </a:extLst>
          </p:cNvPr>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850">
                <a:solidFill>
                  <a:schemeClr val="tx1"/>
                </a:solidFill>
              </a:defRPr>
            </a:lvl1pPr>
          </a:lstStyle>
          <a:p>
            <a:r>
              <a:rPr lang="en-US" dirty="0"/>
              <a:t>April 7, 2025</a:t>
            </a:r>
          </a:p>
        </p:txBody>
      </p:sp>
      <p:sp>
        <p:nvSpPr>
          <p:cNvPr id="3" name="Footer Placeholder 6">
            <a:extLst>
              <a:ext uri="{FF2B5EF4-FFF2-40B4-BE49-F238E27FC236}">
                <a16:creationId xmlns:a16="http://schemas.microsoft.com/office/drawing/2014/main" id="{20A8C1EF-4569-70CC-1B9A-50B8F010994C}"/>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850">
                <a:solidFill>
                  <a:schemeClr val="tx1"/>
                </a:solidFill>
              </a:defRPr>
            </a:lvl1pPr>
          </a:lstStyle>
          <a:p>
            <a:r>
              <a:rPr lang="en-US" dirty="0"/>
              <a:t>Mirko Pojer	217th TE-TM meeting</a:t>
            </a:r>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558632" y="4869770"/>
            <a:ext cx="1074737" cy="10747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bg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650824"/>
            <a:ext cx="11376026" cy="549951"/>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GB" dirty="0"/>
          </a:p>
        </p:txBody>
      </p:sp>
      <p:pic>
        <p:nvPicPr>
          <p:cNvPr id="2" name="Graphic 1">
            <a:extLst>
              <a:ext uri="{FF2B5EF4-FFF2-40B4-BE49-F238E27FC236}">
                <a16:creationId xmlns:a16="http://schemas.microsoft.com/office/drawing/2014/main" id="{43B4A7CD-041C-B2EA-8B83-3451E07EC53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052224" y="714489"/>
            <a:ext cx="2059046" cy="2059046"/>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lvl1pPr>
              <a:defRPr sz="3200"/>
            </a:lvl1pPr>
          </a:lstStyle>
          <a:p>
            <a:r>
              <a:rPr lang="en-GB"/>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2" name="Date Placeholder 3">
            <a:extLst>
              <a:ext uri="{FF2B5EF4-FFF2-40B4-BE49-F238E27FC236}">
                <a16:creationId xmlns:a16="http://schemas.microsoft.com/office/drawing/2014/main" id="{152FFECF-6D46-91BA-F11B-0428BB23BA1A}"/>
              </a:ext>
            </a:extLst>
          </p:cNvPr>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850">
                <a:solidFill>
                  <a:schemeClr val="tx1"/>
                </a:solidFill>
              </a:defRPr>
            </a:lvl1pPr>
          </a:lstStyle>
          <a:p>
            <a:r>
              <a:rPr lang="en-US" dirty="0"/>
              <a:t>April 7, 2025</a:t>
            </a:r>
          </a:p>
        </p:txBody>
      </p:sp>
      <p:sp>
        <p:nvSpPr>
          <p:cNvPr id="4" name="Footer Placeholder 6">
            <a:extLst>
              <a:ext uri="{FF2B5EF4-FFF2-40B4-BE49-F238E27FC236}">
                <a16:creationId xmlns:a16="http://schemas.microsoft.com/office/drawing/2014/main" id="{A184A8B2-E283-AB6A-2196-B722E60B1AE7}"/>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850">
                <a:solidFill>
                  <a:schemeClr val="tx1"/>
                </a:solidFill>
              </a:defRPr>
            </a:lvl1pPr>
          </a:lstStyle>
          <a:p>
            <a:r>
              <a:rPr lang="en-US" dirty="0"/>
              <a:t>Mirko Pojer	217th TE-TM meeting</a:t>
            </a:r>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2" name="Date Placeholder 3">
            <a:extLst>
              <a:ext uri="{FF2B5EF4-FFF2-40B4-BE49-F238E27FC236}">
                <a16:creationId xmlns:a16="http://schemas.microsoft.com/office/drawing/2014/main" id="{8F7243A2-FD96-CD19-CC61-AEFEF6EBA082}"/>
              </a:ext>
            </a:extLst>
          </p:cNvPr>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850">
                <a:solidFill>
                  <a:schemeClr val="tx1"/>
                </a:solidFill>
              </a:defRPr>
            </a:lvl1pPr>
          </a:lstStyle>
          <a:p>
            <a:r>
              <a:rPr lang="en-US" dirty="0"/>
              <a:t>April 7, 2025</a:t>
            </a:r>
          </a:p>
        </p:txBody>
      </p:sp>
      <p:sp>
        <p:nvSpPr>
          <p:cNvPr id="4" name="Footer Placeholder 6">
            <a:extLst>
              <a:ext uri="{FF2B5EF4-FFF2-40B4-BE49-F238E27FC236}">
                <a16:creationId xmlns:a16="http://schemas.microsoft.com/office/drawing/2014/main" id="{A35F7DFE-B2E8-EF62-DC53-8B17DB00E5A5}"/>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850">
                <a:solidFill>
                  <a:schemeClr val="tx1"/>
                </a:solidFill>
              </a:defRPr>
            </a:lvl1pPr>
          </a:lstStyle>
          <a:p>
            <a:r>
              <a:rPr lang="en-US" dirty="0"/>
              <a:t>Mirko Pojer	217th TE-TM meeting</a:t>
            </a:r>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2" name="Date Placeholder 3">
            <a:extLst>
              <a:ext uri="{FF2B5EF4-FFF2-40B4-BE49-F238E27FC236}">
                <a16:creationId xmlns:a16="http://schemas.microsoft.com/office/drawing/2014/main" id="{DF941BC3-A5CA-0E99-CA12-E2239F3D444E}"/>
              </a:ext>
            </a:extLst>
          </p:cNvPr>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850">
                <a:solidFill>
                  <a:schemeClr val="tx1"/>
                </a:solidFill>
              </a:defRPr>
            </a:lvl1pPr>
          </a:lstStyle>
          <a:p>
            <a:r>
              <a:rPr lang="en-US" dirty="0"/>
              <a:t>April 7, 2025</a:t>
            </a:r>
          </a:p>
        </p:txBody>
      </p:sp>
      <p:sp>
        <p:nvSpPr>
          <p:cNvPr id="3" name="Footer Placeholder 6">
            <a:extLst>
              <a:ext uri="{FF2B5EF4-FFF2-40B4-BE49-F238E27FC236}">
                <a16:creationId xmlns:a16="http://schemas.microsoft.com/office/drawing/2014/main" id="{81B928C4-FD43-E7E7-1D7A-D42E1731BCD5}"/>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850">
                <a:solidFill>
                  <a:schemeClr val="tx1"/>
                </a:solidFill>
              </a:defRPr>
            </a:lvl1pPr>
          </a:lstStyle>
          <a:p>
            <a:r>
              <a:rPr lang="en-US" dirty="0"/>
              <a:t>Mirko Pojer	217th TE-TM meeting</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3200"/>
            <a:ext cx="12192000" cy="6373323"/>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18162"/>
            <a:ext cx="4116387" cy="6394685"/>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2" name="Date Placeholder 3">
            <a:extLst>
              <a:ext uri="{FF2B5EF4-FFF2-40B4-BE49-F238E27FC236}">
                <a16:creationId xmlns:a16="http://schemas.microsoft.com/office/drawing/2014/main" id="{A5A6ABCE-5172-58C4-8C98-85672AEA8B65}"/>
              </a:ext>
            </a:extLst>
          </p:cNvPr>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850">
                <a:solidFill>
                  <a:schemeClr val="tx1"/>
                </a:solidFill>
              </a:defRPr>
            </a:lvl1pPr>
          </a:lstStyle>
          <a:p>
            <a:r>
              <a:rPr lang="en-US" dirty="0"/>
              <a:t>April 7, 2025</a:t>
            </a:r>
          </a:p>
        </p:txBody>
      </p:sp>
      <p:sp>
        <p:nvSpPr>
          <p:cNvPr id="4" name="Footer Placeholder 6">
            <a:extLst>
              <a:ext uri="{FF2B5EF4-FFF2-40B4-BE49-F238E27FC236}">
                <a16:creationId xmlns:a16="http://schemas.microsoft.com/office/drawing/2014/main" id="{0DDC74CD-0F14-961A-910F-516BA2F8320A}"/>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850">
                <a:solidFill>
                  <a:schemeClr val="tx1"/>
                </a:solidFill>
              </a:defRPr>
            </a:lvl1pPr>
          </a:lstStyle>
          <a:p>
            <a:r>
              <a:rPr lang="en-US" dirty="0"/>
              <a:t>Mirko Pojer	217th TE-TM meeting</a:t>
            </a:r>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7" name="Date Placeholder 3">
            <a:extLst>
              <a:ext uri="{FF2B5EF4-FFF2-40B4-BE49-F238E27FC236}">
                <a16:creationId xmlns:a16="http://schemas.microsoft.com/office/drawing/2014/main" id="{200C3668-6428-E584-7DA1-4DB4D38B59E3}"/>
              </a:ext>
            </a:extLst>
          </p:cNvPr>
          <p:cNvSpPr>
            <a:spLocks noGrp="1"/>
          </p:cNvSpPr>
          <p:nvPr>
            <p:ph type="dt" sz="half" idx="13"/>
          </p:nvPr>
        </p:nvSpPr>
        <p:spPr>
          <a:xfrm>
            <a:off x="8101915" y="6424993"/>
            <a:ext cx="1773923" cy="365125"/>
          </a:xfrm>
          <a:prstGeom prst="rect">
            <a:avLst/>
          </a:prstGeom>
        </p:spPr>
        <p:txBody>
          <a:bodyPr vert="horz" lIns="0" tIns="0" rIns="0" bIns="0" rtlCol="0" anchor="ctr"/>
          <a:lstStyle>
            <a:lvl1pPr algn="l">
              <a:defRPr sz="850">
                <a:solidFill>
                  <a:schemeClr val="tx1"/>
                </a:solidFill>
              </a:defRPr>
            </a:lvl1pPr>
          </a:lstStyle>
          <a:p>
            <a:r>
              <a:rPr lang="en-US" dirty="0"/>
              <a:t>April 7, 2025</a:t>
            </a:r>
          </a:p>
        </p:txBody>
      </p:sp>
      <p:sp>
        <p:nvSpPr>
          <p:cNvPr id="11" name="Footer Placeholder 6">
            <a:extLst>
              <a:ext uri="{FF2B5EF4-FFF2-40B4-BE49-F238E27FC236}">
                <a16:creationId xmlns:a16="http://schemas.microsoft.com/office/drawing/2014/main" id="{E5E548DC-8670-CB7A-EF6C-07CB304BB416}"/>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850">
                <a:solidFill>
                  <a:schemeClr val="tx1"/>
                </a:solidFill>
              </a:defRPr>
            </a:lvl1pPr>
          </a:lstStyle>
          <a:p>
            <a:r>
              <a:rPr lang="en-US" dirty="0"/>
              <a:t>Mirko Pojer	217th TE-TM meeting</a:t>
            </a:r>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7" name="Date Placeholder 3">
            <a:extLst>
              <a:ext uri="{FF2B5EF4-FFF2-40B4-BE49-F238E27FC236}">
                <a16:creationId xmlns:a16="http://schemas.microsoft.com/office/drawing/2014/main" id="{1BCF8A84-B00D-54EA-5331-6DA56644A3D2}"/>
              </a:ext>
            </a:extLst>
          </p:cNvPr>
          <p:cNvSpPr>
            <a:spLocks noGrp="1"/>
          </p:cNvSpPr>
          <p:nvPr>
            <p:ph type="dt" sz="half" idx="13"/>
          </p:nvPr>
        </p:nvSpPr>
        <p:spPr>
          <a:xfrm>
            <a:off x="8101915" y="6424993"/>
            <a:ext cx="1773923" cy="365125"/>
          </a:xfrm>
          <a:prstGeom prst="rect">
            <a:avLst/>
          </a:prstGeom>
        </p:spPr>
        <p:txBody>
          <a:bodyPr vert="horz" lIns="0" tIns="0" rIns="0" bIns="0" rtlCol="0" anchor="ctr"/>
          <a:lstStyle>
            <a:lvl1pPr algn="l">
              <a:defRPr sz="850">
                <a:solidFill>
                  <a:schemeClr val="tx1"/>
                </a:solidFill>
              </a:defRPr>
            </a:lvl1pPr>
          </a:lstStyle>
          <a:p>
            <a:r>
              <a:rPr lang="en-US" dirty="0"/>
              <a:t>April 7, 2025</a:t>
            </a:r>
          </a:p>
        </p:txBody>
      </p:sp>
      <p:sp>
        <p:nvSpPr>
          <p:cNvPr id="8" name="Footer Placeholder 6">
            <a:extLst>
              <a:ext uri="{FF2B5EF4-FFF2-40B4-BE49-F238E27FC236}">
                <a16:creationId xmlns:a16="http://schemas.microsoft.com/office/drawing/2014/main" id="{B055B250-84C8-AFBF-AA28-3F2011E27694}"/>
              </a:ext>
            </a:extLst>
          </p:cNvPr>
          <p:cNvSpPr>
            <a:spLocks noGrp="1"/>
          </p:cNvSpPr>
          <p:nvPr>
            <p:ph type="ftr" sz="quarter" idx="14"/>
          </p:nvPr>
        </p:nvSpPr>
        <p:spPr>
          <a:xfrm>
            <a:off x="1145352" y="6424993"/>
            <a:ext cx="6787386" cy="365125"/>
          </a:xfrm>
          <a:prstGeom prst="rect">
            <a:avLst/>
          </a:prstGeom>
        </p:spPr>
        <p:txBody>
          <a:bodyPr vert="horz" lIns="0" tIns="0" rIns="0" bIns="0" rtlCol="0" anchor="ctr"/>
          <a:lstStyle>
            <a:lvl1pPr algn="l">
              <a:defRPr sz="850">
                <a:solidFill>
                  <a:schemeClr val="tx1"/>
                </a:solidFill>
              </a:defRPr>
            </a:lvl1pPr>
          </a:lstStyle>
          <a:p>
            <a:r>
              <a:rPr lang="en-US" dirty="0"/>
              <a:t>Mirko Pojer	217th TE-TM meeting</a:t>
            </a:r>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GB"/>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850">
                <a:solidFill>
                  <a:schemeClr val="tx1"/>
                </a:solidFill>
              </a:defRPr>
            </a:lvl1pPr>
          </a:lstStyle>
          <a:p>
            <a:r>
              <a:rPr lang="en-US" dirty="0"/>
              <a:t>-  April 7, 2025</a:t>
            </a:r>
          </a:p>
        </p:txBody>
      </p:sp>
      <p:sp>
        <p:nvSpPr>
          <p:cNvPr id="6" name="Slide Number Placeholder 5"/>
          <p:cNvSpPr>
            <a:spLocks noGrp="1"/>
          </p:cNvSpPr>
          <p:nvPr>
            <p:ph type="sldNum" sz="quarter" idx="4"/>
          </p:nvPr>
        </p:nvSpPr>
        <p:spPr>
          <a:xfrm>
            <a:off x="11107546" y="6424993"/>
            <a:ext cx="681254" cy="365125"/>
          </a:xfrm>
          <a:prstGeom prst="rect">
            <a:avLst/>
          </a:prstGeom>
        </p:spPr>
        <p:txBody>
          <a:bodyPr vert="horz" lIns="0" tIns="0" rIns="0" bIns="0" rtlCol="0" anchor="ctr"/>
          <a:lstStyle>
            <a:lvl1pPr algn="r">
              <a:defRPr sz="850" b="1">
                <a:solidFill>
                  <a:schemeClr val="tx1"/>
                </a:solidFill>
              </a:defRPr>
            </a:lvl1pPr>
          </a:lstStyle>
          <a:p>
            <a:r>
              <a:rPr lang="en-US" dirty="0"/>
              <a:t>Slide </a:t>
            </a:r>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850">
                <a:solidFill>
                  <a:schemeClr val="tx1"/>
                </a:solidFill>
              </a:defRPr>
            </a:lvl1pPr>
          </a:lstStyle>
          <a:p>
            <a:r>
              <a:rPr lang="en-US" dirty="0"/>
              <a:t>Mirko Pojer	217th TE-TM meeting</a:t>
            </a:r>
          </a:p>
        </p:txBody>
      </p:sp>
      <p:cxnSp>
        <p:nvCxnSpPr>
          <p:cNvPr id="8" name="Straight Connector 7">
            <a:extLst>
              <a:ext uri="{FF2B5EF4-FFF2-40B4-BE49-F238E27FC236}">
                <a16:creationId xmlns:a16="http://schemas.microsoft.com/office/drawing/2014/main" id="{CC7B0EED-0D00-C37F-0787-98F0B94C9550}"/>
              </a:ext>
            </a:extLst>
          </p:cNvPr>
          <p:cNvCxnSpPr>
            <a:cxnSpLocks/>
          </p:cNvCxnSpPr>
          <p:nvPr userDrawn="1"/>
        </p:nvCxnSpPr>
        <p:spPr>
          <a:xfrm>
            <a:off x="404070" y="6370802"/>
            <a:ext cx="11379943" cy="0"/>
          </a:xfrm>
          <a:prstGeom prst="line">
            <a:avLst/>
          </a:prstGeom>
          <a:ln w="6350"/>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B82929EC-EE14-2FC5-158D-B07C2EFC934B}"/>
              </a:ext>
            </a:extLst>
          </p:cNvPr>
          <p:cNvPicPr>
            <a:picLocks noChangeAspect="1"/>
          </p:cNvPicPr>
          <p:nvPr userDrawn="1"/>
        </p:nvPicPr>
        <p:blipFill>
          <a:blip r:embed="rId23"/>
          <a:stretch>
            <a:fillRect/>
          </a:stretch>
        </p:blipFill>
        <p:spPr>
          <a:xfrm>
            <a:off x="404070" y="6439074"/>
            <a:ext cx="352448" cy="347431"/>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png"/><Relationship Id="rId1" Type="http://schemas.openxmlformats.org/officeDocument/2006/relationships/slideLayout" Target="../slideLayouts/slideLayout4.xml"/><Relationship Id="rId5" Type="http://schemas.openxmlformats.org/officeDocument/2006/relationships/hyperlink" Target="https://edms.cern.ch/document/3088486/1.0" TargetMode="External"/><Relationship Id="rId4" Type="http://schemas.openxmlformats.org/officeDocument/2006/relationships/image" Target="../media/image3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g"/><Relationship Id="rId1" Type="http://schemas.openxmlformats.org/officeDocument/2006/relationships/slideLayout" Target="../slideLayouts/slideLayout8.xml"/><Relationship Id="rId5" Type="http://schemas.openxmlformats.org/officeDocument/2006/relationships/image" Target="../media/image39.jpeg"/><Relationship Id="rId4" Type="http://schemas.openxmlformats.org/officeDocument/2006/relationships/image" Target="../media/image38.jpeg"/></Relationships>
</file>

<file path=ppt/slides/_rels/slide15.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g"/><Relationship Id="rId1" Type="http://schemas.openxmlformats.org/officeDocument/2006/relationships/slideLayout" Target="../slideLayouts/slideLayout8.xml"/><Relationship Id="rId5" Type="http://schemas.openxmlformats.org/officeDocument/2006/relationships/image" Target="../media/image43.png"/><Relationship Id="rId4" Type="http://schemas.openxmlformats.org/officeDocument/2006/relationships/image" Target="../media/image4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2.png"/><Relationship Id="rId1" Type="http://schemas.openxmlformats.org/officeDocument/2006/relationships/slideLayout" Target="../slideLayouts/slideLayout4.xml"/><Relationship Id="rId6" Type="http://schemas.openxmlformats.org/officeDocument/2006/relationships/image" Target="../media/image14.jpg"/><Relationship Id="rId5" Type="http://schemas.microsoft.com/office/2007/relationships/hdphoto" Target="../media/hdphoto2.wdp"/><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16.tiff"/><Relationship Id="rId7" Type="http://schemas.openxmlformats.org/officeDocument/2006/relationships/image" Target="../media/image20.png"/><Relationship Id="rId2" Type="http://schemas.openxmlformats.org/officeDocument/2006/relationships/image" Target="../media/image15.jpeg"/><Relationship Id="rId1" Type="http://schemas.openxmlformats.org/officeDocument/2006/relationships/slideLayout" Target="../slideLayouts/slideLayout4.xml"/><Relationship Id="rId6" Type="http://schemas.openxmlformats.org/officeDocument/2006/relationships/image" Target="../media/image19.png"/><Relationship Id="rId5" Type="http://schemas.openxmlformats.org/officeDocument/2006/relationships/image" Target="../media/image18.jpg"/><Relationship Id="rId10" Type="http://schemas.openxmlformats.org/officeDocument/2006/relationships/image" Target="../media/image22.jpeg"/><Relationship Id="rId4" Type="http://schemas.openxmlformats.org/officeDocument/2006/relationships/image" Target="../media/image17.jpg"/><Relationship Id="rId9" Type="http://schemas.openxmlformats.org/officeDocument/2006/relationships/image" Target="../media/image21.jpeg"/></Relationships>
</file>

<file path=ppt/slides/_rels/slide7.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image" Target="../media/image24.tiff"/><Relationship Id="rId7" Type="http://schemas.openxmlformats.org/officeDocument/2006/relationships/image" Target="../media/image28.jpeg"/><Relationship Id="rId2" Type="http://schemas.openxmlformats.org/officeDocument/2006/relationships/image" Target="../media/image23.png"/><Relationship Id="rId1" Type="http://schemas.openxmlformats.org/officeDocument/2006/relationships/slideLayout" Target="../slideLayouts/slideLayout4.xml"/><Relationship Id="rId6" Type="http://schemas.openxmlformats.org/officeDocument/2006/relationships/image" Target="../media/image27.jpeg"/><Relationship Id="rId5" Type="http://schemas.openxmlformats.org/officeDocument/2006/relationships/image" Target="../media/image26.png"/><Relationship Id="rId4" Type="http://schemas.openxmlformats.org/officeDocument/2006/relationships/image" Target="../media/image2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C55D0-EF65-5184-5180-70C748F9ECB3}"/>
              </a:ext>
            </a:extLst>
          </p:cNvPr>
          <p:cNvSpPr>
            <a:spLocks noGrp="1"/>
          </p:cNvSpPr>
          <p:nvPr>
            <p:ph type="ctrTitle"/>
          </p:nvPr>
        </p:nvSpPr>
        <p:spPr>
          <a:xfrm>
            <a:off x="325795" y="3429000"/>
            <a:ext cx="11664148" cy="2153265"/>
          </a:xfrm>
        </p:spPr>
        <p:txBody>
          <a:bodyPr/>
          <a:lstStyle/>
          <a:p>
            <a:pPr algn="ctr"/>
            <a:r>
              <a:rPr lang="en-US" dirty="0"/>
              <a:t>Overview of TE-MPE activities during YETS 24/25</a:t>
            </a:r>
            <a:endParaRPr lang="en-GB" dirty="0"/>
          </a:p>
        </p:txBody>
      </p:sp>
      <p:sp>
        <p:nvSpPr>
          <p:cNvPr id="3" name="Subtitle 2">
            <a:extLst>
              <a:ext uri="{FF2B5EF4-FFF2-40B4-BE49-F238E27FC236}">
                <a16:creationId xmlns:a16="http://schemas.microsoft.com/office/drawing/2014/main" id="{F7B0DD35-25FE-650C-D3E7-DA9E47CBB676}"/>
              </a:ext>
            </a:extLst>
          </p:cNvPr>
          <p:cNvSpPr>
            <a:spLocks noGrp="1"/>
          </p:cNvSpPr>
          <p:nvPr>
            <p:ph type="subTitle" idx="1"/>
          </p:nvPr>
        </p:nvSpPr>
        <p:spPr/>
        <p:txBody>
          <a:bodyPr/>
          <a:lstStyle/>
          <a:p>
            <a:r>
              <a:rPr lang="en-GB" dirty="0"/>
              <a:t>Mirko Pojer on behalf of TE-MPE</a:t>
            </a:r>
          </a:p>
          <a:p>
            <a:r>
              <a:rPr lang="en-GB" b="0" dirty="0"/>
              <a:t>217th TE-TM meeting  -  April 7, 2025</a:t>
            </a:r>
          </a:p>
        </p:txBody>
      </p:sp>
    </p:spTree>
    <p:extLst>
      <p:ext uri="{BB962C8B-B14F-4D97-AF65-F5344CB8AC3E}">
        <p14:creationId xmlns:p14="http://schemas.microsoft.com/office/powerpoint/2010/main" val="3816345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A530A54-4865-784F-B0C8-76D4793FF5B1}"/>
              </a:ext>
            </a:extLst>
          </p:cNvPr>
          <p:cNvSpPr>
            <a:spLocks noGrp="1"/>
          </p:cNvSpPr>
          <p:nvPr>
            <p:ph idx="1"/>
          </p:nvPr>
        </p:nvSpPr>
        <p:spPr>
          <a:xfrm>
            <a:off x="407989" y="1592263"/>
            <a:ext cx="7937114" cy="4608512"/>
          </a:xfrm>
        </p:spPr>
        <p:txBody>
          <a:bodyPr vert="horz" lIns="0" tIns="0" rIns="0" bIns="0" rtlCol="0">
            <a:normAutofit/>
          </a:bodyPr>
          <a:lstStyle/>
          <a:p>
            <a:pPr algn="just"/>
            <a:r>
              <a:rPr lang="en-US" sz="1800" b="0" dirty="0">
                <a:solidFill>
                  <a:schemeClr val="tx1"/>
                </a:solidFill>
              </a:rPr>
              <a:t>Deployment of </a:t>
            </a:r>
            <a:r>
              <a:rPr lang="en-US" sz="1800" dirty="0">
                <a:solidFill>
                  <a:schemeClr val="tx1"/>
                </a:solidFill>
              </a:rPr>
              <a:t>17 Beam Interlock Controllers (BIS v2) in the LHC.</a:t>
            </a:r>
          </a:p>
          <a:p>
            <a:pPr algn="just"/>
            <a:endParaRPr lang="en-US" sz="1800" b="0" dirty="0">
              <a:solidFill>
                <a:schemeClr val="tx1"/>
              </a:solidFill>
            </a:endParaRPr>
          </a:p>
          <a:p>
            <a:pPr algn="just"/>
            <a:r>
              <a:rPr lang="en-US" sz="1800" b="0" dirty="0">
                <a:solidFill>
                  <a:schemeClr val="tx1"/>
                </a:solidFill>
              </a:rPr>
              <a:t>The new </a:t>
            </a:r>
            <a:r>
              <a:rPr lang="en-US" sz="1800" dirty="0">
                <a:solidFill>
                  <a:schemeClr val="tx1"/>
                </a:solidFill>
              </a:rPr>
              <a:t>BIS v2 test crates will operate in parallel </a:t>
            </a:r>
            <a:r>
              <a:rPr lang="en-US" sz="1800" b="0" dirty="0">
                <a:solidFill>
                  <a:schemeClr val="tx1"/>
                </a:solidFill>
              </a:rPr>
              <a:t>to the existing LHC Beam Interlock System (BIS) until the end of Run 3.</a:t>
            </a:r>
          </a:p>
          <a:p>
            <a:pPr algn="just"/>
            <a:endParaRPr lang="en-US" sz="1800" b="0" dirty="0">
              <a:solidFill>
                <a:schemeClr val="tx1"/>
              </a:solidFill>
            </a:endParaRPr>
          </a:p>
          <a:p>
            <a:pPr algn="just"/>
            <a:r>
              <a:rPr lang="en-US" sz="1800" b="0" dirty="0">
                <a:solidFill>
                  <a:schemeClr val="tx1"/>
                </a:solidFill>
              </a:rPr>
              <a:t>The primary objective is to </a:t>
            </a:r>
            <a:r>
              <a:rPr lang="en-US" sz="1800" dirty="0">
                <a:solidFill>
                  <a:schemeClr val="tx1"/>
                </a:solidFill>
              </a:rPr>
              <a:t>validate the performance of the BIS v2 </a:t>
            </a:r>
            <a:r>
              <a:rPr lang="en-US" sz="1800" b="0" dirty="0">
                <a:solidFill>
                  <a:schemeClr val="tx1"/>
                </a:solidFill>
              </a:rPr>
              <a:t>under operational conditions before its final deployment in the SPS, SPS North Area and LHC during LS3.</a:t>
            </a:r>
          </a:p>
          <a:p>
            <a:pPr algn="just"/>
            <a:endParaRPr lang="en-US" sz="1800" b="0" dirty="0">
              <a:solidFill>
                <a:schemeClr val="tx1"/>
              </a:solidFill>
            </a:endParaRPr>
          </a:p>
          <a:p>
            <a:pPr algn="just"/>
            <a:r>
              <a:rPr lang="en-US" sz="1800" b="0" dirty="0">
                <a:solidFill>
                  <a:schemeClr val="tx1"/>
                </a:solidFill>
              </a:rPr>
              <a:t>Automated </a:t>
            </a:r>
            <a:r>
              <a:rPr lang="en-US" sz="1800" dirty="0">
                <a:solidFill>
                  <a:schemeClr val="tx1"/>
                </a:solidFill>
              </a:rPr>
              <a:t>software will be used to ensure the proper functioning </a:t>
            </a:r>
            <a:r>
              <a:rPr lang="en-US" sz="1800" b="0" dirty="0">
                <a:solidFill>
                  <a:schemeClr val="tx1"/>
                </a:solidFill>
              </a:rPr>
              <a:t>of the BIS v2 system, covering key aspects such as hardware triggers, optical communications, latency and more.</a:t>
            </a:r>
          </a:p>
          <a:p>
            <a:pPr algn="just"/>
            <a:endParaRPr lang="en-CH" sz="1800" b="0" dirty="0">
              <a:solidFill>
                <a:schemeClr val="tx1"/>
              </a:solidFill>
            </a:endParaRPr>
          </a:p>
        </p:txBody>
      </p:sp>
      <p:sp>
        <p:nvSpPr>
          <p:cNvPr id="3" name="Title 2">
            <a:extLst>
              <a:ext uri="{FF2B5EF4-FFF2-40B4-BE49-F238E27FC236}">
                <a16:creationId xmlns:a16="http://schemas.microsoft.com/office/drawing/2014/main" id="{05B3EC5B-8A6D-CC3A-B51A-86DAEA8CA540}"/>
              </a:ext>
            </a:extLst>
          </p:cNvPr>
          <p:cNvSpPr>
            <a:spLocks noGrp="1"/>
          </p:cNvSpPr>
          <p:nvPr>
            <p:ph type="title"/>
          </p:nvPr>
        </p:nvSpPr>
        <p:spPr/>
        <p:txBody>
          <a:bodyPr/>
          <a:lstStyle/>
          <a:p>
            <a:r>
              <a:rPr lang="en-GB" sz="3200" dirty="0"/>
              <a:t>Deployment of BISv2 test crates</a:t>
            </a:r>
            <a:endParaRPr lang="en-CH" sz="3200" dirty="0"/>
          </a:p>
        </p:txBody>
      </p:sp>
      <p:sp>
        <p:nvSpPr>
          <p:cNvPr id="6" name="Slide Number Placeholder 5">
            <a:extLst>
              <a:ext uri="{FF2B5EF4-FFF2-40B4-BE49-F238E27FC236}">
                <a16:creationId xmlns:a16="http://schemas.microsoft.com/office/drawing/2014/main" id="{DD3A8B8E-88D7-0042-2A88-7EFC74DD34C2}"/>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
        <p:nvSpPr>
          <p:cNvPr id="8" name="TextBox 7">
            <a:extLst>
              <a:ext uri="{FF2B5EF4-FFF2-40B4-BE49-F238E27FC236}">
                <a16:creationId xmlns:a16="http://schemas.microsoft.com/office/drawing/2014/main" id="{4E8006B1-1C17-82E1-934A-B64169A19761}"/>
              </a:ext>
            </a:extLst>
          </p:cNvPr>
          <p:cNvSpPr txBox="1"/>
          <p:nvPr/>
        </p:nvSpPr>
        <p:spPr>
          <a:xfrm>
            <a:off x="10579012" y="904321"/>
            <a:ext cx="1013098" cy="276999"/>
          </a:xfrm>
          <a:prstGeom prst="rect">
            <a:avLst/>
          </a:prstGeom>
          <a:noFill/>
        </p:spPr>
        <p:txBody>
          <a:bodyPr wrap="none" lIns="0" tIns="0" rIns="0" bIns="0" rtlCol="0">
            <a:spAutoFit/>
          </a:bodyPr>
          <a:lstStyle/>
          <a:p>
            <a:pPr algn="l"/>
            <a:r>
              <a:rPr lang="en-CH" i="1" u="sng" dirty="0">
                <a:solidFill>
                  <a:srgbClr val="00B050"/>
                </a:solidFill>
              </a:rPr>
              <a:t>I. Romera</a:t>
            </a:r>
          </a:p>
        </p:txBody>
      </p:sp>
      <p:pic>
        <p:nvPicPr>
          <p:cNvPr id="9" name="CC293D45-236A-4A11-8828-95CFF7328A23" descr="IMG_7990.jpg">
            <a:extLst>
              <a:ext uri="{FF2B5EF4-FFF2-40B4-BE49-F238E27FC236}">
                <a16:creationId xmlns:a16="http://schemas.microsoft.com/office/drawing/2014/main" id="{8E28A487-C1DE-A955-17B1-222E781F829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1234" t="33920" r="17362"/>
          <a:stretch/>
        </p:blipFill>
        <p:spPr bwMode="auto">
          <a:xfrm>
            <a:off x="8703121" y="1381574"/>
            <a:ext cx="2801746" cy="1455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a:extLst>
              <a:ext uri="{FF2B5EF4-FFF2-40B4-BE49-F238E27FC236}">
                <a16:creationId xmlns:a16="http://schemas.microsoft.com/office/drawing/2014/main" id="{FE289613-D4F9-9C85-2B36-6C591CFF0C19}"/>
              </a:ext>
            </a:extLst>
          </p:cNvPr>
          <p:cNvSpPr txBox="1"/>
          <p:nvPr/>
        </p:nvSpPr>
        <p:spPr>
          <a:xfrm>
            <a:off x="9134375" y="2877715"/>
            <a:ext cx="1910147" cy="276999"/>
          </a:xfrm>
          <a:prstGeom prst="rect">
            <a:avLst/>
          </a:prstGeom>
          <a:solidFill>
            <a:schemeClr val="bg2"/>
          </a:solidFill>
        </p:spPr>
        <p:txBody>
          <a:bodyPr wrap="square">
            <a:spAutoFit/>
          </a:bodyPr>
          <a:lstStyle>
            <a:defPPr>
              <a:defRPr lang="en-US"/>
            </a:defPPr>
            <a:lvl1pPr algn="ctr">
              <a:defRPr sz="1200"/>
            </a:lvl1pPr>
          </a:lstStyle>
          <a:p>
            <a:r>
              <a:rPr lang="es-ES" dirty="0"/>
              <a:t>BISv2 test </a:t>
            </a:r>
            <a:r>
              <a:rPr lang="es-ES" dirty="0" err="1"/>
              <a:t>crate</a:t>
            </a:r>
            <a:r>
              <a:rPr lang="es-ES" dirty="0"/>
              <a:t> in UA63</a:t>
            </a:r>
            <a:endParaRPr lang="en-GB" dirty="0"/>
          </a:p>
        </p:txBody>
      </p:sp>
      <p:pic>
        <p:nvPicPr>
          <p:cNvPr id="11" name="Picture 10">
            <a:extLst>
              <a:ext uri="{FF2B5EF4-FFF2-40B4-BE49-F238E27FC236}">
                <a16:creationId xmlns:a16="http://schemas.microsoft.com/office/drawing/2014/main" id="{BD12031A-E76B-15AE-E623-14463F9A1C7A}"/>
              </a:ext>
            </a:extLst>
          </p:cNvPr>
          <p:cNvPicPr>
            <a:picLocks noChangeAspect="1"/>
          </p:cNvPicPr>
          <p:nvPr/>
        </p:nvPicPr>
        <p:blipFill>
          <a:blip r:embed="rId3"/>
          <a:stretch>
            <a:fillRect/>
          </a:stretch>
        </p:blipFill>
        <p:spPr>
          <a:xfrm>
            <a:off x="8638890" y="3402469"/>
            <a:ext cx="2924426" cy="2464000"/>
          </a:xfrm>
          <a:prstGeom prst="rect">
            <a:avLst/>
          </a:prstGeom>
        </p:spPr>
      </p:pic>
      <p:sp>
        <p:nvSpPr>
          <p:cNvPr id="12" name="TextBox 11">
            <a:extLst>
              <a:ext uri="{FF2B5EF4-FFF2-40B4-BE49-F238E27FC236}">
                <a16:creationId xmlns:a16="http://schemas.microsoft.com/office/drawing/2014/main" id="{B2674499-4978-6DEF-9FC0-3271858BE439}"/>
              </a:ext>
            </a:extLst>
          </p:cNvPr>
          <p:cNvSpPr txBox="1"/>
          <p:nvPr/>
        </p:nvSpPr>
        <p:spPr>
          <a:xfrm>
            <a:off x="8461708" y="5905214"/>
            <a:ext cx="3278790" cy="261610"/>
          </a:xfrm>
          <a:prstGeom prst="rect">
            <a:avLst/>
          </a:prstGeom>
          <a:solidFill>
            <a:schemeClr val="bg2"/>
          </a:solidFill>
        </p:spPr>
        <p:txBody>
          <a:bodyPr wrap="square">
            <a:spAutoFit/>
          </a:bodyPr>
          <a:lstStyle>
            <a:defPPr>
              <a:defRPr lang="en-US"/>
            </a:defPPr>
            <a:lvl1pPr algn="ctr">
              <a:defRPr sz="1200"/>
            </a:lvl1pPr>
          </a:lstStyle>
          <a:p>
            <a:r>
              <a:rPr lang="en-GB" noProof="0" dirty="0"/>
              <a:t>BIS GUI displaying both v1 and v2 test crates</a:t>
            </a:r>
          </a:p>
        </p:txBody>
      </p:sp>
      <p:sp>
        <p:nvSpPr>
          <p:cNvPr id="13" name="Date Placeholder 3">
            <a:extLst>
              <a:ext uri="{FF2B5EF4-FFF2-40B4-BE49-F238E27FC236}">
                <a16:creationId xmlns:a16="http://schemas.microsoft.com/office/drawing/2014/main" id="{40D4F6E7-56A6-D561-2DAD-FD3F8C6674A9}"/>
              </a:ext>
            </a:extLst>
          </p:cNvPr>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850">
                <a:solidFill>
                  <a:schemeClr val="tx1"/>
                </a:solidFill>
              </a:defRPr>
            </a:lvl1pPr>
          </a:lstStyle>
          <a:p>
            <a:r>
              <a:rPr lang="en-US" dirty="0"/>
              <a:t>April 7, 2025</a:t>
            </a:r>
          </a:p>
        </p:txBody>
      </p:sp>
      <p:sp>
        <p:nvSpPr>
          <p:cNvPr id="14" name="Footer Placeholder 6">
            <a:extLst>
              <a:ext uri="{FF2B5EF4-FFF2-40B4-BE49-F238E27FC236}">
                <a16:creationId xmlns:a16="http://schemas.microsoft.com/office/drawing/2014/main" id="{DC8108E1-9D79-20F7-D612-AFA4A68551A8}"/>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850">
                <a:solidFill>
                  <a:schemeClr val="tx1"/>
                </a:solidFill>
              </a:defRPr>
            </a:lvl1pPr>
          </a:lstStyle>
          <a:p>
            <a:r>
              <a:rPr lang="en-US" dirty="0"/>
              <a:t>Mirko Pojer	217th TE-TM meeting</a:t>
            </a:r>
          </a:p>
        </p:txBody>
      </p:sp>
    </p:spTree>
    <p:extLst>
      <p:ext uri="{BB962C8B-B14F-4D97-AF65-F5344CB8AC3E}">
        <p14:creationId xmlns:p14="http://schemas.microsoft.com/office/powerpoint/2010/main" val="40449511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20FF344-A3E1-0F04-F911-F402CE6DF88D}"/>
              </a:ext>
            </a:extLst>
          </p:cNvPr>
          <p:cNvSpPr>
            <a:spLocks noGrp="1"/>
          </p:cNvSpPr>
          <p:nvPr>
            <p:ph idx="1"/>
          </p:nvPr>
        </p:nvSpPr>
        <p:spPr>
          <a:xfrm>
            <a:off x="407989" y="1592263"/>
            <a:ext cx="7860112" cy="2465458"/>
          </a:xfrm>
        </p:spPr>
        <p:txBody>
          <a:bodyPr vert="horz" lIns="0" tIns="0" rIns="0" bIns="0" rtlCol="0">
            <a:normAutofit/>
          </a:bodyPr>
          <a:lstStyle/>
          <a:p>
            <a:pPr algn="just"/>
            <a:r>
              <a:rPr lang="en-US" sz="1800" b="0" dirty="0">
                <a:solidFill>
                  <a:schemeClr val="tx1"/>
                </a:solidFill>
              </a:rPr>
              <a:t>Replacement of </a:t>
            </a:r>
            <a:r>
              <a:rPr lang="en-US" sz="1800" dirty="0">
                <a:solidFill>
                  <a:schemeClr val="tx1"/>
                </a:solidFill>
              </a:rPr>
              <a:t>60 CIBUs in the SPS to LHC Transfer Lines </a:t>
            </a:r>
            <a:r>
              <a:rPr lang="en-US" sz="1800" b="0" dirty="0">
                <a:solidFill>
                  <a:schemeClr val="tx1"/>
                </a:solidFill>
              </a:rPr>
              <a:t>with CIBUs v2 to reduce workload during LS3.</a:t>
            </a:r>
          </a:p>
          <a:p>
            <a:pPr algn="just"/>
            <a:r>
              <a:rPr lang="en-US" sz="1800" b="0" dirty="0">
                <a:solidFill>
                  <a:schemeClr val="tx1"/>
                </a:solidFill>
              </a:rPr>
              <a:t>Large collaboration </a:t>
            </a:r>
            <a:r>
              <a:rPr lang="en-US" sz="1800" dirty="0">
                <a:solidFill>
                  <a:schemeClr val="tx1"/>
                </a:solidFill>
              </a:rPr>
              <a:t>effort across several groups </a:t>
            </a:r>
            <a:r>
              <a:rPr lang="en-US" sz="1800" b="0" dirty="0">
                <a:solidFill>
                  <a:schemeClr val="tx1"/>
                </a:solidFill>
              </a:rPr>
              <a:t>(BE-CEM, EP, HSE-RP, SY-ABT, SY-BI, SY-EPC, SY-RF and TE-VSC).</a:t>
            </a:r>
          </a:p>
          <a:p>
            <a:pPr algn="just"/>
            <a:r>
              <a:rPr lang="en-US" sz="1800" b="0" dirty="0">
                <a:solidFill>
                  <a:schemeClr val="tx1"/>
                </a:solidFill>
              </a:rPr>
              <a:t>All CIBU v2 interfaces were </a:t>
            </a:r>
            <a:r>
              <a:rPr lang="en-US" sz="1800" dirty="0">
                <a:solidFill>
                  <a:schemeClr val="tx1"/>
                </a:solidFill>
              </a:rPr>
              <a:t>successfully tested during the HWC phase.</a:t>
            </a:r>
          </a:p>
          <a:p>
            <a:pPr algn="just"/>
            <a:endParaRPr lang="en-CH" sz="1800" b="0" dirty="0">
              <a:solidFill>
                <a:schemeClr val="tx1"/>
              </a:solidFill>
            </a:endParaRPr>
          </a:p>
        </p:txBody>
      </p:sp>
      <p:sp>
        <p:nvSpPr>
          <p:cNvPr id="3" name="Title 2">
            <a:extLst>
              <a:ext uri="{FF2B5EF4-FFF2-40B4-BE49-F238E27FC236}">
                <a16:creationId xmlns:a16="http://schemas.microsoft.com/office/drawing/2014/main" id="{F19383C6-255B-215D-18C2-F824B73440C1}"/>
              </a:ext>
            </a:extLst>
          </p:cNvPr>
          <p:cNvSpPr>
            <a:spLocks noGrp="1"/>
          </p:cNvSpPr>
          <p:nvPr>
            <p:ph type="title"/>
          </p:nvPr>
        </p:nvSpPr>
        <p:spPr/>
        <p:txBody>
          <a:bodyPr/>
          <a:lstStyle/>
          <a:p>
            <a:r>
              <a:rPr lang="en-GB" sz="3200" dirty="0"/>
              <a:t>Deployment of CIBU v2 in the SPS to LHC Transfer Lines</a:t>
            </a:r>
            <a:endParaRPr lang="en-CH" sz="3200" dirty="0"/>
          </a:p>
        </p:txBody>
      </p:sp>
      <p:sp>
        <p:nvSpPr>
          <p:cNvPr id="6" name="Slide Number Placeholder 5">
            <a:extLst>
              <a:ext uri="{FF2B5EF4-FFF2-40B4-BE49-F238E27FC236}">
                <a16:creationId xmlns:a16="http://schemas.microsoft.com/office/drawing/2014/main" id="{C5E218DF-27EE-EF6A-F24E-5C85E5E47F86}"/>
              </a:ext>
            </a:extLst>
          </p:cNvPr>
          <p:cNvSpPr>
            <a:spLocks noGrp="1"/>
          </p:cNvSpPr>
          <p:nvPr>
            <p:ph type="sldNum" sz="quarter" idx="12"/>
          </p:nvPr>
        </p:nvSpPr>
        <p:spPr/>
        <p:txBody>
          <a:bodyPr/>
          <a:lstStyle/>
          <a:p>
            <a:fld id="{36B5EA5A-BC32-A742-B11B-8E7414D5B535}" type="slidenum">
              <a:rPr lang="en-US" smtClean="0"/>
              <a:pPr/>
              <a:t>11</a:t>
            </a:fld>
            <a:endParaRPr lang="en-US" dirty="0"/>
          </a:p>
        </p:txBody>
      </p:sp>
      <p:pic>
        <p:nvPicPr>
          <p:cNvPr id="7" name="Picture 6" descr="A close-up of a machine&#10;&#10;Description automatically generated">
            <a:extLst>
              <a:ext uri="{FF2B5EF4-FFF2-40B4-BE49-F238E27FC236}">
                <a16:creationId xmlns:a16="http://schemas.microsoft.com/office/drawing/2014/main" id="{A4EBBABC-412C-B615-5EEE-E40B87E837EE}"/>
              </a:ext>
            </a:extLst>
          </p:cNvPr>
          <p:cNvPicPr>
            <a:picLocks noChangeAspect="1"/>
          </p:cNvPicPr>
          <p:nvPr/>
        </p:nvPicPr>
        <p:blipFill>
          <a:blip r:embed="rId2"/>
          <a:stretch>
            <a:fillRect/>
          </a:stretch>
        </p:blipFill>
        <p:spPr>
          <a:xfrm>
            <a:off x="645301" y="3297325"/>
            <a:ext cx="3731549" cy="2800279"/>
          </a:xfrm>
          <a:prstGeom prst="rect">
            <a:avLst/>
          </a:prstGeom>
        </p:spPr>
      </p:pic>
      <p:sp>
        <p:nvSpPr>
          <p:cNvPr id="8" name="TextBox 7">
            <a:extLst>
              <a:ext uri="{FF2B5EF4-FFF2-40B4-BE49-F238E27FC236}">
                <a16:creationId xmlns:a16="http://schemas.microsoft.com/office/drawing/2014/main" id="{C18101F9-F721-608B-7386-D719850D9F6F}"/>
              </a:ext>
            </a:extLst>
          </p:cNvPr>
          <p:cNvSpPr txBox="1"/>
          <p:nvPr/>
        </p:nvSpPr>
        <p:spPr>
          <a:xfrm>
            <a:off x="1462204" y="5255742"/>
            <a:ext cx="2402067" cy="276999"/>
          </a:xfrm>
          <a:prstGeom prst="rect">
            <a:avLst/>
          </a:prstGeom>
          <a:solidFill>
            <a:schemeClr val="bg2"/>
          </a:solidFill>
        </p:spPr>
        <p:txBody>
          <a:bodyPr wrap="square">
            <a:spAutoFit/>
          </a:bodyPr>
          <a:lstStyle>
            <a:defPPr>
              <a:defRPr lang="en-US"/>
            </a:defPPr>
            <a:lvl1pPr algn="ctr">
              <a:defRPr sz="1200"/>
            </a:lvl1pPr>
          </a:lstStyle>
          <a:p>
            <a:r>
              <a:rPr lang="fr-CH" dirty="0"/>
              <a:t>BIS v2 User Interface – CIBU v2</a:t>
            </a:r>
            <a:endParaRPr lang="en-US" dirty="0"/>
          </a:p>
        </p:txBody>
      </p:sp>
      <p:pic>
        <p:nvPicPr>
          <p:cNvPr id="9" name="Picture 2">
            <a:extLst>
              <a:ext uri="{FF2B5EF4-FFF2-40B4-BE49-F238E27FC236}">
                <a16:creationId xmlns:a16="http://schemas.microsoft.com/office/drawing/2014/main" id="{53D2E835-09F3-E9EA-D09E-942C807A8F3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9312" t="5510" r="6697" b="4988"/>
          <a:stretch/>
        </p:blipFill>
        <p:spPr bwMode="auto">
          <a:xfrm>
            <a:off x="5801941" y="3375086"/>
            <a:ext cx="1356372" cy="2569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a:extLst>
              <a:ext uri="{FF2B5EF4-FFF2-40B4-BE49-F238E27FC236}">
                <a16:creationId xmlns:a16="http://schemas.microsoft.com/office/drawing/2014/main" id="{B1DB54FC-EB45-6D18-5CFE-DA6A35C4BB5F}"/>
              </a:ext>
            </a:extLst>
          </p:cNvPr>
          <p:cNvPicPr>
            <a:picLocks noChangeAspect="1"/>
          </p:cNvPicPr>
          <p:nvPr/>
        </p:nvPicPr>
        <p:blipFill>
          <a:blip r:embed="rId4"/>
          <a:stretch>
            <a:fillRect/>
          </a:stretch>
        </p:blipFill>
        <p:spPr>
          <a:xfrm>
            <a:off x="8707549" y="1364459"/>
            <a:ext cx="3137216" cy="4429011"/>
          </a:xfrm>
          <a:prstGeom prst="rect">
            <a:avLst/>
          </a:prstGeom>
        </p:spPr>
      </p:pic>
      <p:sp>
        <p:nvSpPr>
          <p:cNvPr id="11" name="TextBox 10">
            <a:extLst>
              <a:ext uri="{FF2B5EF4-FFF2-40B4-BE49-F238E27FC236}">
                <a16:creationId xmlns:a16="http://schemas.microsoft.com/office/drawing/2014/main" id="{DE0AABEE-116E-5585-3975-8FBCD0FBB1DC}"/>
              </a:ext>
            </a:extLst>
          </p:cNvPr>
          <p:cNvSpPr txBox="1"/>
          <p:nvPr/>
        </p:nvSpPr>
        <p:spPr>
          <a:xfrm>
            <a:off x="9743795" y="5978427"/>
            <a:ext cx="1207770" cy="261610"/>
          </a:xfrm>
          <a:prstGeom prst="rect">
            <a:avLst/>
          </a:prstGeom>
          <a:noFill/>
        </p:spPr>
        <p:txBody>
          <a:bodyPr wrap="square">
            <a:spAutoFit/>
          </a:bodyPr>
          <a:lstStyle/>
          <a:p>
            <a:r>
              <a:rPr lang="fr-CH" sz="1100" b="1" dirty="0">
                <a:solidFill>
                  <a:schemeClr val="tx2">
                    <a:lumMod val="90000"/>
                    <a:lumOff val="10000"/>
                  </a:schemeClr>
                </a:solidFill>
                <a:hlinkClick r:id="rId5"/>
              </a:rPr>
              <a:t>EDMS 3088486</a:t>
            </a:r>
            <a:endParaRPr lang="en-US" sz="1100" b="1" dirty="0">
              <a:solidFill>
                <a:schemeClr val="tx2">
                  <a:lumMod val="90000"/>
                  <a:lumOff val="10000"/>
                </a:schemeClr>
              </a:solidFill>
            </a:endParaRPr>
          </a:p>
        </p:txBody>
      </p:sp>
      <p:sp>
        <p:nvSpPr>
          <p:cNvPr id="12" name="TextBox 11">
            <a:extLst>
              <a:ext uri="{FF2B5EF4-FFF2-40B4-BE49-F238E27FC236}">
                <a16:creationId xmlns:a16="http://schemas.microsoft.com/office/drawing/2014/main" id="{6D8BA9B3-D042-72E5-FE6B-A671A67E0F41}"/>
              </a:ext>
            </a:extLst>
          </p:cNvPr>
          <p:cNvSpPr txBox="1"/>
          <p:nvPr/>
        </p:nvSpPr>
        <p:spPr>
          <a:xfrm>
            <a:off x="5486638" y="6001287"/>
            <a:ext cx="1992191" cy="276999"/>
          </a:xfrm>
          <a:prstGeom prst="rect">
            <a:avLst/>
          </a:prstGeom>
          <a:solidFill>
            <a:schemeClr val="bg2"/>
          </a:solidFill>
        </p:spPr>
        <p:txBody>
          <a:bodyPr wrap="square">
            <a:spAutoFit/>
          </a:bodyPr>
          <a:lstStyle>
            <a:defPPr>
              <a:defRPr lang="en-US"/>
            </a:defPPr>
            <a:lvl1pPr algn="ctr">
              <a:defRPr sz="1200"/>
            </a:lvl1pPr>
          </a:lstStyle>
          <a:p>
            <a:r>
              <a:rPr lang="en-GB" noProof="0"/>
              <a:t>BIS v2 Functional Testbed</a:t>
            </a:r>
          </a:p>
        </p:txBody>
      </p:sp>
      <p:sp>
        <p:nvSpPr>
          <p:cNvPr id="13" name="Date Placeholder 3">
            <a:extLst>
              <a:ext uri="{FF2B5EF4-FFF2-40B4-BE49-F238E27FC236}">
                <a16:creationId xmlns:a16="http://schemas.microsoft.com/office/drawing/2014/main" id="{28A66517-663D-A783-E169-7FFC8DA16700}"/>
              </a:ext>
            </a:extLst>
          </p:cNvPr>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850">
                <a:solidFill>
                  <a:schemeClr val="tx1"/>
                </a:solidFill>
              </a:defRPr>
            </a:lvl1pPr>
          </a:lstStyle>
          <a:p>
            <a:r>
              <a:rPr lang="en-US" dirty="0"/>
              <a:t>April 7, 2025</a:t>
            </a:r>
          </a:p>
        </p:txBody>
      </p:sp>
      <p:sp>
        <p:nvSpPr>
          <p:cNvPr id="14" name="Footer Placeholder 6">
            <a:extLst>
              <a:ext uri="{FF2B5EF4-FFF2-40B4-BE49-F238E27FC236}">
                <a16:creationId xmlns:a16="http://schemas.microsoft.com/office/drawing/2014/main" id="{CF4E4139-1855-F72E-3318-912977F58EB4}"/>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850">
                <a:solidFill>
                  <a:schemeClr val="tx1"/>
                </a:solidFill>
              </a:defRPr>
            </a:lvl1pPr>
          </a:lstStyle>
          <a:p>
            <a:r>
              <a:rPr lang="en-US" dirty="0"/>
              <a:t>Mirko Pojer	217th TE-TM meeting</a:t>
            </a:r>
          </a:p>
        </p:txBody>
      </p:sp>
      <p:sp>
        <p:nvSpPr>
          <p:cNvPr id="15" name="TextBox 14">
            <a:extLst>
              <a:ext uri="{FF2B5EF4-FFF2-40B4-BE49-F238E27FC236}">
                <a16:creationId xmlns:a16="http://schemas.microsoft.com/office/drawing/2014/main" id="{DFDB344D-B011-B8D3-614E-803D98DF6C39}"/>
              </a:ext>
            </a:extLst>
          </p:cNvPr>
          <p:cNvSpPr txBox="1"/>
          <p:nvPr/>
        </p:nvSpPr>
        <p:spPr>
          <a:xfrm>
            <a:off x="10579012" y="904321"/>
            <a:ext cx="1013098" cy="276999"/>
          </a:xfrm>
          <a:prstGeom prst="rect">
            <a:avLst/>
          </a:prstGeom>
          <a:noFill/>
        </p:spPr>
        <p:txBody>
          <a:bodyPr wrap="none" lIns="0" tIns="0" rIns="0" bIns="0" rtlCol="0">
            <a:spAutoFit/>
          </a:bodyPr>
          <a:lstStyle/>
          <a:p>
            <a:pPr algn="l"/>
            <a:r>
              <a:rPr lang="en-CH" i="1" u="sng" dirty="0">
                <a:solidFill>
                  <a:srgbClr val="00B050"/>
                </a:solidFill>
              </a:rPr>
              <a:t>I. Romera</a:t>
            </a:r>
          </a:p>
        </p:txBody>
      </p:sp>
    </p:spTree>
    <p:extLst>
      <p:ext uri="{BB962C8B-B14F-4D97-AF65-F5344CB8AC3E}">
        <p14:creationId xmlns:p14="http://schemas.microsoft.com/office/powerpoint/2010/main" val="619685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597B5A1-FA52-9A9A-1A89-D0167B3FD437}"/>
              </a:ext>
            </a:extLst>
          </p:cNvPr>
          <p:cNvSpPr>
            <a:spLocks noGrp="1"/>
          </p:cNvSpPr>
          <p:nvPr>
            <p:ph idx="1"/>
          </p:nvPr>
        </p:nvSpPr>
        <p:spPr/>
        <p:txBody>
          <a:bodyPr vert="horz" lIns="0" tIns="0" rIns="0" bIns="0" rtlCol="0">
            <a:normAutofit/>
          </a:bodyPr>
          <a:lstStyle/>
          <a:p>
            <a:pPr algn="just"/>
            <a:r>
              <a:rPr lang="en-GB" sz="1900" dirty="0">
                <a:solidFill>
                  <a:schemeClr val="tx1"/>
                </a:solidFill>
              </a:rPr>
              <a:t>Third party library update and redeployment of all MPE controls and software systems.</a:t>
            </a:r>
          </a:p>
          <a:p>
            <a:pPr algn="just"/>
            <a:r>
              <a:rPr lang="en-GB" sz="1900" dirty="0" err="1">
                <a:solidFill>
                  <a:schemeClr val="tx1"/>
                </a:solidFill>
              </a:rPr>
              <a:t>AccTesting</a:t>
            </a:r>
            <a:r>
              <a:rPr lang="en-GB" sz="1900" dirty="0">
                <a:solidFill>
                  <a:schemeClr val="tx1"/>
                </a:solidFill>
              </a:rPr>
              <a:t>:</a:t>
            </a:r>
          </a:p>
          <a:p>
            <a:pPr lvl="1" algn="just">
              <a:spcBef>
                <a:spcPts val="0"/>
              </a:spcBef>
              <a:spcAft>
                <a:spcPts val="0"/>
              </a:spcAft>
            </a:pPr>
            <a:r>
              <a:rPr lang="en-GB" sz="1700" dirty="0">
                <a:solidFill>
                  <a:schemeClr val="tx1"/>
                </a:solidFill>
              </a:rPr>
              <a:t>Switch of database from </a:t>
            </a:r>
            <a:r>
              <a:rPr lang="en-GB" sz="1700" dirty="0" err="1">
                <a:solidFill>
                  <a:schemeClr val="tx1"/>
                </a:solidFill>
              </a:rPr>
              <a:t>DevDBU</a:t>
            </a:r>
            <a:r>
              <a:rPr lang="en-GB" sz="1700" dirty="0">
                <a:solidFill>
                  <a:schemeClr val="tx1"/>
                </a:solidFill>
              </a:rPr>
              <a:t> to ACCON.</a:t>
            </a:r>
          </a:p>
          <a:p>
            <a:pPr lvl="1" algn="just">
              <a:spcBef>
                <a:spcPts val="0"/>
              </a:spcBef>
              <a:spcAft>
                <a:spcPts val="0"/>
              </a:spcAft>
            </a:pPr>
            <a:r>
              <a:rPr lang="en-GB" sz="1700" dirty="0">
                <a:solidFill>
                  <a:schemeClr val="tx1"/>
                </a:solidFill>
              </a:rPr>
              <a:t>Removal of </a:t>
            </a:r>
            <a:r>
              <a:rPr lang="en-GB" sz="1700" dirty="0" err="1">
                <a:solidFill>
                  <a:schemeClr val="tx1"/>
                </a:solidFill>
              </a:rPr>
              <a:t>eDSL</a:t>
            </a:r>
            <a:r>
              <a:rPr lang="en-GB" sz="1700" dirty="0">
                <a:solidFill>
                  <a:schemeClr val="tx1"/>
                </a:solidFill>
              </a:rPr>
              <a:t> </a:t>
            </a:r>
            <a:r>
              <a:rPr lang="en-GB" sz="1700" dirty="0">
                <a:solidFill>
                  <a:schemeClr val="tx1"/>
                </a:solidFill>
                <a:sym typeface="Wingdings" pitchFamily="2" charset="2"/>
              </a:rPr>
              <a:t> superseded by SIGMON analysis.</a:t>
            </a:r>
          </a:p>
          <a:p>
            <a:pPr lvl="1" algn="just">
              <a:spcBef>
                <a:spcPts val="0"/>
              </a:spcBef>
              <a:spcAft>
                <a:spcPts val="0"/>
              </a:spcAft>
            </a:pPr>
            <a:r>
              <a:rPr lang="en-GB" sz="1700" dirty="0">
                <a:solidFill>
                  <a:schemeClr val="tx1"/>
                </a:solidFill>
              </a:rPr>
              <a:t>Update of internal registers for the sending of analysis requests to SIGMON.</a:t>
            </a:r>
          </a:p>
          <a:p>
            <a:pPr lvl="1" algn="just">
              <a:spcBef>
                <a:spcPts val="0"/>
              </a:spcBef>
              <a:spcAft>
                <a:spcPts val="0"/>
              </a:spcAft>
            </a:pPr>
            <a:r>
              <a:rPr lang="en-GB" sz="1700" dirty="0">
                <a:solidFill>
                  <a:schemeClr val="tx1"/>
                </a:solidFill>
              </a:rPr>
              <a:t>Signature merges as requested by MP3.</a:t>
            </a:r>
          </a:p>
          <a:p>
            <a:pPr lvl="1" algn="just">
              <a:spcBef>
                <a:spcPts val="0"/>
              </a:spcBef>
              <a:spcAft>
                <a:spcPts val="0"/>
              </a:spcAft>
            </a:pPr>
            <a:r>
              <a:rPr lang="en-GB" sz="1700" dirty="0">
                <a:solidFill>
                  <a:schemeClr val="tx1"/>
                </a:solidFill>
              </a:rPr>
              <a:t>Test of power converter implementation for East Area and PS complex  (Efficient Particle Accelerator project WP7). </a:t>
            </a:r>
          </a:p>
          <a:p>
            <a:pPr algn="just"/>
            <a:r>
              <a:rPr lang="en-GB" sz="1800" dirty="0">
                <a:solidFill>
                  <a:schemeClr val="tx1"/>
                </a:solidFill>
              </a:rPr>
              <a:t>Post Mortem:</a:t>
            </a:r>
          </a:p>
          <a:p>
            <a:pPr lvl="1" algn="just">
              <a:spcBef>
                <a:spcPts val="0"/>
              </a:spcBef>
              <a:spcAft>
                <a:spcPts val="0"/>
              </a:spcAft>
            </a:pPr>
            <a:r>
              <a:rPr lang="en-GB" sz="1700" dirty="0">
                <a:solidFill>
                  <a:schemeClr val="tx1"/>
                </a:solidFill>
              </a:rPr>
              <a:t>Full re-deployment: bugfixes and updates of analysis tools.</a:t>
            </a:r>
          </a:p>
          <a:p>
            <a:pPr lvl="1" algn="just">
              <a:spcBef>
                <a:spcPts val="0"/>
              </a:spcBef>
              <a:spcAft>
                <a:spcPts val="0"/>
              </a:spcAft>
            </a:pPr>
            <a:r>
              <a:rPr lang="en-GB" sz="1700" dirty="0">
                <a:solidFill>
                  <a:schemeClr val="tx1"/>
                </a:solidFill>
              </a:rPr>
              <a:t>Deployment of improved beam loss analysis tool.</a:t>
            </a:r>
          </a:p>
          <a:p>
            <a:pPr lvl="1" algn="just">
              <a:spcBef>
                <a:spcPts val="0"/>
              </a:spcBef>
              <a:spcAft>
                <a:spcPts val="0"/>
              </a:spcAft>
            </a:pPr>
            <a:r>
              <a:rPr lang="en-GB" sz="1700" dirty="0">
                <a:solidFill>
                  <a:schemeClr val="tx1"/>
                </a:solidFill>
              </a:rPr>
              <a:t>Deployment of Beam Current Change Monitor module. </a:t>
            </a:r>
          </a:p>
          <a:p>
            <a:pPr algn="just"/>
            <a:r>
              <a:rPr lang="en-GB" sz="1800" dirty="0">
                <a:solidFill>
                  <a:schemeClr val="tx1"/>
                </a:solidFill>
              </a:rPr>
              <a:t>WIC automatic commissioning:</a:t>
            </a:r>
          </a:p>
          <a:p>
            <a:pPr lvl="1" algn="just"/>
            <a:r>
              <a:rPr lang="en-GB" sz="1600" dirty="0">
                <a:solidFill>
                  <a:schemeClr val="tx1"/>
                </a:solidFill>
              </a:rPr>
              <a:t>Deployment for PSB injection line and injection.</a:t>
            </a:r>
            <a:endParaRPr lang="en-CH" dirty="0">
              <a:solidFill>
                <a:schemeClr val="tx1"/>
              </a:solidFill>
            </a:endParaRPr>
          </a:p>
        </p:txBody>
      </p:sp>
      <p:sp>
        <p:nvSpPr>
          <p:cNvPr id="3" name="Title 2">
            <a:extLst>
              <a:ext uri="{FF2B5EF4-FFF2-40B4-BE49-F238E27FC236}">
                <a16:creationId xmlns:a16="http://schemas.microsoft.com/office/drawing/2014/main" id="{3328AE24-1112-B4DC-8765-E1D3B0705139}"/>
              </a:ext>
            </a:extLst>
          </p:cNvPr>
          <p:cNvSpPr>
            <a:spLocks noGrp="1"/>
          </p:cNvSpPr>
          <p:nvPr>
            <p:ph type="title"/>
          </p:nvPr>
        </p:nvSpPr>
        <p:spPr/>
        <p:txBody>
          <a:bodyPr/>
          <a:lstStyle/>
          <a:p>
            <a:r>
              <a:rPr lang="en-CH" dirty="0"/>
              <a:t>Software updates and new deployments</a:t>
            </a:r>
          </a:p>
        </p:txBody>
      </p:sp>
      <p:sp>
        <p:nvSpPr>
          <p:cNvPr id="6" name="Slide Number Placeholder 5">
            <a:extLst>
              <a:ext uri="{FF2B5EF4-FFF2-40B4-BE49-F238E27FC236}">
                <a16:creationId xmlns:a16="http://schemas.microsoft.com/office/drawing/2014/main" id="{744F08DE-4C60-3890-D8D6-2D9F3575D608}"/>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
        <p:nvSpPr>
          <p:cNvPr id="7" name="TextBox 6">
            <a:extLst>
              <a:ext uri="{FF2B5EF4-FFF2-40B4-BE49-F238E27FC236}">
                <a16:creationId xmlns:a16="http://schemas.microsoft.com/office/drawing/2014/main" id="{99C6B05F-DA82-E925-9124-D4EB5EBCB98D}"/>
              </a:ext>
            </a:extLst>
          </p:cNvPr>
          <p:cNvSpPr txBox="1"/>
          <p:nvPr/>
        </p:nvSpPr>
        <p:spPr>
          <a:xfrm>
            <a:off x="10579012" y="904321"/>
            <a:ext cx="1192634" cy="276999"/>
          </a:xfrm>
          <a:prstGeom prst="rect">
            <a:avLst/>
          </a:prstGeom>
          <a:noFill/>
        </p:spPr>
        <p:txBody>
          <a:bodyPr wrap="none" lIns="0" tIns="0" rIns="0" bIns="0" rtlCol="0">
            <a:spAutoFit/>
          </a:bodyPr>
          <a:lstStyle/>
          <a:p>
            <a:pPr algn="l"/>
            <a:r>
              <a:rPr lang="en-CH" i="1" u="sng" dirty="0">
                <a:solidFill>
                  <a:srgbClr val="00B050"/>
                </a:solidFill>
              </a:rPr>
              <a:t>D. Wollman</a:t>
            </a:r>
          </a:p>
        </p:txBody>
      </p:sp>
      <p:sp>
        <p:nvSpPr>
          <p:cNvPr id="8" name="Date Placeholder 3">
            <a:extLst>
              <a:ext uri="{FF2B5EF4-FFF2-40B4-BE49-F238E27FC236}">
                <a16:creationId xmlns:a16="http://schemas.microsoft.com/office/drawing/2014/main" id="{B0DD9399-743C-79C1-0428-ABC37FA5A915}"/>
              </a:ext>
            </a:extLst>
          </p:cNvPr>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850">
                <a:solidFill>
                  <a:schemeClr val="tx1"/>
                </a:solidFill>
              </a:defRPr>
            </a:lvl1pPr>
          </a:lstStyle>
          <a:p>
            <a:r>
              <a:rPr lang="en-US" dirty="0"/>
              <a:t>April 7, 2025</a:t>
            </a:r>
          </a:p>
        </p:txBody>
      </p:sp>
      <p:sp>
        <p:nvSpPr>
          <p:cNvPr id="9" name="Footer Placeholder 6">
            <a:extLst>
              <a:ext uri="{FF2B5EF4-FFF2-40B4-BE49-F238E27FC236}">
                <a16:creationId xmlns:a16="http://schemas.microsoft.com/office/drawing/2014/main" id="{973E836F-9C06-1D51-6D75-330F4DC79CAE}"/>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850">
                <a:solidFill>
                  <a:schemeClr val="tx1"/>
                </a:solidFill>
              </a:defRPr>
            </a:lvl1pPr>
          </a:lstStyle>
          <a:p>
            <a:r>
              <a:rPr lang="en-US" dirty="0"/>
              <a:t>Mirko Pojer	217th TE-TM meeting</a:t>
            </a:r>
          </a:p>
        </p:txBody>
      </p:sp>
    </p:spTree>
    <p:extLst>
      <p:ext uri="{BB962C8B-B14F-4D97-AF65-F5344CB8AC3E}">
        <p14:creationId xmlns:p14="http://schemas.microsoft.com/office/powerpoint/2010/main" val="34516255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97CDA2C-2EA2-70BA-4555-A37DAF68B9CE}"/>
              </a:ext>
            </a:extLst>
          </p:cNvPr>
          <p:cNvSpPr>
            <a:spLocks noGrp="1"/>
          </p:cNvSpPr>
          <p:nvPr>
            <p:ph type="title"/>
          </p:nvPr>
        </p:nvSpPr>
        <p:spPr/>
        <p:txBody>
          <a:bodyPr/>
          <a:lstStyle/>
          <a:p>
            <a:r>
              <a:rPr lang="en-CH" dirty="0"/>
              <a:t>Analysis automation for the HWC</a:t>
            </a:r>
          </a:p>
        </p:txBody>
      </p:sp>
      <p:sp>
        <p:nvSpPr>
          <p:cNvPr id="6" name="Slide Number Placeholder 5">
            <a:extLst>
              <a:ext uri="{FF2B5EF4-FFF2-40B4-BE49-F238E27FC236}">
                <a16:creationId xmlns:a16="http://schemas.microsoft.com/office/drawing/2014/main" id="{7EE92C7D-659D-89BE-3718-47E227EF151B}"/>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
        <p:nvSpPr>
          <p:cNvPr id="7" name="TextBox 6">
            <a:extLst>
              <a:ext uri="{FF2B5EF4-FFF2-40B4-BE49-F238E27FC236}">
                <a16:creationId xmlns:a16="http://schemas.microsoft.com/office/drawing/2014/main" id="{E743BE83-31DD-9E09-8140-C0ACCD5014F2}"/>
              </a:ext>
            </a:extLst>
          </p:cNvPr>
          <p:cNvSpPr txBox="1"/>
          <p:nvPr/>
        </p:nvSpPr>
        <p:spPr>
          <a:xfrm>
            <a:off x="10251752" y="615564"/>
            <a:ext cx="1538883" cy="276999"/>
          </a:xfrm>
          <a:prstGeom prst="rect">
            <a:avLst/>
          </a:prstGeom>
          <a:noFill/>
        </p:spPr>
        <p:txBody>
          <a:bodyPr wrap="none" lIns="0" tIns="0" rIns="0" bIns="0" rtlCol="0">
            <a:spAutoFit/>
          </a:bodyPr>
          <a:lstStyle/>
          <a:p>
            <a:pPr algn="l"/>
            <a:r>
              <a:rPr lang="en-CH" i="1" u="sng">
                <a:solidFill>
                  <a:srgbClr val="00B050"/>
                </a:solidFill>
              </a:rPr>
              <a:t>A. </a:t>
            </a:r>
            <a:r>
              <a:rPr lang="en-GB" i="1" u="sng">
                <a:solidFill>
                  <a:srgbClr val="00B050"/>
                </a:solidFill>
              </a:rPr>
              <a:t>Chmielińska</a:t>
            </a:r>
            <a:endParaRPr lang="en-CH" i="1" u="sng" dirty="0">
              <a:solidFill>
                <a:srgbClr val="00B050"/>
              </a:solidFill>
            </a:endParaRPr>
          </a:p>
        </p:txBody>
      </p:sp>
      <p:pic>
        <p:nvPicPr>
          <p:cNvPr id="12" name="Picture 11">
            <a:extLst>
              <a:ext uri="{FF2B5EF4-FFF2-40B4-BE49-F238E27FC236}">
                <a16:creationId xmlns:a16="http://schemas.microsoft.com/office/drawing/2014/main" id="{C59C5792-BB26-B2F0-01FA-4F6AC72D757D}"/>
              </a:ext>
            </a:extLst>
          </p:cNvPr>
          <p:cNvPicPr>
            <a:picLocks noChangeAspect="1"/>
          </p:cNvPicPr>
          <p:nvPr/>
        </p:nvPicPr>
        <p:blipFill>
          <a:blip r:embed="rId2"/>
          <a:stretch>
            <a:fillRect/>
          </a:stretch>
        </p:blipFill>
        <p:spPr>
          <a:xfrm>
            <a:off x="1790299" y="1549100"/>
            <a:ext cx="8461453" cy="4766128"/>
          </a:xfrm>
          <a:prstGeom prst="rect">
            <a:avLst/>
          </a:prstGeom>
          <a:ln>
            <a:noFill/>
          </a:ln>
          <a:effectLst>
            <a:outerShdw blurRad="292100" dist="139700" dir="2700000" algn="tl" rotWithShape="0">
              <a:srgbClr val="333333">
                <a:alpha val="65000"/>
              </a:srgbClr>
            </a:outerShdw>
          </a:effectLst>
        </p:spPr>
      </p:pic>
      <p:sp>
        <p:nvSpPr>
          <p:cNvPr id="13" name="TextBox 12">
            <a:extLst>
              <a:ext uri="{FF2B5EF4-FFF2-40B4-BE49-F238E27FC236}">
                <a16:creationId xmlns:a16="http://schemas.microsoft.com/office/drawing/2014/main" id="{339D401D-F9E4-6BAB-C802-A85F4BAD3B2D}"/>
              </a:ext>
            </a:extLst>
          </p:cNvPr>
          <p:cNvSpPr txBox="1"/>
          <p:nvPr/>
        </p:nvSpPr>
        <p:spPr>
          <a:xfrm>
            <a:off x="500514" y="1145406"/>
            <a:ext cx="10396564" cy="246221"/>
          </a:xfrm>
          <a:prstGeom prst="rect">
            <a:avLst/>
          </a:prstGeom>
          <a:noFill/>
        </p:spPr>
        <p:txBody>
          <a:bodyPr wrap="none" lIns="0" tIns="0" rIns="0" bIns="0" rtlCol="0">
            <a:spAutoFit/>
          </a:bodyPr>
          <a:lstStyle/>
          <a:p>
            <a:pPr algn="l"/>
            <a:r>
              <a:rPr lang="en-CH" sz="1600" dirty="0"/>
              <a:t>Continuous effort of the group towards the automation of test execution, but also automation of test result analysis.</a:t>
            </a:r>
          </a:p>
        </p:txBody>
      </p:sp>
      <p:sp>
        <p:nvSpPr>
          <p:cNvPr id="14" name="Date Placeholder 3">
            <a:extLst>
              <a:ext uri="{FF2B5EF4-FFF2-40B4-BE49-F238E27FC236}">
                <a16:creationId xmlns:a16="http://schemas.microsoft.com/office/drawing/2014/main" id="{E8790EB8-DDE9-0E31-0498-7269589AB285}"/>
              </a:ext>
            </a:extLst>
          </p:cNvPr>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850">
                <a:solidFill>
                  <a:schemeClr val="tx1"/>
                </a:solidFill>
              </a:defRPr>
            </a:lvl1pPr>
          </a:lstStyle>
          <a:p>
            <a:r>
              <a:rPr lang="en-US" dirty="0"/>
              <a:t>April 7, 2025</a:t>
            </a:r>
          </a:p>
        </p:txBody>
      </p:sp>
      <p:sp>
        <p:nvSpPr>
          <p:cNvPr id="15" name="Footer Placeholder 6">
            <a:extLst>
              <a:ext uri="{FF2B5EF4-FFF2-40B4-BE49-F238E27FC236}">
                <a16:creationId xmlns:a16="http://schemas.microsoft.com/office/drawing/2014/main" id="{FF1537FB-ADCC-369C-91D9-FA6A7E2C84C2}"/>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850">
                <a:solidFill>
                  <a:schemeClr val="tx1"/>
                </a:solidFill>
              </a:defRPr>
            </a:lvl1pPr>
          </a:lstStyle>
          <a:p>
            <a:r>
              <a:rPr lang="en-US" dirty="0"/>
              <a:t>Mirko Pojer	217th TE-TM meeting</a:t>
            </a:r>
          </a:p>
        </p:txBody>
      </p:sp>
    </p:spTree>
    <p:extLst>
      <p:ext uri="{BB962C8B-B14F-4D97-AF65-F5344CB8AC3E}">
        <p14:creationId xmlns:p14="http://schemas.microsoft.com/office/powerpoint/2010/main" val="3303084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Date Placeholder 3">
            <a:extLst>
              <a:ext uri="{FF2B5EF4-FFF2-40B4-BE49-F238E27FC236}">
                <a16:creationId xmlns:a16="http://schemas.microsoft.com/office/drawing/2014/main" id="{F88FC362-B56A-17CE-F86C-F90E58E37F5B}"/>
              </a:ext>
            </a:extLst>
          </p:cNvPr>
          <p:cNvSpPr txBox="1">
            <a:spLocks/>
          </p:cNvSpPr>
          <p:nvPr/>
        </p:nvSpPr>
        <p:spPr>
          <a:xfrm>
            <a:off x="8101915" y="6424993"/>
            <a:ext cx="1773923" cy="36512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spcAft>
                <a:spcPts val="0"/>
              </a:spcAft>
              <a:buFont typeface="Arial"/>
              <a:buNone/>
              <a:tabLst/>
              <a:defRPr sz="850" b="1" kern="1200">
                <a:solidFill>
                  <a:schemeClr val="tx1"/>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t>April 7, 2025</a:t>
            </a:r>
          </a:p>
        </p:txBody>
      </p:sp>
      <p:sp>
        <p:nvSpPr>
          <p:cNvPr id="14" name="Footer Placeholder 6">
            <a:extLst>
              <a:ext uri="{FF2B5EF4-FFF2-40B4-BE49-F238E27FC236}">
                <a16:creationId xmlns:a16="http://schemas.microsoft.com/office/drawing/2014/main" id="{67D2A4FB-2A55-CF92-4333-3C150ED177AA}"/>
              </a:ext>
            </a:extLst>
          </p:cNvPr>
          <p:cNvSpPr txBox="1">
            <a:spLocks/>
          </p:cNvSpPr>
          <p:nvPr/>
        </p:nvSpPr>
        <p:spPr>
          <a:xfrm>
            <a:off x="1145352" y="6424993"/>
            <a:ext cx="6787386" cy="365125"/>
          </a:xfrm>
          <a:prstGeom prst="rect">
            <a:avLst/>
          </a:prstGeom>
        </p:spPr>
        <p:txBody>
          <a:bodyPr vert="horz" lIns="0" tIns="0" rIns="0" bIns="0" rtlCol="0" anchor="ctr"/>
          <a:lstStyle>
            <a:defPPr>
              <a:defRPr lang="en-US"/>
            </a:defPPr>
            <a:lvl1pPr marL="0" algn="l" defTabSz="914400" rtl="0" eaLnBrk="1" latinLnBrk="0" hangingPunct="1">
              <a:defRPr sz="85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Mirko Pojer	217th TE-TM meeting</a:t>
            </a:r>
          </a:p>
        </p:txBody>
      </p:sp>
      <p:sp>
        <p:nvSpPr>
          <p:cNvPr id="3" name="Title 2">
            <a:extLst>
              <a:ext uri="{FF2B5EF4-FFF2-40B4-BE49-F238E27FC236}">
                <a16:creationId xmlns:a16="http://schemas.microsoft.com/office/drawing/2014/main" id="{FCC3D154-EA05-D8CE-874F-621D5FB514A8}"/>
              </a:ext>
            </a:extLst>
          </p:cNvPr>
          <p:cNvSpPr>
            <a:spLocks noGrp="1"/>
          </p:cNvSpPr>
          <p:nvPr>
            <p:ph type="title"/>
          </p:nvPr>
        </p:nvSpPr>
        <p:spPr>
          <a:xfrm>
            <a:off x="407988" y="373593"/>
            <a:ext cx="11376025" cy="1065742"/>
          </a:xfrm>
        </p:spPr>
        <p:txBody>
          <a:bodyPr anchor="t">
            <a:normAutofit/>
          </a:bodyPr>
          <a:lstStyle/>
          <a:p>
            <a:r>
              <a:rPr lang="en-CH" dirty="0"/>
              <a:t>ElQA during YETS 24/25</a:t>
            </a:r>
          </a:p>
        </p:txBody>
      </p:sp>
      <p:sp>
        <p:nvSpPr>
          <p:cNvPr id="2" name="Content Placeholder 1">
            <a:extLst>
              <a:ext uri="{FF2B5EF4-FFF2-40B4-BE49-F238E27FC236}">
                <a16:creationId xmlns:a16="http://schemas.microsoft.com/office/drawing/2014/main" id="{3D40C0B3-A346-FA05-6D21-49BD31D05268}"/>
              </a:ext>
            </a:extLst>
          </p:cNvPr>
          <p:cNvSpPr>
            <a:spLocks noGrp="1"/>
          </p:cNvSpPr>
          <p:nvPr>
            <p:ph sz="half" idx="1"/>
          </p:nvPr>
        </p:nvSpPr>
        <p:spPr>
          <a:xfrm>
            <a:off x="407987" y="1592264"/>
            <a:ext cx="5468629" cy="4608512"/>
          </a:xfrm>
        </p:spPr>
        <p:txBody>
          <a:bodyPr vert="horz" lIns="0" tIns="0" rIns="0" bIns="0" rtlCol="0">
            <a:normAutofit/>
          </a:bodyPr>
          <a:lstStyle/>
          <a:p>
            <a:pPr marL="285750" indent="-285750" algn="just">
              <a:buFont typeface="Arial" panose="020B0604020202020204" pitchFamily="34" charset="0"/>
              <a:buChar char="•"/>
            </a:pPr>
            <a:r>
              <a:rPr lang="en-GB" sz="1800" b="0" dirty="0">
                <a:solidFill>
                  <a:schemeClr val="tx1"/>
                </a:solidFill>
              </a:rPr>
              <a:t>Local Transfer Function measurements on all MB magnets.</a:t>
            </a:r>
          </a:p>
          <a:p>
            <a:pPr marL="285750" indent="-285750" algn="just">
              <a:buFont typeface="Arial" panose="020B0604020202020204" pitchFamily="34" charset="0"/>
              <a:buChar char="•"/>
            </a:pPr>
            <a:r>
              <a:rPr lang="en-GB" sz="1800" b="0" dirty="0">
                <a:solidFill>
                  <a:schemeClr val="tx1"/>
                </a:solidFill>
              </a:rPr>
              <a:t>High Voltage tests of 13 kA circuits (RQDs, RQFs and RBs) + 600 A circuits powered from DFBLC in IP3.</a:t>
            </a:r>
          </a:p>
          <a:p>
            <a:pPr marL="285750" indent="-285750" algn="just">
              <a:buFont typeface="Arial" panose="020B0604020202020204" pitchFamily="34" charset="0"/>
              <a:buChar char="•"/>
            </a:pPr>
            <a:r>
              <a:rPr lang="en-GB" sz="1800" b="0" dirty="0">
                <a:solidFill>
                  <a:schemeClr val="tx1"/>
                </a:solidFill>
              </a:rPr>
              <a:t>DC cables reconnection to the current leads.</a:t>
            </a:r>
          </a:p>
          <a:p>
            <a:pPr marL="285750" indent="-285750" algn="just">
              <a:buFont typeface="Arial" panose="020B0604020202020204" pitchFamily="34" charset="0"/>
              <a:buChar char="•"/>
            </a:pPr>
            <a:endParaRPr lang="en-CH" sz="1800" b="0" dirty="0">
              <a:solidFill>
                <a:schemeClr val="tx1"/>
              </a:solidFill>
            </a:endParaRPr>
          </a:p>
        </p:txBody>
      </p:sp>
      <p:pic>
        <p:nvPicPr>
          <p:cNvPr id="7" name="Picture 6" descr="A group of people posing for a photo&#10;&#10;AI-generated content may be incorrect.">
            <a:extLst>
              <a:ext uri="{FF2B5EF4-FFF2-40B4-BE49-F238E27FC236}">
                <a16:creationId xmlns:a16="http://schemas.microsoft.com/office/drawing/2014/main" id="{120158C0-2CE1-851B-CFAD-C7F534D000AA}"/>
              </a:ext>
            </a:extLst>
          </p:cNvPr>
          <p:cNvPicPr>
            <a:picLocks noChangeAspect="1"/>
          </p:cNvPicPr>
          <p:nvPr/>
        </p:nvPicPr>
        <p:blipFill>
          <a:blip r:embed="rId2">
            <a:extLst>
              <a:ext uri="{28A0092B-C50C-407E-A947-70E740481C1C}">
                <a14:useLocalDpi xmlns:a14="http://schemas.microsoft.com/office/drawing/2010/main" val="0"/>
              </a:ext>
            </a:extLst>
          </a:blip>
          <a:srcRect l="17226" r="14277" b="-1"/>
          <a:stretch/>
        </p:blipFill>
        <p:spPr>
          <a:xfrm>
            <a:off x="6172199" y="1592264"/>
            <a:ext cx="5611813" cy="4608511"/>
          </a:xfrm>
          <a:prstGeom prst="rect">
            <a:avLst/>
          </a:prstGeom>
          <a:noFill/>
        </p:spPr>
      </p:pic>
      <p:sp>
        <p:nvSpPr>
          <p:cNvPr id="6" name="Slide Number Placeholder 5">
            <a:extLst>
              <a:ext uri="{FF2B5EF4-FFF2-40B4-BE49-F238E27FC236}">
                <a16:creationId xmlns:a16="http://schemas.microsoft.com/office/drawing/2014/main" id="{5C7E607D-A875-A38D-B16F-EC8298BB0EBA}"/>
              </a:ext>
            </a:extLst>
          </p:cNvPr>
          <p:cNvSpPr>
            <a:spLocks noGrp="1"/>
          </p:cNvSpPr>
          <p:nvPr>
            <p:ph type="sldNum" sz="quarter" idx="12"/>
          </p:nvPr>
        </p:nvSpPr>
        <p:spPr>
          <a:xfrm>
            <a:off x="11107546" y="6424993"/>
            <a:ext cx="681254" cy="365125"/>
          </a:xfrm>
        </p:spPr>
        <p:txBody>
          <a:bodyPr anchor="ctr">
            <a:normAutofit/>
          </a:bodyPr>
          <a:lstStyle/>
          <a:p>
            <a:pPr>
              <a:spcAft>
                <a:spcPts val="600"/>
              </a:spcAft>
            </a:pPr>
            <a:fld id="{36B5EA5A-BC32-A742-B11B-8E7414D5B535}" type="slidenum">
              <a:rPr lang="en-US" smtClean="0"/>
              <a:pPr>
                <a:spcAft>
                  <a:spcPts val="600"/>
                </a:spcAft>
              </a:pPr>
              <a:t>14</a:t>
            </a:fld>
            <a:endParaRPr lang="en-US"/>
          </a:p>
        </p:txBody>
      </p:sp>
      <p:sp>
        <p:nvSpPr>
          <p:cNvPr id="8" name="TextBox 7">
            <a:extLst>
              <a:ext uri="{FF2B5EF4-FFF2-40B4-BE49-F238E27FC236}">
                <a16:creationId xmlns:a16="http://schemas.microsoft.com/office/drawing/2014/main" id="{39C79587-F4F1-BFE0-87D6-2E62A417C460}"/>
              </a:ext>
            </a:extLst>
          </p:cNvPr>
          <p:cNvSpPr txBox="1"/>
          <p:nvPr/>
        </p:nvSpPr>
        <p:spPr>
          <a:xfrm>
            <a:off x="8978105" y="931024"/>
            <a:ext cx="2691442" cy="584775"/>
          </a:xfrm>
          <a:prstGeom prst="rect">
            <a:avLst/>
          </a:prstGeom>
          <a:solidFill>
            <a:schemeClr val="bg2"/>
          </a:solidFill>
        </p:spPr>
        <p:txBody>
          <a:bodyPr wrap="square">
            <a:spAutoFit/>
          </a:bodyPr>
          <a:lstStyle>
            <a:defPPr>
              <a:defRPr lang="en-US"/>
            </a:defPPr>
            <a:lvl1pPr algn="ctr">
              <a:defRPr sz="1200"/>
            </a:lvl1pPr>
          </a:lstStyle>
          <a:p>
            <a:r>
              <a:rPr lang="en-CH" sz="1600" dirty="0"/>
              <a:t>Consolidated collaboration CERN-HNINP</a:t>
            </a:r>
          </a:p>
        </p:txBody>
      </p:sp>
      <p:pic>
        <p:nvPicPr>
          <p:cNvPr id="9" name="Picture 8" descr="A person in a helmet standing next to a person in a factory&#10;&#10;AI-generated content may be incorrect.">
            <a:extLst>
              <a:ext uri="{FF2B5EF4-FFF2-40B4-BE49-F238E27FC236}">
                <a16:creationId xmlns:a16="http://schemas.microsoft.com/office/drawing/2014/main" id="{EA1785D6-614F-23E6-1878-C12F1690F3B0}"/>
              </a:ext>
            </a:extLst>
          </p:cNvPr>
          <p:cNvPicPr>
            <a:picLocks noChangeAspect="1"/>
          </p:cNvPicPr>
          <p:nvPr/>
        </p:nvPicPr>
        <p:blipFill>
          <a:blip r:embed="rId3">
            <a:extLst>
              <a:ext uri="{28A0092B-C50C-407E-A947-70E740481C1C}">
                <a14:useLocalDpi xmlns:a14="http://schemas.microsoft.com/office/drawing/2010/main" val="0"/>
              </a:ext>
            </a:extLst>
          </a:blip>
          <a:srcRect t="11182" r="-3" b="11179"/>
          <a:stretch/>
        </p:blipFill>
        <p:spPr>
          <a:xfrm rot="5400000">
            <a:off x="-411904" y="4396789"/>
            <a:ext cx="2893925" cy="1685060"/>
          </a:xfrm>
          <a:prstGeom prst="rect">
            <a:avLst/>
          </a:prstGeom>
        </p:spPr>
      </p:pic>
      <p:pic>
        <p:nvPicPr>
          <p:cNvPr id="10" name="Picture 9" descr="A computer on a machine&#10;&#10;AI-generated content may be incorrect.">
            <a:extLst>
              <a:ext uri="{FF2B5EF4-FFF2-40B4-BE49-F238E27FC236}">
                <a16:creationId xmlns:a16="http://schemas.microsoft.com/office/drawing/2014/main" id="{EB3F6C71-E1B0-A470-4169-73AC208AB4C4}"/>
              </a:ext>
            </a:extLst>
          </p:cNvPr>
          <p:cNvPicPr>
            <a:picLocks noChangeAspect="1"/>
          </p:cNvPicPr>
          <p:nvPr/>
        </p:nvPicPr>
        <p:blipFill>
          <a:blip r:embed="rId4">
            <a:extLst>
              <a:ext uri="{28A0092B-C50C-407E-A947-70E740481C1C}">
                <a14:useLocalDpi xmlns:a14="http://schemas.microsoft.com/office/drawing/2010/main" val="0"/>
              </a:ext>
            </a:extLst>
          </a:blip>
          <a:srcRect t="4145" r="1" b="1"/>
          <a:stretch/>
        </p:blipFill>
        <p:spPr>
          <a:xfrm>
            <a:off x="2195187" y="3792354"/>
            <a:ext cx="1698235" cy="2893927"/>
          </a:xfrm>
          <a:prstGeom prst="rect">
            <a:avLst/>
          </a:prstGeom>
        </p:spPr>
      </p:pic>
      <p:pic>
        <p:nvPicPr>
          <p:cNvPr id="11" name="Picture 10" descr="A person standing next to a machine&#10;&#10;AI-generated content may be incorrect.">
            <a:extLst>
              <a:ext uri="{FF2B5EF4-FFF2-40B4-BE49-F238E27FC236}">
                <a16:creationId xmlns:a16="http://schemas.microsoft.com/office/drawing/2014/main" id="{39A8AA82-BDEB-34F0-902F-FCC0E71FE8EA}"/>
              </a:ext>
            </a:extLst>
          </p:cNvPr>
          <p:cNvPicPr>
            <a:picLocks noChangeAspect="1"/>
          </p:cNvPicPr>
          <p:nvPr/>
        </p:nvPicPr>
        <p:blipFill>
          <a:blip r:embed="rId5">
            <a:extLst>
              <a:ext uri="{28A0092B-C50C-407E-A947-70E740481C1C}">
                <a14:useLocalDpi xmlns:a14="http://schemas.microsoft.com/office/drawing/2010/main" val="0"/>
              </a:ext>
            </a:extLst>
          </a:blip>
          <a:srcRect r="-3" b="3539"/>
          <a:stretch/>
        </p:blipFill>
        <p:spPr>
          <a:xfrm>
            <a:off x="4189005" y="3792353"/>
            <a:ext cx="1687611" cy="2893927"/>
          </a:xfrm>
          <a:prstGeom prst="rect">
            <a:avLst/>
          </a:prstGeom>
        </p:spPr>
      </p:pic>
      <p:sp>
        <p:nvSpPr>
          <p:cNvPr id="12" name="TextBox 11">
            <a:extLst>
              <a:ext uri="{FF2B5EF4-FFF2-40B4-BE49-F238E27FC236}">
                <a16:creationId xmlns:a16="http://schemas.microsoft.com/office/drawing/2014/main" id="{C463A47F-8CFC-6A9C-55E1-6DA97AE9DB77}"/>
              </a:ext>
            </a:extLst>
          </p:cNvPr>
          <p:cNvSpPr txBox="1"/>
          <p:nvPr/>
        </p:nvSpPr>
        <p:spPr>
          <a:xfrm>
            <a:off x="10482758" y="615564"/>
            <a:ext cx="1243930" cy="276999"/>
          </a:xfrm>
          <a:prstGeom prst="rect">
            <a:avLst/>
          </a:prstGeom>
          <a:noFill/>
        </p:spPr>
        <p:txBody>
          <a:bodyPr wrap="none" lIns="0" tIns="0" rIns="0" bIns="0" rtlCol="0">
            <a:spAutoFit/>
          </a:bodyPr>
          <a:lstStyle/>
          <a:p>
            <a:pPr algn="l"/>
            <a:r>
              <a:rPr lang="en-CH" i="1" u="sng" dirty="0">
                <a:solidFill>
                  <a:srgbClr val="00B050"/>
                </a:solidFill>
              </a:rPr>
              <a:t>G. D’Angelo</a:t>
            </a:r>
          </a:p>
        </p:txBody>
      </p:sp>
    </p:spTree>
    <p:extLst>
      <p:ext uri="{BB962C8B-B14F-4D97-AF65-F5344CB8AC3E}">
        <p14:creationId xmlns:p14="http://schemas.microsoft.com/office/powerpoint/2010/main" val="34134957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8A4113-A189-3354-930A-FF4B72801765}"/>
              </a:ext>
            </a:extLst>
          </p:cNvPr>
          <p:cNvSpPr>
            <a:spLocks noGrp="1"/>
          </p:cNvSpPr>
          <p:nvPr>
            <p:ph type="title"/>
          </p:nvPr>
        </p:nvSpPr>
        <p:spPr/>
        <p:txBody>
          <a:bodyPr/>
          <a:lstStyle/>
          <a:p>
            <a:r>
              <a:rPr lang="en-CH" dirty="0"/>
              <a:t>ElQA - </a:t>
            </a:r>
            <a:r>
              <a:rPr lang="en-GB" dirty="0"/>
              <a:t>Local Transfer Function measurements</a:t>
            </a:r>
            <a:br>
              <a:rPr lang="en-GB" dirty="0"/>
            </a:br>
            <a:r>
              <a:rPr lang="en-GB" sz="2800" dirty="0"/>
              <a:t>All MB magnets (1232) + MQ magnets of sector 7-8</a:t>
            </a:r>
            <a:br>
              <a:rPr lang="en-GB" sz="2800" dirty="0"/>
            </a:br>
            <a:br>
              <a:rPr lang="en-GB" dirty="0"/>
            </a:br>
            <a:endParaRPr lang="en-CH" dirty="0"/>
          </a:p>
        </p:txBody>
      </p:sp>
      <p:sp>
        <p:nvSpPr>
          <p:cNvPr id="3" name="Content Placeholder 2">
            <a:extLst>
              <a:ext uri="{FF2B5EF4-FFF2-40B4-BE49-F238E27FC236}">
                <a16:creationId xmlns:a16="http://schemas.microsoft.com/office/drawing/2014/main" id="{124C06BB-C4F7-AA9F-CE71-69792C0C9D8C}"/>
              </a:ext>
            </a:extLst>
          </p:cNvPr>
          <p:cNvSpPr>
            <a:spLocks noGrp="1"/>
          </p:cNvSpPr>
          <p:nvPr>
            <p:ph sz="half" idx="1"/>
          </p:nvPr>
        </p:nvSpPr>
        <p:spPr>
          <a:xfrm>
            <a:off x="407986" y="1354485"/>
            <a:ext cx="6281571" cy="4608512"/>
          </a:xfrm>
        </p:spPr>
        <p:txBody>
          <a:bodyPr vert="horz" lIns="0" tIns="0" rIns="0" bIns="0" rtlCol="0">
            <a:normAutofit/>
          </a:bodyPr>
          <a:lstStyle/>
          <a:p>
            <a:pPr algn="just">
              <a:spcBef>
                <a:spcPts val="400"/>
              </a:spcBef>
            </a:pPr>
            <a:r>
              <a:rPr lang="en-GB" sz="1800" dirty="0">
                <a:solidFill>
                  <a:schemeClr val="tx1"/>
                </a:solidFill>
              </a:rPr>
              <a:t>How it works:</a:t>
            </a:r>
          </a:p>
          <a:p>
            <a:pPr algn="just">
              <a:spcBef>
                <a:spcPts val="400"/>
              </a:spcBef>
            </a:pPr>
            <a:r>
              <a:rPr lang="en-GB" sz="1600" b="0" dirty="0">
                <a:solidFill>
                  <a:schemeClr val="tx1"/>
                </a:solidFill>
              </a:rPr>
              <a:t>A known input signal is sent into the circuit, and the response is recorded. Then, the spectrum of the response is divided by the spectrum of the input signal to determine the transfer function. </a:t>
            </a:r>
          </a:p>
          <a:p>
            <a:pPr algn="just">
              <a:spcBef>
                <a:spcPts val="400"/>
              </a:spcBef>
            </a:pPr>
            <a:r>
              <a:rPr lang="en-GB" sz="1800" dirty="0">
                <a:solidFill>
                  <a:schemeClr val="tx1"/>
                </a:solidFill>
              </a:rPr>
              <a:t>What it reveals:</a:t>
            </a:r>
          </a:p>
          <a:p>
            <a:pPr algn="just">
              <a:spcBef>
                <a:spcPts val="400"/>
              </a:spcBef>
            </a:pPr>
            <a:r>
              <a:rPr lang="en-GB" sz="1600" b="0" dirty="0">
                <a:solidFill>
                  <a:schemeClr val="tx1"/>
                </a:solidFill>
              </a:rPr>
              <a:t>The transfer function provides insights into the magnet's impedance and can help identify potential electrical non-conformities or problems with the circuits. </a:t>
            </a:r>
            <a:endParaRPr lang="en-CH" sz="1600" b="0" dirty="0">
              <a:solidFill>
                <a:schemeClr val="tx1"/>
              </a:solidFill>
            </a:endParaRPr>
          </a:p>
        </p:txBody>
      </p:sp>
      <p:sp>
        <p:nvSpPr>
          <p:cNvPr id="7" name="Slide Number Placeholder 6">
            <a:extLst>
              <a:ext uri="{FF2B5EF4-FFF2-40B4-BE49-F238E27FC236}">
                <a16:creationId xmlns:a16="http://schemas.microsoft.com/office/drawing/2014/main" id="{ACBB0929-0E51-E92E-4DEB-87E569C6EB1C}"/>
              </a:ext>
            </a:extLst>
          </p:cNvPr>
          <p:cNvSpPr>
            <a:spLocks noGrp="1"/>
          </p:cNvSpPr>
          <p:nvPr>
            <p:ph type="sldNum" sz="quarter" idx="12"/>
          </p:nvPr>
        </p:nvSpPr>
        <p:spPr/>
        <p:txBody>
          <a:bodyPr/>
          <a:lstStyle/>
          <a:p>
            <a:fld id="{36B5EA5A-BC32-A742-B11B-8E7414D5B535}" type="slidenum">
              <a:rPr lang="en-US" smtClean="0"/>
              <a:pPr/>
              <a:t>15</a:t>
            </a:fld>
            <a:endParaRPr lang="en-US" dirty="0"/>
          </a:p>
        </p:txBody>
      </p:sp>
      <p:pic>
        <p:nvPicPr>
          <p:cNvPr id="8" name="Picture 7" descr="A group of people in helmets looking at a computer&#10;&#10;AI-generated content may be incorrect.">
            <a:extLst>
              <a:ext uri="{FF2B5EF4-FFF2-40B4-BE49-F238E27FC236}">
                <a16:creationId xmlns:a16="http://schemas.microsoft.com/office/drawing/2014/main" id="{3CFA3BD1-2AAF-BD4C-ECDB-FC84EFD53D5F}"/>
              </a:ext>
            </a:extLst>
          </p:cNvPr>
          <p:cNvPicPr>
            <a:picLocks noChangeAspect="1"/>
          </p:cNvPicPr>
          <p:nvPr/>
        </p:nvPicPr>
        <p:blipFill>
          <a:blip r:embed="rId2">
            <a:extLst>
              <a:ext uri="{28A0092B-C50C-407E-A947-70E740481C1C}">
                <a14:useLocalDpi xmlns:a14="http://schemas.microsoft.com/office/drawing/2010/main" val="0"/>
              </a:ext>
            </a:extLst>
          </a:blip>
          <a:srcRect r="3" b="19691"/>
          <a:stretch/>
        </p:blipFill>
        <p:spPr>
          <a:xfrm>
            <a:off x="7034822" y="1439336"/>
            <a:ext cx="4944621" cy="2233728"/>
          </a:xfrm>
          <a:prstGeom prst="rect">
            <a:avLst/>
          </a:prstGeom>
        </p:spPr>
      </p:pic>
      <p:pic>
        <p:nvPicPr>
          <p:cNvPr id="9" name="Picture 8" descr="A group of people standing in a line&#10;&#10;AI-generated content may be incorrect.">
            <a:extLst>
              <a:ext uri="{FF2B5EF4-FFF2-40B4-BE49-F238E27FC236}">
                <a16:creationId xmlns:a16="http://schemas.microsoft.com/office/drawing/2014/main" id="{62870259-7FC5-4E61-4A60-F1A0F0CB49A4}"/>
              </a:ext>
            </a:extLst>
          </p:cNvPr>
          <p:cNvPicPr>
            <a:picLocks noChangeAspect="1"/>
          </p:cNvPicPr>
          <p:nvPr/>
        </p:nvPicPr>
        <p:blipFill>
          <a:blip r:embed="rId3">
            <a:extLst>
              <a:ext uri="{28A0092B-C50C-407E-A947-70E740481C1C}">
                <a14:useLocalDpi xmlns:a14="http://schemas.microsoft.com/office/drawing/2010/main" val="0"/>
              </a:ext>
            </a:extLst>
          </a:blip>
          <a:srcRect l="24633" r="41405" b="1"/>
          <a:stretch/>
        </p:blipFill>
        <p:spPr>
          <a:xfrm rot="5400000">
            <a:off x="8387587" y="2727194"/>
            <a:ext cx="2239086" cy="4944621"/>
          </a:xfrm>
          <a:prstGeom prst="rect">
            <a:avLst/>
          </a:prstGeom>
        </p:spPr>
      </p:pic>
      <p:sp>
        <p:nvSpPr>
          <p:cNvPr id="10" name="TextBox 9">
            <a:extLst>
              <a:ext uri="{FF2B5EF4-FFF2-40B4-BE49-F238E27FC236}">
                <a16:creationId xmlns:a16="http://schemas.microsoft.com/office/drawing/2014/main" id="{17B92BB7-E1D7-B015-9CE2-338876A69022}"/>
              </a:ext>
            </a:extLst>
          </p:cNvPr>
          <p:cNvSpPr txBox="1"/>
          <p:nvPr/>
        </p:nvSpPr>
        <p:spPr>
          <a:xfrm>
            <a:off x="10482758" y="913948"/>
            <a:ext cx="1410643" cy="276999"/>
          </a:xfrm>
          <a:prstGeom prst="rect">
            <a:avLst/>
          </a:prstGeom>
          <a:noFill/>
        </p:spPr>
        <p:txBody>
          <a:bodyPr wrap="none" lIns="0" tIns="0" rIns="0" bIns="0" rtlCol="0">
            <a:spAutoFit/>
          </a:bodyPr>
          <a:lstStyle/>
          <a:p>
            <a:pPr algn="l"/>
            <a:r>
              <a:rPr lang="en-CH" i="1" u="sng" dirty="0">
                <a:solidFill>
                  <a:srgbClr val="00B050"/>
                </a:solidFill>
              </a:rPr>
              <a:t>M. Janitschke</a:t>
            </a:r>
          </a:p>
        </p:txBody>
      </p:sp>
      <p:pic>
        <p:nvPicPr>
          <p:cNvPr id="14" name="Picture 13" descr="A graph showing a line graph&#10;&#10;Description automatically generated with medium confidence">
            <a:extLst>
              <a:ext uri="{FF2B5EF4-FFF2-40B4-BE49-F238E27FC236}">
                <a16:creationId xmlns:a16="http://schemas.microsoft.com/office/drawing/2014/main" id="{EE3DC473-D099-43C4-992B-1B4F87A3A5AE}"/>
              </a:ext>
            </a:extLst>
          </p:cNvPr>
          <p:cNvPicPr>
            <a:picLocks noChangeAspect="1"/>
          </p:cNvPicPr>
          <p:nvPr/>
        </p:nvPicPr>
        <p:blipFill>
          <a:blip r:embed="rId4"/>
          <a:stretch>
            <a:fillRect/>
          </a:stretch>
        </p:blipFill>
        <p:spPr>
          <a:xfrm>
            <a:off x="62721" y="3374422"/>
            <a:ext cx="4659436" cy="2588575"/>
          </a:xfrm>
          <a:prstGeom prst="rect">
            <a:avLst/>
          </a:prstGeom>
        </p:spPr>
      </p:pic>
      <p:pic>
        <p:nvPicPr>
          <p:cNvPr id="12" name="Picture 11" descr="A graph of a frequency&#10;&#10;Description automatically generated with medium confidence">
            <a:extLst>
              <a:ext uri="{FF2B5EF4-FFF2-40B4-BE49-F238E27FC236}">
                <a16:creationId xmlns:a16="http://schemas.microsoft.com/office/drawing/2014/main" id="{71E23806-A784-5C51-80B8-6207D73244FF}"/>
              </a:ext>
            </a:extLst>
          </p:cNvPr>
          <p:cNvPicPr>
            <a:picLocks noChangeAspect="1"/>
          </p:cNvPicPr>
          <p:nvPr/>
        </p:nvPicPr>
        <p:blipFill>
          <a:blip r:embed="rId5"/>
          <a:stretch>
            <a:fillRect/>
          </a:stretch>
        </p:blipFill>
        <p:spPr>
          <a:xfrm>
            <a:off x="3956009" y="4619624"/>
            <a:ext cx="3682655" cy="2165934"/>
          </a:xfrm>
          <a:prstGeom prst="rect">
            <a:avLst/>
          </a:prstGeom>
        </p:spPr>
      </p:pic>
      <p:sp>
        <p:nvSpPr>
          <p:cNvPr id="15" name="Date Placeholder 3">
            <a:extLst>
              <a:ext uri="{FF2B5EF4-FFF2-40B4-BE49-F238E27FC236}">
                <a16:creationId xmlns:a16="http://schemas.microsoft.com/office/drawing/2014/main" id="{118CD048-EB7B-6F88-F558-903E2609A73F}"/>
              </a:ext>
            </a:extLst>
          </p:cNvPr>
          <p:cNvSpPr txBox="1">
            <a:spLocks/>
          </p:cNvSpPr>
          <p:nvPr/>
        </p:nvSpPr>
        <p:spPr>
          <a:xfrm>
            <a:off x="8101915" y="6424993"/>
            <a:ext cx="1773923" cy="36512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spcAft>
                <a:spcPts val="0"/>
              </a:spcAft>
              <a:buFont typeface="Arial"/>
              <a:buNone/>
              <a:tabLst/>
              <a:defRPr sz="850" b="1" kern="1200">
                <a:solidFill>
                  <a:schemeClr val="tx1"/>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t>April 7, 2025</a:t>
            </a:r>
          </a:p>
        </p:txBody>
      </p:sp>
      <p:sp>
        <p:nvSpPr>
          <p:cNvPr id="16" name="Footer Placeholder 6">
            <a:extLst>
              <a:ext uri="{FF2B5EF4-FFF2-40B4-BE49-F238E27FC236}">
                <a16:creationId xmlns:a16="http://schemas.microsoft.com/office/drawing/2014/main" id="{C4F5A651-A954-4167-6964-97155801D913}"/>
              </a:ext>
            </a:extLst>
          </p:cNvPr>
          <p:cNvSpPr txBox="1">
            <a:spLocks/>
          </p:cNvSpPr>
          <p:nvPr/>
        </p:nvSpPr>
        <p:spPr>
          <a:xfrm>
            <a:off x="1145352" y="6424993"/>
            <a:ext cx="6787386" cy="365125"/>
          </a:xfrm>
          <a:prstGeom prst="rect">
            <a:avLst/>
          </a:prstGeom>
        </p:spPr>
        <p:txBody>
          <a:bodyPr vert="horz" lIns="0" tIns="0" rIns="0" bIns="0" rtlCol="0" anchor="ctr"/>
          <a:lstStyle>
            <a:defPPr>
              <a:defRPr lang="en-US"/>
            </a:defPPr>
            <a:lvl1pPr marL="0" algn="l" defTabSz="914400" rtl="0" eaLnBrk="1" latinLnBrk="0" hangingPunct="1">
              <a:defRPr sz="85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Mirko Pojer	217th TE-TM meeting</a:t>
            </a:r>
          </a:p>
        </p:txBody>
      </p:sp>
    </p:spTree>
    <p:extLst>
      <p:ext uri="{BB962C8B-B14F-4D97-AF65-F5344CB8AC3E}">
        <p14:creationId xmlns:p14="http://schemas.microsoft.com/office/powerpoint/2010/main" val="26466134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076A417-9BC9-B714-30C3-C92B46290DD1}"/>
              </a:ext>
            </a:extLst>
          </p:cNvPr>
          <p:cNvSpPr>
            <a:spLocks noGrp="1"/>
          </p:cNvSpPr>
          <p:nvPr>
            <p:ph idx="1"/>
          </p:nvPr>
        </p:nvSpPr>
        <p:spPr/>
        <p:txBody>
          <a:bodyPr>
            <a:normAutofit/>
          </a:bodyPr>
          <a:lstStyle/>
          <a:p>
            <a:pPr marL="342900" indent="-342900">
              <a:buFont typeface="Arial" panose="020B0604020202020204" pitchFamily="34" charset="0"/>
              <a:buChar char="•"/>
            </a:pPr>
            <a:r>
              <a:rPr lang="en-CH" sz="1800" dirty="0">
                <a:solidFill>
                  <a:schemeClr val="tx1"/>
                </a:solidFill>
              </a:rPr>
              <a:t>QPS-IST (EE + QDS)</a:t>
            </a:r>
          </a:p>
          <a:p>
            <a:pPr marL="342900" indent="-342900">
              <a:buFont typeface="Arial" panose="020B0604020202020204" pitchFamily="34" charset="0"/>
              <a:buChar char="•"/>
            </a:pPr>
            <a:r>
              <a:rPr lang="en-CH" sz="1800" dirty="0">
                <a:solidFill>
                  <a:schemeClr val="tx1"/>
                </a:solidFill>
              </a:rPr>
              <a:t>DQHDS power on</a:t>
            </a:r>
          </a:p>
          <a:p>
            <a:pPr marL="666900" lvl="1" indent="-342900">
              <a:buFont typeface="Arial" panose="020B0604020202020204" pitchFamily="34" charset="0"/>
              <a:buChar char="•"/>
            </a:pPr>
            <a:r>
              <a:rPr lang="en-CH" sz="1600" dirty="0">
                <a:solidFill>
                  <a:schemeClr val="tx1"/>
                </a:solidFill>
              </a:rPr>
              <a:t>Heaters firing at 300 V + analysis</a:t>
            </a:r>
          </a:p>
          <a:p>
            <a:pPr marL="666900" lvl="1" indent="-342900">
              <a:buFont typeface="Arial" panose="020B0604020202020204" pitchFamily="34" charset="0"/>
              <a:buChar char="•"/>
            </a:pPr>
            <a:r>
              <a:rPr lang="en-CH" sz="1600" dirty="0">
                <a:solidFill>
                  <a:schemeClr val="tx1"/>
                </a:solidFill>
              </a:rPr>
              <a:t>Heaters firing at 900 V + analysis</a:t>
            </a:r>
          </a:p>
          <a:p>
            <a:pPr marL="666900" lvl="1" indent="-342900">
              <a:buFont typeface="Arial" panose="020B0604020202020204" pitchFamily="34" charset="0"/>
              <a:buChar char="•"/>
            </a:pPr>
            <a:r>
              <a:rPr lang="en-CH" sz="1600" dirty="0">
                <a:solidFill>
                  <a:schemeClr val="tx1"/>
                </a:solidFill>
              </a:rPr>
              <a:t>(non-conformities fixing)</a:t>
            </a:r>
          </a:p>
          <a:p>
            <a:pPr marL="342900" indent="-342900">
              <a:buFont typeface="Arial" panose="020B0604020202020204" pitchFamily="34" charset="0"/>
              <a:buChar char="•"/>
            </a:pPr>
            <a:r>
              <a:rPr lang="en-CH" sz="1800" dirty="0">
                <a:solidFill>
                  <a:schemeClr val="tx1"/>
                </a:solidFill>
              </a:rPr>
              <a:t>PIC tests</a:t>
            </a:r>
          </a:p>
          <a:p>
            <a:pPr marL="342900" indent="-342900">
              <a:buFont typeface="Arial" panose="020B0604020202020204" pitchFamily="34" charset="0"/>
              <a:buChar char="•"/>
            </a:pPr>
            <a:r>
              <a:rPr lang="en-CH" sz="1800" dirty="0">
                <a:solidFill>
                  <a:schemeClr val="tx1"/>
                </a:solidFill>
              </a:rPr>
              <a:t>Support during powering tests: </a:t>
            </a:r>
            <a:r>
              <a:rPr lang="en-CH" sz="1800" b="0" dirty="0">
                <a:solidFill>
                  <a:schemeClr val="tx1"/>
                </a:solidFill>
              </a:rPr>
              <a:t>with ~11000 tests executed, even if mostly automatically analysed, there are the high current circuits to manually analyse, plus the failed tests on the small current circuits, the quenches, the FPAs and all offline analyses (some still ongoing, e.g. FTM data).</a:t>
            </a:r>
          </a:p>
          <a:p>
            <a:pPr marL="342900" indent="-342900">
              <a:buFont typeface="Arial" panose="020B0604020202020204" pitchFamily="34" charset="0"/>
              <a:buChar char="•"/>
            </a:pPr>
            <a:endParaRPr lang="en-CH" sz="1800" dirty="0">
              <a:solidFill>
                <a:schemeClr val="tx1"/>
              </a:solidFill>
            </a:endParaRPr>
          </a:p>
          <a:p>
            <a:r>
              <a:rPr lang="en-CH" sz="2000" dirty="0">
                <a:solidFill>
                  <a:schemeClr val="tx1"/>
                </a:solidFill>
              </a:rPr>
              <a:t>+ The validation of the systems during the Machine Check-out (BIS, FMCM)</a:t>
            </a:r>
            <a:endParaRPr lang="en-CH" sz="2400" dirty="0">
              <a:solidFill>
                <a:schemeClr val="tx1"/>
              </a:solidFill>
            </a:endParaRPr>
          </a:p>
        </p:txBody>
      </p:sp>
      <p:sp>
        <p:nvSpPr>
          <p:cNvPr id="3" name="Title 2">
            <a:extLst>
              <a:ext uri="{FF2B5EF4-FFF2-40B4-BE49-F238E27FC236}">
                <a16:creationId xmlns:a16="http://schemas.microsoft.com/office/drawing/2014/main" id="{EE0075B8-9B5E-44D6-2C06-F2CA89A2F760}"/>
              </a:ext>
            </a:extLst>
          </p:cNvPr>
          <p:cNvSpPr>
            <a:spLocks noGrp="1"/>
          </p:cNvSpPr>
          <p:nvPr>
            <p:ph type="title"/>
          </p:nvPr>
        </p:nvSpPr>
        <p:spPr/>
        <p:txBody>
          <a:bodyPr/>
          <a:lstStyle/>
          <a:p>
            <a:r>
              <a:rPr lang="en-CH" dirty="0"/>
              <a:t>Hardware commissioning</a:t>
            </a:r>
          </a:p>
        </p:txBody>
      </p:sp>
      <p:sp>
        <p:nvSpPr>
          <p:cNvPr id="6" name="Slide Number Placeholder 5">
            <a:extLst>
              <a:ext uri="{FF2B5EF4-FFF2-40B4-BE49-F238E27FC236}">
                <a16:creationId xmlns:a16="http://schemas.microsoft.com/office/drawing/2014/main" id="{566D7717-4A05-A820-8CAA-CD6F8DDD1114}"/>
              </a:ext>
            </a:extLst>
          </p:cNvPr>
          <p:cNvSpPr>
            <a:spLocks noGrp="1"/>
          </p:cNvSpPr>
          <p:nvPr>
            <p:ph type="sldNum" sz="quarter" idx="12"/>
          </p:nvPr>
        </p:nvSpPr>
        <p:spPr/>
        <p:txBody>
          <a:bodyPr/>
          <a:lstStyle/>
          <a:p>
            <a:fld id="{36B5EA5A-BC32-A742-B11B-8E7414D5B535}" type="slidenum">
              <a:rPr lang="en-US" smtClean="0"/>
              <a:pPr/>
              <a:t>16</a:t>
            </a:fld>
            <a:endParaRPr lang="en-US" dirty="0"/>
          </a:p>
        </p:txBody>
      </p:sp>
      <p:sp>
        <p:nvSpPr>
          <p:cNvPr id="7" name="Date Placeholder 3">
            <a:extLst>
              <a:ext uri="{FF2B5EF4-FFF2-40B4-BE49-F238E27FC236}">
                <a16:creationId xmlns:a16="http://schemas.microsoft.com/office/drawing/2014/main" id="{7DB8E18A-0C76-1EA5-E262-C8369CDB5908}"/>
              </a:ext>
            </a:extLst>
          </p:cNvPr>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850">
                <a:solidFill>
                  <a:schemeClr val="tx1"/>
                </a:solidFill>
              </a:defRPr>
            </a:lvl1pPr>
          </a:lstStyle>
          <a:p>
            <a:r>
              <a:rPr lang="en-US" dirty="0"/>
              <a:t>April 7, 2025</a:t>
            </a:r>
          </a:p>
        </p:txBody>
      </p:sp>
      <p:sp>
        <p:nvSpPr>
          <p:cNvPr id="8" name="Footer Placeholder 6">
            <a:extLst>
              <a:ext uri="{FF2B5EF4-FFF2-40B4-BE49-F238E27FC236}">
                <a16:creationId xmlns:a16="http://schemas.microsoft.com/office/drawing/2014/main" id="{504FA0B5-297C-D2B5-8A4E-9357C2724E48}"/>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850">
                <a:solidFill>
                  <a:schemeClr val="tx1"/>
                </a:solidFill>
              </a:defRPr>
            </a:lvl1pPr>
          </a:lstStyle>
          <a:p>
            <a:r>
              <a:rPr lang="en-US" dirty="0"/>
              <a:t>Mirko Pojer	217th TE-TM meeting</a:t>
            </a:r>
          </a:p>
        </p:txBody>
      </p:sp>
    </p:spTree>
    <p:extLst>
      <p:ext uri="{BB962C8B-B14F-4D97-AF65-F5344CB8AC3E}">
        <p14:creationId xmlns:p14="http://schemas.microsoft.com/office/powerpoint/2010/main" val="10385194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87BE542-3461-7981-D3A1-40383DA9422B}"/>
              </a:ext>
            </a:extLst>
          </p:cNvPr>
          <p:cNvSpPr>
            <a:spLocks noGrp="1"/>
          </p:cNvSpPr>
          <p:nvPr>
            <p:ph idx="1"/>
          </p:nvPr>
        </p:nvSpPr>
        <p:spPr>
          <a:xfrm>
            <a:off x="1010653" y="1592263"/>
            <a:ext cx="10164278" cy="4608512"/>
          </a:xfrm>
        </p:spPr>
        <p:txBody>
          <a:bodyPr/>
          <a:lstStyle/>
          <a:p>
            <a:pPr algn="just">
              <a:spcBef>
                <a:spcPts val="2800"/>
              </a:spcBef>
            </a:pPr>
            <a:r>
              <a:rPr lang="en-CH" dirty="0"/>
              <a:t>A lot going on behind the scene, to allow the machine working smoothly for the coming 12-18 months.</a:t>
            </a:r>
          </a:p>
          <a:p>
            <a:pPr algn="just">
              <a:spcBef>
                <a:spcPts val="2800"/>
              </a:spcBef>
            </a:pPr>
            <a:r>
              <a:rPr lang="en-GB" dirty="0"/>
              <a:t>The MPE team remains deeply committed at every stage of this process, actively engaging in a wide array of critical tasks.</a:t>
            </a:r>
          </a:p>
          <a:p>
            <a:pPr algn="just">
              <a:spcBef>
                <a:spcPts val="2800"/>
              </a:spcBef>
            </a:pPr>
            <a:r>
              <a:rPr lang="en-GB" dirty="0"/>
              <a:t>Throughout YETS 24/25, numerous activities have been carried out, many of which are essential for maintaining optimal performance.</a:t>
            </a:r>
          </a:p>
          <a:p>
            <a:pPr algn="just">
              <a:spcBef>
                <a:spcPts val="2800"/>
              </a:spcBef>
            </a:pPr>
            <a:r>
              <a:rPr lang="en-GB" dirty="0"/>
              <a:t>Additionally, some preparations originally scheduled for LS3 have been implemented ahead of time to streamline future operations and enhance long-term reliability.</a:t>
            </a:r>
            <a:endParaRPr lang="en-CH" dirty="0"/>
          </a:p>
        </p:txBody>
      </p:sp>
      <p:sp>
        <p:nvSpPr>
          <p:cNvPr id="3" name="Title 2">
            <a:extLst>
              <a:ext uri="{FF2B5EF4-FFF2-40B4-BE49-F238E27FC236}">
                <a16:creationId xmlns:a16="http://schemas.microsoft.com/office/drawing/2014/main" id="{ED4AF73F-817A-3119-5E19-8870DD0C9CE1}"/>
              </a:ext>
            </a:extLst>
          </p:cNvPr>
          <p:cNvSpPr>
            <a:spLocks noGrp="1"/>
          </p:cNvSpPr>
          <p:nvPr>
            <p:ph type="title"/>
          </p:nvPr>
        </p:nvSpPr>
        <p:spPr/>
        <p:txBody>
          <a:bodyPr/>
          <a:lstStyle/>
          <a:p>
            <a:r>
              <a:rPr lang="en-CH" dirty="0"/>
              <a:t>Conclusions</a:t>
            </a:r>
          </a:p>
        </p:txBody>
      </p:sp>
      <p:sp>
        <p:nvSpPr>
          <p:cNvPr id="6" name="Slide Number Placeholder 5">
            <a:extLst>
              <a:ext uri="{FF2B5EF4-FFF2-40B4-BE49-F238E27FC236}">
                <a16:creationId xmlns:a16="http://schemas.microsoft.com/office/drawing/2014/main" id="{05FB2D41-A277-B584-A8E9-2A93EF760924}"/>
              </a:ext>
            </a:extLst>
          </p:cNvPr>
          <p:cNvSpPr>
            <a:spLocks noGrp="1"/>
          </p:cNvSpPr>
          <p:nvPr>
            <p:ph type="sldNum" sz="quarter" idx="12"/>
          </p:nvPr>
        </p:nvSpPr>
        <p:spPr/>
        <p:txBody>
          <a:bodyPr/>
          <a:lstStyle/>
          <a:p>
            <a:fld id="{36B5EA5A-BC32-A742-B11B-8E7414D5B535}" type="slidenum">
              <a:rPr lang="en-US" smtClean="0"/>
              <a:pPr/>
              <a:t>17</a:t>
            </a:fld>
            <a:endParaRPr lang="en-US" dirty="0"/>
          </a:p>
        </p:txBody>
      </p:sp>
      <p:sp>
        <p:nvSpPr>
          <p:cNvPr id="7" name="Date Placeholder 3">
            <a:extLst>
              <a:ext uri="{FF2B5EF4-FFF2-40B4-BE49-F238E27FC236}">
                <a16:creationId xmlns:a16="http://schemas.microsoft.com/office/drawing/2014/main" id="{06897D5D-F10D-9C4F-A242-25B4012001B2}"/>
              </a:ext>
            </a:extLst>
          </p:cNvPr>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850">
                <a:solidFill>
                  <a:schemeClr val="tx1"/>
                </a:solidFill>
              </a:defRPr>
            </a:lvl1pPr>
          </a:lstStyle>
          <a:p>
            <a:r>
              <a:rPr lang="en-US" dirty="0"/>
              <a:t>April 7, 2025</a:t>
            </a:r>
          </a:p>
        </p:txBody>
      </p:sp>
      <p:sp>
        <p:nvSpPr>
          <p:cNvPr id="8" name="Footer Placeholder 6">
            <a:extLst>
              <a:ext uri="{FF2B5EF4-FFF2-40B4-BE49-F238E27FC236}">
                <a16:creationId xmlns:a16="http://schemas.microsoft.com/office/drawing/2014/main" id="{9F818543-0A23-0211-EC08-FE023512D067}"/>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850">
                <a:solidFill>
                  <a:schemeClr val="tx1"/>
                </a:solidFill>
              </a:defRPr>
            </a:lvl1pPr>
          </a:lstStyle>
          <a:p>
            <a:r>
              <a:rPr lang="en-US" dirty="0"/>
              <a:t>Mirko Pojer	217th TE-TM meeting</a:t>
            </a:r>
          </a:p>
        </p:txBody>
      </p:sp>
    </p:spTree>
    <p:extLst>
      <p:ext uri="{BB962C8B-B14F-4D97-AF65-F5344CB8AC3E}">
        <p14:creationId xmlns:p14="http://schemas.microsoft.com/office/powerpoint/2010/main" val="17520735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25CD1AF-9FAB-7EF5-46CB-8BCBE9DEF54C}"/>
              </a:ext>
            </a:extLst>
          </p:cNvPr>
          <p:cNvSpPr txBox="1"/>
          <p:nvPr/>
        </p:nvSpPr>
        <p:spPr>
          <a:xfrm>
            <a:off x="4157168" y="1819174"/>
            <a:ext cx="3877664" cy="1292662"/>
          </a:xfrm>
          <a:prstGeom prst="rect">
            <a:avLst/>
          </a:prstGeom>
          <a:noFill/>
        </p:spPr>
        <p:txBody>
          <a:bodyPr wrap="none" lIns="0" tIns="0" rIns="0" bIns="0" rtlCol="0">
            <a:spAutoFit/>
          </a:bodyPr>
          <a:lstStyle/>
          <a:p>
            <a:pPr algn="ctr"/>
            <a:r>
              <a:rPr lang="en-CH" sz="2800" dirty="0"/>
              <a:t>Thanks for the attention!</a:t>
            </a:r>
          </a:p>
          <a:p>
            <a:pPr algn="ctr"/>
            <a:endParaRPr lang="en-CH" sz="2800" dirty="0"/>
          </a:p>
          <a:p>
            <a:pPr algn="ctr"/>
            <a:r>
              <a:rPr lang="en-CH" sz="2800" dirty="0"/>
              <a:t>Questions?</a:t>
            </a:r>
          </a:p>
        </p:txBody>
      </p:sp>
    </p:spTree>
    <p:extLst>
      <p:ext uri="{BB962C8B-B14F-4D97-AF65-F5344CB8AC3E}">
        <p14:creationId xmlns:p14="http://schemas.microsoft.com/office/powerpoint/2010/main" val="3142636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B7EC61E-05B0-C9E3-1725-2E94FBD01A1B}"/>
              </a:ext>
            </a:extLst>
          </p:cNvPr>
          <p:cNvSpPr>
            <a:spLocks noGrp="1"/>
          </p:cNvSpPr>
          <p:nvPr>
            <p:ph idx="1"/>
          </p:nvPr>
        </p:nvSpPr>
        <p:spPr>
          <a:xfrm>
            <a:off x="1993187" y="2465565"/>
            <a:ext cx="8229600" cy="2805076"/>
          </a:xfrm>
        </p:spPr>
        <p:txBody>
          <a:bodyPr/>
          <a:lstStyle/>
          <a:p>
            <a:pPr marL="342900" indent="-342900">
              <a:buFont typeface="Wingdings" pitchFamily="2" charset="2"/>
              <a:buChar char="§"/>
            </a:pPr>
            <a:r>
              <a:rPr lang="en-GB" dirty="0"/>
              <a:t>The frame</a:t>
            </a:r>
          </a:p>
          <a:p>
            <a:pPr marL="342900" indent="-342900">
              <a:buFont typeface="Wingdings" pitchFamily="2" charset="2"/>
              <a:buChar char="§"/>
            </a:pPr>
            <a:r>
              <a:rPr lang="en-GB" dirty="0"/>
              <a:t>Maintenance and hardware upgrade</a:t>
            </a:r>
          </a:p>
          <a:p>
            <a:pPr marL="342900" indent="-342900">
              <a:buFont typeface="Wingdings" pitchFamily="2" charset="2"/>
              <a:buChar char="§"/>
            </a:pPr>
            <a:r>
              <a:rPr lang="en-GB" dirty="0"/>
              <a:t>Software updates and new deployments</a:t>
            </a:r>
          </a:p>
          <a:p>
            <a:pPr marL="342900" indent="-342900">
              <a:buFont typeface="Wingdings" pitchFamily="2" charset="2"/>
              <a:buChar char="§"/>
            </a:pPr>
            <a:r>
              <a:rPr lang="en-GB" dirty="0"/>
              <a:t>Electrical Quality Assurance</a:t>
            </a:r>
          </a:p>
          <a:p>
            <a:pPr marL="342900" indent="-342900">
              <a:buFont typeface="Wingdings" pitchFamily="2" charset="2"/>
              <a:buChar char="§"/>
            </a:pPr>
            <a:r>
              <a:rPr lang="en-CH" dirty="0"/>
              <a:t>Support to HWC</a:t>
            </a:r>
          </a:p>
          <a:p>
            <a:pPr marL="342900" indent="-342900">
              <a:buFont typeface="Wingdings" pitchFamily="2" charset="2"/>
              <a:buChar char="§"/>
            </a:pPr>
            <a:r>
              <a:rPr lang="en-CH" dirty="0"/>
              <a:t>Conclusions</a:t>
            </a:r>
          </a:p>
        </p:txBody>
      </p:sp>
      <p:sp>
        <p:nvSpPr>
          <p:cNvPr id="3" name="Title 2">
            <a:extLst>
              <a:ext uri="{FF2B5EF4-FFF2-40B4-BE49-F238E27FC236}">
                <a16:creationId xmlns:a16="http://schemas.microsoft.com/office/drawing/2014/main" id="{7A1885FE-65D9-EA5B-5ADE-9DAB8C33AF44}"/>
              </a:ext>
            </a:extLst>
          </p:cNvPr>
          <p:cNvSpPr>
            <a:spLocks noGrp="1"/>
          </p:cNvSpPr>
          <p:nvPr>
            <p:ph type="title"/>
          </p:nvPr>
        </p:nvSpPr>
        <p:spPr>
          <a:xfrm>
            <a:off x="1993186" y="1246895"/>
            <a:ext cx="9790827" cy="1065742"/>
          </a:xfrm>
        </p:spPr>
        <p:txBody>
          <a:bodyPr/>
          <a:lstStyle/>
          <a:p>
            <a:r>
              <a:rPr lang="en-CH" dirty="0"/>
              <a:t>Outline</a:t>
            </a:r>
          </a:p>
        </p:txBody>
      </p:sp>
      <p:sp>
        <p:nvSpPr>
          <p:cNvPr id="6" name="Slide Number Placeholder 5">
            <a:extLst>
              <a:ext uri="{FF2B5EF4-FFF2-40B4-BE49-F238E27FC236}">
                <a16:creationId xmlns:a16="http://schemas.microsoft.com/office/drawing/2014/main" id="{456C7D6F-14D0-6446-0FE8-A4038E6A056C}"/>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
        <p:nvSpPr>
          <p:cNvPr id="11" name="Date Placeholder 3">
            <a:extLst>
              <a:ext uri="{FF2B5EF4-FFF2-40B4-BE49-F238E27FC236}">
                <a16:creationId xmlns:a16="http://schemas.microsoft.com/office/drawing/2014/main" id="{800E6C35-E469-6FD1-57DE-9C1422902209}"/>
              </a:ext>
            </a:extLst>
          </p:cNvPr>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850">
                <a:solidFill>
                  <a:schemeClr val="tx1"/>
                </a:solidFill>
              </a:defRPr>
            </a:lvl1pPr>
          </a:lstStyle>
          <a:p>
            <a:r>
              <a:rPr lang="en-US" dirty="0"/>
              <a:t>April 7, 2025</a:t>
            </a:r>
          </a:p>
        </p:txBody>
      </p:sp>
      <p:sp>
        <p:nvSpPr>
          <p:cNvPr id="12" name="Footer Placeholder 6">
            <a:extLst>
              <a:ext uri="{FF2B5EF4-FFF2-40B4-BE49-F238E27FC236}">
                <a16:creationId xmlns:a16="http://schemas.microsoft.com/office/drawing/2014/main" id="{EEDBD4A9-DBA3-CDA0-0FBA-54420766FFB4}"/>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850">
                <a:solidFill>
                  <a:schemeClr val="tx1"/>
                </a:solidFill>
              </a:defRPr>
            </a:lvl1pPr>
          </a:lstStyle>
          <a:p>
            <a:r>
              <a:rPr lang="en-US" dirty="0"/>
              <a:t>Mirko Pojer	217th TE-TM meeting</a:t>
            </a:r>
          </a:p>
        </p:txBody>
      </p:sp>
    </p:spTree>
    <p:extLst>
      <p:ext uri="{BB962C8B-B14F-4D97-AF65-F5344CB8AC3E}">
        <p14:creationId xmlns:p14="http://schemas.microsoft.com/office/powerpoint/2010/main" val="27458739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descr="A screenshot of a graph&#10;&#10;Description automatically generated">
            <a:extLst>
              <a:ext uri="{FF2B5EF4-FFF2-40B4-BE49-F238E27FC236}">
                <a16:creationId xmlns:a16="http://schemas.microsoft.com/office/drawing/2014/main" id="{3FDDD52E-9D4E-4505-AFB5-A506A4B8C80E}"/>
              </a:ext>
            </a:extLst>
          </p:cNvPr>
          <p:cNvPicPr>
            <a:picLocks noGrp="1" noChangeAspect="1"/>
          </p:cNvPicPr>
          <p:nvPr>
            <p:ph idx="1"/>
          </p:nvPr>
        </p:nvPicPr>
        <p:blipFill>
          <a:blip r:embed="rId2"/>
          <a:stretch>
            <a:fillRect/>
          </a:stretch>
        </p:blipFill>
        <p:spPr>
          <a:xfrm>
            <a:off x="4655273" y="373593"/>
            <a:ext cx="6554930" cy="460851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Title 2">
            <a:extLst>
              <a:ext uri="{FF2B5EF4-FFF2-40B4-BE49-F238E27FC236}">
                <a16:creationId xmlns:a16="http://schemas.microsoft.com/office/drawing/2014/main" id="{79237CCE-364D-0692-0820-1535495CCB64}"/>
              </a:ext>
            </a:extLst>
          </p:cNvPr>
          <p:cNvSpPr>
            <a:spLocks noGrp="1"/>
          </p:cNvSpPr>
          <p:nvPr>
            <p:ph type="title"/>
          </p:nvPr>
        </p:nvSpPr>
        <p:spPr/>
        <p:txBody>
          <a:bodyPr/>
          <a:lstStyle/>
          <a:p>
            <a:r>
              <a:rPr lang="en-CH" dirty="0"/>
              <a:t>Intro</a:t>
            </a:r>
          </a:p>
        </p:txBody>
      </p:sp>
      <p:sp>
        <p:nvSpPr>
          <p:cNvPr id="6" name="Slide Number Placeholder 5">
            <a:extLst>
              <a:ext uri="{FF2B5EF4-FFF2-40B4-BE49-F238E27FC236}">
                <a16:creationId xmlns:a16="http://schemas.microsoft.com/office/drawing/2014/main" id="{CFF70B55-DDB9-6BC5-3C1F-70FD6C74FBE1}"/>
              </a:ext>
            </a:extLst>
          </p:cNvPr>
          <p:cNvSpPr>
            <a:spLocks noGrp="1"/>
          </p:cNvSpPr>
          <p:nvPr>
            <p:ph type="sldNum" sz="quarter" idx="12"/>
          </p:nvPr>
        </p:nvSpPr>
        <p:spPr/>
        <p:txBody>
          <a:bodyPr/>
          <a:lstStyle/>
          <a:p>
            <a:fld id="{36B5EA5A-BC32-A742-B11B-8E7414D5B535}" type="slidenum">
              <a:rPr lang="en-US" smtClean="0"/>
              <a:pPr/>
              <a:t>3</a:t>
            </a:fld>
            <a:endParaRPr lang="en-US" dirty="0"/>
          </a:p>
        </p:txBody>
      </p:sp>
      <p:pic>
        <p:nvPicPr>
          <p:cNvPr id="7" name="Picture 6" descr="A large bottle of champagne on a table with food and people around it&#10;&#10;Description automatically generated">
            <a:extLst>
              <a:ext uri="{FF2B5EF4-FFF2-40B4-BE49-F238E27FC236}">
                <a16:creationId xmlns:a16="http://schemas.microsoft.com/office/drawing/2014/main" id="{F65D706C-4813-CDA6-270A-DB4854055BDD}"/>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2239766" y="299267"/>
            <a:ext cx="1707577" cy="4140883"/>
          </a:xfrm>
          <a:prstGeom prst="rect">
            <a:avLst/>
          </a:prstGeom>
        </p:spPr>
      </p:pic>
      <p:pic>
        <p:nvPicPr>
          <p:cNvPr id="11" name="Picture 10" descr="A graph showing a line of growth&#10;&#10;Description automatically generated with medium confidence">
            <a:extLst>
              <a:ext uri="{FF2B5EF4-FFF2-40B4-BE49-F238E27FC236}">
                <a16:creationId xmlns:a16="http://schemas.microsoft.com/office/drawing/2014/main" id="{68EE02B7-196C-8C66-D763-56EDBDA6D8BC}"/>
              </a:ext>
            </a:extLst>
          </p:cNvPr>
          <p:cNvPicPr>
            <a:picLocks noChangeAspect="1"/>
          </p:cNvPicPr>
          <p:nvPr/>
        </p:nvPicPr>
        <p:blipFill>
          <a:blip r:embed="rId4"/>
          <a:stretch>
            <a:fillRect/>
          </a:stretch>
        </p:blipFill>
        <p:spPr>
          <a:xfrm>
            <a:off x="976175" y="4633768"/>
            <a:ext cx="5628553" cy="1869888"/>
          </a:xfrm>
          <a:prstGeom prst="rect">
            <a:avLst/>
          </a:prstGeom>
          <a:ln>
            <a:noFill/>
          </a:ln>
          <a:effectLst>
            <a:outerShdw blurRad="292100" dist="139700" dir="2700000" algn="tl" rotWithShape="0">
              <a:srgbClr val="333333">
                <a:alpha val="65000"/>
              </a:srgbClr>
            </a:outerShdw>
          </a:effectLst>
        </p:spPr>
      </p:pic>
      <p:pic>
        <p:nvPicPr>
          <p:cNvPr id="13" name="Picture 12" descr="A blue background with white text&#10;&#10;Description automatically generated">
            <a:extLst>
              <a:ext uri="{FF2B5EF4-FFF2-40B4-BE49-F238E27FC236}">
                <a16:creationId xmlns:a16="http://schemas.microsoft.com/office/drawing/2014/main" id="{E53DB964-B393-CAC0-F67D-FB8878654D83}"/>
              </a:ext>
            </a:extLst>
          </p:cNvPr>
          <p:cNvPicPr>
            <a:picLocks noChangeAspect="1"/>
          </p:cNvPicPr>
          <p:nvPr/>
        </p:nvPicPr>
        <p:blipFill>
          <a:blip r:embed="rId5"/>
          <a:stretch>
            <a:fillRect/>
          </a:stretch>
        </p:blipFill>
        <p:spPr>
          <a:xfrm>
            <a:off x="6402555" y="373593"/>
            <a:ext cx="3005952" cy="476647"/>
          </a:xfrm>
          <a:prstGeom prst="rect">
            <a:avLst/>
          </a:prstGeom>
        </p:spPr>
      </p:pic>
      <p:sp>
        <p:nvSpPr>
          <p:cNvPr id="14" name="TextBox 13">
            <a:extLst>
              <a:ext uri="{FF2B5EF4-FFF2-40B4-BE49-F238E27FC236}">
                <a16:creationId xmlns:a16="http://schemas.microsoft.com/office/drawing/2014/main" id="{85FBEA34-E74D-8ADC-B6F6-EF8093A7EA5F}"/>
              </a:ext>
            </a:extLst>
          </p:cNvPr>
          <p:cNvSpPr txBox="1"/>
          <p:nvPr/>
        </p:nvSpPr>
        <p:spPr>
          <a:xfrm>
            <a:off x="7413825" y="5288050"/>
            <a:ext cx="4370188" cy="830997"/>
          </a:xfrm>
          <a:prstGeom prst="rect">
            <a:avLst/>
          </a:prstGeom>
          <a:solidFill>
            <a:schemeClr val="accent2">
              <a:lumMod val="40000"/>
              <a:lumOff val="60000"/>
            </a:schemeClr>
          </a:solidFill>
        </p:spPr>
        <p:txBody>
          <a:bodyPr wrap="square" lIns="0" tIns="0" rIns="0" bIns="0" rtlCol="0">
            <a:spAutoFit/>
          </a:bodyPr>
          <a:lstStyle/>
          <a:p>
            <a:pPr algn="ctr"/>
            <a:r>
              <a:rPr lang="en-CH" b="1" dirty="0">
                <a:solidFill>
                  <a:srgbClr val="FF0000"/>
                </a:solidFill>
              </a:rPr>
              <a:t>The yearly maintenance is vital in maintaining a perfectly working and smoothly performing machine!</a:t>
            </a:r>
          </a:p>
        </p:txBody>
      </p:sp>
      <p:sp>
        <p:nvSpPr>
          <p:cNvPr id="15" name="Date Placeholder 3">
            <a:extLst>
              <a:ext uri="{FF2B5EF4-FFF2-40B4-BE49-F238E27FC236}">
                <a16:creationId xmlns:a16="http://schemas.microsoft.com/office/drawing/2014/main" id="{5D166272-03D4-C4C5-0C24-5560FD4D8600}"/>
              </a:ext>
            </a:extLst>
          </p:cNvPr>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850">
                <a:solidFill>
                  <a:schemeClr val="tx1"/>
                </a:solidFill>
              </a:defRPr>
            </a:lvl1pPr>
          </a:lstStyle>
          <a:p>
            <a:r>
              <a:rPr lang="en-US" dirty="0"/>
              <a:t>April 7, 2025</a:t>
            </a:r>
          </a:p>
        </p:txBody>
      </p:sp>
      <p:sp>
        <p:nvSpPr>
          <p:cNvPr id="16" name="Footer Placeholder 6">
            <a:extLst>
              <a:ext uri="{FF2B5EF4-FFF2-40B4-BE49-F238E27FC236}">
                <a16:creationId xmlns:a16="http://schemas.microsoft.com/office/drawing/2014/main" id="{4CEB7412-0CEF-C7D3-EC4A-25967E112EBB}"/>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850">
                <a:solidFill>
                  <a:schemeClr val="tx1"/>
                </a:solidFill>
              </a:defRPr>
            </a:lvl1pPr>
          </a:lstStyle>
          <a:p>
            <a:r>
              <a:rPr lang="en-US" dirty="0"/>
              <a:t>Mirko Pojer	217th TE-TM meeting</a:t>
            </a:r>
          </a:p>
        </p:txBody>
      </p:sp>
      <p:sp>
        <p:nvSpPr>
          <p:cNvPr id="17" name="TextBox 16">
            <a:extLst>
              <a:ext uri="{FF2B5EF4-FFF2-40B4-BE49-F238E27FC236}">
                <a16:creationId xmlns:a16="http://schemas.microsoft.com/office/drawing/2014/main" id="{285AE8A2-589A-6792-E3A5-C97769652242}"/>
              </a:ext>
            </a:extLst>
          </p:cNvPr>
          <p:cNvSpPr txBox="1"/>
          <p:nvPr/>
        </p:nvSpPr>
        <p:spPr>
          <a:xfrm>
            <a:off x="9567512" y="471638"/>
            <a:ext cx="1038811" cy="276999"/>
          </a:xfrm>
          <a:prstGeom prst="rect">
            <a:avLst/>
          </a:prstGeom>
          <a:noFill/>
        </p:spPr>
        <p:txBody>
          <a:bodyPr wrap="none" lIns="0" tIns="0" rIns="0" bIns="0" rtlCol="0">
            <a:spAutoFit/>
          </a:bodyPr>
          <a:lstStyle/>
          <a:p>
            <a:pPr algn="l"/>
            <a:r>
              <a:rPr lang="en-CH" dirty="0"/>
              <a:t>F. Gianotti</a:t>
            </a:r>
          </a:p>
        </p:txBody>
      </p:sp>
    </p:spTree>
    <p:extLst>
      <p:ext uri="{BB962C8B-B14F-4D97-AF65-F5344CB8AC3E}">
        <p14:creationId xmlns:p14="http://schemas.microsoft.com/office/powerpoint/2010/main" val="3160082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A diagram of a diagram&#10;&#10;Description automatically generated with medium confidence">
            <a:extLst>
              <a:ext uri="{FF2B5EF4-FFF2-40B4-BE49-F238E27FC236}">
                <a16:creationId xmlns:a16="http://schemas.microsoft.com/office/drawing/2014/main" id="{93B62F2F-2550-81AD-1B3B-B582CAC8EE3F}"/>
              </a:ext>
            </a:extLst>
          </p:cNvPr>
          <p:cNvPicPr>
            <a:picLocks noGrp="1" noChangeAspect="1"/>
          </p:cNvPicPr>
          <p:nvPr>
            <p:ph idx="1"/>
          </p:nvPr>
        </p:nvPicPr>
        <p:blipFill>
          <a:blip r:embed="rId2"/>
          <a:stretch>
            <a:fillRect/>
          </a:stretch>
        </p:blipFill>
        <p:spPr>
          <a:xfrm>
            <a:off x="62899" y="1222394"/>
            <a:ext cx="11044647" cy="4613327"/>
          </a:xfrm>
        </p:spPr>
      </p:pic>
      <p:sp>
        <p:nvSpPr>
          <p:cNvPr id="3" name="Title 2">
            <a:extLst>
              <a:ext uri="{FF2B5EF4-FFF2-40B4-BE49-F238E27FC236}">
                <a16:creationId xmlns:a16="http://schemas.microsoft.com/office/drawing/2014/main" id="{FBEF476E-4C1F-C7E9-400D-9833A72A1715}"/>
              </a:ext>
            </a:extLst>
          </p:cNvPr>
          <p:cNvSpPr>
            <a:spLocks noGrp="1"/>
          </p:cNvSpPr>
          <p:nvPr>
            <p:ph type="title"/>
          </p:nvPr>
        </p:nvSpPr>
        <p:spPr>
          <a:xfrm>
            <a:off x="407988" y="373593"/>
            <a:ext cx="11536964" cy="1065742"/>
          </a:xfrm>
        </p:spPr>
        <p:txBody>
          <a:bodyPr/>
          <a:lstStyle/>
          <a:p>
            <a:r>
              <a:rPr lang="en-CH" dirty="0"/>
              <a:t>The frame: </a:t>
            </a:r>
            <a:r>
              <a:rPr lang="en-CH" dirty="0">
                <a:sym typeface="Wingdings" pitchFamily="2" charset="2"/>
              </a:rPr>
              <a:t>a lot of constraints for a multiplicity of activities.</a:t>
            </a:r>
            <a:endParaRPr lang="en-CH" dirty="0"/>
          </a:p>
        </p:txBody>
      </p:sp>
      <p:sp>
        <p:nvSpPr>
          <p:cNvPr id="6" name="Slide Number Placeholder 5">
            <a:extLst>
              <a:ext uri="{FF2B5EF4-FFF2-40B4-BE49-F238E27FC236}">
                <a16:creationId xmlns:a16="http://schemas.microsoft.com/office/drawing/2014/main" id="{60A669B3-17E9-1226-A2F9-C4A6F94D7C65}"/>
              </a:ext>
            </a:extLst>
          </p:cNvPr>
          <p:cNvSpPr>
            <a:spLocks noGrp="1"/>
          </p:cNvSpPr>
          <p:nvPr>
            <p:ph type="sldNum" sz="quarter" idx="12"/>
          </p:nvPr>
        </p:nvSpPr>
        <p:spPr/>
        <p:txBody>
          <a:bodyPr/>
          <a:lstStyle/>
          <a:p>
            <a:fld id="{36B5EA5A-BC32-A742-B11B-8E7414D5B535}" type="slidenum">
              <a:rPr lang="en-US" smtClean="0"/>
              <a:pPr/>
              <a:t>4</a:t>
            </a:fld>
            <a:endParaRPr lang="en-US" dirty="0"/>
          </a:p>
        </p:txBody>
      </p:sp>
      <p:cxnSp>
        <p:nvCxnSpPr>
          <p:cNvPr id="10" name="Straight Arrow Connector 9">
            <a:extLst>
              <a:ext uri="{FF2B5EF4-FFF2-40B4-BE49-F238E27FC236}">
                <a16:creationId xmlns:a16="http://schemas.microsoft.com/office/drawing/2014/main" id="{AB0F4A38-3963-059D-09CB-742906461008}"/>
              </a:ext>
            </a:extLst>
          </p:cNvPr>
          <p:cNvCxnSpPr/>
          <p:nvPr/>
        </p:nvCxnSpPr>
        <p:spPr>
          <a:xfrm flipH="1">
            <a:off x="10695398" y="1849348"/>
            <a:ext cx="752775"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1679C057-A2AB-E8E5-C95D-CEFE5CAF1216}"/>
              </a:ext>
            </a:extLst>
          </p:cNvPr>
          <p:cNvSpPr txBox="1"/>
          <p:nvPr/>
        </p:nvSpPr>
        <p:spPr>
          <a:xfrm>
            <a:off x="10852466" y="1452990"/>
            <a:ext cx="1191413" cy="553998"/>
          </a:xfrm>
          <a:prstGeom prst="rect">
            <a:avLst/>
          </a:prstGeom>
          <a:noFill/>
        </p:spPr>
        <p:txBody>
          <a:bodyPr wrap="square" lIns="0" tIns="0" rIns="0" bIns="0" rtlCol="0">
            <a:spAutoFit/>
          </a:bodyPr>
          <a:lstStyle/>
          <a:p>
            <a:pPr algn="r"/>
            <a:r>
              <a:rPr lang="en-CH" dirty="0">
                <a:solidFill>
                  <a:srgbClr val="FF0000"/>
                </a:solidFill>
              </a:rPr>
              <a:t>MPE start here</a:t>
            </a:r>
          </a:p>
        </p:txBody>
      </p:sp>
      <p:sp>
        <p:nvSpPr>
          <p:cNvPr id="12" name="Down Arrow 11">
            <a:extLst>
              <a:ext uri="{FF2B5EF4-FFF2-40B4-BE49-F238E27FC236}">
                <a16:creationId xmlns:a16="http://schemas.microsoft.com/office/drawing/2014/main" id="{DD7BAB0D-6F08-8E5E-A1D6-99EFBC742781}"/>
              </a:ext>
            </a:extLst>
          </p:cNvPr>
          <p:cNvSpPr/>
          <p:nvPr/>
        </p:nvSpPr>
        <p:spPr>
          <a:xfrm>
            <a:off x="11372990" y="2028607"/>
            <a:ext cx="335841" cy="3053000"/>
          </a:xfrm>
          <a:prstGeom prst="downArrow">
            <a:avLst/>
          </a:prstGeom>
          <a:solidFill>
            <a:schemeClr val="bg1"/>
          </a:solid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13" name="Straight Arrow Connector 12">
            <a:extLst>
              <a:ext uri="{FF2B5EF4-FFF2-40B4-BE49-F238E27FC236}">
                <a16:creationId xmlns:a16="http://schemas.microsoft.com/office/drawing/2014/main" id="{B02639BE-8ADA-98E5-20F8-2991B0763652}"/>
              </a:ext>
            </a:extLst>
          </p:cNvPr>
          <p:cNvCxnSpPr/>
          <p:nvPr/>
        </p:nvCxnSpPr>
        <p:spPr>
          <a:xfrm flipH="1">
            <a:off x="10796176" y="5578446"/>
            <a:ext cx="752775"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AEFCFC87-91E3-D1A1-DB53-2965B5EF2C47}"/>
              </a:ext>
            </a:extLst>
          </p:cNvPr>
          <p:cNvSpPr txBox="1"/>
          <p:nvPr/>
        </p:nvSpPr>
        <p:spPr>
          <a:xfrm>
            <a:off x="10852466" y="5182088"/>
            <a:ext cx="1292191" cy="553998"/>
          </a:xfrm>
          <a:prstGeom prst="rect">
            <a:avLst/>
          </a:prstGeom>
          <a:noFill/>
        </p:spPr>
        <p:txBody>
          <a:bodyPr wrap="square" lIns="0" tIns="0" rIns="0" bIns="0" rtlCol="0">
            <a:spAutoFit/>
          </a:bodyPr>
          <a:lstStyle/>
          <a:p>
            <a:pPr algn="r"/>
            <a:r>
              <a:rPr lang="en-CH" dirty="0">
                <a:solidFill>
                  <a:srgbClr val="FF0000"/>
                </a:solidFill>
              </a:rPr>
              <a:t>…and finish here</a:t>
            </a:r>
          </a:p>
        </p:txBody>
      </p:sp>
      <p:sp>
        <p:nvSpPr>
          <p:cNvPr id="15" name="TextBox 14">
            <a:extLst>
              <a:ext uri="{FF2B5EF4-FFF2-40B4-BE49-F238E27FC236}">
                <a16:creationId xmlns:a16="http://schemas.microsoft.com/office/drawing/2014/main" id="{D73F8A10-F5F5-B791-197A-DF4A26DC49A9}"/>
              </a:ext>
            </a:extLst>
          </p:cNvPr>
          <p:cNvSpPr txBox="1"/>
          <p:nvPr/>
        </p:nvSpPr>
        <p:spPr>
          <a:xfrm>
            <a:off x="4841507" y="6121667"/>
            <a:ext cx="4680769" cy="276999"/>
          </a:xfrm>
          <a:prstGeom prst="rect">
            <a:avLst/>
          </a:prstGeom>
          <a:noFill/>
        </p:spPr>
        <p:txBody>
          <a:bodyPr wrap="none" lIns="0" tIns="0" rIns="0" bIns="0" rtlCol="0">
            <a:spAutoFit/>
          </a:bodyPr>
          <a:lstStyle/>
          <a:p>
            <a:pPr algn="l"/>
            <a:r>
              <a:rPr lang="en-CH" dirty="0"/>
              <a:t>… with many thanks to the coordination team!</a:t>
            </a:r>
          </a:p>
        </p:txBody>
      </p:sp>
      <p:sp>
        <p:nvSpPr>
          <p:cNvPr id="16" name="Date Placeholder 3">
            <a:extLst>
              <a:ext uri="{FF2B5EF4-FFF2-40B4-BE49-F238E27FC236}">
                <a16:creationId xmlns:a16="http://schemas.microsoft.com/office/drawing/2014/main" id="{7A39D745-B63A-DD7E-F769-5D5D15C9107C}"/>
              </a:ext>
            </a:extLst>
          </p:cNvPr>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850">
                <a:solidFill>
                  <a:schemeClr val="tx1"/>
                </a:solidFill>
              </a:defRPr>
            </a:lvl1pPr>
          </a:lstStyle>
          <a:p>
            <a:r>
              <a:rPr lang="en-US" dirty="0"/>
              <a:t>April 7, 2025</a:t>
            </a:r>
          </a:p>
        </p:txBody>
      </p:sp>
      <p:sp>
        <p:nvSpPr>
          <p:cNvPr id="17" name="Footer Placeholder 6">
            <a:extLst>
              <a:ext uri="{FF2B5EF4-FFF2-40B4-BE49-F238E27FC236}">
                <a16:creationId xmlns:a16="http://schemas.microsoft.com/office/drawing/2014/main" id="{D4B78098-EF7B-C425-C250-47740C332D8B}"/>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850">
                <a:solidFill>
                  <a:schemeClr val="tx1"/>
                </a:solidFill>
              </a:defRPr>
            </a:lvl1pPr>
          </a:lstStyle>
          <a:p>
            <a:r>
              <a:rPr lang="en-US" dirty="0"/>
              <a:t>Mirko Pojer	217th TE-TM meeting</a:t>
            </a:r>
          </a:p>
        </p:txBody>
      </p:sp>
    </p:spTree>
    <p:extLst>
      <p:ext uri="{BB962C8B-B14F-4D97-AF65-F5344CB8AC3E}">
        <p14:creationId xmlns:p14="http://schemas.microsoft.com/office/powerpoint/2010/main" val="2147286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blinds(horizontal)">
                                      <p:cBhvr>
                                        <p:cTn id="13" dur="500"/>
                                        <p:tgtEl>
                                          <p:spTgt spid="12"/>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13"/>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14" grpId="0"/>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0240B63-0D01-AB39-6FB8-4FE144BD78FA}"/>
              </a:ext>
            </a:extLst>
          </p:cNvPr>
          <p:cNvSpPr>
            <a:spLocks noGrp="1"/>
          </p:cNvSpPr>
          <p:nvPr>
            <p:ph type="title"/>
          </p:nvPr>
        </p:nvSpPr>
        <p:spPr/>
        <p:txBody>
          <a:bodyPr/>
          <a:lstStyle/>
          <a:p>
            <a:r>
              <a:rPr lang="en-CH" dirty="0"/>
              <a:t>DQHDS switch off and lifetime studies activities</a:t>
            </a:r>
          </a:p>
        </p:txBody>
      </p:sp>
      <p:sp>
        <p:nvSpPr>
          <p:cNvPr id="6" name="Slide Number Placeholder 5">
            <a:extLst>
              <a:ext uri="{FF2B5EF4-FFF2-40B4-BE49-F238E27FC236}">
                <a16:creationId xmlns:a16="http://schemas.microsoft.com/office/drawing/2014/main" id="{FBBC3525-D1C6-305D-7A61-AA16DBE66CAF}"/>
              </a:ext>
            </a:extLst>
          </p:cNvPr>
          <p:cNvSpPr>
            <a:spLocks noGrp="1"/>
          </p:cNvSpPr>
          <p:nvPr>
            <p:ph type="sldNum" sz="quarter" idx="12"/>
          </p:nvPr>
        </p:nvSpPr>
        <p:spPr/>
        <p:txBody>
          <a:bodyPr/>
          <a:lstStyle/>
          <a:p>
            <a:fld id="{36B5EA5A-BC32-A742-B11B-8E7414D5B535}" type="slidenum">
              <a:rPr lang="en-US" smtClean="0"/>
              <a:pPr/>
              <a:t>5</a:t>
            </a:fld>
            <a:endParaRPr lang="en-US" dirty="0"/>
          </a:p>
        </p:txBody>
      </p:sp>
      <p:graphicFrame>
        <p:nvGraphicFramePr>
          <p:cNvPr id="9" name="Content Placeholder 6">
            <a:extLst>
              <a:ext uri="{FF2B5EF4-FFF2-40B4-BE49-F238E27FC236}">
                <a16:creationId xmlns:a16="http://schemas.microsoft.com/office/drawing/2014/main" id="{B9619E24-3BDC-DC5C-7742-675243998ACD}"/>
              </a:ext>
            </a:extLst>
          </p:cNvPr>
          <p:cNvGraphicFramePr>
            <a:graphicFrameLocks/>
          </p:cNvGraphicFramePr>
          <p:nvPr/>
        </p:nvGraphicFramePr>
        <p:xfrm>
          <a:off x="333890" y="1416452"/>
          <a:ext cx="7438914" cy="2647512"/>
        </p:xfrm>
        <a:graphic>
          <a:graphicData uri="http://schemas.openxmlformats.org/drawingml/2006/table">
            <a:tbl>
              <a:tblPr firstRow="1" bandRow="1">
                <a:tableStyleId>{8EC20E35-A176-4012-BC5E-935CFFF8708E}</a:tableStyleId>
              </a:tblPr>
              <a:tblGrid>
                <a:gridCol w="2822000">
                  <a:extLst>
                    <a:ext uri="{9D8B030D-6E8A-4147-A177-3AD203B41FA5}">
                      <a16:colId xmlns:a16="http://schemas.microsoft.com/office/drawing/2014/main" val="2398831662"/>
                    </a:ext>
                  </a:extLst>
                </a:gridCol>
                <a:gridCol w="2570341">
                  <a:extLst>
                    <a:ext uri="{9D8B030D-6E8A-4147-A177-3AD203B41FA5}">
                      <a16:colId xmlns:a16="http://schemas.microsoft.com/office/drawing/2014/main" val="3711744095"/>
                    </a:ext>
                  </a:extLst>
                </a:gridCol>
                <a:gridCol w="2046573">
                  <a:extLst>
                    <a:ext uri="{9D8B030D-6E8A-4147-A177-3AD203B41FA5}">
                      <a16:colId xmlns:a16="http://schemas.microsoft.com/office/drawing/2014/main" val="4251189033"/>
                    </a:ext>
                  </a:extLst>
                </a:gridCol>
              </a:tblGrid>
              <a:tr h="338652">
                <a:tc>
                  <a:txBody>
                    <a:bodyPr/>
                    <a:lstStyle/>
                    <a:p>
                      <a:r>
                        <a:rPr lang="en-US" sz="1100" dirty="0"/>
                        <a:t>Equipment</a:t>
                      </a:r>
                      <a:endParaRPr lang="en-GB" sz="1100" dirty="0"/>
                    </a:p>
                  </a:txBody>
                  <a:tcPr/>
                </a:tc>
                <a:tc>
                  <a:txBody>
                    <a:bodyPr/>
                    <a:lstStyle/>
                    <a:p>
                      <a:pPr algn="ctr"/>
                      <a:r>
                        <a:rPr lang="en-US" sz="1100" dirty="0"/>
                        <a:t>Data of installation on the tunnel</a:t>
                      </a:r>
                      <a:endParaRPr lang="en-GB" sz="1100" dirty="0"/>
                    </a:p>
                  </a:txBody>
                  <a:tcPr/>
                </a:tc>
                <a:tc>
                  <a:txBody>
                    <a:bodyPr/>
                    <a:lstStyle/>
                    <a:p>
                      <a:pPr algn="ctr"/>
                      <a:r>
                        <a:rPr lang="en-US" sz="1100" dirty="0"/>
                        <a:t>Units in operation</a:t>
                      </a:r>
                      <a:endParaRPr lang="en-GB" sz="1100" dirty="0"/>
                    </a:p>
                  </a:txBody>
                  <a:tcPr/>
                </a:tc>
                <a:extLst>
                  <a:ext uri="{0D108BD9-81ED-4DB2-BD59-A6C34878D82A}">
                    <a16:rowId xmlns:a16="http://schemas.microsoft.com/office/drawing/2014/main" val="2860930545"/>
                  </a:ext>
                </a:extLst>
              </a:tr>
              <a:tr h="179846">
                <a:tc>
                  <a:txBody>
                    <a:bodyPr/>
                    <a:lstStyle/>
                    <a:p>
                      <a:r>
                        <a:rPr lang="en-US" sz="1050" dirty="0"/>
                        <a:t>DQHDS (Heater Discharge Power Supply)</a:t>
                      </a:r>
                      <a:endParaRPr lang="en-GB" sz="1050" dirty="0"/>
                    </a:p>
                  </a:txBody>
                  <a:tcPr/>
                </a:tc>
                <a:tc>
                  <a:txBody>
                    <a:bodyPr/>
                    <a:lstStyle/>
                    <a:p>
                      <a:pPr algn="ctr"/>
                      <a:r>
                        <a:rPr lang="en-US" sz="1050" dirty="0"/>
                        <a:t>LHC start </a:t>
                      </a:r>
                      <a:endParaRPr lang="en-GB" sz="1050" dirty="0"/>
                    </a:p>
                  </a:txBody>
                  <a:tcPr/>
                </a:tc>
                <a:tc>
                  <a:txBody>
                    <a:bodyPr/>
                    <a:lstStyle/>
                    <a:p>
                      <a:pPr algn="ctr"/>
                      <a:r>
                        <a:rPr lang="en-US" sz="1050" dirty="0"/>
                        <a:t>6076</a:t>
                      </a:r>
                      <a:endParaRPr lang="en-GB" sz="1050" dirty="0"/>
                    </a:p>
                  </a:txBody>
                  <a:tcPr/>
                </a:tc>
                <a:extLst>
                  <a:ext uri="{0D108BD9-81ED-4DB2-BD59-A6C34878D82A}">
                    <a16:rowId xmlns:a16="http://schemas.microsoft.com/office/drawing/2014/main" val="2496590539"/>
                  </a:ext>
                </a:extLst>
              </a:tr>
              <a:tr h="298810">
                <a:tc>
                  <a:txBody>
                    <a:bodyPr/>
                    <a:lstStyle/>
                    <a:p>
                      <a:r>
                        <a:rPr lang="en-US" sz="1050" dirty="0"/>
                        <a:t>DQLIM (Interface module) for DYPB (dipole protection racks)</a:t>
                      </a:r>
                      <a:endParaRPr lang="en-GB" sz="1050" dirty="0"/>
                    </a:p>
                  </a:txBody>
                  <a:tcPr/>
                </a:tc>
                <a:tc>
                  <a:txBody>
                    <a:bodyPr/>
                    <a:lstStyle/>
                    <a:p>
                      <a:pPr algn="ctr"/>
                      <a:r>
                        <a:rPr lang="en-US" sz="1050" dirty="0"/>
                        <a:t>LS1</a:t>
                      </a:r>
                      <a:endParaRPr lang="en-GB" sz="1050" dirty="0"/>
                    </a:p>
                  </a:txBody>
                  <a:tcPr/>
                </a:tc>
                <a:tc>
                  <a:txBody>
                    <a:bodyPr/>
                    <a:lstStyle/>
                    <a:p>
                      <a:pPr algn="ctr"/>
                      <a:r>
                        <a:rPr lang="en-US" sz="1050" dirty="0"/>
                        <a:t>1232</a:t>
                      </a:r>
                      <a:endParaRPr lang="en-GB" sz="1050" dirty="0"/>
                    </a:p>
                  </a:txBody>
                  <a:tcPr/>
                </a:tc>
                <a:extLst>
                  <a:ext uri="{0D108BD9-81ED-4DB2-BD59-A6C34878D82A}">
                    <a16:rowId xmlns:a16="http://schemas.microsoft.com/office/drawing/2014/main" val="2914434836"/>
                  </a:ext>
                </a:extLst>
              </a:tr>
              <a:tr h="298810">
                <a:tc>
                  <a:txBody>
                    <a:bodyPr/>
                    <a:lstStyle/>
                    <a:p>
                      <a:r>
                        <a:rPr lang="en-US" sz="1050" dirty="0"/>
                        <a:t>DQLIM for DYPQ (quadrupole protection Racks)</a:t>
                      </a:r>
                      <a:endParaRPr lang="en-GB" sz="1050" dirty="0"/>
                    </a:p>
                  </a:txBody>
                  <a:tcPr/>
                </a:tc>
                <a:tc>
                  <a:txBody>
                    <a:bodyPr/>
                    <a:lstStyle/>
                    <a:p>
                      <a:pPr algn="ctr"/>
                      <a:r>
                        <a:rPr lang="en-US" sz="1050" dirty="0"/>
                        <a:t>LS2</a:t>
                      </a:r>
                      <a:endParaRPr lang="en-GB" sz="1050" dirty="0"/>
                    </a:p>
                  </a:txBody>
                  <a:tcPr/>
                </a:tc>
                <a:tc>
                  <a:txBody>
                    <a:bodyPr/>
                    <a:lstStyle/>
                    <a:p>
                      <a:pPr algn="ctr"/>
                      <a:r>
                        <a:rPr lang="en-US" sz="1050" dirty="0"/>
                        <a:t>392 </a:t>
                      </a:r>
                      <a:endParaRPr lang="en-GB" sz="1050" dirty="0"/>
                    </a:p>
                  </a:txBody>
                  <a:tcPr/>
                </a:tc>
                <a:extLst>
                  <a:ext uri="{0D108BD9-81ED-4DB2-BD59-A6C34878D82A}">
                    <a16:rowId xmlns:a16="http://schemas.microsoft.com/office/drawing/2014/main" val="1507561829"/>
                  </a:ext>
                </a:extLst>
              </a:tr>
              <a:tr h="298810">
                <a:tc>
                  <a:txBody>
                    <a:bodyPr/>
                    <a:lstStyle/>
                    <a:p>
                      <a:r>
                        <a:rPr lang="en-US" sz="1050" dirty="0"/>
                        <a:t>DQLPR (Power Supplies) for Quench Detectors DQLPU-A</a:t>
                      </a:r>
                      <a:endParaRPr lang="en-GB" sz="1050" dirty="0"/>
                    </a:p>
                  </a:txBody>
                  <a:tcPr/>
                </a:tc>
                <a:tc>
                  <a:txBody>
                    <a:bodyPr/>
                    <a:lstStyle/>
                    <a:p>
                      <a:pPr algn="ctr"/>
                      <a:r>
                        <a:rPr lang="en-US" sz="1050" dirty="0"/>
                        <a:t>LS1</a:t>
                      </a:r>
                      <a:endParaRPr lang="en-GB" sz="105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50" dirty="0"/>
                        <a:t>2464</a:t>
                      </a:r>
                      <a:endParaRPr lang="en-GB" sz="1050" dirty="0"/>
                    </a:p>
                  </a:txBody>
                  <a:tcPr/>
                </a:tc>
                <a:extLst>
                  <a:ext uri="{0D108BD9-81ED-4DB2-BD59-A6C34878D82A}">
                    <a16:rowId xmlns:a16="http://schemas.microsoft.com/office/drawing/2014/main" val="3506954445"/>
                  </a:ext>
                </a:extLst>
              </a:tr>
              <a:tr h="298810">
                <a:tc>
                  <a:txBody>
                    <a:bodyPr/>
                    <a:lstStyle/>
                    <a:p>
                      <a:r>
                        <a:rPr lang="en-US" sz="1050" dirty="0"/>
                        <a:t>DQLPR (Power Supplies) for  Quench Detectors DQLPU-B</a:t>
                      </a:r>
                      <a:endParaRPr lang="en-GB" sz="1050" dirty="0"/>
                    </a:p>
                  </a:txBody>
                  <a:tcPr/>
                </a:tc>
                <a:tc>
                  <a:txBody>
                    <a:bodyPr/>
                    <a:lstStyle/>
                    <a:p>
                      <a:pPr algn="ctr"/>
                      <a:r>
                        <a:rPr lang="en-US" sz="1050" dirty="0"/>
                        <a:t>LS2</a:t>
                      </a:r>
                      <a:endParaRPr lang="en-GB" sz="1050" dirty="0"/>
                    </a:p>
                  </a:txBody>
                  <a:tcPr/>
                </a:tc>
                <a:tc>
                  <a:txBody>
                    <a:bodyPr/>
                    <a:lstStyle/>
                    <a:p>
                      <a:pPr algn="ctr"/>
                      <a:r>
                        <a:rPr lang="en-US" sz="1050" dirty="0"/>
                        <a:t>784</a:t>
                      </a:r>
                      <a:endParaRPr lang="en-GB" sz="1050" dirty="0"/>
                    </a:p>
                  </a:txBody>
                  <a:tcPr/>
                </a:tc>
                <a:extLst>
                  <a:ext uri="{0D108BD9-81ED-4DB2-BD59-A6C34878D82A}">
                    <a16:rowId xmlns:a16="http://schemas.microsoft.com/office/drawing/2014/main" val="1454565310"/>
                  </a:ext>
                </a:extLst>
              </a:tr>
              <a:tr h="298810">
                <a:tc>
                  <a:txBody>
                    <a:bodyPr/>
                    <a:lstStyle/>
                    <a:p>
                      <a:r>
                        <a:rPr lang="en-US" sz="1050" dirty="0"/>
                        <a:t>Power Packs (Power Supplies) for Quench Detectors </a:t>
                      </a:r>
                      <a:r>
                        <a:rPr lang="en-US" sz="1050" dirty="0" err="1"/>
                        <a:t>DQLPU</a:t>
                      </a:r>
                      <a:r>
                        <a:rPr lang="en-US" sz="1050" dirty="0"/>
                        <a:t>-S</a:t>
                      </a:r>
                      <a:endParaRPr lang="en-GB" sz="1050" dirty="0"/>
                    </a:p>
                  </a:txBody>
                  <a:tcPr/>
                </a:tc>
                <a:tc>
                  <a:txBody>
                    <a:bodyPr/>
                    <a:lstStyle/>
                    <a:p>
                      <a:pPr algn="ctr"/>
                      <a:r>
                        <a:rPr lang="en-US" sz="1050" dirty="0"/>
                        <a:t>2009</a:t>
                      </a:r>
                      <a:endParaRPr lang="en-GB" sz="1050" dirty="0"/>
                    </a:p>
                  </a:txBody>
                  <a:tcPr/>
                </a:tc>
                <a:tc>
                  <a:txBody>
                    <a:bodyPr/>
                    <a:lstStyle/>
                    <a:p>
                      <a:pPr algn="ctr"/>
                      <a:r>
                        <a:rPr lang="en-US" sz="1050" dirty="0"/>
                        <a:t>872</a:t>
                      </a:r>
                      <a:endParaRPr lang="en-GB" sz="1050" dirty="0"/>
                    </a:p>
                  </a:txBody>
                  <a:tcPr/>
                </a:tc>
                <a:extLst>
                  <a:ext uri="{0D108BD9-81ED-4DB2-BD59-A6C34878D82A}">
                    <a16:rowId xmlns:a16="http://schemas.microsoft.com/office/drawing/2014/main" val="4260487791"/>
                  </a:ext>
                </a:extLst>
              </a:tr>
            </a:tbl>
          </a:graphicData>
        </a:graphic>
      </p:graphicFrame>
      <p:pic>
        <p:nvPicPr>
          <p:cNvPr id="10" name="Picture 9" descr="A machine with a yellow frame&#10;&#10;Description automatically generated with medium confidence">
            <a:extLst>
              <a:ext uri="{FF2B5EF4-FFF2-40B4-BE49-F238E27FC236}">
                <a16:creationId xmlns:a16="http://schemas.microsoft.com/office/drawing/2014/main" id="{81D20D3F-BEF7-1A3A-72E3-453BF081B7F1}"/>
              </a:ext>
            </a:extLst>
          </p:cNvPr>
          <p:cNvPicPr>
            <a:picLocks noChangeAspect="1"/>
          </p:cNvPicPr>
          <p:nvPr/>
        </p:nvPicPr>
        <p:blipFill rotWithShape="1">
          <a:blip r:embed="rId2" cstate="print">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a:ext>
            </a:extLst>
          </a:blip>
          <a:srcRect/>
          <a:stretch/>
        </p:blipFill>
        <p:spPr>
          <a:xfrm>
            <a:off x="2624803" y="4116996"/>
            <a:ext cx="2634763" cy="1647265"/>
          </a:xfrm>
          <a:prstGeom prst="rect">
            <a:avLst/>
          </a:prstGeom>
        </p:spPr>
      </p:pic>
      <p:pic>
        <p:nvPicPr>
          <p:cNvPr id="11" name="Picture 10" descr="A machine on a platform&#10;&#10;Description automatically generated">
            <a:extLst>
              <a:ext uri="{FF2B5EF4-FFF2-40B4-BE49-F238E27FC236}">
                <a16:creationId xmlns:a16="http://schemas.microsoft.com/office/drawing/2014/main" id="{93641ADE-2C60-68DE-8513-DBE8BCB936B8}"/>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a:ext>
            </a:extLst>
          </a:blip>
          <a:srcRect t="20987" r="18666" b="21356"/>
          <a:stretch/>
        </p:blipFill>
        <p:spPr>
          <a:xfrm>
            <a:off x="324246" y="4113822"/>
            <a:ext cx="2234413" cy="1643093"/>
          </a:xfrm>
          <a:prstGeom prst="rect">
            <a:avLst/>
          </a:prstGeom>
        </p:spPr>
      </p:pic>
      <p:cxnSp>
        <p:nvCxnSpPr>
          <p:cNvPr id="12" name="Straight Arrow Connector 11">
            <a:extLst>
              <a:ext uri="{FF2B5EF4-FFF2-40B4-BE49-F238E27FC236}">
                <a16:creationId xmlns:a16="http://schemas.microsoft.com/office/drawing/2014/main" id="{73E0FD51-DC94-96CB-B9B3-9CBD30B64CBC}"/>
              </a:ext>
            </a:extLst>
          </p:cNvPr>
          <p:cNvCxnSpPr>
            <a:cxnSpLocks/>
          </p:cNvCxnSpPr>
          <p:nvPr/>
        </p:nvCxnSpPr>
        <p:spPr>
          <a:xfrm flipH="1" flipV="1">
            <a:off x="933450" y="4629150"/>
            <a:ext cx="302245" cy="1223037"/>
          </a:xfrm>
          <a:prstGeom prst="straightConnector1">
            <a:avLst/>
          </a:prstGeom>
          <a:ln w="28575">
            <a:tailEnd type="triangle"/>
          </a:ln>
          <a:scene3d>
            <a:camera prst="orthographicFront"/>
            <a:lightRig rig="threePt" dir="t"/>
          </a:scene3d>
          <a:sp3d>
            <a:bevelT w="165100" prst="coolSlant"/>
          </a:sp3d>
        </p:spPr>
        <p:style>
          <a:lnRef idx="1">
            <a:schemeClr val="accent3"/>
          </a:lnRef>
          <a:fillRef idx="0">
            <a:schemeClr val="accent3"/>
          </a:fillRef>
          <a:effectRef idx="0">
            <a:schemeClr val="accent3"/>
          </a:effectRef>
          <a:fontRef idx="minor">
            <a:schemeClr val="tx1"/>
          </a:fontRef>
        </p:style>
      </p:cxnSp>
      <p:sp>
        <p:nvSpPr>
          <p:cNvPr id="13" name="TextBox 12">
            <a:extLst>
              <a:ext uri="{FF2B5EF4-FFF2-40B4-BE49-F238E27FC236}">
                <a16:creationId xmlns:a16="http://schemas.microsoft.com/office/drawing/2014/main" id="{0A40C95F-FC4C-ABB3-E3B2-C2F830C77B39}"/>
              </a:ext>
            </a:extLst>
          </p:cNvPr>
          <p:cNvSpPr txBox="1"/>
          <p:nvPr/>
        </p:nvSpPr>
        <p:spPr>
          <a:xfrm>
            <a:off x="2221897" y="5809172"/>
            <a:ext cx="1465176" cy="276999"/>
          </a:xfrm>
          <a:prstGeom prst="rect">
            <a:avLst/>
          </a:prstGeom>
          <a:solidFill>
            <a:schemeClr val="bg1"/>
          </a:solidFill>
          <a:ln>
            <a:solidFill>
              <a:srgbClr val="303030"/>
            </a:solidFill>
          </a:ln>
        </p:spPr>
        <p:txBody>
          <a:bodyPr wrap="square" lIns="0" tIns="0" rIns="0" bIns="0" rtlCol="0">
            <a:spAutoFit/>
          </a:bodyPr>
          <a:lstStyle/>
          <a:p>
            <a:pPr algn="l"/>
            <a:r>
              <a:rPr lang="en-US" dirty="0">
                <a:solidFill>
                  <a:schemeClr val="accent1"/>
                </a:solidFill>
              </a:rPr>
              <a:t> Power Pack</a:t>
            </a:r>
            <a:endParaRPr lang="en-GB" dirty="0">
              <a:solidFill>
                <a:schemeClr val="accent1"/>
              </a:solidFill>
            </a:endParaRPr>
          </a:p>
        </p:txBody>
      </p:sp>
      <p:sp>
        <p:nvSpPr>
          <p:cNvPr id="14" name="TextBox 13">
            <a:extLst>
              <a:ext uri="{FF2B5EF4-FFF2-40B4-BE49-F238E27FC236}">
                <a16:creationId xmlns:a16="http://schemas.microsoft.com/office/drawing/2014/main" id="{103B6CF4-ED4E-5D7D-4FEE-041AD9C6591E}"/>
              </a:ext>
            </a:extLst>
          </p:cNvPr>
          <p:cNvSpPr txBox="1"/>
          <p:nvPr/>
        </p:nvSpPr>
        <p:spPr>
          <a:xfrm>
            <a:off x="283877" y="5807972"/>
            <a:ext cx="1853071" cy="276999"/>
          </a:xfrm>
          <a:prstGeom prst="rect">
            <a:avLst/>
          </a:prstGeom>
          <a:solidFill>
            <a:schemeClr val="bg1"/>
          </a:solidFill>
          <a:ln>
            <a:solidFill>
              <a:srgbClr val="303030"/>
            </a:solidFill>
          </a:ln>
        </p:spPr>
        <p:txBody>
          <a:bodyPr wrap="none" lIns="0" tIns="0" rIns="0" bIns="0" rtlCol="0">
            <a:spAutoFit/>
          </a:bodyPr>
          <a:lstStyle/>
          <a:p>
            <a:pPr algn="l"/>
            <a:r>
              <a:rPr lang="en-US" dirty="0">
                <a:solidFill>
                  <a:schemeClr val="accent1"/>
                </a:solidFill>
              </a:rPr>
              <a:t> DQLIM + DQLPR</a:t>
            </a:r>
            <a:endParaRPr lang="en-GB" dirty="0">
              <a:solidFill>
                <a:schemeClr val="accent1"/>
              </a:solidFill>
            </a:endParaRPr>
          </a:p>
        </p:txBody>
      </p:sp>
      <p:cxnSp>
        <p:nvCxnSpPr>
          <p:cNvPr id="15" name="Straight Arrow Connector 14">
            <a:extLst>
              <a:ext uri="{FF2B5EF4-FFF2-40B4-BE49-F238E27FC236}">
                <a16:creationId xmlns:a16="http://schemas.microsoft.com/office/drawing/2014/main" id="{482F4436-E3C2-3925-BFA8-DD5BE6D82E08}"/>
              </a:ext>
            </a:extLst>
          </p:cNvPr>
          <p:cNvCxnSpPr>
            <a:cxnSpLocks/>
            <a:stCxn id="17" idx="0"/>
          </p:cNvCxnSpPr>
          <p:nvPr/>
        </p:nvCxnSpPr>
        <p:spPr>
          <a:xfrm flipH="1" flipV="1">
            <a:off x="4127616" y="5124450"/>
            <a:ext cx="200293" cy="679481"/>
          </a:xfrm>
          <a:prstGeom prst="straightConnector1">
            <a:avLst/>
          </a:prstGeom>
          <a:ln w="28575">
            <a:tailEnd type="triangle"/>
          </a:ln>
          <a:scene3d>
            <a:camera prst="orthographicFront"/>
            <a:lightRig rig="threePt" dir="t"/>
          </a:scene3d>
          <a:sp3d>
            <a:bevelT w="165100" prst="coolSlant"/>
          </a:sp3d>
        </p:spPr>
        <p:style>
          <a:lnRef idx="1">
            <a:schemeClr val="accent3"/>
          </a:lnRef>
          <a:fillRef idx="0">
            <a:schemeClr val="accent3"/>
          </a:fillRef>
          <a:effectRef idx="0">
            <a:schemeClr val="accent3"/>
          </a:effectRef>
          <a:fontRef idx="minor">
            <a:schemeClr val="tx1"/>
          </a:fontRef>
        </p:style>
      </p:cxnSp>
      <p:cxnSp>
        <p:nvCxnSpPr>
          <p:cNvPr id="16" name="Straight Arrow Connector 15">
            <a:extLst>
              <a:ext uri="{FF2B5EF4-FFF2-40B4-BE49-F238E27FC236}">
                <a16:creationId xmlns:a16="http://schemas.microsoft.com/office/drawing/2014/main" id="{E6C7B0A9-5382-46F6-F29A-47163250D9B9}"/>
              </a:ext>
            </a:extLst>
          </p:cNvPr>
          <p:cNvCxnSpPr>
            <a:cxnSpLocks/>
            <a:stCxn id="13" idx="0"/>
          </p:cNvCxnSpPr>
          <p:nvPr/>
        </p:nvCxnSpPr>
        <p:spPr>
          <a:xfrm flipV="1">
            <a:off x="2954485" y="4352925"/>
            <a:ext cx="843449" cy="1456247"/>
          </a:xfrm>
          <a:prstGeom prst="straightConnector1">
            <a:avLst/>
          </a:prstGeom>
          <a:ln w="28575">
            <a:tailEnd type="triangle"/>
          </a:ln>
          <a:scene3d>
            <a:camera prst="orthographicFront"/>
            <a:lightRig rig="threePt" dir="t"/>
          </a:scene3d>
          <a:sp3d>
            <a:bevelT w="165100" prst="coolSlant"/>
          </a:sp3d>
        </p:spPr>
        <p:style>
          <a:lnRef idx="1">
            <a:schemeClr val="accent3"/>
          </a:lnRef>
          <a:fillRef idx="0">
            <a:schemeClr val="accent3"/>
          </a:fillRef>
          <a:effectRef idx="0">
            <a:schemeClr val="accent3"/>
          </a:effectRef>
          <a:fontRef idx="minor">
            <a:schemeClr val="tx1"/>
          </a:fontRef>
        </p:style>
      </p:cxnSp>
      <p:sp>
        <p:nvSpPr>
          <p:cNvPr id="17" name="TextBox 16">
            <a:extLst>
              <a:ext uri="{FF2B5EF4-FFF2-40B4-BE49-F238E27FC236}">
                <a16:creationId xmlns:a16="http://schemas.microsoft.com/office/drawing/2014/main" id="{5E451950-D511-A2AB-93EC-498F5FE5721C}"/>
              </a:ext>
            </a:extLst>
          </p:cNvPr>
          <p:cNvSpPr txBox="1"/>
          <p:nvPr/>
        </p:nvSpPr>
        <p:spPr>
          <a:xfrm>
            <a:off x="3847008" y="5803931"/>
            <a:ext cx="961802" cy="276999"/>
          </a:xfrm>
          <a:prstGeom prst="rect">
            <a:avLst/>
          </a:prstGeom>
          <a:solidFill>
            <a:schemeClr val="bg1"/>
          </a:solidFill>
          <a:ln>
            <a:solidFill>
              <a:srgbClr val="303030"/>
            </a:solidFill>
          </a:ln>
        </p:spPr>
        <p:txBody>
          <a:bodyPr wrap="none" lIns="0" tIns="0" rIns="0" bIns="0" rtlCol="0">
            <a:spAutoFit/>
          </a:bodyPr>
          <a:lstStyle/>
          <a:p>
            <a:pPr algn="l"/>
            <a:r>
              <a:rPr lang="en-US" dirty="0">
                <a:solidFill>
                  <a:schemeClr val="accent1"/>
                </a:solidFill>
              </a:rPr>
              <a:t> DQHDS </a:t>
            </a:r>
            <a:endParaRPr lang="en-GB" dirty="0">
              <a:solidFill>
                <a:schemeClr val="accent1"/>
              </a:solidFill>
            </a:endParaRPr>
          </a:p>
        </p:txBody>
      </p:sp>
      <p:sp>
        <p:nvSpPr>
          <p:cNvPr id="18" name="Content Placeholder 1">
            <a:extLst>
              <a:ext uri="{FF2B5EF4-FFF2-40B4-BE49-F238E27FC236}">
                <a16:creationId xmlns:a16="http://schemas.microsoft.com/office/drawing/2014/main" id="{23FF2DAB-EF46-BC16-E528-CBA7E1EB0AB9}"/>
              </a:ext>
            </a:extLst>
          </p:cNvPr>
          <p:cNvSpPr txBox="1">
            <a:spLocks/>
          </p:cNvSpPr>
          <p:nvPr/>
        </p:nvSpPr>
        <p:spPr>
          <a:xfrm>
            <a:off x="7932739" y="1521064"/>
            <a:ext cx="3856062" cy="1311036"/>
          </a:xfrm>
          <a:prstGeom prst="rect">
            <a:avLst/>
          </a:prstGeom>
        </p:spPr>
        <p:txBody>
          <a:bodyPr vert="horz" lIns="0" tIns="0" rIns="0" bIns="0" rtlCol="0">
            <a:normAutofit/>
          </a:bodyPr>
          <a:lstStyle>
            <a:lvl1pPr marL="342900" indent="-342900" algn="l" defTabSz="914400" rtl="0" eaLnBrk="1" latinLnBrk="0" hangingPunct="1">
              <a:lnSpc>
                <a:spcPct val="90000"/>
              </a:lnSpc>
              <a:spcBef>
                <a:spcPts val="1000"/>
              </a:spcBef>
              <a:spcAft>
                <a:spcPts val="0"/>
              </a:spcAft>
              <a:buFont typeface="Arial" panose="020B0604020202020204" pitchFamily="34" charset="0"/>
              <a:buChar char="•"/>
              <a:tabLst/>
              <a:defRPr sz="2100" b="0"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None/>
            </a:pPr>
            <a:r>
              <a:rPr lang="en-GB" sz="1400" b="1" i="1" dirty="0">
                <a:solidFill>
                  <a:schemeClr val="dk1"/>
                </a:solidFill>
              </a:rPr>
              <a:t>Studies concluded that operation until LS4 is achievable, as long as periodic inspections, and rotation of selected components are planned.</a:t>
            </a:r>
            <a:endParaRPr lang="en-GB" dirty="0"/>
          </a:p>
        </p:txBody>
      </p:sp>
      <p:sp>
        <p:nvSpPr>
          <p:cNvPr id="19" name="Content Placeholder 1">
            <a:extLst>
              <a:ext uri="{FF2B5EF4-FFF2-40B4-BE49-F238E27FC236}">
                <a16:creationId xmlns:a16="http://schemas.microsoft.com/office/drawing/2014/main" id="{07D32BFD-334A-6B59-41C6-67DBBECE3859}"/>
              </a:ext>
            </a:extLst>
          </p:cNvPr>
          <p:cNvSpPr txBox="1">
            <a:spLocks/>
          </p:cNvSpPr>
          <p:nvPr/>
        </p:nvSpPr>
        <p:spPr>
          <a:xfrm>
            <a:off x="5348059" y="4116996"/>
            <a:ext cx="3357791" cy="2188113"/>
          </a:xfrm>
          <a:prstGeom prst="rect">
            <a:avLst/>
          </a:prstGeom>
          <a:solidFill>
            <a:schemeClr val="accent3">
              <a:lumMod val="20000"/>
              <a:lumOff val="80000"/>
            </a:schemeClr>
          </a:solidFill>
        </p:spPr>
        <p:txBody>
          <a:bodyPr vert="horz" lIns="108000" tIns="144000" rIns="108000" bIns="0" rtlCol="0">
            <a:normAutofit/>
          </a:bodyPr>
          <a:lstStyle>
            <a:lvl1pPr marL="342900" indent="-342900" algn="l" defTabSz="914400" rtl="0" eaLnBrk="1" latinLnBrk="0" hangingPunct="1">
              <a:lnSpc>
                <a:spcPct val="90000"/>
              </a:lnSpc>
              <a:spcBef>
                <a:spcPts val="1000"/>
              </a:spcBef>
              <a:spcAft>
                <a:spcPts val="0"/>
              </a:spcAft>
              <a:buFont typeface="Arial" panose="020B0604020202020204" pitchFamily="34" charset="0"/>
              <a:buChar char="•"/>
              <a:tabLst/>
              <a:defRPr sz="2100" b="0"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None/>
            </a:pPr>
            <a:r>
              <a:rPr lang="en-GB" sz="1400" b="1" dirty="0">
                <a:solidFill>
                  <a:schemeClr val="tx1"/>
                </a:solidFill>
              </a:rPr>
              <a:t>During YETS 24/25:</a:t>
            </a:r>
          </a:p>
          <a:p>
            <a:pPr marL="0" indent="0" algn="just">
              <a:buNone/>
            </a:pPr>
            <a:r>
              <a:rPr lang="en-GB" sz="1400" dirty="0">
                <a:solidFill>
                  <a:schemeClr val="dk1"/>
                </a:solidFill>
              </a:rPr>
              <a:t>- Capacitance measurements of selected capacitors within the Power Packs for DQLPU-S in sector 12.</a:t>
            </a:r>
          </a:p>
          <a:p>
            <a:pPr marL="0" indent="0" algn="just">
              <a:buNone/>
            </a:pPr>
            <a:r>
              <a:rPr lang="en-GB" sz="1400" dirty="0">
                <a:solidFill>
                  <a:schemeClr val="dk1"/>
                </a:solidFill>
              </a:rPr>
              <a:t>- DQHDS main switches are showing recurrent failures: during the turning OFF/ON campaigns such failures are being recorded and being analysed.</a:t>
            </a:r>
          </a:p>
          <a:p>
            <a:pPr marL="0" indent="0">
              <a:buNone/>
            </a:pPr>
            <a:endParaRPr lang="en-US" dirty="0"/>
          </a:p>
          <a:p>
            <a:pPr marL="0" indent="0">
              <a:buNone/>
            </a:pPr>
            <a:endParaRPr lang="en-GB" dirty="0"/>
          </a:p>
        </p:txBody>
      </p:sp>
      <p:pic>
        <p:nvPicPr>
          <p:cNvPr id="20" name="Picture 19" descr="A person in a hard hat working on a machine&#10;&#10;AI-generated content may be incorrect.">
            <a:extLst>
              <a:ext uri="{FF2B5EF4-FFF2-40B4-BE49-F238E27FC236}">
                <a16:creationId xmlns:a16="http://schemas.microsoft.com/office/drawing/2014/main" id="{AD0E664B-C0D0-2B6F-C638-A4DD934743BB}"/>
              </a:ext>
            </a:extLst>
          </p:cNvPr>
          <p:cNvPicPr>
            <a:picLocks noChangeAspect="1"/>
          </p:cNvPicPr>
          <p:nvPr/>
        </p:nvPicPr>
        <p:blipFill>
          <a:blip r:embed="rId6"/>
          <a:srcRect b="13108"/>
          <a:stretch/>
        </p:blipFill>
        <p:spPr>
          <a:xfrm>
            <a:off x="8778253" y="2510400"/>
            <a:ext cx="3199505" cy="3706785"/>
          </a:xfrm>
          <a:prstGeom prst="rect">
            <a:avLst/>
          </a:prstGeom>
        </p:spPr>
      </p:pic>
      <p:sp>
        <p:nvSpPr>
          <p:cNvPr id="21" name="Content Placeholder 1">
            <a:extLst>
              <a:ext uri="{FF2B5EF4-FFF2-40B4-BE49-F238E27FC236}">
                <a16:creationId xmlns:a16="http://schemas.microsoft.com/office/drawing/2014/main" id="{585955C3-4A7C-056B-4B94-9F5234ED9D83}"/>
              </a:ext>
            </a:extLst>
          </p:cNvPr>
          <p:cNvSpPr txBox="1">
            <a:spLocks/>
          </p:cNvSpPr>
          <p:nvPr/>
        </p:nvSpPr>
        <p:spPr>
          <a:xfrm>
            <a:off x="8929879" y="2740500"/>
            <a:ext cx="1195196" cy="1311036"/>
          </a:xfrm>
          <a:prstGeom prst="rect">
            <a:avLst/>
          </a:prstGeom>
        </p:spPr>
        <p:txBody>
          <a:bodyPr vert="horz" lIns="0" tIns="0" rIns="0" bIns="0" rtlCol="0">
            <a:normAutofit/>
          </a:bodyPr>
          <a:lstStyle>
            <a:lvl1pPr marL="342900" indent="-342900" algn="l" defTabSz="914400" rtl="0" eaLnBrk="1" latinLnBrk="0" hangingPunct="1">
              <a:lnSpc>
                <a:spcPct val="90000"/>
              </a:lnSpc>
              <a:spcBef>
                <a:spcPts val="1000"/>
              </a:spcBef>
              <a:spcAft>
                <a:spcPts val="0"/>
              </a:spcAft>
              <a:buFont typeface="Arial" panose="020B0604020202020204" pitchFamily="34" charset="0"/>
              <a:buChar char="•"/>
              <a:tabLst/>
              <a:defRPr sz="2100" b="0"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None/>
            </a:pPr>
            <a:r>
              <a:rPr lang="en-GB" sz="1400" b="1" i="1" dirty="0">
                <a:solidFill>
                  <a:schemeClr val="bg1"/>
                </a:solidFill>
              </a:rPr>
              <a:t>Power packs capacitance measurement during YETS 24/25 </a:t>
            </a:r>
            <a:endParaRPr lang="en-GB" dirty="0">
              <a:solidFill>
                <a:schemeClr val="bg1"/>
              </a:solidFill>
            </a:endParaRPr>
          </a:p>
        </p:txBody>
      </p:sp>
      <p:sp>
        <p:nvSpPr>
          <p:cNvPr id="22" name="TextBox 21">
            <a:extLst>
              <a:ext uri="{FF2B5EF4-FFF2-40B4-BE49-F238E27FC236}">
                <a16:creationId xmlns:a16="http://schemas.microsoft.com/office/drawing/2014/main" id="{99F0CBA8-20B0-2554-57D1-97A90962559C}"/>
              </a:ext>
            </a:extLst>
          </p:cNvPr>
          <p:cNvSpPr txBox="1"/>
          <p:nvPr/>
        </p:nvSpPr>
        <p:spPr>
          <a:xfrm>
            <a:off x="454470" y="974692"/>
            <a:ext cx="8985473" cy="276999"/>
          </a:xfrm>
          <a:prstGeom prst="rect">
            <a:avLst/>
          </a:prstGeom>
          <a:noFill/>
        </p:spPr>
        <p:txBody>
          <a:bodyPr wrap="none" lIns="0" tIns="0" rIns="0" bIns="0" rtlCol="0">
            <a:spAutoFit/>
          </a:bodyPr>
          <a:lstStyle/>
          <a:p>
            <a:pPr algn="l"/>
            <a:r>
              <a:rPr lang="en-CH" dirty="0"/>
              <a:t>Switching off the DQHDS is necessary to guarantee the safety of circuits and personnel.</a:t>
            </a:r>
          </a:p>
        </p:txBody>
      </p:sp>
      <p:sp>
        <p:nvSpPr>
          <p:cNvPr id="23" name="Date Placeholder 3">
            <a:extLst>
              <a:ext uri="{FF2B5EF4-FFF2-40B4-BE49-F238E27FC236}">
                <a16:creationId xmlns:a16="http://schemas.microsoft.com/office/drawing/2014/main" id="{2E8BCA01-019F-E368-2FC4-EF967A6D8E97}"/>
              </a:ext>
            </a:extLst>
          </p:cNvPr>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850">
                <a:solidFill>
                  <a:schemeClr val="tx1"/>
                </a:solidFill>
              </a:defRPr>
            </a:lvl1pPr>
          </a:lstStyle>
          <a:p>
            <a:r>
              <a:rPr lang="en-US" dirty="0"/>
              <a:t>April 7, 2025</a:t>
            </a:r>
          </a:p>
        </p:txBody>
      </p:sp>
      <p:sp>
        <p:nvSpPr>
          <p:cNvPr id="24" name="Footer Placeholder 6">
            <a:extLst>
              <a:ext uri="{FF2B5EF4-FFF2-40B4-BE49-F238E27FC236}">
                <a16:creationId xmlns:a16="http://schemas.microsoft.com/office/drawing/2014/main" id="{7096EF12-78DD-16B5-25A9-742397DE6840}"/>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850">
                <a:solidFill>
                  <a:schemeClr val="tx1"/>
                </a:solidFill>
              </a:defRPr>
            </a:lvl1pPr>
          </a:lstStyle>
          <a:p>
            <a:r>
              <a:rPr lang="en-US" dirty="0"/>
              <a:t>Mirko Pojer	217th TE-TM meeting</a:t>
            </a:r>
          </a:p>
        </p:txBody>
      </p:sp>
    </p:spTree>
    <p:extLst>
      <p:ext uri="{BB962C8B-B14F-4D97-AF65-F5344CB8AC3E}">
        <p14:creationId xmlns:p14="http://schemas.microsoft.com/office/powerpoint/2010/main" val="38749375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1992BA-E5F7-0126-E495-C5571F8075B1}"/>
              </a:ext>
            </a:extLst>
          </p:cNvPr>
          <p:cNvSpPr>
            <a:spLocks noGrp="1"/>
          </p:cNvSpPr>
          <p:nvPr>
            <p:ph type="title"/>
          </p:nvPr>
        </p:nvSpPr>
        <p:spPr/>
        <p:txBody>
          <a:bodyPr/>
          <a:lstStyle/>
          <a:p>
            <a:r>
              <a:rPr lang="en-CH" dirty="0"/>
              <a:t>Maintenance of the 13 kA energy extraction systems</a:t>
            </a:r>
          </a:p>
        </p:txBody>
      </p:sp>
      <p:sp>
        <p:nvSpPr>
          <p:cNvPr id="6" name="Slide Number Placeholder 5">
            <a:extLst>
              <a:ext uri="{FF2B5EF4-FFF2-40B4-BE49-F238E27FC236}">
                <a16:creationId xmlns:a16="http://schemas.microsoft.com/office/drawing/2014/main" id="{D448EE73-F198-7B2B-1155-1A7D709327BC}"/>
              </a:ext>
            </a:extLst>
          </p:cNvPr>
          <p:cNvSpPr>
            <a:spLocks noGrp="1"/>
          </p:cNvSpPr>
          <p:nvPr>
            <p:ph type="sldNum" sz="quarter" idx="12"/>
          </p:nvPr>
        </p:nvSpPr>
        <p:spPr/>
        <p:txBody>
          <a:bodyPr/>
          <a:lstStyle/>
          <a:p>
            <a:fld id="{36B5EA5A-BC32-A742-B11B-8E7414D5B535}" type="slidenum">
              <a:rPr lang="en-US" smtClean="0"/>
              <a:pPr/>
              <a:t>6</a:t>
            </a:fld>
            <a:endParaRPr lang="en-US" dirty="0"/>
          </a:p>
        </p:txBody>
      </p:sp>
      <p:grpSp>
        <p:nvGrpSpPr>
          <p:cNvPr id="10" name="Group 9">
            <a:extLst>
              <a:ext uri="{FF2B5EF4-FFF2-40B4-BE49-F238E27FC236}">
                <a16:creationId xmlns:a16="http://schemas.microsoft.com/office/drawing/2014/main" id="{CEC6DEA3-78F4-0B15-378A-3A9FF7F54268}"/>
              </a:ext>
            </a:extLst>
          </p:cNvPr>
          <p:cNvGrpSpPr/>
          <p:nvPr/>
        </p:nvGrpSpPr>
        <p:grpSpPr>
          <a:xfrm>
            <a:off x="144419" y="3169259"/>
            <a:ext cx="2122248" cy="1690847"/>
            <a:chOff x="11362530" y="13256549"/>
            <a:chExt cx="3073001" cy="3546697"/>
          </a:xfrm>
        </p:grpSpPr>
        <p:pic>
          <p:nvPicPr>
            <p:cNvPr id="11" name="Picture 10">
              <a:extLst>
                <a:ext uri="{FF2B5EF4-FFF2-40B4-BE49-F238E27FC236}">
                  <a16:creationId xmlns:a16="http://schemas.microsoft.com/office/drawing/2014/main" id="{06BDC9F1-C245-0938-E476-B3DA3FCB6C3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a:xfrm>
              <a:off x="11362530" y="13256549"/>
              <a:ext cx="3073001" cy="2625844"/>
            </a:xfrm>
            <a:prstGeom prst="rect">
              <a:avLst/>
            </a:prstGeom>
            <a:noFill/>
            <a:ln/>
          </p:spPr>
        </p:pic>
        <p:sp>
          <p:nvSpPr>
            <p:cNvPr id="12" name="TextBox 11">
              <a:extLst>
                <a:ext uri="{FF2B5EF4-FFF2-40B4-BE49-F238E27FC236}">
                  <a16:creationId xmlns:a16="http://schemas.microsoft.com/office/drawing/2014/main" id="{ED3F8116-2DF0-5265-BF9D-763313708567}"/>
                </a:ext>
              </a:extLst>
            </p:cNvPr>
            <p:cNvSpPr txBox="1"/>
            <p:nvPr/>
          </p:nvSpPr>
          <p:spPr>
            <a:xfrm>
              <a:off x="11627860" y="15897089"/>
              <a:ext cx="2400252" cy="906157"/>
            </a:xfrm>
            <a:prstGeom prst="rect">
              <a:avLst/>
            </a:prstGeom>
            <a:solidFill>
              <a:schemeClr val="bg2"/>
            </a:solidFill>
          </p:spPr>
          <p:txBody>
            <a:bodyPr wrap="square" rtlCol="0">
              <a:spAutoFit/>
            </a:bodyPr>
            <a:lstStyle>
              <a:defPPr>
                <a:defRPr lang="fr-FR"/>
              </a:defPPr>
              <a:lvl1pPr algn="ctr">
                <a:defRPr sz="2400"/>
              </a:lvl1pPr>
            </a:lstStyle>
            <a:p>
              <a:r>
                <a:rPr lang="en-US" sz="1200" dirty="0"/>
                <a:t>Extraction Resistor</a:t>
              </a:r>
            </a:p>
            <a:p>
              <a:r>
                <a:rPr lang="en-US" sz="1200" dirty="0"/>
                <a:t>RB – 70 </a:t>
              </a:r>
              <a:r>
                <a:rPr lang="en-US" sz="1200" dirty="0" err="1"/>
                <a:t>m</a:t>
              </a:r>
              <a:r>
                <a:rPr lang="en-US" sz="1200" dirty="0" err="1">
                  <a:latin typeface="Symbol" pitchFamily="2" charset="2"/>
                </a:rPr>
                <a:t>W</a:t>
              </a:r>
              <a:endParaRPr lang="en-US" sz="1200" dirty="0">
                <a:latin typeface="Symbol" pitchFamily="2" charset="2"/>
              </a:endParaRPr>
            </a:p>
          </p:txBody>
        </p:sp>
      </p:grpSp>
      <p:pic>
        <p:nvPicPr>
          <p:cNvPr id="13" name="Picture 12">
            <a:extLst>
              <a:ext uri="{FF2B5EF4-FFF2-40B4-BE49-F238E27FC236}">
                <a16:creationId xmlns:a16="http://schemas.microsoft.com/office/drawing/2014/main" id="{5EA66222-9DC7-EBEB-EE8F-36078D6BE034}"/>
              </a:ext>
            </a:extLst>
          </p:cNvPr>
          <p:cNvPicPr>
            <a:picLocks noChangeAspect="1"/>
          </p:cNvPicPr>
          <p:nvPr/>
        </p:nvPicPr>
        <p:blipFill>
          <a:blip r:embed="rId3"/>
          <a:stretch>
            <a:fillRect/>
          </a:stretch>
        </p:blipFill>
        <p:spPr>
          <a:xfrm>
            <a:off x="168738" y="901834"/>
            <a:ext cx="6701458" cy="1989496"/>
          </a:xfrm>
          <a:prstGeom prst="rect">
            <a:avLst/>
          </a:prstGeom>
        </p:spPr>
      </p:pic>
      <p:cxnSp>
        <p:nvCxnSpPr>
          <p:cNvPr id="14" name="Straight Arrow Connector 13">
            <a:extLst>
              <a:ext uri="{FF2B5EF4-FFF2-40B4-BE49-F238E27FC236}">
                <a16:creationId xmlns:a16="http://schemas.microsoft.com/office/drawing/2014/main" id="{F9D447BD-ADDC-2F5D-9DD2-D97156342041}"/>
              </a:ext>
            </a:extLst>
          </p:cNvPr>
          <p:cNvCxnSpPr>
            <a:cxnSpLocks/>
          </p:cNvCxnSpPr>
          <p:nvPr/>
        </p:nvCxnSpPr>
        <p:spPr>
          <a:xfrm>
            <a:off x="548253" y="2313549"/>
            <a:ext cx="141631" cy="85571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56399DAF-224C-3988-BD24-7A4E87A2D7BF}"/>
              </a:ext>
            </a:extLst>
          </p:cNvPr>
          <p:cNvCxnSpPr>
            <a:cxnSpLocks/>
          </p:cNvCxnSpPr>
          <p:nvPr/>
        </p:nvCxnSpPr>
        <p:spPr>
          <a:xfrm>
            <a:off x="1377468" y="2186959"/>
            <a:ext cx="1132491" cy="84813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C14CAA32-931F-2BCF-340E-D24368F76DB9}"/>
              </a:ext>
            </a:extLst>
          </p:cNvPr>
          <p:cNvSpPr txBox="1"/>
          <p:nvPr/>
        </p:nvSpPr>
        <p:spPr>
          <a:xfrm>
            <a:off x="7433857" y="928669"/>
            <a:ext cx="4014316" cy="738664"/>
          </a:xfrm>
          <a:prstGeom prst="rect">
            <a:avLst/>
          </a:prstGeom>
          <a:noFill/>
        </p:spPr>
        <p:txBody>
          <a:bodyPr wrap="square">
            <a:spAutoFit/>
          </a:bodyPr>
          <a:lstStyle/>
          <a:p>
            <a:r>
              <a:rPr lang="en-GB" sz="1400" dirty="0"/>
              <a:t>LHC has 32 EE systems for 13kA</a:t>
            </a:r>
          </a:p>
          <a:p>
            <a:pPr lvl="1">
              <a:buFontTx/>
              <a:buChar char="-"/>
            </a:pPr>
            <a:r>
              <a:rPr lang="en-GB" sz="1400" dirty="0"/>
              <a:t>16 for main dipole circuits</a:t>
            </a:r>
          </a:p>
          <a:p>
            <a:pPr lvl="1">
              <a:buFontTx/>
              <a:buChar char="-"/>
            </a:pPr>
            <a:r>
              <a:rPr lang="en-GB" sz="1400" dirty="0"/>
              <a:t>16 for main quadrupole circuits</a:t>
            </a:r>
          </a:p>
        </p:txBody>
      </p:sp>
      <p:pic>
        <p:nvPicPr>
          <p:cNvPr id="22" name="Content Placeholder 7" descr="A machine with a device&#10;&#10;Description automatically generated">
            <a:extLst>
              <a:ext uri="{FF2B5EF4-FFF2-40B4-BE49-F238E27FC236}">
                <a16:creationId xmlns:a16="http://schemas.microsoft.com/office/drawing/2014/main" id="{DBCBD7EE-C331-0BD8-027F-9F2F72930A88}"/>
              </a:ext>
            </a:extLst>
          </p:cNvPr>
          <p:cNvPicPr>
            <a:picLocks noGrp="1" noChangeAspect="1"/>
          </p:cNvPicPr>
          <p:nvPr>
            <p:ph idx="1"/>
          </p:nvPr>
        </p:nvPicPr>
        <p:blipFill>
          <a:blip r:embed="rId4"/>
          <a:stretch>
            <a:fillRect/>
          </a:stretch>
        </p:blipFill>
        <p:spPr>
          <a:xfrm>
            <a:off x="6713469" y="4885862"/>
            <a:ext cx="3162369" cy="1461014"/>
          </a:xfrm>
        </p:spPr>
      </p:pic>
      <p:pic>
        <p:nvPicPr>
          <p:cNvPr id="23" name="Picture 22" descr="A person in a hat and glasses holding a red box&#10;&#10;Description automatically generated">
            <a:extLst>
              <a:ext uri="{FF2B5EF4-FFF2-40B4-BE49-F238E27FC236}">
                <a16:creationId xmlns:a16="http://schemas.microsoft.com/office/drawing/2014/main" id="{E22C7973-44F8-174B-2F5B-2E7B76D3B2A0}"/>
              </a:ext>
            </a:extLst>
          </p:cNvPr>
          <p:cNvPicPr>
            <a:picLocks noChangeAspect="1"/>
          </p:cNvPicPr>
          <p:nvPr/>
        </p:nvPicPr>
        <p:blipFill>
          <a:blip r:embed="rId5"/>
          <a:stretch>
            <a:fillRect/>
          </a:stretch>
        </p:blipFill>
        <p:spPr>
          <a:xfrm rot="5400000">
            <a:off x="8829000" y="3124106"/>
            <a:ext cx="4408714" cy="2036826"/>
          </a:xfrm>
          <a:prstGeom prst="rect">
            <a:avLst/>
          </a:prstGeom>
        </p:spPr>
      </p:pic>
      <p:sp>
        <p:nvSpPr>
          <p:cNvPr id="24" name="TextBox 23">
            <a:extLst>
              <a:ext uri="{FF2B5EF4-FFF2-40B4-BE49-F238E27FC236}">
                <a16:creationId xmlns:a16="http://schemas.microsoft.com/office/drawing/2014/main" id="{37E428F4-AE53-F74F-5544-02CE37834054}"/>
              </a:ext>
            </a:extLst>
          </p:cNvPr>
          <p:cNvSpPr txBox="1"/>
          <p:nvPr/>
        </p:nvSpPr>
        <p:spPr>
          <a:xfrm>
            <a:off x="6492837" y="2637320"/>
            <a:ext cx="3350905" cy="2011695"/>
          </a:xfrm>
          <a:prstGeom prst="rect">
            <a:avLst/>
          </a:prstGeom>
          <a:solidFill>
            <a:schemeClr val="accent2">
              <a:lumMod val="40000"/>
              <a:lumOff val="60000"/>
            </a:schemeClr>
          </a:solidFill>
        </p:spPr>
        <p:txBody>
          <a:bodyPr wrap="square" lIns="72000" tIns="36000" rIns="72000" bIns="36000" rtlCol="0">
            <a:spAutoFit/>
          </a:bodyPr>
          <a:lstStyle/>
          <a:p>
            <a:pPr algn="just"/>
            <a:r>
              <a:rPr lang="en-CH" sz="1400" dirty="0"/>
              <a:t>The </a:t>
            </a:r>
            <a:r>
              <a:rPr lang="en-GB" sz="1400" dirty="0"/>
              <a:t>switch manufacturer specifies maintenance once per year.</a:t>
            </a:r>
          </a:p>
          <a:p>
            <a:pPr algn="just"/>
            <a:r>
              <a:rPr lang="en-GB" sz="1400" dirty="0"/>
              <a:t>An expert team from IHEP/Kurchatov Institute was doing the maintenance till 2022.</a:t>
            </a:r>
          </a:p>
          <a:p>
            <a:pPr algn="just"/>
            <a:r>
              <a:rPr lang="en-GB" sz="1400" dirty="0"/>
              <a:t>The activity is now managed in-house: 256 switched inspected and maintained (electrical integrity, cleaning, force adj., lubrication and much more) in 2 months.</a:t>
            </a:r>
            <a:endParaRPr lang="en-CH" sz="1400" dirty="0"/>
          </a:p>
        </p:txBody>
      </p:sp>
      <p:sp>
        <p:nvSpPr>
          <p:cNvPr id="28" name="TextBox 27">
            <a:extLst>
              <a:ext uri="{FF2B5EF4-FFF2-40B4-BE49-F238E27FC236}">
                <a16:creationId xmlns:a16="http://schemas.microsoft.com/office/drawing/2014/main" id="{2634F8FB-6AF1-E765-E1D6-473C1285079E}"/>
              </a:ext>
            </a:extLst>
          </p:cNvPr>
          <p:cNvSpPr txBox="1"/>
          <p:nvPr/>
        </p:nvSpPr>
        <p:spPr>
          <a:xfrm>
            <a:off x="7204968" y="1976967"/>
            <a:ext cx="2632049" cy="503590"/>
          </a:xfrm>
          <a:prstGeom prst="rect">
            <a:avLst/>
          </a:prstGeom>
          <a:solidFill>
            <a:schemeClr val="accent2">
              <a:lumMod val="40000"/>
              <a:lumOff val="60000"/>
            </a:schemeClr>
          </a:solidFill>
        </p:spPr>
        <p:txBody>
          <a:bodyPr wrap="square" lIns="36000" tIns="36000" rIns="36000" bIns="36000" rtlCol="0">
            <a:spAutoFit/>
          </a:bodyPr>
          <a:lstStyle/>
          <a:p>
            <a:pPr algn="just"/>
            <a:r>
              <a:rPr lang="en-GB" sz="1400" dirty="0"/>
              <a:t>Extraction Switch model: VAB49 </a:t>
            </a:r>
            <a:r>
              <a:rPr lang="en-US" sz="1400" dirty="0"/>
              <a:t>(</a:t>
            </a:r>
            <a:r>
              <a:rPr lang="en-CH" sz="1400" dirty="0"/>
              <a:t>Energomash)</a:t>
            </a:r>
          </a:p>
        </p:txBody>
      </p:sp>
      <p:pic>
        <p:nvPicPr>
          <p:cNvPr id="30" name="Picture 29" descr="A document with text on it&#10;&#10;Description automatically generated">
            <a:extLst>
              <a:ext uri="{FF2B5EF4-FFF2-40B4-BE49-F238E27FC236}">
                <a16:creationId xmlns:a16="http://schemas.microsoft.com/office/drawing/2014/main" id="{FCBAF813-EC29-319A-DB93-A86D56C685DD}"/>
              </a:ext>
            </a:extLst>
          </p:cNvPr>
          <p:cNvPicPr>
            <a:picLocks noChangeAspect="1"/>
          </p:cNvPicPr>
          <p:nvPr/>
        </p:nvPicPr>
        <p:blipFill>
          <a:blip r:embed="rId6"/>
          <a:stretch>
            <a:fillRect/>
          </a:stretch>
        </p:blipFill>
        <p:spPr>
          <a:xfrm>
            <a:off x="3344105" y="4158114"/>
            <a:ext cx="2979555" cy="2699886"/>
          </a:xfrm>
          <a:prstGeom prst="rect">
            <a:avLst/>
          </a:prstGeom>
          <a:ln>
            <a:noFill/>
          </a:ln>
          <a:effectLst>
            <a:outerShdw blurRad="292100" dist="139700" dir="2700000" algn="tl" rotWithShape="0">
              <a:srgbClr val="333333">
                <a:alpha val="65000"/>
              </a:srgbClr>
            </a:outerShdw>
          </a:effectLst>
        </p:spPr>
      </p:pic>
      <p:grpSp>
        <p:nvGrpSpPr>
          <p:cNvPr id="7" name="Group 6">
            <a:extLst>
              <a:ext uri="{FF2B5EF4-FFF2-40B4-BE49-F238E27FC236}">
                <a16:creationId xmlns:a16="http://schemas.microsoft.com/office/drawing/2014/main" id="{1E67F65C-5CE8-00E9-9DE9-2271F36052B8}"/>
              </a:ext>
            </a:extLst>
          </p:cNvPr>
          <p:cNvGrpSpPr>
            <a:grpSpLocks noChangeAspect="1"/>
          </p:cNvGrpSpPr>
          <p:nvPr/>
        </p:nvGrpSpPr>
        <p:grpSpPr>
          <a:xfrm>
            <a:off x="2509959" y="2698129"/>
            <a:ext cx="2122248" cy="1549451"/>
            <a:chOff x="11203229" y="9924419"/>
            <a:chExt cx="3249517" cy="2653513"/>
          </a:xfrm>
        </p:grpSpPr>
        <p:sp>
          <p:nvSpPr>
            <p:cNvPr id="8" name="Rectangle 7">
              <a:extLst>
                <a:ext uri="{FF2B5EF4-FFF2-40B4-BE49-F238E27FC236}">
                  <a16:creationId xmlns:a16="http://schemas.microsoft.com/office/drawing/2014/main" id="{A4E2E9A3-2578-4C47-7571-D21EF3C970B1}"/>
                </a:ext>
              </a:extLst>
            </p:cNvPr>
            <p:cNvSpPr/>
            <p:nvPr/>
          </p:nvSpPr>
          <p:spPr>
            <a:xfrm>
              <a:off x="11825238" y="12103557"/>
              <a:ext cx="2170272" cy="474375"/>
            </a:xfrm>
            <a:prstGeom prst="rect">
              <a:avLst/>
            </a:prstGeom>
            <a:solidFill>
              <a:schemeClr val="bg2"/>
            </a:solidFill>
          </p:spPr>
          <p:txBody>
            <a:bodyPr wrap="square">
              <a:spAutoFit/>
            </a:bodyPr>
            <a:lstStyle/>
            <a:p>
              <a:pPr algn="ctr"/>
              <a:r>
                <a:rPr lang="en-GB" sz="1200" dirty="0"/>
                <a:t>Circuit breakers</a:t>
              </a:r>
              <a:endParaRPr lang="en-US" sz="1200" dirty="0"/>
            </a:p>
          </p:txBody>
        </p:sp>
        <p:pic>
          <p:nvPicPr>
            <p:cNvPr id="9" name="Picture 8">
              <a:extLst>
                <a:ext uri="{FF2B5EF4-FFF2-40B4-BE49-F238E27FC236}">
                  <a16:creationId xmlns:a16="http://schemas.microsoft.com/office/drawing/2014/main" id="{C1BD1E51-D692-BB66-E0C2-E5D91F1ABB19}"/>
                </a:ext>
              </a:extLst>
            </p:cNvPr>
            <p:cNvPicPr>
              <a:picLocks noChangeAspect="1"/>
            </p:cNvPicPr>
            <p:nvPr/>
          </p:nvPicPr>
          <p:blipFill>
            <a:blip r:embed="rId7" cstate="print">
              <a:extLst>
                <a:ext uri="{BEBA8EAE-BF5A-486C-A8C5-ECC9F3942E4B}">
                  <a14:imgProps xmlns:a14="http://schemas.microsoft.com/office/drawing/2010/main">
                    <a14:imgLayer r:embed="rId8">
                      <a14:imgEffect>
                        <a14:brightnessContrast bright="16000" contrast="-1000"/>
                      </a14:imgEffect>
                    </a14:imgLayer>
                  </a14:imgProps>
                </a:ext>
                <a:ext uri="{28A0092B-C50C-407E-A947-70E740481C1C}">
                  <a14:useLocalDpi xmlns:a14="http://schemas.microsoft.com/office/drawing/2010/main" val="0"/>
                </a:ext>
              </a:extLst>
            </a:blip>
            <a:stretch>
              <a:fillRect/>
            </a:stretch>
          </p:blipFill>
          <p:spPr>
            <a:xfrm>
              <a:off x="11203229" y="9924419"/>
              <a:ext cx="3249517" cy="2156872"/>
            </a:xfrm>
            <a:prstGeom prst="rect">
              <a:avLst/>
            </a:prstGeom>
          </p:spPr>
        </p:pic>
      </p:grpSp>
      <p:sp>
        <p:nvSpPr>
          <p:cNvPr id="39" name="TextBox 38">
            <a:extLst>
              <a:ext uri="{FF2B5EF4-FFF2-40B4-BE49-F238E27FC236}">
                <a16:creationId xmlns:a16="http://schemas.microsoft.com/office/drawing/2014/main" id="{34BFE044-8FC9-AD49-4B3A-BCB0965D34DE}"/>
              </a:ext>
            </a:extLst>
          </p:cNvPr>
          <p:cNvSpPr txBox="1"/>
          <p:nvPr/>
        </p:nvSpPr>
        <p:spPr>
          <a:xfrm>
            <a:off x="418548" y="5234431"/>
            <a:ext cx="2091411" cy="861774"/>
          </a:xfrm>
          <a:prstGeom prst="rect">
            <a:avLst/>
          </a:prstGeom>
          <a:solidFill>
            <a:schemeClr val="accent3">
              <a:lumMod val="20000"/>
              <a:lumOff val="80000"/>
            </a:schemeClr>
          </a:solidFill>
        </p:spPr>
        <p:txBody>
          <a:bodyPr wrap="square" lIns="72000" tIns="0" rIns="72000" bIns="0" rtlCol="0">
            <a:spAutoFit/>
          </a:bodyPr>
          <a:lstStyle/>
          <a:p>
            <a:pPr algn="just"/>
            <a:r>
              <a:rPr lang="en-CH" sz="1400" dirty="0">
                <a:solidFill>
                  <a:schemeClr val="tx1"/>
                </a:solidFill>
              </a:rPr>
              <a:t>The control electronics replacement is one of the major consolidations  to be done during LS3!</a:t>
            </a:r>
          </a:p>
        </p:txBody>
      </p:sp>
      <p:sp>
        <p:nvSpPr>
          <p:cNvPr id="40" name="Double Bracket 39">
            <a:extLst>
              <a:ext uri="{FF2B5EF4-FFF2-40B4-BE49-F238E27FC236}">
                <a16:creationId xmlns:a16="http://schemas.microsoft.com/office/drawing/2014/main" id="{02A699BD-4C09-8C16-AB55-9B5ADDBE4396}"/>
              </a:ext>
            </a:extLst>
          </p:cNvPr>
          <p:cNvSpPr/>
          <p:nvPr/>
        </p:nvSpPr>
        <p:spPr>
          <a:xfrm>
            <a:off x="327660" y="5195931"/>
            <a:ext cx="2271162" cy="935363"/>
          </a:xfrm>
          <a:prstGeom prst="bracketPair">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
        <p:nvSpPr>
          <p:cNvPr id="41" name="Date Placeholder 3">
            <a:extLst>
              <a:ext uri="{FF2B5EF4-FFF2-40B4-BE49-F238E27FC236}">
                <a16:creationId xmlns:a16="http://schemas.microsoft.com/office/drawing/2014/main" id="{C7DD0D51-F055-8EE6-2053-C5B81D41A167}"/>
              </a:ext>
            </a:extLst>
          </p:cNvPr>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850">
                <a:solidFill>
                  <a:schemeClr val="tx1"/>
                </a:solidFill>
              </a:defRPr>
            </a:lvl1pPr>
          </a:lstStyle>
          <a:p>
            <a:r>
              <a:rPr lang="en-US" dirty="0"/>
              <a:t>April 7, 2025</a:t>
            </a:r>
          </a:p>
        </p:txBody>
      </p:sp>
      <p:sp>
        <p:nvSpPr>
          <p:cNvPr id="42" name="Footer Placeholder 6">
            <a:extLst>
              <a:ext uri="{FF2B5EF4-FFF2-40B4-BE49-F238E27FC236}">
                <a16:creationId xmlns:a16="http://schemas.microsoft.com/office/drawing/2014/main" id="{FCB63D76-0E0E-F9B9-47EC-E0AAA071F323}"/>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850">
                <a:solidFill>
                  <a:schemeClr val="tx1"/>
                </a:solidFill>
              </a:defRPr>
            </a:lvl1pPr>
          </a:lstStyle>
          <a:p>
            <a:r>
              <a:rPr lang="en-US" dirty="0"/>
              <a:t>Mirko Pojer	217th TE-TM meeting</a:t>
            </a:r>
          </a:p>
        </p:txBody>
      </p:sp>
      <p:grpSp>
        <p:nvGrpSpPr>
          <p:cNvPr id="32" name="Group 31">
            <a:extLst>
              <a:ext uri="{FF2B5EF4-FFF2-40B4-BE49-F238E27FC236}">
                <a16:creationId xmlns:a16="http://schemas.microsoft.com/office/drawing/2014/main" id="{94EF1336-9142-EEBB-ABA7-72D2F48E6ED2}"/>
              </a:ext>
            </a:extLst>
          </p:cNvPr>
          <p:cNvGrpSpPr/>
          <p:nvPr/>
        </p:nvGrpSpPr>
        <p:grpSpPr>
          <a:xfrm>
            <a:off x="4880708" y="2871464"/>
            <a:ext cx="1077243" cy="1400500"/>
            <a:chOff x="4811930" y="3091361"/>
            <a:chExt cx="1215014" cy="1625628"/>
          </a:xfrm>
        </p:grpSpPr>
        <p:pic>
          <p:nvPicPr>
            <p:cNvPr id="26" name="Picture 7">
              <a:extLst>
                <a:ext uri="{FF2B5EF4-FFF2-40B4-BE49-F238E27FC236}">
                  <a16:creationId xmlns:a16="http://schemas.microsoft.com/office/drawing/2014/main" id="{5D0A5383-9D20-60FE-921F-7BE3FB316E40}"/>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4811930" y="3493352"/>
              <a:ext cx="1215014" cy="946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5" name="Picture 6">
              <a:extLst>
                <a:ext uri="{FF2B5EF4-FFF2-40B4-BE49-F238E27FC236}">
                  <a16:creationId xmlns:a16="http://schemas.microsoft.com/office/drawing/2014/main" id="{C0B7411E-C907-2D40-38C2-10072D2F4C2D}"/>
                </a:ext>
              </a:extLst>
            </p:cNvPr>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241554" y="3091361"/>
              <a:ext cx="710441" cy="5648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7" name="Rectangle 26">
              <a:extLst>
                <a:ext uri="{FF2B5EF4-FFF2-40B4-BE49-F238E27FC236}">
                  <a16:creationId xmlns:a16="http://schemas.microsoft.com/office/drawing/2014/main" id="{1DA3188D-AD03-2039-8EC1-75A437A17B2B}"/>
                </a:ext>
              </a:extLst>
            </p:cNvPr>
            <p:cNvSpPr/>
            <p:nvPr/>
          </p:nvSpPr>
          <p:spPr>
            <a:xfrm>
              <a:off x="4850915" y="4439990"/>
              <a:ext cx="1131264" cy="276999"/>
            </a:xfrm>
            <a:prstGeom prst="rect">
              <a:avLst/>
            </a:prstGeom>
            <a:solidFill>
              <a:schemeClr val="bg2"/>
            </a:solidFill>
          </p:spPr>
          <p:txBody>
            <a:bodyPr wrap="square">
              <a:spAutoFit/>
            </a:bodyPr>
            <a:lstStyle/>
            <a:p>
              <a:pPr algn="ctr"/>
              <a:r>
                <a:rPr lang="en-GB" sz="1200" dirty="0"/>
                <a:t>Electronics</a:t>
              </a:r>
              <a:endParaRPr lang="en-US" sz="1200" dirty="0"/>
            </a:p>
          </p:txBody>
        </p:sp>
      </p:grpSp>
    </p:spTree>
    <p:extLst>
      <p:ext uri="{BB962C8B-B14F-4D97-AF65-F5344CB8AC3E}">
        <p14:creationId xmlns:p14="http://schemas.microsoft.com/office/powerpoint/2010/main" val="35284108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Date Placeholder 3">
            <a:extLst>
              <a:ext uri="{FF2B5EF4-FFF2-40B4-BE49-F238E27FC236}">
                <a16:creationId xmlns:a16="http://schemas.microsoft.com/office/drawing/2014/main" id="{2DCC7B3B-C443-3C62-9E7E-8E9B177C94D0}"/>
              </a:ext>
            </a:extLst>
          </p:cNvPr>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850">
                <a:solidFill>
                  <a:schemeClr val="tx1"/>
                </a:solidFill>
              </a:defRPr>
            </a:lvl1pPr>
          </a:lstStyle>
          <a:p>
            <a:r>
              <a:rPr lang="en-US" dirty="0"/>
              <a:t>April 7, 2025</a:t>
            </a:r>
          </a:p>
        </p:txBody>
      </p:sp>
      <p:sp>
        <p:nvSpPr>
          <p:cNvPr id="34" name="Footer Placeholder 6">
            <a:extLst>
              <a:ext uri="{FF2B5EF4-FFF2-40B4-BE49-F238E27FC236}">
                <a16:creationId xmlns:a16="http://schemas.microsoft.com/office/drawing/2014/main" id="{ADD813D4-CB67-2B47-7233-DB1B386956E0}"/>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850">
                <a:solidFill>
                  <a:schemeClr val="tx1"/>
                </a:solidFill>
              </a:defRPr>
            </a:lvl1pPr>
          </a:lstStyle>
          <a:p>
            <a:r>
              <a:rPr lang="en-US" dirty="0"/>
              <a:t>Mirko Pojer	217th TE-TM meeting</a:t>
            </a:r>
          </a:p>
        </p:txBody>
      </p:sp>
      <p:pic>
        <p:nvPicPr>
          <p:cNvPr id="8" name="Content Placeholder 7" descr="A document with text on it&#10;&#10;Description automatically generated">
            <a:extLst>
              <a:ext uri="{FF2B5EF4-FFF2-40B4-BE49-F238E27FC236}">
                <a16:creationId xmlns:a16="http://schemas.microsoft.com/office/drawing/2014/main" id="{45AF72A6-BAD0-6E7F-8291-B9953E9E009B}"/>
              </a:ext>
            </a:extLst>
          </p:cNvPr>
          <p:cNvPicPr>
            <a:picLocks noGrp="1" noChangeAspect="1"/>
          </p:cNvPicPr>
          <p:nvPr>
            <p:ph idx="1"/>
          </p:nvPr>
        </p:nvPicPr>
        <p:blipFill>
          <a:blip r:embed="rId2"/>
          <a:stretch>
            <a:fillRect/>
          </a:stretch>
        </p:blipFill>
        <p:spPr>
          <a:xfrm>
            <a:off x="557575" y="2065406"/>
            <a:ext cx="3444122" cy="2990380"/>
          </a:xfrm>
          <a:prstGeom prst="rect">
            <a:avLst/>
          </a:prstGeom>
          <a:ln>
            <a:noFill/>
          </a:ln>
          <a:effectLst>
            <a:outerShdw blurRad="292100" dist="139700" dir="2700000" algn="tl" rotWithShape="0">
              <a:srgbClr val="333333">
                <a:alpha val="65000"/>
              </a:srgbClr>
            </a:outerShdw>
          </a:effectLst>
        </p:spPr>
      </p:pic>
      <p:sp>
        <p:nvSpPr>
          <p:cNvPr id="3" name="Title 2">
            <a:extLst>
              <a:ext uri="{FF2B5EF4-FFF2-40B4-BE49-F238E27FC236}">
                <a16:creationId xmlns:a16="http://schemas.microsoft.com/office/drawing/2014/main" id="{D3AE859A-94F4-0AFE-9D48-621F8D21DA68}"/>
              </a:ext>
            </a:extLst>
          </p:cNvPr>
          <p:cNvSpPr>
            <a:spLocks noGrp="1"/>
          </p:cNvSpPr>
          <p:nvPr>
            <p:ph type="title"/>
          </p:nvPr>
        </p:nvSpPr>
        <p:spPr/>
        <p:txBody>
          <a:bodyPr/>
          <a:lstStyle/>
          <a:p>
            <a:r>
              <a:rPr lang="en-CH" sz="3200" dirty="0"/>
              <a:t>13 kA EES maintenance: arcing contacts replacement</a:t>
            </a:r>
          </a:p>
        </p:txBody>
      </p:sp>
      <p:sp>
        <p:nvSpPr>
          <p:cNvPr id="6" name="Slide Number Placeholder 5">
            <a:extLst>
              <a:ext uri="{FF2B5EF4-FFF2-40B4-BE49-F238E27FC236}">
                <a16:creationId xmlns:a16="http://schemas.microsoft.com/office/drawing/2014/main" id="{B6808BDB-4ED2-8DC8-C5AC-174BC378B842}"/>
              </a:ext>
            </a:extLst>
          </p:cNvPr>
          <p:cNvSpPr>
            <a:spLocks noGrp="1"/>
          </p:cNvSpPr>
          <p:nvPr>
            <p:ph type="sldNum" sz="quarter" idx="12"/>
          </p:nvPr>
        </p:nvSpPr>
        <p:spPr/>
        <p:txBody>
          <a:bodyPr/>
          <a:lstStyle/>
          <a:p>
            <a:fld id="{36B5EA5A-BC32-A742-B11B-8E7414D5B535}" type="slidenum">
              <a:rPr lang="en-US" smtClean="0"/>
              <a:pPr/>
              <a:t>7</a:t>
            </a:fld>
            <a:endParaRPr lang="en-US" dirty="0"/>
          </a:p>
        </p:txBody>
      </p:sp>
      <p:pic>
        <p:nvPicPr>
          <p:cNvPr id="1025" name="Picture 4">
            <a:extLst>
              <a:ext uri="{FF2B5EF4-FFF2-40B4-BE49-F238E27FC236}">
                <a16:creationId xmlns:a16="http://schemas.microsoft.com/office/drawing/2014/main" id="{E917C8AD-0FE1-FE26-B191-80AF3A7EB5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52004" y="766019"/>
            <a:ext cx="3165909" cy="2240356"/>
          </a:xfrm>
          <a:prstGeom prst="rect">
            <a:avLst/>
          </a:prstGeom>
          <a:noFill/>
          <a:extLst>
            <a:ext uri="{909E8E84-426E-40DD-AFC4-6F175D3DCCD1}">
              <a14:hiddenFill xmlns:a14="http://schemas.microsoft.com/office/drawing/2010/main">
                <a:solidFill>
                  <a:srgbClr val="FFFFFF"/>
                </a:solidFill>
              </a14:hiddenFill>
            </a:ext>
          </a:extLst>
        </p:spPr>
      </p:pic>
      <p:sp>
        <p:nvSpPr>
          <p:cNvPr id="9" name="Oval 8">
            <a:extLst>
              <a:ext uri="{FF2B5EF4-FFF2-40B4-BE49-F238E27FC236}">
                <a16:creationId xmlns:a16="http://schemas.microsoft.com/office/drawing/2014/main" id="{E95DB42E-F6A7-B424-FEC0-3064C5502F58}"/>
              </a:ext>
            </a:extLst>
          </p:cNvPr>
          <p:cNvSpPr/>
          <p:nvPr/>
        </p:nvSpPr>
        <p:spPr>
          <a:xfrm>
            <a:off x="9306515" y="1191417"/>
            <a:ext cx="281940" cy="281940"/>
          </a:xfrm>
          <a:prstGeom prst="ellipse">
            <a:avLst/>
          </a:prstGeom>
          <a:noFill/>
          <a:ln w="19050">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3" name="Rectangle 6">
            <a:extLst>
              <a:ext uri="{FF2B5EF4-FFF2-40B4-BE49-F238E27FC236}">
                <a16:creationId xmlns:a16="http://schemas.microsoft.com/office/drawing/2014/main" id="{A9CD6BF2-1E7D-58C9-2ADB-D21322FFD84B}"/>
              </a:ext>
            </a:extLst>
          </p:cNvPr>
          <p:cNvSpPr>
            <a:spLocks noChangeArrowheads="1"/>
          </p:cNvSpPr>
          <p:nvPr/>
        </p:nvSpPr>
        <p:spPr bwMode="auto">
          <a:xfrm>
            <a:off x="5361271" y="22281"/>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H"/>
          </a:p>
        </p:txBody>
      </p:sp>
      <p:sp>
        <p:nvSpPr>
          <p:cNvPr id="14" name="Rectangle 7">
            <a:extLst>
              <a:ext uri="{FF2B5EF4-FFF2-40B4-BE49-F238E27FC236}">
                <a16:creationId xmlns:a16="http://schemas.microsoft.com/office/drawing/2014/main" id="{C466325D-BB6A-F6FE-9AC8-FEE9370E121B}"/>
              </a:ext>
            </a:extLst>
          </p:cNvPr>
          <p:cNvSpPr>
            <a:spLocks noChangeArrowheads="1"/>
          </p:cNvSpPr>
          <p:nvPr/>
        </p:nvSpPr>
        <p:spPr bwMode="auto">
          <a:xfrm>
            <a:off x="5361271" y="47948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H"/>
          </a:p>
        </p:txBody>
      </p:sp>
      <p:pic>
        <p:nvPicPr>
          <p:cNvPr id="15" name="Picture 14" descr="A picture containing metalware, lever&#10;&#10;Description automatically generated">
            <a:extLst>
              <a:ext uri="{FF2B5EF4-FFF2-40B4-BE49-F238E27FC236}">
                <a16:creationId xmlns:a16="http://schemas.microsoft.com/office/drawing/2014/main" id="{9CF20ED0-BA1E-86B4-822E-E71B622A049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924906" y="868772"/>
            <a:ext cx="1193843" cy="1405369"/>
          </a:xfrm>
          <a:prstGeom prst="rect">
            <a:avLst/>
          </a:prstGeom>
        </p:spPr>
      </p:pic>
      <p:sp>
        <p:nvSpPr>
          <p:cNvPr id="17" name="TextBox 16">
            <a:extLst>
              <a:ext uri="{FF2B5EF4-FFF2-40B4-BE49-F238E27FC236}">
                <a16:creationId xmlns:a16="http://schemas.microsoft.com/office/drawing/2014/main" id="{6F35274E-4DF2-CEDF-EED2-85E4DA7517B2}"/>
              </a:ext>
            </a:extLst>
          </p:cNvPr>
          <p:cNvSpPr txBox="1"/>
          <p:nvPr/>
        </p:nvSpPr>
        <p:spPr>
          <a:xfrm>
            <a:off x="557575" y="866275"/>
            <a:ext cx="7614273" cy="1077218"/>
          </a:xfrm>
          <a:prstGeom prst="rect">
            <a:avLst/>
          </a:prstGeom>
          <a:noFill/>
          <a:ln>
            <a:solidFill>
              <a:schemeClr val="tx1">
                <a:lumMod val="60000"/>
                <a:lumOff val="40000"/>
              </a:schemeClr>
            </a:solidFill>
          </a:ln>
        </p:spPr>
        <p:txBody>
          <a:bodyPr wrap="square" lIns="72000" tIns="0" rIns="72000" bIns="0" rtlCol="0">
            <a:spAutoFit/>
          </a:bodyPr>
          <a:lstStyle/>
          <a:p>
            <a:pPr algn="just"/>
            <a:r>
              <a:rPr lang="en-CH" sz="1400" dirty="0"/>
              <a:t>In 2015, a non-conformity was detected on the secondary contact (a.k.a. arcing contact): fissures </a:t>
            </a:r>
            <a:r>
              <a:rPr lang="en-GB" sz="1400" dirty="0"/>
              <a:t>in few positions, provoked by the severe conditions during the operation of the breakers (high temperature gradient due to the arc created during the current commutation and high mechanical stress when moving). Several new series of A.C. were produced and the last one by EN/MME validated for operation.</a:t>
            </a:r>
            <a:endParaRPr lang="en-CH" sz="1400" dirty="0"/>
          </a:p>
        </p:txBody>
      </p:sp>
      <p:cxnSp>
        <p:nvCxnSpPr>
          <p:cNvPr id="11" name="Straight Connector 10">
            <a:extLst>
              <a:ext uri="{FF2B5EF4-FFF2-40B4-BE49-F238E27FC236}">
                <a16:creationId xmlns:a16="http://schemas.microsoft.com/office/drawing/2014/main" id="{EB587E66-9861-2210-53C3-E81C6F3B74D0}"/>
              </a:ext>
            </a:extLst>
          </p:cNvPr>
          <p:cNvCxnSpPr>
            <a:cxnSpLocks/>
            <a:stCxn id="9" idx="0"/>
          </p:cNvCxnSpPr>
          <p:nvPr/>
        </p:nvCxnSpPr>
        <p:spPr>
          <a:xfrm flipV="1">
            <a:off x="9447485" y="887444"/>
            <a:ext cx="1477421" cy="303973"/>
          </a:xfrm>
          <a:prstGeom prst="line">
            <a:avLst/>
          </a:prstGeom>
          <a:ln w="19050">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07FAB8A-35D5-7B27-44A2-BDFEA397C267}"/>
              </a:ext>
            </a:extLst>
          </p:cNvPr>
          <p:cNvCxnSpPr>
            <a:cxnSpLocks/>
            <a:stCxn id="9" idx="4"/>
          </p:cNvCxnSpPr>
          <p:nvPr/>
        </p:nvCxnSpPr>
        <p:spPr>
          <a:xfrm>
            <a:off x="9447485" y="1473357"/>
            <a:ext cx="1477421" cy="786561"/>
          </a:xfrm>
          <a:prstGeom prst="line">
            <a:avLst/>
          </a:prstGeom>
          <a:ln w="19050">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27" name="Picture 26" descr="A document with text and numbers&#10;&#10;Description automatically generated">
            <a:extLst>
              <a:ext uri="{FF2B5EF4-FFF2-40B4-BE49-F238E27FC236}">
                <a16:creationId xmlns:a16="http://schemas.microsoft.com/office/drawing/2014/main" id="{521DA5CB-B5B9-110A-48FA-F5C27835A043}"/>
              </a:ext>
            </a:extLst>
          </p:cNvPr>
          <p:cNvPicPr>
            <a:picLocks noChangeAspect="1"/>
          </p:cNvPicPr>
          <p:nvPr/>
        </p:nvPicPr>
        <p:blipFill>
          <a:blip r:embed="rId5"/>
          <a:stretch>
            <a:fillRect/>
          </a:stretch>
        </p:blipFill>
        <p:spPr>
          <a:xfrm>
            <a:off x="7538846" y="3167329"/>
            <a:ext cx="3568700" cy="3340100"/>
          </a:xfrm>
          <a:prstGeom prst="rect">
            <a:avLst/>
          </a:prstGeom>
          <a:ln>
            <a:noFill/>
          </a:ln>
          <a:effectLst>
            <a:outerShdw blurRad="292100" dist="139700" dir="2700000" algn="tl" rotWithShape="0">
              <a:srgbClr val="333333">
                <a:alpha val="65000"/>
              </a:srgbClr>
            </a:outerShdw>
          </a:effectLst>
        </p:spPr>
      </p:pic>
      <p:sp>
        <p:nvSpPr>
          <p:cNvPr id="28" name="TextBox 27">
            <a:extLst>
              <a:ext uri="{FF2B5EF4-FFF2-40B4-BE49-F238E27FC236}">
                <a16:creationId xmlns:a16="http://schemas.microsoft.com/office/drawing/2014/main" id="{24B65395-CCF8-A3BF-5222-54582CA9449F}"/>
              </a:ext>
            </a:extLst>
          </p:cNvPr>
          <p:cNvSpPr txBox="1"/>
          <p:nvPr/>
        </p:nvSpPr>
        <p:spPr>
          <a:xfrm>
            <a:off x="4658859" y="2065406"/>
            <a:ext cx="2668643" cy="1077218"/>
          </a:xfrm>
          <a:prstGeom prst="rect">
            <a:avLst/>
          </a:prstGeom>
          <a:noFill/>
        </p:spPr>
        <p:txBody>
          <a:bodyPr wrap="square" lIns="0" tIns="0" rIns="0" bIns="0" rtlCol="0">
            <a:spAutoFit/>
          </a:bodyPr>
          <a:lstStyle/>
          <a:p>
            <a:pPr algn="just"/>
            <a:r>
              <a:rPr lang="en-CH" sz="1400" dirty="0"/>
              <a:t>The replacement of all arcing contacts was foreseen for LS3.</a:t>
            </a:r>
          </a:p>
          <a:p>
            <a:pPr algn="just"/>
            <a:r>
              <a:rPr lang="en-CH" sz="1400" dirty="0"/>
              <a:t>To gain some resources in the LS, all A.C. were replaced during YETS 24/25.</a:t>
            </a:r>
          </a:p>
        </p:txBody>
      </p:sp>
      <p:pic>
        <p:nvPicPr>
          <p:cNvPr id="29" name="Picture 28">
            <a:extLst>
              <a:ext uri="{FF2B5EF4-FFF2-40B4-BE49-F238E27FC236}">
                <a16:creationId xmlns:a16="http://schemas.microsoft.com/office/drawing/2014/main" id="{39CA482E-814A-C8B5-7AC2-7245086175F1}"/>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628731" y="3482388"/>
            <a:ext cx="1192194" cy="2649620"/>
          </a:xfrm>
          <a:prstGeom prst="rect">
            <a:avLst/>
          </a:prstGeom>
          <a:noFill/>
          <a:ln>
            <a:noFill/>
          </a:ln>
        </p:spPr>
      </p:pic>
      <p:pic>
        <p:nvPicPr>
          <p:cNvPr id="30" name="Picture 29">
            <a:extLst>
              <a:ext uri="{FF2B5EF4-FFF2-40B4-BE49-F238E27FC236}">
                <a16:creationId xmlns:a16="http://schemas.microsoft.com/office/drawing/2014/main" id="{6DAB3733-719B-CD7A-E2E9-A1CFFFC5E9A8}"/>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986638" y="3482388"/>
            <a:ext cx="1205323" cy="2678496"/>
          </a:xfrm>
          <a:prstGeom prst="rect">
            <a:avLst/>
          </a:prstGeom>
          <a:noFill/>
          <a:ln>
            <a:noFill/>
          </a:ln>
        </p:spPr>
      </p:pic>
      <p:sp>
        <p:nvSpPr>
          <p:cNvPr id="31" name="TextBox 30">
            <a:extLst>
              <a:ext uri="{FF2B5EF4-FFF2-40B4-BE49-F238E27FC236}">
                <a16:creationId xmlns:a16="http://schemas.microsoft.com/office/drawing/2014/main" id="{DC281B0E-7EE5-7697-943B-2768CD7707E3}"/>
              </a:ext>
            </a:extLst>
          </p:cNvPr>
          <p:cNvSpPr txBox="1"/>
          <p:nvPr/>
        </p:nvSpPr>
        <p:spPr>
          <a:xfrm>
            <a:off x="211756" y="5256312"/>
            <a:ext cx="3959718" cy="1077218"/>
          </a:xfrm>
          <a:prstGeom prst="rect">
            <a:avLst/>
          </a:prstGeom>
          <a:solidFill>
            <a:schemeClr val="accent3">
              <a:lumMod val="20000"/>
              <a:lumOff val="80000"/>
            </a:schemeClr>
          </a:solidFill>
        </p:spPr>
        <p:txBody>
          <a:bodyPr wrap="square" lIns="72000" tIns="0" rIns="72000" bIns="0" rtlCol="0">
            <a:spAutoFit/>
          </a:bodyPr>
          <a:lstStyle>
            <a:defPPr>
              <a:defRPr lang="en-US"/>
            </a:defPPr>
            <a:lvl1pPr algn="just">
              <a:defRPr sz="1400"/>
            </a:lvl1pPr>
          </a:lstStyle>
          <a:p>
            <a:r>
              <a:rPr lang="en-CH" dirty="0"/>
              <a:t>The length of YETS 25/26 does not allow for the typical maintenance of the breakers. A “light” maintenance is already planned, which include the inspection of random samples of arcing contacts.</a:t>
            </a:r>
          </a:p>
        </p:txBody>
      </p:sp>
      <p:pic>
        <p:nvPicPr>
          <p:cNvPr id="16" name="Picture 15" descr="A picture containing indoor&#10;&#10;Description automatically generated">
            <a:extLst>
              <a:ext uri="{FF2B5EF4-FFF2-40B4-BE49-F238E27FC236}">
                <a16:creationId xmlns:a16="http://schemas.microsoft.com/office/drawing/2014/main" id="{284AE52E-11B0-254C-320F-44ADECE64367}"/>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870912" y="2602336"/>
            <a:ext cx="1193844" cy="1586657"/>
          </a:xfrm>
          <a:prstGeom prst="rect">
            <a:avLst/>
          </a:prstGeom>
          <a:solidFill>
            <a:srgbClr val="FFFFFF"/>
          </a:solidFill>
          <a:ln>
            <a:noFill/>
          </a:ln>
        </p:spPr>
      </p:pic>
      <p:sp>
        <p:nvSpPr>
          <p:cNvPr id="32" name="Double Bracket 31">
            <a:extLst>
              <a:ext uri="{FF2B5EF4-FFF2-40B4-BE49-F238E27FC236}">
                <a16:creationId xmlns:a16="http://schemas.microsoft.com/office/drawing/2014/main" id="{EBA61E48-B037-78B0-463B-245DD256FC45}"/>
              </a:ext>
            </a:extLst>
          </p:cNvPr>
          <p:cNvSpPr/>
          <p:nvPr/>
        </p:nvSpPr>
        <p:spPr>
          <a:xfrm>
            <a:off x="125529" y="5187362"/>
            <a:ext cx="4150056" cy="1199131"/>
          </a:xfrm>
          <a:prstGeom prst="bracketPair">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Tree>
    <p:extLst>
      <p:ext uri="{BB962C8B-B14F-4D97-AF65-F5344CB8AC3E}">
        <p14:creationId xmlns:p14="http://schemas.microsoft.com/office/powerpoint/2010/main" val="13210007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A717810-9243-FEA5-5EF2-5CD5A79ADAFC}"/>
              </a:ext>
            </a:extLst>
          </p:cNvPr>
          <p:cNvSpPr>
            <a:spLocks noGrp="1"/>
          </p:cNvSpPr>
          <p:nvPr>
            <p:ph type="title"/>
          </p:nvPr>
        </p:nvSpPr>
        <p:spPr>
          <a:xfrm>
            <a:off x="407988" y="373593"/>
            <a:ext cx="11456966" cy="1065742"/>
          </a:xfrm>
        </p:spPr>
        <p:txBody>
          <a:bodyPr/>
          <a:lstStyle/>
          <a:p>
            <a:r>
              <a:rPr lang="en-CH" sz="3200" dirty="0"/>
              <a:t>Improved radiation tolerance of Quench Detection Systems</a:t>
            </a:r>
          </a:p>
        </p:txBody>
      </p:sp>
      <p:sp>
        <p:nvSpPr>
          <p:cNvPr id="6" name="Slide Number Placeholder 5">
            <a:extLst>
              <a:ext uri="{FF2B5EF4-FFF2-40B4-BE49-F238E27FC236}">
                <a16:creationId xmlns:a16="http://schemas.microsoft.com/office/drawing/2014/main" id="{06B4014F-2CD7-7B21-72B4-7B144A19B944}"/>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
        <p:nvSpPr>
          <p:cNvPr id="9" name="TextBox 8">
            <a:extLst>
              <a:ext uri="{FF2B5EF4-FFF2-40B4-BE49-F238E27FC236}">
                <a16:creationId xmlns:a16="http://schemas.microsoft.com/office/drawing/2014/main" id="{C783FFD8-22DB-9A06-075F-D0FC0AB9D990}"/>
              </a:ext>
            </a:extLst>
          </p:cNvPr>
          <p:cNvSpPr txBox="1"/>
          <p:nvPr/>
        </p:nvSpPr>
        <p:spPr>
          <a:xfrm>
            <a:off x="10723392" y="904321"/>
            <a:ext cx="833562" cy="276999"/>
          </a:xfrm>
          <a:prstGeom prst="rect">
            <a:avLst/>
          </a:prstGeom>
          <a:noFill/>
        </p:spPr>
        <p:txBody>
          <a:bodyPr wrap="none" lIns="0" tIns="0" rIns="0" bIns="0" rtlCol="0">
            <a:spAutoFit/>
          </a:bodyPr>
          <a:lstStyle/>
          <a:p>
            <a:pPr algn="l"/>
            <a:r>
              <a:rPr lang="en-CH" i="1" u="sng" dirty="0">
                <a:solidFill>
                  <a:srgbClr val="00B050"/>
                </a:solidFill>
              </a:rPr>
              <a:t>R. Denz</a:t>
            </a:r>
          </a:p>
        </p:txBody>
      </p:sp>
      <p:sp>
        <p:nvSpPr>
          <p:cNvPr id="11" name="Content Placeholder 10">
            <a:extLst>
              <a:ext uri="{FF2B5EF4-FFF2-40B4-BE49-F238E27FC236}">
                <a16:creationId xmlns:a16="http://schemas.microsoft.com/office/drawing/2014/main" id="{2719A696-C247-8674-3486-2B4AB9676F5C}"/>
              </a:ext>
            </a:extLst>
          </p:cNvPr>
          <p:cNvSpPr>
            <a:spLocks noGrp="1"/>
          </p:cNvSpPr>
          <p:nvPr>
            <p:ph idx="1"/>
          </p:nvPr>
        </p:nvSpPr>
        <p:spPr/>
        <p:txBody>
          <a:bodyPr>
            <a:normAutofit/>
          </a:bodyPr>
          <a:lstStyle/>
          <a:p>
            <a:pPr algn="just"/>
            <a:r>
              <a:rPr lang="en-US" sz="1800" dirty="0">
                <a:solidFill>
                  <a:schemeClr val="tx1"/>
                </a:solidFill>
              </a:rPr>
              <a:t>The R2E upgrades focus on equipment installed in the radiation exposed areas (i.e. half cells 8 through 12) around IP1, 2 (for ion operation), 5 and 8.</a:t>
            </a:r>
          </a:p>
          <a:p>
            <a:pPr algn="just"/>
            <a:endParaRPr lang="en-US" sz="1800" dirty="0">
              <a:solidFill>
                <a:schemeClr val="tx1"/>
              </a:solidFill>
            </a:endParaRPr>
          </a:p>
          <a:p>
            <a:pPr algn="just"/>
            <a:r>
              <a:rPr lang="en-US" sz="1800" dirty="0">
                <a:solidFill>
                  <a:schemeClr val="tx1"/>
                </a:solidFill>
              </a:rPr>
              <a:t>Deployment of refurbished radiation tolerant bus-bar splice protection systems type DQQBSv2. The functionality of the refurbished circuit boards has been fully validated during the 2025 LHC hardware commissioning.</a:t>
            </a:r>
          </a:p>
          <a:p>
            <a:pPr algn="just"/>
            <a:endParaRPr lang="en-US" sz="1800" dirty="0">
              <a:solidFill>
                <a:schemeClr val="tx1"/>
              </a:solidFill>
            </a:endParaRPr>
          </a:p>
          <a:p>
            <a:pPr algn="just"/>
            <a:r>
              <a:rPr lang="en-US" sz="1800" dirty="0">
                <a:solidFill>
                  <a:schemeClr val="tx1"/>
                </a:solidFill>
              </a:rPr>
              <a:t>Deployment of radiation tolerant communication board types DQAMG_ENH and DQAMC_ENH. </a:t>
            </a:r>
          </a:p>
          <a:p>
            <a:pPr lvl="1" algn="just"/>
            <a:r>
              <a:rPr lang="en-GB" sz="1600" dirty="0">
                <a:solidFill>
                  <a:schemeClr val="tx1"/>
                </a:solidFill>
              </a:rPr>
              <a:t>These two communication board types are protected against single event latch-ups (SEL) and equipped with an additional supervisory FPGA ("babysitter") allowing automatic recovery in case the field-bus communication with the board is stalled (thus avoiding an access to the LHC).</a:t>
            </a:r>
          </a:p>
          <a:p>
            <a:pPr lvl="1" algn="just"/>
            <a:endParaRPr lang="en-GB" sz="1600" dirty="0">
              <a:solidFill>
                <a:schemeClr val="tx1"/>
              </a:solidFill>
            </a:endParaRPr>
          </a:p>
          <a:p>
            <a:pPr algn="just"/>
            <a:r>
              <a:rPr lang="en-GB" sz="1800" dirty="0">
                <a:solidFill>
                  <a:schemeClr val="tx1"/>
                </a:solidFill>
              </a:rPr>
              <a:t>Installation of R2E reinforced quench detection boards for MQ magnets.</a:t>
            </a:r>
          </a:p>
          <a:p>
            <a:pPr lvl="1" algn="just"/>
            <a:r>
              <a:rPr lang="en-GB" sz="1600" dirty="0">
                <a:solidFill>
                  <a:schemeClr val="tx1"/>
                </a:solidFill>
              </a:rPr>
              <a:t>Hot spots around IP2 only (half cells 11 and 12) – especially for the LHC ion run.</a:t>
            </a:r>
          </a:p>
          <a:p>
            <a:pPr algn="just"/>
            <a:endParaRPr lang="en-CH" sz="1800" dirty="0">
              <a:solidFill>
                <a:schemeClr val="tx1"/>
              </a:solidFill>
            </a:endParaRPr>
          </a:p>
        </p:txBody>
      </p:sp>
      <p:sp>
        <p:nvSpPr>
          <p:cNvPr id="12" name="Date Placeholder 3">
            <a:extLst>
              <a:ext uri="{FF2B5EF4-FFF2-40B4-BE49-F238E27FC236}">
                <a16:creationId xmlns:a16="http://schemas.microsoft.com/office/drawing/2014/main" id="{B7C16E6D-24EC-CEC3-24F6-69A353172DC6}"/>
              </a:ext>
            </a:extLst>
          </p:cNvPr>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850">
                <a:solidFill>
                  <a:schemeClr val="tx1"/>
                </a:solidFill>
              </a:defRPr>
            </a:lvl1pPr>
          </a:lstStyle>
          <a:p>
            <a:r>
              <a:rPr lang="en-US" dirty="0"/>
              <a:t>April 7, 2025</a:t>
            </a:r>
          </a:p>
        </p:txBody>
      </p:sp>
      <p:sp>
        <p:nvSpPr>
          <p:cNvPr id="13" name="Footer Placeholder 6">
            <a:extLst>
              <a:ext uri="{FF2B5EF4-FFF2-40B4-BE49-F238E27FC236}">
                <a16:creationId xmlns:a16="http://schemas.microsoft.com/office/drawing/2014/main" id="{A0664767-EFDD-A5DF-1D14-97BADCA54794}"/>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850">
                <a:solidFill>
                  <a:schemeClr val="tx1"/>
                </a:solidFill>
              </a:defRPr>
            </a:lvl1pPr>
          </a:lstStyle>
          <a:p>
            <a:r>
              <a:rPr lang="en-US" dirty="0"/>
              <a:t>Mirko Pojer	217th TE-TM meeting</a:t>
            </a:r>
          </a:p>
        </p:txBody>
      </p:sp>
    </p:spTree>
    <p:extLst>
      <p:ext uri="{BB962C8B-B14F-4D97-AF65-F5344CB8AC3E}">
        <p14:creationId xmlns:p14="http://schemas.microsoft.com/office/powerpoint/2010/main" val="20101406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8AFBDB0-B8C5-44FD-CC7C-80E95F8313AA}"/>
              </a:ext>
            </a:extLst>
          </p:cNvPr>
          <p:cNvSpPr>
            <a:spLocks noGrp="1"/>
          </p:cNvSpPr>
          <p:nvPr>
            <p:ph idx="1"/>
          </p:nvPr>
        </p:nvSpPr>
        <p:spPr>
          <a:xfrm>
            <a:off x="407989" y="1592263"/>
            <a:ext cx="11376024" cy="4608512"/>
          </a:xfrm>
        </p:spPr>
        <p:txBody>
          <a:bodyPr>
            <a:normAutofit/>
          </a:bodyPr>
          <a:lstStyle/>
          <a:p>
            <a:pPr algn="just"/>
            <a:r>
              <a:rPr lang="en-GB" sz="1800" dirty="0">
                <a:solidFill>
                  <a:schemeClr val="tx1"/>
                </a:solidFill>
              </a:rPr>
              <a:t>Firmware upgrade for inner triplet quench detection and DAQ systems.</a:t>
            </a:r>
          </a:p>
          <a:p>
            <a:pPr lvl="1" algn="just"/>
            <a:r>
              <a:rPr lang="en-GB" sz="1600" dirty="0">
                <a:solidFill>
                  <a:schemeClr val="tx1"/>
                </a:solidFill>
              </a:rPr>
              <a:t>Additional latch functionality for current lead quench detection systems, which will prevent repeated quench heater firing in case of a persistent trigger condition, e.g. in case of a lost instrumentation voltage tap.</a:t>
            </a:r>
          </a:p>
          <a:p>
            <a:pPr lvl="1" algn="just"/>
            <a:r>
              <a:rPr lang="en-GB" sz="1600" dirty="0">
                <a:solidFill>
                  <a:schemeClr val="tx1"/>
                </a:solidFill>
              </a:rPr>
              <a:t>Some minor changes in the DAQ systems to improve system operation and testing.</a:t>
            </a:r>
          </a:p>
          <a:p>
            <a:pPr algn="just"/>
            <a:endParaRPr lang="en-GB" sz="1800" dirty="0">
              <a:solidFill>
                <a:schemeClr val="tx1"/>
              </a:solidFill>
            </a:endParaRPr>
          </a:p>
          <a:p>
            <a:pPr algn="just"/>
            <a:r>
              <a:rPr lang="en-GB" sz="1800" dirty="0">
                <a:solidFill>
                  <a:schemeClr val="tx1"/>
                </a:solidFill>
              </a:rPr>
              <a:t>Consolidation of </a:t>
            </a:r>
            <a:r>
              <a:rPr lang="en-GB" sz="1800" dirty="0" err="1">
                <a:solidFill>
                  <a:schemeClr val="tx1"/>
                </a:solidFill>
              </a:rPr>
              <a:t>nQPS</a:t>
            </a:r>
            <a:r>
              <a:rPr lang="en-GB" sz="1800" dirty="0">
                <a:solidFill>
                  <a:schemeClr val="tx1"/>
                </a:solidFill>
              </a:rPr>
              <a:t> field-bus connectors in sector 3-4.</a:t>
            </a:r>
          </a:p>
          <a:p>
            <a:pPr lvl="1" algn="just"/>
            <a:r>
              <a:rPr lang="en-GB" sz="1600" dirty="0">
                <a:solidFill>
                  <a:schemeClr val="tx1"/>
                </a:solidFill>
              </a:rPr>
              <a:t>Replacement of the existing connector with a new, much more robust type that is better suited to the LHC tunnel environment, e.g. with respect to mechanical impacts. First sector (S34) successfully upgraded; installation in the remaining sectors will be completed during LS3.</a:t>
            </a:r>
          </a:p>
          <a:p>
            <a:pPr algn="just"/>
            <a:endParaRPr lang="en-US" sz="1800" dirty="0">
              <a:solidFill>
                <a:schemeClr val="tx1"/>
              </a:solidFill>
            </a:endParaRPr>
          </a:p>
          <a:p>
            <a:pPr algn="just"/>
            <a:r>
              <a:rPr lang="en-US" sz="1800" dirty="0">
                <a:solidFill>
                  <a:schemeClr val="tx1"/>
                </a:solidFill>
              </a:rPr>
              <a:t>QDS individual system test &amp; support to LHC hardware commissioning.</a:t>
            </a:r>
          </a:p>
          <a:p>
            <a:pPr lvl="1" algn="just"/>
            <a:r>
              <a:rPr lang="en-US" sz="1600" dirty="0">
                <a:solidFill>
                  <a:schemeClr val="tx1"/>
                </a:solidFill>
              </a:rPr>
              <a:t>In close collaboration with LHC-OP; automation level further increased.</a:t>
            </a:r>
          </a:p>
          <a:p>
            <a:pPr algn="just"/>
            <a:endParaRPr lang="en-CH" sz="2000" dirty="0">
              <a:solidFill>
                <a:schemeClr val="tx1"/>
              </a:solidFill>
            </a:endParaRPr>
          </a:p>
        </p:txBody>
      </p:sp>
      <p:sp>
        <p:nvSpPr>
          <p:cNvPr id="3" name="Title 2">
            <a:extLst>
              <a:ext uri="{FF2B5EF4-FFF2-40B4-BE49-F238E27FC236}">
                <a16:creationId xmlns:a16="http://schemas.microsoft.com/office/drawing/2014/main" id="{B2AD8595-52F2-5419-4613-9CF47CDA6424}"/>
              </a:ext>
            </a:extLst>
          </p:cNvPr>
          <p:cNvSpPr>
            <a:spLocks noGrp="1"/>
          </p:cNvSpPr>
          <p:nvPr>
            <p:ph type="title"/>
          </p:nvPr>
        </p:nvSpPr>
        <p:spPr/>
        <p:txBody>
          <a:bodyPr/>
          <a:lstStyle/>
          <a:p>
            <a:r>
              <a:rPr lang="en-CH" dirty="0"/>
              <a:t>Other activities around QDS</a:t>
            </a:r>
          </a:p>
        </p:txBody>
      </p:sp>
      <p:sp>
        <p:nvSpPr>
          <p:cNvPr id="6" name="Slide Number Placeholder 5">
            <a:extLst>
              <a:ext uri="{FF2B5EF4-FFF2-40B4-BE49-F238E27FC236}">
                <a16:creationId xmlns:a16="http://schemas.microsoft.com/office/drawing/2014/main" id="{06FF0DDB-50F6-02EE-D606-F685F8C8EAF3}"/>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
        <p:nvSpPr>
          <p:cNvPr id="7" name="TextBox 6">
            <a:extLst>
              <a:ext uri="{FF2B5EF4-FFF2-40B4-BE49-F238E27FC236}">
                <a16:creationId xmlns:a16="http://schemas.microsoft.com/office/drawing/2014/main" id="{220672B8-ABD4-6B88-28CD-FB2BC3762E8A}"/>
              </a:ext>
            </a:extLst>
          </p:cNvPr>
          <p:cNvSpPr txBox="1"/>
          <p:nvPr/>
        </p:nvSpPr>
        <p:spPr>
          <a:xfrm>
            <a:off x="10723392" y="904321"/>
            <a:ext cx="833562" cy="276999"/>
          </a:xfrm>
          <a:prstGeom prst="rect">
            <a:avLst/>
          </a:prstGeom>
          <a:noFill/>
        </p:spPr>
        <p:txBody>
          <a:bodyPr wrap="none" lIns="0" tIns="0" rIns="0" bIns="0" rtlCol="0">
            <a:spAutoFit/>
          </a:bodyPr>
          <a:lstStyle/>
          <a:p>
            <a:pPr algn="l"/>
            <a:r>
              <a:rPr lang="en-CH" i="1" u="sng" dirty="0">
                <a:solidFill>
                  <a:srgbClr val="00B050"/>
                </a:solidFill>
              </a:rPr>
              <a:t>R. Denz</a:t>
            </a:r>
          </a:p>
        </p:txBody>
      </p:sp>
      <p:sp>
        <p:nvSpPr>
          <p:cNvPr id="8" name="Date Placeholder 3">
            <a:extLst>
              <a:ext uri="{FF2B5EF4-FFF2-40B4-BE49-F238E27FC236}">
                <a16:creationId xmlns:a16="http://schemas.microsoft.com/office/drawing/2014/main" id="{95DFFFBE-6E31-2001-1F4B-A18EE677D334}"/>
              </a:ext>
            </a:extLst>
          </p:cNvPr>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850">
                <a:solidFill>
                  <a:schemeClr val="tx1"/>
                </a:solidFill>
              </a:defRPr>
            </a:lvl1pPr>
          </a:lstStyle>
          <a:p>
            <a:r>
              <a:rPr lang="en-US" dirty="0"/>
              <a:t>April 7, 2025</a:t>
            </a:r>
          </a:p>
        </p:txBody>
      </p:sp>
      <p:sp>
        <p:nvSpPr>
          <p:cNvPr id="9" name="Footer Placeholder 6">
            <a:extLst>
              <a:ext uri="{FF2B5EF4-FFF2-40B4-BE49-F238E27FC236}">
                <a16:creationId xmlns:a16="http://schemas.microsoft.com/office/drawing/2014/main" id="{C19E29FD-0C97-FFF9-EF6A-C7970E4EB10D}"/>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850">
                <a:solidFill>
                  <a:schemeClr val="tx1"/>
                </a:solidFill>
              </a:defRPr>
            </a:lvl1pPr>
          </a:lstStyle>
          <a:p>
            <a:r>
              <a:rPr lang="en-US" dirty="0"/>
              <a:t>Mirko Pojer	217th TE-TM meeting</a:t>
            </a:r>
          </a:p>
        </p:txBody>
      </p:sp>
    </p:spTree>
    <p:extLst>
      <p:ext uri="{BB962C8B-B14F-4D97-AF65-F5344CB8AC3E}">
        <p14:creationId xmlns:p14="http://schemas.microsoft.com/office/powerpoint/2010/main" val="3616200887"/>
      </p:ext>
    </p:extLst>
  </p:cSld>
  <p:clrMapOvr>
    <a:masterClrMapping/>
  </p:clrMapOvr>
</p:sld>
</file>

<file path=ppt/theme/theme1.xml><?xml version="1.0" encoding="utf-8"?>
<a:theme xmlns:a="http://schemas.openxmlformats.org/drawingml/2006/main"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_16x9 PPT_v2024.pptx" id="{CF085BE9-E13D-8249-B4F3-B15893DF5078}" vid="{8DC4A9CA-60BF-5142-B3E7-A933F0F95F1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38582</TotalTime>
  <Words>1731</Words>
  <Application>Microsoft Macintosh PowerPoint</Application>
  <PresentationFormat>Widescreen</PresentationFormat>
  <Paragraphs>203</Paragraphs>
  <Slides>18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Symbol</vt:lpstr>
      <vt:lpstr>Wingdings</vt:lpstr>
      <vt:lpstr>Office Theme</vt:lpstr>
      <vt:lpstr>Overview of TE-MPE activities during YETS 24/25</vt:lpstr>
      <vt:lpstr>Outline</vt:lpstr>
      <vt:lpstr>Intro</vt:lpstr>
      <vt:lpstr>The frame: a lot of constraints for a multiplicity of activities.</vt:lpstr>
      <vt:lpstr>DQHDS switch off and lifetime studies activities</vt:lpstr>
      <vt:lpstr>Maintenance of the 13 kA energy extraction systems</vt:lpstr>
      <vt:lpstr>13 kA EES maintenance: arcing contacts replacement</vt:lpstr>
      <vt:lpstr>Improved radiation tolerance of Quench Detection Systems</vt:lpstr>
      <vt:lpstr>Other activities around QDS</vt:lpstr>
      <vt:lpstr>Deployment of BISv2 test crates</vt:lpstr>
      <vt:lpstr>Deployment of CIBU v2 in the SPS to LHC Transfer Lines</vt:lpstr>
      <vt:lpstr>Software updates and new deployments</vt:lpstr>
      <vt:lpstr>Analysis automation for the HWC</vt:lpstr>
      <vt:lpstr>ElQA during YETS 24/25</vt:lpstr>
      <vt:lpstr>ElQA - Local Transfer Function measurements All MB magnets (1232) + MQ magnets of sector 7-8  </vt:lpstr>
      <vt:lpstr>Hardware commissioning</vt:lpstr>
      <vt:lpstr>Conclusions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Mirko Pojer</dc:creator>
  <cp:lastModifiedBy>Mirko Pojer</cp:lastModifiedBy>
  <cp:revision>36</cp:revision>
  <dcterms:created xsi:type="dcterms:W3CDTF">2025-03-04T08:11:29Z</dcterms:created>
  <dcterms:modified xsi:type="dcterms:W3CDTF">2025-04-07T07:47:12Z</dcterms:modified>
</cp:coreProperties>
</file>