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61" r:id="rId2"/>
    <p:sldId id="262" r:id="rId3"/>
    <p:sldId id="272" r:id="rId4"/>
    <p:sldId id="257" r:id="rId5"/>
    <p:sldId id="258" r:id="rId6"/>
    <p:sldId id="259" r:id="rId7"/>
    <p:sldId id="263" r:id="rId8"/>
    <p:sldId id="271" r:id="rId9"/>
    <p:sldId id="270" r:id="rId10"/>
    <p:sldId id="264" r:id="rId11"/>
    <p:sldId id="266" r:id="rId12"/>
    <p:sldId id="267" r:id="rId13"/>
    <p:sldId id="265" r:id="rId14"/>
    <p:sldId id="273" r:id="rId15"/>
    <p:sldId id="274" r:id="rId16"/>
    <p:sldId id="275" r:id="rId17"/>
    <p:sldId id="276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134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C6F3D8AA-6630-DAA5-6061-DF27A1C6F0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56021" y="6362377"/>
            <a:ext cx="3146914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https://indico.cern.ch/event/1533749/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F8CBD67A-91A6-D368-D92C-9FBCCC77F4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TE-TM #217 - 4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C6E2A69D-15C4-8B1A-E09C-4ED3717F54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56021" y="6362377"/>
            <a:ext cx="3146914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https://indico.cern.ch/event/1533749/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443E159C-8E4F-724B-A2E4-BD733EAECE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TE-TM #217 - 4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FE5135C9-97D5-FA8F-91E6-DAF78E1C26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56021" y="6362377"/>
            <a:ext cx="3146914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https://indico.cern.ch/event/1533749/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69A566B6-8D29-829B-5601-BBD6E28EA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TE-TM #217 - 4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9CB104-A91D-A7CE-EEE7-A730063234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56021" y="6362377"/>
            <a:ext cx="3146914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https://indico.cern.ch/event/1533749/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AC7A10-CDC1-9F10-6C46-F90B3D6AD4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TE-TM #217 - 4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D0A172C2-7A31-4B6C-CA23-38047A2D34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56021" y="6362377"/>
            <a:ext cx="3146914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https://indico.cern.ch/event/1533749/</a:t>
            </a: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D33C7486-31A2-AFBA-40DC-E77C40E3FA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TE-TM #217 - 4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9A486119-83AA-D28D-5B10-47C8ED39F3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56021" y="6362377"/>
            <a:ext cx="3146914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https://indico.cern.ch/event/1533749/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81335998-1AF9-55A9-4AFE-419196577A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TE-TM #217 - 4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57D884E1-F083-6BE4-2F8A-C59E03F053D5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956021" y="6362377"/>
            <a:ext cx="3146914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https://indico.cern.ch/event/1533749/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9162A076-E18C-8B8D-9CB5-FEA4006DFA2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TE-TM #217 - 4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12016AA1-D15B-9BD1-AFF7-FE6AF5DBF6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56021" y="6362377"/>
            <a:ext cx="31469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https://indico.cern.ch/event/1533749/</a:t>
            </a:r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104B9CE-6E5E-7CAA-94B0-E126725D4A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TE-TM #217 - 4</a:t>
            </a:r>
            <a:r>
              <a:rPr lang="en-US" baseline="30000"/>
              <a:t>th</a:t>
            </a:r>
            <a:r>
              <a:rPr lang="en-US"/>
              <a:t> April 2025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indico.cern.ch/event/1484932/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91436/" TargetMode="External"/><Relationship Id="rId2" Type="http://schemas.openxmlformats.org/officeDocument/2006/relationships/hyperlink" Target="https://indico.cern.ch/event/1485823/" TargetMode="Externa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hyperlink" Target="https://edms.cern.ch/document/3202130" TargetMode="External"/><Relationship Id="rId7" Type="http://schemas.openxmlformats.org/officeDocument/2006/relationships/image" Target="../media/image10.jpeg"/><Relationship Id="rId2" Type="http://schemas.openxmlformats.org/officeDocument/2006/relationships/hyperlink" Target="https://edms.cern.ch/document/3120155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hyperlink" Target="https://indico.cern.ch/event/1519149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120155" TargetMode="External"/><Relationship Id="rId13" Type="http://schemas.openxmlformats.org/officeDocument/2006/relationships/hyperlink" Target="https://edms.cern.ch/document/3222461" TargetMode="External"/><Relationship Id="rId18" Type="http://schemas.openxmlformats.org/officeDocument/2006/relationships/hyperlink" Target="https://edms.cern.ch/document/3224900" TargetMode="External"/><Relationship Id="rId3" Type="http://schemas.openxmlformats.org/officeDocument/2006/relationships/hyperlink" Target="https://edms.cern.ch/document/2664838" TargetMode="External"/><Relationship Id="rId7" Type="http://schemas.openxmlformats.org/officeDocument/2006/relationships/hyperlink" Target="https://edms.cern.ch/document/2884501" TargetMode="External"/><Relationship Id="rId12" Type="http://schemas.openxmlformats.org/officeDocument/2006/relationships/hyperlink" Target="https://edms.cern.ch/document/3224923" TargetMode="External"/><Relationship Id="rId17" Type="http://schemas.openxmlformats.org/officeDocument/2006/relationships/hyperlink" Target="https://edms.cern.ch/document/3224839" TargetMode="External"/><Relationship Id="rId2" Type="http://schemas.openxmlformats.org/officeDocument/2006/relationships/hyperlink" Target="https://edms.cern.ch/document/2603476" TargetMode="External"/><Relationship Id="rId16" Type="http://schemas.openxmlformats.org/officeDocument/2006/relationships/hyperlink" Target="https://edms.cern.ch/document/322497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dms.cern.ch/document/2812056" TargetMode="External"/><Relationship Id="rId11" Type="http://schemas.openxmlformats.org/officeDocument/2006/relationships/hyperlink" Target="https://edms.cern.ch/document/3202130" TargetMode="External"/><Relationship Id="rId5" Type="http://schemas.openxmlformats.org/officeDocument/2006/relationships/hyperlink" Target="https://edms.cern.ch/document/2812055" TargetMode="External"/><Relationship Id="rId15" Type="http://schemas.openxmlformats.org/officeDocument/2006/relationships/hyperlink" Target="https://edms.cern.ch/document/3224963" TargetMode="External"/><Relationship Id="rId10" Type="http://schemas.openxmlformats.org/officeDocument/2006/relationships/hyperlink" Target="https://edms.cern.ch/document/3139861" TargetMode="External"/><Relationship Id="rId19" Type="http://schemas.openxmlformats.org/officeDocument/2006/relationships/hyperlink" Target="https://edms.cern.ch/document/3284262" TargetMode="External"/><Relationship Id="rId4" Type="http://schemas.openxmlformats.org/officeDocument/2006/relationships/hyperlink" Target="https://edms.cern.ch/document/2779972" TargetMode="External"/><Relationship Id="rId9" Type="http://schemas.openxmlformats.org/officeDocument/2006/relationships/hyperlink" Target="https://edms.cern.ch/document/3157391" TargetMode="External"/><Relationship Id="rId14" Type="http://schemas.openxmlformats.org/officeDocument/2006/relationships/hyperlink" Target="https://edms.cern.ch/document/322495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indico.cern.ch/event/1519149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D73A5-A75B-E3C4-C88B-6EB8C92F2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22218"/>
            <a:ext cx="8226854" cy="3133898"/>
          </a:xfrm>
        </p:spPr>
        <p:txBody>
          <a:bodyPr vert="horz" lIns="45720" rIns="45720" anchor="ctr">
            <a:noAutofit/>
          </a:bodyPr>
          <a:lstStyle/>
          <a:p>
            <a:pPr algn="ctr"/>
            <a:r>
              <a:rPr lang="en-GB" sz="5000" dirty="0"/>
              <a:t>Summary of TE-MSC Activities in Accelerators During YETS 24-25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C951AD-9CB9-37D8-E29C-1D18AFF4C8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56021" y="6362377"/>
            <a:ext cx="3146914" cy="365125"/>
          </a:xfrm>
        </p:spPr>
        <p:txBody>
          <a:bodyPr/>
          <a:lstStyle/>
          <a:p>
            <a:r>
              <a:rPr lang="en-US" dirty="0"/>
              <a:t>https://indico.cern.ch/event/1533749/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9FEE5D-D841-8B79-D2EB-61D8225B17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TE-TM #217 - 4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9A0F95-F86D-81B7-2D82-922F301982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8DD998B-7CD9-E566-7826-E566A9FF7C85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3133898" y="3923330"/>
            <a:ext cx="2743200" cy="419653"/>
          </a:xfrm>
        </p:spPr>
        <p:txBody>
          <a:bodyPr/>
          <a:lstStyle/>
          <a:p>
            <a:r>
              <a:rPr lang="en-GB" dirty="0"/>
              <a:t>J. Bauche, on behalf of TE-MSC</a:t>
            </a:r>
          </a:p>
        </p:txBody>
      </p:sp>
    </p:spTree>
    <p:extLst>
      <p:ext uri="{BB962C8B-B14F-4D97-AF65-F5344CB8AC3E}">
        <p14:creationId xmlns:p14="http://schemas.microsoft.com/office/powerpoint/2010/main" val="1125500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719CB5-32DE-186B-DE33-24A237DB06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35B6D-2CB0-7160-048D-490A37E94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444814"/>
            <a:ext cx="8519823" cy="940443"/>
          </a:xfrm>
        </p:spPr>
        <p:txBody>
          <a:bodyPr vert="horz" lIns="45720" rIns="45720" anchor="ctr">
            <a:normAutofit/>
          </a:bodyPr>
          <a:lstStyle/>
          <a:p>
            <a:r>
              <a:rPr lang="en-GB" sz="4000" i="1" dirty="0"/>
              <a:t>SPS – NA – HiRadMat – AWAKE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481F01-D845-FC05-DCF8-883BA24F83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BAF05F-C745-B8FC-3168-CF8E6E913725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3146914" cy="419653"/>
          </a:xfrm>
        </p:spPr>
        <p:txBody>
          <a:bodyPr>
            <a:normAutofit/>
          </a:bodyPr>
          <a:lstStyle/>
          <a:p>
            <a:r>
              <a:rPr lang="en-GB" dirty="0"/>
              <a:t>TE-MSC referent: P. Schwarz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677230-4B2F-90A3-BDAF-9F107B7A84A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https://indico.cern.ch/event/1533749/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D3E3A4-78D3-3DD1-4E68-29721AA42C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TE-TM #217 - 4</a:t>
            </a:r>
            <a:r>
              <a:rPr lang="en-US" baseline="30000"/>
              <a:t>th</a:t>
            </a:r>
            <a:r>
              <a:rPr lang="en-US"/>
              <a:t> April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351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04206-4444-97CB-FB7E-98ED6748E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and Transfer 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FA2394-13D6-7FEB-9697-4AB924583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475" y="1325606"/>
            <a:ext cx="4897196" cy="4667421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Magnet </a:t>
            </a:r>
            <a:r>
              <a:rPr lang="en-GB" sz="2400" b="1" dirty="0"/>
              <a:t>tests and inspections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dirty="0"/>
              <a:t>Audio-visual patrol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dirty="0"/>
              <a:t>HV-test</a:t>
            </a:r>
          </a:p>
          <a:p>
            <a:r>
              <a:rPr lang="en-GB" sz="2400" b="1" dirty="0"/>
              <a:t>Corrective maintenance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dirty="0"/>
              <a:t>9 main magnets exchanged (4 MBB, 2 MBA, 3 quadrupoles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dirty="0"/>
              <a:t>In-situ repair of 6 leaks</a:t>
            </a:r>
          </a:p>
          <a:p>
            <a:r>
              <a:rPr lang="en-GB" sz="2400" b="1" dirty="0"/>
              <a:t>Consolidation / upgrades</a:t>
            </a:r>
            <a:r>
              <a:rPr lang="en-GB" sz="2400" dirty="0"/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dirty="0"/>
              <a:t>Installation of additional BGI compensator magnet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dirty="0"/>
              <a:t>PU-support replacement test for TI2/TI8 and TT41 performed (preparation for LS3 campaign)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14B71-725A-14AD-4F4E-EA80DCA21A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89FD6D-3AE1-2439-4AFA-03F392C14B1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https://indico.cern.ch/event/1533749/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B1C453-45F9-B7E1-B83B-057B7AA57C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TE-TM #217 - 4</a:t>
            </a:r>
            <a:r>
              <a:rPr lang="en-US" baseline="30000"/>
              <a:t>th</a:t>
            </a:r>
            <a:r>
              <a:rPr lang="en-US"/>
              <a:t> April 2025</a:t>
            </a:r>
            <a:endParaRPr lang="en-US" dirty="0"/>
          </a:p>
        </p:txBody>
      </p:sp>
      <p:pic>
        <p:nvPicPr>
          <p:cNvPr id="15" name="Picture 14" descr="A person in a white helmet kneeling in a tunnel&#10;&#10;Description automatically generated">
            <a:extLst>
              <a:ext uri="{FF2B5EF4-FFF2-40B4-BE49-F238E27FC236}">
                <a16:creationId xmlns:a16="http://schemas.microsoft.com/office/drawing/2014/main" id="{0B8EA80E-D436-B29B-ECFD-0BBE68C77D67}"/>
              </a:ext>
            </a:extLst>
          </p:cNvPr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125" r="31429" b="9125"/>
          <a:stretch/>
        </p:blipFill>
        <p:spPr>
          <a:xfrm>
            <a:off x="5296449" y="1640101"/>
            <a:ext cx="3544330" cy="205408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pic>
        <p:nvPicPr>
          <p:cNvPr id="16" name="Picture 15" descr="An orange machine with wires and wires&#10;&#10;Description automatically generated with medium confidence">
            <a:extLst>
              <a:ext uri="{FF2B5EF4-FFF2-40B4-BE49-F238E27FC236}">
                <a16:creationId xmlns:a16="http://schemas.microsoft.com/office/drawing/2014/main" id="{D0B832B5-9E31-4649-7EDA-8A508A9331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962"/>
          <a:stretch/>
        </p:blipFill>
        <p:spPr>
          <a:xfrm>
            <a:off x="5296449" y="4102165"/>
            <a:ext cx="1753518" cy="1477064"/>
          </a:xfrm>
          <a:prstGeom prst="rect">
            <a:avLst/>
          </a:prstGeom>
        </p:spPr>
      </p:pic>
      <p:pic>
        <p:nvPicPr>
          <p:cNvPr id="17" name="Picture 16" descr="A close-up of a machine&#10;&#10;AI-generated content may be incorrect.">
            <a:extLst>
              <a:ext uri="{FF2B5EF4-FFF2-40B4-BE49-F238E27FC236}">
                <a16:creationId xmlns:a16="http://schemas.microsoft.com/office/drawing/2014/main" id="{E870D0D3-A2F9-66DA-20DD-9D512323FAF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3945"/>
          <a:stretch/>
        </p:blipFill>
        <p:spPr>
          <a:xfrm>
            <a:off x="7148745" y="4102165"/>
            <a:ext cx="1694780" cy="1477064"/>
          </a:xfrm>
          <a:prstGeom prst="rect">
            <a:avLst/>
          </a:prstGeom>
        </p:spPr>
      </p:pic>
      <p:sp>
        <p:nvSpPr>
          <p:cNvPr id="18" name="TextBox 14">
            <a:extLst>
              <a:ext uri="{FF2B5EF4-FFF2-40B4-BE49-F238E27FC236}">
                <a16:creationId xmlns:a16="http://schemas.microsoft.com/office/drawing/2014/main" id="{0BC0B9C3-7AA0-0C72-70AF-C04FC81ACCE2}"/>
              </a:ext>
            </a:extLst>
          </p:cNvPr>
          <p:cNvSpPr txBox="1"/>
          <p:nvPr/>
        </p:nvSpPr>
        <p:spPr>
          <a:xfrm>
            <a:off x="5740275" y="5679132"/>
            <a:ext cx="986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BGI magnet</a:t>
            </a:r>
            <a:endParaRPr lang="en-GB" sz="1000" dirty="0"/>
          </a:p>
        </p:txBody>
      </p:sp>
      <p:sp>
        <p:nvSpPr>
          <p:cNvPr id="19" name="TextBox 15">
            <a:extLst>
              <a:ext uri="{FF2B5EF4-FFF2-40B4-BE49-F238E27FC236}">
                <a16:creationId xmlns:a16="http://schemas.microsoft.com/office/drawing/2014/main" id="{DEBA74B5-264C-4DC6-83DE-5E73687E0679}"/>
              </a:ext>
            </a:extLst>
          </p:cNvPr>
          <p:cNvSpPr txBox="1"/>
          <p:nvPr/>
        </p:nvSpPr>
        <p:spPr>
          <a:xfrm>
            <a:off x="7387274" y="5670798"/>
            <a:ext cx="14562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Leak on MSI.11855</a:t>
            </a:r>
            <a:endParaRPr lang="en-GB" sz="1000" dirty="0"/>
          </a:p>
        </p:txBody>
      </p:sp>
      <p:sp>
        <p:nvSpPr>
          <p:cNvPr id="20" name="TextBox 16">
            <a:extLst>
              <a:ext uri="{FF2B5EF4-FFF2-40B4-BE49-F238E27FC236}">
                <a16:creationId xmlns:a16="http://schemas.microsoft.com/office/drawing/2014/main" id="{23DD1C18-DCCD-31E0-BDD6-86AB646F8695}"/>
              </a:ext>
            </a:extLst>
          </p:cNvPr>
          <p:cNvSpPr txBox="1"/>
          <p:nvPr/>
        </p:nvSpPr>
        <p:spPr>
          <a:xfrm>
            <a:off x="6389632" y="3711771"/>
            <a:ext cx="19694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Magnet audio-visual patrol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882121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B12423-00AE-3735-F96A-BCC5C801F0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0FF11-A458-47DF-256C-DFC53178D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North Area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8E1EC-ABFE-1038-A4F0-9D56946C3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325606"/>
            <a:ext cx="4990684" cy="4667421"/>
          </a:xfrm>
        </p:spPr>
        <p:txBody>
          <a:bodyPr>
            <a:normAutofit fontScale="85000" lnSpcReduction="20000"/>
          </a:bodyPr>
          <a:lstStyle/>
          <a:p>
            <a:r>
              <a:rPr lang="en-GB" sz="2600" dirty="0"/>
              <a:t>Magnet </a:t>
            </a:r>
            <a:r>
              <a:rPr lang="en-GB" sz="2600" b="1" dirty="0"/>
              <a:t>tests and inspections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dirty="0"/>
              <a:t>Audio-visual patrol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dirty="0"/>
              <a:t>HV-test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dirty="0"/>
              <a:t>Polarity inspection</a:t>
            </a:r>
          </a:p>
          <a:p>
            <a:r>
              <a:rPr lang="en-GB" sz="2600" b="1" dirty="0"/>
              <a:t>Corrective maintenance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dirty="0"/>
              <a:t>15 moving coils shimmed on-site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dirty="0"/>
              <a:t>14 leaks repaired on-site </a:t>
            </a:r>
            <a:r>
              <a:rPr lang="en-GB" sz="2200" i="1" dirty="0"/>
              <a:t>(incl. MTN magnet in </a:t>
            </a:r>
            <a:r>
              <a:rPr lang="en-GB" sz="2200" b="1" i="1" dirty="0"/>
              <a:t>TCC2</a:t>
            </a:r>
            <a:r>
              <a:rPr lang="en-GB" sz="2200" i="1" dirty="0"/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dirty="0"/>
              <a:t>2 magnets exchanged </a:t>
            </a:r>
          </a:p>
          <a:p>
            <a:r>
              <a:rPr lang="en-GB" sz="2600" b="1" dirty="0"/>
              <a:t>Consolidation / upgrades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dirty="0"/>
              <a:t>Replacement of all manifolds in TT85</a:t>
            </a:r>
          </a:p>
          <a:p>
            <a:r>
              <a:rPr lang="en-GB" sz="2600" b="1" dirty="0"/>
              <a:t>Consignation activities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dirty="0"/>
              <a:t>~130 circuits consigned (!) + MALT-CC for various activities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1DD6BF-1810-E52A-C136-43736B83D8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DD60F0-AC6C-9E7A-0A33-68E051165FF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https://indico.cern.ch/event/1533749/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F023C4-2B56-6E29-EC57-A8D450D408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TE-TM #217 - 4</a:t>
            </a:r>
            <a:r>
              <a:rPr lang="en-US" baseline="30000"/>
              <a:t>th</a:t>
            </a:r>
            <a:r>
              <a:rPr lang="en-US"/>
              <a:t> April 2025</a:t>
            </a:r>
            <a:endParaRPr lang="en-US" dirty="0"/>
          </a:p>
        </p:txBody>
      </p:sp>
      <p:pic>
        <p:nvPicPr>
          <p:cNvPr id="7" name="Picture 6" descr="Close-up of a pipe&#10;&#10;AI-generated content may be incorrect.">
            <a:extLst>
              <a:ext uri="{FF2B5EF4-FFF2-40B4-BE49-F238E27FC236}">
                <a16:creationId xmlns:a16="http://schemas.microsoft.com/office/drawing/2014/main" id="{9DE43175-6669-8BEF-00D2-6D9CE7882E22}"/>
              </a:ext>
            </a:extLst>
          </p:cNvPr>
          <p:cNvPicPr>
            <a:picLocks noGrp="1" noChangeAspect="1"/>
          </p:cNvPicPr>
          <p:nvPr/>
        </p:nvPicPr>
        <p:blipFill>
          <a:blip r:embed="rId2"/>
          <a:srcRect t="28714" b="28714"/>
          <a:stretch>
            <a:fillRect/>
          </a:stretch>
        </p:blipFill>
        <p:spPr>
          <a:xfrm>
            <a:off x="5447882" y="1332590"/>
            <a:ext cx="3506036" cy="1990103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pic>
        <p:nvPicPr>
          <p:cNvPr id="8" name="Picture 7" descr="Close-up of a machine with water flowing&#10;&#10;AI-generated content may be incorrect.">
            <a:extLst>
              <a:ext uri="{FF2B5EF4-FFF2-40B4-BE49-F238E27FC236}">
                <a16:creationId xmlns:a16="http://schemas.microsoft.com/office/drawing/2014/main" id="{3DB6839F-7C27-58A8-E7FB-F1F818612F1D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rcRect t="34036" b="34036"/>
          <a:stretch>
            <a:fillRect/>
          </a:stretch>
        </p:blipFill>
        <p:spPr>
          <a:xfrm>
            <a:off x="5447883" y="3710666"/>
            <a:ext cx="3506036" cy="199010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9" name="TextBox 9">
            <a:extLst>
              <a:ext uri="{FF2B5EF4-FFF2-40B4-BE49-F238E27FC236}">
                <a16:creationId xmlns:a16="http://schemas.microsoft.com/office/drawing/2014/main" id="{87FE6F67-7A43-E5C3-F0C3-775779F80E2C}"/>
              </a:ext>
            </a:extLst>
          </p:cNvPr>
          <p:cNvSpPr txBox="1"/>
          <p:nvPr/>
        </p:nvSpPr>
        <p:spPr>
          <a:xfrm>
            <a:off x="6570759" y="3352510"/>
            <a:ext cx="12602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QTS.X0410397 leak</a:t>
            </a:r>
            <a:endParaRPr lang="en-GB" sz="1000" dirty="0"/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400CDA31-0F10-7B67-316A-B9CBE842B893}"/>
              </a:ext>
            </a:extLst>
          </p:cNvPr>
          <p:cNvSpPr txBox="1"/>
          <p:nvPr/>
        </p:nvSpPr>
        <p:spPr>
          <a:xfrm>
            <a:off x="6468910" y="5808047"/>
            <a:ext cx="16482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MTN.241128 leak (TCC2)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1980104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8FD2D6-6CEF-CC61-B1E7-D6B25A4B3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2CD05-720E-4303-FF4F-CA33594EE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45720" rIns="45720" anchor="ctr">
            <a:normAutofit/>
          </a:bodyPr>
          <a:lstStyle/>
          <a:p>
            <a:r>
              <a:rPr lang="en-GB" sz="4000" i="1" dirty="0"/>
              <a:t>LHC – TI2 – TI8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6E6164-2FB8-0E31-57B7-D7F0FDA835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38FE37-E9A6-B15D-281A-3744A37F38F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3146914" cy="719700"/>
          </a:xfrm>
        </p:spPr>
        <p:txBody>
          <a:bodyPr>
            <a:normAutofit/>
          </a:bodyPr>
          <a:lstStyle/>
          <a:p>
            <a:r>
              <a:rPr lang="en-GB" dirty="0"/>
              <a:t>TE-MSC-NCM referent: P. A. Thonet</a:t>
            </a:r>
          </a:p>
          <a:p>
            <a:r>
              <a:rPr lang="en-GB" dirty="0"/>
              <a:t>TE-MSC-HSD referent: A. Ballarino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C38198-485E-09AF-37B9-F21D4770E5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https://indico.cern.ch/event/1533749/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9A1DE0-EA38-980E-3E64-27D25479AA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TE-TM #217 - 4</a:t>
            </a:r>
            <a:r>
              <a:rPr lang="en-US" baseline="30000"/>
              <a:t>th</a:t>
            </a:r>
            <a:r>
              <a:rPr lang="en-US"/>
              <a:t> April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787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EFA67-60A4-3F1A-DF1D-8D2110EEE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600" dirty="0"/>
              <a:t>LHC – Normal Conducting Magnets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3AB4A3-551E-62CB-A792-21453526A3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1934" y="1600201"/>
            <a:ext cx="5818362" cy="4350384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GB" sz="2000" b="1" dirty="0"/>
              <a:t>Audio-visual inspections</a:t>
            </a:r>
          </a:p>
          <a:p>
            <a:pPr>
              <a:lnSpc>
                <a:spcPct val="90000"/>
              </a:lnSpc>
            </a:pPr>
            <a:r>
              <a:rPr lang="en-GB" sz="2000" b="1" dirty="0"/>
              <a:t>Specific inspection</a:t>
            </a:r>
            <a:r>
              <a:rPr lang="en-GB" sz="2000" dirty="0"/>
              <a:t>: D1 resin degradation from radiation dose in </a:t>
            </a:r>
            <a:r>
              <a:rPr lang="en-GB" sz="2000" b="1" dirty="0"/>
              <a:t>MBXW point 1</a:t>
            </a:r>
            <a:r>
              <a:rPr lang="en-GB" sz="2000" dirty="0"/>
              <a:t> (see </a:t>
            </a:r>
            <a:r>
              <a:rPr lang="en-GB" sz="2000" dirty="0">
                <a:hlinkClick r:id="rId2"/>
              </a:rPr>
              <a:t>report at LBOC</a:t>
            </a:r>
            <a:r>
              <a:rPr lang="en-GB" sz="2000" dirty="0"/>
              <a:t>)</a:t>
            </a:r>
          </a:p>
          <a:p>
            <a:pPr marL="36576" indent="0">
              <a:lnSpc>
                <a:spcPct val="90000"/>
              </a:lnSpc>
              <a:buNone/>
            </a:pPr>
            <a:r>
              <a:rPr lang="en-GB" sz="2000" i="1" dirty="0">
                <a:sym typeface="Wingdings" panose="05000000000000000000" pitchFamily="2" charset="2"/>
              </a:rPr>
              <a:t>        </a:t>
            </a:r>
            <a:r>
              <a:rPr lang="en-GB" sz="1800" i="1" dirty="0">
                <a:sym typeface="Wingdings" panose="05000000000000000000" pitchFamily="2" charset="2"/>
              </a:rPr>
              <a:t> </a:t>
            </a:r>
            <a:r>
              <a:rPr lang="en-GB" sz="1800" b="1" i="1" dirty="0">
                <a:sym typeface="Wingdings" panose="05000000000000000000" pitchFamily="2" charset="2"/>
              </a:rPr>
              <a:t>no further action</a:t>
            </a:r>
            <a:r>
              <a:rPr lang="en-GB" sz="1800" i="1" dirty="0">
                <a:sym typeface="Wingdings" panose="05000000000000000000" pitchFamily="2" charset="2"/>
              </a:rPr>
              <a:t> until dismantling in LS3 </a:t>
            </a:r>
            <a:endParaRPr lang="en-GB" sz="1800" i="1" dirty="0"/>
          </a:p>
          <a:p>
            <a:pPr>
              <a:lnSpc>
                <a:spcPct val="90000"/>
              </a:lnSpc>
            </a:pPr>
            <a:r>
              <a:rPr lang="en-GB" sz="2000" b="1" dirty="0"/>
              <a:t>Water leaks repairs </a:t>
            </a:r>
            <a:r>
              <a:rPr lang="en-GB" sz="2000" dirty="0"/>
              <a:t>in TI2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Annual </a:t>
            </a:r>
            <a:r>
              <a:rPr lang="en-GB" sz="2000" b="1" dirty="0"/>
              <a:t>exchange of dosimeters</a:t>
            </a:r>
            <a:r>
              <a:rPr lang="en-GB" sz="2000" dirty="0"/>
              <a:t> (dose monitoring on most critical magnets in points 1, 3, 5 and 7) and update of FLUKA models</a:t>
            </a:r>
          </a:p>
          <a:p>
            <a:pPr>
              <a:lnSpc>
                <a:spcPct val="90000"/>
              </a:lnSpc>
            </a:pPr>
            <a:r>
              <a:rPr lang="en-GB" sz="2000" b="1" dirty="0"/>
              <a:t>Re-commissioning</a:t>
            </a:r>
            <a:r>
              <a:rPr lang="en-GB" sz="2000" dirty="0"/>
              <a:t> of 4 circuits in TI2 after cable extensions</a:t>
            </a:r>
          </a:p>
          <a:p>
            <a:pPr>
              <a:lnSpc>
                <a:spcPct val="90000"/>
              </a:lnSpc>
            </a:pPr>
            <a:r>
              <a:rPr lang="en-GB" sz="2000" b="1" dirty="0"/>
              <a:t>Heat runs </a:t>
            </a:r>
            <a:r>
              <a:rPr lang="en-GB" sz="2000" dirty="0"/>
              <a:t>and </a:t>
            </a:r>
            <a:r>
              <a:rPr lang="en-GB" sz="2000" b="1" dirty="0"/>
              <a:t>cycling tests </a:t>
            </a:r>
            <a:r>
              <a:rPr lang="en-GB" sz="2000" dirty="0"/>
              <a:t>of all warm magnets in LHC and TI2/TI8</a:t>
            </a:r>
          </a:p>
          <a:p>
            <a:pPr>
              <a:lnSpc>
                <a:spcPct val="90000"/>
              </a:lnSpc>
            </a:pPr>
            <a:r>
              <a:rPr lang="en-GB" sz="2000" dirty="0"/>
              <a:t>Electrical </a:t>
            </a:r>
            <a:r>
              <a:rPr lang="en-GB" sz="2000" b="1" dirty="0"/>
              <a:t>consignations for other teams</a:t>
            </a:r>
          </a:p>
          <a:p>
            <a:pPr>
              <a:lnSpc>
                <a:spcPct val="90000"/>
              </a:lnSpc>
            </a:pPr>
            <a:endParaRPr lang="en-GB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113C6A7-5794-C8AC-3930-03B0FF15C6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8659"/>
          <a:stretch/>
        </p:blipFill>
        <p:spPr>
          <a:xfrm>
            <a:off x="6335838" y="1417638"/>
            <a:ext cx="2306305" cy="2139378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3DB0D6-ACFB-5C96-7073-13901E097B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D1E96E-67B4-42E9-967D-F63B5487FE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56021" y="6362377"/>
            <a:ext cx="314691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https://indico.cern.ch/event/1533749/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273C8A-D45A-29BE-7A0A-1C14A77DA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TE-TM #217 - 4</a:t>
            </a:r>
            <a:r>
              <a:rPr lang="en-US" baseline="30000"/>
              <a:t>th</a:t>
            </a:r>
            <a:r>
              <a:rPr lang="en-US"/>
              <a:t> April 2025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66C1502-FC96-1DB2-C790-087ADCFF653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159" r="11671"/>
          <a:stretch/>
        </p:blipFill>
        <p:spPr>
          <a:xfrm>
            <a:off x="6335838" y="3962781"/>
            <a:ext cx="2306305" cy="191874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C50FD41-49E5-9993-A0AC-7C1446DAA082}"/>
              </a:ext>
            </a:extLst>
          </p:cNvPr>
          <p:cNvCxnSpPr>
            <a:cxnSpLocks/>
          </p:cNvCxnSpPr>
          <p:nvPr/>
        </p:nvCxnSpPr>
        <p:spPr>
          <a:xfrm flipV="1">
            <a:off x="7278624" y="2787486"/>
            <a:ext cx="210366" cy="191253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0">
            <a:extLst>
              <a:ext uri="{FF2B5EF4-FFF2-40B4-BE49-F238E27FC236}">
                <a16:creationId xmlns:a16="http://schemas.microsoft.com/office/drawing/2014/main" id="{BED752DD-7028-9830-D18F-9B2167568810}"/>
              </a:ext>
            </a:extLst>
          </p:cNvPr>
          <p:cNvSpPr txBox="1"/>
          <p:nvPr/>
        </p:nvSpPr>
        <p:spPr>
          <a:xfrm>
            <a:off x="6240296" y="5913564"/>
            <a:ext cx="24817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MBXW insulation endoscopic inspection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3306496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0D1009-D9A7-9796-C179-D6BD9C8DC2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B53E0-E708-9A47-7C4C-D2F8B0486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13156"/>
            <a:ext cx="8483600" cy="940443"/>
          </a:xfrm>
        </p:spPr>
        <p:txBody>
          <a:bodyPr vert="horz" lIns="45720" rIns="4572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600" dirty="0"/>
              <a:t>LHC – Current Leads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19399-BDCA-882E-647B-515BB0B3C8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959" y="3300830"/>
            <a:ext cx="4139670" cy="285895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1600" b="1" dirty="0"/>
              <a:t>Inspection checks </a:t>
            </a:r>
            <a:r>
              <a:rPr lang="en-GB" sz="1600" dirty="0"/>
              <a:t>of all leads and </a:t>
            </a:r>
            <a:r>
              <a:rPr lang="en-GB" sz="1600" b="1" dirty="0"/>
              <a:t>identification of non-conformities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600" b="1" dirty="0"/>
              <a:t>Re-pumping vacuum insulation </a:t>
            </a:r>
            <a:r>
              <a:rPr lang="en-GB" sz="1600" dirty="0"/>
              <a:t>of few HTS current leads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600" b="1" dirty="0"/>
              <a:t>Replacement of some ventilators </a:t>
            </a:r>
            <a:r>
              <a:rPr lang="en-GB" sz="1600" dirty="0"/>
              <a:t>of the conduction-cooled current leads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1600" dirty="0"/>
          </a:p>
          <a:p>
            <a:pPr marL="36576" indent="0">
              <a:buNone/>
            </a:pPr>
            <a:r>
              <a:rPr lang="en-GB" sz="1600" dirty="0"/>
              <a:t>About 3 weeks of activity, which included the training of a technical staff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7B46EA-49CE-B693-105D-81941DC8D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54036D-87C8-E468-2811-55662BFDD63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https://indico.cern.ch/event/1533749/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7EF5FF-67F9-DF7E-F0FC-4922F4D584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TE-TM #217 - 4</a:t>
            </a:r>
            <a:r>
              <a:rPr lang="en-US" baseline="30000"/>
              <a:t>th</a:t>
            </a:r>
            <a:r>
              <a:rPr lang="en-US"/>
              <a:t> April 2025</a:t>
            </a:r>
            <a:endParaRPr lang="en-US" dirty="0"/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E8EE551C-B539-E2C4-6258-AEBBB11274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358" y="3365432"/>
            <a:ext cx="4014376" cy="2548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BC6CB3F-E4FB-F193-E53D-7FB7130E521E}"/>
              </a:ext>
            </a:extLst>
          </p:cNvPr>
          <p:cNvSpPr txBox="1">
            <a:spLocks/>
          </p:cNvSpPr>
          <p:nvPr/>
        </p:nvSpPr>
        <p:spPr>
          <a:xfrm>
            <a:off x="609600" y="1478006"/>
            <a:ext cx="8331200" cy="1704975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3400" b="1" dirty="0"/>
              <a:t>Maintenance interventions</a:t>
            </a:r>
          </a:p>
          <a:p>
            <a:pPr marL="36576" indent="0">
              <a:buFont typeface="Arial"/>
              <a:buNone/>
            </a:pPr>
            <a:endParaRPr lang="en-GB" sz="1500" b="1" dirty="0"/>
          </a:p>
          <a:p>
            <a:pPr marL="36576" indent="0">
              <a:buNone/>
            </a:pPr>
            <a:r>
              <a:rPr lang="en-GB" dirty="0"/>
              <a:t>High Temperature Superconducting leads</a:t>
            </a:r>
          </a:p>
          <a:p>
            <a:pPr lvl="1"/>
            <a:r>
              <a:rPr lang="en-GB" dirty="0"/>
              <a:t>Inside DFBs, &gt; 1000 units</a:t>
            </a:r>
          </a:p>
          <a:p>
            <a:pPr marL="36576" indent="0">
              <a:buNone/>
            </a:pPr>
            <a:r>
              <a:rPr lang="en-GB" dirty="0"/>
              <a:t>Resistive current leads </a:t>
            </a:r>
          </a:p>
          <a:p>
            <a:pPr lvl="1"/>
            <a:r>
              <a:rPr lang="en-GB" dirty="0"/>
              <a:t>Gas cooled inside DFBs / Conduction-cooled in SSSs, &gt; 3000 units</a:t>
            </a:r>
          </a:p>
          <a:p>
            <a:endParaRPr lang="en-GB" dirty="0"/>
          </a:p>
        </p:txBody>
      </p:sp>
      <p:sp>
        <p:nvSpPr>
          <p:cNvPr id="8" name="TextBox 10">
            <a:extLst>
              <a:ext uri="{FF2B5EF4-FFF2-40B4-BE49-F238E27FC236}">
                <a16:creationId xmlns:a16="http://schemas.microsoft.com/office/drawing/2014/main" id="{FAC6676B-8949-8A47-F6D3-861FB8347FC3}"/>
              </a:ext>
            </a:extLst>
          </p:cNvPr>
          <p:cNvSpPr txBox="1"/>
          <p:nvPr/>
        </p:nvSpPr>
        <p:spPr>
          <a:xfrm>
            <a:off x="6240296" y="5913564"/>
            <a:ext cx="1213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LHC current leads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2058516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9948EB-2A81-3C67-A00A-4B8F8C7C2F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54CD0-272F-6CC6-6F62-411649BF2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45720" rIns="45720" anchor="ctr">
            <a:normAutofit/>
          </a:bodyPr>
          <a:lstStyle/>
          <a:p>
            <a:r>
              <a:rPr lang="en-GB" sz="4000" i="1" dirty="0"/>
              <a:t>Conclusions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937CF8-0ED7-D959-9526-F1F7BA8404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D19919-C745-0A9D-4210-343897CB16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https://indico.cern.ch/event/1533749/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9A48A2-C3F7-882A-0576-8FAA059B8F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TE-TM #217 - 4</a:t>
            </a:r>
            <a:r>
              <a:rPr lang="en-US" baseline="30000"/>
              <a:t>th</a:t>
            </a:r>
            <a:r>
              <a:rPr lang="en-US"/>
              <a:t> April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736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3155AC-9452-663C-6E4C-FBC624610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4793D-60E6-BA54-B74D-39D4326F0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GB" sz="3600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C52AC-BA16-4595-F00F-FFD45EA5BE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1934" y="1350819"/>
            <a:ext cx="8264866" cy="4850476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GB" sz="2000" b="1" dirty="0"/>
              <a:t>The regular maintenance has been performed in the whole accelerator complex </a:t>
            </a:r>
          </a:p>
          <a:p>
            <a:pPr lvl="1">
              <a:lnSpc>
                <a:spcPct val="90000"/>
              </a:lnSpc>
            </a:pPr>
            <a:r>
              <a:rPr lang="en-GB" sz="1600" dirty="0"/>
              <a:t>Standard inspections and corresponding corrective and preventive maintenance </a:t>
            </a:r>
            <a:r>
              <a:rPr lang="en-GB" sz="1600" i="1" dirty="0"/>
              <a:t>(NCM maintenance program reported at </a:t>
            </a:r>
            <a:r>
              <a:rPr lang="en-GB" sz="1600" i="1" dirty="0">
                <a:hlinkClick r:id="rId2"/>
              </a:rPr>
              <a:t>360</a:t>
            </a:r>
            <a:r>
              <a:rPr lang="en-GB" sz="1600" i="1" baseline="30000" dirty="0">
                <a:hlinkClick r:id="rId2"/>
              </a:rPr>
              <a:t>th</a:t>
            </a:r>
            <a:r>
              <a:rPr lang="en-GB" sz="1600" i="1" dirty="0">
                <a:hlinkClick r:id="rId2"/>
              </a:rPr>
              <a:t> IEFC</a:t>
            </a:r>
            <a:r>
              <a:rPr lang="en-GB" sz="1600" i="1" dirty="0"/>
              <a:t>)</a:t>
            </a:r>
          </a:p>
          <a:p>
            <a:pPr lvl="1">
              <a:lnSpc>
                <a:spcPct val="90000"/>
              </a:lnSpc>
            </a:pPr>
            <a:r>
              <a:rPr lang="en-GB" sz="1600" dirty="0"/>
              <a:t>No significant issues (not more than usual), though some magnets with critical spare situation (report at </a:t>
            </a:r>
            <a:r>
              <a:rPr lang="en-GB" sz="1600" dirty="0">
                <a:hlinkClick r:id="rId3"/>
              </a:rPr>
              <a:t>RAWG</a:t>
            </a:r>
            <a:r>
              <a:rPr lang="en-GB" sz="1600" dirty="0"/>
              <a:t>) stay a concern (e.g. MTN in TCC2)</a:t>
            </a:r>
          </a:p>
          <a:p>
            <a:pPr>
              <a:lnSpc>
                <a:spcPct val="90000"/>
              </a:lnSpc>
            </a:pPr>
            <a:r>
              <a:rPr lang="en-GB" sz="2000" b="1" dirty="0"/>
              <a:t>More specific inspections have been carried out</a:t>
            </a:r>
          </a:p>
          <a:p>
            <a:pPr lvl="1">
              <a:lnSpc>
                <a:spcPct val="90000"/>
              </a:lnSpc>
            </a:pPr>
            <a:r>
              <a:rPr lang="en-GB" sz="1600" dirty="0"/>
              <a:t>Inspections and corresponding corrective actions on </a:t>
            </a:r>
            <a:r>
              <a:rPr lang="en-GB" sz="1600" b="1" dirty="0"/>
              <a:t>LHC current leads</a:t>
            </a:r>
          </a:p>
          <a:p>
            <a:pPr lvl="1">
              <a:lnSpc>
                <a:spcPct val="90000"/>
              </a:lnSpc>
            </a:pPr>
            <a:r>
              <a:rPr lang="en-GB" sz="1600" b="1" dirty="0"/>
              <a:t>He leak tests </a:t>
            </a:r>
            <a:r>
              <a:rPr lang="en-GB" sz="1600" dirty="0"/>
              <a:t>on cooling circuits’ brazed joints </a:t>
            </a:r>
          </a:p>
          <a:p>
            <a:pPr lvl="2">
              <a:lnSpc>
                <a:spcPct val="90000"/>
              </a:lnSpc>
            </a:pPr>
            <a:r>
              <a:rPr lang="en-GB" sz="1400" i="1" dirty="0"/>
              <a:t>LEIR main dipole coils</a:t>
            </a:r>
            <a:r>
              <a:rPr lang="en-GB" sz="1400" dirty="0"/>
              <a:t>: no leaks &gt; 5E-5 </a:t>
            </a:r>
            <a:r>
              <a:rPr lang="en-GB" sz="1400" dirty="0" err="1"/>
              <a:t>mbar.l</a:t>
            </a:r>
            <a:r>
              <a:rPr lang="en-GB" sz="1400" dirty="0"/>
              <a:t>/s have been detected</a:t>
            </a:r>
          </a:p>
          <a:p>
            <a:pPr lvl="2">
              <a:lnSpc>
                <a:spcPct val="90000"/>
              </a:lnSpc>
            </a:pPr>
            <a:r>
              <a:rPr lang="en-GB" sz="1400" i="1" dirty="0"/>
              <a:t>PSB main quadrupoles</a:t>
            </a:r>
            <a:r>
              <a:rPr lang="en-GB" sz="1400" dirty="0"/>
              <a:t>: 6 leaks &gt; 1E-5 </a:t>
            </a:r>
            <a:r>
              <a:rPr lang="en-GB" sz="1400" dirty="0" err="1"/>
              <a:t>mbar.l</a:t>
            </a:r>
            <a:r>
              <a:rPr lang="en-GB" sz="1400" dirty="0"/>
              <a:t>/s were found in the inspected section and corrective actions performed where possible</a:t>
            </a:r>
          </a:p>
          <a:p>
            <a:pPr marL="749808" lvl="2" indent="0">
              <a:lnSpc>
                <a:spcPct val="90000"/>
              </a:lnSpc>
              <a:buNone/>
            </a:pPr>
            <a:r>
              <a:rPr lang="en-GB" sz="1400" dirty="0">
                <a:sym typeface="Wingdings" panose="05000000000000000000" pitchFamily="2" charset="2"/>
              </a:rPr>
              <a:t> More PSB quadrupole leaks get detected as we progress with inspections (improved sensitivity in workshops with purging). Inspections should continue during YETS 25-26</a:t>
            </a:r>
          </a:p>
          <a:p>
            <a:pPr>
              <a:lnSpc>
                <a:spcPct val="90000"/>
              </a:lnSpc>
            </a:pPr>
            <a:r>
              <a:rPr lang="en-GB" sz="2000" b="1" dirty="0"/>
              <a:t>Electrical lock-out</a:t>
            </a:r>
          </a:p>
          <a:p>
            <a:pPr lvl="1">
              <a:lnSpc>
                <a:spcPct val="90000"/>
              </a:lnSpc>
            </a:pPr>
            <a:r>
              <a:rPr lang="en-GB" sz="1600" dirty="0"/>
              <a:t>We receive more and more demands to perform 2 step lock-outs (“consignation”) for other teams, which involves a non-negligible amount of resources</a:t>
            </a:r>
          </a:p>
          <a:p>
            <a:pPr>
              <a:lnSpc>
                <a:spcPct val="90000"/>
              </a:lnSpc>
            </a:pPr>
            <a:r>
              <a:rPr lang="en-GB" sz="2000" b="1" dirty="0"/>
              <a:t>Inspections at YETS 25-26 start are highly recommended</a:t>
            </a:r>
          </a:p>
          <a:p>
            <a:pPr lvl="1">
              <a:lnSpc>
                <a:spcPct val="90000"/>
              </a:lnSpc>
            </a:pPr>
            <a:endParaRPr lang="en-GB" sz="1600" b="1" dirty="0"/>
          </a:p>
          <a:p>
            <a:pPr lvl="1">
              <a:lnSpc>
                <a:spcPct val="90000"/>
              </a:lnSpc>
            </a:pPr>
            <a:endParaRPr lang="en-GB" sz="1600" b="1" dirty="0"/>
          </a:p>
          <a:p>
            <a:pPr>
              <a:lnSpc>
                <a:spcPct val="90000"/>
              </a:lnSpc>
            </a:pP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F9E4F8-F27A-203C-175F-D9F17F83AA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427476-D6A3-BE4F-838A-682824819E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56021" y="6362377"/>
            <a:ext cx="314691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https://indico.cern.ch/event/1533749/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4D1803-2F4A-4799-C52A-A3CD1E6FB1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TE-TM #217 - 4</a:t>
            </a:r>
            <a:r>
              <a:rPr lang="en-US" baseline="30000"/>
              <a:t>th</a:t>
            </a:r>
            <a:r>
              <a:rPr lang="en-US"/>
              <a:t> April 2025</a:t>
            </a:r>
          </a:p>
        </p:txBody>
      </p:sp>
    </p:spTree>
    <p:extLst>
      <p:ext uri="{BB962C8B-B14F-4D97-AF65-F5344CB8AC3E}">
        <p14:creationId xmlns:p14="http://schemas.microsoft.com/office/powerpoint/2010/main" val="5957985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74F463-75DE-F97B-464E-6DE6DD5F06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7144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BF0E1-8DC1-8305-C69B-783731C3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i="1" dirty="0"/>
              <a:t>L4 – PSB – AD – ISOLDE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6E3BEB-F4F2-5E8D-9FA4-A6FF8D8126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046F7-D7AB-DD7C-A7C3-E521E65BC716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3146914" cy="419653"/>
          </a:xfrm>
        </p:spPr>
        <p:txBody>
          <a:bodyPr>
            <a:normAutofit/>
          </a:bodyPr>
          <a:lstStyle/>
          <a:p>
            <a:r>
              <a:rPr lang="en-GB" dirty="0"/>
              <a:t>TE-MSC referent: A. Newborough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03EA9E-ED72-899D-AB9A-BD73A9A3A3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https://indico.cern.ch/event/1533749/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D95532-7FA9-36AC-1BA0-4183B9A39E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TE-TM #217 - 4</a:t>
            </a:r>
            <a:r>
              <a:rPr lang="en-US" baseline="30000"/>
              <a:t>th</a:t>
            </a:r>
            <a:r>
              <a:rPr lang="en-US"/>
              <a:t> April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521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C03B80-0B48-D1DC-30FF-8E87A91CD3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25D4F-0C46-0715-DC0A-C9AFF0EB3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L4 – PSB – AD – ISOLDE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429C44-2234-A399-A822-59B179DF68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325606"/>
            <a:ext cx="5710845" cy="4667421"/>
          </a:xfrm>
        </p:spPr>
        <p:txBody>
          <a:bodyPr>
            <a:normAutofit/>
          </a:bodyPr>
          <a:lstStyle/>
          <a:p>
            <a:r>
              <a:rPr lang="en-GB" sz="2600" dirty="0"/>
              <a:t>Magnet </a:t>
            </a:r>
            <a:r>
              <a:rPr lang="en-GB" sz="2600" b="1" dirty="0"/>
              <a:t>tests and inspections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b="1" dirty="0"/>
              <a:t>Audio-visual</a:t>
            </a:r>
            <a:r>
              <a:rPr lang="en-GB" sz="2200" dirty="0"/>
              <a:t> inspection</a:t>
            </a:r>
          </a:p>
          <a:p>
            <a:pPr marL="749808" lvl="2" indent="0">
              <a:buNone/>
            </a:pPr>
            <a:r>
              <a:rPr lang="en-GB" sz="1800" dirty="0">
                <a:sym typeface="Wingdings" panose="05000000000000000000" pitchFamily="2" charset="2"/>
              </a:rPr>
              <a:t> </a:t>
            </a:r>
            <a:r>
              <a:rPr lang="en-GB" sz="1800" dirty="0"/>
              <a:t>loose shim found on BR.BHZ122</a:t>
            </a:r>
          </a:p>
          <a:p>
            <a:pPr marL="749808" lvl="2" indent="0">
              <a:buNone/>
            </a:pPr>
            <a:r>
              <a:rPr lang="en-GB" sz="1800" dirty="0">
                <a:sym typeface="Wingdings" panose="05000000000000000000" pitchFamily="2" charset="2"/>
              </a:rPr>
              <a:t> </a:t>
            </a:r>
            <a:r>
              <a:rPr lang="en-GB" sz="1800" dirty="0"/>
              <a:t>water leak found in ISOLDE target area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b="1" dirty="0"/>
              <a:t>HV-test</a:t>
            </a:r>
            <a:r>
              <a:rPr lang="en-GB" sz="2200" dirty="0"/>
              <a:t> on PSB </a:t>
            </a:r>
            <a:r>
              <a:rPr lang="en-GB" sz="2200" b="1" dirty="0"/>
              <a:t>main magnets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b="1" dirty="0"/>
              <a:t>Polarity inspection </a:t>
            </a:r>
            <a:r>
              <a:rPr lang="en-GB" sz="2200" dirty="0"/>
              <a:t>of exchanged magnets</a:t>
            </a:r>
          </a:p>
          <a:p>
            <a:r>
              <a:rPr lang="en-GB" sz="2600" b="1" dirty="0"/>
              <a:t>Preventive maintenance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dirty="0"/>
              <a:t>Planned </a:t>
            </a:r>
            <a:r>
              <a:rPr lang="en-GB" sz="2200" b="1" dirty="0"/>
              <a:t>exchange of BTY transfer line quadrupole</a:t>
            </a:r>
            <a:r>
              <a:rPr lang="en-GB" sz="2200" dirty="0"/>
              <a:t> (Q130) with spare unit and subsequent renovation and certification as spare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AAADBA-A6C7-72AC-ADDE-D37755B981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39E7FC-8C0D-E360-E972-1E4C3CF0A2F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https://indico.cern.ch/event/1533749/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EDF8C9-5EEA-1D58-C1BF-B4A091097A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TE-TM #217 - 4</a:t>
            </a:r>
            <a:r>
              <a:rPr lang="en-US" baseline="30000"/>
              <a:t>th</a:t>
            </a:r>
            <a:r>
              <a:rPr lang="en-US"/>
              <a:t> April 2025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0CCE9C-9F3B-95B3-DE0A-A6FB10E85B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9475" y="1167078"/>
            <a:ext cx="2059262" cy="285513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59635B6-35F1-3DE6-CEB9-4146F76458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9475" y="4142405"/>
            <a:ext cx="2059262" cy="16126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0350EE1-0679-1A12-0F88-189AF32AD0F0}"/>
              </a:ext>
            </a:extLst>
          </p:cNvPr>
          <p:cNvSpPr txBox="1"/>
          <p:nvPr/>
        </p:nvSpPr>
        <p:spPr>
          <a:xfrm>
            <a:off x="6267795" y="5809493"/>
            <a:ext cx="27394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r>
              <a:rPr lang="en-US" dirty="0"/>
              <a:t>Exchange of the BTY.QFO148 quadrupole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4720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7F123C-0501-812E-8DC9-4FEDFA2B3A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946" y="1280394"/>
            <a:ext cx="8226854" cy="2227929"/>
          </a:xfrm>
        </p:spPr>
        <p:txBody>
          <a:bodyPr>
            <a:normAutofit fontScale="92500" lnSpcReduction="10000"/>
          </a:bodyPr>
          <a:lstStyle/>
          <a:p>
            <a:r>
              <a:rPr lang="en-US" sz="1600" dirty="0"/>
              <a:t>Planned </a:t>
            </a:r>
            <a:r>
              <a:rPr lang="en-US" sz="1600" b="1" dirty="0"/>
              <a:t>replacement</a:t>
            </a:r>
            <a:r>
              <a:rPr lang="en-US" sz="1600" dirty="0"/>
              <a:t> of one </a:t>
            </a:r>
            <a:r>
              <a:rPr lang="en-US" sz="1600" b="1" dirty="0"/>
              <a:t>main quadrupole </a:t>
            </a:r>
            <a:r>
              <a:rPr lang="en-US" sz="1600" dirty="0"/>
              <a:t>with leaking brazed joint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200" dirty="0"/>
              <a:t>QDE11 water leak since June 24, EDMS </a:t>
            </a:r>
            <a:r>
              <a:rPr lang="en-GB" sz="1200" u="sng" strike="noStrike" dirty="0">
                <a:effectLst/>
                <a:hlinkClick r:id="rId2"/>
              </a:rPr>
              <a:t>3120155</a:t>
            </a:r>
            <a:endParaRPr lang="en-US" sz="1200" dirty="0"/>
          </a:p>
          <a:p>
            <a:r>
              <a:rPr lang="en-US" sz="1600" dirty="0"/>
              <a:t>Planned </a:t>
            </a:r>
            <a:r>
              <a:rPr lang="en-US" sz="1600" b="1" dirty="0"/>
              <a:t>in-situ repair </a:t>
            </a:r>
            <a:r>
              <a:rPr lang="en-US" sz="1600" dirty="0"/>
              <a:t>of one </a:t>
            </a:r>
            <a:r>
              <a:rPr lang="en-US" sz="1600" b="1" dirty="0"/>
              <a:t>main quadrupole </a:t>
            </a:r>
            <a:r>
              <a:rPr lang="en-US" sz="1600" dirty="0"/>
              <a:t>with leaking brazed joint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200" dirty="0"/>
              <a:t>QFO72 water leak since Nov. 24, EDMS </a:t>
            </a:r>
            <a:r>
              <a:rPr lang="en-GB" sz="1200" u="sng" strike="noStrike" dirty="0">
                <a:effectLst/>
                <a:hlinkClick r:id="rId3"/>
              </a:rPr>
              <a:t>3202130</a:t>
            </a:r>
            <a:endParaRPr lang="en-US" sz="1200" dirty="0"/>
          </a:p>
          <a:p>
            <a:r>
              <a:rPr lang="en-US" sz="1600" b="1" dirty="0"/>
              <a:t>Helium leak test </a:t>
            </a:r>
            <a:r>
              <a:rPr lang="en-US" sz="1600" i="1" dirty="0"/>
              <a:t>(see report at </a:t>
            </a:r>
            <a:r>
              <a:rPr lang="en-US" sz="1600" i="1" dirty="0">
                <a:hlinkClick r:id="rId4"/>
              </a:rPr>
              <a:t>364</a:t>
            </a:r>
            <a:r>
              <a:rPr lang="en-US" sz="1600" i="1" baseline="30000" dirty="0">
                <a:hlinkClick r:id="rId4"/>
              </a:rPr>
              <a:t>th</a:t>
            </a:r>
            <a:r>
              <a:rPr lang="en-US" sz="1600" i="1" dirty="0">
                <a:hlinkClick r:id="rId4"/>
              </a:rPr>
              <a:t> IEFC</a:t>
            </a:r>
            <a:r>
              <a:rPr lang="en-US" sz="1600" i="1" dirty="0"/>
              <a:t>) </a:t>
            </a:r>
            <a:r>
              <a:rPr lang="en-US" sz="1600" dirty="0"/>
              <a:t>on 26/48 main quadrupoles in the ring leading to identification of 7 leaks 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200" b="1" dirty="0"/>
              <a:t>Two magnets exchanged </a:t>
            </a:r>
            <a:r>
              <a:rPr lang="en-US" sz="1200" dirty="0"/>
              <a:t>with spares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200" b="1" dirty="0"/>
              <a:t>One magnet</a:t>
            </a:r>
            <a:r>
              <a:rPr lang="en-US" sz="1200" dirty="0"/>
              <a:t> </a:t>
            </a:r>
            <a:r>
              <a:rPr lang="en-US" sz="1200" b="1" dirty="0"/>
              <a:t>repaired</a:t>
            </a:r>
            <a:r>
              <a:rPr lang="en-US" sz="1200" dirty="0"/>
              <a:t> in workshop and reinstalled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200" b="1" dirty="0"/>
              <a:t>One magnet repaired </a:t>
            </a:r>
            <a:r>
              <a:rPr lang="en-US" sz="1200" dirty="0"/>
              <a:t>in-situ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200" b="1" dirty="0"/>
              <a:t>Three magnets </a:t>
            </a:r>
            <a:r>
              <a:rPr lang="en-US" sz="1200" dirty="0"/>
              <a:t>with minor </a:t>
            </a:r>
            <a:r>
              <a:rPr lang="en-US" sz="1200" b="1" dirty="0"/>
              <a:t>leaks to be monitored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3A9BD9-50DF-E679-1675-E4E394206B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CE0E2ED5-AFD9-1B97-8BDF-E603528068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1954" y="4752102"/>
            <a:ext cx="3154794" cy="137639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0166ED31-DD0A-CBBC-0011-19B641A859F9}"/>
              </a:ext>
            </a:extLst>
          </p:cNvPr>
          <p:cNvSpPr txBox="1"/>
          <p:nvPr/>
        </p:nvSpPr>
        <p:spPr>
          <a:xfrm>
            <a:off x="5507279" y="6123032"/>
            <a:ext cx="31870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r>
              <a:rPr lang="en-US" dirty="0"/>
              <a:t>PSB helium leak detection and workshop repair</a:t>
            </a:r>
            <a:endParaRPr lang="en-GB" dirty="0"/>
          </a:p>
        </p:txBody>
      </p:sp>
      <p:pic>
        <p:nvPicPr>
          <p:cNvPr id="39" name="Picture 38" descr="A group of people working in a factory&#10;&#10;AI-generated content may be incorrect.">
            <a:extLst>
              <a:ext uri="{FF2B5EF4-FFF2-40B4-BE49-F238E27FC236}">
                <a16:creationId xmlns:a16="http://schemas.microsoft.com/office/drawing/2014/main" id="{203B7BB6-9CD2-BBFA-2938-564C4E05FB8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9" r="7544"/>
          <a:stretch/>
        </p:blipFill>
        <p:spPr>
          <a:xfrm>
            <a:off x="945554" y="3804911"/>
            <a:ext cx="3926874" cy="2179325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3501A396-7D4E-2BF7-5157-2DF21B810DD2}"/>
              </a:ext>
            </a:extLst>
          </p:cNvPr>
          <p:cNvSpPr txBox="1"/>
          <p:nvPr/>
        </p:nvSpPr>
        <p:spPr>
          <a:xfrm>
            <a:off x="1334233" y="6094740"/>
            <a:ext cx="29482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r>
              <a:rPr lang="en-US" dirty="0"/>
              <a:t>In-situ repair of main quadrupole BR.QFO72</a:t>
            </a:r>
            <a:endParaRPr lang="en-GB" dirty="0"/>
          </a:p>
        </p:txBody>
      </p:sp>
      <p:pic>
        <p:nvPicPr>
          <p:cNvPr id="42" name="Picture 41" descr="A person in a hard hat working on a machine&#10;&#10;AI-generated content may be incorrect.">
            <a:extLst>
              <a:ext uri="{FF2B5EF4-FFF2-40B4-BE49-F238E27FC236}">
                <a16:creationId xmlns:a16="http://schemas.microsoft.com/office/drawing/2014/main" id="{94A8E928-B415-50C4-A099-7FAF49C6377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4"/>
          <a:stretch/>
        </p:blipFill>
        <p:spPr>
          <a:xfrm rot="5400000">
            <a:off x="4828106" y="3211528"/>
            <a:ext cx="2317041" cy="1209346"/>
          </a:xfrm>
          <a:prstGeom prst="rect">
            <a:avLst/>
          </a:prstGeom>
        </p:spPr>
      </p:pic>
      <p:pic>
        <p:nvPicPr>
          <p:cNvPr id="46" name="Picture 45" descr="A close-up of a machine&#10;&#10;AI-generated content may be incorrect.">
            <a:extLst>
              <a:ext uri="{FF2B5EF4-FFF2-40B4-BE49-F238E27FC236}">
                <a16:creationId xmlns:a16="http://schemas.microsoft.com/office/drawing/2014/main" id="{4F9C33DD-41C1-A6C0-2F37-F8DF7E3FB7F4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4" r="26375"/>
          <a:stretch/>
        </p:blipFill>
        <p:spPr>
          <a:xfrm rot="5400000">
            <a:off x="6833165" y="2925343"/>
            <a:ext cx="1933369" cy="13980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771E9C-09EF-EFF1-FDAC-2D86834FE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dirty="0"/>
              <a:t>PSB Main Quadrupoles</a:t>
            </a:r>
          </a:p>
        </p:txBody>
      </p:sp>
    </p:spTree>
    <p:extLst>
      <p:ext uri="{BB962C8B-B14F-4D97-AF65-F5344CB8AC3E}">
        <p14:creationId xmlns:p14="http://schemas.microsoft.com/office/powerpoint/2010/main" val="3371336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E3C23A-6BCC-42F2-4CBB-DB4AC06405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59EDABA-8B51-D386-4CC5-F0AF383DE9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434161"/>
              </p:ext>
            </p:extLst>
          </p:nvPr>
        </p:nvGraphicFramePr>
        <p:xfrm>
          <a:off x="25400" y="775364"/>
          <a:ext cx="9061450" cy="5400727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08955">
                  <a:extLst>
                    <a:ext uri="{9D8B030D-6E8A-4147-A177-3AD203B41FA5}">
                      <a16:colId xmlns:a16="http://schemas.microsoft.com/office/drawing/2014/main" val="1914044822"/>
                    </a:ext>
                  </a:extLst>
                </a:gridCol>
                <a:gridCol w="1965945">
                  <a:extLst>
                    <a:ext uri="{9D8B030D-6E8A-4147-A177-3AD203B41FA5}">
                      <a16:colId xmlns:a16="http://schemas.microsoft.com/office/drawing/2014/main" val="929498797"/>
                    </a:ext>
                  </a:extLst>
                </a:gridCol>
                <a:gridCol w="603250">
                  <a:extLst>
                    <a:ext uri="{9D8B030D-6E8A-4147-A177-3AD203B41FA5}">
                      <a16:colId xmlns:a16="http://schemas.microsoft.com/office/drawing/2014/main" val="1445966184"/>
                    </a:ext>
                  </a:extLst>
                </a:gridCol>
                <a:gridCol w="455486">
                  <a:extLst>
                    <a:ext uri="{9D8B030D-6E8A-4147-A177-3AD203B41FA5}">
                      <a16:colId xmlns:a16="http://schemas.microsoft.com/office/drawing/2014/main" val="2148706087"/>
                    </a:ext>
                  </a:extLst>
                </a:gridCol>
                <a:gridCol w="559001">
                  <a:extLst>
                    <a:ext uri="{9D8B030D-6E8A-4147-A177-3AD203B41FA5}">
                      <a16:colId xmlns:a16="http://schemas.microsoft.com/office/drawing/2014/main" val="1917616601"/>
                    </a:ext>
                  </a:extLst>
                </a:gridCol>
                <a:gridCol w="2243310">
                  <a:extLst>
                    <a:ext uri="{9D8B030D-6E8A-4147-A177-3AD203B41FA5}">
                      <a16:colId xmlns:a16="http://schemas.microsoft.com/office/drawing/2014/main" val="1915376909"/>
                    </a:ext>
                  </a:extLst>
                </a:gridCol>
                <a:gridCol w="1011409">
                  <a:extLst>
                    <a:ext uri="{9D8B030D-6E8A-4147-A177-3AD203B41FA5}">
                      <a16:colId xmlns:a16="http://schemas.microsoft.com/office/drawing/2014/main" val="1210843167"/>
                    </a:ext>
                  </a:extLst>
                </a:gridCol>
                <a:gridCol w="1814094">
                  <a:extLst>
                    <a:ext uri="{9D8B030D-6E8A-4147-A177-3AD203B41FA5}">
                      <a16:colId xmlns:a16="http://schemas.microsoft.com/office/drawing/2014/main" val="2120963092"/>
                    </a:ext>
                  </a:extLst>
                </a:gridCol>
              </a:tblGrid>
              <a:tr h="3212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LEAK #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MAGNET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LOCATION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DATE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NC REPORT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DESCRIPTION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REPAIR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effectLst/>
                        </a:rPr>
                        <a:t>COMMENT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7503850"/>
                  </a:ext>
                </a:extLst>
              </a:tr>
              <a:tr h="2300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PXMQNEC4WP-B2000030 *1 (QFO Left)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BR.QFO161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Jun-21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sng" strike="noStrike" dirty="0">
                          <a:effectLst/>
                          <a:hlinkClick r:id="rId2"/>
                        </a:rPr>
                        <a:t>2603476</a:t>
                      </a:r>
                      <a:endParaRPr lang="en-GB" sz="800" b="0" i="0" u="sng" strike="noStrike" dirty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Water leak on upper brazed busbar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Brazed in workshop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Temporary patch with soft solder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3750606"/>
                  </a:ext>
                </a:extLst>
              </a:tr>
              <a:tr h="2300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PXMQNEC4WP-B2000017 (QFO Left)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BR.QFO91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Nov-21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sng" strike="noStrike" dirty="0">
                          <a:effectLst/>
                          <a:hlinkClick r:id="rId3"/>
                        </a:rPr>
                        <a:t>2664838</a:t>
                      </a:r>
                      <a:endParaRPr lang="en-GB" sz="800" b="0" i="0" u="sng" strike="noStrike" dirty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Water leak 'brazed end'  Ring 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Brazed in workshop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9307311"/>
                  </a:ext>
                </a:extLst>
              </a:tr>
              <a:tr h="2300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PXMQNFJ4WP-B2000005 (QDE Right)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BR.QDE5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Sep-22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sng" strike="noStrike" dirty="0">
                          <a:effectLst/>
                          <a:hlinkClick r:id="rId4"/>
                        </a:rPr>
                        <a:t>2779972</a:t>
                      </a:r>
                      <a:endParaRPr lang="en-GB" sz="800" b="0" i="0" u="sng" strike="noStrike" dirty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Water leak 'brazed end'  Ring 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Brazed in workshop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Water diverted to tunnel floor from Sept to YETS 22/23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028628"/>
                  </a:ext>
                </a:extLst>
              </a:tr>
              <a:tr h="2300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PXMQNED4WP-B2000027 (QFO Right)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BR.QFO142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Dec-22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sng" strike="noStrike" dirty="0">
                          <a:effectLst/>
                          <a:hlinkClick r:id="rId5"/>
                        </a:rPr>
                        <a:t>2812055</a:t>
                      </a:r>
                      <a:endParaRPr lang="en-GB" sz="800" b="0" i="0" u="sng" strike="noStrike" dirty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Water leak 'brazed end'  Ring 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Brazed in workshop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8154155"/>
                  </a:ext>
                </a:extLst>
              </a:tr>
              <a:tr h="2300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PXMQNFA4WP-B2000011 *1 (QDE Left)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BR.QDE11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Dec-22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sng" strike="noStrike" dirty="0">
                          <a:effectLst/>
                          <a:hlinkClick r:id="rId6"/>
                        </a:rPr>
                        <a:t>2812056</a:t>
                      </a:r>
                      <a:endParaRPr lang="en-GB" sz="800" b="0" i="0" u="sng" strike="noStrike" dirty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Water leak at aperture link R2 - R3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Epoxy resin patch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8787703"/>
                  </a:ext>
                </a:extLst>
              </a:tr>
              <a:tr h="2300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PXMQNEC4WP-B2000001 (QFO Left)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BR.QFO11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Apr-23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sng" strike="noStrike" dirty="0">
                          <a:effectLst/>
                          <a:hlinkClick r:id="rId7"/>
                        </a:rPr>
                        <a:t>2884501</a:t>
                      </a:r>
                      <a:endParaRPr lang="en-GB" sz="800" b="0" i="0" u="sng" strike="noStrike" dirty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Water leak 'brazed end'  Ring 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Brazed in workshop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0870393"/>
                  </a:ext>
                </a:extLst>
              </a:tr>
              <a:tr h="2300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PXMQNFA4WP-B2000018 (QDE Left)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BR.QDE11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Jun-24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sng" strike="noStrike" dirty="0">
                          <a:effectLst/>
                          <a:hlinkClick r:id="rId8"/>
                        </a:rPr>
                        <a:t>3120155</a:t>
                      </a:r>
                      <a:endParaRPr lang="en-GB" sz="800" b="0" i="0" u="sng" strike="noStrike" dirty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Water leak 'brazed end'  Ring 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Brazed in workshop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Water diverted to tunnel floor from Sept to YETS 24/25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9006012"/>
                  </a:ext>
                </a:extLst>
              </a:tr>
              <a:tr h="2300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PXMQNEC4WP-B2000030 *2 (QFO Left)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Workshop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Aug-24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sng" strike="noStrike" dirty="0">
                          <a:effectLst/>
                          <a:hlinkClick r:id="rId9"/>
                        </a:rPr>
                        <a:t>3157397</a:t>
                      </a:r>
                      <a:endParaRPr lang="en-GB" sz="800" b="0" i="0" u="sng" strike="noStrike" dirty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Helium leak (3E-4 </a:t>
                      </a:r>
                      <a:r>
                        <a:rPr lang="en-GB" sz="800" u="none" strike="noStrike" dirty="0" err="1">
                          <a:solidFill>
                            <a:srgbClr val="00B0F0"/>
                          </a:solidFill>
                          <a:effectLst/>
                        </a:rPr>
                        <a:t>mbar.l</a:t>
                      </a:r>
                      <a:r>
                        <a:rPr lang="en-GB" sz="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/s)  'brazed end' Ring 1 </a:t>
                      </a:r>
                      <a:endParaRPr lang="en-GB" sz="800" b="0" i="0" u="none" strike="noStrike" dirty="0">
                        <a:solidFill>
                          <a:srgbClr val="00B0F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Brazed in workshop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Helium leak after repairing initial water leak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3741727"/>
                  </a:ext>
                </a:extLst>
              </a:tr>
              <a:tr h="2300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PXMQNFA4WP-B2000011 *2 (QDE Left)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Workshop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Jul-24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sng" strike="noStrike">
                          <a:effectLst/>
                          <a:hlinkClick r:id="rId10"/>
                        </a:rPr>
                        <a:t>3139861</a:t>
                      </a:r>
                      <a:endParaRPr lang="en-GB" sz="800" b="0" i="0" u="sng" strike="noStrike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Helium leak (3E-4 </a:t>
                      </a:r>
                      <a:r>
                        <a:rPr lang="en-GB" sz="800" u="none" strike="noStrike" dirty="0" err="1">
                          <a:solidFill>
                            <a:srgbClr val="00B0F0"/>
                          </a:solidFill>
                          <a:effectLst/>
                        </a:rPr>
                        <a:t>mbar.l</a:t>
                      </a:r>
                      <a:r>
                        <a:rPr lang="en-GB" sz="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/s)  'brazed end' Ring 3</a:t>
                      </a:r>
                      <a:endParaRPr lang="en-GB" sz="800" b="0" i="0" u="none" strike="noStrike" dirty="0">
                        <a:solidFill>
                          <a:srgbClr val="00B0F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Brazed in workshop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Helium leak after repairing initial water leak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3602700"/>
                  </a:ext>
                </a:extLst>
              </a:tr>
              <a:tr h="2300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PXMQNED4WP-B2000017 (QFO Right)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BR.QFO72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Nov-24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sng" strike="noStrike" dirty="0">
                          <a:effectLst/>
                          <a:hlinkClick r:id="rId11"/>
                        </a:rPr>
                        <a:t>3202130</a:t>
                      </a:r>
                      <a:endParaRPr lang="en-GB" sz="800" b="0" i="0" u="sng" strike="noStrike" dirty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Water leak on upper brazed busbar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Brazed in-situ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5607408"/>
                  </a:ext>
                </a:extLst>
              </a:tr>
              <a:tr h="2300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PXMQNFA4WP-B2000012 (QDE Left)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BR.QDE12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Dec-24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sng" strike="noStrike">
                          <a:effectLst/>
                          <a:hlinkClick r:id="rId12"/>
                        </a:rPr>
                        <a:t>3224923</a:t>
                      </a:r>
                      <a:endParaRPr lang="en-GB" sz="800" b="0" i="0" u="sng" strike="noStrike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Helium leak (3E-5 </a:t>
                      </a:r>
                      <a:r>
                        <a:rPr lang="en-GB" sz="8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mbar.l</a:t>
                      </a:r>
                      <a:r>
                        <a:rPr lang="en-GB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/s)  'brazed end' 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Use as-is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To be monitored during YETS 25/26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947023"/>
                  </a:ext>
                </a:extLst>
              </a:tr>
              <a:tr h="2300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PXMQNFA4WP-B2000016 (QDE Left)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BR.QDE16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Dec-24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sng" strike="noStrike" dirty="0">
                          <a:effectLst/>
                          <a:hlinkClick r:id="rId13"/>
                        </a:rPr>
                        <a:t>3222461</a:t>
                      </a:r>
                      <a:endParaRPr lang="en-GB" sz="800" b="0" i="0" u="sng" strike="noStrike" dirty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Helium leak (1E-4 </a:t>
                      </a:r>
                      <a:r>
                        <a:rPr lang="en-GB" sz="8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mbar.l</a:t>
                      </a:r>
                      <a:r>
                        <a:rPr lang="en-GB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/s)  'brazed end' 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Brazed in workshop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5563861"/>
                  </a:ext>
                </a:extLst>
              </a:tr>
              <a:tr h="2300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PXMQNFJ4WP-B2000010 (QDE Right)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BR.QDE10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Dec-24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sng" strike="noStrike" dirty="0">
                          <a:effectLst/>
                          <a:hlinkClick r:id="rId14"/>
                        </a:rPr>
                        <a:t>3224953</a:t>
                      </a:r>
                      <a:endParaRPr lang="en-GB" sz="800" b="0" i="0" u="sng" strike="noStrike" dirty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Helium leak (1E-4 </a:t>
                      </a:r>
                      <a:r>
                        <a:rPr lang="en-GB" sz="8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mbar.l</a:t>
                      </a:r>
                      <a:r>
                        <a:rPr lang="en-GB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/s)  'water connection' 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Brazed in-situ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2644253"/>
                  </a:ext>
                </a:extLst>
              </a:tr>
              <a:tr h="2300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PXMQNED4WP-B2000026 (QFO Right)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BR.QFO132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Dec-24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sng" strike="noStrike" dirty="0">
                          <a:effectLst/>
                          <a:hlinkClick r:id="rId15"/>
                        </a:rPr>
                        <a:t>3224963</a:t>
                      </a:r>
                      <a:endParaRPr lang="en-GB" sz="800" b="0" i="0" u="sng" strike="noStrike" dirty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Helium leak (5E-6 </a:t>
                      </a:r>
                      <a:r>
                        <a:rPr lang="en-GB" sz="8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mbar.l</a:t>
                      </a:r>
                      <a:r>
                        <a:rPr lang="en-GB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/s)  'brazed end' 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Use as-is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To be monitored during YETS 25/26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601327"/>
                  </a:ext>
                </a:extLst>
              </a:tr>
              <a:tr h="2300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PXMQNEC4WP-B2000028 (QFO Left)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BR.QFO151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Jan-25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sng" strike="noStrike" dirty="0">
                          <a:effectLst/>
                          <a:hlinkClick r:id="rId16"/>
                        </a:rPr>
                        <a:t>3224974</a:t>
                      </a:r>
                      <a:endParaRPr lang="en-GB" sz="800" b="0" i="0" u="sng" strike="noStrike" dirty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Helium leak (5E-5 </a:t>
                      </a:r>
                      <a:r>
                        <a:rPr lang="en-GB" sz="8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mbar.l</a:t>
                      </a:r>
                      <a:r>
                        <a:rPr lang="en-GB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/s)  'brazed end' 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Use as-is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To be monitored during YETS 25/26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2132863"/>
                  </a:ext>
                </a:extLst>
              </a:tr>
              <a:tr h="2300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PXMQNEC4WP-B2000034 *1 (QFO Left)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BR.QFO141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Dec-24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sng" strike="noStrike" dirty="0">
                          <a:effectLst/>
                          <a:hlinkClick r:id="rId17"/>
                        </a:rPr>
                        <a:t>3224839</a:t>
                      </a:r>
                      <a:endParaRPr lang="en-GB" sz="800" b="0" i="0" u="sng" strike="noStrike" dirty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Helium leak (3E-2 </a:t>
                      </a:r>
                      <a:r>
                        <a:rPr lang="en-GB" sz="8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mbar.l</a:t>
                      </a:r>
                      <a:r>
                        <a:rPr lang="en-GB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/s)  'brazed end' Ring 3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Brazed in workshop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Helium leak </a:t>
                      </a:r>
                      <a:r>
                        <a:rPr lang="en-GB" sz="800" u="none" strike="noStrike" dirty="0" err="1">
                          <a:effectLst/>
                        </a:rPr>
                        <a:t>devloped</a:t>
                      </a:r>
                      <a:r>
                        <a:rPr lang="en-GB" sz="800" u="none" strike="noStrike" dirty="0">
                          <a:effectLst/>
                        </a:rPr>
                        <a:t> into water leak after removing insulation 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9478484"/>
                  </a:ext>
                </a:extLst>
              </a:tr>
              <a:tr h="2300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PXMQNEC4WP-B2000034 *2 (QFO Left)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Workshop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Jan-25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“          "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Helium leak (5E-3 </a:t>
                      </a:r>
                      <a:r>
                        <a:rPr lang="en-GB" sz="800" u="none" strike="noStrike" dirty="0" err="1">
                          <a:solidFill>
                            <a:srgbClr val="00B0F0"/>
                          </a:solidFill>
                          <a:effectLst/>
                        </a:rPr>
                        <a:t>mbar.l</a:t>
                      </a:r>
                      <a:r>
                        <a:rPr lang="en-GB" sz="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/s)  'brazed end' Ring 2</a:t>
                      </a:r>
                      <a:endParaRPr lang="en-GB" sz="800" b="0" i="0" u="none" strike="noStrike" dirty="0">
                        <a:solidFill>
                          <a:srgbClr val="00B0F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Brazed in workshop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Discovered after repair of initial leak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6986153"/>
                  </a:ext>
                </a:extLst>
              </a:tr>
              <a:tr h="2300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PXMQNEC4WP-B2000034 *3 (QFO Left)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Workshop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Jan-25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"          "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Helium leak (5E-4 </a:t>
                      </a:r>
                      <a:r>
                        <a:rPr lang="en-GB" sz="800" u="none" strike="noStrike" dirty="0" err="1">
                          <a:solidFill>
                            <a:srgbClr val="00B0F0"/>
                          </a:solidFill>
                          <a:effectLst/>
                        </a:rPr>
                        <a:t>mbar.l</a:t>
                      </a:r>
                      <a:r>
                        <a:rPr lang="en-GB" sz="8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/s)  'brazed end' Ring 1</a:t>
                      </a:r>
                      <a:endParaRPr lang="en-GB" sz="800" b="0" i="0" u="none" strike="noStrike" dirty="0">
                        <a:solidFill>
                          <a:srgbClr val="00B0F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Brazed in workshop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Discovered after repair of initial leak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3565873"/>
                  </a:ext>
                </a:extLst>
              </a:tr>
              <a:tr h="2300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PXMQNED4WP-B2000024 *1 (QFO Right)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BR.QFO122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Dec-24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sng" strike="noStrike" dirty="0">
                          <a:effectLst/>
                          <a:hlinkClick r:id="rId18"/>
                        </a:rPr>
                        <a:t>3224900</a:t>
                      </a:r>
                      <a:endParaRPr lang="en-GB" sz="800" b="0" i="0" u="sng" strike="noStrike" dirty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Helium leak (3E-2 </a:t>
                      </a:r>
                      <a:r>
                        <a:rPr lang="en-GB" sz="800" u="none" strike="noStrike" dirty="0" err="1">
                          <a:solidFill>
                            <a:srgbClr val="FF0000"/>
                          </a:solidFill>
                          <a:effectLst/>
                        </a:rPr>
                        <a:t>mbar.l</a:t>
                      </a:r>
                      <a:r>
                        <a:rPr lang="en-GB" sz="8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/s)  'brazed end' Ring 3</a:t>
                      </a:r>
                      <a:endParaRPr lang="en-GB" sz="800" b="0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Brazed in workshop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2402638"/>
                  </a:ext>
                </a:extLst>
              </a:tr>
              <a:tr h="2300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PXMQNED4WP-B2000024 *2 (QFO Right)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Workshop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Feb-25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“           "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Helium leak (5E-5 </a:t>
                      </a:r>
                      <a:r>
                        <a:rPr lang="en-GB" sz="80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mbar.l</a:t>
                      </a:r>
                      <a:r>
                        <a:rPr lang="en-GB" sz="8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/s)  'brazed end' Ring 3</a:t>
                      </a:r>
                      <a:endParaRPr lang="en-GB" sz="800" b="0" i="0" u="none" strike="noStrike" dirty="0">
                        <a:solidFill>
                          <a:srgbClr val="00B05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Brazed in workshop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Discovered during certification, low insulation to ground water present (</a:t>
                      </a:r>
                      <a:r>
                        <a:rPr lang="en-GB" sz="8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required vacuum drying</a:t>
                      </a:r>
                      <a:r>
                        <a:rPr lang="en-GB" sz="800" u="none" strike="noStrike" dirty="0">
                          <a:effectLst/>
                        </a:rPr>
                        <a:t>), 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6146524"/>
                  </a:ext>
                </a:extLst>
              </a:tr>
              <a:tr h="2300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PXMQNFA4WP-B2000018 *2 (QDE Left)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Workshop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Mar-25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sng" strike="noStrike" dirty="0">
                          <a:solidFill>
                            <a:srgbClr val="467886"/>
                          </a:solidFill>
                          <a:effectLst/>
                          <a:latin typeface="Aptos Narrow" panose="020B0004020202020204" pitchFamily="34" charset="0"/>
                          <a:hlinkClick r:id="rId19"/>
                        </a:rPr>
                        <a:t>3284262</a:t>
                      </a:r>
                      <a:endParaRPr lang="en-GB" sz="800" b="0" i="0" u="sng" strike="noStrike" dirty="0">
                        <a:solidFill>
                          <a:srgbClr val="467886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Helium leak (5E-2 </a:t>
                      </a:r>
                      <a:r>
                        <a:rPr lang="en-GB" sz="800" u="none" strike="noStrike" dirty="0" err="1">
                          <a:solidFill>
                            <a:srgbClr val="00B050"/>
                          </a:solidFill>
                          <a:effectLst/>
                        </a:rPr>
                        <a:t>mbar.l</a:t>
                      </a:r>
                      <a:r>
                        <a:rPr lang="en-GB" sz="8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/s)  'brazed end' Ring 3</a:t>
                      </a:r>
                      <a:endParaRPr lang="en-GB" sz="800" b="0" i="0" u="none" strike="noStrike" dirty="0">
                        <a:solidFill>
                          <a:srgbClr val="00B05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Ongoing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Discovered after certification (</a:t>
                      </a:r>
                      <a:r>
                        <a:rPr lang="en-GB" sz="8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required vacuum drying</a:t>
                      </a:r>
                      <a:r>
                        <a:rPr lang="en-GB" sz="800" u="none" strike="noStrike" dirty="0">
                          <a:effectLst/>
                        </a:rPr>
                        <a:t>), on-going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381" marR="4381" marT="4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2372597"/>
                  </a:ext>
                </a:extLst>
              </a:tr>
            </a:tbl>
          </a:graphicData>
        </a:graphic>
      </p:graphicFrame>
      <p:sp>
        <p:nvSpPr>
          <p:cNvPr id="8" name="Title 2">
            <a:extLst>
              <a:ext uri="{FF2B5EF4-FFF2-40B4-BE49-F238E27FC236}">
                <a16:creationId xmlns:a16="http://schemas.microsoft.com/office/drawing/2014/main" id="{B88EC2E6-5C74-2E4C-34D8-FE81617A5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36525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sz="2400" dirty="0"/>
              <a:t>List of NCRs on PSB quadrupoles</a:t>
            </a:r>
            <a:endParaRPr lang="en-GB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29E8384-0AE3-56BE-2791-70DDF42CC6BB}"/>
              </a:ext>
            </a:extLst>
          </p:cNvPr>
          <p:cNvSpPr/>
          <p:nvPr/>
        </p:nvSpPr>
        <p:spPr>
          <a:xfrm>
            <a:off x="2979570" y="3463027"/>
            <a:ext cx="493880" cy="2099573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57150">
                <a:solidFill>
                  <a:srgbClr val="FFFF00"/>
                </a:solidFill>
              </a:ln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EF83FED-314D-11D1-EF3A-4CD6FE069816}"/>
              </a:ext>
            </a:extLst>
          </p:cNvPr>
          <p:cNvCxnSpPr/>
          <p:nvPr/>
        </p:nvCxnSpPr>
        <p:spPr>
          <a:xfrm flipH="1" flipV="1">
            <a:off x="3473450" y="5607050"/>
            <a:ext cx="863600" cy="9080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CA0CE4D-4305-B220-2E8F-445A435C2115}"/>
              </a:ext>
            </a:extLst>
          </p:cNvPr>
          <p:cNvSpPr txBox="1"/>
          <p:nvPr/>
        </p:nvSpPr>
        <p:spPr>
          <a:xfrm>
            <a:off x="4279294" y="6337300"/>
            <a:ext cx="3642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NC discovered during YETS24/25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3596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84C6C0-F178-91DB-9794-70362C958F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FD7795-6F5F-C6A9-8C4B-A5546AC68B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946" y="1184115"/>
            <a:ext cx="8384796" cy="4040562"/>
          </a:xfrm>
        </p:spPr>
        <p:txBody>
          <a:bodyPr>
            <a:normAutofit/>
          </a:bodyPr>
          <a:lstStyle/>
          <a:p>
            <a:r>
              <a:rPr lang="en-US" sz="1600" b="1" dirty="0"/>
              <a:t>Removal / renovation / certification </a:t>
            </a:r>
            <a:r>
              <a:rPr lang="en-US" sz="1600" dirty="0"/>
              <a:t>of one </a:t>
            </a:r>
            <a:r>
              <a:rPr lang="en-US" sz="1600" b="1" dirty="0"/>
              <a:t>main bending magnet </a:t>
            </a:r>
            <a:r>
              <a:rPr lang="en-US" sz="1600" dirty="0"/>
              <a:t>(DR.BHN17)</a:t>
            </a:r>
          </a:p>
          <a:p>
            <a:r>
              <a:rPr lang="en-US" sz="1600" b="1" dirty="0"/>
              <a:t>Removal / renovation / certification </a:t>
            </a:r>
            <a:r>
              <a:rPr lang="en-US" sz="1600" dirty="0"/>
              <a:t>of one </a:t>
            </a:r>
            <a:r>
              <a:rPr lang="en-US" sz="1600" b="1" dirty="0"/>
              <a:t>main quadrupole magnet </a:t>
            </a:r>
            <a:r>
              <a:rPr lang="en-US" sz="1600" dirty="0"/>
              <a:t>(DR.QFN26)</a:t>
            </a:r>
          </a:p>
          <a:p>
            <a:r>
              <a:rPr lang="en-US" sz="1600" b="1" dirty="0"/>
              <a:t>Installation</a:t>
            </a:r>
            <a:r>
              <a:rPr lang="en-US" sz="1600" dirty="0"/>
              <a:t> of new </a:t>
            </a:r>
            <a:r>
              <a:rPr lang="en-US" sz="1600" b="1" dirty="0"/>
              <a:t>flow switches </a:t>
            </a:r>
            <a:r>
              <a:rPr lang="en-US" sz="1600" dirty="0"/>
              <a:t>in AD target area</a:t>
            </a:r>
          </a:p>
          <a:p>
            <a:r>
              <a:rPr lang="en-US" sz="1600" b="1" dirty="0"/>
              <a:t>Polarity measurement </a:t>
            </a:r>
            <a:r>
              <a:rPr lang="en-US" sz="1600" dirty="0"/>
              <a:t>of exchanged magnets / new converters</a:t>
            </a:r>
          </a:p>
          <a:p>
            <a:endParaRPr lang="en-GB" sz="16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11F0B-E596-0075-683B-33C34616C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 descr="A person in a helmet and overalls standing next to a person in a helmet&#10;&#10;AI-generated content may be incorrect.">
            <a:extLst>
              <a:ext uri="{FF2B5EF4-FFF2-40B4-BE49-F238E27FC236}">
                <a16:creationId xmlns:a16="http://schemas.microsoft.com/office/drawing/2014/main" id="{78FF8BEA-8089-0434-F554-FDDB7227885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5"/>
          <a:stretch/>
        </p:blipFill>
        <p:spPr>
          <a:xfrm rot="5400000">
            <a:off x="1338348" y="3319343"/>
            <a:ext cx="3222250" cy="1708592"/>
          </a:xfrm>
          <a:prstGeom prst="rect">
            <a:avLst/>
          </a:prstGeom>
        </p:spPr>
      </p:pic>
      <p:sp>
        <p:nvSpPr>
          <p:cNvPr id="11" name="AutoShape 2">
            <a:extLst>
              <a:ext uri="{FF2B5EF4-FFF2-40B4-BE49-F238E27FC236}">
                <a16:creationId xmlns:a16="http://schemas.microsoft.com/office/drawing/2014/main" id="{36FC6151-9157-D396-CD6F-5E2EA15F3D0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2736B56-E7B9-ABAF-315D-B746FC426E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6991" y="2562514"/>
            <a:ext cx="2393259" cy="322799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05DF2A5-03E0-1AC3-C45E-EC4633E83DC8}"/>
              </a:ext>
            </a:extLst>
          </p:cNvPr>
          <p:cNvSpPr txBox="1"/>
          <p:nvPr/>
        </p:nvSpPr>
        <p:spPr>
          <a:xfrm>
            <a:off x="1948800" y="5894444"/>
            <a:ext cx="53960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r>
              <a:rPr lang="en-US" dirty="0"/>
              <a:t>Reinstallation of the renovated main quadrupole and bending magnet in the </a:t>
            </a:r>
            <a:r>
              <a:rPr lang="en-US"/>
              <a:t>AD ring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3CCE81-4947-3533-71BC-EE4C6E107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dirty="0"/>
              <a:t>AD Ring and Target Area</a:t>
            </a:r>
          </a:p>
        </p:txBody>
      </p:sp>
    </p:spTree>
    <p:extLst>
      <p:ext uri="{BB962C8B-B14F-4D97-AF65-F5344CB8AC3E}">
        <p14:creationId xmlns:p14="http://schemas.microsoft.com/office/powerpoint/2010/main" val="2233081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BBC3D4-3AAC-0C23-58DA-C262B7F56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20A0A-F144-7AAC-A0AE-E3BEC25C2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599" y="2444814"/>
            <a:ext cx="8686801" cy="940443"/>
          </a:xfrm>
        </p:spPr>
        <p:txBody>
          <a:bodyPr vert="horz" lIns="45720" rIns="45720" anchor="ctr">
            <a:normAutofit/>
          </a:bodyPr>
          <a:lstStyle/>
          <a:p>
            <a:r>
              <a:rPr lang="en-GB" sz="4000" i="1" dirty="0"/>
              <a:t>PS – EA – LEIR – Ion Chain – CLEAR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203A22-39EE-60EA-8911-3B10ED117A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F3C4FF-CEF6-9482-F248-77572D54CB06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3146914" cy="419653"/>
          </a:xfrm>
        </p:spPr>
        <p:txBody>
          <a:bodyPr>
            <a:normAutofit/>
          </a:bodyPr>
          <a:lstStyle/>
          <a:p>
            <a:r>
              <a:rPr lang="en-GB" dirty="0"/>
              <a:t>TE-MSC referent: D. Bodart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5C04B5-3391-1D1F-B3A0-529EFFC97FC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https://indico.cern.ch/event/1533749/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7DFFCD-ABA7-4460-166D-4D537325E5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TE-TM #217 - 4</a:t>
            </a:r>
            <a:r>
              <a:rPr lang="en-US" baseline="30000"/>
              <a:t>th</a:t>
            </a:r>
            <a:r>
              <a:rPr lang="en-US"/>
              <a:t> April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945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1A652B-2F92-2382-8C55-EBD299EBD9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87A86-C6A8-79B1-710C-957A90FE0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 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18AC62-68A6-F050-7434-915E4CE591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5607"/>
            <a:ext cx="8551628" cy="2348618"/>
          </a:xfrm>
        </p:spPr>
        <p:txBody>
          <a:bodyPr>
            <a:normAutofit fontScale="77500" lnSpcReduction="20000"/>
          </a:bodyPr>
          <a:lstStyle/>
          <a:p>
            <a:r>
              <a:rPr lang="en-GB" b="1" dirty="0"/>
              <a:t>Audio-visual inspection </a:t>
            </a:r>
            <a:endParaRPr lang="en-GB" dirty="0"/>
          </a:p>
          <a:p>
            <a:pPr marL="448056" lvl="1" indent="0">
              <a:buNone/>
            </a:pPr>
            <a:r>
              <a:rPr lang="en-GB" i="1" dirty="0">
                <a:sym typeface="Wingdings" panose="05000000000000000000" pitchFamily="2" charset="2"/>
              </a:rPr>
              <a:t> </a:t>
            </a:r>
            <a:r>
              <a:rPr lang="en-GB" i="1" dirty="0"/>
              <a:t>Water leak detected and on octupole PR.ODN52.B, replaced by a spare</a:t>
            </a:r>
          </a:p>
          <a:p>
            <a:r>
              <a:rPr lang="en-GB" b="1" dirty="0"/>
              <a:t>H/V test </a:t>
            </a:r>
            <a:r>
              <a:rPr lang="en-GB" dirty="0"/>
              <a:t>on the PS main magnets: main circuits, pole face windings, and figure-of-eight windings</a:t>
            </a:r>
          </a:p>
          <a:p>
            <a:r>
              <a:rPr lang="en-GB" b="1" dirty="0"/>
              <a:t>Replacement</a:t>
            </a:r>
            <a:r>
              <a:rPr lang="en-GB" dirty="0"/>
              <a:t> of 3 bumper magnets type PXMCHBAWWP for preventive maintenance (upgrade of cooling connections)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C9E8B9-DCBF-9C48-118D-668A569A9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B75248-128C-4F58-5998-4A4214BA48A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https://indico.cern.ch/event/1533749/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976593-EF92-3272-47B0-EEB0113305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TE-TM #217 - 4</a:t>
            </a:r>
            <a:r>
              <a:rPr lang="en-US" baseline="30000"/>
              <a:t>th</a:t>
            </a:r>
            <a:r>
              <a:rPr lang="en-US"/>
              <a:t> April 2025</a:t>
            </a:r>
            <a:endParaRPr lang="en-US" dirty="0"/>
          </a:p>
        </p:txBody>
      </p:sp>
      <p:pic>
        <p:nvPicPr>
          <p:cNvPr id="7" name="Picture 2" descr="A group of men working in a factory&#10;&#10;AI-generated content may be incorrect.">
            <a:extLst>
              <a:ext uri="{FF2B5EF4-FFF2-40B4-BE49-F238E27FC236}">
                <a16:creationId xmlns:a16="http://schemas.microsoft.com/office/drawing/2014/main" id="{97E74576-D288-E318-DAA5-255C7BECD8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050" y="3774229"/>
            <a:ext cx="4570150" cy="206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6">
            <a:extLst>
              <a:ext uri="{FF2B5EF4-FFF2-40B4-BE49-F238E27FC236}">
                <a16:creationId xmlns:a16="http://schemas.microsoft.com/office/drawing/2014/main" id="{911EB8EA-C8C2-E105-1D51-D463B43D34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3150" y="5839781"/>
            <a:ext cx="41719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CH" altLang="en-US" sz="1000" dirty="0" err="1"/>
              <a:t>Bumper</a:t>
            </a:r>
            <a:r>
              <a:rPr lang="fr-CH" altLang="en-US" sz="1000" dirty="0"/>
              <a:t> magnet replacement in PS ring</a:t>
            </a:r>
            <a:endParaRPr lang="en-GB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512880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8AB56-C23F-9C1E-1CBC-0B641A04B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33492"/>
            <a:ext cx="8395855" cy="940443"/>
          </a:xfrm>
        </p:spPr>
        <p:txBody>
          <a:bodyPr>
            <a:normAutofit fontScale="90000"/>
          </a:bodyPr>
          <a:lstStyle/>
          <a:p>
            <a:r>
              <a:rPr lang="en-GB" dirty="0"/>
              <a:t>LEIR – Ion Chain – CLEAR – 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94EDA3-7227-2542-D413-2FA9DE893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5607"/>
            <a:ext cx="8503920" cy="2674894"/>
          </a:xfrm>
        </p:spPr>
        <p:txBody>
          <a:bodyPr>
            <a:normAutofit fontScale="77500" lnSpcReduction="20000"/>
          </a:bodyPr>
          <a:lstStyle/>
          <a:p>
            <a:r>
              <a:rPr lang="en-GB" b="1" dirty="0"/>
              <a:t>Audio-visual inspection</a:t>
            </a:r>
          </a:p>
          <a:p>
            <a:r>
              <a:rPr lang="en-GB" b="1" dirty="0"/>
              <a:t>Removal / installation </a:t>
            </a:r>
            <a:r>
              <a:rPr lang="en-GB" dirty="0"/>
              <a:t>of MDXL magnet in EA T10.MCXCF040 slot for new vacuum chamber installation</a:t>
            </a:r>
          </a:p>
          <a:p>
            <a:r>
              <a:rPr lang="en-GB" dirty="0"/>
              <a:t>LEIR main bending magnets: </a:t>
            </a:r>
            <a:r>
              <a:rPr lang="en-GB" b="1" dirty="0"/>
              <a:t>coils leak testing with Helium</a:t>
            </a:r>
            <a:r>
              <a:rPr lang="en-GB" dirty="0"/>
              <a:t> </a:t>
            </a:r>
            <a:r>
              <a:rPr lang="en-GB" i="1" dirty="0"/>
              <a:t>(see report at </a:t>
            </a:r>
            <a:r>
              <a:rPr lang="en-GB" i="1" dirty="0">
                <a:hlinkClick r:id="rId2"/>
              </a:rPr>
              <a:t>364</a:t>
            </a:r>
            <a:r>
              <a:rPr lang="en-GB" i="1" baseline="30000" dirty="0">
                <a:hlinkClick r:id="rId2"/>
              </a:rPr>
              <a:t>th</a:t>
            </a:r>
            <a:r>
              <a:rPr lang="en-GB" i="1" dirty="0">
                <a:hlinkClick r:id="rId2"/>
              </a:rPr>
              <a:t> IEFC</a:t>
            </a:r>
            <a:r>
              <a:rPr lang="en-GB" i="1" dirty="0"/>
              <a:t>)</a:t>
            </a:r>
          </a:p>
          <a:p>
            <a:pPr marL="448056" lvl="1" indent="0">
              <a:buNone/>
            </a:pPr>
            <a:r>
              <a:rPr lang="en-GB" i="1" dirty="0">
                <a:sym typeface="Wingdings" panose="05000000000000000000" pitchFamily="2" charset="2"/>
              </a:rPr>
              <a:t> </a:t>
            </a:r>
            <a:r>
              <a:rPr lang="en-GB" i="1" dirty="0"/>
              <a:t>Results ≤ 2E-6 </a:t>
            </a:r>
            <a:r>
              <a:rPr lang="en-GB" i="1" dirty="0" err="1"/>
              <a:t>mbar.l</a:t>
            </a:r>
            <a:r>
              <a:rPr lang="en-GB" i="1" dirty="0"/>
              <a:t>/s within defined limits of 5E-5 </a:t>
            </a:r>
            <a:r>
              <a:rPr lang="en-GB" i="1" dirty="0" err="1"/>
              <a:t>mbar.l</a:t>
            </a:r>
            <a:r>
              <a:rPr lang="en-GB" i="1" dirty="0"/>
              <a:t>/s</a:t>
            </a:r>
          </a:p>
          <a:p>
            <a:r>
              <a:rPr lang="en-GB" b="1" dirty="0"/>
              <a:t>Installation</a:t>
            </a:r>
            <a:r>
              <a:rPr lang="en-GB" dirty="0"/>
              <a:t> of 9 quadrupoles, 2 sextupoles and 2 dipoles on 2</a:t>
            </a:r>
            <a:r>
              <a:rPr lang="en-GB" baseline="30000" dirty="0"/>
              <a:t>nd</a:t>
            </a:r>
            <a:r>
              <a:rPr lang="en-GB" dirty="0"/>
              <a:t> beam line of CLEAR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A75E6E-6508-D559-0EEC-28E91B1463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5AEAFE-D8D7-D5DB-56F6-A4C86599D26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https://indico.cern.ch/event/1533749/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971771-C486-0010-392C-E54F5DE623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TE-TM #217 - 4</a:t>
            </a:r>
            <a:r>
              <a:rPr lang="en-US" baseline="30000"/>
              <a:t>th</a:t>
            </a:r>
            <a:r>
              <a:rPr lang="en-US"/>
              <a:t> April 2025</a:t>
            </a:r>
            <a:endParaRPr lang="en-US" dirty="0"/>
          </a:p>
        </p:txBody>
      </p:sp>
      <p:pic>
        <p:nvPicPr>
          <p:cNvPr id="7" name="Picture 2" descr="A close up of a machine&#10;&#10;AI-generated content may be incorrect.">
            <a:extLst>
              <a:ext uri="{FF2B5EF4-FFF2-40B4-BE49-F238E27FC236}">
                <a16:creationId xmlns:a16="http://schemas.microsoft.com/office/drawing/2014/main" id="{7DBEA496-ABD8-F447-569C-2140B6A199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538" y="4152173"/>
            <a:ext cx="3708400" cy="167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6">
            <a:extLst>
              <a:ext uri="{FF2B5EF4-FFF2-40B4-BE49-F238E27FC236}">
                <a16:creationId xmlns:a16="http://schemas.microsoft.com/office/drawing/2014/main" id="{19BE1C55-803C-1957-E818-9CBC9D1F17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8412" y="5852385"/>
            <a:ext cx="40020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CH" altLang="en-US" sz="1000" dirty="0" err="1"/>
              <a:t>Upper</a:t>
            </a:r>
            <a:r>
              <a:rPr lang="fr-CH" altLang="en-US" sz="1000" dirty="0"/>
              <a:t> </a:t>
            </a:r>
            <a:r>
              <a:rPr lang="fr-CH" altLang="en-US" sz="1000" dirty="0" err="1"/>
              <a:t>coil</a:t>
            </a:r>
            <a:r>
              <a:rPr lang="fr-CH" altLang="en-US" sz="1000" dirty="0"/>
              <a:t> </a:t>
            </a:r>
            <a:r>
              <a:rPr lang="fr-CH" altLang="en-US" sz="1000" dirty="0" err="1"/>
              <a:t>testing</a:t>
            </a:r>
            <a:r>
              <a:rPr lang="fr-CH" altLang="en-US" sz="1000" dirty="0"/>
              <a:t> setup of the LEIR main </a:t>
            </a:r>
            <a:r>
              <a:rPr lang="fr-CH" altLang="en-US" sz="1000" dirty="0" err="1"/>
              <a:t>bending</a:t>
            </a:r>
            <a:r>
              <a:rPr lang="fr-CH" altLang="en-US" sz="1000" dirty="0"/>
              <a:t> magnet (BHN20)</a:t>
            </a:r>
            <a:endParaRPr lang="en-GB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25872599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2090</TotalTime>
  <Words>1910</Words>
  <Application>Microsoft Office PowerPoint</Application>
  <PresentationFormat>On-screen Show (4:3)</PresentationFormat>
  <Paragraphs>333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Aptos Narrow</vt:lpstr>
      <vt:lpstr>Arial</vt:lpstr>
      <vt:lpstr>Wingdings</vt:lpstr>
      <vt:lpstr>CERNCorporate4-3</vt:lpstr>
      <vt:lpstr>Summary of TE-MSC Activities in Accelerators During YETS 24-25</vt:lpstr>
      <vt:lpstr>L4 – PSB – AD – ISOLDE</vt:lpstr>
      <vt:lpstr>L4 – PSB – AD – ISOLDE</vt:lpstr>
      <vt:lpstr>PSB Main Quadrupoles</vt:lpstr>
      <vt:lpstr>List of NCRs on PSB quadrupoles</vt:lpstr>
      <vt:lpstr>AD Ring and Target Area</vt:lpstr>
      <vt:lpstr>PS – EA – LEIR – Ion Chain – CLEAR</vt:lpstr>
      <vt:lpstr>PS ring</vt:lpstr>
      <vt:lpstr>LEIR – Ion Chain – CLEAR – EA</vt:lpstr>
      <vt:lpstr>SPS – NA – HiRadMat – AWAKE</vt:lpstr>
      <vt:lpstr>SPS and Transfer Lines</vt:lpstr>
      <vt:lpstr>North Area</vt:lpstr>
      <vt:lpstr>LHC – TI2 – TI8</vt:lpstr>
      <vt:lpstr>LHC – Normal Conducting Magnets</vt:lpstr>
      <vt:lpstr>LHC – Current Leads</vt:lpstr>
      <vt:lpstr>Conclusions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Antony Newborough</dc:creator>
  <cp:lastModifiedBy>Jeremie Bauche</cp:lastModifiedBy>
  <cp:revision>52</cp:revision>
  <dcterms:created xsi:type="dcterms:W3CDTF">2025-04-01T13:01:07Z</dcterms:created>
  <dcterms:modified xsi:type="dcterms:W3CDTF">2025-04-07T07:54:33Z</dcterms:modified>
</cp:coreProperties>
</file>