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9" r:id="rId3"/>
    <p:sldId id="274" r:id="rId4"/>
    <p:sldId id="265" r:id="rId5"/>
    <p:sldId id="258" r:id="rId6"/>
    <p:sldId id="287" r:id="rId7"/>
    <p:sldId id="275" r:id="rId8"/>
    <p:sldId id="276" r:id="rId9"/>
    <p:sldId id="277" r:id="rId10"/>
    <p:sldId id="284" r:id="rId11"/>
    <p:sldId id="285" r:id="rId12"/>
    <p:sldId id="282" r:id="rId13"/>
    <p:sldId id="279" r:id="rId14"/>
    <p:sldId id="286" r:id="rId15"/>
    <p:sldId id="280" r:id="rId16"/>
    <p:sldId id="281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63CFE-6535-4BEB-87BC-782F55C3E90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1055C-6322-41C0-A5D4-7A9710A36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28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1055C-6322-41C0-A5D4-7A9710A36A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020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1055C-6322-41C0-A5D4-7A9710A36AC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379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C32FF-29C1-BB4B-9025-5EE825B50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5F3CD8-B7DD-B085-DB52-BA741FADD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C49E3-9115-98DD-2D22-E56066A1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D600A-DCDC-4FB1-AF73-21F99798E032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8B5DD-3E11-046B-8690-29B03E341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EF3E6-9185-731C-20E5-B64D4918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0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C2D9B-8CB4-F269-85DE-07E9F4B5C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977A2-9683-220E-0C20-245D61FAB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3FF90-E65A-214A-643C-535CB0E51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18D1-8150-4F3A-9BBC-96C4C414BBF7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C9ECC-93E0-1ABF-EB03-003EAD996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55D83-113B-10F5-3624-71DFC396A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3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60DA57-F226-D660-37A5-B895EBEF8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2C28D7-A3D4-37B0-17AB-E985D4A44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1DF26-D960-378B-89DE-33E296E8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5D2C-DDDA-4545-BBCF-10B90060B707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4B999-9073-716F-41D5-8F5CC9D0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EC9E6-DCB5-A50E-5EB4-FBDAAB64E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2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30F7C-21E1-FDB1-7D4F-71DFF9C3C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F6039-2EDF-9A54-F129-DD3ABE971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D116E-2669-1DEF-582A-924AFA2D5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F9F9-8612-4DD5-8650-625AB1472C5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A44F-D4A9-C1D1-F7E3-46EA591E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C659F-50E0-2FF5-5A74-CED414BDB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49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F7B06-8165-DB26-26F1-BF629C9E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B3F9D-42D1-C957-1327-A3B0F1096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D4DBD-859B-C2B0-E5AB-815D82F7F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8101-F1DB-4852-9CE2-80FFCCE98DE7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647E-A390-097C-D71A-9E29470F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A89F6-B42C-F776-6465-5D0EEF350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92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A7C7-D41D-2877-8106-8E9A26432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06CF9-6EA0-BE85-CA56-009A575A1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5BCCD4-F3FA-DE58-831A-D17AD197F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8CA6A-76D8-9864-59D0-E0BAD9DF6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D3EEF-B4C5-41B9-B316-1370D11F3F28}" type="datetime1">
              <a:rPr lang="en-GB" smtClean="0"/>
              <a:t>03/04/2025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91608-4292-3323-B3AF-E1BC97B5B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D216D-2ECC-23A2-460F-2AEF535BD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58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C2457-9648-F239-398A-60AAA8DD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9AFA7-6DE1-AD80-4438-FFA306927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EE9806-DAFE-192F-13A4-F76615691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2659C8-4CEF-E83B-DF80-D96633457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46C54E-6522-2CEA-A04C-7C1B95E93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EB9C8F-59AB-AD85-2540-1A4A81A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262C-C14E-4A87-9F2B-76EE41D407CD}" type="datetime1">
              <a:rPr lang="en-GB" smtClean="0"/>
              <a:t>03/04/2025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BA61EF-440A-A550-947B-AEDB5CDD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EEE465-6741-F5F8-80D0-CFD1F466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789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DFFE0-9D01-3C3A-3908-5733E180D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D53FC2-3FC3-1575-7B4B-AD5DC7CEE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3937-CA9F-4806-8D99-0F74BFBC0642}" type="datetime1">
              <a:rPr lang="en-GB" smtClean="0"/>
              <a:t>03/04/2025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95AF9-231E-C985-A3A7-4967DAABF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1E2D3B-E915-30E2-F950-75767CBD1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26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4AADD8-5CCA-8CB6-5433-43DA2B08A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C01C-8E88-430B-BC3A-5D312DC5E683}" type="datetime1">
              <a:rPr lang="en-GB" smtClean="0"/>
              <a:t>03/04/2025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58785-B6EB-E503-C859-9B24FF946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719A1-D55C-C567-F2F7-48C5C2B7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27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E9D21-B8A3-42EF-8565-A68EB771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539EB-C12F-3B86-6FA4-B46F583A8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DD6CA-7BFD-3778-2E87-E79847B84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9321A-840A-F934-8E05-34659D3A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646F2-5011-4777-9B23-3444DA86689F}" type="datetime1">
              <a:rPr lang="en-GB" smtClean="0"/>
              <a:t>03/04/2025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DA527-5932-EF3C-4EF0-3CD58A43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8257D-C89E-91E1-4EAD-DEC770F84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62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2FDD8-D79A-B4AD-E2C8-F2C243325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16CD18-986E-0482-721D-283A0EF519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3C329-5137-B803-8BCE-9B88888BA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B22A1-E15E-B74A-C05D-C46990487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6ABBB-4017-4A55-894C-2F16250DA1CE}" type="datetime1">
              <a:rPr lang="en-GB" smtClean="0"/>
              <a:t>03/04/2025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818E5-E163-7BB7-0CAF-D07BEF939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F5A4A-933A-CF2B-D33F-B1A984DDB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0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0A3928-7A8E-DD90-B4E9-5A0A28FA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B85E6-E366-5CB5-84C1-0E29E47AD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8150-D1C1-823A-0F74-B5D02B4B12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D5667-34EC-4714-9915-2F3C65B925AA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FED75-C89B-7349-D306-F7E0F5E15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FB8E5-F691-6504-8A03-E7133D6ED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AD0D56-427B-4C85-B7AF-1EADB89DB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81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B222-EC6E-7CC2-3F01-82090CF9C0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ea typeface="Calibri Light" panose="020F0302020204030204" pitchFamily="34" charset="0"/>
                <a:cs typeface="Calibri Light" panose="020F0302020204030204" pitchFamily="34" charset="0"/>
              </a:rPr>
              <a:t>The WarTPC: Hydrogen-rich gas mixture and hybrid optical/charge readout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3996B1-9C36-8B9E-D7B7-CC4F48B2DB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ea typeface="Calibri Light" panose="020F0302020204030204" pitchFamily="34" charset="0"/>
                <a:cs typeface="Calibri Light" panose="020F0302020204030204" pitchFamily="34" charset="0"/>
              </a:rPr>
              <a:t>Matthew </a:t>
            </a:r>
            <a:r>
              <a:rPr lang="en-GB" dirty="0" err="1">
                <a:ea typeface="Calibri Light" panose="020F0302020204030204" pitchFamily="34" charset="0"/>
                <a:cs typeface="Calibri Light" panose="020F0302020204030204" pitchFamily="34" charset="0"/>
              </a:rPr>
              <a:t>Snape,</a:t>
            </a:r>
            <a:r>
              <a:rPr lang="en-GB" dirty="0"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Xianguo Lu,</a:t>
            </a: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Gary Barker, Alan Burton</a:t>
            </a:r>
            <a:endParaRPr lang="en-GB" dirty="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ea typeface="Calibri Light" panose="020F0302020204030204" pitchFamily="34" charset="0"/>
                <a:cs typeface="Calibri Light" panose="020F0302020204030204" pitchFamily="34" charset="0"/>
              </a:rPr>
              <a:t>University of Warwick</a:t>
            </a:r>
          </a:p>
          <a:p>
            <a:r>
              <a:rPr lang="en-GB" dirty="0">
                <a:ea typeface="Calibri Light" panose="020F0302020204030204" pitchFamily="34" charset="0"/>
                <a:cs typeface="Calibri Light" panose="020F0302020204030204" pitchFamily="34" charset="0"/>
              </a:rPr>
              <a:t>Matt.snape@warwick.ac.uk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B7CEFB-0A1E-E450-1353-99B7FEE1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2DC09-81AB-4EE0-BE56-AEB892A96017}" type="datetime1">
              <a:rPr lang="en-GB" smtClean="0"/>
              <a:t>03/04/2025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6F5E97-021A-E6F9-9269-23F78504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DRD-1 UK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182FE2-0500-666D-1FA3-8C151AE0C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 descr="A logo with a triangle and a letter w&#10;&#10;Description automatically generated with medium confidence">
            <a:extLst>
              <a:ext uri="{FF2B5EF4-FFF2-40B4-BE49-F238E27FC236}">
                <a16:creationId xmlns:a16="http://schemas.microsoft.com/office/drawing/2014/main" id="{E1BB2754-7515-2B95-7CE1-0C73CA1C8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53" y="4899529"/>
            <a:ext cx="2356747" cy="1420091"/>
          </a:xfrm>
          <a:prstGeom prst="rect">
            <a:avLst/>
          </a:prstGeom>
        </p:spPr>
      </p:pic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99597904-8C81-B770-DED3-CB0F906D5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334" y="5113145"/>
            <a:ext cx="3859731" cy="99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93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721C-D1CE-8318-C8D8-8B0D88958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410075" cy="1325563"/>
          </a:xfrm>
        </p:spPr>
        <p:txBody>
          <a:bodyPr/>
          <a:lstStyle/>
          <a:p>
            <a:r>
              <a:rPr lang="en-GB" sz="4400" dirty="0"/>
              <a:t>Methane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6B1F6-7FD5-364F-BCAE-3236A013F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338" y="1690688"/>
            <a:ext cx="5029200" cy="4692949"/>
          </a:xfrm>
        </p:spPr>
        <p:txBody>
          <a:bodyPr>
            <a:normAutofit/>
          </a:bodyPr>
          <a:lstStyle/>
          <a:p>
            <a:r>
              <a:rPr lang="en-GB" dirty="0"/>
              <a:t>Integrated light images:</a:t>
            </a:r>
          </a:p>
          <a:p>
            <a:pPr lvl="1"/>
            <a:r>
              <a:rPr lang="en-GB" dirty="0"/>
              <a:t>Recorded at each methane fraction</a:t>
            </a:r>
          </a:p>
          <a:p>
            <a:pPr lvl="1"/>
            <a:r>
              <a:rPr lang="en-GB" dirty="0"/>
              <a:t>Clearer when calculating </a:t>
            </a:r>
            <a:r>
              <a:rPr lang="en-GB" dirty="0" err="1"/>
              <a:t>ToT</a:t>
            </a:r>
            <a:r>
              <a:rPr lang="en-GB" dirty="0"/>
              <a:t> integral</a:t>
            </a:r>
          </a:p>
          <a:p>
            <a:r>
              <a:rPr lang="en-GB" dirty="0"/>
              <a:t>Charge readout:</a:t>
            </a:r>
          </a:p>
          <a:p>
            <a:pPr lvl="1"/>
            <a:r>
              <a:rPr lang="en-GB" dirty="0"/>
              <a:t>Observed events at each fraction</a:t>
            </a:r>
          </a:p>
          <a:p>
            <a:pPr lvl="1"/>
            <a:r>
              <a:rPr lang="en-GB" dirty="0"/>
              <a:t>Significant amount of noise in channels</a:t>
            </a:r>
          </a:p>
          <a:p>
            <a:pPr lvl="1"/>
            <a:r>
              <a:rPr lang="en-GB" dirty="0"/>
              <a:t>Difficult to build pulse-height spectrum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9542A-1588-3668-079D-9A12F002A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63C9A-7E35-4F5F-8AAD-8A01069FE1F3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DED14-1BFD-4F32-7839-23DBC44D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5373C-7872-9A56-59A8-9724D2D5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2587E0-98C3-C4A2-333E-BCF9912DD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582" y="136525"/>
            <a:ext cx="5576124" cy="2647315"/>
          </a:xfrm>
          <a:prstGeom prst="rect">
            <a:avLst/>
          </a:prstGeom>
          <a:noFill/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id="{4E15A477-AA36-1B46-2D33-9EF43DEB4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935" y="2764156"/>
            <a:ext cx="4545330" cy="26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Integrated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ToT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images at various methane fractions.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7CC7D3-3F60-B470-CEF8-A0C022628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538" y="2894648"/>
            <a:ext cx="5576124" cy="3264073"/>
          </a:xfrm>
          <a:prstGeom prst="rect">
            <a:avLst/>
          </a:prstGeom>
          <a:noFill/>
        </p:spPr>
      </p:pic>
      <p:sp>
        <p:nvSpPr>
          <p:cNvPr id="14" name="Text Box 2">
            <a:extLst>
              <a:ext uri="{FF2B5EF4-FFF2-40B4-BE49-F238E27FC236}">
                <a16:creationId xmlns:a16="http://schemas.microsoft.com/office/drawing/2014/main" id="{74A50423-443D-4953-4EF9-6F74E6C68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8366" y="6106638"/>
            <a:ext cx="43059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Coincident events recorded at various methane fractions.</a:t>
            </a:r>
          </a:p>
        </p:txBody>
      </p:sp>
    </p:spTree>
    <p:extLst>
      <p:ext uri="{BB962C8B-B14F-4D97-AF65-F5344CB8AC3E}">
        <p14:creationId xmlns:p14="http://schemas.microsoft.com/office/powerpoint/2010/main" val="4139050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7FFA8-AA80-F5BA-177D-30D174FD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Pulse-Height Spectrum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7D85E-9AFE-F910-A1FA-CFDEABAA9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dirty="0"/>
              <a:t>Aimed to build pulse-height spectrum</a:t>
            </a:r>
          </a:p>
          <a:p>
            <a:r>
              <a:rPr lang="en-GB" dirty="0"/>
              <a:t>Significant noise in readout channels</a:t>
            </a:r>
          </a:p>
          <a:p>
            <a:r>
              <a:rPr lang="en-GB" dirty="0"/>
              <a:t>No digitiser, so done manually</a:t>
            </a:r>
          </a:p>
          <a:p>
            <a:r>
              <a:rPr lang="en-GB" dirty="0"/>
              <a:t>Only build spectrum for 0% methane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703D9-F806-3A9E-6F6A-0D1ABA51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F9F9-8612-4DD5-8650-625AB1472C5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D3CC9-FC71-9C13-404F-FC7FA6186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80BE5-6238-72F5-51A1-CBF1A2A9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11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3EB1B0-FCAB-C6C2-B323-2BDD7468A808}"/>
              </a:ext>
            </a:extLst>
          </p:cNvPr>
          <p:cNvGrpSpPr/>
          <p:nvPr/>
        </p:nvGrpSpPr>
        <p:grpSpPr>
          <a:xfrm>
            <a:off x="5711316" y="1215687"/>
            <a:ext cx="6024558" cy="4341583"/>
            <a:chOff x="-31549" y="-178294"/>
            <a:chExt cx="6024558" cy="434220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E076BDE-7C58-1515-A375-2F61B6FE8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549" y="-178294"/>
              <a:ext cx="6024558" cy="40519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 Box 2">
              <a:extLst>
                <a:ext uri="{FF2B5EF4-FFF2-40B4-BE49-F238E27FC236}">
                  <a16:creationId xmlns:a16="http://schemas.microsoft.com/office/drawing/2014/main" id="{C8DF8B5A-D455-8FA2-4920-B6DA9508E9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097" y="3732960"/>
              <a:ext cx="4933949" cy="430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Fig. </a:t>
              </a:r>
              <a:r>
                <a:rPr lang="en-US" sz="110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9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. Example Pulse heigh spectrum of channel 1 (left), and channel 2 (right) taken in an Ar-100, CH</a:t>
              </a:r>
              <a:r>
                <a:rPr lang="en-US" sz="1100" baseline="-25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-0 gas mixture.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7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10B5E-2867-5B7C-694A-7FD877480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/>
              <a:t>ToT</a:t>
            </a:r>
            <a:r>
              <a:rPr lang="en-GB" sz="4000" dirty="0"/>
              <a:t> Integral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00DD4-7212-908B-595A-F3AC3323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4BA4D-1CC2-44D5-B9E5-3939755CF97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69096-2CEA-FE53-24E3-129659A7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CAEB6-98F8-3FAB-77D5-DC0B8A98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EFA678-4353-07E3-CA60-8DCBAA0612AC}"/>
                  </a:ext>
                </a:extLst>
              </p:cNvPr>
              <p:cNvSpPr txBox="1"/>
              <p:nvPr/>
            </p:nvSpPr>
            <p:spPr>
              <a:xfrm>
                <a:off x="658762" y="1818967"/>
                <a:ext cx="3779888" cy="3445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Fit 2D histogram to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Excluded region outside </a:t>
                </a:r>
                <a:r>
                  <a:rPr lang="en-GB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±2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Compress data onto x axis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Fit 1D histogram and background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Sum signal for </a:t>
                </a:r>
                <a:r>
                  <a:rPr lang="en-GB" sz="2400" dirty="0" err="1"/>
                  <a:t>ToT</a:t>
                </a:r>
                <a:r>
                  <a:rPr lang="en-GB" sz="2400" dirty="0"/>
                  <a:t> integral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EFA678-4353-07E3-CA60-8DCBAA061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762" y="1818967"/>
                <a:ext cx="3779888" cy="3445495"/>
              </a:xfrm>
              <a:prstGeom prst="rect">
                <a:avLst/>
              </a:prstGeom>
              <a:blipFill>
                <a:blip r:embed="rId3"/>
                <a:stretch>
                  <a:fillRect l="-2097" t="-1413" b="-28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6B7CAEC-EE30-3EC5-268F-958DF50718CA}"/>
              </a:ext>
            </a:extLst>
          </p:cNvPr>
          <p:cNvSpPr txBox="1"/>
          <p:nvPr/>
        </p:nvSpPr>
        <p:spPr>
          <a:xfrm>
            <a:off x="6048801" y="6061988"/>
            <a:ext cx="42091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Fig.10. The Integrated Time-over-Threshold image (top), and the cut 1D compressed data with a histogram plus background fit (bottom)</a:t>
            </a:r>
          </a:p>
        </p:txBody>
      </p:sp>
      <p:pic>
        <p:nvPicPr>
          <p:cNvPr id="12" name="Picture 11" descr="A graph and chart of a function&#10;&#10;AI-generated content may be incorrect.">
            <a:extLst>
              <a:ext uri="{FF2B5EF4-FFF2-40B4-BE49-F238E27FC236}">
                <a16:creationId xmlns:a16="http://schemas.microsoft.com/office/drawing/2014/main" id="{1D0F2649-FD68-349F-98EA-B6003E18B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15" y="332368"/>
            <a:ext cx="5779770" cy="57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40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B3D0C-0762-22F7-70E8-8D192FB62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Methane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770AF-EAFD-6369-B010-12EC0A913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257800" cy="4351338"/>
          </a:xfrm>
        </p:spPr>
        <p:txBody>
          <a:bodyPr>
            <a:normAutofit/>
          </a:bodyPr>
          <a:lstStyle/>
          <a:p>
            <a:r>
              <a:rPr lang="en-GB" dirty="0" err="1"/>
              <a:t>ToT</a:t>
            </a:r>
            <a:r>
              <a:rPr lang="en-GB" dirty="0"/>
              <a:t> integral:</a:t>
            </a:r>
          </a:p>
          <a:p>
            <a:pPr lvl="1"/>
            <a:r>
              <a:rPr lang="en-GB" dirty="0"/>
              <a:t>Calculated for every methane fraction</a:t>
            </a:r>
          </a:p>
          <a:p>
            <a:pPr lvl="1"/>
            <a:r>
              <a:rPr lang="en-GB" dirty="0"/>
              <a:t>0% methane fraction set baseline  </a:t>
            </a:r>
          </a:p>
          <a:p>
            <a:r>
              <a:rPr lang="en-GB" dirty="0"/>
              <a:t>Sharp drop between 0% and 0.5%</a:t>
            </a:r>
          </a:p>
          <a:p>
            <a:r>
              <a:rPr lang="en-GB" dirty="0"/>
              <a:t>Decrease slows after 0.5%</a:t>
            </a:r>
          </a:p>
          <a:p>
            <a:r>
              <a:rPr lang="en-GB" dirty="0"/>
              <a:t>Decrease slows significantly after 5.5%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1C349-A6AB-5F75-9FC5-227F48344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B2107-1360-49E2-9050-FEDF335092D7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16275-9FC4-D3B3-B5A6-6B0FAA04F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0A5B7-69AE-AC9C-CE1D-7860B150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13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962FAC-FDF2-28B3-3967-1959E68D4F16}"/>
              </a:ext>
            </a:extLst>
          </p:cNvPr>
          <p:cNvGrpSpPr/>
          <p:nvPr/>
        </p:nvGrpSpPr>
        <p:grpSpPr>
          <a:xfrm>
            <a:off x="6096000" y="701034"/>
            <a:ext cx="5694379" cy="5099912"/>
            <a:chOff x="339665" y="523151"/>
            <a:chExt cx="5327195" cy="52255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678117C-E536-B0A3-86B7-496442F3F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665" y="523151"/>
              <a:ext cx="5068389" cy="49575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9D2310CE-C76C-B474-7CE3-9598994DBD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474" y="5480684"/>
              <a:ext cx="5068386" cy="268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11. Calculated relative optical signal strength as a function of the CH</a:t>
              </a:r>
              <a:r>
                <a:rPr lang="en-GB" sz="1100" baseline="-25000" dirty="0">
                  <a:effectLst/>
                  <a:ea typeface="Times New Roman" panose="02020603050405020304" pitchFamily="18" charset="0"/>
                </a:rPr>
                <a:t>4 </a:t>
              </a:r>
              <a:r>
                <a:rPr lang="en-GB" sz="1100" dirty="0">
                  <a:effectLst/>
                  <a:ea typeface="Times New Roman" panose="02020603050405020304" pitchFamily="18" charset="0"/>
                </a:rPr>
                <a:t>fraction.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4711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761E-2921-53E8-3540-895827E58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15096" cy="1325563"/>
          </a:xfrm>
        </p:spPr>
        <p:txBody>
          <a:bodyPr>
            <a:normAutofit/>
          </a:bodyPr>
          <a:lstStyle/>
          <a:p>
            <a:r>
              <a:rPr lang="en-GB" sz="4000" dirty="0"/>
              <a:t>Argon Pressure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928CE-FC14-71BD-DFC5-BFD38A878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76725" cy="4351338"/>
          </a:xfrm>
        </p:spPr>
        <p:txBody>
          <a:bodyPr/>
          <a:lstStyle/>
          <a:p>
            <a:r>
              <a:rPr lang="en-GB" dirty="0"/>
              <a:t>Similar measurements repeated</a:t>
            </a:r>
          </a:p>
          <a:p>
            <a:r>
              <a:rPr lang="en-GB" dirty="0"/>
              <a:t>Decreasing light with increasing pressure</a:t>
            </a:r>
          </a:p>
          <a:p>
            <a:r>
              <a:rPr lang="en-GB" dirty="0"/>
              <a:t>Charge readout:</a:t>
            </a:r>
          </a:p>
          <a:p>
            <a:pPr lvl="1"/>
            <a:r>
              <a:rPr lang="en-GB" dirty="0"/>
              <a:t>Observed events at each fraction</a:t>
            </a:r>
          </a:p>
          <a:p>
            <a:pPr lvl="1"/>
            <a:r>
              <a:rPr lang="en-GB" dirty="0"/>
              <a:t>No pulse-height spectrum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2AD1B-4EEC-C325-DA19-275D571FF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F9F9-8612-4DD5-8650-625AB1472C5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819AE-25EE-7852-B7C8-178314582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6D08F-EE42-CF56-55A2-A0396C401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14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B1ED43-6A70-638C-F5EB-6CEDB24BAE1F}"/>
              </a:ext>
            </a:extLst>
          </p:cNvPr>
          <p:cNvGrpSpPr/>
          <p:nvPr/>
        </p:nvGrpSpPr>
        <p:grpSpPr>
          <a:xfrm>
            <a:off x="5402936" y="365125"/>
            <a:ext cx="5230180" cy="2591142"/>
            <a:chOff x="0" y="0"/>
            <a:chExt cx="5709679" cy="27273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05D84CF-9006-FF1B-BB33-C6CCC703222D}"/>
                </a:ext>
              </a:extLst>
            </p:cNvPr>
            <p:cNvGrpSpPr/>
            <p:nvPr/>
          </p:nvGrpSpPr>
          <p:grpSpPr>
            <a:xfrm>
              <a:off x="0" y="0"/>
              <a:ext cx="5203530" cy="1384300"/>
              <a:chOff x="0" y="0"/>
              <a:chExt cx="5203530" cy="138430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A366EAB-F971-E4E2-27E0-CA84DCDA5183}"/>
                  </a:ext>
                </a:extLst>
              </p:cNvPr>
              <p:cNvGrpSpPr/>
              <p:nvPr/>
            </p:nvGrpSpPr>
            <p:grpSpPr>
              <a:xfrm>
                <a:off x="0" y="0"/>
                <a:ext cx="3266914" cy="1384300"/>
                <a:chOff x="0" y="0"/>
                <a:chExt cx="3266914" cy="1384300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735BD595-5061-E09F-7396-73A42B11DF2B}"/>
                    </a:ext>
                  </a:extLst>
                </p:cNvPr>
                <p:cNvGrpSpPr/>
                <p:nvPr/>
              </p:nvGrpSpPr>
              <p:grpSpPr>
                <a:xfrm>
                  <a:off x="0" y="50800"/>
                  <a:ext cx="1933575" cy="1333500"/>
                  <a:chOff x="0" y="50800"/>
                  <a:chExt cx="1933575" cy="1333500"/>
                </a:xfrm>
              </p:grpSpPr>
              <p:pic>
                <p:nvPicPr>
                  <p:cNvPr id="22" name="Picture 21" descr="A green and yellow dot in a purple background&#10;&#10;AI-generated content may be incorrect.">
                    <a:extLst>
                      <a:ext uri="{FF2B5EF4-FFF2-40B4-BE49-F238E27FC236}">
                        <a16:creationId xmlns:a16="http://schemas.microsoft.com/office/drawing/2014/main" id="{9D6503CE-7F60-A360-1351-E9CFA445028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0" y="260350"/>
                    <a:ext cx="1933575" cy="1123950"/>
                  </a:xfrm>
                  <a:prstGeom prst="rect">
                    <a:avLst/>
                  </a:prstGeom>
                </p:spPr>
              </p:pic>
              <p:sp>
                <p:nvSpPr>
                  <p:cNvPr id="23" name="Text Box 2">
                    <a:extLst>
                      <a:ext uri="{FF2B5EF4-FFF2-40B4-BE49-F238E27FC236}">
                        <a16:creationId xmlns:a16="http://schemas.microsoft.com/office/drawing/2014/main" id="{17D93C59-3724-557C-1253-117597B1D0E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0974" y="50800"/>
                    <a:ext cx="942974" cy="3740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algn="ctr">
                      <a:lnSpc>
                        <a:spcPct val="106000"/>
                      </a:lnSpc>
                      <a:spcAft>
                        <a:spcPts val="800"/>
                      </a:spcAft>
                    </a:pPr>
                    <a:r>
                      <a:rPr lang="en-GB" sz="11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rPr>
                      <a:t>1019mbar</a:t>
                    </a:r>
                    <a:endParaRPr lang="en-GB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1" name="Text Box 2">
                  <a:extLst>
                    <a:ext uri="{FF2B5EF4-FFF2-40B4-BE49-F238E27FC236}">
                      <a16:creationId xmlns:a16="http://schemas.microsoft.com/office/drawing/2014/main" id="{34B6C8E0-34E4-5618-0E32-70BDBD6A27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23940" y="0"/>
                  <a:ext cx="942974" cy="3740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algn="ctr">
                    <a:lnSpc>
                      <a:spcPct val="106000"/>
                    </a:lnSpc>
                    <a:spcAft>
                      <a:spcPts val="800"/>
                    </a:spcAft>
                  </a:pPr>
                  <a:r>
                    <a:rPr lang="en-GB" sz="1100" kern="1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Aptos" panose="020B0004020202020204" pitchFamily="34" charset="0"/>
                    </a:rPr>
                    <a:t>2000mbar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" name="Text Box 2">
                <a:extLst>
                  <a:ext uri="{FF2B5EF4-FFF2-40B4-BE49-F238E27FC236}">
                    <a16:creationId xmlns:a16="http://schemas.microsoft.com/office/drawing/2014/main" id="{6659EBF6-90C5-3EF8-C70E-FD41D0BADA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60556" y="19050"/>
                <a:ext cx="942974" cy="3740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algn="ctr"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n-GB" sz="1100" kern="1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Aptos" panose="020B0004020202020204" pitchFamily="34" charset="0"/>
                  </a:rPr>
                  <a:t>3000mbar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10" name="Text Box 2">
              <a:extLst>
                <a:ext uri="{FF2B5EF4-FFF2-40B4-BE49-F238E27FC236}">
                  <a16:creationId xmlns:a16="http://schemas.microsoft.com/office/drawing/2014/main" id="{8962E459-F8AF-7004-DA40-4CF7201CB8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071" y="1352550"/>
              <a:ext cx="942974" cy="374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1100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4000mbar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Text Box 2">
              <a:extLst>
                <a:ext uri="{FF2B5EF4-FFF2-40B4-BE49-F238E27FC236}">
                  <a16:creationId xmlns:a16="http://schemas.microsoft.com/office/drawing/2014/main" id="{7791E987-80CF-84AF-557D-E2D8AF98B5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3785" y="1371600"/>
              <a:ext cx="942974" cy="374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1100" kern="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5000mbar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1F69484F-243E-11FE-DA80-73559FC77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3410" y="1377950"/>
              <a:ext cx="1019174" cy="374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6000"/>
                </a:lnSpc>
                <a:spcAft>
                  <a:spcPts val="800"/>
                </a:spcAft>
              </a:pPr>
              <a:r>
                <a:rPr lang="en-GB" sz="1100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6000mbar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3" name="Picture 12" descr="A blue and white dot on a purple background&#10;&#10;AI-generated content may be incorrect.">
              <a:extLst>
                <a:ext uri="{FF2B5EF4-FFF2-40B4-BE49-F238E27FC236}">
                  <a16:creationId xmlns:a16="http://schemas.microsoft.com/office/drawing/2014/main" id="{094773A0-648F-E465-15A7-43BEC11D6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3575" y="255905"/>
              <a:ext cx="1855593" cy="1096645"/>
            </a:xfrm>
            <a:prstGeom prst="rect">
              <a:avLst/>
            </a:prstGeom>
          </p:spPr>
        </p:pic>
        <p:pic>
          <p:nvPicPr>
            <p:cNvPr id="14" name="Picture 13" descr="A blue and white dot on a purple background&#10;&#10;AI-generated content may be incorrect.">
              <a:extLst>
                <a:ext uri="{FF2B5EF4-FFF2-40B4-BE49-F238E27FC236}">
                  <a16:creationId xmlns:a16="http://schemas.microsoft.com/office/drawing/2014/main" id="{3BF8267C-52C7-74D8-90DD-DEDC11669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9168" y="238442"/>
              <a:ext cx="1855593" cy="1098386"/>
            </a:xfrm>
            <a:prstGeom prst="rect">
              <a:avLst/>
            </a:prstGeom>
          </p:spPr>
        </p:pic>
        <p:pic>
          <p:nvPicPr>
            <p:cNvPr id="15" name="Picture 14" descr="A blue and white dot on a purple background&#10;&#10;AI-generated content may be incorrect.">
              <a:extLst>
                <a:ext uri="{FF2B5EF4-FFF2-40B4-BE49-F238E27FC236}">
                  <a16:creationId xmlns:a16="http://schemas.microsoft.com/office/drawing/2014/main" id="{8241FEF7-F04A-4EAC-B992-54E69267B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4" y="1603375"/>
              <a:ext cx="1902343" cy="1123950"/>
            </a:xfrm>
            <a:prstGeom prst="rect">
              <a:avLst/>
            </a:prstGeom>
          </p:spPr>
        </p:pic>
        <p:pic>
          <p:nvPicPr>
            <p:cNvPr id="16" name="Picture 15" descr="A purple square with a white spot&#10;&#10;AI-generated content may be incorrect.">
              <a:extLst>
                <a:ext uri="{FF2B5EF4-FFF2-40B4-BE49-F238E27FC236}">
                  <a16:creationId xmlns:a16="http://schemas.microsoft.com/office/drawing/2014/main" id="{177E093E-DAC2-E298-165E-40C37C192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877" y="1593849"/>
              <a:ext cx="1900009" cy="1123949"/>
            </a:xfrm>
            <a:prstGeom prst="rect">
              <a:avLst/>
            </a:prstGeom>
          </p:spPr>
        </p:pic>
        <p:pic>
          <p:nvPicPr>
            <p:cNvPr id="17" name="Picture 16" descr="A purple square with a black border&#10;&#10;AI-generated content may be incorrect.">
              <a:extLst>
                <a:ext uri="{FF2B5EF4-FFF2-40B4-BE49-F238E27FC236}">
                  <a16:creationId xmlns:a16="http://schemas.microsoft.com/office/drawing/2014/main" id="{1F4D4A30-FECA-8B8B-C9CB-CAD35379A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7886" y="1593849"/>
              <a:ext cx="1901793" cy="1123949"/>
            </a:xfrm>
            <a:prstGeom prst="rect">
              <a:avLst/>
            </a:prstGeom>
          </p:spPr>
        </p:pic>
      </p:grpSp>
      <p:sp>
        <p:nvSpPr>
          <p:cNvPr id="8" name="Text Box 2">
            <a:extLst>
              <a:ext uri="{FF2B5EF4-FFF2-40B4-BE49-F238E27FC236}">
                <a16:creationId xmlns:a16="http://schemas.microsoft.com/office/drawing/2014/main" id="{90622125-E268-68FF-2A78-975F673A6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6914" y="2956267"/>
            <a:ext cx="416980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12. The integrated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ToT</a:t>
            </a:r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images at different pressures of argon.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1000D4-CE34-1971-FA32-229FAC2FEE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491" y="3080237"/>
            <a:ext cx="5230181" cy="3040611"/>
          </a:xfrm>
          <a:prstGeom prst="rect">
            <a:avLst/>
          </a:prstGeom>
          <a:noFill/>
        </p:spPr>
      </p:pic>
      <p:sp>
        <p:nvSpPr>
          <p:cNvPr id="25" name="Text Box 2">
            <a:extLst>
              <a:ext uri="{FF2B5EF4-FFF2-40B4-BE49-F238E27FC236}">
                <a16:creationId xmlns:a16="http://schemas.microsoft.com/office/drawing/2014/main" id="{E77EA166-8924-4610-1A30-6B583072E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7808" y="7105556"/>
            <a:ext cx="2447925" cy="42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1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18. Coincident events observed at different argon pressures.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5DC465A3-81D9-C80C-EDD8-6C8E71439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916" y="6105370"/>
            <a:ext cx="4114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Fig. 13. Coincident events observed at different argon pressures.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202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0650A-253E-6DEA-30CD-906ACE1A9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Argon Pressure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05DA2-194E-0E85-1B78-887F557BA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68912" cy="4351338"/>
          </a:xfrm>
        </p:spPr>
        <p:txBody>
          <a:bodyPr/>
          <a:lstStyle/>
          <a:p>
            <a:r>
              <a:rPr lang="en-GB" dirty="0"/>
              <a:t>Steep drop off in light</a:t>
            </a:r>
          </a:p>
          <a:p>
            <a:r>
              <a:rPr lang="en-GB" dirty="0"/>
              <a:t>Followed by slower decrease</a:t>
            </a:r>
          </a:p>
          <a:p>
            <a:r>
              <a:rPr lang="en-GB" dirty="0"/>
              <a:t>Recovery potentially from inconsistent timing</a:t>
            </a:r>
          </a:p>
          <a:p>
            <a:r>
              <a:rPr lang="en-GB" dirty="0"/>
              <a:t>Retook data between 1120mbar to 1320mbar</a:t>
            </a:r>
          </a:p>
          <a:p>
            <a:r>
              <a:rPr lang="en-GB" dirty="0"/>
              <a:t>No observed recovery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DE211-182B-BC03-E96B-D07E71038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82B3-46F7-4ECC-B474-4FCD6B4F57C1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AA93D-0206-91E1-2B49-C191BB3A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9E39F-DE9C-AE6B-CBEF-BAA4C363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15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4D76B8-D099-00E0-27B4-FBEF981764BE}"/>
              </a:ext>
            </a:extLst>
          </p:cNvPr>
          <p:cNvGrpSpPr/>
          <p:nvPr/>
        </p:nvGrpSpPr>
        <p:grpSpPr>
          <a:xfrm>
            <a:off x="6507112" y="1110916"/>
            <a:ext cx="4743450" cy="5066551"/>
            <a:chOff x="6507112" y="1110916"/>
            <a:chExt cx="4743450" cy="5066551"/>
          </a:xfrm>
        </p:grpSpPr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446FC3B2-D39C-E916-30BC-FCE1EA5DAB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82266" y="5746580"/>
              <a:ext cx="359314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14. Calculated relative optical signal strength as a function of the argon pressure.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  <p:pic>
          <p:nvPicPr>
            <p:cNvPr id="11" name="Picture 10" descr="A graph of a function of pressure&#10;&#10;AI-generated content may be incorrect.">
              <a:extLst>
                <a:ext uri="{FF2B5EF4-FFF2-40B4-BE49-F238E27FC236}">
                  <a16:creationId xmlns:a16="http://schemas.microsoft.com/office/drawing/2014/main" id="{6EE946C4-6267-B8EF-E40E-CFFECA005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7112" y="1110916"/>
              <a:ext cx="4743450" cy="46361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8122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E75E5-1096-CD3F-A1D0-865E18513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CDB0B-54C4-BE4D-C177-F15CCADB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1150"/>
            <a:ext cx="5343525" cy="4595813"/>
          </a:xfrm>
        </p:spPr>
        <p:txBody>
          <a:bodyPr/>
          <a:lstStyle/>
          <a:p>
            <a:r>
              <a:rPr lang="en-GB" dirty="0"/>
              <a:t>Optical readout:</a:t>
            </a:r>
          </a:p>
          <a:p>
            <a:pPr lvl="1"/>
            <a:r>
              <a:rPr lang="en-GB" dirty="0"/>
              <a:t>Expected </a:t>
            </a:r>
            <a:r>
              <a:rPr lang="en-GB" dirty="0" err="1"/>
              <a:t>ToT</a:t>
            </a:r>
            <a:r>
              <a:rPr lang="en-GB" dirty="0"/>
              <a:t> integral response</a:t>
            </a:r>
          </a:p>
          <a:p>
            <a:r>
              <a:rPr lang="en-GB" dirty="0"/>
              <a:t>Charge Readout:</a:t>
            </a:r>
          </a:p>
          <a:p>
            <a:pPr lvl="1"/>
            <a:r>
              <a:rPr lang="en-GB" dirty="0"/>
              <a:t>Showed promising signs</a:t>
            </a:r>
          </a:p>
          <a:p>
            <a:pPr lvl="1"/>
            <a:r>
              <a:rPr lang="en-GB" dirty="0"/>
              <a:t>Suffers from noise</a:t>
            </a:r>
          </a:p>
          <a:p>
            <a:pPr lvl="1"/>
            <a:r>
              <a:rPr lang="en-GB" dirty="0"/>
              <a:t>Need to build pulse-height spectra</a:t>
            </a:r>
          </a:p>
          <a:p>
            <a:pPr lvl="1"/>
            <a:r>
              <a:rPr lang="en-GB" dirty="0"/>
              <a:t>Would allow qualitative analysis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9BC91-3402-D1F2-C4B5-A486FD3A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FD60-53D4-4D42-B8DF-F608F1E7A9C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50493-C564-A7E7-2A47-A8290813E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5AA63-76A0-41AD-AC15-6223D9E89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16</a:t>
            </a:fld>
            <a:endParaRPr lang="en-GB"/>
          </a:p>
        </p:txBody>
      </p:sp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F9257872-FFA6-B530-5FD4-66429E601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749" y="136525"/>
            <a:ext cx="4350775" cy="58010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C6516A-0770-BCFA-B96C-00603D1E2855}"/>
              </a:ext>
            </a:extLst>
          </p:cNvPr>
          <p:cNvSpPr txBox="1"/>
          <p:nvPr/>
        </p:nvSpPr>
        <p:spPr>
          <a:xfrm>
            <a:off x="6778111" y="6005047"/>
            <a:ext cx="42100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Fig.15. The TPC mounted inside of the pressure vessel</a:t>
            </a:r>
          </a:p>
        </p:txBody>
      </p:sp>
    </p:spTree>
    <p:extLst>
      <p:ext uri="{BB962C8B-B14F-4D97-AF65-F5344CB8AC3E}">
        <p14:creationId xmlns:p14="http://schemas.microsoft.com/office/powerpoint/2010/main" val="2534544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29862-40C8-AB79-B09E-B20D0CD0A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0EC5A-9951-CA63-22E7-A9F7EDB81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64586" cy="4351338"/>
          </a:xfrm>
        </p:spPr>
        <p:txBody>
          <a:bodyPr/>
          <a:lstStyle/>
          <a:p>
            <a:r>
              <a:rPr lang="en-GB" dirty="0"/>
              <a:t>Charge readout:</a:t>
            </a:r>
          </a:p>
          <a:p>
            <a:pPr lvl="1"/>
            <a:r>
              <a:rPr lang="en-GB" dirty="0"/>
              <a:t>Use filters to reduce noise</a:t>
            </a:r>
          </a:p>
          <a:p>
            <a:pPr lvl="1"/>
            <a:r>
              <a:rPr lang="en-GB" dirty="0"/>
              <a:t>Digitise readout for pulse-height spectra</a:t>
            </a:r>
          </a:p>
          <a:p>
            <a:pPr lvl="1"/>
            <a:r>
              <a:rPr lang="en-GB" dirty="0"/>
              <a:t>Test without alpha source present</a:t>
            </a:r>
          </a:p>
          <a:p>
            <a:r>
              <a:rPr lang="en-GB" dirty="0"/>
              <a:t>CF4 gas runs:</a:t>
            </a:r>
          </a:p>
          <a:p>
            <a:pPr lvl="1"/>
            <a:r>
              <a:rPr lang="en-GB" dirty="0"/>
              <a:t>Aim to measure cosmic rays</a:t>
            </a:r>
          </a:p>
          <a:p>
            <a:pPr lvl="1"/>
            <a:r>
              <a:rPr lang="en-GB" dirty="0"/>
              <a:t>Perform more alpha source runs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14B5D-2F6D-0455-BE1B-37F250E3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F9F9-8612-4DD5-8650-625AB1472C5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BF60C-A8BF-3B16-7C12-D74110C1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F5A66-6088-1927-FF34-D8ACBC4F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17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80F97E-CB14-CB69-5CEE-99432C035A8D}"/>
              </a:ext>
            </a:extLst>
          </p:cNvPr>
          <p:cNvGrpSpPr/>
          <p:nvPr/>
        </p:nvGrpSpPr>
        <p:grpSpPr>
          <a:xfrm>
            <a:off x="5271571" y="869156"/>
            <a:ext cx="6593939" cy="5040520"/>
            <a:chOff x="7749774" y="365126"/>
            <a:chExt cx="3451191" cy="2713899"/>
          </a:xfrm>
        </p:grpSpPr>
        <p:pic>
          <p:nvPicPr>
            <p:cNvPr id="8" name="Picture 7" descr="A close-up of a metal tube&#10;&#10;Description automatically generated">
              <a:extLst>
                <a:ext uri="{FF2B5EF4-FFF2-40B4-BE49-F238E27FC236}">
                  <a16:creationId xmlns:a16="http://schemas.microsoft.com/office/drawing/2014/main" id="{0CCA0F5C-59B7-3E36-33D6-C993B3636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7749774" y="365126"/>
              <a:ext cx="3451191" cy="25883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A42971-B521-82F7-C7F3-2EF01ED62B66}"/>
                </a:ext>
              </a:extLst>
            </p:cNvPr>
            <p:cNvSpPr txBox="1"/>
            <p:nvPr/>
          </p:nvSpPr>
          <p:spPr>
            <a:xfrm>
              <a:off x="7978583" y="2938170"/>
              <a:ext cx="2993571" cy="14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Fig.16. Source holder mounted on field cage before alpha source run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3997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4435D-56FF-13A2-3CE0-6E353F39C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C93E6-3EB0-40D6-D995-1AD3687D8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Motivation/Aims</a:t>
            </a:r>
          </a:p>
          <a:p>
            <a:r>
              <a:rPr lang="en-GB" dirty="0"/>
              <a:t>Detector setup:</a:t>
            </a:r>
          </a:p>
          <a:p>
            <a:pPr lvl="1"/>
            <a:r>
              <a:rPr lang="en-GB" dirty="0"/>
              <a:t>Vessel, drift components, readout</a:t>
            </a:r>
          </a:p>
          <a:p>
            <a:r>
              <a:rPr lang="en-GB" dirty="0"/>
              <a:t>Argon pressure &amp; methane fraction measurements</a:t>
            </a:r>
          </a:p>
          <a:p>
            <a:r>
              <a:rPr lang="en-GB" dirty="0"/>
              <a:t>Methane fraction results</a:t>
            </a:r>
          </a:p>
          <a:p>
            <a:r>
              <a:rPr lang="en-GB" dirty="0"/>
              <a:t>Argon pressure Results</a:t>
            </a:r>
          </a:p>
          <a:p>
            <a:r>
              <a:rPr lang="en-GB" dirty="0"/>
              <a:t>Conclusion</a:t>
            </a:r>
          </a:p>
          <a:p>
            <a:r>
              <a:rPr lang="en-GB" dirty="0"/>
              <a:t>Outlook</a:t>
            </a:r>
          </a:p>
          <a:p>
            <a:pPr lvl="1"/>
            <a:r>
              <a:rPr lang="en-GB" dirty="0"/>
              <a:t>Charge readout, CF4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39B4D-5648-84F5-B087-28CF0E405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F9F9-8612-4DD5-8650-625AB1472C5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6CC86-84D8-CB79-2D77-DB11BEE49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05D14-E474-02DA-2D20-CD33EF58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06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D8789-2F05-08C7-7799-2D0CEC6B6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WarTPC 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0567-4F39-937A-D165-B034E9F23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3200"/>
            <a:ext cx="6378146" cy="4351338"/>
          </a:xfrm>
        </p:spPr>
        <p:txBody>
          <a:bodyPr/>
          <a:lstStyle/>
          <a:p>
            <a:r>
              <a:rPr lang="en-GB" dirty="0"/>
              <a:t>Optical Readout</a:t>
            </a:r>
          </a:p>
          <a:p>
            <a:pPr lvl="1"/>
            <a:r>
              <a:rPr lang="en-GB" dirty="0"/>
              <a:t>Provides scalable and cost-effective readout</a:t>
            </a:r>
          </a:p>
          <a:p>
            <a:pPr lvl="1"/>
            <a:r>
              <a:rPr lang="en-US" dirty="0"/>
              <a:t>Highly granular data for analysis.</a:t>
            </a:r>
            <a:endParaRPr lang="en-GB" dirty="0"/>
          </a:p>
          <a:p>
            <a:r>
              <a:rPr lang="en-GB" dirty="0"/>
              <a:t>Hydrogen rich gas</a:t>
            </a:r>
          </a:p>
          <a:p>
            <a:pPr lvl="1"/>
            <a:r>
              <a:rPr lang="en-US" dirty="0"/>
              <a:t>Enables Transverse Kinematic Imbalance analysis.</a:t>
            </a:r>
          </a:p>
          <a:p>
            <a:pPr lvl="1"/>
            <a:r>
              <a:rPr lang="en-US" dirty="0"/>
              <a:t>Allows nuclear-effect-free neutrino flux detection.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879CD-3C79-9159-5458-E3E4DCFA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8EEF-8B2F-4383-9EC6-152F23CEBF74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EC1CE-F97D-696B-760F-DE355A155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5C010-0841-9A44-1F18-DF646C2F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599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86EE-3958-92BF-471C-D9335705A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3409950" cy="652642"/>
          </a:xfrm>
        </p:spPr>
        <p:txBody>
          <a:bodyPr>
            <a:normAutofit fontScale="90000"/>
          </a:bodyPr>
          <a:lstStyle/>
          <a:p>
            <a:r>
              <a:rPr lang="en-US" dirty="0"/>
              <a:t>WarTPC Aims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136CA-E625-B0FB-386F-677EAADE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800"/>
            <a:ext cx="5743575" cy="4210049"/>
          </a:xfrm>
        </p:spPr>
        <p:txBody>
          <a:bodyPr>
            <a:normAutofit/>
          </a:bodyPr>
          <a:lstStyle/>
          <a:p>
            <a:r>
              <a:rPr lang="en-US" sz="2800" dirty="0"/>
              <a:t>Develop optical/charge readout TPC</a:t>
            </a:r>
          </a:p>
          <a:p>
            <a:pPr lvl="1"/>
            <a:r>
              <a:rPr lang="en-US" dirty="0"/>
              <a:t>Aim for high-pressure operating conditions.</a:t>
            </a:r>
          </a:p>
          <a:p>
            <a:r>
              <a:rPr lang="en-GB" dirty="0"/>
              <a:t>Gas Studies</a:t>
            </a:r>
            <a:endParaRPr lang="en-US" sz="2800" dirty="0"/>
          </a:p>
          <a:p>
            <a:pPr lvl="1"/>
            <a:r>
              <a:rPr lang="en-GB" dirty="0"/>
              <a:t>Investigate hydrogen-rich gas mixtures.</a:t>
            </a:r>
            <a:endParaRPr lang="en-US" dirty="0"/>
          </a:p>
          <a:p>
            <a:pPr lvl="1"/>
            <a:r>
              <a:rPr lang="en-US" dirty="0"/>
              <a:t>Achieve high scintillation yield for detection.</a:t>
            </a:r>
            <a:endParaRPr lang="it-IT" dirty="0"/>
          </a:p>
          <a:p>
            <a:endParaRPr lang="en-US" sz="2800" dirty="0"/>
          </a:p>
          <a:p>
            <a:endParaRPr lang="en-GB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9A2ECB7-311D-6853-620E-11F583B2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8256-3793-456F-977F-C924B48A7AFD}" type="datetime1">
              <a:rPr lang="en-GB" smtClean="0"/>
              <a:t>03/04/2025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5AEF8F7-98A5-FECD-69D9-C448C4399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3F3734A-E5D9-5C82-E8F8-35B130F9E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8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9FD64-8156-CD7A-677F-8C3F2F12C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942398" cy="69239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WarTPC Introduction</a:t>
            </a:r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E9C3D3D-6C61-0E18-1938-F4BE0A641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63D6-7AA0-4E4F-9289-58E257E6ACBD}" type="datetime1">
              <a:rPr lang="en-GB" smtClean="0"/>
              <a:t>03/04/2025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CB6DFEE-C040-5474-13EB-E1A0355FF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9D8474D-D76B-DBDF-9E45-270D2B89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5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67A5D1-9F44-82A6-0FB7-6B6FC3D7FB94}"/>
              </a:ext>
            </a:extLst>
          </p:cNvPr>
          <p:cNvGrpSpPr/>
          <p:nvPr/>
        </p:nvGrpSpPr>
        <p:grpSpPr>
          <a:xfrm>
            <a:off x="5780598" y="1162050"/>
            <a:ext cx="5868477" cy="4706607"/>
            <a:chOff x="229129" y="-69668"/>
            <a:chExt cx="5143958" cy="389983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569AAC1-5E6E-6490-D6C4-76383B08A929}"/>
                </a:ext>
              </a:extLst>
            </p:cNvPr>
            <p:cNvGrpSpPr/>
            <p:nvPr/>
          </p:nvGrpSpPr>
          <p:grpSpPr>
            <a:xfrm>
              <a:off x="229129" y="-69668"/>
              <a:ext cx="5143958" cy="3391543"/>
              <a:chOff x="229129" y="-69668"/>
              <a:chExt cx="5143958" cy="339154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1591631-F3FC-AFED-68C1-331ED1419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547" y="-69660"/>
                <a:ext cx="2542540" cy="339153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4C03350-77EE-9223-8CDF-B102F1EB30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129" y="-69668"/>
                <a:ext cx="2540635" cy="33896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C5AE7B9D-AC9C-5745-C85A-0D7EFC33B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245" y="3275906"/>
              <a:ext cx="4672322" cy="554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1. The closed pressure vessel seen from the cathode side (left) and the camera side (right).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7420E6D-5A9E-A527-9A6C-DF5E2780568D}"/>
              </a:ext>
            </a:extLst>
          </p:cNvPr>
          <p:cNvSpPr txBox="1"/>
          <p:nvPr/>
        </p:nvSpPr>
        <p:spPr>
          <a:xfrm>
            <a:off x="809626" y="1905506"/>
            <a:ext cx="49016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Hybrid optical/charge readout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195L 10bar maximum pressure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Gas purity monitored by RGA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Am-241 for ionisation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17584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658E8-E742-CEF5-F509-6BADBA38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Drift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20BB4-E5CA-92F4-E184-DCB23386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900" y="1600200"/>
            <a:ext cx="4680999" cy="4390157"/>
          </a:xfrm>
        </p:spPr>
        <p:txBody>
          <a:bodyPr>
            <a:normAutofit/>
          </a:bodyPr>
          <a:lstStyle/>
          <a:p>
            <a:r>
              <a:rPr lang="en-GB" dirty="0"/>
              <a:t>~42cm drift length</a:t>
            </a:r>
          </a:p>
          <a:p>
            <a:r>
              <a:rPr lang="en-GB" dirty="0"/>
              <a:t>Double THGEM configuration for amplification</a:t>
            </a:r>
          </a:p>
          <a:p>
            <a:r>
              <a:rPr lang="en-GB" dirty="0"/>
              <a:t>PEN foil wavelength shifter:</a:t>
            </a:r>
          </a:p>
          <a:p>
            <a:pPr lvl="1"/>
            <a:r>
              <a:rPr lang="en-GB" dirty="0"/>
              <a:t>Shift scintillation light to visible </a:t>
            </a:r>
          </a:p>
          <a:p>
            <a:r>
              <a:rPr lang="en-GB" dirty="0"/>
              <a:t>Further amplification by </a:t>
            </a:r>
            <a:r>
              <a:rPr lang="en-GB" dirty="0" err="1"/>
              <a:t>Photonis</a:t>
            </a:r>
            <a:r>
              <a:rPr lang="en-GB" dirty="0"/>
              <a:t> Cricket intensifier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C3CEC-22C8-BBD1-BB13-177A8E33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F9F9-8612-4DD5-8650-625AB1472C5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1D8E57-965C-36C6-FE13-1D9567766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DRD-1 UK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E8541-F0F1-26CE-830E-EABFDE300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0D56-427B-4C85-B7AF-1EADB89DB9E1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 descr="A collage of several images of a machine&#10;&#10;AI-generated content may be incorrect.">
            <a:extLst>
              <a:ext uri="{FF2B5EF4-FFF2-40B4-BE49-F238E27FC236}">
                <a16:creationId xmlns:a16="http://schemas.microsoft.com/office/drawing/2014/main" id="{5B6BE70F-2B5D-4ADC-8987-186E9286FF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535"/>
          <a:stretch/>
        </p:blipFill>
        <p:spPr bwMode="auto">
          <a:xfrm>
            <a:off x="6644227" y="376166"/>
            <a:ext cx="4295774" cy="52481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 Box 2">
            <a:extLst>
              <a:ext uri="{FF2B5EF4-FFF2-40B4-BE49-F238E27FC236}">
                <a16:creationId xmlns:a16="http://schemas.microsoft.com/office/drawing/2014/main" id="{3AAFA5C7-AC0E-1667-EBC6-4F99F2950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6302" y="5590247"/>
            <a:ext cx="39116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1000" dirty="0">
                <a:effectLst/>
                <a:ea typeface="Times New Roman" panose="02020603050405020304" pitchFamily="18" charset="0"/>
              </a:rPr>
              <a:t>Fig.2. The field cage seen from the side (top), from the THGEM side (bottom left), and from the cathode side (bottom right).</a:t>
            </a:r>
            <a:endParaRPr lang="en-GB" sz="12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049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11A-D44B-7457-AF4A-001F76D24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62700" cy="1325563"/>
          </a:xfrm>
        </p:spPr>
        <p:txBody>
          <a:bodyPr/>
          <a:lstStyle/>
          <a:p>
            <a:r>
              <a:rPr lang="en-GB" sz="4000" dirty="0"/>
              <a:t>Optical Readout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13A53-1AAC-AF33-934C-568548047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24400" cy="4351338"/>
          </a:xfrm>
        </p:spPr>
        <p:txBody>
          <a:bodyPr/>
          <a:lstStyle/>
          <a:p>
            <a:r>
              <a:rPr lang="en-GB" dirty="0"/>
              <a:t>TimePIX3 camera readout:</a:t>
            </a:r>
          </a:p>
          <a:p>
            <a:pPr lvl="1"/>
            <a:r>
              <a:rPr lang="en-GB" dirty="0"/>
              <a:t>Measures </a:t>
            </a:r>
            <a:r>
              <a:rPr lang="en-GB" dirty="0" err="1"/>
              <a:t>ToT</a:t>
            </a:r>
            <a:r>
              <a:rPr lang="en-GB" dirty="0"/>
              <a:t>, </a:t>
            </a:r>
            <a:r>
              <a:rPr lang="en-GB" dirty="0" err="1"/>
              <a:t>ToA</a:t>
            </a:r>
            <a:r>
              <a:rPr lang="en-GB" dirty="0"/>
              <a:t>, pixel coordinates</a:t>
            </a:r>
          </a:p>
          <a:p>
            <a:pPr lvl="1"/>
            <a:r>
              <a:rPr lang="en-GB" dirty="0" err="1"/>
              <a:t>ToA</a:t>
            </a:r>
            <a:r>
              <a:rPr lang="en-GB" dirty="0"/>
              <a:t> resolution of ~1.6ns</a:t>
            </a:r>
          </a:p>
          <a:p>
            <a:pPr lvl="1"/>
            <a:r>
              <a:rPr lang="en-GB" dirty="0"/>
              <a:t>Natively 3D data</a:t>
            </a:r>
          </a:p>
          <a:p>
            <a:pPr lvl="1"/>
            <a:r>
              <a:rPr lang="en-GB" dirty="0"/>
              <a:t>Zero-supressed readout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AC6EF-5A9F-58D0-98A4-54ECFE4D3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9E3E-7341-43BA-BF88-84467B3D768C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428EC-B1E4-2CB0-A118-84D21FCBB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A5259-B46E-4DD9-4FE1-9D3E2FAB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7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24BA33-C763-3D27-2575-3DF481EA02D8}"/>
              </a:ext>
            </a:extLst>
          </p:cNvPr>
          <p:cNvGrpSpPr/>
          <p:nvPr/>
        </p:nvGrpSpPr>
        <p:grpSpPr>
          <a:xfrm>
            <a:off x="5947719" y="269145"/>
            <a:ext cx="4411362" cy="6087205"/>
            <a:chOff x="223264" y="0"/>
            <a:chExt cx="3950091" cy="55802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DABD50D-0553-E4F1-5D29-7A89F0B059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264" y="0"/>
              <a:ext cx="3950091" cy="52690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85D36A80-C72F-3AE0-EA54-F4677FD6FE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498" y="5268467"/>
              <a:ext cx="3425762" cy="311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</a:t>
              </a:r>
              <a:r>
                <a:rPr lang="en-GB" sz="1100" dirty="0">
                  <a:ea typeface="Times New Roman" panose="02020603050405020304" pitchFamily="18" charset="0"/>
                </a:rPr>
                <a:t>3</a:t>
              </a:r>
              <a:r>
                <a:rPr lang="en-GB" sz="1100" dirty="0">
                  <a:effectLst/>
                  <a:ea typeface="Times New Roman" panose="02020603050405020304" pitchFamily="18" charset="0"/>
                </a:rPr>
                <a:t>. TPX3 in mounted onto the camera mount.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138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770FF-F293-87CB-AA28-1B5C788DE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Charge</a:t>
            </a:r>
            <a:r>
              <a:rPr lang="en-GB" dirty="0"/>
              <a:t> 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C548C-DE94-A121-7623-F62427FF6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428" y="1505269"/>
            <a:ext cx="6872447" cy="2388875"/>
          </a:xfrm>
        </p:spPr>
        <p:txBody>
          <a:bodyPr>
            <a:normAutofit/>
          </a:bodyPr>
          <a:lstStyle/>
          <a:p>
            <a:r>
              <a:rPr lang="en-GB" dirty="0"/>
              <a:t>Two channel readout:</a:t>
            </a:r>
          </a:p>
          <a:p>
            <a:pPr lvl="1"/>
            <a:r>
              <a:rPr lang="en-GB" dirty="0"/>
              <a:t>Preamps connected to electrodes</a:t>
            </a:r>
          </a:p>
          <a:p>
            <a:pPr lvl="1"/>
            <a:r>
              <a:rPr lang="en-GB" dirty="0"/>
              <a:t>Convert charge into measurable voltage </a:t>
            </a:r>
          </a:p>
          <a:p>
            <a:r>
              <a:rPr lang="en-GB" dirty="0"/>
              <a:t>Connected to oscilloscope for readout</a:t>
            </a:r>
          </a:p>
          <a:p>
            <a:r>
              <a:rPr lang="en-GB" dirty="0"/>
              <a:t>Can measure output pulse height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FF32D-E2A2-4799-A7C4-C0DD2572B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B150-67C4-45EE-B149-6CAB20C9073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A1F7E-29D0-38C4-14AD-6C3C3A36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2F0E9-8468-2DC0-8BD8-58A9B57FC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7C796F8-8639-113A-2D17-0B92A7A12459}"/>
              </a:ext>
            </a:extLst>
          </p:cNvPr>
          <p:cNvGrpSpPr/>
          <p:nvPr/>
        </p:nvGrpSpPr>
        <p:grpSpPr>
          <a:xfrm>
            <a:off x="928469" y="3785919"/>
            <a:ext cx="6066262" cy="2595124"/>
            <a:chOff x="2800350" y="-1170299"/>
            <a:chExt cx="6120130" cy="2865718"/>
          </a:xfrm>
        </p:grpSpPr>
        <p:pic>
          <p:nvPicPr>
            <p:cNvPr id="12" name="Picture 11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AEEF3167-341B-34B9-ED84-D1609049F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-1170299"/>
              <a:ext cx="6120130" cy="2576830"/>
            </a:xfrm>
            <a:prstGeom prst="rect">
              <a:avLst/>
            </a:prstGeom>
            <a:noFill/>
          </p:spPr>
        </p:pic>
        <p:sp>
          <p:nvSpPr>
            <p:cNvPr id="13" name="Text Box 2">
              <a:extLst>
                <a:ext uri="{FF2B5EF4-FFF2-40B4-BE49-F238E27FC236}">
                  <a16:creationId xmlns:a16="http://schemas.microsoft.com/office/drawing/2014/main" id="{E1403DEE-5DC9-4698-C362-6B6B4828EB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7113" y="1406531"/>
              <a:ext cx="4015104" cy="288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en-GB" sz="1100" dirty="0">
                  <a:effectLst/>
                  <a:ea typeface="Times New Roman" panose="02020603050405020304" pitchFamily="18" charset="0"/>
                </a:rPr>
                <a:t>Fig. </a:t>
              </a:r>
              <a:r>
                <a:rPr lang="en-GB" sz="1100" dirty="0">
                  <a:ea typeface="Times New Roman" panose="02020603050405020304" pitchFamily="18" charset="0"/>
                </a:rPr>
                <a:t>4</a:t>
              </a:r>
              <a:r>
                <a:rPr lang="en-GB" sz="1100" dirty="0">
                  <a:effectLst/>
                  <a:ea typeface="Times New Roman" panose="02020603050405020304" pitchFamily="18" charset="0"/>
                </a:rPr>
                <a:t>. Circuit diagram for the THGEMs and charge readout.</a:t>
              </a:r>
              <a:endParaRPr lang="en-GB" sz="1200" dirty="0">
                <a:effectLst/>
                <a:ea typeface="Times New Roman" panose="02020603050405020304" pitchFamily="18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1B5CB2-E6EC-1B20-3E5E-21C32BB00084}"/>
              </a:ext>
            </a:extLst>
          </p:cNvPr>
          <p:cNvGrpSpPr/>
          <p:nvPr/>
        </p:nvGrpSpPr>
        <p:grpSpPr>
          <a:xfrm>
            <a:off x="7388018" y="605514"/>
            <a:ext cx="3878707" cy="5119011"/>
            <a:chOff x="4725563" y="1842878"/>
            <a:chExt cx="2740875" cy="413123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18E0EC2-0826-F632-52AC-49E221829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5563" y="1842878"/>
              <a:ext cx="2740874" cy="36954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 Box 2">
              <a:extLst>
                <a:ext uri="{FF2B5EF4-FFF2-40B4-BE49-F238E27FC236}">
                  <a16:creationId xmlns:a16="http://schemas.microsoft.com/office/drawing/2014/main" id="{BCF53C47-0209-C736-ED81-CDB3841EA7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5564" y="5519734"/>
              <a:ext cx="2740874" cy="454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en-US" sz="1100" dirty="0">
                  <a:effectLst/>
                  <a:latin typeface="Aptos" panose="020B0004020202020204" pitchFamily="34" charset="0"/>
                  <a:ea typeface="Times New Roman" panose="02020603050405020304" pitchFamily="18" charset="0"/>
                </a:rPr>
                <a:t>Fig. 5. The two high voltage power supplies (left), and the preamplifier and evaluation board (right).</a:t>
              </a:r>
              <a:endParaRPr lang="en-GB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120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586D-67FA-9167-414B-241B0F606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86425" cy="1325563"/>
          </a:xfrm>
        </p:spPr>
        <p:txBody>
          <a:bodyPr>
            <a:normAutofit/>
          </a:bodyPr>
          <a:lstStyle/>
          <a:p>
            <a:r>
              <a:rPr lang="en-GB" sz="4000" dirty="0"/>
              <a:t>Argon Pressure &amp; Methane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3475D-08AE-47F1-49C8-FF30DDC1D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14875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Methane fraction:</a:t>
            </a:r>
          </a:p>
          <a:p>
            <a:pPr lvl="1"/>
            <a:r>
              <a:rPr lang="en-GB" dirty="0"/>
              <a:t>Increased between 0% and 10%</a:t>
            </a:r>
          </a:p>
          <a:p>
            <a:pPr lvl="1"/>
            <a:r>
              <a:rPr lang="en-GB" dirty="0"/>
              <a:t>Incremented in 0.5% steps</a:t>
            </a:r>
          </a:p>
          <a:p>
            <a:r>
              <a:rPr lang="en-GB" dirty="0"/>
              <a:t>Argon pressure:	</a:t>
            </a:r>
          </a:p>
          <a:p>
            <a:pPr lvl="1"/>
            <a:r>
              <a:rPr lang="en-GB" dirty="0"/>
              <a:t>Increased from 1019mbar to 6000mbar</a:t>
            </a:r>
          </a:p>
          <a:p>
            <a:r>
              <a:rPr lang="en-GB" dirty="0"/>
              <a:t>Looking at affect on light output</a:t>
            </a:r>
          </a:p>
          <a:p>
            <a:r>
              <a:rPr lang="en-GB" dirty="0"/>
              <a:t>Integration test of charge readout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55297-2434-7E99-55BD-9BE55C70A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E77F2-0B90-4C8E-BD57-9F32280E6785}" type="datetime1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D7CC1-C418-D3CD-8A38-C07CF7B98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DRD-1 UK Meeting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987BA-781F-76C7-BDA0-1DC5C198E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DD14-AF62-47A6-A337-84F5D21DDB67}" type="slidenum">
              <a:rPr lang="en-GB" smtClean="0"/>
              <a:t>9</a:t>
            </a:fld>
            <a:endParaRPr lang="en-GB" dirty="0"/>
          </a:p>
        </p:txBody>
      </p:sp>
      <p:pic>
        <p:nvPicPr>
          <p:cNvPr id="8" name="Picture 7" descr="A green cylinder with a black hose and a black hose&#10;&#10;AI-generated content may be incorrect.">
            <a:extLst>
              <a:ext uri="{FF2B5EF4-FFF2-40B4-BE49-F238E27FC236}">
                <a16:creationId xmlns:a16="http://schemas.microsoft.com/office/drawing/2014/main" id="{2F305FA9-F072-B36C-E82B-34D7BAE44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12" y="365125"/>
            <a:ext cx="4278567" cy="57047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914E02-131E-1084-486B-5DA6D3A56DBC}"/>
              </a:ext>
            </a:extLst>
          </p:cNvPr>
          <p:cNvSpPr txBox="1"/>
          <p:nvPr/>
        </p:nvSpPr>
        <p:spPr>
          <a:xfrm>
            <a:off x="7924800" y="6069881"/>
            <a:ext cx="25431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Fig.6. The argon and methane cylinders connected to the gas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417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876</Words>
  <Application>Microsoft Office PowerPoint</Application>
  <PresentationFormat>Widescreen</PresentationFormat>
  <Paragraphs>199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Cambria</vt:lpstr>
      <vt:lpstr>Cambria Math</vt:lpstr>
      <vt:lpstr>Times New Roman</vt:lpstr>
      <vt:lpstr>Office Theme</vt:lpstr>
      <vt:lpstr>The WarTPC: Hydrogen-rich gas mixture and hybrid optical/charge readout</vt:lpstr>
      <vt:lpstr>Introduction</vt:lpstr>
      <vt:lpstr>WarTPC Motivations</vt:lpstr>
      <vt:lpstr>WarTPC Aims</vt:lpstr>
      <vt:lpstr>WarTPC Introduction</vt:lpstr>
      <vt:lpstr>Drift components</vt:lpstr>
      <vt:lpstr>Optical Readout</vt:lpstr>
      <vt:lpstr>Charge Readout</vt:lpstr>
      <vt:lpstr>Argon Pressure &amp; Methane Measurements</vt:lpstr>
      <vt:lpstr>Methane Measurements</vt:lpstr>
      <vt:lpstr>Pulse-Height Spectrum</vt:lpstr>
      <vt:lpstr>ToT Integral</vt:lpstr>
      <vt:lpstr>Methane Results</vt:lpstr>
      <vt:lpstr>Argon Pressure Measurements</vt:lpstr>
      <vt:lpstr>Argon Pressure Results</vt:lpstr>
      <vt:lpstr>Conclusion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SNAPE, MATT (PGR)</dc:creator>
  <cp:lastModifiedBy>SNAPE, MATT (PGR)</cp:lastModifiedBy>
  <cp:revision>19</cp:revision>
  <dcterms:created xsi:type="dcterms:W3CDTF">2025-03-21T13:20:49Z</dcterms:created>
  <dcterms:modified xsi:type="dcterms:W3CDTF">2025-04-03T14:19:40Z</dcterms:modified>
</cp:coreProperties>
</file>