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12"/>
  </p:notesMasterIdLst>
  <p:sldIdLst>
    <p:sldId id="260" r:id="rId5"/>
    <p:sldId id="935" r:id="rId6"/>
    <p:sldId id="937" r:id="rId7"/>
    <p:sldId id="938" r:id="rId8"/>
    <p:sldId id="941" r:id="rId9"/>
    <p:sldId id="942" r:id="rId10"/>
    <p:sldId id="936" r:id="rId11"/>
  </p:sldIdLst>
  <p:sldSz cx="9144000" cy="5715000" type="screen16x10"/>
  <p:notesSz cx="6797675" cy="9872663"/>
  <p:defaultTextStyle>
    <a:defPPr>
      <a:defRPr lang="en-US"/>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1A176E-41BF-43AA-9557-B0464C36E46F}">
          <p14:sldIdLst>
            <p14:sldId id="260"/>
            <p14:sldId id="935"/>
            <p14:sldId id="937"/>
            <p14:sldId id="938"/>
            <p14:sldId id="941"/>
            <p14:sldId id="942"/>
            <p14:sldId id="936"/>
          </p14:sldIdLst>
        </p14:section>
      </p14:sectionLst>
    </p:ext>
    <p:ext uri="{EFAFB233-063F-42B5-8137-9DF3F51BA10A}">
      <p15:sldGuideLst xmlns:p15="http://schemas.microsoft.com/office/powerpoint/2012/main">
        <p15:guide id="1" orient="horz" pos="180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76ECB"/>
    <a:srgbClr val="104282"/>
    <a:srgbClr val="B8CCE4"/>
    <a:srgbClr val="B9DEFF"/>
    <a:srgbClr val="F09E18"/>
    <a:srgbClr val="0016A0"/>
    <a:srgbClr val="8E04FF"/>
    <a:srgbClr val="006DD0"/>
    <a:srgbClr val="67B4FE"/>
    <a:srgbClr val="6647AD"/>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301" autoAdjust="0"/>
    <p:restoredTop sz="97156" autoAdjust="0"/>
  </p:normalViewPr>
  <p:slideViewPr>
    <p:cSldViewPr snapToGrid="0" snapToObjects="1">
      <p:cViewPr varScale="1">
        <p:scale>
          <a:sx n="153" d="100"/>
          <a:sy n="153" d="100"/>
        </p:scale>
        <p:origin x="936" y="168"/>
      </p:cViewPr>
      <p:guideLst>
        <p:guide orient="horz" pos="1800"/>
        <p:guide pos="2880"/>
      </p:guideLst>
    </p:cSldViewPr>
  </p:slideViewPr>
  <p:notesTextViewPr>
    <p:cViewPr>
      <p:scale>
        <a:sx n="100" d="100"/>
        <a:sy n="1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4/11/25</a:t>
            </a:fld>
            <a:endParaRPr lang="en-US"/>
          </a:p>
        </p:txBody>
      </p:sp>
      <p:sp>
        <p:nvSpPr>
          <p:cNvPr id="4" name="Slide Image Placeholder 3"/>
          <p:cNvSpPr>
            <a:spLocks noGrp="1" noRot="1" noChangeAspect="1"/>
          </p:cNvSpPr>
          <p:nvPr>
            <p:ph type="sldImg" idx="2"/>
          </p:nvPr>
        </p:nvSpPr>
        <p:spPr>
          <a:xfrm>
            <a:off x="436563" y="739775"/>
            <a:ext cx="5924550"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356616" rtl="0" eaLnBrk="1" latinLnBrk="0" hangingPunct="1">
      <a:defRPr sz="936" kern="1200">
        <a:solidFill>
          <a:schemeClr val="tx1"/>
        </a:solidFill>
        <a:latin typeface="+mn-lt"/>
        <a:ea typeface="+mn-ea"/>
        <a:cs typeface="+mn-cs"/>
      </a:defRPr>
    </a:lvl1pPr>
    <a:lvl2pPr marL="356616" algn="l" defTabSz="356616" rtl="0" eaLnBrk="1" latinLnBrk="0" hangingPunct="1">
      <a:defRPr sz="936" kern="1200">
        <a:solidFill>
          <a:schemeClr val="tx1"/>
        </a:solidFill>
        <a:latin typeface="+mn-lt"/>
        <a:ea typeface="+mn-ea"/>
        <a:cs typeface="+mn-cs"/>
      </a:defRPr>
    </a:lvl2pPr>
    <a:lvl3pPr marL="713232" algn="l" defTabSz="356616" rtl="0" eaLnBrk="1" latinLnBrk="0" hangingPunct="1">
      <a:defRPr sz="936" kern="1200">
        <a:solidFill>
          <a:schemeClr val="tx1"/>
        </a:solidFill>
        <a:latin typeface="+mn-lt"/>
        <a:ea typeface="+mn-ea"/>
        <a:cs typeface="+mn-cs"/>
      </a:defRPr>
    </a:lvl3pPr>
    <a:lvl4pPr marL="1069848" algn="l" defTabSz="356616" rtl="0" eaLnBrk="1" latinLnBrk="0" hangingPunct="1">
      <a:defRPr sz="936" kern="1200">
        <a:solidFill>
          <a:schemeClr val="tx1"/>
        </a:solidFill>
        <a:latin typeface="+mn-lt"/>
        <a:ea typeface="+mn-ea"/>
        <a:cs typeface="+mn-cs"/>
      </a:defRPr>
    </a:lvl4pPr>
    <a:lvl5pPr marL="1426464" algn="l" defTabSz="356616" rtl="0" eaLnBrk="1" latinLnBrk="0" hangingPunct="1">
      <a:defRPr sz="936" kern="1200">
        <a:solidFill>
          <a:schemeClr val="tx1"/>
        </a:solidFill>
        <a:latin typeface="+mn-lt"/>
        <a:ea typeface="+mn-ea"/>
        <a:cs typeface="+mn-cs"/>
      </a:defRPr>
    </a:lvl5pPr>
    <a:lvl6pPr marL="1783080" algn="l" defTabSz="356616" rtl="0" eaLnBrk="1" latinLnBrk="0" hangingPunct="1">
      <a:defRPr sz="936" kern="1200">
        <a:solidFill>
          <a:schemeClr val="tx1"/>
        </a:solidFill>
        <a:latin typeface="+mn-lt"/>
        <a:ea typeface="+mn-ea"/>
        <a:cs typeface="+mn-cs"/>
      </a:defRPr>
    </a:lvl6pPr>
    <a:lvl7pPr marL="2139696" algn="l" defTabSz="356616" rtl="0" eaLnBrk="1" latinLnBrk="0" hangingPunct="1">
      <a:defRPr sz="936" kern="1200">
        <a:solidFill>
          <a:schemeClr val="tx1"/>
        </a:solidFill>
        <a:latin typeface="+mn-lt"/>
        <a:ea typeface="+mn-ea"/>
        <a:cs typeface="+mn-cs"/>
      </a:defRPr>
    </a:lvl7pPr>
    <a:lvl8pPr marL="2496312" algn="l" defTabSz="356616" rtl="0" eaLnBrk="1" latinLnBrk="0" hangingPunct="1">
      <a:defRPr sz="936" kern="1200">
        <a:solidFill>
          <a:schemeClr val="tx1"/>
        </a:solidFill>
        <a:latin typeface="+mn-lt"/>
        <a:ea typeface="+mn-ea"/>
        <a:cs typeface="+mn-cs"/>
      </a:defRPr>
    </a:lvl8pPr>
    <a:lvl9pPr marL="2852928" algn="l" defTabSz="356616" rtl="0" eaLnBrk="1" latinLnBrk="0" hangingPunct="1">
      <a:defRPr sz="93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03BAC581-F1FB-39CB-49FC-16B79E710EF3}"/>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2888" t="12680" r="2888" b="865"/>
          <a:stretch/>
        </p:blipFill>
        <p:spPr>
          <a:xfrm>
            <a:off x="0" y="0"/>
            <a:ext cx="9144000" cy="5715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1"/>
          <p:cNvSpPr>
            <a:spLocks noGrp="1"/>
          </p:cNvSpPr>
          <p:nvPr>
            <p:ph type="dt" sz="half" idx="2"/>
          </p:nvPr>
        </p:nvSpPr>
        <p:spPr>
          <a:xfrm>
            <a:off x="2969335" y="5301982"/>
            <a:ext cx="2133600" cy="304271"/>
          </a:xfrm>
          <a:prstGeom prst="rect">
            <a:avLst/>
          </a:prstGeom>
        </p:spPr>
        <p:txBody>
          <a:bodyPr vert="horz" lIns="91440" tIns="45720" rIns="91440" bIns="45720" rtlCol="0" anchor="ctr"/>
          <a:lstStyle>
            <a:lvl1pPr algn="l">
              <a:defRPr sz="675">
                <a:solidFill>
                  <a:schemeClr val="bg1"/>
                </a:solidFill>
              </a:defRPr>
            </a:lvl1pPr>
          </a:lstStyle>
          <a:p>
            <a:r>
              <a:rPr lang="en-US" dirty="0"/>
              <a:t>01/11/2023</a:t>
            </a:r>
          </a:p>
        </p:txBody>
      </p:sp>
      <p:sp>
        <p:nvSpPr>
          <p:cNvPr id="5" name="Footer Placeholder 2"/>
          <p:cNvSpPr>
            <a:spLocks noGrp="1"/>
          </p:cNvSpPr>
          <p:nvPr>
            <p:ph type="ftr" sz="quarter" idx="3"/>
          </p:nvPr>
        </p:nvSpPr>
        <p:spPr>
          <a:xfrm>
            <a:off x="5182756" y="5296960"/>
            <a:ext cx="2895600" cy="304271"/>
          </a:xfrm>
          <a:prstGeom prst="rect">
            <a:avLst/>
          </a:prstGeom>
        </p:spPr>
        <p:txBody>
          <a:bodyPr vert="horz" lIns="91440" tIns="45720" rIns="91440" bIns="45720" rtlCol="0" anchor="ctr"/>
          <a:lstStyle>
            <a:lvl1pPr algn="ctr">
              <a:defRPr sz="675">
                <a:solidFill>
                  <a:schemeClr val="bg1"/>
                </a:solidFill>
              </a:defRPr>
            </a:lvl1pPr>
          </a:lstStyle>
          <a:p>
            <a:r>
              <a:rPr lang="en-US" dirty="0"/>
              <a:t>HFM WP4.5 – Mariusz Wozniak</a:t>
            </a:r>
          </a:p>
        </p:txBody>
      </p:sp>
      <p:sp>
        <p:nvSpPr>
          <p:cNvPr id="6" name="Slide Number Placeholder 3"/>
          <p:cNvSpPr>
            <a:spLocks noGrp="1"/>
          </p:cNvSpPr>
          <p:nvPr>
            <p:ph type="sldNum" sz="quarter" idx="4"/>
          </p:nvPr>
        </p:nvSpPr>
        <p:spPr>
          <a:xfrm>
            <a:off x="8185377" y="5296960"/>
            <a:ext cx="501424" cy="304271"/>
          </a:xfrm>
          <a:prstGeom prst="rect">
            <a:avLst/>
          </a:prstGeom>
        </p:spPr>
        <p:txBody>
          <a:bodyPr vert="horz" lIns="91440" tIns="45720" rIns="91440" bIns="45720" rtlCol="0" anchor="ctr"/>
          <a:lstStyle>
            <a:lvl1pPr algn="r">
              <a:defRPr sz="675">
                <a:solidFill>
                  <a:schemeClr val="bg1"/>
                </a:solidFill>
              </a:defRPr>
            </a:lvl1pPr>
          </a:lstStyle>
          <a:p>
            <a:fld id="{17918391-D411-FE40-AAD7-861AE5233E0E}" type="slidenum">
              <a:rPr lang="en-US" smtClean="0"/>
              <a:pPr/>
              <a:t>‹#›</a:t>
            </a:fld>
            <a:endParaRPr lang="en-US" dirty="0"/>
          </a:p>
        </p:txBody>
      </p:sp>
      <p:sp>
        <p:nvSpPr>
          <p:cNvPr id="7" name="Espace réservé du titre 8">
            <a:extLst>
              <a:ext uri="{FF2B5EF4-FFF2-40B4-BE49-F238E27FC236}">
                <a16:creationId xmlns:a16="http://schemas.microsoft.com/office/drawing/2014/main" id="{7CF48E8C-E2DA-6333-2DA2-B39C80FEB5B4}"/>
              </a:ext>
            </a:extLst>
          </p:cNvPr>
          <p:cNvSpPr>
            <a:spLocks noGrp="1"/>
          </p:cNvSpPr>
          <p:nvPr>
            <p:ph type="title"/>
          </p:nvPr>
        </p:nvSpPr>
        <p:spPr>
          <a:xfrm>
            <a:off x="202772" y="75397"/>
            <a:ext cx="8771976" cy="536402"/>
          </a:xfrm>
          <a:prstGeom prst="rect">
            <a:avLst/>
          </a:prstGeom>
        </p:spPr>
        <p:txBody>
          <a:bodyPr vert="horz" lIns="45720" rIns="45720" anchor="ctr">
            <a:normAutofit/>
          </a:bodyPr>
          <a:lstStyle/>
          <a:p>
            <a:r>
              <a:rPr kumimoji="0" lang="en-US" noProof="0" dirty="0"/>
              <a:t>Click to edit Master title style</a:t>
            </a:r>
          </a:p>
        </p:txBody>
      </p:sp>
      <p:sp>
        <p:nvSpPr>
          <p:cNvPr id="10" name="Content Placeholder 9">
            <a:extLst>
              <a:ext uri="{FF2B5EF4-FFF2-40B4-BE49-F238E27FC236}">
                <a16:creationId xmlns:a16="http://schemas.microsoft.com/office/drawing/2014/main" id="{964278C8-04F7-5A81-8A65-CA4710CE1812}"/>
              </a:ext>
            </a:extLst>
          </p:cNvPr>
          <p:cNvSpPr>
            <a:spLocks noGrp="1"/>
          </p:cNvSpPr>
          <p:nvPr>
            <p:ph sz="quarter" idx="10"/>
          </p:nvPr>
        </p:nvSpPr>
        <p:spPr>
          <a:xfrm>
            <a:off x="202772" y="685170"/>
            <a:ext cx="8771976" cy="44693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56075CF2-CACA-654D-1ECD-4E3E7A7A5E37}"/>
              </a:ext>
            </a:extLst>
          </p:cNvPr>
          <p:cNvSpPr>
            <a:spLocks noGrp="1"/>
          </p:cNvSpPr>
          <p:nvPr>
            <p:ph type="dt" sz="half" idx="10"/>
          </p:nvPr>
        </p:nvSpPr>
        <p:spPr/>
        <p:txBody>
          <a:bodyPr/>
          <a:lstStyle/>
          <a:p>
            <a:r>
              <a:rPr lang="en-US"/>
              <a:t>01/11/2023</a:t>
            </a:r>
            <a:endParaRPr lang="en-US" dirty="0"/>
          </a:p>
        </p:txBody>
      </p:sp>
      <p:sp>
        <p:nvSpPr>
          <p:cNvPr id="4" name="Footer Placeholder 3">
            <a:extLst>
              <a:ext uri="{FF2B5EF4-FFF2-40B4-BE49-F238E27FC236}">
                <a16:creationId xmlns:a16="http://schemas.microsoft.com/office/drawing/2014/main" id="{2CA904BD-1848-989B-E287-56ADDA6D34D0}"/>
              </a:ext>
            </a:extLst>
          </p:cNvPr>
          <p:cNvSpPr>
            <a:spLocks noGrp="1"/>
          </p:cNvSpPr>
          <p:nvPr>
            <p:ph type="ftr" sz="quarter" idx="11"/>
          </p:nvPr>
        </p:nvSpPr>
        <p:spPr/>
        <p:txBody>
          <a:bodyPr/>
          <a:lstStyle/>
          <a:p>
            <a:r>
              <a:rPr lang="en-US"/>
              <a:t>HFM WP4.5 – Mariusz Wozniak</a:t>
            </a:r>
            <a:endParaRPr lang="en-US" dirty="0"/>
          </a:p>
        </p:txBody>
      </p:sp>
      <p:sp>
        <p:nvSpPr>
          <p:cNvPr id="5" name="Slide Number Placeholder 4">
            <a:extLst>
              <a:ext uri="{FF2B5EF4-FFF2-40B4-BE49-F238E27FC236}">
                <a16:creationId xmlns:a16="http://schemas.microsoft.com/office/drawing/2014/main" id="{10EF6723-D640-49B5-011B-AC6F4B527BE6}"/>
              </a:ext>
            </a:extLst>
          </p:cNvPr>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45849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678806" y="1869723"/>
            <a:ext cx="8219661" cy="1326444"/>
          </a:xfrm>
        </p:spPr>
        <p:txBody>
          <a:bodyPr anchor="ctr"/>
          <a:lstStyle>
            <a:lvl1pPr algn="l">
              <a:defRPr sz="3450"/>
            </a:lvl1pPr>
          </a:lstStyle>
          <a:p>
            <a:r>
              <a:rPr kumimoji="0" lang="en-GB" noProof="0" dirty="0"/>
              <a:t>Click to edit Master title style</a:t>
            </a:r>
          </a:p>
        </p:txBody>
      </p:sp>
      <p:sp>
        <p:nvSpPr>
          <p:cNvPr id="3" name="Date Placeholder 1"/>
          <p:cNvSpPr>
            <a:spLocks noGrp="1"/>
          </p:cNvSpPr>
          <p:nvPr>
            <p:ph type="dt" sz="half" idx="2"/>
          </p:nvPr>
        </p:nvSpPr>
        <p:spPr>
          <a:xfrm>
            <a:off x="2969335" y="5301982"/>
            <a:ext cx="2133600" cy="304271"/>
          </a:xfrm>
          <a:prstGeom prst="rect">
            <a:avLst/>
          </a:prstGeom>
        </p:spPr>
        <p:txBody>
          <a:bodyPr vert="horz" lIns="91440" tIns="45720" rIns="91440" bIns="45720" rtlCol="0" anchor="ctr"/>
          <a:lstStyle>
            <a:lvl1pPr algn="l">
              <a:defRPr sz="675">
                <a:solidFill>
                  <a:schemeClr val="bg1"/>
                </a:solidFill>
              </a:defRPr>
            </a:lvl1pPr>
          </a:lstStyle>
          <a:p>
            <a:r>
              <a:rPr lang="en-US" dirty="0"/>
              <a:t>01/11/2023</a:t>
            </a:r>
          </a:p>
        </p:txBody>
      </p:sp>
      <p:sp>
        <p:nvSpPr>
          <p:cNvPr id="4" name="Footer Placeholder 2"/>
          <p:cNvSpPr>
            <a:spLocks noGrp="1"/>
          </p:cNvSpPr>
          <p:nvPr>
            <p:ph type="ftr" sz="quarter" idx="3"/>
          </p:nvPr>
        </p:nvSpPr>
        <p:spPr>
          <a:xfrm>
            <a:off x="5182756" y="5296960"/>
            <a:ext cx="2895600" cy="304271"/>
          </a:xfrm>
          <a:prstGeom prst="rect">
            <a:avLst/>
          </a:prstGeom>
        </p:spPr>
        <p:txBody>
          <a:bodyPr vert="horz" lIns="91440" tIns="45720" rIns="91440" bIns="45720" rtlCol="0" anchor="ctr"/>
          <a:lstStyle>
            <a:lvl1pPr algn="ctr">
              <a:defRPr sz="675">
                <a:solidFill>
                  <a:schemeClr val="bg1"/>
                </a:solidFill>
              </a:defRPr>
            </a:lvl1pPr>
          </a:lstStyle>
          <a:p>
            <a:r>
              <a:rPr lang="en-US" dirty="0"/>
              <a:t>HFM WP4.5 – Mariusz Wozniak</a:t>
            </a:r>
          </a:p>
        </p:txBody>
      </p:sp>
      <p:sp>
        <p:nvSpPr>
          <p:cNvPr id="5" name="Slide Number Placeholder 3"/>
          <p:cNvSpPr>
            <a:spLocks noGrp="1"/>
          </p:cNvSpPr>
          <p:nvPr>
            <p:ph type="sldNum" sz="quarter" idx="4"/>
          </p:nvPr>
        </p:nvSpPr>
        <p:spPr>
          <a:xfrm>
            <a:off x="8185377" y="5296960"/>
            <a:ext cx="501424" cy="304271"/>
          </a:xfrm>
          <a:prstGeom prst="rect">
            <a:avLst/>
          </a:prstGeom>
        </p:spPr>
        <p:txBody>
          <a:bodyPr vert="horz" lIns="91440" tIns="45720" rIns="91440" bIns="45720" rtlCol="0" anchor="ctr"/>
          <a:lstStyle>
            <a:lvl1pPr algn="r">
              <a:defRPr sz="675">
                <a:solidFill>
                  <a:schemeClr val="bg1"/>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CCA24CF-D850-46CC-9A23-2D11D001C93C}"/>
              </a:ext>
            </a:extLst>
          </p:cNvPr>
          <p:cNvSpPr/>
          <p:nvPr userDrawn="1"/>
        </p:nvSpPr>
        <p:spPr>
          <a:xfrm>
            <a:off x="0" y="5211279"/>
            <a:ext cx="9144000" cy="497238"/>
          </a:xfrm>
          <a:prstGeom prst="rect">
            <a:avLst/>
          </a:prstGeom>
          <a:solidFill>
            <a:schemeClr val="tx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sz="1350">
              <a:solidFill>
                <a:schemeClr val="bg1"/>
              </a:solidFill>
              <a:latin typeface="Calibri" panose="020F0502020204030204" pitchFamily="34" charset="0"/>
              <a:cs typeface="Calibri" panose="020F0502020204030204" pitchFamily="34" charset="0"/>
            </a:endParaRPr>
          </a:p>
        </p:txBody>
      </p:sp>
      <p:sp>
        <p:nvSpPr>
          <p:cNvPr id="9" name="Espace réservé du titre 8"/>
          <p:cNvSpPr>
            <a:spLocks noGrp="1"/>
          </p:cNvSpPr>
          <p:nvPr>
            <p:ph type="title"/>
          </p:nvPr>
        </p:nvSpPr>
        <p:spPr>
          <a:xfrm>
            <a:off x="202772" y="75397"/>
            <a:ext cx="8771976" cy="536402"/>
          </a:xfrm>
          <a:prstGeom prst="rect">
            <a:avLst/>
          </a:prstGeom>
        </p:spPr>
        <p:txBody>
          <a:bodyPr vert="horz" lIns="45720" rIns="45720" anchor="ctr">
            <a:normAutofit/>
          </a:bodyPr>
          <a:lstStyle/>
          <a:p>
            <a:r>
              <a:rPr kumimoji="0" lang="en-US" noProof="0" dirty="0"/>
              <a:t>Click to edit Master title style</a:t>
            </a:r>
          </a:p>
        </p:txBody>
      </p:sp>
      <p:sp>
        <p:nvSpPr>
          <p:cNvPr id="30" name="Espace réservé du texte 29"/>
          <p:cNvSpPr>
            <a:spLocks noGrp="1"/>
          </p:cNvSpPr>
          <p:nvPr>
            <p:ph type="body" idx="1"/>
          </p:nvPr>
        </p:nvSpPr>
        <p:spPr>
          <a:xfrm>
            <a:off x="202772" y="661915"/>
            <a:ext cx="8771976" cy="4476268"/>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sp>
        <p:nvSpPr>
          <p:cNvPr id="2" name="Date Placeholder 1"/>
          <p:cNvSpPr>
            <a:spLocks noGrp="1"/>
          </p:cNvSpPr>
          <p:nvPr>
            <p:ph type="dt" sz="half" idx="2"/>
          </p:nvPr>
        </p:nvSpPr>
        <p:spPr>
          <a:xfrm>
            <a:off x="2969335" y="5301982"/>
            <a:ext cx="2133600" cy="304271"/>
          </a:xfrm>
          <a:prstGeom prst="rect">
            <a:avLst/>
          </a:prstGeom>
        </p:spPr>
        <p:txBody>
          <a:bodyPr vert="horz" lIns="91440" tIns="45720" rIns="91440" bIns="45720" rtlCol="0" anchor="ctr"/>
          <a:lstStyle>
            <a:lvl1pPr algn="l">
              <a:defRPr sz="675">
                <a:solidFill>
                  <a:schemeClr val="bg1"/>
                </a:solidFill>
                <a:latin typeface="Calibri" panose="020F0502020204030204" pitchFamily="34" charset="0"/>
                <a:cs typeface="Calibri" panose="020F0502020204030204" pitchFamily="34" charset="0"/>
              </a:defRPr>
            </a:lvl1pPr>
          </a:lstStyle>
          <a:p>
            <a:r>
              <a:rPr lang="en-US" dirty="0"/>
              <a:t>28/03/2024</a:t>
            </a:r>
          </a:p>
        </p:txBody>
      </p:sp>
      <p:sp>
        <p:nvSpPr>
          <p:cNvPr id="3" name="Footer Placeholder 2"/>
          <p:cNvSpPr>
            <a:spLocks noGrp="1"/>
          </p:cNvSpPr>
          <p:nvPr>
            <p:ph type="ftr" sz="quarter" idx="3"/>
          </p:nvPr>
        </p:nvSpPr>
        <p:spPr>
          <a:xfrm>
            <a:off x="5182756" y="5296960"/>
            <a:ext cx="2895600" cy="304271"/>
          </a:xfrm>
          <a:prstGeom prst="rect">
            <a:avLst/>
          </a:prstGeom>
        </p:spPr>
        <p:txBody>
          <a:bodyPr vert="horz" lIns="91440" tIns="45720" rIns="91440" bIns="45720" rtlCol="0" anchor="ctr"/>
          <a:lstStyle>
            <a:lvl1pPr algn="ctr">
              <a:defRPr sz="750">
                <a:solidFill>
                  <a:schemeClr val="bg1"/>
                </a:solidFill>
                <a:latin typeface="Calibri" panose="020F0502020204030204" pitchFamily="34" charset="0"/>
                <a:cs typeface="Calibri" panose="020F0502020204030204" pitchFamily="34" charset="0"/>
              </a:defRPr>
            </a:lvl1pPr>
          </a:lstStyle>
          <a:p>
            <a:r>
              <a:rPr lang="en-US" dirty="0"/>
              <a:t>HFM WP4.5 – Mariusz Wozniak</a:t>
            </a:r>
          </a:p>
        </p:txBody>
      </p:sp>
      <p:sp>
        <p:nvSpPr>
          <p:cNvPr id="4" name="Slide Number Placeholder 3"/>
          <p:cNvSpPr>
            <a:spLocks noGrp="1"/>
          </p:cNvSpPr>
          <p:nvPr>
            <p:ph type="sldNum" sz="quarter" idx="4"/>
          </p:nvPr>
        </p:nvSpPr>
        <p:spPr>
          <a:xfrm>
            <a:off x="8185377" y="5296960"/>
            <a:ext cx="501424" cy="304271"/>
          </a:xfrm>
          <a:prstGeom prst="rect">
            <a:avLst/>
          </a:prstGeom>
        </p:spPr>
        <p:txBody>
          <a:bodyPr vert="horz" lIns="91440" tIns="45720" rIns="91440" bIns="45720" rtlCol="0" anchor="ctr"/>
          <a:lstStyle>
            <a:lvl1pPr algn="r">
              <a:defRPr sz="900">
                <a:solidFill>
                  <a:schemeClr val="bg1"/>
                </a:solidFill>
                <a:latin typeface="Calibri" panose="020F0502020204030204" pitchFamily="34" charset="0"/>
                <a:cs typeface="Calibri" panose="020F0502020204030204" pitchFamily="34" charset="0"/>
              </a:defRPr>
            </a:lvl1pPr>
          </a:lstStyle>
          <a:p>
            <a:fld id="{17918391-D411-FE40-AAD7-861AE5233E0E}" type="slidenum">
              <a:rPr lang="en-US" smtClean="0"/>
              <a:pPr/>
              <a:t>‹#›</a:t>
            </a:fld>
            <a:endParaRPr lang="en-US" dirty="0"/>
          </a:p>
        </p:txBody>
      </p:sp>
      <p:pic>
        <p:nvPicPr>
          <p:cNvPr id="5" name="Picture 4">
            <a:extLst>
              <a:ext uri="{FF2B5EF4-FFF2-40B4-BE49-F238E27FC236}">
                <a16:creationId xmlns:a16="http://schemas.microsoft.com/office/drawing/2014/main" id="{19F2D05B-B02A-E0A4-7909-C552FEA366B0}"/>
              </a:ext>
            </a:extLst>
          </p:cNvPr>
          <p:cNvPicPr>
            <a:picLocks noChangeAspect="1"/>
          </p:cNvPicPr>
          <p:nvPr userDrawn="1"/>
        </p:nvPicPr>
        <p:blipFill rotWithShape="1">
          <a:blip r:embed="rId6"/>
          <a:srcRect b="36557"/>
          <a:stretch/>
        </p:blipFill>
        <p:spPr bwMode="auto">
          <a:xfrm>
            <a:off x="-38112" y="5245470"/>
            <a:ext cx="557939" cy="452061"/>
          </a:xfrm>
          <a:prstGeom prst="rect">
            <a:avLst/>
          </a:prstGeom>
          <a:noFill/>
        </p:spPr>
      </p:pic>
      <p:pic>
        <p:nvPicPr>
          <p:cNvPr id="7" name="Picture 6">
            <a:extLst>
              <a:ext uri="{FF2B5EF4-FFF2-40B4-BE49-F238E27FC236}">
                <a16:creationId xmlns:a16="http://schemas.microsoft.com/office/drawing/2014/main" id="{57952228-2CF1-0252-AF01-FFEB857C0145}"/>
              </a:ext>
            </a:extLst>
          </p:cNvPr>
          <p:cNvPicPr>
            <a:picLocks noChangeAspect="1"/>
          </p:cNvPicPr>
          <p:nvPr userDrawn="1"/>
        </p:nvPicPr>
        <p:blipFill rotWithShape="1">
          <a:blip r:embed="rId6"/>
          <a:srcRect t="62024"/>
          <a:stretch/>
        </p:blipFill>
        <p:spPr bwMode="auto">
          <a:xfrm>
            <a:off x="542653" y="5331150"/>
            <a:ext cx="557939" cy="270594"/>
          </a:xfrm>
          <a:prstGeom prst="rect">
            <a:avLst/>
          </a:prstGeom>
          <a:noFill/>
        </p:spPr>
      </p:pic>
      <p:cxnSp>
        <p:nvCxnSpPr>
          <p:cNvPr id="12" name="Straight Connector 11">
            <a:extLst>
              <a:ext uri="{FF2B5EF4-FFF2-40B4-BE49-F238E27FC236}">
                <a16:creationId xmlns:a16="http://schemas.microsoft.com/office/drawing/2014/main" id="{35F93947-D45D-EBC8-E00E-9F2E30ED6E49}"/>
              </a:ext>
            </a:extLst>
          </p:cNvPr>
          <p:cNvCxnSpPr/>
          <p:nvPr userDrawn="1"/>
        </p:nvCxnSpPr>
        <p:spPr>
          <a:xfrm>
            <a:off x="508262" y="5184419"/>
            <a:ext cx="0" cy="497238"/>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6" r:id="rId4"/>
  </p:sldLayoutIdLst>
  <p:hf hdr="0"/>
  <p:txStyles>
    <p:titleStyle>
      <a:lvl1pPr algn="l" rtl="0" eaLnBrk="1" latinLnBrk="0" hangingPunct="1">
        <a:spcBef>
          <a:spcPct val="0"/>
        </a:spcBef>
        <a:buNone/>
        <a:defRPr kumimoji="0" sz="3000" kern="1200">
          <a:solidFill>
            <a:schemeClr val="tx1"/>
          </a:solidFill>
          <a:latin typeface="Calibri" panose="020F0502020204030204" pitchFamily="34" charset="0"/>
          <a:ea typeface="+mj-ea"/>
          <a:cs typeface="Calibri" panose="020F0502020204030204" pitchFamily="34" charset="0"/>
        </a:defRPr>
      </a:lvl1pPr>
    </p:titleStyle>
    <p:bodyStyle>
      <a:lvl1pPr marL="370332" indent="-342900" algn="l" rtl="0" eaLnBrk="1" latinLnBrk="0" hangingPunct="1">
        <a:spcBef>
          <a:spcPct val="20000"/>
        </a:spcBef>
        <a:buClr>
          <a:schemeClr val="tx1"/>
        </a:buClr>
        <a:buSzPct val="80000"/>
        <a:buFont typeface="Arial"/>
        <a:buChar char="•"/>
        <a:defRPr kumimoji="0" sz="2250" kern="1200">
          <a:solidFill>
            <a:schemeClr val="tx1"/>
          </a:solidFill>
          <a:latin typeface="Calibri" panose="020F0502020204030204" pitchFamily="34" charset="0"/>
          <a:ea typeface="+mn-ea"/>
          <a:cs typeface="Calibri" panose="020F0502020204030204" pitchFamily="34" charset="0"/>
        </a:defRPr>
      </a:lvl1pPr>
      <a:lvl2pPr marL="678942" indent="-342900" algn="l" rtl="0" eaLnBrk="1" latinLnBrk="0" hangingPunct="1">
        <a:spcBef>
          <a:spcPct val="20000"/>
        </a:spcBef>
        <a:buClr>
          <a:schemeClr val="tx1"/>
        </a:buClr>
        <a:buSzPct val="90000"/>
        <a:buFont typeface="Arial"/>
        <a:buChar char="•"/>
        <a:defRPr kumimoji="0" sz="1950" kern="1200">
          <a:solidFill>
            <a:schemeClr val="tx1"/>
          </a:solidFill>
          <a:latin typeface="Calibri" panose="020F0502020204030204" pitchFamily="34" charset="0"/>
          <a:ea typeface="+mn-ea"/>
          <a:cs typeface="Calibri" panose="020F0502020204030204" pitchFamily="34" charset="0"/>
        </a:defRPr>
      </a:lvl2pPr>
      <a:lvl3pPr marL="819531" indent="-257175" algn="l" rtl="0" eaLnBrk="1" latinLnBrk="0" hangingPunct="1">
        <a:spcBef>
          <a:spcPct val="20000"/>
        </a:spcBef>
        <a:buClr>
          <a:schemeClr val="tx1"/>
        </a:buClr>
        <a:buSzPct val="85000"/>
        <a:buFont typeface="Arial"/>
        <a:buChar char="•"/>
        <a:defRPr kumimoji="0" sz="1800" kern="1200">
          <a:solidFill>
            <a:schemeClr val="tx1"/>
          </a:solidFill>
          <a:latin typeface="Calibri" panose="020F0502020204030204" pitchFamily="34" charset="0"/>
          <a:ea typeface="+mn-ea"/>
          <a:cs typeface="Calibri" panose="020F0502020204030204" pitchFamily="34" charset="0"/>
        </a:defRPr>
      </a:lvl3pPr>
      <a:lvl4pPr marL="1038987" indent="-257175" algn="l" rtl="0" eaLnBrk="1" latinLnBrk="0" hangingPunct="1">
        <a:spcBef>
          <a:spcPct val="20000"/>
        </a:spcBef>
        <a:buClr>
          <a:schemeClr val="tx1"/>
        </a:buClr>
        <a:buSzPct val="90000"/>
        <a:buFont typeface="Arial"/>
        <a:buChar char="•"/>
        <a:defRPr kumimoji="0" sz="1500" kern="1200">
          <a:solidFill>
            <a:schemeClr val="tx1"/>
          </a:solidFill>
          <a:latin typeface="Calibri" panose="020F0502020204030204" pitchFamily="34" charset="0"/>
          <a:ea typeface="+mn-ea"/>
          <a:cs typeface="Calibri" panose="020F0502020204030204" pitchFamily="34" charset="0"/>
        </a:defRPr>
      </a:lvl4pPr>
      <a:lvl5pPr marL="1237869" indent="-257175" algn="l" rtl="0" eaLnBrk="1" latinLnBrk="0" hangingPunct="1">
        <a:spcBef>
          <a:spcPct val="20000"/>
        </a:spcBef>
        <a:buClr>
          <a:schemeClr val="tx1"/>
        </a:buClr>
        <a:buSzPct val="100000"/>
        <a:buFont typeface="Arial"/>
        <a:buChar char="•"/>
        <a:defRPr kumimoji="0" sz="1500" kern="1200">
          <a:solidFill>
            <a:schemeClr val="tx1"/>
          </a:solidFill>
          <a:latin typeface="Calibri" panose="020F0502020204030204" pitchFamily="34" charset="0"/>
          <a:ea typeface="+mn-ea"/>
          <a:cs typeface="Calibri" panose="020F0502020204030204" pitchFamily="34" charset="0"/>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3F5EA6F-A32C-9F71-8C90-E89988DEF360}"/>
              </a:ext>
            </a:extLst>
          </p:cNvPr>
          <p:cNvSpPr>
            <a:spLocks noGrp="1"/>
          </p:cNvSpPr>
          <p:nvPr>
            <p:ph type="dt" sz="half" idx="2"/>
          </p:nvPr>
        </p:nvSpPr>
        <p:spPr>
          <a:xfrm>
            <a:off x="3496346" y="5301982"/>
            <a:ext cx="1833033" cy="304271"/>
          </a:xfrm>
        </p:spPr>
        <p:txBody>
          <a:bodyPr/>
          <a:lstStyle/>
          <a:p>
            <a:r>
              <a:rPr lang="en-US" sz="800" dirty="0"/>
              <a:t>A. Verweij, BLMTWG, 11/4/2025</a:t>
            </a:r>
          </a:p>
        </p:txBody>
      </p:sp>
      <p:sp>
        <p:nvSpPr>
          <p:cNvPr id="5" name="Slide Number Placeholder 4">
            <a:extLst>
              <a:ext uri="{FF2B5EF4-FFF2-40B4-BE49-F238E27FC236}">
                <a16:creationId xmlns:a16="http://schemas.microsoft.com/office/drawing/2014/main" id="{50E498B4-68E2-360B-F6EC-210232D5CA79}"/>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9" name="Title 1">
            <a:extLst>
              <a:ext uri="{FF2B5EF4-FFF2-40B4-BE49-F238E27FC236}">
                <a16:creationId xmlns:a16="http://schemas.microsoft.com/office/drawing/2014/main" id="{431CBEE3-BC2C-08FC-8152-98C938D6627A}"/>
              </a:ext>
            </a:extLst>
          </p:cNvPr>
          <p:cNvSpPr>
            <a:spLocks noGrp="1"/>
          </p:cNvSpPr>
          <p:nvPr>
            <p:ph type="title"/>
          </p:nvPr>
        </p:nvSpPr>
        <p:spPr>
          <a:xfrm>
            <a:off x="1001748" y="1540923"/>
            <a:ext cx="7120371" cy="844137"/>
          </a:xfrm>
          <a:solidFill>
            <a:srgbClr val="FFFF00">
              <a:alpha val="9000"/>
            </a:srgbClr>
          </a:solidFill>
          <a:ln>
            <a:noFill/>
          </a:ln>
        </p:spPr>
        <p:txBody>
          <a:bodyPr>
            <a:normAutofit/>
          </a:bodyPr>
          <a:lstStyle/>
          <a:p>
            <a:pPr algn="ctr"/>
            <a:r>
              <a:rPr lang="en-GB" sz="3600" b="0" i="0" dirty="0">
                <a:solidFill>
                  <a:srgbClr val="1A63A0"/>
                </a:solidFill>
                <a:effectLst/>
                <a:latin typeface="Roboto" panose="02000000000000000000" pitchFamily="2" charset="0"/>
              </a:rPr>
              <a:t>Considerations of Q6 quench level</a:t>
            </a:r>
            <a:endParaRPr lang="en-GB" sz="3600" dirty="0"/>
          </a:p>
        </p:txBody>
      </p:sp>
      <p:sp>
        <p:nvSpPr>
          <p:cNvPr id="11" name="TextBox 10">
            <a:extLst>
              <a:ext uri="{FF2B5EF4-FFF2-40B4-BE49-F238E27FC236}">
                <a16:creationId xmlns:a16="http://schemas.microsoft.com/office/drawing/2014/main" id="{6BB95262-3161-D9C9-9A15-42F5C199A15E}"/>
              </a:ext>
            </a:extLst>
          </p:cNvPr>
          <p:cNvSpPr txBox="1"/>
          <p:nvPr/>
        </p:nvSpPr>
        <p:spPr>
          <a:xfrm>
            <a:off x="3570998" y="2631944"/>
            <a:ext cx="1683731" cy="400110"/>
          </a:xfrm>
          <a:prstGeom prst="rect">
            <a:avLst/>
          </a:prstGeom>
          <a:noFill/>
        </p:spPr>
        <p:txBody>
          <a:bodyPr wrap="none" rtlCol="0">
            <a:spAutoFit/>
          </a:bodyPr>
          <a:lstStyle/>
          <a:p>
            <a:r>
              <a:rPr lang="en-GB" sz="2000" dirty="0"/>
              <a:t>Arjan Verweij</a:t>
            </a:r>
            <a:endParaRPr lang="en-FR" sz="2000" dirty="0"/>
          </a:p>
        </p:txBody>
      </p:sp>
    </p:spTree>
    <p:extLst>
      <p:ext uri="{BB962C8B-B14F-4D97-AF65-F5344CB8AC3E}">
        <p14:creationId xmlns:p14="http://schemas.microsoft.com/office/powerpoint/2010/main" val="35777000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1FDAFF-A1E0-BD01-F572-27C2CA208FEC}"/>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40FDCAB5-246B-E1BB-49ED-B877291E2E05}"/>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8" name="Title 1">
            <a:extLst>
              <a:ext uri="{FF2B5EF4-FFF2-40B4-BE49-F238E27FC236}">
                <a16:creationId xmlns:a16="http://schemas.microsoft.com/office/drawing/2014/main" id="{FFA0BE9F-DC43-B72A-102D-F96959B8C218}"/>
              </a:ext>
            </a:extLst>
          </p:cNvPr>
          <p:cNvSpPr txBox="1">
            <a:spLocks/>
          </p:cNvSpPr>
          <p:nvPr/>
        </p:nvSpPr>
        <p:spPr>
          <a:xfrm>
            <a:off x="459947" y="276896"/>
            <a:ext cx="8226854" cy="553792"/>
          </a:xfrm>
          <a:prstGeom prst="rect">
            <a:avLst/>
          </a:prstGeom>
        </p:spPr>
        <p:txBody>
          <a:bodyPr vert="horz" lIns="45720" rIns="45720" anchor="ctr">
            <a:normAutofit/>
          </a:bodyPr>
          <a:lstStyle>
            <a:lvl1pPr algn="l" rtl="0" eaLnBrk="1" latinLnBrk="0" hangingPunct="1">
              <a:spcBef>
                <a:spcPct val="0"/>
              </a:spcBef>
              <a:buNone/>
              <a:defRPr kumimoji="0" sz="3000" kern="1200">
                <a:solidFill>
                  <a:schemeClr val="tx1"/>
                </a:solidFill>
                <a:latin typeface="Calibri" panose="020F0502020204030204" pitchFamily="34" charset="0"/>
                <a:ea typeface="+mj-ea"/>
                <a:cs typeface="Calibri" panose="020F0502020204030204" pitchFamily="34" charset="0"/>
              </a:defRPr>
            </a:lvl1pPr>
          </a:lstStyle>
          <a:p>
            <a:pPr algn="ctr" defTabSz="914400"/>
            <a:r>
              <a:rPr lang="en-GB" sz="2800" b="1" dirty="0"/>
              <a:t>RQ6</a:t>
            </a:r>
          </a:p>
        </p:txBody>
      </p:sp>
      <p:sp>
        <p:nvSpPr>
          <p:cNvPr id="5" name="Content Placeholder 5">
            <a:extLst>
              <a:ext uri="{FF2B5EF4-FFF2-40B4-BE49-F238E27FC236}">
                <a16:creationId xmlns:a16="http://schemas.microsoft.com/office/drawing/2014/main" id="{31A8E424-28EA-488F-418D-8695F2DD1C19}"/>
              </a:ext>
            </a:extLst>
          </p:cNvPr>
          <p:cNvSpPr txBox="1">
            <a:spLocks/>
          </p:cNvSpPr>
          <p:nvPr/>
        </p:nvSpPr>
        <p:spPr>
          <a:xfrm>
            <a:off x="580607" y="1041618"/>
            <a:ext cx="8106194" cy="3385542"/>
          </a:xfrm>
          <a:prstGeom prst="rect">
            <a:avLst/>
          </a:prstGeom>
        </p:spPr>
        <p:txBody>
          <a:bodyPr vert="horz" wrap="square">
            <a:spAutoFit/>
          </a:bodyPr>
          <a:lstStyle>
            <a:lvl1pPr marL="370332" indent="-342900" algn="l" rtl="0" eaLnBrk="1" latinLnBrk="0" hangingPunct="1">
              <a:spcBef>
                <a:spcPct val="20000"/>
              </a:spcBef>
              <a:buClr>
                <a:schemeClr val="tx1"/>
              </a:buClr>
              <a:buSzPct val="80000"/>
              <a:buFont typeface="Arial"/>
              <a:buChar char="•"/>
              <a:defRPr kumimoji="0" sz="2250" kern="1200">
                <a:solidFill>
                  <a:schemeClr val="tx1"/>
                </a:solidFill>
                <a:latin typeface="Calibri" panose="020F0502020204030204" pitchFamily="34" charset="0"/>
                <a:ea typeface="+mn-ea"/>
                <a:cs typeface="Calibri" panose="020F0502020204030204" pitchFamily="34" charset="0"/>
              </a:defRPr>
            </a:lvl1pPr>
            <a:lvl2pPr marL="678942" indent="-342900" algn="l" rtl="0" eaLnBrk="1" latinLnBrk="0" hangingPunct="1">
              <a:spcBef>
                <a:spcPct val="20000"/>
              </a:spcBef>
              <a:buClr>
                <a:schemeClr val="tx1"/>
              </a:buClr>
              <a:buSzPct val="90000"/>
              <a:buFont typeface="Arial"/>
              <a:buChar char="•"/>
              <a:defRPr kumimoji="0" sz="1950" kern="1200">
                <a:solidFill>
                  <a:schemeClr val="tx1"/>
                </a:solidFill>
                <a:latin typeface="Calibri" panose="020F0502020204030204" pitchFamily="34" charset="0"/>
                <a:ea typeface="+mn-ea"/>
                <a:cs typeface="Calibri" panose="020F0502020204030204" pitchFamily="34" charset="0"/>
              </a:defRPr>
            </a:lvl2pPr>
            <a:lvl3pPr marL="819531" indent="-257175" algn="l" rtl="0" eaLnBrk="1" latinLnBrk="0" hangingPunct="1">
              <a:spcBef>
                <a:spcPct val="20000"/>
              </a:spcBef>
              <a:buClr>
                <a:schemeClr val="tx1"/>
              </a:buClr>
              <a:buSzPct val="85000"/>
              <a:buFont typeface="Arial"/>
              <a:buChar char="•"/>
              <a:defRPr kumimoji="0" sz="1800" kern="1200">
                <a:solidFill>
                  <a:schemeClr val="tx1"/>
                </a:solidFill>
                <a:latin typeface="Calibri" panose="020F0502020204030204" pitchFamily="34" charset="0"/>
                <a:ea typeface="+mn-ea"/>
                <a:cs typeface="Calibri" panose="020F0502020204030204" pitchFamily="34" charset="0"/>
              </a:defRPr>
            </a:lvl3pPr>
            <a:lvl4pPr marL="1038987" indent="-257175" algn="l" rtl="0" eaLnBrk="1" latinLnBrk="0" hangingPunct="1">
              <a:spcBef>
                <a:spcPct val="20000"/>
              </a:spcBef>
              <a:buClr>
                <a:schemeClr val="tx1"/>
              </a:buClr>
              <a:buSzPct val="90000"/>
              <a:buFont typeface="Arial"/>
              <a:buChar char="•"/>
              <a:defRPr kumimoji="0" sz="1500" kern="1200">
                <a:solidFill>
                  <a:schemeClr val="tx1"/>
                </a:solidFill>
                <a:latin typeface="Calibri" panose="020F0502020204030204" pitchFamily="34" charset="0"/>
                <a:ea typeface="+mn-ea"/>
                <a:cs typeface="Calibri" panose="020F0502020204030204" pitchFamily="34" charset="0"/>
              </a:defRPr>
            </a:lvl4pPr>
            <a:lvl5pPr marL="1237869" indent="-257175" algn="l" rtl="0" eaLnBrk="1" latinLnBrk="0" hangingPunct="1">
              <a:spcBef>
                <a:spcPct val="20000"/>
              </a:spcBef>
              <a:buClr>
                <a:schemeClr val="tx1"/>
              </a:buClr>
              <a:buSzPct val="100000"/>
              <a:buFont typeface="Arial"/>
              <a:buChar char="•"/>
              <a:defRPr kumimoji="0" sz="1500" kern="1200">
                <a:solidFill>
                  <a:schemeClr val="tx1"/>
                </a:solidFill>
                <a:latin typeface="Calibri" panose="020F0502020204030204" pitchFamily="34" charset="0"/>
                <a:ea typeface="+mn-ea"/>
                <a:cs typeface="Calibri" panose="020F0502020204030204" pitchFamily="34" charset="0"/>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a:lstStyle>
          <a:p>
            <a:pPr marL="322326" indent="-285750" defTabSz="914400">
              <a:buFont typeface="Wingdings" panose="05000000000000000000" pitchFamily="2" charset="2"/>
              <a:buChar char="Ø"/>
            </a:pPr>
            <a:r>
              <a:rPr lang="en-US" sz="1600" dirty="0"/>
              <a:t>8 circuits in the LHC: L3B1, L3B2, R3B1, R3B2, L7B1, L7B2, R7B1, R7B2</a:t>
            </a:r>
          </a:p>
          <a:p>
            <a:pPr marL="322326" indent="-285750" defTabSz="914400">
              <a:spcBef>
                <a:spcPts val="1200"/>
              </a:spcBef>
              <a:buFont typeface="Wingdings" panose="05000000000000000000" pitchFamily="2" charset="2"/>
              <a:buChar char="Ø"/>
            </a:pPr>
            <a:r>
              <a:rPr lang="en-US" sz="1600" dirty="0"/>
              <a:t>Each circuit contains 6 </a:t>
            </a:r>
            <a:r>
              <a:rPr lang="en-US" sz="1600" b="1" dirty="0"/>
              <a:t>MQTLH</a:t>
            </a:r>
            <a:r>
              <a:rPr lang="en-US" sz="1600" dirty="0"/>
              <a:t> magnets operated at 4.5 K with length=1.3 m and </a:t>
            </a:r>
            <a:r>
              <a:rPr lang="en-US" sz="1600" dirty="0" err="1"/>
              <a:t>I</a:t>
            </a:r>
            <a:r>
              <a:rPr lang="en-US" sz="1600" baseline="-25000" dirty="0" err="1"/>
              <a:t>ult</a:t>
            </a:r>
            <a:r>
              <a:rPr lang="en-US" sz="1600" dirty="0"/>
              <a:t>=490 A</a:t>
            </a:r>
          </a:p>
          <a:p>
            <a:pPr marL="322326" indent="-285750" defTabSz="914400">
              <a:spcBef>
                <a:spcPts val="1200"/>
              </a:spcBef>
              <a:buFont typeface="Wingdings" panose="05000000000000000000" pitchFamily="2" charset="2"/>
              <a:buChar char="Ø"/>
            </a:pPr>
            <a:r>
              <a:rPr lang="en-US" sz="1600" dirty="0" err="1"/>
              <a:t>L</a:t>
            </a:r>
            <a:r>
              <a:rPr lang="en-US" sz="1600" baseline="-25000" dirty="0" err="1"/>
              <a:t>mag</a:t>
            </a:r>
            <a:r>
              <a:rPr lang="en-US" sz="1600" dirty="0"/>
              <a:t>=0.12 H, </a:t>
            </a:r>
            <a:r>
              <a:rPr lang="en-US" sz="1600" dirty="0" err="1"/>
              <a:t>L</a:t>
            </a:r>
            <a:r>
              <a:rPr lang="en-US" sz="1600" baseline="-25000" dirty="0" err="1"/>
              <a:t>circ</a:t>
            </a:r>
            <a:r>
              <a:rPr lang="en-US" sz="1600" dirty="0"/>
              <a:t>=0.72 H</a:t>
            </a:r>
          </a:p>
          <a:p>
            <a:pPr marL="322326" indent="-285750" defTabSz="914400">
              <a:spcBef>
                <a:spcPts val="1200"/>
              </a:spcBef>
              <a:buFont typeface="Wingdings" panose="05000000000000000000" pitchFamily="2" charset="2"/>
              <a:buChar char="Ø"/>
            </a:pPr>
            <a:r>
              <a:rPr lang="en-US" sz="1600" dirty="0" err="1"/>
              <a:t>Q</a:t>
            </a:r>
            <a:r>
              <a:rPr lang="en-US" sz="1600" baseline="-25000" dirty="0" err="1"/>
              <a:t>stored</a:t>
            </a:r>
            <a:r>
              <a:rPr lang="en-US" sz="1600" baseline="-25000" dirty="0"/>
              <a:t>, circuit</a:t>
            </a:r>
            <a:r>
              <a:rPr lang="en-US" sz="1600" dirty="0"/>
              <a:t>=0.6 kJ (at 40 A), 86 kJ (at 490 A)</a:t>
            </a:r>
          </a:p>
          <a:p>
            <a:pPr marL="322326" indent="-285750" defTabSz="914400">
              <a:spcBef>
                <a:spcPts val="1200"/>
              </a:spcBef>
              <a:buFont typeface="Wingdings" panose="05000000000000000000" pitchFamily="2" charset="2"/>
              <a:buChar char="Ø"/>
            </a:pPr>
            <a:r>
              <a:rPr lang="en-US" sz="1600" dirty="0"/>
              <a:t>Circuit has EE (R=0.7 Ohm) and </a:t>
            </a:r>
            <a:r>
              <a:rPr lang="en-US" sz="1600" dirty="0" err="1"/>
              <a:t>R</a:t>
            </a:r>
            <a:r>
              <a:rPr lang="en-US" sz="1600" baseline="-25000" dirty="0" err="1"/>
              <a:t>par</a:t>
            </a:r>
            <a:r>
              <a:rPr lang="en-US" sz="1600" dirty="0"/>
              <a:t>=0.2 Ohm over each magnet</a:t>
            </a:r>
          </a:p>
          <a:p>
            <a:pPr marL="322326" indent="-285750" defTabSz="914400">
              <a:spcBef>
                <a:spcPts val="1200"/>
              </a:spcBef>
              <a:buFont typeface="Wingdings" panose="05000000000000000000" pitchFamily="2" charset="2"/>
              <a:buChar char="Ø"/>
            </a:pPr>
            <a:r>
              <a:rPr lang="en-US" sz="1600" dirty="0"/>
              <a:t>Impregnated coil wound from ‘wire 3’ (bare: 1.13 mx0.6 mm, 60 </a:t>
            </a:r>
            <a:r>
              <a:rPr lang="en-US" sz="1600" dirty="0">
                <a:latin typeface="Symbol" panose="05050102010706020507" pitchFamily="18" charset="2"/>
              </a:rPr>
              <a:t>m</a:t>
            </a:r>
            <a:r>
              <a:rPr lang="en-US" sz="1600" dirty="0"/>
              <a:t>m PVA enamel coating, Cu/SC=1.75)</a:t>
            </a:r>
          </a:p>
          <a:p>
            <a:pPr marL="322326" indent="-285750" defTabSz="914400">
              <a:spcBef>
                <a:spcPts val="1200"/>
              </a:spcBef>
              <a:buFont typeface="Wingdings" panose="05000000000000000000" pitchFamily="2" charset="2"/>
              <a:buChar char="Ø"/>
            </a:pPr>
            <a:endParaRPr lang="en-US" sz="1600" dirty="0"/>
          </a:p>
          <a:p>
            <a:pPr marL="36576" indent="0" defTabSz="914400">
              <a:spcBef>
                <a:spcPts val="1200"/>
              </a:spcBef>
              <a:buNone/>
            </a:pPr>
            <a:r>
              <a:rPr lang="en-US" sz="1600" dirty="0"/>
              <a:t>PS: Note that all multi-kA magnets are wound from a Rutherford cable (22 to 46 strands)</a:t>
            </a:r>
          </a:p>
        </p:txBody>
      </p:sp>
      <p:sp>
        <p:nvSpPr>
          <p:cNvPr id="2" name="Date Placeholder 2">
            <a:extLst>
              <a:ext uri="{FF2B5EF4-FFF2-40B4-BE49-F238E27FC236}">
                <a16:creationId xmlns:a16="http://schemas.microsoft.com/office/drawing/2014/main" id="{24D4DDE4-663A-BC93-8D1D-A9ADE3D79611}"/>
              </a:ext>
            </a:extLst>
          </p:cNvPr>
          <p:cNvSpPr>
            <a:spLocks noGrp="1"/>
          </p:cNvSpPr>
          <p:nvPr>
            <p:ph type="dt" sz="half" idx="2"/>
          </p:nvPr>
        </p:nvSpPr>
        <p:spPr>
          <a:xfrm>
            <a:off x="3496346" y="5301982"/>
            <a:ext cx="1833033" cy="304271"/>
          </a:xfrm>
        </p:spPr>
        <p:txBody>
          <a:bodyPr/>
          <a:lstStyle/>
          <a:p>
            <a:r>
              <a:rPr lang="en-US" sz="800" dirty="0"/>
              <a:t>A. Verweij, BLMTWG, 11/4/2025</a:t>
            </a:r>
          </a:p>
        </p:txBody>
      </p:sp>
    </p:spTree>
    <p:extLst>
      <p:ext uri="{BB962C8B-B14F-4D97-AF65-F5344CB8AC3E}">
        <p14:creationId xmlns:p14="http://schemas.microsoft.com/office/powerpoint/2010/main" val="3741569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C304EF-FFA2-870C-D787-8345DF8A95F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BA1C326-E076-87B2-B0D3-1DBD770CEE94}"/>
              </a:ext>
            </a:extLst>
          </p:cNvPr>
          <p:cNvSpPr>
            <a:spLocks noGrp="1"/>
          </p:cNvSpPr>
          <p:nvPr>
            <p:ph type="sldNum" sz="quarter" idx="4"/>
          </p:nvPr>
        </p:nvSpPr>
        <p:spPr/>
        <p:txBody>
          <a:bodyPr/>
          <a:lstStyle/>
          <a:p>
            <a:fld id="{17918391-D411-FE40-AAD7-861AE5233E0E}" type="slidenum">
              <a:rPr lang="en-US" smtClean="0"/>
              <a:pPr/>
              <a:t>3</a:t>
            </a:fld>
            <a:endParaRPr lang="en-US" dirty="0"/>
          </a:p>
        </p:txBody>
      </p:sp>
      <p:pic>
        <p:nvPicPr>
          <p:cNvPr id="3" name="Picture 2" descr="A screenshot of a graph&#10;&#10;AI-generated content may be incorrect.">
            <a:extLst>
              <a:ext uri="{FF2B5EF4-FFF2-40B4-BE49-F238E27FC236}">
                <a16:creationId xmlns:a16="http://schemas.microsoft.com/office/drawing/2014/main" id="{763F4043-628D-3014-9ED3-D8D729718F5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491740" y="805536"/>
            <a:ext cx="6431280" cy="3563393"/>
          </a:xfrm>
          <a:prstGeom prst="rect">
            <a:avLst/>
          </a:prstGeom>
        </p:spPr>
      </p:pic>
      <p:sp>
        <p:nvSpPr>
          <p:cNvPr id="2" name="TextBox 1">
            <a:extLst>
              <a:ext uri="{FF2B5EF4-FFF2-40B4-BE49-F238E27FC236}">
                <a16:creationId xmlns:a16="http://schemas.microsoft.com/office/drawing/2014/main" id="{A1AFB010-3441-EEFD-51E5-1F0C1E077533}"/>
              </a:ext>
            </a:extLst>
          </p:cNvPr>
          <p:cNvSpPr txBox="1"/>
          <p:nvPr/>
        </p:nvSpPr>
        <p:spPr>
          <a:xfrm>
            <a:off x="244233" y="165541"/>
            <a:ext cx="7886308" cy="523220"/>
          </a:xfrm>
          <a:prstGeom prst="rect">
            <a:avLst/>
          </a:prstGeom>
          <a:solidFill>
            <a:srgbClr val="FFFF00"/>
          </a:solidFill>
        </p:spPr>
        <p:txBody>
          <a:bodyPr wrap="square" rtlCol="0">
            <a:spAutoFit/>
          </a:bodyPr>
          <a:lstStyle/>
          <a:p>
            <a:r>
              <a:rPr lang="en-GB" sz="1400" b="1" dirty="0">
                <a:solidFill>
                  <a:schemeClr val="accent6">
                    <a:lumMod val="50000"/>
                  </a:schemeClr>
                </a:solidFill>
              </a:rPr>
              <a:t>Question from Anton: </a:t>
            </a:r>
          </a:p>
          <a:p>
            <a:r>
              <a:rPr lang="en-GB" sz="1400" dirty="0">
                <a:solidFill>
                  <a:schemeClr val="accent6">
                    <a:lumMod val="50000"/>
                  </a:schemeClr>
                </a:solidFill>
              </a:rPr>
              <a:t>D</a:t>
            </a:r>
            <a:r>
              <a:rPr lang="en-GB" sz="1400" dirty="0">
                <a:solidFill>
                  <a:srgbClr val="000000"/>
                </a:solidFill>
                <a:effectLst/>
                <a:latin typeface="Aptos" panose="020B0004020202020204" pitchFamily="34" charset="0"/>
                <a:ea typeface="Aptos" panose="020B0004020202020204" pitchFamily="34" charset="0"/>
                <a:cs typeface="Aptos" panose="020B0004020202020204" pitchFamily="34" charset="0"/>
              </a:rPr>
              <a:t>o you remember why the MQTL quench levels are so much lower than the MQY and MQM ones?</a:t>
            </a:r>
            <a:endParaRPr lang="en-GB" sz="1400" dirty="0">
              <a:effectLst/>
              <a:latin typeface="Aptos" panose="020B0004020202020204" pitchFamily="34" charset="0"/>
              <a:ea typeface="Aptos" panose="020B0004020202020204" pitchFamily="34" charset="0"/>
              <a:cs typeface="Aptos" panose="020B0004020202020204" pitchFamily="34" charset="0"/>
            </a:endParaRPr>
          </a:p>
        </p:txBody>
      </p:sp>
      <p:sp>
        <p:nvSpPr>
          <p:cNvPr id="5" name="TextBox 4">
            <a:extLst>
              <a:ext uri="{FF2B5EF4-FFF2-40B4-BE49-F238E27FC236}">
                <a16:creationId xmlns:a16="http://schemas.microsoft.com/office/drawing/2014/main" id="{39E1DEA0-1445-872A-94F7-502506E98793}"/>
              </a:ext>
            </a:extLst>
          </p:cNvPr>
          <p:cNvSpPr txBox="1"/>
          <p:nvPr/>
        </p:nvSpPr>
        <p:spPr>
          <a:xfrm>
            <a:off x="685800" y="4678735"/>
            <a:ext cx="6739345" cy="308418"/>
          </a:xfrm>
          <a:prstGeom prst="rect">
            <a:avLst/>
          </a:prstGeom>
          <a:noFill/>
        </p:spPr>
        <p:txBody>
          <a:bodyPr wrap="none" rtlCol="0">
            <a:spAutoFit/>
          </a:bodyPr>
          <a:lstStyle/>
          <a:p>
            <a:r>
              <a:rPr lang="en-GB" dirty="0"/>
              <a:t>Unfortunately I cannot run the QP3 code anymore, but could be foreseen if needed.</a:t>
            </a:r>
          </a:p>
        </p:txBody>
      </p:sp>
      <p:sp>
        <p:nvSpPr>
          <p:cNvPr id="6" name="Date Placeholder 2">
            <a:extLst>
              <a:ext uri="{FF2B5EF4-FFF2-40B4-BE49-F238E27FC236}">
                <a16:creationId xmlns:a16="http://schemas.microsoft.com/office/drawing/2014/main" id="{1730B5F6-B070-A692-6C60-90EBA399DED5}"/>
              </a:ext>
            </a:extLst>
          </p:cNvPr>
          <p:cNvSpPr>
            <a:spLocks noGrp="1"/>
          </p:cNvSpPr>
          <p:nvPr>
            <p:ph type="dt" sz="half" idx="2"/>
          </p:nvPr>
        </p:nvSpPr>
        <p:spPr>
          <a:xfrm>
            <a:off x="3496346" y="5301982"/>
            <a:ext cx="1833033" cy="304271"/>
          </a:xfrm>
        </p:spPr>
        <p:txBody>
          <a:bodyPr/>
          <a:lstStyle/>
          <a:p>
            <a:r>
              <a:rPr lang="en-US" sz="800" dirty="0"/>
              <a:t>A. Verweij, BLMTWG, 11/4/2025</a:t>
            </a:r>
          </a:p>
        </p:txBody>
      </p:sp>
    </p:spTree>
    <p:extLst>
      <p:ext uri="{BB962C8B-B14F-4D97-AF65-F5344CB8AC3E}">
        <p14:creationId xmlns:p14="http://schemas.microsoft.com/office/powerpoint/2010/main" val="3537126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CA2AFF-46B9-B292-F8EC-FD098F19241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D5B3CBB-F87A-0FA1-1E88-99C36785B658}"/>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8" name="TextBox 7">
            <a:extLst>
              <a:ext uri="{FF2B5EF4-FFF2-40B4-BE49-F238E27FC236}">
                <a16:creationId xmlns:a16="http://schemas.microsoft.com/office/drawing/2014/main" id="{49C45EB9-0F52-0CDD-12F7-724BD3290C94}"/>
              </a:ext>
            </a:extLst>
          </p:cNvPr>
          <p:cNvSpPr txBox="1"/>
          <p:nvPr/>
        </p:nvSpPr>
        <p:spPr>
          <a:xfrm>
            <a:off x="343215" y="1220420"/>
            <a:ext cx="3829536" cy="1604927"/>
          </a:xfrm>
          <a:prstGeom prst="rect">
            <a:avLst/>
          </a:prstGeom>
          <a:noFill/>
        </p:spPr>
        <p:txBody>
          <a:bodyPr wrap="square" rtlCol="0">
            <a:spAutoFit/>
          </a:bodyPr>
          <a:lstStyle/>
          <a:p>
            <a:r>
              <a:rPr lang="en-GB" dirty="0"/>
              <a:t>Minimum Quench </a:t>
            </a:r>
            <a:r>
              <a:rPr lang="en-GB" b="1" dirty="0"/>
              <a:t>Energy</a:t>
            </a:r>
            <a:r>
              <a:rPr lang="en-GB" dirty="0"/>
              <a:t> (MQE) is governed by the enthalpy margin between 4.5 K and the current sharing temperature (T</a:t>
            </a:r>
            <a:r>
              <a:rPr lang="en-GB" baseline="-25000" dirty="0"/>
              <a:t>CS</a:t>
            </a:r>
            <a:r>
              <a:rPr lang="en-GB" dirty="0"/>
              <a:t>).</a:t>
            </a:r>
          </a:p>
          <a:p>
            <a:endParaRPr lang="en-GB" dirty="0"/>
          </a:p>
          <a:p>
            <a:r>
              <a:rPr lang="en-GB" dirty="0"/>
              <a:t>At </a:t>
            </a:r>
            <a:r>
              <a:rPr lang="en-GB" b="1" dirty="0"/>
              <a:t>injection</a:t>
            </a:r>
            <a:r>
              <a:rPr lang="en-GB" dirty="0"/>
              <a:t>, T</a:t>
            </a:r>
            <a:r>
              <a:rPr lang="en-GB" baseline="-25000" dirty="0"/>
              <a:t>CS</a:t>
            </a:r>
            <a:r>
              <a:rPr lang="en-GB" dirty="0"/>
              <a:t> is the same for all magnets (about 9 K) as well as Cu/SC ratio, so the MQE is very similar.</a:t>
            </a:r>
          </a:p>
        </p:txBody>
      </p:sp>
      <p:pic>
        <p:nvPicPr>
          <p:cNvPr id="3" name="Picture 2">
            <a:extLst>
              <a:ext uri="{FF2B5EF4-FFF2-40B4-BE49-F238E27FC236}">
                <a16:creationId xmlns:a16="http://schemas.microsoft.com/office/drawing/2014/main" id="{D0D18235-3746-4817-5999-DD617369266E}"/>
              </a:ext>
            </a:extLst>
          </p:cNvPr>
          <p:cNvPicPr>
            <a:picLocks noChangeAspect="1"/>
          </p:cNvPicPr>
          <p:nvPr/>
        </p:nvPicPr>
        <p:blipFill>
          <a:blip r:embed="rId2"/>
          <a:stretch>
            <a:fillRect/>
          </a:stretch>
        </p:blipFill>
        <p:spPr>
          <a:xfrm>
            <a:off x="4894344" y="157534"/>
            <a:ext cx="4040106" cy="2510982"/>
          </a:xfrm>
          <a:prstGeom prst="rect">
            <a:avLst/>
          </a:prstGeom>
        </p:spPr>
      </p:pic>
      <p:pic>
        <p:nvPicPr>
          <p:cNvPr id="5" name="Picture 4">
            <a:extLst>
              <a:ext uri="{FF2B5EF4-FFF2-40B4-BE49-F238E27FC236}">
                <a16:creationId xmlns:a16="http://schemas.microsoft.com/office/drawing/2014/main" id="{452F1D28-F00A-0120-0E4F-0CF8C938AB09}"/>
              </a:ext>
            </a:extLst>
          </p:cNvPr>
          <p:cNvPicPr>
            <a:picLocks noChangeAspect="1"/>
          </p:cNvPicPr>
          <p:nvPr/>
        </p:nvPicPr>
        <p:blipFill>
          <a:blip r:embed="rId3"/>
          <a:stretch>
            <a:fillRect/>
          </a:stretch>
        </p:blipFill>
        <p:spPr>
          <a:xfrm>
            <a:off x="4894344" y="2785978"/>
            <a:ext cx="4040106" cy="2510982"/>
          </a:xfrm>
          <a:prstGeom prst="rect">
            <a:avLst/>
          </a:prstGeom>
        </p:spPr>
      </p:pic>
      <p:sp>
        <p:nvSpPr>
          <p:cNvPr id="7" name="TextBox 6">
            <a:extLst>
              <a:ext uri="{FF2B5EF4-FFF2-40B4-BE49-F238E27FC236}">
                <a16:creationId xmlns:a16="http://schemas.microsoft.com/office/drawing/2014/main" id="{7C2FAF40-419D-D10E-2816-4B1D653E0E7F}"/>
              </a:ext>
            </a:extLst>
          </p:cNvPr>
          <p:cNvSpPr txBox="1"/>
          <p:nvPr/>
        </p:nvSpPr>
        <p:spPr>
          <a:xfrm>
            <a:off x="343215" y="325851"/>
            <a:ext cx="2621230" cy="646331"/>
          </a:xfrm>
          <a:prstGeom prst="rect">
            <a:avLst/>
          </a:prstGeom>
          <a:noFill/>
        </p:spPr>
        <p:txBody>
          <a:bodyPr wrap="none" rtlCol="0">
            <a:spAutoFit/>
          </a:bodyPr>
          <a:lstStyle/>
          <a:p>
            <a:r>
              <a:rPr lang="en-GB" sz="1800" b="1" dirty="0"/>
              <a:t>Short heat deposition </a:t>
            </a:r>
          </a:p>
          <a:p>
            <a:r>
              <a:rPr lang="en-GB" sz="1800" b="1" dirty="0"/>
              <a:t>(up to </a:t>
            </a:r>
            <a:r>
              <a:rPr lang="en-GB" sz="1800" b="1" dirty="0">
                <a:sym typeface="Symbol" panose="05050102010706020507" pitchFamily="18" charset="2"/>
              </a:rPr>
              <a:t></a:t>
            </a:r>
            <a:r>
              <a:rPr lang="en-GB" sz="1800" b="1" dirty="0"/>
              <a:t>1 </a:t>
            </a:r>
            <a:r>
              <a:rPr lang="en-GB" sz="1800" b="1" dirty="0" err="1"/>
              <a:t>ms</a:t>
            </a:r>
            <a:r>
              <a:rPr lang="en-GB" sz="1800" b="1" dirty="0"/>
              <a:t>)</a:t>
            </a:r>
          </a:p>
        </p:txBody>
      </p:sp>
      <p:sp>
        <p:nvSpPr>
          <p:cNvPr id="9" name="TextBox 8">
            <a:extLst>
              <a:ext uri="{FF2B5EF4-FFF2-40B4-BE49-F238E27FC236}">
                <a16:creationId xmlns:a16="http://schemas.microsoft.com/office/drawing/2014/main" id="{18CA9190-AA31-D242-AE90-9217D295E68F}"/>
              </a:ext>
            </a:extLst>
          </p:cNvPr>
          <p:cNvSpPr txBox="1"/>
          <p:nvPr/>
        </p:nvSpPr>
        <p:spPr>
          <a:xfrm>
            <a:off x="6614160" y="341091"/>
            <a:ext cx="851515" cy="308418"/>
          </a:xfrm>
          <a:prstGeom prst="rect">
            <a:avLst/>
          </a:prstGeom>
          <a:solidFill>
            <a:schemeClr val="tx1">
              <a:lumMod val="20000"/>
              <a:lumOff val="80000"/>
            </a:schemeClr>
          </a:solidFill>
        </p:spPr>
        <p:txBody>
          <a:bodyPr wrap="none" rtlCol="0">
            <a:spAutoFit/>
          </a:bodyPr>
          <a:lstStyle/>
          <a:p>
            <a:r>
              <a:rPr lang="en-GB" dirty="0"/>
              <a:t>Injection</a:t>
            </a:r>
          </a:p>
        </p:txBody>
      </p:sp>
      <p:sp>
        <p:nvSpPr>
          <p:cNvPr id="10" name="TextBox 9">
            <a:extLst>
              <a:ext uri="{FF2B5EF4-FFF2-40B4-BE49-F238E27FC236}">
                <a16:creationId xmlns:a16="http://schemas.microsoft.com/office/drawing/2014/main" id="{3F7DEE1D-F445-74FE-7C44-DABAEB63B688}"/>
              </a:ext>
            </a:extLst>
          </p:cNvPr>
          <p:cNvSpPr txBox="1"/>
          <p:nvPr/>
        </p:nvSpPr>
        <p:spPr>
          <a:xfrm>
            <a:off x="6614160" y="3023331"/>
            <a:ext cx="843501" cy="308418"/>
          </a:xfrm>
          <a:prstGeom prst="rect">
            <a:avLst/>
          </a:prstGeom>
          <a:solidFill>
            <a:schemeClr val="tx1">
              <a:lumMod val="20000"/>
              <a:lumOff val="80000"/>
            </a:schemeClr>
          </a:solidFill>
        </p:spPr>
        <p:txBody>
          <a:bodyPr wrap="none" rtlCol="0">
            <a:spAutoFit/>
          </a:bodyPr>
          <a:lstStyle/>
          <a:p>
            <a:r>
              <a:rPr lang="en-GB" dirty="0"/>
              <a:t>Nominal</a:t>
            </a:r>
          </a:p>
        </p:txBody>
      </p:sp>
      <p:sp>
        <p:nvSpPr>
          <p:cNvPr id="11" name="TextBox 10">
            <a:extLst>
              <a:ext uri="{FF2B5EF4-FFF2-40B4-BE49-F238E27FC236}">
                <a16:creationId xmlns:a16="http://schemas.microsoft.com/office/drawing/2014/main" id="{8B3DD04A-0608-DC54-BB0D-D64F0CA7835E}"/>
              </a:ext>
            </a:extLst>
          </p:cNvPr>
          <p:cNvSpPr txBox="1"/>
          <p:nvPr/>
        </p:nvSpPr>
        <p:spPr>
          <a:xfrm>
            <a:off x="343215" y="3331749"/>
            <a:ext cx="3829536" cy="524503"/>
          </a:xfrm>
          <a:prstGeom prst="rect">
            <a:avLst/>
          </a:prstGeom>
          <a:noFill/>
        </p:spPr>
        <p:txBody>
          <a:bodyPr wrap="square" rtlCol="0">
            <a:spAutoFit/>
          </a:bodyPr>
          <a:lstStyle/>
          <a:p>
            <a:r>
              <a:rPr lang="en-GB" dirty="0"/>
              <a:t>At </a:t>
            </a:r>
            <a:r>
              <a:rPr lang="en-GB" b="1" dirty="0"/>
              <a:t>nominal</a:t>
            </a:r>
            <a:r>
              <a:rPr lang="en-GB" dirty="0"/>
              <a:t>, the MQTL operates with higher margin (so higher T</a:t>
            </a:r>
            <a:r>
              <a:rPr lang="en-GB" baseline="-25000" dirty="0"/>
              <a:t>CS</a:t>
            </a:r>
            <a:r>
              <a:rPr lang="en-GB" dirty="0"/>
              <a:t>) so the MQE is higher.</a:t>
            </a:r>
          </a:p>
        </p:txBody>
      </p:sp>
      <p:sp>
        <p:nvSpPr>
          <p:cNvPr id="12" name="Date Placeholder 2">
            <a:extLst>
              <a:ext uri="{FF2B5EF4-FFF2-40B4-BE49-F238E27FC236}">
                <a16:creationId xmlns:a16="http://schemas.microsoft.com/office/drawing/2014/main" id="{9D0E69AF-19DD-1C8E-F569-BB495AD0B13F}"/>
              </a:ext>
            </a:extLst>
          </p:cNvPr>
          <p:cNvSpPr>
            <a:spLocks noGrp="1"/>
          </p:cNvSpPr>
          <p:nvPr>
            <p:ph type="dt" sz="half" idx="2"/>
          </p:nvPr>
        </p:nvSpPr>
        <p:spPr>
          <a:xfrm>
            <a:off x="3496346" y="5301982"/>
            <a:ext cx="1833033" cy="304271"/>
          </a:xfrm>
        </p:spPr>
        <p:txBody>
          <a:bodyPr/>
          <a:lstStyle/>
          <a:p>
            <a:r>
              <a:rPr lang="en-US" sz="800" dirty="0"/>
              <a:t>A. Verweij, BLMTWG, 11/4/2025</a:t>
            </a:r>
          </a:p>
        </p:txBody>
      </p:sp>
    </p:spTree>
    <p:extLst>
      <p:ext uri="{BB962C8B-B14F-4D97-AF65-F5344CB8AC3E}">
        <p14:creationId xmlns:p14="http://schemas.microsoft.com/office/powerpoint/2010/main" val="42486636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DBF2B2-F419-18BB-D989-0B7110A0D734}"/>
            </a:ext>
          </a:extLst>
        </p:cNvPr>
        <p:cNvGrpSpPr/>
        <p:nvPr/>
      </p:nvGrpSpPr>
      <p:grpSpPr>
        <a:xfrm>
          <a:off x="0" y="0"/>
          <a:ext cx="0" cy="0"/>
          <a:chOff x="0" y="0"/>
          <a:chExt cx="0" cy="0"/>
        </a:xfrm>
      </p:grpSpPr>
      <p:pic>
        <p:nvPicPr>
          <p:cNvPr id="6" name="Picture 5">
            <a:extLst>
              <a:ext uri="{FF2B5EF4-FFF2-40B4-BE49-F238E27FC236}">
                <a16:creationId xmlns:a16="http://schemas.microsoft.com/office/drawing/2014/main" id="{36BC473B-9DB0-E1AE-73A1-79FB90ACC700}"/>
              </a:ext>
            </a:extLst>
          </p:cNvPr>
          <p:cNvPicPr>
            <a:picLocks noChangeAspect="1"/>
          </p:cNvPicPr>
          <p:nvPr/>
        </p:nvPicPr>
        <p:blipFill>
          <a:blip r:embed="rId2"/>
          <a:stretch>
            <a:fillRect/>
          </a:stretch>
        </p:blipFill>
        <p:spPr>
          <a:xfrm>
            <a:off x="4894344" y="2792321"/>
            <a:ext cx="4040106" cy="2510982"/>
          </a:xfrm>
          <a:prstGeom prst="rect">
            <a:avLst/>
          </a:prstGeom>
        </p:spPr>
      </p:pic>
      <p:pic>
        <p:nvPicPr>
          <p:cNvPr id="2" name="Picture 1">
            <a:extLst>
              <a:ext uri="{FF2B5EF4-FFF2-40B4-BE49-F238E27FC236}">
                <a16:creationId xmlns:a16="http://schemas.microsoft.com/office/drawing/2014/main" id="{3622C333-72E6-F22A-5AFE-2C5C9642AA4D}"/>
              </a:ext>
            </a:extLst>
          </p:cNvPr>
          <p:cNvPicPr>
            <a:picLocks noChangeAspect="1"/>
          </p:cNvPicPr>
          <p:nvPr/>
        </p:nvPicPr>
        <p:blipFill>
          <a:blip r:embed="rId3"/>
          <a:stretch>
            <a:fillRect/>
          </a:stretch>
        </p:blipFill>
        <p:spPr>
          <a:xfrm>
            <a:off x="4894344" y="132683"/>
            <a:ext cx="4040106" cy="2510982"/>
          </a:xfrm>
          <a:prstGeom prst="rect">
            <a:avLst/>
          </a:prstGeom>
        </p:spPr>
      </p:pic>
      <p:sp>
        <p:nvSpPr>
          <p:cNvPr id="4" name="Slide Number Placeholder 3">
            <a:extLst>
              <a:ext uri="{FF2B5EF4-FFF2-40B4-BE49-F238E27FC236}">
                <a16:creationId xmlns:a16="http://schemas.microsoft.com/office/drawing/2014/main" id="{7F1885F5-0E27-A3C7-C172-446A2A6892D7}"/>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8" name="TextBox 7">
            <a:extLst>
              <a:ext uri="{FF2B5EF4-FFF2-40B4-BE49-F238E27FC236}">
                <a16:creationId xmlns:a16="http://schemas.microsoft.com/office/drawing/2014/main" id="{94E145CA-CF5B-30BC-DCEE-8F13A224F678}"/>
              </a:ext>
            </a:extLst>
          </p:cNvPr>
          <p:cNvSpPr txBox="1"/>
          <p:nvPr/>
        </p:nvSpPr>
        <p:spPr>
          <a:xfrm>
            <a:off x="343215" y="1819599"/>
            <a:ext cx="3829536" cy="2037096"/>
          </a:xfrm>
          <a:prstGeom prst="rect">
            <a:avLst/>
          </a:prstGeom>
          <a:noFill/>
        </p:spPr>
        <p:txBody>
          <a:bodyPr wrap="square" rtlCol="0">
            <a:spAutoFit/>
          </a:bodyPr>
          <a:lstStyle/>
          <a:p>
            <a:r>
              <a:rPr lang="en-GB" dirty="0"/>
              <a:t>Minimum Quench </a:t>
            </a:r>
            <a:r>
              <a:rPr lang="en-GB" b="1" dirty="0"/>
              <a:t>Power </a:t>
            </a:r>
            <a:r>
              <a:rPr lang="en-GB" dirty="0"/>
              <a:t>(MQP) is governed by the cooling from the coil to the helium bath.</a:t>
            </a:r>
          </a:p>
          <a:p>
            <a:endParaRPr lang="en-GB" dirty="0"/>
          </a:p>
          <a:p>
            <a:r>
              <a:rPr lang="en-GB" dirty="0"/>
              <a:t>The QP3 model predicts that the cooling is better for the MQY and MQM due to the helium channels in the insulation and the wider conductor (causing and averaging effect for heating and T</a:t>
            </a:r>
            <a:r>
              <a:rPr lang="en-GB" baseline="-25000" dirty="0"/>
              <a:t>CS</a:t>
            </a:r>
            <a:r>
              <a:rPr lang="en-GB" dirty="0"/>
              <a:t>, due to very good heat diffusion inside the conductor).</a:t>
            </a:r>
          </a:p>
        </p:txBody>
      </p:sp>
      <p:sp>
        <p:nvSpPr>
          <p:cNvPr id="7" name="TextBox 6">
            <a:extLst>
              <a:ext uri="{FF2B5EF4-FFF2-40B4-BE49-F238E27FC236}">
                <a16:creationId xmlns:a16="http://schemas.microsoft.com/office/drawing/2014/main" id="{3C311FD5-E098-6517-8BB3-8E8CBA6A2508}"/>
              </a:ext>
            </a:extLst>
          </p:cNvPr>
          <p:cNvSpPr txBox="1"/>
          <p:nvPr/>
        </p:nvSpPr>
        <p:spPr>
          <a:xfrm>
            <a:off x="343215" y="325851"/>
            <a:ext cx="2582758" cy="646331"/>
          </a:xfrm>
          <a:prstGeom prst="rect">
            <a:avLst/>
          </a:prstGeom>
          <a:noFill/>
        </p:spPr>
        <p:txBody>
          <a:bodyPr wrap="none" rtlCol="0">
            <a:spAutoFit/>
          </a:bodyPr>
          <a:lstStyle/>
          <a:p>
            <a:r>
              <a:rPr lang="en-GB" sz="1800" b="1" dirty="0"/>
              <a:t>Long heat deposition </a:t>
            </a:r>
          </a:p>
          <a:p>
            <a:r>
              <a:rPr lang="en-GB" sz="1800" b="1" dirty="0"/>
              <a:t>(above </a:t>
            </a:r>
            <a:r>
              <a:rPr lang="en-GB" sz="1800" b="1" dirty="0">
                <a:sym typeface="Symbol" panose="05050102010706020507" pitchFamily="18" charset="2"/>
              </a:rPr>
              <a:t></a:t>
            </a:r>
            <a:r>
              <a:rPr lang="en-GB" sz="1800" b="1" dirty="0"/>
              <a:t>2 s)</a:t>
            </a:r>
          </a:p>
        </p:txBody>
      </p:sp>
      <p:sp>
        <p:nvSpPr>
          <p:cNvPr id="9" name="TextBox 8">
            <a:extLst>
              <a:ext uri="{FF2B5EF4-FFF2-40B4-BE49-F238E27FC236}">
                <a16:creationId xmlns:a16="http://schemas.microsoft.com/office/drawing/2014/main" id="{C52E4375-93E3-6519-6210-C5BF5D5473F9}"/>
              </a:ext>
            </a:extLst>
          </p:cNvPr>
          <p:cNvSpPr txBox="1"/>
          <p:nvPr/>
        </p:nvSpPr>
        <p:spPr>
          <a:xfrm>
            <a:off x="6614160" y="341091"/>
            <a:ext cx="851515" cy="308418"/>
          </a:xfrm>
          <a:prstGeom prst="rect">
            <a:avLst/>
          </a:prstGeom>
          <a:solidFill>
            <a:schemeClr val="tx1">
              <a:lumMod val="20000"/>
              <a:lumOff val="80000"/>
            </a:schemeClr>
          </a:solidFill>
        </p:spPr>
        <p:txBody>
          <a:bodyPr wrap="none" rtlCol="0">
            <a:spAutoFit/>
          </a:bodyPr>
          <a:lstStyle/>
          <a:p>
            <a:r>
              <a:rPr lang="en-GB" dirty="0"/>
              <a:t>Injection</a:t>
            </a:r>
          </a:p>
        </p:txBody>
      </p:sp>
      <p:sp>
        <p:nvSpPr>
          <p:cNvPr id="10" name="TextBox 9">
            <a:extLst>
              <a:ext uri="{FF2B5EF4-FFF2-40B4-BE49-F238E27FC236}">
                <a16:creationId xmlns:a16="http://schemas.microsoft.com/office/drawing/2014/main" id="{0ACC6CB5-9B39-1453-D613-C9A96A82B7B5}"/>
              </a:ext>
            </a:extLst>
          </p:cNvPr>
          <p:cNvSpPr txBox="1"/>
          <p:nvPr/>
        </p:nvSpPr>
        <p:spPr>
          <a:xfrm>
            <a:off x="6614160" y="3023331"/>
            <a:ext cx="843501" cy="308418"/>
          </a:xfrm>
          <a:prstGeom prst="rect">
            <a:avLst/>
          </a:prstGeom>
          <a:solidFill>
            <a:schemeClr val="tx1">
              <a:lumMod val="20000"/>
              <a:lumOff val="80000"/>
            </a:schemeClr>
          </a:solidFill>
        </p:spPr>
        <p:txBody>
          <a:bodyPr wrap="none" rtlCol="0">
            <a:spAutoFit/>
          </a:bodyPr>
          <a:lstStyle/>
          <a:p>
            <a:r>
              <a:rPr lang="en-GB" dirty="0"/>
              <a:t>Nominal</a:t>
            </a:r>
          </a:p>
        </p:txBody>
      </p:sp>
      <p:sp>
        <p:nvSpPr>
          <p:cNvPr id="12" name="Date Placeholder 2">
            <a:extLst>
              <a:ext uri="{FF2B5EF4-FFF2-40B4-BE49-F238E27FC236}">
                <a16:creationId xmlns:a16="http://schemas.microsoft.com/office/drawing/2014/main" id="{C02CAC58-B542-51F0-F524-E7EBB3D5822A}"/>
              </a:ext>
            </a:extLst>
          </p:cNvPr>
          <p:cNvSpPr>
            <a:spLocks noGrp="1"/>
          </p:cNvSpPr>
          <p:nvPr>
            <p:ph type="dt" sz="half" idx="2"/>
          </p:nvPr>
        </p:nvSpPr>
        <p:spPr>
          <a:xfrm>
            <a:off x="3496346" y="5301982"/>
            <a:ext cx="1833033" cy="304271"/>
          </a:xfrm>
        </p:spPr>
        <p:txBody>
          <a:bodyPr/>
          <a:lstStyle/>
          <a:p>
            <a:r>
              <a:rPr lang="en-US" sz="800" dirty="0"/>
              <a:t>A. Verweij, BLMTWG, 11/4/2025</a:t>
            </a:r>
          </a:p>
        </p:txBody>
      </p:sp>
    </p:spTree>
    <p:extLst>
      <p:ext uri="{BB962C8B-B14F-4D97-AF65-F5344CB8AC3E}">
        <p14:creationId xmlns:p14="http://schemas.microsoft.com/office/powerpoint/2010/main" val="42920287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7C348-3393-63B3-AEFD-BCE4C0F201A2}"/>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46E8390-F2E4-2DE8-80AB-908FCC92A9E7}"/>
              </a:ext>
            </a:extLst>
          </p:cNvPr>
          <p:cNvSpPr>
            <a:spLocks noGrp="1"/>
          </p:cNvSpPr>
          <p:nvPr>
            <p:ph type="sldNum" sz="quarter" idx="4"/>
          </p:nvPr>
        </p:nvSpPr>
        <p:spPr/>
        <p:txBody>
          <a:bodyPr/>
          <a:lstStyle/>
          <a:p>
            <a:fld id="{17918391-D411-FE40-AAD7-861AE5233E0E}" type="slidenum">
              <a:rPr lang="en-US" smtClean="0"/>
              <a:pPr/>
              <a:t>6</a:t>
            </a:fld>
            <a:endParaRPr lang="en-US" dirty="0"/>
          </a:p>
        </p:txBody>
      </p:sp>
      <p:sp>
        <p:nvSpPr>
          <p:cNvPr id="8" name="TextBox 7">
            <a:extLst>
              <a:ext uri="{FF2B5EF4-FFF2-40B4-BE49-F238E27FC236}">
                <a16:creationId xmlns:a16="http://schemas.microsoft.com/office/drawing/2014/main" id="{AE3A44A0-913D-942B-141D-B730D62029FE}"/>
              </a:ext>
            </a:extLst>
          </p:cNvPr>
          <p:cNvSpPr txBox="1"/>
          <p:nvPr/>
        </p:nvSpPr>
        <p:spPr>
          <a:xfrm>
            <a:off x="343215" y="1424454"/>
            <a:ext cx="3829536" cy="1172757"/>
          </a:xfrm>
          <a:prstGeom prst="rect">
            <a:avLst/>
          </a:prstGeom>
          <a:noFill/>
        </p:spPr>
        <p:txBody>
          <a:bodyPr wrap="square" rtlCol="0">
            <a:spAutoFit/>
          </a:bodyPr>
          <a:lstStyle/>
          <a:p>
            <a:r>
              <a:rPr lang="en-GB" dirty="0"/>
              <a:t>Minimum Quench </a:t>
            </a:r>
            <a:r>
              <a:rPr lang="en-GB" b="1" dirty="0"/>
              <a:t>Energy</a:t>
            </a:r>
            <a:r>
              <a:rPr lang="en-GB" dirty="0"/>
              <a:t> (MQE) is given by the combined effect of enthalpy of the conductor, enthalpy of the helium inside the cable (for MQM and MQY), averaging advantages (for MQM and MQY) and cooling.</a:t>
            </a:r>
          </a:p>
        </p:txBody>
      </p:sp>
      <p:pic>
        <p:nvPicPr>
          <p:cNvPr id="3" name="Picture 2">
            <a:extLst>
              <a:ext uri="{FF2B5EF4-FFF2-40B4-BE49-F238E27FC236}">
                <a16:creationId xmlns:a16="http://schemas.microsoft.com/office/drawing/2014/main" id="{2FA8DB73-BA13-2EC0-F7A9-591E16DAA104}"/>
              </a:ext>
            </a:extLst>
          </p:cNvPr>
          <p:cNvPicPr>
            <a:picLocks noChangeAspect="1"/>
          </p:cNvPicPr>
          <p:nvPr/>
        </p:nvPicPr>
        <p:blipFill>
          <a:blip r:embed="rId2"/>
          <a:stretch>
            <a:fillRect/>
          </a:stretch>
        </p:blipFill>
        <p:spPr>
          <a:xfrm>
            <a:off x="4894344" y="157534"/>
            <a:ext cx="4040106" cy="2510982"/>
          </a:xfrm>
          <a:prstGeom prst="rect">
            <a:avLst/>
          </a:prstGeom>
        </p:spPr>
      </p:pic>
      <p:pic>
        <p:nvPicPr>
          <p:cNvPr id="5" name="Picture 4">
            <a:extLst>
              <a:ext uri="{FF2B5EF4-FFF2-40B4-BE49-F238E27FC236}">
                <a16:creationId xmlns:a16="http://schemas.microsoft.com/office/drawing/2014/main" id="{FE6EA975-B675-CFE4-0A64-6A28BFB28084}"/>
              </a:ext>
            </a:extLst>
          </p:cNvPr>
          <p:cNvPicPr>
            <a:picLocks noChangeAspect="1"/>
          </p:cNvPicPr>
          <p:nvPr/>
        </p:nvPicPr>
        <p:blipFill>
          <a:blip r:embed="rId3"/>
          <a:stretch>
            <a:fillRect/>
          </a:stretch>
        </p:blipFill>
        <p:spPr>
          <a:xfrm>
            <a:off x="4894344" y="2785978"/>
            <a:ext cx="4040106" cy="2510982"/>
          </a:xfrm>
          <a:prstGeom prst="rect">
            <a:avLst/>
          </a:prstGeom>
        </p:spPr>
      </p:pic>
      <p:sp>
        <p:nvSpPr>
          <p:cNvPr id="7" name="TextBox 6">
            <a:extLst>
              <a:ext uri="{FF2B5EF4-FFF2-40B4-BE49-F238E27FC236}">
                <a16:creationId xmlns:a16="http://schemas.microsoft.com/office/drawing/2014/main" id="{A2D94112-EEEB-657A-4202-362F7533ADB8}"/>
              </a:ext>
            </a:extLst>
          </p:cNvPr>
          <p:cNvSpPr txBox="1"/>
          <p:nvPr/>
        </p:nvSpPr>
        <p:spPr>
          <a:xfrm>
            <a:off x="343215" y="325851"/>
            <a:ext cx="3672525" cy="646331"/>
          </a:xfrm>
          <a:prstGeom prst="rect">
            <a:avLst/>
          </a:prstGeom>
          <a:noFill/>
        </p:spPr>
        <p:txBody>
          <a:bodyPr wrap="square" rtlCol="0">
            <a:spAutoFit/>
          </a:bodyPr>
          <a:lstStyle/>
          <a:p>
            <a:r>
              <a:rPr lang="en-GB" sz="1800" b="1" dirty="0"/>
              <a:t>Intermediate heat deposition (</a:t>
            </a:r>
            <a:r>
              <a:rPr lang="en-GB" sz="1800" b="1" dirty="0">
                <a:sym typeface="Symbol" panose="05050102010706020507" pitchFamily="18" charset="2"/>
              </a:rPr>
              <a:t></a:t>
            </a:r>
            <a:r>
              <a:rPr lang="en-GB" sz="1800" b="1" dirty="0"/>
              <a:t>1 </a:t>
            </a:r>
            <a:r>
              <a:rPr lang="en-GB" sz="1800" b="1" dirty="0" err="1"/>
              <a:t>ms</a:t>
            </a:r>
            <a:r>
              <a:rPr lang="en-GB" sz="1800" b="1" dirty="0"/>
              <a:t> to </a:t>
            </a:r>
            <a:r>
              <a:rPr lang="en-GB" sz="1800" b="1" dirty="0">
                <a:sym typeface="Symbol" panose="05050102010706020507" pitchFamily="18" charset="2"/>
              </a:rPr>
              <a:t>2</a:t>
            </a:r>
            <a:r>
              <a:rPr lang="en-GB" sz="1800" b="1" dirty="0"/>
              <a:t> s)</a:t>
            </a:r>
          </a:p>
        </p:txBody>
      </p:sp>
      <p:sp>
        <p:nvSpPr>
          <p:cNvPr id="9" name="TextBox 8">
            <a:extLst>
              <a:ext uri="{FF2B5EF4-FFF2-40B4-BE49-F238E27FC236}">
                <a16:creationId xmlns:a16="http://schemas.microsoft.com/office/drawing/2014/main" id="{221BEAF7-2044-B159-7BF9-834383790DB3}"/>
              </a:ext>
            </a:extLst>
          </p:cNvPr>
          <p:cNvSpPr txBox="1"/>
          <p:nvPr/>
        </p:nvSpPr>
        <p:spPr>
          <a:xfrm>
            <a:off x="6614160" y="341091"/>
            <a:ext cx="851515" cy="308418"/>
          </a:xfrm>
          <a:prstGeom prst="rect">
            <a:avLst/>
          </a:prstGeom>
          <a:solidFill>
            <a:schemeClr val="tx1">
              <a:lumMod val="20000"/>
              <a:lumOff val="80000"/>
            </a:schemeClr>
          </a:solidFill>
        </p:spPr>
        <p:txBody>
          <a:bodyPr wrap="none" rtlCol="0">
            <a:spAutoFit/>
          </a:bodyPr>
          <a:lstStyle/>
          <a:p>
            <a:r>
              <a:rPr lang="en-GB" dirty="0"/>
              <a:t>Injection</a:t>
            </a:r>
          </a:p>
        </p:txBody>
      </p:sp>
      <p:sp>
        <p:nvSpPr>
          <p:cNvPr id="10" name="TextBox 9">
            <a:extLst>
              <a:ext uri="{FF2B5EF4-FFF2-40B4-BE49-F238E27FC236}">
                <a16:creationId xmlns:a16="http://schemas.microsoft.com/office/drawing/2014/main" id="{249C2273-FD79-BC64-1A7E-27AA6B6D7C36}"/>
              </a:ext>
            </a:extLst>
          </p:cNvPr>
          <p:cNvSpPr txBox="1"/>
          <p:nvPr/>
        </p:nvSpPr>
        <p:spPr>
          <a:xfrm>
            <a:off x="6614160" y="3023331"/>
            <a:ext cx="843501" cy="308418"/>
          </a:xfrm>
          <a:prstGeom prst="rect">
            <a:avLst/>
          </a:prstGeom>
          <a:solidFill>
            <a:schemeClr val="tx1">
              <a:lumMod val="20000"/>
              <a:lumOff val="80000"/>
            </a:schemeClr>
          </a:solidFill>
        </p:spPr>
        <p:txBody>
          <a:bodyPr wrap="none" rtlCol="0">
            <a:spAutoFit/>
          </a:bodyPr>
          <a:lstStyle/>
          <a:p>
            <a:r>
              <a:rPr lang="en-GB" dirty="0"/>
              <a:t>Nominal</a:t>
            </a:r>
          </a:p>
        </p:txBody>
      </p:sp>
      <p:sp>
        <p:nvSpPr>
          <p:cNvPr id="2" name="Date Placeholder 2">
            <a:extLst>
              <a:ext uri="{FF2B5EF4-FFF2-40B4-BE49-F238E27FC236}">
                <a16:creationId xmlns:a16="http://schemas.microsoft.com/office/drawing/2014/main" id="{290A2C33-C545-1550-DAF0-F279895673A0}"/>
              </a:ext>
            </a:extLst>
          </p:cNvPr>
          <p:cNvSpPr>
            <a:spLocks noGrp="1"/>
          </p:cNvSpPr>
          <p:nvPr>
            <p:ph type="dt" sz="half" idx="2"/>
          </p:nvPr>
        </p:nvSpPr>
        <p:spPr>
          <a:xfrm>
            <a:off x="3496346" y="5301982"/>
            <a:ext cx="1833033" cy="304271"/>
          </a:xfrm>
        </p:spPr>
        <p:txBody>
          <a:bodyPr/>
          <a:lstStyle/>
          <a:p>
            <a:r>
              <a:rPr lang="en-US" sz="800" dirty="0"/>
              <a:t>A. Verweij, BLMTWG, 11/4/2025</a:t>
            </a:r>
          </a:p>
        </p:txBody>
      </p:sp>
    </p:spTree>
    <p:extLst>
      <p:ext uri="{BB962C8B-B14F-4D97-AF65-F5344CB8AC3E}">
        <p14:creationId xmlns:p14="http://schemas.microsoft.com/office/powerpoint/2010/main" val="33910267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56DBA-0A57-9A0D-9B77-7AF8E20BBC3B}"/>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F6D89C5-2C99-545B-78E4-D313F46FF875}"/>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TextBox 5">
            <a:extLst>
              <a:ext uri="{FF2B5EF4-FFF2-40B4-BE49-F238E27FC236}">
                <a16:creationId xmlns:a16="http://schemas.microsoft.com/office/drawing/2014/main" id="{29A80E26-2A83-951A-EF27-17B83513C9D0}"/>
              </a:ext>
            </a:extLst>
          </p:cNvPr>
          <p:cNvSpPr txBox="1"/>
          <p:nvPr/>
        </p:nvSpPr>
        <p:spPr>
          <a:xfrm>
            <a:off x="300990" y="1087785"/>
            <a:ext cx="8542019" cy="3785652"/>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t>We have no experimental data of the MQE for the MQTL.  The theoretically calculated MQE is correct for short durations (&lt;1 </a:t>
            </a:r>
            <a:r>
              <a:rPr lang="en-GB" sz="1600" dirty="0" err="1"/>
              <a:t>ms</a:t>
            </a:r>
            <a:r>
              <a:rPr lang="en-GB" sz="1600" dirty="0"/>
              <a:t>) but might be quite wrong for intermediate and long durations.</a:t>
            </a:r>
          </a:p>
          <a:p>
            <a:endParaRPr lang="en-GB" sz="1600" dirty="0"/>
          </a:p>
          <a:p>
            <a:pPr marL="285750" indent="-285750">
              <a:buFont typeface="Wingdings" panose="05000000000000000000" pitchFamily="2" charset="2"/>
              <a:buChar char="Ø"/>
            </a:pPr>
            <a:r>
              <a:rPr lang="en-GB" sz="1600" dirty="0"/>
              <a:t>It is very likely that the MQE of the 8x6 magnets in the LHC are rather similar (within 25%).</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1600" dirty="0"/>
              <a:t>Quench tests can be safely done for the MQTL when operated at low current (&lt;50 A).</a:t>
            </a:r>
          </a:p>
          <a:p>
            <a:endParaRPr lang="en-GB" sz="1600" dirty="0"/>
          </a:p>
          <a:p>
            <a:pPr marL="285750" indent="-285750">
              <a:buFont typeface="Wingdings" panose="05000000000000000000" pitchFamily="2" charset="2"/>
              <a:buChar char="Ø"/>
            </a:pPr>
            <a:r>
              <a:rPr lang="en-GB" sz="1600" dirty="0"/>
              <a:t>I suggest starting with an energy power deposition equal to the calculated theoretical value and, if no quench is observed, increase the power in steps of maximum a factor 2.</a:t>
            </a:r>
          </a:p>
          <a:p>
            <a:endParaRPr lang="en-GB" sz="1600" dirty="0"/>
          </a:p>
          <a:p>
            <a:pPr marL="285750" indent="-285750">
              <a:buFont typeface="Wingdings" panose="05000000000000000000" pitchFamily="2" charset="2"/>
              <a:buChar char="Ø"/>
            </a:pPr>
            <a:r>
              <a:rPr lang="en-GB" sz="1600" dirty="0"/>
              <a:t>Once a quench is observed you might of course, if needed, add intermediate powers to improve the accuracy.</a:t>
            </a:r>
          </a:p>
          <a:p>
            <a:pPr marL="285750" indent="-285750">
              <a:buFont typeface="Wingdings" panose="05000000000000000000" pitchFamily="2" charset="2"/>
              <a:buChar char="Ø"/>
            </a:pPr>
            <a:endParaRPr lang="en-GB" sz="1600" dirty="0"/>
          </a:p>
        </p:txBody>
      </p:sp>
      <p:sp>
        <p:nvSpPr>
          <p:cNvPr id="2" name="Date Placeholder 2">
            <a:extLst>
              <a:ext uri="{FF2B5EF4-FFF2-40B4-BE49-F238E27FC236}">
                <a16:creationId xmlns:a16="http://schemas.microsoft.com/office/drawing/2014/main" id="{7CB33161-3CDD-9F00-0BA4-51BF7BA5B2D5}"/>
              </a:ext>
            </a:extLst>
          </p:cNvPr>
          <p:cNvSpPr>
            <a:spLocks noGrp="1"/>
          </p:cNvSpPr>
          <p:nvPr>
            <p:ph type="dt" sz="half" idx="2"/>
          </p:nvPr>
        </p:nvSpPr>
        <p:spPr>
          <a:xfrm>
            <a:off x="3496346" y="5301982"/>
            <a:ext cx="1833033" cy="304271"/>
          </a:xfrm>
        </p:spPr>
        <p:txBody>
          <a:bodyPr/>
          <a:lstStyle/>
          <a:p>
            <a:r>
              <a:rPr lang="en-US" sz="800" dirty="0"/>
              <a:t>A. Verweij, BLMTWG, 11/4/2025</a:t>
            </a:r>
          </a:p>
        </p:txBody>
      </p:sp>
      <p:sp>
        <p:nvSpPr>
          <p:cNvPr id="3" name="TextBox 2">
            <a:extLst>
              <a:ext uri="{FF2B5EF4-FFF2-40B4-BE49-F238E27FC236}">
                <a16:creationId xmlns:a16="http://schemas.microsoft.com/office/drawing/2014/main" id="{6093A553-3B0F-F370-849D-65A4599E2482}"/>
              </a:ext>
            </a:extLst>
          </p:cNvPr>
          <p:cNvSpPr txBox="1"/>
          <p:nvPr/>
        </p:nvSpPr>
        <p:spPr>
          <a:xfrm>
            <a:off x="343215" y="325851"/>
            <a:ext cx="3672525" cy="369332"/>
          </a:xfrm>
          <a:prstGeom prst="rect">
            <a:avLst/>
          </a:prstGeom>
          <a:noFill/>
        </p:spPr>
        <p:txBody>
          <a:bodyPr wrap="square" rtlCol="0">
            <a:spAutoFit/>
          </a:bodyPr>
          <a:lstStyle/>
          <a:p>
            <a:r>
              <a:rPr lang="en-GB" sz="1800" b="1" dirty="0"/>
              <a:t>Some remarks</a:t>
            </a:r>
          </a:p>
        </p:txBody>
      </p:sp>
    </p:spTree>
    <p:extLst>
      <p:ext uri="{BB962C8B-B14F-4D97-AF65-F5344CB8AC3E}">
        <p14:creationId xmlns:p14="http://schemas.microsoft.com/office/powerpoint/2010/main" val="1065826527"/>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89F0E30D083A4AB955022337D3B6BD" ma:contentTypeVersion="0" ma:contentTypeDescription="Create a new document." ma:contentTypeScope="" ma:versionID="483d1c13589ab83bb89458917d75226d">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C740A48-C731-484B-97BA-4B1A00B8F2D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49F46D0-D22B-4A79-B6E1-793E4DA25814}">
  <ds:schemaRefs>
    <ds:schemaRef ds:uri="http://schemas.microsoft.com/office/2006/documentManagement/types"/>
    <ds:schemaRef ds:uri="http://schemas.microsoft.com/office/infopath/2007/PartnerControls"/>
    <ds:schemaRef ds:uri="http://purl.org/dc/elements/1.1/"/>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5CB2B8D9-FC84-47D7-9BA9-BBAFDB52F03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CERN(4-3).thmx</Template>
  <TotalTime>70748</TotalTime>
  <Words>582</Words>
  <Application>Microsoft Macintosh PowerPoint</Application>
  <PresentationFormat>On-screen Show (16:10)</PresentationFormat>
  <Paragraphs>57</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Aptos</vt:lpstr>
      <vt:lpstr>Arial</vt:lpstr>
      <vt:lpstr>Calibri</vt:lpstr>
      <vt:lpstr>Roboto</vt:lpstr>
      <vt:lpstr>Symbol</vt:lpstr>
      <vt:lpstr>Wingdings</vt:lpstr>
      <vt:lpstr>HFM(4-3)</vt:lpstr>
      <vt:lpstr>Considerations of Q6 quench level</vt:lpstr>
      <vt:lpstr>PowerPoint Presentation</vt:lpstr>
      <vt:lpstr>PowerPoint Presentation</vt:lpstr>
      <vt:lpstr>PowerPoint Presentation</vt:lpstr>
      <vt:lpstr>PowerPoint Presentation</vt:lpstr>
      <vt:lpstr>PowerPoint Presentation</vt:lpstr>
      <vt:lpstr>PowerPoint Presentation</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Arjan Verweij</cp:lastModifiedBy>
  <cp:revision>1075</cp:revision>
  <cp:lastPrinted>2022-04-29T08:24:36Z</cp:lastPrinted>
  <dcterms:created xsi:type="dcterms:W3CDTF">2012-11-30T11:04:26Z</dcterms:created>
  <dcterms:modified xsi:type="dcterms:W3CDTF">2025-04-11T07:52:32Z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0x0101006389F0E30D083A4AB955022337D3B6BD</vt:lpwstr>
  </property>
</Properties>
</file>