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63" r:id="rId5"/>
    <p:sldId id="338" r:id="rId6"/>
    <p:sldId id="4859" r:id="rId7"/>
    <p:sldId id="4896" r:id="rId8"/>
    <p:sldId id="4868" r:id="rId9"/>
    <p:sldId id="4869" r:id="rId10"/>
    <p:sldId id="267" r:id="rId11"/>
    <p:sldId id="1892" r:id="rId12"/>
    <p:sldId id="4872" r:id="rId13"/>
    <p:sldId id="4873" r:id="rId14"/>
    <p:sldId id="4864" r:id="rId15"/>
    <p:sldId id="4897" r:id="rId16"/>
    <p:sldId id="4866" r:id="rId17"/>
    <p:sldId id="4875" r:id="rId18"/>
    <p:sldId id="4892" r:id="rId19"/>
    <p:sldId id="4870" r:id="rId20"/>
    <p:sldId id="4894" r:id="rId21"/>
    <p:sldId id="4863" r:id="rId22"/>
    <p:sldId id="4885" r:id="rId23"/>
    <p:sldId id="1889" r:id="rId24"/>
    <p:sldId id="4898" r:id="rId25"/>
    <p:sldId id="4900" r:id="rId26"/>
    <p:sldId id="4907" r:id="rId27"/>
    <p:sldId id="4855" r:id="rId28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E8E"/>
    <a:srgbClr val="5F5F5F"/>
    <a:srgbClr val="9BEA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56" autoAdjust="0"/>
    <p:restoredTop sz="94656" autoAdjust="0"/>
  </p:normalViewPr>
  <p:slideViewPr>
    <p:cSldViewPr snapToObjects="1" showGuides="1">
      <p:cViewPr varScale="1">
        <p:scale>
          <a:sx n="136" d="100"/>
          <a:sy n="136" d="100"/>
        </p:scale>
        <p:origin x="120" y="85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34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33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CA44DA-0C05-5C19-AC77-2957433E5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9BDB19-D751-4D05-AFDD-5476E1F046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116D7A-3F43-5CC5-E844-533DA2939A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1B0C2-95A5-46FF-6F48-CB48FC5DE9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051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981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896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4105A-0D68-C29F-6F02-2D51CAA85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D31393-00A5-4F10-1AEF-66CDDF2F0F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A3F2EA-041C-2E14-4828-C3462A22D1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D4BB7-D476-AAF8-7021-742F287501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312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837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Susana Izquierdo Bermudez on behalf of WP3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Susana Izquierdo Bermudez on behalf of WP3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Susana Izquierdo Bermudez on behalf of WP3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7039/" TargetMode="External"/><Relationship Id="rId2" Type="http://schemas.openxmlformats.org/officeDocument/2006/relationships/hyperlink" Target="https://edms.cern.ch/document/326370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7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284104" TargetMode="External"/><Relationship Id="rId5" Type="http://schemas.openxmlformats.org/officeDocument/2006/relationships/image" Target="../media/image38.jpeg"/><Relationship Id="rId4" Type="http://schemas.openxmlformats.org/officeDocument/2006/relationships/hyperlink" Target="https://edms.cern.ch/document/3235964" TargetMode="External"/><Relationship Id="rId9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3.png"/><Relationship Id="rId7" Type="http://schemas.openxmlformats.org/officeDocument/2006/relationships/hyperlink" Target="https://edms.cern.ch/document/3263622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282742" TargetMode="External"/><Relationship Id="rId5" Type="http://schemas.openxmlformats.org/officeDocument/2006/relationships/image" Target="../media/image44.png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230565" TargetMode="External"/><Relationship Id="rId3" Type="http://schemas.openxmlformats.org/officeDocument/2006/relationships/image" Target="../media/image46.png"/><Relationship Id="rId7" Type="http://schemas.openxmlformats.org/officeDocument/2006/relationships/hyperlink" Target="https://edms.cern.ch/document/3221448" TargetMode="External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1.emf"/><Relationship Id="rId4" Type="http://schemas.openxmlformats.org/officeDocument/2006/relationships/image" Target="../media/image47.png"/><Relationship Id="rId9" Type="http://schemas.openxmlformats.org/officeDocument/2006/relationships/image" Target="../media/image50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hyperlink" Target="https://edms.cern.ch/document/3219461" TargetMode="External"/><Relationship Id="rId7" Type="http://schemas.openxmlformats.org/officeDocument/2006/relationships/image" Target="../media/image54.png"/><Relationship Id="rId2" Type="http://schemas.openxmlformats.org/officeDocument/2006/relationships/hyperlink" Target="https://edms.cern.ch/document/321357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hyperlink" Target="https://edms.cern.ch/document/320005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20596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2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04902/#17-it-string-return-on-experie" TargetMode="External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hyperlink" Target="https://edms.cern.ch/document/2419072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3199587" TargetMode="Externa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edms.cern.ch/document/319868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cid:image004.png@01DB99DE.CCC45550" TargetMode="External"/><Relationship Id="rId3" Type="http://schemas.openxmlformats.org/officeDocument/2006/relationships/image" Target="../media/image15.emf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cid:image003.png@01DB99DE.CCC45550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https://edms.cern.ch/document/3280567" TargetMode="External"/><Relationship Id="rId4" Type="http://schemas.openxmlformats.org/officeDocument/2006/relationships/hyperlink" Target="https://indico.fnal.gov/event/68339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0530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80530/attachments/2975139/5237153/HL-LHC_AUP_8th_CERN_FNA_CA_tests_what_if_Rev2.pdf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635646"/>
            <a:ext cx="7200000" cy="1764338"/>
          </a:xfrm>
        </p:spPr>
        <p:txBody>
          <a:bodyPr/>
          <a:lstStyle/>
          <a:p>
            <a:r>
              <a:rPr lang="en-GB" dirty="0"/>
              <a:t>HL-LHC</a:t>
            </a:r>
            <a:br>
              <a:rPr lang="en-GB" dirty="0"/>
            </a:br>
            <a:r>
              <a:rPr lang="en-GB" dirty="0"/>
              <a:t>Project Steering Meeting</a:t>
            </a:r>
            <a:br>
              <a:rPr lang="en-GB" dirty="0"/>
            </a:br>
            <a:br>
              <a:rPr lang="en-GB" dirty="0"/>
            </a:br>
            <a:r>
              <a:rPr lang="en-GB" sz="2800" dirty="0"/>
              <a:t>WP3 IR Magnets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sz="2000" dirty="0">
                <a:solidFill>
                  <a:schemeClr val="tx1"/>
                </a:solidFill>
                <a:latin typeface="+mj-lt"/>
                <a:cs typeface="Times"/>
              </a:rPr>
              <a:t>S. Izquierdo Bermudez, D. Duarte Ramos, E. Todesco, </a:t>
            </a:r>
          </a:p>
          <a:p>
            <a:r>
              <a:rPr lang="en-GB" sz="2000" dirty="0">
                <a:solidFill>
                  <a:schemeClr val="tx1"/>
                </a:solidFill>
                <a:latin typeface="+mj-lt"/>
                <a:cs typeface="Times"/>
              </a:rPr>
              <a:t>G. Ambrosio, S. Feher, T. Nakamoto, Q. Xu, F. Toral, S. Farinon, M. Statera</a:t>
            </a:r>
          </a:p>
          <a:p>
            <a:r>
              <a:rPr lang="en-GB" sz="2000" dirty="0">
                <a:solidFill>
                  <a:schemeClr val="tx1"/>
                </a:solidFill>
                <a:latin typeface="+mj-lt"/>
                <a:cs typeface="Times"/>
              </a:rPr>
              <a:t>A. Foussat, E. Gautheron, J.-C. Perez, </a:t>
            </a:r>
          </a:p>
          <a:p>
            <a:r>
              <a:rPr lang="en-GB" sz="2000" dirty="0">
                <a:solidFill>
                  <a:schemeClr val="tx1"/>
                </a:solidFill>
                <a:latin typeface="+mj-lt"/>
                <a:cs typeface="Times"/>
              </a:rPr>
              <a:t>A. Milanese, G. Willering, G. Vandoni, I. Crespo Garrido, S. Fleury</a:t>
            </a:r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sz="1400" dirty="0"/>
              <a:t>April</a:t>
            </a:r>
            <a:r>
              <a:rPr lang="fr-CH" sz="14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fr-CH" sz="1400" dirty="0"/>
              <a:t>1st, 2025</a:t>
            </a:r>
            <a:endParaRPr lang="en-GB" sz="14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2" name="Picture 1" descr="\\cern.ch\dfs\Users\e\etodesco\Desktop\keklogo-c.gif">
            <a:extLst>
              <a:ext uri="{FF2B5EF4-FFF2-40B4-BE49-F238E27FC236}">
                <a16:creationId xmlns:a16="http://schemas.microsoft.com/office/drawing/2014/main" id="{928B1445-2CF7-A4D7-3802-FA1C9C12B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5360" y="1090834"/>
            <a:ext cx="1451340" cy="62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\\cern.ch\dfs\Users\e\etodesco\Desktop\cea.png">
            <a:extLst>
              <a:ext uri="{FF2B5EF4-FFF2-40B4-BE49-F238E27FC236}">
                <a16:creationId xmlns:a16="http://schemas.microsoft.com/office/drawing/2014/main" id="{2855B6C2-66BA-9B66-FD4F-7B5ADCF75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5360" y="195172"/>
            <a:ext cx="875328" cy="62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\\cern.ch\dfs\Users\e\etodesco\Desktop\logo_ciemat.gif">
            <a:extLst>
              <a:ext uri="{FF2B5EF4-FFF2-40B4-BE49-F238E27FC236}">
                <a16:creationId xmlns:a16="http://schemas.microsoft.com/office/drawing/2014/main" id="{2819F97F-7FBD-D24E-4D4C-504781FFE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7339" y="181700"/>
            <a:ext cx="1549791" cy="62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441BD1-42A4-6831-88B0-ECC44EBA82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9619" y="198775"/>
            <a:ext cx="2013598" cy="6232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129EA8-FFA6-4C17-56B7-5197B87814C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7666" y="1052777"/>
            <a:ext cx="1420834" cy="6232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3DBA8D-5689-1F35-3B9F-83940D73E8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600" y="1059964"/>
            <a:ext cx="831008" cy="6232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4F586-E373-004D-D135-8C8B3999F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Q1/Q3 : AUP – Remaining production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AD66A-8B41-FC41-310A-C25775795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350" dirty="0"/>
              <a:t>Targets by next steering committee (May 2025)</a:t>
            </a:r>
          </a:p>
          <a:p>
            <a:pPr lvl="1" algn="l"/>
            <a:r>
              <a:rPr lang="en-US" sz="1200" dirty="0"/>
              <a:t>Two more magnets qualified</a:t>
            </a:r>
          </a:p>
          <a:p>
            <a:pPr lvl="1" algn="l"/>
            <a:r>
              <a:rPr lang="en-US" sz="1200" dirty="0"/>
              <a:t>LMQXFA03 test completed</a:t>
            </a:r>
          </a:p>
          <a:p>
            <a:pPr lvl="1" algn="l"/>
            <a:r>
              <a:rPr lang="en-US" sz="1200" dirty="0"/>
              <a:t>LMQXFA04 at CERN </a:t>
            </a:r>
          </a:p>
          <a:p>
            <a:pPr lvl="1" algn="l"/>
            <a:r>
              <a:rPr lang="en-US" sz="1200" dirty="0"/>
              <a:t>LMQXFA05 cold mass completed</a:t>
            </a:r>
          </a:p>
          <a:p>
            <a:pPr lvl="1" algn="l"/>
            <a:r>
              <a:rPr lang="en-US" sz="1200" dirty="0"/>
              <a:t>LMQXFA06 and LMQXFA07 cold masses under fabrication</a:t>
            </a:r>
          </a:p>
          <a:p>
            <a:pPr lvl="1" algn="l"/>
            <a:endParaRPr lang="en-US" sz="1200" dirty="0"/>
          </a:p>
          <a:p>
            <a:pPr algn="l"/>
            <a:r>
              <a:rPr lang="en-US" sz="1350" dirty="0"/>
              <a:t>If CERN needs to take over part of the production:</a:t>
            </a:r>
          </a:p>
          <a:p>
            <a:pPr lvl="1" algn="just">
              <a:spcAft>
                <a:spcPts val="300"/>
              </a:spcAft>
            </a:pPr>
            <a:r>
              <a:rPr lang="en-US" sz="1200" dirty="0"/>
              <a:t>Magnet assembly: visit to LBNL in January 2025 (</a:t>
            </a:r>
            <a:r>
              <a:rPr lang="en-GB" sz="1200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EDMS 3263707</a:t>
            </a:r>
            <a:r>
              <a:rPr lang="en-US" sz="1200" dirty="0"/>
              <a:t>) to identify differences in required tooling and procedures</a:t>
            </a:r>
          </a:p>
          <a:p>
            <a:pPr lvl="2" algn="just">
              <a:spcAft>
                <a:spcPts val="300"/>
              </a:spcAft>
            </a:pPr>
            <a:r>
              <a:rPr lang="en-US" sz="1000" dirty="0"/>
              <a:t>Only considered for the repair of the magnets in LMQXFA01 </a:t>
            </a:r>
          </a:p>
          <a:p>
            <a:pPr lvl="1" algn="just">
              <a:spcAft>
                <a:spcPts val="300"/>
              </a:spcAft>
            </a:pPr>
            <a:r>
              <a:rPr lang="en-US" sz="1200" dirty="0"/>
              <a:t>Cold mass: different longitudinal welding/fixed point than Q2, when doing a Q1/Q3 at CERN we are introducing a new feature that will be tested very late (see </a:t>
            </a:r>
            <a:r>
              <a:rPr lang="en-GB" sz="1200" b="0" i="0" u="none" strike="noStrike" dirty="0">
                <a:solidFill>
                  <a:srgbClr val="0099CC"/>
                </a:solidFill>
                <a:effectLst/>
                <a:hlinkClick r:id="rId3"/>
              </a:rPr>
              <a:t>Q1/Q3 cold mass at CERN</a:t>
            </a:r>
            <a:r>
              <a:rPr lang="en-US" sz="1200" dirty="0"/>
              <a:t>)</a:t>
            </a:r>
          </a:p>
          <a:p>
            <a:pPr lvl="2" algn="just">
              <a:spcAft>
                <a:spcPts val="300"/>
              </a:spcAft>
            </a:pPr>
            <a:r>
              <a:rPr lang="en-US" sz="1000" dirty="0"/>
              <a:t>Lower risk if we take over cold mass work after longitudinal welding</a:t>
            </a:r>
          </a:p>
          <a:p>
            <a:pPr lvl="1" algn="just">
              <a:spcAft>
                <a:spcPts val="300"/>
              </a:spcAft>
            </a:pPr>
            <a:r>
              <a:rPr lang="en-US" sz="1200" dirty="0"/>
              <a:t>Cryostating very similar to Q2 but resources to be adequately planned. </a:t>
            </a:r>
          </a:p>
          <a:p>
            <a:pPr lvl="2" algn="just">
              <a:spcAft>
                <a:spcPts val="300"/>
              </a:spcAft>
            </a:pPr>
            <a:r>
              <a:rPr lang="en-US" sz="1000" dirty="0"/>
              <a:t>The last 3 cryostat kits are ready for shipment, but the shipment is on hold</a:t>
            </a:r>
          </a:p>
          <a:p>
            <a:pPr lvl="1" algn="just">
              <a:spcAft>
                <a:spcPts val="300"/>
              </a:spcAft>
            </a:pPr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8C5348-B3B2-E3E8-7AB6-297FC90D6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D64F3D-7F00-9D54-0019-EAD3144D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980998-D97C-4853-1E82-6D0B29B9D7E0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375DE3-7C0D-F8DF-3346-88CC030DEE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9"/>
          <a:stretch/>
        </p:blipFill>
        <p:spPr bwMode="auto">
          <a:xfrm>
            <a:off x="6382112" y="751099"/>
            <a:ext cx="2484688" cy="155163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1A61EB-8314-19A8-896B-445D8A8B4844}"/>
              </a:ext>
            </a:extLst>
          </p:cNvPr>
          <p:cNvSpPr txBox="1"/>
          <p:nvPr/>
        </p:nvSpPr>
        <p:spPr>
          <a:xfrm>
            <a:off x="6007243" y="2352263"/>
            <a:ext cx="30684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/>
              <a:t>MQXFB team at LBNL for the loading of MQXFA19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558246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5AACA-35FB-8AB8-A6DE-1AB14D4C1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D1 – Progress from October 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ED7FF-2EFF-8FA1-864D-A32920829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293091-B42A-8958-4E3E-5596F51FB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1C7634-E662-9D1B-D256-FB8A9EBAC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54" y="2884495"/>
            <a:ext cx="7622377" cy="20499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6334B4B-83D2-82A8-E97F-B29F2F1B45E6}"/>
              </a:ext>
            </a:extLst>
          </p:cNvPr>
          <p:cNvSpPr txBox="1"/>
          <p:nvPr/>
        </p:nvSpPr>
        <p:spPr>
          <a:xfrm>
            <a:off x="2195736" y="4786847"/>
            <a:ext cx="187102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(T. Nakamoto, J. C. Perez, et al)</a:t>
            </a:r>
            <a:r>
              <a:rPr lang="fr-CH" sz="900" dirty="0">
                <a:latin typeface="+mj-lt"/>
                <a:cs typeface="Times" panose="02020603050405020304" pitchFamily="18" charset="0"/>
              </a:rPr>
              <a:t> 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8B724E5-D95B-C6EE-6A0F-1E01EC0FB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475" y="898974"/>
            <a:ext cx="7668799" cy="940928"/>
          </a:xfrm>
        </p:spPr>
        <p:txBody>
          <a:bodyPr>
            <a:noAutofit/>
          </a:bodyPr>
          <a:lstStyle/>
          <a:p>
            <a:pPr algn="l"/>
            <a:r>
              <a:rPr lang="en-US" sz="1350" dirty="0"/>
              <a:t>MBXF1 was delivered to CERN, it is ready to be cryo-stated</a:t>
            </a:r>
          </a:p>
          <a:p>
            <a:pPr algn="l"/>
            <a:r>
              <a:rPr lang="en-US" sz="1350" dirty="0"/>
              <a:t>MBXF3 test completed, magnet is conform. 2</a:t>
            </a:r>
            <a:r>
              <a:rPr lang="en-US" sz="1350" baseline="30000" dirty="0"/>
              <a:t>nd</a:t>
            </a:r>
            <a:r>
              <a:rPr lang="en-US" sz="1350" dirty="0"/>
              <a:t> thermal cycle of MBXF5 ongoing.</a:t>
            </a:r>
          </a:p>
          <a:p>
            <a:pPr lvl="1" algn="l"/>
            <a:r>
              <a:rPr lang="en-US" sz="1200" dirty="0"/>
              <a:t>All magnets needed for installation have been qualified during vertical test! (pending 2</a:t>
            </a:r>
            <a:r>
              <a:rPr lang="en-US" sz="1200" baseline="30000" dirty="0"/>
              <a:t>nd</a:t>
            </a:r>
            <a:r>
              <a:rPr lang="en-US" sz="1200" dirty="0"/>
              <a:t> TC of #5)</a:t>
            </a:r>
          </a:p>
          <a:p>
            <a:pPr algn="l"/>
            <a:r>
              <a:rPr lang="en-US" sz="1350" dirty="0"/>
              <a:t>MBXF2 cold mass expected to be completed in July 2025, @ CERN before the end of the year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08A36E1-3E03-67F1-09E5-A65B965DF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58" y="2017970"/>
            <a:ext cx="6602900" cy="7027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56D129D-9E09-6124-3978-1FCA50241C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6439" y="2054351"/>
            <a:ext cx="1135303" cy="69133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152C245-3117-6349-8910-FC4D81E14BB8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660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E0B12-1626-C0C6-B0DF-06DAC7B84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4AED3-31C1-1F2D-979B-AEBB262FA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D1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5234B-9271-9B4E-5D69-823E757D9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080" y="867291"/>
            <a:ext cx="4032115" cy="3707681"/>
          </a:xfrm>
        </p:spPr>
        <p:txBody>
          <a:bodyPr>
            <a:normAutofit/>
          </a:bodyPr>
          <a:lstStyle/>
          <a:p>
            <a:pPr algn="l"/>
            <a:endParaRPr lang="en-US" sz="1650" dirty="0"/>
          </a:p>
          <a:p>
            <a:pPr algn="l"/>
            <a:r>
              <a:rPr lang="en-GB" sz="1350" dirty="0"/>
              <a:t>Very sequential production, with a large delay between magnet vertical test and delivery. Today the last magnet for installation is MBXF5, ready for installation in mid 2027. </a:t>
            </a:r>
          </a:p>
          <a:p>
            <a:pPr algn="l"/>
            <a:endParaRPr lang="en-GB" sz="1000" dirty="0"/>
          </a:p>
          <a:p>
            <a:pPr lvl="1" algn="l"/>
            <a:r>
              <a:rPr lang="en-US" sz="1200" dirty="0"/>
              <a:t>The signature with Hitachi for the completing magnet #6 and the cold mass of #5 &amp; #6 is still pending. </a:t>
            </a:r>
          </a:p>
          <a:p>
            <a:pPr lvl="2" algn="l"/>
            <a:r>
              <a:rPr lang="en-GB" sz="1100" dirty="0"/>
              <a:t>Additional funding is available to complete magnet 6 and cold mass 5, but it does not cover cold mass 6. To maintain the schedule, the contract may need to be split into two</a:t>
            </a:r>
            <a:endParaRPr lang="en-US" sz="1200" dirty="0"/>
          </a:p>
          <a:p>
            <a:pPr marL="457200" lvl="1" indent="0" algn="l">
              <a:buNone/>
            </a:pPr>
            <a:endParaRPr lang="en-US" sz="1200" dirty="0"/>
          </a:p>
          <a:p>
            <a:pPr lvl="1" algn="l"/>
            <a:r>
              <a:rPr lang="en-US" sz="1200" dirty="0"/>
              <a:t>To be closely monitored, since it is the magnet with less floating for installation (11 months assuming #5 is at CERN in July 2026).</a:t>
            </a:r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E15BF-6A47-29C0-0FA3-A5A83874E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B88CC2-06DA-8819-1070-51ABF3E03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46B3F2-2B72-7553-F9B2-D841F8F9F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482" y="945496"/>
            <a:ext cx="4536998" cy="312765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5954EA-A4DC-310E-19C6-D1E24D2466E0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F52F9A-DFC2-9E4F-0929-95E146A45AAB}"/>
              </a:ext>
            </a:extLst>
          </p:cNvPr>
          <p:cNvSpPr txBox="1"/>
          <p:nvPr/>
        </p:nvSpPr>
        <p:spPr>
          <a:xfrm>
            <a:off x="6228184" y="4051808"/>
            <a:ext cx="11521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T. Nakamoto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17521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35B64FC2-7C87-6AFD-A8A3-6FA32F5E85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8" b="28401"/>
          <a:stretch/>
        </p:blipFill>
        <p:spPr bwMode="auto">
          <a:xfrm>
            <a:off x="133298" y="3267019"/>
            <a:ext cx="3495648" cy="157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AF6759-EAC5-EF8C-60AC-69C7ED2E8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D2 – Progress from October 2024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AAF5A-F44E-83BE-7169-893A63CCC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550" y="764023"/>
            <a:ext cx="8316924" cy="1650791"/>
          </a:xfrm>
        </p:spPr>
        <p:txBody>
          <a:bodyPr>
            <a:normAutofit/>
          </a:bodyPr>
          <a:lstStyle/>
          <a:p>
            <a:pPr algn="l"/>
            <a:r>
              <a:rPr lang="en-US" sz="1350" dirty="0"/>
              <a:t>MBRD2 cryostating activities completed, ready for shipment to SM18</a:t>
            </a:r>
          </a:p>
          <a:p>
            <a:pPr algn="l">
              <a:spcAft>
                <a:spcPts val="225"/>
              </a:spcAft>
            </a:pPr>
            <a:r>
              <a:rPr lang="en-GB" sz="1350" dirty="0"/>
              <a:t>MBRD3 magnet was completed, but must be disassembled (cable protruding into the aperture, see </a:t>
            </a:r>
            <a:br>
              <a:rPr lang="en-GB" sz="900" dirty="0">
                <a:solidFill>
                  <a:srgbClr val="0645AD"/>
                </a:solidFill>
                <a:latin typeface="Helvetica Neue"/>
                <a:hlinkClick r:id="rId4"/>
              </a:rPr>
            </a:br>
            <a:r>
              <a:rPr lang="en-GB" sz="1350" dirty="0">
                <a:solidFill>
                  <a:srgbClr val="0645AD"/>
                </a:solidFill>
                <a:hlinkClick r:id="rId4"/>
              </a:rPr>
              <a:t>NCR 3235964</a:t>
            </a:r>
            <a:r>
              <a:rPr lang="en-GB" sz="1350" dirty="0"/>
              <a:t>)</a:t>
            </a:r>
            <a:r>
              <a:rPr lang="en-GB" sz="1050" dirty="0">
                <a:solidFill>
                  <a:srgbClr val="0645AD"/>
                </a:solidFill>
              </a:rPr>
              <a:t> </a:t>
            </a:r>
            <a:r>
              <a:rPr lang="en-GB" sz="1350" dirty="0">
                <a:sym typeface="Wingdings" panose="05000000000000000000" pitchFamily="2" charset="2"/>
              </a:rPr>
              <a:t> </a:t>
            </a:r>
            <a:r>
              <a:rPr lang="en-GB" sz="1350" dirty="0">
                <a:latin typeface="Helvetica Neue"/>
                <a:sym typeface="Wingdings" panose="05000000000000000000" pitchFamily="2" charset="2"/>
              </a:rPr>
              <a:t>Magnet delivery expected in September 2025</a:t>
            </a:r>
            <a:endParaRPr lang="en-GB" sz="1350" dirty="0">
              <a:latin typeface="Helvetica Neue"/>
            </a:endParaRPr>
          </a:p>
          <a:p>
            <a:pPr algn="l"/>
            <a:r>
              <a:rPr lang="en-GB" sz="1350" dirty="0"/>
              <a:t>MBRD4 assembly ongoing, magnet to be completed in April 2025. First aperture of MBRD5 collared. </a:t>
            </a:r>
          </a:p>
          <a:p>
            <a:pPr algn="l"/>
            <a:r>
              <a:rPr lang="en-GB" sz="1350" dirty="0"/>
              <a:t>6 months delay for magnet 5 and 6, due to the re-work of magnet 3. </a:t>
            </a:r>
            <a:br>
              <a:rPr lang="en-GB" sz="900" dirty="0">
                <a:solidFill>
                  <a:srgbClr val="000000"/>
                </a:solidFill>
                <a:latin typeface="Helvetica Neue"/>
              </a:rPr>
            </a:br>
            <a:endParaRPr lang="en-GB" sz="13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8CC4F0-FFB9-2C02-1C8D-FB40ED40B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B55082-E593-CFB1-69AF-B442772BE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124361B-E37B-D1DE-033B-99DBE9969B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7" t="34563" r="10347" b="31074"/>
          <a:stretch/>
        </p:blipFill>
        <p:spPr bwMode="auto">
          <a:xfrm>
            <a:off x="3838003" y="3064364"/>
            <a:ext cx="5220072" cy="165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A89587-3118-A793-350B-E4315C469597}"/>
              </a:ext>
            </a:extLst>
          </p:cNvPr>
          <p:cNvSpPr txBox="1"/>
          <p:nvPr/>
        </p:nvSpPr>
        <p:spPr>
          <a:xfrm>
            <a:off x="3857922" y="3156661"/>
            <a:ext cx="160936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MBRD3, to be disassembled</a:t>
            </a:r>
            <a:endParaRPr lang="en-GB" sz="9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06EFAB-3009-A844-E61D-FC9BFD6CE2C7}"/>
              </a:ext>
            </a:extLst>
          </p:cNvPr>
          <p:cNvSpPr txBox="1"/>
          <p:nvPr/>
        </p:nvSpPr>
        <p:spPr>
          <a:xfrm>
            <a:off x="5717401" y="3087410"/>
            <a:ext cx="1252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MBRD4, to be completed in April</a:t>
            </a:r>
            <a:endParaRPr lang="en-GB" sz="9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8D9A9C-C29A-B476-FB1C-3043562FE906}"/>
              </a:ext>
            </a:extLst>
          </p:cNvPr>
          <p:cNvSpPr txBox="1"/>
          <p:nvPr/>
        </p:nvSpPr>
        <p:spPr>
          <a:xfrm>
            <a:off x="7346688" y="3156659"/>
            <a:ext cx="1408005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</a:t>
            </a:r>
            <a:r>
              <a:rPr lang="en-US" sz="900" baseline="30000" dirty="0"/>
              <a:t>st</a:t>
            </a:r>
            <a:r>
              <a:rPr lang="en-US" sz="900" dirty="0"/>
              <a:t> aperture of MBRD5</a:t>
            </a:r>
            <a:endParaRPr lang="en-GB" sz="9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B6AEE5-8BC7-8265-1B9F-747B2E0D8BF3}"/>
              </a:ext>
            </a:extLst>
          </p:cNvPr>
          <p:cNvSpPr txBox="1"/>
          <p:nvPr/>
        </p:nvSpPr>
        <p:spPr>
          <a:xfrm>
            <a:off x="4453453" y="4569734"/>
            <a:ext cx="4225424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900" dirty="0"/>
              <a:t>Status ASG production during the CERN visit 18/03/2025 (</a:t>
            </a:r>
            <a:r>
              <a:rPr lang="en-GB" sz="900" b="0" u="none" strike="noStrike" dirty="0">
                <a:solidFill>
                  <a:srgbClr val="0645AD"/>
                </a:solidFill>
                <a:effectLst/>
                <a:latin typeface="Helvetica Neue"/>
                <a:hlinkClick r:id="rId6"/>
              </a:rPr>
              <a:t>EDMS 3284104</a:t>
            </a:r>
            <a:r>
              <a:rPr lang="en-US" sz="900" dirty="0"/>
              <a:t>)</a:t>
            </a:r>
            <a:endParaRPr lang="en-GB" sz="900" dirty="0"/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CF173568-6B97-01F2-A76F-64F2FAF0D9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3" t="23794" r="6235" b="46406"/>
          <a:stretch/>
        </p:blipFill>
        <p:spPr bwMode="auto">
          <a:xfrm>
            <a:off x="133298" y="2286474"/>
            <a:ext cx="3526634" cy="916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A7CFB3D-AEED-252A-7DC5-65165D711CBB}"/>
              </a:ext>
            </a:extLst>
          </p:cNvPr>
          <p:cNvSpPr txBox="1"/>
          <p:nvPr/>
        </p:nvSpPr>
        <p:spPr>
          <a:xfrm>
            <a:off x="238881" y="2107332"/>
            <a:ext cx="2461796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MBRD1, assembled in LMBRD2 cold mass</a:t>
            </a:r>
            <a:endParaRPr lang="en-GB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D80BC0-3F3C-E2BB-F898-1A61087A50C7}"/>
              </a:ext>
            </a:extLst>
          </p:cNvPr>
          <p:cNvSpPr txBox="1"/>
          <p:nvPr/>
        </p:nvSpPr>
        <p:spPr>
          <a:xfrm>
            <a:off x="238881" y="3345060"/>
            <a:ext cx="1666119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MBRD2, ready for test</a:t>
            </a:r>
            <a:endParaRPr lang="en-GB" sz="9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4B10095-B195-8272-BC92-F8E46EB4F7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45205" y="2286474"/>
            <a:ext cx="1048260" cy="6383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EBF6996-7E67-496E-2F75-59C08A93A392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9EB7BD-10E8-4106-5D78-BA623B8BB3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9932" y="2281801"/>
            <a:ext cx="4289688" cy="6971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8BC220B-E246-EB1E-203D-364AE0F7E65E}"/>
              </a:ext>
            </a:extLst>
          </p:cNvPr>
          <p:cNvSpPr txBox="1"/>
          <p:nvPr/>
        </p:nvSpPr>
        <p:spPr>
          <a:xfrm>
            <a:off x="1881122" y="4858538"/>
            <a:ext cx="269817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(S. Farinon, A. Foussat, H, Prin, D. Duarte, et al)</a:t>
            </a:r>
            <a:r>
              <a:rPr lang="fr-CH" sz="900" dirty="0">
                <a:latin typeface="+mj-lt"/>
                <a:cs typeface="Times" panose="02020603050405020304" pitchFamily="18" charset="0"/>
              </a:rPr>
              <a:t> 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009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E7042-B7A9-BE84-CCA5-5EB316945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D2 Correctors – Progress from October 2024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F505B-0A61-CD3C-F2AA-305DA0AF0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546" y="826923"/>
            <a:ext cx="5664622" cy="1125228"/>
          </a:xfrm>
        </p:spPr>
        <p:txBody>
          <a:bodyPr>
            <a:normAutofit fontScale="92500"/>
          </a:bodyPr>
          <a:lstStyle/>
          <a:p>
            <a:pPr algn="l"/>
            <a:r>
              <a:rPr lang="en-US" sz="1200" dirty="0"/>
              <a:t>Three magnets delivered: MCBRD05 (tested in China), MCBRD06 (virgin) and MCBRD07 (virgin)</a:t>
            </a:r>
          </a:p>
          <a:p>
            <a:pPr lvl="1" algn="l"/>
            <a:r>
              <a:rPr lang="en-US" sz="1000" dirty="0"/>
              <a:t>Long training in MCBRD06 at 4.5 K, but OK at 1.9 K</a:t>
            </a:r>
          </a:p>
          <a:p>
            <a:pPr lvl="1" algn="l"/>
            <a:r>
              <a:rPr lang="en-US" sz="1000" dirty="0"/>
              <a:t>Good performance of MCBRD05 confirmed at CERN</a:t>
            </a:r>
          </a:p>
          <a:p>
            <a:pPr algn="l"/>
            <a:r>
              <a:rPr lang="en-US" sz="1200" dirty="0"/>
              <a:t>All magnets expected to be at CERN before the end of 2025</a:t>
            </a:r>
          </a:p>
          <a:p>
            <a:pPr algn="l"/>
            <a:r>
              <a:rPr lang="en-GB" sz="1200" dirty="0"/>
              <a:t>Problems on the machining of the former are delaying the assembly of MCBRD11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A06338-50E2-241C-5C87-688C58326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FF1A29-FAB2-45D7-30E3-164032ADB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1092AA-DF7E-4268-9217-38775129B3EC}"/>
              </a:ext>
            </a:extLst>
          </p:cNvPr>
          <p:cNvGrpSpPr/>
          <p:nvPr/>
        </p:nvGrpSpPr>
        <p:grpSpPr>
          <a:xfrm>
            <a:off x="753149" y="2732132"/>
            <a:ext cx="3819318" cy="1809000"/>
            <a:chOff x="3796027" y="1559306"/>
            <a:chExt cx="5092424" cy="240720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A6414CB-323D-39CD-4B8A-8E56C79C9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6027" y="1559306"/>
              <a:ext cx="5092424" cy="24072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34BD7FE-750C-3EE1-A561-0779EA14F15D}"/>
                </a:ext>
              </a:extLst>
            </p:cNvPr>
            <p:cNvSpPr txBox="1"/>
            <p:nvPr/>
          </p:nvSpPr>
          <p:spPr>
            <a:xfrm>
              <a:off x="7029419" y="3135192"/>
              <a:ext cx="517664" cy="28421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nl-NL" sz="788"/>
                <a:t>CD2</a:t>
              </a:r>
              <a:endParaRPr lang="en-GB" sz="788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BC6072-0293-3CC7-C368-1661A21BE2DB}"/>
                </a:ext>
              </a:extLst>
            </p:cNvPr>
            <p:cNvSpPr txBox="1"/>
            <p:nvPr/>
          </p:nvSpPr>
          <p:spPr>
            <a:xfrm>
              <a:off x="7724736" y="3135192"/>
              <a:ext cx="517664" cy="28421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nl-NL" sz="788"/>
                <a:t>CD3</a:t>
              </a:r>
              <a:endParaRPr lang="en-GB" sz="788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1C4861-2588-2FAB-2F07-8788639B5CDB}"/>
                </a:ext>
              </a:extLst>
            </p:cNvPr>
            <p:cNvSpPr txBox="1"/>
            <p:nvPr/>
          </p:nvSpPr>
          <p:spPr>
            <a:xfrm>
              <a:off x="5102935" y="3135192"/>
              <a:ext cx="517664" cy="28421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nl-NL" sz="788"/>
                <a:t>CD1</a:t>
              </a:r>
              <a:endParaRPr lang="en-GB" sz="788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571C49A-B767-A3F6-39FA-048C091E9F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649" t="11215" b="16787"/>
          <a:stretch/>
        </p:blipFill>
        <p:spPr>
          <a:xfrm>
            <a:off x="6343216" y="626260"/>
            <a:ext cx="2570989" cy="13541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3C8B3E-23D3-F14F-511C-72EC62ABE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5786" y="2045598"/>
            <a:ext cx="1048260" cy="6383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052A0F-1D13-73E9-CC39-205BB38A3874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4" name="Picture 13" descr="A graph of a graph with text&#10;&#10;AI-generated content may be incorrect.">
            <a:extLst>
              <a:ext uri="{FF2B5EF4-FFF2-40B4-BE49-F238E27FC236}">
                <a16:creationId xmlns:a16="http://schemas.microsoft.com/office/drawing/2014/main" id="{565AACFB-3C79-1D56-2E9B-7E3FF6EFFE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087" y="2742661"/>
            <a:ext cx="2996504" cy="1809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6F0623F-3BC8-E973-F873-385BA60CA55F}"/>
              </a:ext>
            </a:extLst>
          </p:cNvPr>
          <p:cNvSpPr txBox="1"/>
          <p:nvPr/>
        </p:nvSpPr>
        <p:spPr>
          <a:xfrm>
            <a:off x="5220752" y="4551661"/>
            <a:ext cx="20098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report: EDMS </a:t>
            </a:r>
            <a:r>
              <a:rPr lang="en-GB" sz="12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3282742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151D27-F7BB-CB4A-BCAB-09B66182A0AC}"/>
              </a:ext>
            </a:extLst>
          </p:cNvPr>
          <p:cNvSpPr txBox="1"/>
          <p:nvPr/>
        </p:nvSpPr>
        <p:spPr>
          <a:xfrm>
            <a:off x="1913409" y="4541132"/>
            <a:ext cx="21604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report: EDMS </a:t>
            </a:r>
            <a:r>
              <a:rPr lang="en-GB" sz="1200" b="0" u="none" strike="noStrike" dirty="0">
                <a:solidFill>
                  <a:srgbClr val="0645AD"/>
                </a:solidFill>
                <a:effectLst/>
                <a:latin typeface="Helvetica Neue"/>
                <a:hlinkClick r:id="rId7"/>
              </a:rPr>
              <a:t>3263622</a:t>
            </a:r>
            <a:endParaRPr lang="en-GB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29B3FB-896E-4B82-3381-D6EB455682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826" y="2034404"/>
            <a:ext cx="7920000" cy="6260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68E36D2-B18B-694C-DC31-411004096CAA}"/>
              </a:ext>
            </a:extLst>
          </p:cNvPr>
          <p:cNvSpPr txBox="1"/>
          <p:nvPr/>
        </p:nvSpPr>
        <p:spPr>
          <a:xfrm>
            <a:off x="1960010" y="4830751"/>
            <a:ext cx="291618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(Q. Xu, A. Foussat, et al; Test </a:t>
            </a:r>
            <a:r>
              <a:rPr lang="en-US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engineer</a:t>
            </a:r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: G. Willering)</a:t>
            </a:r>
            <a:r>
              <a:rPr lang="fr-CH" sz="900" dirty="0">
                <a:latin typeface="+mj-lt"/>
                <a:cs typeface="Times" panose="02020603050405020304" pitchFamily="18" charset="0"/>
              </a:rPr>
              <a:t> 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031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C4E92-0455-A382-3A69-322EC69C3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MCBXF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CD05F-E02C-8830-EEC7-649E91121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936" y="955319"/>
            <a:ext cx="5095814" cy="3581118"/>
          </a:xfrm>
        </p:spPr>
        <p:txBody>
          <a:bodyPr>
            <a:normAutofit/>
          </a:bodyPr>
          <a:lstStyle/>
          <a:p>
            <a:pPr algn="l"/>
            <a:r>
              <a:rPr lang="en-US" sz="1500" dirty="0">
                <a:solidFill>
                  <a:schemeClr val="bg2"/>
                </a:solidFill>
              </a:rPr>
              <a:t>Two more magnets qualified: </a:t>
            </a:r>
            <a:r>
              <a:rPr lang="en-US" sz="1500" dirty="0"/>
              <a:t>MCBXFB06 and B07. The test of MCBXFA2 is ongoing.</a:t>
            </a:r>
          </a:p>
          <a:p>
            <a:pPr lvl="1" algn="l"/>
            <a:r>
              <a:rPr lang="en-GB" sz="900" dirty="0">
                <a:solidFill>
                  <a:schemeClr val="bg2"/>
                </a:solidFill>
              </a:rPr>
              <a:t>MCBXFB06</a:t>
            </a:r>
            <a:r>
              <a:rPr lang="en-GB" sz="900" dirty="0"/>
              <a:t> and </a:t>
            </a:r>
            <a:r>
              <a:rPr lang="en-GB" sz="900" dirty="0">
                <a:solidFill>
                  <a:schemeClr val="bg2"/>
                </a:solidFill>
              </a:rPr>
              <a:t>MCBXFB07 </a:t>
            </a:r>
            <a:r>
              <a:rPr lang="en-GB" sz="900" dirty="0"/>
              <a:t>operated </a:t>
            </a:r>
            <a:r>
              <a:rPr lang="en-GB" sz="900" dirty="0">
                <a:solidFill>
                  <a:schemeClr val="bg2"/>
                </a:solidFill>
              </a:rPr>
              <a:t>&gt; 40 h </a:t>
            </a:r>
            <a:r>
              <a:rPr lang="en-GB" sz="900" dirty="0"/>
              <a:t>above nominal current </a:t>
            </a:r>
            <a:r>
              <a:rPr lang="en-GB" sz="900" dirty="0">
                <a:solidFill>
                  <a:schemeClr val="bg2"/>
                </a:solidFill>
              </a:rPr>
              <a:t>without spontaneous quenches </a:t>
            </a:r>
            <a:r>
              <a:rPr lang="en-GB" sz="900" dirty="0"/>
              <a:t>when testing in vertical configuration </a:t>
            </a:r>
          </a:p>
          <a:p>
            <a:pPr lvl="1" algn="l"/>
            <a:endParaRPr lang="en-US" sz="1050" dirty="0"/>
          </a:p>
          <a:p>
            <a:pPr algn="l"/>
            <a:r>
              <a:rPr lang="en-US" sz="1500" dirty="0"/>
              <a:t>MCBXFA6, MCBXFB11, MCBXFB12 </a:t>
            </a:r>
            <a:r>
              <a:rPr lang="en-US" sz="1500" dirty="0">
                <a:solidFill>
                  <a:schemeClr val="bg2"/>
                </a:solidFill>
              </a:rPr>
              <a:t>removed </a:t>
            </a:r>
            <a:r>
              <a:rPr lang="en-US" sz="1500" dirty="0"/>
              <a:t>from CIEMAT </a:t>
            </a:r>
            <a:r>
              <a:rPr lang="en-US" sz="1500" dirty="0">
                <a:solidFill>
                  <a:schemeClr val="bg2"/>
                </a:solidFill>
              </a:rPr>
              <a:t>deliverables</a:t>
            </a:r>
          </a:p>
          <a:p>
            <a:pPr lvl="1" algn="l"/>
            <a:r>
              <a:rPr lang="en-US" sz="1200" dirty="0"/>
              <a:t>These magnets were spares of the spares. </a:t>
            </a:r>
          </a:p>
          <a:p>
            <a:pPr lvl="1" algn="l"/>
            <a:endParaRPr lang="en-US" sz="1000" dirty="0"/>
          </a:p>
          <a:p>
            <a:pPr algn="l"/>
            <a:r>
              <a:rPr lang="en-US" sz="1500" dirty="0"/>
              <a:t>The </a:t>
            </a:r>
            <a:r>
              <a:rPr lang="en-US" sz="1500" dirty="0">
                <a:solidFill>
                  <a:schemeClr val="bg2"/>
                </a:solidFill>
              </a:rPr>
              <a:t>coil readiness </a:t>
            </a:r>
            <a:r>
              <a:rPr lang="en-US" sz="1500" dirty="0"/>
              <a:t>for assembly is in the critical path for the spare magnets, it will impact the assembly schedule of the last two Q2 cold masses</a:t>
            </a:r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63127C-B932-099D-9F9A-0BA768806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8B2CF0-16D9-DE8D-1EAB-4756A19B7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7E43C2-7018-222F-EDE2-64C78C7D2258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A4ED20-E17A-1D30-F8E1-E0AE7762A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364" y="4217274"/>
            <a:ext cx="1048260" cy="6383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9A9589-A863-E7C6-0A12-526CBC5AC1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216" y="2064854"/>
            <a:ext cx="1600200" cy="1055053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049CEC-3CB5-642E-076D-66932BA806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708" y="2064853"/>
            <a:ext cx="1600201" cy="1059413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8EB972-A00C-B9F4-D2D3-48A2521906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216" y="792405"/>
            <a:ext cx="1600200" cy="1055059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0AF65D-296C-36DB-9226-2E74D9335B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709" y="797762"/>
            <a:ext cx="1600201" cy="1055063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7F5AE94-55D7-D36F-800B-ACF8B77E2DE7}"/>
              </a:ext>
            </a:extLst>
          </p:cNvPr>
          <p:cNvSpPr txBox="1"/>
          <p:nvPr/>
        </p:nvSpPr>
        <p:spPr>
          <a:xfrm>
            <a:off x="5738589" y="3169302"/>
            <a:ext cx="3429000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788" dirty="0">
                <a:latin typeface="Arial"/>
              </a:rPr>
              <a:t>MCBXFB06, EDMS </a:t>
            </a:r>
            <a:r>
              <a:rPr lang="nl-NL" sz="788" dirty="0">
                <a:solidFill>
                  <a:srgbClr val="0055A0"/>
                </a:solidFill>
                <a:latin typeface="Arial"/>
                <a:hlinkClick r:id="rId7"/>
              </a:rPr>
              <a:t>3221448</a:t>
            </a:r>
            <a:r>
              <a:rPr lang="nl-NL" sz="788" dirty="0">
                <a:solidFill>
                  <a:srgbClr val="0055A0"/>
                </a:solidFill>
                <a:latin typeface="Arial"/>
              </a:rPr>
              <a:t>;         </a:t>
            </a:r>
            <a:r>
              <a:rPr lang="nl-NL" sz="788" dirty="0">
                <a:latin typeface="Arial"/>
              </a:rPr>
              <a:t>MCBXFB07, EDMS </a:t>
            </a:r>
            <a:r>
              <a:rPr lang="nl-NL" sz="788" dirty="0">
                <a:solidFill>
                  <a:srgbClr val="0055A0"/>
                </a:solidFill>
                <a:latin typeface="Arial"/>
                <a:hlinkClick r:id="rId8"/>
              </a:rPr>
              <a:t>3230565</a:t>
            </a:r>
            <a:endParaRPr lang="en-GB" sz="788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26DB2F-1E3B-9303-EE5E-476ED72E3B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834" y="3723002"/>
            <a:ext cx="8761471" cy="4172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9696B4-A625-AC03-8A9E-FBF29E0AD0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726" y="4170248"/>
            <a:ext cx="4858206" cy="4301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0E8D65-8253-4B5F-F7D3-8243C9DBBA0D}"/>
              </a:ext>
            </a:extLst>
          </p:cNvPr>
          <p:cNvSpPr txBox="1"/>
          <p:nvPr/>
        </p:nvSpPr>
        <p:spPr>
          <a:xfrm>
            <a:off x="5801394" y="3403436"/>
            <a:ext cx="310213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(F. Toral, J. C. Perez, et al; Test </a:t>
            </a:r>
            <a:r>
              <a:rPr lang="en-US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engineer</a:t>
            </a:r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: G. Willering)</a:t>
            </a:r>
            <a:r>
              <a:rPr lang="fr-CH" sz="900" dirty="0">
                <a:latin typeface="+mj-lt"/>
                <a:cs typeface="Times" panose="02020603050405020304" pitchFamily="18" charset="0"/>
              </a:rPr>
              <a:t> 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545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97332-C665-30B6-5439-0A6FD445A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C7A62-4479-DDC8-FBA3-B1E979F5F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125" y="753064"/>
            <a:ext cx="5580180" cy="1906619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500" dirty="0"/>
              <a:t>Test 1</a:t>
            </a:r>
            <a:r>
              <a:rPr lang="en-US" sz="1500" baseline="30000" dirty="0"/>
              <a:t>st</a:t>
            </a:r>
            <a:r>
              <a:rPr lang="en-US" sz="1500" dirty="0"/>
              <a:t> cold mass, see test report EDMS </a:t>
            </a:r>
            <a:r>
              <a:rPr lang="en-US" sz="1500" dirty="0">
                <a:hlinkClick r:id="rId2"/>
              </a:rPr>
              <a:t>3213574</a:t>
            </a:r>
            <a:r>
              <a:rPr lang="en-US" sz="1500" dirty="0"/>
              <a:t>)</a:t>
            </a:r>
          </a:p>
          <a:p>
            <a:pPr lvl="1" algn="l"/>
            <a:r>
              <a:rPr lang="en-US" sz="1200" dirty="0">
                <a:solidFill>
                  <a:schemeClr val="bg2"/>
                </a:solidFill>
              </a:rPr>
              <a:t>Spontaneous quenches (</a:t>
            </a:r>
            <a:r>
              <a:rPr lang="en-US" sz="1200" u="sng" kern="14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NCR 3219461</a:t>
            </a:r>
            <a:r>
              <a:rPr lang="en-US" sz="1200" dirty="0">
                <a:solidFill>
                  <a:schemeClr val="bg2"/>
                </a:solidFill>
              </a:rPr>
              <a:t>) </a:t>
            </a:r>
            <a:r>
              <a:rPr lang="en-US" sz="1200" dirty="0"/>
              <a:t>during extended powering in MCBXFAP1 magnet. The quench is always in the same coil, and it does not have a mechanical origin (quench also in stand alone powering of the inner dipole with lower electromagnetic forces).</a:t>
            </a:r>
          </a:p>
          <a:p>
            <a:pPr lvl="1" algn="l"/>
            <a:endParaRPr lang="en-US" sz="1050" dirty="0"/>
          </a:p>
          <a:p>
            <a:pPr algn="l">
              <a:spcAft>
                <a:spcPts val="225"/>
              </a:spcAft>
            </a:pPr>
            <a:r>
              <a:rPr lang="en-US" sz="1500" dirty="0"/>
              <a:t>The first HO corrector with damaged leads was repaired at SAES RIAL (</a:t>
            </a:r>
            <a:r>
              <a:rPr lang="en-GB" sz="1500" dirty="0"/>
              <a:t>see</a:t>
            </a:r>
            <a:r>
              <a:rPr lang="en-GB" sz="1500" dirty="0">
                <a:solidFill>
                  <a:srgbClr val="0645AD"/>
                </a:solidFill>
              </a:rPr>
              <a:t> </a:t>
            </a:r>
            <a:r>
              <a:rPr lang="en-GB" sz="1500" dirty="0">
                <a:solidFill>
                  <a:srgbClr val="0645AD"/>
                </a:solidFill>
                <a:hlinkClick r:id="rId4"/>
              </a:rPr>
              <a:t>EDMS 3200053</a:t>
            </a:r>
            <a:r>
              <a:rPr lang="en-GB" sz="1500" dirty="0"/>
              <a:t>), the repair of the rest (17) is ongoing (CERN, LMF)</a:t>
            </a:r>
          </a:p>
          <a:p>
            <a:pPr lvl="1" algn="l">
              <a:spcAft>
                <a:spcPts val="225"/>
              </a:spcAft>
            </a:pPr>
            <a:r>
              <a:rPr lang="en-GB" sz="1200" dirty="0"/>
              <a:t>Few magnets will be re-tested to qualify the repair procedure.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E732A0-EBBA-58D2-9B3A-5452D9D1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5D61D0-DBFB-7B85-F79C-C61C4CD1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4E8A1A-9F7B-D713-7465-B1A606C0831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27" b="16516"/>
          <a:stretch/>
        </p:blipFill>
        <p:spPr bwMode="auto">
          <a:xfrm>
            <a:off x="130188" y="2927285"/>
            <a:ext cx="4098746" cy="15450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202EF5-FD81-6724-A676-86FE88B46C1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933" y="2927284"/>
            <a:ext cx="2376173" cy="1545010"/>
          </a:xfrm>
          <a:prstGeom prst="rect">
            <a:avLst/>
          </a:prstGeom>
          <a:noFill/>
        </p:spPr>
      </p:pic>
      <p:pic>
        <p:nvPicPr>
          <p:cNvPr id="9" name="Picture 8" descr="A screen shot of a diagram&#10;&#10;Description automatically generated">
            <a:extLst>
              <a:ext uri="{FF2B5EF4-FFF2-40B4-BE49-F238E27FC236}">
                <a16:creationId xmlns:a16="http://schemas.microsoft.com/office/drawing/2014/main" id="{6DC860D8-85AD-1E32-6A1D-D19CA98EC3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9307" y="2905213"/>
            <a:ext cx="2269233" cy="15560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EABC6E-B228-E65F-8482-6D327A9D894F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70B9B9C8-FBEE-8191-913E-BF2898BD05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9" t="10788" r="2700" b="1963"/>
          <a:stretch/>
        </p:blipFill>
        <p:spPr bwMode="auto">
          <a:xfrm>
            <a:off x="6538608" y="671206"/>
            <a:ext cx="2217452" cy="191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7FABBF4-AF22-1C11-5F15-713ED744A76D}"/>
              </a:ext>
            </a:extLst>
          </p:cNvPr>
          <p:cNvSpPr txBox="1"/>
          <p:nvPr/>
        </p:nvSpPr>
        <p:spPr>
          <a:xfrm>
            <a:off x="6334552" y="2610243"/>
            <a:ext cx="27574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Repair of damaged leads in HO correctors @ LMF</a:t>
            </a:r>
            <a:endParaRPr lang="en-GB" sz="9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57C926-BBC6-1193-5672-40719CC9DB65}"/>
              </a:ext>
            </a:extLst>
          </p:cNvPr>
          <p:cNvSpPr txBox="1"/>
          <p:nvPr/>
        </p:nvSpPr>
        <p:spPr>
          <a:xfrm>
            <a:off x="4234133" y="4536431"/>
            <a:ext cx="460895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(M. Statera, F. Toral, J. C. Perez, H, Prin, D. Duarte, et al; Test </a:t>
            </a:r>
            <a:r>
              <a:rPr lang="en-US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engineer</a:t>
            </a:r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: G. Willering)</a:t>
            </a:r>
            <a:r>
              <a:rPr lang="fr-CH" sz="900" dirty="0">
                <a:latin typeface="+mj-lt"/>
                <a:cs typeface="Times" panose="02020603050405020304" pitchFamily="18" charset="0"/>
              </a:rPr>
              <a:t> 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11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3AD7C-32E8-D80E-B8B3-B429603D8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DCM</a:t>
            </a:r>
            <a:endParaRPr lang="en-GB" dirty="0"/>
          </a:p>
        </p:txBody>
      </p:sp>
      <p:pic>
        <p:nvPicPr>
          <p:cNvPr id="12" name="Content Placeholder 11" descr="A large factory with many machines&#10;&#10;AI-generated content may be incorrect.">
            <a:extLst>
              <a:ext uri="{FF2B5EF4-FFF2-40B4-BE49-F238E27FC236}">
                <a16:creationId xmlns:a16="http://schemas.microsoft.com/office/drawing/2014/main" id="{D90B7090-2566-4028-9FA7-A48C0D202F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5416" t="41189" b="2948"/>
          <a:stretch/>
        </p:blipFill>
        <p:spPr>
          <a:xfrm>
            <a:off x="179512" y="2553375"/>
            <a:ext cx="4646347" cy="2060049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2DBEF-BDF5-1658-B0D2-EE136849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CC38ED-1BE0-AB74-E89F-9BFC219BA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4098" name="Picture 2" descr="A long wooden rods on a table&#10;&#10;AI-generated content may be incorrect.">
            <a:extLst>
              <a:ext uri="{FF2B5EF4-FFF2-40B4-BE49-F238E27FC236}">
                <a16:creationId xmlns:a16="http://schemas.microsoft.com/office/drawing/2014/main" id="{6E4C10B6-8591-0AB9-E9E7-14B01AE01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553377"/>
            <a:ext cx="3663784" cy="206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D73254-C799-4A15-CA7D-6CC0A3F28CF3}"/>
              </a:ext>
            </a:extLst>
          </p:cNvPr>
          <p:cNvSpPr txBox="1"/>
          <p:nvPr/>
        </p:nvSpPr>
        <p:spPr>
          <a:xfrm>
            <a:off x="5076056" y="2245599"/>
            <a:ext cx="3610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Busbars preparation for the 1</a:t>
            </a:r>
            <a:r>
              <a:rPr lang="en-US" sz="1400" i="1" baseline="30000" dirty="0"/>
              <a:t>st</a:t>
            </a:r>
            <a:r>
              <a:rPr lang="en-US" sz="1400" i="1" dirty="0"/>
              <a:t> series unit</a:t>
            </a:r>
            <a:endParaRPr lang="en-GB" sz="14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55A958-77BC-DBC5-E4ED-1F14BBA1EA46}"/>
              </a:ext>
            </a:extLst>
          </p:cNvPr>
          <p:cNvSpPr txBox="1"/>
          <p:nvPr/>
        </p:nvSpPr>
        <p:spPr>
          <a:xfrm>
            <a:off x="445071" y="2245598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Prototype DCM ready to be installed in the string</a:t>
            </a:r>
            <a:endParaRPr lang="en-GB" sz="14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22B0AE-8CF7-5CE5-ED1C-1C230866518B}"/>
              </a:ext>
            </a:extLst>
          </p:cNvPr>
          <p:cNvSpPr txBox="1"/>
          <p:nvPr/>
        </p:nvSpPr>
        <p:spPr>
          <a:xfrm>
            <a:off x="3968673" y="4702425"/>
            <a:ext cx="1505540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(R. Diaz, L. Baudin, et al)</a:t>
            </a:r>
            <a:r>
              <a:rPr lang="fr-CH" sz="900" dirty="0">
                <a:latin typeface="+mj-lt"/>
                <a:cs typeface="Times" panose="02020603050405020304" pitchFamily="18" charset="0"/>
              </a:rPr>
              <a:t> 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64B55F7-7F55-A764-0497-EE510E7BC16C}"/>
              </a:ext>
            </a:extLst>
          </p:cNvPr>
          <p:cNvSpPr txBox="1">
            <a:spLocks/>
          </p:cNvSpPr>
          <p:nvPr/>
        </p:nvSpPr>
        <p:spPr>
          <a:xfrm>
            <a:off x="491125" y="929711"/>
            <a:ext cx="8555675" cy="10986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500" dirty="0"/>
              <a:t>The prototype DCM was completed and fully qualified for installation in the string</a:t>
            </a:r>
          </a:p>
          <a:p>
            <a:pPr algn="l"/>
            <a:r>
              <a:rPr lang="en-US" sz="1500" dirty="0"/>
              <a:t>The production of the busbars for the first unit for the series is ongoing</a:t>
            </a:r>
          </a:p>
          <a:p>
            <a:pPr lvl="1" algn="l"/>
            <a:r>
              <a:rPr lang="en-US" sz="1400" dirty="0"/>
              <a:t>Assembly in the DCM He Vessel will start after completion of connection activities in the IT-String (May).</a:t>
            </a:r>
          </a:p>
        </p:txBody>
      </p:sp>
    </p:spTree>
    <p:extLst>
      <p:ext uri="{BB962C8B-B14F-4D97-AF65-F5344CB8AC3E}">
        <p14:creationId xmlns:p14="http://schemas.microsoft.com/office/powerpoint/2010/main" val="1606232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4A991-8700-FFB2-FA40-0D9DFA50C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Q10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2E37C-456C-BBAA-5D17-B13914FE4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32" y="955966"/>
            <a:ext cx="3186354" cy="1842248"/>
          </a:xfrm>
        </p:spPr>
        <p:txBody>
          <a:bodyPr>
            <a:normAutofit/>
          </a:bodyPr>
          <a:lstStyle/>
          <a:p>
            <a:pPr algn="l"/>
            <a:r>
              <a:rPr lang="en-US" sz="1200" dirty="0"/>
              <a:t>All the magnets needed for HL-LHC Q10 cold masses have been qualified in SM18 (4 MQML and 4 MSCB)</a:t>
            </a:r>
          </a:p>
          <a:p>
            <a:pPr algn="l"/>
            <a:endParaRPr lang="en-US" sz="1200" dirty="0"/>
          </a:p>
          <a:p>
            <a:pPr algn="l"/>
            <a:r>
              <a:rPr lang="en-US" sz="1200" dirty="0"/>
              <a:t>Components are ready to start assembly</a:t>
            </a:r>
          </a:p>
          <a:p>
            <a:pPr algn="l"/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74A3F-9D1A-A20F-6885-1DD704CCF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8AFF52-DC7D-9773-2FAA-36175C48B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90D26A-4FC4-CE8C-6AB7-6CF12F5A2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718" y="920987"/>
            <a:ext cx="2594499" cy="16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29BB0A-4163-09C8-6D6F-F238A0069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109" y="920987"/>
            <a:ext cx="2594499" cy="16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C7022F-CAB4-3EF2-E7A9-3F2FE0B3C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0718" y="2756649"/>
            <a:ext cx="2594499" cy="16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B2767C-B5EE-143D-1888-758D852FB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5919" y="2756649"/>
            <a:ext cx="2594498" cy="162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AF99D0-712F-4332-1D0D-058D3F921FF8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074" name="Picture 1">
            <a:extLst>
              <a:ext uri="{FF2B5EF4-FFF2-40B4-BE49-F238E27FC236}">
                <a16:creationId xmlns:a16="http://schemas.microsoft.com/office/drawing/2014/main" id="{55B99805-A6E4-FED0-4CC8-A3AFC5493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71" y="2372139"/>
            <a:ext cx="2805820" cy="137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7F198C-AB32-136C-1454-220FBA05B1B0}"/>
              </a:ext>
            </a:extLst>
          </p:cNvPr>
          <p:cNvSpPr txBox="1"/>
          <p:nvPr/>
        </p:nvSpPr>
        <p:spPr>
          <a:xfrm>
            <a:off x="509344" y="3939902"/>
            <a:ext cx="27222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/>
              <a:t>New busbar design for Q10 cold masses</a:t>
            </a:r>
            <a:endParaRPr lang="en-GB" sz="11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6A1BD8-C203-67F9-913A-C323D4C61B65}"/>
              </a:ext>
            </a:extLst>
          </p:cNvPr>
          <p:cNvSpPr txBox="1"/>
          <p:nvPr/>
        </p:nvSpPr>
        <p:spPr>
          <a:xfrm>
            <a:off x="5712101" y="4476895"/>
            <a:ext cx="165301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 Test </a:t>
            </a:r>
            <a:r>
              <a:rPr lang="en-US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engineer</a:t>
            </a:r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: G. Willering</a:t>
            </a:r>
            <a:r>
              <a:rPr lang="fr-CH" sz="900" dirty="0">
                <a:latin typeface="+mj-lt"/>
                <a:cs typeface="Times" panose="02020603050405020304" pitchFamily="18" charset="0"/>
              </a:rPr>
              <a:t> 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43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4F073-EA3C-54C8-6EB1-5D522E857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Cryostating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AE59185-6A47-5D86-005F-9B16A30E1C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6036" y="914401"/>
            <a:ext cx="3431328" cy="368022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419CC4-7FB7-7352-F5AA-612DA47B6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450D43-320C-17B2-0E7F-63F28744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7C07FF-233A-F251-3F68-FDF8635335DD}"/>
              </a:ext>
            </a:extLst>
          </p:cNvPr>
          <p:cNvCxnSpPr/>
          <p:nvPr/>
        </p:nvCxnSpPr>
        <p:spPr>
          <a:xfrm flipV="1">
            <a:off x="6948264" y="1005576"/>
            <a:ext cx="54006" cy="32943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A94E477-2326-3595-A637-FB5C2F059C13}"/>
              </a:ext>
            </a:extLst>
          </p:cNvPr>
          <p:cNvCxnSpPr>
            <a:cxnSpLocks/>
          </p:cNvCxnSpPr>
          <p:nvPr/>
        </p:nvCxnSpPr>
        <p:spPr>
          <a:xfrm flipV="1">
            <a:off x="5760132" y="3273828"/>
            <a:ext cx="1134126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C274326-20EF-E8CD-17C6-0161FE273832}"/>
              </a:ext>
            </a:extLst>
          </p:cNvPr>
          <p:cNvCxnSpPr>
            <a:cxnSpLocks/>
          </p:cNvCxnSpPr>
          <p:nvPr/>
        </p:nvCxnSpPr>
        <p:spPr>
          <a:xfrm flipV="1">
            <a:off x="7010047" y="1167594"/>
            <a:ext cx="654770" cy="1728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F2CB3E6-8795-9BE7-EE2C-1506730558D8}"/>
              </a:ext>
            </a:extLst>
          </p:cNvPr>
          <p:cNvSpPr txBox="1"/>
          <p:nvPr/>
        </p:nvSpPr>
        <p:spPr>
          <a:xfrm rot="16200000">
            <a:off x="6486568" y="1881649"/>
            <a:ext cx="6463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Today</a:t>
            </a:r>
            <a:endParaRPr lang="en-GB" sz="13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43B931-7CD0-20A7-C8FB-2A2A9218FED2}"/>
              </a:ext>
            </a:extLst>
          </p:cNvPr>
          <p:cNvSpPr txBox="1"/>
          <p:nvPr/>
        </p:nvSpPr>
        <p:spPr>
          <a:xfrm>
            <a:off x="5572367" y="1005576"/>
            <a:ext cx="926857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6600"/>
                </a:solidFill>
              </a:rPr>
              <a:t>Phase1</a:t>
            </a:r>
          </a:p>
          <a:p>
            <a:r>
              <a:rPr lang="en-US" sz="1050" dirty="0">
                <a:solidFill>
                  <a:srgbClr val="7030A0"/>
                </a:solidFill>
              </a:rPr>
              <a:t>Phase2</a:t>
            </a:r>
          </a:p>
          <a:p>
            <a:r>
              <a:rPr lang="en-US" sz="1050" dirty="0">
                <a:solidFill>
                  <a:schemeClr val="accent6"/>
                </a:solidFill>
              </a:rPr>
              <a:t>Waiting time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5769A-8541-1595-0F34-1593FB5BD6BD}"/>
              </a:ext>
            </a:extLst>
          </p:cNvPr>
          <p:cNvSpPr txBox="1">
            <a:spLocks/>
          </p:cNvSpPr>
          <p:nvPr/>
        </p:nvSpPr>
        <p:spPr>
          <a:xfrm>
            <a:off x="294933" y="1005576"/>
            <a:ext cx="4315740" cy="34054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dirty="0"/>
              <a:t>Production ramp up coming!</a:t>
            </a:r>
          </a:p>
          <a:p>
            <a:pPr algn="just"/>
            <a:endParaRPr lang="en-US" sz="1200" dirty="0">
              <a:highlight>
                <a:srgbClr val="FFFF00"/>
              </a:highlight>
            </a:endParaRPr>
          </a:p>
          <a:p>
            <a:pPr algn="just"/>
            <a:r>
              <a:rPr lang="en-GB" sz="1200" dirty="0"/>
              <a:t>Addendum for </a:t>
            </a:r>
            <a:r>
              <a:rPr lang="en-GB" sz="1200" dirty="0">
                <a:solidFill>
                  <a:schemeClr val="bg2"/>
                </a:solidFill>
              </a:rPr>
              <a:t>bellows</a:t>
            </a:r>
            <a:r>
              <a:rPr lang="en-GB" sz="1200" dirty="0"/>
              <a:t> delivery agreed and signed with </a:t>
            </a:r>
            <a:r>
              <a:rPr lang="en-GB" sz="1200" dirty="0" err="1"/>
              <a:t>Kompaflex</a:t>
            </a:r>
            <a:r>
              <a:rPr lang="en-GB" sz="1200" dirty="0">
                <a:sym typeface="Wingdings" panose="05000000000000000000" pitchFamily="2" charset="2"/>
              </a:rPr>
              <a:t>: today it fulfils the SMI2</a:t>
            </a:r>
            <a:r>
              <a:rPr lang="en-GB" sz="1200" dirty="0"/>
              <a:t> production needs for cryostating, but the delivery is done in small batches until first half of 2026 </a:t>
            </a:r>
          </a:p>
          <a:p>
            <a:pPr lvl="1" algn="just"/>
            <a:r>
              <a:rPr lang="en-GB" sz="1200" dirty="0"/>
              <a:t>It remains a topic to be closely followed up on our side.</a:t>
            </a:r>
          </a:p>
          <a:p>
            <a:pPr algn="just"/>
            <a:endParaRPr lang="en-GB" sz="1200" dirty="0"/>
          </a:p>
          <a:p>
            <a:pPr algn="just"/>
            <a:r>
              <a:rPr lang="en-US" sz="1200" dirty="0"/>
              <a:t>To finish all </a:t>
            </a:r>
            <a:r>
              <a:rPr lang="en-US" sz="1200" dirty="0" err="1"/>
              <a:t>cryomagnets</a:t>
            </a:r>
            <a:r>
              <a:rPr lang="en-US" sz="1200" dirty="0"/>
              <a:t> by mid-2027 (including Q4 and Q10), </a:t>
            </a:r>
            <a:r>
              <a:rPr lang="en-US" sz="1200" dirty="0">
                <a:solidFill>
                  <a:schemeClr val="bg2"/>
                </a:solidFill>
              </a:rPr>
              <a:t>SMI2 is getting close to its production capacity</a:t>
            </a:r>
            <a:r>
              <a:rPr lang="en-US" sz="1200" dirty="0"/>
              <a:t>. </a:t>
            </a:r>
          </a:p>
          <a:p>
            <a:pPr lvl="1" algn="just"/>
            <a:r>
              <a:rPr lang="en-US" sz="1200" dirty="0"/>
              <a:t>To be carefully monitored since it can become critical in case of NCs, further delays on magnet deliveries or additional cryostating work not in the planning today (for example AUP cryo-assemblies)</a:t>
            </a:r>
          </a:p>
          <a:p>
            <a:pPr lvl="1" algn="just"/>
            <a:r>
              <a:rPr lang="en-US" sz="1200" dirty="0"/>
              <a:t>We expect an over-cost on material budget, to be further assessed this year</a:t>
            </a:r>
          </a:p>
          <a:p>
            <a:pPr lvl="1" algn="just"/>
            <a:endParaRPr lang="en-US" sz="1200" dirty="0"/>
          </a:p>
          <a:p>
            <a:pPr algn="just"/>
            <a:endParaRPr lang="en-GB" sz="1200" dirty="0"/>
          </a:p>
          <a:p>
            <a:pPr algn="just"/>
            <a:endParaRPr lang="en-GB" sz="1200" dirty="0"/>
          </a:p>
          <a:p>
            <a:pPr algn="just"/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91D335-5298-53FA-E41A-00B09208A237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329C5-49D1-5F4A-43EA-E91234C103EC}"/>
              </a:ext>
            </a:extLst>
          </p:cNvPr>
          <p:cNvSpPr txBox="1"/>
          <p:nvPr/>
        </p:nvSpPr>
        <p:spPr>
          <a:xfrm>
            <a:off x="5822273" y="4586673"/>
            <a:ext cx="1954381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D. Duarte Ramos, </a:t>
            </a:r>
            <a:r>
              <a:rPr lang="en-GB" sz="900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 3220596</a:t>
            </a:r>
            <a:endParaRPr lang="en-GB" sz="900" b="0" dirty="0">
              <a:solidFill>
                <a:srgbClr val="000000"/>
              </a:solidFill>
              <a:effectLst/>
              <a:latin typeface="Helvetica Neue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3CB9EF-98A6-1D5E-2D5A-3718261FAD58}"/>
              </a:ext>
            </a:extLst>
          </p:cNvPr>
          <p:cNvSpPr txBox="1"/>
          <p:nvPr/>
        </p:nvSpPr>
        <p:spPr>
          <a:xfrm>
            <a:off x="1915341" y="4214623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br>
              <a:rPr lang="en-GB" b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</a:br>
            <a:br>
              <a:rPr lang="en-GB" b="0" dirty="0">
                <a:solidFill>
                  <a:srgbClr val="000000"/>
                </a:solidFill>
                <a:effectLst/>
                <a:latin typeface="Helvetica Neue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3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Susana Izquierdo Bermudez on behalf of WP3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688056" y="6412"/>
            <a:ext cx="3455944" cy="540000"/>
          </a:xfrm>
        </p:spPr>
        <p:txBody>
          <a:bodyPr/>
          <a:lstStyle/>
          <a:p>
            <a:r>
              <a:rPr lang="en-GB" dirty="0"/>
              <a:t>Table of contents</a:t>
            </a:r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8DF343D0-9242-433B-B572-563B23B4369B}"/>
              </a:ext>
            </a:extLst>
          </p:cNvPr>
          <p:cNvSpPr txBox="1">
            <a:spLocks/>
          </p:cNvSpPr>
          <p:nvPr/>
        </p:nvSpPr>
        <p:spPr>
          <a:xfrm>
            <a:off x="499071" y="987574"/>
            <a:ext cx="3856906" cy="234711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Actions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Action follow-up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New action requests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ysClr val="windowText" lastClr="000000"/>
                </a:solidFill>
              </a:rPr>
              <a:t>Risks</a:t>
            </a:r>
          </a:p>
          <a:p>
            <a:pPr lvl="1">
              <a:spcBef>
                <a:spcPts val="0"/>
              </a:spcBef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Main risks by Risk management</a:t>
            </a:r>
          </a:p>
          <a:p>
            <a:pPr lvl="1">
              <a:spcBef>
                <a:spcPts val="0"/>
              </a:spcBef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Main risks by WPL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ysClr val="windowText" lastClr="000000"/>
                </a:solidFill>
              </a:rPr>
              <a:t>EVM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ysClr val="windowText" lastClr="000000"/>
                </a:solidFill>
              </a:rPr>
              <a:t>Change approval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ysClr val="windowText" lastClr="000000"/>
                </a:solidFill>
              </a:rPr>
              <a:t>Upcoming changes</a:t>
            </a:r>
          </a:p>
          <a:p>
            <a:pPr lvl="1">
              <a:spcBef>
                <a:spcPts val="0"/>
              </a:spcBef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DMRs/ ECRs</a:t>
            </a:r>
          </a:p>
          <a:p>
            <a:pPr lvl="1">
              <a:spcBef>
                <a:spcPts val="0"/>
              </a:spcBef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Changes in scope/ cost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" name="Espace réservé du contenu 8">
            <a:extLst>
              <a:ext uri="{FF2B5EF4-FFF2-40B4-BE49-F238E27FC236}">
                <a16:creationId xmlns:a16="http://schemas.microsoft.com/office/drawing/2014/main" id="{BB9A5F5D-2059-07BB-4029-62897B8D9DD1}"/>
              </a:ext>
            </a:extLst>
          </p:cNvPr>
          <p:cNvSpPr txBox="1">
            <a:spLocks/>
          </p:cNvSpPr>
          <p:nvPr/>
        </p:nvSpPr>
        <p:spPr>
          <a:xfrm>
            <a:off x="4788024" y="1059582"/>
            <a:ext cx="3986120" cy="286506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ysClr val="windowText" lastClr="000000"/>
                </a:solidFill>
              </a:rPr>
              <a:t>Schedule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Schedule management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Schedule changes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Milestones reporting</a:t>
            </a: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Milestones trend analysis</a:t>
            </a:r>
            <a:endParaRPr lang="en-GB" sz="1600" dirty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ysClr val="windowText" lastClr="000000"/>
                </a:solidFill>
              </a:rPr>
              <a:t>Collaborations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ysClr val="windowText" lastClr="000000"/>
                </a:solidFill>
              </a:rPr>
              <a:t>Issues &amp; concerns for TCC</a:t>
            </a:r>
          </a:p>
          <a:p>
            <a:pPr lvl="1">
              <a:spcBef>
                <a:spcPts val="0"/>
              </a:spcBef>
            </a:pP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On cost, scope, interfaces, manpower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ysClr val="windowText" lastClr="000000"/>
                </a:solidFill>
              </a:rPr>
              <a:t>Milestones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Since last 6 months/ last PSM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Upcoming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Upcoming tenders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ysClr val="windowText" lastClr="000000"/>
                </a:solidFill>
              </a:rPr>
              <a:t>NCRs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ysClr val="windowText" lastClr="000000"/>
                </a:solidFill>
              </a:rPr>
              <a:t>Safety</a:t>
            </a:r>
          </a:p>
        </p:txBody>
      </p:sp>
    </p:spTree>
    <p:extLst>
      <p:ext uri="{BB962C8B-B14F-4D97-AF65-F5344CB8AC3E}">
        <p14:creationId xmlns:p14="http://schemas.microsoft.com/office/powerpoint/2010/main" val="1365881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21654-34FF-0BE9-BEFC-E9E0E3276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>
            <a:extLst>
              <a:ext uri="{FF2B5EF4-FFF2-40B4-BE49-F238E27FC236}">
                <a16:creationId xmlns:a16="http://schemas.microsoft.com/office/drawing/2014/main" id="{0689E45D-D037-57DF-4BE5-58220B0429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33" r="16782" b="10809"/>
          <a:stretch/>
        </p:blipFill>
        <p:spPr bwMode="auto">
          <a:xfrm>
            <a:off x="846545" y="2860085"/>
            <a:ext cx="3129847" cy="210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1229BB36-42AA-0EC3-4BB4-8B9975F2D5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6" t="19080" r="2489" b="10158"/>
          <a:stretch/>
        </p:blipFill>
        <p:spPr bwMode="auto">
          <a:xfrm>
            <a:off x="6157437" y="810553"/>
            <a:ext cx="2843808" cy="191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226AA8-58B7-4780-73EC-B14A0C109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cryo-assemblies but Q1 installed in the string!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9193C6-40B6-CED0-F29E-956964052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Bermudez, </a:t>
            </a:r>
            <a:r>
              <a:rPr lang="en-US" dirty="0"/>
              <a:t>17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981C5D-AACD-0BD8-831C-333DD6AE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068B952E-616F-37AD-B952-D364CFBF20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282" t="20601" r="27129" b="18810"/>
          <a:stretch/>
        </p:blipFill>
        <p:spPr>
          <a:xfrm>
            <a:off x="192167" y="810553"/>
            <a:ext cx="2757600" cy="1910578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78B1870C-EBBC-F4CD-5DD0-C206360C30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07" b="6324"/>
          <a:stretch/>
        </p:blipFill>
        <p:spPr bwMode="auto">
          <a:xfrm>
            <a:off x="3022997" y="810553"/>
            <a:ext cx="3100271" cy="191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60660F1-9C57-7EB9-6A64-43836DE1566E}"/>
              </a:ext>
            </a:extLst>
          </p:cNvPr>
          <p:cNvSpPr txBox="1"/>
          <p:nvPr/>
        </p:nvSpPr>
        <p:spPr>
          <a:xfrm>
            <a:off x="515143" y="842522"/>
            <a:ext cx="1730313" cy="30008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/>
            </a:lvl1pPr>
          </a:lstStyle>
          <a:p>
            <a:r>
              <a:rPr lang="en-US" sz="1350" b="1" dirty="0"/>
              <a:t>Q2a: Installed</a:t>
            </a:r>
            <a:endParaRPr lang="en-GB" sz="135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171A14-DA41-B28F-3C9D-58F44ACE9E61}"/>
              </a:ext>
            </a:extLst>
          </p:cNvPr>
          <p:cNvSpPr txBox="1"/>
          <p:nvPr/>
        </p:nvSpPr>
        <p:spPr>
          <a:xfrm>
            <a:off x="3701348" y="836404"/>
            <a:ext cx="1730313" cy="30008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/>
            </a:lvl1pPr>
          </a:lstStyle>
          <a:p>
            <a:r>
              <a:rPr lang="en-US" sz="1350" b="1" dirty="0"/>
              <a:t>D1: Installed</a:t>
            </a:r>
            <a:endParaRPr lang="en-GB" sz="135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08E6FE-D54F-5513-B261-0B7C4DF07806}"/>
              </a:ext>
            </a:extLst>
          </p:cNvPr>
          <p:cNvSpPr txBox="1"/>
          <p:nvPr/>
        </p:nvSpPr>
        <p:spPr>
          <a:xfrm>
            <a:off x="6834021" y="834957"/>
            <a:ext cx="1730313" cy="30008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/>
            </a:lvl1pPr>
          </a:lstStyle>
          <a:p>
            <a:r>
              <a:rPr lang="en-US" sz="1350" b="1" dirty="0"/>
              <a:t>CP: Installed</a:t>
            </a:r>
            <a:endParaRPr lang="en-GB" sz="135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F9B2C6-9457-B8FA-8E40-3D017EE156A6}"/>
              </a:ext>
            </a:extLst>
          </p:cNvPr>
          <p:cNvSpPr txBox="1"/>
          <p:nvPr/>
        </p:nvSpPr>
        <p:spPr>
          <a:xfrm>
            <a:off x="568476" y="4601805"/>
            <a:ext cx="3582974" cy="30008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/>
            </a:lvl1pPr>
          </a:lstStyle>
          <a:p>
            <a:r>
              <a:rPr lang="en-US" sz="1350" b="1" dirty="0"/>
              <a:t>Q2b: Installed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322DA8-CCC1-2721-539D-7557B3959796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A7DB5C48-E5C5-B447-2683-ECE9F41AEE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95"/>
          <a:stretch/>
        </p:blipFill>
        <p:spPr bwMode="auto">
          <a:xfrm>
            <a:off x="4283720" y="2856685"/>
            <a:ext cx="4179425" cy="2151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F965E5-88A8-5D93-44F0-EE5DAB93CF11}"/>
              </a:ext>
            </a:extLst>
          </p:cNvPr>
          <p:cNvSpPr txBox="1"/>
          <p:nvPr/>
        </p:nvSpPr>
        <p:spPr>
          <a:xfrm>
            <a:off x="4653454" y="4628310"/>
            <a:ext cx="3582974" cy="30008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/>
            </a:lvl1pPr>
          </a:lstStyle>
          <a:p>
            <a:r>
              <a:rPr lang="en-US" sz="1350" b="1" dirty="0"/>
              <a:t>Q3: Installed. Q1 will be ready mid April.</a:t>
            </a:r>
          </a:p>
        </p:txBody>
      </p:sp>
    </p:spTree>
    <p:extLst>
      <p:ext uri="{BB962C8B-B14F-4D97-AF65-F5344CB8AC3E}">
        <p14:creationId xmlns:p14="http://schemas.microsoft.com/office/powerpoint/2010/main" val="244457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BC84B-B3CA-C25A-3535-17816FE71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IT-String</a:t>
            </a:r>
            <a:endParaRPr lang="en-GB" dirty="0"/>
          </a:p>
        </p:txBody>
      </p:sp>
      <p:pic>
        <p:nvPicPr>
          <p:cNvPr id="7" name="Content Placeholder 6" descr="A large industrial plant with pipes and pipes&#10;&#10;AI-generated content may be incorrect.">
            <a:extLst>
              <a:ext uri="{FF2B5EF4-FFF2-40B4-BE49-F238E27FC236}">
                <a16:creationId xmlns:a16="http://schemas.microsoft.com/office/drawing/2014/main" id="{491B53A1-E74F-EACC-3589-24F091782A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27329"/>
          <a:stretch/>
        </p:blipFill>
        <p:spPr>
          <a:xfrm>
            <a:off x="4788024" y="2715766"/>
            <a:ext cx="3528187" cy="192299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5D71CF-8C66-A52E-8F6A-81DB3F621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BEDAC-38CB-0DA6-88A7-340C01131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C146CDA-41CA-848C-5032-B2892EBBAA59}"/>
              </a:ext>
            </a:extLst>
          </p:cNvPr>
          <p:cNvSpPr txBox="1">
            <a:spLocks/>
          </p:cNvSpPr>
          <p:nvPr/>
        </p:nvSpPr>
        <p:spPr>
          <a:xfrm>
            <a:off x="329395" y="855038"/>
            <a:ext cx="8215945" cy="1679956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Interface Jumper/SQXL in the IT-String required several iterations and adaptations.</a:t>
            </a:r>
          </a:p>
          <a:p>
            <a:pPr lvl="1" algn="l"/>
            <a:r>
              <a:rPr lang="en-GB" sz="1200" dirty="0"/>
              <a:t>WP16 will write an NCR to trace the issues resolved and iterations needed</a:t>
            </a:r>
          </a:p>
          <a:p>
            <a:pPr lvl="1" algn="l"/>
            <a:r>
              <a:rPr lang="en-GB" sz="1200" dirty="0"/>
              <a:t>First return of experience was shared with WP15 </a:t>
            </a:r>
            <a:r>
              <a:rPr lang="en-GB" sz="1200" dirty="0">
                <a:hlinkClick r:id="rId3"/>
              </a:rPr>
              <a:t>link (24/01/2025)</a:t>
            </a:r>
            <a:r>
              <a:rPr lang="en-GB" sz="1200" dirty="0"/>
              <a:t> , to better prepare the work during LS3:</a:t>
            </a:r>
          </a:p>
          <a:p>
            <a:pPr lvl="2" algn="l"/>
            <a:r>
              <a:rPr lang="en-GB" sz="1200" dirty="0"/>
              <a:t>WP9 is finishing the interface drawings listed in </a:t>
            </a:r>
            <a:r>
              <a:rPr lang="en-GB" sz="12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4"/>
              </a:rPr>
              <a:t>HL-LHC jumpers' interface specification</a:t>
            </a:r>
            <a:r>
              <a:rPr lang="en-GB" sz="1200" dirty="0"/>
              <a:t> and requirements for flexibility of QXL jumpers. </a:t>
            </a:r>
          </a:p>
          <a:p>
            <a:pPr lvl="2" algn="l"/>
            <a:r>
              <a:rPr lang="en-GB" sz="1200" dirty="0">
                <a:effectLst/>
                <a:ea typeface="Arial Unicode MS"/>
                <a:cs typeface="Aptos" panose="020B0004020202020204" pitchFamily="34" charset="0"/>
              </a:rPr>
              <a:t>WP3 will be involved in the review of the 3D CAD of the jumpers on the QXL side</a:t>
            </a:r>
          </a:p>
          <a:p>
            <a:pPr algn="l"/>
            <a:r>
              <a:rPr lang="en-GB" sz="1400" dirty="0">
                <a:ea typeface="Arial Unicode MS"/>
                <a:cs typeface="Aptos" panose="020B0004020202020204" pitchFamily="34" charset="0"/>
              </a:rPr>
              <a:t>Successful trial assembly of the DCM and connection to D1</a:t>
            </a:r>
            <a:endParaRPr lang="en-GB" sz="1400" dirty="0">
              <a:effectLst/>
              <a:ea typeface="Arial Unicode MS"/>
              <a:cs typeface="Aptos" panose="020B0004020202020204" pitchFamily="34" charset="0"/>
            </a:endParaRPr>
          </a:p>
          <a:p>
            <a:pPr lvl="2" algn="l"/>
            <a:endParaRPr lang="en-GB" sz="1600" dirty="0"/>
          </a:p>
          <a:p>
            <a:pPr lvl="1" algn="l"/>
            <a:endParaRPr lang="en-GB" sz="1600" dirty="0"/>
          </a:p>
          <a:p>
            <a:pPr marL="0" indent="0" algn="l">
              <a:buNone/>
            </a:pPr>
            <a:endParaRPr lang="en-GB" sz="1600" dirty="0">
              <a:solidFill>
                <a:srgbClr val="FF0000"/>
              </a:solidFill>
            </a:endParaRPr>
          </a:p>
          <a:p>
            <a:pPr lvl="1" algn="l"/>
            <a:endParaRPr lang="en-GB" sz="16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BD5D669-2081-2AF9-8D3E-1A31700429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1"/>
          <a:stretch/>
        </p:blipFill>
        <p:spPr bwMode="auto">
          <a:xfrm>
            <a:off x="1284356" y="2715766"/>
            <a:ext cx="3071621" cy="192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29EED8-A334-45AE-357A-2A775C8FB72E}"/>
              </a:ext>
            </a:extLst>
          </p:cNvPr>
          <p:cNvSpPr txBox="1"/>
          <p:nvPr/>
        </p:nvSpPr>
        <p:spPr>
          <a:xfrm>
            <a:off x="1903364" y="2448763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Jumper/SQXL interface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144736-6519-46BE-EEAA-2B3371C7D92A}"/>
              </a:ext>
            </a:extLst>
          </p:cNvPr>
          <p:cNvSpPr txBox="1"/>
          <p:nvPr/>
        </p:nvSpPr>
        <p:spPr>
          <a:xfrm>
            <a:off x="5364088" y="2464066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Connection DCM to D1 test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605C1A-8F89-577F-F7C1-8F8B4D0C9811}"/>
              </a:ext>
            </a:extLst>
          </p:cNvPr>
          <p:cNvSpPr txBox="1"/>
          <p:nvPr/>
        </p:nvSpPr>
        <p:spPr>
          <a:xfrm>
            <a:off x="2054512" y="4636544"/>
            <a:ext cx="145424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N</a:t>
            </a:r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. Bourcey, H, Prin, </a:t>
            </a:r>
            <a:r>
              <a:rPr lang="en-US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et al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137E0F-4790-A6A6-3AB4-30A089D5CD7E}"/>
              </a:ext>
            </a:extLst>
          </p:cNvPr>
          <p:cNvSpPr txBox="1"/>
          <p:nvPr/>
        </p:nvSpPr>
        <p:spPr>
          <a:xfrm>
            <a:off x="6266833" y="4651847"/>
            <a:ext cx="84510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R. Diaz, </a:t>
            </a:r>
            <a:r>
              <a:rPr lang="en-US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et al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829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F7A5D-68E7-90BE-3903-DE6BB0386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80043C-B536-2558-3F49-CBD181AA1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Susana Izquierdo Bermudez on behalf of WP3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3B13A-E942-E925-6CF1-F4FCDE4AD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7F5ACF-5C00-0997-44A8-66B0F948ED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989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8BF02-B0B5-6194-5868-436048FCD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7BB9-1EA0-AEAB-68F7-EC8A78B38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4394673" cy="540000"/>
          </a:xfrm>
        </p:spPr>
        <p:txBody>
          <a:bodyPr/>
          <a:lstStyle/>
          <a:p>
            <a:pPr algn="l"/>
            <a:r>
              <a:rPr lang="en-US" dirty="0"/>
              <a:t>Reference schedule</a:t>
            </a:r>
            <a:br>
              <a:rPr lang="en-US" dirty="0"/>
            </a:br>
            <a:r>
              <a:rPr lang="en-US" dirty="0"/>
              <a:t>PSM1-2025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7617FF-6E5F-C8E3-D30E-EEA4640CF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4C0DEA-74A1-750B-F72B-7C1047FE3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Picture 6" descr="A screen shot of a computer screen&#10;&#10;AI-generated content may be incorrect.">
            <a:extLst>
              <a:ext uri="{FF2B5EF4-FFF2-40B4-BE49-F238E27FC236}">
                <a16:creationId xmlns:a16="http://schemas.microsoft.com/office/drawing/2014/main" id="{3A36093A-18DA-B528-9B51-7C26BF4A3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857" y="0"/>
            <a:ext cx="374004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48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1BCF9-0DAD-AF88-D822-E5F7429DE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9CE492-6AD4-0759-5276-973D9ED12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52528" y="4696685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7D885F-C8BD-CDFF-E617-084800804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8280480" cy="630689"/>
          </a:xfrm>
        </p:spPr>
        <p:txBody>
          <a:bodyPr/>
          <a:lstStyle/>
          <a:p>
            <a:r>
              <a:rPr lang="en-US" sz="1500" dirty="0"/>
              <a:t>Installation Float Long Straight Section 5 Right. IP side with smallest float for magnets</a:t>
            </a:r>
            <a:endParaRPr lang="en-GB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B39A9A-AA0E-11F1-2338-475D6AC3A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9032"/>
            <a:ext cx="9144000" cy="388203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11F37B-D383-D2DA-87AF-184E09D1E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36" y="736092"/>
            <a:ext cx="5305044" cy="4407408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258FE26-6393-5221-FD1B-3B2B5F1945DF}"/>
              </a:ext>
            </a:extLst>
          </p:cNvPr>
          <p:cNvGraphicFramePr>
            <a:graphicFrameLocks noGrp="1"/>
          </p:cNvGraphicFramePr>
          <p:nvPr/>
        </p:nvGraphicFramePr>
        <p:xfrm>
          <a:off x="-17804" y="464700"/>
          <a:ext cx="9161805" cy="4658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05">
                  <a:extLst>
                    <a:ext uri="{9D8B030D-6E8A-4147-A177-3AD203B41FA5}">
                      <a16:colId xmlns:a16="http://schemas.microsoft.com/office/drawing/2014/main" val="3964651157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587952732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88736355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4241400389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4086944891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3246475471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827254790"/>
                    </a:ext>
                  </a:extLst>
                </a:gridCol>
              </a:tblGrid>
              <a:tr h="1554480">
                <a:tc rowSpan="2"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C&amp;S ‘24</a:t>
                      </a:r>
                    </a:p>
                    <a:p>
                      <a:pPr algn="ctr"/>
                      <a:r>
                        <a:rPr lang="en-US" sz="1600" dirty="0"/>
                        <a:t>Float </a:t>
                      </a:r>
                    </a:p>
                    <a:p>
                      <a:pPr algn="ctr"/>
                      <a:r>
                        <a:rPr lang="en-US" sz="1600" dirty="0"/>
                        <a:t>Working version of schedule to be optimized </a:t>
                      </a:r>
                    </a:p>
                    <a:p>
                      <a:pPr algn="ctr"/>
                      <a:r>
                        <a:rPr lang="en-US" sz="1600" dirty="0"/>
                        <a:t> with CERN need by dates  and hp. inst. shift +3 m.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Chamonix ‘25 </a:t>
                      </a:r>
                    </a:p>
                    <a:p>
                      <a:pPr algn="ctr"/>
                      <a:r>
                        <a:rPr lang="en-US" sz="1600" dirty="0"/>
                        <a:t>Float vs. </a:t>
                      </a:r>
                    </a:p>
                    <a:p>
                      <a:pPr algn="ctr"/>
                      <a:r>
                        <a:rPr lang="en-US" sz="1600" dirty="0"/>
                        <a:t>version of  updated schedule in work</a:t>
                      </a:r>
                    </a:p>
                    <a:p>
                      <a:pPr algn="ctr"/>
                      <a:r>
                        <a:rPr lang="en-US" sz="1600" dirty="0"/>
                        <a:t>(average. inst. shift vs. LS3RR ≈ +6 m)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Target</a:t>
                      </a:r>
                    </a:p>
                    <a:p>
                      <a:pPr algn="ctr"/>
                      <a:r>
                        <a:rPr lang="en-US" sz="1600" dirty="0"/>
                        <a:t>Projected Float  with farther optimization of </a:t>
                      </a:r>
                    </a:p>
                    <a:p>
                      <a:pPr algn="ctr"/>
                      <a:r>
                        <a:rPr lang="en-US" sz="1600" dirty="0"/>
                        <a:t>2 months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696469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Vs. Transp.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Vs. Install.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Vs. Transp.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Vs. Install.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Vs. Transp.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Vs. Install.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71229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Q4</a:t>
                      </a:r>
                      <a:endParaRPr lang="en-GB" sz="16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53163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/>
                        <a:t>D1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717677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/>
                        <a:t>Q2b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58371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/>
                        <a:t>Q3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112245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/>
                        <a:t>Q1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564517"/>
                  </a:ext>
                </a:extLst>
              </a:tr>
              <a:tr h="390874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Q5</a:t>
                      </a:r>
                      <a:endParaRPr lang="en-GB" sz="16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018284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/>
                        <a:t>CP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69670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/>
                        <a:t>Q2a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26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28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28</a:t>
                      </a:r>
                      <a:endParaRPr lang="en-GB" sz="1600" b="1" dirty="0"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</a:t>
                      </a:r>
                      <a:endParaRPr lang="en-GB" sz="1600" b="1" dirty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950862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C17B7255-0F96-9038-918D-3E25C3146784}"/>
              </a:ext>
            </a:extLst>
          </p:cNvPr>
          <p:cNvGrpSpPr/>
          <p:nvPr/>
        </p:nvGrpSpPr>
        <p:grpSpPr>
          <a:xfrm>
            <a:off x="1259633" y="2700048"/>
            <a:ext cx="5976664" cy="720080"/>
            <a:chOff x="1259632" y="2700047"/>
            <a:chExt cx="5976664" cy="72008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467AB7-2D50-4DB5-0C24-2D0F487BAEB8}"/>
                </a:ext>
              </a:extLst>
            </p:cNvPr>
            <p:cNvSpPr/>
            <p:nvPr/>
          </p:nvSpPr>
          <p:spPr>
            <a:xfrm>
              <a:off x="1259632" y="2700047"/>
              <a:ext cx="360040" cy="720080"/>
            </a:xfrm>
            <a:prstGeom prst="rect">
              <a:avLst/>
            </a:prstGeom>
            <a:noFill/>
            <a:ln w="2857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018FE0E-76FD-9366-DB44-D7AF108E3A28}"/>
                </a:ext>
              </a:extLst>
            </p:cNvPr>
            <p:cNvSpPr/>
            <p:nvPr/>
          </p:nvSpPr>
          <p:spPr>
            <a:xfrm>
              <a:off x="4067944" y="2700047"/>
              <a:ext cx="360040" cy="720080"/>
            </a:xfrm>
            <a:prstGeom prst="rect">
              <a:avLst/>
            </a:prstGeom>
            <a:noFill/>
            <a:ln w="2857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440AC37-3F48-B44B-CA2A-2D79CFC5E932}"/>
                </a:ext>
              </a:extLst>
            </p:cNvPr>
            <p:cNvSpPr/>
            <p:nvPr/>
          </p:nvSpPr>
          <p:spPr>
            <a:xfrm>
              <a:off x="6876256" y="2700047"/>
              <a:ext cx="360040" cy="720080"/>
            </a:xfrm>
            <a:prstGeom prst="rect">
              <a:avLst/>
            </a:prstGeom>
            <a:noFill/>
            <a:ln w="2857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003FEB6-FFCB-4020-D876-0835413E51E6}"/>
              </a:ext>
            </a:extLst>
          </p:cNvPr>
          <p:cNvGrpSpPr/>
          <p:nvPr/>
        </p:nvGrpSpPr>
        <p:grpSpPr>
          <a:xfrm>
            <a:off x="2411761" y="3420315"/>
            <a:ext cx="6489199" cy="663604"/>
            <a:chOff x="2411760" y="3420314"/>
            <a:chExt cx="6489199" cy="66360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7346D70-2696-2C45-E39F-6CA07BBE8CD3}"/>
                </a:ext>
              </a:extLst>
            </p:cNvPr>
            <p:cNvSpPr/>
            <p:nvPr/>
          </p:nvSpPr>
          <p:spPr>
            <a:xfrm>
              <a:off x="2411760" y="3426976"/>
              <a:ext cx="936104" cy="656942"/>
            </a:xfrm>
            <a:prstGeom prst="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1C5A76-8F72-29FC-3226-7AE9DE298BD5}"/>
                </a:ext>
              </a:extLst>
            </p:cNvPr>
            <p:cNvSpPr/>
            <p:nvPr/>
          </p:nvSpPr>
          <p:spPr>
            <a:xfrm>
              <a:off x="5147528" y="3426976"/>
              <a:ext cx="936104" cy="656942"/>
            </a:xfrm>
            <a:prstGeom prst="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7F6E14-0BEF-9E20-328C-FFC986EACD06}"/>
                </a:ext>
              </a:extLst>
            </p:cNvPr>
            <p:cNvSpPr/>
            <p:nvPr/>
          </p:nvSpPr>
          <p:spPr>
            <a:xfrm>
              <a:off x="7964855" y="3420314"/>
              <a:ext cx="936104" cy="656942"/>
            </a:xfrm>
            <a:prstGeom prst="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F6CC804-0484-C679-7957-70BE31EB9F55}"/>
              </a:ext>
            </a:extLst>
          </p:cNvPr>
          <p:cNvSpPr txBox="1"/>
          <p:nvPr/>
        </p:nvSpPr>
        <p:spPr>
          <a:xfrm>
            <a:off x="8015030" y="-1"/>
            <a:ext cx="11849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B050"/>
                </a:solidFill>
              </a:rPr>
              <a:t>Paolo Fessia</a:t>
            </a:r>
            <a:endParaRPr lang="en-GB" sz="135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26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171FA3-D1A6-0E02-0DB8-5F6D1068A396}"/>
              </a:ext>
            </a:extLst>
          </p:cNvPr>
          <p:cNvSpPr/>
          <p:nvPr/>
        </p:nvSpPr>
        <p:spPr>
          <a:xfrm>
            <a:off x="15080" y="4462858"/>
            <a:ext cx="2324672" cy="6830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9254F0-1C7E-6847-1CBE-32492D6CC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 from last PSM (October 2024)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4178C-0EA3-814C-B7E4-92392B97D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126" y="957594"/>
            <a:ext cx="8416964" cy="3701070"/>
          </a:xfrm>
        </p:spPr>
        <p:txBody>
          <a:bodyPr>
            <a:noAutofit/>
          </a:bodyPr>
          <a:lstStyle/>
          <a:p>
            <a:pPr algn="l"/>
            <a:r>
              <a:rPr lang="en-US" sz="1400" dirty="0"/>
              <a:t>All cryo-assemblies (including the DCM) except LMQXFA02 were delivered to the string. N-line pulling and interconnections will start in the coming days </a:t>
            </a:r>
          </a:p>
          <a:p>
            <a:pPr algn="l"/>
            <a:endParaRPr lang="en-US" sz="1000" dirty="0"/>
          </a:p>
          <a:p>
            <a:pPr algn="l"/>
            <a:r>
              <a:rPr lang="en-US" sz="1400" dirty="0"/>
              <a:t>Test bench upgrade in SM18 completed: D2 will be tested in the coming weeks in C2 bench </a:t>
            </a:r>
          </a:p>
          <a:p>
            <a:pPr algn="l"/>
            <a:endParaRPr lang="en-US" sz="1000" dirty="0"/>
          </a:p>
          <a:p>
            <a:pPr algn="l"/>
            <a:r>
              <a:rPr lang="en-US" sz="1400" dirty="0"/>
              <a:t>Main milestones:</a:t>
            </a:r>
          </a:p>
          <a:p>
            <a:pPr lvl="1" algn="l"/>
            <a:r>
              <a:rPr lang="en-US" sz="1200" dirty="0"/>
              <a:t>Q2: 2 more magnets built, and the test of the 4</a:t>
            </a:r>
            <a:r>
              <a:rPr lang="en-US" sz="1200" baseline="30000" dirty="0"/>
              <a:t>th</a:t>
            </a:r>
            <a:r>
              <a:rPr lang="en-US" sz="1200" dirty="0"/>
              <a:t> unit for installation is ongoing (MQXFB06): good results in the first thermal cycle</a:t>
            </a:r>
          </a:p>
          <a:p>
            <a:pPr lvl="1" algn="l"/>
            <a:r>
              <a:rPr lang="en-US" sz="1200" dirty="0"/>
              <a:t>Q1/Q3: LMQXFA02 arrived at CERN, LMQXFA03 is being tested and the final pressure/leak test of LMQXFA04 is ongoing </a:t>
            </a:r>
          </a:p>
          <a:p>
            <a:pPr lvl="2" algn="l"/>
            <a:r>
              <a:rPr lang="en-US" sz="1200" dirty="0"/>
              <a:t>2 more magnets qualified during vertical test (A18 and A12b), 1 failure (A16)</a:t>
            </a:r>
          </a:p>
          <a:p>
            <a:pPr lvl="1" algn="l"/>
            <a:r>
              <a:rPr lang="en-US" sz="1200" dirty="0"/>
              <a:t>D2: MBRD2 is ready for test, MBRD1 was delivered (the cold mass will be completed this week)</a:t>
            </a:r>
          </a:p>
          <a:p>
            <a:pPr lvl="1" algn="l"/>
            <a:r>
              <a:rPr lang="en-US" sz="1200" dirty="0"/>
              <a:t>MCBRD: 2 magnets qualified (05/06) and one more delivered but not yet tested (07)</a:t>
            </a:r>
          </a:p>
          <a:p>
            <a:pPr lvl="1" algn="l"/>
            <a:r>
              <a:rPr lang="en-US" sz="1200" dirty="0"/>
              <a:t>D1: MBXF3 qualified at KEK; and the first cold mass was tested; and it is being </a:t>
            </a:r>
            <a:r>
              <a:rPr lang="en-US" sz="1200" dirty="0" err="1"/>
              <a:t>cryostated</a:t>
            </a:r>
            <a:r>
              <a:rPr lang="en-US" sz="1200" dirty="0"/>
              <a:t> </a:t>
            </a:r>
          </a:p>
          <a:p>
            <a:pPr lvl="1" algn="l"/>
            <a:r>
              <a:rPr lang="en-US" sz="1200" dirty="0"/>
              <a:t>CP: the first corrector package was tested; the second cold mass is completed</a:t>
            </a:r>
          </a:p>
          <a:p>
            <a:pPr lvl="1" algn="l"/>
            <a:r>
              <a:rPr lang="en-US" sz="1200" dirty="0"/>
              <a:t>MCBXF: 2 more correctors qualified (B06/B07); one is being tested (A2) </a:t>
            </a:r>
          </a:p>
          <a:p>
            <a:pPr lvl="1" algn="l"/>
            <a:endParaRPr lang="en-US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EA529C-1E25-4743-F2F8-839F32186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CF504-5B72-A513-4E6A-7C95363DC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89C43-3D46-9E33-CEB9-ABCF6D1CCAA5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24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89DF30-45DE-D5F8-348D-56179AD8A2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8C8CD8C-E9EA-712F-59BD-7AAF5AB9D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277" y="2289509"/>
            <a:ext cx="8640000" cy="1602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D73F568-13B1-DEB0-5D3C-05315F5B3400}"/>
              </a:ext>
            </a:extLst>
          </p:cNvPr>
          <p:cNvSpPr/>
          <p:nvPr/>
        </p:nvSpPr>
        <p:spPr>
          <a:xfrm>
            <a:off x="15080" y="4462858"/>
            <a:ext cx="2324672" cy="6830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DA7364-8691-6AD5-2534-54A3CD417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 from last PSM (October 2024)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B3CBD7-35F1-F260-0240-E69FD7DE1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A09CCA-7FA6-D148-3303-2ABCA641B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Susana Izquierdo Bermudez</a:t>
            </a:r>
            <a:r>
              <a:rPr lang="en-GB" noProof="0" dirty="0"/>
              <a:t> on behalf of WP3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44DFDF-A594-BC72-8B23-D9BC103C2104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907616-225D-17B3-A510-AD572D432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36" y="1099849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In the last 6 months: 8 magnets qualified during vertical or horizontal cold powering testing, the test of 4 units is ongoing.</a:t>
            </a:r>
          </a:p>
          <a:p>
            <a:pPr lvl="1" algn="l"/>
            <a:r>
              <a:rPr lang="en-US" sz="1200" dirty="0"/>
              <a:t>17 more to complete units needed for installation, and 15 more spares to test. </a:t>
            </a:r>
            <a:endParaRPr lang="en-GB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58B1D9A-CAC2-8B15-C931-CA8CC1130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201" y="2754512"/>
            <a:ext cx="1468799" cy="10434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86DADB-5E52-0603-16CC-750859CB8972}"/>
              </a:ext>
            </a:extLst>
          </p:cNvPr>
          <p:cNvSpPr txBox="1"/>
          <p:nvPr/>
        </p:nvSpPr>
        <p:spPr>
          <a:xfrm>
            <a:off x="7452320" y="3891509"/>
            <a:ext cx="14636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400" b="0" u="none" strike="noStrike" dirty="0">
                <a:solidFill>
                  <a:srgbClr val="0645AD"/>
                </a:solidFill>
                <a:effectLst/>
                <a:latin typeface="Helvetica Neue"/>
                <a:hlinkClick r:id="rId5"/>
              </a:rPr>
              <a:t>EDMS 3199587</a:t>
            </a:r>
            <a:br>
              <a:rPr lang="en-GB" sz="1400" b="0" dirty="0">
                <a:solidFill>
                  <a:srgbClr val="000000"/>
                </a:solidFill>
                <a:effectLst/>
                <a:latin typeface="Helvetica Neue"/>
              </a:rPr>
            </a:b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65479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7C945-0C94-B992-5638-78BD39728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Q2 – highlights from October 2024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12A42-EEE0-9626-115B-8A373EE6B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226474" cy="3680222"/>
          </a:xfrm>
        </p:spPr>
        <p:txBody>
          <a:bodyPr>
            <a:normAutofit/>
          </a:bodyPr>
          <a:lstStyle/>
          <a:p>
            <a:pPr algn="l"/>
            <a:r>
              <a:rPr lang="en-US" sz="1500" dirty="0"/>
              <a:t>Two MQXFB magnets fully qualified in Q2 cold masses (</a:t>
            </a:r>
            <a:r>
              <a:rPr lang="en-US" sz="1500" dirty="0">
                <a:solidFill>
                  <a:schemeClr val="bg2"/>
                </a:solidFill>
              </a:rPr>
              <a:t>MQXFB03</a:t>
            </a:r>
            <a:r>
              <a:rPr lang="en-US" sz="1500" dirty="0"/>
              <a:t> and </a:t>
            </a:r>
            <a:r>
              <a:rPr lang="en-US" sz="1500" dirty="0">
                <a:solidFill>
                  <a:schemeClr val="bg2"/>
                </a:solidFill>
              </a:rPr>
              <a:t>MQXFB05</a:t>
            </a:r>
            <a:r>
              <a:rPr lang="en-US" sz="1500" dirty="0"/>
              <a:t>), including 3x20 h plateaus</a:t>
            </a:r>
          </a:p>
          <a:p>
            <a:pPr lvl="1" algn="l">
              <a:spcAft>
                <a:spcPts val="225"/>
              </a:spcAft>
            </a:pPr>
            <a:r>
              <a:rPr lang="en-US" sz="1350" dirty="0"/>
              <a:t>Fault to ground in the main circuit in </a:t>
            </a:r>
            <a:r>
              <a:rPr lang="en-US" sz="1350" dirty="0">
                <a:solidFill>
                  <a:schemeClr val="bg2"/>
                </a:solidFill>
              </a:rPr>
              <a:t>MQXFB03 (</a:t>
            </a:r>
            <a:r>
              <a:rPr lang="en-GB" sz="1350" dirty="0">
                <a:solidFill>
                  <a:srgbClr val="0645AD"/>
                </a:solidFill>
                <a:latin typeface="Helvetica Neue"/>
                <a:hlinkClick r:id="rId2"/>
              </a:rPr>
              <a:t>EDMS 3198687</a:t>
            </a:r>
            <a:r>
              <a:rPr lang="en-US" sz="1350" dirty="0">
                <a:solidFill>
                  <a:schemeClr val="bg2"/>
                </a:solidFill>
              </a:rPr>
              <a:t>)</a:t>
            </a:r>
            <a:r>
              <a:rPr lang="en-US" sz="1350" dirty="0"/>
              <a:t> at cold in the 1</a:t>
            </a:r>
            <a:r>
              <a:rPr lang="en-US" sz="1350" baseline="30000" dirty="0"/>
              <a:t>st</a:t>
            </a:r>
            <a:r>
              <a:rPr lang="en-US" sz="1350" dirty="0"/>
              <a:t> thermal cycle due to a weakness on the CLIQ leads. Cryo-assembly was tested after repair </a:t>
            </a:r>
            <a:r>
              <a:rPr lang="en-GB" sz="1350" dirty="0"/>
              <a:t>and fully qualified for HL-LHC </a:t>
            </a:r>
          </a:p>
          <a:p>
            <a:pPr algn="l"/>
            <a:endParaRPr lang="en-GB" sz="15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E5FF4E-C8BE-B2B5-CABB-3E187156A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FA7D3C-B3F5-7AC1-121B-CB2FB3817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970126-15CF-7EDF-4D12-FC0903A19A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819" y="2142365"/>
            <a:ext cx="4457825" cy="22896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C859FBC-1A66-25DB-E166-F39EF8E97704}"/>
              </a:ext>
            </a:extLst>
          </p:cNvPr>
          <p:cNvSpPr/>
          <p:nvPr/>
        </p:nvSpPr>
        <p:spPr>
          <a:xfrm>
            <a:off x="2627332" y="2463790"/>
            <a:ext cx="66584" cy="1558637"/>
          </a:xfrm>
          <a:prstGeom prst="rect">
            <a:avLst/>
          </a:prstGeom>
          <a:solidFill>
            <a:srgbClr val="6E2466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1DC1E-DA46-20F0-C418-7C163006D31C}"/>
              </a:ext>
            </a:extLst>
          </p:cNvPr>
          <p:cNvSpPr/>
          <p:nvPr/>
        </p:nvSpPr>
        <p:spPr>
          <a:xfrm>
            <a:off x="1449898" y="2449936"/>
            <a:ext cx="66584" cy="1558637"/>
          </a:xfrm>
          <a:prstGeom prst="rect">
            <a:avLst/>
          </a:prstGeom>
          <a:solidFill>
            <a:srgbClr val="6E2466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C0E5AC8E-32C6-C3E1-374B-AF84C486B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768" y="2139703"/>
            <a:ext cx="3567989" cy="233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C44CF9-8966-657F-1961-A36048451501}"/>
              </a:ext>
            </a:extLst>
          </p:cNvPr>
          <p:cNvSpPr/>
          <p:nvPr/>
        </p:nvSpPr>
        <p:spPr>
          <a:xfrm>
            <a:off x="8646194" y="2373924"/>
            <a:ext cx="66584" cy="1558637"/>
          </a:xfrm>
          <a:prstGeom prst="rect">
            <a:avLst/>
          </a:prstGeom>
          <a:solidFill>
            <a:srgbClr val="6E2466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F32C70-754F-EA91-67B3-B448ACE8D0C9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013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FE125F8-5110-157E-609C-8A9F94DEF93C}"/>
              </a:ext>
            </a:extLst>
          </p:cNvPr>
          <p:cNvSpPr/>
          <p:nvPr/>
        </p:nvSpPr>
        <p:spPr>
          <a:xfrm>
            <a:off x="15080" y="4277992"/>
            <a:ext cx="2684712" cy="8655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0E51DB-829A-18DE-DE8A-EB25DD4EF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Q2 – highlights from October 2024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81C1E-38D4-DE38-59C4-E3223BF31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244749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1500" dirty="0"/>
              <a:t>First thermal cycle of the 4</a:t>
            </a:r>
            <a:r>
              <a:rPr lang="en-US" sz="1500" baseline="30000" dirty="0"/>
              <a:t>th</a:t>
            </a:r>
            <a:r>
              <a:rPr lang="en-US" sz="1500" dirty="0"/>
              <a:t> Q2 for installation completed: both the quadrupole (MQXFB06) and the corrector (MCBXFB03) fulfill requirements, including 3 x 20 h flattop</a:t>
            </a:r>
          </a:p>
          <a:p>
            <a:pPr algn="l"/>
            <a:endParaRPr lang="en-US" sz="1500" dirty="0"/>
          </a:p>
          <a:p>
            <a:pPr algn="l"/>
            <a:endParaRPr lang="en-US" sz="1500" dirty="0"/>
          </a:p>
          <a:p>
            <a:pPr algn="l"/>
            <a:endParaRPr lang="en-US" sz="1500" dirty="0"/>
          </a:p>
          <a:p>
            <a:pPr algn="l"/>
            <a:endParaRPr lang="en-US" sz="1500" dirty="0"/>
          </a:p>
          <a:p>
            <a:pPr algn="l"/>
            <a:endParaRPr lang="en-US" sz="1500" dirty="0"/>
          </a:p>
          <a:p>
            <a:pPr algn="l"/>
            <a:endParaRPr lang="en-US" sz="1500" dirty="0"/>
          </a:p>
          <a:p>
            <a:pPr algn="l"/>
            <a:endParaRPr lang="en-US" sz="1500" dirty="0"/>
          </a:p>
          <a:p>
            <a:pPr algn="l"/>
            <a:endParaRPr lang="en-US" sz="1500" dirty="0"/>
          </a:p>
          <a:p>
            <a:pPr algn="l"/>
            <a:endParaRPr lang="en-US" sz="1500" dirty="0"/>
          </a:p>
          <a:p>
            <a:pPr algn="l"/>
            <a:endParaRPr lang="en-US" sz="1350" dirty="0"/>
          </a:p>
          <a:p>
            <a:pPr algn="l"/>
            <a:r>
              <a:rPr lang="en-US" sz="1500" dirty="0"/>
              <a:t>Production continues smoothly: </a:t>
            </a:r>
          </a:p>
          <a:p>
            <a:pPr lvl="1" algn="l"/>
            <a:r>
              <a:rPr lang="en-US" sz="1200" dirty="0"/>
              <a:t>The winding of the coils for the spare magnets started. </a:t>
            </a:r>
          </a:p>
          <a:p>
            <a:pPr lvl="2" algn="l"/>
            <a:r>
              <a:rPr lang="en-US" sz="1200" dirty="0"/>
              <a:t>Delivery of the coated spacers from the US was in the critical path, but the issue was resolved in time, thanks!</a:t>
            </a:r>
          </a:p>
          <a:p>
            <a:pPr lvl="1" algn="l"/>
            <a:r>
              <a:rPr lang="en-US" sz="1200" dirty="0"/>
              <a:t>1 new magnet every 3.5 months </a:t>
            </a:r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18E3F5-EAB5-F41F-1256-10E7A52A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Susana Izquierdo Bermudez</a:t>
            </a:r>
            <a:r>
              <a:rPr lang="en-GB" noProof="0"/>
              <a:t> on behalf of WP3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748FE0-14A1-4342-B74D-A39A89462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7166AA-59C0-7978-B740-71A14EA3D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68" y="4235250"/>
            <a:ext cx="912119" cy="5554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2AF0DE-4F77-612B-CB4F-80791402EB4C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76E051-CCC5-8C63-9BA6-C1E9B5B3F1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906" y="4221066"/>
            <a:ext cx="7524328" cy="513023"/>
          </a:xfrm>
          <a:prstGeom prst="rect">
            <a:avLst/>
          </a:prstGeom>
        </p:spPr>
      </p:pic>
      <p:pic>
        <p:nvPicPr>
          <p:cNvPr id="10" name="Picture 9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DA55DAD5-3745-31CD-DAA7-92925E6DD7B4}"/>
              </a:ext>
            </a:extLst>
          </p:cNvPr>
          <p:cNvPicPr>
            <a:picLocks noChangeAspect="1"/>
          </p:cNvPicPr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4" y="1394597"/>
            <a:ext cx="3312368" cy="1826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screen shot of a diagram&#10;&#10;AI-generated content may be incorrect.">
            <a:extLst>
              <a:ext uri="{FF2B5EF4-FFF2-40B4-BE49-F238E27FC236}">
                <a16:creationId xmlns:a16="http://schemas.microsoft.com/office/drawing/2014/main" id="{E044D7A8-225A-8662-3906-3AFFB007E084}"/>
              </a:ext>
            </a:extLst>
          </p:cNvPr>
          <p:cNvPicPr>
            <a:picLocks noChangeAspect="1"/>
          </p:cNvPicPr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131" y="1395743"/>
            <a:ext cx="2930492" cy="18435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802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04D8A190-C201-5C75-57E9-EE4C817D3F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1" t="-2381"/>
          <a:stretch/>
        </p:blipFill>
        <p:spPr bwMode="auto">
          <a:xfrm>
            <a:off x="2410928" y="2535660"/>
            <a:ext cx="2088584" cy="237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2AAAD72-06B0-AECA-0DEA-472A459B53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2" t="20561" r="13234"/>
          <a:stretch/>
        </p:blipFill>
        <p:spPr bwMode="auto">
          <a:xfrm>
            <a:off x="6784826" y="2571750"/>
            <a:ext cx="2359174" cy="23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564CF461-5C0A-8740-A8DF-F0A107DEAB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" t="4852" r="39227" b="16295"/>
          <a:stretch/>
        </p:blipFill>
        <p:spPr bwMode="auto">
          <a:xfrm>
            <a:off x="4541129" y="2634475"/>
            <a:ext cx="2209678" cy="2135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763F602F-C082-92D3-6ED8-0E971DA15D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7" t="26093" r="53739" b="44997"/>
          <a:stretch/>
        </p:blipFill>
        <p:spPr bwMode="auto">
          <a:xfrm>
            <a:off x="0" y="3472765"/>
            <a:ext cx="2039517" cy="1272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C8D67597-013C-C416-10DD-637084CDEA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33" r="16782" b="10809"/>
          <a:stretch/>
        </p:blipFill>
        <p:spPr bwMode="auto">
          <a:xfrm>
            <a:off x="32448" y="446171"/>
            <a:ext cx="2988376" cy="2013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B3EB243-A8B0-01F0-89DD-9D5ACF3B2E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9" b="16884"/>
          <a:stretch/>
        </p:blipFill>
        <p:spPr bwMode="auto">
          <a:xfrm>
            <a:off x="5996013" y="437893"/>
            <a:ext cx="3121387" cy="202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C72A2D-7B9A-B33C-76AC-69367CD5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463" y="485249"/>
            <a:ext cx="8100000" cy="667793"/>
          </a:xfrm>
        </p:spPr>
        <p:txBody>
          <a:bodyPr/>
          <a:lstStyle/>
          <a:p>
            <a:r>
              <a:rPr lang="en-US" dirty="0"/>
              <a:t>Q2 – Overall status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301C2-1620-A98F-A006-3A8D2AB40A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42368" y="4913670"/>
            <a:ext cx="133044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685800" rtl="0" eaLnBrk="1" latinLnBrk="0" hangingPunct="1">
              <a:defRPr sz="6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aseline="30000" dirty="0"/>
              <a:t>26th</a:t>
            </a:r>
            <a:r>
              <a:rPr lang="en-US" dirty="0"/>
              <a:t>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33E59-23DF-1766-E82C-5EE902A51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30659" y="4589916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685800" rtl="0" eaLnBrk="1" latinLnBrk="0" hangingPunct="1">
              <a:defRPr sz="638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B5EA5A-BC32-A742-B11B-8E7414D5B535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577B79-1C54-F6EA-C5E7-628373854725}"/>
              </a:ext>
            </a:extLst>
          </p:cNvPr>
          <p:cNvSpPr txBox="1"/>
          <p:nvPr/>
        </p:nvSpPr>
        <p:spPr>
          <a:xfrm>
            <a:off x="56631" y="2198263"/>
            <a:ext cx="288257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MQXFBP2: in the HL-LHC string</a:t>
            </a:r>
            <a:endParaRPr lang="en-GB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C6BDB4-B652-D0B1-D26B-E6BA7794D2DD}"/>
              </a:ext>
            </a:extLst>
          </p:cNvPr>
          <p:cNvSpPr txBox="1"/>
          <p:nvPr/>
        </p:nvSpPr>
        <p:spPr>
          <a:xfrm>
            <a:off x="7023386" y="2197658"/>
            <a:ext cx="141577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MQXFB06: test ongoing</a:t>
            </a:r>
          </a:p>
        </p:txBody>
      </p:sp>
      <p:pic>
        <p:nvPicPr>
          <p:cNvPr id="14" name="Picture 13" descr="A large machine in a factory&#10;&#10;Description automatically generated">
            <a:extLst>
              <a:ext uri="{FF2B5EF4-FFF2-40B4-BE49-F238E27FC236}">
                <a16:creationId xmlns:a16="http://schemas.microsoft.com/office/drawing/2014/main" id="{9A905576-85EB-6E3F-9A9F-D9922AC1CE6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282" t="20601" r="27129" b="18810"/>
          <a:stretch/>
        </p:blipFill>
        <p:spPr>
          <a:xfrm>
            <a:off x="3048813" y="437894"/>
            <a:ext cx="2922750" cy="2025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5C8794F-E5BC-FB32-9E53-871FB3413847}"/>
              </a:ext>
            </a:extLst>
          </p:cNvPr>
          <p:cNvSpPr txBox="1"/>
          <p:nvPr/>
        </p:nvSpPr>
        <p:spPr>
          <a:xfrm>
            <a:off x="3305330" y="2198263"/>
            <a:ext cx="184537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MQXFBP3: in the HL-LHC string</a:t>
            </a:r>
            <a:endParaRPr lang="en-GB" sz="9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CA909F-A8EB-D209-F384-FEE3F33050EF}"/>
              </a:ext>
            </a:extLst>
          </p:cNvPr>
          <p:cNvSpPr txBox="1"/>
          <p:nvPr/>
        </p:nvSpPr>
        <p:spPr>
          <a:xfrm>
            <a:off x="7099120" y="4577492"/>
            <a:ext cx="184537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MQXFB09: connections ongoing</a:t>
            </a:r>
            <a:endParaRPr lang="en-GB" sz="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9E3C3F-C161-F8A2-E8F7-1C340D26E5E9}"/>
              </a:ext>
            </a:extLst>
          </p:cNvPr>
          <p:cNvSpPr txBox="1"/>
          <p:nvPr/>
        </p:nvSpPr>
        <p:spPr>
          <a:xfrm>
            <a:off x="2705403" y="4554376"/>
            <a:ext cx="178766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MQXFB07: cryostating ongoing</a:t>
            </a:r>
            <a:endParaRPr lang="en-GB" sz="9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5F64A0-19E7-56D0-A218-69B9254801C5}"/>
              </a:ext>
            </a:extLst>
          </p:cNvPr>
          <p:cNvSpPr txBox="1"/>
          <p:nvPr/>
        </p:nvSpPr>
        <p:spPr>
          <a:xfrm>
            <a:off x="5091859" y="2565191"/>
            <a:ext cx="1152880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MQXFB08: welded</a:t>
            </a:r>
            <a:endParaRPr lang="en-GB" sz="9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88DBE05-5FFF-6E51-8175-01EFF5381739}"/>
              </a:ext>
            </a:extLst>
          </p:cNvPr>
          <p:cNvSpPr txBox="1"/>
          <p:nvPr/>
        </p:nvSpPr>
        <p:spPr>
          <a:xfrm>
            <a:off x="5543804" y="4922811"/>
            <a:ext cx="1980029" cy="2308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3 more magnets to build (B10-B12)</a:t>
            </a:r>
            <a:endParaRPr lang="en-GB" sz="900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0B289B4-1090-DE20-5296-838DF94270C3}"/>
              </a:ext>
            </a:extLst>
          </p:cNvPr>
          <p:cNvSpPr txBox="1">
            <a:spLocks/>
          </p:cNvSpPr>
          <p:nvPr/>
        </p:nvSpPr>
        <p:spPr>
          <a:xfrm>
            <a:off x="612000" y="-9383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068D5A59-0E3A-8F9C-E534-745A44516494}"/>
              </a:ext>
            </a:extLst>
          </p:cNvPr>
          <p:cNvSpPr txBox="1">
            <a:spLocks/>
          </p:cNvSpPr>
          <p:nvPr/>
        </p:nvSpPr>
        <p:spPr>
          <a:xfrm>
            <a:off x="1017968" y="-35701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We are at full production speed! </a:t>
            </a:r>
            <a:endParaRPr lang="en-GB" sz="2100" dirty="0"/>
          </a:p>
        </p:txBody>
      </p:sp>
      <p:pic>
        <p:nvPicPr>
          <p:cNvPr id="3077" name="Picture 5">
            <a:extLst>
              <a:ext uri="{FF2B5EF4-FFF2-40B4-BE49-F238E27FC236}">
                <a16:creationId xmlns:a16="http://schemas.microsoft.com/office/drawing/2014/main" id="{DE37B518-4283-852A-CEE5-0180776CF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1750"/>
            <a:ext cx="1482304" cy="1111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B91AD6C7-B9D7-61D1-DA99-C66AF17AF1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0" t="16186" r="21453" b="14540"/>
          <a:stretch/>
        </p:blipFill>
        <p:spPr bwMode="auto">
          <a:xfrm>
            <a:off x="983903" y="3082298"/>
            <a:ext cx="1497639" cy="1211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EA71DE-0CE6-E9BA-0C0A-0CAA577C4AA5}"/>
              </a:ext>
            </a:extLst>
          </p:cNvPr>
          <p:cNvSpPr txBox="1"/>
          <p:nvPr/>
        </p:nvSpPr>
        <p:spPr>
          <a:xfrm>
            <a:off x="66113" y="4347541"/>
            <a:ext cx="2188420" cy="5078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/>
              <a:t>MQXFB03: fully qualified for HL-LHC </a:t>
            </a:r>
            <a:r>
              <a:rPr lang="en-GB" sz="900" b="1" dirty="0">
                <a:solidFill>
                  <a:srgbClr val="00B050"/>
                </a:solidFill>
                <a:latin typeface="Google Sans"/>
              </a:rPr>
              <a:t>✓</a:t>
            </a:r>
          </a:p>
          <a:p>
            <a:r>
              <a:rPr lang="en-US" sz="900" dirty="0"/>
              <a:t>MQXFB04: fully qualified for HL-LHC </a:t>
            </a:r>
            <a:r>
              <a:rPr lang="en-GB" sz="900" b="1" dirty="0">
                <a:solidFill>
                  <a:srgbClr val="00B050"/>
                </a:solidFill>
                <a:latin typeface="Google Sans"/>
              </a:rPr>
              <a:t>✓</a:t>
            </a:r>
          </a:p>
          <a:p>
            <a:r>
              <a:rPr lang="en-US" sz="900" dirty="0"/>
              <a:t>MQXFB05: fully qualified for HL-LHC </a:t>
            </a:r>
            <a:r>
              <a:rPr lang="en-GB" sz="900" b="1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9A1E37-FE80-2725-315C-3303E5D1EF84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900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55B3B1-691E-61AE-3164-17C122A3C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2111862"/>
            <a:ext cx="3402089" cy="24548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C63C7B-0ACD-D5CD-B592-EAE521F3D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Q1/Q3- Highlights from October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1E131F-ECEB-B194-9F63-7C3824A0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2646" y="4553814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4" name="Content Placeholder 43">
            <a:extLst>
              <a:ext uri="{FF2B5EF4-FFF2-40B4-BE49-F238E27FC236}">
                <a16:creationId xmlns:a16="http://schemas.microsoft.com/office/drawing/2014/main" id="{3658F797-2F40-1C91-7003-ED2C5C6EE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420" y="731639"/>
            <a:ext cx="8599226" cy="3680222"/>
          </a:xfrm>
        </p:spPr>
        <p:txBody>
          <a:bodyPr>
            <a:normAutofit/>
          </a:bodyPr>
          <a:lstStyle/>
          <a:p>
            <a:pPr algn="l"/>
            <a:r>
              <a:rPr lang="en-US" sz="1350" dirty="0">
                <a:latin typeface="+mj-lt"/>
              </a:rPr>
              <a:t>Two more magnets qualified (A18/A12b), one magnet failed vertical testing (MQXFA16, see </a:t>
            </a:r>
            <a:r>
              <a:rPr lang="en-US" sz="1350" dirty="0">
                <a:latin typeface="+mj-lt"/>
                <a:hlinkClick r:id="rId4"/>
              </a:rPr>
              <a:t>test results</a:t>
            </a:r>
            <a:r>
              <a:rPr lang="en-US" sz="1350" dirty="0">
                <a:latin typeface="+mj-lt"/>
              </a:rPr>
              <a:t>)</a:t>
            </a:r>
          </a:p>
          <a:p>
            <a:pPr lvl="1" algn="l"/>
            <a:r>
              <a:rPr lang="en-US" sz="950" dirty="0">
                <a:latin typeface="+mj-lt"/>
              </a:rPr>
              <a:t>MQXFA17b is cold, but electrical weakness (test station side) will require a 2</a:t>
            </a:r>
            <a:r>
              <a:rPr lang="en-US" sz="950" baseline="30000" dirty="0">
                <a:latin typeface="+mj-lt"/>
              </a:rPr>
              <a:t>nd</a:t>
            </a:r>
            <a:r>
              <a:rPr lang="en-US" sz="950" dirty="0">
                <a:latin typeface="+mj-lt"/>
              </a:rPr>
              <a:t> thermal cycle</a:t>
            </a:r>
          </a:p>
          <a:p>
            <a:pPr algn="l">
              <a:spcAft>
                <a:spcPts val="225"/>
              </a:spcAft>
            </a:pPr>
            <a:r>
              <a:rPr lang="en-US" sz="1350" dirty="0">
                <a:latin typeface="+mj-lt"/>
              </a:rPr>
              <a:t>LMQXFA01 delivered to the string, after the repair of a leak detected in the final pressure leak tests (</a:t>
            </a:r>
            <a:r>
              <a:rPr lang="en-GB" sz="1350" dirty="0">
                <a:solidFill>
                  <a:srgbClr val="0645AD"/>
                </a:solidFill>
                <a:latin typeface="+mj-lt"/>
                <a:hlinkClick r:id="rId5"/>
              </a:rPr>
              <a:t>NCR 3280567</a:t>
            </a:r>
            <a:r>
              <a:rPr lang="en-US" sz="1350" dirty="0">
                <a:latin typeface="+mj-lt"/>
              </a:rPr>
              <a:t>)</a:t>
            </a:r>
          </a:p>
          <a:p>
            <a:pPr algn="l"/>
            <a:r>
              <a:rPr lang="en-US" sz="1350" dirty="0">
                <a:latin typeface="+mj-lt"/>
              </a:rPr>
              <a:t>LMQXFA02 arrived at CERN, it is being prepared for the string</a:t>
            </a:r>
          </a:p>
          <a:p>
            <a:pPr algn="l"/>
            <a:r>
              <a:rPr lang="en-GB" sz="1350" dirty="0">
                <a:latin typeface="+mj-lt"/>
              </a:rPr>
              <a:t>Test of LMQXFA03 started, but HV weakness at cold before powering, being resolved.</a:t>
            </a:r>
          </a:p>
        </p:txBody>
      </p:sp>
      <p:pic>
        <p:nvPicPr>
          <p:cNvPr id="45" name="Content Placeholder 8">
            <a:extLst>
              <a:ext uri="{FF2B5EF4-FFF2-40B4-BE49-F238E27FC236}">
                <a16:creationId xmlns:a16="http://schemas.microsoft.com/office/drawing/2014/main" id="{5A82E99C-DDBB-D5D2-0BA0-C61481F486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806" y="2105833"/>
            <a:ext cx="4011567" cy="2454872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5609302-E697-A1F7-EFEA-C0F24ADE3DB4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4734F4-C805-2E8F-6A26-64DC65C10794}"/>
              </a:ext>
            </a:extLst>
          </p:cNvPr>
          <p:cNvSpPr txBox="1"/>
          <p:nvPr/>
        </p:nvSpPr>
        <p:spPr>
          <a:xfrm>
            <a:off x="5598115" y="4169338"/>
            <a:ext cx="2556197" cy="36933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/>
            </a:lvl1pPr>
          </a:lstStyle>
          <a:p>
            <a:r>
              <a:rPr lang="en-US" sz="900" dirty="0"/>
              <a:t>LMQXFA01 on his way to the IT-string and LMQXFA02, being prepared for the string</a:t>
            </a:r>
            <a:endParaRPr lang="en-GB" sz="9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783DBC-F547-D242-CFBF-7A2710208191}"/>
              </a:ext>
            </a:extLst>
          </p:cNvPr>
          <p:cNvSpPr txBox="1"/>
          <p:nvPr/>
        </p:nvSpPr>
        <p:spPr>
          <a:xfrm>
            <a:off x="2023967" y="4574394"/>
            <a:ext cx="225574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900" dirty="0">
                <a:solidFill>
                  <a:srgbClr val="00B050"/>
                </a:solidFill>
                <a:latin typeface="+mj-lt"/>
                <a:cs typeface="Times" panose="02020603050405020304" pitchFamily="18" charset="0"/>
              </a:rPr>
              <a:t>(G. Ambrosio, S. Feher, F. Kurian, et al)</a:t>
            </a:r>
            <a:r>
              <a:rPr lang="fr-CH" sz="900" dirty="0">
                <a:latin typeface="+mj-lt"/>
                <a:cs typeface="Times" panose="02020603050405020304" pitchFamily="18" charset="0"/>
              </a:rPr>
              <a:t> </a:t>
            </a:r>
            <a:endParaRPr lang="en-GB" sz="900" dirty="0">
              <a:latin typeface="+mj-lt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629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78CBB-3964-83F2-B378-963882D268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990B4-9C69-4ACF-7544-D7F143E02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Q1/Q3: AUP – Remaining production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EBF39-CCB9-BA8E-2300-C5E0A886F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386" y="817787"/>
            <a:ext cx="8208547" cy="2134329"/>
          </a:xfrm>
        </p:spPr>
        <p:txBody>
          <a:bodyPr>
            <a:normAutofit fontScale="92500"/>
          </a:bodyPr>
          <a:lstStyle/>
          <a:p>
            <a:pPr algn="l"/>
            <a:r>
              <a:rPr lang="en-US" sz="1725" dirty="0"/>
              <a:t>In November 2024 </a:t>
            </a:r>
            <a:r>
              <a:rPr lang="en-US" sz="1725" dirty="0">
                <a:hlinkClick r:id="rId3"/>
              </a:rPr>
              <a:t>(8th Steering Committee)</a:t>
            </a:r>
            <a:r>
              <a:rPr lang="en-US" sz="1725" dirty="0"/>
              <a:t>, we agreed:</a:t>
            </a:r>
            <a:endParaRPr lang="en-GB" sz="1725" dirty="0"/>
          </a:p>
          <a:p>
            <a:pPr lvl="1" algn="l"/>
            <a:r>
              <a:rPr lang="en-GB" sz="1575" dirty="0">
                <a:solidFill>
                  <a:schemeClr val="bg2"/>
                </a:solidFill>
              </a:rPr>
              <a:t>Three</a:t>
            </a:r>
            <a:r>
              <a:rPr lang="en-GB" sz="1575" dirty="0"/>
              <a:t> cryo-assemblies (#04/#05/#07) will be </a:t>
            </a:r>
            <a:r>
              <a:rPr lang="en-GB" sz="1575" dirty="0">
                <a:solidFill>
                  <a:schemeClr val="bg2"/>
                </a:solidFill>
              </a:rPr>
              <a:t>tested</a:t>
            </a:r>
            <a:r>
              <a:rPr lang="en-GB" sz="1575" dirty="0"/>
              <a:t> </a:t>
            </a:r>
            <a:r>
              <a:rPr lang="en-GB" sz="1575" dirty="0">
                <a:solidFill>
                  <a:schemeClr val="bg2"/>
                </a:solidFill>
              </a:rPr>
              <a:t>horizontally at CERN </a:t>
            </a:r>
          </a:p>
          <a:p>
            <a:pPr lvl="1" algn="l"/>
            <a:endParaRPr lang="en-GB" sz="1575" dirty="0">
              <a:solidFill>
                <a:schemeClr val="bg2"/>
              </a:solidFill>
            </a:endParaRPr>
          </a:p>
          <a:p>
            <a:pPr lvl="1" algn="l"/>
            <a:endParaRPr lang="en-GB" sz="1575" dirty="0">
              <a:solidFill>
                <a:schemeClr val="bg2"/>
              </a:solidFill>
            </a:endParaRPr>
          </a:p>
          <a:p>
            <a:pPr lvl="1" algn="l"/>
            <a:endParaRPr lang="en-GB" sz="1575" dirty="0">
              <a:solidFill>
                <a:schemeClr val="bg2"/>
              </a:solidFill>
            </a:endParaRPr>
          </a:p>
          <a:p>
            <a:pPr lvl="1" algn="l"/>
            <a:endParaRPr lang="en-GB" sz="1575" dirty="0">
              <a:solidFill>
                <a:schemeClr val="bg2"/>
              </a:solidFill>
            </a:endParaRPr>
          </a:p>
          <a:p>
            <a:pPr lvl="1" algn="l"/>
            <a:r>
              <a:rPr lang="en-GB" sz="1575" dirty="0">
                <a:solidFill>
                  <a:schemeClr val="bg2"/>
                </a:solidFill>
              </a:rPr>
              <a:t>5 </a:t>
            </a:r>
            <a:r>
              <a:rPr lang="en-GB" sz="1575" dirty="0"/>
              <a:t>additional </a:t>
            </a:r>
            <a:r>
              <a:rPr lang="en-GB" sz="1575" dirty="0">
                <a:solidFill>
                  <a:schemeClr val="bg2"/>
                </a:solidFill>
              </a:rPr>
              <a:t>coils</a:t>
            </a:r>
            <a:r>
              <a:rPr lang="en-GB" sz="1575" dirty="0"/>
              <a:t> added to the baseline and financed by CERN</a:t>
            </a:r>
          </a:p>
          <a:p>
            <a:pPr lvl="2" algn="l"/>
            <a:r>
              <a:rPr lang="en-GB" sz="1275" dirty="0"/>
              <a:t>The first two are under fabrication, the cable of the 3th is insulated and the strand for the 4</a:t>
            </a:r>
            <a:r>
              <a:rPr lang="en-GB" sz="1275" baseline="30000" dirty="0"/>
              <a:t>th</a:t>
            </a:r>
            <a:r>
              <a:rPr lang="en-GB" sz="1275" dirty="0"/>
              <a:t> is inhouse</a:t>
            </a:r>
          </a:p>
          <a:p>
            <a:pPr lvl="1" algn="l"/>
            <a:endParaRPr lang="en-US" sz="1575" dirty="0"/>
          </a:p>
          <a:p>
            <a:pPr algn="l"/>
            <a:endParaRPr lang="en-GB" sz="13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C4A4D8-05A9-F10A-8FF4-AA0BDCB08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2646" y="4553814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70947536-7E4E-7C26-C377-CE17CC826C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0266" y="2916088"/>
            <a:ext cx="6164443" cy="21632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CBC9336-A31A-CA16-0D9D-C79695B83EF4}"/>
              </a:ext>
            </a:extLst>
          </p:cNvPr>
          <p:cNvSpPr txBox="1"/>
          <p:nvPr/>
        </p:nvSpPr>
        <p:spPr>
          <a:xfrm>
            <a:off x="2093596" y="4640939"/>
            <a:ext cx="37538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chemeClr val="accent6"/>
                </a:solidFill>
                <a:latin typeface="Google Sans"/>
              </a:rPr>
              <a:t>✓</a:t>
            </a:r>
            <a:endParaRPr lang="en-GB" sz="1500" dirty="0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28248C-9BAA-6FB8-4990-834FF13A4B7B}"/>
              </a:ext>
            </a:extLst>
          </p:cNvPr>
          <p:cNvSpPr txBox="1"/>
          <p:nvPr/>
        </p:nvSpPr>
        <p:spPr>
          <a:xfrm>
            <a:off x="2624616" y="4640939"/>
            <a:ext cx="37538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500" dirty="0">
              <a:solidFill>
                <a:srgbClr val="00B05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49DBED-3A60-6411-C69E-6CEFCB966830}"/>
              </a:ext>
            </a:extLst>
          </p:cNvPr>
          <p:cNvSpPr txBox="1"/>
          <p:nvPr/>
        </p:nvSpPr>
        <p:spPr>
          <a:xfrm>
            <a:off x="3281728" y="4640939"/>
            <a:ext cx="37538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rgbClr val="CCCC00"/>
                </a:solidFill>
                <a:latin typeface="Google Sans"/>
              </a:rPr>
              <a:t>✓</a:t>
            </a:r>
            <a:endParaRPr lang="en-GB" sz="1500" dirty="0">
              <a:solidFill>
                <a:srgbClr val="CCCC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C1799E-EFF1-E39D-9D4F-7A4A8CFE2D7C}"/>
              </a:ext>
            </a:extLst>
          </p:cNvPr>
          <p:cNvSpPr txBox="1"/>
          <p:nvPr/>
        </p:nvSpPr>
        <p:spPr>
          <a:xfrm>
            <a:off x="2039590" y="3965954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88E372-8529-A358-4834-218F55327C22}"/>
              </a:ext>
            </a:extLst>
          </p:cNvPr>
          <p:cNvSpPr txBox="1"/>
          <p:nvPr/>
        </p:nvSpPr>
        <p:spPr>
          <a:xfrm>
            <a:off x="2570610" y="3965954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678A56-6A79-7BF7-CE75-8D0642D005CB}"/>
              </a:ext>
            </a:extLst>
          </p:cNvPr>
          <p:cNvSpPr txBox="1"/>
          <p:nvPr/>
        </p:nvSpPr>
        <p:spPr>
          <a:xfrm>
            <a:off x="3185417" y="3965954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243215-7A7A-CF51-6DE4-0B9D9F80EDA9}"/>
              </a:ext>
            </a:extLst>
          </p:cNvPr>
          <p:cNvSpPr txBox="1"/>
          <p:nvPr/>
        </p:nvSpPr>
        <p:spPr>
          <a:xfrm>
            <a:off x="3711218" y="4008074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CCCC00"/>
                </a:solidFill>
                <a:latin typeface="Google Sans"/>
              </a:rPr>
              <a:t>✓</a:t>
            </a:r>
            <a:endParaRPr lang="en-GB" sz="1050" dirty="0">
              <a:solidFill>
                <a:srgbClr val="CCCC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CB7C73-731C-7B37-8467-F484F5834680}"/>
              </a:ext>
            </a:extLst>
          </p:cNvPr>
          <p:cNvSpPr txBox="1"/>
          <p:nvPr/>
        </p:nvSpPr>
        <p:spPr>
          <a:xfrm>
            <a:off x="4330084" y="4010228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CCCC00"/>
                </a:solidFill>
                <a:latin typeface="Google Sans"/>
              </a:rPr>
              <a:t>✓</a:t>
            </a:r>
            <a:endParaRPr lang="en-GB" sz="1050" dirty="0">
              <a:solidFill>
                <a:srgbClr val="CCCC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F75749-D1B2-33DB-BEF5-595909E58919}"/>
              </a:ext>
            </a:extLst>
          </p:cNvPr>
          <p:cNvSpPr txBox="1"/>
          <p:nvPr/>
        </p:nvSpPr>
        <p:spPr>
          <a:xfrm>
            <a:off x="5106682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B9ACAE-62BA-FAF0-956F-6356EF55693C}"/>
              </a:ext>
            </a:extLst>
          </p:cNvPr>
          <p:cNvSpPr txBox="1"/>
          <p:nvPr/>
        </p:nvSpPr>
        <p:spPr>
          <a:xfrm>
            <a:off x="4785722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1948C98-D287-A5BD-A20E-03509110799E}"/>
              </a:ext>
            </a:extLst>
          </p:cNvPr>
          <p:cNvSpPr txBox="1"/>
          <p:nvPr/>
        </p:nvSpPr>
        <p:spPr>
          <a:xfrm>
            <a:off x="2106795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2B12F7E-D4F8-7BFC-6D97-040E72D17C55}"/>
              </a:ext>
            </a:extLst>
          </p:cNvPr>
          <p:cNvSpPr txBox="1"/>
          <p:nvPr/>
        </p:nvSpPr>
        <p:spPr>
          <a:xfrm>
            <a:off x="1851899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044D0E-8039-7A11-2E82-2E4EB8A3FF0F}"/>
              </a:ext>
            </a:extLst>
          </p:cNvPr>
          <p:cNvSpPr txBox="1"/>
          <p:nvPr/>
        </p:nvSpPr>
        <p:spPr>
          <a:xfrm>
            <a:off x="2670521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799904-29D7-43BB-7B0C-267E5836FC76}"/>
              </a:ext>
            </a:extLst>
          </p:cNvPr>
          <p:cNvSpPr txBox="1"/>
          <p:nvPr/>
        </p:nvSpPr>
        <p:spPr>
          <a:xfrm>
            <a:off x="2415625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8736DE-B411-D223-1A12-F31B5D3A5A46}"/>
              </a:ext>
            </a:extLst>
          </p:cNvPr>
          <p:cNvSpPr txBox="1"/>
          <p:nvPr/>
        </p:nvSpPr>
        <p:spPr>
          <a:xfrm>
            <a:off x="3312713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E4B4DA-443D-5F61-1E75-9FB0F865C65A}"/>
              </a:ext>
            </a:extLst>
          </p:cNvPr>
          <p:cNvSpPr txBox="1"/>
          <p:nvPr/>
        </p:nvSpPr>
        <p:spPr>
          <a:xfrm>
            <a:off x="3057818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0F14B8-E660-0ADD-92B0-77B3976E3ED0}"/>
              </a:ext>
            </a:extLst>
          </p:cNvPr>
          <p:cNvSpPr txBox="1"/>
          <p:nvPr/>
        </p:nvSpPr>
        <p:spPr>
          <a:xfrm>
            <a:off x="3888633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B129298-F025-1CA9-AB24-E56542A9DCB1}"/>
              </a:ext>
            </a:extLst>
          </p:cNvPr>
          <p:cNvSpPr txBox="1"/>
          <p:nvPr/>
        </p:nvSpPr>
        <p:spPr>
          <a:xfrm>
            <a:off x="3633737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02C66F-DA17-4E79-4B32-C73F4177F7EC}"/>
              </a:ext>
            </a:extLst>
          </p:cNvPr>
          <p:cNvSpPr txBox="1"/>
          <p:nvPr/>
        </p:nvSpPr>
        <p:spPr>
          <a:xfrm>
            <a:off x="4472953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346E94B-1D43-A0D6-7941-A0576892CA24}"/>
              </a:ext>
            </a:extLst>
          </p:cNvPr>
          <p:cNvSpPr txBox="1"/>
          <p:nvPr/>
        </p:nvSpPr>
        <p:spPr>
          <a:xfrm>
            <a:off x="4218057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CD2185-0B6E-AB42-809D-8D4B52BB0672}"/>
              </a:ext>
            </a:extLst>
          </p:cNvPr>
          <p:cNvSpPr txBox="1"/>
          <p:nvPr/>
        </p:nvSpPr>
        <p:spPr>
          <a:xfrm>
            <a:off x="5385413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  <a:latin typeface="Google Sans"/>
              </a:rPr>
              <a:t>✓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3A0499B-C34D-F893-5A1B-65212AC8E787}"/>
              </a:ext>
            </a:extLst>
          </p:cNvPr>
          <p:cNvSpPr txBox="1"/>
          <p:nvPr/>
        </p:nvSpPr>
        <p:spPr>
          <a:xfrm>
            <a:off x="5678864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CCCC00"/>
                </a:solidFill>
                <a:latin typeface="Google Sans"/>
              </a:rPr>
              <a:t>✓</a:t>
            </a:r>
            <a:endParaRPr lang="en-GB" sz="1050" dirty="0">
              <a:solidFill>
                <a:srgbClr val="CCCC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96E86E-463F-6E27-1A45-3A8A0FC7C839}"/>
              </a:ext>
            </a:extLst>
          </p:cNvPr>
          <p:cNvSpPr txBox="1"/>
          <p:nvPr/>
        </p:nvSpPr>
        <p:spPr>
          <a:xfrm>
            <a:off x="5990662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CCCC00"/>
                </a:solidFill>
                <a:latin typeface="Google Sans"/>
              </a:rPr>
              <a:t>✓</a:t>
            </a:r>
            <a:endParaRPr lang="en-GB" sz="1050" dirty="0">
              <a:solidFill>
                <a:srgbClr val="CCCC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81DFE5-FB55-370C-7399-755576946A41}"/>
              </a:ext>
            </a:extLst>
          </p:cNvPr>
          <p:cNvSpPr txBox="1"/>
          <p:nvPr/>
        </p:nvSpPr>
        <p:spPr>
          <a:xfrm>
            <a:off x="6279938" y="3318486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CCCC00"/>
                </a:solidFill>
                <a:latin typeface="Google Sans"/>
              </a:rPr>
              <a:t>✓</a:t>
            </a:r>
            <a:endParaRPr lang="en-GB" sz="1050" dirty="0">
              <a:solidFill>
                <a:srgbClr val="CCCC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B1D7CB-338D-B6E5-0E72-4893346BE442}"/>
              </a:ext>
            </a:extLst>
          </p:cNvPr>
          <p:cNvSpPr txBox="1"/>
          <p:nvPr/>
        </p:nvSpPr>
        <p:spPr>
          <a:xfrm>
            <a:off x="6609096" y="3241660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CCCC00"/>
                </a:solidFill>
                <a:latin typeface="Google Sans"/>
              </a:rPr>
              <a:t>✓</a:t>
            </a:r>
            <a:endParaRPr lang="en-GB" sz="1050" dirty="0">
              <a:solidFill>
                <a:srgbClr val="CCCC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DDA55D-0C84-61D1-DCCF-47813B3F7B9F}"/>
              </a:ext>
            </a:extLst>
          </p:cNvPr>
          <p:cNvSpPr txBox="1"/>
          <p:nvPr/>
        </p:nvSpPr>
        <p:spPr>
          <a:xfrm>
            <a:off x="4899761" y="4017951"/>
            <a:ext cx="375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CCCC00"/>
                </a:solidFill>
                <a:latin typeface="Google Sans"/>
              </a:rPr>
              <a:t>✓</a:t>
            </a:r>
            <a:endParaRPr lang="en-GB" sz="1050" dirty="0">
              <a:solidFill>
                <a:srgbClr val="CCCC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4D764C-2C84-8619-F291-E5F83A6D11DF}"/>
              </a:ext>
            </a:extLst>
          </p:cNvPr>
          <p:cNvSpPr txBox="1"/>
          <p:nvPr/>
        </p:nvSpPr>
        <p:spPr>
          <a:xfrm>
            <a:off x="3898418" y="4640939"/>
            <a:ext cx="37538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rgbClr val="CCCC00"/>
                </a:solidFill>
                <a:latin typeface="Google Sans"/>
              </a:rPr>
              <a:t>✓</a:t>
            </a:r>
            <a:endParaRPr lang="en-GB" sz="1500" dirty="0">
              <a:solidFill>
                <a:srgbClr val="CCCC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677049-4DF3-8E48-C81C-412A052418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518" y="1563758"/>
            <a:ext cx="4551204" cy="7216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7D47E3-0C33-A4AB-5E96-B6D721C5BCA3}"/>
              </a:ext>
            </a:extLst>
          </p:cNvPr>
          <p:cNvSpPr txBox="1"/>
          <p:nvPr/>
        </p:nvSpPr>
        <p:spPr>
          <a:xfrm>
            <a:off x="1851899" y="1359252"/>
            <a:ext cx="4572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50" dirty="0">
                <a:hlinkClick r:id="rId6"/>
              </a:rPr>
              <a:t>[8</a:t>
            </a:r>
            <a:r>
              <a:rPr lang="en-GB" sz="1350" baseline="30000" dirty="0">
                <a:hlinkClick r:id="rId6"/>
              </a:rPr>
              <a:t>th</a:t>
            </a:r>
            <a:r>
              <a:rPr lang="en-GB" sz="1350" dirty="0">
                <a:hlinkClick r:id="rId6"/>
              </a:rPr>
              <a:t> SC, Nov 2024]</a:t>
            </a:r>
            <a:endParaRPr lang="en-GB" sz="1350" dirty="0"/>
          </a:p>
          <a:p>
            <a:endParaRPr lang="en-GB" sz="135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74E8E1-50D8-0209-BDC7-0F1033B4A359}"/>
              </a:ext>
            </a:extLst>
          </p:cNvPr>
          <p:cNvSpPr/>
          <p:nvPr/>
        </p:nvSpPr>
        <p:spPr>
          <a:xfrm>
            <a:off x="4026792" y="1750907"/>
            <a:ext cx="758930" cy="147122"/>
          </a:xfrm>
          <a:prstGeom prst="rect">
            <a:avLst/>
          </a:prstGeom>
          <a:solidFill>
            <a:srgbClr val="CA1100">
              <a:alpha val="20000"/>
            </a:srgb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9FD19BC-41F3-ABB3-30D8-EA24543FC96C}"/>
              </a:ext>
            </a:extLst>
          </p:cNvPr>
          <p:cNvCxnSpPr>
            <a:stCxn id="13" idx="3"/>
          </p:cNvCxnSpPr>
          <p:nvPr/>
        </p:nvCxnSpPr>
        <p:spPr>
          <a:xfrm>
            <a:off x="4785722" y="1824468"/>
            <a:ext cx="3194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F57B1B5-1954-11B2-B1CB-D82ECD45D914}"/>
              </a:ext>
            </a:extLst>
          </p:cNvPr>
          <p:cNvSpPr txBox="1"/>
          <p:nvPr/>
        </p:nvSpPr>
        <p:spPr>
          <a:xfrm>
            <a:off x="5075494" y="1579139"/>
            <a:ext cx="3820474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Goal was to test before summer cryo-shutdown, is getting unlikely (≈ 1 month delay, expected at CERN 2</a:t>
            </a:r>
            <a:r>
              <a:rPr lang="en-US" sz="1350" baseline="30000" dirty="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 sz="1350" dirty="0">
                <a:solidFill>
                  <a:schemeClr val="bg1">
                    <a:lumMod val="50000"/>
                  </a:schemeClr>
                </a:solidFill>
              </a:rPr>
              <a:t> week of May)</a:t>
            </a:r>
            <a:endParaRPr lang="en-GB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18B96E-42DD-A5DB-0C8D-A18C9C81E1BC}"/>
              </a:ext>
            </a:extLst>
          </p:cNvPr>
          <p:cNvSpPr txBox="1"/>
          <p:nvPr/>
        </p:nvSpPr>
        <p:spPr>
          <a:xfrm rot="16200000">
            <a:off x="-231109" y="227910"/>
            <a:ext cx="76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STATUS</a:t>
            </a:r>
            <a:endParaRPr lang="en-GB" sz="1200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492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schemas.microsoft.com/office/2006/documentManagement/types"/>
    <ds:schemaRef ds:uri="http://schemas.microsoft.com/sharepoint/v4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B151538-7B12-4890-887A-E687D8016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Template_PSM_WP_2023_v0</Template>
  <TotalTime>14232</TotalTime>
  <Words>2528</Words>
  <Application>Microsoft Office PowerPoint</Application>
  <PresentationFormat>On-screen Show (16:9)</PresentationFormat>
  <Paragraphs>393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Aptos</vt:lpstr>
      <vt:lpstr>Arial</vt:lpstr>
      <vt:lpstr>Arial Unicode MS</vt:lpstr>
      <vt:lpstr>Calibri</vt:lpstr>
      <vt:lpstr>Google Sans</vt:lpstr>
      <vt:lpstr>Helvetica Neue</vt:lpstr>
      <vt:lpstr>Times New Roman</vt:lpstr>
      <vt:lpstr>Wingdings</vt:lpstr>
      <vt:lpstr>Thème Office</vt:lpstr>
      <vt:lpstr>HL-LHC Project Steering Meeting  WP3 IR Magnets</vt:lpstr>
      <vt:lpstr>Table of contents</vt:lpstr>
      <vt:lpstr>What is new from last PSM (October 2024)</vt:lpstr>
      <vt:lpstr>What is new from last PSM (October 2024)</vt:lpstr>
      <vt:lpstr>Q2 – highlights from October 2024</vt:lpstr>
      <vt:lpstr>Q2 – highlights from October 2024</vt:lpstr>
      <vt:lpstr>Q2 – Overall status</vt:lpstr>
      <vt:lpstr>Q1/Q3- Highlights from October 2024</vt:lpstr>
      <vt:lpstr>Q1/Q3: AUP – Remaining production</vt:lpstr>
      <vt:lpstr>Q1/Q3 : AUP – Remaining production</vt:lpstr>
      <vt:lpstr>D1 – Progress from October 2024</vt:lpstr>
      <vt:lpstr>D1 </vt:lpstr>
      <vt:lpstr>D2 – Progress from October 2024</vt:lpstr>
      <vt:lpstr>D2 Correctors – Progress from October 2024</vt:lpstr>
      <vt:lpstr>MCBXF</vt:lpstr>
      <vt:lpstr>CP</vt:lpstr>
      <vt:lpstr>DCM</vt:lpstr>
      <vt:lpstr>Q10</vt:lpstr>
      <vt:lpstr>Cryostating</vt:lpstr>
      <vt:lpstr>All cryo-assemblies but Q1 installed in the string!</vt:lpstr>
      <vt:lpstr>IT-String</vt:lpstr>
      <vt:lpstr>PowerPoint Presentation</vt:lpstr>
      <vt:lpstr>Reference schedule PSM1-2025</vt:lpstr>
      <vt:lpstr>Installation Float Long Straight Section 5 Right. IP side with smallest float for magnets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</dc:title>
  <dc:creator>Cecile Noels</dc:creator>
  <cp:lastModifiedBy>Susana Izquierdo Bermudez</cp:lastModifiedBy>
  <cp:revision>112</cp:revision>
  <cp:lastPrinted>2025-03-27T09:07:36Z</cp:lastPrinted>
  <dcterms:created xsi:type="dcterms:W3CDTF">2023-01-30T09:32:06Z</dcterms:created>
  <dcterms:modified xsi:type="dcterms:W3CDTF">2025-04-01T12:25:27Z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