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C4D60-99D5-4702-806D-EBEA4B93FEF7}" type="datetimeFigureOut">
              <a:rPr lang="fr-CH" smtClean="0"/>
              <a:t>01.04.2025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ED1A4-1E02-41E1-8450-FF37E909D30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25178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616A5-CE71-9EF5-BA70-0011AE8DFA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BA2550-6660-1288-438D-AFC536E99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87148-04A4-4021-B33E-816045D27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024-61F7-7DE3-B078-066890C3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30753-6911-5520-AD0A-67EC98288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475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4A4CA-73FF-DAAA-577D-DFFC08681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2E69F-23BD-D7E4-556A-A1F0ABF1D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54E77-E12A-5027-A50D-AAAC426DB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021C6-4EB8-318F-9054-0C80FBE1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689D3-7051-1CF4-2D08-22F3F8C29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326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A3C4CD-2237-B914-7B44-E3D24B6E4B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2434C-06B4-A1BC-0DFD-FAE3E8AA0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A72C6-819D-C9B9-92A4-010F1D501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C65B43-1DD8-1877-20A5-D675E5AED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1526F-8C37-49B7-7E67-DD7555559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585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0BB9B-DC13-7736-DABC-B919A471D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55FCC-C5D5-B8EE-1025-093DC5729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F557D-2669-A759-8707-8C70CB2A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09B99-8DB4-EE5E-4BB3-1E509C224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CC410-4EF2-9938-539B-F85781E9D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158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90FD2-1A54-0937-0855-677E6960A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08322-687D-F51F-C8D6-3A7B06846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56927-E30A-10D4-CC6B-A1ACB1E0E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1CC57-2F06-0861-C8D4-C9B238A0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F2C36-B43B-DC3F-9B46-EE6FBE88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8805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94C79-7C1F-1F98-4FAA-D2FAB92CA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B7C59-E0CE-D269-B20B-712A133F1A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42CAD6-02EA-E9E1-61FA-0B4C9F5B8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71DFC-DC47-23D3-76AE-F795901C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8ABEB6-51E3-3C64-2FC9-C686733D1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4BA053-093D-07DA-44A5-8386E5A38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4776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C4EA2-0BF1-E4DE-C9BF-88103CBDE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89081-0164-EFF8-20FF-3A2FA607F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A58B86-87F2-EFB1-F0EB-9086879FC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AC85D3-BEB8-A3E3-7EC9-92215C8BE0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D7A3FE-2BFF-CE8E-B731-837ECC78D9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96F53-C9D4-2B91-3C56-3FD8335AD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CFB7A5-AAA0-BC64-55EE-47C2E1B79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58E5A5-F3C7-A8DE-9CC2-64AD80CA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86748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976AB-F2FB-2340-07FB-F16E4230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AFE94B-948B-DC0F-3D4A-A81CD55A5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E8FA5-5EF4-097A-8A85-D5FC9FAF0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77DE8-CB1D-BDEF-9F24-2659B64C5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35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0D99BD-6D92-C20B-3919-DC8901370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27DCD6-836D-218B-6F08-875253A51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14C33-4199-E085-7BD8-0900DCAB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70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15A63-9100-A59B-73F7-773C9D19F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F0EB5-972B-866E-D3E9-6300C9BBA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C4371F-95E2-A911-78F3-A4C3C9DFC8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50ACF-8BB5-CF8E-2A71-BE27D9676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1D233-5B05-5926-EC63-C8D9DF17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59CC1-539F-3988-45ED-B75398AA7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63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8A07E-BEF0-70F0-8BD7-F4E36FC6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C992CB-4068-6482-5BC3-ACB88AE7CA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D05B3-64BB-391B-DA73-D3C9567C2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ACEA0A-74E5-CB76-131E-8B6EC0DCD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5A7FC-761A-8151-8344-5D7A421C9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3451E-80A6-101C-5C3D-5B055CFC9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2539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AFAA44-2E43-FA88-B5B8-036455A46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65C61-C1F9-199D-1259-215CC2E70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D9581-3193-D76B-F307-A81CE1BA0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0828B-9DA8-DE8F-CBBB-93A3AA08E2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7EC77-3608-36EB-08EC-60BD93766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3D683B-D27C-4E6C-8CB3-CFED69288AB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275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AE7238-972A-9C7D-ACA2-65D4BBFD56B6}"/>
              </a:ext>
            </a:extLst>
          </p:cNvPr>
          <p:cNvSpPr txBox="1"/>
          <p:nvPr/>
        </p:nvSpPr>
        <p:spPr>
          <a:xfrm>
            <a:off x="3129567" y="979288"/>
            <a:ext cx="6088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SHORT STRAW DETECTOR AS-BUILT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CBD4F-D6C5-39C5-0BC4-2AD43FFF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7D126-AFFA-D25C-9A21-B7AA51923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3195D-E4FC-A125-B600-2E24F09C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1</a:t>
            </a:fld>
            <a:endParaRPr lang="fr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10D2B8-34C0-CED9-9F5E-ACEF5326E1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82725" y="1584308"/>
            <a:ext cx="9226550" cy="425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218A57-D575-3628-C982-645A797C05DE}"/>
              </a:ext>
            </a:extLst>
          </p:cNvPr>
          <p:cNvSpPr txBox="1"/>
          <p:nvPr/>
        </p:nvSpPr>
        <p:spPr>
          <a:xfrm>
            <a:off x="624625" y="5843663"/>
            <a:ext cx="259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SMARTEAM : ST1A23380</a:t>
            </a:r>
          </a:p>
        </p:txBody>
      </p:sp>
    </p:spTree>
    <p:extLst>
      <p:ext uri="{BB962C8B-B14F-4D97-AF65-F5344CB8AC3E}">
        <p14:creationId xmlns:p14="http://schemas.microsoft.com/office/powerpoint/2010/main" val="104294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688BE-580D-68D1-1908-A1DF4A873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74988-EDA9-2BA2-08F5-5BEAB74D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300C7-7226-F6F6-8B1B-103F292D1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2</a:t>
            </a:fld>
            <a:endParaRPr lang="fr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8A4A78-E8DA-81EA-9BB5-E6FBC9917D7E}"/>
              </a:ext>
            </a:extLst>
          </p:cNvPr>
          <p:cNvSpPr txBox="1"/>
          <p:nvPr/>
        </p:nvSpPr>
        <p:spPr>
          <a:xfrm>
            <a:off x="592428" y="412124"/>
            <a:ext cx="1752403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READ OUT SIDE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F3961E4-854B-A6B8-5066-35AF02F2B5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52075" y="976781"/>
            <a:ext cx="8362189" cy="490443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9EED3F-021F-B974-754F-3EA5B170DF19}"/>
              </a:ext>
            </a:extLst>
          </p:cNvPr>
          <p:cNvCxnSpPr>
            <a:cxnSpLocks/>
          </p:cNvCxnSpPr>
          <p:nvPr/>
        </p:nvCxnSpPr>
        <p:spPr>
          <a:xfrm flipV="1">
            <a:off x="3574423" y="4777086"/>
            <a:ext cx="720144" cy="44239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0A74C24-DF53-1DDD-1AAD-4B71F8263906}"/>
              </a:ext>
            </a:extLst>
          </p:cNvPr>
          <p:cNvSpPr txBox="1"/>
          <p:nvPr/>
        </p:nvSpPr>
        <p:spPr>
          <a:xfrm>
            <a:off x="2285112" y="4951525"/>
            <a:ext cx="1468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HV PLUG</a:t>
            </a:r>
            <a:br>
              <a:rPr lang="fr-CH" sz="1200" dirty="0"/>
            </a:br>
            <a:r>
              <a:rPr lang="fr-CH" sz="1200" dirty="0"/>
              <a:t>ST1571592</a:t>
            </a:r>
            <a:br>
              <a:rPr lang="fr-CH" sz="1200" dirty="0"/>
            </a:br>
            <a:r>
              <a:rPr lang="fr-CH" sz="1200" dirty="0">
                <a:solidFill>
                  <a:srgbClr val="92D050"/>
                </a:solidFill>
              </a:rPr>
              <a:t>DRAWING A.PEREZ</a:t>
            </a:r>
            <a:br>
              <a:rPr lang="fr-CH" sz="1200" dirty="0">
                <a:solidFill>
                  <a:srgbClr val="92D050"/>
                </a:solidFill>
              </a:rPr>
            </a:br>
            <a:r>
              <a:rPr lang="fr-CH" sz="1200" dirty="0">
                <a:solidFill>
                  <a:srgbClr val="FF0000"/>
                </a:solidFill>
              </a:rPr>
              <a:t>N° _____</a:t>
            </a:r>
            <a:endParaRPr lang="fr-CH" sz="1200" dirty="0">
              <a:solidFill>
                <a:srgbClr val="92D05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0AC1AAD-0014-F41E-B14C-014F69009FDF}"/>
              </a:ext>
            </a:extLst>
          </p:cNvPr>
          <p:cNvCxnSpPr>
            <a:cxnSpLocks/>
          </p:cNvCxnSpPr>
          <p:nvPr/>
        </p:nvCxnSpPr>
        <p:spPr>
          <a:xfrm>
            <a:off x="3503053" y="3593206"/>
            <a:ext cx="862885" cy="264017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0AD2DAE-A71A-D6B0-760B-E6F7D36C249D}"/>
              </a:ext>
            </a:extLst>
          </p:cNvPr>
          <p:cNvSpPr txBox="1"/>
          <p:nvPr/>
        </p:nvSpPr>
        <p:spPr>
          <a:xfrm>
            <a:off x="607227" y="2921167"/>
            <a:ext cx="27378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1200" dirty="0"/>
              <a:t>STRAW PROTOTYPE </a:t>
            </a:r>
            <a:br>
              <a:rPr lang="nb-NO" sz="1200" dirty="0"/>
            </a:br>
            <a:r>
              <a:rPr lang="nb-NO" sz="1200" dirty="0"/>
              <a:t> METALLIC SPRING PIN </a:t>
            </a:r>
            <a:br>
              <a:rPr lang="fr-CH" sz="1200" dirty="0"/>
            </a:br>
            <a:r>
              <a:rPr lang="fr-CH" sz="1200" dirty="0"/>
              <a:t>ST1A23665</a:t>
            </a:r>
            <a:br>
              <a:rPr lang="fr-CH" sz="1200" dirty="0"/>
            </a:br>
            <a:r>
              <a:rPr lang="fr-CH" sz="1200" dirty="0"/>
              <a:t>COPY ST1571594 (DRAWING A.PEREZ)</a:t>
            </a:r>
            <a:br>
              <a:rPr lang="fr-CH" sz="1200" dirty="0"/>
            </a:br>
            <a:r>
              <a:rPr lang="fr-CH" sz="1200" dirty="0"/>
              <a:t> WITH MODIFIED LENGTH</a:t>
            </a:r>
            <a:br>
              <a:rPr lang="fr-CH" sz="1200" dirty="0"/>
            </a:br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LENGTH TO BE VALIDATED</a:t>
            </a:r>
            <a:b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</a:br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DRAWING TO BE DONE</a:t>
            </a:r>
            <a:b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</a:br>
            <a:r>
              <a:rPr lang="fr-CH" sz="1200" dirty="0">
                <a:solidFill>
                  <a:srgbClr val="FF0000"/>
                </a:solidFill>
              </a:rPr>
              <a:t>N° _____</a:t>
            </a:r>
            <a:b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</a:br>
            <a:endParaRPr lang="fr-CH" sz="1200" dirty="0">
              <a:solidFill>
                <a:srgbClr val="FF0000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D195D91-2057-4846-CA79-E2EC41A0CF7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063239" y="136525"/>
            <a:ext cx="3837921" cy="186245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45CABC-5E87-19B3-818A-79A0097045B0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3637906" y="2174393"/>
            <a:ext cx="1603795" cy="1550821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2782A40-AD14-7A3F-B16E-1A64BD00D02E}"/>
              </a:ext>
            </a:extLst>
          </p:cNvPr>
          <p:cNvSpPr txBox="1"/>
          <p:nvPr/>
        </p:nvSpPr>
        <p:spPr>
          <a:xfrm>
            <a:off x="2410582" y="1343396"/>
            <a:ext cx="2454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SHORT PROTOTYPE_ CRIMP TUBE </a:t>
            </a:r>
            <a:br>
              <a:rPr lang="fr-CH" sz="1200" dirty="0"/>
            </a:br>
            <a:r>
              <a:rPr lang="fr-CH" sz="1200" dirty="0"/>
              <a:t>ST1A23754</a:t>
            </a:r>
            <a:br>
              <a:rPr lang="fr-CH" sz="1200" dirty="0"/>
            </a:br>
            <a:r>
              <a:rPr lang="fr-CH" sz="1200" dirty="0">
                <a:solidFill>
                  <a:srgbClr val="92D050"/>
                </a:solidFill>
              </a:rPr>
              <a:t>DRAWING </a:t>
            </a:r>
            <a:br>
              <a:rPr lang="fr-CH" sz="1200" dirty="0">
                <a:solidFill>
                  <a:srgbClr val="92D050"/>
                </a:solidFill>
              </a:rPr>
            </a:br>
            <a:r>
              <a:rPr lang="fr-CH" sz="1200" dirty="0">
                <a:solidFill>
                  <a:srgbClr val="92D050"/>
                </a:solidFill>
              </a:rPr>
              <a:t>PDF ATTACHED IN SMARTEAM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0AFFDE8-ADC9-3912-F205-0094ACE72676}"/>
              </a:ext>
            </a:extLst>
          </p:cNvPr>
          <p:cNvCxnSpPr>
            <a:cxnSpLocks/>
          </p:cNvCxnSpPr>
          <p:nvPr/>
        </p:nvCxnSpPr>
        <p:spPr>
          <a:xfrm>
            <a:off x="6516710" y="1445828"/>
            <a:ext cx="241566" cy="608160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1FEC358-EFC7-89FE-EBB9-3E70BF6F0ADD}"/>
              </a:ext>
            </a:extLst>
          </p:cNvPr>
          <p:cNvSpPr txBox="1"/>
          <p:nvPr/>
        </p:nvSpPr>
        <p:spPr>
          <a:xfrm>
            <a:off x="4836894" y="88958"/>
            <a:ext cx="31394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SHORT STRAW PROTOTYPE _ MASS PLUG</a:t>
            </a:r>
            <a:br>
              <a:rPr lang="fr-CH" sz="1200" dirty="0"/>
            </a:br>
            <a:r>
              <a:rPr lang="fr-CH" sz="1200" dirty="0"/>
              <a:t>ST1A23467</a:t>
            </a:r>
            <a:br>
              <a:rPr lang="fr-CH" sz="1200" dirty="0"/>
            </a:br>
            <a:r>
              <a:rPr lang="fr-CH" sz="1200" dirty="0"/>
              <a:t>COPIE ST1A00636 (DRAWING A.PEREZ ,FOR </a:t>
            </a:r>
            <a:br>
              <a:rPr lang="fr-CH" sz="1200" dirty="0"/>
            </a:br>
            <a:r>
              <a:rPr lang="fr-CH" sz="1200" dirty="0"/>
              <a:t>LONG STRAW PROTOTYPE)</a:t>
            </a:r>
            <a:br>
              <a:rPr lang="fr-CH" sz="1200" dirty="0"/>
            </a:br>
            <a:r>
              <a:rPr lang="en-GB" sz="1200" dirty="0">
                <a:solidFill>
                  <a:srgbClr val="FF0000"/>
                </a:solidFill>
              </a:rPr>
              <a:t>GAS CHANNEL TO BE VALIDATED (SLIDE  3)</a:t>
            </a:r>
            <a:br>
              <a:rPr lang="en-GB" sz="1200" dirty="0">
                <a:solidFill>
                  <a:srgbClr val="FF0000"/>
                </a:solidFill>
              </a:rPr>
            </a:br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DRAWING TO BE DONE</a:t>
            </a:r>
            <a:b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</a:br>
            <a:r>
              <a:rPr lang="fr-CH" sz="1200" dirty="0">
                <a:solidFill>
                  <a:srgbClr val="FF0000"/>
                </a:solidFill>
              </a:rPr>
              <a:t>N° _____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97EF6B7-1CC2-704E-4972-D115A4B7869B}"/>
              </a:ext>
            </a:extLst>
          </p:cNvPr>
          <p:cNvCxnSpPr>
            <a:cxnSpLocks/>
          </p:cNvCxnSpPr>
          <p:nvPr/>
        </p:nvCxnSpPr>
        <p:spPr>
          <a:xfrm flipH="1" flipV="1">
            <a:off x="8673921" y="4430332"/>
            <a:ext cx="450761" cy="84435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B0ADD13-3CE7-B7BD-3524-346183E94B81}"/>
              </a:ext>
            </a:extLst>
          </p:cNvPr>
          <p:cNvSpPr txBox="1"/>
          <p:nvPr/>
        </p:nvSpPr>
        <p:spPr>
          <a:xfrm>
            <a:off x="8448499" y="5274690"/>
            <a:ext cx="1468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STRAW PLUG</a:t>
            </a:r>
            <a:br>
              <a:rPr lang="fr-CH" sz="1200" dirty="0"/>
            </a:br>
            <a:r>
              <a:rPr lang="fr-CH" sz="1200" dirty="0"/>
              <a:t>ST1571587</a:t>
            </a:r>
            <a:br>
              <a:rPr lang="fr-CH" sz="1200" dirty="0"/>
            </a:br>
            <a:r>
              <a:rPr lang="fr-CH" sz="1200" dirty="0">
                <a:solidFill>
                  <a:srgbClr val="92D050"/>
                </a:solidFill>
              </a:rPr>
              <a:t>DRAWING A.PEREZ</a:t>
            </a:r>
            <a:br>
              <a:rPr lang="fr-CH" sz="1200" dirty="0">
                <a:solidFill>
                  <a:srgbClr val="92D050"/>
                </a:solidFill>
              </a:rPr>
            </a:br>
            <a:r>
              <a:rPr lang="fr-CH" sz="1200" dirty="0">
                <a:solidFill>
                  <a:srgbClr val="FF0000"/>
                </a:solidFill>
              </a:rPr>
              <a:t>N° _____</a:t>
            </a:r>
            <a:endParaRPr lang="fr-CH" sz="1200" dirty="0">
              <a:solidFill>
                <a:srgbClr val="92D05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43C2764-508F-7362-C161-8B91E1B8448C}"/>
              </a:ext>
            </a:extLst>
          </p:cNvPr>
          <p:cNvCxnSpPr>
            <a:cxnSpLocks/>
          </p:cNvCxnSpPr>
          <p:nvPr/>
        </p:nvCxnSpPr>
        <p:spPr>
          <a:xfrm>
            <a:off x="6516710" y="1445828"/>
            <a:ext cx="296214" cy="1934876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7A7B311D-7CC9-B06A-E2D6-8E4862BA3C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127" t="13316" r="25159" b="13316"/>
          <a:stretch/>
        </p:blipFill>
        <p:spPr>
          <a:xfrm>
            <a:off x="89820" y="931032"/>
            <a:ext cx="2291338" cy="171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5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EF24C-58FE-AF23-CEEA-F06193AE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AE8CA-9421-1B00-7F59-9D842B34B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A9CE6-1105-92DA-0AED-E64F28C8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3</a:t>
            </a:fld>
            <a:endParaRPr lang="fr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9AC346-5A6F-0D31-9240-88DA5C2722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454" t="10257" r="15176" b="8519"/>
          <a:stretch/>
        </p:blipFill>
        <p:spPr>
          <a:xfrm>
            <a:off x="295730" y="1111116"/>
            <a:ext cx="6030000" cy="44367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91ACC4-B300-6FCA-E148-3321E2DD61A2}"/>
              </a:ext>
            </a:extLst>
          </p:cNvPr>
          <p:cNvSpPr txBox="1"/>
          <p:nvPr/>
        </p:nvSpPr>
        <p:spPr>
          <a:xfrm>
            <a:off x="379927" y="334851"/>
            <a:ext cx="1752403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READ OUT SIDE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3B8614E-9B76-990B-C814-993B366DF9BB}"/>
              </a:ext>
            </a:extLst>
          </p:cNvPr>
          <p:cNvSpPr/>
          <p:nvPr/>
        </p:nvSpPr>
        <p:spPr>
          <a:xfrm>
            <a:off x="1609859" y="3876541"/>
            <a:ext cx="830687" cy="862884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B4BEF7-B3AC-89A5-588C-B4280D3B9D15}"/>
              </a:ext>
            </a:extLst>
          </p:cNvPr>
          <p:cNvSpPr/>
          <p:nvPr/>
        </p:nvSpPr>
        <p:spPr>
          <a:xfrm>
            <a:off x="3748825" y="2054181"/>
            <a:ext cx="289775" cy="753726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33FD29-2585-7AD5-05B2-8D2077F7ED34}"/>
              </a:ext>
            </a:extLst>
          </p:cNvPr>
          <p:cNvSpPr txBox="1"/>
          <p:nvPr/>
        </p:nvSpPr>
        <p:spPr>
          <a:xfrm>
            <a:off x="1538673" y="4797380"/>
            <a:ext cx="118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GAS CHANNEL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EAB75C-5AA2-4418-846D-CBBB6F5D1903}"/>
              </a:ext>
            </a:extLst>
          </p:cNvPr>
          <p:cNvSpPr txBox="1"/>
          <p:nvPr/>
        </p:nvSpPr>
        <p:spPr>
          <a:xfrm>
            <a:off x="3994851" y="2669407"/>
            <a:ext cx="118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GAS CHANNEL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0B2BB-5F1C-92DB-1D17-2138CA8BA163}"/>
              </a:ext>
            </a:extLst>
          </p:cNvPr>
          <p:cNvSpPr txBox="1"/>
          <p:nvPr/>
        </p:nvSpPr>
        <p:spPr>
          <a:xfrm>
            <a:off x="7708004" y="1177134"/>
            <a:ext cx="2936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SHORT STRAW PROTOTYPE _ MASS PLUG </a:t>
            </a:r>
            <a:br>
              <a:rPr lang="fr-CH" sz="1200" dirty="0"/>
            </a:br>
            <a:r>
              <a:rPr lang="fr-CH" sz="1200" dirty="0"/>
              <a:t>ST1A23467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30C6E7D-E85A-CAD6-B397-D1FF453C343D}"/>
              </a:ext>
            </a:extLst>
          </p:cNvPr>
          <p:cNvSpPr/>
          <p:nvPr/>
        </p:nvSpPr>
        <p:spPr>
          <a:xfrm>
            <a:off x="2703460" y="3691735"/>
            <a:ext cx="289775" cy="339456"/>
          </a:xfrm>
          <a:prstGeom prst="ellipse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6B10E1-E1D4-16EE-6C75-73136352ED81}"/>
              </a:ext>
            </a:extLst>
          </p:cNvPr>
          <p:cNvSpPr txBox="1"/>
          <p:nvPr/>
        </p:nvSpPr>
        <p:spPr>
          <a:xfrm>
            <a:off x="2638751" y="3429000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DEPTH</a:t>
            </a:r>
            <a:endParaRPr lang="fr-CH" sz="1200" dirty="0">
              <a:solidFill>
                <a:srgbClr val="FF000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A3DF6E0-1612-E383-3E25-52CAC526ADE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325730" y="1812198"/>
            <a:ext cx="5695941" cy="4437985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F1EFF7B-C2BA-BE3B-68B3-9979FF2102CB}"/>
              </a:ext>
            </a:extLst>
          </p:cNvPr>
          <p:cNvCxnSpPr>
            <a:cxnSpLocks/>
          </p:cNvCxnSpPr>
          <p:nvPr/>
        </p:nvCxnSpPr>
        <p:spPr>
          <a:xfrm>
            <a:off x="8989455" y="3377484"/>
            <a:ext cx="0" cy="251488"/>
          </a:xfrm>
          <a:prstGeom prst="straightConnector1">
            <a:avLst/>
          </a:prstGeom>
          <a:ln w="317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5603835-642C-989E-3191-35264541B953}"/>
              </a:ext>
            </a:extLst>
          </p:cNvPr>
          <p:cNvCxnSpPr/>
          <p:nvPr/>
        </p:nvCxnSpPr>
        <p:spPr>
          <a:xfrm flipV="1">
            <a:off x="8989454" y="2504941"/>
            <a:ext cx="1429554" cy="82456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7B00D43-E0D6-8748-AF19-D1C2D5B24E53}"/>
              </a:ext>
            </a:extLst>
          </p:cNvPr>
          <p:cNvSpPr txBox="1"/>
          <p:nvPr/>
        </p:nvSpPr>
        <p:spPr>
          <a:xfrm>
            <a:off x="10419008" y="2339881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DEPTH 0.77mm</a:t>
            </a:r>
            <a:endParaRPr lang="fr-CH" sz="1200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A6491BF-C845-77FA-0F8F-CFD09D380C53}"/>
              </a:ext>
            </a:extLst>
          </p:cNvPr>
          <p:cNvCxnSpPr>
            <a:cxnSpLocks/>
          </p:cNvCxnSpPr>
          <p:nvPr/>
        </p:nvCxnSpPr>
        <p:spPr>
          <a:xfrm flipH="1">
            <a:off x="10734541" y="3632961"/>
            <a:ext cx="444453" cy="1022752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E6E3AB1-6E7E-618E-B401-C4C3AECA2EF4}"/>
              </a:ext>
            </a:extLst>
          </p:cNvPr>
          <p:cNvSpPr txBox="1"/>
          <p:nvPr/>
        </p:nvSpPr>
        <p:spPr>
          <a:xfrm>
            <a:off x="10373096" y="3364400"/>
            <a:ext cx="1609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THICKNESS 0.13mm</a:t>
            </a:r>
            <a:endParaRPr lang="fr-CH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66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5A86FF5-68E1-C114-AA5D-706F46B5D8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8260" y="2020395"/>
            <a:ext cx="6383907" cy="412888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7F376-6F3B-146C-A38D-621840E77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4929D-B27B-CFA5-83E5-35F34F4AB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31/03/2025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D833B-DAEB-607E-4A2D-6BE777742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683B-D27C-4E6C-8CB3-CFED69288AB3}" type="slidenum">
              <a:rPr lang="fr-CH" smtClean="0"/>
              <a:t>4</a:t>
            </a:fld>
            <a:endParaRPr lang="fr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8E681-D312-9B85-749E-3D9C96A0EA06}"/>
              </a:ext>
            </a:extLst>
          </p:cNvPr>
          <p:cNvSpPr txBox="1"/>
          <p:nvPr/>
        </p:nvSpPr>
        <p:spPr>
          <a:xfrm>
            <a:off x="379927" y="334851"/>
            <a:ext cx="1737976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OPPOSITE SIDE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15F67A3-01EC-57C5-F8CC-0AAA568C702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170613" y="8988"/>
            <a:ext cx="6021387" cy="210502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8574771-4BE7-2CCC-92A1-00C221476DC3}"/>
              </a:ext>
            </a:extLst>
          </p:cNvPr>
          <p:cNvCxnSpPr>
            <a:cxnSpLocks/>
          </p:cNvCxnSpPr>
          <p:nvPr/>
        </p:nvCxnSpPr>
        <p:spPr>
          <a:xfrm flipV="1">
            <a:off x="1325286" y="4881659"/>
            <a:ext cx="239497" cy="621287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E4A751-C966-1F88-D263-47D1A7CE88BD}"/>
              </a:ext>
            </a:extLst>
          </p:cNvPr>
          <p:cNvSpPr txBox="1"/>
          <p:nvPr/>
        </p:nvSpPr>
        <p:spPr>
          <a:xfrm>
            <a:off x="649103" y="5502946"/>
            <a:ext cx="1468799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STRAW PLUG</a:t>
            </a:r>
            <a:br>
              <a:rPr lang="fr-CH" sz="1200" dirty="0"/>
            </a:br>
            <a:r>
              <a:rPr lang="fr-CH" sz="1200" dirty="0"/>
              <a:t>ST1571587</a:t>
            </a:r>
            <a:br>
              <a:rPr lang="fr-CH" sz="1200" dirty="0"/>
            </a:br>
            <a:r>
              <a:rPr lang="fr-CH" sz="1200" dirty="0">
                <a:solidFill>
                  <a:srgbClr val="92D050"/>
                </a:solidFill>
              </a:rPr>
              <a:t>DRAWING A.PEREZ</a:t>
            </a:r>
            <a:br>
              <a:rPr lang="fr-CH" sz="1200" dirty="0">
                <a:solidFill>
                  <a:srgbClr val="92D050"/>
                </a:solidFill>
              </a:rPr>
            </a:br>
            <a:r>
              <a:rPr lang="fr-CH" sz="1200" dirty="0">
                <a:solidFill>
                  <a:srgbClr val="FF0000"/>
                </a:solidFill>
              </a:rPr>
              <a:t>N° _____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18E9F1F-B562-914C-E614-82469C050F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454" t="10257" r="15176" b="8519"/>
          <a:stretch/>
        </p:blipFill>
        <p:spPr>
          <a:xfrm>
            <a:off x="8854829" y="2376487"/>
            <a:ext cx="2860932" cy="210502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ABF10B-C9C1-CA34-8234-855E0360E4CB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5331854" y="3429000"/>
            <a:ext cx="3522975" cy="392001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6EFE25D-7FB1-F1A9-BAD4-F5CB8946165B}"/>
              </a:ext>
            </a:extLst>
          </p:cNvPr>
          <p:cNvSpPr txBox="1"/>
          <p:nvPr/>
        </p:nvSpPr>
        <p:spPr>
          <a:xfrm>
            <a:off x="5149940" y="2432709"/>
            <a:ext cx="34829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SHORT STRAW PROTOTYPE _ OPPOSIT SIDE PLUG</a:t>
            </a:r>
            <a:br>
              <a:rPr lang="fr-CH" sz="1200" dirty="0"/>
            </a:br>
            <a:r>
              <a:rPr lang="fr-CH" sz="1200" dirty="0"/>
              <a:t>ST1A23593</a:t>
            </a:r>
            <a:br>
              <a:rPr lang="fr-CH" sz="1200" dirty="0"/>
            </a:br>
            <a:r>
              <a:rPr lang="fr-CH" sz="1200" dirty="0">
                <a:solidFill>
                  <a:srgbClr val="92D050"/>
                </a:solidFill>
              </a:rPr>
              <a:t>NEW PART</a:t>
            </a:r>
            <a:br>
              <a:rPr lang="fr-CH" sz="1200" dirty="0"/>
            </a:br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DRAWING TO BE DONE</a:t>
            </a:r>
            <a:b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</a:br>
            <a:r>
              <a:rPr lang="fr-CH" sz="1200" dirty="0">
                <a:solidFill>
                  <a:srgbClr val="FF0000"/>
                </a:solidFill>
              </a:rPr>
              <a:t>N° _____</a:t>
            </a:r>
            <a:endParaRPr lang="fr-CH" sz="1200" dirty="0">
              <a:solidFill>
                <a:srgbClr val="92D05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4D98E2B-9C55-48E8-2C89-850A0FB4C4A2}"/>
              </a:ext>
            </a:extLst>
          </p:cNvPr>
          <p:cNvCxnSpPr>
            <a:cxnSpLocks/>
          </p:cNvCxnSpPr>
          <p:nvPr/>
        </p:nvCxnSpPr>
        <p:spPr>
          <a:xfrm flipH="1" flipV="1">
            <a:off x="5889938" y="4698821"/>
            <a:ext cx="1270715" cy="779708"/>
          </a:xfrm>
          <a:prstGeom prst="straightConnector1">
            <a:avLst/>
          </a:prstGeom>
          <a:ln w="31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12814FD-2D11-3E0B-346A-108BD99A2345}"/>
              </a:ext>
            </a:extLst>
          </p:cNvPr>
          <p:cNvSpPr txBox="1"/>
          <p:nvPr/>
        </p:nvSpPr>
        <p:spPr>
          <a:xfrm>
            <a:off x="7093341" y="5063030"/>
            <a:ext cx="2299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/>
              <a:t>ensemble élément de détection</a:t>
            </a:r>
            <a:br>
              <a:rPr lang="fr-CH" sz="1200" dirty="0"/>
            </a:br>
            <a:r>
              <a:rPr lang="fr-CH" sz="1200" dirty="0"/>
              <a:t>ST0190031</a:t>
            </a:r>
            <a:br>
              <a:rPr lang="fr-CH" sz="1200" dirty="0"/>
            </a:br>
            <a:r>
              <a:rPr lang="fr-CH" sz="1200" dirty="0">
                <a:solidFill>
                  <a:srgbClr val="92D050"/>
                </a:solidFill>
              </a:rPr>
              <a:t>DRAWING A.PEREZ</a:t>
            </a:r>
            <a:br>
              <a:rPr lang="fr-CH" sz="1200" dirty="0">
                <a:solidFill>
                  <a:srgbClr val="92D050"/>
                </a:solidFill>
              </a:rPr>
            </a:br>
            <a:r>
              <a:rPr lang="fr-CH" sz="1200" dirty="0">
                <a:solidFill>
                  <a:srgbClr val="92D050"/>
                </a:solidFill>
              </a:rPr>
              <a:t>NASTD_0005/ATLI TD___0015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788FCE5-9EA4-BF69-18D7-38A483AD5DD5}"/>
              </a:ext>
            </a:extLst>
          </p:cNvPr>
          <p:cNvCxnSpPr/>
          <p:nvPr/>
        </p:nvCxnSpPr>
        <p:spPr>
          <a:xfrm flipH="1" flipV="1">
            <a:off x="2209800" y="3683358"/>
            <a:ext cx="1518634" cy="186743"/>
          </a:xfrm>
          <a:prstGeom prst="straightConnector1">
            <a:avLst/>
          </a:prstGeom>
          <a:ln w="317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B5782D4-9ABD-2550-9841-BF7E3B6FDD19}"/>
              </a:ext>
            </a:extLst>
          </p:cNvPr>
          <p:cNvCxnSpPr/>
          <p:nvPr/>
        </p:nvCxnSpPr>
        <p:spPr>
          <a:xfrm flipH="1" flipV="1">
            <a:off x="2646608" y="2114013"/>
            <a:ext cx="289775" cy="1653057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E99791-22B2-786B-27C0-B21C2FE4D1F2}"/>
              </a:ext>
            </a:extLst>
          </p:cNvPr>
          <p:cNvSpPr txBox="1"/>
          <p:nvPr/>
        </p:nvSpPr>
        <p:spPr>
          <a:xfrm>
            <a:off x="1655431" y="1881895"/>
            <a:ext cx="2073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LENGTH TO BE VALIDATED</a:t>
            </a:r>
            <a:endParaRPr lang="fr-CH" sz="1200" dirty="0"/>
          </a:p>
        </p:txBody>
      </p:sp>
    </p:spTree>
    <p:extLst>
      <p:ext uri="{BB962C8B-B14F-4D97-AF65-F5344CB8AC3E}">
        <p14:creationId xmlns:p14="http://schemas.microsoft.com/office/powerpoint/2010/main" val="1203885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D7DE4-C94D-9963-4030-049864EA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31.03.2025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873A7-830B-805E-48E6-6F60F74E0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CLERC Vincent BE-EA-DC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35759-CED4-F66E-8DD0-9543CF67E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8AE4B-4C0B-46D5-95D9-793595123521}" type="slidenum">
              <a:rPr lang="fr-CH" smtClean="0"/>
              <a:t>5</a:t>
            </a:fld>
            <a:endParaRPr lang="fr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B09164-64C4-F459-44C8-D144350C8CDC}"/>
              </a:ext>
            </a:extLst>
          </p:cNvPr>
          <p:cNvSpPr txBox="1"/>
          <p:nvPr/>
        </p:nvSpPr>
        <p:spPr>
          <a:xfrm>
            <a:off x="1198807" y="482958"/>
            <a:ext cx="89819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-    </a:t>
            </a:r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MAKE THE MISSING DRAWINGS + MASTER DRAWING</a:t>
            </a:r>
          </a:p>
          <a:p>
            <a:endParaRPr lang="en-GB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r>
              <a:rPr lang="nb-NO" sz="1800" dirty="0"/>
              <a:t>METALLIC SPRING PIN  and OPPOSIT SIDE PLUG , </a:t>
            </a:r>
            <a:r>
              <a:rPr lang="en-GB" dirty="0">
                <a:solidFill>
                  <a:srgbClr val="3C4043"/>
                </a:solidFill>
                <a:latin typeface="Roboto" panose="02000000000000000000" pitchFamily="2" charset="0"/>
              </a:rPr>
              <a:t>CHECK THE LENGTH </a:t>
            </a:r>
            <a:endParaRPr lang="nb-NO" sz="1800" dirty="0"/>
          </a:p>
          <a:p>
            <a:pPr marL="285750" indent="-285750">
              <a:buFontTx/>
              <a:buChar char="-"/>
            </a:pPr>
            <a:endParaRPr lang="nb-NO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r>
              <a:rPr lang="fr-CH" sz="1800" dirty="0"/>
              <a:t>MASS PLUG</a:t>
            </a:r>
            <a:r>
              <a:rPr lang="nb-NO" sz="1800" dirty="0">
                <a:solidFill>
                  <a:srgbClr val="3C4043"/>
                </a:solidFill>
                <a:latin typeface="Roboto" panose="02000000000000000000" pitchFamily="2" charset="0"/>
              </a:rPr>
              <a:t>, CHECK THE GAZ CHANNEL</a:t>
            </a:r>
            <a:endParaRPr lang="nb-NO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endParaRPr lang="en-GB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3C4043"/>
              </a:solidFill>
              <a:latin typeface="Roboto" panose="02000000000000000000" pitchFamily="2" charset="0"/>
            </a:endParaRP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47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267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Vincent Clerc</dc:creator>
  <cp:lastModifiedBy>Vincent Clerc</cp:lastModifiedBy>
  <cp:revision>17</cp:revision>
  <dcterms:created xsi:type="dcterms:W3CDTF">2025-03-31T11:33:50Z</dcterms:created>
  <dcterms:modified xsi:type="dcterms:W3CDTF">2025-04-01T05:35:43Z</dcterms:modified>
</cp:coreProperties>
</file>