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73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4660"/>
  </p:normalViewPr>
  <p:slideViewPr>
    <p:cSldViewPr>
      <p:cViewPr varScale="1">
        <p:scale>
          <a:sx n="82" d="100"/>
          <a:sy n="82" d="100"/>
        </p:scale>
        <p:origin x="-1574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37B5D-DC1D-4E1A-ABE3-32C090A06FD8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4CAEB-F579-4389-B60B-63AFBDB5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03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936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27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09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38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03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2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696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16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15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70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83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B68A2-6745-4CC0-BB70-2B0BCA7AB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67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/>
          <a:lstStyle/>
          <a:p>
            <a:r>
              <a:rPr lang="en-US" dirty="0" smtClean="0"/>
              <a:t>TR from complex radiators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Ivan </a:t>
            </a:r>
            <a:r>
              <a:rPr lang="en-US" dirty="0">
                <a:solidFill>
                  <a:schemeClr val="tx1"/>
                </a:solidFill>
              </a:rPr>
              <a:t>Z</a:t>
            </a:r>
            <a:r>
              <a:rPr lang="en-US" dirty="0" smtClean="0">
                <a:solidFill>
                  <a:schemeClr val="tx1"/>
                </a:solidFill>
              </a:rPr>
              <a:t>hutikov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39817"/>
            <a:ext cx="27813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C38DC-1D25-481A-BE64-0A127B027AD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00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/>
          <a:lstStyle/>
          <a:p>
            <a:r>
              <a:rPr lang="en-US" dirty="0" smtClean="0"/>
              <a:t>Thanks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C38DC-1D25-481A-BE64-0A127B027AD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5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2</a:t>
            </a:fld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616624"/>
          </a:xfrm>
        </p:spPr>
        <p:txBody>
          <a:bodyPr>
            <a:normAutofit/>
          </a:bodyPr>
          <a:lstStyle/>
          <a:p>
            <a:r>
              <a:rPr lang="en-US" dirty="0"/>
              <a:t>The development of a model of charge diffusion in semiconductors was continued. Using the FEM (Finite </a:t>
            </a:r>
            <a:r>
              <a:rPr lang="en-US" dirty="0" smtClean="0"/>
              <a:t>Element Method), </a:t>
            </a:r>
            <a:r>
              <a:rPr lang="en-US" dirty="0"/>
              <a:t>a solution for the Poisson equation was obtained and a complete simulation of the evolution of charge in a constant electric field was obtained.</a:t>
            </a:r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663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Drift-diffusion model</a:t>
            </a:r>
            <a:endParaRPr lang="ru-RU" dirty="0"/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r>
              <a:rPr lang="en-US" dirty="0"/>
              <a:t>The model includes the following basic equations</a:t>
            </a:r>
            <a:r>
              <a:rPr lang="en-US" dirty="0" smtClean="0"/>
              <a:t>:</a:t>
            </a:r>
            <a:endParaRPr lang="ru-RU" dirty="0" smtClean="0"/>
          </a:p>
          <a:p>
            <a:pPr lvl="1"/>
            <a:r>
              <a:rPr lang="en-US" dirty="0"/>
              <a:t>1. Continuity </a:t>
            </a:r>
            <a:r>
              <a:rPr lang="en-US" dirty="0" smtClean="0"/>
              <a:t>equation: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/>
              <a:t>2. </a:t>
            </a:r>
            <a:r>
              <a:rPr lang="en-US" dirty="0" smtClean="0"/>
              <a:t>Drift-diffusion equation: 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3. The </a:t>
            </a:r>
            <a:r>
              <a:rPr lang="en-US" dirty="0"/>
              <a:t>Poisson </a:t>
            </a:r>
            <a:r>
              <a:rPr lang="en-US" dirty="0" smtClean="0"/>
              <a:t>equation:</a:t>
            </a:r>
            <a:endParaRPr lang="en-US" dirty="0"/>
          </a:p>
          <a:p>
            <a:pPr lvl="1"/>
            <a:endParaRPr lang="ru-RU" dirty="0"/>
          </a:p>
        </p:txBody>
      </p:sp>
      <p:sp>
        <p:nvSpPr>
          <p:cNvPr id="1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ru-RU" smtClean="0"/>
              <a:t>04.03.2025</a:t>
            </a:r>
            <a:endParaRPr lang="ru-RU"/>
          </a:p>
        </p:txBody>
      </p:sp>
      <p:sp>
        <p:nvSpPr>
          <p:cNvPr id="18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18B68A2-6745-4CC0-BB70-2B0BCA7AB60D}" type="slidenum">
              <a:rPr lang="ru-RU" smtClean="0"/>
              <a:t>3</a:t>
            </a:fld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679635"/>
              </p:ext>
            </p:extLst>
          </p:nvPr>
        </p:nvGraphicFramePr>
        <p:xfrm>
          <a:off x="4860032" y="2132856"/>
          <a:ext cx="3312368" cy="1041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Формула" r:id="rId3" imgW="1333440" imgH="419040" progId="Equation.3">
                  <p:embed/>
                </p:oleObj>
              </mc:Choice>
              <mc:Fallback>
                <p:oleObj name="Формула" r:id="rId3" imgW="133344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60032" y="2132856"/>
                        <a:ext cx="3312368" cy="1041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501932"/>
              </p:ext>
            </p:extLst>
          </p:nvPr>
        </p:nvGraphicFramePr>
        <p:xfrm>
          <a:off x="5292080" y="3356992"/>
          <a:ext cx="370841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Формула" r:id="rId5" imgW="1307880" imgH="228600" progId="Equation.3">
                  <p:embed/>
                </p:oleObj>
              </mc:Choice>
              <mc:Fallback>
                <p:oleObj name="Формула" r:id="rId5" imgW="13078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92080" y="3356992"/>
                        <a:ext cx="3708412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267928"/>
              </p:ext>
            </p:extLst>
          </p:nvPr>
        </p:nvGraphicFramePr>
        <p:xfrm>
          <a:off x="5148064" y="4437112"/>
          <a:ext cx="2520280" cy="58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Формула" r:id="rId7" imgW="876240" imgH="203040" progId="Equation.3">
                  <p:embed/>
                </p:oleObj>
              </mc:Choice>
              <mc:Fallback>
                <p:oleObj name="Формула" r:id="rId7" imgW="876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48064" y="4437112"/>
                        <a:ext cx="2520280" cy="584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503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point charge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4</a:t>
            </a:fld>
            <a:endParaRPr lang="ru-RU" dirty="0"/>
          </a:p>
        </p:txBody>
      </p:sp>
      <p:pic>
        <p:nvPicPr>
          <p:cNvPr id="1026" name="Picture 2" descr="C:\zin\ubuntu\zin\trd\dif_res\ind_charge_poi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4338240" cy="216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zin\ubuntu\zin\trd\dif_res\phi_point_2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68" y="1772816"/>
            <a:ext cx="4368800" cy="43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5076056" y="4077072"/>
            <a:ext cx="720080" cy="720080"/>
          </a:xfrm>
          <a:prstGeom prst="ellipse">
            <a:avLst/>
          </a:prstGeom>
          <a:gradFill flip="none" rotWithShape="1">
            <a:gsLst>
              <a:gs pos="2500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>
            <a:endCxn id="6" idx="6"/>
          </p:cNvCxnSpPr>
          <p:nvPr/>
        </p:nvCxnSpPr>
        <p:spPr>
          <a:xfrm flipH="1" flipV="1">
            <a:off x="5796136" y="4437112"/>
            <a:ext cx="792088" cy="72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36501" y="3908955"/>
            <a:ext cx="2322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 charge cloud</a:t>
            </a:r>
            <a:endParaRPr lang="ru-RU" dirty="0" smtClean="0"/>
          </a:p>
          <a:p>
            <a:r>
              <a:rPr lang="en-US" dirty="0"/>
              <a:t>Inside, the charge is distributed according to Gauss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08871" y="5230456"/>
            <a:ext cx="4635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voltage of 10 V is applied to the </a:t>
            </a:r>
            <a:r>
              <a:rPr lang="en-US" dirty="0" smtClean="0"/>
              <a:t>boundaries. </a:t>
            </a:r>
          </a:p>
          <a:p>
            <a:r>
              <a:rPr lang="en-US" dirty="0" smtClean="0"/>
              <a:t> </a:t>
            </a:r>
            <a:r>
              <a:rPr lang="el-GR" dirty="0" smtClean="0"/>
              <a:t>ε</a:t>
            </a:r>
            <a:r>
              <a:rPr lang="en-US" dirty="0" smtClean="0"/>
              <a:t> = 1</a:t>
            </a:r>
            <a:r>
              <a:rPr lang="ru-RU" dirty="0" smtClean="0"/>
              <a:t>,  </a:t>
            </a:r>
            <a:r>
              <a:rPr lang="en-US" dirty="0" smtClean="0"/>
              <a:t>Q = 100</a:t>
            </a:r>
            <a:r>
              <a:rPr lang="ru-RU" dirty="0" smtClean="0"/>
              <a:t> </a:t>
            </a:r>
            <a:r>
              <a:rPr lang="en-US" dirty="0"/>
              <a:t>C</a:t>
            </a:r>
            <a:r>
              <a:rPr lang="ru-RU" dirty="0" smtClean="0"/>
              <a:t>, </a:t>
            </a:r>
            <a:r>
              <a:rPr lang="en-US" dirty="0"/>
              <a:t>all values are taken arbitrary for better visualization.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20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elliptical charge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5</a:t>
            </a:fld>
            <a:endParaRPr lang="ru-RU"/>
          </a:p>
        </p:txBody>
      </p:sp>
      <p:pic>
        <p:nvPicPr>
          <p:cNvPr id="2050" name="Picture 2" descr="C:\zin\ubuntu\zin\trd\dif_res\ind_charge_elli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32048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zin\ubuntu\zin\trd\dif_res\phi_elips_2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446449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4572000" y="4077072"/>
            <a:ext cx="1287265" cy="720080"/>
          </a:xfrm>
          <a:prstGeom prst="ellipse">
            <a:avLst/>
          </a:prstGeom>
          <a:gradFill flip="none" rotWithShape="1">
            <a:gsLst>
              <a:gs pos="2500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5873014" y="4437112"/>
            <a:ext cx="792088" cy="72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36501" y="3908955"/>
            <a:ext cx="2322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Elliptical charge cloud</a:t>
            </a:r>
            <a:endParaRPr lang="ru-RU" dirty="0" smtClean="0"/>
          </a:p>
          <a:p>
            <a:r>
              <a:rPr lang="en-US" dirty="0"/>
              <a:t>Inside, the charge is distributed according to Gauss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08871" y="5230456"/>
            <a:ext cx="4635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voltage of 10 V is applied to the </a:t>
            </a:r>
            <a:r>
              <a:rPr lang="en-US" dirty="0" smtClean="0"/>
              <a:t>boundaries. </a:t>
            </a:r>
          </a:p>
          <a:p>
            <a:r>
              <a:rPr lang="en-US" dirty="0" smtClean="0"/>
              <a:t> </a:t>
            </a:r>
            <a:r>
              <a:rPr lang="el-GR" dirty="0" smtClean="0"/>
              <a:t>ε</a:t>
            </a:r>
            <a:r>
              <a:rPr lang="en-US" dirty="0" smtClean="0"/>
              <a:t> = 1</a:t>
            </a:r>
            <a:r>
              <a:rPr lang="ru-RU" dirty="0" smtClean="0"/>
              <a:t>,  </a:t>
            </a:r>
            <a:r>
              <a:rPr lang="en-US" dirty="0" smtClean="0"/>
              <a:t>Q = 100</a:t>
            </a:r>
            <a:r>
              <a:rPr lang="ru-RU" dirty="0" smtClean="0"/>
              <a:t> </a:t>
            </a:r>
            <a:r>
              <a:rPr lang="en-US" dirty="0"/>
              <a:t>C</a:t>
            </a:r>
            <a:r>
              <a:rPr lang="ru-RU" dirty="0" smtClean="0"/>
              <a:t>, </a:t>
            </a:r>
            <a:r>
              <a:rPr lang="en-US" dirty="0"/>
              <a:t>all values are taken arbitrary for better visualization.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24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charge from particle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6</a:t>
            </a:fld>
            <a:endParaRPr lang="ru-RU"/>
          </a:p>
        </p:txBody>
      </p:sp>
      <p:pic>
        <p:nvPicPr>
          <p:cNvPr id="3074" name="Picture 2" descr="C:\zin\ubuntu\zin\trd\dif_res\ind_charge_p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4256256" cy="212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zin\ubuntu\zin\trd\dif_res\phi_part_2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4" y="1700808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 стрелкой 9"/>
          <p:cNvCxnSpPr>
            <a:endCxn id="7" idx="3"/>
          </p:cNvCxnSpPr>
          <p:nvPr/>
        </p:nvCxnSpPr>
        <p:spPr>
          <a:xfrm flipH="1" flipV="1">
            <a:off x="5796136" y="4479874"/>
            <a:ext cx="951771" cy="72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19306" y="3951717"/>
            <a:ext cx="2322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Rectangular </a:t>
            </a:r>
            <a:r>
              <a:rPr lang="en-US" dirty="0"/>
              <a:t>trace of a particle in which the charge is evenly distributed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91676" y="5273218"/>
            <a:ext cx="4635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voltage of 10 V is applied to the </a:t>
            </a:r>
            <a:r>
              <a:rPr lang="en-US" dirty="0" smtClean="0"/>
              <a:t>boundaries. </a:t>
            </a:r>
          </a:p>
          <a:p>
            <a:r>
              <a:rPr lang="en-US" dirty="0" smtClean="0"/>
              <a:t> </a:t>
            </a:r>
            <a:r>
              <a:rPr lang="el-GR" dirty="0" smtClean="0"/>
              <a:t>ε</a:t>
            </a:r>
            <a:r>
              <a:rPr lang="en-US" dirty="0" smtClean="0"/>
              <a:t> = 1</a:t>
            </a:r>
            <a:r>
              <a:rPr lang="ru-RU" dirty="0" smtClean="0"/>
              <a:t>,  </a:t>
            </a:r>
            <a:r>
              <a:rPr lang="en-US" dirty="0" smtClean="0"/>
              <a:t>Q = 100</a:t>
            </a:r>
            <a:r>
              <a:rPr lang="ru-RU" dirty="0" smtClean="0"/>
              <a:t> </a:t>
            </a:r>
            <a:r>
              <a:rPr lang="en-US" dirty="0"/>
              <a:t>C</a:t>
            </a:r>
            <a:r>
              <a:rPr lang="ru-RU" dirty="0" smtClean="0"/>
              <a:t>, </a:t>
            </a:r>
            <a:r>
              <a:rPr lang="en-US" dirty="0"/>
              <a:t>all values are taken arbitrary for better visualization.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3701781"/>
            <a:ext cx="576064" cy="15561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01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US" dirty="0"/>
              <a:t>Results for point charge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7</a:t>
            </a:fld>
            <a:endParaRPr lang="ru-RU"/>
          </a:p>
        </p:txBody>
      </p:sp>
      <p:pic>
        <p:nvPicPr>
          <p:cNvPr id="4099" name="Picture 3" descr="C:\zin\ubuntu\zin\trd\dif_res\flux_for_point_gau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16" y="1423809"/>
            <a:ext cx="3810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zin\ubuntu\zin\trd\dif_res\phi_for_point_gau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053" y="1268760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1115616" y="777478"/>
                <a:ext cx="734481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A voltage of 10 V is applied to the </a:t>
                </a:r>
                <a:r>
                  <a:rPr lang="en-US" dirty="0" smtClean="0"/>
                  <a:t>boundaries. </a:t>
                </a:r>
              </a:p>
              <a:p>
                <a:pPr algn="ctr"/>
                <a:r>
                  <a:rPr lang="en-US" dirty="0" smtClean="0"/>
                  <a:t> </a:t>
                </a:r>
                <a:r>
                  <a:rPr lang="el-GR" dirty="0" smtClean="0"/>
                  <a:t>ε</a:t>
                </a:r>
                <a:r>
                  <a:rPr lang="en-US" dirty="0" smtClean="0"/>
                  <a:t> = 1</a:t>
                </a:r>
                <a:r>
                  <a:rPr lang="ru-RU" dirty="0" smtClean="0"/>
                  <a:t>,  </a:t>
                </a:r>
                <a:r>
                  <a:rPr lang="en-US" dirty="0" smtClean="0"/>
                  <a:t>Q = 1</a:t>
                </a:r>
                <a:r>
                  <a:rPr lang="ru-RU" dirty="0" smtClean="0"/>
                  <a:t> </a:t>
                </a:r>
                <a:r>
                  <a:rPr lang="en-US" dirty="0"/>
                  <a:t>C</a:t>
                </a:r>
                <a:r>
                  <a:rPr lang="ru-RU" dirty="0" smtClean="0"/>
                  <a:t>,</a:t>
                </a:r>
                <a:r>
                  <a:rPr lang="en-US" dirty="0"/>
                  <a:t> D = </a:t>
                </a:r>
                <a:r>
                  <a:rPr lang="en-US" dirty="0" smtClean="0"/>
                  <a:t>500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  <m:r>
                          <a:rPr lang="ru-RU" b="0" i="1" smtClean="0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/</a:t>
                </a:r>
                <a:r>
                  <a:rPr lang="en-US" dirty="0" smtClean="0"/>
                  <a:t>s </a:t>
                </a:r>
                <a:r>
                  <a:rPr lang="ru-RU" dirty="0" smtClean="0"/>
                  <a:t> </a:t>
                </a:r>
                <a:r>
                  <a:rPr lang="en-US" dirty="0"/>
                  <a:t>all values are taken arbitrary for better visualization.</a:t>
                </a:r>
                <a:endParaRPr lang="ru-RU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777478"/>
                <a:ext cx="7344816" cy="923330"/>
              </a:xfrm>
              <a:prstGeom prst="rect">
                <a:avLst/>
              </a:prstGeom>
              <a:blipFill rotWithShape="1">
                <a:blip r:embed="rId4"/>
                <a:stretch>
                  <a:fillRect t="-3311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270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768" y="-171400"/>
            <a:ext cx="8229600" cy="1143000"/>
          </a:xfrm>
        </p:spPr>
        <p:txBody>
          <a:bodyPr/>
          <a:lstStyle/>
          <a:p>
            <a:r>
              <a:rPr lang="en-US" dirty="0"/>
              <a:t>Results for elliptical charge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8</a:t>
            </a:fld>
            <a:endParaRPr lang="ru-RU"/>
          </a:p>
        </p:txBody>
      </p:sp>
      <p:pic>
        <p:nvPicPr>
          <p:cNvPr id="6" name="Picture 2" descr="C:\zin\ubuntu\zin\trd\dif_res\flux_for_ellips_gau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08" y="1412776"/>
            <a:ext cx="3810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zin\ubuntu\zin\trd\dif_res\phi_for_ellips_gaus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456385" cy="482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971600" y="780515"/>
                <a:ext cx="734481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A voltage of 10 V is applied to the boundaries. </a:t>
                </a:r>
              </a:p>
              <a:p>
                <a:pPr algn="ctr"/>
                <a:r>
                  <a:rPr lang="en-US" dirty="0"/>
                  <a:t> </a:t>
                </a:r>
                <a:r>
                  <a:rPr lang="el-GR" dirty="0"/>
                  <a:t>ε</a:t>
                </a:r>
                <a:r>
                  <a:rPr lang="en-US" dirty="0"/>
                  <a:t> = 1</a:t>
                </a:r>
                <a:r>
                  <a:rPr lang="ru-RU" dirty="0"/>
                  <a:t>,  </a:t>
                </a:r>
                <a:r>
                  <a:rPr lang="en-US" dirty="0"/>
                  <a:t>Q = 1</a:t>
                </a:r>
                <a:r>
                  <a:rPr lang="ru-RU" dirty="0"/>
                  <a:t> </a:t>
                </a:r>
                <a:r>
                  <a:rPr lang="en-US" dirty="0"/>
                  <a:t>C</a:t>
                </a:r>
                <a:r>
                  <a:rPr lang="ru-RU" dirty="0"/>
                  <a:t>,</a:t>
                </a:r>
                <a:r>
                  <a:rPr lang="en-US" dirty="0"/>
                  <a:t> D = </a:t>
                </a:r>
                <a:r>
                  <a:rPr lang="en-US" dirty="0"/>
                  <a:t>500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  <m:r>
                          <a:rPr lang="ru-RU" i="1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/</a:t>
                </a:r>
                <a:r>
                  <a:rPr lang="en-US" dirty="0"/>
                  <a:t>s </a:t>
                </a:r>
                <a:r>
                  <a:rPr lang="ru-RU" dirty="0"/>
                  <a:t> </a:t>
                </a:r>
                <a:r>
                  <a:rPr lang="en-US" dirty="0"/>
                  <a:t>all values are taken arbitrary for better visualization.</a:t>
                </a:r>
                <a:endParaRPr lang="ru-RU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780515"/>
                <a:ext cx="7344816" cy="923330"/>
              </a:xfrm>
              <a:prstGeom prst="rect">
                <a:avLst/>
              </a:prstGeom>
              <a:blipFill rotWithShape="1">
                <a:blip r:embed="rId4"/>
                <a:stretch>
                  <a:fillRect t="-3289"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288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329" y="-243408"/>
            <a:ext cx="8229600" cy="1143000"/>
          </a:xfrm>
        </p:spPr>
        <p:txBody>
          <a:bodyPr/>
          <a:lstStyle/>
          <a:p>
            <a:r>
              <a:rPr lang="en-US" dirty="0"/>
              <a:t>Results for </a:t>
            </a:r>
            <a:r>
              <a:rPr lang="en-US" dirty="0" smtClean="0"/>
              <a:t>charge from particle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02.04.2025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68A2-6745-4CC0-BB70-2B0BCA7AB60D}" type="slidenum">
              <a:rPr lang="ru-RU" smtClean="0"/>
              <a:t>9</a:t>
            </a:fld>
            <a:endParaRPr lang="ru-RU"/>
          </a:p>
        </p:txBody>
      </p:sp>
      <p:pic>
        <p:nvPicPr>
          <p:cNvPr id="6" name="Picture 4" descr="C:\zin\ubuntu\zin\trd\dif_res\flux_for_rectangl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76" y="1510223"/>
            <a:ext cx="3816424" cy="508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zin\ubuntu\zin\trd\dif_res\phi_for_rectangl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392" y="1412776"/>
            <a:ext cx="3675272" cy="490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27584" y="777478"/>
                <a:ext cx="734481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A voltage of 10 V is applied to the boundaries. </a:t>
                </a:r>
              </a:p>
              <a:p>
                <a:pPr algn="ctr"/>
                <a:r>
                  <a:rPr lang="en-US" dirty="0"/>
                  <a:t> </a:t>
                </a:r>
                <a:r>
                  <a:rPr lang="el-GR" dirty="0"/>
                  <a:t>ε</a:t>
                </a:r>
                <a:r>
                  <a:rPr lang="en-US" dirty="0"/>
                  <a:t> = 1</a:t>
                </a:r>
                <a:r>
                  <a:rPr lang="ru-RU" dirty="0"/>
                  <a:t>,  </a:t>
                </a:r>
                <a:r>
                  <a:rPr lang="en-US" dirty="0"/>
                  <a:t>Q = 1</a:t>
                </a:r>
                <a:r>
                  <a:rPr lang="ru-RU" dirty="0"/>
                  <a:t> </a:t>
                </a:r>
                <a:r>
                  <a:rPr lang="en-US" dirty="0"/>
                  <a:t>C</a:t>
                </a:r>
                <a:r>
                  <a:rPr lang="ru-RU" dirty="0"/>
                  <a:t>,</a:t>
                </a:r>
                <a:r>
                  <a:rPr lang="en-US" dirty="0"/>
                  <a:t> D = </a:t>
                </a:r>
                <a:r>
                  <a:rPr lang="en-US" dirty="0"/>
                  <a:t>500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  <m:r>
                          <a:rPr lang="ru-RU" i="1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/</a:t>
                </a:r>
                <a:r>
                  <a:rPr lang="en-US" dirty="0"/>
                  <a:t>s </a:t>
                </a:r>
                <a:r>
                  <a:rPr lang="ru-RU" dirty="0"/>
                  <a:t> </a:t>
                </a:r>
                <a:r>
                  <a:rPr lang="en-US" dirty="0"/>
                  <a:t>all values are taken arbitrary for better visualization.</a:t>
                </a:r>
                <a:endParaRPr lang="ru-RU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777478"/>
                <a:ext cx="7344816" cy="923330"/>
              </a:xfrm>
              <a:prstGeom prst="rect">
                <a:avLst/>
              </a:prstGeom>
              <a:blipFill rotWithShape="1">
                <a:blip r:embed="rId4"/>
                <a:stretch>
                  <a:fillRect t="-3311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54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1791</TotalTime>
  <Words>372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Формула</vt:lpstr>
      <vt:lpstr>TR from complex radiators</vt:lpstr>
      <vt:lpstr>Презентация PowerPoint</vt:lpstr>
      <vt:lpstr>Drift-diffusion model</vt:lpstr>
      <vt:lpstr>Results for point charge</vt:lpstr>
      <vt:lpstr>Results for elliptical charge</vt:lpstr>
      <vt:lpstr>Results for charge from particle</vt:lpstr>
      <vt:lpstr>Results for point charge</vt:lpstr>
      <vt:lpstr>Results for elliptical charge</vt:lpstr>
      <vt:lpstr>Results for charge from particle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 from complex radiators</dc:title>
  <dc:creator>Ivan Zhutikov</dc:creator>
  <cp:lastModifiedBy>Ivan Zhutikov</cp:lastModifiedBy>
  <cp:revision>112</cp:revision>
  <dcterms:created xsi:type="dcterms:W3CDTF">2024-10-30T07:12:41Z</dcterms:created>
  <dcterms:modified xsi:type="dcterms:W3CDTF">2025-04-01T21:41:03Z</dcterms:modified>
</cp:coreProperties>
</file>