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7"/>
  </p:notesMasterIdLst>
  <p:sldIdLst>
    <p:sldId id="256" r:id="rId5"/>
    <p:sldId id="257" r:id="rId6"/>
    <p:sldId id="279" r:id="rId7"/>
    <p:sldId id="269" r:id="rId8"/>
    <p:sldId id="270" r:id="rId9"/>
    <p:sldId id="261" r:id="rId10"/>
    <p:sldId id="258" r:id="rId11"/>
    <p:sldId id="275" r:id="rId12"/>
    <p:sldId id="277" r:id="rId13"/>
    <p:sldId id="268" r:id="rId14"/>
    <p:sldId id="281" r:id="rId15"/>
    <p:sldId id="282" r:id="rId16"/>
    <p:sldId id="274" r:id="rId17"/>
    <p:sldId id="260" r:id="rId18"/>
    <p:sldId id="278" r:id="rId19"/>
    <p:sldId id="272" r:id="rId20"/>
    <p:sldId id="273" r:id="rId21"/>
    <p:sldId id="267" r:id="rId22"/>
    <p:sldId id="262" r:id="rId23"/>
    <p:sldId id="266" r:id="rId24"/>
    <p:sldId id="265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9099" autoAdjust="0"/>
  </p:normalViewPr>
  <p:slideViewPr>
    <p:cSldViewPr snapToGrid="0">
      <p:cViewPr varScale="1">
        <p:scale>
          <a:sx n="98" d="100"/>
          <a:sy n="98" d="100"/>
        </p:scale>
        <p:origin x="114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B6B03-2CBB-4679-9D47-013B7EB323AF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898C5-9CAB-4733-9500-C5ACE6227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001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6898C5-9CAB-4733-9500-C5ACE622742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809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 err="1"/>
              <a:t>Struggle</a:t>
            </a:r>
            <a:r>
              <a:rPr lang="es-ES" dirty="0"/>
              <a:t> country </a:t>
            </a:r>
            <a:r>
              <a:rPr lang="es-ES" dirty="0" err="1"/>
              <a:t>members</a:t>
            </a:r>
            <a:r>
              <a:rPr lang="es-ES" dirty="0"/>
              <a:t> (</a:t>
            </a:r>
            <a:r>
              <a:rPr lang="es-ES" dirty="0" err="1"/>
              <a:t>mostly</a:t>
            </a:r>
            <a:r>
              <a:rPr lang="es-ES" dirty="0"/>
              <a:t> China)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Big </a:t>
            </a:r>
            <a:r>
              <a:rPr lang="es-ES" dirty="0" err="1"/>
              <a:t>installation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started</a:t>
            </a:r>
            <a:r>
              <a:rPr lang="es-ES" dirty="0"/>
              <a:t> </a:t>
            </a:r>
            <a:r>
              <a:rPr lang="es-ES" dirty="0" err="1"/>
              <a:t>exploring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buildings</a:t>
            </a: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 err="1"/>
              <a:t>Hidrogen</a:t>
            </a:r>
            <a:r>
              <a:rPr lang="es-ES" dirty="0"/>
              <a:t>, </a:t>
            </a:r>
            <a:r>
              <a:rPr lang="es-ES" dirty="0" err="1"/>
              <a:t>electricity</a:t>
            </a:r>
            <a:r>
              <a:rPr lang="es-ES" dirty="0"/>
              <a:t>, </a:t>
            </a:r>
            <a:r>
              <a:rPr lang="es-ES" dirty="0" err="1"/>
              <a:t>manufacturing</a:t>
            </a:r>
            <a:r>
              <a:rPr lang="es-ES" dirty="0"/>
              <a:t>, </a:t>
            </a:r>
            <a:r>
              <a:rPr lang="es-ES" dirty="0" err="1"/>
              <a:t>robotics</a:t>
            </a:r>
            <a:r>
              <a:rPr lang="es-ES" dirty="0"/>
              <a:t>, </a:t>
            </a:r>
            <a:r>
              <a:rPr lang="es-ES" dirty="0" err="1"/>
              <a:t>hidraulic</a:t>
            </a:r>
            <a:r>
              <a:rPr lang="es-ES" dirty="0"/>
              <a:t> and </a:t>
            </a:r>
            <a:r>
              <a:rPr lang="es-ES" dirty="0" err="1"/>
              <a:t>pneumatic</a:t>
            </a:r>
            <a:r>
              <a:rPr lang="es-ES" dirty="0"/>
              <a:t>, </a:t>
            </a:r>
            <a:r>
              <a:rPr lang="es-ES" dirty="0" err="1"/>
              <a:t>Research</a:t>
            </a:r>
            <a:r>
              <a:rPr lang="es-ES" dirty="0"/>
              <a:t> </a:t>
            </a:r>
            <a:r>
              <a:rPr lang="es-ES" dirty="0" err="1"/>
              <a:t>institutions</a:t>
            </a:r>
            <a:endParaRPr lang="es-ES" dirty="0"/>
          </a:p>
          <a:p>
            <a:endParaRPr lang="es-E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6898C5-9CAB-4733-9500-C5ACE622742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021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6898C5-9CAB-4733-9500-C5ACE622742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574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6898C5-9CAB-4733-9500-C5ACE622742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218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6898C5-9CAB-4733-9500-C5ACE622742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187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6898C5-9CAB-4733-9500-C5ACE622742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522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A67E988-5919-57BB-C7DE-D3EAD38A3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70" y="6209925"/>
            <a:ext cx="11155680" cy="45719"/>
          </a:xfrm>
          <a:custGeom>
            <a:avLst/>
            <a:gdLst>
              <a:gd name="connsiteX0" fmla="*/ 0 w 8715708"/>
              <a:gd name="connsiteY0" fmla="*/ 0 h 45719"/>
              <a:gd name="connsiteX1" fmla="*/ 3694525 w 8715708"/>
              <a:gd name="connsiteY1" fmla="*/ 0 h 45719"/>
              <a:gd name="connsiteX2" fmla="*/ 5021183 w 8715708"/>
              <a:gd name="connsiteY2" fmla="*/ 0 h 45719"/>
              <a:gd name="connsiteX3" fmla="*/ 8715708 w 8715708"/>
              <a:gd name="connsiteY3" fmla="*/ 0 h 45719"/>
              <a:gd name="connsiteX4" fmla="*/ 8715708 w 8715708"/>
              <a:gd name="connsiteY4" fmla="*/ 45719 h 45719"/>
              <a:gd name="connsiteX5" fmla="*/ 5021183 w 8715708"/>
              <a:gd name="connsiteY5" fmla="*/ 45719 h 45719"/>
              <a:gd name="connsiteX6" fmla="*/ 3694525 w 8715708"/>
              <a:gd name="connsiteY6" fmla="*/ 45719 h 45719"/>
              <a:gd name="connsiteX7" fmla="*/ 0 w 8715708"/>
              <a:gd name="connsiteY7" fmla="*/ 4571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5708" h="45719">
                <a:moveTo>
                  <a:pt x="0" y="0"/>
                </a:moveTo>
                <a:lnTo>
                  <a:pt x="3694525" y="0"/>
                </a:lnTo>
                <a:lnTo>
                  <a:pt x="5021183" y="0"/>
                </a:lnTo>
                <a:lnTo>
                  <a:pt x="8715708" y="0"/>
                </a:lnTo>
                <a:lnTo>
                  <a:pt x="8715708" y="45719"/>
                </a:lnTo>
                <a:lnTo>
                  <a:pt x="5021183" y="45719"/>
                </a:lnTo>
                <a:lnTo>
                  <a:pt x="3694525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2327B2-BA4B-2C04-0751-5CB63D4AA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978408"/>
            <a:ext cx="11155680" cy="3429000"/>
          </a:xfrm>
        </p:spPr>
        <p:txBody>
          <a:bodyPr anchor="t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1176-DC7A-4C3D-3D8F-352526DA7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8" y="4480560"/>
            <a:ext cx="7104888" cy="1399032"/>
          </a:xfrm>
        </p:spPr>
        <p:txBody>
          <a:bodyPr anchor="b">
            <a:normAutofit/>
          </a:bodyPr>
          <a:lstStyle>
            <a:lvl1pPr marL="0" indent="0" algn="l"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DC221-9A2E-7459-102F-C3CFB27C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0671-6F7D-3A03-EEC1-661A87F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53D3A-E0F9-8386-2A6C-96671FBB1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44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6771-E72D-FAD8-771E-3E196DD2E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5BB827-257D-60D9-792F-E69590042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5D2E7-C856-F78A-E88C-37547498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AB289-9591-51C9-9E3C-B6F2ACC6A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E037C-790D-7442-8E43-D2740B39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365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35151-A38B-3766-6A32-FF1DF7687D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659368" y="978408"/>
            <a:ext cx="2551176" cy="536752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132D1-640C-FB9A-AD6F-D84573834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1208" y="978408"/>
            <a:ext cx="8010144" cy="53675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5F80A-4BA7-8ED8-9A62-B9219427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38113-D55A-A1A0-D1FE-53C95860F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19DDB-F89D-4B2D-21A2-82AF1D102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2572D8-D485-1DB1-34B1-C35C61C89940}"/>
              </a:ext>
            </a:extLst>
          </p:cNvPr>
          <p:cNvSpPr/>
          <p:nvPr/>
        </p:nvSpPr>
        <p:spPr>
          <a:xfrm rot="5400000">
            <a:off x="8936623" y="3585018"/>
            <a:ext cx="532573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26D03-149A-DAB3-4B2A-E9B74F2E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1E73D-41A7-9934-0990-9208B9523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B2A3F-E719-673C-5D56-F663712D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E594A-52F5-D85E-343C-ADFEE3C7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D5C9C-B2E2-FC26-E459-9E880EF9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56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9D51F-B2D5-2804-4F7C-C99850F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4288536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E5516-03B6-C488-EB4A-68AE681ED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5266944"/>
            <a:ext cx="5020056" cy="1088136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CB4D7-49A7-D050-70B9-11A1E2D4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A913F-AD00-C1EE-B01A-8590671C0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FC386-B2AF-6FAD-D053-E22D48CD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1E1B67-3BFF-F04B-52F4-7E724FB3B24D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4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E3B21-CF4D-1B01-0F4E-D32C1B218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39FF2-6858-B514-B695-58442557D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08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30130-974D-B91D-5B93-EC52AABDB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9672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BED99-6FD7-9C6B-1152-A6E42715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53AAC-5967-2565-A715-82D3505AB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51313-69FB-E016-3CC1-62CA476E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1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DF9D-B849-CE37-97E4-AD37F8806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64824" cy="12161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4C626-4008-960A-E601-6AA9F4BB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E8D6C-AC07-ED6B-2EA8-9C40A5AEA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1208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52617E-C6D9-246B-E7B7-8159DF17C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19672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BC2094-7EBC-02C5-5AB5-233E63080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19672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010BD2-59B4-FD2E-3C5E-C83AE600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2B35C4-A654-7759-BDA0-94D9D1A21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5F4347-2EC0-CA6E-2637-8048456D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99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4716D-52F2-C7FB-83B1-2DA1AD37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4A371-AC27-6A28-32E6-74A28371B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55941A-A24E-885D-E894-0326F4C40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D5E5B4-971F-FF6A-1B07-A5C85370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9F431F-E6DC-4137-3092-A30A0A362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C814B-67B4-C70F-FA51-6205D5E2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AA9C9-D895-DD20-1089-EA75EA42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472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0562-884C-9053-70C1-3B72A0B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8F509-68F0-39D5-1A8B-CE246715A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672" y="987424"/>
            <a:ext cx="5166360" cy="53583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8E37C-27CE-3A84-FC74-BDCCD8A9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95F79-E23E-11D2-40BF-66ED3401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57F7FC-06F3-3D89-5D1A-4EC4B1D73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4ACD5-6E0B-5713-DC9A-41E9D62AB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49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B2D45-7CDB-D38C-2AAE-273F79767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BF0855-1744-56E4-B115-3A3C5EA78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19672" y="987424"/>
            <a:ext cx="5166360" cy="5358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E8A1D-28AE-4A19-BD96-401D4822A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327DDB-CE95-4C89-DFC5-7DDBFC24E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2C835-F3B5-943C-FFC4-D5BA9666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09891-6E3C-ADED-01DD-15FCED37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349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1A28D7-6581-4956-AAE3-9104804DF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55680" cy="1463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FCCA4-57A4-08A1-FC45-D2BBA66FA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578608"/>
            <a:ext cx="11155680" cy="376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AA0F4-2442-8D45-3C3D-1B8F55C86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1208" y="64190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E80C50CD-E178-4744-9B35-B2F624D6C5E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3785E-FB42-1D54-92AC-D0A61A8FA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208" y="1005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9CF34-1274-DB45-4809-90E5D244A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432" y="641908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48CC95F-0247-41B6-91CF-DC97C76A70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74A975B-A886-5202-0489-6965514A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56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esub.com/dl-en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ECA69B-4C2A-7F31-8019-E90DB3BD49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56CEC7-084A-2259-3F0C-5CC8DB5409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201" b="343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Frame 10">
            <a:extLst>
              <a:ext uri="{FF2B5EF4-FFF2-40B4-BE49-F238E27FC236}">
                <a16:creationId xmlns:a16="http://schemas.microsoft.com/office/drawing/2014/main" id="{DFB50CC3-4500-CE6E-D973-98A5BAC482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488" y="166301"/>
            <a:ext cx="12003024" cy="5245240"/>
          </a:xfrm>
          <a:prstGeom prst="frame">
            <a:avLst>
              <a:gd name="adj1" fmla="val 8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57DEAC1-B3AA-6569-0A44-A191DF2F3C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7840"/>
            <a:ext cx="12191999" cy="1280160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79CD7E-5715-E07A-7983-039668441A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5731580"/>
            <a:ext cx="8196431" cy="960120"/>
          </a:xfrm>
          <a:ln>
            <a:noFill/>
          </a:ln>
        </p:spPr>
        <p:txBody>
          <a:bodyPr anchor="ctr">
            <a:normAutofit/>
          </a:bodyPr>
          <a:lstStyle/>
          <a:p>
            <a:r>
              <a:rPr lang="es-ES" sz="4400" dirty="0"/>
              <a:t>Hannover </a:t>
            </a:r>
            <a:r>
              <a:rPr lang="es-ES" sz="4400" dirty="0" err="1"/>
              <a:t>Messe</a:t>
            </a:r>
            <a:r>
              <a:rPr lang="es-ES" sz="4400" dirty="0"/>
              <a:t> </a:t>
            </a:r>
            <a:r>
              <a:rPr lang="es-ES" sz="4400" dirty="0" err="1"/>
              <a:t>visit</a:t>
            </a:r>
            <a:r>
              <a:rPr lang="es-ES" sz="4400" dirty="0"/>
              <a:t> 2025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0C2CEC-65BD-81EE-2C32-807C685804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04503" y="5731580"/>
            <a:ext cx="3392781" cy="960120"/>
          </a:xfrm>
        </p:spPr>
        <p:txBody>
          <a:bodyPr anchor="ctr">
            <a:normAutofit/>
          </a:bodyPr>
          <a:lstStyle/>
          <a:p>
            <a:pPr algn="r"/>
            <a:r>
              <a:rPr lang="es-ES" sz="1900" dirty="0"/>
              <a:t>Hans Christian </a:t>
            </a:r>
            <a:r>
              <a:rPr lang="es-ES" sz="1900"/>
              <a:t>Tøfte</a:t>
            </a:r>
            <a:endParaRPr lang="es-ES" sz="1900" dirty="0"/>
          </a:p>
          <a:p>
            <a:pPr algn="r"/>
            <a:r>
              <a:rPr lang="es-ES" sz="1900" dirty="0"/>
              <a:t>Andrés Viéitez Suárez</a:t>
            </a:r>
            <a:endParaRPr lang="en-GB" sz="19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35C84C-15FF-E6AA-3E10-DD7C393AA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8888" y="747838"/>
            <a:ext cx="2689315" cy="20945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AFAC72-805E-9007-3A31-219E4EC4DF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19139" y="539827"/>
            <a:ext cx="4093379" cy="230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2061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594B626-26B4-205A-AB43-5701CE3F4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Ceramic coating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97ACED2-9B8C-2769-21BE-280F74F21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36" y="1914743"/>
            <a:ext cx="11048927" cy="37673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/>
              <a:t>David </a:t>
            </a:r>
            <a:r>
              <a:rPr lang="en-GB" i="1" dirty="0" err="1"/>
              <a:t>Scamardella</a:t>
            </a:r>
            <a:endParaRPr lang="en-GB" i="1" dirty="0"/>
          </a:p>
          <a:p>
            <a:endParaRPr lang="en-GB" i="1" dirty="0"/>
          </a:p>
          <a:p>
            <a:r>
              <a:rPr lang="en-GB" dirty="0"/>
              <a:t>Thermal spray of Silicon carbide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Bilde 3" descr="Et bilde som inneholder tekst, skjermbilde, Font&#10;&#10;Innhold generert av kunstig intelligens kan være feil.">
            <a:extLst>
              <a:ext uri="{FF2B5EF4-FFF2-40B4-BE49-F238E27FC236}">
                <a16:creationId xmlns:a16="http://schemas.microsoft.com/office/drawing/2014/main" id="{9D80976B-B984-1C3A-B418-5265B1EE9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070" y="2845736"/>
            <a:ext cx="3838575" cy="2676525"/>
          </a:xfrm>
          <a:prstGeom prst="rect">
            <a:avLst/>
          </a:prstGeom>
        </p:spPr>
      </p:pic>
      <p:pic>
        <p:nvPicPr>
          <p:cNvPr id="5" name="Bilde 4" descr="Et bilde som inneholder Grafikk, grafisk design, Font, logo&#10;&#10;Innhold generert av kunstig intelligens kan være feil.">
            <a:extLst>
              <a:ext uri="{FF2B5EF4-FFF2-40B4-BE49-F238E27FC236}">
                <a16:creationId xmlns:a16="http://schemas.microsoft.com/office/drawing/2014/main" id="{1D8FDC64-9841-C2ED-4505-12C6A3C38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2245" y="717305"/>
            <a:ext cx="2590800" cy="1600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C41759-940D-ECBD-25DD-EFF1ACFB05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560" y="3729438"/>
            <a:ext cx="3685839" cy="278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48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BC126-38ED-F4C5-9EDA-F0CDA49AE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8896F85-8612-EED8-A104-A639626EC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Ceramic coating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B4836A1-C79C-2DD4-94D0-475AE7C78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36" y="1914743"/>
            <a:ext cx="11048927" cy="376732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r>
              <a:rPr lang="en-GB" dirty="0"/>
              <a:t>Indian company of Thermal Spay coatings</a:t>
            </a:r>
          </a:p>
          <a:p>
            <a:endParaRPr lang="en-GB" dirty="0"/>
          </a:p>
          <a:p>
            <a:r>
              <a:rPr lang="en-GB" dirty="0"/>
              <a:t>Ceramic coating for insulation with ceramics B01, B03C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1A3EB3-4155-D17B-BF33-049B46B43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732" y="2855377"/>
            <a:ext cx="3238952" cy="34961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07730D-AECD-BA74-8FD0-0964865BC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3707" y="881137"/>
            <a:ext cx="2667372" cy="8287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D1344E-C2D5-88E7-82AB-59A04D62C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098" y="3766312"/>
            <a:ext cx="3662171" cy="244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16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87D36-1F6F-0C1F-54ED-8E49EAE21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324AAD4-38BC-AA31-22E7-9316F4E71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Ceramic coating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E97538C-5966-2D0C-2815-FC92B95E2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36" y="1914743"/>
            <a:ext cx="11048927" cy="376732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r>
              <a:rPr lang="en-GB" dirty="0"/>
              <a:t>British company of heat treatments and surface technology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074" name="Picture 2" descr="Bodycote Heat Treatment">
            <a:extLst>
              <a:ext uri="{FF2B5EF4-FFF2-40B4-BE49-F238E27FC236}">
                <a16:creationId xmlns:a16="http://schemas.microsoft.com/office/drawing/2014/main" id="{083C7D18-5BE6-618E-77A1-661BA032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663" y="1096056"/>
            <a:ext cx="22098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E2B971-BB18-AF21-5C47-6D452B56F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305" y="4673377"/>
            <a:ext cx="7001852" cy="15337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EE1A1A-FC68-D905-2271-C3DA4F5FB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36" y="3108960"/>
            <a:ext cx="4173252" cy="328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23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45A45-988C-EA52-6D1A-8ABCD5AB3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9496E76-162A-363F-9B93-34109EEB3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Ceramic + polymer coating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595617-B1B4-DE23-A546-278E3B018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4160" y="978408"/>
            <a:ext cx="2246632" cy="4840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88FDE3-2631-4CD9-4C54-82C8399D210F}"/>
              </a:ext>
            </a:extLst>
          </p:cNvPr>
          <p:cNvSpPr txBox="1"/>
          <p:nvPr/>
        </p:nvSpPr>
        <p:spPr>
          <a:xfrm>
            <a:off x="782198" y="3104219"/>
            <a:ext cx="58405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i="1" dirty="0"/>
              <a:t>Dr. Anna </a:t>
            </a:r>
            <a:r>
              <a:rPr lang="es-ES" i="1" dirty="0" err="1"/>
              <a:t>Buling</a:t>
            </a:r>
            <a:endParaRPr lang="es-ES" i="1" dirty="0"/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Normally</a:t>
            </a:r>
            <a:r>
              <a:rPr lang="es-ES" dirty="0"/>
              <a:t> </a:t>
            </a:r>
            <a:r>
              <a:rPr lang="es-ES" dirty="0" err="1"/>
              <a:t>ceramic</a:t>
            </a:r>
            <a:r>
              <a:rPr lang="es-ES" dirty="0"/>
              <a:t> </a:t>
            </a:r>
            <a:r>
              <a:rPr lang="es-ES" dirty="0" err="1"/>
              <a:t>coating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hardening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soft</a:t>
            </a:r>
            <a:r>
              <a:rPr lang="es-ES" dirty="0"/>
              <a:t> </a:t>
            </a:r>
            <a:r>
              <a:rPr lang="es-ES" dirty="0" err="1"/>
              <a:t>metals</a:t>
            </a:r>
            <a:endParaRPr lang="es-ES" dirty="0"/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Water</a:t>
            </a:r>
            <a:r>
              <a:rPr lang="es-ES" dirty="0"/>
              <a:t> </a:t>
            </a:r>
            <a:r>
              <a:rPr lang="es-ES" dirty="0" err="1"/>
              <a:t>based</a:t>
            </a:r>
            <a:r>
              <a:rPr lang="es-ES" dirty="0"/>
              <a:t> PTFE </a:t>
            </a:r>
            <a:r>
              <a:rPr lang="es-ES" dirty="0" err="1"/>
              <a:t>or</a:t>
            </a:r>
            <a:r>
              <a:rPr lang="es-ES" dirty="0"/>
              <a:t> PEEK </a:t>
            </a:r>
            <a:r>
              <a:rPr lang="es-ES" dirty="0" err="1"/>
              <a:t>coatings</a:t>
            </a:r>
            <a:r>
              <a:rPr lang="es-ES" dirty="0"/>
              <a:t> in </a:t>
            </a:r>
            <a:r>
              <a:rPr lang="es-ES" dirty="0" err="1"/>
              <a:t>metals</a:t>
            </a:r>
            <a:endParaRPr lang="es-ES" dirty="0"/>
          </a:p>
        </p:txBody>
      </p:sp>
      <p:pic>
        <p:nvPicPr>
          <p:cNvPr id="2050" name="Picture 2" descr="ELB Plasmakeramik: Oberflächen-Technologie der Zukunft.">
            <a:extLst>
              <a:ext uri="{FF2B5EF4-FFF2-40B4-BE49-F238E27FC236}">
                <a16:creationId xmlns:a16="http://schemas.microsoft.com/office/drawing/2014/main" id="{F4A2C824-E8B2-DFBB-9CC2-2172C8A4C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910" y="2256970"/>
            <a:ext cx="476250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691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D251027-891A-7C6C-125F-1323C743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Advanced polymers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4006CD2-780B-BC26-1761-3D6541F65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" y="2112264"/>
            <a:ext cx="11155680" cy="37673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b-NO" i="1" dirty="0"/>
              <a:t>Nelson Kunz</a:t>
            </a:r>
          </a:p>
          <a:p>
            <a:r>
              <a:rPr lang="nb-NO" dirty="0"/>
              <a:t>Iglidur coatings</a:t>
            </a:r>
          </a:p>
          <a:p>
            <a:r>
              <a:rPr lang="nb-NO" dirty="0"/>
              <a:t>Profiles of Iglidur up to 1m </a:t>
            </a:r>
          </a:p>
          <a:p>
            <a:r>
              <a:rPr lang="nb-NO" dirty="0"/>
              <a:t>Low friction plastics for bearings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F72259-86C3-2BDA-706F-6BCC9C36E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3819" y="1176528"/>
            <a:ext cx="2857500" cy="533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8380E0-A536-A805-05FC-F42A75BA0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775" y="2544896"/>
            <a:ext cx="4077276" cy="29312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8EDE78-59E4-F00D-BF0B-A362EE39A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112" y="4010511"/>
            <a:ext cx="5934801" cy="274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626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5F58-4120-7CBB-9FF6-FE9786C74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Advanced</a:t>
            </a:r>
            <a:r>
              <a:rPr lang="es-ES" dirty="0"/>
              <a:t> </a:t>
            </a:r>
            <a:r>
              <a:rPr lang="es-ES" dirty="0" err="1"/>
              <a:t>Polymers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420580-AB24-2800-53F6-A3188D1E7B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662" y="672469"/>
            <a:ext cx="5310130" cy="61855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591BDD-4272-11CF-013F-3452866C7616}"/>
              </a:ext>
            </a:extLst>
          </p:cNvPr>
          <p:cNvSpPr txBox="1"/>
          <p:nvPr/>
        </p:nvSpPr>
        <p:spPr>
          <a:xfrm>
            <a:off x="521208" y="2712320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Iglidur</a:t>
            </a:r>
            <a:r>
              <a:rPr lang="en-GB" dirty="0"/>
              <a:t> parts PTFE free</a:t>
            </a:r>
          </a:p>
        </p:txBody>
      </p:sp>
    </p:spTree>
    <p:extLst>
      <p:ext uri="{BB962C8B-B14F-4D97-AF65-F5344CB8AC3E}">
        <p14:creationId xmlns:p14="http://schemas.microsoft.com/office/powerpoint/2010/main" val="22795760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922DB-2859-07B4-5F39-18F94201A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9E8DEFC-E405-7D34-B5A1-4B370845B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Advanced polymers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692C689-B2E6-F616-CF2F-DEA1E4D44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b-NO" i="1" dirty="0"/>
              <a:t>Rubén Chávez</a:t>
            </a:r>
          </a:p>
          <a:p>
            <a:endParaRPr lang="nb-NO" i="1" dirty="0"/>
          </a:p>
          <a:p>
            <a:r>
              <a:rPr lang="nb-NO" dirty="0"/>
              <a:t>Plastic composites profiles</a:t>
            </a:r>
          </a:p>
          <a:p>
            <a:endParaRPr lang="nb-NO" dirty="0"/>
          </a:p>
          <a:p>
            <a:r>
              <a:rPr lang="nb-NO" dirty="0"/>
              <a:t>Machined parts</a:t>
            </a:r>
          </a:p>
          <a:p>
            <a:endParaRPr lang="nb-NO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636A13-F973-4E12-5244-27F2A13E3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9276" y="1089082"/>
            <a:ext cx="2362200" cy="5905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F47968-4D69-7AAF-8899-D329FF7C6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342" y="2441448"/>
            <a:ext cx="6646269" cy="349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994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5878D-EC6B-352C-AB79-6EA9B3835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8C88EDF-5694-6698-4D49-39D838291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Advanced polymers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97D3C44-FCE5-D5B5-7D29-8EB7BAF15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2367280"/>
            <a:ext cx="11155680" cy="397865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b-NO" i="1" dirty="0"/>
              <a:t>Johannes Dai   </a:t>
            </a:r>
            <a:r>
              <a:rPr lang="nb-NO" dirty="0"/>
              <a:t>JUNDE HPP (German company)</a:t>
            </a:r>
          </a:p>
          <a:p>
            <a:r>
              <a:rPr lang="nb-NO" dirty="0"/>
              <a:t>Rods, plates, films, cables and machined parts on High performance plastics</a:t>
            </a:r>
          </a:p>
          <a:p>
            <a:r>
              <a:rPr lang="nb-NO" dirty="0"/>
              <a:t>CF/PEEK prepreg</a:t>
            </a:r>
          </a:p>
          <a:p>
            <a:r>
              <a:rPr lang="nb-NO" dirty="0"/>
              <a:t>Ultra High Temperature Polyimide (PI)</a:t>
            </a:r>
          </a:p>
          <a:p>
            <a:endParaRPr lang="nb-N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2C1582-8268-B4BF-49A5-B0C925134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8197" y="1206225"/>
            <a:ext cx="1537312" cy="4868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F56336-9B68-0DA1-DB2C-0EFF24184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1690" y="3977089"/>
            <a:ext cx="3807388" cy="22660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46D984-8AB1-C7AF-C7D2-ED231A41E5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905" y="4395400"/>
            <a:ext cx="2087696" cy="208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695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7C633-EBD1-FC55-4F97-4AA5CFF8B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High </a:t>
            </a:r>
            <a:r>
              <a:rPr lang="es-ES" dirty="0" err="1"/>
              <a:t>temperature</a:t>
            </a:r>
            <a:r>
              <a:rPr lang="es-ES" dirty="0"/>
              <a:t> </a:t>
            </a:r>
            <a:r>
              <a:rPr lang="es-ES" dirty="0" err="1"/>
              <a:t>fibers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196ED01-DE84-8024-8E77-084221FF1F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4615" y="2925231"/>
            <a:ext cx="6792273" cy="275310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220809-DA52-2EC8-15A3-FA89E515A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10" y="3515485"/>
            <a:ext cx="3838364" cy="21121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C08413-65B9-AD7E-93C4-5F76E1A55C6D}"/>
              </a:ext>
            </a:extLst>
          </p:cNvPr>
          <p:cNvSpPr txBox="1"/>
          <p:nvPr/>
        </p:nvSpPr>
        <p:spPr>
          <a:xfrm>
            <a:off x="1012723" y="2172929"/>
            <a:ext cx="2698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i="1" dirty="0"/>
              <a:t>Johannes </a:t>
            </a:r>
            <a:r>
              <a:rPr lang="es-ES" i="1" dirty="0" err="1"/>
              <a:t>Kauschinger</a:t>
            </a:r>
            <a:endParaRPr lang="es-E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R&amp;D in </a:t>
            </a:r>
            <a:r>
              <a:rPr lang="es-ES" dirty="0" err="1"/>
              <a:t>fibers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ABAA39-9032-62AD-E9B2-B3EB317355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3486" y="863640"/>
            <a:ext cx="2206128" cy="130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9647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9915081-378A-02A0-B19F-87DEC3159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Bearings for high temprature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6C62153-B616-0D7A-67FE-877AF2CD1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" y="2858138"/>
            <a:ext cx="11155680" cy="37673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b-NO" i="1" dirty="0"/>
              <a:t>José Manuel Songel</a:t>
            </a:r>
          </a:p>
          <a:p>
            <a:r>
              <a:rPr lang="nb-NO" dirty="0"/>
              <a:t>Chinese company with partners in all Europe</a:t>
            </a:r>
          </a:p>
          <a:p>
            <a:r>
              <a:rPr lang="nb-NO" dirty="0"/>
              <a:t>All catalogue in ceramic under request</a:t>
            </a:r>
          </a:p>
        </p:txBody>
      </p:sp>
      <p:pic>
        <p:nvPicPr>
          <p:cNvPr id="4" name="Bilde 3" descr="Et bilde som inneholder tekst, Font, logo, Merke&#10;&#10;Innhold generert av kunstig intelligens kan være feil.">
            <a:extLst>
              <a:ext uri="{FF2B5EF4-FFF2-40B4-BE49-F238E27FC236}">
                <a16:creationId xmlns:a16="http://schemas.microsoft.com/office/drawing/2014/main" id="{C5371EA5-EA4C-2F38-B70B-493628DC6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1281" y="1129541"/>
            <a:ext cx="1362075" cy="762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EECDA7-29F0-9C63-5756-AF9701264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6262" y="2308231"/>
            <a:ext cx="4576056" cy="399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35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3B752-6299-313F-94B5-4FB84607B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Hanover Messe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A99E8-3868-76E5-4534-A499D508C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Expositors from all over the world</a:t>
            </a:r>
          </a:p>
          <a:p>
            <a:r>
              <a:rPr lang="en-GB" dirty="0"/>
              <a:t>Visited Monday 31.03 and 01.04.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1D5581-1A77-D057-B51E-EEBA2D274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756" y="2327402"/>
            <a:ext cx="4980354" cy="33478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10E2CB-87F9-AFC1-FB70-E9D1F658C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112" y="4462272"/>
            <a:ext cx="4980354" cy="162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894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B259CD9-27C1-27EE-0C2F-5ADA71351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Bronze supliers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77A4AF44-3531-3AFA-4D49-B771EEB2D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Romanian brass, copper and bronze specialist</a:t>
            </a:r>
          </a:p>
          <a:p>
            <a:r>
              <a:rPr lang="en-US" dirty="0"/>
              <a:t>Profiles manufactured under demand </a:t>
            </a:r>
          </a:p>
          <a:p>
            <a:endParaRPr lang="en-US" dirty="0"/>
          </a:p>
        </p:txBody>
      </p:sp>
      <p:pic>
        <p:nvPicPr>
          <p:cNvPr id="4" name="Bilde 3" descr="Et bilde som inneholder Font, logo, Grafikk, symbol&#10;&#10;Innhold generert av kunstig intelligens kan være feil.">
            <a:extLst>
              <a:ext uri="{FF2B5EF4-FFF2-40B4-BE49-F238E27FC236}">
                <a16:creationId xmlns:a16="http://schemas.microsoft.com/office/drawing/2014/main" id="{D52A73B3-3D24-5FB6-4A2F-516A34C3B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1502" y="965414"/>
            <a:ext cx="2009290" cy="12208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6EE029-D48C-C6B9-FB37-90D23B82C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578608"/>
            <a:ext cx="4647242" cy="376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912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0CBE505-D286-85EF-2D67-28A9DE6A7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err="1"/>
              <a:t>Bronze</a:t>
            </a:r>
            <a:r>
              <a:rPr lang="nb-NO"/>
              <a:t> </a:t>
            </a:r>
            <a:r>
              <a:rPr lang="nb-NO" err="1"/>
              <a:t>supliers</a:t>
            </a:r>
          </a:p>
        </p:txBody>
      </p:sp>
      <p:pic>
        <p:nvPicPr>
          <p:cNvPr id="4" name="Plassholder for innhold 3" descr="Et bilde som inneholder logo, Font, Grafikk, design&#10;&#10;Innhold generert av kunstig intelligens kan være feil.">
            <a:extLst>
              <a:ext uri="{FF2B5EF4-FFF2-40B4-BE49-F238E27FC236}">
                <a16:creationId xmlns:a16="http://schemas.microsoft.com/office/drawing/2014/main" id="{73284E10-FB9E-46D1-388B-53FFCDFA48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74572" y="978408"/>
            <a:ext cx="2696220" cy="824477"/>
          </a:xfrm>
        </p:spPr>
      </p:pic>
      <p:sp>
        <p:nvSpPr>
          <p:cNvPr id="5" name="TekstSylinder 4">
            <a:extLst>
              <a:ext uri="{FF2B5EF4-FFF2-40B4-BE49-F238E27FC236}">
                <a16:creationId xmlns:a16="http://schemas.microsoft.com/office/drawing/2014/main" id="{04681705-AD20-DC8E-94E8-BC2EF35083B4}"/>
              </a:ext>
            </a:extLst>
          </p:cNvPr>
          <p:cNvSpPr txBox="1"/>
          <p:nvPr/>
        </p:nvSpPr>
        <p:spPr>
          <a:xfrm>
            <a:off x="738627" y="2256782"/>
            <a:ext cx="392394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i="1" dirty="0"/>
              <a:t>Guldiken Koç</a:t>
            </a:r>
          </a:p>
          <a:p>
            <a:pPr marL="285750" indent="-285750">
              <a:buFont typeface="Arial"/>
              <a:buChar char="•"/>
            </a:pPr>
            <a:endParaRPr lang="nb-NO" dirty="0"/>
          </a:p>
          <a:p>
            <a:pPr marL="285750" indent="-285750">
              <a:buFont typeface="Arial"/>
              <a:buChar char="•"/>
            </a:pPr>
            <a:r>
              <a:rPr lang="nb-NO" dirty="0"/>
              <a:t>Profiles up to 4m under demand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2BA008-AAB3-5A43-E1F7-62A91198D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597" y="1709928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222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A6A13-0960-2DCB-6FAC-34F6F9A53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much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64F6E0A-F6D4-6A5F-AEAE-97B35779C3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62465" y="2051677"/>
            <a:ext cx="4254423" cy="416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82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20F77-5197-CA15-C542-0BC5FB34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Purpose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45D188-50F0-20D6-AC49-F09DF76F40DF}"/>
              </a:ext>
            </a:extLst>
          </p:cNvPr>
          <p:cNvSpPr txBox="1"/>
          <p:nvPr/>
        </p:nvSpPr>
        <p:spPr>
          <a:xfrm>
            <a:off x="433414" y="1974335"/>
            <a:ext cx="49591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Coatings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metallic</a:t>
            </a:r>
            <a:r>
              <a:rPr lang="es-ES" dirty="0"/>
              <a:t> </a:t>
            </a:r>
            <a:r>
              <a:rPr lang="es-ES" dirty="0" err="1"/>
              <a:t>components</a:t>
            </a:r>
            <a:endParaRPr lang="es-ES" dirty="0"/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Electrical</a:t>
            </a:r>
            <a:r>
              <a:rPr lang="es-ES" dirty="0"/>
              <a:t> </a:t>
            </a:r>
            <a:r>
              <a:rPr lang="es-ES" dirty="0" err="1"/>
              <a:t>insulator</a:t>
            </a:r>
            <a:r>
              <a:rPr lang="es-ES" dirty="0"/>
              <a:t> High </a:t>
            </a:r>
            <a:r>
              <a:rPr lang="es-ES" dirty="0" err="1"/>
              <a:t>temperature</a:t>
            </a:r>
            <a:endParaRPr lang="es-ES" dirty="0"/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Ceramic</a:t>
            </a:r>
            <a:r>
              <a:rPr lang="es-ES" dirty="0"/>
              <a:t> </a:t>
            </a:r>
            <a:r>
              <a:rPr lang="es-ES" dirty="0" err="1"/>
              <a:t>matrix</a:t>
            </a:r>
            <a:r>
              <a:rPr lang="es-ES" dirty="0"/>
              <a:t> composites, </a:t>
            </a:r>
            <a:r>
              <a:rPr lang="es-ES" dirty="0" err="1"/>
              <a:t>sinter</a:t>
            </a:r>
            <a:r>
              <a:rPr lang="es-ES" dirty="0"/>
              <a:t> </a:t>
            </a:r>
            <a:r>
              <a:rPr lang="es-ES" dirty="0" err="1"/>
              <a:t>ceramics</a:t>
            </a:r>
            <a:r>
              <a:rPr lang="es-ES" dirty="0"/>
              <a:t>, </a:t>
            </a:r>
            <a:r>
              <a:rPr lang="es-ES" dirty="0" err="1"/>
              <a:t>ceramic</a:t>
            </a:r>
            <a:r>
              <a:rPr lang="es-ES" dirty="0"/>
              <a:t> </a:t>
            </a:r>
            <a:r>
              <a:rPr lang="es-ES" dirty="0" err="1"/>
              <a:t>prepregs</a:t>
            </a:r>
            <a:endParaRPr lang="es-ES" dirty="0"/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Advanced</a:t>
            </a:r>
            <a:r>
              <a:rPr lang="es-ES" dirty="0"/>
              <a:t> </a:t>
            </a:r>
            <a:r>
              <a:rPr lang="es-ES" dirty="0" err="1"/>
              <a:t>Polymers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Long </a:t>
            </a:r>
            <a:r>
              <a:rPr lang="es-ES" dirty="0" err="1"/>
              <a:t>bronze</a:t>
            </a:r>
            <a:r>
              <a:rPr lang="es-ES" dirty="0"/>
              <a:t> </a:t>
            </a:r>
            <a:r>
              <a:rPr lang="es-ES" dirty="0" err="1"/>
              <a:t>plates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BFEDDB8-1516-A075-28EE-1477132D11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0381" y="1868312"/>
            <a:ext cx="6571334" cy="437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831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D9C67-5A73-9F1D-8C89-11E7A7C73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Metrology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5BCE48B-EB1F-4A8D-EBE5-70DFB67725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9093" y="2018161"/>
            <a:ext cx="6553518" cy="4281961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6D13C0-F7D4-725B-5021-020794040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3077" y="1147010"/>
            <a:ext cx="1990220" cy="49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28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3C2E6-AFAD-F396-8D31-9C6E52DE6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Metrology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F52649-D7DC-FAA1-E9C0-FDCCE550E9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91803" y="2895201"/>
            <a:ext cx="7348606" cy="3767138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333C1D-934E-072A-D7E3-D6D9AA653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45" y="1861851"/>
            <a:ext cx="3602199" cy="48004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D222DE-BF1B-EDDF-464D-474B3F6741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2481" y="957348"/>
            <a:ext cx="2076740" cy="75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96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DCAFA4F-F193-654A-9F4D-5FE2DE090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Metrology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2116235-8468-1F4E-6F65-4EE1F814E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i="1" dirty="0"/>
              <a:t>Steffen Kappes</a:t>
            </a:r>
          </a:p>
          <a:p>
            <a:pPr marL="0" indent="0">
              <a:buNone/>
            </a:pPr>
            <a:endParaRPr lang="nb-NO" i="1" dirty="0"/>
          </a:p>
          <a:p>
            <a:r>
              <a:rPr lang="nb-NO" dirty="0"/>
              <a:t>R&amp;D in metrology</a:t>
            </a:r>
          </a:p>
          <a:p>
            <a:pPr marL="0" indent="0">
              <a:buNone/>
            </a:pPr>
            <a:endParaRPr lang="nb-NO" dirty="0"/>
          </a:p>
          <a:p>
            <a:r>
              <a:rPr lang="en-GB" dirty="0">
                <a:hlinkClick r:id="rId3"/>
              </a:rPr>
              <a:t>Residual particles</a:t>
            </a:r>
            <a:r>
              <a:rPr lang="en-GB" dirty="0"/>
              <a:t> – 9.7mg/kg</a:t>
            </a:r>
          </a:p>
          <a:p>
            <a:endParaRPr lang="en-GB" dirty="0"/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EC2536-C344-5E51-6B4A-19CB5A1DB1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352" y="1859784"/>
            <a:ext cx="3172268" cy="4601217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1A98C4C7-0A5D-C338-9FBA-66FA1DBA7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Steffen Kappes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90E8AE7-F43B-0FD9-FB0F-D3238035C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Steffen Kappes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27F2F9-B5DA-6E98-619B-CCA6F07C99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989329"/>
            <a:ext cx="3411997" cy="4680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4C8537-9F8D-8FD1-3A2D-C7A9E6F306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5704" y="908262"/>
            <a:ext cx="1600423" cy="6096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C3E5DF0-2058-9699-802C-806E86DBC6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2322" y="2463543"/>
            <a:ext cx="5609678" cy="283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48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00B3966-C09F-E201-4AF9-B5CEBEA2A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Ceramic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1340D4B-9FAD-92C4-FE4B-E2F5EB6E57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73296" y="978408"/>
            <a:ext cx="1829055" cy="543001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E2151C-FD5C-22BA-A541-0234530538DA}"/>
              </a:ext>
            </a:extLst>
          </p:cNvPr>
          <p:cNvSpPr txBox="1"/>
          <p:nvPr/>
        </p:nvSpPr>
        <p:spPr>
          <a:xfrm>
            <a:off x="626036" y="2595286"/>
            <a:ext cx="4011291" cy="2978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i="1" dirty="0" err="1"/>
              <a:t>Dr.David</a:t>
            </a:r>
            <a:r>
              <a:rPr lang="es-ES" i="1" dirty="0"/>
              <a:t> </a:t>
            </a:r>
            <a:r>
              <a:rPr lang="es-ES" i="1" dirty="0" err="1"/>
              <a:t>Menne</a:t>
            </a:r>
            <a:endParaRPr lang="es-ES" i="1" dirty="0"/>
          </a:p>
          <a:p>
            <a:pPr>
              <a:lnSpc>
                <a:spcPct val="110000"/>
              </a:lnSpc>
              <a:spcBef>
                <a:spcPts val="1000"/>
              </a:spcBef>
            </a:pPr>
            <a:endParaRPr lang="es-ES" i="1" dirty="0"/>
          </a:p>
          <a:p>
            <a:pPr marL="22860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dirty="0"/>
              <a:t>Water-based capillary suspension</a:t>
            </a:r>
          </a:p>
          <a:p>
            <a:pPr marL="22860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pPr marL="22860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dirty="0"/>
              <a:t>R&amp;D Ceramic Slurry</a:t>
            </a:r>
          </a:p>
          <a:p>
            <a:pPr marL="22860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pPr marL="22860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dirty="0"/>
              <a:t>3D printing, Glues, casting, coatings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8D8815-12E8-DE67-F689-1B782EC23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2199" y="1114766"/>
            <a:ext cx="3276812" cy="19716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FFCA71-38D8-E2AC-0979-4FB7061C9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0156" y="3093121"/>
            <a:ext cx="2656899" cy="36253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2F282D5-07D6-D491-D5C6-991E04D26E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1427" y="1747080"/>
            <a:ext cx="1870924" cy="8482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8C4679-C162-CFD6-F40A-AE7B7C45A8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9619" y="4416553"/>
            <a:ext cx="3124110" cy="208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478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C743A-1CE8-4D07-FB7E-F155E66700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A805F05-C99A-64AA-36B4-0699D803E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Ceramic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6C1280-1947-8958-C8C4-849B24398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122" y="897960"/>
            <a:ext cx="3060670" cy="7876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0892F7-5D2B-D651-61E2-DDE621C0B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7989" y="1940030"/>
            <a:ext cx="5370242" cy="46847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41C000-B5A4-BED7-6BE2-AE103F1F5857}"/>
              </a:ext>
            </a:extLst>
          </p:cNvPr>
          <p:cNvSpPr txBox="1"/>
          <p:nvPr/>
        </p:nvSpPr>
        <p:spPr>
          <a:xfrm>
            <a:off x="870332" y="3244334"/>
            <a:ext cx="1756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i="1" dirty="0" err="1"/>
              <a:t>Jannic</a:t>
            </a:r>
            <a:r>
              <a:rPr lang="es-ES" i="1" dirty="0"/>
              <a:t> Lange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12439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6EA05A-97E2-5AAB-83FD-866A31BE3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50339D4-E93E-C72F-D4AB-55879D882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Ceramic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0A8A22-922F-F929-A57E-CEA77FBE4763}"/>
              </a:ext>
            </a:extLst>
          </p:cNvPr>
          <p:cNvSpPr txBox="1"/>
          <p:nvPr/>
        </p:nvSpPr>
        <p:spPr>
          <a:xfrm>
            <a:off x="605927" y="2441448"/>
            <a:ext cx="69218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i="1" dirty="0"/>
              <a:t>Dr. Carl Heinze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Fraunhofer match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Open to develop short series of ceramic matrix composite plates</a:t>
            </a:r>
            <a:endParaRPr lang="es-E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D8FEC0-B72F-D5E2-3FA8-BE920FAB5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3292" y="978408"/>
            <a:ext cx="2857500" cy="800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8CB763-C46D-362E-DBF6-E09B26BAC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068" y="2904157"/>
            <a:ext cx="3258005" cy="27721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4197E9-2B8F-5C24-045A-0D6F757AB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562" y="4175393"/>
            <a:ext cx="6600554" cy="249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728669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Gestalt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Gestal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3d32b16-df86-4c00-892e-cbbd75953c8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3173B348E41A47A595E1BE4C1270D0" ma:contentTypeVersion="13" ma:contentTypeDescription="Create a new document." ma:contentTypeScope="" ma:versionID="cbb9778dbf5db8a4ea8444b4e5c66c4e">
  <xsd:schema xmlns:xsd="http://www.w3.org/2001/XMLSchema" xmlns:xs="http://www.w3.org/2001/XMLSchema" xmlns:p="http://schemas.microsoft.com/office/2006/metadata/properties" xmlns:ns3="83d32b16-df86-4c00-892e-cbbd75953c89" xmlns:ns4="c6e8ca27-5fb7-4440-9f5c-ebe7f86e022a" targetNamespace="http://schemas.microsoft.com/office/2006/metadata/properties" ma:root="true" ma:fieldsID="039e19ba45752da1868dddb60020147f" ns3:_="" ns4:_="">
    <xsd:import namespace="83d32b16-df86-4c00-892e-cbbd75953c89"/>
    <xsd:import namespace="c6e8ca27-5fb7-4440-9f5c-ebe7f86e022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d32b16-df86-4c00-892e-cbbd75953c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e8ca27-5fb7-4440-9f5c-ebe7f86e022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16D81E-BB67-4BD6-AB19-701BB7BA72CF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83d32b16-df86-4c00-892e-cbbd75953c89"/>
    <ds:schemaRef ds:uri="http://schemas.openxmlformats.org/package/2006/metadata/core-properties"/>
    <ds:schemaRef ds:uri="c6e8ca27-5fb7-4440-9f5c-ebe7f86e022a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26622DF-FF4D-417D-8B45-B07323FCCF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F3FFF3-C9B8-400C-89BD-9CCC52C691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d32b16-df86-4c00-892e-cbbd75953c89"/>
    <ds:schemaRef ds:uri="c6e8ca27-5fb7-4440-9f5c-ebe7f86e02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11789</TotalTime>
  <Words>328</Words>
  <Application>Microsoft Office PowerPoint</Application>
  <PresentationFormat>Widescreen</PresentationFormat>
  <Paragraphs>102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Aptos</vt:lpstr>
      <vt:lpstr>Arial</vt:lpstr>
      <vt:lpstr>Bierstadt</vt:lpstr>
      <vt:lpstr>GestaltVTI</vt:lpstr>
      <vt:lpstr>Hannover Messe visit 2025</vt:lpstr>
      <vt:lpstr>Hanover Messe 2025</vt:lpstr>
      <vt:lpstr>Purpose</vt:lpstr>
      <vt:lpstr>Metrology</vt:lpstr>
      <vt:lpstr>Metrology</vt:lpstr>
      <vt:lpstr>Metrology</vt:lpstr>
      <vt:lpstr>Ceramic</vt:lpstr>
      <vt:lpstr>Ceramic</vt:lpstr>
      <vt:lpstr>Ceramic</vt:lpstr>
      <vt:lpstr>Ceramic coating</vt:lpstr>
      <vt:lpstr>Ceramic coating</vt:lpstr>
      <vt:lpstr>Ceramic coating</vt:lpstr>
      <vt:lpstr>Ceramic + polymer coating</vt:lpstr>
      <vt:lpstr>Advanced polymers</vt:lpstr>
      <vt:lpstr>Advanced Polymers</vt:lpstr>
      <vt:lpstr>Advanced polymers</vt:lpstr>
      <vt:lpstr>Advanced polymers</vt:lpstr>
      <vt:lpstr>High temperature fibers</vt:lpstr>
      <vt:lpstr>Bearings for high temprature</vt:lpstr>
      <vt:lpstr>Bronze supliers</vt:lpstr>
      <vt:lpstr>Bronze supliers</vt:lpstr>
      <vt:lpstr>Thank you very much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Andres Vieitez Suarez</dc:creator>
  <cp:lastModifiedBy>Andres Vieitez Suarez</cp:lastModifiedBy>
  <cp:revision>5</cp:revision>
  <dcterms:created xsi:type="dcterms:W3CDTF">2025-04-02T09:01:18Z</dcterms:created>
  <dcterms:modified xsi:type="dcterms:W3CDTF">2025-04-10T13:31:08Z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0x010100E13173B348E41A47A595E1BE4C1270D0</vt:lpwstr>
  </property>
</Properties>
</file>