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256" r:id="rId2"/>
    <p:sldId id="258" r:id="rId3"/>
    <p:sldId id="259" r:id="rId4"/>
    <p:sldId id="260" r:id="rId5"/>
    <p:sldId id="285" r:id="rId6"/>
    <p:sldId id="275" r:id="rId7"/>
    <p:sldId id="262" r:id="rId8"/>
    <p:sldId id="263" r:id="rId9"/>
    <p:sldId id="269" r:id="rId10"/>
    <p:sldId id="264" r:id="rId11"/>
    <p:sldId id="283" r:id="rId12"/>
    <p:sldId id="265" r:id="rId13"/>
    <p:sldId id="266" r:id="rId14"/>
    <p:sldId id="267" r:id="rId15"/>
    <p:sldId id="270" r:id="rId16"/>
    <p:sldId id="268" r:id="rId17"/>
    <p:sldId id="287" r:id="rId18"/>
    <p:sldId id="286" r:id="rId19"/>
    <p:sldId id="271" r:id="rId20"/>
    <p:sldId id="288" r:id="rId21"/>
    <p:sldId id="272" r:id="rId22"/>
    <p:sldId id="289" r:id="rId23"/>
    <p:sldId id="278" r:id="rId24"/>
    <p:sldId id="299" r:id="rId25"/>
    <p:sldId id="302" r:id="rId26"/>
    <p:sldId id="273" r:id="rId27"/>
    <p:sldId id="274" r:id="rId28"/>
    <p:sldId id="290" r:id="rId29"/>
    <p:sldId id="276" r:id="rId30"/>
    <p:sldId id="291" r:id="rId31"/>
    <p:sldId id="284" r:id="rId32"/>
    <p:sldId id="300" r:id="rId33"/>
    <p:sldId id="301" r:id="rId34"/>
    <p:sldId id="282" r:id="rId35"/>
    <p:sldId id="281" r:id="rId36"/>
    <p:sldId id="298" r:id="rId37"/>
    <p:sldId id="294" r:id="rId38"/>
    <p:sldId id="293" r:id="rId39"/>
    <p:sldId id="297" r:id="rId40"/>
    <p:sldId id="295" r:id="rId41"/>
    <p:sldId id="296" r:id="rId42"/>
    <p:sldId id="303" r:id="rId43"/>
    <p:sldId id="304" r:id="rId44"/>
    <p:sldId id="305" r:id="rId45"/>
    <p:sldId id="280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2B9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88"/>
    <p:restoredTop sz="94547"/>
  </p:normalViewPr>
  <p:slideViewPr>
    <p:cSldViewPr snapToGrid="0">
      <p:cViewPr>
        <p:scale>
          <a:sx n="97" d="100"/>
          <a:sy n="97" d="100"/>
        </p:scale>
        <p:origin x="144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20A7C-BEBA-FB4A-8F6E-17CAC44AFBDC}" type="datetimeFigureOut">
              <a:rPr lang="en-US" smtClean="0"/>
              <a:t>4/10/25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302D7-B7A6-2949-B3C5-4CDBC8CB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488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A8663-DF85-2229-C887-2E22711BB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9F39CE-611F-281D-3798-01F2C154C6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A9227-7614-24DE-9F80-DA3914715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3AA01-FD94-C760-7AEA-28D2B9484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6D440-F27F-95A1-CD2D-1AC697F8F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1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1D052-2F08-3DBF-C740-7A37E2366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974994-DD2D-6191-7343-A1CA854D68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46AE1-5E4F-E101-BC36-B7EC794DF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B6086-06D6-EAA7-D9EE-9224E316C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2A9E5-A128-3456-3BCE-77D3FE90F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13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AED180-F67B-CD95-4498-965FC39089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E27A91-3E92-6E89-6C02-BA52D2D6C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D8D03-7742-FA7E-029F-A1E0CE583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38432-487B-E409-5F27-897C88313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CDC54-C56C-DBE6-1A8A-154298BA5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21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C17DB-433D-754A-2E66-2C3991F70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9F81D-3DA8-7A9C-5631-A46CF1B1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2220"/>
            <a:ext cx="10515600" cy="45947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67DF6-6414-C4DA-6B22-596FDE011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895F6-230A-D9F1-FDED-E61D7C54B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75E2C-D937-38B1-0B8F-D54730FEE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50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7DDA1-60F1-371C-E07A-9D759C200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8B9534-1B19-8B01-EFB6-4706E39478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8D709-2364-FDE4-CE91-110807B70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C3B4E-802A-6A7C-A805-0AD76D282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127E6-C02B-88DC-2A31-1E042C2F9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2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FB068-238C-5F6E-61D8-F333A98F1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62982-101A-FF17-C1B8-218FB2C48A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40A07-268D-1F76-BC2F-139B86CEE5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19D6FE-D15D-3194-03B6-B027A8D86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B9B0DC-9044-49A6-F403-B0C9AF847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316DC1-20D9-A9FC-D16F-4FDED3935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09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6B73D-68E1-2093-BA25-40BF74A08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5AC782-1F28-A9F7-3DE9-81CED7887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83E0D-D1D3-09AA-DD41-65703D3A63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29DC17-30FB-234A-B036-1188279E9C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6B7F7C-DA03-5317-E4BB-C3FA422111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E5EFB3-8C23-C42C-6AE8-0D862CA30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16AED6-7E88-9132-BD4B-D1F9374BB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DB5287-FA27-8BF4-6F10-6ADA3E294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03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39E92-4D75-B606-CAB3-5BDF506DE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E001C3-1C31-9E66-7518-C9B248B35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5EE14D-636B-0C30-D473-8637A51D3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D7009B-42F6-7257-B43A-48E3D4CE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64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0A092F-096A-76E1-9831-C180C6EBF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E6D318-058E-85C5-4BBC-26BE5CD12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33E71E-0587-4DF1-6E5A-0395DB94F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35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270D1-76DF-403E-1467-92343F515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34479-774E-7C35-4DC9-7EAFBD258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096873-5FDD-ACAE-16B5-7C035BB39C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55FDD-8FBE-7D2C-1F8A-86E668750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293C1D-6085-1B0B-697D-57229713C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86FF01-3006-C91C-D212-D97F6D2B1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8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3587E-5E4B-050D-1A5F-8BD7A34AB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A33E77-8BF7-6F6C-37FD-04A99030AA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CE446F-ADCE-25EA-D29B-F4A7DF2B95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DF7FB3-3A04-965E-AD92-D8DEDD2B2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D95E30-E69E-E4D7-4356-08A8389AB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F8B774-B498-2463-371D-5B1C5C0C8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142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E8C965-928E-24BB-3A68-B2AF0288D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EF039D-4295-6106-B487-DB25322759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1860AF-29CD-1233-7BDC-8AD64EFD15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4/10/25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91F60-68C7-1F85-58CE-1CB73330F6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A. Frankenthal | Fermilab TOTW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63391C-37FB-25E1-9CAE-9FC8136648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D8DF47-203F-144E-9672-9068B2D4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3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emf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hyperlink" Target="https://journals.aps.org/prl/abstract/10.1103/PhysRevLett.132.04180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l/abstract/10.1103/PhysRevLett.132.041802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10.png"/><Relationship Id="rId18" Type="http://schemas.openxmlformats.org/officeDocument/2006/relationships/image" Target="../media/image81.png"/><Relationship Id="rId3" Type="http://schemas.openxmlformats.org/officeDocument/2006/relationships/image" Target="../media/image79.png"/><Relationship Id="rId21" Type="http://schemas.openxmlformats.org/officeDocument/2006/relationships/hyperlink" Target="https://arxiv.org/abs/1904.08458" TargetMode="External"/><Relationship Id="rId17" Type="http://schemas.openxmlformats.org/officeDocument/2006/relationships/image" Target="../media/image80.png"/><Relationship Id="rId2" Type="http://schemas.openxmlformats.org/officeDocument/2006/relationships/image" Target="../media/image78.png"/><Relationship Id="rId16" Type="http://schemas.openxmlformats.org/officeDocument/2006/relationships/image" Target="../media/image731.png"/><Relationship Id="rId20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19" Type="http://schemas.openxmlformats.org/officeDocument/2006/relationships/image" Target="../media/image82.emf"/><Relationship Id="rId14" Type="http://schemas.openxmlformats.org/officeDocument/2006/relationships/image" Target="../media/image3410.png"/><Relationship Id="rId22" Type="http://schemas.openxmlformats.org/officeDocument/2006/relationships/image" Target="../media/image8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209.10795" TargetMode="External"/><Relationship Id="rId3" Type="http://schemas.openxmlformats.org/officeDocument/2006/relationships/image" Target="../media/image92.png"/><Relationship Id="rId7" Type="http://schemas.openxmlformats.org/officeDocument/2006/relationships/image" Target="../media/image95.png"/><Relationship Id="rId2" Type="http://schemas.openxmlformats.org/officeDocument/2006/relationships/hyperlink" Target="https://journals.aps.org/prl/abstract/10.1103/PhysRevLett.116.04250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journals.aps.org/prc/abstract/10.1103/PhysRevC.104.044003" TargetMode="External"/><Relationship Id="rId5" Type="http://schemas.openxmlformats.org/officeDocument/2006/relationships/image" Target="../media/image94.png"/><Relationship Id="rId4" Type="http://schemas.openxmlformats.org/officeDocument/2006/relationships/image" Target="../media/image93.png"/><Relationship Id="rId9" Type="http://schemas.openxmlformats.org/officeDocument/2006/relationships/image" Target="../media/image9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uantamagazine.org/new-boson-claim-faces-scrutiny-20160607/" TargetMode="External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8F869-A23D-96F8-08EA-11A85C69F9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Low-mass physics in a high-energy world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7F98C8-11CF-6DE5-E826-0C18142881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961480"/>
          </a:xfrm>
        </p:spPr>
        <p:txBody>
          <a:bodyPr/>
          <a:lstStyle/>
          <a:p>
            <a:r>
              <a:rPr lang="en-US" dirty="0"/>
              <a:t>Andre Frankenthal (UC Irvine)</a:t>
            </a:r>
          </a:p>
          <a:p>
            <a:r>
              <a:rPr lang="en-US" dirty="0"/>
              <a:t>April 10</a:t>
            </a:r>
            <a:r>
              <a:rPr lang="en-US" baseline="30000" dirty="0"/>
              <a:t>th</a:t>
            </a:r>
            <a:r>
              <a:rPr lang="en-US" dirty="0"/>
              <a:t>, 2025</a:t>
            </a:r>
          </a:p>
          <a:p>
            <a:r>
              <a:rPr lang="en-US" dirty="0"/>
              <a:t>Topic Of The Week Seminar, Fermilab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13EEB-D5D2-5F27-B419-B2E8429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FCCA31-4902-8A7F-18E8-2FD0B7A30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230609-5F38-2920-AB24-015320E7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641391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D0B4F-DDE0-B866-4586-DB4F63966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A522A-B2C9-27D7-8A40-300D42498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iDM</a:t>
            </a:r>
            <a:r>
              <a:rPr lang="en-US" dirty="0"/>
              <a:t> experimental signature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11AAA0-1BB7-E2F2-90AA-1A41A542DD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Challenging but unique experimental signature:</a:t>
                </a:r>
              </a:p>
              <a:p>
                <a:pPr lvl="1"/>
                <a:r>
                  <a:rPr lang="en-US" dirty="0"/>
                  <a:t>Displaced, low-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/>
                  <a:t>, and </a:t>
                </a:r>
                <a:r>
                  <a:rPr lang="en-US" dirty="0" err="1"/>
                  <a:t>nonresonant</a:t>
                </a:r>
                <a:r>
                  <a:rPr lang="en-US" dirty="0"/>
                  <a:t> lepton pair</a:t>
                </a:r>
              </a:p>
              <a:p>
                <a:pPr lvl="1"/>
                <a:r>
                  <a:rPr lang="en-US" dirty="0"/>
                  <a:t>ISR jet for recoil and triggering</a:t>
                </a:r>
              </a:p>
              <a:p>
                <a:pPr lvl="1"/>
                <a:r>
                  <a:rPr lang="en-US" dirty="0"/>
                  <a:t>Considerable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miss</m:t>
                        </m:r>
                      </m:sup>
                    </m:sSubSup>
                  </m:oMath>
                </a14:m>
                <a:r>
                  <a:rPr lang="en-US" dirty="0"/>
                  <a:t> from recoil boost, aligned with lepton pair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11AAA0-1BB7-E2F2-90AA-1A41A542DD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F1CEB62B-6541-1F47-4B05-208DE19BA3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497"/>
          <a:stretch/>
        </p:blipFill>
        <p:spPr>
          <a:xfrm>
            <a:off x="7481000" y="3600412"/>
            <a:ext cx="3771462" cy="2497144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78E9941B-AFDD-4458-735E-BAF76D08EC29}"/>
              </a:ext>
            </a:extLst>
          </p:cNvPr>
          <p:cNvGrpSpPr/>
          <p:nvPr/>
        </p:nvGrpSpPr>
        <p:grpSpPr>
          <a:xfrm rot="3328043">
            <a:off x="3203878" y="1959031"/>
            <a:ext cx="2496207" cy="4828475"/>
            <a:chOff x="2136531" y="1695916"/>
            <a:chExt cx="2496207" cy="482847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702DB17-D17E-0B2B-7E7D-FD0E3D786FD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36531" y="1695916"/>
              <a:ext cx="2496207" cy="4828475"/>
              <a:chOff x="9002692" y="179417"/>
              <a:chExt cx="3112764" cy="6021096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CBAD1AF1-8E82-BCF3-4FF3-1513EA84AE26}"/>
                  </a:ext>
                </a:extLst>
              </p:cNvPr>
              <p:cNvGrpSpPr/>
              <p:nvPr/>
            </p:nvGrpSpPr>
            <p:grpSpPr>
              <a:xfrm>
                <a:off x="9002692" y="2443759"/>
                <a:ext cx="3112764" cy="3756754"/>
                <a:chOff x="9002692" y="2443759"/>
                <a:chExt cx="3112764" cy="3756754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B7D5457A-D241-8201-B2EE-C57D0CBBD5B9}"/>
                    </a:ext>
                  </a:extLst>
                </p:cNvPr>
                <p:cNvGrpSpPr/>
                <p:nvPr/>
              </p:nvGrpSpPr>
              <p:grpSpPr>
                <a:xfrm>
                  <a:off x="9002692" y="2443759"/>
                  <a:ext cx="3112764" cy="3756754"/>
                  <a:chOff x="5852524" y="2454936"/>
                  <a:chExt cx="3112764" cy="3756754"/>
                </a:xfrm>
              </p:grpSpPr>
              <p:sp>
                <p:nvSpPr>
                  <p:cNvPr id="19" name="Oval 18">
                    <a:extLst>
                      <a:ext uri="{FF2B5EF4-FFF2-40B4-BE49-F238E27FC236}">
                        <a16:creationId xmlns:a16="http://schemas.microsoft.com/office/drawing/2014/main" id="{F9074121-4506-6CD4-BFC6-9FECFDD088F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52524" y="3098796"/>
                    <a:ext cx="3112764" cy="3112894"/>
                  </a:xfrm>
                  <a:prstGeom prst="ellipse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68B1047E-9D52-1773-A3E5-B721D045C80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092370" y="3092990"/>
                    <a:ext cx="345188" cy="1509202"/>
                  </a:xfrm>
                  <a:prstGeom prst="line">
                    <a:avLst/>
                  </a:prstGeom>
                  <a:ln w="28575">
                    <a:solidFill>
                      <a:schemeClr val="accent4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025B0D67-D384-B891-F137-672ADD07AE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437558" y="4032028"/>
                    <a:ext cx="64814" cy="570164"/>
                  </a:xfrm>
                  <a:prstGeom prst="line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3C3CAB73-8E7B-FE49-854E-9DE76134AE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264964" y="3067063"/>
                    <a:ext cx="238087" cy="964964"/>
                  </a:xfrm>
                  <a:prstGeom prst="line">
                    <a:avLst/>
                  </a:prstGeom>
                  <a:ln w="28575">
                    <a:solidFill>
                      <a:schemeClr val="accent4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23" name="TextBox 22">
                        <a:extLst>
                          <a:ext uri="{FF2B5EF4-FFF2-40B4-BE49-F238E27FC236}">
                            <a16:creationId xmlns:a16="http://schemas.microsoft.com/office/drawing/2014/main" id="{6215C604-EB58-B96E-BECD-6430B6D08822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271957">
                        <a:off x="6242347" y="2626605"/>
                        <a:ext cx="803893" cy="4605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i="1" dirty="0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a14:m>
                        <a:r>
                          <a:rPr lang="en-US" dirty="0">
                            <a:solidFill>
                              <a:schemeClr val="accent4">
                                <a:lumMod val="75000"/>
                              </a:schemeClr>
                            </a:solidFill>
                          </a:rPr>
                          <a:t>’s</a:t>
                        </a:r>
                      </a:p>
                    </p:txBody>
                  </p:sp>
                </mc:Choice>
                <mc:Fallback>
                  <p:sp>
                    <p:nvSpPr>
                      <p:cNvPr id="23" name="TextBox 22">
                        <a:extLst>
                          <a:ext uri="{FF2B5EF4-FFF2-40B4-BE49-F238E27FC236}">
                            <a16:creationId xmlns:a16="http://schemas.microsoft.com/office/drawing/2014/main" id="{6215C604-EB58-B96E-BECD-6430B6D08822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271957">
                        <a:off x="6242347" y="2626605"/>
                        <a:ext cx="803893" cy="460556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 t="-6667" r="-1923" b="-2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24" name="TextBox 23">
                        <a:extLst>
                          <a:ext uri="{FF2B5EF4-FFF2-40B4-BE49-F238E27FC236}">
                            <a16:creationId xmlns:a16="http://schemas.microsoft.com/office/drawing/2014/main" id="{66D9CA4A-4D2B-E8F5-711B-3C2E29241919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271957">
                        <a:off x="7480711" y="4254340"/>
                        <a:ext cx="713968" cy="460486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dirty="0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i="1" dirty="0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>
                          <a:solidFill>
                            <a:srgbClr val="0070C0"/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24" name="TextBox 23">
                        <a:extLst>
                          <a:ext uri="{FF2B5EF4-FFF2-40B4-BE49-F238E27FC236}">
                            <a16:creationId xmlns:a16="http://schemas.microsoft.com/office/drawing/2014/main" id="{66D9CA4A-4D2B-E8F5-711B-3C2E29241919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271957">
                        <a:off x="7480711" y="4254340"/>
                        <a:ext cx="713968" cy="460486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/>
                        </a:stretch>
                      </a:blipFill>
                      <a:ln w="28575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25" name="TextBox 24">
                        <a:extLst>
                          <a:ext uri="{FF2B5EF4-FFF2-40B4-BE49-F238E27FC236}">
                            <a16:creationId xmlns:a16="http://schemas.microsoft.com/office/drawing/2014/main" id="{A9066F48-A248-AE71-8D54-AC4C74F87134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271957">
                        <a:off x="5958964" y="3802038"/>
                        <a:ext cx="1443890" cy="48638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b="0" i="1" dirty="0" smtClean="0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 smtClean="0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 dirty="0" smtClean="0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i="0" dirty="0" smtClean="0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miss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25" name="TextBox 24">
                        <a:extLst>
                          <a:ext uri="{FF2B5EF4-FFF2-40B4-BE49-F238E27FC236}">
                            <a16:creationId xmlns:a16="http://schemas.microsoft.com/office/drawing/2014/main" id="{A9066F48-A248-AE71-8D54-AC4C74F8713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271957">
                        <a:off x="5958964" y="3802038"/>
                        <a:ext cx="1443890" cy="486383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 b="-6452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6" name="Multiply 25">
                    <a:extLst>
                      <a:ext uri="{FF2B5EF4-FFF2-40B4-BE49-F238E27FC236}">
                        <a16:creationId xmlns:a16="http://schemas.microsoft.com/office/drawing/2014/main" id="{1B7A1ECC-C276-8347-5AD3-504324819B85}"/>
                      </a:ext>
                    </a:extLst>
                  </p:cNvPr>
                  <p:cNvSpPr/>
                  <p:nvPr/>
                </p:nvSpPr>
                <p:spPr>
                  <a:xfrm>
                    <a:off x="7354447" y="4501368"/>
                    <a:ext cx="147925" cy="182503"/>
                  </a:xfrm>
                  <a:prstGeom prst="mathMultipl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7" name="Arc 16">
                  <a:extLst>
                    <a:ext uri="{FF2B5EF4-FFF2-40B4-BE49-F238E27FC236}">
                      <a16:creationId xmlns:a16="http://schemas.microsoft.com/office/drawing/2014/main" id="{498C14AA-55F2-3BF3-0FA4-A574E6E0E849}"/>
                    </a:ext>
                  </a:extLst>
                </p:cNvPr>
                <p:cNvSpPr/>
                <p:nvPr/>
              </p:nvSpPr>
              <p:spPr>
                <a:xfrm rot="17911052">
                  <a:off x="10302859" y="3612156"/>
                  <a:ext cx="1880930" cy="1255945"/>
                </a:xfrm>
                <a:prstGeom prst="arc">
                  <a:avLst>
                    <a:gd name="adj1" fmla="val 16200000"/>
                    <a:gd name="adj2" fmla="val 21101296"/>
                  </a:avLst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Arc 17">
                  <a:extLst>
                    <a:ext uri="{FF2B5EF4-FFF2-40B4-BE49-F238E27FC236}">
                      <a16:creationId xmlns:a16="http://schemas.microsoft.com/office/drawing/2014/main" id="{0A312FC4-BD2F-6C9E-9DBA-2071A6CB3398}"/>
                    </a:ext>
                  </a:extLst>
                </p:cNvPr>
                <p:cNvSpPr/>
                <p:nvPr/>
              </p:nvSpPr>
              <p:spPr>
                <a:xfrm rot="7271035" flipH="1">
                  <a:off x="9240555" y="3050629"/>
                  <a:ext cx="1758116" cy="1255945"/>
                </a:xfrm>
                <a:prstGeom prst="arc">
                  <a:avLst>
                    <a:gd name="adj1" fmla="val 16200000"/>
                    <a:gd name="adj2" fmla="val 21101296"/>
                  </a:avLst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FAF0856-9D66-58EE-9554-D014CECEBAE9}"/>
                  </a:ext>
                </a:extLst>
              </p:cNvPr>
              <p:cNvSpPr txBox="1"/>
              <p:nvPr/>
            </p:nvSpPr>
            <p:spPr>
              <a:xfrm rot="18271957">
                <a:off x="10005916" y="1284579"/>
                <a:ext cx="3016297" cy="8059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Displaced, soft, </a:t>
                </a:r>
                <a:r>
                  <a:rPr lang="en-US" dirty="0" err="1"/>
                  <a:t>nonresonant</a:t>
                </a:r>
                <a:r>
                  <a:rPr lang="en-US" dirty="0"/>
                  <a:t> muons</a:t>
                </a:r>
              </a:p>
            </p:txBody>
          </p:sp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8A4A689-5096-ACBB-AE40-60C609A9FCD9}"/>
                </a:ext>
              </a:extLst>
            </p:cNvPr>
            <p:cNvCxnSpPr>
              <a:cxnSpLocks/>
            </p:cNvCxnSpPr>
            <p:nvPr/>
          </p:nvCxnSpPr>
          <p:spPr>
            <a:xfrm rot="18271957" flipH="1">
              <a:off x="2483227" y="5754903"/>
              <a:ext cx="1285981" cy="23362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A7568E4-CDE7-8F3C-B56A-B385451A749B}"/>
              </a:ext>
            </a:extLst>
          </p:cNvPr>
          <p:cNvSpPr txBox="1"/>
          <p:nvPr/>
        </p:nvSpPr>
        <p:spPr>
          <a:xfrm>
            <a:off x="343326" y="5530632"/>
            <a:ext cx="1867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CMS transverse cross section</a:t>
            </a:r>
          </a:p>
        </p:txBody>
      </p:sp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BB6F5F6D-80FE-5215-C23D-55B01469D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8F2119D-D838-3FC5-6C4A-7FBD839E8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10</a:t>
            </a:fld>
            <a:endParaRPr lang="en-US"/>
          </a:p>
        </p:txBody>
      </p:sp>
      <p:sp>
        <p:nvSpPr>
          <p:cNvPr id="36" name="Footer Placeholder 35">
            <a:extLst>
              <a:ext uri="{FF2B5EF4-FFF2-40B4-BE49-F238E27FC236}">
                <a16:creationId xmlns:a16="http://schemas.microsoft.com/office/drawing/2014/main" id="{5E600492-0CFA-8419-6084-8067FBC30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892989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4302A-4DEB-93F3-CA9E-26078C2DA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2804F-858B-56BB-6402-E1F8DFD4E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collider search for </a:t>
            </a:r>
            <a:r>
              <a:rPr lang="en-US" dirty="0" err="1"/>
              <a:t>iDM</a:t>
            </a:r>
            <a:r>
              <a:rPr lang="en-US" dirty="0"/>
              <a:t> – LPC-DM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3A9BD5-00AC-BB1D-4BCD-F8037EAC88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Main features:</a:t>
                </a:r>
              </a:p>
              <a:p>
                <a:pPr lvl="1"/>
                <a:r>
                  <a:rPr lang="en-US" dirty="0"/>
                  <a:t>Trigger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miss</m:t>
                        </m:r>
                      </m:sup>
                    </m:sSubSup>
                  </m:oMath>
                </a14:m>
                <a:r>
                  <a:rPr lang="en-US" dirty="0"/>
                  <a:t> from DM</a:t>
                </a:r>
              </a:p>
              <a:p>
                <a:pPr lvl="1"/>
                <a:r>
                  <a:rPr lang="en-US" dirty="0"/>
                  <a:t>Leverage displaced muon reconstruction</a:t>
                </a:r>
              </a:p>
              <a:p>
                <a:pPr lvl="1"/>
                <a:r>
                  <a:rPr lang="en-US" dirty="0"/>
                  <a:t>Go as low in muon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/>
                  <a:t> as feasible (5 GeV)</a:t>
                </a:r>
              </a:p>
              <a:p>
                <a:pPr lvl="1"/>
                <a:r>
                  <a:rPr lang="en-US" dirty="0"/>
                  <a:t>Enforce alignment between muons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miss</m:t>
                        </m:r>
                      </m:sup>
                    </m:sSub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Enforce separation between ISR jet and DM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3A9BD5-00AC-BB1D-4BCD-F8037EAC88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A1ABC87-540F-14BE-1F43-D3FEF4A34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849546" y="1754676"/>
            <a:ext cx="4108789" cy="403779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94D819A-35D1-0286-3006-32182EDE6E98}"/>
              </a:ext>
            </a:extLst>
          </p:cNvPr>
          <p:cNvSpPr/>
          <p:nvPr/>
        </p:nvSpPr>
        <p:spPr>
          <a:xfrm>
            <a:off x="10036404" y="207135"/>
            <a:ext cx="2142469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hlinkClick r:id="rId4"/>
              </a:rPr>
              <a:t>Phys. Rev. Lett. 132 (2024) 041802</a:t>
            </a:r>
            <a:endParaRPr lang="en-US" sz="16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CCB81DA-F009-28B4-C4A0-E041C84C873C}"/>
              </a:ext>
            </a:extLst>
          </p:cNvPr>
          <p:cNvGrpSpPr>
            <a:grpSpLocks noChangeAspect="1"/>
          </p:cNvGrpSpPr>
          <p:nvPr/>
        </p:nvGrpSpPr>
        <p:grpSpPr>
          <a:xfrm rot="3328043">
            <a:off x="3560515" y="3727554"/>
            <a:ext cx="2242777" cy="2887158"/>
            <a:chOff x="2136531" y="3310991"/>
            <a:chExt cx="2496207" cy="3213401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B41167A-D10D-CA4D-BD4A-53D866F80FA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36531" y="3310991"/>
              <a:ext cx="2496207" cy="3213401"/>
              <a:chOff x="9002692" y="2193411"/>
              <a:chExt cx="3112764" cy="4007102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7ADE56D6-EC1E-8841-9108-D389FB3C4A0C}"/>
                  </a:ext>
                </a:extLst>
              </p:cNvPr>
              <p:cNvGrpSpPr/>
              <p:nvPr/>
            </p:nvGrpSpPr>
            <p:grpSpPr>
              <a:xfrm>
                <a:off x="9002692" y="2193411"/>
                <a:ext cx="3112764" cy="4007102"/>
                <a:chOff x="9002692" y="2193411"/>
                <a:chExt cx="3112764" cy="4007102"/>
              </a:xfrm>
            </p:grpSpPr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AB2B146A-8857-D3AA-FAD3-0038D6143AD3}"/>
                    </a:ext>
                  </a:extLst>
                </p:cNvPr>
                <p:cNvGrpSpPr/>
                <p:nvPr/>
              </p:nvGrpSpPr>
              <p:grpSpPr>
                <a:xfrm>
                  <a:off x="9002692" y="2193411"/>
                  <a:ext cx="3112764" cy="4007102"/>
                  <a:chOff x="5852524" y="2204588"/>
                  <a:chExt cx="3112764" cy="4007102"/>
                </a:xfrm>
              </p:grpSpPr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56D22480-5B33-48DC-FBDB-F34D380ACEE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52524" y="3098796"/>
                    <a:ext cx="3112764" cy="3112894"/>
                  </a:xfrm>
                  <a:prstGeom prst="ellipse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05BFF891-CED3-CFD8-7F7C-4533933609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092370" y="3092990"/>
                    <a:ext cx="345188" cy="1509202"/>
                  </a:xfrm>
                  <a:prstGeom prst="line">
                    <a:avLst/>
                  </a:prstGeom>
                  <a:ln w="28575">
                    <a:solidFill>
                      <a:schemeClr val="accent4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92E4B97C-7476-7854-C1F4-DBAAE9CCAE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437558" y="4032028"/>
                    <a:ext cx="64814" cy="570164"/>
                  </a:xfrm>
                  <a:prstGeom prst="line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BC892734-4556-D2AA-6AA8-97724E4711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264964" y="3067063"/>
                    <a:ext cx="238087" cy="964964"/>
                  </a:xfrm>
                  <a:prstGeom prst="line">
                    <a:avLst/>
                  </a:prstGeom>
                  <a:ln w="28575">
                    <a:solidFill>
                      <a:schemeClr val="accent4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48" name="TextBox 47">
                        <a:extLst>
                          <a:ext uri="{FF2B5EF4-FFF2-40B4-BE49-F238E27FC236}">
                            <a16:creationId xmlns:a16="http://schemas.microsoft.com/office/drawing/2014/main" id="{70838068-1F04-D2FF-BE58-9068A3F2D97A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271957">
                        <a:off x="6660307" y="2376257"/>
                        <a:ext cx="803893" cy="4605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i="1" dirty="0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a14:m>
                        <a:r>
                          <a:rPr lang="en-US" dirty="0">
                            <a:solidFill>
                              <a:schemeClr val="accent4">
                                <a:lumMod val="75000"/>
                              </a:schemeClr>
                            </a:solidFill>
                          </a:rPr>
                          <a:t>’s</a:t>
                        </a:r>
                      </a:p>
                    </p:txBody>
                  </p:sp>
                </mc:Choice>
                <mc:Fallback>
                  <p:sp>
                    <p:nvSpPr>
                      <p:cNvPr id="48" name="TextBox 47">
                        <a:extLst>
                          <a:ext uri="{FF2B5EF4-FFF2-40B4-BE49-F238E27FC236}">
                            <a16:creationId xmlns:a16="http://schemas.microsoft.com/office/drawing/2014/main" id="{70838068-1F04-D2FF-BE58-9068A3F2D97A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271957">
                        <a:off x="6660307" y="2376257"/>
                        <a:ext cx="803893" cy="460556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 t="-7407" r="-6383" b="-40741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49" name="TextBox 48">
                        <a:extLst>
                          <a:ext uri="{FF2B5EF4-FFF2-40B4-BE49-F238E27FC236}">
                            <a16:creationId xmlns:a16="http://schemas.microsoft.com/office/drawing/2014/main" id="{F915D57F-E4A7-2FAC-5297-6EE52B92378D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271957">
                        <a:off x="7480711" y="4254340"/>
                        <a:ext cx="713968" cy="460486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dirty="0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i="1" dirty="0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>
                          <a:solidFill>
                            <a:srgbClr val="0070C0"/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49" name="TextBox 48">
                        <a:extLst>
                          <a:ext uri="{FF2B5EF4-FFF2-40B4-BE49-F238E27FC236}">
                            <a16:creationId xmlns:a16="http://schemas.microsoft.com/office/drawing/2014/main" id="{F915D57F-E4A7-2FAC-5297-6EE52B92378D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271957">
                        <a:off x="7480711" y="4254340"/>
                        <a:ext cx="713968" cy="460486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 b="-14286"/>
                        </a:stretch>
                      </a:blipFill>
                      <a:ln w="28575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>
                <mc:Choice xmlns:a14="http://schemas.microsoft.com/office/drawing/2010/main" Requires="a14">
                  <p:sp>
                    <p:nvSpPr>
                      <p:cNvPr id="50" name="TextBox 49">
                        <a:extLst>
                          <a:ext uri="{FF2B5EF4-FFF2-40B4-BE49-F238E27FC236}">
                            <a16:creationId xmlns:a16="http://schemas.microsoft.com/office/drawing/2014/main" id="{38ACF74C-AE34-EBD4-39ED-7EC13DD19D73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8271957">
                        <a:off x="5958964" y="3802038"/>
                        <a:ext cx="1443890" cy="48638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b="0" i="1" dirty="0" smtClean="0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dirty="0" smtClean="0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 dirty="0" smtClean="0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i="0" dirty="0" smtClean="0">
                                      <a:solidFill>
                                        <a:schemeClr val="accent4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miss</m:t>
                                  </m:r>
                                </m:sup>
                              </m:sSubSup>
                            </m:oMath>
                          </m:oMathPara>
                        </a14:m>
                        <a:endPara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</a:endParaRPr>
                      </a:p>
                    </p:txBody>
                  </p:sp>
                </mc:Choice>
                <mc:Fallback>
                  <p:sp>
                    <p:nvSpPr>
                      <p:cNvPr id="50" name="TextBox 49">
                        <a:extLst>
                          <a:ext uri="{FF2B5EF4-FFF2-40B4-BE49-F238E27FC236}">
                            <a16:creationId xmlns:a16="http://schemas.microsoft.com/office/drawing/2014/main" id="{38ACF74C-AE34-EBD4-39ED-7EC13DD19D73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8271957">
                        <a:off x="5958964" y="3802038"/>
                        <a:ext cx="1443890" cy="486383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 b="-1785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51" name="Multiply 50">
                    <a:extLst>
                      <a:ext uri="{FF2B5EF4-FFF2-40B4-BE49-F238E27FC236}">
                        <a16:creationId xmlns:a16="http://schemas.microsoft.com/office/drawing/2014/main" id="{56906DDD-04FF-0356-9A30-D6AFF3985942}"/>
                      </a:ext>
                    </a:extLst>
                  </p:cNvPr>
                  <p:cNvSpPr/>
                  <p:nvPr/>
                </p:nvSpPr>
                <p:spPr>
                  <a:xfrm>
                    <a:off x="7354447" y="4501368"/>
                    <a:ext cx="147925" cy="182503"/>
                  </a:xfrm>
                  <a:prstGeom prst="mathMultipl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42" name="Arc 41">
                  <a:extLst>
                    <a:ext uri="{FF2B5EF4-FFF2-40B4-BE49-F238E27FC236}">
                      <a16:creationId xmlns:a16="http://schemas.microsoft.com/office/drawing/2014/main" id="{B1016157-2EEA-1A30-CD93-617DBCAEF3ED}"/>
                    </a:ext>
                  </a:extLst>
                </p:cNvPr>
                <p:cNvSpPr/>
                <p:nvPr/>
              </p:nvSpPr>
              <p:spPr>
                <a:xfrm rot="17911052">
                  <a:off x="10302859" y="3612156"/>
                  <a:ext cx="1880930" cy="1255945"/>
                </a:xfrm>
                <a:prstGeom prst="arc">
                  <a:avLst>
                    <a:gd name="adj1" fmla="val 16200000"/>
                    <a:gd name="adj2" fmla="val 21101296"/>
                  </a:avLst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Arc 42">
                  <a:extLst>
                    <a:ext uri="{FF2B5EF4-FFF2-40B4-BE49-F238E27FC236}">
                      <a16:creationId xmlns:a16="http://schemas.microsoft.com/office/drawing/2014/main" id="{DE75DD5E-C0DD-6036-866F-34C7A09AC55F}"/>
                    </a:ext>
                  </a:extLst>
                </p:cNvPr>
                <p:cNvSpPr/>
                <p:nvPr/>
              </p:nvSpPr>
              <p:spPr>
                <a:xfrm rot="7271035" flipH="1">
                  <a:off x="9240555" y="3050629"/>
                  <a:ext cx="1758116" cy="1255945"/>
                </a:xfrm>
                <a:prstGeom prst="arc">
                  <a:avLst>
                    <a:gd name="adj1" fmla="val 16200000"/>
                    <a:gd name="adj2" fmla="val 21101296"/>
                  </a:avLst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A051ED85-1B28-045C-8517-0F5349097A35}"/>
                      </a:ext>
                    </a:extLst>
                  </p:cNvPr>
                  <p:cNvSpPr txBox="1"/>
                  <p:nvPr/>
                </p:nvSpPr>
                <p:spPr>
                  <a:xfrm rot="18271957">
                    <a:off x="10763538" y="2451652"/>
                    <a:ext cx="1014305" cy="5125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A051ED85-1B28-045C-8517-0F5349097A3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271957">
                    <a:off x="10763538" y="2451652"/>
                    <a:ext cx="1014305" cy="512598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6140A63-3965-37D1-D996-7EA591722AA1}"/>
                </a:ext>
              </a:extLst>
            </p:cNvPr>
            <p:cNvCxnSpPr>
              <a:cxnSpLocks/>
            </p:cNvCxnSpPr>
            <p:nvPr/>
          </p:nvCxnSpPr>
          <p:spPr>
            <a:xfrm rot="18271957" flipH="1">
              <a:off x="2483227" y="5754903"/>
              <a:ext cx="1285981" cy="23362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Date Placeholder 51">
            <a:extLst>
              <a:ext uri="{FF2B5EF4-FFF2-40B4-BE49-F238E27FC236}">
                <a16:creationId xmlns:a16="http://schemas.microsoft.com/office/drawing/2014/main" id="{D7B760BE-9140-7C9F-3995-A84F9A197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3" name="Slide Number Placeholder 52">
            <a:extLst>
              <a:ext uri="{FF2B5EF4-FFF2-40B4-BE49-F238E27FC236}">
                <a16:creationId xmlns:a16="http://schemas.microsoft.com/office/drawing/2014/main" id="{01C138C2-73EB-1BA2-9CAB-C7731F065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11</a:t>
            </a:fld>
            <a:endParaRPr lang="en-US"/>
          </a:p>
        </p:txBody>
      </p:sp>
      <p:sp>
        <p:nvSpPr>
          <p:cNvPr id="56" name="Footer Placeholder 55">
            <a:extLst>
              <a:ext uri="{FF2B5EF4-FFF2-40B4-BE49-F238E27FC236}">
                <a16:creationId xmlns:a16="http://schemas.microsoft.com/office/drawing/2014/main" id="{B58ED11D-E7CE-0047-D29B-322A4538B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116587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9AF987-C67D-4E6A-2A51-AE06BFB1A2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5442A-0538-38FA-DD53-5CC49C113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collider search for </a:t>
            </a:r>
            <a:r>
              <a:rPr lang="en-US" dirty="0" err="1"/>
              <a:t>iDM</a:t>
            </a:r>
            <a:r>
              <a:rPr lang="en-US" dirty="0"/>
              <a:t> – LPC-DM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15DDFC-4870-466E-C0A7-B94B64B48D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62088"/>
                <a:ext cx="10515600" cy="459474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Relevant thermal-relic parameter space excluded</a:t>
                </a:r>
              </a:p>
              <a:p>
                <a:r>
                  <a:rPr lang="en-US" sz="2400" dirty="0"/>
                  <a:t>More sensitivity to smaller mass splits (10% vs. 40%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)</a:t>
                </a:r>
              </a:p>
              <a:p>
                <a:r>
                  <a:rPr lang="en-US" sz="2400" dirty="0"/>
                  <a:t>Sensitivity to low DM masses (few GeV)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15DDFC-4870-466E-C0A7-B94B64B48D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62088"/>
                <a:ext cx="10515600" cy="4594743"/>
              </a:xfrm>
              <a:blipFill>
                <a:blip r:embed="rId2"/>
                <a:stretch>
                  <a:fillRect l="-844" t="-1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A4AC6CFB-25B5-6079-230D-0E1ECB15EB9D}"/>
              </a:ext>
            </a:extLst>
          </p:cNvPr>
          <p:cNvSpPr/>
          <p:nvPr/>
        </p:nvSpPr>
        <p:spPr>
          <a:xfrm>
            <a:off x="10036404" y="207135"/>
            <a:ext cx="2142469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hlinkClick r:id="rId3"/>
              </a:rPr>
              <a:t>Phys. Rev. Lett. 132 (2024) 041802</a:t>
            </a:r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794743-39BF-6EB1-2983-AF9281DB259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000"/>
          <a:stretch/>
        </p:blipFill>
        <p:spPr>
          <a:xfrm>
            <a:off x="6521727" y="2761146"/>
            <a:ext cx="4573656" cy="38342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D7E45A-973E-FAAB-7564-E5BD31AE9EE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9927"/>
          <a:stretch/>
        </p:blipFill>
        <p:spPr>
          <a:xfrm>
            <a:off x="1263927" y="2761147"/>
            <a:ext cx="4580284" cy="3834203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54ADF41-2E86-F5EA-9B52-85A37C9AF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0E0631A-CD20-F632-C924-A8CF3C30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12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85E189E-1D62-79FE-53C2-D77174603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648177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CE9CE-7547-2EFF-A3EB-D81319747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ISR helps in sensitivity to low-mass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D88BC-ADE4-DF5C-A81F-D2E501565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ISR is a key tool in searches for low-mass (invisible) DM</a:t>
            </a:r>
          </a:p>
          <a:p>
            <a:pPr lvl="1"/>
            <a:r>
              <a:rPr lang="en-US" dirty="0"/>
              <a:t>Something extra to trigger on in the event</a:t>
            </a:r>
          </a:p>
          <a:p>
            <a:pPr lvl="1"/>
            <a:r>
              <a:rPr lang="en-US" dirty="0"/>
              <a:t>Extra boost from recoil brings kinematic observables above thresholds (trigger, reconstruction, ID...)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But it comes at the cost of reduced model acceptance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F2333-5B58-A240-1BEC-2FD5A11AC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227B70-00EB-9A67-0AF3-B87737E2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13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5C5CBE-4851-DEEA-CCDF-70ADDA7C8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3961291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D18B55-B2E9-0369-B353-06126FC48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9B0190-A6EC-857B-33AE-2A8412FE312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Inelastic DM with displaced, low-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/>
                  <a:t> electrons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9B0190-A6EC-857B-33AE-2A8412FE31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 r="-1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9CF138-7E5B-5878-8DC6-8826F7565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Accept down to 1 GeV electrons, less displaced but lower masses</a:t>
                </a:r>
              </a:p>
              <a:p>
                <a:r>
                  <a:rPr lang="en-US" dirty="0"/>
                  <a:t>Specialized low-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/>
                  <a:t> electron reconstruction from BPH analyses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9CF138-7E5B-5878-8DC6-8826F7565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86" t="-2204" r="-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65AC9DF-0EBE-6A3C-8456-BFBAC8566E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7787" t="-1" r="1" b="1043"/>
          <a:stretch/>
        </p:blipFill>
        <p:spPr>
          <a:xfrm>
            <a:off x="6351022" y="2830373"/>
            <a:ext cx="4898606" cy="34667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CCD1B9-DE1E-8AE7-E52B-518689CFEA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8298" y="2856337"/>
            <a:ext cx="4304852" cy="3440758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A6BDB6B-817E-0534-E362-3A5A1D3F5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B867FE-EC0A-E57A-0A34-28F6EE8F5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14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E7B9AD-EA49-C4D2-C5A3-D3650B75D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631435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55602-DBDE-2B5A-8526-85F38F6C1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BAFD3-F5DF-0EE5-9ACF-4AFB652BA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low-mass physics so hard at the LHC?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EA5216-6413-E688-8B29-3C88454E65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Many interactions in each bunch crossing</a:t>
                </a:r>
              </a:p>
              <a:p>
                <a:pPr marL="0" indent="0">
                  <a:buNone/>
                </a:pPr>
                <a:r>
                  <a:rPr lang="en-US" dirty="0"/>
                  <a:t>+ 40 MHz bunch crossing rate (one every 25 ns)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itchFamily="2" charset="2"/>
                  </a:rPr>
                  <a:t>= Huge amounts of data to process</a:t>
                </a:r>
              </a:p>
              <a:p>
                <a:endParaRPr lang="en-US" dirty="0"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en-US" dirty="0">
                    <a:sym typeface="Wingdings" pitchFamily="2" charset="2"/>
                  </a:rPr>
                  <a:t>Impossible to process all of it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itchFamily="2" charset="2"/>
                  </a:rPr>
                  <a:t> Choices must be made</a:t>
                </a:r>
              </a:p>
              <a:p>
                <a:pPr marL="0" indent="0">
                  <a:buNone/>
                </a:pPr>
                <a:r>
                  <a:rPr lang="en-US" dirty="0"/>
                  <a:t>  </a:t>
                </a:r>
                <a:r>
                  <a:rPr lang="en-US" dirty="0">
                    <a:sym typeface="Wingdings" pitchFamily="2" charset="2"/>
                  </a:rPr>
                  <a:t> </a:t>
                </a:r>
                <a:r>
                  <a:rPr lang="en-US" dirty="0"/>
                  <a:t>(Triggers with minimum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/>
                  <a:t> thresholds)</a:t>
                </a:r>
              </a:p>
              <a:p>
                <a:pPr marL="0" indent="0">
                  <a:buNone/>
                </a:pPr>
                <a:r>
                  <a:rPr lang="en-US" dirty="0"/>
                  <a:t>    </a:t>
                </a:r>
                <a:r>
                  <a:rPr lang="en-US" dirty="0">
                    <a:sym typeface="Wingdings" pitchFamily="2" charset="2"/>
                  </a:rPr>
                  <a:t> </a:t>
                </a:r>
                <a:r>
                  <a:rPr lang="en-US" dirty="0"/>
                  <a:t>Low-mass signals rarely accepted by such triggers due to      	“forwardness” (high energy, but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EA5216-6413-E688-8B29-3C88454E65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204" b="-5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F9DC6-0DDD-D3A7-C509-7D8748E91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EE07B4-0D5E-0DE1-05CB-91AF0D8A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15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7719DF-B5ED-7DFA-4D36-7A0C34CD5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1125167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92DCB-A383-1D9D-12D4-BC272B0F1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low-mass physics so hard at the LHC?</a:t>
            </a:r>
          </a:p>
        </p:txBody>
      </p:sp>
      <p:pic>
        <p:nvPicPr>
          <p:cNvPr id="4" name="Picture 4" descr="CMS collision events at 7 TeV: candidate ZZ to 4e - CERN Document Server">
            <a:extLst>
              <a:ext uri="{FF2B5EF4-FFF2-40B4-BE49-F238E27FC236}">
                <a16:creationId xmlns:a16="http://schemas.microsoft.com/office/drawing/2014/main" id="{01DE6948-B2F9-6CA9-2381-CD5C76E728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535" y="1462088"/>
            <a:ext cx="8066930" cy="475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F6D211C-9471-5E4C-08EA-E45D74694D8D}"/>
              </a:ext>
            </a:extLst>
          </p:cNvPr>
          <p:cNvSpPr/>
          <p:nvPr/>
        </p:nvSpPr>
        <p:spPr>
          <a:xfrm>
            <a:off x="5416952" y="1523238"/>
            <a:ext cx="1006997" cy="1360397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DCC77A-75CB-8234-DFFA-4946903F116B}"/>
              </a:ext>
            </a:extLst>
          </p:cNvPr>
          <p:cNvSpPr/>
          <p:nvPr/>
        </p:nvSpPr>
        <p:spPr>
          <a:xfrm>
            <a:off x="7345313" y="1462088"/>
            <a:ext cx="2341158" cy="1787426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3A7036-4754-2B9A-220F-513B41C44A67}"/>
              </a:ext>
            </a:extLst>
          </p:cNvPr>
          <p:cNvSpPr/>
          <p:nvPr/>
        </p:nvSpPr>
        <p:spPr>
          <a:xfrm>
            <a:off x="4907666" y="4605939"/>
            <a:ext cx="1706528" cy="1513226"/>
          </a:xfrm>
          <a:prstGeom prst="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AEADB8-B4B1-DEBC-10A1-EDB5333365A0}"/>
              </a:ext>
            </a:extLst>
          </p:cNvPr>
          <p:cNvSpPr/>
          <p:nvPr/>
        </p:nvSpPr>
        <p:spPr>
          <a:xfrm>
            <a:off x="3463658" y="3338423"/>
            <a:ext cx="5572377" cy="1168189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3CEBCB-BB41-535B-EF45-A41E9A5A3BD9}"/>
              </a:ext>
            </a:extLst>
          </p:cNvPr>
          <p:cNvSpPr txBox="1"/>
          <p:nvPr/>
        </p:nvSpPr>
        <p:spPr>
          <a:xfrm>
            <a:off x="8026847" y="4999438"/>
            <a:ext cx="2341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 MB / event</a:t>
            </a:r>
          </a:p>
          <a:p>
            <a:r>
              <a:rPr lang="en-US" dirty="0">
                <a:solidFill>
                  <a:schemeClr val="bg1"/>
                </a:solidFill>
              </a:rPr>
              <a:t>* 40 MHz </a:t>
            </a:r>
          </a:p>
          <a:p>
            <a:r>
              <a:rPr lang="en-US" dirty="0">
                <a:solidFill>
                  <a:schemeClr val="bg1"/>
                </a:solidFill>
              </a:rPr>
              <a:t>=  </a:t>
            </a:r>
            <a:r>
              <a:rPr lang="en-US" b="1" dirty="0">
                <a:solidFill>
                  <a:schemeClr val="bg1"/>
                </a:solidFill>
              </a:rPr>
              <a:t>40 TB / second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9C71915-4C18-9A96-5190-548375644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05DE0E1-F802-6310-4FC5-A0AE9E21C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16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1969CE32-D374-E46A-B641-D74FA9075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74377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16295-8D56-7FE9-52D7-4A954C349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sensitivity to low-mass physics with nonstandard trigger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0392B-1F70-F963-019F-EE0EB6508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Novel strategies developed to address these challenges: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Trigger-level analysis (ATLAS) / data scouting (CMS) / Turbo Streams (LHCb)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Delayed streams (ATLAS) / data parking (CMS)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Triggerless readout (LHCb)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Partial event building (ATLAS)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901CB-1AE3-4291-FCE3-C4038DF00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FA988C-DC7B-7208-A272-E14A24392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BDCC73-0C39-3DC5-31C0-B432AD157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3770358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EFAE63-C188-4CCD-3551-4DE8A8C9F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CMS trigger system as a reference</a:t>
            </a:r>
          </a:p>
        </p:txBody>
      </p:sp>
      <p:sp>
        <p:nvSpPr>
          <p:cNvPr id="5" name="Diamond 4">
            <a:extLst>
              <a:ext uri="{FF2B5EF4-FFF2-40B4-BE49-F238E27FC236}">
                <a16:creationId xmlns:a16="http://schemas.microsoft.com/office/drawing/2014/main" id="{6FA24ACF-44E3-7EBD-2121-22EA159FD545}"/>
              </a:ext>
            </a:extLst>
          </p:cNvPr>
          <p:cNvSpPr>
            <a:spLocks noChangeAspect="1"/>
          </p:cNvSpPr>
          <p:nvPr/>
        </p:nvSpPr>
        <p:spPr>
          <a:xfrm>
            <a:off x="3075958" y="4339298"/>
            <a:ext cx="1012562" cy="1012562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L1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2B0902E9-E86D-A957-E4F0-B0804E7BED86}"/>
              </a:ext>
            </a:extLst>
          </p:cNvPr>
          <p:cNvSpPr/>
          <p:nvPr/>
        </p:nvSpPr>
        <p:spPr>
          <a:xfrm>
            <a:off x="10661433" y="1695777"/>
            <a:ext cx="1328415" cy="1003289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Storage</a:t>
            </a:r>
          </a:p>
        </p:txBody>
      </p:sp>
      <p:pic>
        <p:nvPicPr>
          <p:cNvPr id="7" name="Picture 2" descr="Safety of high-energy particle collision experiments - Wikipedia">
            <a:extLst>
              <a:ext uri="{FF2B5EF4-FFF2-40B4-BE49-F238E27FC236}">
                <a16:creationId xmlns:a16="http://schemas.microsoft.com/office/drawing/2014/main" id="{C60F28EA-5BCE-CE2F-518F-E9970C070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0" y="1916097"/>
            <a:ext cx="1884431" cy="174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iamond 7">
            <a:extLst>
              <a:ext uri="{FF2B5EF4-FFF2-40B4-BE49-F238E27FC236}">
                <a16:creationId xmlns:a16="http://schemas.microsoft.com/office/drawing/2014/main" id="{195B85D1-BB91-62F5-3E71-076DF62B5B8A}"/>
              </a:ext>
            </a:extLst>
          </p:cNvPr>
          <p:cNvSpPr>
            <a:spLocks noChangeAspect="1"/>
          </p:cNvSpPr>
          <p:nvPr/>
        </p:nvSpPr>
        <p:spPr>
          <a:xfrm>
            <a:off x="7215416" y="3429793"/>
            <a:ext cx="1011240" cy="101124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HLT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D18CEC-CD65-2B37-D0CB-144119F6C554}"/>
              </a:ext>
            </a:extLst>
          </p:cNvPr>
          <p:cNvSpPr txBox="1"/>
          <p:nvPr/>
        </p:nvSpPr>
        <p:spPr>
          <a:xfrm>
            <a:off x="3419310" y="4032601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100 kHz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3A3F08-64F8-EB5C-A305-5F6F5AAC8C3F}"/>
              </a:ext>
            </a:extLst>
          </p:cNvPr>
          <p:cNvSpPr txBox="1"/>
          <p:nvPr/>
        </p:nvSpPr>
        <p:spPr>
          <a:xfrm>
            <a:off x="7805834" y="3495568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 kHz</a:t>
            </a:r>
          </a:p>
        </p:txBody>
      </p:sp>
      <p:sp>
        <p:nvSpPr>
          <p:cNvPr id="11" name="Multidocument 10">
            <a:extLst>
              <a:ext uri="{FF2B5EF4-FFF2-40B4-BE49-F238E27FC236}">
                <a16:creationId xmlns:a16="http://schemas.microsoft.com/office/drawing/2014/main" id="{82EEB86A-06C7-D70F-0949-ED5EDE2697F6}"/>
              </a:ext>
            </a:extLst>
          </p:cNvPr>
          <p:cNvSpPr/>
          <p:nvPr/>
        </p:nvSpPr>
        <p:spPr>
          <a:xfrm>
            <a:off x="838200" y="4379060"/>
            <a:ext cx="1768557" cy="933039"/>
          </a:xfrm>
          <a:prstGeom prst="flowChartMulti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Hardware reconstruction</a:t>
            </a:r>
          </a:p>
        </p:txBody>
      </p:sp>
      <p:sp>
        <p:nvSpPr>
          <p:cNvPr id="12" name="Multidocument 11">
            <a:extLst>
              <a:ext uri="{FF2B5EF4-FFF2-40B4-BE49-F238E27FC236}">
                <a16:creationId xmlns:a16="http://schemas.microsoft.com/office/drawing/2014/main" id="{30807716-758D-3434-288E-51F43F314548}"/>
              </a:ext>
            </a:extLst>
          </p:cNvPr>
          <p:cNvSpPr/>
          <p:nvPr/>
        </p:nvSpPr>
        <p:spPr>
          <a:xfrm>
            <a:off x="4594138" y="4379060"/>
            <a:ext cx="1680955" cy="929409"/>
          </a:xfrm>
          <a:prstGeom prst="flowChartMulti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Online software reconstruction</a:t>
            </a:r>
          </a:p>
        </p:txBody>
      </p:sp>
      <p:sp>
        <p:nvSpPr>
          <p:cNvPr id="13" name="Multidocument 12">
            <a:extLst>
              <a:ext uri="{FF2B5EF4-FFF2-40B4-BE49-F238E27FC236}">
                <a16:creationId xmlns:a16="http://schemas.microsoft.com/office/drawing/2014/main" id="{FB54D434-731F-8D75-C1E0-2E0F365E7DC4}"/>
              </a:ext>
            </a:extLst>
          </p:cNvPr>
          <p:cNvSpPr/>
          <p:nvPr/>
        </p:nvSpPr>
        <p:spPr>
          <a:xfrm>
            <a:off x="9265277" y="3468894"/>
            <a:ext cx="1765460" cy="933039"/>
          </a:xfrm>
          <a:prstGeom prst="flowChartMulti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Offline software reconstruction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48E14F8-F08F-5F76-52F9-2301E1CC4A1B}"/>
              </a:ext>
            </a:extLst>
          </p:cNvPr>
          <p:cNvCxnSpPr>
            <a:cxnSpLocks/>
            <a:stCxn id="11" idx="3"/>
            <a:endCxn id="5" idx="1"/>
          </p:cNvCxnSpPr>
          <p:nvPr/>
        </p:nvCxnSpPr>
        <p:spPr>
          <a:xfrm flipV="1">
            <a:off x="2606757" y="4845579"/>
            <a:ext cx="469201" cy="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D6B86A4-B82C-57B2-7FA0-D880F2481FF8}"/>
              </a:ext>
            </a:extLst>
          </p:cNvPr>
          <p:cNvCxnSpPr>
            <a:cxnSpLocks/>
            <a:stCxn id="5" idx="3"/>
            <a:endCxn id="12" idx="1"/>
          </p:cNvCxnSpPr>
          <p:nvPr/>
        </p:nvCxnSpPr>
        <p:spPr>
          <a:xfrm flipV="1">
            <a:off x="4088520" y="4843765"/>
            <a:ext cx="505618" cy="1814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5E8701B-B3CE-EE49-8A71-800F7B120172}"/>
              </a:ext>
            </a:extLst>
          </p:cNvPr>
          <p:cNvCxnSpPr>
            <a:cxnSpLocks/>
            <a:stCxn id="8" idx="3"/>
            <a:endCxn id="13" idx="1"/>
          </p:cNvCxnSpPr>
          <p:nvPr/>
        </p:nvCxnSpPr>
        <p:spPr>
          <a:xfrm>
            <a:off x="8226656" y="3935413"/>
            <a:ext cx="1038621" cy="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68332306-E59C-BFC0-95A6-B90468744F3B}"/>
              </a:ext>
            </a:extLst>
          </p:cNvPr>
          <p:cNvCxnSpPr>
            <a:cxnSpLocks/>
            <a:stCxn id="7" idx="2"/>
            <a:endCxn id="11" idx="1"/>
          </p:cNvCxnSpPr>
          <p:nvPr/>
        </p:nvCxnSpPr>
        <p:spPr>
          <a:xfrm rot="5400000">
            <a:off x="501499" y="3994012"/>
            <a:ext cx="1188269" cy="514866"/>
          </a:xfrm>
          <a:prstGeom prst="bentConnector4">
            <a:avLst>
              <a:gd name="adj1" fmla="val 30370"/>
              <a:gd name="adj2" fmla="val 144400"/>
            </a:avLst>
          </a:prstGeom>
          <a:ln w="63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55B9D370-C095-4C57-2499-33678DA2C1DD}"/>
              </a:ext>
            </a:extLst>
          </p:cNvPr>
          <p:cNvCxnSpPr>
            <a:cxnSpLocks/>
            <a:stCxn id="12" idx="3"/>
            <a:endCxn id="8" idx="1"/>
          </p:cNvCxnSpPr>
          <p:nvPr/>
        </p:nvCxnSpPr>
        <p:spPr>
          <a:xfrm flipV="1">
            <a:off x="6275093" y="3935413"/>
            <a:ext cx="940323" cy="908352"/>
          </a:xfrm>
          <a:prstGeom prst="bentConnector3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F486070C-704E-536C-1252-B75022F03DD6}"/>
              </a:ext>
            </a:extLst>
          </p:cNvPr>
          <p:cNvCxnSpPr>
            <a:endCxn id="6" idx="1"/>
          </p:cNvCxnSpPr>
          <p:nvPr/>
        </p:nvCxnSpPr>
        <p:spPr>
          <a:xfrm rot="5400000" flipH="1" flipV="1">
            <a:off x="10399414" y="3145235"/>
            <a:ext cx="1373463" cy="478991"/>
          </a:xfrm>
          <a:prstGeom prst="bentConnector3">
            <a:avLst>
              <a:gd name="adj1" fmla="val 2328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xplosion 1 19">
            <a:extLst>
              <a:ext uri="{FF2B5EF4-FFF2-40B4-BE49-F238E27FC236}">
                <a16:creationId xmlns:a16="http://schemas.microsoft.com/office/drawing/2014/main" id="{FB3D61A0-9A28-E1D4-E816-FA78DBDD4092}"/>
              </a:ext>
            </a:extLst>
          </p:cNvPr>
          <p:cNvSpPr/>
          <p:nvPr/>
        </p:nvSpPr>
        <p:spPr>
          <a:xfrm>
            <a:off x="7729344" y="5180606"/>
            <a:ext cx="2185212" cy="1003288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Lost forever</a:t>
            </a: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22D1E85E-5573-B614-EB95-0D28AB302A59}"/>
              </a:ext>
            </a:extLst>
          </p:cNvPr>
          <p:cNvCxnSpPr>
            <a:cxnSpLocks/>
            <a:stCxn id="5" idx="2"/>
            <a:endCxn id="20" idx="1"/>
          </p:cNvCxnSpPr>
          <p:nvPr/>
        </p:nvCxnSpPr>
        <p:spPr>
          <a:xfrm rot="16200000" flipH="1">
            <a:off x="5541341" y="3392757"/>
            <a:ext cx="228900" cy="4147105"/>
          </a:xfrm>
          <a:prstGeom prst="bentConnector2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70D418DC-AE5C-14C2-640A-C0A36E9A292E}"/>
              </a:ext>
            </a:extLst>
          </p:cNvPr>
          <p:cNvCxnSpPr>
            <a:cxnSpLocks/>
            <a:stCxn id="8" idx="2"/>
            <a:endCxn id="20" idx="0"/>
          </p:cNvCxnSpPr>
          <p:nvPr/>
        </p:nvCxnSpPr>
        <p:spPr>
          <a:xfrm rot="16200000" flipH="1">
            <a:off x="8089979" y="4072090"/>
            <a:ext cx="739573" cy="1477458"/>
          </a:xfrm>
          <a:prstGeom prst="bentConnector3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041FA8F-BC5B-B071-0FDC-106C3CDED0B3}"/>
              </a:ext>
            </a:extLst>
          </p:cNvPr>
          <p:cNvSpPr txBox="1"/>
          <p:nvPr/>
        </p:nvSpPr>
        <p:spPr>
          <a:xfrm>
            <a:off x="3844407" y="4894903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Yes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AD4BF2-7F24-B8E7-757E-8E3602526F2D}"/>
              </a:ext>
            </a:extLst>
          </p:cNvPr>
          <p:cNvSpPr txBox="1"/>
          <p:nvPr/>
        </p:nvSpPr>
        <p:spPr>
          <a:xfrm>
            <a:off x="8075137" y="3975359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Yes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08FB572-7BD0-B6DB-85C1-2A09CF81FDA3}"/>
              </a:ext>
            </a:extLst>
          </p:cNvPr>
          <p:cNvSpPr txBox="1"/>
          <p:nvPr/>
        </p:nvSpPr>
        <p:spPr>
          <a:xfrm>
            <a:off x="7125556" y="4322404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163902-A2C8-6980-5C6C-226FD40CFD5B}"/>
              </a:ext>
            </a:extLst>
          </p:cNvPr>
          <p:cNvSpPr txBox="1"/>
          <p:nvPr/>
        </p:nvSpPr>
        <p:spPr>
          <a:xfrm>
            <a:off x="3072870" y="5254818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FC07AF-3AFE-AEBE-3B83-450A17D136B4}"/>
              </a:ext>
            </a:extLst>
          </p:cNvPr>
          <p:cNvSpPr txBox="1"/>
          <p:nvPr/>
        </p:nvSpPr>
        <p:spPr>
          <a:xfrm>
            <a:off x="548299" y="1518322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40 MHz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240483-9420-CA8F-C68A-2EF3CFD00D93}"/>
              </a:ext>
            </a:extLst>
          </p:cNvPr>
          <p:cNvSpPr txBox="1"/>
          <p:nvPr/>
        </p:nvSpPr>
        <p:spPr>
          <a:xfrm>
            <a:off x="11299103" y="2955946"/>
            <a:ext cx="900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 GB/s</a:t>
            </a:r>
          </a:p>
        </p:txBody>
      </p:sp>
      <p:pic>
        <p:nvPicPr>
          <p:cNvPr id="29" name="Picture 2" descr="the FC7 AMC for DAQ &amp; control applications in CMS">
            <a:extLst>
              <a:ext uri="{FF2B5EF4-FFF2-40B4-BE49-F238E27FC236}">
                <a16:creationId xmlns:a16="http://schemas.microsoft.com/office/drawing/2014/main" id="{B803D798-C6B9-5AAF-A0BF-9098EF9DD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428" y="5460315"/>
            <a:ext cx="1192318" cy="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Downtown Atlanta is going digital—and it's not all good news - Curbed  Atlanta">
            <a:extLst>
              <a:ext uri="{FF2B5EF4-FFF2-40B4-BE49-F238E27FC236}">
                <a16:creationId xmlns:a16="http://schemas.microsoft.com/office/drawing/2014/main" id="{5997C5DF-6C78-1F5F-D3F3-B695FC1D75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1" b="7931"/>
          <a:stretch/>
        </p:blipFill>
        <p:spPr bwMode="auto">
          <a:xfrm>
            <a:off x="4638935" y="2821843"/>
            <a:ext cx="1416010" cy="119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785E00B-F6F0-B392-87D5-4DBF32395FA5}"/>
                  </a:ext>
                </a:extLst>
              </p:cNvPr>
              <p:cNvSpPr txBox="1"/>
              <p:nvPr/>
            </p:nvSpPr>
            <p:spPr>
              <a:xfrm>
                <a:off x="2471584" y="5790439"/>
                <a:ext cx="25572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Very fast: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&lt;4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μs</m:t>
                    </m:r>
                  </m:oMath>
                </a14:m>
                <a:endParaRPr lang="en-US" dirty="0"/>
              </a:p>
              <a:p>
                <a:r>
                  <a:rPr lang="en-US" dirty="0"/>
                  <a:t>But coarse information</a:t>
                </a: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785E00B-F6F0-B392-87D5-4DBF32395F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1584" y="5790439"/>
                <a:ext cx="2557258" cy="646331"/>
              </a:xfrm>
              <a:prstGeom prst="rect">
                <a:avLst/>
              </a:prstGeom>
              <a:blipFill>
                <a:blip r:embed="rId5"/>
                <a:stretch>
                  <a:fillRect l="-1980" t="-5882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07B1571D-2186-7056-56DD-832A011E1231}"/>
              </a:ext>
            </a:extLst>
          </p:cNvPr>
          <p:cNvSpPr txBox="1"/>
          <p:nvPr/>
        </p:nvSpPr>
        <p:spPr>
          <a:xfrm>
            <a:off x="6054945" y="2717425"/>
            <a:ext cx="2393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Slower, but almost full detector information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E992DF-D6CD-014F-834F-C5F8ED6949A2}"/>
              </a:ext>
            </a:extLst>
          </p:cNvPr>
          <p:cNvSpPr txBox="1"/>
          <p:nvPr/>
        </p:nvSpPr>
        <p:spPr>
          <a:xfrm>
            <a:off x="2784350" y="1433110"/>
            <a:ext cx="62550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200" dirty="0"/>
              <a:t>Two-stage system: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Level 1 (L1)</a:t>
            </a:r>
            <a:r>
              <a:rPr lang="en-US" sz="2000" dirty="0"/>
              <a:t>:</a:t>
            </a:r>
            <a:r>
              <a:rPr lang="en-US" sz="2000" b="1" dirty="0"/>
              <a:t> </a:t>
            </a:r>
            <a:r>
              <a:rPr lang="en-US" sz="2000" dirty="0"/>
              <a:t>hardware (FPGA) based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High-Level Trigger (HLT)</a:t>
            </a:r>
            <a:r>
              <a:rPr lang="en-US" sz="2000" dirty="0"/>
              <a:t>: software (CPU) based</a:t>
            </a:r>
          </a:p>
          <a:p>
            <a:endParaRPr lang="en-US" dirty="0"/>
          </a:p>
        </p:txBody>
      </p:sp>
      <p:sp>
        <p:nvSpPr>
          <p:cNvPr id="44" name="Date Placeholder 43">
            <a:extLst>
              <a:ext uri="{FF2B5EF4-FFF2-40B4-BE49-F238E27FC236}">
                <a16:creationId xmlns:a16="http://schemas.microsoft.com/office/drawing/2014/main" id="{2B4702E4-B3AE-CD7D-7DB4-B9396AAE3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A6A1C2E7-6D56-36D0-D583-9E70FB163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18</a:t>
            </a:fld>
            <a:endParaRPr lang="en-US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845DC7DB-0177-E6AE-6F3C-E5DD22ABB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17870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686EB-CDE5-7648-6A8F-3208E2ED8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TLA / data scouting / Turbo Streams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88754-3A96-B234-9B6B-D22FCBE6C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Main idea: exchange event size for event rate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Define streams with only a subset of the data:</a:t>
            </a:r>
          </a:p>
          <a:p>
            <a:pPr lvl="1"/>
            <a:r>
              <a:rPr lang="en-US" dirty="0"/>
              <a:t>Muons</a:t>
            </a:r>
          </a:p>
          <a:p>
            <a:pPr lvl="1"/>
            <a:r>
              <a:rPr lang="en-US" dirty="0"/>
              <a:t>Jets</a:t>
            </a:r>
          </a:p>
          <a:p>
            <a:pPr lvl="1"/>
            <a:r>
              <a:rPr lang="en-US" dirty="0"/>
              <a:t>Electrons/photons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Physics objects as reconstructed at the trigger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Enables lower trigger thresholds with reduced bandwidth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F2FDDD-8D7F-5ED3-3471-3EE79EAD2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152" y="1462088"/>
            <a:ext cx="3309661" cy="345115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872F9B-9F8A-6EC7-2748-145574AF1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F9060-B35E-F9CC-6B2B-D426EE0A9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19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E26326B-5D07-C8DC-2AED-31F5E0646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3350987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CB119-24D5-1D39-2576-FD1C23BEB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highest-energy accelerator in the world</a:t>
            </a:r>
          </a:p>
        </p:txBody>
      </p:sp>
      <p:pic>
        <p:nvPicPr>
          <p:cNvPr id="1026" name="Picture 2" descr="The unseen progress of the LHC | symmetry magazine">
            <a:extLst>
              <a:ext uri="{FF2B5EF4-FFF2-40B4-BE49-F238E27FC236}">
                <a16:creationId xmlns:a16="http://schemas.microsoft.com/office/drawing/2014/main" id="{B8938716-2163-0697-8E27-BFED5DDFC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564" y="1514237"/>
            <a:ext cx="8456057" cy="475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rc 12">
            <a:extLst>
              <a:ext uri="{FF2B5EF4-FFF2-40B4-BE49-F238E27FC236}">
                <a16:creationId xmlns:a16="http://schemas.microsoft.com/office/drawing/2014/main" id="{17799FD1-C528-99CB-FE48-CA14C6E0EA64}"/>
              </a:ext>
            </a:extLst>
          </p:cNvPr>
          <p:cNvSpPr/>
          <p:nvPr/>
        </p:nvSpPr>
        <p:spPr>
          <a:xfrm rot="14103426">
            <a:off x="5871991" y="1693259"/>
            <a:ext cx="1736074" cy="4616067"/>
          </a:xfrm>
          <a:prstGeom prst="arc">
            <a:avLst>
              <a:gd name="adj1" fmla="val 17389498"/>
              <a:gd name="adj2" fmla="val 1916307"/>
            </a:avLst>
          </a:prstGeom>
          <a:ln w="762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576E76D9-7ADF-46CA-7F0C-A8964D71BC7C}"/>
              </a:ext>
            </a:extLst>
          </p:cNvPr>
          <p:cNvSpPr/>
          <p:nvPr/>
        </p:nvSpPr>
        <p:spPr>
          <a:xfrm rot="794110">
            <a:off x="6002357" y="3050192"/>
            <a:ext cx="1736074" cy="4616067"/>
          </a:xfrm>
          <a:prstGeom prst="arc">
            <a:avLst>
              <a:gd name="adj1" fmla="val 17389498"/>
              <a:gd name="adj2" fmla="val 1916307"/>
            </a:avLst>
          </a:prstGeom>
          <a:ln w="762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FA112B-FFD5-C081-B370-D110BB8DD13E}"/>
              </a:ext>
            </a:extLst>
          </p:cNvPr>
          <p:cNvSpPr txBox="1"/>
          <p:nvPr/>
        </p:nvSpPr>
        <p:spPr>
          <a:xfrm>
            <a:off x="4119563" y="3155132"/>
            <a:ext cx="1608768" cy="369332"/>
          </a:xfrm>
          <a:prstGeom prst="rect">
            <a:avLst/>
          </a:prstGeom>
          <a:solidFill>
            <a:srgbClr val="FFFFFF">
              <a:alpha val="7098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7 TeV protons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6520E2-4DEF-043D-B147-44D1F58AE464}"/>
              </a:ext>
            </a:extLst>
          </p:cNvPr>
          <p:cNvSpPr txBox="1"/>
          <p:nvPr/>
        </p:nvSpPr>
        <p:spPr>
          <a:xfrm>
            <a:off x="8136264" y="4988893"/>
            <a:ext cx="1608768" cy="369332"/>
          </a:xfrm>
          <a:prstGeom prst="rect">
            <a:avLst/>
          </a:prstGeom>
          <a:solidFill>
            <a:srgbClr val="FFFFFF">
              <a:alpha val="7098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7 TeV protons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2E3A43-87C3-55A1-5000-747C19F335C1}"/>
              </a:ext>
            </a:extLst>
          </p:cNvPr>
          <p:cNvSpPr txBox="1"/>
          <p:nvPr/>
        </p:nvSpPr>
        <p:spPr>
          <a:xfrm>
            <a:off x="7901484" y="1760725"/>
            <a:ext cx="2078328" cy="646331"/>
          </a:xfrm>
          <a:prstGeom prst="rect">
            <a:avLst/>
          </a:prstGeom>
          <a:solidFill>
            <a:srgbClr val="FFFFFF">
              <a:alpha val="7098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7,000 times the proton mass!</a:t>
            </a: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61F5B5E8-7557-B444-524B-B235FEC8B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9E5340B5-A715-11A6-E27D-A33F0624A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2</a:t>
            </a:fld>
            <a:endParaRPr lang="en-US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D8F769D8-9338-77E2-3B61-BA091C3C0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1448122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F56178E-7EC8-61F6-CFE4-3F14C345F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vs. </a:t>
            </a:r>
            <a:r>
              <a:rPr lang="en-US" dirty="0">
                <a:solidFill>
                  <a:schemeClr val="accent5"/>
                </a:solidFill>
              </a:rPr>
              <a:t>scouting</a:t>
            </a:r>
            <a:r>
              <a:rPr lang="en-US" dirty="0"/>
              <a:t> pipelines</a:t>
            </a:r>
          </a:p>
        </p:txBody>
      </p:sp>
      <p:sp>
        <p:nvSpPr>
          <p:cNvPr id="5" name="Diamond 4">
            <a:extLst>
              <a:ext uri="{FF2B5EF4-FFF2-40B4-BE49-F238E27FC236}">
                <a16:creationId xmlns:a16="http://schemas.microsoft.com/office/drawing/2014/main" id="{E2EAE2E0-88F2-1B96-202A-0148A77FB7BE}"/>
              </a:ext>
            </a:extLst>
          </p:cNvPr>
          <p:cNvSpPr>
            <a:spLocks noChangeAspect="1"/>
          </p:cNvSpPr>
          <p:nvPr/>
        </p:nvSpPr>
        <p:spPr>
          <a:xfrm>
            <a:off x="3080615" y="4658799"/>
            <a:ext cx="1012562" cy="1012562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L1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54401BD7-2267-8C9C-E7C6-4E7461C1084D}"/>
              </a:ext>
            </a:extLst>
          </p:cNvPr>
          <p:cNvSpPr/>
          <p:nvPr/>
        </p:nvSpPr>
        <p:spPr>
          <a:xfrm>
            <a:off x="10666090" y="2015278"/>
            <a:ext cx="1328415" cy="1003289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Storage</a:t>
            </a:r>
          </a:p>
        </p:txBody>
      </p:sp>
      <p:pic>
        <p:nvPicPr>
          <p:cNvPr id="7" name="Picture 2" descr="Safety of high-energy particle collision experiments - Wikipedia">
            <a:extLst>
              <a:ext uri="{FF2B5EF4-FFF2-40B4-BE49-F238E27FC236}">
                <a16:creationId xmlns:a16="http://schemas.microsoft.com/office/drawing/2014/main" id="{C3543CC0-71CB-92DA-02D2-70CFFE58E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52" y="2010830"/>
            <a:ext cx="1884431" cy="174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iamond 7">
            <a:extLst>
              <a:ext uri="{FF2B5EF4-FFF2-40B4-BE49-F238E27FC236}">
                <a16:creationId xmlns:a16="http://schemas.microsoft.com/office/drawing/2014/main" id="{9FC345EC-42A9-2083-66D2-B687D8AF4108}"/>
              </a:ext>
            </a:extLst>
          </p:cNvPr>
          <p:cNvSpPr>
            <a:spLocks noChangeAspect="1"/>
          </p:cNvSpPr>
          <p:nvPr/>
        </p:nvSpPr>
        <p:spPr>
          <a:xfrm>
            <a:off x="7220073" y="3749294"/>
            <a:ext cx="1011240" cy="101124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HLT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A4401E-91D2-C1DE-FE4E-E484B4297773}"/>
              </a:ext>
            </a:extLst>
          </p:cNvPr>
          <p:cNvSpPr txBox="1"/>
          <p:nvPr/>
        </p:nvSpPr>
        <p:spPr>
          <a:xfrm>
            <a:off x="3033881" y="1645201"/>
            <a:ext cx="2832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Scouting data</a:t>
            </a:r>
          </a:p>
          <a:p>
            <a:pPr algn="ctr"/>
            <a:r>
              <a:rPr lang="en-US" dirty="0">
                <a:solidFill>
                  <a:srgbClr val="7030A0"/>
                </a:solidFill>
              </a:rPr>
              <a:t> (</a:t>
            </a:r>
            <a:r>
              <a:rPr lang="en-US" b="1" dirty="0">
                <a:solidFill>
                  <a:srgbClr val="7030A0"/>
                </a:solidFill>
              </a:rPr>
              <a:t>No</a:t>
            </a:r>
            <a:r>
              <a:rPr lang="en-US" dirty="0">
                <a:solidFill>
                  <a:srgbClr val="7030A0"/>
                </a:solidFill>
              </a:rPr>
              <a:t> offline reconstruction)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0ECC8A-EC9F-7771-F2B5-B508C8CF336E}"/>
              </a:ext>
            </a:extLst>
          </p:cNvPr>
          <p:cNvSpPr txBox="1"/>
          <p:nvPr/>
        </p:nvSpPr>
        <p:spPr>
          <a:xfrm>
            <a:off x="3423967" y="4352102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100 kHz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D93038-37E8-F5B2-E9F0-5DF7C1A05A79}"/>
              </a:ext>
            </a:extLst>
          </p:cNvPr>
          <p:cNvSpPr txBox="1"/>
          <p:nvPr/>
        </p:nvSpPr>
        <p:spPr>
          <a:xfrm>
            <a:off x="7810491" y="3815069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 kHz</a:t>
            </a:r>
          </a:p>
        </p:txBody>
      </p:sp>
      <p:sp>
        <p:nvSpPr>
          <p:cNvPr id="12" name="Multidocument 11">
            <a:extLst>
              <a:ext uri="{FF2B5EF4-FFF2-40B4-BE49-F238E27FC236}">
                <a16:creationId xmlns:a16="http://schemas.microsoft.com/office/drawing/2014/main" id="{EC451ADA-337E-D91B-2E74-B8A0105E0CD3}"/>
              </a:ext>
            </a:extLst>
          </p:cNvPr>
          <p:cNvSpPr/>
          <p:nvPr/>
        </p:nvSpPr>
        <p:spPr>
          <a:xfrm>
            <a:off x="1001882" y="4698561"/>
            <a:ext cx="1736996" cy="933039"/>
          </a:xfrm>
          <a:prstGeom prst="flowChartMulti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Hardware reconstruction</a:t>
            </a:r>
          </a:p>
        </p:txBody>
      </p:sp>
      <p:sp>
        <p:nvSpPr>
          <p:cNvPr id="13" name="Multidocument 12">
            <a:extLst>
              <a:ext uri="{FF2B5EF4-FFF2-40B4-BE49-F238E27FC236}">
                <a16:creationId xmlns:a16="http://schemas.microsoft.com/office/drawing/2014/main" id="{3B643198-24AA-8B86-1583-F3B77CAA214C}"/>
              </a:ext>
            </a:extLst>
          </p:cNvPr>
          <p:cNvSpPr/>
          <p:nvPr/>
        </p:nvSpPr>
        <p:spPr>
          <a:xfrm>
            <a:off x="4598796" y="4698561"/>
            <a:ext cx="1662414" cy="933039"/>
          </a:xfrm>
          <a:prstGeom prst="flowChartMulti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Online software reconstruction</a:t>
            </a:r>
          </a:p>
        </p:txBody>
      </p:sp>
      <p:sp>
        <p:nvSpPr>
          <p:cNvPr id="14" name="Multidocument 13">
            <a:extLst>
              <a:ext uri="{FF2B5EF4-FFF2-40B4-BE49-F238E27FC236}">
                <a16:creationId xmlns:a16="http://schemas.microsoft.com/office/drawing/2014/main" id="{835A6951-CDFF-5D3F-2A37-215BBA309AC0}"/>
              </a:ext>
            </a:extLst>
          </p:cNvPr>
          <p:cNvSpPr/>
          <p:nvPr/>
        </p:nvSpPr>
        <p:spPr>
          <a:xfrm>
            <a:off x="9269934" y="3788395"/>
            <a:ext cx="1762512" cy="933039"/>
          </a:xfrm>
          <a:prstGeom prst="flowChartMulti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Offline software reconstruction</a:t>
            </a: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C0BF3B04-AD1D-5DCC-0FFB-E7F5B7DB362C}"/>
              </a:ext>
            </a:extLst>
          </p:cNvPr>
          <p:cNvSpPr>
            <a:spLocks noChangeAspect="1"/>
          </p:cNvSpPr>
          <p:nvPr/>
        </p:nvSpPr>
        <p:spPr>
          <a:xfrm>
            <a:off x="6096000" y="1769184"/>
            <a:ext cx="1662414" cy="1495477"/>
          </a:xfrm>
          <a:prstGeom prst="diamond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Scouting triggers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EC60D9D-CC72-072E-AB35-56CE8C03191E}"/>
              </a:ext>
            </a:extLst>
          </p:cNvPr>
          <p:cNvCxnSpPr>
            <a:cxnSpLocks/>
            <a:stCxn id="12" idx="3"/>
            <a:endCxn id="5" idx="1"/>
          </p:cNvCxnSpPr>
          <p:nvPr/>
        </p:nvCxnSpPr>
        <p:spPr>
          <a:xfrm flipV="1">
            <a:off x="2738878" y="5165080"/>
            <a:ext cx="341737" cy="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27DAD9C-FE54-68FD-B4D0-CC2BF88ED8B6}"/>
              </a:ext>
            </a:extLst>
          </p:cNvPr>
          <p:cNvCxnSpPr>
            <a:cxnSpLocks/>
            <a:stCxn id="5" idx="3"/>
            <a:endCxn id="13" idx="1"/>
          </p:cNvCxnSpPr>
          <p:nvPr/>
        </p:nvCxnSpPr>
        <p:spPr>
          <a:xfrm>
            <a:off x="4093177" y="5165080"/>
            <a:ext cx="505619" cy="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9C14572-5F75-DB07-E131-0A124031AB65}"/>
              </a:ext>
            </a:extLst>
          </p:cNvPr>
          <p:cNvCxnSpPr>
            <a:cxnSpLocks/>
            <a:stCxn id="8" idx="3"/>
            <a:endCxn id="14" idx="1"/>
          </p:cNvCxnSpPr>
          <p:nvPr/>
        </p:nvCxnSpPr>
        <p:spPr>
          <a:xfrm>
            <a:off x="8231313" y="4254914"/>
            <a:ext cx="1038621" cy="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D10BCEE4-ACD7-7420-C6F8-E904FA990731}"/>
              </a:ext>
            </a:extLst>
          </p:cNvPr>
          <p:cNvCxnSpPr>
            <a:cxnSpLocks/>
            <a:stCxn id="7" idx="2"/>
            <a:endCxn id="12" idx="1"/>
          </p:cNvCxnSpPr>
          <p:nvPr/>
        </p:nvCxnSpPr>
        <p:spPr>
          <a:xfrm rot="5400000">
            <a:off x="439907" y="4314019"/>
            <a:ext cx="1413037" cy="289086"/>
          </a:xfrm>
          <a:prstGeom prst="bentConnector4">
            <a:avLst>
              <a:gd name="adj1" fmla="val 33492"/>
              <a:gd name="adj2" fmla="val 179077"/>
            </a:avLst>
          </a:prstGeom>
          <a:ln w="63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AEA3A6C5-290B-C617-2A37-A92DACF2CACA}"/>
              </a:ext>
            </a:extLst>
          </p:cNvPr>
          <p:cNvCxnSpPr>
            <a:cxnSpLocks/>
            <a:stCxn id="13" idx="3"/>
            <a:endCxn id="8" idx="1"/>
          </p:cNvCxnSpPr>
          <p:nvPr/>
        </p:nvCxnSpPr>
        <p:spPr>
          <a:xfrm flipV="1">
            <a:off x="6261210" y="4254914"/>
            <a:ext cx="958863" cy="910167"/>
          </a:xfrm>
          <a:prstGeom prst="bentConnector3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EF62F232-285A-A082-0A65-F7E1282EC663}"/>
              </a:ext>
            </a:extLst>
          </p:cNvPr>
          <p:cNvCxnSpPr>
            <a:cxnSpLocks/>
            <a:stCxn id="13" idx="3"/>
            <a:endCxn id="15" idx="1"/>
          </p:cNvCxnSpPr>
          <p:nvPr/>
        </p:nvCxnSpPr>
        <p:spPr>
          <a:xfrm flipH="1" flipV="1">
            <a:off x="6096000" y="2516923"/>
            <a:ext cx="165210" cy="2648158"/>
          </a:xfrm>
          <a:prstGeom prst="bentConnector5">
            <a:avLst>
              <a:gd name="adj1" fmla="val -138369"/>
              <a:gd name="adj2" fmla="val 44690"/>
              <a:gd name="adj3" fmla="val 238369"/>
            </a:avLst>
          </a:prstGeom>
          <a:ln w="6350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E4FBE69-BF3A-9555-2834-3F0D162BF96F}"/>
              </a:ext>
            </a:extLst>
          </p:cNvPr>
          <p:cNvCxnSpPr>
            <a:cxnSpLocks/>
            <a:stCxn id="15" idx="3"/>
            <a:endCxn id="6" idx="2"/>
          </p:cNvCxnSpPr>
          <p:nvPr/>
        </p:nvCxnSpPr>
        <p:spPr>
          <a:xfrm>
            <a:off x="7758414" y="2516923"/>
            <a:ext cx="2911797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49D1DCFF-FEB6-9EB1-F041-87925FFA08EC}"/>
              </a:ext>
            </a:extLst>
          </p:cNvPr>
          <p:cNvCxnSpPr>
            <a:endCxn id="6" idx="1"/>
          </p:cNvCxnSpPr>
          <p:nvPr/>
        </p:nvCxnSpPr>
        <p:spPr>
          <a:xfrm rot="5400000" flipH="1" flipV="1">
            <a:off x="10404071" y="3464736"/>
            <a:ext cx="1373463" cy="478991"/>
          </a:xfrm>
          <a:prstGeom prst="bentConnector3">
            <a:avLst>
              <a:gd name="adj1" fmla="val 2328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B5ED80D-D0F9-8B9A-E4A6-574D2F0211A2}"/>
              </a:ext>
            </a:extLst>
          </p:cNvPr>
          <p:cNvSpPr txBox="1"/>
          <p:nvPr/>
        </p:nvSpPr>
        <p:spPr>
          <a:xfrm>
            <a:off x="7660402" y="2610847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&gt;&gt; 1 kHz</a:t>
            </a:r>
          </a:p>
        </p:txBody>
      </p:sp>
      <p:sp>
        <p:nvSpPr>
          <p:cNvPr id="25" name="Explosion 1 24">
            <a:extLst>
              <a:ext uri="{FF2B5EF4-FFF2-40B4-BE49-F238E27FC236}">
                <a16:creationId xmlns:a16="http://schemas.microsoft.com/office/drawing/2014/main" id="{CE470F4C-3E1D-7DB2-5739-2E9D718C1BA1}"/>
              </a:ext>
            </a:extLst>
          </p:cNvPr>
          <p:cNvSpPr/>
          <p:nvPr/>
        </p:nvSpPr>
        <p:spPr>
          <a:xfrm>
            <a:off x="7880271" y="5165080"/>
            <a:ext cx="2112365" cy="1003288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Lost forever</a:t>
            </a: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9293CA0F-FEBD-D2AE-9A71-30EB0842FE43}"/>
              </a:ext>
            </a:extLst>
          </p:cNvPr>
          <p:cNvCxnSpPr>
            <a:cxnSpLocks/>
            <a:stCxn id="5" idx="2"/>
            <a:endCxn id="25" idx="1"/>
          </p:cNvCxnSpPr>
          <p:nvPr/>
        </p:nvCxnSpPr>
        <p:spPr>
          <a:xfrm rot="5400000" flipH="1" flipV="1">
            <a:off x="5680519" y="3471610"/>
            <a:ext cx="106127" cy="4293375"/>
          </a:xfrm>
          <a:prstGeom prst="bentConnector4">
            <a:avLst>
              <a:gd name="adj1" fmla="val -215402"/>
              <a:gd name="adj2" fmla="val 62687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E6D217D2-C3EA-5EF5-57AF-7101F4D306FA}"/>
              </a:ext>
            </a:extLst>
          </p:cNvPr>
          <p:cNvCxnSpPr>
            <a:cxnSpLocks/>
            <a:stCxn id="8" idx="2"/>
            <a:endCxn id="25" idx="0"/>
          </p:cNvCxnSpPr>
          <p:nvPr/>
        </p:nvCxnSpPr>
        <p:spPr>
          <a:xfrm rot="16200000" flipH="1">
            <a:off x="8310796" y="4175431"/>
            <a:ext cx="404546" cy="1574752"/>
          </a:xfrm>
          <a:prstGeom prst="bentConnector3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>
            <a:extLst>
              <a:ext uri="{FF2B5EF4-FFF2-40B4-BE49-F238E27FC236}">
                <a16:creationId xmlns:a16="http://schemas.microsoft.com/office/drawing/2014/main" id="{26B454A1-8B3F-0956-3E52-3FE785F3FDE7}"/>
              </a:ext>
            </a:extLst>
          </p:cNvPr>
          <p:cNvCxnSpPr>
            <a:cxnSpLocks/>
            <a:stCxn id="15" idx="2"/>
            <a:endCxn id="25" idx="2"/>
          </p:cNvCxnSpPr>
          <p:nvPr/>
        </p:nvCxnSpPr>
        <p:spPr>
          <a:xfrm rot="16200000" flipH="1">
            <a:off x="6366780" y="3825088"/>
            <a:ext cx="2903707" cy="1782852"/>
          </a:xfrm>
          <a:prstGeom prst="bentConnector3">
            <a:avLst>
              <a:gd name="adj1" fmla="val 107873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AD1844D-FFAB-A2FD-7117-329DE67B41AA}"/>
              </a:ext>
            </a:extLst>
          </p:cNvPr>
          <p:cNvSpPr txBox="1"/>
          <p:nvPr/>
        </p:nvSpPr>
        <p:spPr>
          <a:xfrm>
            <a:off x="3872088" y="5227712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Yes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18825A-AD2B-D4C9-1A23-098CF0AF061D}"/>
              </a:ext>
            </a:extLst>
          </p:cNvPr>
          <p:cNvSpPr txBox="1"/>
          <p:nvPr/>
        </p:nvSpPr>
        <p:spPr>
          <a:xfrm>
            <a:off x="8054009" y="4270482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Yes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DA96E28-86B9-3F1C-336B-EB233281F0E2}"/>
              </a:ext>
            </a:extLst>
          </p:cNvPr>
          <p:cNvSpPr txBox="1"/>
          <p:nvPr/>
        </p:nvSpPr>
        <p:spPr>
          <a:xfrm>
            <a:off x="7666960" y="2134770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Yes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E1AF0BF-C40D-9943-E618-6CD1ABE325CD}"/>
              </a:ext>
            </a:extLst>
          </p:cNvPr>
          <p:cNvSpPr txBox="1"/>
          <p:nvPr/>
        </p:nvSpPr>
        <p:spPr>
          <a:xfrm>
            <a:off x="7181502" y="4698894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B61397A-20CF-FE04-782B-E94876829B71}"/>
              </a:ext>
            </a:extLst>
          </p:cNvPr>
          <p:cNvSpPr txBox="1"/>
          <p:nvPr/>
        </p:nvSpPr>
        <p:spPr>
          <a:xfrm>
            <a:off x="3010323" y="5499630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9B0E208-310C-3FBA-E3CB-4B1CAAF97CC8}"/>
              </a:ext>
            </a:extLst>
          </p:cNvPr>
          <p:cNvSpPr txBox="1"/>
          <p:nvPr/>
        </p:nvSpPr>
        <p:spPr>
          <a:xfrm>
            <a:off x="6838040" y="3282775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D31F00F-0323-8128-D90B-DAF7229B3E9C}"/>
              </a:ext>
            </a:extLst>
          </p:cNvPr>
          <p:cNvSpPr txBox="1"/>
          <p:nvPr/>
        </p:nvSpPr>
        <p:spPr>
          <a:xfrm>
            <a:off x="486201" y="1613055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40 MHz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500C27C-38C4-2560-8D4D-5DFE876AD35B}"/>
              </a:ext>
            </a:extLst>
          </p:cNvPr>
          <p:cNvSpPr txBox="1"/>
          <p:nvPr/>
        </p:nvSpPr>
        <p:spPr>
          <a:xfrm>
            <a:off x="11308730" y="3303345"/>
            <a:ext cx="883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 GB/s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F2942F-EC89-8E02-6810-1B2CCCBC56A5}"/>
              </a:ext>
            </a:extLst>
          </p:cNvPr>
          <p:cNvSpPr txBox="1"/>
          <p:nvPr/>
        </p:nvSpPr>
        <p:spPr>
          <a:xfrm>
            <a:off x="8936453" y="1691414"/>
            <a:ext cx="1885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&lt;&lt; 1 MB / </a:t>
            </a:r>
            <a:r>
              <a:rPr lang="en-US" b="1" dirty="0" err="1"/>
              <a:t>evt</a:t>
            </a:r>
            <a:r>
              <a:rPr lang="en-US" b="1" dirty="0"/>
              <a:t> </a:t>
            </a:r>
            <a:r>
              <a:rPr lang="en-US" b="1" dirty="0">
                <a:sym typeface="Wingdings" pitchFamily="2" charset="2"/>
              </a:rPr>
              <a:t> &lt; 1 GB/s</a:t>
            </a:r>
            <a:endParaRPr lang="en-US" b="1" dirty="0"/>
          </a:p>
        </p:txBody>
      </p:sp>
      <p:sp>
        <p:nvSpPr>
          <p:cNvPr id="60" name="Date Placeholder 59">
            <a:extLst>
              <a:ext uri="{FF2B5EF4-FFF2-40B4-BE49-F238E27FC236}">
                <a16:creationId xmlns:a16="http://schemas.microsoft.com/office/drawing/2014/main" id="{A32293A6-F21B-B228-7084-23787644C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61" name="Slide Number Placeholder 60">
            <a:extLst>
              <a:ext uri="{FF2B5EF4-FFF2-40B4-BE49-F238E27FC236}">
                <a16:creationId xmlns:a16="http://schemas.microsoft.com/office/drawing/2014/main" id="{6F3AB3EE-6F05-1040-BD0B-3C5C17AC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20</a:t>
            </a:fld>
            <a:endParaRPr lang="en-US"/>
          </a:p>
        </p:txBody>
      </p:sp>
      <p:sp>
        <p:nvSpPr>
          <p:cNvPr id="62" name="Footer Placeholder 61">
            <a:extLst>
              <a:ext uri="{FF2B5EF4-FFF2-40B4-BE49-F238E27FC236}">
                <a16:creationId xmlns:a16="http://schemas.microsoft.com/office/drawing/2014/main" id="{30439892-442A-C25E-41A8-184927FC0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80958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  <p:bldP spid="24" grpId="0"/>
      <p:bldP spid="31" grpId="0"/>
      <p:bldP spid="34" grpId="0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DD1C9-7DF7-886C-24DF-CC9092AA9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F9C4D-3213-124E-96AE-7C2C78A3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Delayed data streams (data parking)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52A5F-E72F-AACD-2A62-7E0AA8F76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Main idea: park raw data until processing power available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Similarly define streams with new (lower threshold) triggers:</a:t>
            </a:r>
          </a:p>
          <a:p>
            <a:pPr lvl="1"/>
            <a:r>
              <a:rPr lang="en-US" dirty="0"/>
              <a:t>Muons</a:t>
            </a:r>
          </a:p>
          <a:p>
            <a:pPr lvl="1"/>
            <a:r>
              <a:rPr lang="en-US" dirty="0"/>
              <a:t>Jets</a:t>
            </a:r>
          </a:p>
          <a:p>
            <a:pPr lvl="1"/>
            <a:r>
              <a:rPr lang="en-US" dirty="0"/>
              <a:t>Electrons/photons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Advantage: full data available after processing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Used to be reconstructed at EOY, but today close to “prompt”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D03CA-83F5-DCB5-D283-F90C7AAB7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50AB1A-E5BE-EF66-2BCA-D8D0C7002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CE984-3712-D20B-5A58-26FF85E13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16384415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AA24A-84A8-492F-4E76-1E072DED0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vs. </a:t>
            </a:r>
            <a:r>
              <a:rPr lang="en-US" dirty="0">
                <a:solidFill>
                  <a:schemeClr val="accent2"/>
                </a:solidFill>
              </a:rPr>
              <a:t>parking</a:t>
            </a:r>
            <a:r>
              <a:rPr lang="en-US" dirty="0"/>
              <a:t> pipelines</a:t>
            </a:r>
          </a:p>
        </p:txBody>
      </p:sp>
      <p:sp>
        <p:nvSpPr>
          <p:cNvPr id="3" name="Diamond 2">
            <a:extLst>
              <a:ext uri="{FF2B5EF4-FFF2-40B4-BE49-F238E27FC236}">
                <a16:creationId xmlns:a16="http://schemas.microsoft.com/office/drawing/2014/main" id="{A02C5993-43FA-7EE6-F546-23158DC2052E}"/>
              </a:ext>
            </a:extLst>
          </p:cNvPr>
          <p:cNvSpPr>
            <a:spLocks noChangeAspect="1"/>
          </p:cNvSpPr>
          <p:nvPr/>
        </p:nvSpPr>
        <p:spPr>
          <a:xfrm>
            <a:off x="3075957" y="4533222"/>
            <a:ext cx="1012562" cy="1012562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L1</a:t>
            </a:r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185F2949-5623-8E40-9A92-872834C46EA9}"/>
              </a:ext>
            </a:extLst>
          </p:cNvPr>
          <p:cNvSpPr/>
          <p:nvPr/>
        </p:nvSpPr>
        <p:spPr>
          <a:xfrm>
            <a:off x="8575044" y="1897228"/>
            <a:ext cx="1718246" cy="1255231"/>
          </a:xfrm>
          <a:prstGeom prst="can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Parked (raw) data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B951A9C2-E7E1-285B-C8EA-3CC720C6AE11}"/>
              </a:ext>
            </a:extLst>
          </p:cNvPr>
          <p:cNvSpPr/>
          <p:nvPr/>
        </p:nvSpPr>
        <p:spPr>
          <a:xfrm>
            <a:off x="10689591" y="1753653"/>
            <a:ext cx="1328415" cy="1003289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Storage</a:t>
            </a:r>
          </a:p>
        </p:txBody>
      </p:sp>
      <p:pic>
        <p:nvPicPr>
          <p:cNvPr id="7" name="Picture 2" descr="Safety of high-energy particle collision experiments - Wikipedia">
            <a:extLst>
              <a:ext uri="{FF2B5EF4-FFF2-40B4-BE49-F238E27FC236}">
                <a16:creationId xmlns:a16="http://schemas.microsoft.com/office/drawing/2014/main" id="{891CE857-4EA5-BC53-26FF-488AF771C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9" y="2132944"/>
            <a:ext cx="1884431" cy="174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iamond 7">
            <a:extLst>
              <a:ext uri="{FF2B5EF4-FFF2-40B4-BE49-F238E27FC236}">
                <a16:creationId xmlns:a16="http://schemas.microsoft.com/office/drawing/2014/main" id="{601F1389-11F1-DE36-DAC9-B2A79BFAEDC4}"/>
              </a:ext>
            </a:extLst>
          </p:cNvPr>
          <p:cNvSpPr>
            <a:spLocks noChangeAspect="1"/>
          </p:cNvSpPr>
          <p:nvPr/>
        </p:nvSpPr>
        <p:spPr>
          <a:xfrm>
            <a:off x="7215415" y="3623717"/>
            <a:ext cx="1011240" cy="101124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HLT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D34D6C-7BDF-E62F-3CEC-3C01E9FE6123}"/>
              </a:ext>
            </a:extLst>
          </p:cNvPr>
          <p:cNvSpPr txBox="1"/>
          <p:nvPr/>
        </p:nvSpPr>
        <p:spPr>
          <a:xfrm>
            <a:off x="3419309" y="4226525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100 kHz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456FF5-D682-2632-60FA-AAF185D34D71}"/>
              </a:ext>
            </a:extLst>
          </p:cNvPr>
          <p:cNvSpPr txBox="1"/>
          <p:nvPr/>
        </p:nvSpPr>
        <p:spPr>
          <a:xfrm>
            <a:off x="7805833" y="3689492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 kHz</a:t>
            </a:r>
          </a:p>
        </p:txBody>
      </p:sp>
      <p:sp>
        <p:nvSpPr>
          <p:cNvPr id="11" name="Multidocument 10">
            <a:extLst>
              <a:ext uri="{FF2B5EF4-FFF2-40B4-BE49-F238E27FC236}">
                <a16:creationId xmlns:a16="http://schemas.microsoft.com/office/drawing/2014/main" id="{C16E0C44-FBC1-AF9F-8634-BB143889221D}"/>
              </a:ext>
            </a:extLst>
          </p:cNvPr>
          <p:cNvSpPr/>
          <p:nvPr/>
        </p:nvSpPr>
        <p:spPr>
          <a:xfrm>
            <a:off x="997223" y="4572984"/>
            <a:ext cx="1733891" cy="933039"/>
          </a:xfrm>
          <a:prstGeom prst="flowChartMulti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Hardware reconstruction</a:t>
            </a:r>
          </a:p>
        </p:txBody>
      </p:sp>
      <p:sp>
        <p:nvSpPr>
          <p:cNvPr id="12" name="Multidocument 11">
            <a:extLst>
              <a:ext uri="{FF2B5EF4-FFF2-40B4-BE49-F238E27FC236}">
                <a16:creationId xmlns:a16="http://schemas.microsoft.com/office/drawing/2014/main" id="{91063397-BDD8-22A9-F222-BB97B4B382D2}"/>
              </a:ext>
            </a:extLst>
          </p:cNvPr>
          <p:cNvSpPr/>
          <p:nvPr/>
        </p:nvSpPr>
        <p:spPr>
          <a:xfrm>
            <a:off x="4594137" y="4572984"/>
            <a:ext cx="1692351" cy="933039"/>
          </a:xfrm>
          <a:prstGeom prst="flowChartMulti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Online reconstruction</a:t>
            </a:r>
          </a:p>
        </p:txBody>
      </p:sp>
      <p:sp>
        <p:nvSpPr>
          <p:cNvPr id="13" name="Multidocument 12">
            <a:extLst>
              <a:ext uri="{FF2B5EF4-FFF2-40B4-BE49-F238E27FC236}">
                <a16:creationId xmlns:a16="http://schemas.microsoft.com/office/drawing/2014/main" id="{1FAFE81A-278A-9800-0062-CE9DFB08D862}"/>
              </a:ext>
            </a:extLst>
          </p:cNvPr>
          <p:cNvSpPr/>
          <p:nvPr/>
        </p:nvSpPr>
        <p:spPr>
          <a:xfrm>
            <a:off x="9265276" y="3662818"/>
            <a:ext cx="1718246" cy="933039"/>
          </a:xfrm>
          <a:prstGeom prst="flowChartMulti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Prompt</a:t>
            </a:r>
            <a:r>
              <a:rPr lang="en-US" sz="1500" dirty="0"/>
              <a:t> offline reconstruction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041949A-4F4D-8CE0-FAD5-93D528429787}"/>
              </a:ext>
            </a:extLst>
          </p:cNvPr>
          <p:cNvCxnSpPr>
            <a:cxnSpLocks/>
            <a:stCxn id="11" idx="3"/>
            <a:endCxn id="3" idx="1"/>
          </p:cNvCxnSpPr>
          <p:nvPr/>
        </p:nvCxnSpPr>
        <p:spPr>
          <a:xfrm flipV="1">
            <a:off x="2731114" y="5039503"/>
            <a:ext cx="344843" cy="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A402F7D-2749-F270-CF36-81FB78AD38AA}"/>
              </a:ext>
            </a:extLst>
          </p:cNvPr>
          <p:cNvCxnSpPr>
            <a:cxnSpLocks/>
            <a:stCxn id="3" idx="3"/>
            <a:endCxn id="12" idx="1"/>
          </p:cNvCxnSpPr>
          <p:nvPr/>
        </p:nvCxnSpPr>
        <p:spPr>
          <a:xfrm>
            <a:off x="4088519" y="5039503"/>
            <a:ext cx="505618" cy="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A51E709-06F5-A375-D853-26B9D2B62C46}"/>
              </a:ext>
            </a:extLst>
          </p:cNvPr>
          <p:cNvCxnSpPr>
            <a:cxnSpLocks/>
            <a:stCxn id="8" idx="3"/>
            <a:endCxn id="13" idx="1"/>
          </p:cNvCxnSpPr>
          <p:nvPr/>
        </p:nvCxnSpPr>
        <p:spPr>
          <a:xfrm>
            <a:off x="8226655" y="4129337"/>
            <a:ext cx="1038621" cy="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2D19BC69-7136-61C1-2D08-ECECA0BA7904}"/>
              </a:ext>
            </a:extLst>
          </p:cNvPr>
          <p:cNvCxnSpPr>
            <a:cxnSpLocks/>
            <a:stCxn id="7" idx="2"/>
            <a:endCxn id="11" idx="1"/>
          </p:cNvCxnSpPr>
          <p:nvPr/>
        </p:nvCxnSpPr>
        <p:spPr>
          <a:xfrm rot="5400000">
            <a:off x="567051" y="4304330"/>
            <a:ext cx="1165346" cy="305002"/>
          </a:xfrm>
          <a:prstGeom prst="bentConnector4">
            <a:avLst>
              <a:gd name="adj1" fmla="val 29984"/>
              <a:gd name="adj2" fmla="val 174950"/>
            </a:avLst>
          </a:prstGeom>
          <a:ln w="63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B98BC491-81F9-4480-B7FF-CFD98813F4C6}"/>
              </a:ext>
            </a:extLst>
          </p:cNvPr>
          <p:cNvCxnSpPr>
            <a:cxnSpLocks/>
            <a:stCxn id="12" idx="3"/>
            <a:endCxn id="8" idx="1"/>
          </p:cNvCxnSpPr>
          <p:nvPr/>
        </p:nvCxnSpPr>
        <p:spPr>
          <a:xfrm flipV="1">
            <a:off x="6286488" y="4129337"/>
            <a:ext cx="928927" cy="910167"/>
          </a:xfrm>
          <a:prstGeom prst="bentConnector3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4ABC2A32-5AF5-377E-8460-5DE59F163433}"/>
              </a:ext>
            </a:extLst>
          </p:cNvPr>
          <p:cNvCxnSpPr>
            <a:endCxn id="6" idx="1"/>
          </p:cNvCxnSpPr>
          <p:nvPr/>
        </p:nvCxnSpPr>
        <p:spPr>
          <a:xfrm rot="5400000" flipH="1" flipV="1">
            <a:off x="10427572" y="3203111"/>
            <a:ext cx="1373463" cy="478991"/>
          </a:xfrm>
          <a:prstGeom prst="bentConnector3">
            <a:avLst>
              <a:gd name="adj1" fmla="val 2328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B5E253D-A426-0D0A-BD45-C1558A13A1B4}"/>
              </a:ext>
            </a:extLst>
          </p:cNvPr>
          <p:cNvSpPr txBox="1"/>
          <p:nvPr/>
        </p:nvSpPr>
        <p:spPr>
          <a:xfrm>
            <a:off x="7229820" y="2738479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&gt; 1 kHz</a:t>
            </a:r>
          </a:p>
        </p:txBody>
      </p:sp>
      <p:sp>
        <p:nvSpPr>
          <p:cNvPr id="25" name="Explosion 1 24">
            <a:extLst>
              <a:ext uri="{FF2B5EF4-FFF2-40B4-BE49-F238E27FC236}">
                <a16:creationId xmlns:a16="http://schemas.microsoft.com/office/drawing/2014/main" id="{3327B30C-4931-D21B-99B3-6E48F2B75F1D}"/>
              </a:ext>
            </a:extLst>
          </p:cNvPr>
          <p:cNvSpPr/>
          <p:nvPr/>
        </p:nvSpPr>
        <p:spPr>
          <a:xfrm>
            <a:off x="7729343" y="5488830"/>
            <a:ext cx="2064014" cy="1003288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Lost forever</a:t>
            </a: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78BD0AF6-F620-6E7A-6AA0-F864BFE84678}"/>
              </a:ext>
            </a:extLst>
          </p:cNvPr>
          <p:cNvCxnSpPr>
            <a:cxnSpLocks/>
            <a:stCxn id="3" idx="2"/>
            <a:endCxn id="25" idx="1"/>
          </p:cNvCxnSpPr>
          <p:nvPr/>
        </p:nvCxnSpPr>
        <p:spPr>
          <a:xfrm rot="16200000" flipH="1">
            <a:off x="5484190" y="3643831"/>
            <a:ext cx="343200" cy="4147105"/>
          </a:xfrm>
          <a:prstGeom prst="bentConnector2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C0ACFBEE-E53E-50F1-6228-7EAF949AD15C}"/>
              </a:ext>
            </a:extLst>
          </p:cNvPr>
          <p:cNvCxnSpPr>
            <a:cxnSpLocks/>
            <a:stCxn id="8" idx="2"/>
            <a:endCxn id="25" idx="0"/>
          </p:cNvCxnSpPr>
          <p:nvPr/>
        </p:nvCxnSpPr>
        <p:spPr>
          <a:xfrm rot="16200000" flipH="1">
            <a:off x="7992086" y="4363905"/>
            <a:ext cx="853873" cy="1395975"/>
          </a:xfrm>
          <a:prstGeom prst="bentConnector3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1D4FDD1-7749-3879-BD8C-2503B4AC4326}"/>
              </a:ext>
            </a:extLst>
          </p:cNvPr>
          <p:cNvSpPr txBox="1"/>
          <p:nvPr/>
        </p:nvSpPr>
        <p:spPr>
          <a:xfrm>
            <a:off x="3844406" y="5088827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Yes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E9E5671-DEC2-4862-36F1-F9C3F1D31C24}"/>
              </a:ext>
            </a:extLst>
          </p:cNvPr>
          <p:cNvSpPr txBox="1"/>
          <p:nvPr/>
        </p:nvSpPr>
        <p:spPr>
          <a:xfrm>
            <a:off x="8049351" y="4144905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Yes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DA57958-0E40-50E6-48FD-7DFF1D6C5BED}"/>
              </a:ext>
            </a:extLst>
          </p:cNvPr>
          <p:cNvSpPr txBox="1"/>
          <p:nvPr/>
        </p:nvSpPr>
        <p:spPr>
          <a:xfrm>
            <a:off x="7523174" y="2090709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Yes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996575-D0D0-3EC6-0E69-B45CFC8CD913}"/>
              </a:ext>
            </a:extLst>
          </p:cNvPr>
          <p:cNvSpPr txBox="1"/>
          <p:nvPr/>
        </p:nvSpPr>
        <p:spPr>
          <a:xfrm>
            <a:off x="7176844" y="4573317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D3ECED-7B79-F335-667C-FB4AFAFDB2C1}"/>
              </a:ext>
            </a:extLst>
          </p:cNvPr>
          <p:cNvSpPr txBox="1"/>
          <p:nvPr/>
        </p:nvSpPr>
        <p:spPr>
          <a:xfrm>
            <a:off x="3072869" y="5448742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No</a:t>
            </a:r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96BC1F6F-D39C-765E-A025-E0FACF207ED2}"/>
              </a:ext>
            </a:extLst>
          </p:cNvPr>
          <p:cNvSpPr>
            <a:spLocks noChangeAspect="1"/>
          </p:cNvSpPr>
          <p:nvPr/>
        </p:nvSpPr>
        <p:spPr>
          <a:xfrm>
            <a:off x="6105044" y="1753188"/>
            <a:ext cx="1609530" cy="1553933"/>
          </a:xfrm>
          <a:prstGeom prst="diamond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Parking triggers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333FB67-3D4E-7A1C-B03D-A7560F76D050}"/>
              </a:ext>
            </a:extLst>
          </p:cNvPr>
          <p:cNvCxnSpPr>
            <a:cxnSpLocks/>
            <a:stCxn id="36" idx="3"/>
            <a:endCxn id="4" idx="2"/>
          </p:cNvCxnSpPr>
          <p:nvPr/>
        </p:nvCxnSpPr>
        <p:spPr>
          <a:xfrm flipV="1">
            <a:off x="7714574" y="2524844"/>
            <a:ext cx="860470" cy="531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F7B65FBA-BBF2-CA03-0761-070B1C972E24}"/>
              </a:ext>
            </a:extLst>
          </p:cNvPr>
          <p:cNvCxnSpPr>
            <a:cxnSpLocks/>
            <a:stCxn id="12" idx="3"/>
            <a:endCxn id="36" idx="1"/>
          </p:cNvCxnSpPr>
          <p:nvPr/>
        </p:nvCxnSpPr>
        <p:spPr>
          <a:xfrm flipH="1" flipV="1">
            <a:off x="6105044" y="2530155"/>
            <a:ext cx="181444" cy="2509349"/>
          </a:xfrm>
          <a:prstGeom prst="bentConnector5">
            <a:avLst>
              <a:gd name="adj1" fmla="val -125989"/>
              <a:gd name="adj2" fmla="val 43814"/>
              <a:gd name="adj3" fmla="val 225989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2EB6D36-4424-0673-8879-850963392B69}"/>
              </a:ext>
            </a:extLst>
          </p:cNvPr>
          <p:cNvCxnSpPr>
            <a:cxnSpLocks/>
            <a:stCxn id="36" idx="2"/>
            <a:endCxn id="25" idx="1"/>
          </p:cNvCxnSpPr>
          <p:nvPr/>
        </p:nvCxnSpPr>
        <p:spPr>
          <a:xfrm rot="16200000" flipH="1">
            <a:off x="6028645" y="4188285"/>
            <a:ext cx="2581863" cy="8195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7ACD273-E00F-1B61-9102-844258FE0A07}"/>
              </a:ext>
            </a:extLst>
          </p:cNvPr>
          <p:cNvSpPr txBox="1"/>
          <p:nvPr/>
        </p:nvSpPr>
        <p:spPr>
          <a:xfrm>
            <a:off x="6388887" y="3229954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No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D66FC4-97A1-5EA8-453B-DC94EE589508}"/>
              </a:ext>
            </a:extLst>
          </p:cNvPr>
          <p:cNvSpPr txBox="1"/>
          <p:nvPr/>
        </p:nvSpPr>
        <p:spPr>
          <a:xfrm>
            <a:off x="497458" y="1735169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40 MHz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D1C7AE-FAB9-8CA3-A34E-FA384C291CA3}"/>
              </a:ext>
            </a:extLst>
          </p:cNvPr>
          <p:cNvSpPr txBox="1"/>
          <p:nvPr/>
        </p:nvSpPr>
        <p:spPr>
          <a:xfrm>
            <a:off x="2535199" y="1540624"/>
            <a:ext cx="3783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Parking data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 (</a:t>
            </a:r>
            <a:r>
              <a:rPr lang="en-US" b="1" dirty="0">
                <a:solidFill>
                  <a:schemeClr val="accent2"/>
                </a:solidFill>
              </a:rPr>
              <a:t>Delayed</a:t>
            </a:r>
            <a:r>
              <a:rPr lang="en-US" dirty="0">
                <a:solidFill>
                  <a:schemeClr val="accent2"/>
                </a:solidFill>
              </a:rPr>
              <a:t> offline reconstruction)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00C015D-E9E3-84EB-96A7-C874A6B97675}"/>
              </a:ext>
            </a:extLst>
          </p:cNvPr>
          <p:cNvSpPr txBox="1"/>
          <p:nvPr/>
        </p:nvSpPr>
        <p:spPr>
          <a:xfrm>
            <a:off x="11299103" y="2955946"/>
            <a:ext cx="900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 GB/s</a:t>
            </a:r>
          </a:p>
        </p:txBody>
      </p:sp>
      <p:sp>
        <p:nvSpPr>
          <p:cNvPr id="57" name="Date Placeholder 56">
            <a:extLst>
              <a:ext uri="{FF2B5EF4-FFF2-40B4-BE49-F238E27FC236}">
                <a16:creationId xmlns:a16="http://schemas.microsoft.com/office/drawing/2014/main" id="{17E8513B-2AFA-61F0-EB6E-051BF509F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C7D65026-5594-BA53-1D57-39D7C1EBE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22</a:t>
            </a:fld>
            <a:endParaRPr lang="en-US"/>
          </a:p>
        </p:txBody>
      </p:sp>
      <p:sp>
        <p:nvSpPr>
          <p:cNvPr id="59" name="Footer Placeholder 58">
            <a:extLst>
              <a:ext uri="{FF2B5EF4-FFF2-40B4-BE49-F238E27FC236}">
                <a16:creationId xmlns:a16="http://schemas.microsoft.com/office/drawing/2014/main" id="{02588BBB-450C-F512-22E2-B42B68C78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25970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2" grpId="0"/>
      <p:bldP spid="36" grpId="0" animBg="1"/>
      <p:bldP spid="40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4490B-AD13-9BCC-BC6F-234E4719C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A4F07-9216-B9CC-EE91-F6A442871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Triggerless readout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4B4BC-22F2-2802-CBD5-09F13D49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2220"/>
            <a:ext cx="7060096" cy="45947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LHCb moved to a triggerless readout in Run 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Completely eliminated hardware-level trigger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Alignment and calibration done online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HLT sees events at 30 MHz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But most raw data is not stored – risky!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6D5E4F-8130-4F0F-C052-C27B1BBFC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105" y="990363"/>
            <a:ext cx="3540498" cy="51866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2B7063-6ABD-DF9A-3DCA-3FE6F726C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93EBC-D043-1158-4017-0E9245A88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FBC324E-329B-687E-143F-CB8CEA4FF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33755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C1CFC1-344D-06B6-C714-BFB5B42CB3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85630-0209-CA2C-0EE6-E6B142FBF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vs.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triggerless</a:t>
            </a:r>
            <a:r>
              <a:rPr lang="en-US" dirty="0"/>
              <a:t>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readout</a:t>
            </a:r>
            <a:r>
              <a:rPr lang="en-US" dirty="0"/>
              <a:t> pipelines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0AA02595-E0B2-6478-0CDA-A932EBCC348D}"/>
              </a:ext>
            </a:extLst>
          </p:cNvPr>
          <p:cNvSpPr/>
          <p:nvPr/>
        </p:nvSpPr>
        <p:spPr>
          <a:xfrm>
            <a:off x="10689591" y="1753653"/>
            <a:ext cx="1328415" cy="1003289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Storage</a:t>
            </a:r>
          </a:p>
        </p:txBody>
      </p:sp>
      <p:pic>
        <p:nvPicPr>
          <p:cNvPr id="7" name="Picture 2" descr="Safety of high-energy particle collision experiments - Wikipedia">
            <a:extLst>
              <a:ext uri="{FF2B5EF4-FFF2-40B4-BE49-F238E27FC236}">
                <a16:creationId xmlns:a16="http://schemas.microsoft.com/office/drawing/2014/main" id="{850FF764-5E50-E09E-E72F-629535A8F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9" y="2132944"/>
            <a:ext cx="1884431" cy="174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iamond 7">
            <a:extLst>
              <a:ext uri="{FF2B5EF4-FFF2-40B4-BE49-F238E27FC236}">
                <a16:creationId xmlns:a16="http://schemas.microsoft.com/office/drawing/2014/main" id="{895B08D4-AFC3-AA4E-9375-B7717FD181FB}"/>
              </a:ext>
            </a:extLst>
          </p:cNvPr>
          <p:cNvSpPr>
            <a:spLocks noChangeAspect="1"/>
          </p:cNvSpPr>
          <p:nvPr/>
        </p:nvSpPr>
        <p:spPr>
          <a:xfrm>
            <a:off x="7770084" y="3644877"/>
            <a:ext cx="1011240" cy="101124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HLT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8868CC-CD0F-B362-6D51-D6FAD719E4E7}"/>
              </a:ext>
            </a:extLst>
          </p:cNvPr>
          <p:cNvSpPr txBox="1"/>
          <p:nvPr/>
        </p:nvSpPr>
        <p:spPr>
          <a:xfrm>
            <a:off x="8493554" y="3689491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&gt; 1 kHz</a:t>
            </a:r>
          </a:p>
        </p:txBody>
      </p:sp>
      <p:sp>
        <p:nvSpPr>
          <p:cNvPr id="12" name="Multidocument 11">
            <a:extLst>
              <a:ext uri="{FF2B5EF4-FFF2-40B4-BE49-F238E27FC236}">
                <a16:creationId xmlns:a16="http://schemas.microsoft.com/office/drawing/2014/main" id="{FEA77473-8EAD-5B68-6485-EB9E4FA0ACF0}"/>
              </a:ext>
            </a:extLst>
          </p:cNvPr>
          <p:cNvSpPr/>
          <p:nvPr/>
        </p:nvSpPr>
        <p:spPr>
          <a:xfrm>
            <a:off x="3464101" y="4573317"/>
            <a:ext cx="1692351" cy="933039"/>
          </a:xfrm>
          <a:prstGeom prst="flowChartMulti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Full online reconstruction</a:t>
            </a:r>
          </a:p>
        </p:txBody>
      </p:sp>
      <p:sp>
        <p:nvSpPr>
          <p:cNvPr id="13" name="Multidocument 12">
            <a:extLst>
              <a:ext uri="{FF2B5EF4-FFF2-40B4-BE49-F238E27FC236}">
                <a16:creationId xmlns:a16="http://schemas.microsoft.com/office/drawing/2014/main" id="{A06AA8BC-053D-39DA-39F8-E95B79DD730E}"/>
              </a:ext>
            </a:extLst>
          </p:cNvPr>
          <p:cNvSpPr/>
          <p:nvPr/>
        </p:nvSpPr>
        <p:spPr>
          <a:xfrm>
            <a:off x="3438206" y="1642461"/>
            <a:ext cx="1718246" cy="933039"/>
          </a:xfrm>
          <a:prstGeom prst="flowChartMulti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Add offline quantities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00B0B0B8-39EE-BBF9-C1F1-3E92F40391EB}"/>
              </a:ext>
            </a:extLst>
          </p:cNvPr>
          <p:cNvCxnSpPr>
            <a:cxnSpLocks/>
            <a:stCxn id="7" idx="2"/>
            <a:endCxn id="12" idx="1"/>
          </p:cNvCxnSpPr>
          <p:nvPr/>
        </p:nvCxnSpPr>
        <p:spPr>
          <a:xfrm rot="16200000" flipH="1">
            <a:off x="1800324" y="3376059"/>
            <a:ext cx="1165679" cy="2161876"/>
          </a:xfrm>
          <a:prstGeom prst="bentConnector2">
            <a:avLst/>
          </a:prstGeom>
          <a:ln w="63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xplosion 1 24">
            <a:extLst>
              <a:ext uri="{FF2B5EF4-FFF2-40B4-BE49-F238E27FC236}">
                <a16:creationId xmlns:a16="http://schemas.microsoft.com/office/drawing/2014/main" id="{8EA765E1-4306-25FA-50E7-A6976E817B7E}"/>
              </a:ext>
            </a:extLst>
          </p:cNvPr>
          <p:cNvSpPr/>
          <p:nvPr/>
        </p:nvSpPr>
        <p:spPr>
          <a:xfrm>
            <a:off x="7729343" y="5488830"/>
            <a:ext cx="2064014" cy="1003288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Lost forever</a:t>
            </a:r>
          </a:p>
        </p:txBody>
      </p: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98B19BA9-D799-62C1-9143-AE0F2C9F5119}"/>
              </a:ext>
            </a:extLst>
          </p:cNvPr>
          <p:cNvCxnSpPr>
            <a:cxnSpLocks/>
            <a:stCxn id="8" idx="2"/>
            <a:endCxn id="25" idx="0"/>
          </p:cNvCxnSpPr>
          <p:nvPr/>
        </p:nvCxnSpPr>
        <p:spPr>
          <a:xfrm rot="16200000" flipH="1">
            <a:off x="8280001" y="4651820"/>
            <a:ext cx="832713" cy="841306"/>
          </a:xfrm>
          <a:prstGeom prst="bentConnector3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5B256F2-FA54-13BD-31DC-208255ACF489}"/>
              </a:ext>
            </a:extLst>
          </p:cNvPr>
          <p:cNvSpPr txBox="1"/>
          <p:nvPr/>
        </p:nvSpPr>
        <p:spPr>
          <a:xfrm>
            <a:off x="8657787" y="4237111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Yes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320CA93-2423-BCF7-9D34-0B005790B843}"/>
              </a:ext>
            </a:extLst>
          </p:cNvPr>
          <p:cNvSpPr txBox="1"/>
          <p:nvPr/>
        </p:nvSpPr>
        <p:spPr>
          <a:xfrm>
            <a:off x="7478703" y="4467755"/>
            <a:ext cx="58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No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17BF18-C05E-A451-D02E-4809701177E1}"/>
              </a:ext>
            </a:extLst>
          </p:cNvPr>
          <p:cNvSpPr txBox="1"/>
          <p:nvPr/>
        </p:nvSpPr>
        <p:spPr>
          <a:xfrm>
            <a:off x="1305989" y="4670171"/>
            <a:ext cx="160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30 MHz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33685F-7000-4242-A03C-276F894BB9A5}"/>
              </a:ext>
            </a:extLst>
          </p:cNvPr>
          <p:cNvSpPr txBox="1"/>
          <p:nvPr/>
        </p:nvSpPr>
        <p:spPr>
          <a:xfrm>
            <a:off x="10245503" y="2977041"/>
            <a:ext cx="1073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10 GB/s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5608165F-950C-B071-B1E3-6A823FC2DC82}"/>
              </a:ext>
            </a:extLst>
          </p:cNvPr>
          <p:cNvCxnSpPr>
            <a:stCxn id="8" idx="3"/>
            <a:endCxn id="6" idx="1"/>
          </p:cNvCxnSpPr>
          <p:nvPr/>
        </p:nvCxnSpPr>
        <p:spPr>
          <a:xfrm flipV="1">
            <a:off x="8781324" y="2755874"/>
            <a:ext cx="2572475" cy="139462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Can 44">
            <a:extLst>
              <a:ext uri="{FF2B5EF4-FFF2-40B4-BE49-F238E27FC236}">
                <a16:creationId xmlns:a16="http://schemas.microsoft.com/office/drawing/2014/main" id="{3042E7C1-11C9-C2A5-76D9-01FD027FA718}"/>
              </a:ext>
            </a:extLst>
          </p:cNvPr>
          <p:cNvSpPr/>
          <p:nvPr/>
        </p:nvSpPr>
        <p:spPr>
          <a:xfrm>
            <a:off x="5581542" y="2755874"/>
            <a:ext cx="1718246" cy="1255231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Event buffer on disk (days)</a:t>
            </a:r>
          </a:p>
        </p:txBody>
      </p:sp>
      <p:cxnSp>
        <p:nvCxnSpPr>
          <p:cNvPr id="55" name="Elbow Connector 54">
            <a:extLst>
              <a:ext uri="{FF2B5EF4-FFF2-40B4-BE49-F238E27FC236}">
                <a16:creationId xmlns:a16="http://schemas.microsoft.com/office/drawing/2014/main" id="{2A7C9A6A-7F34-A287-1751-7EB5894CBCBA}"/>
              </a:ext>
            </a:extLst>
          </p:cNvPr>
          <p:cNvCxnSpPr>
            <a:stCxn id="12" idx="3"/>
            <a:endCxn id="45" idx="2"/>
          </p:cNvCxnSpPr>
          <p:nvPr/>
        </p:nvCxnSpPr>
        <p:spPr>
          <a:xfrm flipV="1">
            <a:off x="5156452" y="3383490"/>
            <a:ext cx="425090" cy="1656347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>
            <a:extLst>
              <a:ext uri="{FF2B5EF4-FFF2-40B4-BE49-F238E27FC236}">
                <a16:creationId xmlns:a16="http://schemas.microsoft.com/office/drawing/2014/main" id="{4595F772-CB6A-C64C-F70E-7D399825746B}"/>
              </a:ext>
            </a:extLst>
          </p:cNvPr>
          <p:cNvCxnSpPr>
            <a:stCxn id="13" idx="3"/>
            <a:endCxn id="45" idx="1"/>
          </p:cNvCxnSpPr>
          <p:nvPr/>
        </p:nvCxnSpPr>
        <p:spPr>
          <a:xfrm>
            <a:off x="5156452" y="2108981"/>
            <a:ext cx="1284213" cy="64689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3A2475E6-8614-FA40-A654-A9B66EFAF5BF}"/>
              </a:ext>
            </a:extLst>
          </p:cNvPr>
          <p:cNvCxnSpPr>
            <a:stCxn id="45" idx="4"/>
            <a:endCxn id="8" idx="1"/>
          </p:cNvCxnSpPr>
          <p:nvPr/>
        </p:nvCxnSpPr>
        <p:spPr>
          <a:xfrm>
            <a:off x="7299788" y="3383490"/>
            <a:ext cx="470296" cy="767007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Date Placeholder 59">
            <a:extLst>
              <a:ext uri="{FF2B5EF4-FFF2-40B4-BE49-F238E27FC236}">
                <a16:creationId xmlns:a16="http://schemas.microsoft.com/office/drawing/2014/main" id="{4F8931EF-5030-8F1F-602B-1ED72A481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61" name="Slide Number Placeholder 60">
            <a:extLst>
              <a:ext uri="{FF2B5EF4-FFF2-40B4-BE49-F238E27FC236}">
                <a16:creationId xmlns:a16="http://schemas.microsoft.com/office/drawing/2014/main" id="{52656DB9-222C-AE98-74D3-B6142EE19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24</a:t>
            </a:fld>
            <a:endParaRPr lang="en-US"/>
          </a:p>
        </p:txBody>
      </p:sp>
      <p:sp>
        <p:nvSpPr>
          <p:cNvPr id="62" name="Footer Placeholder 61">
            <a:extLst>
              <a:ext uri="{FF2B5EF4-FFF2-40B4-BE49-F238E27FC236}">
                <a16:creationId xmlns:a16="http://schemas.microsoft.com/office/drawing/2014/main" id="{8B22C9EA-5B29-C4F8-D90F-BDF3D9375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3441381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B73EF-C0E1-3200-24D8-250865E67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73E64-8065-87BA-9CC6-9B8889932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Exciting results with these strategies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C5C36A81-8C34-636E-0499-DBBBCC15B21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2032606"/>
                  </p:ext>
                </p:extLst>
              </p:nvPr>
            </p:nvGraphicFramePr>
            <p:xfrm>
              <a:off x="838200" y="1563684"/>
              <a:ext cx="10515600" cy="4753985"/>
            </p:xfrm>
            <a:graphic>
              <a:graphicData uri="http://schemas.openxmlformats.org/drawingml/2006/table">
                <a:tbl>
                  <a:tblPr bandRow="1">
                    <a:tableStyleId>{00A15C55-8517-42AA-B614-E9B94910E393}</a:tableStyleId>
                  </a:tblPr>
                  <a:tblGrid>
                    <a:gridCol w="1287201">
                      <a:extLst>
                        <a:ext uri="{9D8B030D-6E8A-4147-A177-3AD203B41FA5}">
                          <a16:colId xmlns:a16="http://schemas.microsoft.com/office/drawing/2014/main" val="3387329635"/>
                        </a:ext>
                      </a:extLst>
                    </a:gridCol>
                    <a:gridCol w="1202777">
                      <a:extLst>
                        <a:ext uri="{9D8B030D-6E8A-4147-A177-3AD203B41FA5}">
                          <a16:colId xmlns:a16="http://schemas.microsoft.com/office/drawing/2014/main" val="3970487775"/>
                        </a:ext>
                      </a:extLst>
                    </a:gridCol>
                    <a:gridCol w="4012811">
                      <a:extLst>
                        <a:ext uri="{9D8B030D-6E8A-4147-A177-3AD203B41FA5}">
                          <a16:colId xmlns:a16="http://schemas.microsoft.com/office/drawing/2014/main" val="1139048748"/>
                        </a:ext>
                      </a:extLst>
                    </a:gridCol>
                    <a:gridCol w="4012811">
                      <a:extLst>
                        <a:ext uri="{9D8B030D-6E8A-4147-A177-3AD203B41FA5}">
                          <a16:colId xmlns:a16="http://schemas.microsoft.com/office/drawing/2014/main" val="3010001061"/>
                        </a:ext>
                      </a:extLst>
                    </a:gridCol>
                  </a:tblGrid>
                  <a:tr h="639901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Scouting / TLA/ Turbo Stream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Parking / Delayed streams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21809954"/>
                      </a:ext>
                    </a:extLst>
                  </a:tr>
                  <a:tr h="639901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𝜇𝜇</m:t>
                              </m:r>
                            </m:oMath>
                          </a14:m>
                          <a:r>
                            <a:rPr lang="en-US" dirty="0"/>
                            <a:t>: prompt (&gt;</a:t>
                          </a:r>
                          <a:r>
                            <a:rPr lang="en-US" baseline="0" dirty="0"/>
                            <a:t> 1 GeV)</a:t>
                          </a:r>
                          <a:r>
                            <a:rPr lang="en-US" dirty="0"/>
                            <a:t>, displaced; </a:t>
                          </a:r>
                          <a:r>
                            <a:rPr lang="en-US" dirty="0" err="1"/>
                            <a:t>dijets</a:t>
                          </a:r>
                          <a:r>
                            <a:rPr lang="en-US" dirty="0"/>
                            <a:t> (+ Run 1!); </a:t>
                          </a:r>
                          <a:r>
                            <a:rPr lang="en-US" dirty="0" err="1"/>
                            <a:t>multijets</a:t>
                          </a:r>
                          <a:r>
                            <a:rPr lang="en-US" dirty="0"/>
                            <a:t>;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→4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</m:oMath>
                          </a14:m>
                          <a:r>
                            <a:rPr lang="en-US" dirty="0"/>
                            <a:t> SUEPs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dirty="0"/>
                            <a:t>; muon detector showers; dark showers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40285979"/>
                      </a:ext>
                    </a:extLst>
                  </a:tr>
                  <a:tr h="639901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Di-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oMath>
                          </a14:m>
                          <a:r>
                            <a:rPr lang="en-US" dirty="0"/>
                            <a:t>;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𝜇𝜇</m:t>
                              </m:r>
                            </m:oMath>
                          </a14:m>
                          <a:r>
                            <a:rPr lang="en-US" dirty="0"/>
                            <a:t> (displaced)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𝜇𝜇</m:t>
                              </m:r>
                            </m:oMath>
                          </a14:m>
                          <a:r>
                            <a:rPr lang="en-US" dirty="0"/>
                            <a:t>: prompt &gt; 1 GeV, prompt &lt; 1 GeV;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𝑒𝑒</m:t>
                              </m:r>
                            </m:oMath>
                          </a14:m>
                          <a:r>
                            <a:rPr lang="en-US" dirty="0"/>
                            <a:t>;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𝜇𝜇</m:t>
                              </m:r>
                            </m:oMath>
                          </a14:m>
                          <a:r>
                            <a:rPr lang="en-US" dirty="0"/>
                            <a:t>;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→4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41036435"/>
                      </a:ext>
                    </a:extLst>
                  </a:tr>
                  <a:tr h="639901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ATLAS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Dijets</a:t>
                          </a:r>
                          <a:r>
                            <a:rPr lang="en-US" dirty="0"/>
                            <a:t>; </a:t>
                          </a:r>
                          <a:r>
                            <a:rPr lang="en-US" dirty="0" err="1"/>
                            <a:t>dijets+ISR</a:t>
                          </a:r>
                          <a:r>
                            <a:rPr lang="en-US" dirty="0"/>
                            <a:t>; di-photons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None yet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12735032"/>
                      </a:ext>
                    </a:extLst>
                  </a:tr>
                  <a:tr h="639901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Dijets</a:t>
                          </a:r>
                          <a:r>
                            <a:rPr lang="en-US" dirty="0"/>
                            <a:t>; </a:t>
                          </a:r>
                          <a:r>
                            <a:rPr lang="en-US" dirty="0" err="1"/>
                            <a:t>dijets+ISR</a:t>
                          </a:r>
                          <a:r>
                            <a:rPr lang="en-US" dirty="0"/>
                            <a:t>; di-photons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None yet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11478708"/>
                      </a:ext>
                    </a:extLst>
                  </a:tr>
                  <a:tr h="639901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LHCb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dirty="0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𝜇𝜇</m:t>
                              </m:r>
                            </m:oMath>
                          </a14:m>
                          <a:r>
                            <a:rPr lang="en-US" dirty="0"/>
                            <a:t>: prompt, displaced;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–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96681912"/>
                      </a:ext>
                    </a:extLst>
                  </a:tr>
                  <a:tr h="639901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None yet (!)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–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2632677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C5C36A81-8C34-636E-0499-DBBBCC15B21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2032606"/>
                  </p:ext>
                </p:extLst>
              </p:nvPr>
            </p:nvGraphicFramePr>
            <p:xfrm>
              <a:off x="838200" y="1563684"/>
              <a:ext cx="10515600" cy="4753985"/>
            </p:xfrm>
            <a:graphic>
              <a:graphicData uri="http://schemas.openxmlformats.org/drawingml/2006/table">
                <a:tbl>
                  <a:tblPr bandRow="1">
                    <a:tableStyleId>{00A15C55-8517-42AA-B614-E9B94910E393}</a:tableStyleId>
                  </a:tblPr>
                  <a:tblGrid>
                    <a:gridCol w="1287201">
                      <a:extLst>
                        <a:ext uri="{9D8B030D-6E8A-4147-A177-3AD203B41FA5}">
                          <a16:colId xmlns:a16="http://schemas.microsoft.com/office/drawing/2014/main" val="3387329635"/>
                        </a:ext>
                      </a:extLst>
                    </a:gridCol>
                    <a:gridCol w="1202777">
                      <a:extLst>
                        <a:ext uri="{9D8B030D-6E8A-4147-A177-3AD203B41FA5}">
                          <a16:colId xmlns:a16="http://schemas.microsoft.com/office/drawing/2014/main" val="3970487775"/>
                        </a:ext>
                      </a:extLst>
                    </a:gridCol>
                    <a:gridCol w="4012811">
                      <a:extLst>
                        <a:ext uri="{9D8B030D-6E8A-4147-A177-3AD203B41FA5}">
                          <a16:colId xmlns:a16="http://schemas.microsoft.com/office/drawing/2014/main" val="1139048748"/>
                        </a:ext>
                      </a:extLst>
                    </a:gridCol>
                    <a:gridCol w="4012811">
                      <a:extLst>
                        <a:ext uri="{9D8B030D-6E8A-4147-A177-3AD203B41FA5}">
                          <a16:colId xmlns:a16="http://schemas.microsoft.com/office/drawing/2014/main" val="3010001061"/>
                        </a:ext>
                      </a:extLst>
                    </a:gridCol>
                  </a:tblGrid>
                  <a:tr h="639901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Scouting / TLA/ Turbo Stream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Parking / Delayed streams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21809954"/>
                      </a:ext>
                    </a:extLst>
                  </a:tr>
                  <a:tr h="91440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CMS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2342" t="-69863" r="-100633" b="-3465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62342" t="-69863" r="-633" b="-3465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40285979"/>
                      </a:ext>
                    </a:extLst>
                  </a:tr>
                  <a:tr h="64008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2342" t="-248000" r="-100633" b="-40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62342" t="-248000" r="-633" b="-406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1036435"/>
                      </a:ext>
                    </a:extLst>
                  </a:tr>
                  <a:tr h="639901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ATLAS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Dijets</a:t>
                          </a:r>
                          <a:r>
                            <a:rPr lang="en-US" dirty="0"/>
                            <a:t>; </a:t>
                          </a:r>
                          <a:r>
                            <a:rPr lang="en-US" dirty="0" err="1"/>
                            <a:t>dijets+ISR</a:t>
                          </a:r>
                          <a:r>
                            <a:rPr lang="en-US" dirty="0"/>
                            <a:t>; di-photons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None yet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12735032"/>
                      </a:ext>
                    </a:extLst>
                  </a:tr>
                  <a:tr h="639901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Dijets</a:t>
                          </a:r>
                          <a:r>
                            <a:rPr lang="en-US" dirty="0"/>
                            <a:t>; </a:t>
                          </a:r>
                          <a:r>
                            <a:rPr lang="en-US" dirty="0" err="1"/>
                            <a:t>dijets+ISR</a:t>
                          </a:r>
                          <a:r>
                            <a:rPr lang="en-US" dirty="0"/>
                            <a:t>; di-photons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None yet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11478708"/>
                      </a:ext>
                    </a:extLst>
                  </a:tr>
                  <a:tr h="639901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LHCb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2342" t="-539216" r="-100633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–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96681912"/>
                      </a:ext>
                    </a:extLst>
                  </a:tr>
                  <a:tr h="639901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Run 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None yet (!)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–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2632677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A4BD8C-27EC-9EBE-40C7-20393769C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5B196-24F1-11DE-A489-72328042A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9C32A4B-59FE-5F32-2150-DE4C8E95D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3670925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C3A10-2D3A-4312-CC02-39A70C49C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F28DFBD-B4B4-78B6-59EF-964ABBBF9F7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 meson studies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F28DFBD-B4B4-78B6-59EF-964ABBBF9F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>
            <a:extLst>
              <a:ext uri="{FF2B5EF4-FFF2-40B4-BE49-F238E27FC236}">
                <a16:creationId xmlns:a16="http://schemas.microsoft.com/office/drawing/2014/main" id="{6C0C24F2-BC5D-E4EA-887F-AD402F268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41882"/>
            <a:ext cx="5305863" cy="382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AB96BE-7CC2-AE16-163E-251DEA4E9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4904" y="1583647"/>
            <a:ext cx="5015065" cy="394115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4894539-0650-F7E3-78C8-1E177F2E5B08}"/>
                  </a:ext>
                </a:extLst>
              </p:cNvPr>
              <p:cNvSpPr txBox="1"/>
              <p:nvPr/>
            </p:nvSpPr>
            <p:spPr>
              <a:xfrm>
                <a:off x="2093027" y="5519709"/>
                <a:ext cx="27962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→4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observation</a:t>
                </a:r>
              </a:p>
              <a:p>
                <a:r>
                  <a:rPr lang="en-US" dirty="0"/>
                  <a:t>BPH-22-003</a:t>
                </a:r>
              </a:p>
              <a:p>
                <a:r>
                  <a:rPr lang="en-US" dirty="0"/>
                  <a:t>Muon scouting Run 2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4894539-0650-F7E3-78C8-1E177F2E5B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027" y="5519709"/>
                <a:ext cx="2796208" cy="923330"/>
              </a:xfrm>
              <a:prstGeom prst="rect">
                <a:avLst/>
              </a:prstGeom>
              <a:blipFill>
                <a:blip r:embed="rId5"/>
                <a:stretch>
                  <a:fillRect l="-1810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356487D-EB57-8FFE-ECD2-F658BB5E3291}"/>
                  </a:ext>
                </a:extLst>
              </p:cNvPr>
              <p:cNvSpPr txBox="1"/>
              <p:nvPr/>
            </p:nvSpPr>
            <p:spPr>
              <a:xfrm>
                <a:off x="7612557" y="5519709"/>
                <a:ext cx="27962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→2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/>
                  <a:t> observation</a:t>
                </a:r>
              </a:p>
              <a:p>
                <a:r>
                  <a:rPr lang="en-US" dirty="0"/>
                  <a:t>BPH-24-001</a:t>
                </a:r>
              </a:p>
              <a:p>
                <a:r>
                  <a:rPr lang="en-US" dirty="0"/>
                  <a:t>Muon parking Run 3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356487D-EB57-8FFE-ECD2-F658BB5E32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2557" y="5519709"/>
                <a:ext cx="2796208" cy="923330"/>
              </a:xfrm>
              <a:prstGeom prst="rect">
                <a:avLst/>
              </a:prstGeom>
              <a:blipFill>
                <a:blip r:embed="rId6"/>
                <a:stretch>
                  <a:fillRect l="-1810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11740C2B-9CB1-0E52-09C6-1E32B04A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D009A41-DC5F-97CA-9ECB-43DD61264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26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812A68F7-D10B-CFF9-6E8D-4E13C3C1D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219006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0E73FF-07DD-B865-441F-91BC422CA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74048-E3C2-804B-7880-559425DB5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Low-mass dark photon searches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DF0EBA-0BB4-ECD7-5EB8-4201E91EF05F}"/>
                  </a:ext>
                </a:extLst>
              </p:cNvPr>
              <p:cNvSpPr txBox="1"/>
              <p:nvPr/>
            </p:nvSpPr>
            <p:spPr>
              <a:xfrm>
                <a:off x="6967959" y="5515158"/>
                <a:ext cx="3870451" cy="925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Search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/>
                  <a:t> GeV</a:t>
                </a:r>
              </a:p>
              <a:p>
                <a:r>
                  <a:rPr lang="en-US" dirty="0"/>
                  <a:t>EXO-21-005</a:t>
                </a:r>
              </a:p>
              <a:p>
                <a:r>
                  <a:rPr lang="en-US" dirty="0"/>
                  <a:t>Muon scouting Run 2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DF0EBA-0BB4-ECD7-5EB8-4201E91EF0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959" y="5515158"/>
                <a:ext cx="3870451" cy="925061"/>
              </a:xfrm>
              <a:prstGeom prst="rect">
                <a:avLst/>
              </a:prstGeom>
              <a:blipFill>
                <a:blip r:embed="rId2"/>
                <a:stretch>
                  <a:fillRect l="-1307" t="-2740" b="-10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3189002-BA5A-4A07-93F1-09353FBE4F1E}"/>
                  </a:ext>
                </a:extLst>
              </p:cNvPr>
              <p:cNvSpPr txBox="1"/>
              <p:nvPr/>
            </p:nvSpPr>
            <p:spPr>
              <a:xfrm>
                <a:off x="7745351" y="4580799"/>
                <a:ext cx="4166383" cy="648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Search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0.2</m:t>
                    </m:r>
                  </m:oMath>
                </a14:m>
                <a:r>
                  <a:rPr lang="en-US" dirty="0"/>
                  <a:t> GeV</a:t>
                </a:r>
              </a:p>
              <a:p>
                <a:r>
                  <a:rPr lang="en-US" dirty="0"/>
                  <a:t>Muon parking Run 3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3189002-BA5A-4A07-93F1-09353FBE4F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5351" y="4580799"/>
                <a:ext cx="4166383" cy="648063"/>
              </a:xfrm>
              <a:prstGeom prst="rect">
                <a:avLst/>
              </a:prstGeom>
              <a:blipFill>
                <a:blip r:embed="rId3"/>
                <a:stretch>
                  <a:fillRect l="-1524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9655F9A8-24F8-CDD1-3127-20F27A2F3B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3779" y="1409171"/>
            <a:ext cx="4577955" cy="31487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CF9F4D-E719-C211-44C9-9C3B10A917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266" y="1629137"/>
            <a:ext cx="6603839" cy="23760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761CA2-F6C1-5274-9248-66819B9CBE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266" y="3938798"/>
            <a:ext cx="6687693" cy="258012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3A36B63-605A-DCA5-9D6A-2F0139075036}"/>
                  </a:ext>
                </a:extLst>
              </p:cNvPr>
              <p:cNvSpPr txBox="1"/>
              <p:nvPr/>
            </p:nvSpPr>
            <p:spPr>
              <a:xfrm>
                <a:off x="1578913" y="1444471"/>
                <a:ext cx="50141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Search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US" dirty="0"/>
                  <a:t>; Muon Turbo Stream Run 2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3A36B63-605A-DCA5-9D6A-2F01390750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8913" y="1444471"/>
                <a:ext cx="5014154" cy="369332"/>
              </a:xfrm>
              <a:prstGeom prst="rect">
                <a:avLst/>
              </a:prstGeom>
              <a:blipFill>
                <a:blip r:embed="rId7"/>
                <a:stretch>
                  <a:fillRect l="-1010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5E2F9501-65A5-263C-D1D8-110C551F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F6901E0-2889-463B-FD79-108C416A1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27</a:t>
            </a:fld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82583C8F-B37C-002C-7ECB-19B50A031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93555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58CC20-EB71-783E-F928-9A76F41BF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Multijet and tau-lepton scouting in Run 3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948FA2-E7E9-D9FD-9EFC-F7468B318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594" y="1487165"/>
            <a:ext cx="4203380" cy="4775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B3E26A-2235-0FE8-80D5-BB5147ED8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6857"/>
            <a:ext cx="4109357" cy="48755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717F209-7868-AD5E-F78D-9F1C04FF0C95}"/>
              </a:ext>
            </a:extLst>
          </p:cNvPr>
          <p:cNvSpPr txBox="1"/>
          <p:nvPr/>
        </p:nvSpPr>
        <p:spPr>
          <a:xfrm>
            <a:off x="4160774" y="1654407"/>
            <a:ext cx="2955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Search for </a:t>
            </a:r>
            <a:r>
              <a:rPr lang="en-US" dirty="0" err="1"/>
              <a:t>multijets</a:t>
            </a:r>
            <a:endParaRPr lang="en-US" dirty="0"/>
          </a:p>
          <a:p>
            <a:r>
              <a:rPr lang="en-US" dirty="0"/>
              <a:t>EXO-21-004</a:t>
            </a:r>
          </a:p>
          <a:p>
            <a:r>
              <a:rPr lang="en-US" dirty="0"/>
              <a:t>Hadronic scouting Run 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D61E95F-8BAB-B63D-12BE-E12F0D5096C5}"/>
                  </a:ext>
                </a:extLst>
              </p:cNvPr>
              <p:cNvSpPr txBox="1"/>
              <p:nvPr/>
            </p:nvSpPr>
            <p:spPr>
              <a:xfrm>
                <a:off x="4965255" y="4909170"/>
                <a:ext cx="295564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Search for light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𝜏𝜏</m:t>
                    </m:r>
                  </m:oMath>
                </a14:m>
                <a:endParaRPr lang="en-US" dirty="0"/>
              </a:p>
              <a:p>
                <a:r>
                  <a:rPr lang="en-US" dirty="0"/>
                  <a:t>EXO-24-012</a:t>
                </a:r>
              </a:p>
              <a:p>
                <a:r>
                  <a:rPr lang="en-US" dirty="0"/>
                  <a:t>Hadronic scouting Run 3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D61E95F-8BAB-B63D-12BE-E12F0D5096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255" y="4909170"/>
                <a:ext cx="2955643" cy="923330"/>
              </a:xfrm>
              <a:prstGeom prst="rect">
                <a:avLst/>
              </a:prstGeom>
              <a:blipFill>
                <a:blip r:embed="rId4"/>
                <a:stretch>
                  <a:fillRect l="-2146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8E82194-6D81-447F-C997-7D115582E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3383E87-849E-7C06-C607-E074EC6C0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28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224FC79-E0C2-7BE6-749D-A31BC0EC4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12093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6C337-ACF3-026E-787C-1074D21F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sensitivity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rare processes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A2020E-9559-E947-B5E8-57321EE69F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82220"/>
                <a:ext cx="6673770" cy="459474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Improving sensitivity to low-energy physics enables studies of rare processes:</a:t>
                </a:r>
              </a:p>
              <a:p>
                <a:endParaRPr lang="en-US" dirty="0"/>
              </a:p>
              <a:p>
                <a:r>
                  <a:rPr lang="en-US" dirty="0"/>
                  <a:t>Cross section decreases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Low-mass particles copiously produced at the LHC</a:t>
                </a:r>
              </a:p>
              <a:p>
                <a:r>
                  <a:rPr lang="en-US" dirty="0"/>
                  <a:t>Near-mass degeneracy reduces available decay phase space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A2020E-9559-E947-B5E8-57321EE69F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82220"/>
                <a:ext cx="6673770" cy="4594743"/>
              </a:xfrm>
              <a:blipFill>
                <a:blip r:embed="rId2"/>
                <a:stretch>
                  <a:fillRect l="-1901" t="-2204" r="-17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990EE59-169D-D713-1782-2E3358233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7625" y="1151153"/>
            <a:ext cx="3426175" cy="532435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D247BF-E21B-2D0C-9D32-6BCCC5828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A9577-E7D7-F274-17D8-66DB4A4E5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29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001BB71-1D1A-A309-07F0-A8CBCCE16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551339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B2374-78A3-0BE3-EAC9-C77B6A2E1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energy matters</a:t>
            </a:r>
          </a:p>
        </p:txBody>
      </p:sp>
      <p:pic>
        <p:nvPicPr>
          <p:cNvPr id="2050" name="Picture 2" descr="Plots or Distributions,Physics,ATLAS,Higgs boson">
            <a:extLst>
              <a:ext uri="{FF2B5EF4-FFF2-40B4-BE49-F238E27FC236}">
                <a16:creationId xmlns:a16="http://schemas.microsoft.com/office/drawing/2014/main" id="{662B5B08-FFDD-4EC5-AD7A-331F907E03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69" y="2620442"/>
            <a:ext cx="4285819" cy="344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F59BA7-9702-104F-4D2D-D25151F38888}"/>
              </a:ext>
            </a:extLst>
          </p:cNvPr>
          <p:cNvSpPr txBox="1"/>
          <p:nvPr/>
        </p:nvSpPr>
        <p:spPr>
          <a:xfrm>
            <a:off x="951289" y="6037409"/>
            <a:ext cx="2979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Discover the Higgs Boson!</a:t>
            </a:r>
          </a:p>
        </p:txBody>
      </p:sp>
      <p:pic>
        <p:nvPicPr>
          <p:cNvPr id="2052" name="Picture 4" descr="Precision measurements using top quarks at CMS | CMS Experiment">
            <a:extLst>
              <a:ext uri="{FF2B5EF4-FFF2-40B4-BE49-F238E27FC236}">
                <a16:creationId xmlns:a16="http://schemas.microsoft.com/office/drawing/2014/main" id="{B14FAF10-E20E-9AC3-6C6B-D7DDA6F64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476" y="1243644"/>
            <a:ext cx="4517696" cy="295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3ADAA2-96E5-146E-1CA1-7AB7583C7356}"/>
              </a:ext>
            </a:extLst>
          </p:cNvPr>
          <p:cNvSpPr txBox="1"/>
          <p:nvPr/>
        </p:nvSpPr>
        <p:spPr>
          <a:xfrm>
            <a:off x="4750327" y="4307495"/>
            <a:ext cx="2979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Study the top quark!</a:t>
            </a:r>
          </a:p>
        </p:txBody>
      </p:sp>
      <p:pic>
        <p:nvPicPr>
          <p:cNvPr id="2054" name="Picture 6" descr="Fig. 1. Dimuon invariant mass distribution after final selection, compared with the sum of all expected Standard Model backgrounds, with three example Z’ signals overlaid.">
            <a:extLst>
              <a:ext uri="{FF2B5EF4-FFF2-40B4-BE49-F238E27FC236}">
                <a16:creationId xmlns:a16="http://schemas.microsoft.com/office/drawing/2014/main" id="{0C8C2BC4-D5CE-3C25-4563-1C16EA88E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670" y="2185536"/>
            <a:ext cx="4254633" cy="334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939EEA-465F-029E-05EE-E5E0B014F171}"/>
              </a:ext>
            </a:extLst>
          </p:cNvPr>
          <p:cNvSpPr txBox="1"/>
          <p:nvPr/>
        </p:nvSpPr>
        <p:spPr>
          <a:xfrm>
            <a:off x="8092176" y="5638317"/>
            <a:ext cx="3936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Search for new, heavy particles!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D6CB7BA-D11A-069E-B078-E31488E71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26BC2B-9285-779A-6FCF-EAE82AEBA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133EB96-7DEB-B302-81BD-99F4D488D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404974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16F06-96B6-A66C-67E4-8316AA549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prospects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8ED6E-EC7C-181E-9E1C-221440145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Several detector improvements for the Phase-II upgrade of the LHC experiments, in preparation for the High-Luminosity LHC era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Many interesting opportunities for studies of low-mass physics from these (and other) upgrades!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1B460-D4DB-4787-0E77-F40F6145E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1CCC49-74BF-E749-E27A-BB35DCB60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30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847E63-7262-766D-ECA1-B3FB4C458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10661557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DCD02-7D13-D26A-39C3-EF4BC5C08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91876-6F19-99EC-C9AB-5B0E338DB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upgrades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CA57677B-9B6F-D265-1F9E-B811B5A85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53" y="2832453"/>
            <a:ext cx="5340926" cy="348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83B690-3AE2-61DD-002A-BBF1B7D14B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107"/>
          <a:stretch/>
        </p:blipFill>
        <p:spPr>
          <a:xfrm>
            <a:off x="5772726" y="4189157"/>
            <a:ext cx="6245087" cy="229538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EFC216C-6C4C-1375-EFA0-4324B16DC01B}"/>
                  </a:ext>
                </a:extLst>
              </p:cNvPr>
              <p:cNvSpPr txBox="1"/>
              <p:nvPr/>
            </p:nvSpPr>
            <p:spPr>
              <a:xfrm>
                <a:off x="947195" y="1589577"/>
                <a:ext cx="514880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Extension of tracker to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≈4.0</m:t>
                    </m:r>
                  </m:oMath>
                </a14:m>
                <a:r>
                  <a:rPr lang="en-US" dirty="0"/>
                  <a:t> (CMS &amp; ATLAS) </a:t>
                </a:r>
                <a:r>
                  <a:rPr lang="en-US" dirty="0">
                    <a:sym typeface="Wingdings" pitchFamily="2" charset="2"/>
                  </a:rPr>
                  <a:t> </a:t>
                </a:r>
              </a:p>
              <a:p>
                <a:pPr algn="ctr"/>
                <a:r>
                  <a:rPr lang="en-US" dirty="0">
                    <a:sym typeface="Wingdings" pitchFamily="2" charset="2"/>
                  </a:rPr>
                  <a:t>increased acceptance to boosted particles!</a:t>
                </a:r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EFC216C-6C4C-1375-EFA0-4324B16DC0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195" y="1589577"/>
                <a:ext cx="5148805" cy="646331"/>
              </a:xfrm>
              <a:prstGeom prst="rect">
                <a:avLst/>
              </a:prstGeom>
              <a:blipFill>
                <a:blip r:embed="rId4"/>
                <a:stretch>
                  <a:fillRect l="-246" t="-5769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6">
            <a:extLst>
              <a:ext uri="{FF2B5EF4-FFF2-40B4-BE49-F238E27FC236}">
                <a16:creationId xmlns:a16="http://schemas.microsoft.com/office/drawing/2014/main" id="{3027816D-C811-8517-01A3-33D471F10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023" y="0"/>
            <a:ext cx="524701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95FB0CB-C1D1-9D35-8F74-878BDB461C46}"/>
              </a:ext>
            </a:extLst>
          </p:cNvPr>
          <p:cNvSpPr/>
          <p:nvPr/>
        </p:nvSpPr>
        <p:spPr>
          <a:xfrm>
            <a:off x="9685517" y="123824"/>
            <a:ext cx="535435" cy="3314701"/>
          </a:xfrm>
          <a:prstGeom prst="roundRect">
            <a:avLst/>
          </a:prstGeom>
          <a:solidFill>
            <a:srgbClr val="5575F0">
              <a:alpha val="2980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B2BFBDC-574F-11DB-78C3-39E7E575D642}"/>
              </a:ext>
            </a:extLst>
          </p:cNvPr>
          <p:cNvSpPr/>
          <p:nvPr/>
        </p:nvSpPr>
        <p:spPr>
          <a:xfrm>
            <a:off x="9020804" y="123823"/>
            <a:ext cx="842772" cy="3314701"/>
          </a:xfrm>
          <a:prstGeom prst="roundRect">
            <a:avLst/>
          </a:prstGeom>
          <a:solidFill>
            <a:srgbClr val="C00000">
              <a:alpha val="2980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208E23-B41C-9244-F1F2-AC7AFF5AE5B7}"/>
              </a:ext>
            </a:extLst>
          </p:cNvPr>
          <p:cNvSpPr txBox="1"/>
          <p:nvPr/>
        </p:nvSpPr>
        <p:spPr>
          <a:xfrm>
            <a:off x="7484931" y="136525"/>
            <a:ext cx="1357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CMS/ATLAS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B8A05D-B53C-BDB6-03B3-7712159C5FAA}"/>
              </a:ext>
            </a:extLst>
          </p:cNvPr>
          <p:cNvSpPr txBox="1"/>
          <p:nvPr/>
        </p:nvSpPr>
        <p:spPr>
          <a:xfrm>
            <a:off x="10401421" y="136525"/>
            <a:ext cx="84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</a:rPr>
              <a:t>LHCb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14D3E9E-F641-37DA-FB88-E2165447C53A}"/>
              </a:ext>
            </a:extLst>
          </p:cNvPr>
          <p:cNvSpPr/>
          <p:nvPr/>
        </p:nvSpPr>
        <p:spPr>
          <a:xfrm>
            <a:off x="9020804" y="114299"/>
            <a:ext cx="1081685" cy="3314701"/>
          </a:xfrm>
          <a:prstGeom prst="roundRect">
            <a:avLst/>
          </a:prstGeom>
          <a:solidFill>
            <a:srgbClr val="C00000">
              <a:alpha val="2980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DF449946-A35E-E2A9-7801-DD5117CC2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3D0E95C-0977-622B-008E-A3AD369CA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31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827F6F79-40A4-F035-57FF-43E65BBB1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318271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13" grpId="0"/>
      <p:bldP spid="14" grpId="0"/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64CA2-33F7-E99D-6E00-C38C922AF0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9C178-16C0-D0E5-8870-B2EF63402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upgrades</a:t>
            </a:r>
          </a:p>
        </p:txBody>
      </p:sp>
      <p:pic>
        <p:nvPicPr>
          <p:cNvPr id="7170" name="Picture 2" descr="A High-Granularity Timing Detector for the ATLAS Phase-II Upgrade | EP News">
            <a:extLst>
              <a:ext uri="{FF2B5EF4-FFF2-40B4-BE49-F238E27FC236}">
                <a16:creationId xmlns:a16="http://schemas.microsoft.com/office/drawing/2014/main" id="{7DD01E37-0777-C39E-452E-185758D11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379" y="2700304"/>
            <a:ext cx="5488333" cy="336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EF916D-6629-F7E1-9BCB-09E599E21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009" y="2700304"/>
            <a:ext cx="5606179" cy="33649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7125A0-38AF-7820-9BD4-BFCAC18EA314}"/>
              </a:ext>
            </a:extLst>
          </p:cNvPr>
          <p:cNvSpPr txBox="1"/>
          <p:nvPr/>
        </p:nvSpPr>
        <p:spPr>
          <a:xfrm>
            <a:off x="3590080" y="1564683"/>
            <a:ext cx="514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Timing detectors (CMS &amp; ATLAS) </a:t>
            </a:r>
            <a:r>
              <a:rPr lang="en-US" dirty="0">
                <a:sym typeface="Wingdings" pitchFamily="2" charset="2"/>
              </a:rPr>
              <a:t> </a:t>
            </a:r>
          </a:p>
          <a:p>
            <a:pPr algn="ctr"/>
            <a:r>
              <a:rPr lang="en-US" dirty="0">
                <a:sym typeface="Wingdings" pitchFamily="2" charset="2"/>
              </a:rPr>
              <a:t>additional temporal dimension in reconstruction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5AB324C-4509-DE31-8344-2026F4DAE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9BB9EB9-E489-1FC9-392C-322C31939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32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BB3BB4C-9F96-DA50-B71A-C482E5FAB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5221112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5C86B-FAEA-E64E-EFB1-2F5081381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9BFC5-7B67-6E8A-5334-E2C802E3E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upgrades</a:t>
            </a:r>
          </a:p>
        </p:txBody>
      </p:sp>
      <p:pic>
        <p:nvPicPr>
          <p:cNvPr id="8194" name="Picture 2" descr="Inside the CMS HL-LHC upgrades at Cornell University">
            <a:extLst>
              <a:ext uri="{FF2B5EF4-FFF2-40B4-BE49-F238E27FC236}">
                <a16:creationId xmlns:a16="http://schemas.microsoft.com/office/drawing/2014/main" id="{304F2DCF-8CFF-C435-EC3C-36BC3F3CC2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36" b="25268"/>
          <a:stretch/>
        </p:blipFill>
        <p:spPr bwMode="auto">
          <a:xfrm>
            <a:off x="198949" y="4194736"/>
            <a:ext cx="7990711" cy="236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ATLAS Muon Spectrometer Upgrade for the HL-LHC Era's Challenges">
            <a:extLst>
              <a:ext uri="{FF2B5EF4-FFF2-40B4-BE49-F238E27FC236}">
                <a16:creationId xmlns:a16="http://schemas.microsoft.com/office/drawing/2014/main" id="{C64B96FE-D6E4-7059-59AE-7D6F6B515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717" y="136525"/>
            <a:ext cx="6251736" cy="395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78860B-6A98-0E80-1D1F-A7D1B48C313F}"/>
              </a:ext>
            </a:extLst>
          </p:cNvPr>
          <p:cNvSpPr txBox="1"/>
          <p:nvPr/>
        </p:nvSpPr>
        <p:spPr>
          <a:xfrm>
            <a:off x="1247916" y="2112201"/>
            <a:ext cx="3991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ATLAS Muon Drift Tube upgrade </a:t>
            </a:r>
            <a:r>
              <a:rPr lang="en-US" dirty="0">
                <a:sym typeface="Wingdings" pitchFamily="2" charset="2"/>
              </a:rPr>
              <a:t> increase purity of L0 muons by x3-4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B7FB0D-0B63-CE86-7494-383FDDA5052E}"/>
              </a:ext>
            </a:extLst>
          </p:cNvPr>
          <p:cNvSpPr txBox="1"/>
          <p:nvPr/>
        </p:nvSpPr>
        <p:spPr>
          <a:xfrm>
            <a:off x="8398004" y="5181422"/>
            <a:ext cx="3361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CMS L1 track trigger </a:t>
            </a:r>
            <a:r>
              <a:rPr lang="en-US" dirty="0">
                <a:sym typeface="Wingdings" pitchFamily="2" charset="2"/>
              </a:rPr>
              <a:t> </a:t>
            </a:r>
          </a:p>
          <a:p>
            <a:pPr algn="ctr"/>
            <a:r>
              <a:rPr lang="en-US" dirty="0">
                <a:sym typeface="Wingdings" pitchFamily="2" charset="2"/>
              </a:rPr>
              <a:t>tracking in the low-level trigger!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F17F134-0E35-D63E-FF3A-96A88EF64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D75D251-9A94-CA44-F427-F6C80CA57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33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9338383-36F6-61E5-F4F0-00058F18E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11952692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41916-3224-2A41-EA2D-C11031F1D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35ACA-618A-6E81-C95A-D7A7CF0F7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scouting at L1 / TLA at L0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4E4817-3E79-6BBE-39B0-9B755CE09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835" y="1819428"/>
            <a:ext cx="6337154" cy="41203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A30F79-2063-D1D3-84BC-B327DAD305E8}"/>
              </a:ext>
            </a:extLst>
          </p:cNvPr>
          <p:cNvSpPr txBox="1"/>
          <p:nvPr/>
        </p:nvSpPr>
        <p:spPr>
          <a:xfrm>
            <a:off x="530285" y="3417925"/>
            <a:ext cx="4203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Possibility to do real-time analysis at the hardware trigger </a:t>
            </a:r>
          </a:p>
          <a:p>
            <a:pPr algn="ctr"/>
            <a:r>
              <a:rPr lang="en-US" dirty="0"/>
              <a:t>(close to LHCb’s triggerless readout)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0F463D-EEA2-EDD0-0314-AF47C4254C95}"/>
              </a:ext>
            </a:extLst>
          </p:cNvPr>
          <p:cNvSpPr/>
          <p:nvPr/>
        </p:nvSpPr>
        <p:spPr>
          <a:xfrm>
            <a:off x="5469835" y="1819428"/>
            <a:ext cx="3778337" cy="412032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0CA0F8-BFF3-78D1-BF8C-F7E6A5397E03}"/>
              </a:ext>
            </a:extLst>
          </p:cNvPr>
          <p:cNvSpPr/>
          <p:nvPr/>
        </p:nvSpPr>
        <p:spPr>
          <a:xfrm>
            <a:off x="9375494" y="1819427"/>
            <a:ext cx="2286221" cy="4120325"/>
          </a:xfrm>
          <a:prstGeom prst="rect">
            <a:avLst/>
          </a:prstGeom>
          <a:noFill/>
          <a:ln w="38100"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F0C8EB-24A0-7546-8997-992845C10BF5}"/>
              </a:ext>
            </a:extLst>
          </p:cNvPr>
          <p:cNvSpPr txBox="1"/>
          <p:nvPr/>
        </p:nvSpPr>
        <p:spPr>
          <a:xfrm>
            <a:off x="5846577" y="6112427"/>
            <a:ext cx="302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CMS Phase-2 L1 system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7E8B94-3A05-16F3-F683-F3B68284FA1C}"/>
              </a:ext>
            </a:extLst>
          </p:cNvPr>
          <p:cNvSpPr txBox="1"/>
          <p:nvPr/>
        </p:nvSpPr>
        <p:spPr>
          <a:xfrm>
            <a:off x="9006178" y="6112426"/>
            <a:ext cx="302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Proposed L1 scouting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EFA6E8D0-69F1-AC73-7916-8F2327523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D57FECA-434F-17F4-8BE2-9747EA7EF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34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6FA23E3-0002-FCAB-6104-821AB6B7D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429008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A5124-4CC1-CAD1-89F4-76FBB892F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9308B-E080-C0F0-C543-6B3B43085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interesting scenarios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886D7A-EE6A-867C-DC1C-F93261310C5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Several interesting studies featuring low-mass physics and rare processes might be possible in Run 4 of the LHC: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Search for dark photons decaying to electrons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&lt;0.2</m:t>
                    </m:r>
                  </m:oMath>
                </a14:m>
                <a:r>
                  <a:rPr lang="en-US" dirty="0"/>
                  <a:t> GeV</a:t>
                </a:r>
              </a:p>
              <a:p>
                <a:pPr lvl="1"/>
                <a:r>
                  <a:rPr lang="en-US" dirty="0"/>
                  <a:t>Search for True Muonium</a:t>
                </a:r>
              </a:p>
              <a:p>
                <a:pPr lvl="1"/>
                <a:r>
                  <a:rPr lang="en-US" dirty="0"/>
                  <a:t>Test of lepton flavor violation (LFV) in eta meson decays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Search for light pseudoscalars (ALPs)</a:t>
                </a:r>
              </a:p>
              <a:p>
                <a:pPr lvl="1"/>
                <a:r>
                  <a:rPr lang="en-US" dirty="0"/>
                  <a:t>Search for X17?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886D7A-EE6A-867C-DC1C-F93261310C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C9656-AF2A-E8C3-3029-23766E0F0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84DA55-DDEC-1E79-D543-F7329061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35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3AA9C9-548C-284D-685E-1931F9865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93670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6798B0-04B7-6F13-9DBA-2CFAF5C49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6A748-B7B2-97CD-A844-6A5DBA0A1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Searches for low-mass dark photons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717B076-90D3-9E38-C101-DB8055E9B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Sub-GeV dark photons mainly produced in light meson decays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919AE2-F554-A58E-2181-C47EC61B5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6075" y="2337404"/>
            <a:ext cx="5085522" cy="4384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C68FC9-899E-4DA3-08ED-F192828DE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712" y="4640721"/>
            <a:ext cx="3217417" cy="16563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308CB6-4BFF-100A-B991-0E16A25BA6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1195" y="2179613"/>
            <a:ext cx="3085190" cy="2028227"/>
          </a:xfrm>
          <a:prstGeom prst="rect">
            <a:avLst/>
          </a:prstGeom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C4288D72-FF6E-2737-C438-33423418BEAD}"/>
              </a:ext>
            </a:extLst>
          </p:cNvPr>
          <p:cNvSpPr/>
          <p:nvPr/>
        </p:nvSpPr>
        <p:spPr>
          <a:xfrm>
            <a:off x="2929069" y="4127919"/>
            <a:ext cx="334701" cy="48109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F28EDD-B609-680B-C461-5174A56AA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33F61E-36F3-A285-A146-3E2FAAF00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36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81337-F1EB-29EE-6110-C00C32B00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411918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F9714-CD43-D8CE-0FD8-377C48787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Searches for low-mass dark photons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B036CBFC-3A19-EEAA-4519-A2AE3EF1A5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CMS sub-GeV inclusive dimuon search (X </a:t>
                </a:r>
                <a:r>
                  <a:rPr lang="en-US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𝜇𝜇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) </a:t>
                </a:r>
                <a:r>
                  <a:rPr lang="en-US" dirty="0"/>
                  <a:t>ongoing, but opportunity for exclusive search by tagging the photon:</a:t>
                </a:r>
              </a:p>
              <a:p>
                <a:pPr marL="0" indent="0">
                  <a:buNone/>
                </a:pPr>
                <a:r>
                  <a:rPr lang="en-US" dirty="0"/>
                  <a:t>Benefits:</a:t>
                </a:r>
              </a:p>
              <a:p>
                <a:pPr lvl="1"/>
                <a:r>
                  <a:rPr lang="en-US" dirty="0"/>
                  <a:t>Significant background suppression</a:t>
                </a:r>
              </a:p>
              <a:p>
                <a:pPr lvl="1"/>
                <a:r>
                  <a:rPr lang="en-US" dirty="0"/>
                  <a:t>Reconstruct the entire eta meson system</a:t>
                </a:r>
              </a:p>
              <a:p>
                <a:pPr marL="0" indent="0">
                  <a:buNone/>
                </a:pPr>
                <a:r>
                  <a:rPr lang="en-US" dirty="0"/>
                  <a:t>Challenges:</a:t>
                </a:r>
              </a:p>
              <a:p>
                <a:pPr lvl="1"/>
                <a:r>
                  <a:rPr lang="en-US" dirty="0"/>
                  <a:t>Photon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dirty="0"/>
                  <a:t> thresholds</a:t>
                </a:r>
              </a:p>
              <a:p>
                <a:pPr lvl="1"/>
                <a:r>
                  <a:rPr lang="en-US" dirty="0"/>
                  <a:t>Collinearity between photon and lepton pair</a:t>
                </a:r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Initial effort in looking for inclusive di-electron resonances too</a:t>
                </a:r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B036CBFC-3A19-EEAA-4519-A2AE3EF1A5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47A7DD0F-ECF7-1426-69E8-FA70A2B68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7052" y="2746772"/>
            <a:ext cx="4400879" cy="2265638"/>
          </a:xfrm>
          <a:prstGeom prst="rect">
            <a:avLst/>
          </a:prstGeom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A406F52F-78A1-4E33-62CE-A63DE4A05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67820D2-B7C8-2F16-FF04-8E1472381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37</a:t>
            </a:fld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6160D0FA-B426-792A-7E53-E3B15708D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355567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A03826-DC05-CF81-01AD-467CC2DBD8A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Studies with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 mesons: True Muonium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A03826-DC05-CF81-01AD-467CC2DBD8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F6BFEA7A-12D5-A737-5D3F-A17B9751B67C}"/>
              </a:ext>
            </a:extLst>
          </p:cNvPr>
          <p:cNvGrpSpPr>
            <a:grpSpLocks noChangeAspect="1"/>
          </p:cNvGrpSpPr>
          <p:nvPr/>
        </p:nvGrpSpPr>
        <p:grpSpPr>
          <a:xfrm>
            <a:off x="330891" y="3530075"/>
            <a:ext cx="3763367" cy="2738372"/>
            <a:chOff x="3511117" y="3958597"/>
            <a:chExt cx="2131332" cy="1507919"/>
          </a:xfrm>
        </p:grpSpPr>
        <p:pic>
          <p:nvPicPr>
            <p:cNvPr id="5" name="Picture 2" descr="Muonium - Wikipedia">
              <a:extLst>
                <a:ext uri="{FF2B5EF4-FFF2-40B4-BE49-F238E27FC236}">
                  <a16:creationId xmlns:a16="http://schemas.microsoft.com/office/drawing/2014/main" id="{AD901F34-C503-C4D6-0819-EA4B499B03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1117" y="3958597"/>
              <a:ext cx="2131332" cy="1507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B46725F5-0116-22A7-A217-92907E8ACA1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013911" y="4910763"/>
                  <a:ext cx="310896" cy="310896"/>
                </a:xfrm>
                <a:prstGeom prst="ellipse">
                  <a:avLst/>
                </a:prstGeom>
                <a:solidFill>
                  <a:srgbClr val="EAF0F9"/>
                </a:solidFill>
                <a:ln>
                  <a:solidFill>
                    <a:srgbClr val="1416A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500" b="1" i="1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500" b="1" i="0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1500" b="1" i="0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  <m:t>𝛍</m:t>
                            </m:r>
                          </m:e>
                          <m:sup>
                            <m:r>
                              <a:rPr lang="en-US" sz="1500" b="1" i="0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1500" b="1" dirty="0">
                    <a:solidFill>
                      <a:srgbClr val="0014FF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2EDEADDC-EAFF-AD0D-42A0-CF8A67DAE17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3911" y="4910763"/>
                  <a:ext cx="310896" cy="310896"/>
                </a:xfrm>
                <a:prstGeom prst="ellipse">
                  <a:avLst/>
                </a:prstGeom>
                <a:blipFill>
                  <a:blip r:embed="rId13"/>
                  <a:stretch>
                    <a:fillRect l="-33333" b="-15385"/>
                  </a:stretch>
                </a:blipFill>
                <a:ln>
                  <a:solidFill>
                    <a:srgbClr val="1416AF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99111F0F-4056-D2F1-C6C8-D2F67CBE0D7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431485" y="4487959"/>
                  <a:ext cx="310896" cy="310896"/>
                </a:xfrm>
                <a:prstGeom prst="ellipse">
                  <a:avLst/>
                </a:prstGeom>
                <a:solidFill>
                  <a:srgbClr val="EAF0F9"/>
                </a:solidFill>
                <a:ln>
                  <a:solidFill>
                    <a:srgbClr val="1416A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500" b="1" i="1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500" b="1" i="0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1500" b="1" i="0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  <m:t>𝛍</m:t>
                            </m:r>
                          </m:e>
                          <m:sup>
                            <m:r>
                              <a:rPr lang="en-US" sz="1500" b="1" i="0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sz="1500" b="1" dirty="0">
                    <a:solidFill>
                      <a:srgbClr val="0014FF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4711E6C-F458-D371-68AA-0C674FCCA37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31485" y="4487959"/>
                  <a:ext cx="310896" cy="310896"/>
                </a:xfrm>
                <a:prstGeom prst="ellipse">
                  <a:avLst/>
                </a:prstGeom>
                <a:blipFill>
                  <a:blip r:embed="rId14"/>
                  <a:stretch>
                    <a:fillRect l="-34615" r="-3846" b="-11111"/>
                  </a:stretch>
                </a:blipFill>
                <a:ln>
                  <a:solidFill>
                    <a:srgbClr val="1416AF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B443336-AD33-DB7F-4AED-4C94546FB646}"/>
              </a:ext>
            </a:extLst>
          </p:cNvPr>
          <p:cNvGrpSpPr>
            <a:grpSpLocks noChangeAspect="1"/>
          </p:cNvGrpSpPr>
          <p:nvPr/>
        </p:nvGrpSpPr>
        <p:grpSpPr>
          <a:xfrm>
            <a:off x="903603" y="1602501"/>
            <a:ext cx="2617942" cy="1904916"/>
            <a:chOff x="3511117" y="3958597"/>
            <a:chExt cx="2131332" cy="1507919"/>
          </a:xfrm>
        </p:grpSpPr>
        <p:pic>
          <p:nvPicPr>
            <p:cNvPr id="9" name="Picture 2" descr="Muonium - Wikipedia">
              <a:extLst>
                <a:ext uri="{FF2B5EF4-FFF2-40B4-BE49-F238E27FC236}">
                  <a16:creationId xmlns:a16="http://schemas.microsoft.com/office/drawing/2014/main" id="{D3C3EB09-4E94-1E59-84A7-57922E9F05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1117" y="3958597"/>
              <a:ext cx="2131332" cy="1507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3CE2B089-0B2D-EE65-3E58-A1B4BA7B600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431485" y="4487959"/>
                  <a:ext cx="310896" cy="310896"/>
                </a:xfrm>
                <a:prstGeom prst="ellipse">
                  <a:avLst/>
                </a:prstGeom>
                <a:solidFill>
                  <a:srgbClr val="EAF0F9"/>
                </a:solidFill>
                <a:ln>
                  <a:solidFill>
                    <a:srgbClr val="1416A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500" b="1" i="1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500" b="1" i="0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1500" b="1" i="0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  <m:t>𝛍</m:t>
                            </m:r>
                          </m:e>
                          <m:sup>
                            <m:r>
                              <a:rPr lang="en-US" sz="1500" b="1" i="0" dirty="0" smtClean="0">
                                <a:solidFill>
                                  <a:srgbClr val="1000D4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sz="1500" b="1" dirty="0">
                    <a:solidFill>
                      <a:srgbClr val="0014FF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81FA71BC-940C-3DA3-9328-E4C9B0D2A9F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31485" y="4487959"/>
                  <a:ext cx="310896" cy="310896"/>
                </a:xfrm>
                <a:prstGeom prst="ellipse">
                  <a:avLst/>
                </a:prstGeom>
                <a:blipFill>
                  <a:blip r:embed="rId16"/>
                  <a:stretch>
                    <a:fillRect l="-18750"/>
                  </a:stretch>
                </a:blipFill>
                <a:ln>
                  <a:solidFill>
                    <a:srgbClr val="1416AF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E9C80F3-5248-F17E-44DC-1BEAEE63CEC3}"/>
              </a:ext>
            </a:extLst>
          </p:cNvPr>
          <p:cNvSpPr txBox="1"/>
          <p:nvPr/>
        </p:nvSpPr>
        <p:spPr>
          <a:xfrm>
            <a:off x="1046854" y="5944431"/>
            <a:ext cx="219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Never observed!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206961-4766-E733-979A-76698DB70DBE}"/>
                  </a:ext>
                </a:extLst>
              </p:cNvPr>
              <p:cNvSpPr txBox="1"/>
              <p:nvPr/>
            </p:nvSpPr>
            <p:spPr>
              <a:xfrm>
                <a:off x="838200" y="1449263"/>
                <a:ext cx="30156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Muonium: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bound state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206961-4766-E733-979A-76698DB70D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449263"/>
                <a:ext cx="3015664" cy="369332"/>
              </a:xfrm>
              <a:prstGeom prst="rect">
                <a:avLst/>
              </a:prstGeom>
              <a:blipFill>
                <a:blip r:embed="rId17"/>
                <a:stretch>
                  <a:fillRect l="-1261" t="-10000" r="-84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615C452-04BC-612E-2BDA-9AE8BC2D51DE}"/>
                  </a:ext>
                </a:extLst>
              </p:cNvPr>
              <p:cNvSpPr txBox="1"/>
              <p:nvPr/>
            </p:nvSpPr>
            <p:spPr>
              <a:xfrm>
                <a:off x="396288" y="3484759"/>
                <a:ext cx="37633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True</a:t>
                </a:r>
                <a:r>
                  <a:rPr lang="en-US" dirty="0"/>
                  <a:t> </a:t>
                </a:r>
                <a:r>
                  <a:rPr lang="en-US" b="1" dirty="0"/>
                  <a:t>Muonium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bound state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615C452-04BC-612E-2BDA-9AE8BC2D51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88" y="3484759"/>
                <a:ext cx="3763367" cy="369332"/>
              </a:xfrm>
              <a:prstGeom prst="rect">
                <a:avLst/>
              </a:prstGeom>
              <a:blipFill>
                <a:blip r:embed="rId18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9B6815AF-1047-C172-559E-B7FC5EE3C400}"/>
              </a:ext>
            </a:extLst>
          </p:cNvPr>
          <p:cNvSpPr txBox="1"/>
          <p:nvPr/>
        </p:nvSpPr>
        <p:spPr>
          <a:xfrm>
            <a:off x="2504977" y="5282146"/>
            <a:ext cx="2319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Mass: ~ 211 MeV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27241A1-0953-5C9F-428D-13D11E96A80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960223" y="1082590"/>
            <a:ext cx="4067576" cy="20940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CC217F4-94A2-500E-2AD7-47D350AC2B6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346246" y="3429000"/>
            <a:ext cx="4681553" cy="31775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F38B332-E495-0627-5E11-89D5D5A5D8C5}"/>
              </a:ext>
            </a:extLst>
          </p:cNvPr>
          <p:cNvSpPr txBox="1"/>
          <p:nvPr/>
        </p:nvSpPr>
        <p:spPr>
          <a:xfrm>
            <a:off x="4789004" y="5387606"/>
            <a:ext cx="2891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21"/>
              </a:rPr>
              <a:t>Phys. Rev. D 100 (2019) 053003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9B7373-7416-F6CD-2618-B98F47277860}"/>
              </a:ext>
            </a:extLst>
          </p:cNvPr>
          <p:cNvSpPr txBox="1"/>
          <p:nvPr/>
        </p:nvSpPr>
        <p:spPr>
          <a:xfrm>
            <a:off x="5009962" y="1666620"/>
            <a:ext cx="2617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Similar search strategy: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FA8025-68B1-15EE-19C5-464326823885}"/>
              </a:ext>
            </a:extLst>
          </p:cNvPr>
          <p:cNvSpPr txBox="1"/>
          <p:nvPr/>
        </p:nvSpPr>
        <p:spPr>
          <a:xfrm>
            <a:off x="5062219" y="4871312"/>
            <a:ext cx="2223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Theory projections: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EB1E40F-AED4-6672-9BEC-2C84000712CE}"/>
                  </a:ext>
                </a:extLst>
              </p:cNvPr>
              <p:cNvSpPr txBox="1"/>
              <p:nvPr/>
            </p:nvSpPr>
            <p:spPr>
              <a:xfrm>
                <a:off x="3853864" y="2253308"/>
                <a:ext cx="439000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TM dissociates into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US" dirty="0"/>
                  <a:t> or decays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𝑒𝑒</m:t>
                    </m:r>
                  </m:oMath>
                </a14:m>
                <a:endParaRPr lang="en-US" dirty="0"/>
              </a:p>
              <a:p>
                <a:r>
                  <a:rPr lang="en-US" dirty="0"/>
                  <a:t>Predicted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ℬ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𝑇𝑀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 ~ 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Sensitive probe of QED and BSM physics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EB1E40F-AED4-6672-9BEC-2C84000712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3864" y="2253308"/>
                <a:ext cx="4390003" cy="923330"/>
              </a:xfrm>
              <a:prstGeom prst="rect">
                <a:avLst/>
              </a:prstGeom>
              <a:blipFill>
                <a:blip r:embed="rId22"/>
                <a:stretch>
                  <a:fillRect l="-1156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048AD320-B50A-3113-D028-4E8DDC407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448A200-4C63-34A7-F47C-16F6C6C32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38</a:t>
            </a:fld>
            <a:endParaRPr lang="en-US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8DF75858-EF7F-8971-E73C-23517380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385515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7" grpId="0"/>
      <p:bldP spid="18" grpId="0"/>
      <p:bldP spid="19" grpId="0"/>
      <p:bldP spid="2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07A3E-A00C-378A-E2B0-8F88E5A304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B104864-C4B0-E4B5-71B4-2978C7B2CE3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Studies with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 mesons: LFUV </a:t>
                </a:r>
                <a:r>
                  <a:rPr lang="en-US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B104864-C4B0-E4B5-71B4-2978C7B2CE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846033-061E-2BCE-5252-3C02E6749F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82220"/>
                <a:ext cx="7325139" cy="459474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Electroweak interactions expected to respect lepton flavor universality in the SM</a:t>
                </a:r>
              </a:p>
              <a:p>
                <a:pPr marL="457200" lvl="1" indent="0">
                  <a:buNone/>
                </a:pPr>
                <a:r>
                  <a:rPr lang="en-US" dirty="0">
                    <a:sym typeface="Wingdings" pitchFamily="2" charset="2"/>
                  </a:rPr>
                  <a:t> </a:t>
                </a:r>
                <a:r>
                  <a:rPr lang="en-US" dirty="0"/>
                  <a:t>same couplings to fermions of different flavors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Any deviations from LFU could indicate new physics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Rich program to search for LFUV processes across experiments, in particular R(K), R(D), R(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New handle might be R(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)!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846033-061E-2BCE-5252-3C02E6749F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82220"/>
                <a:ext cx="7325139" cy="4594743"/>
              </a:xfrm>
              <a:blipFill>
                <a:blip r:embed="rId3"/>
                <a:stretch>
                  <a:fillRect l="-1384" t="-2479" r="-2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33AC12D-6023-E003-87F8-DC6398515888}"/>
                  </a:ext>
                </a:extLst>
              </p:cNvPr>
              <p:cNvSpPr txBox="1"/>
              <p:nvPr/>
            </p:nvSpPr>
            <p:spPr>
              <a:xfrm>
                <a:off x="8441633" y="1582220"/>
                <a:ext cx="3190461" cy="7392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ℬ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ℬ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33AC12D-6023-E003-87F8-DC63985158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1633" y="1582220"/>
                <a:ext cx="3190461" cy="739241"/>
              </a:xfrm>
              <a:prstGeom prst="rect">
                <a:avLst/>
              </a:prstGeom>
              <a:blipFill>
                <a:blip r:embed="rId4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16B0D48-D8E1-A35B-C564-C364D630B2EA}"/>
                  </a:ext>
                </a:extLst>
              </p:cNvPr>
              <p:cNvSpPr txBox="1"/>
              <p:nvPr/>
            </p:nvSpPr>
            <p:spPr>
              <a:xfrm>
                <a:off x="8441632" y="3108739"/>
                <a:ext cx="3190461" cy="678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ℬ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ℬ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16B0D48-D8E1-A35B-C564-C364D630B2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1632" y="3108739"/>
                <a:ext cx="3190461" cy="678519"/>
              </a:xfrm>
              <a:prstGeom prst="rect">
                <a:avLst/>
              </a:prstGeom>
              <a:blipFill>
                <a:blip r:embed="rId5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50F399C-69C4-C21B-EA54-9A75B3ED6AF0}"/>
                  </a:ext>
                </a:extLst>
              </p:cNvPr>
              <p:cNvSpPr txBox="1"/>
              <p:nvPr/>
            </p:nvSpPr>
            <p:spPr>
              <a:xfrm>
                <a:off x="8441632" y="4990586"/>
                <a:ext cx="3190461" cy="686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ℬ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ℬ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50F399C-69C4-C21B-EA54-9A75B3ED6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1632" y="4990586"/>
                <a:ext cx="3190461" cy="686150"/>
              </a:xfrm>
              <a:prstGeom prst="rect">
                <a:avLst/>
              </a:prstGeom>
              <a:blipFill>
                <a:blip r:embed="rId6"/>
                <a:stretch>
                  <a:fillRect b="-9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4AA0A105-52B1-05BD-9E98-41465EDC616A}"/>
              </a:ext>
            </a:extLst>
          </p:cNvPr>
          <p:cNvSpPr txBox="1"/>
          <p:nvPr/>
        </p:nvSpPr>
        <p:spPr>
          <a:xfrm>
            <a:off x="6273244" y="6112429"/>
            <a:ext cx="3631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Purely electromagnetic processes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7D3D3056-B257-2434-1CEB-9F1D9022C943}"/>
              </a:ext>
            </a:extLst>
          </p:cNvPr>
          <p:cNvSpPr/>
          <p:nvPr/>
        </p:nvSpPr>
        <p:spPr>
          <a:xfrm rot="5649486">
            <a:off x="9495179" y="5374750"/>
            <a:ext cx="818322" cy="1065826"/>
          </a:xfrm>
          <a:prstGeom prst="arc">
            <a:avLst>
              <a:gd name="adj1" fmla="val 16200000"/>
              <a:gd name="adj2" fmla="val 2"/>
            </a:avLst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E3754961-5B71-4E6D-5984-1268ED740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67A4579D-9A84-C968-135C-3D84476E8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39</a:t>
            </a:fld>
            <a:endParaRPr lang="en-US"/>
          </a:p>
        </p:txBody>
      </p:sp>
      <p:sp>
        <p:nvSpPr>
          <p:cNvPr id="30" name="Footer Placeholder 29">
            <a:extLst>
              <a:ext uri="{FF2B5EF4-FFF2-40B4-BE49-F238E27FC236}">
                <a16:creationId xmlns:a16="http://schemas.microsoft.com/office/drawing/2014/main" id="{84CC6A66-BD0E-B021-AC56-49C1A34B7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14022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C5506-D8D6-B18E-AFA9-71D09BDD9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dark matter (DM) is very compelling</a:t>
            </a:r>
          </a:p>
        </p:txBody>
      </p:sp>
      <p:pic>
        <p:nvPicPr>
          <p:cNvPr id="3076" name="Picture 4" descr="1: Thermal freeze-out of dark matter for different annihilation cross-sections c. Dan Hooper, [hep-ph] FERMILAB-CONF-09-025-A">
            <a:extLst>
              <a:ext uri="{FF2B5EF4-FFF2-40B4-BE49-F238E27FC236}">
                <a16:creationId xmlns:a16="http://schemas.microsoft.com/office/drawing/2014/main" id="{677833D5-924B-41FE-D206-07E6FC47F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13" y="1784732"/>
            <a:ext cx="4849259" cy="484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6F7791-0C95-4507-AD12-126ACE110D4D}"/>
              </a:ext>
            </a:extLst>
          </p:cNvPr>
          <p:cNvSpPr>
            <a:spLocks noChangeAspect="1"/>
          </p:cNvSpPr>
          <p:nvPr/>
        </p:nvSpPr>
        <p:spPr>
          <a:xfrm>
            <a:off x="1432078" y="2154064"/>
            <a:ext cx="738130" cy="3828095"/>
          </a:xfrm>
          <a:prstGeom prst="roundRect">
            <a:avLst/>
          </a:prstGeom>
          <a:solidFill>
            <a:srgbClr val="A02B93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C7FEECE-677A-E069-8153-EFEBE6247B1F}"/>
              </a:ext>
            </a:extLst>
          </p:cNvPr>
          <p:cNvSpPr>
            <a:spLocks noChangeAspect="1"/>
          </p:cNvSpPr>
          <p:nvPr/>
        </p:nvSpPr>
        <p:spPr>
          <a:xfrm>
            <a:off x="2223800" y="2154063"/>
            <a:ext cx="982338" cy="3828095"/>
          </a:xfrm>
          <a:prstGeom prst="roundRect">
            <a:avLst/>
          </a:prstGeom>
          <a:solidFill>
            <a:srgbClr val="C00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434C985-AC0B-0A71-9B67-03EE853BD839}"/>
              </a:ext>
            </a:extLst>
          </p:cNvPr>
          <p:cNvSpPr>
            <a:spLocks noChangeAspect="1"/>
          </p:cNvSpPr>
          <p:nvPr/>
        </p:nvSpPr>
        <p:spPr>
          <a:xfrm>
            <a:off x="3259730" y="2154064"/>
            <a:ext cx="2011611" cy="3828094"/>
          </a:xfrm>
          <a:prstGeom prst="roundRect">
            <a:avLst/>
          </a:prstGeom>
          <a:solidFill>
            <a:schemeClr val="accent6">
              <a:lumMod val="75000"/>
              <a:alpha val="5019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EECB7E-5A4E-B35F-199E-01660122D4DB}"/>
              </a:ext>
            </a:extLst>
          </p:cNvPr>
          <p:cNvSpPr txBox="1"/>
          <p:nvPr/>
        </p:nvSpPr>
        <p:spPr>
          <a:xfrm>
            <a:off x="3572564" y="1528648"/>
            <a:ext cx="1488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Freeze-out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3248D9-E285-8812-5215-D0E0A515D599}"/>
              </a:ext>
            </a:extLst>
          </p:cNvPr>
          <p:cNvSpPr txBox="1"/>
          <p:nvPr/>
        </p:nvSpPr>
        <p:spPr>
          <a:xfrm>
            <a:off x="1022847" y="1323066"/>
            <a:ext cx="1402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Thermal equilibrium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948F3B-87A5-2A4C-71B1-8CA00152349B}"/>
              </a:ext>
            </a:extLst>
          </p:cNvPr>
          <p:cNvSpPr txBox="1"/>
          <p:nvPr/>
        </p:nvSpPr>
        <p:spPr>
          <a:xfrm>
            <a:off x="2062908" y="1528648"/>
            <a:ext cx="140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Decay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A79E88C-DB31-9341-E8A8-A2C3D0E7CA47}"/>
              </a:ext>
            </a:extLst>
          </p:cNvPr>
          <p:cNvCxnSpPr>
            <a:cxnSpLocks/>
          </p:cNvCxnSpPr>
          <p:nvPr/>
        </p:nvCxnSpPr>
        <p:spPr>
          <a:xfrm flipV="1">
            <a:off x="5140712" y="2577947"/>
            <a:ext cx="1436357" cy="8049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BEA5E54-6F15-20BC-37E9-3A32E1AAC709}"/>
              </a:ext>
            </a:extLst>
          </p:cNvPr>
          <p:cNvSpPr txBox="1"/>
          <p:nvPr/>
        </p:nvSpPr>
        <p:spPr>
          <a:xfrm>
            <a:off x="6577069" y="1980414"/>
            <a:ext cx="4182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Increasing DM scattering cross section implies a lower freeze-out abundance: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AF6A2DB-BF25-948B-7124-B960DFEAA009}"/>
                  </a:ext>
                </a:extLst>
              </p:cNvPr>
              <p:cNvSpPr txBox="1"/>
              <p:nvPr/>
            </p:nvSpPr>
            <p:spPr>
              <a:xfrm>
                <a:off x="6835968" y="2710918"/>
                <a:ext cx="3285312" cy="718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𝐷𝑀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𝐷𝑀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𝐷𝑀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AF6A2DB-BF25-948B-7124-B960DFEAA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968" y="2710918"/>
                <a:ext cx="3285312" cy="718082"/>
              </a:xfrm>
              <a:prstGeom prst="rect">
                <a:avLst/>
              </a:prstGeom>
              <a:blipFill>
                <a:blip r:embed="rId3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0AFD63C4-21A5-DC9C-69C6-EFADED1D6DBA}"/>
              </a:ext>
            </a:extLst>
          </p:cNvPr>
          <p:cNvSpPr txBox="1"/>
          <p:nvPr/>
        </p:nvSpPr>
        <p:spPr>
          <a:xfrm>
            <a:off x="6577069" y="3698778"/>
            <a:ext cx="392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“WIMP miracle”: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6002A85-22EB-1919-065C-3CF7F57C4A23}"/>
                  </a:ext>
                </a:extLst>
              </p:cNvPr>
              <p:cNvSpPr txBox="1"/>
              <p:nvPr/>
            </p:nvSpPr>
            <p:spPr>
              <a:xfrm>
                <a:off x="6815737" y="4316367"/>
                <a:ext cx="40781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𝐷𝑀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𝐷𝑀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weak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weak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(100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6002A85-22EB-1919-065C-3CF7F57C4A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5737" y="4316367"/>
                <a:ext cx="4078180" cy="369332"/>
              </a:xfrm>
              <a:prstGeom prst="rect">
                <a:avLst/>
              </a:prstGeom>
              <a:blipFill>
                <a:blip r:embed="rId4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F4F4B232-0A47-0017-49FA-B6816E6C30B7}"/>
              </a:ext>
            </a:extLst>
          </p:cNvPr>
          <p:cNvSpPr txBox="1"/>
          <p:nvPr/>
        </p:nvSpPr>
        <p:spPr>
          <a:xfrm>
            <a:off x="6893738" y="5019359"/>
            <a:ext cx="3920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DM mass and coupling are on the order of the weak scale, recover the </a:t>
            </a:r>
            <a:r>
              <a:rPr lang="en-US" b="1" dirty="0"/>
              <a:t>observed DM abundance</a:t>
            </a:r>
            <a:r>
              <a:rPr lang="en-US" dirty="0"/>
              <a:t>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9713CE-068C-4E4C-1FFC-71E1512D7E3D}"/>
              </a:ext>
            </a:extLst>
          </p:cNvPr>
          <p:cNvSpPr txBox="1"/>
          <p:nvPr/>
        </p:nvSpPr>
        <p:spPr>
          <a:xfrm>
            <a:off x="6577069" y="6170621"/>
            <a:ext cx="4553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WIMP: Weakly Interacting Massive Particle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A7573C7-5E09-03CC-3E67-05955C4423BF}"/>
              </a:ext>
            </a:extLst>
          </p:cNvPr>
          <p:cNvCxnSpPr>
            <a:cxnSpLocks/>
          </p:cNvCxnSpPr>
          <p:nvPr/>
        </p:nvCxnSpPr>
        <p:spPr>
          <a:xfrm flipV="1">
            <a:off x="5271341" y="4068110"/>
            <a:ext cx="1268089" cy="180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9BA1E3BD-3ECA-B0AA-4AE7-27A886FB6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45047AF-F370-49D9-6968-676D54BF8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4</a:t>
            </a:fld>
            <a:endParaRPr lang="en-US"/>
          </a:p>
        </p:txBody>
      </p:sp>
      <p:sp>
        <p:nvSpPr>
          <p:cNvPr id="30" name="Footer Placeholder 29">
            <a:extLst>
              <a:ext uri="{FF2B5EF4-FFF2-40B4-BE49-F238E27FC236}">
                <a16:creationId xmlns:a16="http://schemas.microsoft.com/office/drawing/2014/main" id="{4A565BBE-669A-5B13-E123-AE86385DE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161277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1E7E6-5922-0A31-A6A3-AA3619B89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Searches for light (pseudo)scalars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8A010F-74AF-FF80-32D0-5BBC79300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418" y="2497344"/>
            <a:ext cx="4624013" cy="41022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E3DB77-9C9D-223D-5BEF-000FED4FB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418" y="1276557"/>
            <a:ext cx="5069509" cy="38842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346751-4578-24C7-E65E-7EEBC31678A6}"/>
              </a:ext>
            </a:extLst>
          </p:cNvPr>
          <p:cNvSpPr txBox="1"/>
          <p:nvPr/>
        </p:nvSpPr>
        <p:spPr>
          <a:xfrm>
            <a:off x="1441929" y="1462088"/>
            <a:ext cx="5278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Run-2 searches for pseudoscalars decaying to DM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0694DF-D52A-11DD-8C16-78F592E39B43}"/>
              </a:ext>
            </a:extLst>
          </p:cNvPr>
          <p:cNvSpPr txBox="1"/>
          <p:nvPr/>
        </p:nvSpPr>
        <p:spPr>
          <a:xfrm>
            <a:off x="5331384" y="5931478"/>
            <a:ext cx="494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Run-3 search for pseudoscalars decaying to SM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50E4B08-BBBB-3C3B-C7FC-CC86F84A68F5}"/>
              </a:ext>
            </a:extLst>
          </p:cNvPr>
          <p:cNvSpPr/>
          <p:nvPr/>
        </p:nvSpPr>
        <p:spPr>
          <a:xfrm>
            <a:off x="6447099" y="3310359"/>
            <a:ext cx="949124" cy="185041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D514B258-E95B-4930-3733-E455AF42E0B1}"/>
              </a:ext>
            </a:extLst>
          </p:cNvPr>
          <p:cNvSpPr/>
          <p:nvPr/>
        </p:nvSpPr>
        <p:spPr>
          <a:xfrm rot="4635018">
            <a:off x="5931444" y="4366229"/>
            <a:ext cx="486137" cy="6366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E120B726-69F8-AA22-EBE1-41B02307C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DC994AB-120F-8706-86CB-B38544C70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40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48F3951-E979-444C-C76A-78C533E9C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48237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CE900-0FB9-5865-2934-71817924D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Be/He/C (ATOMKI) anomalies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A6D982-43F3-1B71-41CE-F3AF2226A361}"/>
              </a:ext>
            </a:extLst>
          </p:cNvPr>
          <p:cNvSpPr txBox="1"/>
          <p:nvPr/>
        </p:nvSpPr>
        <p:spPr>
          <a:xfrm>
            <a:off x="9971770" y="1090567"/>
            <a:ext cx="1809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2"/>
              </a:rPr>
              <a:t>Phys. Rev. Lett. 116 (2016) 042501</a:t>
            </a:r>
            <a:endParaRPr lang="en-US" sz="14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DFA0A07-DA7F-EB3F-0DDF-5C203646B115}"/>
              </a:ext>
            </a:extLst>
          </p:cNvPr>
          <p:cNvGrpSpPr/>
          <p:nvPr/>
        </p:nvGrpSpPr>
        <p:grpSpPr>
          <a:xfrm>
            <a:off x="8923587" y="1665938"/>
            <a:ext cx="3164850" cy="3958752"/>
            <a:chOff x="3581401" y="2139409"/>
            <a:chExt cx="3164850" cy="3958752"/>
          </a:xfrm>
        </p:grpSpPr>
        <p:pic>
          <p:nvPicPr>
            <p:cNvPr id="18" name="Picture 6" descr="FIG. 3. Measured angular correlations of the e+e− pairs originated from the ground state decay of the 7Li(p,γ)8Be reaction (dots with error bars) compared with the simulated ones (full curves) assuming M1+E1 mixed transitions with the same mixing ratio for all curves at different beam energies.">
              <a:extLst>
                <a:ext uri="{FF2B5EF4-FFF2-40B4-BE49-F238E27FC236}">
                  <a16:creationId xmlns:a16="http://schemas.microsoft.com/office/drawing/2014/main" id="{8E809B34-B747-392F-D661-44C6B9C6F3C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13"/>
            <a:stretch/>
          </p:blipFill>
          <p:spPr bwMode="auto">
            <a:xfrm>
              <a:off x="3581401" y="2139409"/>
              <a:ext cx="3011820" cy="3958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4460578-9243-D34E-B3FE-9410867739A6}"/>
                </a:ext>
              </a:extLst>
            </p:cNvPr>
            <p:cNvSpPr/>
            <p:nvPr/>
          </p:nvSpPr>
          <p:spPr>
            <a:xfrm>
              <a:off x="5323114" y="3906188"/>
              <a:ext cx="1423137" cy="1306286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6C7560B9-A13E-72F2-922C-36E5865C60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77" t="6341" b="4074"/>
          <a:stretch/>
        </p:blipFill>
        <p:spPr>
          <a:xfrm>
            <a:off x="318131" y="1369480"/>
            <a:ext cx="4226607" cy="165612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E9079CC9-7BD1-AB2A-57B6-FF307416C407}"/>
              </a:ext>
            </a:extLst>
          </p:cNvPr>
          <p:cNvGrpSpPr>
            <a:grpSpLocks noChangeAspect="1"/>
          </p:cNvGrpSpPr>
          <p:nvPr/>
        </p:nvGrpSpPr>
        <p:grpSpPr>
          <a:xfrm>
            <a:off x="4831620" y="1517307"/>
            <a:ext cx="4395821" cy="4107383"/>
            <a:chOff x="7372300" y="1508572"/>
            <a:chExt cx="3981500" cy="3799845"/>
          </a:xfrm>
        </p:grpSpPr>
        <p:pic>
          <p:nvPicPr>
            <p:cNvPr id="22" name="Picture 2" descr="New evidence supporting the existence of the hypothetic X17 particle - CERN  Document Server">
              <a:extLst>
                <a:ext uri="{FF2B5EF4-FFF2-40B4-BE49-F238E27FC236}">
                  <a16:creationId xmlns:a16="http://schemas.microsoft.com/office/drawing/2014/main" id="{361258C7-0EF8-15AB-FD97-238E4B7A89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2300" y="1549582"/>
              <a:ext cx="3758835" cy="3758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92EFAFB-9542-5041-DA08-2447117916DD}"/>
                </a:ext>
              </a:extLst>
            </p:cNvPr>
            <p:cNvSpPr/>
            <p:nvPr/>
          </p:nvSpPr>
          <p:spPr>
            <a:xfrm>
              <a:off x="9560328" y="2903933"/>
              <a:ext cx="1545771" cy="1306286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EE1D9A1-79F3-F643-D05C-5F2548B066BD}"/>
                </a:ext>
              </a:extLst>
            </p:cNvPr>
            <p:cNvSpPr txBox="1"/>
            <p:nvPr/>
          </p:nvSpPr>
          <p:spPr>
            <a:xfrm>
              <a:off x="7602090" y="1508572"/>
              <a:ext cx="3751710" cy="2847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>
                  <a:hlinkClick r:id="rId6"/>
                </a:rPr>
                <a:t>Phys. Rev. C 104 (2021) 44003</a:t>
              </a:r>
              <a:endParaRPr lang="en-GB" sz="1400" dirty="0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B59842CF-1731-8A79-A742-96833D39656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6518" b="6518"/>
          <a:stretch/>
        </p:blipFill>
        <p:spPr>
          <a:xfrm>
            <a:off x="367868" y="3053307"/>
            <a:ext cx="4411829" cy="1656121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31F92AF2-033F-76F4-FE23-A290DE793F86}"/>
              </a:ext>
            </a:extLst>
          </p:cNvPr>
          <p:cNvGrpSpPr/>
          <p:nvPr/>
        </p:nvGrpSpPr>
        <p:grpSpPr>
          <a:xfrm>
            <a:off x="367868" y="4768696"/>
            <a:ext cx="4511700" cy="1721572"/>
            <a:chOff x="379086" y="4516180"/>
            <a:chExt cx="4511700" cy="172157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62445D1-050C-CDF2-5067-161C86CE80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7481" b="5581"/>
            <a:stretch/>
          </p:blipFill>
          <p:spPr>
            <a:xfrm>
              <a:off x="379086" y="4516180"/>
              <a:ext cx="4511700" cy="1693127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1D53A84-D048-B228-5C91-6D5D755268E2}"/>
                </a:ext>
              </a:extLst>
            </p:cNvPr>
            <p:cNvSpPr/>
            <p:nvPr/>
          </p:nvSpPr>
          <p:spPr>
            <a:xfrm>
              <a:off x="1280646" y="5867344"/>
              <a:ext cx="738514" cy="3306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baseline="30000" dirty="0">
                  <a:solidFill>
                    <a:sysClr val="windowText" lastClr="000000"/>
                  </a:solidFill>
                </a:rPr>
                <a:t>11</a:t>
              </a:r>
              <a:r>
                <a:rPr lang="en-US" sz="1400" b="1" dirty="0">
                  <a:solidFill>
                    <a:sysClr val="windowText" lastClr="000000"/>
                  </a:solidFill>
                </a:rPr>
                <a:t>B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50A9C5B-9AC0-202F-E1B7-C978ECB142F1}"/>
                </a:ext>
              </a:extLst>
            </p:cNvPr>
            <p:cNvSpPr/>
            <p:nvPr/>
          </p:nvSpPr>
          <p:spPr>
            <a:xfrm>
              <a:off x="2529332" y="4516180"/>
              <a:ext cx="738514" cy="3306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baseline="30000" dirty="0">
                  <a:solidFill>
                    <a:sysClr val="windowText" lastClr="000000"/>
                  </a:solidFill>
                </a:rPr>
                <a:t>12</a:t>
              </a:r>
              <a:r>
                <a:rPr lang="en-US" sz="1400" b="1" dirty="0">
                  <a:solidFill>
                    <a:sysClr val="windowText" lastClr="000000"/>
                  </a:solidFill>
                </a:rPr>
                <a:t>C*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53B06DF-B62E-22C0-DF45-9A5224415905}"/>
                </a:ext>
              </a:extLst>
            </p:cNvPr>
            <p:cNvSpPr/>
            <p:nvPr/>
          </p:nvSpPr>
          <p:spPr>
            <a:xfrm>
              <a:off x="3603997" y="5907078"/>
              <a:ext cx="445395" cy="3306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baseline="30000" dirty="0">
                  <a:solidFill>
                    <a:sysClr val="windowText" lastClr="000000"/>
                  </a:solidFill>
                </a:rPr>
                <a:t>12</a:t>
              </a:r>
              <a:r>
                <a:rPr lang="en-US" sz="1400" b="1" dirty="0">
                  <a:solidFill>
                    <a:sysClr val="windowText" lastClr="000000"/>
                  </a:solidFill>
                </a:rPr>
                <a:t>C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F9016AD-858E-3CA5-1659-86E49120AE3B}"/>
              </a:ext>
            </a:extLst>
          </p:cNvPr>
          <p:cNvSpPr txBox="1"/>
          <p:nvPr/>
        </p:nvSpPr>
        <p:spPr>
          <a:xfrm>
            <a:off x="4555956" y="5884976"/>
            <a:ext cx="2555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8"/>
              </a:rPr>
              <a:t>Phys. Rev. C 106 (2022) L061601</a:t>
            </a:r>
            <a:endParaRPr lang="en-US" sz="14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AF240-8F53-DAE6-7B6E-E552DB405872}"/>
              </a:ext>
            </a:extLst>
          </p:cNvPr>
          <p:cNvSpPr/>
          <p:nvPr/>
        </p:nvSpPr>
        <p:spPr>
          <a:xfrm>
            <a:off x="8509504" y="3694375"/>
            <a:ext cx="1423137" cy="1306286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0A9DD75-5AB6-18BD-FF61-5368FDBA51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05188" y="1225457"/>
            <a:ext cx="3727453" cy="5012295"/>
          </a:xfrm>
          <a:prstGeom prst="rect">
            <a:avLst/>
          </a:prstGeom>
        </p:spPr>
      </p:pic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3FD02E9F-C6F2-29C2-927D-790E21055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A6B647B4-33AF-5E41-3C9A-40F9095B2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41</a:t>
            </a:fld>
            <a:endParaRPr lang="en-US"/>
          </a:p>
        </p:txBody>
      </p:sp>
      <p:sp>
        <p:nvSpPr>
          <p:cNvPr id="36" name="Footer Placeholder 35">
            <a:extLst>
              <a:ext uri="{FF2B5EF4-FFF2-40B4-BE49-F238E27FC236}">
                <a16:creationId xmlns:a16="http://schemas.microsoft.com/office/drawing/2014/main" id="{989B4405-133A-E3BC-94C3-D8887EFD3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3563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62478-ADF9-F504-0DD4-78834E4FF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 the explanation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8B5A81-B387-6AF4-E364-426869DA4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82220"/>
            <a:ext cx="5574175" cy="45947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Three main possibilities:</a:t>
            </a:r>
          </a:p>
          <a:p>
            <a:endParaRPr lang="en-US" dirty="0"/>
          </a:p>
          <a:p>
            <a:r>
              <a:rPr lang="en-US" dirty="0"/>
              <a:t>Systematic effects</a:t>
            </a:r>
          </a:p>
          <a:p>
            <a:r>
              <a:rPr lang="en-US" dirty="0"/>
              <a:t>Nuclear physics is hard!</a:t>
            </a:r>
          </a:p>
          <a:p>
            <a:r>
              <a:rPr lang="en-US" dirty="0"/>
              <a:t>New 17 MeV </a:t>
            </a:r>
            <a:r>
              <a:rPr lang="en-US" dirty="0" err="1"/>
              <a:t>protophobic</a:t>
            </a:r>
            <a:r>
              <a:rPr lang="en-US" dirty="0"/>
              <a:t> boson?</a:t>
            </a:r>
          </a:p>
          <a:p>
            <a:pPr lvl="1"/>
            <a:r>
              <a:rPr lang="en-US" dirty="0">
                <a:sym typeface="Wingdings" pitchFamily="2" charset="2"/>
              </a:rPr>
              <a:t> “</a:t>
            </a:r>
            <a:r>
              <a:rPr lang="en-US" b="1" dirty="0">
                <a:sym typeface="Wingdings" pitchFamily="2" charset="2"/>
              </a:rPr>
              <a:t>X17</a:t>
            </a:r>
            <a:r>
              <a:rPr lang="en-US" dirty="0">
                <a:sym typeface="Wingdings" pitchFamily="2" charset="2"/>
              </a:rPr>
              <a:t>”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AD86784-8D68-D667-0F2A-615CFF5ED49C}"/>
              </a:ext>
            </a:extLst>
          </p:cNvPr>
          <p:cNvGrpSpPr/>
          <p:nvPr/>
        </p:nvGrpSpPr>
        <p:grpSpPr>
          <a:xfrm>
            <a:off x="6693258" y="1470317"/>
            <a:ext cx="4834162" cy="4818547"/>
            <a:chOff x="7068349" y="1250488"/>
            <a:chExt cx="4834162" cy="4818547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69E61A96-0A64-5D23-735B-45B88CC67D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8349" y="1250488"/>
              <a:ext cx="4834162" cy="4818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B88ECBD-8A00-1EAE-3F5C-18E824D31A92}"/>
                </a:ext>
              </a:extLst>
            </p:cNvPr>
            <p:cNvSpPr txBox="1"/>
            <p:nvPr/>
          </p:nvSpPr>
          <p:spPr>
            <a:xfrm>
              <a:off x="10339027" y="1250488"/>
              <a:ext cx="15634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hlinkClick r:id="rId3"/>
                </a:rPr>
                <a:t>Quanta Magazine</a:t>
              </a:r>
              <a:r>
                <a:rPr lang="en-US" sz="1400" dirty="0"/>
                <a:t> </a:t>
              </a:r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E646F4-5C4F-5EBD-6917-A7E6C9541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C5AA23C-B1B8-88BF-9352-2A7625BAD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42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0C4A2AF-1022-E63F-8FD6-9E1FE734E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33261594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C91FB-AF23-506B-3149-7B4C2E024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Digression: hot-off-the-press PADME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AE88B5-37F6-B8EE-EF3D-4116CE3D8F4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82220"/>
                <a:ext cx="5257800" cy="4594743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PADME is a fixed-target experiment designed to search for MeV-scale dark photons</a:t>
                </a:r>
              </a:p>
              <a:p>
                <a:pPr marL="0" indent="0">
                  <a:buNone/>
                </a:pPr>
                <a:r>
                  <a:rPr lang="en-US" dirty="0"/>
                  <a:t>Since the ATOMKI anomalies, experiment changed to look for X17</a:t>
                </a:r>
              </a:p>
              <a:p>
                <a:pPr marL="0" indent="0">
                  <a:buNone/>
                </a:pPr>
                <a:r>
                  <a:rPr lang="en-US" dirty="0"/>
                  <a:t>(happy to talk more if interest!)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Mild excess in region around 16.85 MeV observed:2.5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local, 1.8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global (but existing prior!)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AE88B5-37F6-B8EE-EF3D-4116CE3D8F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82220"/>
                <a:ext cx="5257800" cy="4594743"/>
              </a:xfrm>
              <a:blipFill>
                <a:blip r:embed="rId2"/>
                <a:stretch>
                  <a:fillRect l="-2410" t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C730374-4BF6-7A74-C86A-A571BA7E32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65" b="1"/>
          <a:stretch/>
        </p:blipFill>
        <p:spPr>
          <a:xfrm>
            <a:off x="6096000" y="1169043"/>
            <a:ext cx="5755397" cy="523013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8EF8C1-C1D1-1FBA-C2D9-D0FA712B4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89C61-8722-0A76-103D-C479B388E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43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8348159-6AD7-98B3-F060-4F64C7AF6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108404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2440A-EC04-C9A8-3BE6-129AA0947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Searching for X17 at the 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19A54-5ECC-2A42-D991-2B6CEB12F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Could we obtain sensitivity to X17 and other such light particles?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Same experimental approach in principle valid</a:t>
            </a:r>
          </a:p>
          <a:p>
            <a:pPr marL="0" indent="0">
              <a:buNone/>
            </a:pPr>
            <a:r>
              <a:rPr lang="en-US" dirty="0"/>
              <a:t>Challenge: with 17 MeV, decay products will be extremely collinear</a:t>
            </a:r>
          </a:p>
          <a:p>
            <a:pPr marL="0" indent="0">
              <a:buNone/>
            </a:pPr>
            <a:r>
              <a:rPr lang="en-US" dirty="0"/>
              <a:t>But new ML approaches have pushed down mass sensitivity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 Combine with scouting/parking?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To be continued…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09DCB9-2A4D-61B9-AFF7-3C342B775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1453" y="2025568"/>
            <a:ext cx="3134852" cy="160806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D5C329-1776-5675-883B-0650F75DA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B8C1B-F86D-B036-2320-E58D62A5F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44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EC1803-2373-E6FD-D4BB-F69A60E6D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3461109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FEB23-0928-7CD7-51B1-48AB7A9E0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C387A-B26E-6966-88BA-5E0300B5F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Despite being the highest energy accelerator in the world, the LHC also enables world-leading sensitivity in studies of low-mass and rare processes</a:t>
            </a:r>
          </a:p>
          <a:p>
            <a:r>
              <a:rPr lang="en-US" dirty="0"/>
              <a:t>Several techniques overcome technical challenges faced by experiments, like data processing power and bandwidth limitations</a:t>
            </a:r>
          </a:p>
          <a:p>
            <a:r>
              <a:rPr lang="en-US" dirty="0"/>
              <a:t>The future is bright for the study of dark matter and other interesting low-mass physics at the LHC, especially with the ongoing Phase-II upgrade for the HL-LHC era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82AA7-B6F0-C9B0-F3F8-3ED6B536A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D5F274-009E-49F7-5D1E-35AD3A82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45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D57690-9A8F-D1B9-0DC3-E8C382A0A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408671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3189F-46CC-38C5-A47B-3F992D4D4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41AF-0241-D679-A688-CB77B33A2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Lots of heavy DM searches at the LHC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4DFAAA-8ADC-F249-E413-128FE927D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494" y="2308766"/>
            <a:ext cx="7217589" cy="35186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C87FD5-477B-0F03-14E8-6BB8696D2D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082" y="4373148"/>
            <a:ext cx="2825048" cy="19937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9820AD-5520-0754-2134-2A662B2B2B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082" y="2228390"/>
            <a:ext cx="2825047" cy="19928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F684CC0-37FF-87F8-9871-EDE8C823115E}"/>
                  </a:ext>
                </a:extLst>
              </p:cNvPr>
              <p:cNvSpPr txBox="1"/>
              <p:nvPr/>
            </p:nvSpPr>
            <p:spPr>
              <a:xfrm>
                <a:off x="3332362" y="2891300"/>
                <a:ext cx="1471132" cy="6670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miss</m:t>
                        </m:r>
                      </m:sup>
                    </m:sSubSup>
                  </m:oMath>
                </a14:m>
                <a:r>
                  <a:rPr lang="en-US" dirty="0"/>
                  <a:t> (“mono-X”)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F684CC0-37FF-87F8-9871-EDE8C82311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362" y="2891300"/>
                <a:ext cx="1471132" cy="667042"/>
              </a:xfrm>
              <a:prstGeom prst="rect">
                <a:avLst/>
              </a:prstGeom>
              <a:blipFill>
                <a:blip r:embed="rId5"/>
                <a:stretch>
                  <a:fillRect l="-3419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7DA17430-0968-40FB-8E30-1664E04FF240}"/>
              </a:ext>
            </a:extLst>
          </p:cNvPr>
          <p:cNvSpPr txBox="1"/>
          <p:nvPr/>
        </p:nvSpPr>
        <p:spPr>
          <a:xfrm>
            <a:off x="3477618" y="5162191"/>
            <a:ext cx="101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Dijets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45288A-8EC8-8D4A-6630-855D450A05C8}"/>
              </a:ext>
            </a:extLst>
          </p:cNvPr>
          <p:cNvSpPr txBox="1"/>
          <p:nvPr/>
        </p:nvSpPr>
        <p:spPr>
          <a:xfrm>
            <a:off x="774357" y="1643527"/>
            <a:ext cx="2558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“Canonical” searches: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34C765B3-1F6F-909B-19A0-7319320FF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A8121B0-DDE4-49FF-33E6-FD2798706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5</a:t>
            </a:fld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EACF6C5-2524-00B1-D923-AE9A56C43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16127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3C217-AC39-7AA4-C1D1-4985811DD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B4EEF-E36D-08C1-BBE8-29EB672CA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Lots of heavy DM searches beyond the LHC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60600E-44A6-0DB6-D5AD-0AB3B7060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736" y="1817225"/>
            <a:ext cx="6761922" cy="38919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CF31C1-D7B4-DC57-D1C1-353B0B9F70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42" y="2541694"/>
            <a:ext cx="5066617" cy="28322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65015E-1028-FDEA-54F7-F158E8BEF4CC}"/>
              </a:ext>
            </a:extLst>
          </p:cNvPr>
          <p:cNvSpPr txBox="1"/>
          <p:nvPr/>
        </p:nvSpPr>
        <p:spPr>
          <a:xfrm>
            <a:off x="1018572" y="1817225"/>
            <a:ext cx="3507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Huge effort over the last 40 years!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1A3FEE0-FD31-114F-3A74-4A6D925FA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23AE9F9-1C1F-29C0-AE70-F4113D36E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6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D76168B-1BFA-4F1E-1BA8-5FFE3CDCE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4138320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309D9-265A-5FA1-39FB-5C85167FA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But… light DM is also very compelling!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E30B2-3B77-2BFF-384F-39F28F4DE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Rich </a:t>
            </a:r>
            <a:r>
              <a:rPr lang="en-US" b="1" dirty="0"/>
              <a:t>dark sectors (DS)</a:t>
            </a:r>
            <a:r>
              <a:rPr lang="en-US" dirty="0"/>
              <a:t> can also explain observed thermal-relic DM assuming lighter DM particles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Common features of DS models: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Additional DS-only interactions</a:t>
            </a:r>
          </a:p>
          <a:p>
            <a:r>
              <a:rPr lang="en-US" dirty="0"/>
              <a:t>Additional particle species</a:t>
            </a:r>
          </a:p>
          <a:p>
            <a:r>
              <a:rPr lang="en-US" dirty="0"/>
              <a:t>Lighter, stable DM particles</a:t>
            </a:r>
          </a:p>
          <a:p>
            <a:r>
              <a:rPr lang="en-US" dirty="0"/>
              <a:t>SM-DS </a:t>
            </a:r>
            <a:r>
              <a:rPr lang="en-US" b="1" dirty="0"/>
              <a:t>portal interactions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3D8AA4-D453-6DAF-25EE-94BBEB44C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896" y="2280252"/>
            <a:ext cx="2989239" cy="20056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B557FC6-DA78-2AEE-67A1-1F42BEE818F2}"/>
                  </a:ext>
                </a:extLst>
              </p:cNvPr>
              <p:cNvSpPr txBox="1"/>
              <p:nvPr/>
            </p:nvSpPr>
            <p:spPr>
              <a:xfrm>
                <a:off x="9895195" y="3105834"/>
                <a:ext cx="199084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/>
                  <a:t>Dark photon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i="1" dirty="0"/>
                  <a:t>) portal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B557FC6-DA78-2AEE-67A1-1F42BEE818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5195" y="3105834"/>
                <a:ext cx="1990846" cy="646331"/>
              </a:xfrm>
              <a:prstGeom prst="rect">
                <a:avLst/>
              </a:prstGeom>
              <a:blipFill>
                <a:blip r:embed="rId3"/>
                <a:stretch>
                  <a:fillRect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442AF8F-A9F6-EEA5-5895-15DAEC2C4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896" y="4291448"/>
            <a:ext cx="2865210" cy="20056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70A2866-6B09-1D7D-0F95-3B6CBB40405D}"/>
                  </a:ext>
                </a:extLst>
              </p:cNvPr>
              <p:cNvSpPr txBox="1"/>
              <p:nvPr/>
            </p:nvSpPr>
            <p:spPr>
              <a:xfrm>
                <a:off x="9748135" y="5163182"/>
                <a:ext cx="199084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/>
                  <a:t>Scalar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i="1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i="1" dirty="0"/>
                  <a:t>) portal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70A2866-6B09-1D7D-0F95-3B6CBB4040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8135" y="5163182"/>
                <a:ext cx="1990846" cy="646331"/>
              </a:xfrm>
              <a:prstGeom prst="rect">
                <a:avLst/>
              </a:prstGeom>
              <a:blipFill>
                <a:blip r:embed="rId5"/>
                <a:stretch>
                  <a:fillRect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1EBD31C-B03D-9D02-240C-E109D1E2F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C307E9-8F4A-A356-65B7-E7479E84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7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4A136B9-428A-5C7D-4671-7ABF9839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412248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6D183-232C-F8A8-C8D0-A67D19C86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Inelastic DM as a benchmark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FBF40B-3767-C03E-BD79-82911B67C0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Assumptions:</a:t>
                </a:r>
              </a:p>
              <a:p>
                <a:pPr marL="971550" lvl="1" indent="-514350">
                  <a:buFont typeface="+mj-lt"/>
                  <a:buAutoNum type="arabicParenR"/>
                </a:pPr>
                <a:r>
                  <a:rPr lang="en-US" dirty="0"/>
                  <a:t>Two DM species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) instead of one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971550" lvl="1" indent="-514350">
                  <a:buFont typeface="+mj-lt"/>
                  <a:buAutoNum type="arabicParenR"/>
                </a:pPr>
                <a:r>
                  <a:rPr lang="en-US" dirty="0"/>
                  <a:t>Near mass degeneracy: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)&lt;0.5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pPr marL="971550" lvl="1" indent="-514350">
                  <a:buFont typeface="+mj-lt"/>
                  <a:buAutoNum type="arabicParenR"/>
                </a:pPr>
                <a:r>
                  <a:rPr lang="en-US" dirty="0"/>
                  <a:t>Dark photon as mediator (portal)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pPr marL="971550" lvl="1" indent="-514350">
                  <a:buFont typeface="+mj-lt"/>
                  <a:buAutoNum type="arabicParenR"/>
                </a:pPr>
                <a:r>
                  <a:rPr lang="en-US" dirty="0"/>
                  <a:t>Inelastic (off-diagonal) coupling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FBF40B-3767-C03E-BD79-82911B67C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DD48FA-48F3-D991-8C62-4C987D170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C7DB9-14F6-683F-CFE8-2FE1AC816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7D84089-37C5-FA77-0FD4-A8B26EEB3A48}"/>
                  </a:ext>
                </a:extLst>
              </p:cNvPr>
              <p:cNvSpPr txBox="1"/>
              <p:nvPr/>
            </p:nvSpPr>
            <p:spPr>
              <a:xfrm>
                <a:off x="3491696" y="4201609"/>
                <a:ext cx="5208608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Parameters: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Mass splitting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/>
                  <a:t>: 10-40%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Masses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: 1-100 GeV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Mass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dirty="0"/>
                  <a:t>Fine-structure constant in the DS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/>
                  <a:t>): 0.1,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𝐸𝑀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Kinetic mixing coefficient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/>
                  <a:t>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7D84089-37C5-FA77-0FD4-A8B26EEB3A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696" y="4201609"/>
                <a:ext cx="5208608" cy="1754326"/>
              </a:xfrm>
              <a:prstGeom prst="rect">
                <a:avLst/>
              </a:prstGeom>
              <a:blipFill>
                <a:blip r:embed="rId3"/>
                <a:stretch>
                  <a:fillRect l="-1220" t="-1439" b="-5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14D05E-7502-AF0B-4BA0-13AE4B410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103966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FC7B3-312B-303E-8E15-F32EE0385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DB8A5-199C-E09A-732B-C6D644465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Inelastic DM as a benchmark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ADDA91-9FA1-07BA-85C7-FDB18C3966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582220"/>
                <a:ext cx="6622335" cy="459474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Implications: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decays predominantly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pair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decay width (to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) small </a:t>
                </a:r>
                <a:r>
                  <a:rPr lang="en-US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𝜒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ym typeface="Wingdings" pitchFamily="2" charset="2"/>
                  </a:rPr>
                  <a:t> long-lived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𝜒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ym typeface="Wingdings" pitchFamily="2" charset="2"/>
                  </a:rPr>
                  <a:t> could be the thermal-relic DM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Current DM bounds evaded, and sensitivity at the LHC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ADDA91-9FA1-07BA-85C7-FDB18C396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582220"/>
                <a:ext cx="6622335" cy="4594743"/>
              </a:xfrm>
              <a:blipFill>
                <a:blip r:embed="rId2"/>
                <a:stretch>
                  <a:fillRect l="-1916" t="-2204" r="-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12949ACD-9038-A86C-CF3A-0DEB40739F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500"/>
          <a:stretch/>
        </p:blipFill>
        <p:spPr>
          <a:xfrm>
            <a:off x="1464545" y="3962274"/>
            <a:ext cx="4929807" cy="23348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280C7D-F9C7-FD3E-1B72-1687AB2A37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0536" y="2111846"/>
            <a:ext cx="4519073" cy="3700856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276A5D4-86E9-57FA-71FB-BE827372F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4/10/25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912019-F8AA-5253-3E92-0F2F4E9B3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DF47-203F-144E-9672-9068B2D4224B}" type="slidenum">
              <a:rPr lang="en-US" smtClean="0"/>
              <a:t>9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5821F9C-5AC7-5EE2-7D6E-BA286EDBF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Frankenthal | Fermilab TOTW</a:t>
            </a:r>
          </a:p>
        </p:txBody>
      </p:sp>
    </p:spTree>
    <p:extLst>
      <p:ext uri="{BB962C8B-B14F-4D97-AF65-F5344CB8AC3E}">
        <p14:creationId xmlns:p14="http://schemas.microsoft.com/office/powerpoint/2010/main" val="294789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6598</TotalTime>
  <Words>2434</Words>
  <Application>Microsoft Macintosh PowerPoint</Application>
  <PresentationFormat>Widescreen</PresentationFormat>
  <Paragraphs>522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Aptos</vt:lpstr>
      <vt:lpstr>Aptos Display</vt:lpstr>
      <vt:lpstr>Arial</vt:lpstr>
      <vt:lpstr>Calibri</vt:lpstr>
      <vt:lpstr>Cambria Math</vt:lpstr>
      <vt:lpstr>Wingdings</vt:lpstr>
      <vt:lpstr>Office Theme</vt:lpstr>
      <vt:lpstr>Low-mass physics in a high-energy world</vt:lpstr>
      <vt:lpstr>The highest-energy accelerator in the world</vt:lpstr>
      <vt:lpstr>Why energy matters</vt:lpstr>
      <vt:lpstr>Heavy dark matter (DM) is very compelling</vt:lpstr>
      <vt:lpstr>Lots of heavy DM searches at the LHC</vt:lpstr>
      <vt:lpstr>Lots of heavy DM searches beyond the LHC</vt:lpstr>
      <vt:lpstr>But… light DM is also very compelling!</vt:lpstr>
      <vt:lpstr>Inelastic DM as a benchmark</vt:lpstr>
      <vt:lpstr>Inelastic DM as a benchmark</vt:lpstr>
      <vt:lpstr>iDM experimental signature</vt:lpstr>
      <vt:lpstr>First collider search for iDM – LPC-DM</vt:lpstr>
      <vt:lpstr>First collider search for iDM – LPC-DM</vt:lpstr>
      <vt:lpstr>ISR helps in sensitivity to low-mass physics</vt:lpstr>
      <vt:lpstr>Inelastic DM with displaced, low-p_T electrons</vt:lpstr>
      <vt:lpstr>Why is low-mass physics so hard at the LHC?</vt:lpstr>
      <vt:lpstr>Why is low-mass physics so hard at the LHC?</vt:lpstr>
      <vt:lpstr>Improving sensitivity to low-mass physics with nonstandard trigger strategies</vt:lpstr>
      <vt:lpstr>The CMS trigger system as a reference</vt:lpstr>
      <vt:lpstr>TLA / data scouting / Turbo Streams</vt:lpstr>
      <vt:lpstr>Standard vs. scouting pipelines</vt:lpstr>
      <vt:lpstr>Delayed data streams (data parking)</vt:lpstr>
      <vt:lpstr>Standard vs. parking pipelines</vt:lpstr>
      <vt:lpstr>Triggerless readout</vt:lpstr>
      <vt:lpstr>Standard vs. triggerless readout pipelines</vt:lpstr>
      <vt:lpstr>Exciting results with these strategies</vt:lpstr>
      <vt:lpstr>η meson studies</vt:lpstr>
      <vt:lpstr>Low-mass dark photon searches</vt:lpstr>
      <vt:lpstr>Multijet and tau-lepton scouting in Run 3 </vt:lpstr>
      <vt:lpstr>Low-energy sensitivity  rare processes</vt:lpstr>
      <vt:lpstr>Future prospects</vt:lpstr>
      <vt:lpstr>Detector upgrades</vt:lpstr>
      <vt:lpstr>Detector upgrades</vt:lpstr>
      <vt:lpstr>Detector upgrades</vt:lpstr>
      <vt:lpstr>Data scouting at L1 / TLA at L0</vt:lpstr>
      <vt:lpstr>A few interesting scenarios</vt:lpstr>
      <vt:lpstr>Searches for low-mass dark photons</vt:lpstr>
      <vt:lpstr>Searches for low-mass dark photons</vt:lpstr>
      <vt:lpstr>Studies with η mesons: True Muonium</vt:lpstr>
      <vt:lpstr>Studies with η mesons: LFUV  R(η)</vt:lpstr>
      <vt:lpstr>Searches for light (pseudo)scalars</vt:lpstr>
      <vt:lpstr>The Be/He/C (ATOMKI) anomalies</vt:lpstr>
      <vt:lpstr>Looking for the explanation</vt:lpstr>
      <vt:lpstr>Digression: hot-off-the-press PADME results</vt:lpstr>
      <vt:lpstr>Searching for X17 at the LHC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 Frankenthal</dc:creator>
  <cp:lastModifiedBy>Andre Frankenthal</cp:lastModifiedBy>
  <cp:revision>18</cp:revision>
  <dcterms:created xsi:type="dcterms:W3CDTF">2025-04-05T21:56:48Z</dcterms:created>
  <dcterms:modified xsi:type="dcterms:W3CDTF">2025-04-10T17:58:49Z</dcterms:modified>
</cp:coreProperties>
</file>