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9" r:id="rId2"/>
    <p:sldId id="358" r:id="rId3"/>
    <p:sldId id="374" r:id="rId4"/>
    <p:sldId id="360" r:id="rId5"/>
    <p:sldId id="361" r:id="rId6"/>
    <p:sldId id="373" r:id="rId7"/>
    <p:sldId id="375" r:id="rId8"/>
    <p:sldId id="372" r:id="rId9"/>
    <p:sldId id="369" r:id="rId10"/>
    <p:sldId id="370" r:id="rId11"/>
    <p:sldId id="371" r:id="rId12"/>
    <p:sldId id="364" r:id="rId13"/>
    <p:sldId id="363" r:id="rId14"/>
    <p:sldId id="366" r:id="rId15"/>
    <p:sldId id="288" r:id="rId16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E17319"/>
    <a:srgbClr val="0033A0"/>
    <a:srgbClr val="181818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39" autoAdjust="0"/>
    <p:restoredTop sz="94686"/>
  </p:normalViewPr>
  <p:slideViewPr>
    <p:cSldViewPr snapToObjects="1">
      <p:cViewPr varScale="1">
        <p:scale>
          <a:sx n="98" d="100"/>
          <a:sy n="98" d="100"/>
        </p:scale>
        <p:origin x="964" y="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11-Apr-25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11-Apr-25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39838"/>
            <a:ext cx="5954712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14/05/2024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EN/EL/CS Activities EYETS24-25 / LS3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14/05/2024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CH"/>
              <a:t>EN/EL/CS Activities EYETS24-25 / LS3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14/05/2024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CH"/>
              <a:t>EN/EL/CS Activities EYETS24-25 / LS3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14/05/2024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CH"/>
              <a:t>EN/EL/CS Activities EYETS24-25 / LS3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14/05/2024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CH"/>
              <a:t>EN/EL/CS Activities EYETS24-25 / LS3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14/05/2024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CH"/>
              <a:t>EN/EL/CS Activities EYETS24-25 / LS3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14/05/2024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CH"/>
              <a:t>EN/EL/CS Activities EYETS24-25 / LS3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14/05/2024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H"/>
              <a:t>EN/EL/CS Activities EYETS24-25 / LS3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14/05/2024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H"/>
              <a:t>EN/EL/CS Activities EYETS24-25 / LS3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14/05/2024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EN/EL/CS Activities EYETS24-25 / LS3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14/05/2024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EN/EL/CS Activities EYETS24-25 / LS3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14/05/2024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EN/EL/CS Activities EYETS24-25 / LS3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14/05/2024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EN/EL/CS Activities EYETS24-25 / LS3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14/05/2024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EN/EL/CS Activities EYETS24-25 / LS3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14/05/2024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EN/EL/CS Activities EYETS24-25 / LS3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14/05/2024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EN/EL/CS Activities EYETS24-25 / LS3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14/05/2024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EN/EL/CS Activities EYETS24-25 / LS3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14/05/2024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EN/EL/CS Activities EYETS24-25 / LS3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14/05/2024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EN/EL/CS Activities EYETS24-25 / LS3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14/05/2024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CH"/>
              <a:t>EN/EL/CS Activities EYETS24-25 / LS3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533964/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ui/#!master/navigator/document?D:101695337:101695337:approvalAndComments" TargetMode="Externa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9" y="3212976"/>
            <a:ext cx="11376025" cy="1512168"/>
          </a:xfrm>
        </p:spPr>
        <p:txBody>
          <a:bodyPr/>
          <a:lstStyle/>
          <a:p>
            <a:r>
              <a:rPr lang="en-GB" dirty="0" err="1"/>
              <a:t>iCAB</a:t>
            </a:r>
            <a:r>
              <a:rPr lang="en-GB" dirty="0"/>
              <a:t> WG - Kick off meeting</a:t>
            </a:r>
            <a:br>
              <a:rPr lang="en-US" dirty="0"/>
            </a:br>
            <a:r>
              <a:rPr lang="en-US" b="0" dirty="0"/>
              <a:t>Planned replacements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589240"/>
            <a:ext cx="11376026" cy="803787"/>
          </a:xfrm>
        </p:spPr>
        <p:txBody>
          <a:bodyPr/>
          <a:lstStyle/>
          <a:p>
            <a:pPr algn="l"/>
            <a:r>
              <a:rPr lang="en-US" sz="1800" dirty="0"/>
              <a:t>Julien EMONDS-ALT (EN/EL-CS) </a:t>
            </a:r>
            <a:br>
              <a:rPr lang="en-US" sz="1800" dirty="0"/>
            </a:br>
            <a:r>
              <a:rPr lang="en-US" sz="1800" dirty="0"/>
              <a:t>Thanks to C. BERNARD and G. GROS for the provided information</a:t>
            </a:r>
          </a:p>
          <a:p>
            <a:pPr algn="l"/>
            <a:r>
              <a:rPr lang="en-US" sz="1800" dirty="0"/>
              <a:t>I-CAB meeting, 11 April 2025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BA311C02-B3E3-808F-D46A-F72C06A8987B}"/>
              </a:ext>
            </a:extLst>
          </p:cNvPr>
          <p:cNvSpPr txBox="1">
            <a:spLocks/>
          </p:cNvSpPr>
          <p:nvPr/>
        </p:nvSpPr>
        <p:spPr>
          <a:xfrm>
            <a:off x="4151784" y="6084912"/>
            <a:ext cx="7551836" cy="3081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1800" i="1" dirty="0">
              <a:highlight>
                <a:srgbClr val="FFFF00"/>
              </a:highlight>
            </a:endParaRPr>
          </a:p>
        </p:txBody>
      </p:sp>
      <p:sp>
        <p:nvSpPr>
          <p:cNvPr id="5" name="Subtitle 2">
            <a:hlinkClick r:id="rId2"/>
            <a:extLst>
              <a:ext uri="{FF2B5EF4-FFF2-40B4-BE49-F238E27FC236}">
                <a16:creationId xmlns:a16="http://schemas.microsoft.com/office/drawing/2014/main" id="{5E8AB9BF-7CAD-C634-3C42-C29CC27CA7AD}"/>
              </a:ext>
            </a:extLst>
          </p:cNvPr>
          <p:cNvSpPr txBox="1">
            <a:spLocks/>
          </p:cNvSpPr>
          <p:nvPr/>
        </p:nvSpPr>
        <p:spPr>
          <a:xfrm>
            <a:off x="10200456" y="6309320"/>
            <a:ext cx="1728192" cy="3081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Indico 153964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299D90-6F2C-08CA-D363-080C6D1B8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14/05/2024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1FDF3C-C2AC-AD1D-21AB-363797900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EN/EL/CS Activities EYETS24-25 / LS3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C8F6A9-F787-7F71-A7FE-EDF6E1856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1C7C4B8-D3C6-D63C-41BD-29CA429ED0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029" y="1484784"/>
            <a:ext cx="10297144" cy="3582159"/>
          </a:xfrm>
          <a:prstGeom prst="rect">
            <a:avLst/>
          </a:prstGeom>
        </p:spPr>
      </p:pic>
      <p:sp>
        <p:nvSpPr>
          <p:cNvPr id="13" name="TextBox 14">
            <a:extLst>
              <a:ext uri="{FF2B5EF4-FFF2-40B4-BE49-F238E27FC236}">
                <a16:creationId xmlns:a16="http://schemas.microsoft.com/office/drawing/2014/main" id="{14EBFAA2-BFE5-8430-BC7A-6B2B01F7973D}"/>
              </a:ext>
            </a:extLst>
          </p:cNvPr>
          <p:cNvSpPr txBox="1"/>
          <p:nvPr/>
        </p:nvSpPr>
        <p:spPr>
          <a:xfrm>
            <a:off x="4871864" y="5032925"/>
            <a:ext cx="42589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200" i="1" dirty="0">
                <a:solidFill>
                  <a:schemeClr val="tx2"/>
                </a:solidFill>
                <a:sym typeface="Wingdings" panose="05000000000000000000" pitchFamily="2" charset="2"/>
              </a:rPr>
              <a:t>Location new RPL YETS24-25</a:t>
            </a:r>
          </a:p>
        </p:txBody>
      </p:sp>
    </p:spTree>
    <p:extLst>
      <p:ext uri="{BB962C8B-B14F-4D97-AF65-F5344CB8AC3E}">
        <p14:creationId xmlns:p14="http://schemas.microsoft.com/office/powerpoint/2010/main" val="41465135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D3E65E-C277-1156-6BDE-74EA613DF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14/05/2024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9D4108-1D44-4F2A-87F8-66453CF12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EN/EL/CS Activities EYETS24-25 / LS3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8F2F0-7C43-3D0D-6B0F-B1086EDCD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163A977-821E-B094-3145-9761CB4E7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4042" y="3313721"/>
            <a:ext cx="6894276" cy="27931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30A2F72-3ADF-6A2D-0A11-15C5098815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9816" y="199522"/>
            <a:ext cx="6961195" cy="29100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B202E9-0A52-9901-C067-97B592F411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498" y="836712"/>
            <a:ext cx="3239651" cy="4193548"/>
          </a:xfrm>
          <a:prstGeom prst="rect">
            <a:avLst/>
          </a:prstGeom>
        </p:spPr>
      </p:pic>
      <p:sp>
        <p:nvSpPr>
          <p:cNvPr id="12" name="TextBox 14">
            <a:extLst>
              <a:ext uri="{FF2B5EF4-FFF2-40B4-BE49-F238E27FC236}">
                <a16:creationId xmlns:a16="http://schemas.microsoft.com/office/drawing/2014/main" id="{5D701109-4A2C-5296-4EB5-55CBD3A5B5BB}"/>
              </a:ext>
            </a:extLst>
          </p:cNvPr>
          <p:cNvSpPr txBox="1"/>
          <p:nvPr/>
        </p:nvSpPr>
        <p:spPr>
          <a:xfrm>
            <a:off x="6096000" y="3109597"/>
            <a:ext cx="42589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200" i="1" dirty="0">
                <a:solidFill>
                  <a:schemeClr val="tx2"/>
                </a:solidFill>
                <a:sym typeface="Wingdings" panose="05000000000000000000" pitchFamily="2" charset="2"/>
              </a:rPr>
              <a:t>Location new RPL YETS24-25</a:t>
            </a:r>
          </a:p>
        </p:txBody>
      </p:sp>
      <p:sp>
        <p:nvSpPr>
          <p:cNvPr id="13" name="TextBox 14">
            <a:extLst>
              <a:ext uri="{FF2B5EF4-FFF2-40B4-BE49-F238E27FC236}">
                <a16:creationId xmlns:a16="http://schemas.microsoft.com/office/drawing/2014/main" id="{681BA5EF-5D25-4969-7DA7-8EC4274BAB3E}"/>
              </a:ext>
            </a:extLst>
          </p:cNvPr>
          <p:cNvSpPr txBox="1"/>
          <p:nvPr/>
        </p:nvSpPr>
        <p:spPr>
          <a:xfrm>
            <a:off x="6168008" y="6019672"/>
            <a:ext cx="42589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200" i="1" dirty="0">
                <a:solidFill>
                  <a:schemeClr val="tx2"/>
                </a:solidFill>
                <a:sym typeface="Wingdings" panose="05000000000000000000" pitchFamily="2" charset="2"/>
              </a:rPr>
              <a:t>Location new RPL YETS24-25</a:t>
            </a:r>
          </a:p>
        </p:txBody>
      </p:sp>
      <p:sp>
        <p:nvSpPr>
          <p:cNvPr id="14" name="TextBox 14">
            <a:extLst>
              <a:ext uri="{FF2B5EF4-FFF2-40B4-BE49-F238E27FC236}">
                <a16:creationId xmlns:a16="http://schemas.microsoft.com/office/drawing/2014/main" id="{C382751C-ABC9-6C24-1913-A5F3F3B256D9}"/>
              </a:ext>
            </a:extLst>
          </p:cNvPr>
          <p:cNvSpPr txBox="1"/>
          <p:nvPr/>
        </p:nvSpPr>
        <p:spPr>
          <a:xfrm>
            <a:off x="335360" y="5117437"/>
            <a:ext cx="26642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200" i="1" dirty="0">
                <a:solidFill>
                  <a:schemeClr val="tx2"/>
                </a:solidFill>
                <a:sym typeface="Wingdings" panose="05000000000000000000" pitchFamily="2" charset="2"/>
              </a:rPr>
              <a:t>Location cable sample on the transport side of LSS2-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5E547A3-E2F5-185A-6336-C867DA06E746}"/>
              </a:ext>
            </a:extLst>
          </p:cNvPr>
          <p:cNvSpPr txBox="1">
            <a:spLocks/>
          </p:cNvSpPr>
          <p:nvPr/>
        </p:nvSpPr>
        <p:spPr>
          <a:xfrm>
            <a:off x="224041" y="251041"/>
            <a:ext cx="11698461" cy="5371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sz="3000" b="1" dirty="0">
                <a:solidFill>
                  <a:srgbClr val="0033A0"/>
                </a:solidFill>
                <a:latin typeface="+mj-lt"/>
              </a:rPr>
              <a:t>Replacement foreseen during LS3 – SPS 2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2297204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46C72-4916-33BB-330E-A5FA60795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April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DFBCA5-37E1-F582-616A-0A13DFE65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1st I-CAB WG – Planned Replacements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8D6A6-1873-1EE7-D1A2-A07BF12F6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AE9C8492-FDDF-72A3-C59F-76415386B8FD}"/>
              </a:ext>
            </a:extLst>
          </p:cNvPr>
          <p:cNvSpPr txBox="1">
            <a:spLocks/>
          </p:cNvSpPr>
          <p:nvPr/>
        </p:nvSpPr>
        <p:spPr>
          <a:xfrm>
            <a:off x="268292" y="1124744"/>
            <a:ext cx="11084292" cy="44067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750" lvl="1" indent="-285750">
              <a:buClr>
                <a:srgbClr val="181818"/>
              </a:buClr>
            </a:pPr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33022740-BCE9-ADC2-209E-42969A2CB4DB}"/>
              </a:ext>
            </a:extLst>
          </p:cNvPr>
          <p:cNvSpPr txBox="1">
            <a:spLocks/>
          </p:cNvSpPr>
          <p:nvPr/>
        </p:nvSpPr>
        <p:spPr>
          <a:xfrm>
            <a:off x="224041" y="251041"/>
            <a:ext cx="11698461" cy="5371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sz="3000" b="1" dirty="0">
                <a:solidFill>
                  <a:srgbClr val="0033A0"/>
                </a:solidFill>
                <a:latin typeface="+mj-lt"/>
              </a:rPr>
              <a:t>Replacement foreseen during LS3 – TDC2/TCC2</a:t>
            </a:r>
            <a:endParaRPr lang="en-US" sz="3000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B5EC47-18F5-BC8E-7348-5B5CF8459057}"/>
              </a:ext>
            </a:extLst>
          </p:cNvPr>
          <p:cNvSpPr txBox="1">
            <a:spLocks/>
          </p:cNvSpPr>
          <p:nvPr/>
        </p:nvSpPr>
        <p:spPr>
          <a:xfrm>
            <a:off x="420692" y="980728"/>
            <a:ext cx="11084292" cy="44067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750" lvl="1" indent="-285750">
              <a:buClr>
                <a:srgbClr val="181818"/>
              </a:buClr>
            </a:pPr>
            <a:r>
              <a:rPr lang="en-GB" dirty="0"/>
              <a:t>1 to 1 replacement, including removal of the obsolete, was the baseline… </a:t>
            </a:r>
            <a:br>
              <a:rPr lang="en-GB" dirty="0"/>
            </a:br>
            <a:r>
              <a:rPr lang="en-GB" dirty="0"/>
              <a:t>ACC-CONS Baseline is not anymore applicable due to NA-CONS project which required many new cables (new types, new routes, new dose rate)</a:t>
            </a:r>
          </a:p>
          <a:p>
            <a:pPr marL="609750" lvl="1" indent="-285750">
              <a:buClr>
                <a:srgbClr val="181818"/>
              </a:buClr>
            </a:pPr>
            <a:r>
              <a:rPr lang="en-GB" dirty="0">
                <a:sym typeface="Wingdings" panose="05000000000000000000" pitchFamily="2" charset="2"/>
              </a:rPr>
              <a:t>Cable System Architecture review is required… </a:t>
            </a:r>
            <a:r>
              <a:rPr lang="en-GB" dirty="0"/>
              <a:t>Increased complexity…. </a:t>
            </a:r>
          </a:p>
          <a:p>
            <a:pPr marL="609750" lvl="1" indent="-285750">
              <a:buClr>
                <a:srgbClr val="181818"/>
              </a:buClr>
            </a:pPr>
            <a:r>
              <a:rPr lang="en-GB" dirty="0"/>
              <a:t>I</a:t>
            </a:r>
            <a:r>
              <a:rPr lang="en-GB" dirty="0">
                <a:sym typeface="Wingdings" panose="05000000000000000000" pitchFamily="2" charset="2"/>
              </a:rPr>
              <a:t>mplication of NA-CONS, I-CAB, EN-EL, Users required</a:t>
            </a:r>
          </a:p>
          <a:p>
            <a:pPr lvl="2" indent="0">
              <a:buClr>
                <a:srgbClr val="181818"/>
              </a:buClr>
              <a:buNone/>
            </a:pPr>
            <a:endParaRPr lang="en-GB" sz="1800" dirty="0">
              <a:sym typeface="Wingdings" panose="05000000000000000000" pitchFamily="2" charset="2"/>
            </a:endParaRPr>
          </a:p>
          <a:p>
            <a:pPr lvl="1" indent="0">
              <a:buClr>
                <a:srgbClr val="181818"/>
              </a:buClr>
              <a:buNone/>
            </a:pPr>
            <a:endParaRPr lang="en-GB" sz="1700" dirty="0"/>
          </a:p>
          <a:p>
            <a:pPr marL="933750" lvl="2" indent="-285750">
              <a:buClr>
                <a:srgbClr val="181818"/>
              </a:buClr>
            </a:pPr>
            <a:endParaRPr lang="en-US" dirty="0"/>
          </a:p>
          <a:p>
            <a:pPr marL="609750" lvl="1" indent="-285750">
              <a:buClr>
                <a:srgbClr val="181818"/>
              </a:buClr>
            </a:pPr>
            <a:endParaRPr lang="en-US" dirty="0"/>
          </a:p>
          <a:p>
            <a:pPr marL="933750" lvl="2" indent="-285750">
              <a:buClr>
                <a:srgbClr val="181818"/>
              </a:buClr>
            </a:pPr>
            <a:endParaRPr lang="en-US" dirty="0"/>
          </a:p>
          <a:p>
            <a:pPr marL="609750" lvl="1" indent="-285750">
              <a:buClr>
                <a:srgbClr val="181818"/>
              </a:buClr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FBD581-6770-ADCF-B8EE-D96E31FF5F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707" y="2817173"/>
            <a:ext cx="8845684" cy="2252628"/>
          </a:xfrm>
          <a:prstGeom prst="rect">
            <a:avLst/>
          </a:prstGeom>
        </p:spPr>
      </p:pic>
      <p:sp>
        <p:nvSpPr>
          <p:cNvPr id="7" name="TextBox 14">
            <a:extLst>
              <a:ext uri="{FF2B5EF4-FFF2-40B4-BE49-F238E27FC236}">
                <a16:creationId xmlns:a16="http://schemas.microsoft.com/office/drawing/2014/main" id="{42748019-6ACE-63AC-3BEF-51EF20E90EE0}"/>
              </a:ext>
            </a:extLst>
          </p:cNvPr>
          <p:cNvSpPr txBox="1"/>
          <p:nvPr/>
        </p:nvSpPr>
        <p:spPr>
          <a:xfrm>
            <a:off x="1565483" y="5118342"/>
            <a:ext cx="103891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1200" i="1" dirty="0">
                <a:solidFill>
                  <a:schemeClr val="tx2"/>
                </a:solidFill>
                <a:sym typeface="Wingdings" panose="05000000000000000000" pitchFamily="2" charset="2"/>
              </a:rPr>
              <a:t>EDMS3071544. Graphical representation of the predicted accumulative dose in each TCC2 RPL using 2018</a:t>
            </a:r>
          </a:p>
          <a:p>
            <a:pPr lvl="1"/>
            <a:r>
              <a:rPr lang="en-GB" sz="1200" i="1" dirty="0">
                <a:solidFill>
                  <a:schemeClr val="tx2"/>
                </a:solidFill>
                <a:sym typeface="Wingdings" panose="05000000000000000000" pitchFamily="2" charset="2"/>
              </a:rPr>
              <a:t>data  after 22 years of operation</a:t>
            </a:r>
            <a:endParaRPr lang="en-US" sz="1200" i="1" dirty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81539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46C72-4916-33BB-330E-A5FA60795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April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DFBCA5-37E1-F582-616A-0A13DFE65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1st I-CAB WG – Planned Replacements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8D6A6-1873-1EE7-D1A2-A07BF12F6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AE9C8492-FDDF-72A3-C59F-76415386B8FD}"/>
              </a:ext>
            </a:extLst>
          </p:cNvPr>
          <p:cNvSpPr txBox="1">
            <a:spLocks/>
          </p:cNvSpPr>
          <p:nvPr/>
        </p:nvSpPr>
        <p:spPr>
          <a:xfrm>
            <a:off x="268292" y="1124744"/>
            <a:ext cx="11084292" cy="44067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750" lvl="1" indent="-285750">
              <a:buClr>
                <a:srgbClr val="181818"/>
              </a:buClr>
            </a:pPr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33022740-BCE9-ADC2-209E-42969A2CB4DB}"/>
              </a:ext>
            </a:extLst>
          </p:cNvPr>
          <p:cNvSpPr txBox="1">
            <a:spLocks/>
          </p:cNvSpPr>
          <p:nvPr/>
        </p:nvSpPr>
        <p:spPr>
          <a:xfrm>
            <a:off x="224041" y="251041"/>
            <a:ext cx="11698461" cy="5371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sz="3000" b="1" dirty="0">
                <a:solidFill>
                  <a:srgbClr val="0033A0"/>
                </a:solidFill>
                <a:latin typeface="+mj-lt"/>
              </a:rPr>
              <a:t>Supply of Radiation Resistant Cables and Connectors</a:t>
            </a:r>
            <a:endParaRPr lang="en-US" sz="3000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B5EC47-18F5-BC8E-7348-5B5CF8459057}"/>
              </a:ext>
            </a:extLst>
          </p:cNvPr>
          <p:cNvSpPr txBox="1">
            <a:spLocks/>
          </p:cNvSpPr>
          <p:nvPr/>
        </p:nvSpPr>
        <p:spPr>
          <a:xfrm>
            <a:off x="420692" y="1277144"/>
            <a:ext cx="11084292" cy="44067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750" lvl="1" indent="-285750">
              <a:buClr>
                <a:srgbClr val="181818"/>
              </a:buClr>
            </a:pPr>
            <a:r>
              <a:rPr lang="en-US" dirty="0"/>
              <a:t>Supply of Radiation Resistant Cables </a:t>
            </a:r>
          </a:p>
          <a:p>
            <a:pPr marL="933750" lvl="2" indent="-285750"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US" dirty="0"/>
              <a:t>10 </a:t>
            </a:r>
            <a:r>
              <a:rPr lang="en-US" dirty="0" err="1"/>
              <a:t>MGy</a:t>
            </a:r>
            <a:r>
              <a:rPr lang="en-US" dirty="0"/>
              <a:t> and 3.5 </a:t>
            </a:r>
            <a:r>
              <a:rPr lang="en-US" dirty="0" err="1"/>
              <a:t>MGy</a:t>
            </a:r>
            <a:endParaRPr lang="en-US" dirty="0"/>
          </a:p>
          <a:p>
            <a:pPr marL="933750" lvl="2" indent="-285750"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US" dirty="0"/>
              <a:t>Opening IT-5062 done on the 9 April 2025 </a:t>
            </a:r>
          </a:p>
          <a:p>
            <a:pPr marL="933750" lvl="2" indent="-285750"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US" dirty="0"/>
              <a:t>Analysis ongoing</a:t>
            </a:r>
          </a:p>
          <a:p>
            <a:pPr marL="933750" lvl="2" indent="-285750"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US" dirty="0"/>
              <a:t>No firms offer the connectors defined in option</a:t>
            </a:r>
          </a:p>
          <a:p>
            <a:pPr lvl="2" indent="0">
              <a:buClr>
                <a:srgbClr val="181818"/>
              </a:buClr>
              <a:buNone/>
            </a:pPr>
            <a:endParaRPr lang="en-US" dirty="0"/>
          </a:p>
          <a:p>
            <a:pPr marL="609750" lvl="1" indent="-285750">
              <a:buClr>
                <a:srgbClr val="181818"/>
              </a:buClr>
            </a:pPr>
            <a:r>
              <a:rPr lang="en-US" dirty="0"/>
              <a:t>Supply of Radiation Resistant Connectors</a:t>
            </a:r>
          </a:p>
          <a:p>
            <a:pPr marL="933750" lvl="2" indent="-285750"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US" dirty="0"/>
              <a:t>Do they really exist ? </a:t>
            </a:r>
            <a:br>
              <a:rPr lang="en-US" dirty="0"/>
            </a:br>
            <a:r>
              <a:rPr lang="en-US" dirty="0"/>
              <a:t>(Type of connector present on connected equipment should be checked with users)</a:t>
            </a:r>
          </a:p>
          <a:p>
            <a:pPr marL="933750" lvl="2" indent="-285750"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US" dirty="0"/>
              <a:t>Who manage their procurement ?</a:t>
            </a:r>
          </a:p>
          <a:p>
            <a:pPr marL="933750" lvl="2" indent="-285750">
              <a:buClr>
                <a:srgbClr val="181818"/>
              </a:buClr>
              <a:buFont typeface="Wingdings" panose="05000000000000000000" pitchFamily="2" charset="2"/>
              <a:buChar char="Ø"/>
            </a:pPr>
            <a:endParaRPr lang="en-US" dirty="0"/>
          </a:p>
          <a:p>
            <a:pPr marL="933750" lvl="2" indent="-285750">
              <a:buClr>
                <a:srgbClr val="181818"/>
              </a:buClr>
            </a:pPr>
            <a:endParaRPr lang="en-US" dirty="0"/>
          </a:p>
          <a:p>
            <a:pPr marL="933750" lvl="2" indent="-285750">
              <a:buClr>
                <a:srgbClr val="181818"/>
              </a:buClr>
            </a:pPr>
            <a:endParaRPr lang="en-US" dirty="0"/>
          </a:p>
          <a:p>
            <a:pPr marL="609750" lvl="1" indent="-285750">
              <a:buClr>
                <a:srgbClr val="181818"/>
              </a:buClr>
            </a:pPr>
            <a:endParaRPr lang="en-US" dirty="0"/>
          </a:p>
          <a:p>
            <a:pPr marL="609750" lvl="1" indent="-285750">
              <a:buClr>
                <a:srgbClr val="181818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87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46C72-4916-33BB-330E-A5FA60795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April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DFBCA5-37E1-F582-616A-0A13DFE65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1st I-CAB WG – Planned Replacements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8D6A6-1873-1EE7-D1A2-A07BF12F6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AE9C8492-FDDF-72A3-C59F-76415386B8FD}"/>
              </a:ext>
            </a:extLst>
          </p:cNvPr>
          <p:cNvSpPr txBox="1">
            <a:spLocks/>
          </p:cNvSpPr>
          <p:nvPr/>
        </p:nvSpPr>
        <p:spPr>
          <a:xfrm>
            <a:off x="268292" y="1124744"/>
            <a:ext cx="11084292" cy="44067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750" lvl="1" indent="-285750">
              <a:buClr>
                <a:srgbClr val="181818"/>
              </a:buClr>
            </a:pPr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33022740-BCE9-ADC2-209E-42969A2CB4DB}"/>
              </a:ext>
            </a:extLst>
          </p:cNvPr>
          <p:cNvSpPr txBox="1">
            <a:spLocks/>
          </p:cNvSpPr>
          <p:nvPr/>
        </p:nvSpPr>
        <p:spPr>
          <a:xfrm>
            <a:off x="224041" y="251041"/>
            <a:ext cx="11698461" cy="5371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sz="3000" b="1" dirty="0">
                <a:solidFill>
                  <a:srgbClr val="0033A0"/>
                </a:solidFill>
                <a:latin typeface="+mj-lt"/>
              </a:rPr>
              <a:t>Conclusion </a:t>
            </a:r>
            <a:endParaRPr lang="en-US" sz="3000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B5EC47-18F5-BC8E-7348-5B5CF8459057}"/>
              </a:ext>
            </a:extLst>
          </p:cNvPr>
          <p:cNvSpPr txBox="1">
            <a:spLocks/>
          </p:cNvSpPr>
          <p:nvPr/>
        </p:nvSpPr>
        <p:spPr>
          <a:xfrm>
            <a:off x="420692" y="980728"/>
            <a:ext cx="11579964" cy="44067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750" lvl="1" indent="-285750">
              <a:buClr>
                <a:srgbClr val="181818"/>
              </a:buClr>
            </a:pPr>
            <a:r>
              <a:rPr lang="en-US" dirty="0"/>
              <a:t>12 cables replaced during YETS 24-25. </a:t>
            </a:r>
            <a:br>
              <a:rPr lang="en-US" dirty="0"/>
            </a:br>
            <a:r>
              <a:rPr lang="en-US" dirty="0"/>
              <a:t>All SHV2 type used for TE-VSC pumps a SPS 2 left and right sides.</a:t>
            </a:r>
          </a:p>
          <a:p>
            <a:pPr marL="609750" lvl="1" indent="-285750">
              <a:buClr>
                <a:srgbClr val="181818"/>
              </a:buClr>
            </a:pPr>
            <a:r>
              <a:rPr lang="en-US" dirty="0"/>
              <a:t>3 SHV2 cables TE-VSC ion Pump planned for replacement at SPS 2 and 5 during YETS 25-26.</a:t>
            </a:r>
            <a:br>
              <a:rPr lang="en-US" dirty="0"/>
            </a:br>
            <a:r>
              <a:rPr lang="en-US" dirty="0"/>
              <a:t>Additional requests can be transmitted to EN-EL, by users and I-CAB, up to end April 2025.</a:t>
            </a:r>
          </a:p>
          <a:p>
            <a:pPr marL="609750" lvl="1" indent="-285750">
              <a:buClr>
                <a:srgbClr val="181818"/>
              </a:buClr>
            </a:pPr>
            <a:r>
              <a:rPr lang="en-US" dirty="0"/>
              <a:t>Replacement foreseen during LS3</a:t>
            </a:r>
          </a:p>
          <a:p>
            <a:pPr marL="933750" lvl="2" indent="-285750">
              <a:spcBef>
                <a:spcPts val="0"/>
              </a:spcBef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US" dirty="0"/>
              <a:t>SPS 2 (TS2-, TS2+ and TT20)</a:t>
            </a:r>
          </a:p>
          <a:p>
            <a:pPr marL="933750" lvl="2" indent="-285750">
              <a:spcBef>
                <a:spcPts val="0"/>
              </a:spcBef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US" dirty="0"/>
              <a:t>TDC2/TCC2 NA-CONS</a:t>
            </a:r>
          </a:p>
          <a:p>
            <a:pPr marL="609750" lvl="1" indent="-285750">
              <a:buClr>
                <a:srgbClr val="181818"/>
              </a:buClr>
            </a:pPr>
            <a:r>
              <a:rPr lang="en-US" dirty="0"/>
              <a:t>Volume and Effort can vary sharply depending on replacement strategy</a:t>
            </a:r>
            <a:br>
              <a:rPr lang="en-US" dirty="0"/>
            </a:br>
            <a:r>
              <a:rPr lang="en-GB" dirty="0"/>
              <a:t>Baseline is 1 to 1 replacement often not applicable and/or not efficient </a:t>
            </a:r>
            <a:br>
              <a:rPr lang="en-GB" dirty="0"/>
            </a:br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Cable System Architecture </a:t>
            </a:r>
            <a:r>
              <a:rPr lang="en-GB" dirty="0">
                <a:solidFill>
                  <a:srgbClr val="2F2F2F"/>
                </a:solidFill>
              </a:rPr>
              <a:t>review </a:t>
            </a:r>
            <a:r>
              <a:rPr lang="en-GB" dirty="0"/>
              <a:t>requires additional EN-EL resources (MTP2025) and I-CAB major support</a:t>
            </a:r>
          </a:p>
          <a:p>
            <a:pPr marL="609750" lvl="1" indent="-285750">
              <a:buClr>
                <a:srgbClr val="181818"/>
              </a:buClr>
            </a:pPr>
            <a:r>
              <a:rPr lang="en-GB" dirty="0"/>
              <a:t>IT-5062 Radiation Resistant Cables – Opening done 09.04.2025. Analyse ongoing.</a:t>
            </a:r>
          </a:p>
          <a:p>
            <a:pPr marL="609750" lvl="1" indent="-285750">
              <a:buClr>
                <a:srgbClr val="181818"/>
              </a:buClr>
            </a:pPr>
            <a:r>
              <a:rPr lang="en-GB" dirty="0"/>
              <a:t>Supply of Radiation Resistant Connectors to be addressed  </a:t>
            </a:r>
            <a:endParaRPr lang="en-US" dirty="0"/>
          </a:p>
          <a:p>
            <a:pPr lvl="1" indent="0">
              <a:buClr>
                <a:srgbClr val="181818"/>
              </a:buClr>
              <a:buNone/>
            </a:pPr>
            <a:endParaRPr lang="en-US" dirty="0"/>
          </a:p>
          <a:p>
            <a:pPr marL="609750" lvl="1" indent="-285750">
              <a:buClr>
                <a:srgbClr val="181818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035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46C72-4916-33BB-330E-A5FA60795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April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DFBCA5-37E1-F582-616A-0A13DFE65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1st I-CAB WG – Planned Replacements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8D6A6-1873-1EE7-D1A2-A07BF12F6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AE9C8492-FDDF-72A3-C59F-76415386B8FD}"/>
              </a:ext>
            </a:extLst>
          </p:cNvPr>
          <p:cNvSpPr txBox="1">
            <a:spLocks/>
          </p:cNvSpPr>
          <p:nvPr/>
        </p:nvSpPr>
        <p:spPr>
          <a:xfrm>
            <a:off x="280184" y="980728"/>
            <a:ext cx="11084292" cy="44067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750" lvl="1" indent="-285750">
              <a:buClr>
                <a:srgbClr val="181818"/>
              </a:buClr>
            </a:pPr>
            <a:r>
              <a:rPr lang="en-GB" dirty="0"/>
              <a:t>Replacement conducted during YETS 24/25 </a:t>
            </a:r>
          </a:p>
          <a:p>
            <a:pPr marL="609750" lvl="1" indent="-285750"/>
            <a:r>
              <a:rPr lang="en-GB" dirty="0"/>
              <a:t>Replacement foreseen during YETS 25/26</a:t>
            </a:r>
          </a:p>
          <a:p>
            <a:pPr marL="609750" lvl="1" indent="-285750"/>
            <a:r>
              <a:rPr lang="en-US" dirty="0"/>
              <a:t>Replacement foreseen during LS3 </a:t>
            </a:r>
          </a:p>
          <a:p>
            <a:pPr marL="933750" lvl="2" indent="-285750">
              <a:buFont typeface="Wingdings" panose="05000000000000000000" pitchFamily="2" charset="2"/>
              <a:buChar char="Ø"/>
            </a:pPr>
            <a:r>
              <a:rPr lang="en-US" dirty="0"/>
              <a:t>SPS 2</a:t>
            </a:r>
          </a:p>
          <a:p>
            <a:pPr marL="933750" lvl="2" indent="-285750">
              <a:buFont typeface="Wingdings" panose="05000000000000000000" pitchFamily="2" charset="2"/>
              <a:buChar char="Ø"/>
            </a:pPr>
            <a:r>
              <a:rPr lang="en-US" dirty="0"/>
              <a:t>TDC2/TCC2 (NA-CONS)</a:t>
            </a:r>
          </a:p>
          <a:p>
            <a:pPr marL="609750" lvl="1" indent="-285750"/>
            <a:r>
              <a:rPr lang="en-GB" dirty="0"/>
              <a:t>Supply of Radiation Resistant Cables and Connectors</a:t>
            </a:r>
          </a:p>
          <a:p>
            <a:pPr marL="609750" lvl="1" indent="-285750"/>
            <a:r>
              <a:rPr lang="en-US" dirty="0"/>
              <a:t>Conclusion </a:t>
            </a:r>
          </a:p>
          <a:p>
            <a:pPr marL="609750" lvl="1" indent="-285750"/>
            <a:endParaRPr lang="en-GB" dirty="0"/>
          </a:p>
          <a:p>
            <a:pPr marL="609750" lvl="1" indent="-285750"/>
            <a:endParaRPr lang="en-GB" dirty="0"/>
          </a:p>
          <a:p>
            <a:pPr marL="609750" lvl="1" indent="-285750"/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33022740-BCE9-ADC2-209E-42969A2CB4DB}"/>
              </a:ext>
            </a:extLst>
          </p:cNvPr>
          <p:cNvSpPr txBox="1">
            <a:spLocks/>
          </p:cNvSpPr>
          <p:nvPr/>
        </p:nvSpPr>
        <p:spPr>
          <a:xfrm>
            <a:off x="224041" y="251041"/>
            <a:ext cx="11698461" cy="5371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sz="3000" b="1" dirty="0">
                <a:solidFill>
                  <a:srgbClr val="0033A0"/>
                </a:solidFill>
                <a:latin typeface="+mj-lt"/>
              </a:rPr>
              <a:t>Content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939616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46C72-4916-33BB-330E-A5FA60795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April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DFBCA5-37E1-F582-616A-0A13DFE65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1st I-CAB WG – Planned Replacements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8D6A6-1873-1EE7-D1A2-A07BF12F6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AE9C8492-FDDF-72A3-C59F-76415386B8FD}"/>
              </a:ext>
            </a:extLst>
          </p:cNvPr>
          <p:cNvSpPr txBox="1">
            <a:spLocks/>
          </p:cNvSpPr>
          <p:nvPr/>
        </p:nvSpPr>
        <p:spPr>
          <a:xfrm>
            <a:off x="280184" y="980728"/>
            <a:ext cx="11084292" cy="44067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750" lvl="1" indent="-285750">
              <a:buClr>
                <a:srgbClr val="181818"/>
              </a:buClr>
            </a:pPr>
            <a:r>
              <a:rPr lang="en-US" dirty="0"/>
              <a:t>12 replacement, conducted exclusively at SPS 2</a:t>
            </a:r>
          </a:p>
          <a:p>
            <a:pPr marL="933750" lvl="2" indent="-285750"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US" dirty="0"/>
              <a:t>SVH2 cable type (General Purpose Cable, SVH2 is obsolete and replaced by SVA3)</a:t>
            </a:r>
          </a:p>
          <a:p>
            <a:pPr marL="933750" lvl="2" indent="-285750"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US" dirty="0"/>
              <a:t>Cables used by Ion Pumps, TE-VSC</a:t>
            </a:r>
          </a:p>
          <a:p>
            <a:pPr marL="609750" lvl="1" indent="-285750">
              <a:buClr>
                <a:srgbClr val="181818"/>
              </a:buClr>
            </a:pPr>
            <a:r>
              <a:rPr lang="en-US" dirty="0"/>
              <a:t>4 replaced on the LEFT side SPS 2</a:t>
            </a:r>
          </a:p>
          <a:p>
            <a:pPr marL="933750" lvl="2" indent="-285750"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US" dirty="0"/>
              <a:t>Replacement following failure identified by Abel Gutierrez, TE-VSC </a:t>
            </a:r>
          </a:p>
          <a:p>
            <a:pPr marL="933750" lvl="2" indent="-285750"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US" dirty="0"/>
              <a:t>Old cables installed in 2009</a:t>
            </a:r>
          </a:p>
          <a:p>
            <a:pPr marL="933750" lvl="2" indent="-285750"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US" dirty="0"/>
              <a:t>“Logical” (?) because very hot area and GPC cable type </a:t>
            </a:r>
          </a:p>
          <a:p>
            <a:pPr marL="609750" lvl="1" indent="-285750">
              <a:buClr>
                <a:srgbClr val="181818"/>
              </a:buClr>
            </a:pPr>
            <a:r>
              <a:rPr lang="en-US" dirty="0"/>
              <a:t>8 replaced on the RIGHT side SPS 2</a:t>
            </a:r>
          </a:p>
          <a:p>
            <a:pPr marL="933750" lvl="2" indent="-285750"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US" dirty="0"/>
              <a:t>Replacement following failure identified by Abel Gutierrez, TE-VSC </a:t>
            </a:r>
          </a:p>
          <a:p>
            <a:pPr marL="933750" lvl="2" indent="-285750"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US" dirty="0"/>
              <a:t>Old cables installed before 1984 (20100, 20104, 20118 </a:t>
            </a:r>
            <a:r>
              <a:rPr lang="en-US" dirty="0">
                <a:sym typeface="Wingdings" panose="05000000000000000000" pitchFamily="2" charset="2"/>
              </a:rPr>
              <a:t> 1984; 24001  1976; 24219  1991)</a:t>
            </a:r>
          </a:p>
          <a:p>
            <a:pPr marL="933750" lvl="2" indent="-285750"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US" dirty="0">
                <a:sym typeface="Wingdings" panose="05000000000000000000" pitchFamily="2" charset="2"/>
              </a:rPr>
              <a:t>“Relatively hot” spot found on cable route during onsite investigation conducted with RP</a:t>
            </a:r>
          </a:p>
          <a:p>
            <a:pPr marL="609750" lvl="1" indent="-285750">
              <a:buClr>
                <a:srgbClr val="181818"/>
              </a:buClr>
            </a:pPr>
            <a:r>
              <a:rPr lang="en-US" dirty="0"/>
              <a:t>6 spare cables installed by waiting massive replacement foreseen during LS3</a:t>
            </a:r>
            <a:endParaRPr lang="en-GB" dirty="0">
              <a:solidFill>
                <a:srgbClr val="0033A0"/>
              </a:solidFill>
            </a:endParaRPr>
          </a:p>
          <a:p>
            <a:pPr marL="609750" lvl="1" indent="-285750"/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33022740-BCE9-ADC2-209E-42969A2CB4DB}"/>
              </a:ext>
            </a:extLst>
          </p:cNvPr>
          <p:cNvSpPr txBox="1">
            <a:spLocks/>
          </p:cNvSpPr>
          <p:nvPr/>
        </p:nvSpPr>
        <p:spPr>
          <a:xfrm>
            <a:off x="224041" y="251041"/>
            <a:ext cx="11698461" cy="5371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sz="3000" b="1" dirty="0">
                <a:solidFill>
                  <a:srgbClr val="0033A0"/>
                </a:solidFill>
                <a:latin typeface="+mj-lt"/>
              </a:rPr>
              <a:t>Replacement conducted during YETS 24/25 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697357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46C72-4916-33BB-330E-A5FA60795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April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DFBCA5-37E1-F582-616A-0A13DFE65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1st I-CAB WG – Planned Replacements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8D6A6-1873-1EE7-D1A2-A07BF12F6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33022740-BCE9-ADC2-209E-42969A2CB4DB}"/>
              </a:ext>
            </a:extLst>
          </p:cNvPr>
          <p:cNvSpPr txBox="1">
            <a:spLocks/>
          </p:cNvSpPr>
          <p:nvPr/>
        </p:nvSpPr>
        <p:spPr>
          <a:xfrm>
            <a:off x="224041" y="251041"/>
            <a:ext cx="11698461" cy="5371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sz="3000" b="1" dirty="0">
                <a:solidFill>
                  <a:srgbClr val="0033A0"/>
                </a:solidFill>
                <a:latin typeface="+mj-lt"/>
              </a:rPr>
              <a:t>Replacement conducted during YETS 24/25 </a:t>
            </a:r>
            <a:endParaRPr lang="en-US" sz="3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DDC206-C2C8-EFB5-7236-ED7A6C1E1E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921" y="1196752"/>
            <a:ext cx="11288700" cy="3658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027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46C72-4916-33BB-330E-A5FA60795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April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DFBCA5-37E1-F582-616A-0A13DFE65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1st I-CAB WG – Planned Replacements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8D6A6-1873-1EE7-D1A2-A07BF12F6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AE9C8492-FDDF-72A3-C59F-76415386B8FD}"/>
              </a:ext>
            </a:extLst>
          </p:cNvPr>
          <p:cNvSpPr txBox="1">
            <a:spLocks/>
          </p:cNvSpPr>
          <p:nvPr/>
        </p:nvSpPr>
        <p:spPr>
          <a:xfrm>
            <a:off x="268292" y="1124744"/>
            <a:ext cx="11084292" cy="44067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750" lvl="1" indent="-285750">
              <a:buClr>
                <a:srgbClr val="181818"/>
              </a:buClr>
            </a:pPr>
            <a:r>
              <a:rPr lang="en-US" dirty="0"/>
              <a:t>3 replacements requested by TE-VSC</a:t>
            </a:r>
          </a:p>
          <a:p>
            <a:pPr marL="933750" lvl="2" indent="-285750"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US" dirty="0"/>
              <a:t>Ion pump application, SVH2 cable type (SVA3)</a:t>
            </a:r>
          </a:p>
          <a:p>
            <a:pPr marL="933750" lvl="2" indent="-285750"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US" dirty="0"/>
              <a:t>Old cable installed in 1981 (1) and 1984 (2)</a:t>
            </a:r>
          </a:p>
          <a:p>
            <a:pPr marL="933750" lvl="2" indent="-285750"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US" dirty="0"/>
              <a:t>2 cables at SPS 2 </a:t>
            </a:r>
            <a:r>
              <a:rPr lang="en-US" dirty="0">
                <a:sym typeface="Wingdings" panose="05000000000000000000" pitchFamily="2" charset="2"/>
              </a:rPr>
              <a:t> Right side</a:t>
            </a:r>
            <a:endParaRPr lang="en-US" dirty="0"/>
          </a:p>
          <a:p>
            <a:pPr marL="933750" lvl="2" indent="-285750"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US" dirty="0"/>
              <a:t>1 cable at SPS 5 </a:t>
            </a:r>
            <a:r>
              <a:rPr lang="en-US" dirty="0">
                <a:sym typeface="Wingdings" panose="05000000000000000000" pitchFamily="2" charset="2"/>
              </a:rPr>
              <a:t> Not hot area…Not logical…  Root cause analysis should be conducted (by who?)</a:t>
            </a:r>
            <a:endParaRPr lang="en-US" dirty="0"/>
          </a:p>
          <a:p>
            <a:pPr marL="933750" lvl="2" indent="-285750">
              <a:buClr>
                <a:srgbClr val="181818"/>
              </a:buClr>
              <a:buFont typeface="Wingdings" panose="05000000000000000000" pitchFamily="2" charset="2"/>
              <a:buChar char="Ø"/>
            </a:pPr>
            <a:endParaRPr lang="en-US" dirty="0"/>
          </a:p>
          <a:p>
            <a:pPr marL="609750" lvl="1" indent="-285750">
              <a:buClr>
                <a:srgbClr val="181818"/>
              </a:buClr>
            </a:pPr>
            <a:endParaRPr lang="en-US" dirty="0"/>
          </a:p>
          <a:p>
            <a:pPr marL="609750" lvl="1" indent="-285750">
              <a:buClr>
                <a:srgbClr val="181818"/>
              </a:buClr>
            </a:pPr>
            <a:endParaRPr lang="en-US" dirty="0"/>
          </a:p>
          <a:p>
            <a:pPr marL="609750" lvl="1" indent="-285750">
              <a:buClr>
                <a:srgbClr val="181818"/>
              </a:buClr>
            </a:pPr>
            <a:endParaRPr lang="en-US" dirty="0"/>
          </a:p>
          <a:p>
            <a:pPr marL="609750" lvl="1" indent="-285750">
              <a:buClr>
                <a:srgbClr val="181818"/>
              </a:buClr>
            </a:pPr>
            <a:r>
              <a:rPr lang="en-US" dirty="0"/>
              <a:t>Deadline for YETS 25-26 preliminary cabling requests is 30.04.2025 (MEMO EDMS 3284663).</a:t>
            </a:r>
            <a:br>
              <a:rPr lang="en-US" dirty="0"/>
            </a:br>
            <a:r>
              <a:rPr lang="en-US" dirty="0"/>
              <a:t>Will maybe include irradiated cables replacement requests from users…and I-CAB.</a:t>
            </a:r>
          </a:p>
          <a:p>
            <a:pPr marL="933750" lvl="2" indent="-285750">
              <a:buClr>
                <a:srgbClr val="181818"/>
              </a:buClr>
              <a:buFont typeface="Wingdings" panose="05000000000000000000" pitchFamily="2" charset="2"/>
              <a:buChar char="Ø"/>
            </a:pPr>
            <a:endParaRPr lang="en-US" dirty="0"/>
          </a:p>
          <a:p>
            <a:pPr lvl="1" indent="0">
              <a:buClr>
                <a:srgbClr val="181818"/>
              </a:buClr>
              <a:buNone/>
            </a:pPr>
            <a:endParaRPr lang="en-US" dirty="0"/>
          </a:p>
          <a:p>
            <a:pPr marL="609750" lvl="1" indent="-285750">
              <a:buClr>
                <a:srgbClr val="181818"/>
              </a:buClr>
            </a:pPr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33022740-BCE9-ADC2-209E-42969A2CB4DB}"/>
              </a:ext>
            </a:extLst>
          </p:cNvPr>
          <p:cNvSpPr txBox="1">
            <a:spLocks/>
          </p:cNvSpPr>
          <p:nvPr/>
        </p:nvSpPr>
        <p:spPr>
          <a:xfrm>
            <a:off x="224041" y="251041"/>
            <a:ext cx="11698461" cy="5371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sz="3000" b="1" dirty="0">
                <a:solidFill>
                  <a:srgbClr val="0033A0"/>
                </a:solidFill>
                <a:latin typeface="+mj-lt"/>
              </a:rPr>
              <a:t>Replacement foreseen during YETS 25/26 </a:t>
            </a:r>
            <a:endParaRPr lang="en-US" sz="3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50472C6-BAD6-C50D-5B18-33D83CFC6D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464" y="2975679"/>
            <a:ext cx="9997404" cy="81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274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46C72-4916-33BB-330E-A5FA60795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April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DFBCA5-37E1-F582-616A-0A13DFE65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1st I-CAB WG – Planned Replacements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8D6A6-1873-1EE7-D1A2-A07BF12F6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AE9C8492-FDDF-72A3-C59F-76415386B8FD}"/>
              </a:ext>
            </a:extLst>
          </p:cNvPr>
          <p:cNvSpPr txBox="1">
            <a:spLocks/>
          </p:cNvSpPr>
          <p:nvPr/>
        </p:nvSpPr>
        <p:spPr>
          <a:xfrm>
            <a:off x="268292" y="1124744"/>
            <a:ext cx="11084292" cy="44067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750" lvl="1" indent="-285750">
              <a:buClr>
                <a:srgbClr val="181818"/>
              </a:buClr>
            </a:pPr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33022740-BCE9-ADC2-209E-42969A2CB4DB}"/>
              </a:ext>
            </a:extLst>
          </p:cNvPr>
          <p:cNvSpPr txBox="1">
            <a:spLocks/>
          </p:cNvSpPr>
          <p:nvPr/>
        </p:nvSpPr>
        <p:spPr>
          <a:xfrm>
            <a:off x="224041" y="251041"/>
            <a:ext cx="11698461" cy="5371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sz="3000" b="1" dirty="0">
                <a:solidFill>
                  <a:srgbClr val="0033A0"/>
                </a:solidFill>
                <a:latin typeface="+mj-lt"/>
              </a:rPr>
              <a:t>Replacement foreseen during LS3 – SPS 2</a:t>
            </a:r>
            <a:endParaRPr lang="en-US" sz="3000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B5EC47-18F5-BC8E-7348-5B5CF8459057}"/>
              </a:ext>
            </a:extLst>
          </p:cNvPr>
          <p:cNvSpPr txBox="1">
            <a:spLocks/>
          </p:cNvSpPr>
          <p:nvPr/>
        </p:nvSpPr>
        <p:spPr>
          <a:xfrm>
            <a:off x="201224" y="807825"/>
            <a:ext cx="11799432" cy="51414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750" lvl="1" indent="-285750">
              <a:buClr>
                <a:srgbClr val="181818"/>
              </a:buClr>
            </a:pPr>
            <a:r>
              <a:rPr lang="en-US" dirty="0"/>
              <a:t>Extended replacement :  TS2- (70 km), TS2+ (~~~70 km) and TT20 (~20 km)</a:t>
            </a:r>
          </a:p>
          <a:p>
            <a:pPr marL="609750" lvl="1" indent="-285750">
              <a:buClr>
                <a:srgbClr val="181818"/>
              </a:buClr>
            </a:pPr>
            <a:r>
              <a:rPr lang="en-US" dirty="0"/>
              <a:t>Obsolete cables removed at the same time (299 km)</a:t>
            </a:r>
          </a:p>
          <a:p>
            <a:pPr marL="609750" lvl="1" indent="-285750">
              <a:buClr>
                <a:srgbClr val="181818"/>
              </a:buClr>
            </a:pPr>
            <a:r>
              <a:rPr lang="en-US" dirty="0"/>
              <a:t>Volume and Effort may vary significantly…</a:t>
            </a:r>
          </a:p>
          <a:p>
            <a:pPr marL="933750" lvl="2" indent="-285750">
              <a:spcBef>
                <a:spcPts val="1200"/>
              </a:spcBef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US" dirty="0"/>
              <a:t>Is a consolidation/optimization of the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Cabling System Architecture </a:t>
            </a:r>
            <a:r>
              <a:rPr lang="en-US" dirty="0"/>
              <a:t>necessary ?</a:t>
            </a:r>
          </a:p>
          <a:p>
            <a:pPr marL="1257750" lvl="3" indent="-285750">
              <a:spcBef>
                <a:spcPts val="0"/>
              </a:spcBef>
              <a:buClr>
                <a:srgbClr val="181818"/>
              </a:buClr>
              <a:buFont typeface="Wingdings" panose="05000000000000000000" pitchFamily="2" charset="2"/>
              <a:buChar char="§"/>
            </a:pPr>
            <a:r>
              <a:rPr lang="en-US" dirty="0"/>
              <a:t>Review the use of Radiation Resistant Cables required ? Where ? What level ? 3.5 </a:t>
            </a:r>
            <a:r>
              <a:rPr lang="en-US" dirty="0" err="1"/>
              <a:t>MGy</a:t>
            </a:r>
            <a:r>
              <a:rPr lang="en-US" dirty="0"/>
              <a:t> or 10 </a:t>
            </a:r>
            <a:r>
              <a:rPr lang="en-US" dirty="0" err="1"/>
              <a:t>MGy</a:t>
            </a:r>
            <a:r>
              <a:rPr lang="en-US" dirty="0"/>
              <a:t> ?</a:t>
            </a:r>
          </a:p>
          <a:p>
            <a:pPr marL="1257750" lvl="3" indent="-285750">
              <a:spcBef>
                <a:spcPts val="0"/>
              </a:spcBef>
              <a:buClr>
                <a:srgbClr val="181818"/>
              </a:buClr>
              <a:buFont typeface="Wingdings" panose="05000000000000000000" pitchFamily="2" charset="2"/>
              <a:buChar char="§"/>
            </a:pPr>
            <a:r>
              <a:rPr lang="en-US" dirty="0"/>
              <a:t>New cable routes required ? </a:t>
            </a:r>
          </a:p>
          <a:p>
            <a:pPr marL="1257750" lvl="3" indent="-285750">
              <a:spcBef>
                <a:spcPts val="0"/>
              </a:spcBef>
              <a:buClr>
                <a:srgbClr val="181818"/>
              </a:buClr>
              <a:buFont typeface="Wingdings" panose="05000000000000000000" pitchFamily="2" charset="2"/>
              <a:buChar char="§"/>
            </a:pPr>
            <a:r>
              <a:rPr lang="en-US" dirty="0"/>
              <a:t>Additional patch panels required ? Accepted by users ? 	</a:t>
            </a:r>
          </a:p>
          <a:p>
            <a:pPr marL="1257750" lvl="3" indent="-285750">
              <a:spcBef>
                <a:spcPts val="0"/>
              </a:spcBef>
              <a:buClr>
                <a:srgbClr val="181818"/>
              </a:buClr>
              <a:buFont typeface="Wingdings" panose="05000000000000000000" pitchFamily="2" charset="2"/>
              <a:buChar char="§"/>
            </a:pPr>
            <a:r>
              <a:rPr lang="en-US" dirty="0"/>
              <a:t>What are the priorities for optimization: Dose taken, Execution duration, Cost, Lifetime,….  ?</a:t>
            </a:r>
          </a:p>
          <a:p>
            <a:pPr lvl="3" indent="0">
              <a:spcBef>
                <a:spcPts val="600"/>
              </a:spcBef>
              <a:buClr>
                <a:srgbClr val="181818"/>
              </a:buClr>
              <a:buNone/>
            </a:pPr>
            <a:r>
              <a:rPr lang="en-US" dirty="0">
                <a:sym typeface="Wingdings" panose="05000000000000000000" pitchFamily="2" charset="2"/>
              </a:rPr>
              <a:t> Current strategy is 1 to 1 replacement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b="1" u="sng" dirty="0">
                <a:sym typeface="Wingdings" panose="05000000000000000000" pitchFamily="2" charset="2"/>
              </a:rPr>
              <a:t>Architecture review requires additional EN-EL resources (MTP2025) and I-CAB major support</a:t>
            </a:r>
            <a:endParaRPr lang="en-US" dirty="0"/>
          </a:p>
          <a:p>
            <a:pPr marL="933750" lvl="2" indent="-285750">
              <a:spcBef>
                <a:spcPts val="1200"/>
              </a:spcBef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GB" dirty="0"/>
              <a:t>Should </a:t>
            </a:r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“all” signal cables </a:t>
            </a:r>
            <a:r>
              <a:rPr lang="en-GB" dirty="0"/>
              <a:t>be replaced indiscriminately, without assessing their condition, expected lifespan, criticality, etc.?</a:t>
            </a:r>
            <a:endParaRPr lang="en-US" dirty="0"/>
          </a:p>
          <a:p>
            <a:pPr marL="1257750" lvl="3" indent="-285750">
              <a:spcBef>
                <a:spcPts val="200"/>
              </a:spcBef>
              <a:buClr>
                <a:srgbClr val="181818"/>
              </a:buClr>
              <a:buFont typeface="Wingdings" panose="05000000000000000000" pitchFamily="2" charset="2"/>
              <a:buChar char="§"/>
            </a:pPr>
            <a:r>
              <a:rPr lang="en-US" dirty="0"/>
              <a:t>Do we have to replace the cables interconnecting equipment’s in TS24 (left arc), not passing in TS25 (LSS2-) ?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Current plan do not include them if the users does not ask their replacement as quested by TE-VSC</a:t>
            </a:r>
            <a:endParaRPr lang="en-US" dirty="0"/>
          </a:p>
          <a:p>
            <a:pPr marL="1257750" lvl="3" indent="-285750">
              <a:spcBef>
                <a:spcPts val="300"/>
              </a:spcBef>
              <a:buClr>
                <a:srgbClr val="181818"/>
              </a:buClr>
              <a:buFont typeface="Wingdings" panose="05000000000000000000" pitchFamily="2" charset="2"/>
              <a:buChar char="§"/>
            </a:pPr>
            <a:r>
              <a:rPr lang="en-US" dirty="0"/>
              <a:t>Do we have to replace cables going to TS24 via TS25/Transport side (LSS2-)….if they are found in good conditions (meaning ?)…and/or have been recently replaced… and/or….(?) ?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We envisage to keep some of the existing cables present in the transport side at LSS2-. </a:t>
            </a:r>
            <a:endParaRPr lang="en-US" dirty="0"/>
          </a:p>
          <a:p>
            <a:pPr lvl="3" indent="0">
              <a:buClr>
                <a:srgbClr val="181818"/>
              </a:buClr>
              <a:buNone/>
            </a:pPr>
            <a:endParaRPr lang="en-US" dirty="0"/>
          </a:p>
          <a:p>
            <a:pPr marL="933750" lvl="2" indent="-285750">
              <a:buClr>
                <a:srgbClr val="181818"/>
              </a:buCl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417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D3E65E-C277-1156-6BDE-74EA613DF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14/05/2024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9D4108-1D44-4F2A-87F8-66453CF12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EN/EL/CS Activities EYETS24-25 / LS3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8F2F0-7C43-3D0D-6B0F-B1086EDCD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94085D7-348B-8A86-D7A4-B9747B18A8E2}"/>
              </a:ext>
            </a:extLst>
          </p:cNvPr>
          <p:cNvCxnSpPr>
            <a:cxnSpLocks/>
          </p:cNvCxnSpPr>
          <p:nvPr/>
        </p:nvCxnSpPr>
        <p:spPr>
          <a:xfrm>
            <a:off x="551384" y="2996952"/>
            <a:ext cx="1116124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2A2A812-EA69-69C2-1104-E57FD97D2137}"/>
              </a:ext>
            </a:extLst>
          </p:cNvPr>
          <p:cNvCxnSpPr>
            <a:cxnSpLocks/>
          </p:cNvCxnSpPr>
          <p:nvPr/>
        </p:nvCxnSpPr>
        <p:spPr>
          <a:xfrm>
            <a:off x="551384" y="3140968"/>
            <a:ext cx="1116124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03B7F8D9-F06A-84C0-641D-09B941AAB80E}"/>
              </a:ext>
            </a:extLst>
          </p:cNvPr>
          <p:cNvSpPr/>
          <p:nvPr/>
        </p:nvSpPr>
        <p:spPr>
          <a:xfrm>
            <a:off x="551384" y="1124744"/>
            <a:ext cx="11305256" cy="108011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EF91F79-2880-5304-CA83-CB5FF88409B3}"/>
              </a:ext>
            </a:extLst>
          </p:cNvPr>
          <p:cNvSpPr/>
          <p:nvPr/>
        </p:nvSpPr>
        <p:spPr>
          <a:xfrm>
            <a:off x="551384" y="4070940"/>
            <a:ext cx="8856984" cy="108011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D62B8D5-53AA-95AA-A0F4-85C61BA20772}"/>
              </a:ext>
            </a:extLst>
          </p:cNvPr>
          <p:cNvSpPr/>
          <p:nvPr/>
        </p:nvSpPr>
        <p:spPr>
          <a:xfrm>
            <a:off x="10632504" y="4070940"/>
            <a:ext cx="1224136" cy="20223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657CA09-BED3-F6B3-0B35-688D3C55FD89}"/>
              </a:ext>
            </a:extLst>
          </p:cNvPr>
          <p:cNvSpPr/>
          <p:nvPr/>
        </p:nvSpPr>
        <p:spPr>
          <a:xfrm>
            <a:off x="8184232" y="4070940"/>
            <a:ext cx="1224136" cy="20223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FFD8B30-621D-D010-7FDD-928B7BC9CD77}"/>
              </a:ext>
            </a:extLst>
          </p:cNvPr>
          <p:cNvSpPr/>
          <p:nvPr/>
        </p:nvSpPr>
        <p:spPr>
          <a:xfrm>
            <a:off x="623392" y="3861048"/>
            <a:ext cx="8640960" cy="14400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63C6454-34E7-954B-F92F-6668012C2C40}"/>
              </a:ext>
            </a:extLst>
          </p:cNvPr>
          <p:cNvSpPr/>
          <p:nvPr/>
        </p:nvSpPr>
        <p:spPr>
          <a:xfrm>
            <a:off x="651447" y="2225999"/>
            <a:ext cx="8640960" cy="2318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355B7A4-3E8D-2A91-97CF-ED9189E5C7A5}"/>
              </a:ext>
            </a:extLst>
          </p:cNvPr>
          <p:cNvSpPr/>
          <p:nvPr/>
        </p:nvSpPr>
        <p:spPr>
          <a:xfrm>
            <a:off x="9436423" y="2252321"/>
            <a:ext cx="1575792" cy="41752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9A84951-A7E5-600D-5036-6D14A0D07EF1}"/>
              </a:ext>
            </a:extLst>
          </p:cNvPr>
          <p:cNvSpPr/>
          <p:nvPr/>
        </p:nvSpPr>
        <p:spPr>
          <a:xfrm>
            <a:off x="623392" y="2493778"/>
            <a:ext cx="563469" cy="38340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260EEB0-C08F-934D-AD75-7DFA141396EE}"/>
              </a:ext>
            </a:extLst>
          </p:cNvPr>
          <p:cNvSpPr/>
          <p:nvPr/>
        </p:nvSpPr>
        <p:spPr>
          <a:xfrm>
            <a:off x="8040216" y="2669069"/>
            <a:ext cx="563469" cy="14075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1BBEEFF-0035-A6F0-E91B-D931FC8AFDDB}"/>
              </a:ext>
            </a:extLst>
          </p:cNvPr>
          <p:cNvSpPr/>
          <p:nvPr/>
        </p:nvSpPr>
        <p:spPr>
          <a:xfrm>
            <a:off x="4655840" y="2678494"/>
            <a:ext cx="374067" cy="987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37DD8241-AF5C-9BED-E1D4-B58B453B2738}"/>
              </a:ext>
            </a:extLst>
          </p:cNvPr>
          <p:cNvSpPr txBox="1">
            <a:spLocks/>
          </p:cNvSpPr>
          <p:nvPr/>
        </p:nvSpPr>
        <p:spPr>
          <a:xfrm>
            <a:off x="224041" y="251041"/>
            <a:ext cx="11698461" cy="5371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sz="3000" b="1" dirty="0">
                <a:solidFill>
                  <a:srgbClr val="0033A0"/>
                </a:solidFill>
                <a:latin typeface="+mj-lt"/>
              </a:rPr>
              <a:t>Replacement foreseen during LS3 – SPS 2</a:t>
            </a:r>
            <a:endParaRPr lang="en-US" sz="3000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091CD8A-9190-7D10-E588-827472573208}"/>
              </a:ext>
            </a:extLst>
          </p:cNvPr>
          <p:cNvCxnSpPr/>
          <p:nvPr/>
        </p:nvCxnSpPr>
        <p:spPr>
          <a:xfrm flipV="1">
            <a:off x="9624392" y="3933056"/>
            <a:ext cx="0" cy="2016224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D071372-8C3D-8BB1-71AB-C7AC0A19F754}"/>
              </a:ext>
            </a:extLst>
          </p:cNvPr>
          <p:cNvCxnSpPr>
            <a:cxnSpLocks/>
          </p:cNvCxnSpPr>
          <p:nvPr/>
        </p:nvCxnSpPr>
        <p:spPr>
          <a:xfrm flipH="1">
            <a:off x="335360" y="3905785"/>
            <a:ext cx="9289032" cy="0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F0A074C-2D1B-DF6F-225C-96C478379D6E}"/>
              </a:ext>
            </a:extLst>
          </p:cNvPr>
          <p:cNvCxnSpPr>
            <a:cxnSpLocks/>
          </p:cNvCxnSpPr>
          <p:nvPr/>
        </p:nvCxnSpPr>
        <p:spPr>
          <a:xfrm flipV="1">
            <a:off x="9696400" y="2464013"/>
            <a:ext cx="0" cy="3623151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13BD14C-3683-BB96-CBCF-96105E6C54ED}"/>
              </a:ext>
            </a:extLst>
          </p:cNvPr>
          <p:cNvCxnSpPr>
            <a:cxnSpLocks/>
          </p:cNvCxnSpPr>
          <p:nvPr/>
        </p:nvCxnSpPr>
        <p:spPr>
          <a:xfrm>
            <a:off x="983432" y="2298251"/>
            <a:ext cx="856895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624F50B-8A87-FA24-A973-46EF38727B25}"/>
              </a:ext>
            </a:extLst>
          </p:cNvPr>
          <p:cNvCxnSpPr>
            <a:cxnSpLocks/>
          </p:cNvCxnSpPr>
          <p:nvPr/>
        </p:nvCxnSpPr>
        <p:spPr>
          <a:xfrm>
            <a:off x="8256240" y="2348880"/>
            <a:ext cx="1296144" cy="0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0486514-FA52-769F-091E-251FC54849BD}"/>
              </a:ext>
            </a:extLst>
          </p:cNvPr>
          <p:cNvCxnSpPr>
            <a:cxnSpLocks/>
          </p:cNvCxnSpPr>
          <p:nvPr/>
        </p:nvCxnSpPr>
        <p:spPr>
          <a:xfrm>
            <a:off x="8256240" y="2356487"/>
            <a:ext cx="0" cy="168567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7E621B2F-65B7-FC1F-2401-48E5486F9230}"/>
              </a:ext>
            </a:extLst>
          </p:cNvPr>
          <p:cNvCxnSpPr>
            <a:cxnSpLocks/>
          </p:cNvCxnSpPr>
          <p:nvPr/>
        </p:nvCxnSpPr>
        <p:spPr>
          <a:xfrm flipH="1">
            <a:off x="7824192" y="2809826"/>
            <a:ext cx="228248" cy="115118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6A0339AF-1C63-D622-B0A5-B930DD119E99}"/>
              </a:ext>
            </a:extLst>
          </p:cNvPr>
          <p:cNvCxnSpPr>
            <a:cxnSpLocks/>
          </p:cNvCxnSpPr>
          <p:nvPr/>
        </p:nvCxnSpPr>
        <p:spPr>
          <a:xfrm flipH="1">
            <a:off x="8070108" y="2838034"/>
            <a:ext cx="228248" cy="115118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36B6606A-9E23-4383-5673-E7C002039ABB}"/>
              </a:ext>
            </a:extLst>
          </p:cNvPr>
          <p:cNvCxnSpPr>
            <a:cxnSpLocks/>
          </p:cNvCxnSpPr>
          <p:nvPr/>
        </p:nvCxnSpPr>
        <p:spPr>
          <a:xfrm>
            <a:off x="8484487" y="2831217"/>
            <a:ext cx="119198" cy="128405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30651C31-23F7-F96E-E6B1-8874883FB782}"/>
              </a:ext>
            </a:extLst>
          </p:cNvPr>
          <p:cNvCxnSpPr>
            <a:cxnSpLocks/>
          </p:cNvCxnSpPr>
          <p:nvPr/>
        </p:nvCxnSpPr>
        <p:spPr>
          <a:xfrm flipH="1">
            <a:off x="7168673" y="2726198"/>
            <a:ext cx="831512" cy="198746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EA73BB3-8227-1F99-7683-15D24523BBF3}"/>
              </a:ext>
            </a:extLst>
          </p:cNvPr>
          <p:cNvCxnSpPr>
            <a:cxnSpLocks/>
          </p:cNvCxnSpPr>
          <p:nvPr/>
        </p:nvCxnSpPr>
        <p:spPr>
          <a:xfrm flipH="1" flipV="1">
            <a:off x="4979876" y="2756148"/>
            <a:ext cx="540060" cy="174374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633CA4D-A215-4024-8DEC-D6EC1C55D39B}"/>
              </a:ext>
            </a:extLst>
          </p:cNvPr>
          <p:cNvCxnSpPr>
            <a:cxnSpLocks/>
          </p:cNvCxnSpPr>
          <p:nvPr/>
        </p:nvCxnSpPr>
        <p:spPr>
          <a:xfrm flipH="1" flipV="1">
            <a:off x="4767951" y="2748730"/>
            <a:ext cx="159670" cy="219122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C3345641-7892-4282-E605-0189C6FC1A18}"/>
              </a:ext>
            </a:extLst>
          </p:cNvPr>
          <p:cNvCxnSpPr>
            <a:cxnSpLocks/>
          </p:cNvCxnSpPr>
          <p:nvPr/>
        </p:nvCxnSpPr>
        <p:spPr>
          <a:xfrm flipV="1">
            <a:off x="4472092" y="2808579"/>
            <a:ext cx="211111" cy="116365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7CE32605-BD9C-4A87-4E7B-DD101837B4B9}"/>
              </a:ext>
            </a:extLst>
          </p:cNvPr>
          <p:cNvCxnSpPr>
            <a:cxnSpLocks/>
          </p:cNvCxnSpPr>
          <p:nvPr/>
        </p:nvCxnSpPr>
        <p:spPr>
          <a:xfrm flipH="1">
            <a:off x="8934632" y="2569696"/>
            <a:ext cx="587433" cy="456357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A781BED9-CAE5-4471-FD20-C55771686AA7}"/>
              </a:ext>
            </a:extLst>
          </p:cNvPr>
          <p:cNvCxnSpPr>
            <a:cxnSpLocks/>
          </p:cNvCxnSpPr>
          <p:nvPr/>
        </p:nvCxnSpPr>
        <p:spPr>
          <a:xfrm flipH="1">
            <a:off x="6204012" y="2411154"/>
            <a:ext cx="3265798" cy="0"/>
          </a:xfrm>
          <a:prstGeom prst="line">
            <a:avLst/>
          </a:prstGeom>
          <a:ln w="28575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D90B019E-1B01-3D05-287F-02898A15B1A7}"/>
              </a:ext>
            </a:extLst>
          </p:cNvPr>
          <p:cNvCxnSpPr>
            <a:cxnSpLocks/>
          </p:cNvCxnSpPr>
          <p:nvPr/>
        </p:nvCxnSpPr>
        <p:spPr>
          <a:xfrm flipV="1">
            <a:off x="6204012" y="2433736"/>
            <a:ext cx="11217" cy="496786"/>
          </a:xfrm>
          <a:prstGeom prst="line">
            <a:avLst/>
          </a:prstGeom>
          <a:ln w="28575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209D95B-BF9A-2F45-9DE6-10144F5A5A37}"/>
              </a:ext>
            </a:extLst>
          </p:cNvPr>
          <p:cNvCxnSpPr>
            <a:cxnSpLocks/>
          </p:cNvCxnSpPr>
          <p:nvPr/>
        </p:nvCxnSpPr>
        <p:spPr>
          <a:xfrm>
            <a:off x="224040" y="2252321"/>
            <a:ext cx="9328343" cy="0"/>
          </a:xfrm>
          <a:prstGeom prst="line">
            <a:avLst/>
          </a:prstGeom>
          <a:ln w="19050">
            <a:solidFill>
              <a:srgbClr val="E173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BA83522-8182-FB4E-B8DE-94EA6AE0FD3F}"/>
              </a:ext>
            </a:extLst>
          </p:cNvPr>
          <p:cNvCxnSpPr>
            <a:cxnSpLocks/>
          </p:cNvCxnSpPr>
          <p:nvPr/>
        </p:nvCxnSpPr>
        <p:spPr>
          <a:xfrm>
            <a:off x="1000978" y="2285924"/>
            <a:ext cx="0" cy="32657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F74A20BB-A9CA-A43F-902E-6467D6C53BE0}"/>
              </a:ext>
            </a:extLst>
          </p:cNvPr>
          <p:cNvCxnSpPr>
            <a:cxnSpLocks/>
          </p:cNvCxnSpPr>
          <p:nvPr/>
        </p:nvCxnSpPr>
        <p:spPr>
          <a:xfrm flipH="1" flipV="1">
            <a:off x="1165835" y="2756148"/>
            <a:ext cx="3093427" cy="197004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FC841513-16AD-368E-E9DA-6A64F9F552C7}"/>
              </a:ext>
            </a:extLst>
          </p:cNvPr>
          <p:cNvCxnSpPr>
            <a:cxnSpLocks/>
          </p:cNvCxnSpPr>
          <p:nvPr/>
        </p:nvCxnSpPr>
        <p:spPr>
          <a:xfrm flipH="1" flipV="1">
            <a:off x="996419" y="2788005"/>
            <a:ext cx="629045" cy="208947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89CE9925-838C-5874-1965-D82F931E616E}"/>
              </a:ext>
            </a:extLst>
          </p:cNvPr>
          <p:cNvCxnSpPr>
            <a:cxnSpLocks/>
          </p:cNvCxnSpPr>
          <p:nvPr/>
        </p:nvCxnSpPr>
        <p:spPr>
          <a:xfrm flipH="1" flipV="1">
            <a:off x="851312" y="2761721"/>
            <a:ext cx="127439" cy="228761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AB1B9A1E-92BC-541F-06BB-39ABE8D3B3C6}"/>
              </a:ext>
            </a:extLst>
          </p:cNvPr>
          <p:cNvCxnSpPr>
            <a:cxnSpLocks/>
          </p:cNvCxnSpPr>
          <p:nvPr/>
        </p:nvCxnSpPr>
        <p:spPr>
          <a:xfrm flipH="1" flipV="1">
            <a:off x="664228" y="2722567"/>
            <a:ext cx="127439" cy="228761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E2083AC2-1A71-C304-7513-565E0B9A10CC}"/>
              </a:ext>
            </a:extLst>
          </p:cNvPr>
          <p:cNvCxnSpPr>
            <a:cxnSpLocks/>
          </p:cNvCxnSpPr>
          <p:nvPr/>
        </p:nvCxnSpPr>
        <p:spPr>
          <a:xfrm flipV="1">
            <a:off x="4767951" y="2373264"/>
            <a:ext cx="4936833" cy="37890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436C936C-1AD5-E38D-3B4F-15FD2BCF4671}"/>
              </a:ext>
            </a:extLst>
          </p:cNvPr>
          <p:cNvCxnSpPr>
            <a:cxnSpLocks/>
          </p:cNvCxnSpPr>
          <p:nvPr/>
        </p:nvCxnSpPr>
        <p:spPr>
          <a:xfrm>
            <a:off x="4776303" y="2437045"/>
            <a:ext cx="0" cy="168567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Left Brace 76">
            <a:extLst>
              <a:ext uri="{FF2B5EF4-FFF2-40B4-BE49-F238E27FC236}">
                <a16:creationId xmlns:a16="http://schemas.microsoft.com/office/drawing/2014/main" id="{3ED13830-B7A7-5B12-8BFB-10480D30B8D4}"/>
              </a:ext>
            </a:extLst>
          </p:cNvPr>
          <p:cNvSpPr/>
          <p:nvPr/>
        </p:nvSpPr>
        <p:spPr>
          <a:xfrm rot="5400000">
            <a:off x="4849226" y="-3341011"/>
            <a:ext cx="174125" cy="865613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724BDDA-D1CE-B01F-0E74-530190932745}"/>
              </a:ext>
            </a:extLst>
          </p:cNvPr>
          <p:cNvSpPr txBox="1"/>
          <p:nvPr/>
        </p:nvSpPr>
        <p:spPr>
          <a:xfrm>
            <a:off x="4489628" y="676673"/>
            <a:ext cx="218379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LSS2- (TS25-)</a:t>
            </a:r>
            <a:endParaRPr lang="en-GB" sz="1400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AFE08CD-DA4A-C364-4B05-27C3517C8DF1}"/>
              </a:ext>
            </a:extLst>
          </p:cNvPr>
          <p:cNvSpPr txBox="1"/>
          <p:nvPr/>
        </p:nvSpPr>
        <p:spPr>
          <a:xfrm>
            <a:off x="10008207" y="5805004"/>
            <a:ext cx="218379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TA</a:t>
            </a:r>
            <a:endParaRPr lang="en-GB" sz="1400" dirty="0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D47E13F0-64DF-D831-E474-9DB48447271B}"/>
              </a:ext>
            </a:extLst>
          </p:cNvPr>
          <p:cNvSpPr/>
          <p:nvPr/>
        </p:nvSpPr>
        <p:spPr>
          <a:xfrm>
            <a:off x="3287688" y="2392209"/>
            <a:ext cx="130796" cy="12248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85ADD636-D64E-645A-0400-BE175A911B93}"/>
              </a:ext>
            </a:extLst>
          </p:cNvPr>
          <p:cNvSpPr/>
          <p:nvPr/>
        </p:nvSpPr>
        <p:spPr>
          <a:xfrm>
            <a:off x="3261155" y="3022520"/>
            <a:ext cx="130796" cy="12248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E2A859D9-7472-7D0C-BA8A-9A7C6CFA8155}"/>
              </a:ext>
            </a:extLst>
          </p:cNvPr>
          <p:cNvSpPr/>
          <p:nvPr/>
        </p:nvSpPr>
        <p:spPr>
          <a:xfrm>
            <a:off x="3254546" y="3778660"/>
            <a:ext cx="130796" cy="12248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B9025931-1214-7124-F03D-E5F7F5DD745A}"/>
              </a:ext>
            </a:extLst>
          </p:cNvPr>
          <p:cNvCxnSpPr>
            <a:cxnSpLocks/>
          </p:cNvCxnSpPr>
          <p:nvPr/>
        </p:nvCxnSpPr>
        <p:spPr>
          <a:xfrm flipV="1">
            <a:off x="1063499" y="2586679"/>
            <a:ext cx="2191047" cy="3218325"/>
          </a:xfrm>
          <a:prstGeom prst="straightConnector1">
            <a:avLst/>
          </a:prstGeom>
          <a:ln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0B0FF72C-27CC-BC6A-5159-764DFD1A3F85}"/>
              </a:ext>
            </a:extLst>
          </p:cNvPr>
          <p:cNvCxnSpPr>
            <a:cxnSpLocks/>
            <a:endCxn id="81" idx="0"/>
          </p:cNvCxnSpPr>
          <p:nvPr/>
        </p:nvCxnSpPr>
        <p:spPr>
          <a:xfrm flipV="1">
            <a:off x="1076495" y="3022520"/>
            <a:ext cx="2250058" cy="2559280"/>
          </a:xfrm>
          <a:prstGeom prst="straightConnector1">
            <a:avLst/>
          </a:prstGeom>
          <a:ln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AA92AC55-B3D3-E4E2-0053-49EEFBC4717E}"/>
              </a:ext>
            </a:extLst>
          </p:cNvPr>
          <p:cNvCxnSpPr>
            <a:cxnSpLocks/>
            <a:endCxn id="82" idx="4"/>
          </p:cNvCxnSpPr>
          <p:nvPr/>
        </p:nvCxnSpPr>
        <p:spPr>
          <a:xfrm flipV="1">
            <a:off x="1063499" y="3901141"/>
            <a:ext cx="2256445" cy="1903863"/>
          </a:xfrm>
          <a:prstGeom prst="straightConnector1">
            <a:avLst/>
          </a:prstGeom>
          <a:ln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A9DDE39B-2337-24B9-E141-41B4373E1F6D}"/>
              </a:ext>
            </a:extLst>
          </p:cNvPr>
          <p:cNvSpPr txBox="1"/>
          <p:nvPr/>
        </p:nvSpPr>
        <p:spPr>
          <a:xfrm>
            <a:off x="956591" y="5774840"/>
            <a:ext cx="218379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highlight>
                  <a:srgbClr val="FFFF00"/>
                </a:highlight>
              </a:rPr>
              <a:t>Is TID different ?</a:t>
            </a:r>
            <a:endParaRPr lang="en-GB" sz="1400" dirty="0">
              <a:highlight>
                <a:srgbClr val="FFFF00"/>
              </a:highlight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118E59C-5029-1819-A0A5-FE8EA94AC95F}"/>
              </a:ext>
            </a:extLst>
          </p:cNvPr>
          <p:cNvSpPr txBox="1"/>
          <p:nvPr/>
        </p:nvSpPr>
        <p:spPr>
          <a:xfrm>
            <a:off x="9786993" y="2298251"/>
            <a:ext cx="165727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Patch </a:t>
            </a:r>
            <a:r>
              <a:rPr lang="en-US" sz="1400" dirty="0" err="1"/>
              <a:t>PanelSSSSSS</a:t>
            </a:r>
            <a:endParaRPr lang="en-GB" sz="140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B6DB72F-E898-1D81-4D79-4F987AD99C5B}"/>
              </a:ext>
            </a:extLst>
          </p:cNvPr>
          <p:cNvSpPr txBox="1"/>
          <p:nvPr/>
        </p:nvSpPr>
        <p:spPr>
          <a:xfrm>
            <a:off x="8058839" y="2584320"/>
            <a:ext cx="165727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Patch </a:t>
            </a:r>
            <a:r>
              <a:rPr lang="en-US" sz="1400" dirty="0" err="1"/>
              <a:t>PanelS</a:t>
            </a:r>
            <a:endParaRPr lang="en-GB" sz="1400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2F81E381-FCBA-712B-A875-9F9A5B42A25D}"/>
              </a:ext>
            </a:extLst>
          </p:cNvPr>
          <p:cNvSpPr txBox="1"/>
          <p:nvPr/>
        </p:nvSpPr>
        <p:spPr>
          <a:xfrm>
            <a:off x="4622752" y="2542148"/>
            <a:ext cx="165727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Patch </a:t>
            </a:r>
            <a:r>
              <a:rPr lang="en-US" sz="1400" dirty="0" err="1"/>
              <a:t>PanelS</a:t>
            </a:r>
            <a:endParaRPr lang="en-GB" sz="14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9ED9391-70F8-0345-6F83-149B909E8F19}"/>
              </a:ext>
            </a:extLst>
          </p:cNvPr>
          <p:cNvSpPr txBox="1"/>
          <p:nvPr/>
        </p:nvSpPr>
        <p:spPr>
          <a:xfrm>
            <a:off x="595875" y="2450909"/>
            <a:ext cx="165727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Patch </a:t>
            </a:r>
            <a:r>
              <a:rPr lang="en-US" sz="1400" dirty="0" err="1"/>
              <a:t>PanelSS</a:t>
            </a:r>
            <a:endParaRPr lang="en-GB" sz="14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803C890-0218-55EF-19F5-DD10FCC752DB}"/>
              </a:ext>
            </a:extLst>
          </p:cNvPr>
          <p:cNvSpPr txBox="1"/>
          <p:nvPr/>
        </p:nvSpPr>
        <p:spPr>
          <a:xfrm>
            <a:off x="5532387" y="5679177"/>
            <a:ext cx="218379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~~~~1500 cables </a:t>
            </a:r>
          </a:p>
          <a:p>
            <a:pPr algn="l"/>
            <a:r>
              <a:rPr lang="en-US" sz="1400" dirty="0"/>
              <a:t>… </a:t>
            </a:r>
            <a:r>
              <a:rPr lang="en-US" sz="1400" dirty="0">
                <a:highlight>
                  <a:srgbClr val="FFFF00"/>
                </a:highlight>
              </a:rPr>
              <a:t>GPC or RRC?</a:t>
            </a:r>
            <a:endParaRPr lang="en-GB" sz="1400" dirty="0">
              <a:highlight>
                <a:srgbClr val="FFFF00"/>
              </a:highlight>
            </a:endParaRP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0220C24A-8C97-11FA-B8D4-A8834B83C3DD}"/>
              </a:ext>
            </a:extLst>
          </p:cNvPr>
          <p:cNvCxnSpPr>
            <a:cxnSpLocks/>
          </p:cNvCxnSpPr>
          <p:nvPr/>
        </p:nvCxnSpPr>
        <p:spPr>
          <a:xfrm flipH="1">
            <a:off x="4335817" y="5583024"/>
            <a:ext cx="831512" cy="0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B4B2D8EF-68AE-1C4D-4B36-25688C0871A2}"/>
              </a:ext>
            </a:extLst>
          </p:cNvPr>
          <p:cNvCxnSpPr>
            <a:cxnSpLocks/>
          </p:cNvCxnSpPr>
          <p:nvPr/>
        </p:nvCxnSpPr>
        <p:spPr>
          <a:xfrm flipH="1">
            <a:off x="4331711" y="5775543"/>
            <a:ext cx="87248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A01BE2BD-0AC9-333F-B5E7-07DCDC9216A8}"/>
              </a:ext>
            </a:extLst>
          </p:cNvPr>
          <p:cNvCxnSpPr>
            <a:cxnSpLocks/>
          </p:cNvCxnSpPr>
          <p:nvPr/>
        </p:nvCxnSpPr>
        <p:spPr>
          <a:xfrm>
            <a:off x="4335817" y="5373216"/>
            <a:ext cx="804897" cy="0"/>
          </a:xfrm>
          <a:prstGeom prst="line">
            <a:avLst/>
          </a:prstGeom>
          <a:ln w="28575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1E74AFFA-0E6D-A1F6-C039-BDCBE7437EBE}"/>
              </a:ext>
            </a:extLst>
          </p:cNvPr>
          <p:cNvCxnSpPr>
            <a:cxnSpLocks/>
          </p:cNvCxnSpPr>
          <p:nvPr/>
        </p:nvCxnSpPr>
        <p:spPr>
          <a:xfrm>
            <a:off x="4335817" y="5949280"/>
            <a:ext cx="809518" cy="0"/>
          </a:xfrm>
          <a:prstGeom prst="line">
            <a:avLst/>
          </a:prstGeom>
          <a:ln w="19050">
            <a:solidFill>
              <a:srgbClr val="E173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93724FF0-1175-5BA7-9084-744A0AB0C416}"/>
              </a:ext>
            </a:extLst>
          </p:cNvPr>
          <p:cNvCxnSpPr>
            <a:cxnSpLocks/>
          </p:cNvCxnSpPr>
          <p:nvPr/>
        </p:nvCxnSpPr>
        <p:spPr>
          <a:xfrm>
            <a:off x="4346230" y="6165304"/>
            <a:ext cx="843441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Left Brace 110">
            <a:extLst>
              <a:ext uri="{FF2B5EF4-FFF2-40B4-BE49-F238E27FC236}">
                <a16:creationId xmlns:a16="http://schemas.microsoft.com/office/drawing/2014/main" id="{4337AC36-707E-ADC2-64D7-0D33C6BD3FCD}"/>
              </a:ext>
            </a:extLst>
          </p:cNvPr>
          <p:cNvSpPr/>
          <p:nvPr/>
        </p:nvSpPr>
        <p:spPr>
          <a:xfrm rot="10800000">
            <a:off x="5132951" y="5216941"/>
            <a:ext cx="200736" cy="101025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A06D33-E164-7A0F-6C5A-395477FD187D}"/>
              </a:ext>
            </a:extLst>
          </p:cNvPr>
          <p:cNvSpPr txBox="1"/>
          <p:nvPr/>
        </p:nvSpPr>
        <p:spPr>
          <a:xfrm>
            <a:off x="8985548" y="171054"/>
            <a:ext cx="27128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((Simplified and not accurate !!!))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718647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46C72-4916-33BB-330E-A5FA60795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April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DFBCA5-37E1-F582-616A-0A13DFE65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1st I-CAB WG – Planned Replacements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8D6A6-1873-1EE7-D1A2-A07BF12F6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AE9C8492-FDDF-72A3-C59F-76415386B8FD}"/>
              </a:ext>
            </a:extLst>
          </p:cNvPr>
          <p:cNvSpPr txBox="1">
            <a:spLocks/>
          </p:cNvSpPr>
          <p:nvPr/>
        </p:nvSpPr>
        <p:spPr>
          <a:xfrm>
            <a:off x="268292" y="1124744"/>
            <a:ext cx="11084292" cy="44067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750" lvl="1" indent="-285750">
              <a:buClr>
                <a:srgbClr val="181818"/>
              </a:buClr>
            </a:pPr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33022740-BCE9-ADC2-209E-42969A2CB4DB}"/>
              </a:ext>
            </a:extLst>
          </p:cNvPr>
          <p:cNvSpPr txBox="1">
            <a:spLocks/>
          </p:cNvSpPr>
          <p:nvPr/>
        </p:nvSpPr>
        <p:spPr>
          <a:xfrm>
            <a:off x="224041" y="251041"/>
            <a:ext cx="11698461" cy="5371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sz="3000" b="1" dirty="0">
                <a:solidFill>
                  <a:srgbClr val="0033A0"/>
                </a:solidFill>
                <a:latin typeface="+mj-lt"/>
              </a:rPr>
              <a:t>Replacement foreseen during LS3 – SPS 2</a:t>
            </a:r>
            <a:endParaRPr lang="en-US" sz="3000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B5EC47-18F5-BC8E-7348-5B5CF8459057}"/>
              </a:ext>
            </a:extLst>
          </p:cNvPr>
          <p:cNvSpPr txBox="1">
            <a:spLocks/>
          </p:cNvSpPr>
          <p:nvPr/>
        </p:nvSpPr>
        <p:spPr>
          <a:xfrm>
            <a:off x="335360" y="864129"/>
            <a:ext cx="10571852" cy="489654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750" lvl="1" indent="-285750">
              <a:buClr>
                <a:srgbClr val="181818"/>
              </a:buClr>
            </a:pPr>
            <a:r>
              <a:rPr lang="en-US" dirty="0"/>
              <a:t>~9 new RPL sensors have been requested to SY-STI installed during YETS 25-26 to assess further dose rates </a:t>
            </a:r>
          </a:p>
          <a:p>
            <a:pPr marL="933750" lvl="2" indent="-285750"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US" dirty="0"/>
              <a:t>QDA.21910</a:t>
            </a:r>
            <a:r>
              <a:rPr lang="en-GB" dirty="0"/>
              <a:t>, right side, “first” magnet on the right of the TA</a:t>
            </a:r>
          </a:p>
          <a:p>
            <a:pPr marL="1257750" lvl="3" indent="-285750">
              <a:buClr>
                <a:srgbClr val="181818"/>
              </a:buClr>
            </a:pPr>
            <a:r>
              <a:rPr lang="en-US" dirty="0">
                <a:sym typeface="Wingdings" panose="05000000000000000000" pitchFamily="2" charset="2"/>
              </a:rPr>
              <a:t>Potential hot spot who could explain observed SVA3 failures</a:t>
            </a:r>
          </a:p>
          <a:p>
            <a:pPr marL="933750" lvl="2" indent="-285750"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GB" dirty="0"/>
              <a:t>Magnet NPNH.21732, left side </a:t>
            </a:r>
            <a:r>
              <a:rPr lang="en-GB" dirty="0" err="1"/>
              <a:t>sps</a:t>
            </a:r>
            <a:r>
              <a:rPr lang="en-GB" dirty="0"/>
              <a:t> 2,  </a:t>
            </a:r>
            <a:r>
              <a:rPr lang="en-GB" u="sng" dirty="0"/>
              <a:t>transport</a:t>
            </a:r>
            <a:r>
              <a:rPr lang="en-GB" dirty="0"/>
              <a:t> side, (</a:t>
            </a:r>
            <a:r>
              <a:rPr lang="en-GB" dirty="0">
                <a:sym typeface="Wingdings" panose="05000000000000000000" pitchFamily="2" charset="2"/>
              </a:rPr>
              <a:t>LSS)</a:t>
            </a:r>
          </a:p>
          <a:p>
            <a:pPr marL="1257750" lvl="3" indent="-285750">
              <a:buClr>
                <a:srgbClr val="181818"/>
              </a:buClr>
            </a:pPr>
            <a:r>
              <a:rPr lang="en-GB" dirty="0">
                <a:sym typeface="Wingdings" panose="05000000000000000000" pitchFamily="2" charset="2"/>
              </a:rPr>
              <a:t>We have a cable tray and a safety cable tray with many cables there</a:t>
            </a:r>
          </a:p>
          <a:p>
            <a:pPr marL="1257750" lvl="3" indent="-285750">
              <a:buClr>
                <a:srgbClr val="181818"/>
              </a:buClr>
            </a:pPr>
            <a:r>
              <a:rPr lang="en-GB" dirty="0">
                <a:sym typeface="Wingdings" panose="05000000000000000000" pitchFamily="2" charset="2"/>
              </a:rPr>
              <a:t>New RPL will allow to better define if 10 </a:t>
            </a:r>
            <a:r>
              <a:rPr lang="en-GB" dirty="0" err="1">
                <a:sym typeface="Wingdings" panose="05000000000000000000" pitchFamily="2" charset="2"/>
              </a:rPr>
              <a:t>MGy</a:t>
            </a:r>
            <a:r>
              <a:rPr lang="en-GB" dirty="0">
                <a:sym typeface="Wingdings" panose="05000000000000000000" pitchFamily="2" charset="2"/>
              </a:rPr>
              <a:t> cables are necessary</a:t>
            </a:r>
          </a:p>
          <a:p>
            <a:pPr marL="933750" lvl="2" indent="-285750"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GB" dirty="0"/>
              <a:t>Magnet NPNH.21732, left side </a:t>
            </a:r>
            <a:r>
              <a:rPr lang="en-GB" dirty="0" err="1"/>
              <a:t>sps</a:t>
            </a:r>
            <a:r>
              <a:rPr lang="en-GB" dirty="0"/>
              <a:t> 2,  </a:t>
            </a:r>
            <a:r>
              <a:rPr lang="en-GB" u="sng" dirty="0"/>
              <a:t>machine </a:t>
            </a:r>
            <a:r>
              <a:rPr lang="en-GB" dirty="0"/>
              <a:t>side, (</a:t>
            </a:r>
            <a:r>
              <a:rPr lang="en-GB" dirty="0">
                <a:sym typeface="Wingdings" panose="05000000000000000000" pitchFamily="2" charset="2"/>
              </a:rPr>
              <a:t>LSS)</a:t>
            </a:r>
          </a:p>
          <a:p>
            <a:pPr marL="1257750" lvl="3" indent="-285750">
              <a:buClr>
                <a:srgbClr val="181818"/>
              </a:buClr>
            </a:pPr>
            <a:r>
              <a:rPr lang="en-GB" dirty="0">
                <a:sym typeface="Wingdings" panose="05000000000000000000" pitchFamily="2" charset="2"/>
              </a:rPr>
              <a:t>Same logic than for the RPL located at the same point here on machine side instead of transport side.</a:t>
            </a:r>
          </a:p>
          <a:p>
            <a:pPr lvl="3" indent="0">
              <a:buClr>
                <a:srgbClr val="181818"/>
              </a:buClr>
              <a:buNone/>
            </a:pPr>
            <a:endParaRPr lang="en-US" dirty="0">
              <a:highlight>
                <a:srgbClr val="FFFF00"/>
              </a:highlight>
            </a:endParaRPr>
          </a:p>
          <a:p>
            <a:pPr marL="609750" lvl="1" indent="-285750">
              <a:buClr>
                <a:srgbClr val="181818"/>
              </a:buClr>
            </a:pPr>
            <a:r>
              <a:rPr lang="en-GB" dirty="0"/>
              <a:t>Last CARE Assessment Report(s)</a:t>
            </a:r>
          </a:p>
          <a:p>
            <a:pPr marL="933750" lvl="2" indent="-285750"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GB" dirty="0"/>
              <a:t>NGF2 from </a:t>
            </a:r>
            <a:r>
              <a:rPr lang="en-GB" dirty="0" err="1"/>
              <a:t>Polycab</a:t>
            </a:r>
            <a:r>
              <a:rPr lang="en-GB" dirty="0"/>
              <a:t> irradiated in LSS2- (</a:t>
            </a:r>
            <a:r>
              <a:rPr lang="en-GB" dirty="0">
                <a:hlinkClick r:id="rId2"/>
              </a:rPr>
              <a:t>EDMS 3224240</a:t>
            </a:r>
            <a:r>
              <a:rPr lang="en-GB" dirty="0"/>
              <a:t>)</a:t>
            </a:r>
          </a:p>
          <a:p>
            <a:pPr lvl="1" indent="0">
              <a:buClr>
                <a:srgbClr val="181818"/>
              </a:buClr>
              <a:buNone/>
            </a:pPr>
            <a:endParaRPr lang="en-US" dirty="0"/>
          </a:p>
          <a:p>
            <a:pPr marL="933750" lvl="2" indent="-285750">
              <a:buClr>
                <a:srgbClr val="181818"/>
              </a:buClr>
            </a:pPr>
            <a:endParaRPr lang="en-US" dirty="0"/>
          </a:p>
          <a:p>
            <a:pPr marL="609750" lvl="1" indent="-285750">
              <a:buClr>
                <a:srgbClr val="181818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264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46C72-4916-33BB-330E-A5FA60795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April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DFBCA5-37E1-F582-616A-0A13DFE65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1st I-CAB WG – Planned Replacements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8D6A6-1873-1EE7-D1A2-A07BF12F6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AE9C8492-FDDF-72A3-C59F-76415386B8FD}"/>
              </a:ext>
            </a:extLst>
          </p:cNvPr>
          <p:cNvSpPr txBox="1">
            <a:spLocks/>
          </p:cNvSpPr>
          <p:nvPr/>
        </p:nvSpPr>
        <p:spPr>
          <a:xfrm>
            <a:off x="268292" y="1124744"/>
            <a:ext cx="11084292" cy="44067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750" lvl="1" indent="-285750">
              <a:buClr>
                <a:srgbClr val="181818"/>
              </a:buClr>
            </a:pPr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33022740-BCE9-ADC2-209E-42969A2CB4DB}"/>
              </a:ext>
            </a:extLst>
          </p:cNvPr>
          <p:cNvSpPr txBox="1">
            <a:spLocks/>
          </p:cNvSpPr>
          <p:nvPr/>
        </p:nvSpPr>
        <p:spPr>
          <a:xfrm>
            <a:off x="224041" y="251041"/>
            <a:ext cx="11698461" cy="5371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sz="3000" b="1" dirty="0">
                <a:solidFill>
                  <a:srgbClr val="0033A0"/>
                </a:solidFill>
                <a:latin typeface="+mj-lt"/>
              </a:rPr>
              <a:t>Replacement foreseen during LS3 – SPS 2</a:t>
            </a:r>
            <a:endParaRPr lang="en-US" sz="30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04E5636-909B-F9C2-0A94-B4C04D80C8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845" y="1700808"/>
            <a:ext cx="5917686" cy="2894554"/>
          </a:xfrm>
          <a:prstGeom prst="rect">
            <a:avLst/>
          </a:prstGeom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56A6E26D-F208-49EF-DF79-4490938E96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504" y="1369621"/>
            <a:ext cx="5395400" cy="3556927"/>
          </a:xfrm>
          <a:prstGeom prst="rect">
            <a:avLst/>
          </a:prstGeom>
        </p:spPr>
      </p:pic>
      <p:sp>
        <p:nvSpPr>
          <p:cNvPr id="7" name="TextBox 14">
            <a:extLst>
              <a:ext uri="{FF2B5EF4-FFF2-40B4-BE49-F238E27FC236}">
                <a16:creationId xmlns:a16="http://schemas.microsoft.com/office/drawing/2014/main" id="{73999055-4A8D-2CF3-FF80-361CB7CE5041}"/>
              </a:ext>
            </a:extLst>
          </p:cNvPr>
          <p:cNvSpPr txBox="1"/>
          <p:nvPr/>
        </p:nvSpPr>
        <p:spPr>
          <a:xfrm>
            <a:off x="1158194" y="4650633"/>
            <a:ext cx="42589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200" i="1" dirty="0">
                <a:solidFill>
                  <a:schemeClr val="tx2"/>
                </a:solidFill>
                <a:sym typeface="Wingdings" panose="05000000000000000000" pitchFamily="2" charset="2"/>
              </a:rPr>
              <a:t>A</a:t>
            </a:r>
            <a:r>
              <a:rPr lang="en-GB" sz="1200" i="1" dirty="0">
                <a:solidFill>
                  <a:schemeClr val="tx2"/>
                </a:solidFill>
                <a:sym typeface="Wingdings" panose="05000000000000000000" pitchFamily="2" charset="2"/>
              </a:rPr>
              <a:t>t the split point TT20/SPS</a:t>
            </a:r>
            <a:endParaRPr lang="en-US" sz="1200" i="1" dirty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  <p:sp>
        <p:nvSpPr>
          <p:cNvPr id="9" name="TextBox 14">
            <a:extLst>
              <a:ext uri="{FF2B5EF4-FFF2-40B4-BE49-F238E27FC236}">
                <a16:creationId xmlns:a16="http://schemas.microsoft.com/office/drawing/2014/main" id="{377FE225-EDDB-3A7C-4796-BBEA523ACA3C}"/>
              </a:ext>
            </a:extLst>
          </p:cNvPr>
          <p:cNvSpPr txBox="1"/>
          <p:nvPr/>
        </p:nvSpPr>
        <p:spPr>
          <a:xfrm>
            <a:off x="7529812" y="5032925"/>
            <a:ext cx="42589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200" i="1" dirty="0">
                <a:solidFill>
                  <a:schemeClr val="tx2"/>
                </a:solidFill>
                <a:sym typeface="Wingdings" panose="05000000000000000000" pitchFamily="2" charset="2"/>
              </a:rPr>
              <a:t>Patch panels in front of TA exist to SPS at SPS2</a:t>
            </a:r>
          </a:p>
        </p:txBody>
      </p:sp>
    </p:spTree>
    <p:extLst>
      <p:ext uri="{BB962C8B-B14F-4D97-AF65-F5344CB8AC3E}">
        <p14:creationId xmlns:p14="http://schemas.microsoft.com/office/powerpoint/2010/main" val="1236425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YETS 23-24 ENCV Maintenance and activities</Template>
  <TotalTime>36658</TotalTime>
  <Words>1229</Words>
  <Application>Microsoft Office PowerPoint</Application>
  <PresentationFormat>Widescreen</PresentationFormat>
  <Paragraphs>155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Office Theme</vt:lpstr>
      <vt:lpstr>iCAB WG - Kick off meeting Planned replacements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YETS 23-24 – EN/CV Maintenance and activities</dc:title>
  <dc:creator>Raphael Langlois</dc:creator>
  <cp:lastModifiedBy>Julien Charles H Emonds-Alt</cp:lastModifiedBy>
  <cp:revision>655</cp:revision>
  <cp:lastPrinted>2024-05-17T05:54:41Z</cp:lastPrinted>
  <dcterms:created xsi:type="dcterms:W3CDTF">2023-04-18T12:19:06Z</dcterms:created>
  <dcterms:modified xsi:type="dcterms:W3CDTF">2025-04-11T06:46:12Z</dcterms:modified>
</cp:coreProperties>
</file>