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58" r:id="rId2"/>
  </p:sldMasterIdLst>
  <p:notesMasterIdLst>
    <p:notesMasterId r:id="rId41"/>
  </p:notesMasterIdLst>
  <p:sldIdLst>
    <p:sldId id="497" r:id="rId3"/>
    <p:sldId id="498" r:id="rId4"/>
    <p:sldId id="489" r:id="rId5"/>
    <p:sldId id="476" r:id="rId6"/>
    <p:sldId id="377" r:id="rId7"/>
    <p:sldId id="375" r:id="rId8"/>
    <p:sldId id="484" r:id="rId9"/>
    <p:sldId id="494" r:id="rId10"/>
    <p:sldId id="378" r:id="rId11"/>
    <p:sldId id="471" r:id="rId12"/>
    <p:sldId id="376" r:id="rId13"/>
    <p:sldId id="477" r:id="rId14"/>
    <p:sldId id="488" r:id="rId15"/>
    <p:sldId id="485" r:id="rId16"/>
    <p:sldId id="473" r:id="rId17"/>
    <p:sldId id="263" r:id="rId18"/>
    <p:sldId id="262" r:id="rId19"/>
    <p:sldId id="264" r:id="rId20"/>
    <p:sldId id="486" r:id="rId21"/>
    <p:sldId id="491" r:id="rId22"/>
    <p:sldId id="492" r:id="rId23"/>
    <p:sldId id="487" r:id="rId24"/>
    <p:sldId id="278" r:id="rId25"/>
    <p:sldId id="493" r:id="rId26"/>
    <p:sldId id="495" r:id="rId27"/>
    <p:sldId id="496" r:id="rId28"/>
    <p:sldId id="472" r:id="rId29"/>
    <p:sldId id="466" r:id="rId30"/>
    <p:sldId id="467" r:id="rId31"/>
    <p:sldId id="468" r:id="rId32"/>
    <p:sldId id="499" r:id="rId33"/>
    <p:sldId id="478" r:id="rId34"/>
    <p:sldId id="268" r:id="rId35"/>
    <p:sldId id="480" r:id="rId36"/>
    <p:sldId id="481" r:id="rId37"/>
    <p:sldId id="482" r:id="rId38"/>
    <p:sldId id="483" r:id="rId39"/>
    <p:sldId id="470" r:id="rId40"/>
  </p:sldIdLst>
  <p:sldSz cx="12192000" cy="6858000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71B2F2"/>
    <a:srgbClr val="FFA478"/>
    <a:srgbClr val="FFFF65"/>
    <a:srgbClr val="FFC000"/>
    <a:srgbClr val="36474F"/>
    <a:srgbClr val="FF8811"/>
    <a:srgbClr val="516B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88" autoAdjust="0"/>
    <p:restoredTop sz="94660"/>
  </p:normalViewPr>
  <p:slideViewPr>
    <p:cSldViewPr snapToGrid="0">
      <p:cViewPr>
        <p:scale>
          <a:sx n="120" d="100"/>
          <a:sy n="120" d="100"/>
        </p:scale>
        <p:origin x="162" y="-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presProps" Target="pres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0" Type="http://schemas.openxmlformats.org/officeDocument/2006/relationships/slide" Target="slides/slide18.xml"/><Relationship Id="rId4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7D2F1A0-D74F-0346-A6D6-508C28449A8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70AB6A3-3DF0-FF4E-9614-23DA6A7649A4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C971F36-AD2C-FA41-A159-52D0AA47DFC2}" type="datetimeFigureOut">
              <a:rPr lang="en-GB"/>
              <a:pPr>
                <a:defRPr/>
              </a:pPr>
              <a:t>10/04/2025</a:t>
            </a:fld>
            <a:endParaRPr lang="en-GB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A22D3926-DB09-4546-AE07-CE0F9AF8287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336280B0-699C-834D-99C8-F287AF2DD9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721D6E-4E92-7C49-A46F-7C6D8793A34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1000E6-30A3-C643-AFF3-EC8A2B239F6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2C05565-35B0-F04E-BA1D-0FA4AD27F76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22363"/>
            <a:ext cx="10515600" cy="2387600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  <a:endParaRPr lang="en-GB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7E30E8-C435-F346-825C-4B9230A979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49E69C-FCFE-4E37-922E-03E848E24D28}" type="datetime1">
              <a:rPr lang="en-GB" smtClean="0"/>
              <a:t>10/04/2025</a:t>
            </a:fld>
            <a:endParaRPr lang="en-GB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CE39AF2D-067B-7B4D-9A30-69F8B2C9BC2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11C3BB-3D6E-CE4D-8B16-1A2DDA0D3A3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D5D4A74-8699-504C-BE6A-D651C2DC8C4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47490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>
            <a:extLst>
              <a:ext uri="{FF2B5EF4-FFF2-40B4-BE49-F238E27FC236}">
                <a16:creationId xmlns:a16="http://schemas.microsoft.com/office/drawing/2014/main" id="{0B5176FC-B237-9E46-B257-FEA50489BA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5400"/>
            <a:ext cx="12250738" cy="688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2744" y="2083242"/>
            <a:ext cx="11346512" cy="2118485"/>
          </a:xfrm>
        </p:spPr>
        <p:txBody>
          <a:bodyPr lIns="0" tIns="0" rIns="0" bIns="0" anchor="b" anchorCtr="0">
            <a:normAutofit/>
          </a:bodyPr>
          <a:lstStyle>
            <a:lvl1pPr algn="l">
              <a:defRPr sz="5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7565" y="5860111"/>
            <a:ext cx="5820355" cy="997889"/>
          </a:xfrm>
        </p:spPr>
        <p:txBody>
          <a:bodyPr lIns="0" tIns="0" rIns="0" bIns="0"/>
          <a:lstStyle>
            <a:lvl1pPr marL="0" indent="0" algn="l"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EDDC63-4E56-CC47-B08B-A05C77F233B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664605" y="6359055"/>
            <a:ext cx="4215160" cy="498945"/>
          </a:xfrm>
          <a:prstGeom prst="rect">
            <a:avLst/>
          </a:prstGeom>
        </p:spPr>
        <p:txBody>
          <a:bodyPr rIns="0"/>
          <a:lstStyle>
            <a:lvl1pPr marL="0" indent="0" algn="r">
              <a:buNone/>
              <a:defRPr sz="1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r">
              <a:buNone/>
              <a:defRPr>
                <a:solidFill>
                  <a:schemeClr val="bg1"/>
                </a:solidFill>
              </a:defRPr>
            </a:lvl2pPr>
            <a:lvl3pPr marL="914400" indent="0" algn="r">
              <a:buNone/>
              <a:defRPr>
                <a:solidFill>
                  <a:schemeClr val="bg1"/>
                </a:solidFill>
              </a:defRPr>
            </a:lvl3pPr>
            <a:lvl4pPr marL="1371600" indent="0" algn="r">
              <a:buNone/>
              <a:defRPr>
                <a:solidFill>
                  <a:schemeClr val="bg1"/>
                </a:solidFill>
              </a:defRPr>
            </a:lvl4pPr>
            <a:lvl5pPr marL="1828800" indent="0" algn="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655230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0D3DCDF7-F89E-9344-9C81-F4112A8C20DF}"/>
              </a:ext>
            </a:extLst>
          </p:cNvPr>
          <p:cNvGrpSpPr>
            <a:grpSpLocks/>
          </p:cNvGrpSpPr>
          <p:nvPr/>
        </p:nvGrpSpPr>
        <p:grpSpPr bwMode="auto">
          <a:xfrm>
            <a:off x="5248275" y="2582863"/>
            <a:ext cx="1695450" cy="1692275"/>
            <a:chOff x="5002612" y="2336416"/>
            <a:chExt cx="2186777" cy="2185169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61090161-7359-CF48-A3D2-DD296FFBFD3E}"/>
                </a:ext>
              </a:extLst>
            </p:cNvPr>
            <p:cNvSpPr/>
            <p:nvPr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7EF43ABD-DE2B-CE4F-AC82-5FEF87E8CB8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61580" y="2603638"/>
              <a:ext cx="1668840" cy="1650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16006226-C252-164D-8391-A0037DFA04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9388" y="4300538"/>
            <a:ext cx="1673225" cy="227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17908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61AEEF49-554C-8140-BBE6-E53E35E27B7C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260975" y="2603500"/>
            <a:ext cx="1670050" cy="1651000"/>
            <a:chOff x="3314" y="1640"/>
            <a:chExt cx="1052" cy="1040"/>
          </a:xfrm>
          <a:solidFill>
            <a:schemeClr val="tx1"/>
          </a:solidFill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9912E116-3B70-9D41-8DA5-7E0203729A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0" y="1928"/>
              <a:ext cx="137" cy="159"/>
            </a:xfrm>
            <a:custGeom>
              <a:avLst/>
              <a:gdLst>
                <a:gd name="T0" fmla="*/ 134 w 137"/>
                <a:gd name="T1" fmla="*/ 143 h 159"/>
                <a:gd name="T2" fmla="*/ 117 w 137"/>
                <a:gd name="T3" fmla="*/ 151 h 159"/>
                <a:gd name="T4" fmla="*/ 92 w 137"/>
                <a:gd name="T5" fmla="*/ 157 h 159"/>
                <a:gd name="T6" fmla="*/ 82 w 137"/>
                <a:gd name="T7" fmla="*/ 159 h 159"/>
                <a:gd name="T8" fmla="*/ 48 w 137"/>
                <a:gd name="T9" fmla="*/ 153 h 159"/>
                <a:gd name="T10" fmla="*/ 22 w 137"/>
                <a:gd name="T11" fmla="*/ 137 h 159"/>
                <a:gd name="T12" fmla="*/ 5 w 137"/>
                <a:gd name="T13" fmla="*/ 111 h 159"/>
                <a:gd name="T14" fmla="*/ 0 w 137"/>
                <a:gd name="T15" fmla="*/ 79 h 159"/>
                <a:gd name="T16" fmla="*/ 1 w 137"/>
                <a:gd name="T17" fmla="*/ 62 h 159"/>
                <a:gd name="T18" fmla="*/ 12 w 137"/>
                <a:gd name="T19" fmla="*/ 33 h 159"/>
                <a:gd name="T20" fmla="*/ 35 w 137"/>
                <a:gd name="T21" fmla="*/ 13 h 159"/>
                <a:gd name="T22" fmla="*/ 67 w 137"/>
                <a:gd name="T23" fmla="*/ 2 h 159"/>
                <a:gd name="T24" fmla="*/ 84 w 137"/>
                <a:gd name="T25" fmla="*/ 0 h 159"/>
                <a:gd name="T26" fmla="*/ 112 w 137"/>
                <a:gd name="T27" fmla="*/ 3 h 159"/>
                <a:gd name="T28" fmla="*/ 137 w 137"/>
                <a:gd name="T29" fmla="*/ 10 h 159"/>
                <a:gd name="T30" fmla="*/ 134 w 137"/>
                <a:gd name="T31" fmla="*/ 20 h 159"/>
                <a:gd name="T32" fmla="*/ 130 w 137"/>
                <a:gd name="T33" fmla="*/ 29 h 159"/>
                <a:gd name="T34" fmla="*/ 122 w 137"/>
                <a:gd name="T35" fmla="*/ 22 h 159"/>
                <a:gd name="T36" fmla="*/ 98 w 137"/>
                <a:gd name="T37" fmla="*/ 12 h 159"/>
                <a:gd name="T38" fmla="*/ 82 w 137"/>
                <a:gd name="T39" fmla="*/ 10 h 159"/>
                <a:gd name="T40" fmla="*/ 61 w 137"/>
                <a:gd name="T41" fmla="*/ 14 h 159"/>
                <a:gd name="T42" fmla="*/ 42 w 137"/>
                <a:gd name="T43" fmla="*/ 27 h 159"/>
                <a:gd name="T44" fmla="*/ 28 w 137"/>
                <a:gd name="T45" fmla="*/ 49 h 159"/>
                <a:gd name="T46" fmla="*/ 22 w 137"/>
                <a:gd name="T47" fmla="*/ 79 h 159"/>
                <a:gd name="T48" fmla="*/ 24 w 137"/>
                <a:gd name="T49" fmla="*/ 94 h 159"/>
                <a:gd name="T50" fmla="*/ 34 w 137"/>
                <a:gd name="T51" fmla="*/ 120 h 159"/>
                <a:gd name="T52" fmla="*/ 52 w 137"/>
                <a:gd name="T53" fmla="*/ 137 h 159"/>
                <a:gd name="T54" fmla="*/ 74 w 137"/>
                <a:gd name="T55" fmla="*/ 146 h 159"/>
                <a:gd name="T56" fmla="*/ 85 w 137"/>
                <a:gd name="T57" fmla="*/ 147 h 159"/>
                <a:gd name="T58" fmla="*/ 102 w 137"/>
                <a:gd name="T59" fmla="*/ 144 h 159"/>
                <a:gd name="T60" fmla="*/ 117 w 137"/>
                <a:gd name="T61" fmla="*/ 139 h 159"/>
                <a:gd name="T62" fmla="*/ 137 w 137"/>
                <a:gd name="T63" fmla="*/ 124 h 159"/>
                <a:gd name="T64" fmla="*/ 134 w 137"/>
                <a:gd name="T65" fmla="*/ 1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159">
                  <a:moveTo>
                    <a:pt x="134" y="143"/>
                  </a:moveTo>
                  <a:lnTo>
                    <a:pt x="134" y="143"/>
                  </a:lnTo>
                  <a:lnTo>
                    <a:pt x="127" y="147"/>
                  </a:lnTo>
                  <a:lnTo>
                    <a:pt x="117" y="151"/>
                  </a:lnTo>
                  <a:lnTo>
                    <a:pt x="101" y="156"/>
                  </a:lnTo>
                  <a:lnTo>
                    <a:pt x="92" y="157"/>
                  </a:lnTo>
                  <a:lnTo>
                    <a:pt x="82" y="159"/>
                  </a:lnTo>
                  <a:lnTo>
                    <a:pt x="82" y="159"/>
                  </a:lnTo>
                  <a:lnTo>
                    <a:pt x="65" y="157"/>
                  </a:lnTo>
                  <a:lnTo>
                    <a:pt x="48" y="153"/>
                  </a:lnTo>
                  <a:lnTo>
                    <a:pt x="34" y="146"/>
                  </a:lnTo>
                  <a:lnTo>
                    <a:pt x="22" y="137"/>
                  </a:lnTo>
                  <a:lnTo>
                    <a:pt x="12" y="124"/>
                  </a:lnTo>
                  <a:lnTo>
                    <a:pt x="5" y="111"/>
                  </a:lnTo>
                  <a:lnTo>
                    <a:pt x="1" y="96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1" y="62"/>
                  </a:lnTo>
                  <a:lnTo>
                    <a:pt x="5" y="46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5" y="13"/>
                  </a:lnTo>
                  <a:lnTo>
                    <a:pt x="50" y="6"/>
                  </a:lnTo>
                  <a:lnTo>
                    <a:pt x="67" y="2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112" y="3"/>
                  </a:lnTo>
                  <a:lnTo>
                    <a:pt x="127" y="7"/>
                  </a:lnTo>
                  <a:lnTo>
                    <a:pt x="137" y="10"/>
                  </a:lnTo>
                  <a:lnTo>
                    <a:pt x="137" y="10"/>
                  </a:lnTo>
                  <a:lnTo>
                    <a:pt x="134" y="20"/>
                  </a:lnTo>
                  <a:lnTo>
                    <a:pt x="131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2" y="22"/>
                  </a:lnTo>
                  <a:lnTo>
                    <a:pt x="111" y="16"/>
                  </a:lnTo>
                  <a:lnTo>
                    <a:pt x="98" y="12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72" y="10"/>
                  </a:lnTo>
                  <a:lnTo>
                    <a:pt x="61" y="14"/>
                  </a:lnTo>
                  <a:lnTo>
                    <a:pt x="51" y="19"/>
                  </a:lnTo>
                  <a:lnTo>
                    <a:pt x="42" y="27"/>
                  </a:lnTo>
                  <a:lnTo>
                    <a:pt x="34" y="36"/>
                  </a:lnTo>
                  <a:lnTo>
                    <a:pt x="28" y="49"/>
                  </a:lnTo>
                  <a:lnTo>
                    <a:pt x="24" y="63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4" y="94"/>
                  </a:lnTo>
                  <a:lnTo>
                    <a:pt x="28" y="107"/>
                  </a:lnTo>
                  <a:lnTo>
                    <a:pt x="34" y="120"/>
                  </a:lnTo>
                  <a:lnTo>
                    <a:pt x="42" y="129"/>
                  </a:lnTo>
                  <a:lnTo>
                    <a:pt x="52" y="137"/>
                  </a:lnTo>
                  <a:lnTo>
                    <a:pt x="62" y="143"/>
                  </a:lnTo>
                  <a:lnTo>
                    <a:pt x="74" y="146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94" y="146"/>
                  </a:lnTo>
                  <a:lnTo>
                    <a:pt x="102" y="144"/>
                  </a:lnTo>
                  <a:lnTo>
                    <a:pt x="110" y="143"/>
                  </a:lnTo>
                  <a:lnTo>
                    <a:pt x="117" y="139"/>
                  </a:lnTo>
                  <a:lnTo>
                    <a:pt x="127" y="131"/>
                  </a:lnTo>
                  <a:lnTo>
                    <a:pt x="137" y="124"/>
                  </a:lnTo>
                  <a:lnTo>
                    <a:pt x="137" y="126"/>
                  </a:lnTo>
                  <a:lnTo>
                    <a:pt x="134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CA348DAD-3C1E-1C46-B3BB-35BD527D97C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2" y="1931"/>
              <a:ext cx="96" cy="153"/>
            </a:xfrm>
            <a:custGeom>
              <a:avLst/>
              <a:gdLst>
                <a:gd name="T0" fmla="*/ 95 w 96"/>
                <a:gd name="T1" fmla="*/ 144 h 153"/>
                <a:gd name="T2" fmla="*/ 95 w 96"/>
                <a:gd name="T3" fmla="*/ 144 h 153"/>
                <a:gd name="T4" fmla="*/ 96 w 96"/>
                <a:gd name="T5" fmla="*/ 136 h 153"/>
                <a:gd name="T6" fmla="*/ 96 w 96"/>
                <a:gd name="T7" fmla="*/ 136 h 153"/>
                <a:gd name="T8" fmla="*/ 59 w 96"/>
                <a:gd name="T9" fmla="*/ 137 h 153"/>
                <a:gd name="T10" fmla="*/ 23 w 96"/>
                <a:gd name="T11" fmla="*/ 138 h 153"/>
                <a:gd name="T12" fmla="*/ 23 w 96"/>
                <a:gd name="T13" fmla="*/ 138 h 153"/>
                <a:gd name="T14" fmla="*/ 23 w 96"/>
                <a:gd name="T15" fmla="*/ 80 h 153"/>
                <a:gd name="T16" fmla="*/ 23 w 96"/>
                <a:gd name="T17" fmla="*/ 80 h 153"/>
                <a:gd name="T18" fmla="*/ 47 w 96"/>
                <a:gd name="T19" fmla="*/ 80 h 153"/>
                <a:gd name="T20" fmla="*/ 79 w 96"/>
                <a:gd name="T21" fmla="*/ 81 h 153"/>
                <a:gd name="T22" fmla="*/ 79 w 96"/>
                <a:gd name="T23" fmla="*/ 81 h 153"/>
                <a:gd name="T24" fmla="*/ 77 w 96"/>
                <a:gd name="T25" fmla="*/ 74 h 153"/>
                <a:gd name="T26" fmla="*/ 77 w 96"/>
                <a:gd name="T27" fmla="*/ 74 h 153"/>
                <a:gd name="T28" fmla="*/ 79 w 96"/>
                <a:gd name="T29" fmla="*/ 66 h 153"/>
                <a:gd name="T30" fmla="*/ 79 w 96"/>
                <a:gd name="T31" fmla="*/ 66 h 153"/>
                <a:gd name="T32" fmla="*/ 56 w 96"/>
                <a:gd name="T33" fmla="*/ 67 h 153"/>
                <a:gd name="T34" fmla="*/ 23 w 96"/>
                <a:gd name="T35" fmla="*/ 67 h 153"/>
                <a:gd name="T36" fmla="*/ 23 w 96"/>
                <a:gd name="T37" fmla="*/ 67 h 153"/>
                <a:gd name="T38" fmla="*/ 23 w 96"/>
                <a:gd name="T39" fmla="*/ 11 h 153"/>
                <a:gd name="T40" fmla="*/ 23 w 96"/>
                <a:gd name="T41" fmla="*/ 11 h 153"/>
                <a:gd name="T42" fmla="*/ 63 w 96"/>
                <a:gd name="T43" fmla="*/ 13 h 153"/>
                <a:gd name="T44" fmla="*/ 93 w 96"/>
                <a:gd name="T45" fmla="*/ 14 h 153"/>
                <a:gd name="T46" fmla="*/ 93 w 96"/>
                <a:gd name="T47" fmla="*/ 14 h 153"/>
                <a:gd name="T48" fmla="*/ 92 w 96"/>
                <a:gd name="T49" fmla="*/ 7 h 153"/>
                <a:gd name="T50" fmla="*/ 92 w 96"/>
                <a:gd name="T51" fmla="*/ 7 h 153"/>
                <a:gd name="T52" fmla="*/ 93 w 96"/>
                <a:gd name="T53" fmla="*/ 0 h 153"/>
                <a:gd name="T54" fmla="*/ 93 w 96"/>
                <a:gd name="T55" fmla="*/ 0 h 153"/>
                <a:gd name="T56" fmla="*/ 47 w 96"/>
                <a:gd name="T57" fmla="*/ 1 h 153"/>
                <a:gd name="T58" fmla="*/ 47 w 96"/>
                <a:gd name="T59" fmla="*/ 1 h 153"/>
                <a:gd name="T60" fmla="*/ 0 w 96"/>
                <a:gd name="T61" fmla="*/ 0 h 153"/>
                <a:gd name="T62" fmla="*/ 0 w 96"/>
                <a:gd name="T63" fmla="*/ 0 h 153"/>
                <a:gd name="T64" fmla="*/ 0 w 96"/>
                <a:gd name="T65" fmla="*/ 29 h 153"/>
                <a:gd name="T66" fmla="*/ 2 w 96"/>
                <a:gd name="T67" fmla="*/ 57 h 153"/>
                <a:gd name="T68" fmla="*/ 2 w 96"/>
                <a:gd name="T69" fmla="*/ 94 h 153"/>
                <a:gd name="T70" fmla="*/ 2 w 96"/>
                <a:gd name="T71" fmla="*/ 94 h 153"/>
                <a:gd name="T72" fmla="*/ 0 w 96"/>
                <a:gd name="T73" fmla="*/ 124 h 153"/>
                <a:gd name="T74" fmla="*/ 0 w 96"/>
                <a:gd name="T75" fmla="*/ 153 h 153"/>
                <a:gd name="T76" fmla="*/ 0 w 96"/>
                <a:gd name="T77" fmla="*/ 153 h 153"/>
                <a:gd name="T78" fmla="*/ 47 w 96"/>
                <a:gd name="T79" fmla="*/ 151 h 153"/>
                <a:gd name="T80" fmla="*/ 47 w 96"/>
                <a:gd name="T81" fmla="*/ 151 h 153"/>
                <a:gd name="T82" fmla="*/ 49 w 96"/>
                <a:gd name="T83" fmla="*/ 151 h 153"/>
                <a:gd name="T84" fmla="*/ 49 w 96"/>
                <a:gd name="T85" fmla="*/ 151 h 153"/>
                <a:gd name="T86" fmla="*/ 66 w 96"/>
                <a:gd name="T87" fmla="*/ 151 h 153"/>
                <a:gd name="T88" fmla="*/ 66 w 96"/>
                <a:gd name="T89" fmla="*/ 151 h 153"/>
                <a:gd name="T90" fmla="*/ 96 w 96"/>
                <a:gd name="T91" fmla="*/ 153 h 153"/>
                <a:gd name="T92" fmla="*/ 96 w 96"/>
                <a:gd name="T93" fmla="*/ 153 h 153"/>
                <a:gd name="T94" fmla="*/ 96 w 96"/>
                <a:gd name="T95" fmla="*/ 153 h 153"/>
                <a:gd name="T96" fmla="*/ 96 w 96"/>
                <a:gd name="T97" fmla="*/ 153 h 153"/>
                <a:gd name="T98" fmla="*/ 95 w 96"/>
                <a:gd name="T99" fmla="*/ 144 h 153"/>
                <a:gd name="T100" fmla="*/ 95 w 96"/>
                <a:gd name="T101" fmla="*/ 14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" h="153">
                  <a:moveTo>
                    <a:pt x="95" y="144"/>
                  </a:moveTo>
                  <a:lnTo>
                    <a:pt x="95" y="144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59" y="137"/>
                  </a:lnTo>
                  <a:lnTo>
                    <a:pt x="23" y="138"/>
                  </a:lnTo>
                  <a:lnTo>
                    <a:pt x="23" y="138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47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56" y="67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63" y="13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2" y="57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0" y="124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5" y="144"/>
                  </a:lnTo>
                  <a:lnTo>
                    <a:pt x="95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326E76DE-F303-DB44-AD5D-9F5601E8B03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84" y="1931"/>
              <a:ext cx="117" cy="153"/>
            </a:xfrm>
            <a:custGeom>
              <a:avLst/>
              <a:gdLst>
                <a:gd name="T0" fmla="*/ 23 w 117"/>
                <a:gd name="T1" fmla="*/ 96 h 153"/>
                <a:gd name="T2" fmla="*/ 23 w 117"/>
                <a:gd name="T3" fmla="*/ 124 h 153"/>
                <a:gd name="T4" fmla="*/ 24 w 117"/>
                <a:gd name="T5" fmla="*/ 153 h 153"/>
                <a:gd name="T6" fmla="*/ 13 w 117"/>
                <a:gd name="T7" fmla="*/ 151 h 153"/>
                <a:gd name="T8" fmla="*/ 0 w 117"/>
                <a:gd name="T9" fmla="*/ 153 h 153"/>
                <a:gd name="T10" fmla="*/ 3 w 117"/>
                <a:gd name="T11" fmla="*/ 96 h 153"/>
                <a:gd name="T12" fmla="*/ 3 w 117"/>
                <a:gd name="T13" fmla="*/ 57 h 153"/>
                <a:gd name="T14" fmla="*/ 0 w 117"/>
                <a:gd name="T15" fmla="*/ 0 h 153"/>
                <a:gd name="T16" fmla="*/ 28 w 117"/>
                <a:gd name="T17" fmla="*/ 1 h 153"/>
                <a:gd name="T18" fmla="*/ 53 w 117"/>
                <a:gd name="T19" fmla="*/ 0 h 153"/>
                <a:gd name="T20" fmla="*/ 63 w 117"/>
                <a:gd name="T21" fmla="*/ 0 h 153"/>
                <a:gd name="T22" fmla="*/ 80 w 117"/>
                <a:gd name="T23" fmla="*/ 3 h 153"/>
                <a:gd name="T24" fmla="*/ 92 w 117"/>
                <a:gd name="T25" fmla="*/ 11 h 153"/>
                <a:gd name="T26" fmla="*/ 100 w 117"/>
                <a:gd name="T27" fmla="*/ 26 h 153"/>
                <a:gd name="T28" fmla="*/ 101 w 117"/>
                <a:gd name="T29" fmla="*/ 34 h 153"/>
                <a:gd name="T30" fmla="*/ 97 w 117"/>
                <a:gd name="T31" fmla="*/ 54 h 153"/>
                <a:gd name="T32" fmla="*/ 84 w 117"/>
                <a:gd name="T33" fmla="*/ 66 h 153"/>
                <a:gd name="T34" fmla="*/ 70 w 117"/>
                <a:gd name="T35" fmla="*/ 74 h 153"/>
                <a:gd name="T36" fmla="*/ 55 w 117"/>
                <a:gd name="T37" fmla="*/ 77 h 153"/>
                <a:gd name="T38" fmla="*/ 117 w 117"/>
                <a:gd name="T39" fmla="*/ 153 h 153"/>
                <a:gd name="T40" fmla="*/ 104 w 117"/>
                <a:gd name="T41" fmla="*/ 151 h 153"/>
                <a:gd name="T42" fmla="*/ 90 w 117"/>
                <a:gd name="T43" fmla="*/ 153 h 153"/>
                <a:gd name="T44" fmla="*/ 65 w 117"/>
                <a:gd name="T45" fmla="*/ 117 h 153"/>
                <a:gd name="T46" fmla="*/ 34 w 117"/>
                <a:gd name="T47" fmla="*/ 77 h 153"/>
                <a:gd name="T48" fmla="*/ 23 w 117"/>
                <a:gd name="T49" fmla="*/ 77 h 153"/>
                <a:gd name="T50" fmla="*/ 37 w 117"/>
                <a:gd name="T51" fmla="*/ 70 h 153"/>
                <a:gd name="T52" fmla="*/ 51 w 117"/>
                <a:gd name="T53" fmla="*/ 69 h 153"/>
                <a:gd name="T54" fmla="*/ 65 w 117"/>
                <a:gd name="T55" fmla="*/ 63 h 153"/>
                <a:gd name="T56" fmla="*/ 75 w 117"/>
                <a:gd name="T57" fmla="*/ 53 h 153"/>
                <a:gd name="T58" fmla="*/ 80 w 117"/>
                <a:gd name="T59" fmla="*/ 39 h 153"/>
                <a:gd name="T60" fmla="*/ 78 w 117"/>
                <a:gd name="T61" fmla="*/ 30 h 153"/>
                <a:gd name="T62" fmla="*/ 72 w 117"/>
                <a:gd name="T63" fmla="*/ 19 h 153"/>
                <a:gd name="T64" fmla="*/ 63 w 117"/>
                <a:gd name="T65" fmla="*/ 13 h 153"/>
                <a:gd name="T66" fmla="*/ 45 w 117"/>
                <a:gd name="T67" fmla="*/ 9 h 153"/>
                <a:gd name="T68" fmla="*/ 24 w 117"/>
                <a:gd name="T69" fmla="*/ 10 h 153"/>
                <a:gd name="T70" fmla="*/ 23 w 117"/>
                <a:gd name="T71" fmla="*/ 57 h 153"/>
                <a:gd name="T72" fmla="*/ 23 w 117"/>
                <a:gd name="T73" fmla="*/ 69 h 153"/>
                <a:gd name="T74" fmla="*/ 37 w 117"/>
                <a:gd name="T75" fmla="*/ 7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53">
                  <a:moveTo>
                    <a:pt x="23" y="77"/>
                  </a:moveTo>
                  <a:lnTo>
                    <a:pt x="23" y="96"/>
                  </a:lnTo>
                  <a:lnTo>
                    <a:pt x="23" y="96"/>
                  </a:lnTo>
                  <a:lnTo>
                    <a:pt x="23" y="124"/>
                  </a:lnTo>
                  <a:lnTo>
                    <a:pt x="24" y="153"/>
                  </a:lnTo>
                  <a:lnTo>
                    <a:pt x="24" y="153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24"/>
                  </a:lnTo>
                  <a:lnTo>
                    <a:pt x="3" y="9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71" y="1"/>
                  </a:lnTo>
                  <a:lnTo>
                    <a:pt x="80" y="3"/>
                  </a:lnTo>
                  <a:lnTo>
                    <a:pt x="87" y="7"/>
                  </a:lnTo>
                  <a:lnTo>
                    <a:pt x="92" y="11"/>
                  </a:lnTo>
                  <a:lnTo>
                    <a:pt x="97" y="17"/>
                  </a:lnTo>
                  <a:lnTo>
                    <a:pt x="100" y="26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00" y="46"/>
                  </a:lnTo>
                  <a:lnTo>
                    <a:pt x="97" y="54"/>
                  </a:lnTo>
                  <a:lnTo>
                    <a:pt x="91" y="61"/>
                  </a:lnTo>
                  <a:lnTo>
                    <a:pt x="84" y="66"/>
                  </a:lnTo>
                  <a:lnTo>
                    <a:pt x="77" y="70"/>
                  </a:lnTo>
                  <a:lnTo>
                    <a:pt x="70" y="74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85" y="114"/>
                  </a:lnTo>
                  <a:lnTo>
                    <a:pt x="117" y="153"/>
                  </a:lnTo>
                  <a:lnTo>
                    <a:pt x="117" y="153"/>
                  </a:lnTo>
                  <a:lnTo>
                    <a:pt x="104" y="151"/>
                  </a:lnTo>
                  <a:lnTo>
                    <a:pt x="104" y="151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65" y="117"/>
                  </a:lnTo>
                  <a:lnTo>
                    <a:pt x="50" y="9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23" y="77"/>
                  </a:lnTo>
                  <a:lnTo>
                    <a:pt x="23" y="77"/>
                  </a:lnTo>
                  <a:close/>
                  <a:moveTo>
                    <a:pt x="37" y="70"/>
                  </a:moveTo>
                  <a:lnTo>
                    <a:pt x="37" y="70"/>
                  </a:lnTo>
                  <a:lnTo>
                    <a:pt x="51" y="69"/>
                  </a:lnTo>
                  <a:lnTo>
                    <a:pt x="58" y="66"/>
                  </a:lnTo>
                  <a:lnTo>
                    <a:pt x="65" y="63"/>
                  </a:lnTo>
                  <a:lnTo>
                    <a:pt x="71" y="59"/>
                  </a:lnTo>
                  <a:lnTo>
                    <a:pt x="75" y="53"/>
                  </a:lnTo>
                  <a:lnTo>
                    <a:pt x="78" y="47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78" y="30"/>
                  </a:lnTo>
                  <a:lnTo>
                    <a:pt x="77" y="24"/>
                  </a:lnTo>
                  <a:lnTo>
                    <a:pt x="72" y="19"/>
                  </a:lnTo>
                  <a:lnTo>
                    <a:pt x="68" y="16"/>
                  </a:lnTo>
                  <a:lnTo>
                    <a:pt x="63" y="13"/>
                  </a:lnTo>
                  <a:lnTo>
                    <a:pt x="57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69"/>
                  </a:lnTo>
                  <a:lnTo>
                    <a:pt x="23" y="69"/>
                  </a:lnTo>
                  <a:lnTo>
                    <a:pt x="37" y="70"/>
                  </a:lnTo>
                  <a:lnTo>
                    <a:pt x="37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B009572F-B6CF-F441-AD74-EC5666D06A0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1" y="1930"/>
              <a:ext cx="135" cy="155"/>
            </a:xfrm>
            <a:custGeom>
              <a:avLst/>
              <a:gdLst>
                <a:gd name="T0" fmla="*/ 135 w 135"/>
                <a:gd name="T1" fmla="*/ 1 h 155"/>
                <a:gd name="T2" fmla="*/ 135 w 135"/>
                <a:gd name="T3" fmla="*/ 1 h 155"/>
                <a:gd name="T4" fmla="*/ 125 w 135"/>
                <a:gd name="T5" fmla="*/ 1 h 155"/>
                <a:gd name="T6" fmla="*/ 125 w 135"/>
                <a:gd name="T7" fmla="*/ 1 h 155"/>
                <a:gd name="T8" fmla="*/ 117 w 135"/>
                <a:gd name="T9" fmla="*/ 1 h 155"/>
                <a:gd name="T10" fmla="*/ 117 w 135"/>
                <a:gd name="T11" fmla="*/ 1 h 155"/>
                <a:gd name="T12" fmla="*/ 118 w 135"/>
                <a:gd name="T13" fmla="*/ 37 h 155"/>
                <a:gd name="T14" fmla="*/ 120 w 135"/>
                <a:gd name="T15" fmla="*/ 74 h 155"/>
                <a:gd name="T16" fmla="*/ 120 w 135"/>
                <a:gd name="T17" fmla="*/ 74 h 155"/>
                <a:gd name="T18" fmla="*/ 118 w 135"/>
                <a:gd name="T19" fmla="*/ 114 h 155"/>
                <a:gd name="T20" fmla="*/ 118 w 135"/>
                <a:gd name="T21" fmla="*/ 114 h 155"/>
                <a:gd name="T22" fmla="*/ 10 w 135"/>
                <a:gd name="T23" fmla="*/ 0 h 155"/>
                <a:gd name="T24" fmla="*/ 1 w 135"/>
                <a:gd name="T25" fmla="*/ 0 h 155"/>
                <a:gd name="T26" fmla="*/ 1 w 135"/>
                <a:gd name="T27" fmla="*/ 0 h 155"/>
                <a:gd name="T28" fmla="*/ 3 w 135"/>
                <a:gd name="T29" fmla="*/ 57 h 155"/>
                <a:gd name="T30" fmla="*/ 3 w 135"/>
                <a:gd name="T31" fmla="*/ 57 h 155"/>
                <a:gd name="T32" fmla="*/ 3 w 135"/>
                <a:gd name="T33" fmla="*/ 109 h 155"/>
                <a:gd name="T34" fmla="*/ 0 w 135"/>
                <a:gd name="T35" fmla="*/ 154 h 155"/>
                <a:gd name="T36" fmla="*/ 0 w 135"/>
                <a:gd name="T37" fmla="*/ 154 h 155"/>
                <a:gd name="T38" fmla="*/ 10 w 135"/>
                <a:gd name="T39" fmla="*/ 152 h 155"/>
                <a:gd name="T40" fmla="*/ 10 w 135"/>
                <a:gd name="T41" fmla="*/ 152 h 155"/>
                <a:gd name="T42" fmla="*/ 20 w 135"/>
                <a:gd name="T43" fmla="*/ 154 h 155"/>
                <a:gd name="T44" fmla="*/ 20 w 135"/>
                <a:gd name="T45" fmla="*/ 154 h 155"/>
                <a:gd name="T46" fmla="*/ 18 w 135"/>
                <a:gd name="T47" fmla="*/ 118 h 155"/>
                <a:gd name="T48" fmla="*/ 17 w 135"/>
                <a:gd name="T49" fmla="*/ 79 h 155"/>
                <a:gd name="T50" fmla="*/ 17 w 135"/>
                <a:gd name="T51" fmla="*/ 79 h 155"/>
                <a:gd name="T52" fmla="*/ 17 w 135"/>
                <a:gd name="T53" fmla="*/ 38 h 155"/>
                <a:gd name="T54" fmla="*/ 17 w 135"/>
                <a:gd name="T55" fmla="*/ 38 h 155"/>
                <a:gd name="T56" fmla="*/ 71 w 135"/>
                <a:gd name="T57" fmla="*/ 95 h 155"/>
                <a:gd name="T58" fmla="*/ 107 w 135"/>
                <a:gd name="T59" fmla="*/ 134 h 155"/>
                <a:gd name="T60" fmla="*/ 127 w 135"/>
                <a:gd name="T61" fmla="*/ 155 h 155"/>
                <a:gd name="T62" fmla="*/ 134 w 135"/>
                <a:gd name="T63" fmla="*/ 155 h 155"/>
                <a:gd name="T64" fmla="*/ 134 w 135"/>
                <a:gd name="T65" fmla="*/ 155 h 155"/>
                <a:gd name="T66" fmla="*/ 132 w 135"/>
                <a:gd name="T67" fmla="*/ 98 h 155"/>
                <a:gd name="T68" fmla="*/ 132 w 135"/>
                <a:gd name="T69" fmla="*/ 98 h 155"/>
                <a:gd name="T70" fmla="*/ 134 w 135"/>
                <a:gd name="T71" fmla="*/ 45 h 155"/>
                <a:gd name="T72" fmla="*/ 135 w 135"/>
                <a:gd name="T73" fmla="*/ 1 h 155"/>
                <a:gd name="T74" fmla="*/ 135 w 135"/>
                <a:gd name="T75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5" h="155">
                  <a:moveTo>
                    <a:pt x="135" y="1"/>
                  </a:moveTo>
                  <a:lnTo>
                    <a:pt x="135" y="1"/>
                  </a:lnTo>
                  <a:lnTo>
                    <a:pt x="125" y="1"/>
                  </a:lnTo>
                  <a:lnTo>
                    <a:pt x="125" y="1"/>
                  </a:lnTo>
                  <a:lnTo>
                    <a:pt x="117" y="1"/>
                  </a:lnTo>
                  <a:lnTo>
                    <a:pt x="117" y="1"/>
                  </a:lnTo>
                  <a:lnTo>
                    <a:pt x="118" y="37"/>
                  </a:lnTo>
                  <a:lnTo>
                    <a:pt x="120" y="74"/>
                  </a:lnTo>
                  <a:lnTo>
                    <a:pt x="120" y="74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109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18" y="11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71" y="95"/>
                  </a:lnTo>
                  <a:lnTo>
                    <a:pt x="107" y="134"/>
                  </a:lnTo>
                  <a:lnTo>
                    <a:pt x="127" y="155"/>
                  </a:lnTo>
                  <a:lnTo>
                    <a:pt x="134" y="155"/>
                  </a:lnTo>
                  <a:lnTo>
                    <a:pt x="134" y="155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4" y="45"/>
                  </a:lnTo>
                  <a:lnTo>
                    <a:pt x="135" y="1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FE9FEBD2-4F34-164D-9039-5950288F9FC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7" y="2144"/>
              <a:ext cx="77" cy="185"/>
            </a:xfrm>
            <a:custGeom>
              <a:avLst/>
              <a:gdLst>
                <a:gd name="T0" fmla="*/ 77 w 77"/>
                <a:gd name="T1" fmla="*/ 185 h 185"/>
                <a:gd name="T2" fmla="*/ 77 w 77"/>
                <a:gd name="T3" fmla="*/ 185 h 185"/>
                <a:gd name="T4" fmla="*/ 63 w 77"/>
                <a:gd name="T5" fmla="*/ 159 h 185"/>
                <a:gd name="T6" fmla="*/ 50 w 77"/>
                <a:gd name="T7" fmla="*/ 134 h 185"/>
                <a:gd name="T8" fmla="*/ 40 w 77"/>
                <a:gd name="T9" fmla="*/ 109 h 185"/>
                <a:gd name="T10" fmla="*/ 33 w 77"/>
                <a:gd name="T11" fmla="*/ 85 h 185"/>
                <a:gd name="T12" fmla="*/ 27 w 77"/>
                <a:gd name="T13" fmla="*/ 62 h 185"/>
                <a:gd name="T14" fmla="*/ 23 w 77"/>
                <a:gd name="T15" fmla="*/ 40 h 185"/>
                <a:gd name="T16" fmla="*/ 20 w 77"/>
                <a:gd name="T17" fmla="*/ 18 h 185"/>
                <a:gd name="T18" fmla="*/ 20 w 77"/>
                <a:gd name="T19" fmla="*/ 0 h 185"/>
                <a:gd name="T20" fmla="*/ 20 w 77"/>
                <a:gd name="T21" fmla="*/ 0 h 185"/>
                <a:gd name="T22" fmla="*/ 0 w 77"/>
                <a:gd name="T23" fmla="*/ 0 h 185"/>
                <a:gd name="T24" fmla="*/ 0 w 77"/>
                <a:gd name="T25" fmla="*/ 0 h 185"/>
                <a:gd name="T26" fmla="*/ 0 w 77"/>
                <a:gd name="T27" fmla="*/ 20 h 185"/>
                <a:gd name="T28" fmla="*/ 3 w 77"/>
                <a:gd name="T29" fmla="*/ 41 h 185"/>
                <a:gd name="T30" fmla="*/ 7 w 77"/>
                <a:gd name="T31" fmla="*/ 62 h 185"/>
                <a:gd name="T32" fmla="*/ 11 w 77"/>
                <a:gd name="T33" fmla="*/ 84 h 185"/>
                <a:gd name="T34" fmla="*/ 17 w 77"/>
                <a:gd name="T35" fmla="*/ 105 h 185"/>
                <a:gd name="T36" fmla="*/ 25 w 77"/>
                <a:gd name="T37" fmla="*/ 127 h 185"/>
                <a:gd name="T38" fmla="*/ 34 w 77"/>
                <a:gd name="T39" fmla="*/ 148 h 185"/>
                <a:gd name="T40" fmla="*/ 44 w 77"/>
                <a:gd name="T41" fmla="*/ 169 h 185"/>
                <a:gd name="T42" fmla="*/ 44 w 77"/>
                <a:gd name="T43" fmla="*/ 169 h 185"/>
                <a:gd name="T44" fmla="*/ 51 w 77"/>
                <a:gd name="T45" fmla="*/ 174 h 185"/>
                <a:gd name="T46" fmla="*/ 60 w 77"/>
                <a:gd name="T47" fmla="*/ 178 h 185"/>
                <a:gd name="T48" fmla="*/ 77 w 77"/>
                <a:gd name="T49" fmla="*/ 185 h 185"/>
                <a:gd name="T50" fmla="*/ 77 w 77"/>
                <a:gd name="T5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185">
                  <a:moveTo>
                    <a:pt x="77" y="185"/>
                  </a:moveTo>
                  <a:lnTo>
                    <a:pt x="77" y="185"/>
                  </a:lnTo>
                  <a:lnTo>
                    <a:pt x="63" y="159"/>
                  </a:lnTo>
                  <a:lnTo>
                    <a:pt x="50" y="134"/>
                  </a:lnTo>
                  <a:lnTo>
                    <a:pt x="40" y="109"/>
                  </a:lnTo>
                  <a:lnTo>
                    <a:pt x="33" y="85"/>
                  </a:lnTo>
                  <a:lnTo>
                    <a:pt x="27" y="62"/>
                  </a:lnTo>
                  <a:lnTo>
                    <a:pt x="23" y="40"/>
                  </a:lnTo>
                  <a:lnTo>
                    <a:pt x="20" y="1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41"/>
                  </a:lnTo>
                  <a:lnTo>
                    <a:pt x="7" y="62"/>
                  </a:lnTo>
                  <a:lnTo>
                    <a:pt x="11" y="84"/>
                  </a:lnTo>
                  <a:lnTo>
                    <a:pt x="17" y="105"/>
                  </a:lnTo>
                  <a:lnTo>
                    <a:pt x="25" y="127"/>
                  </a:lnTo>
                  <a:lnTo>
                    <a:pt x="34" y="14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51" y="174"/>
                  </a:lnTo>
                  <a:lnTo>
                    <a:pt x="60" y="178"/>
                  </a:lnTo>
                  <a:lnTo>
                    <a:pt x="77" y="185"/>
                  </a:lnTo>
                  <a:lnTo>
                    <a:pt x="77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9A8825F6-80B6-3F47-994D-8B2270EEA14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4" y="1640"/>
              <a:ext cx="1052" cy="1040"/>
            </a:xfrm>
            <a:custGeom>
              <a:avLst/>
              <a:gdLst>
                <a:gd name="T0" fmla="*/ 393 w 1052"/>
                <a:gd name="T1" fmla="*/ 0 h 1040"/>
                <a:gd name="T2" fmla="*/ 345 w 1052"/>
                <a:gd name="T3" fmla="*/ 1 h 1040"/>
                <a:gd name="T4" fmla="*/ 274 w 1052"/>
                <a:gd name="T5" fmla="*/ 14 h 1040"/>
                <a:gd name="T6" fmla="*/ 208 w 1052"/>
                <a:gd name="T7" fmla="*/ 39 h 1040"/>
                <a:gd name="T8" fmla="*/ 98 w 1052"/>
                <a:gd name="T9" fmla="*/ 123 h 1040"/>
                <a:gd name="T10" fmla="*/ 26 w 1052"/>
                <a:gd name="T11" fmla="*/ 240 h 1040"/>
                <a:gd name="T12" fmla="*/ 0 w 1052"/>
                <a:gd name="T13" fmla="*/ 375 h 1040"/>
                <a:gd name="T14" fmla="*/ 6 w 1052"/>
                <a:gd name="T15" fmla="*/ 441 h 1040"/>
                <a:gd name="T16" fmla="*/ 37 w 1052"/>
                <a:gd name="T17" fmla="*/ 575 h 1040"/>
                <a:gd name="T18" fmla="*/ 53 w 1052"/>
                <a:gd name="T19" fmla="*/ 562 h 1040"/>
                <a:gd name="T20" fmla="*/ 90 w 1052"/>
                <a:gd name="T21" fmla="*/ 618 h 1040"/>
                <a:gd name="T22" fmla="*/ 160 w 1052"/>
                <a:gd name="T23" fmla="*/ 682 h 1040"/>
                <a:gd name="T24" fmla="*/ 247 w 1052"/>
                <a:gd name="T25" fmla="*/ 728 h 1040"/>
                <a:gd name="T26" fmla="*/ 347 w 1052"/>
                <a:gd name="T27" fmla="*/ 749 h 1040"/>
                <a:gd name="T28" fmla="*/ 430 w 1052"/>
                <a:gd name="T29" fmla="*/ 746 h 1040"/>
                <a:gd name="T30" fmla="*/ 532 w 1052"/>
                <a:gd name="T31" fmla="*/ 716 h 1040"/>
                <a:gd name="T32" fmla="*/ 248 w 1052"/>
                <a:gd name="T33" fmla="*/ 1040 h 1040"/>
                <a:gd name="T34" fmla="*/ 584 w 1052"/>
                <a:gd name="T35" fmla="*/ 710 h 1040"/>
                <a:gd name="T36" fmla="*/ 688 w 1052"/>
                <a:gd name="T37" fmla="*/ 585 h 1040"/>
                <a:gd name="T38" fmla="*/ 725 w 1052"/>
                <a:gd name="T39" fmla="*/ 515 h 1040"/>
                <a:gd name="T40" fmla="*/ 748 w 1052"/>
                <a:gd name="T41" fmla="*/ 424 h 1040"/>
                <a:gd name="T42" fmla="*/ 894 w 1052"/>
                <a:gd name="T43" fmla="*/ 1039 h 1040"/>
                <a:gd name="T44" fmla="*/ 802 w 1052"/>
                <a:gd name="T45" fmla="*/ 541 h 1040"/>
                <a:gd name="T46" fmla="*/ 752 w 1052"/>
                <a:gd name="T47" fmla="*/ 318 h 1040"/>
                <a:gd name="T48" fmla="*/ 712 w 1052"/>
                <a:gd name="T49" fmla="*/ 210 h 1040"/>
                <a:gd name="T50" fmla="*/ 672 w 1052"/>
                <a:gd name="T51" fmla="*/ 167 h 1040"/>
                <a:gd name="T52" fmla="*/ 687 w 1052"/>
                <a:gd name="T53" fmla="*/ 207 h 1040"/>
                <a:gd name="T54" fmla="*/ 725 w 1052"/>
                <a:gd name="T55" fmla="*/ 315 h 1040"/>
                <a:gd name="T56" fmla="*/ 731 w 1052"/>
                <a:gd name="T57" fmla="*/ 394 h 1040"/>
                <a:gd name="T58" fmla="*/ 721 w 1052"/>
                <a:gd name="T59" fmla="*/ 464 h 1040"/>
                <a:gd name="T60" fmla="*/ 688 w 1052"/>
                <a:gd name="T61" fmla="*/ 545 h 1040"/>
                <a:gd name="T62" fmla="*/ 602 w 1052"/>
                <a:gd name="T63" fmla="*/ 649 h 1040"/>
                <a:gd name="T64" fmla="*/ 498 w 1052"/>
                <a:gd name="T65" fmla="*/ 709 h 1040"/>
                <a:gd name="T66" fmla="*/ 430 w 1052"/>
                <a:gd name="T67" fmla="*/ 726 h 1040"/>
                <a:gd name="T68" fmla="*/ 375 w 1052"/>
                <a:gd name="T69" fmla="*/ 730 h 1040"/>
                <a:gd name="T70" fmla="*/ 304 w 1052"/>
                <a:gd name="T71" fmla="*/ 723 h 1040"/>
                <a:gd name="T72" fmla="*/ 237 w 1052"/>
                <a:gd name="T73" fmla="*/ 703 h 1040"/>
                <a:gd name="T74" fmla="*/ 124 w 1052"/>
                <a:gd name="T75" fmla="*/ 626 h 1040"/>
                <a:gd name="T76" fmla="*/ 49 w 1052"/>
                <a:gd name="T77" fmla="*/ 514 h 1040"/>
                <a:gd name="T78" fmla="*/ 27 w 1052"/>
                <a:gd name="T79" fmla="*/ 447 h 1040"/>
                <a:gd name="T80" fmla="*/ 20 w 1052"/>
                <a:gd name="T81" fmla="*/ 375 h 1040"/>
                <a:gd name="T82" fmla="*/ 24 w 1052"/>
                <a:gd name="T83" fmla="*/ 321 h 1040"/>
                <a:gd name="T84" fmla="*/ 41 w 1052"/>
                <a:gd name="T85" fmla="*/ 253 h 1040"/>
                <a:gd name="T86" fmla="*/ 101 w 1052"/>
                <a:gd name="T87" fmla="*/ 150 h 1040"/>
                <a:gd name="T88" fmla="*/ 207 w 1052"/>
                <a:gd name="T89" fmla="*/ 63 h 1040"/>
                <a:gd name="T90" fmla="*/ 287 w 1052"/>
                <a:gd name="T91" fmla="*/ 31 h 1040"/>
                <a:gd name="T92" fmla="*/ 358 w 1052"/>
                <a:gd name="T93" fmla="*/ 20 h 1040"/>
                <a:gd name="T94" fmla="*/ 440 w 1052"/>
                <a:gd name="T95" fmla="*/ 26 h 1040"/>
                <a:gd name="T96" fmla="*/ 555 w 1052"/>
                <a:gd name="T97" fmla="*/ 68 h 1040"/>
                <a:gd name="T98" fmla="*/ 625 w 1052"/>
                <a:gd name="T99" fmla="*/ 108 h 1040"/>
                <a:gd name="T100" fmla="*/ 625 w 1052"/>
                <a:gd name="T101" fmla="*/ 97 h 1040"/>
                <a:gd name="T102" fmla="*/ 548 w 1052"/>
                <a:gd name="T103" fmla="*/ 44 h 1040"/>
                <a:gd name="T104" fmla="*/ 481 w 1052"/>
                <a:gd name="T105" fmla="*/ 19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2" h="1040">
                  <a:moveTo>
                    <a:pt x="1052" y="4"/>
                  </a:moveTo>
                  <a:lnTo>
                    <a:pt x="1052" y="4"/>
                  </a:lnTo>
                  <a:lnTo>
                    <a:pt x="782" y="1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61" y="0"/>
                  </a:lnTo>
                  <a:lnTo>
                    <a:pt x="345" y="1"/>
                  </a:lnTo>
                  <a:lnTo>
                    <a:pt x="345" y="1"/>
                  </a:lnTo>
                  <a:lnTo>
                    <a:pt x="327" y="3"/>
                  </a:lnTo>
                  <a:lnTo>
                    <a:pt x="308" y="6"/>
                  </a:lnTo>
                  <a:lnTo>
                    <a:pt x="291" y="10"/>
                  </a:lnTo>
                  <a:lnTo>
                    <a:pt x="274" y="14"/>
                  </a:lnTo>
                  <a:lnTo>
                    <a:pt x="257" y="19"/>
                  </a:lnTo>
                  <a:lnTo>
                    <a:pt x="240" y="24"/>
                  </a:lnTo>
                  <a:lnTo>
                    <a:pt x="224" y="31"/>
                  </a:lnTo>
                  <a:lnTo>
                    <a:pt x="208" y="39"/>
                  </a:lnTo>
                  <a:lnTo>
                    <a:pt x="178" y="56"/>
                  </a:lnTo>
                  <a:lnTo>
                    <a:pt x="150" y="76"/>
                  </a:lnTo>
                  <a:lnTo>
                    <a:pt x="123" y="98"/>
                  </a:lnTo>
                  <a:lnTo>
                    <a:pt x="98" y="123"/>
                  </a:lnTo>
                  <a:lnTo>
                    <a:pt x="77" y="150"/>
                  </a:lnTo>
                  <a:lnTo>
                    <a:pt x="57" y="178"/>
                  </a:lnTo>
                  <a:lnTo>
                    <a:pt x="40" y="208"/>
                  </a:lnTo>
                  <a:lnTo>
                    <a:pt x="26" y="240"/>
                  </a:lnTo>
                  <a:lnTo>
                    <a:pt x="14" y="272"/>
                  </a:lnTo>
                  <a:lnTo>
                    <a:pt x="7" y="305"/>
                  </a:lnTo>
                  <a:lnTo>
                    <a:pt x="1" y="340"/>
                  </a:lnTo>
                  <a:lnTo>
                    <a:pt x="0" y="375"/>
                  </a:lnTo>
                  <a:lnTo>
                    <a:pt x="0" y="375"/>
                  </a:lnTo>
                  <a:lnTo>
                    <a:pt x="0" y="397"/>
                  </a:lnTo>
                  <a:lnTo>
                    <a:pt x="3" y="418"/>
                  </a:lnTo>
                  <a:lnTo>
                    <a:pt x="6" y="441"/>
                  </a:lnTo>
                  <a:lnTo>
                    <a:pt x="10" y="465"/>
                  </a:lnTo>
                  <a:lnTo>
                    <a:pt x="21" y="516"/>
                  </a:lnTo>
                  <a:lnTo>
                    <a:pt x="37" y="575"/>
                  </a:lnTo>
                  <a:lnTo>
                    <a:pt x="37" y="575"/>
                  </a:lnTo>
                  <a:lnTo>
                    <a:pt x="106" y="810"/>
                  </a:lnTo>
                  <a:lnTo>
                    <a:pt x="126" y="810"/>
                  </a:lnTo>
                  <a:lnTo>
                    <a:pt x="51" y="562"/>
                  </a:lnTo>
                  <a:lnTo>
                    <a:pt x="53" y="562"/>
                  </a:lnTo>
                  <a:lnTo>
                    <a:pt x="53" y="562"/>
                  </a:lnTo>
                  <a:lnTo>
                    <a:pt x="63" y="581"/>
                  </a:lnTo>
                  <a:lnTo>
                    <a:pt x="76" y="599"/>
                  </a:lnTo>
                  <a:lnTo>
                    <a:pt x="90" y="618"/>
                  </a:lnTo>
                  <a:lnTo>
                    <a:pt x="106" y="635"/>
                  </a:lnTo>
                  <a:lnTo>
                    <a:pt x="123" y="652"/>
                  </a:lnTo>
                  <a:lnTo>
                    <a:pt x="140" y="668"/>
                  </a:lnTo>
                  <a:lnTo>
                    <a:pt x="160" y="682"/>
                  </a:lnTo>
                  <a:lnTo>
                    <a:pt x="180" y="695"/>
                  </a:lnTo>
                  <a:lnTo>
                    <a:pt x="201" y="708"/>
                  </a:lnTo>
                  <a:lnTo>
                    <a:pt x="224" y="719"/>
                  </a:lnTo>
                  <a:lnTo>
                    <a:pt x="247" y="728"/>
                  </a:lnTo>
                  <a:lnTo>
                    <a:pt x="271" y="736"/>
                  </a:lnTo>
                  <a:lnTo>
                    <a:pt x="295" y="742"/>
                  </a:lnTo>
                  <a:lnTo>
                    <a:pt x="321" y="746"/>
                  </a:lnTo>
                  <a:lnTo>
                    <a:pt x="347" y="749"/>
                  </a:lnTo>
                  <a:lnTo>
                    <a:pt x="374" y="750"/>
                  </a:lnTo>
                  <a:lnTo>
                    <a:pt x="374" y="750"/>
                  </a:lnTo>
                  <a:lnTo>
                    <a:pt x="401" y="749"/>
                  </a:lnTo>
                  <a:lnTo>
                    <a:pt x="430" y="746"/>
                  </a:lnTo>
                  <a:lnTo>
                    <a:pt x="457" y="742"/>
                  </a:lnTo>
                  <a:lnTo>
                    <a:pt x="482" y="735"/>
                  </a:lnTo>
                  <a:lnTo>
                    <a:pt x="508" y="726"/>
                  </a:lnTo>
                  <a:lnTo>
                    <a:pt x="532" y="716"/>
                  </a:lnTo>
                  <a:lnTo>
                    <a:pt x="555" y="703"/>
                  </a:lnTo>
                  <a:lnTo>
                    <a:pt x="577" y="689"/>
                  </a:lnTo>
                  <a:lnTo>
                    <a:pt x="577" y="690"/>
                  </a:lnTo>
                  <a:lnTo>
                    <a:pt x="248" y="1040"/>
                  </a:lnTo>
                  <a:lnTo>
                    <a:pt x="274" y="1040"/>
                  </a:lnTo>
                  <a:lnTo>
                    <a:pt x="274" y="1040"/>
                  </a:lnTo>
                  <a:lnTo>
                    <a:pt x="584" y="710"/>
                  </a:lnTo>
                  <a:lnTo>
                    <a:pt x="584" y="710"/>
                  </a:lnTo>
                  <a:lnTo>
                    <a:pt x="624" y="668"/>
                  </a:lnTo>
                  <a:lnTo>
                    <a:pt x="654" y="632"/>
                  </a:lnTo>
                  <a:lnTo>
                    <a:pt x="675" y="605"/>
                  </a:lnTo>
                  <a:lnTo>
                    <a:pt x="688" y="585"/>
                  </a:lnTo>
                  <a:lnTo>
                    <a:pt x="688" y="585"/>
                  </a:lnTo>
                  <a:lnTo>
                    <a:pt x="704" y="558"/>
                  </a:lnTo>
                  <a:lnTo>
                    <a:pt x="714" y="538"/>
                  </a:lnTo>
                  <a:lnTo>
                    <a:pt x="725" y="515"/>
                  </a:lnTo>
                  <a:lnTo>
                    <a:pt x="734" y="488"/>
                  </a:lnTo>
                  <a:lnTo>
                    <a:pt x="742" y="457"/>
                  </a:lnTo>
                  <a:lnTo>
                    <a:pt x="745" y="441"/>
                  </a:lnTo>
                  <a:lnTo>
                    <a:pt x="748" y="424"/>
                  </a:lnTo>
                  <a:lnTo>
                    <a:pt x="748" y="405"/>
                  </a:lnTo>
                  <a:lnTo>
                    <a:pt x="749" y="385"/>
                  </a:lnTo>
                  <a:lnTo>
                    <a:pt x="749" y="385"/>
                  </a:lnTo>
                  <a:lnTo>
                    <a:pt x="894" y="1039"/>
                  </a:lnTo>
                  <a:lnTo>
                    <a:pt x="914" y="1039"/>
                  </a:lnTo>
                  <a:lnTo>
                    <a:pt x="914" y="1039"/>
                  </a:lnTo>
                  <a:lnTo>
                    <a:pt x="851" y="758"/>
                  </a:lnTo>
                  <a:lnTo>
                    <a:pt x="802" y="541"/>
                  </a:lnTo>
                  <a:lnTo>
                    <a:pt x="769" y="392"/>
                  </a:lnTo>
                  <a:lnTo>
                    <a:pt x="769" y="392"/>
                  </a:lnTo>
                  <a:lnTo>
                    <a:pt x="761" y="354"/>
                  </a:lnTo>
                  <a:lnTo>
                    <a:pt x="752" y="318"/>
                  </a:lnTo>
                  <a:lnTo>
                    <a:pt x="742" y="285"/>
                  </a:lnTo>
                  <a:lnTo>
                    <a:pt x="732" y="257"/>
                  </a:lnTo>
                  <a:lnTo>
                    <a:pt x="722" y="233"/>
                  </a:lnTo>
                  <a:lnTo>
                    <a:pt x="712" y="210"/>
                  </a:lnTo>
                  <a:lnTo>
                    <a:pt x="701" y="191"/>
                  </a:lnTo>
                  <a:lnTo>
                    <a:pt x="691" y="175"/>
                  </a:lnTo>
                  <a:lnTo>
                    <a:pt x="691" y="175"/>
                  </a:lnTo>
                  <a:lnTo>
                    <a:pt x="672" y="167"/>
                  </a:lnTo>
                  <a:lnTo>
                    <a:pt x="657" y="161"/>
                  </a:lnTo>
                  <a:lnTo>
                    <a:pt x="657" y="161"/>
                  </a:lnTo>
                  <a:lnTo>
                    <a:pt x="672" y="183"/>
                  </a:lnTo>
                  <a:lnTo>
                    <a:pt x="687" y="207"/>
                  </a:lnTo>
                  <a:lnTo>
                    <a:pt x="699" y="231"/>
                  </a:lnTo>
                  <a:lnTo>
                    <a:pt x="711" y="258"/>
                  </a:lnTo>
                  <a:lnTo>
                    <a:pt x="719" y="287"/>
                  </a:lnTo>
                  <a:lnTo>
                    <a:pt x="725" y="315"/>
                  </a:lnTo>
                  <a:lnTo>
                    <a:pt x="729" y="345"/>
                  </a:lnTo>
                  <a:lnTo>
                    <a:pt x="731" y="375"/>
                  </a:lnTo>
                  <a:lnTo>
                    <a:pt x="731" y="375"/>
                  </a:lnTo>
                  <a:lnTo>
                    <a:pt x="731" y="394"/>
                  </a:lnTo>
                  <a:lnTo>
                    <a:pt x="729" y="412"/>
                  </a:lnTo>
                  <a:lnTo>
                    <a:pt x="728" y="429"/>
                  </a:lnTo>
                  <a:lnTo>
                    <a:pt x="724" y="447"/>
                  </a:lnTo>
                  <a:lnTo>
                    <a:pt x="721" y="464"/>
                  </a:lnTo>
                  <a:lnTo>
                    <a:pt x="715" y="481"/>
                  </a:lnTo>
                  <a:lnTo>
                    <a:pt x="709" y="498"/>
                  </a:lnTo>
                  <a:lnTo>
                    <a:pt x="704" y="514"/>
                  </a:lnTo>
                  <a:lnTo>
                    <a:pt x="688" y="545"/>
                  </a:lnTo>
                  <a:lnTo>
                    <a:pt x="671" y="573"/>
                  </a:lnTo>
                  <a:lnTo>
                    <a:pt x="649" y="602"/>
                  </a:lnTo>
                  <a:lnTo>
                    <a:pt x="627" y="626"/>
                  </a:lnTo>
                  <a:lnTo>
                    <a:pt x="602" y="649"/>
                  </a:lnTo>
                  <a:lnTo>
                    <a:pt x="574" y="671"/>
                  </a:lnTo>
                  <a:lnTo>
                    <a:pt x="545" y="688"/>
                  </a:lnTo>
                  <a:lnTo>
                    <a:pt x="514" y="703"/>
                  </a:lnTo>
                  <a:lnTo>
                    <a:pt x="498" y="709"/>
                  </a:lnTo>
                  <a:lnTo>
                    <a:pt x="481" y="715"/>
                  </a:lnTo>
                  <a:lnTo>
                    <a:pt x="464" y="719"/>
                  </a:lnTo>
                  <a:lnTo>
                    <a:pt x="447" y="723"/>
                  </a:lnTo>
                  <a:lnTo>
                    <a:pt x="430" y="726"/>
                  </a:lnTo>
                  <a:lnTo>
                    <a:pt x="413" y="729"/>
                  </a:lnTo>
                  <a:lnTo>
                    <a:pt x="394" y="730"/>
                  </a:lnTo>
                  <a:lnTo>
                    <a:pt x="375" y="730"/>
                  </a:lnTo>
                  <a:lnTo>
                    <a:pt x="375" y="730"/>
                  </a:lnTo>
                  <a:lnTo>
                    <a:pt x="357" y="730"/>
                  </a:lnTo>
                  <a:lnTo>
                    <a:pt x="340" y="729"/>
                  </a:lnTo>
                  <a:lnTo>
                    <a:pt x="321" y="726"/>
                  </a:lnTo>
                  <a:lnTo>
                    <a:pt x="304" y="723"/>
                  </a:lnTo>
                  <a:lnTo>
                    <a:pt x="287" y="719"/>
                  </a:lnTo>
                  <a:lnTo>
                    <a:pt x="270" y="715"/>
                  </a:lnTo>
                  <a:lnTo>
                    <a:pt x="254" y="709"/>
                  </a:lnTo>
                  <a:lnTo>
                    <a:pt x="237" y="703"/>
                  </a:lnTo>
                  <a:lnTo>
                    <a:pt x="207" y="688"/>
                  </a:lnTo>
                  <a:lnTo>
                    <a:pt x="177" y="671"/>
                  </a:lnTo>
                  <a:lnTo>
                    <a:pt x="150" y="649"/>
                  </a:lnTo>
                  <a:lnTo>
                    <a:pt x="124" y="626"/>
                  </a:lnTo>
                  <a:lnTo>
                    <a:pt x="101" y="602"/>
                  </a:lnTo>
                  <a:lnTo>
                    <a:pt x="81" y="573"/>
                  </a:lnTo>
                  <a:lnTo>
                    <a:pt x="63" y="545"/>
                  </a:lnTo>
                  <a:lnTo>
                    <a:pt x="49" y="514"/>
                  </a:lnTo>
                  <a:lnTo>
                    <a:pt x="41" y="498"/>
                  </a:lnTo>
                  <a:lnTo>
                    <a:pt x="36" y="481"/>
                  </a:lnTo>
                  <a:lnTo>
                    <a:pt x="31" y="464"/>
                  </a:lnTo>
                  <a:lnTo>
                    <a:pt x="27" y="447"/>
                  </a:lnTo>
                  <a:lnTo>
                    <a:pt x="24" y="429"/>
                  </a:lnTo>
                  <a:lnTo>
                    <a:pt x="21" y="412"/>
                  </a:lnTo>
                  <a:lnTo>
                    <a:pt x="20" y="394"/>
                  </a:lnTo>
                  <a:lnTo>
                    <a:pt x="20" y="375"/>
                  </a:lnTo>
                  <a:lnTo>
                    <a:pt x="20" y="375"/>
                  </a:lnTo>
                  <a:lnTo>
                    <a:pt x="20" y="357"/>
                  </a:lnTo>
                  <a:lnTo>
                    <a:pt x="21" y="340"/>
                  </a:lnTo>
                  <a:lnTo>
                    <a:pt x="24" y="321"/>
                  </a:lnTo>
                  <a:lnTo>
                    <a:pt x="27" y="304"/>
                  </a:lnTo>
                  <a:lnTo>
                    <a:pt x="31" y="287"/>
                  </a:lnTo>
                  <a:lnTo>
                    <a:pt x="36" y="270"/>
                  </a:lnTo>
                  <a:lnTo>
                    <a:pt x="41" y="253"/>
                  </a:lnTo>
                  <a:lnTo>
                    <a:pt x="49" y="237"/>
                  </a:lnTo>
                  <a:lnTo>
                    <a:pt x="63" y="205"/>
                  </a:lnTo>
                  <a:lnTo>
                    <a:pt x="81" y="177"/>
                  </a:lnTo>
                  <a:lnTo>
                    <a:pt x="101" y="150"/>
                  </a:lnTo>
                  <a:lnTo>
                    <a:pt x="124" y="124"/>
                  </a:lnTo>
                  <a:lnTo>
                    <a:pt x="150" y="101"/>
                  </a:lnTo>
                  <a:lnTo>
                    <a:pt x="177" y="80"/>
                  </a:lnTo>
                  <a:lnTo>
                    <a:pt x="207" y="63"/>
                  </a:lnTo>
                  <a:lnTo>
                    <a:pt x="237" y="47"/>
                  </a:lnTo>
                  <a:lnTo>
                    <a:pt x="254" y="41"/>
                  </a:lnTo>
                  <a:lnTo>
                    <a:pt x="270" y="36"/>
                  </a:lnTo>
                  <a:lnTo>
                    <a:pt x="287" y="31"/>
                  </a:lnTo>
                  <a:lnTo>
                    <a:pt x="304" y="27"/>
                  </a:lnTo>
                  <a:lnTo>
                    <a:pt x="321" y="24"/>
                  </a:lnTo>
                  <a:lnTo>
                    <a:pt x="340" y="21"/>
                  </a:lnTo>
                  <a:lnTo>
                    <a:pt x="358" y="20"/>
                  </a:lnTo>
                  <a:lnTo>
                    <a:pt x="375" y="20"/>
                  </a:lnTo>
                  <a:lnTo>
                    <a:pt x="375" y="20"/>
                  </a:lnTo>
                  <a:lnTo>
                    <a:pt x="408" y="21"/>
                  </a:lnTo>
                  <a:lnTo>
                    <a:pt x="440" y="26"/>
                  </a:lnTo>
                  <a:lnTo>
                    <a:pt x="471" y="33"/>
                  </a:lnTo>
                  <a:lnTo>
                    <a:pt x="500" y="43"/>
                  </a:lnTo>
                  <a:lnTo>
                    <a:pt x="528" y="54"/>
                  </a:lnTo>
                  <a:lnTo>
                    <a:pt x="555" y="68"/>
                  </a:lnTo>
                  <a:lnTo>
                    <a:pt x="581" y="86"/>
                  </a:lnTo>
                  <a:lnTo>
                    <a:pt x="605" y="104"/>
                  </a:lnTo>
                  <a:lnTo>
                    <a:pt x="605" y="104"/>
                  </a:lnTo>
                  <a:lnTo>
                    <a:pt x="625" y="108"/>
                  </a:lnTo>
                  <a:lnTo>
                    <a:pt x="642" y="113"/>
                  </a:lnTo>
                  <a:lnTo>
                    <a:pt x="644" y="113"/>
                  </a:lnTo>
                  <a:lnTo>
                    <a:pt x="644" y="113"/>
                  </a:lnTo>
                  <a:lnTo>
                    <a:pt x="625" y="97"/>
                  </a:lnTo>
                  <a:lnTo>
                    <a:pt x="608" y="81"/>
                  </a:lnTo>
                  <a:lnTo>
                    <a:pt x="588" y="68"/>
                  </a:lnTo>
                  <a:lnTo>
                    <a:pt x="568" y="56"/>
                  </a:lnTo>
                  <a:lnTo>
                    <a:pt x="548" y="44"/>
                  </a:lnTo>
                  <a:lnTo>
                    <a:pt x="527" y="34"/>
                  </a:lnTo>
                  <a:lnTo>
                    <a:pt x="504" y="26"/>
                  </a:lnTo>
                  <a:lnTo>
                    <a:pt x="481" y="19"/>
                  </a:lnTo>
                  <a:lnTo>
                    <a:pt x="481" y="19"/>
                  </a:lnTo>
                  <a:lnTo>
                    <a:pt x="481" y="17"/>
                  </a:lnTo>
                  <a:lnTo>
                    <a:pt x="1052" y="21"/>
                  </a:lnTo>
                  <a:lnTo>
                    <a:pt x="10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7EA85973-EF90-584D-B453-27A6EE528D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4C543AA1-3C37-084D-B73E-107C1EAFD22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35B2609D-54FF-D946-9A50-D5FFF6445BC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9A2F33AF-1784-7249-8A6A-BB23076CEF5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AF5086E5-FFF8-5A4A-9117-1064504EE1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1" y="1733"/>
              <a:ext cx="708" cy="613"/>
            </a:xfrm>
            <a:custGeom>
              <a:avLst/>
              <a:gdLst>
                <a:gd name="T0" fmla="*/ 654 w 708"/>
                <a:gd name="T1" fmla="*/ 354 h 613"/>
                <a:gd name="T2" fmla="*/ 654 w 708"/>
                <a:gd name="T3" fmla="*/ 354 h 613"/>
                <a:gd name="T4" fmla="*/ 645 w 708"/>
                <a:gd name="T5" fmla="*/ 302 h 613"/>
                <a:gd name="T6" fmla="*/ 628 w 708"/>
                <a:gd name="T7" fmla="*/ 249 h 613"/>
                <a:gd name="T8" fmla="*/ 604 w 708"/>
                <a:gd name="T9" fmla="*/ 199 h 613"/>
                <a:gd name="T10" fmla="*/ 574 w 708"/>
                <a:gd name="T11" fmla="*/ 157 h 613"/>
                <a:gd name="T12" fmla="*/ 561 w 708"/>
                <a:gd name="T13" fmla="*/ 141 h 613"/>
                <a:gd name="T14" fmla="*/ 531 w 708"/>
                <a:gd name="T15" fmla="*/ 111 h 613"/>
                <a:gd name="T16" fmla="*/ 498 w 708"/>
                <a:gd name="T17" fmla="*/ 85 h 613"/>
                <a:gd name="T18" fmla="*/ 462 w 708"/>
                <a:gd name="T19" fmla="*/ 63 h 613"/>
                <a:gd name="T20" fmla="*/ 425 w 708"/>
                <a:gd name="T21" fmla="*/ 45 h 613"/>
                <a:gd name="T22" fmla="*/ 387 w 708"/>
                <a:gd name="T23" fmla="*/ 31 h 613"/>
                <a:gd name="T24" fmla="*/ 345 w 708"/>
                <a:gd name="T25" fmla="*/ 21 h 613"/>
                <a:gd name="T26" fmla="*/ 303 w 708"/>
                <a:gd name="T27" fmla="*/ 17 h 613"/>
                <a:gd name="T28" fmla="*/ 281 w 708"/>
                <a:gd name="T29" fmla="*/ 17 h 613"/>
                <a:gd name="T30" fmla="*/ 238 w 708"/>
                <a:gd name="T31" fmla="*/ 18 h 613"/>
                <a:gd name="T32" fmla="*/ 198 w 708"/>
                <a:gd name="T33" fmla="*/ 25 h 613"/>
                <a:gd name="T34" fmla="*/ 160 w 708"/>
                <a:gd name="T35" fmla="*/ 35 h 613"/>
                <a:gd name="T36" fmla="*/ 124 w 708"/>
                <a:gd name="T37" fmla="*/ 51 h 613"/>
                <a:gd name="T38" fmla="*/ 88 w 708"/>
                <a:gd name="T39" fmla="*/ 70 h 613"/>
                <a:gd name="T40" fmla="*/ 57 w 708"/>
                <a:gd name="T41" fmla="*/ 91 h 613"/>
                <a:gd name="T42" fmla="*/ 27 w 708"/>
                <a:gd name="T43" fmla="*/ 117 h 613"/>
                <a:gd name="T44" fmla="*/ 0 w 708"/>
                <a:gd name="T45" fmla="*/ 144 h 613"/>
                <a:gd name="T46" fmla="*/ 16 w 708"/>
                <a:gd name="T47" fmla="*/ 157 h 613"/>
                <a:gd name="T48" fmla="*/ 41 w 708"/>
                <a:gd name="T49" fmla="*/ 130 h 613"/>
                <a:gd name="T50" fmla="*/ 68 w 708"/>
                <a:gd name="T51" fmla="*/ 107 h 613"/>
                <a:gd name="T52" fmla="*/ 100 w 708"/>
                <a:gd name="T53" fmla="*/ 85 h 613"/>
                <a:gd name="T54" fmla="*/ 133 w 708"/>
                <a:gd name="T55" fmla="*/ 68 h 613"/>
                <a:gd name="T56" fmla="*/ 167 w 708"/>
                <a:gd name="T57" fmla="*/ 55 h 613"/>
                <a:gd name="T58" fmla="*/ 203 w 708"/>
                <a:gd name="T59" fmla="*/ 44 h 613"/>
                <a:gd name="T60" fmla="*/ 241 w 708"/>
                <a:gd name="T61" fmla="*/ 38 h 613"/>
                <a:gd name="T62" fmla="*/ 281 w 708"/>
                <a:gd name="T63" fmla="*/ 35 h 613"/>
                <a:gd name="T64" fmla="*/ 304 w 708"/>
                <a:gd name="T65" fmla="*/ 37 h 613"/>
                <a:gd name="T66" fmla="*/ 351 w 708"/>
                <a:gd name="T67" fmla="*/ 43 h 613"/>
                <a:gd name="T68" fmla="*/ 395 w 708"/>
                <a:gd name="T69" fmla="*/ 54 h 613"/>
                <a:gd name="T70" fmla="*/ 435 w 708"/>
                <a:gd name="T71" fmla="*/ 71 h 613"/>
                <a:gd name="T72" fmla="*/ 474 w 708"/>
                <a:gd name="T73" fmla="*/ 91 h 613"/>
                <a:gd name="T74" fmla="*/ 508 w 708"/>
                <a:gd name="T75" fmla="*/ 117 h 613"/>
                <a:gd name="T76" fmla="*/ 538 w 708"/>
                <a:gd name="T77" fmla="*/ 145 h 613"/>
                <a:gd name="T78" fmla="*/ 565 w 708"/>
                <a:gd name="T79" fmla="*/ 177 h 613"/>
                <a:gd name="T80" fmla="*/ 577 w 708"/>
                <a:gd name="T81" fmla="*/ 194 h 613"/>
                <a:gd name="T82" fmla="*/ 595 w 708"/>
                <a:gd name="T83" fmla="*/ 225 h 613"/>
                <a:gd name="T84" fmla="*/ 609 w 708"/>
                <a:gd name="T85" fmla="*/ 258 h 613"/>
                <a:gd name="T86" fmla="*/ 629 w 708"/>
                <a:gd name="T87" fmla="*/ 326 h 613"/>
                <a:gd name="T88" fmla="*/ 638 w 708"/>
                <a:gd name="T89" fmla="*/ 393 h 613"/>
                <a:gd name="T90" fmla="*/ 635 w 708"/>
                <a:gd name="T91" fmla="*/ 455 h 613"/>
                <a:gd name="T92" fmla="*/ 631 w 708"/>
                <a:gd name="T93" fmla="*/ 478 h 613"/>
                <a:gd name="T94" fmla="*/ 617 w 708"/>
                <a:gd name="T95" fmla="*/ 526 h 613"/>
                <a:gd name="T96" fmla="*/ 599 w 708"/>
                <a:gd name="T97" fmla="*/ 566 h 613"/>
                <a:gd name="T98" fmla="*/ 594 w 708"/>
                <a:gd name="T99" fmla="*/ 613 h 613"/>
                <a:gd name="T100" fmla="*/ 608 w 708"/>
                <a:gd name="T101" fmla="*/ 589 h 613"/>
                <a:gd name="T102" fmla="*/ 632 w 708"/>
                <a:gd name="T103" fmla="*/ 538 h 613"/>
                <a:gd name="T104" fmla="*/ 651 w 708"/>
                <a:gd name="T105" fmla="*/ 476 h 613"/>
                <a:gd name="T106" fmla="*/ 667 w 708"/>
                <a:gd name="T107" fmla="*/ 393 h 613"/>
                <a:gd name="T108" fmla="*/ 674 w 708"/>
                <a:gd name="T109" fmla="*/ 342 h 613"/>
                <a:gd name="T110" fmla="*/ 708 w 708"/>
                <a:gd name="T11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8" h="613">
                  <a:moveTo>
                    <a:pt x="688" y="0"/>
                  </a:moveTo>
                  <a:lnTo>
                    <a:pt x="654" y="354"/>
                  </a:lnTo>
                  <a:lnTo>
                    <a:pt x="654" y="354"/>
                  </a:lnTo>
                  <a:lnTo>
                    <a:pt x="654" y="354"/>
                  </a:lnTo>
                  <a:lnTo>
                    <a:pt x="651" y="328"/>
                  </a:lnTo>
                  <a:lnTo>
                    <a:pt x="645" y="302"/>
                  </a:lnTo>
                  <a:lnTo>
                    <a:pt x="637" y="275"/>
                  </a:lnTo>
                  <a:lnTo>
                    <a:pt x="628" y="249"/>
                  </a:lnTo>
                  <a:lnTo>
                    <a:pt x="617" y="224"/>
                  </a:lnTo>
                  <a:lnTo>
                    <a:pt x="604" y="199"/>
                  </a:lnTo>
                  <a:lnTo>
                    <a:pt x="589" y="177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61" y="141"/>
                  </a:lnTo>
                  <a:lnTo>
                    <a:pt x="545" y="125"/>
                  </a:lnTo>
                  <a:lnTo>
                    <a:pt x="531" y="111"/>
                  </a:lnTo>
                  <a:lnTo>
                    <a:pt x="515" y="98"/>
                  </a:lnTo>
                  <a:lnTo>
                    <a:pt x="498" y="85"/>
                  </a:lnTo>
                  <a:lnTo>
                    <a:pt x="481" y="74"/>
                  </a:lnTo>
                  <a:lnTo>
                    <a:pt x="462" y="63"/>
                  </a:lnTo>
                  <a:lnTo>
                    <a:pt x="445" y="54"/>
                  </a:lnTo>
                  <a:lnTo>
                    <a:pt x="425" y="45"/>
                  </a:lnTo>
                  <a:lnTo>
                    <a:pt x="407" y="37"/>
                  </a:lnTo>
                  <a:lnTo>
                    <a:pt x="387" y="31"/>
                  </a:lnTo>
                  <a:lnTo>
                    <a:pt x="365" y="25"/>
                  </a:lnTo>
                  <a:lnTo>
                    <a:pt x="345" y="21"/>
                  </a:lnTo>
                  <a:lnTo>
                    <a:pt x="324" y="18"/>
                  </a:lnTo>
                  <a:lnTo>
                    <a:pt x="303" y="17"/>
                  </a:lnTo>
                  <a:lnTo>
                    <a:pt x="281" y="17"/>
                  </a:lnTo>
                  <a:lnTo>
                    <a:pt x="281" y="17"/>
                  </a:lnTo>
                  <a:lnTo>
                    <a:pt x="260" y="17"/>
                  </a:lnTo>
                  <a:lnTo>
                    <a:pt x="238" y="18"/>
                  </a:lnTo>
                  <a:lnTo>
                    <a:pt x="218" y="21"/>
                  </a:lnTo>
                  <a:lnTo>
                    <a:pt x="198" y="25"/>
                  </a:lnTo>
                  <a:lnTo>
                    <a:pt x="180" y="30"/>
                  </a:lnTo>
                  <a:lnTo>
                    <a:pt x="160" y="35"/>
                  </a:lnTo>
                  <a:lnTo>
                    <a:pt x="141" y="43"/>
                  </a:lnTo>
                  <a:lnTo>
                    <a:pt x="124" y="51"/>
                  </a:lnTo>
                  <a:lnTo>
                    <a:pt x="106" y="60"/>
                  </a:lnTo>
                  <a:lnTo>
                    <a:pt x="88" y="70"/>
                  </a:lnTo>
                  <a:lnTo>
                    <a:pt x="73" y="80"/>
                  </a:lnTo>
                  <a:lnTo>
                    <a:pt x="57" y="91"/>
                  </a:lnTo>
                  <a:lnTo>
                    <a:pt x="41" y="102"/>
                  </a:lnTo>
                  <a:lnTo>
                    <a:pt x="27" y="117"/>
                  </a:lnTo>
                  <a:lnTo>
                    <a:pt x="13" y="130"/>
                  </a:lnTo>
                  <a:lnTo>
                    <a:pt x="0" y="144"/>
                  </a:lnTo>
                  <a:lnTo>
                    <a:pt x="16" y="157"/>
                  </a:lnTo>
                  <a:lnTo>
                    <a:pt x="16" y="157"/>
                  </a:lnTo>
                  <a:lnTo>
                    <a:pt x="28" y="142"/>
                  </a:lnTo>
                  <a:lnTo>
                    <a:pt x="41" y="130"/>
                  </a:lnTo>
                  <a:lnTo>
                    <a:pt x="54" y="118"/>
                  </a:lnTo>
                  <a:lnTo>
                    <a:pt x="68" y="107"/>
                  </a:lnTo>
                  <a:lnTo>
                    <a:pt x="84" y="95"/>
                  </a:lnTo>
                  <a:lnTo>
                    <a:pt x="100" y="85"/>
                  </a:lnTo>
                  <a:lnTo>
                    <a:pt x="116" y="77"/>
                  </a:lnTo>
                  <a:lnTo>
                    <a:pt x="133" y="68"/>
                  </a:lnTo>
                  <a:lnTo>
                    <a:pt x="150" y="61"/>
                  </a:lnTo>
                  <a:lnTo>
                    <a:pt x="167" y="55"/>
                  </a:lnTo>
                  <a:lnTo>
                    <a:pt x="184" y="50"/>
                  </a:lnTo>
                  <a:lnTo>
                    <a:pt x="203" y="44"/>
                  </a:lnTo>
                  <a:lnTo>
                    <a:pt x="221" y="41"/>
                  </a:lnTo>
                  <a:lnTo>
                    <a:pt x="241" y="38"/>
                  </a:lnTo>
                  <a:lnTo>
                    <a:pt x="261" y="37"/>
                  </a:lnTo>
                  <a:lnTo>
                    <a:pt x="281" y="35"/>
                  </a:lnTo>
                  <a:lnTo>
                    <a:pt x="281" y="35"/>
                  </a:lnTo>
                  <a:lnTo>
                    <a:pt x="304" y="37"/>
                  </a:lnTo>
                  <a:lnTo>
                    <a:pt x="328" y="38"/>
                  </a:lnTo>
                  <a:lnTo>
                    <a:pt x="351" y="43"/>
                  </a:lnTo>
                  <a:lnTo>
                    <a:pt x="374" y="48"/>
                  </a:lnTo>
                  <a:lnTo>
                    <a:pt x="395" y="54"/>
                  </a:lnTo>
                  <a:lnTo>
                    <a:pt x="415" y="63"/>
                  </a:lnTo>
                  <a:lnTo>
                    <a:pt x="435" y="71"/>
                  </a:lnTo>
                  <a:lnTo>
                    <a:pt x="455" y="81"/>
                  </a:lnTo>
                  <a:lnTo>
                    <a:pt x="474" y="91"/>
                  </a:lnTo>
                  <a:lnTo>
                    <a:pt x="491" y="104"/>
                  </a:lnTo>
                  <a:lnTo>
                    <a:pt x="508" y="117"/>
                  </a:lnTo>
                  <a:lnTo>
                    <a:pt x="524" y="131"/>
                  </a:lnTo>
                  <a:lnTo>
                    <a:pt x="538" y="145"/>
                  </a:lnTo>
                  <a:lnTo>
                    <a:pt x="552" y="161"/>
                  </a:lnTo>
                  <a:lnTo>
                    <a:pt x="565" y="177"/>
                  </a:lnTo>
                  <a:lnTo>
                    <a:pt x="577" y="194"/>
                  </a:lnTo>
                  <a:lnTo>
                    <a:pt x="577" y="194"/>
                  </a:lnTo>
                  <a:lnTo>
                    <a:pt x="587" y="209"/>
                  </a:lnTo>
                  <a:lnTo>
                    <a:pt x="595" y="225"/>
                  </a:lnTo>
                  <a:lnTo>
                    <a:pt x="602" y="241"/>
                  </a:lnTo>
                  <a:lnTo>
                    <a:pt x="609" y="258"/>
                  </a:lnTo>
                  <a:lnTo>
                    <a:pt x="621" y="292"/>
                  </a:lnTo>
                  <a:lnTo>
                    <a:pt x="629" y="326"/>
                  </a:lnTo>
                  <a:lnTo>
                    <a:pt x="635" y="359"/>
                  </a:lnTo>
                  <a:lnTo>
                    <a:pt x="638" y="393"/>
                  </a:lnTo>
                  <a:lnTo>
                    <a:pt x="638" y="425"/>
                  </a:lnTo>
                  <a:lnTo>
                    <a:pt x="635" y="455"/>
                  </a:lnTo>
                  <a:lnTo>
                    <a:pt x="635" y="455"/>
                  </a:lnTo>
                  <a:lnTo>
                    <a:pt x="631" y="478"/>
                  </a:lnTo>
                  <a:lnTo>
                    <a:pt x="622" y="509"/>
                  </a:lnTo>
                  <a:lnTo>
                    <a:pt x="617" y="526"/>
                  </a:lnTo>
                  <a:lnTo>
                    <a:pt x="608" y="546"/>
                  </a:lnTo>
                  <a:lnTo>
                    <a:pt x="599" y="566"/>
                  </a:lnTo>
                  <a:lnTo>
                    <a:pt x="587" y="586"/>
                  </a:lnTo>
                  <a:lnTo>
                    <a:pt x="594" y="613"/>
                  </a:lnTo>
                  <a:lnTo>
                    <a:pt x="594" y="613"/>
                  </a:lnTo>
                  <a:lnTo>
                    <a:pt x="608" y="589"/>
                  </a:lnTo>
                  <a:lnTo>
                    <a:pt x="621" y="565"/>
                  </a:lnTo>
                  <a:lnTo>
                    <a:pt x="632" y="538"/>
                  </a:lnTo>
                  <a:lnTo>
                    <a:pt x="642" y="509"/>
                  </a:lnTo>
                  <a:lnTo>
                    <a:pt x="651" y="476"/>
                  </a:lnTo>
                  <a:lnTo>
                    <a:pt x="659" y="438"/>
                  </a:lnTo>
                  <a:lnTo>
                    <a:pt x="667" y="393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95" y="128"/>
                  </a:lnTo>
                  <a:lnTo>
                    <a:pt x="708" y="0"/>
                  </a:lnTo>
                  <a:lnTo>
                    <a:pt x="6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61775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532ED1-7191-F948-A4A2-7318F411C5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3E92DD-00F0-49E4-B301-63ACC8101F62}" type="datetime1">
              <a:rPr lang="en-GB" smtClean="0"/>
              <a:t>10/04/2025</a:t>
            </a:fld>
            <a:endParaRPr lang="en-GB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4896188-1C5F-694D-8C6B-1FA2CA02149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3B6E73-054D-6C4E-9975-9A683C5A967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3091C91-9AE2-304B-870F-2A07DCDC9E55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67282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196234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196234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B29A604-DB0B-E94F-AE2E-8CE9913BC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9163A6-8406-4EBA-90EB-6D0B6A8D0945}" type="datetime1">
              <a:rPr lang="en-GB" smtClean="0"/>
              <a:t>10/04/2025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DEF9D0-68BD-634F-B876-06D382A9168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72101F-6B99-614B-8565-79324F6F180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9F8B4D7A-C690-B340-89C7-3ACF819A4C8B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00289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420000" cy="4101042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86000" y="1825625"/>
            <a:ext cx="3420000" cy="4101042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8668C51-C960-0D4C-BFF7-F96E45146457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7933800" y="1825625"/>
            <a:ext cx="3420000" cy="4101042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DB1D902E-1197-374C-AC97-CFE956DDBD2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71B02-3890-4231-9D73-972836A2CB7C}" type="datetime1">
              <a:rPr lang="en-GB" smtClean="0"/>
              <a:t>10/04/2025</a:t>
            </a:fld>
            <a:endParaRPr lang="en-GB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FFF02E3-2E05-3944-B750-7AAFBCC1612F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20D698-E8D5-BB4D-895B-89EE952D3A3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2EE84657-0B82-4F42-AA46-C6E661CCFBB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23731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5085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5085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36987D3E-7CA5-BA47-B2F9-C5B36D9253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E5B0D0-D42B-41F7-B2ED-552F53C31B54}" type="datetime1">
              <a:rPr lang="en-GB" smtClean="0"/>
              <a:t>10/04/2025</a:t>
            </a:fld>
            <a:endParaRPr lang="en-GB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2B9BDCFD-CE17-474D-935F-B7559CA4276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DC34C9-00E0-D742-BE52-39B07CBF350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EB78A393-D2E7-5046-ADEF-2E975225B0B5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04403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3077" y="365126"/>
            <a:ext cx="11705248" cy="789598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3BA8B197-D71E-DD42-B56C-69CFF11B02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D6B8B5-70C7-49C8-834C-4DD457BB418E}" type="datetime1">
              <a:rPr lang="en-GB" smtClean="0"/>
              <a:t>10/04/2025</a:t>
            </a:fld>
            <a:endParaRPr lang="en-GB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5EFB59AF-8E24-7946-95D8-A518BFE5288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A69FA1-B048-DD41-98A9-3CA9AFCDB77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4F499AE-EEAE-1237-7C19-8A7BF9149147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749062" y="6418263"/>
            <a:ext cx="3622430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GB" dirty="0"/>
              <a:t>HSE-RP recommendations and guidelines for the preparation of LS3 activities  | EDMS 2959448</a:t>
            </a:r>
          </a:p>
        </p:txBody>
      </p:sp>
    </p:spTree>
    <p:extLst>
      <p:ext uri="{BB962C8B-B14F-4D97-AF65-F5344CB8AC3E}">
        <p14:creationId xmlns:p14="http://schemas.microsoft.com/office/powerpoint/2010/main" val="4127834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464A2D4E-4189-CA4B-A2EE-F4C727379C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DB9D8E-153B-4FB3-B29C-7F7B0DC7C091}" type="datetime1">
              <a:rPr lang="en-GB" smtClean="0"/>
              <a:t>10/04/2025</a:t>
            </a:fld>
            <a:endParaRPr lang="en-GB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093BDEE1-7BFB-8A4F-81CA-BB58E92B976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6719D1-DCC1-3149-88C4-91C47D30F00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94072E1B-D66B-744B-B8DC-021958ABE6A7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749062" y="6418263"/>
            <a:ext cx="3622430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GB" dirty="0"/>
              <a:t>HSE-RP recommendations and guidelines for the preparation of LS3 activities  | EDMS 2959448</a:t>
            </a:r>
          </a:p>
        </p:txBody>
      </p:sp>
    </p:spTree>
    <p:extLst>
      <p:ext uri="{BB962C8B-B14F-4D97-AF65-F5344CB8AC3E}">
        <p14:creationId xmlns:p14="http://schemas.microsoft.com/office/powerpoint/2010/main" val="8223020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CF02630-B49F-4949-93AD-71D094A347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35D2D7-1D97-4386-B1E0-1E27FA31A50E}" type="datetime1">
              <a:rPr lang="en-GB" smtClean="0"/>
              <a:t>10/04/2025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4F2A15-BEFC-C94F-96B6-404B5C1775E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EDB7FD-2ECA-DE4D-9982-0839717E515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5F80ECEA-B349-4849-97A1-E06CD49ACF30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1621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D96F824-7D53-2340-AE1A-7348FB3774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2A7307-F139-42C2-B681-21B16956D5EB}" type="datetime1">
              <a:rPr lang="en-GB" smtClean="0"/>
              <a:t>10/04/2025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D3994B-B1A9-C942-A725-14DA23EB80B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82ECF0-2374-F048-9206-C3C9010A35A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BB29B97B-277E-1F4D-A88D-15D85437AA6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4111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5">
            <a:extLst>
              <a:ext uri="{FF2B5EF4-FFF2-40B4-BE49-F238E27FC236}">
                <a16:creationId xmlns:a16="http://schemas.microsoft.com/office/drawing/2014/main" id="{C69C39AF-9BEB-EE4F-B659-D22773BEC3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3475"/>
            <a:ext cx="12192000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>
            <a:extLst>
              <a:ext uri="{FF2B5EF4-FFF2-40B4-BE49-F238E27FC236}">
                <a16:creationId xmlns:a16="http://schemas.microsoft.com/office/drawing/2014/main" id="{678837D9-F349-4B4D-B2A2-C8D96B2542A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1028" name="Text Placeholder 2">
            <a:extLst>
              <a:ext uri="{FF2B5EF4-FFF2-40B4-BE49-F238E27FC236}">
                <a16:creationId xmlns:a16="http://schemas.microsoft.com/office/drawing/2014/main" id="{9D8CA463-ECAB-EB4E-B250-6BA4E6797E6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18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C25944-1B6B-C245-AB7E-413CF77C2B6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418763" y="6427788"/>
            <a:ext cx="90805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30E254F4-29D7-413A-8525-CFE1F9DD7FCE}" type="datetime1">
              <a:rPr lang="en-GB" smtClean="0"/>
              <a:t>10/04/2025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E65E5E-4974-3447-B9D9-B77B2649E3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15725" y="6435725"/>
            <a:ext cx="482600" cy="331788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6DD0D816-059C-4E47-A9FF-2F36CA877CF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551EDF-DE6A-A34B-AE4D-DAC78E2252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741738" y="6418263"/>
            <a:ext cx="34528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  <p:sp>
        <p:nvSpPr>
          <p:cNvPr id="1033" name="TextBox 16">
            <a:extLst>
              <a:ext uri="{FF2B5EF4-FFF2-40B4-BE49-F238E27FC236}">
                <a16:creationId xmlns:a16="http://schemas.microsoft.com/office/drawing/2014/main" id="{96546E11-A4F0-E941-9836-40CFF2B19D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493838" y="6691313"/>
            <a:ext cx="2476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GB" altLang="en-US"/>
              <a:t> </a:t>
            </a:r>
          </a:p>
        </p:txBody>
      </p:sp>
      <p:pic>
        <p:nvPicPr>
          <p:cNvPr id="2" name="Picture 35">
            <a:extLst>
              <a:ext uri="{FF2B5EF4-FFF2-40B4-BE49-F238E27FC236}">
                <a16:creationId xmlns:a16="http://schemas.microsoft.com/office/drawing/2014/main" id="{0FE4E30D-9AA3-4347-90AF-33C423D004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575" y="6311900"/>
            <a:ext cx="225107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</p:sldLayoutIdLst>
  <p:hf hdr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 kern="120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</p:sldLayoutIdLst>
  <p:hf hdr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756842/1" TargetMode="External"/><Relationship Id="rId2" Type="http://schemas.openxmlformats.org/officeDocument/2006/relationships/hyperlink" Target="https://edms.cern.ch/document/2058239/1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hyperlink" Target="https://edms.cern.ch/document/1355933/1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.sharepoint.com/:b:/s/rpps/public-portal/Ec_eeAYg7KJDqn8SZTZHp7QB24qC7clKS8vOWnnfEgav_g?e=yw9Rx2" TargetMode="External"/><Relationship Id="rId2" Type="http://schemas.openxmlformats.org/officeDocument/2006/relationships/hyperlink" Target="https://edms.cern.ch/document/1363543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3123836/1.0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ern.sharepoint.com/:b:/s/rpps/public-portal/EVx46Po0UHBIiZ5-gi0Ob_4BiHIKSSDYmZeph7L92POcNg?e=E4UwFJ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650785/1.0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1EC648-AE0A-1E6D-A5B7-7E7F1BC88C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56557" y="452891"/>
            <a:ext cx="10515600" cy="1449387"/>
          </a:xfrm>
        </p:spPr>
        <p:txBody>
          <a:bodyPr/>
          <a:lstStyle/>
          <a:p>
            <a:pPr algn="ctr"/>
            <a:r>
              <a:rPr lang="en-GB" b="1" i="0" dirty="0">
                <a:solidFill>
                  <a:srgbClr val="1A63A0"/>
                </a:solidFill>
                <a:effectLst/>
                <a:latin typeface="Roboto" panose="02000000000000000000" pitchFamily="2" charset="0"/>
              </a:rPr>
              <a:t>Hot spots mapping of CERN’s accelerator facilities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8FB1EF0-100E-0F49-182A-DCB70B24BA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2450873"/>
            <a:ext cx="10702018" cy="2504850"/>
          </a:xfrm>
        </p:spPr>
        <p:txBody>
          <a:bodyPr/>
          <a:lstStyle/>
          <a:p>
            <a:r>
              <a:rPr lang="en-GB" dirty="0"/>
              <a:t>Helmut Vincke on behalf of RP</a:t>
            </a:r>
          </a:p>
          <a:p>
            <a:endParaRPr lang="en-GB" dirty="0"/>
          </a:p>
          <a:p>
            <a:r>
              <a:rPr lang="en-GB" dirty="0"/>
              <a:t>Many thanks for providing information and material to: C. Ahdida, D. Bozzato, A. Devienne , R. Froeschl, J-F. Gruber, A. Infantino, F. Philippon , Y. Pira, F. Pozzi and to all (to me unknown) colleagues who provided them with information  </a:t>
            </a:r>
          </a:p>
        </p:txBody>
      </p:sp>
    </p:spTree>
    <p:extLst>
      <p:ext uri="{BB962C8B-B14F-4D97-AF65-F5344CB8AC3E}">
        <p14:creationId xmlns:p14="http://schemas.microsoft.com/office/powerpoint/2010/main" val="27278556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1930CE-9F55-7568-8A89-31D9E3DD8B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63E92DD-00F0-49E4-B301-63ACC8101F62}" type="datetime1">
              <a:rPr lang="en-GB" smtClean="0"/>
              <a:t>10/04/2025</a:t>
            </a:fld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78B18A-3B82-B6D4-01D6-1AD081120E5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E3B6E73-054D-6C4E-9975-9A683C5A9677}" type="slidenum">
              <a:rPr lang="en-GB" smtClean="0"/>
              <a:pPr>
                <a:defRPr/>
              </a:pPr>
              <a:t>10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4CA379-DE42-E9BE-C0AA-93B55045939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  <p:pic>
        <p:nvPicPr>
          <p:cNvPr id="8" name="Picture 7" descr="A diagram of a medical facility&#10;&#10;AI-generated content may be incorrect.">
            <a:extLst>
              <a:ext uri="{FF2B5EF4-FFF2-40B4-BE49-F238E27FC236}">
                <a16:creationId xmlns:a16="http://schemas.microsoft.com/office/drawing/2014/main" id="{CC7A0B16-994B-52EA-D99B-229B13777A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" r="29383" b="88070"/>
          <a:stretch/>
        </p:blipFill>
        <p:spPr>
          <a:xfrm>
            <a:off x="2534920" y="115433"/>
            <a:ext cx="8026400" cy="77356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31E11BA-B47C-9243-13C8-46FE7B64FA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4920" y="710459"/>
            <a:ext cx="7685889" cy="5437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3528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69789E-3E4B-6984-4152-1236103845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BC668-22D4-1A29-A5E9-076393F064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912" y="93662"/>
            <a:ext cx="10515600" cy="1325563"/>
          </a:xfrm>
        </p:spPr>
        <p:txBody>
          <a:bodyPr/>
          <a:lstStyle/>
          <a:p>
            <a:r>
              <a:rPr lang="en-US" dirty="0"/>
              <a:t>East Area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97E0C5-3EF2-E4B7-0CDD-E77BCA50C6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919" y="1251176"/>
            <a:ext cx="11353800" cy="4966743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Hottest areas </a:t>
            </a:r>
          </a:p>
          <a:p>
            <a:r>
              <a:rPr lang="en-US" sz="2400" dirty="0"/>
              <a:t>Primary Area EA1 </a:t>
            </a:r>
          </a:p>
          <a:p>
            <a:pPr lvl="1"/>
            <a:r>
              <a:rPr lang="en-US" sz="2000" dirty="0"/>
              <a:t>Particularly the </a:t>
            </a:r>
            <a:r>
              <a:rPr lang="en-US" sz="2000" b="1" dirty="0"/>
              <a:t>Target Area </a:t>
            </a:r>
            <a:r>
              <a:rPr lang="en-US" sz="2000" dirty="0"/>
              <a:t>(in red)</a:t>
            </a:r>
          </a:p>
          <a:p>
            <a:pPr lvl="1">
              <a:buFont typeface="Wingdings" panose="05000000000000000000" pitchFamily="2" charset="2"/>
              <a:buChar char="à"/>
            </a:pPr>
            <a:r>
              <a:rPr lang="en-US" sz="2000" dirty="0">
                <a:sym typeface="Wingdings" panose="05000000000000000000" pitchFamily="2" charset="2"/>
              </a:rPr>
              <a:t> RP study </a:t>
            </a:r>
            <a:r>
              <a:rPr lang="en-US" sz="2000" dirty="0">
                <a:sym typeface="Wingdings" panose="05000000000000000000" pitchFamily="2" charset="2"/>
                <a:hlinkClick r:id="rId2"/>
              </a:rPr>
              <a:t>EDMS 2058239</a:t>
            </a:r>
            <a:endParaRPr lang="en-US" sz="2000" dirty="0">
              <a:sym typeface="Wingdings" panose="05000000000000000000" pitchFamily="2" charset="2"/>
            </a:endParaRPr>
          </a:p>
          <a:p>
            <a:pPr lvl="1">
              <a:buFont typeface="Wingdings" panose="05000000000000000000" pitchFamily="2" charset="2"/>
              <a:buChar char="à"/>
            </a:pPr>
            <a:r>
              <a:rPr lang="en-US" sz="2000" dirty="0">
                <a:sym typeface="Wingdings" panose="05000000000000000000" pitchFamily="2" charset="2"/>
              </a:rPr>
              <a:t> RP survey note </a:t>
            </a:r>
            <a:r>
              <a:rPr lang="en-US" sz="2000" dirty="0">
                <a:sym typeface="Wingdings" panose="05000000000000000000" pitchFamily="2" charset="2"/>
                <a:hlinkClick r:id="rId3"/>
              </a:rPr>
              <a:t>EDMS 2756842</a:t>
            </a:r>
            <a:endParaRPr lang="en-US" sz="2000" dirty="0">
              <a:sym typeface="Wingdings" panose="05000000000000000000" pitchFamily="2" charset="2"/>
            </a:endParaRPr>
          </a:p>
          <a:p>
            <a:pPr lvl="1">
              <a:buFont typeface="Wingdings" panose="05000000000000000000" pitchFamily="2" charset="2"/>
              <a:buChar char="à"/>
            </a:pPr>
            <a:r>
              <a:rPr lang="en-US" sz="2000" dirty="0">
                <a:sym typeface="Wingdings" panose="05000000000000000000" pitchFamily="2" charset="2"/>
              </a:rPr>
              <a:t> </a:t>
            </a:r>
            <a:r>
              <a:rPr lang="en-GB" sz="2000" dirty="0"/>
              <a:t>100-300 </a:t>
            </a:r>
            <a:r>
              <a:rPr lang="en-GB" sz="2000" dirty="0" err="1"/>
              <a:t>uSv</a:t>
            </a:r>
            <a:r>
              <a:rPr lang="en-GB" sz="2000" dirty="0"/>
              <a:t>/h at 1 m of the </a:t>
            </a:r>
            <a:br>
              <a:rPr lang="en-GB" sz="2000" dirty="0"/>
            </a:br>
            <a:r>
              <a:rPr lang="en-GB" sz="2000" dirty="0"/>
              <a:t> elements of Target Area</a:t>
            </a:r>
            <a:endParaRPr lang="en-US" sz="2000" dirty="0">
              <a:sym typeface="Wingdings" panose="05000000000000000000" pitchFamily="2" charset="2"/>
            </a:endParaRPr>
          </a:p>
          <a:p>
            <a:r>
              <a:rPr lang="en-US" sz="2400" dirty="0"/>
              <a:t>Primary Area EA2</a:t>
            </a:r>
          </a:p>
          <a:p>
            <a:pPr lvl="1"/>
            <a:r>
              <a:rPr lang="en-US" sz="2000" dirty="0"/>
              <a:t>Particularly IRRAD-3 &amp; CHARM (in orange)</a:t>
            </a:r>
          </a:p>
          <a:p>
            <a:pPr lvl="1">
              <a:buFont typeface="Wingdings" panose="05000000000000000000" pitchFamily="2" charset="2"/>
              <a:buChar char="à"/>
            </a:pPr>
            <a:r>
              <a:rPr lang="en-US" sz="2000" dirty="0">
                <a:sym typeface="Wingdings" panose="05000000000000000000" pitchFamily="2" charset="2"/>
              </a:rPr>
              <a:t> RP study </a:t>
            </a:r>
            <a:r>
              <a:rPr lang="en-US" sz="2000" dirty="0">
                <a:sym typeface="Wingdings" panose="05000000000000000000" pitchFamily="2" charset="2"/>
                <a:hlinkClick r:id="rId4"/>
              </a:rPr>
              <a:t>EDMS 1355933</a:t>
            </a:r>
            <a:endParaRPr lang="en-US" sz="2000" dirty="0">
              <a:sym typeface="Wingdings" panose="05000000000000000000" pitchFamily="2" charset="2"/>
            </a:endParaRPr>
          </a:p>
          <a:p>
            <a:pPr lvl="1">
              <a:buFont typeface="Wingdings" panose="05000000000000000000" pitchFamily="2" charset="2"/>
              <a:buChar char="à"/>
            </a:pPr>
            <a:r>
              <a:rPr lang="en-US" sz="2000" dirty="0">
                <a:sym typeface="Wingdings" panose="05000000000000000000" pitchFamily="2" charset="2"/>
              </a:rPr>
              <a:t> RP survey: </a:t>
            </a:r>
            <a:r>
              <a:rPr lang="en-GB" sz="2000" dirty="0">
                <a:sym typeface="Wingdings" panose="05000000000000000000" pitchFamily="2" charset="2"/>
              </a:rPr>
              <a:t>100-800 </a:t>
            </a:r>
            <a:r>
              <a:rPr lang="en-GB" sz="2000" dirty="0" err="1">
                <a:sym typeface="Wingdings" panose="05000000000000000000" pitchFamily="2" charset="2"/>
              </a:rPr>
              <a:t>uSv</a:t>
            </a:r>
            <a:r>
              <a:rPr lang="en-GB" sz="2000" dirty="0">
                <a:sym typeface="Wingdings" panose="05000000000000000000" pitchFamily="2" charset="2"/>
              </a:rPr>
              <a:t>/h in the most activated referenced positions of IRRAD &amp; CHARM </a:t>
            </a:r>
            <a:endParaRPr lang="en-US" sz="20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en-US" sz="2000" b="1" dirty="0"/>
              <a:t>Note: </a:t>
            </a:r>
            <a:r>
              <a:rPr lang="en-US" altLang="en-US" sz="2000" dirty="0"/>
              <a:t>rather recent installations (2015 for CHARM and 2021 for Target Area + T9/T10/T11) with limited number of cables in hottest areas and little cabling replacement issue expected from a RP perspective after reasonable cool-down times.</a:t>
            </a: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FB5F5D-B17D-66DE-45E2-3ACF030EA05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E3B6E73-054D-6C4E-9975-9A683C5A9677}" type="slidenum">
              <a:rPr lang="en-GB" smtClean="0"/>
              <a:pPr>
                <a:defRPr/>
              </a:pPr>
              <a:t>11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3C09A1-2CDD-DAE3-EFC5-01E6923135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9772" y="6418263"/>
            <a:ext cx="37847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GB"/>
            </a:defPPr>
            <a:lvl1pPr algn="ctr" rtl="0" eaLnBrk="1" fontAlgn="auto" hangingPunct="1">
              <a:spcBef>
                <a:spcPts val="0"/>
              </a:spcBef>
              <a:spcAft>
                <a:spcPts val="0"/>
              </a:spcAft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/>
              <a:t>ICAB WG: RP input from LINAC4, PSBooster and East Area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ED865C9-CFCD-D01E-9764-EFA7E79AC3D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18689" y="1102178"/>
            <a:ext cx="6342014" cy="3368674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07FDB760-0201-F895-6B0F-7D0A9A13F98E}"/>
              </a:ext>
            </a:extLst>
          </p:cNvPr>
          <p:cNvSpPr/>
          <p:nvPr/>
        </p:nvSpPr>
        <p:spPr>
          <a:xfrm rot="391500">
            <a:off x="6191613" y="2338736"/>
            <a:ext cx="1074730" cy="450850"/>
          </a:xfrm>
          <a:prstGeom prst="rect">
            <a:avLst/>
          </a:prstGeom>
          <a:solidFill>
            <a:schemeClr val="accent5"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1720264-4F6C-5E65-C9BD-06F1F878057F}"/>
              </a:ext>
            </a:extLst>
          </p:cNvPr>
          <p:cNvSpPr/>
          <p:nvPr/>
        </p:nvSpPr>
        <p:spPr>
          <a:xfrm rot="391500">
            <a:off x="9875806" y="3297234"/>
            <a:ext cx="1146570" cy="631548"/>
          </a:xfrm>
          <a:prstGeom prst="rect">
            <a:avLst/>
          </a:prstGeom>
          <a:solidFill>
            <a:srgbClr val="FFC000">
              <a:alpha val="53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5001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9" grpId="0" animBg="1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6D6CB28-41C0-45B5-5B92-37FC127DA2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04/04/2025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C2F7427-6317-BC94-746C-993B7FB0B9A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6719D1-DCC1-3149-88C4-91C47D30F00F}" type="slidenum">
              <a:rPr lang="en-GB" smtClean="0"/>
              <a:pPr>
                <a:defRPr/>
              </a:pPr>
              <a:t>12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928105-301C-9C25-34B4-AD85F6DE8D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9772" y="6418263"/>
            <a:ext cx="37847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GB"/>
            </a:defPPr>
            <a:lvl1pPr algn="ctr" rtl="0" eaLnBrk="1" fontAlgn="auto" hangingPunct="1">
              <a:spcBef>
                <a:spcPts val="0"/>
              </a:spcBef>
              <a:spcAft>
                <a:spcPts val="0"/>
              </a:spcAft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/>
              <a:t>ICAB WG: RP input from LINAC4, PSBooster and East Area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BB95864-869C-AD78-2432-B7035B1F450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389" r="7734"/>
          <a:stretch/>
        </p:blipFill>
        <p:spPr>
          <a:xfrm>
            <a:off x="85043" y="2157814"/>
            <a:ext cx="6010957" cy="293089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09001CF-B622-F0BE-09B5-7740E9E089D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6191" b="10175"/>
          <a:stretch/>
        </p:blipFill>
        <p:spPr>
          <a:xfrm>
            <a:off x="6359525" y="1564640"/>
            <a:ext cx="5638800" cy="355776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C940EAC-8A7D-1E6E-37DC-E555DC43E841}"/>
              </a:ext>
            </a:extLst>
          </p:cNvPr>
          <p:cNvSpPr txBox="1"/>
          <p:nvPr/>
        </p:nvSpPr>
        <p:spPr>
          <a:xfrm>
            <a:off x="1879600" y="5122409"/>
            <a:ext cx="258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Cool down of 6 months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8672B72-E319-94E2-39FD-B15EE923BF9B}"/>
              </a:ext>
            </a:extLst>
          </p:cNvPr>
          <p:cNvSpPr txBox="1"/>
          <p:nvPr/>
        </p:nvSpPr>
        <p:spPr>
          <a:xfrm>
            <a:off x="7437120" y="5340781"/>
            <a:ext cx="2712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Cool down of 1 week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6E510C4-1727-D65D-586B-EC2CC60BC5D6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dirty="0"/>
              <a:t>East Area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EF97004-B536-C252-70AB-A5602C2F0289}"/>
              </a:ext>
            </a:extLst>
          </p:cNvPr>
          <p:cNvSpPr txBox="1"/>
          <p:nvPr/>
        </p:nvSpPr>
        <p:spPr>
          <a:xfrm>
            <a:off x="3090521" y="1223064"/>
            <a:ext cx="6675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Dose rate levels next to target and CHARM-IRRAD area, conservative study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BAEC76A4-3903-BAAB-CD38-2D178060106C}"/>
              </a:ext>
            </a:extLst>
          </p:cNvPr>
          <p:cNvCxnSpPr/>
          <p:nvPr/>
        </p:nvCxnSpPr>
        <p:spPr>
          <a:xfrm flipH="1">
            <a:off x="4109720" y="1615208"/>
            <a:ext cx="1635760" cy="8485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5FDF8D7-E61B-26E1-7571-45AA84F1E50B}"/>
              </a:ext>
            </a:extLst>
          </p:cNvPr>
          <p:cNvCxnSpPr/>
          <p:nvPr/>
        </p:nvCxnSpPr>
        <p:spPr>
          <a:xfrm>
            <a:off x="7604760" y="1564640"/>
            <a:ext cx="1188720" cy="7696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5223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88069A1-7840-1059-EBCB-4646B3A686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2DB9D8E-153B-4FB3-B29C-7F7B0DC7C091}" type="datetime1">
              <a:rPr lang="en-GB" smtClean="0"/>
              <a:t>10/04/2025</a:t>
            </a:fld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E5444F0-2698-0924-015B-AC33A8BDB25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6719D1-DCC1-3149-88C4-91C47D30F00F}" type="slidenum">
              <a:rPr lang="en-GB" smtClean="0"/>
              <a:pPr>
                <a:defRPr/>
              </a:pPr>
              <a:t>13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654958-C81F-7F79-E31C-916E49D137E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HSE-RP recommendations and guidelines for the preparation of LS3 activities  | EDMS 2959448</a:t>
            </a:r>
            <a:endParaRPr lang="en-GB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56CD636-D7EB-7AF0-A6C6-63213AD34B03}"/>
              </a:ext>
            </a:extLst>
          </p:cNvPr>
          <p:cNvGrpSpPr/>
          <p:nvPr/>
        </p:nvGrpSpPr>
        <p:grpSpPr>
          <a:xfrm>
            <a:off x="1799042" y="74612"/>
            <a:ext cx="7508214" cy="5991602"/>
            <a:chOff x="1799042" y="74612"/>
            <a:chExt cx="7508214" cy="5991602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7DC736C4-A8C4-06AE-799A-6B235161F9C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99042" y="74612"/>
              <a:ext cx="7508214" cy="5991602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439CF434-3BDF-7A70-82DC-2B3875632C7A}"/>
                </a:ext>
              </a:extLst>
            </p:cNvPr>
            <p:cNvSpPr txBox="1"/>
            <p:nvPr/>
          </p:nvSpPr>
          <p:spPr>
            <a:xfrm>
              <a:off x="1833880" y="74612"/>
              <a:ext cx="3393440" cy="132343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4000" dirty="0"/>
                <a:t>SPS complex</a:t>
              </a:r>
            </a:p>
            <a:p>
              <a:pPr algn="ctr"/>
              <a:r>
                <a:rPr lang="en-GB" sz="4000" dirty="0"/>
                <a:t>overview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74157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A295DA-09A8-72A0-EA8A-BF126BAD6F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Transfer line TT10: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531172-0A96-344F-1139-F431337A29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63E92DD-00F0-49E4-B301-63ACC8101F62}" type="datetime1">
              <a:rPr lang="en-GB" smtClean="0"/>
              <a:t>10/04/2025</a:t>
            </a:fld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1416A6-7352-7CF6-3903-9C2937889A0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E3B6E73-054D-6C4E-9975-9A683C5A9677}" type="slidenum">
              <a:rPr lang="en-GB" smtClean="0"/>
              <a:pPr>
                <a:defRPr/>
              </a:pPr>
              <a:t>14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A8D27FE-C4C0-7523-87E9-B6AD3A6BA09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ED1B192-DDD8-1DB4-999C-04FC1FAA52D3}"/>
              </a:ext>
            </a:extLst>
          </p:cNvPr>
          <p:cNvSpPr txBox="1"/>
          <p:nvPr/>
        </p:nvSpPr>
        <p:spPr>
          <a:xfrm>
            <a:off x="681718" y="2408464"/>
            <a:ext cx="78989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No critical radiation hot spot in this line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8FB6012-015A-24D7-06B2-CFBA032C750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9294" t="38021" r="20669"/>
          <a:stretch/>
        </p:blipFill>
        <p:spPr>
          <a:xfrm>
            <a:off x="6490606" y="1364116"/>
            <a:ext cx="4563836" cy="3759803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72FA1585-68F7-19FD-35B0-BBBFF71244CA}"/>
              </a:ext>
            </a:extLst>
          </p:cNvPr>
          <p:cNvSpPr/>
          <p:nvPr/>
        </p:nvSpPr>
        <p:spPr>
          <a:xfrm>
            <a:off x="7319246" y="3366287"/>
            <a:ext cx="262991" cy="1735741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B4EA892-C28A-2287-00EC-BBFD2B350EA9}"/>
              </a:ext>
            </a:extLst>
          </p:cNvPr>
          <p:cNvCxnSpPr/>
          <p:nvPr/>
        </p:nvCxnSpPr>
        <p:spPr>
          <a:xfrm>
            <a:off x="4371975" y="1445079"/>
            <a:ext cx="2877911" cy="253501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6441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8C88B4-D20F-18D5-A4C1-5DB4BACB19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16554"/>
          </a:xfrm>
        </p:spPr>
        <p:txBody>
          <a:bodyPr/>
          <a:lstStyle/>
          <a:p>
            <a:pPr algn="ctr"/>
            <a:r>
              <a:rPr lang="en-GB" dirty="0"/>
              <a:t>SPS-complex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E6A9AD-9F4E-BC4E-2100-9687A13BFD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1212" y="1491671"/>
            <a:ext cx="10918507" cy="4184650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GB" dirty="0"/>
              <a:t>Areas of main concerns are: </a:t>
            </a:r>
            <a:r>
              <a:rPr lang="en-GB" b="1" dirty="0"/>
              <a:t>BA2, TT20, TDC2, TCC2, TCC8</a:t>
            </a:r>
          </a:p>
          <a:p>
            <a:pPr>
              <a:spcAft>
                <a:spcPts val="1200"/>
              </a:spcAft>
            </a:pPr>
            <a:r>
              <a:rPr lang="en-GB" dirty="0"/>
              <a:t>BA1: strongly reduced issues since dumps were removed</a:t>
            </a:r>
          </a:p>
          <a:p>
            <a:pPr>
              <a:spcAft>
                <a:spcPts val="1200"/>
              </a:spcAft>
            </a:pPr>
            <a:r>
              <a:rPr lang="en-GB" dirty="0"/>
              <a:t>BA3, BA4, BA5 and BA6 are not critical in terms of dose rates</a:t>
            </a:r>
          </a:p>
          <a:p>
            <a:pPr>
              <a:spcAft>
                <a:spcPts val="1200"/>
              </a:spcAft>
            </a:pPr>
            <a:r>
              <a:rPr lang="en-GB" dirty="0"/>
              <a:t>Dose details : next slides</a:t>
            </a:r>
          </a:p>
          <a:p>
            <a:pPr>
              <a:spcAft>
                <a:spcPts val="1200"/>
              </a:spcAft>
            </a:pPr>
            <a:r>
              <a:rPr lang="en-GB" dirty="0"/>
              <a:t>Reminder: even small dose rates can lead to a high collective dose in case of long-term interventions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CCB8AE-20EA-1AC9-3DAC-EF851A21C8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63E92DD-00F0-49E4-B301-63ACC8101F62}" type="datetime1">
              <a:rPr lang="en-GB" smtClean="0"/>
              <a:t>10/04/2025</a:t>
            </a:fld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FA9DFD-1780-C5C2-8AEB-0EE796DEB82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E3B6E73-054D-6C4E-9975-9A683C5A9677}" type="slidenum">
              <a:rPr lang="en-GB" smtClean="0"/>
              <a:pPr>
                <a:defRPr/>
              </a:pPr>
              <a:t>15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796E54-CCED-E16E-31A7-78E365D60964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45765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D72A3D2-118C-425D-3F6F-A5983A28C2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345" y="319269"/>
            <a:ext cx="9078088" cy="590310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AA0CC35-87B7-0148-41EC-AC1E527FCE30}"/>
              </a:ext>
            </a:extLst>
          </p:cNvPr>
          <p:cNvSpPr txBox="1"/>
          <p:nvPr/>
        </p:nvSpPr>
        <p:spPr>
          <a:xfrm>
            <a:off x="9644931" y="922351"/>
            <a:ext cx="227672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Former radiation situation: </a:t>
            </a:r>
          </a:p>
          <a:p>
            <a:endParaRPr lang="en-GB" b="1" dirty="0"/>
          </a:p>
          <a:p>
            <a:r>
              <a:rPr lang="en-GB" dirty="0"/>
              <a:t>Hot spots around former beam dump locations (TIDV and TIDH) </a:t>
            </a:r>
            <a:r>
              <a:rPr lang="en-GB" b="1" dirty="0"/>
              <a:t>vanished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05068BF-16D1-C969-554A-2981F71EF7E8}"/>
              </a:ext>
            </a:extLst>
          </p:cNvPr>
          <p:cNvSpPr txBox="1"/>
          <p:nvPr/>
        </p:nvSpPr>
        <p:spPr>
          <a:xfrm>
            <a:off x="3339548" y="214685"/>
            <a:ext cx="43334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SPS BA1 (former situation)</a:t>
            </a:r>
          </a:p>
        </p:txBody>
      </p:sp>
    </p:spTree>
    <p:extLst>
      <p:ext uri="{BB962C8B-B14F-4D97-AF65-F5344CB8AC3E}">
        <p14:creationId xmlns:p14="http://schemas.microsoft.com/office/powerpoint/2010/main" val="2069491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6600296-486D-2B8B-190A-0933944E3A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319" y="509598"/>
            <a:ext cx="9715234" cy="560569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7AF59B4-EE06-BB36-4559-1C5FC9E9EF16}"/>
              </a:ext>
            </a:extLst>
          </p:cNvPr>
          <p:cNvSpPr txBox="1"/>
          <p:nvPr/>
        </p:nvSpPr>
        <p:spPr>
          <a:xfrm>
            <a:off x="9391133" y="1205160"/>
            <a:ext cx="280086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Today’s situation:</a:t>
            </a:r>
          </a:p>
          <a:p>
            <a:r>
              <a:rPr lang="en-GB" dirty="0"/>
              <a:t> </a:t>
            </a:r>
          </a:p>
          <a:p>
            <a:r>
              <a:rPr lang="en-GB" dirty="0"/>
              <a:t>Dose rate situation nowadays more relaxed due to the removal of the </a:t>
            </a:r>
            <a:r>
              <a:rPr lang="en-GB" b="1" dirty="0"/>
              <a:t>TIDVG</a:t>
            </a:r>
            <a:r>
              <a:rPr lang="en-GB" dirty="0"/>
              <a:t> and TIDVH (compared to pre 2019 situation):   </a:t>
            </a:r>
          </a:p>
          <a:p>
            <a:endParaRPr lang="en-GB" dirty="0"/>
          </a:p>
          <a:p>
            <a:r>
              <a:rPr lang="en-GB" dirty="0"/>
              <a:t>Dose rates at critical areas (TIDVG) factor 30 below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2939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6A2846FD-FCF2-DC80-65E6-8181B47278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086" y="119269"/>
            <a:ext cx="9125081" cy="612250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810929E-7C38-ED0C-832A-4B6626070268}"/>
              </a:ext>
            </a:extLst>
          </p:cNvPr>
          <p:cNvSpPr txBox="1"/>
          <p:nvPr/>
        </p:nvSpPr>
        <p:spPr>
          <a:xfrm>
            <a:off x="3339548" y="214685"/>
            <a:ext cx="43334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SPS BA2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6964756-2968-7DCC-4E6E-592D4C3E3C1C}"/>
              </a:ext>
            </a:extLst>
          </p:cNvPr>
          <p:cNvSpPr txBox="1"/>
          <p:nvPr/>
        </p:nvSpPr>
        <p:spPr>
          <a:xfrm>
            <a:off x="9644932" y="675861"/>
            <a:ext cx="22422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Highly radioactive areas around the beam extraction to North Area</a:t>
            </a:r>
          </a:p>
        </p:txBody>
      </p:sp>
    </p:spTree>
    <p:extLst>
      <p:ext uri="{BB962C8B-B14F-4D97-AF65-F5344CB8AC3E}">
        <p14:creationId xmlns:p14="http://schemas.microsoft.com/office/powerpoint/2010/main" val="1923267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0E2F31-F026-D16D-877E-6BB712CA04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2550"/>
            <a:ext cx="10515600" cy="966562"/>
          </a:xfrm>
        </p:spPr>
        <p:txBody>
          <a:bodyPr/>
          <a:lstStyle/>
          <a:p>
            <a:pPr algn="ctr"/>
            <a:r>
              <a:rPr lang="en-GB" sz="2800" b="1" dirty="0"/>
              <a:t>Transfer lines to the LHC (TT40, TI8, TJ8, TT41, TT60, TI2, +transfer to HIRADMAT)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CC693A-DEFA-68C4-FFA0-3C28B7538D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85499" y="1591674"/>
            <a:ext cx="4705744" cy="544573"/>
          </a:xfrm>
        </p:spPr>
        <p:txBody>
          <a:bodyPr/>
          <a:lstStyle/>
          <a:p>
            <a:r>
              <a:rPr lang="en-GB" sz="1800" dirty="0"/>
              <a:t>There are no hot spots, even TCC6 cooled down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E1658C-2E7A-930F-1E5C-79746BC4C4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63E92DD-00F0-49E4-B301-63ACC8101F62}" type="datetime1">
              <a:rPr lang="en-GB" smtClean="0"/>
              <a:t>10/04/2025</a:t>
            </a:fld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E00EBC8-92A9-FCA9-AF63-9C68FBBC610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E3B6E73-054D-6C4E-9975-9A683C5A9677}" type="slidenum">
              <a:rPr lang="en-GB" smtClean="0"/>
              <a:pPr>
                <a:defRPr/>
              </a:pPr>
              <a:t>19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F3648F4-74D9-EEE8-0C66-45924B6422F7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38312A4-64DC-07DD-17E4-932FEF88B659}"/>
              </a:ext>
            </a:extLst>
          </p:cNvPr>
          <p:cNvSpPr txBox="1"/>
          <p:nvPr/>
        </p:nvSpPr>
        <p:spPr>
          <a:xfrm>
            <a:off x="7292271" y="2752236"/>
            <a:ext cx="33894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/>
              <a:t>HIRADMAT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A572581-9531-BC4B-A371-FD46606998D3}"/>
              </a:ext>
            </a:extLst>
          </p:cNvPr>
          <p:cNvSpPr txBox="1"/>
          <p:nvPr/>
        </p:nvSpPr>
        <p:spPr>
          <a:xfrm>
            <a:off x="6985499" y="3400335"/>
            <a:ext cx="40434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Up to experimental places: no critical hot-spots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Further downstream: dose rates up to the </a:t>
            </a:r>
            <a:r>
              <a:rPr lang="en-GB" b="1" dirty="0"/>
              <a:t>mSv/h range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B5A0955-4113-5DB4-00D1-48A092FC3D8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3593" t="37818" r="6590"/>
          <a:stretch/>
        </p:blipFill>
        <p:spPr>
          <a:xfrm>
            <a:off x="273504" y="1005443"/>
            <a:ext cx="5417003" cy="3367768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14CECF71-44F8-A53D-B27B-B17765121823}"/>
              </a:ext>
            </a:extLst>
          </p:cNvPr>
          <p:cNvSpPr/>
          <p:nvPr/>
        </p:nvSpPr>
        <p:spPr>
          <a:xfrm>
            <a:off x="4314825" y="2632982"/>
            <a:ext cx="632732" cy="133894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09EC0D7-7AC9-F5DB-C8CF-D8BC5D409278}"/>
              </a:ext>
            </a:extLst>
          </p:cNvPr>
          <p:cNvSpPr/>
          <p:nvPr/>
        </p:nvSpPr>
        <p:spPr>
          <a:xfrm rot="4371854">
            <a:off x="1358282" y="3319706"/>
            <a:ext cx="18000" cy="18737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4FDE4EB-4F71-4FBD-2585-B23C5F4859B5}"/>
              </a:ext>
            </a:extLst>
          </p:cNvPr>
          <p:cNvGrpSpPr/>
          <p:nvPr/>
        </p:nvGrpSpPr>
        <p:grpSpPr>
          <a:xfrm>
            <a:off x="259373" y="3325826"/>
            <a:ext cx="2544517" cy="1364870"/>
            <a:chOff x="259373" y="3325826"/>
            <a:chExt cx="2544517" cy="1364870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1C78ECAE-408E-958D-260F-E40FEF800519}"/>
                </a:ext>
              </a:extLst>
            </p:cNvPr>
            <p:cNvSpPr/>
            <p:nvPr/>
          </p:nvSpPr>
          <p:spPr>
            <a:xfrm>
              <a:off x="1221897" y="3325826"/>
              <a:ext cx="1581993" cy="768744"/>
            </a:xfrm>
            <a:custGeom>
              <a:avLst/>
              <a:gdLst>
                <a:gd name="connsiteX0" fmla="*/ 0 w 2136297"/>
                <a:gd name="connsiteY0" fmla="*/ 0 h 1246174"/>
                <a:gd name="connsiteX1" fmla="*/ 1468704 w 2136297"/>
                <a:gd name="connsiteY1" fmla="*/ 1023643 h 1246174"/>
                <a:gd name="connsiteX2" fmla="*/ 2136297 w 2136297"/>
                <a:gd name="connsiteY2" fmla="*/ 1124793 h 1246174"/>
                <a:gd name="connsiteX3" fmla="*/ 2099883 w 2136297"/>
                <a:gd name="connsiteY3" fmla="*/ 1246174 h 1246174"/>
                <a:gd name="connsiteX4" fmla="*/ 1302818 w 2136297"/>
                <a:gd name="connsiteY4" fmla="*/ 1161208 h 1246174"/>
                <a:gd name="connsiteX5" fmla="*/ 554304 w 2136297"/>
                <a:gd name="connsiteY5" fmla="*/ 659501 h 1246174"/>
                <a:gd name="connsiteX6" fmla="*/ 679731 w 2136297"/>
                <a:gd name="connsiteY6" fmla="*/ 481477 h 1246174"/>
                <a:gd name="connsiteX0" fmla="*/ 133519 w 1581993"/>
                <a:gd name="connsiteY0" fmla="*/ 0 h 768744"/>
                <a:gd name="connsiteX1" fmla="*/ 914400 w 1581993"/>
                <a:gd name="connsiteY1" fmla="*/ 546213 h 768744"/>
                <a:gd name="connsiteX2" fmla="*/ 1581993 w 1581993"/>
                <a:gd name="connsiteY2" fmla="*/ 647363 h 768744"/>
                <a:gd name="connsiteX3" fmla="*/ 1545579 w 1581993"/>
                <a:gd name="connsiteY3" fmla="*/ 768744 h 768744"/>
                <a:gd name="connsiteX4" fmla="*/ 748514 w 1581993"/>
                <a:gd name="connsiteY4" fmla="*/ 683778 h 768744"/>
                <a:gd name="connsiteX5" fmla="*/ 0 w 1581993"/>
                <a:gd name="connsiteY5" fmla="*/ 182071 h 768744"/>
                <a:gd name="connsiteX6" fmla="*/ 125427 w 1581993"/>
                <a:gd name="connsiteY6" fmla="*/ 4047 h 768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81993" h="768744">
                  <a:moveTo>
                    <a:pt x="133519" y="0"/>
                  </a:moveTo>
                  <a:lnTo>
                    <a:pt x="914400" y="546213"/>
                  </a:lnTo>
                  <a:lnTo>
                    <a:pt x="1581993" y="647363"/>
                  </a:lnTo>
                  <a:lnTo>
                    <a:pt x="1545579" y="768744"/>
                  </a:lnTo>
                  <a:lnTo>
                    <a:pt x="748514" y="683778"/>
                  </a:lnTo>
                  <a:lnTo>
                    <a:pt x="0" y="182071"/>
                  </a:lnTo>
                  <a:lnTo>
                    <a:pt x="125427" y="4047"/>
                  </a:lnTo>
                </a:path>
              </a:pathLst>
            </a:cu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8EB5368-06AD-EC90-0DE0-399CA7C20AB0}"/>
                </a:ext>
              </a:extLst>
            </p:cNvPr>
            <p:cNvSpPr txBox="1"/>
            <p:nvPr/>
          </p:nvSpPr>
          <p:spPr>
            <a:xfrm rot="20530107">
              <a:off x="635464" y="4168032"/>
              <a:ext cx="54292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/>
                <a:t>TI2</a:t>
              </a:r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403E9C8C-EDED-7A55-61E5-73837CDCA408}"/>
                </a:ext>
              </a:extLst>
            </p:cNvPr>
            <p:cNvSpPr/>
            <p:nvPr/>
          </p:nvSpPr>
          <p:spPr>
            <a:xfrm>
              <a:off x="259373" y="4000500"/>
              <a:ext cx="2009042" cy="690196"/>
            </a:xfrm>
            <a:custGeom>
              <a:avLst/>
              <a:gdLst>
                <a:gd name="connsiteX0" fmla="*/ 1692519 w 2009042"/>
                <a:gd name="connsiteY0" fmla="*/ 0 h 690196"/>
                <a:gd name="connsiteX1" fmla="*/ 0 w 2009042"/>
                <a:gd name="connsiteY1" fmla="*/ 523142 h 690196"/>
                <a:gd name="connsiteX2" fmla="*/ 61546 w 2009042"/>
                <a:gd name="connsiteY2" fmla="*/ 690196 h 690196"/>
                <a:gd name="connsiteX3" fmla="*/ 2009042 w 2009042"/>
                <a:gd name="connsiteY3" fmla="*/ 43962 h 690196"/>
                <a:gd name="connsiteX4" fmla="*/ 2009042 w 2009042"/>
                <a:gd name="connsiteY4" fmla="*/ 43962 h 690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09042" h="690196">
                  <a:moveTo>
                    <a:pt x="1692519" y="0"/>
                  </a:moveTo>
                  <a:lnTo>
                    <a:pt x="0" y="523142"/>
                  </a:lnTo>
                  <a:lnTo>
                    <a:pt x="61546" y="690196"/>
                  </a:lnTo>
                  <a:lnTo>
                    <a:pt x="2009042" y="43962"/>
                  </a:lnTo>
                  <a:lnTo>
                    <a:pt x="2009042" y="43962"/>
                  </a:ln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E78DCDC-1372-1428-6513-44C0CC160A63}"/>
              </a:ext>
            </a:extLst>
          </p:cNvPr>
          <p:cNvCxnSpPr/>
          <p:nvPr/>
        </p:nvCxnSpPr>
        <p:spPr>
          <a:xfrm flipH="1">
            <a:off x="4947557" y="945173"/>
            <a:ext cx="780631" cy="214899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BF0793F8-E34D-D27D-253C-0C3A5B57974C}"/>
              </a:ext>
            </a:extLst>
          </p:cNvPr>
          <p:cNvSpPr/>
          <p:nvPr/>
        </p:nvSpPr>
        <p:spPr>
          <a:xfrm>
            <a:off x="2214880" y="939800"/>
            <a:ext cx="3520440" cy="3581400"/>
          </a:xfrm>
          <a:custGeom>
            <a:avLst/>
            <a:gdLst>
              <a:gd name="connsiteX0" fmla="*/ 3520440 w 3520440"/>
              <a:gd name="connsiteY0" fmla="*/ 0 h 3581400"/>
              <a:gd name="connsiteX1" fmla="*/ 3495040 w 3520440"/>
              <a:gd name="connsiteY1" fmla="*/ 3581400 h 3581400"/>
              <a:gd name="connsiteX2" fmla="*/ 152400 w 3520440"/>
              <a:gd name="connsiteY2" fmla="*/ 3571240 h 3581400"/>
              <a:gd name="connsiteX3" fmla="*/ 0 w 3520440"/>
              <a:gd name="connsiteY3" fmla="*/ 3220720 h 3581400"/>
              <a:gd name="connsiteX4" fmla="*/ 0 w 3520440"/>
              <a:gd name="connsiteY4" fmla="*/ 3220720 h 3581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20440" h="3581400">
                <a:moveTo>
                  <a:pt x="3520440" y="0"/>
                </a:moveTo>
                <a:lnTo>
                  <a:pt x="3495040" y="3581400"/>
                </a:lnTo>
                <a:lnTo>
                  <a:pt x="152400" y="3571240"/>
                </a:lnTo>
                <a:lnTo>
                  <a:pt x="0" y="3220720"/>
                </a:lnTo>
                <a:lnTo>
                  <a:pt x="0" y="3220720"/>
                </a:lnTo>
              </a:path>
            </a:pathLst>
          </a:custGeom>
          <a:noFill/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1495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  <p:bldP spid="8" grpId="0"/>
      <p:bldP spid="10" grpId="0" animBg="1"/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5D7A27-10AF-B716-969A-237DEB7307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63600"/>
          </a:xfrm>
        </p:spPr>
        <p:txBody>
          <a:bodyPr/>
          <a:lstStyle/>
          <a:p>
            <a:r>
              <a:rPr lang="en-GB" dirty="0"/>
              <a:t>Contents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2CC008-8339-E060-26AE-6AC4756B38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Dose rate mapping will provide info in the following order:</a:t>
            </a:r>
          </a:p>
          <a:p>
            <a:pPr marL="987425" indent="-358775"/>
            <a:r>
              <a:rPr lang="en-GB" dirty="0"/>
              <a:t>PS complex (including experimental areas)</a:t>
            </a:r>
          </a:p>
          <a:p>
            <a:pPr marL="987425" indent="-358775"/>
            <a:r>
              <a:rPr lang="en-GB" dirty="0"/>
              <a:t>SPS complex (including experimental areas)</a:t>
            </a:r>
          </a:p>
          <a:p>
            <a:pPr marL="987425" indent="-358775"/>
            <a:r>
              <a:rPr lang="en-GB" dirty="0"/>
              <a:t>LHC (excluding experimental areas)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3D146B-B27A-F85D-4B87-1443068B98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63E92DD-00F0-49E4-B301-63ACC8101F62}" type="datetime1">
              <a:rPr lang="en-GB" smtClean="0"/>
              <a:t>10/04/2025</a:t>
            </a:fld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0D8CB47-ED12-B21C-37C4-720FB21A034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E3B6E73-054D-6C4E-9975-9A683C5A9677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98B31F-7057-4A19-D324-CD7A380FED9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BA72212-F05F-8B8C-85F6-B7885A814FBF}"/>
              </a:ext>
            </a:extLst>
          </p:cNvPr>
          <p:cNvSpPr txBox="1"/>
          <p:nvPr/>
        </p:nvSpPr>
        <p:spPr>
          <a:xfrm>
            <a:off x="508000" y="4339907"/>
            <a:ext cx="10845800" cy="15773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/>
              <a:t>Important note: </a:t>
            </a:r>
          </a:p>
          <a:p>
            <a:endParaRPr lang="en-GB" sz="1050" b="1" dirty="0"/>
          </a:p>
          <a:p>
            <a:r>
              <a:rPr lang="en-GB" b="1" dirty="0"/>
              <a:t>The collective dose received during a cable intervention depends on dose rate values and intervention duration: </a:t>
            </a:r>
            <a:r>
              <a:rPr lang="en-GB" b="1" dirty="0">
                <a:sym typeface="Wingdings" panose="05000000000000000000" pitchFamily="2" charset="2"/>
              </a:rPr>
              <a:t> </a:t>
            </a:r>
            <a:r>
              <a:rPr lang="en-GB" b="1" dirty="0"/>
              <a:t>even small dose rates can lead to high collective doses</a:t>
            </a:r>
          </a:p>
          <a:p>
            <a:endParaRPr lang="en-GB" sz="1050" b="1" dirty="0"/>
          </a:p>
          <a:p>
            <a:r>
              <a:rPr lang="en-GB" b="1" dirty="0"/>
              <a:t>For long term interventions, optimizations pay off already in low dose rate areas</a:t>
            </a:r>
          </a:p>
        </p:txBody>
      </p:sp>
    </p:spTree>
    <p:extLst>
      <p:ext uri="{BB962C8B-B14F-4D97-AF65-F5344CB8AC3E}">
        <p14:creationId xmlns:p14="http://schemas.microsoft.com/office/powerpoint/2010/main" val="367557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15F219-5598-9770-FFF2-F587C40B23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07AE583-8067-0D01-D706-4B22C14A9F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2DB9D8E-153B-4FB3-B29C-7F7B0DC7C091}" type="datetime1">
              <a:rPr lang="en-GB" smtClean="0"/>
              <a:t>10/04/2025</a:t>
            </a:fld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11A297F-70AF-C18D-9000-E61D9AB722A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6719D1-DCC1-3149-88C4-91C47D30F00F}" type="slidenum">
              <a:rPr lang="en-GB" smtClean="0"/>
              <a:pPr>
                <a:defRPr/>
              </a:pPr>
              <a:t>20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E920911-C43A-8984-64F0-21792F94A51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HSE-RP recommendations and guidelines for the preparation of LS3 activities  | EDMS 2959448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8E1A0D0-9824-F613-F17D-0D9728AD5BC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4857"/>
          <a:stretch/>
        </p:blipFill>
        <p:spPr>
          <a:xfrm>
            <a:off x="1819362" y="1004960"/>
            <a:ext cx="7601712" cy="4558333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5FB8889F-CDFF-CADC-A925-4B8E350E6D25}"/>
              </a:ext>
            </a:extLst>
          </p:cNvPr>
          <p:cNvSpPr/>
          <p:nvPr/>
        </p:nvSpPr>
        <p:spPr>
          <a:xfrm rot="19615416">
            <a:off x="5067280" y="1268693"/>
            <a:ext cx="1430879" cy="54689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1ECC4AC-760A-DE72-D6B5-DDB9AA3473CF}"/>
              </a:ext>
            </a:extLst>
          </p:cNvPr>
          <p:cNvSpPr txBox="1"/>
          <p:nvPr/>
        </p:nvSpPr>
        <p:spPr>
          <a:xfrm>
            <a:off x="3481752" y="193431"/>
            <a:ext cx="5323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/>
              <a:t>TT20 + TDC2 + TCC2</a:t>
            </a:r>
          </a:p>
        </p:txBody>
      </p:sp>
    </p:spTree>
    <p:extLst>
      <p:ext uri="{BB962C8B-B14F-4D97-AF65-F5344CB8AC3E}">
        <p14:creationId xmlns:p14="http://schemas.microsoft.com/office/powerpoint/2010/main" val="1704402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64D1909-23E2-C3ED-AB34-5B373B44CA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2DB9D8E-153B-4FB3-B29C-7F7B0DC7C091}" type="datetime1">
              <a:rPr lang="en-GB" smtClean="0"/>
              <a:t>10/04/2025</a:t>
            </a:fld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C13B8A8-EC93-773D-7B4C-8481985A96A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6719D1-DCC1-3149-88C4-91C47D30F00F}" type="slidenum">
              <a:rPr lang="en-GB" smtClean="0"/>
              <a:pPr>
                <a:defRPr/>
              </a:pPr>
              <a:t>21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9019537-442E-92F5-AA92-45B46B5A0B90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HSE-RP recommendations and guidelines for the preparation of LS3 activities  | EDMS 2959448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5C7B2D4-A76A-C693-42E1-F2B9458183E8}"/>
              </a:ext>
            </a:extLst>
          </p:cNvPr>
          <p:cNvSpPr txBox="1"/>
          <p:nvPr/>
        </p:nvSpPr>
        <p:spPr>
          <a:xfrm>
            <a:off x="2378319" y="224029"/>
            <a:ext cx="72009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/>
              <a:t>TT20 (cool down of 1 month, 40 cm distance, survey of 2024)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25005821-BA36-58D3-C9AA-47E4F176C7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975" y="4946230"/>
            <a:ext cx="7104918" cy="70588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8B745CD5-0013-E6AA-4B23-5B6B4261FC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131" y="4109236"/>
            <a:ext cx="7132762" cy="585123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3FD0412-B788-2C0F-9B2F-8427B397D0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0130" y="3335819"/>
            <a:ext cx="7132762" cy="53081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9CDD5CE8-11E1-E757-E60F-70D368F3EA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0130" y="2438562"/>
            <a:ext cx="7132762" cy="640776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36F2553A-A062-B7D4-ED4D-6A5B5DF6C8A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7973" y="1382971"/>
            <a:ext cx="7104919" cy="748487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AFF25F86-A0CC-F606-2379-3B7BFDC80A6E}"/>
              </a:ext>
            </a:extLst>
          </p:cNvPr>
          <p:cNvSpPr txBox="1"/>
          <p:nvPr/>
        </p:nvSpPr>
        <p:spPr>
          <a:xfrm>
            <a:off x="3257550" y="1613388"/>
            <a:ext cx="7429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TED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F4B7206-E84E-6087-CAFB-B54B2485DB73}"/>
              </a:ext>
            </a:extLst>
          </p:cNvPr>
          <p:cNvSpPr/>
          <p:nvPr/>
        </p:nvSpPr>
        <p:spPr>
          <a:xfrm>
            <a:off x="3120537" y="1606778"/>
            <a:ext cx="4472355" cy="215444"/>
          </a:xfrm>
          <a:prstGeom prst="rect">
            <a:avLst/>
          </a:prstGeom>
          <a:solidFill>
            <a:srgbClr val="FFC000">
              <a:alpha val="50196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62AA6E7C-2371-6389-AD74-9D232CC9E551}"/>
              </a:ext>
            </a:extLst>
          </p:cNvPr>
          <p:cNvSpPr/>
          <p:nvPr/>
        </p:nvSpPr>
        <p:spPr>
          <a:xfrm>
            <a:off x="402981" y="2658048"/>
            <a:ext cx="1975338" cy="215444"/>
          </a:xfrm>
          <a:prstGeom prst="rect">
            <a:avLst/>
          </a:prstGeom>
          <a:solidFill>
            <a:srgbClr val="FFC000">
              <a:alpha val="50196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4518121-5795-41F5-5938-3C9EFAB4053D}"/>
              </a:ext>
            </a:extLst>
          </p:cNvPr>
          <p:cNvSpPr txBox="1"/>
          <p:nvPr/>
        </p:nvSpPr>
        <p:spPr>
          <a:xfrm>
            <a:off x="2749062" y="2724290"/>
            <a:ext cx="7429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TBSE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86C90EDF-11AA-1AC1-C318-049EBB712642}"/>
              </a:ext>
            </a:extLst>
          </p:cNvPr>
          <p:cNvSpPr/>
          <p:nvPr/>
        </p:nvSpPr>
        <p:spPr>
          <a:xfrm>
            <a:off x="460130" y="5051348"/>
            <a:ext cx="1975338" cy="215444"/>
          </a:xfrm>
          <a:prstGeom prst="rect">
            <a:avLst/>
          </a:prstGeom>
          <a:solidFill>
            <a:srgbClr val="FFC000">
              <a:alpha val="50196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F4CFA534-A7B7-330E-F41C-232048DA4A9D}"/>
              </a:ext>
            </a:extLst>
          </p:cNvPr>
          <p:cNvSpPr/>
          <p:nvPr/>
        </p:nvSpPr>
        <p:spPr>
          <a:xfrm>
            <a:off x="7148146" y="4346278"/>
            <a:ext cx="444746" cy="215444"/>
          </a:xfrm>
          <a:prstGeom prst="rect">
            <a:avLst/>
          </a:prstGeom>
          <a:solidFill>
            <a:srgbClr val="FFC000">
              <a:alpha val="50196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EE5AB34-B735-C77E-10A1-E57A45545B40}"/>
              </a:ext>
            </a:extLst>
          </p:cNvPr>
          <p:cNvSpPr/>
          <p:nvPr/>
        </p:nvSpPr>
        <p:spPr>
          <a:xfrm>
            <a:off x="3629025" y="5082294"/>
            <a:ext cx="444746" cy="215444"/>
          </a:xfrm>
          <a:prstGeom prst="rect">
            <a:avLst/>
          </a:prstGeom>
          <a:solidFill>
            <a:srgbClr val="FFC000">
              <a:alpha val="50196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E312EB2B-EAD7-DC7A-9ED2-E7F753F09CCD}"/>
              </a:ext>
            </a:extLst>
          </p:cNvPr>
          <p:cNvSpPr/>
          <p:nvPr/>
        </p:nvSpPr>
        <p:spPr>
          <a:xfrm>
            <a:off x="4073771" y="5112423"/>
            <a:ext cx="3519121" cy="215444"/>
          </a:xfrm>
          <a:prstGeom prst="rect">
            <a:avLst/>
          </a:prstGeom>
          <a:solidFill>
            <a:srgbClr val="FF0000">
              <a:alpha val="50196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EF351931-20DF-7259-0F9D-7DEDE71672DF}"/>
              </a:ext>
            </a:extLst>
          </p:cNvPr>
          <p:cNvSpPr/>
          <p:nvPr/>
        </p:nvSpPr>
        <p:spPr>
          <a:xfrm>
            <a:off x="8217145" y="1757214"/>
            <a:ext cx="444746" cy="215444"/>
          </a:xfrm>
          <a:prstGeom prst="rect">
            <a:avLst/>
          </a:prstGeom>
          <a:solidFill>
            <a:srgbClr val="FF0000">
              <a:alpha val="50196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505171C-9679-8396-DBC1-C9051FCFF002}"/>
              </a:ext>
            </a:extLst>
          </p:cNvPr>
          <p:cNvSpPr/>
          <p:nvPr/>
        </p:nvSpPr>
        <p:spPr>
          <a:xfrm>
            <a:off x="8217145" y="1377659"/>
            <a:ext cx="444746" cy="215444"/>
          </a:xfrm>
          <a:prstGeom prst="rect">
            <a:avLst/>
          </a:prstGeom>
          <a:solidFill>
            <a:srgbClr val="FFC000">
              <a:alpha val="50196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B8150C3-6182-D0F7-48DF-2EDEFDEE573A}"/>
              </a:ext>
            </a:extLst>
          </p:cNvPr>
          <p:cNvSpPr txBox="1"/>
          <p:nvPr/>
        </p:nvSpPr>
        <p:spPr>
          <a:xfrm>
            <a:off x="8708781" y="1300715"/>
            <a:ext cx="19650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50 – 300 </a:t>
            </a:r>
            <a:r>
              <a:rPr lang="en-GB" dirty="0" err="1"/>
              <a:t>uSv</a:t>
            </a:r>
            <a:r>
              <a:rPr lang="en-GB" dirty="0"/>
              <a:t>/h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71CA491-64C1-287F-C0C4-4476A3216573}"/>
              </a:ext>
            </a:extLst>
          </p:cNvPr>
          <p:cNvSpPr txBox="1"/>
          <p:nvPr/>
        </p:nvSpPr>
        <p:spPr>
          <a:xfrm>
            <a:off x="8708780" y="1681706"/>
            <a:ext cx="19650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&gt; 300 </a:t>
            </a:r>
            <a:r>
              <a:rPr lang="en-GB" dirty="0" err="1"/>
              <a:t>uSv</a:t>
            </a:r>
            <a:r>
              <a:rPr lang="en-GB" dirty="0"/>
              <a:t>/h</a:t>
            </a:r>
          </a:p>
        </p:txBody>
      </p:sp>
    </p:spTree>
    <p:extLst>
      <p:ext uri="{BB962C8B-B14F-4D97-AF65-F5344CB8AC3E}">
        <p14:creationId xmlns:p14="http://schemas.microsoft.com/office/powerpoint/2010/main" val="3393627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1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/>
      <p:bldP spid="4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035F2A-E528-7E0C-5347-EAEC1DE193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7236" y="217965"/>
            <a:ext cx="10677525" cy="620837"/>
          </a:xfrm>
        </p:spPr>
        <p:txBody>
          <a:bodyPr/>
          <a:lstStyle/>
          <a:p>
            <a:r>
              <a:rPr lang="en-GB" sz="2800" dirty="0"/>
              <a:t>Dose rate levels in TDC2 and TCC2 after a cool down of ~6 month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AC3FDA-6B36-5090-D7DF-27F451E4E9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63E92DD-00F0-49E4-B301-63ACC8101F62}" type="datetime1">
              <a:rPr lang="en-GB" smtClean="0"/>
              <a:t>10/04/2025</a:t>
            </a:fld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3D8ED5-4504-44B9-D420-5C209D345F5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E3B6E73-054D-6C4E-9975-9A683C5A9677}" type="slidenum">
              <a:rPr lang="en-GB" smtClean="0"/>
              <a:pPr>
                <a:defRPr/>
              </a:pPr>
              <a:t>22</a:t>
            </a:fld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B2D074D-5BD6-11C3-CDEA-1EC2852A39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603" y="697162"/>
            <a:ext cx="11777087" cy="5292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111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E175C2-E96E-1DA4-E259-EE65817A50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0125" y="93508"/>
            <a:ext cx="10515600" cy="1325563"/>
          </a:xfrm>
        </p:spPr>
        <p:txBody>
          <a:bodyPr/>
          <a:lstStyle/>
          <a:p>
            <a:pPr algn="ctr"/>
            <a:r>
              <a:rPr lang="fr-CH" dirty="0"/>
              <a:t>TDC2/TCC2 : Contamination </a:t>
            </a:r>
            <a:r>
              <a:rPr lang="fr-CH" dirty="0" err="1"/>
              <a:t>risk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0E7D5D-1B58-4050-2A04-5467DE3716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23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81AD0CC-E82B-9C30-3812-29673921D5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874" y="1490902"/>
            <a:ext cx="11502087" cy="2128277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7EC4765B-AD90-B74E-A017-CAEE4EFB83EE}"/>
              </a:ext>
            </a:extLst>
          </p:cNvPr>
          <p:cNvSpPr/>
          <p:nvPr/>
        </p:nvSpPr>
        <p:spPr>
          <a:xfrm>
            <a:off x="6007693" y="1916359"/>
            <a:ext cx="5657968" cy="835388"/>
          </a:xfrm>
          <a:prstGeom prst="rect">
            <a:avLst/>
          </a:prstGeom>
          <a:solidFill>
            <a:srgbClr val="FF0000">
              <a:alpha val="50000"/>
            </a:srgbClr>
          </a:solidFill>
          <a:ln>
            <a:solidFill>
              <a:srgbClr val="FF0000">
                <a:alpha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14895B9-0B1E-FC99-8B3D-EFA5A26DF1AE}"/>
              </a:ext>
            </a:extLst>
          </p:cNvPr>
          <p:cNvSpPr/>
          <p:nvPr/>
        </p:nvSpPr>
        <p:spPr>
          <a:xfrm>
            <a:off x="620343" y="2027081"/>
            <a:ext cx="3678192" cy="306972"/>
          </a:xfrm>
          <a:prstGeom prst="rect">
            <a:avLst/>
          </a:prstGeom>
          <a:solidFill>
            <a:srgbClr val="FF0000">
              <a:alpha val="50000"/>
            </a:srgbClr>
          </a:solidFill>
          <a:ln>
            <a:solidFill>
              <a:srgbClr val="FF0000">
                <a:alpha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F80003F-4A18-BD81-5E34-B7F0CB1CF1EB}"/>
              </a:ext>
            </a:extLst>
          </p:cNvPr>
          <p:cNvSpPr/>
          <p:nvPr/>
        </p:nvSpPr>
        <p:spPr>
          <a:xfrm>
            <a:off x="4298535" y="2027080"/>
            <a:ext cx="1068224" cy="399925"/>
          </a:xfrm>
          <a:prstGeom prst="rect">
            <a:avLst/>
          </a:prstGeom>
          <a:solidFill>
            <a:srgbClr val="FF0000">
              <a:alpha val="50000"/>
            </a:srgbClr>
          </a:solidFill>
          <a:ln>
            <a:solidFill>
              <a:srgbClr val="FF0000">
                <a:alpha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95F2807-37E5-0526-21B1-36B90F73273E}"/>
              </a:ext>
            </a:extLst>
          </p:cNvPr>
          <p:cNvSpPr/>
          <p:nvPr/>
        </p:nvSpPr>
        <p:spPr>
          <a:xfrm>
            <a:off x="5366759" y="2027079"/>
            <a:ext cx="640934" cy="459747"/>
          </a:xfrm>
          <a:prstGeom prst="rect">
            <a:avLst/>
          </a:prstGeom>
          <a:solidFill>
            <a:srgbClr val="FF0000">
              <a:alpha val="50000"/>
            </a:srgbClr>
          </a:solidFill>
          <a:ln>
            <a:solidFill>
              <a:srgbClr val="FF0000">
                <a:alpha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126DFD1-EE82-48AA-387C-57D7564AD63F}"/>
              </a:ext>
            </a:extLst>
          </p:cNvPr>
          <p:cNvSpPr/>
          <p:nvPr/>
        </p:nvSpPr>
        <p:spPr>
          <a:xfrm>
            <a:off x="6155917" y="2751747"/>
            <a:ext cx="296158" cy="589659"/>
          </a:xfrm>
          <a:prstGeom prst="rect">
            <a:avLst/>
          </a:prstGeom>
          <a:solidFill>
            <a:srgbClr val="92D050">
              <a:alpha val="50000"/>
            </a:srgbClr>
          </a:solidFill>
          <a:ln>
            <a:solidFill>
              <a:schemeClr val="bg1">
                <a:lumMod val="65000"/>
                <a:alpha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C4521085-7133-9633-F5FE-93F886AFAA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6222" y="3242867"/>
            <a:ext cx="2352313" cy="1706171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C9E0C1FD-6066-6FBA-EF0E-D15CAC248F15}"/>
              </a:ext>
            </a:extLst>
          </p:cNvPr>
          <p:cNvSpPr txBox="1"/>
          <p:nvPr/>
        </p:nvSpPr>
        <p:spPr>
          <a:xfrm>
            <a:off x="5240015" y="3954523"/>
            <a:ext cx="6749735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b="1" dirty="0"/>
              <a:t>TDC2/TCC2 : </a:t>
            </a:r>
            <a:r>
              <a:rPr lang="fr-CH" sz="1400" b="1" dirty="0" err="1"/>
              <a:t>presence</a:t>
            </a:r>
            <a:r>
              <a:rPr lang="fr-CH" sz="1400" b="1" dirty="0"/>
              <a:t> of radioactive contamination (</a:t>
            </a:r>
            <a:r>
              <a:rPr lang="el-GR" sz="1400" b="1" dirty="0"/>
              <a:t>β</a:t>
            </a:r>
            <a:r>
              <a:rPr lang="fr-CH" sz="1400" b="1" dirty="0"/>
              <a:t>/</a:t>
            </a:r>
            <a:r>
              <a:rPr lang="el-GR" sz="1400" b="1" dirty="0"/>
              <a:t>γ</a:t>
            </a:r>
            <a:r>
              <a:rPr lang="fr-CH" sz="1400" b="1" dirty="0"/>
              <a:t> </a:t>
            </a:r>
            <a:r>
              <a:rPr lang="fr-CH" sz="1400" b="1" dirty="0" err="1"/>
              <a:t>only</a:t>
            </a:r>
            <a:r>
              <a:rPr lang="fr-CH" sz="1400" b="1" dirty="0"/>
              <a:t>) 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H" sz="1400" dirty="0"/>
              <a:t>Variable </a:t>
            </a:r>
            <a:r>
              <a:rPr lang="fr-CH" sz="1400" dirty="0" err="1"/>
              <a:t>levels</a:t>
            </a:r>
            <a:r>
              <a:rPr lang="fr-CH" sz="1400" dirty="0"/>
              <a:t> </a:t>
            </a:r>
            <a:r>
              <a:rPr lang="fr-CH" sz="1400" dirty="0" err="1"/>
              <a:t>from</a:t>
            </a:r>
            <a:r>
              <a:rPr lang="fr-CH" sz="1400" dirty="0"/>
              <a:t> 0.1 to 50 Bq/cm</a:t>
            </a:r>
            <a:r>
              <a:rPr lang="fr-CH" sz="1400" baseline="30000" dirty="0"/>
              <a:t>2</a:t>
            </a:r>
            <a:r>
              <a:rPr lang="fr-CH" sz="1400" dirty="0"/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H" sz="1400" dirty="0"/>
              <a:t>Can </a:t>
            </a:r>
            <a:r>
              <a:rPr lang="fr-CH" sz="1400" dirty="0" err="1"/>
              <a:t>be</a:t>
            </a:r>
            <a:r>
              <a:rPr lang="fr-CH" sz="1400" dirty="0"/>
              <a:t> </a:t>
            </a:r>
            <a:r>
              <a:rPr lang="fr-CH" sz="1400" dirty="0" err="1"/>
              <a:t>much</a:t>
            </a:r>
            <a:r>
              <a:rPr lang="fr-CH" sz="1400" dirty="0"/>
              <a:t> more </a:t>
            </a:r>
            <a:r>
              <a:rPr lang="fr-CH" sz="1400" dirty="0" err="1"/>
              <a:t>inside</a:t>
            </a:r>
            <a:r>
              <a:rPr lang="fr-CH" sz="1400" dirty="0"/>
              <a:t> the </a:t>
            </a:r>
            <a:r>
              <a:rPr lang="fr-CH" sz="1400" dirty="0" err="1"/>
              <a:t>most</a:t>
            </a:r>
            <a:r>
              <a:rPr lang="fr-CH" sz="1400" dirty="0"/>
              <a:t> radioactive </a:t>
            </a:r>
            <a:r>
              <a:rPr lang="fr-CH" sz="1400" dirty="0" err="1"/>
              <a:t>equipment</a:t>
            </a:r>
            <a:r>
              <a:rPr lang="fr-CH" sz="1400" dirty="0"/>
              <a:t> (like XTAX).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H" sz="1400" dirty="0" err="1"/>
              <a:t>Adapted</a:t>
            </a:r>
            <a:r>
              <a:rPr lang="fr-CH" sz="1400" dirty="0"/>
              <a:t> PPE </a:t>
            </a:r>
            <a:r>
              <a:rPr lang="fr-CH" sz="1400" dirty="0" err="1"/>
              <a:t>required</a:t>
            </a:r>
            <a:r>
              <a:rPr lang="fr-CH" sz="1400" dirty="0"/>
              <a:t> to </a:t>
            </a:r>
            <a:r>
              <a:rPr lang="fr-CH" sz="1400" dirty="0" err="1"/>
              <a:t>acess</a:t>
            </a:r>
            <a:r>
              <a:rPr lang="fr-CH" sz="1400" dirty="0"/>
              <a:t> TDC2-TCC2 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fr-CH" sz="1400" dirty="0"/>
              <a:t>At least </a:t>
            </a:r>
            <a:r>
              <a:rPr lang="fr-CH" sz="1400" dirty="0" err="1"/>
              <a:t>gloves</a:t>
            </a:r>
            <a:r>
              <a:rPr lang="fr-CH" sz="1400" dirty="0"/>
              <a:t> + </a:t>
            </a:r>
            <a:r>
              <a:rPr lang="fr-CH" sz="1400" dirty="0" err="1"/>
              <a:t>overshoes</a:t>
            </a:r>
            <a:r>
              <a:rPr lang="fr-CH" sz="1400" dirty="0"/>
              <a:t>,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fr-CH" sz="1400" dirty="0" err="1"/>
              <a:t>Depending</a:t>
            </a:r>
            <a:r>
              <a:rPr lang="fr-CH" sz="1400" dirty="0"/>
              <a:t> on the situation : </a:t>
            </a:r>
            <a:r>
              <a:rPr lang="fr-CH" sz="1400" dirty="0" err="1"/>
              <a:t>overall</a:t>
            </a:r>
            <a:r>
              <a:rPr lang="fr-CH" sz="1400" dirty="0"/>
              <a:t> + </a:t>
            </a:r>
            <a:r>
              <a:rPr lang="fr-CH" sz="1400" dirty="0" err="1"/>
              <a:t>mask</a:t>
            </a:r>
            <a:r>
              <a:rPr lang="fr-CH" sz="1400" dirty="0"/>
              <a:t> or </a:t>
            </a:r>
            <a:r>
              <a:rPr lang="fr-CH" sz="1400" dirty="0" err="1"/>
              <a:t>ventilated</a:t>
            </a:r>
            <a:r>
              <a:rPr lang="fr-CH" sz="1400" dirty="0"/>
              <a:t> </a:t>
            </a:r>
            <a:r>
              <a:rPr lang="fr-CH" sz="1400" dirty="0" err="1"/>
              <a:t>hood</a:t>
            </a:r>
            <a:r>
              <a:rPr lang="fr-CH" sz="1400" dirty="0"/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H" sz="1400" dirty="0"/>
              <a:t>PPE </a:t>
            </a:r>
            <a:r>
              <a:rPr lang="fr-CH" sz="1400" dirty="0" err="1"/>
              <a:t>available</a:t>
            </a:r>
            <a:r>
              <a:rPr lang="fr-CH" sz="1400" dirty="0"/>
              <a:t> in the RP room 889/R-007.</a:t>
            </a:r>
            <a:endParaRPr lang="en-GB" sz="14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72DFC8F-35E1-8682-7B60-CE1F6A9C67F0}"/>
              </a:ext>
            </a:extLst>
          </p:cNvPr>
          <p:cNvSpPr txBox="1"/>
          <p:nvPr/>
        </p:nvSpPr>
        <p:spPr>
          <a:xfrm>
            <a:off x="5275598" y="5676931"/>
            <a:ext cx="30394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b="1" dirty="0"/>
              <a:t>TA801/GL802 : no contamination. </a:t>
            </a:r>
            <a:endParaRPr lang="en-GB" sz="1400" b="1" dirty="0"/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5AC01049-3562-02F1-F24F-926F283AD07C}"/>
              </a:ext>
            </a:extLst>
          </p:cNvPr>
          <p:cNvCxnSpPr>
            <a:cxnSpLocks/>
          </p:cNvCxnSpPr>
          <p:nvPr/>
        </p:nvCxnSpPr>
        <p:spPr>
          <a:xfrm flipV="1">
            <a:off x="4298535" y="2857139"/>
            <a:ext cx="1797465" cy="38250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>
            <a:extLst>
              <a:ext uri="{FF2B5EF4-FFF2-40B4-BE49-F238E27FC236}">
                <a16:creationId xmlns:a16="http://schemas.microsoft.com/office/drawing/2014/main" id="{5894B548-2757-C8F3-6E6F-1C93C90F3945}"/>
              </a:ext>
            </a:extLst>
          </p:cNvPr>
          <p:cNvSpPr/>
          <p:nvPr/>
        </p:nvSpPr>
        <p:spPr>
          <a:xfrm>
            <a:off x="4634664" y="5680684"/>
            <a:ext cx="642616" cy="270245"/>
          </a:xfrm>
          <a:prstGeom prst="rect">
            <a:avLst/>
          </a:prstGeom>
          <a:solidFill>
            <a:srgbClr val="92D050">
              <a:alpha val="50000"/>
            </a:srgbClr>
          </a:solidFill>
          <a:ln>
            <a:solidFill>
              <a:schemeClr val="bg1">
                <a:lumMod val="65000"/>
                <a:alpha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BC33C6D3-7E6F-378D-BCDD-3E05E51DA7AE}"/>
              </a:ext>
            </a:extLst>
          </p:cNvPr>
          <p:cNvSpPr/>
          <p:nvPr/>
        </p:nvSpPr>
        <p:spPr>
          <a:xfrm>
            <a:off x="4634664" y="3959894"/>
            <a:ext cx="640934" cy="277000"/>
          </a:xfrm>
          <a:prstGeom prst="rect">
            <a:avLst/>
          </a:prstGeom>
          <a:solidFill>
            <a:srgbClr val="FF0000">
              <a:alpha val="50000"/>
            </a:srgbClr>
          </a:solidFill>
          <a:ln>
            <a:solidFill>
              <a:srgbClr val="FF0000">
                <a:alpha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EF4CC9D-7BBB-B9D1-5ACB-D45D1F946440}"/>
              </a:ext>
            </a:extLst>
          </p:cNvPr>
          <p:cNvSpPr txBox="1"/>
          <p:nvPr/>
        </p:nvSpPr>
        <p:spPr>
          <a:xfrm>
            <a:off x="2459439" y="4984118"/>
            <a:ext cx="13443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b="1" dirty="0"/>
              <a:t>TA801 </a:t>
            </a:r>
            <a:r>
              <a:rPr lang="fr-CH" sz="1400" b="1" dirty="0" err="1"/>
              <a:t>door</a:t>
            </a:r>
            <a:r>
              <a:rPr lang="fr-CH" sz="1400" b="1" dirty="0"/>
              <a:t>  </a:t>
            </a:r>
            <a:endParaRPr lang="en-GB" sz="1400" b="1" dirty="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C8D5D017-671F-34AB-6F99-087F89A1BDAA}"/>
              </a:ext>
            </a:extLst>
          </p:cNvPr>
          <p:cNvSpPr/>
          <p:nvPr/>
        </p:nvSpPr>
        <p:spPr>
          <a:xfrm>
            <a:off x="9348079" y="2753920"/>
            <a:ext cx="296158" cy="589659"/>
          </a:xfrm>
          <a:prstGeom prst="rect">
            <a:avLst/>
          </a:prstGeom>
          <a:solidFill>
            <a:srgbClr val="92D050">
              <a:alpha val="50000"/>
            </a:srgbClr>
          </a:solidFill>
          <a:ln>
            <a:solidFill>
              <a:schemeClr val="bg1">
                <a:lumMod val="65000"/>
                <a:alpha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2315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7ABD33-58EA-8E00-0279-35F7B1C3C8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1213" y="65087"/>
            <a:ext cx="10515600" cy="473075"/>
          </a:xfrm>
        </p:spPr>
        <p:txBody>
          <a:bodyPr/>
          <a:lstStyle/>
          <a:p>
            <a:pPr algn="ctr"/>
            <a:r>
              <a:rPr lang="en-GB" sz="3200" dirty="0"/>
              <a:t>Transfer lines to North Experimental Areas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4EB663-2436-5717-9511-B9C2D9436E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63E92DD-00F0-49E4-B301-63ACC8101F62}" type="datetime1">
              <a:rPr lang="en-GB" smtClean="0"/>
              <a:t>10/04/2025</a:t>
            </a:fld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28427B-C234-6F19-E148-35B4ED6AA52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E3B6E73-054D-6C4E-9975-9A683C5A9677}" type="slidenum">
              <a:rPr lang="en-GB" smtClean="0"/>
              <a:pPr>
                <a:defRPr/>
              </a:pPr>
              <a:t>24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C88C020-FFD4-1C54-1ED6-F19B3C864F4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7548"/>
          <a:stretch/>
        </p:blipFill>
        <p:spPr>
          <a:xfrm>
            <a:off x="518077" y="1362344"/>
            <a:ext cx="11155846" cy="484986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9E8D98F-1650-62BD-FCDC-4F76D5F0E9BB}"/>
              </a:ext>
            </a:extLst>
          </p:cNvPr>
          <p:cNvSpPr txBox="1"/>
          <p:nvPr/>
        </p:nvSpPr>
        <p:spPr>
          <a:xfrm>
            <a:off x="619761" y="806386"/>
            <a:ext cx="3078480" cy="369332"/>
          </a:xfrm>
          <a:prstGeom prst="rect">
            <a:avLst/>
          </a:prstGeom>
          <a:solidFill>
            <a:srgbClr val="71B2F2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000000"/>
                </a:solidFill>
              </a:rPr>
              <a:t>DR&lt; 15 </a:t>
            </a:r>
            <a:r>
              <a:rPr lang="en-GB" dirty="0" err="1">
                <a:solidFill>
                  <a:srgbClr val="000000"/>
                </a:solidFill>
              </a:rPr>
              <a:t>uSv</a:t>
            </a:r>
            <a:r>
              <a:rPr lang="en-GB" dirty="0">
                <a:solidFill>
                  <a:srgbClr val="000000"/>
                </a:solidFill>
              </a:rPr>
              <a:t>/h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97B596A-3E5E-D76D-D286-73694A92EC35}"/>
              </a:ext>
            </a:extLst>
          </p:cNvPr>
          <p:cNvSpPr txBox="1"/>
          <p:nvPr/>
        </p:nvSpPr>
        <p:spPr>
          <a:xfrm>
            <a:off x="4368804" y="820481"/>
            <a:ext cx="3042918" cy="369332"/>
          </a:xfrm>
          <a:prstGeom prst="rect">
            <a:avLst/>
          </a:prstGeom>
          <a:solidFill>
            <a:srgbClr val="FFFF65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15 </a:t>
            </a:r>
            <a:r>
              <a:rPr lang="en-GB" dirty="0" err="1">
                <a:solidFill>
                  <a:srgbClr val="000000"/>
                </a:solidFill>
              </a:rPr>
              <a:t>uSv</a:t>
            </a:r>
            <a:r>
              <a:rPr lang="en-GB" dirty="0">
                <a:solidFill>
                  <a:srgbClr val="000000"/>
                </a:solidFill>
              </a:rPr>
              <a:t>/h &lt; DR &lt; 50 </a:t>
            </a:r>
            <a:r>
              <a:rPr lang="en-GB" dirty="0" err="1">
                <a:solidFill>
                  <a:srgbClr val="000000"/>
                </a:solidFill>
              </a:rPr>
              <a:t>uSv</a:t>
            </a:r>
            <a:r>
              <a:rPr lang="en-GB" dirty="0">
                <a:solidFill>
                  <a:srgbClr val="000000"/>
                </a:solidFill>
              </a:rPr>
              <a:t>/h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DDA940F-B6BE-0FAA-4864-71ECDE408474}"/>
              </a:ext>
            </a:extLst>
          </p:cNvPr>
          <p:cNvSpPr txBox="1"/>
          <p:nvPr/>
        </p:nvSpPr>
        <p:spPr>
          <a:xfrm>
            <a:off x="8082285" y="820481"/>
            <a:ext cx="3042918" cy="369332"/>
          </a:xfrm>
          <a:prstGeom prst="rect">
            <a:avLst/>
          </a:prstGeom>
          <a:solidFill>
            <a:srgbClr val="FFA478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15 </a:t>
            </a:r>
            <a:r>
              <a:rPr lang="en-GB" dirty="0" err="1">
                <a:solidFill>
                  <a:srgbClr val="000000"/>
                </a:solidFill>
              </a:rPr>
              <a:t>uSv</a:t>
            </a:r>
            <a:r>
              <a:rPr lang="en-GB" dirty="0">
                <a:solidFill>
                  <a:srgbClr val="000000"/>
                </a:solidFill>
              </a:rPr>
              <a:t>/h &lt; DR &lt; 50 </a:t>
            </a:r>
            <a:r>
              <a:rPr lang="en-GB" dirty="0" err="1">
                <a:solidFill>
                  <a:srgbClr val="000000"/>
                </a:solidFill>
              </a:rPr>
              <a:t>uSv</a:t>
            </a:r>
            <a:r>
              <a:rPr lang="en-GB" dirty="0">
                <a:solidFill>
                  <a:srgbClr val="000000"/>
                </a:solidFill>
              </a:rPr>
              <a:t>/h</a:t>
            </a:r>
          </a:p>
        </p:txBody>
      </p:sp>
    </p:spTree>
    <p:extLst>
      <p:ext uri="{BB962C8B-B14F-4D97-AF65-F5344CB8AC3E}">
        <p14:creationId xmlns:p14="http://schemas.microsoft.com/office/powerpoint/2010/main" val="7451084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AF21DD-ADA0-1981-5BA2-DD52EA356B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28AFD4-1E1A-A819-4B34-24FB5DD842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54783"/>
          </a:xfrm>
        </p:spPr>
        <p:txBody>
          <a:bodyPr/>
          <a:lstStyle/>
          <a:p>
            <a:r>
              <a:rPr lang="en-US" sz="4000" dirty="0"/>
              <a:t>TCC8/ECN3 during LS3</a:t>
            </a:r>
            <a:endParaRPr lang="en-GB" sz="4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5E311E-74C8-30C9-1570-83E1C5365E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63E92DD-00F0-49E4-B301-63ACC8101F62}" type="datetime1">
              <a:rPr lang="en-GB" smtClean="0"/>
              <a:t>10/04/2025</a:t>
            </a:fld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69617D-3EA4-0859-B7AB-B24A8D90A93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E3B6E73-054D-6C4E-9975-9A683C5A9677}" type="slidenum">
              <a:rPr lang="en-GB" smtClean="0"/>
              <a:pPr>
                <a:defRPr/>
              </a:pPr>
              <a:t>25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632120-B736-2AF0-576D-3E4A574CC56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  <p:pic>
        <p:nvPicPr>
          <p:cNvPr id="23" name="Picture 22" descr="A screenshot of a computer screen&#10;&#10;AI-generated content may be incorrect.">
            <a:extLst>
              <a:ext uri="{FF2B5EF4-FFF2-40B4-BE49-F238E27FC236}">
                <a16:creationId xmlns:a16="http://schemas.microsoft.com/office/drawing/2014/main" id="{6AE0FF77-B610-889E-7ED7-CCF35660DB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05" t="56791" r="20783" b="9454"/>
          <a:stretch/>
        </p:blipFill>
        <p:spPr>
          <a:xfrm>
            <a:off x="245611" y="1807329"/>
            <a:ext cx="6144017" cy="3747385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2FF00695-D6C7-55AD-0904-0F395F433330}"/>
              </a:ext>
            </a:extLst>
          </p:cNvPr>
          <p:cNvSpPr txBox="1"/>
          <p:nvPr/>
        </p:nvSpPr>
        <p:spPr>
          <a:xfrm>
            <a:off x="590078" y="1364919"/>
            <a:ext cx="37953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Residual dose rates in Sep. 2027 </a:t>
            </a:r>
            <a:br>
              <a:rPr lang="en-US" sz="1400" b="1" dirty="0"/>
            </a:br>
            <a:r>
              <a:rPr lang="en-US" sz="1400" dirty="0"/>
              <a:t>(1 year + 2 months cool-down)</a:t>
            </a:r>
            <a:endParaRPr lang="en-GB" sz="14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7E3278E-7DCD-D97C-0D5D-CBE48FA90ECA}"/>
              </a:ext>
            </a:extLst>
          </p:cNvPr>
          <p:cNvSpPr txBox="1"/>
          <p:nvPr/>
        </p:nvSpPr>
        <p:spPr>
          <a:xfrm>
            <a:off x="6730570" y="1807329"/>
            <a:ext cx="5380149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Decabling and dismantling of TCC8/ECN3 in LS3 in view of HI-ECN3</a:t>
            </a:r>
          </a:p>
          <a:p>
            <a:pPr>
              <a:spcAft>
                <a:spcPts val="600"/>
              </a:spcAft>
            </a:pPr>
            <a:endParaRPr lang="en-US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Residual dose rates critical only in T10-TAX area in TCC8, where cables are removed during dismantling process</a:t>
            </a:r>
          </a:p>
          <a:p>
            <a:pPr>
              <a:spcAft>
                <a:spcPts val="600"/>
              </a:spcAft>
            </a:pPr>
            <a:endParaRPr lang="en-US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Detailed plan for the de-cabling in the vicinity of the highly activated equipment (T10- XTAX; very little fraction of cables (~10 cables)) is still to be defined and will be optimized (i.e. sequence after removal of ''hot'' equipment, location of cutting, etc.)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3624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DB254B-BA4C-D17E-8B14-83E85B9FE1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1D69AF-6809-1AC7-E923-8126F22CB4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54783"/>
          </a:xfrm>
        </p:spPr>
        <p:txBody>
          <a:bodyPr/>
          <a:lstStyle/>
          <a:p>
            <a:r>
              <a:rPr lang="en-US" sz="4000" dirty="0"/>
              <a:t>TCC8/ECN3 during H</a:t>
            </a:r>
            <a:r>
              <a:rPr lang="en-GB" sz="4000" dirty="0"/>
              <a:t>I-ECN3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5F979D-165D-C079-00DB-18ACEF1017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63E92DD-00F0-49E4-B301-63ACC8101F62}" type="datetime1">
              <a:rPr lang="en-GB" smtClean="0"/>
              <a:t>10/04/2025</a:t>
            </a:fld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EC8802-984F-8D0B-5804-2E7C864BFFD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E3B6E73-054D-6C4E-9975-9A683C5A9677}" type="slidenum">
              <a:rPr lang="en-GB" smtClean="0"/>
              <a:pPr>
                <a:defRPr/>
              </a:pPr>
              <a:t>26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973CD4-AE41-F860-2E66-E51E19F8A880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  <p:pic>
        <p:nvPicPr>
          <p:cNvPr id="3" name="Picture 2" descr="A graph of a graph showing a graph of a mass of iron&#10;&#10;Description automatically generated with medium confidence">
            <a:extLst>
              <a:ext uri="{FF2B5EF4-FFF2-40B4-BE49-F238E27FC236}">
                <a16:creationId xmlns:a16="http://schemas.microsoft.com/office/drawing/2014/main" id="{B2A95C06-05AC-445F-6B55-38F01C5993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0300" y="2078937"/>
            <a:ext cx="3382355" cy="2988000"/>
          </a:xfrm>
          <a:prstGeom prst="rect">
            <a:avLst/>
          </a:prstGeom>
        </p:spPr>
      </p:pic>
      <p:pic>
        <p:nvPicPr>
          <p:cNvPr id="7" name="Picture 6" descr="A diagram of a square with a rainbow colored circle&#10;&#10;Description automatically generated with medium confidence">
            <a:extLst>
              <a:ext uri="{FF2B5EF4-FFF2-40B4-BE49-F238E27FC236}">
                <a16:creationId xmlns:a16="http://schemas.microsoft.com/office/drawing/2014/main" id="{A48C69F8-0558-6662-DB1D-1BF1508ADD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81" y="2061135"/>
            <a:ext cx="3848637" cy="309605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71002DE-AE1B-17BD-E5B7-A01EE2D0610E}"/>
              </a:ext>
            </a:extLst>
          </p:cNvPr>
          <p:cNvSpPr txBox="1"/>
          <p:nvPr/>
        </p:nvSpPr>
        <p:spPr>
          <a:xfrm>
            <a:off x="427321" y="1758349"/>
            <a:ext cx="34709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Cross-sectional view, target level</a:t>
            </a:r>
            <a:endParaRPr lang="en-GB" sz="1400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492C15D-9445-8F1C-9F57-03829A7FE93E}"/>
              </a:ext>
            </a:extLst>
          </p:cNvPr>
          <p:cNvSpPr txBox="1"/>
          <p:nvPr/>
        </p:nvSpPr>
        <p:spPr>
          <a:xfrm>
            <a:off x="4263625" y="1758349"/>
            <a:ext cx="34709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Along x-axis, working height</a:t>
            </a:r>
            <a:endParaRPr lang="en-GB" sz="1400" b="1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B5D7435-0938-56E4-D9AE-410FBA3571A2}"/>
              </a:ext>
            </a:extLst>
          </p:cNvPr>
          <p:cNvCxnSpPr/>
          <p:nvPr/>
        </p:nvCxnSpPr>
        <p:spPr>
          <a:xfrm>
            <a:off x="6184232" y="4247382"/>
            <a:ext cx="0" cy="745958"/>
          </a:xfrm>
          <a:prstGeom prst="line">
            <a:avLst/>
          </a:prstGeom>
          <a:ln w="127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3A1B8318-CC8B-01ED-AFAD-985913D1C7F7}"/>
              </a:ext>
            </a:extLst>
          </p:cNvPr>
          <p:cNvSpPr txBox="1"/>
          <p:nvPr/>
        </p:nvSpPr>
        <p:spPr>
          <a:xfrm>
            <a:off x="720146" y="2308044"/>
            <a:ext cx="17636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10000"/>
                  </a:schemeClr>
                </a:solidFill>
              </a:rPr>
              <a:t>1 month cool-down</a:t>
            </a:r>
            <a:endParaRPr lang="en-GB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BD16D82-FCD5-82B3-1410-BCF30F011E6E}"/>
              </a:ext>
            </a:extLst>
          </p:cNvPr>
          <p:cNvSpPr txBox="1"/>
          <p:nvPr/>
        </p:nvSpPr>
        <p:spPr>
          <a:xfrm>
            <a:off x="444956" y="1381578"/>
            <a:ext cx="33622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Total </a:t>
            </a:r>
            <a:r>
              <a:rPr lang="en-GB" sz="1600" b="0" dirty="0" err="1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PoT</a:t>
            </a:r>
            <a:r>
              <a:rPr lang="en-GB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6</a:t>
            </a:r>
            <a:r>
              <a:rPr lang="en-US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×10</a:t>
            </a:r>
            <a:r>
              <a:rPr lang="en-US" sz="1600" b="0" baseline="3000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20 </a:t>
            </a:r>
            <a:r>
              <a:rPr lang="en-US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(15 years)</a:t>
            </a:r>
            <a:endParaRPr lang="en-GB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68B84A9-29CB-2497-B352-EBDEBE844ADE}"/>
              </a:ext>
            </a:extLst>
          </p:cNvPr>
          <p:cNvCxnSpPr>
            <a:cxnSpLocks/>
          </p:cNvCxnSpPr>
          <p:nvPr/>
        </p:nvCxnSpPr>
        <p:spPr>
          <a:xfrm flipH="1">
            <a:off x="653657" y="4124862"/>
            <a:ext cx="2556268" cy="0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B8D59DE8-5944-1D8B-C829-248E7F54F0DA}"/>
              </a:ext>
            </a:extLst>
          </p:cNvPr>
          <p:cNvSpPr txBox="1"/>
          <p:nvPr/>
        </p:nvSpPr>
        <p:spPr>
          <a:xfrm>
            <a:off x="7788047" y="1389750"/>
            <a:ext cx="4316945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dirty="0"/>
              <a:t>In TTC8, high residual dose rates are limited to central BDF target/dump region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dirty="0"/>
              <a:t>In the central region several 10 </a:t>
            </a:r>
            <a:r>
              <a:rPr lang="en-US" sz="1600" dirty="0" err="1"/>
              <a:t>Sv</a:t>
            </a:r>
            <a:r>
              <a:rPr lang="en-US" sz="1600" dirty="0"/>
              <a:t>/h after 1 month of cool-down requiring remote handling. In this region only radiation hard cables are foreseen  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dirty="0"/>
              <a:t>The residual dose rates outside the shielding are &lt; 1 </a:t>
            </a:r>
            <a:r>
              <a:rPr lang="en-US" sz="1600" dirty="0">
                <a:latin typeface="Arial Narrow" panose="020B0606020202030204" pitchFamily="34" charset="0"/>
              </a:rPr>
              <a:t>µ</a:t>
            </a:r>
            <a:r>
              <a:rPr lang="en-US" sz="1600" dirty="0" err="1"/>
              <a:t>Sv</a:t>
            </a:r>
            <a:r>
              <a:rPr lang="en-US" sz="1600" dirty="0"/>
              <a:t>/h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dirty="0"/>
              <a:t>The upstream TCC8 area includes dilution magnets and drift space with minimal losses guaranteeing low background for SHiP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1600" dirty="0"/>
              <a:t>In the downstream ECN3 Supervised Radiation Area conditions are expected</a:t>
            </a:r>
          </a:p>
        </p:txBody>
      </p:sp>
    </p:spTree>
    <p:extLst>
      <p:ext uri="{BB962C8B-B14F-4D97-AF65-F5344CB8AC3E}">
        <p14:creationId xmlns:p14="http://schemas.microsoft.com/office/powerpoint/2010/main" val="153163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BE47D4-9E6A-629B-904F-324AF1B73D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0488"/>
            <a:ext cx="10515600" cy="782955"/>
          </a:xfrm>
        </p:spPr>
        <p:txBody>
          <a:bodyPr/>
          <a:lstStyle/>
          <a:p>
            <a:pPr algn="ctr"/>
            <a:r>
              <a:rPr lang="en-GB" b="1" dirty="0"/>
              <a:t>LHC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E6A6DB-C1D5-E5FB-25C7-A976880F9C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3565" y="1301115"/>
            <a:ext cx="10932160" cy="4184650"/>
          </a:xfrm>
        </p:spPr>
        <p:txBody>
          <a:bodyPr/>
          <a:lstStyle/>
          <a:p>
            <a:r>
              <a:rPr lang="en-GB" sz="2400" dirty="0"/>
              <a:t>Superconducting areas are no issue since the dose rates there are very low</a:t>
            </a:r>
          </a:p>
          <a:p>
            <a:pPr marL="0" indent="0">
              <a:buNone/>
            </a:pPr>
            <a:endParaRPr lang="en-GB" sz="2400" dirty="0"/>
          </a:p>
          <a:p>
            <a:r>
              <a:rPr lang="en-GB" sz="2400" dirty="0"/>
              <a:t>Areas of the experiments are covered by the experiments themselves. General comment: all areas containing electronics are no issue for radiation triggered cable damage</a:t>
            </a:r>
          </a:p>
          <a:p>
            <a:pPr marL="0" indent="0">
              <a:buNone/>
            </a:pPr>
            <a:endParaRPr lang="en-GB" sz="2400" dirty="0"/>
          </a:p>
          <a:p>
            <a:r>
              <a:rPr lang="en-GB" sz="2400" dirty="0"/>
              <a:t>All other (critical) areas are discussed in the following slides</a:t>
            </a:r>
          </a:p>
          <a:p>
            <a:endParaRPr lang="en-GB" sz="2400" dirty="0"/>
          </a:p>
          <a:p>
            <a:r>
              <a:rPr lang="en-GB" sz="2400" dirty="0"/>
              <a:t>Please note: after LS3 (start of Hi Lumi LHC) levels of radiation will increase to those shown here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B6B7DB-E916-072A-3DEF-A5A8025B45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63E92DD-00F0-49E4-B301-63ACC8101F62}" type="datetime1">
              <a:rPr lang="en-GB" smtClean="0"/>
              <a:t>10/04/2025</a:t>
            </a:fld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5C3C24D-8AC7-BACF-48CA-43B2ECEEB89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E3B6E73-054D-6C4E-9975-9A683C5A9677}" type="slidenum">
              <a:rPr lang="en-GB" smtClean="0"/>
              <a:pPr>
                <a:defRPr/>
              </a:pPr>
              <a:t>27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FF9F92-3437-3903-00CB-6AAAC4C0D61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9575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4032AB-4492-79E9-6364-1F094F5DFE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03F08F-4826-C2B5-B6C9-546A2F1470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3077" y="365126"/>
            <a:ext cx="11705248" cy="628787"/>
          </a:xfrm>
        </p:spPr>
        <p:txBody>
          <a:bodyPr/>
          <a:lstStyle/>
          <a:p>
            <a:pPr algn="ctr"/>
            <a:r>
              <a:rPr lang="en-US" dirty="0"/>
              <a:t>LSS1 &amp; LSS5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C258EE-89CB-E2EE-55C4-10A7956B3D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2A69FA1-B048-DD41-98A9-3CA9AFCDB77F}" type="slidenum">
              <a:rPr lang="en-GB" smtClean="0"/>
              <a:pPr>
                <a:defRPr/>
              </a:pPr>
              <a:t>28</a:t>
            </a:fld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7E97C65-054B-8644-A10F-8E77C2321728}"/>
              </a:ext>
            </a:extLst>
          </p:cNvPr>
          <p:cNvSpPr txBox="1"/>
          <p:nvPr/>
        </p:nvSpPr>
        <p:spPr>
          <a:xfrm>
            <a:off x="1738561" y="4503379"/>
            <a:ext cx="929439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Main hotspots at the level of the Inner Triplet (IT); TAN and TCLs collimators.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Similar situation will be present in the HL-LHC era, with residual dose rate expected to scale with integrated luminosity (long-term activation) </a:t>
            </a:r>
            <a:endParaRPr lang="en-GB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99CF274-C86B-1E50-FF30-E8A1225D02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057" y="1073281"/>
            <a:ext cx="5817268" cy="271330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9FA787F-2C1C-3732-926E-354EB84C2D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5983" y="1081923"/>
            <a:ext cx="6096000" cy="2831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0852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A54A6A-CE75-1AE3-8BBE-A3A25BF76A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EE1C62-1BB9-A773-0F2F-79364ECF8C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3077" y="90487"/>
            <a:ext cx="11705248" cy="565177"/>
          </a:xfrm>
        </p:spPr>
        <p:txBody>
          <a:bodyPr/>
          <a:lstStyle/>
          <a:p>
            <a:pPr algn="ctr"/>
            <a:r>
              <a:rPr lang="en-US" sz="3600" dirty="0"/>
              <a:t>LSS3 and LSS7</a:t>
            </a:r>
            <a:endParaRPr lang="en-GB" sz="3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DD4232-7BD2-D940-62EF-127640FD0D6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2A69FA1-B048-DD41-98A9-3CA9AFCDB77F}" type="slidenum">
              <a:rPr lang="en-GB" smtClean="0"/>
              <a:pPr>
                <a:defRPr/>
              </a:pPr>
              <a:t>29</a:t>
            </a:fld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9127FAF-3E49-E7EF-EA6B-C5C20E71FB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674" y="588982"/>
            <a:ext cx="11803617" cy="369677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219760C-8791-E91F-4DF5-BAE3D4C98ED5}"/>
              </a:ext>
            </a:extLst>
          </p:cNvPr>
          <p:cNvSpPr txBox="1"/>
          <p:nvPr/>
        </p:nvSpPr>
        <p:spPr>
          <a:xfrm>
            <a:off x="293077" y="4899074"/>
            <a:ext cx="33312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LSS: hotspots at the level of primary and secondary collimators.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FB21CD2-A73D-C755-BD1A-C99041813366}"/>
              </a:ext>
            </a:extLst>
          </p:cNvPr>
          <p:cNvSpPr txBox="1"/>
          <p:nvPr/>
        </p:nvSpPr>
        <p:spPr>
          <a:xfrm>
            <a:off x="7983551" y="4899074"/>
            <a:ext cx="360790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Simulation for LSS3 to be done; hotspots expected close to primary collimators; </a:t>
            </a:r>
          </a:p>
        </p:txBody>
      </p:sp>
    </p:spTree>
    <p:extLst>
      <p:ext uri="{BB962C8B-B14F-4D97-AF65-F5344CB8AC3E}">
        <p14:creationId xmlns:p14="http://schemas.microsoft.com/office/powerpoint/2010/main" val="2727219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7741237-7B32-45E6-FA9F-E20849D3D5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5296" y="816368"/>
            <a:ext cx="8371282" cy="509049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D582573-F9B8-5974-27F0-385D1A25458E}"/>
              </a:ext>
            </a:extLst>
          </p:cNvPr>
          <p:cNvSpPr txBox="1"/>
          <p:nvPr/>
        </p:nvSpPr>
        <p:spPr>
          <a:xfrm>
            <a:off x="3475264" y="106136"/>
            <a:ext cx="52414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/>
              <a:t>PS complex overview</a:t>
            </a:r>
          </a:p>
        </p:txBody>
      </p:sp>
    </p:spTree>
    <p:extLst>
      <p:ext uri="{BB962C8B-B14F-4D97-AF65-F5344CB8AC3E}">
        <p14:creationId xmlns:p14="http://schemas.microsoft.com/office/powerpoint/2010/main" val="3167492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DD90DB-0DB3-F464-0758-B331981F1F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A49111-4769-58EF-987A-1D2A1B8D21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3077" y="365126"/>
            <a:ext cx="11705248" cy="493615"/>
          </a:xfrm>
        </p:spPr>
        <p:txBody>
          <a:bodyPr/>
          <a:lstStyle/>
          <a:p>
            <a:pPr algn="ctr"/>
            <a:r>
              <a:rPr lang="en-US" sz="3200" dirty="0"/>
              <a:t>UD62 &amp; UD68 (dump areas)</a:t>
            </a:r>
            <a:endParaRPr lang="en-GB" sz="3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448514-271E-5202-5FA8-14EE8C202CC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2A69FA1-B048-DD41-98A9-3CA9AFCDB77F}" type="slidenum">
              <a:rPr lang="en-GB" smtClean="0"/>
              <a:pPr>
                <a:defRPr/>
              </a:pPr>
              <a:t>30</a:t>
            </a:fld>
            <a:endParaRPr lang="en-GB" dirty="0"/>
          </a:p>
        </p:txBody>
      </p:sp>
      <p:pic>
        <p:nvPicPr>
          <p:cNvPr id="1026" name="Picture 1">
            <a:extLst>
              <a:ext uri="{FF2B5EF4-FFF2-40B4-BE49-F238E27FC236}">
                <a16:creationId xmlns:a16="http://schemas.microsoft.com/office/drawing/2014/main" id="{767B25A5-E77D-4990-9C0B-A7F8235624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475" y="869696"/>
            <a:ext cx="10267848" cy="5229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0300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D51FB6-F843-C011-8E03-DFAB633D5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397" y="2783206"/>
            <a:ext cx="11705248" cy="789598"/>
          </a:xfrm>
        </p:spPr>
        <p:txBody>
          <a:bodyPr/>
          <a:lstStyle/>
          <a:p>
            <a:pPr algn="ctr"/>
            <a:r>
              <a:rPr lang="en-GB" dirty="0"/>
              <a:t>Questions?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0FFA808-82A2-BBE7-CD30-249BA4607B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D6B8B5-70C7-49C8-834C-4DD457BB418E}" type="datetime1">
              <a:rPr lang="en-GB" smtClean="0"/>
              <a:t>10/04/2025</a:t>
            </a:fld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E8B538-C21E-BBF9-D32A-2A0DE22A95D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2A69FA1-B048-DD41-98A9-3CA9AFCDB77F}" type="slidenum">
              <a:rPr lang="en-GB" smtClean="0"/>
              <a:pPr>
                <a:defRPr/>
              </a:pPr>
              <a:t>31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A2DB4A-4838-5DA3-3938-49FD4E2A5C21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HSE-RP recommendations and guidelines for the preparation of LS3 activities  | EDMS 2959448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644122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2652FB-5343-556E-72B6-1D8DADD0C3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Backup slides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6B3E51-115A-2E4B-8671-31662F4E42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D6B8B5-70C7-49C8-834C-4DD457BB418E}" type="datetime1">
              <a:rPr lang="en-GB" smtClean="0"/>
              <a:t>10/04/2025</a:t>
            </a:fld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FCD01A-B645-F33C-7163-B0D5993C6E3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2A69FA1-B048-DD41-98A9-3CA9AFCDB77F}" type="slidenum">
              <a:rPr lang="en-GB" smtClean="0"/>
              <a:pPr>
                <a:defRPr/>
              </a:pPr>
              <a:t>32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6E8C08-83CB-A15A-E222-C4D7545EEB4B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HSE-RP recommendations and guidelines for the preparation of LS3 activities  | EDMS 2959448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549019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131805" y="1184398"/>
            <a:ext cx="49674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Dose rate behavior close to the TIDV (BA1) in the long shutdown 2004-2006</a:t>
            </a:r>
            <a:endParaRPr lang="en-GB" sz="2000" b="1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6031" y="714876"/>
            <a:ext cx="7425969" cy="5428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46B20A9-DE83-C8A3-DD15-DFE83C5436AF}"/>
              </a:ext>
            </a:extLst>
          </p:cNvPr>
          <p:cNvSpPr txBox="1"/>
          <p:nvPr/>
        </p:nvSpPr>
        <p:spPr>
          <a:xfrm>
            <a:off x="691980" y="2168648"/>
            <a:ext cx="35834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data allow for estimating the decay effect as a function of cooling time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8BDBC4F-A77F-CA49-EB62-6A440192C901}"/>
              </a:ext>
            </a:extLst>
          </p:cNvPr>
          <p:cNvSpPr txBox="1"/>
          <p:nvPr/>
        </p:nvSpPr>
        <p:spPr>
          <a:xfrm>
            <a:off x="2569417" y="110783"/>
            <a:ext cx="6128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Might be useful</a:t>
            </a:r>
          </a:p>
        </p:txBody>
      </p:sp>
    </p:spTree>
    <p:extLst>
      <p:ext uri="{BB962C8B-B14F-4D97-AF65-F5344CB8AC3E}">
        <p14:creationId xmlns:p14="http://schemas.microsoft.com/office/powerpoint/2010/main" val="1922966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688299-480A-8DF7-9D8E-CB07319351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63BE77-0998-184B-1A4B-8510435995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63E92DD-00F0-49E4-B301-63ACC8101F62}" type="datetime1">
              <a:rPr lang="en-GB" smtClean="0"/>
              <a:t>10/04/2025</a:t>
            </a:fld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65ABAB4-DDFD-0620-E82E-9FFC0D11879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E3B6E73-054D-6C4E-9975-9A683C5A9677}" type="slidenum">
              <a:rPr lang="en-GB" smtClean="0"/>
              <a:pPr>
                <a:defRPr/>
              </a:pPr>
              <a:t>34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CBA053-BE4E-D98E-6C7B-FF0D2D90D8E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8AD4A021-D2E4-41D0-ED9B-61EB23BD433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056737" y="169752"/>
            <a:ext cx="8078525" cy="5909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600" dirty="0"/>
              <a:t>SPS BA3, 3 month of cool down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4F1A00E-660C-F2E8-E25F-49775E4B149A}"/>
              </a:ext>
            </a:extLst>
          </p:cNvPr>
          <p:cNvSpPr txBox="1"/>
          <p:nvPr/>
        </p:nvSpPr>
        <p:spPr>
          <a:xfrm>
            <a:off x="10135262" y="1392621"/>
            <a:ext cx="17117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No particular problem in terms of dose rate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9C08E77-D85E-ED33-7592-FEC46A90385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14273"/>
          <a:stretch/>
        </p:blipFill>
        <p:spPr>
          <a:xfrm>
            <a:off x="500656" y="984137"/>
            <a:ext cx="9303302" cy="5210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790340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AD9A28-B853-C723-A86E-C73CAEB1E9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513789-106C-EA61-D002-07FE3CAB6E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4466"/>
            <a:ext cx="10515600" cy="631653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/>
              <a:t>SPS-BA4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201FE5E-B90B-767B-15B7-CA30F59DE8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5434" y="766119"/>
            <a:ext cx="8342277" cy="515448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88044EF-B0FE-E15B-A505-1FD2BE1DABE4}"/>
              </a:ext>
            </a:extLst>
          </p:cNvPr>
          <p:cNvSpPr txBox="1"/>
          <p:nvPr/>
        </p:nvSpPr>
        <p:spPr>
          <a:xfrm>
            <a:off x="144342" y="1862038"/>
            <a:ext cx="308388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No critical area: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After 2012, no high intensity extraction to CNGS </a:t>
            </a:r>
            <a:r>
              <a:rPr lang="en-GB" dirty="0">
                <a:sym typeface="Wingdings" panose="05000000000000000000" pitchFamily="2" charset="2"/>
              </a:rPr>
              <a:t> decay at TPSG</a:t>
            </a:r>
          </a:p>
          <a:p>
            <a:endParaRPr lang="en-GB" dirty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ym typeface="Wingdings" panose="05000000000000000000" pitchFamily="2" charset="2"/>
              </a:rPr>
              <a:t>New (mild) hot spot at 412 (maybe due to crystal operation in LSS2)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430415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835287-823C-CF44-3275-F8E720BFE4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2FE5EC-2B71-2F90-3B11-C94A79D82B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63E92DD-00F0-49E4-B301-63ACC8101F62}" type="datetime1">
              <a:rPr lang="en-GB" smtClean="0"/>
              <a:t>10/04/2025</a:t>
            </a:fld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2C3B70-8EAB-6E3D-40A1-40ED5D2907E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E3B6E73-054D-6C4E-9975-9A683C5A9677}" type="slidenum">
              <a:rPr lang="en-GB" smtClean="0"/>
              <a:pPr>
                <a:defRPr/>
              </a:pPr>
              <a:t>36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683D42-4E5D-339B-9CB8-CA9FBC3FFA1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6F80A9A-26FF-75E5-9943-3D344D305A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141" y="828700"/>
            <a:ext cx="9566788" cy="5449197"/>
          </a:xfrm>
          <a:prstGeom prst="rect">
            <a:avLst/>
          </a:prstGeom>
        </p:spPr>
      </p:pic>
      <p:sp>
        <p:nvSpPr>
          <p:cNvPr id="9" name="Title 6">
            <a:extLst>
              <a:ext uri="{FF2B5EF4-FFF2-40B4-BE49-F238E27FC236}">
                <a16:creationId xmlns:a16="http://schemas.microsoft.com/office/drawing/2014/main" id="{23E96570-5019-65F1-3C7F-4F281C9CB21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056737" y="169752"/>
            <a:ext cx="8078525" cy="5909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600" dirty="0"/>
              <a:t>SPS BA5, 3 month of cool down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ED1DA20-CC80-C430-3F72-0CE9956ACE73}"/>
              </a:ext>
            </a:extLst>
          </p:cNvPr>
          <p:cNvSpPr txBox="1"/>
          <p:nvPr/>
        </p:nvSpPr>
        <p:spPr>
          <a:xfrm>
            <a:off x="9527458" y="1392621"/>
            <a:ext cx="231957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Although presence of dump, no particular problem in terms of dose rate.</a:t>
            </a:r>
          </a:p>
          <a:p>
            <a:endParaRPr lang="en-GB" dirty="0"/>
          </a:p>
          <a:p>
            <a:r>
              <a:rPr lang="en-GB" dirty="0"/>
              <a:t>Only cables leading directly into the dump shielding might be problematic </a:t>
            </a:r>
          </a:p>
        </p:txBody>
      </p:sp>
    </p:spTree>
    <p:extLst>
      <p:ext uri="{BB962C8B-B14F-4D97-AF65-F5344CB8AC3E}">
        <p14:creationId xmlns:p14="http://schemas.microsoft.com/office/powerpoint/2010/main" val="270335539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835CA6-ED01-A96E-03DF-37F3733EFA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0B5C84-6C44-9AC2-FA94-B465116048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00368"/>
            <a:ext cx="10515600" cy="359805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/>
              <a:t>SPS-BA6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C1E152B-7ADD-7039-1B0E-92A9AAFC46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2871" y="560173"/>
            <a:ext cx="9117662" cy="565773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54E9D70-86A8-5CF6-84F6-4DFBEED57F17}"/>
              </a:ext>
            </a:extLst>
          </p:cNvPr>
          <p:cNvSpPr txBox="1"/>
          <p:nvPr/>
        </p:nvSpPr>
        <p:spPr>
          <a:xfrm>
            <a:off x="310747" y="1242051"/>
            <a:ext cx="20512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No particularly critical dose rate environment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521605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graph showing different colors&#10;&#10;AI-generated content may be incorrect.">
            <a:extLst>
              <a:ext uri="{FF2B5EF4-FFF2-40B4-BE49-F238E27FC236}">
                <a16:creationId xmlns:a16="http://schemas.microsoft.com/office/drawing/2014/main" id="{350E349F-EF87-61CE-67C4-971FF7072A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835" y="36871"/>
            <a:ext cx="10887914" cy="6151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2159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A3E35F-4DDB-A7C8-1400-6D679A5D67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28889"/>
          </a:xfrm>
        </p:spPr>
        <p:txBody>
          <a:bodyPr/>
          <a:lstStyle/>
          <a:p>
            <a:r>
              <a:rPr lang="en-US" dirty="0"/>
              <a:t>LINAC4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4EAC63-B02A-9654-BA6A-D0F88B65EE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484" y="1336675"/>
            <a:ext cx="4749800" cy="4184650"/>
          </a:xfrm>
        </p:spPr>
        <p:txBody>
          <a:bodyPr/>
          <a:lstStyle/>
          <a:p>
            <a:pPr algn="just"/>
            <a:r>
              <a:rPr lang="en-US" sz="2400" dirty="0"/>
              <a:t>Hottest areas</a:t>
            </a:r>
          </a:p>
          <a:p>
            <a:pPr lvl="1" algn="just"/>
            <a:r>
              <a:rPr lang="en-GB" sz="2000" dirty="0"/>
              <a:t>Main </a:t>
            </a:r>
            <a:r>
              <a:rPr lang="en-GB" sz="2000" b="1" dirty="0"/>
              <a:t>beam dump </a:t>
            </a:r>
            <a:r>
              <a:rPr lang="en-GB" sz="2000" dirty="0"/>
              <a:t>(in orange)</a:t>
            </a:r>
          </a:p>
          <a:p>
            <a:pPr lvl="1" algn="just"/>
            <a:r>
              <a:rPr lang="en-GB" sz="2000" b="1" dirty="0"/>
              <a:t>End of transfer line </a:t>
            </a:r>
            <a:r>
              <a:rPr lang="en-GB" sz="2000" dirty="0"/>
              <a:t>(in red)</a:t>
            </a:r>
          </a:p>
          <a:p>
            <a:pPr lvl="1" algn="just"/>
            <a:r>
              <a:rPr lang="en-GB" sz="2000" dirty="0"/>
              <a:t>Hottest areas after 4 – 6 months ~10 </a:t>
            </a:r>
            <a:r>
              <a:rPr lang="en-GB" sz="2000" dirty="0" err="1"/>
              <a:t>uSv</a:t>
            </a:r>
            <a:r>
              <a:rPr lang="en-GB" sz="2000" dirty="0"/>
              <a:t>/h</a:t>
            </a:r>
          </a:p>
          <a:p>
            <a:pPr marL="457200" lvl="1" indent="0" algn="just">
              <a:buNone/>
            </a:pPr>
            <a:endParaRPr lang="en-GB" sz="2000" dirty="0"/>
          </a:p>
          <a:p>
            <a:pPr lvl="1" algn="just">
              <a:buFont typeface="Wingdings" panose="05000000000000000000" pitchFamily="2" charset="2"/>
              <a:buChar char="à"/>
            </a:pPr>
            <a:r>
              <a:rPr lang="en-GB" sz="2000" dirty="0">
                <a:sym typeface="Wingdings" panose="05000000000000000000" pitchFamily="2" charset="2"/>
              </a:rPr>
              <a:t> RP study </a:t>
            </a:r>
            <a:r>
              <a:rPr lang="en-GB" sz="2000" dirty="0">
                <a:hlinkClick r:id="rId2"/>
              </a:rPr>
              <a:t>EDMS 1363543</a:t>
            </a:r>
            <a:endParaRPr lang="en-GB" sz="2000" dirty="0"/>
          </a:p>
          <a:p>
            <a:pPr lvl="1" algn="just">
              <a:buFont typeface="Wingdings" panose="05000000000000000000" pitchFamily="2" charset="2"/>
              <a:buChar char="à"/>
            </a:pPr>
            <a:r>
              <a:rPr lang="en-GB" sz="2000" dirty="0"/>
              <a:t> RP survey 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3"/>
              </a:rPr>
              <a:t>2024-12-05_LIN4.pdf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457200" lvl="1" indent="0" algn="just">
              <a:buNone/>
            </a:pPr>
            <a:endParaRPr lang="en-GB" sz="2000" dirty="0"/>
          </a:p>
          <a:p>
            <a:pPr marL="0" indent="0" algn="just">
              <a:buNone/>
            </a:pPr>
            <a:r>
              <a:rPr lang="en-GB" sz="2000" b="1" dirty="0"/>
              <a:t>Note: </a:t>
            </a:r>
            <a:r>
              <a:rPr lang="en-GB" sz="2000" dirty="0"/>
              <a:t>LINAC4 is a rather recent facility (2015). </a:t>
            </a:r>
            <a:r>
              <a:rPr lang="en-US" sz="2000" dirty="0"/>
              <a:t>N</a:t>
            </a:r>
            <a:r>
              <a:rPr lang="en-US" altLang="en-US" sz="2000" dirty="0"/>
              <a:t>o cabling replacement issue expected from a RP perspective. Low dose interventions in general.</a:t>
            </a:r>
            <a:endParaRPr lang="en-GB" sz="20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BE37C9-8AB3-7580-EE98-AC456A756AB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E3B6E73-054D-6C4E-9975-9A683C5A9677}" type="slidenum">
              <a:rPr lang="en-GB" smtClean="0"/>
              <a:pPr>
                <a:defRPr/>
              </a:pPr>
              <a:t>4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F190487-83CB-8D03-F2A0-49EA4AE439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9772" y="6418263"/>
            <a:ext cx="37847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GB"/>
            </a:defPPr>
            <a:lvl1pPr algn="ctr" rtl="0" eaLnBrk="1" fontAlgn="auto" hangingPunct="1">
              <a:spcBef>
                <a:spcPts val="0"/>
              </a:spcBef>
              <a:spcAft>
                <a:spcPts val="0"/>
              </a:spcAft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/>
              <a:t>ICAB WG: RP input from LINAC4, PSBooster and East Area</a:t>
            </a:r>
            <a:endParaRPr lang="en-GB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344DA4F-DDFD-8025-19BB-23B2B50C164A}"/>
              </a:ext>
            </a:extLst>
          </p:cNvPr>
          <p:cNvGrpSpPr/>
          <p:nvPr/>
        </p:nvGrpSpPr>
        <p:grpSpPr>
          <a:xfrm>
            <a:off x="5917592" y="1312983"/>
            <a:ext cx="6080733" cy="4232033"/>
            <a:chOff x="5847214" y="1690688"/>
            <a:chExt cx="6080733" cy="4232033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7040F253-D0D6-D41C-2D90-33594833DC4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847214" y="1690688"/>
              <a:ext cx="6080733" cy="4232033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46A5B09-0E1A-C57F-2618-A0C7C133D262}"/>
                </a:ext>
              </a:extLst>
            </p:cNvPr>
            <p:cNvSpPr/>
            <p:nvPr/>
          </p:nvSpPr>
          <p:spPr>
            <a:xfrm>
              <a:off x="6080125" y="2407466"/>
              <a:ext cx="742950" cy="635000"/>
            </a:xfrm>
            <a:prstGeom prst="rect">
              <a:avLst/>
            </a:prstGeom>
            <a:solidFill>
              <a:schemeClr val="accent5">
                <a:alpha val="53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F8C50E0-FEFB-1B35-1A23-0AE03FFC9C4E}"/>
                </a:ext>
              </a:extLst>
            </p:cNvPr>
            <p:cNvSpPr/>
            <p:nvPr/>
          </p:nvSpPr>
          <p:spPr>
            <a:xfrm>
              <a:off x="6823075" y="4276967"/>
              <a:ext cx="742950" cy="635000"/>
            </a:xfrm>
            <a:prstGeom prst="rect">
              <a:avLst/>
            </a:prstGeom>
            <a:solidFill>
              <a:srgbClr val="FFC000">
                <a:alpha val="5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043384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8DDB1E-7CE9-6374-76EF-96599AB0D9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558D6EF0-5B69-8A5C-1528-93407A8A80FB}"/>
              </a:ext>
            </a:extLst>
          </p:cNvPr>
          <p:cNvGrpSpPr/>
          <p:nvPr/>
        </p:nvGrpSpPr>
        <p:grpSpPr>
          <a:xfrm>
            <a:off x="6041459" y="867502"/>
            <a:ext cx="6150541" cy="4456424"/>
            <a:chOff x="6050005" y="1200788"/>
            <a:chExt cx="6150541" cy="4456424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C6FDF07F-158E-8922-B3E6-6BACB1F5E2A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50005" y="1200788"/>
              <a:ext cx="6150541" cy="4456424"/>
            </a:xfrm>
            <a:prstGeom prst="rect">
              <a:avLst/>
            </a:prstGeom>
          </p:spPr>
        </p:pic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1F0A4C2-3ED7-0F52-7481-15EF0F7C8EDE}"/>
                </a:ext>
              </a:extLst>
            </p:cNvPr>
            <p:cNvSpPr/>
            <p:nvPr/>
          </p:nvSpPr>
          <p:spPr>
            <a:xfrm>
              <a:off x="8465912" y="3853747"/>
              <a:ext cx="1171692" cy="540453"/>
            </a:xfrm>
            <a:prstGeom prst="rect">
              <a:avLst/>
            </a:prstGeom>
            <a:solidFill>
              <a:schemeClr val="accent5">
                <a:alpha val="53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4F47996D-F722-9706-BBC4-7B629F3CC603}"/>
                </a:ext>
              </a:extLst>
            </p:cNvPr>
            <p:cNvSpPr/>
            <p:nvPr/>
          </p:nvSpPr>
          <p:spPr>
            <a:xfrm rot="19139095">
              <a:off x="7609900" y="1586681"/>
              <a:ext cx="914278" cy="451128"/>
            </a:xfrm>
            <a:prstGeom prst="rect">
              <a:avLst/>
            </a:prstGeom>
            <a:solidFill>
              <a:srgbClr val="FFC000">
                <a:alpha val="5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858E339-9182-F774-E242-A20E8B93AE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PSBooster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1F3D6D-1D8A-46B5-38F2-40EF44C635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983" y="1581625"/>
            <a:ext cx="6150541" cy="4184650"/>
          </a:xfrm>
        </p:spPr>
        <p:txBody>
          <a:bodyPr/>
          <a:lstStyle/>
          <a:p>
            <a:r>
              <a:rPr lang="en-US" sz="2400" dirty="0"/>
              <a:t>Hottest areas</a:t>
            </a:r>
          </a:p>
          <a:p>
            <a:pPr marL="449263" lvl="1" indent="-179388"/>
            <a:r>
              <a:rPr lang="en-GB" sz="2000" dirty="0"/>
              <a:t>Period 15/16/1/BT (in red)</a:t>
            </a:r>
          </a:p>
          <a:p>
            <a:pPr marL="449263" lvl="1" indent="-179388"/>
            <a:r>
              <a:rPr lang="en-GB" sz="2000" dirty="0">
                <a:sym typeface="Wingdings" panose="05000000000000000000" pitchFamily="2" charset="2"/>
              </a:rPr>
              <a:t>Period 9/10 (in orange)</a:t>
            </a:r>
          </a:p>
          <a:p>
            <a:pPr marL="449263" lvl="1" indent="-179388"/>
            <a:r>
              <a:rPr lang="en-GB" sz="2000" dirty="0"/>
              <a:t>Hottest areas after 4 - 6 months: ~10 - 100 </a:t>
            </a:r>
            <a:r>
              <a:rPr lang="en-GB" sz="2000" dirty="0" err="1"/>
              <a:t>uSv</a:t>
            </a:r>
            <a:r>
              <a:rPr lang="en-GB" sz="2000" dirty="0"/>
              <a:t>/h</a:t>
            </a:r>
          </a:p>
          <a:p>
            <a:pPr lvl="1"/>
            <a:endParaRPr lang="en-GB" sz="2000" dirty="0">
              <a:sym typeface="Wingdings" panose="05000000000000000000" pitchFamily="2" charset="2"/>
            </a:endParaRPr>
          </a:p>
          <a:p>
            <a:pPr marL="457200" lvl="1" indent="0">
              <a:buNone/>
            </a:pPr>
            <a:r>
              <a:rPr lang="en-GB" sz="2000" dirty="0">
                <a:sym typeface="Wingdings" panose="05000000000000000000" pitchFamily="2" charset="2"/>
              </a:rPr>
              <a:t> RP study </a:t>
            </a:r>
            <a:r>
              <a:rPr lang="en-GB" sz="1800" dirty="0">
                <a:solidFill>
                  <a:srgbClr val="333333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: </a:t>
            </a:r>
            <a:r>
              <a:rPr lang="en-GB" sz="1800" u="sng" dirty="0">
                <a:solidFill>
                  <a:srgbClr val="333333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  <a:hlinkClick r:id="rId3" tooltip="https://edms.cern.ch/document/3123836/1.0"/>
              </a:rPr>
              <a:t>EDMS 3123836</a:t>
            </a:r>
            <a:endParaRPr lang="en-GB" sz="2000" dirty="0"/>
          </a:p>
          <a:p>
            <a:pPr lvl="1">
              <a:buFont typeface="Wingdings" panose="05000000000000000000" pitchFamily="2" charset="2"/>
              <a:buChar char="à"/>
            </a:pPr>
            <a:r>
              <a:rPr lang="en-GB" sz="2000" dirty="0">
                <a:sym typeface="Wingdings" panose="05000000000000000000" pitchFamily="2" charset="2"/>
              </a:rPr>
              <a:t> RP survey 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4"/>
              </a:rPr>
              <a:t>2024-12-03_PSB.pdf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457200" lvl="1" indent="0">
              <a:buNone/>
            </a:pPr>
            <a:endParaRPr lang="en-US" altLang="en-US" sz="2000" dirty="0">
              <a:latin typeface="Arial" panose="020B0604020202020204" pitchFamily="34" charset="0"/>
            </a:endParaRPr>
          </a:p>
          <a:p>
            <a:pPr marL="0" indent="0">
              <a:buNone/>
            </a:pPr>
            <a:r>
              <a:rPr lang="en-US" altLang="en-US" sz="2000" b="1" dirty="0">
                <a:latin typeface="+mn-lt"/>
              </a:rPr>
              <a:t>Note: </a:t>
            </a:r>
            <a:r>
              <a:rPr lang="en-US" altLang="en-US" sz="2000" dirty="0"/>
              <a:t>De-cabling campaign performed during LS2. Limited</a:t>
            </a:r>
            <a:r>
              <a:rPr lang="en-US" altLang="en-US" sz="2000" b="1" dirty="0">
                <a:latin typeface="+mn-lt"/>
              </a:rPr>
              <a:t> </a:t>
            </a:r>
            <a:r>
              <a:rPr lang="en-US" altLang="en-US" sz="2000" dirty="0"/>
              <a:t>cabling replacement issues are expected from a RP perspective (longer works being usually farer from hot areas.</a:t>
            </a:r>
          </a:p>
          <a:p>
            <a:pPr lvl="1">
              <a:buFont typeface="Wingdings" panose="05000000000000000000" pitchFamily="2" charset="2"/>
              <a:buChar char="à"/>
            </a:pPr>
            <a:endParaRPr kumimoji="0" lang="en-US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457200" lvl="1" indent="0">
              <a:buNone/>
            </a:pPr>
            <a:endParaRPr lang="en-GB" sz="2000" dirty="0"/>
          </a:p>
          <a:p>
            <a:pPr lvl="1"/>
            <a:endParaRPr lang="en-GB" sz="20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90BDA9-F867-6804-D650-915F4F857F8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E3B6E73-054D-6C4E-9975-9A683C5A9677}" type="slidenum">
              <a:rPr lang="en-GB" smtClean="0"/>
              <a:pPr>
                <a:defRPr/>
              </a:pPr>
              <a:t>5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F83BFE-36C4-CFD3-FD51-A67182AB74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9772" y="6418263"/>
            <a:ext cx="37847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GB"/>
            </a:defPPr>
            <a:lvl1pPr algn="ctr" rtl="0" eaLnBrk="1" fontAlgn="auto" hangingPunct="1">
              <a:spcBef>
                <a:spcPts val="0"/>
              </a:spcBef>
              <a:spcAft>
                <a:spcPts val="0"/>
              </a:spcAft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/>
              <a:t>ICAB WG: RP input from LINAC4, </a:t>
            </a:r>
            <a:r>
              <a:rPr lang="en-GB" dirty="0" err="1"/>
              <a:t>PSBooster</a:t>
            </a:r>
            <a:r>
              <a:rPr lang="en-GB" dirty="0"/>
              <a:t> and East Area</a:t>
            </a:r>
          </a:p>
        </p:txBody>
      </p:sp>
    </p:spTree>
    <p:extLst>
      <p:ext uri="{BB962C8B-B14F-4D97-AF65-F5344CB8AC3E}">
        <p14:creationId xmlns:p14="http://schemas.microsoft.com/office/powerpoint/2010/main" val="1235987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A3E35F-4DDB-A7C8-1400-6D679A5D67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ISOLDE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4EAC63-B02A-9654-BA6A-D0F88B65EE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2027" y="1690688"/>
            <a:ext cx="4749800" cy="4184650"/>
          </a:xfrm>
        </p:spPr>
        <p:txBody>
          <a:bodyPr/>
          <a:lstStyle/>
          <a:p>
            <a:pPr algn="just"/>
            <a:r>
              <a:rPr lang="en-US" sz="2400" dirty="0"/>
              <a:t>ISOLDE target area</a:t>
            </a:r>
          </a:p>
          <a:p>
            <a:pPr lvl="1" algn="just"/>
            <a:r>
              <a:rPr lang="en-GB" sz="2000" dirty="0"/>
              <a:t>HRS and GPS Faraday Cages (in orange) have residual dose rate in the order of </a:t>
            </a:r>
            <a:r>
              <a:rPr lang="en-GB" sz="2000" b="1" dirty="0"/>
              <a:t>several mSv/h </a:t>
            </a:r>
            <a:r>
              <a:rPr lang="en-GB" sz="2000" dirty="0"/>
              <a:t>after a few months of cool-down</a:t>
            </a:r>
          </a:p>
          <a:p>
            <a:pPr lvl="1" algn="just"/>
            <a:endParaRPr lang="en-GB" sz="2000" dirty="0"/>
          </a:p>
          <a:p>
            <a:pPr lvl="1" algn="just"/>
            <a:r>
              <a:rPr lang="en-GB" sz="2000" dirty="0"/>
              <a:t>The rest of the target area shows residual dose rate in the order of </a:t>
            </a:r>
            <a:r>
              <a:rPr lang="en-GB" sz="2000" b="1" dirty="0"/>
              <a:t>hundreds of </a:t>
            </a:r>
            <a:r>
              <a:rPr lang="en-GB" sz="2000" b="1" dirty="0" err="1"/>
              <a:t>uSv</a:t>
            </a:r>
            <a:r>
              <a:rPr lang="en-GB" sz="2000" b="1" dirty="0"/>
              <a:t>/h </a:t>
            </a:r>
            <a:r>
              <a:rPr lang="en-GB" sz="2000" dirty="0"/>
              <a:t>after a few months of cool-down time</a:t>
            </a:r>
          </a:p>
          <a:p>
            <a:pPr lvl="1" algn="just"/>
            <a:endParaRPr lang="en-GB" sz="2000" dirty="0"/>
          </a:p>
          <a:p>
            <a:pPr lvl="1" algn="just"/>
            <a:r>
              <a:rPr lang="en-GB" sz="2000" dirty="0"/>
              <a:t>The target area presents a risk of contamination -&gt; access requires adequate PPE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BE37C9-8AB3-7580-EE98-AC456A756AB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E3B6E73-054D-6C4E-9975-9A683C5A9677}" type="slidenum">
              <a:rPr lang="en-GB" smtClean="0"/>
              <a:pPr>
                <a:defRPr/>
              </a:pPr>
              <a:t>6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F190487-83CB-8D03-F2A0-49EA4AE439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9772" y="6418263"/>
            <a:ext cx="37847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GB"/>
            </a:defPPr>
            <a:lvl1pPr algn="ctr" rtl="0" eaLnBrk="1" fontAlgn="auto" hangingPunct="1">
              <a:spcBef>
                <a:spcPts val="0"/>
              </a:spcBef>
              <a:spcAft>
                <a:spcPts val="0"/>
              </a:spcAft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/>
              <a:t>ICAB WG: RP input from LINAC4, </a:t>
            </a:r>
            <a:r>
              <a:rPr lang="en-GB" dirty="0" err="1"/>
              <a:t>PSBooster</a:t>
            </a:r>
            <a:r>
              <a:rPr lang="en-GB" dirty="0"/>
              <a:t> and East Area</a:t>
            </a:r>
          </a:p>
        </p:txBody>
      </p:sp>
      <p:pic>
        <p:nvPicPr>
          <p:cNvPr id="10" name="Picture 9" descr="A diagram of a medical facility&#10;&#10;AI-generated content may be incorrect.">
            <a:extLst>
              <a:ext uri="{FF2B5EF4-FFF2-40B4-BE49-F238E27FC236}">
                <a16:creationId xmlns:a16="http://schemas.microsoft.com/office/drawing/2014/main" id="{D5F74FF2-F8B4-762E-1C66-8BA414D738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25" t="49910" r="8153" b="10498"/>
          <a:stretch/>
        </p:blipFill>
        <p:spPr>
          <a:xfrm>
            <a:off x="6895685" y="799928"/>
            <a:ext cx="5102640" cy="5258144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46A5B09-0E1A-C57F-2618-A0C7C133D262}"/>
              </a:ext>
            </a:extLst>
          </p:cNvPr>
          <p:cNvSpPr/>
          <p:nvPr/>
        </p:nvSpPr>
        <p:spPr>
          <a:xfrm>
            <a:off x="6080125" y="2407466"/>
            <a:ext cx="742950" cy="635000"/>
          </a:xfrm>
          <a:prstGeom prst="rect">
            <a:avLst/>
          </a:prstGeom>
          <a:solidFill>
            <a:schemeClr val="accent5"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F68B0E6-8FD7-4A57-8DC8-F38B26725D63}"/>
              </a:ext>
            </a:extLst>
          </p:cNvPr>
          <p:cNvSpPr txBox="1"/>
          <p:nvPr/>
        </p:nvSpPr>
        <p:spPr>
          <a:xfrm>
            <a:off x="170688" y="97536"/>
            <a:ext cx="5230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3"/>
              </a:rPr>
              <a:t>EDMS 2650785 v.1.0</a:t>
            </a:r>
            <a:r>
              <a:rPr lang="en-US" dirty="0"/>
              <a:t> (Slides 11-12-13) </a:t>
            </a:r>
            <a:endParaRPr lang="en-FR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1489655-9364-E497-178C-75A0E95853A3}"/>
              </a:ext>
            </a:extLst>
          </p:cNvPr>
          <p:cNvGrpSpPr/>
          <p:nvPr/>
        </p:nvGrpSpPr>
        <p:grpSpPr>
          <a:xfrm>
            <a:off x="4672774" y="1253612"/>
            <a:ext cx="5958248" cy="1905000"/>
            <a:chOff x="4672774" y="1253612"/>
            <a:chExt cx="5958248" cy="190500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F8C50E0-FEFB-1B35-1A23-0AE03FFC9C4E}"/>
                </a:ext>
              </a:extLst>
            </p:cNvPr>
            <p:cNvSpPr/>
            <p:nvPr/>
          </p:nvSpPr>
          <p:spPr>
            <a:xfrm>
              <a:off x="9888072" y="2523612"/>
              <a:ext cx="742950" cy="635000"/>
            </a:xfrm>
            <a:prstGeom prst="rect">
              <a:avLst/>
            </a:prstGeom>
            <a:solidFill>
              <a:srgbClr val="FFC000">
                <a:alpha val="53000"/>
              </a:srgbClr>
            </a:solidFill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343F33AA-BFCE-6425-EDFC-6E847441C6DC}"/>
                </a:ext>
              </a:extLst>
            </p:cNvPr>
            <p:cNvSpPr/>
            <p:nvPr/>
          </p:nvSpPr>
          <p:spPr>
            <a:xfrm>
              <a:off x="9275974" y="1888612"/>
              <a:ext cx="742950" cy="635000"/>
            </a:xfrm>
            <a:prstGeom prst="rect">
              <a:avLst/>
            </a:prstGeom>
            <a:solidFill>
              <a:srgbClr val="FFC000">
                <a:alpha val="53000"/>
              </a:srgbClr>
            </a:solidFill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B9248094-D79D-4B1B-83A1-A1F484A542EE}"/>
                </a:ext>
              </a:extLst>
            </p:cNvPr>
            <p:cNvSpPr/>
            <p:nvPr/>
          </p:nvSpPr>
          <p:spPr>
            <a:xfrm>
              <a:off x="4672774" y="1253612"/>
              <a:ext cx="4974675" cy="859248"/>
            </a:xfrm>
            <a:custGeom>
              <a:avLst/>
              <a:gdLst>
                <a:gd name="connsiteX0" fmla="*/ 0 w 4986528"/>
                <a:gd name="connsiteY0" fmla="*/ 1231392 h 1231392"/>
                <a:gd name="connsiteX1" fmla="*/ 4474464 w 4986528"/>
                <a:gd name="connsiteY1" fmla="*/ 0 h 1231392"/>
                <a:gd name="connsiteX2" fmla="*/ 4986528 w 4986528"/>
                <a:gd name="connsiteY2" fmla="*/ 853440 h 1231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86528" h="1231392">
                  <a:moveTo>
                    <a:pt x="0" y="1231392"/>
                  </a:moveTo>
                  <a:lnTo>
                    <a:pt x="4474464" y="0"/>
                  </a:lnTo>
                  <a:lnTo>
                    <a:pt x="4986528" y="853440"/>
                  </a:lnTo>
                </a:path>
              </a:pathLst>
            </a:custGeom>
            <a:noFill/>
            <a:ln w="25400">
              <a:solidFill>
                <a:srgbClr val="FF0000"/>
              </a:solidFill>
              <a:tailEnd type="triangle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 dirty="0"/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D856D662-84E0-E916-68EA-CD908D6E5F74}"/>
                </a:ext>
              </a:extLst>
            </p:cNvPr>
            <p:cNvSpPr/>
            <p:nvPr/>
          </p:nvSpPr>
          <p:spPr>
            <a:xfrm>
              <a:off x="5131827" y="2407465"/>
              <a:ext cx="4706778" cy="531045"/>
            </a:xfrm>
            <a:custGeom>
              <a:avLst/>
              <a:gdLst>
                <a:gd name="connsiteX0" fmla="*/ 0 w 5084064"/>
                <a:gd name="connsiteY0" fmla="*/ 24384 h 658368"/>
                <a:gd name="connsiteX1" fmla="*/ 2694432 w 5084064"/>
                <a:gd name="connsiteY1" fmla="*/ 0 h 658368"/>
                <a:gd name="connsiteX2" fmla="*/ 5084064 w 5084064"/>
                <a:gd name="connsiteY2" fmla="*/ 658368 h 6583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084064" h="658368">
                  <a:moveTo>
                    <a:pt x="0" y="24384"/>
                  </a:moveTo>
                  <a:lnTo>
                    <a:pt x="2694432" y="0"/>
                  </a:lnTo>
                  <a:lnTo>
                    <a:pt x="5084064" y="658368"/>
                  </a:lnTo>
                </a:path>
              </a:pathLst>
            </a:custGeom>
            <a:noFill/>
            <a:ln w="25400">
              <a:solidFill>
                <a:srgbClr val="FF0000"/>
              </a:solidFill>
              <a:tailEnd type="triangle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</p:grpSp>
    </p:spTree>
    <p:extLst>
      <p:ext uri="{BB962C8B-B14F-4D97-AF65-F5344CB8AC3E}">
        <p14:creationId xmlns:p14="http://schemas.microsoft.com/office/powerpoint/2010/main" val="1727987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CFEF54-E515-01E9-2530-A54006EBE6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188" y="65087"/>
            <a:ext cx="10515600" cy="1325563"/>
          </a:xfrm>
        </p:spPr>
        <p:txBody>
          <a:bodyPr/>
          <a:lstStyle/>
          <a:p>
            <a:r>
              <a:rPr lang="en-GB" dirty="0"/>
              <a:t>PS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BAB1C7-0BE4-7D99-2B8B-0E57541016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63E92DD-00F0-49E4-B301-63ACC8101F62}" type="datetime1">
              <a:rPr lang="en-GB" smtClean="0"/>
              <a:t>10/04/2025</a:t>
            </a:fld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FEDE62-1392-E6B3-E47A-AA399651B66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E3B6E73-054D-6C4E-9975-9A683C5A9677}" type="slidenum">
              <a:rPr lang="en-GB" smtClean="0"/>
              <a:pPr>
                <a:defRPr/>
              </a:pPr>
              <a:t>7</a:t>
            </a:fld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ECF56E8-5ECB-61CA-C96E-34C44C809B5F}"/>
              </a:ext>
            </a:extLst>
          </p:cNvPr>
          <p:cNvSpPr txBox="1"/>
          <p:nvPr/>
        </p:nvSpPr>
        <p:spPr>
          <a:xfrm>
            <a:off x="1784917" y="5589134"/>
            <a:ext cx="684371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the main points of concern are the extraction region towards TT2, i.e. SS15 with the dump septum and SS16 with the septum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5EC05DF-25B6-5A85-475B-9EE0D5A8E0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2055" y="359777"/>
            <a:ext cx="6240202" cy="5219197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7530B340-2242-F9D1-DFA1-DDCA3CE0CA7D}"/>
              </a:ext>
            </a:extLst>
          </p:cNvPr>
          <p:cNvSpPr/>
          <p:nvPr/>
        </p:nvSpPr>
        <p:spPr>
          <a:xfrm>
            <a:off x="4249512" y="4286250"/>
            <a:ext cx="624568" cy="78785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1904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F06627-3289-7577-1B45-20366616D6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87728"/>
          </a:xfrm>
        </p:spPr>
        <p:txBody>
          <a:bodyPr/>
          <a:lstStyle/>
          <a:p>
            <a:pPr algn="ctr"/>
            <a:r>
              <a:rPr lang="en-GB" sz="3200" dirty="0"/>
              <a:t>Transfer line TT2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108C64-4D76-93F0-2059-9050C81BF1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63E92DD-00F0-49E4-B301-63ACC8101F62}" type="datetime1">
              <a:rPr lang="en-GB" smtClean="0"/>
              <a:t>10/04/2025</a:t>
            </a:fld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A4E4F0-43FF-C627-6762-7A394CD4125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E3B6E73-054D-6C4E-9975-9A683C5A9677}" type="slidenum">
              <a:rPr lang="en-GB" smtClean="0"/>
              <a:pPr>
                <a:defRPr/>
              </a:pPr>
              <a:t>8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B62F312-F7CA-FC96-F642-0A52554CE14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8062" t="25476" r="24266"/>
          <a:stretch/>
        </p:blipFill>
        <p:spPr>
          <a:xfrm>
            <a:off x="502103" y="947056"/>
            <a:ext cx="3098346" cy="511084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FF779FF-297D-7DD1-662A-959949223E4F}"/>
              </a:ext>
            </a:extLst>
          </p:cNvPr>
          <p:cNvSpPr txBox="1"/>
          <p:nvPr/>
        </p:nvSpPr>
        <p:spPr>
          <a:xfrm>
            <a:off x="4465864" y="1249136"/>
            <a:ext cx="534760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Transfer lines to experiments and SPS do not show very high dose rate levels.</a:t>
            </a:r>
          </a:p>
          <a:p>
            <a:endParaRPr lang="en-GB" dirty="0"/>
          </a:p>
          <a:p>
            <a:r>
              <a:rPr lang="en-GB" dirty="0"/>
              <a:t>Elevated dose rate values in the range of 100 </a:t>
            </a:r>
            <a:r>
              <a:rPr lang="en-GB" dirty="0" err="1"/>
              <a:t>uSv</a:t>
            </a:r>
            <a:r>
              <a:rPr lang="en-GB" dirty="0"/>
              <a:t> (short cool down) can be found at the end of TT2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B7B705D-C035-5D9E-9984-369B134687B4}"/>
              </a:ext>
            </a:extLst>
          </p:cNvPr>
          <p:cNvCxnSpPr>
            <a:cxnSpLocks/>
            <a:endCxn id="11" idx="5"/>
          </p:cNvCxnSpPr>
          <p:nvPr/>
        </p:nvCxnSpPr>
        <p:spPr>
          <a:xfrm flipH="1" flipV="1">
            <a:off x="1413148" y="1581808"/>
            <a:ext cx="3052716" cy="81849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E0359C03-D3A4-F7AB-D54F-06EA66EAEC59}"/>
              </a:ext>
            </a:extLst>
          </p:cNvPr>
          <p:cNvSpPr/>
          <p:nvPr/>
        </p:nvSpPr>
        <p:spPr>
          <a:xfrm rot="20381282">
            <a:off x="820510" y="927011"/>
            <a:ext cx="583746" cy="87357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1309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1534BF-813A-FFB9-EC99-EBDCCC7FF9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</a:t>
            </a:r>
            <a:r>
              <a:rPr lang="en-FR" dirty="0"/>
              <a:t>_TOF</a:t>
            </a:r>
          </a:p>
        </p:txBody>
      </p:sp>
      <p:pic>
        <p:nvPicPr>
          <p:cNvPr id="8" name="Content Placeholder 7" descr="A blue and yellow lines and numbers on a map&#10;&#10;AI-generated content may be incorrect.">
            <a:extLst>
              <a:ext uri="{FF2B5EF4-FFF2-40B4-BE49-F238E27FC236}">
                <a16:creationId xmlns:a16="http://schemas.microsoft.com/office/drawing/2014/main" id="{706AC2C7-E2CE-6DBC-3713-494DB5348E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4826" y="1027906"/>
            <a:ext cx="5862199" cy="4606479"/>
          </a:xfr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9126CFC-4BBC-CACF-B325-FC4C11A8A6D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E3B6E73-054D-6C4E-9975-9A683C5A9677}" type="slidenum">
              <a:rPr lang="en-GB" smtClean="0"/>
              <a:pPr>
                <a:defRPr/>
              </a:pPr>
              <a:t>9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A0DE41-99C2-8D75-86B6-166A730F9D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9772" y="6418263"/>
            <a:ext cx="37847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GB"/>
            </a:defPPr>
            <a:lvl1pPr algn="ctr" rtl="0" eaLnBrk="1" fontAlgn="auto" hangingPunct="1">
              <a:spcBef>
                <a:spcPts val="0"/>
              </a:spcBef>
              <a:spcAft>
                <a:spcPts val="0"/>
              </a:spcAft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/>
              <a:t>ICAB WG: RP input from LINAC4, PSBooster and East Area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1A621ED1-A196-4E61-CF61-8E68C910547D}"/>
              </a:ext>
            </a:extLst>
          </p:cNvPr>
          <p:cNvSpPr txBox="1">
            <a:spLocks/>
          </p:cNvSpPr>
          <p:nvPr/>
        </p:nvSpPr>
        <p:spPr bwMode="auto">
          <a:xfrm>
            <a:off x="247766" y="1841674"/>
            <a:ext cx="4749800" cy="418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400" dirty="0"/>
              <a:t>n_TOF target area</a:t>
            </a:r>
          </a:p>
          <a:p>
            <a:pPr lvl="1" algn="just"/>
            <a:r>
              <a:rPr lang="en-GB" sz="2000" dirty="0"/>
              <a:t>Area in front of n_TOF target shows residual dose rate in the order of tens to hundreds of </a:t>
            </a:r>
            <a:r>
              <a:rPr lang="en-GB" sz="2000" dirty="0" err="1"/>
              <a:t>uSv</a:t>
            </a:r>
            <a:r>
              <a:rPr lang="en-GB" sz="2000" dirty="0"/>
              <a:t>/h after a few months of cool-down time</a:t>
            </a:r>
          </a:p>
          <a:p>
            <a:pPr lvl="1" algn="just"/>
            <a:r>
              <a:rPr lang="en-GB" sz="2000" dirty="0"/>
              <a:t>Not many cable present in the area</a:t>
            </a:r>
          </a:p>
          <a:p>
            <a:pPr algn="just"/>
            <a:r>
              <a:rPr lang="en-GB" sz="2400" dirty="0"/>
              <a:t>FTN beam line</a:t>
            </a:r>
          </a:p>
          <a:p>
            <a:pPr lvl="1" algn="just"/>
            <a:r>
              <a:rPr lang="en-GB" sz="2000" dirty="0"/>
              <a:t>Several hot-spots due to beam losses (up to 0.7 mSv/h, cool down of 30 hours)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FD4057C-CB34-C44F-4FFF-717BEB30C267}"/>
              </a:ext>
            </a:extLst>
          </p:cNvPr>
          <p:cNvSpPr/>
          <p:nvPr/>
        </p:nvSpPr>
        <p:spPr>
          <a:xfrm>
            <a:off x="8850105" y="3138311"/>
            <a:ext cx="485805" cy="626533"/>
          </a:xfrm>
          <a:prstGeom prst="rect">
            <a:avLst/>
          </a:prstGeom>
          <a:solidFill>
            <a:srgbClr val="FFC000">
              <a:alpha val="53000"/>
            </a:srgbClr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D9AF0E2-632A-4403-5271-1167EEE65A7F}"/>
              </a:ext>
            </a:extLst>
          </p:cNvPr>
          <p:cNvSpPr/>
          <p:nvPr/>
        </p:nvSpPr>
        <p:spPr>
          <a:xfrm rot="2212338">
            <a:off x="9143315" y="3961517"/>
            <a:ext cx="2041021" cy="635000"/>
          </a:xfrm>
          <a:prstGeom prst="rect">
            <a:avLst/>
          </a:prstGeom>
          <a:solidFill>
            <a:srgbClr val="FFC000">
              <a:alpha val="53000"/>
            </a:srgbClr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3AC767A7-C667-3335-4E1B-D9050DC1253D}"/>
              </a:ext>
            </a:extLst>
          </p:cNvPr>
          <p:cNvSpPr/>
          <p:nvPr/>
        </p:nvSpPr>
        <p:spPr>
          <a:xfrm>
            <a:off x="3713259" y="2035534"/>
            <a:ext cx="5375082" cy="1097280"/>
          </a:xfrm>
          <a:custGeom>
            <a:avLst/>
            <a:gdLst>
              <a:gd name="connsiteX0" fmla="*/ 0 w 5375082"/>
              <a:gd name="connsiteY0" fmla="*/ 0 h 1097280"/>
              <a:gd name="connsiteX1" fmla="*/ 5001371 w 5375082"/>
              <a:gd name="connsiteY1" fmla="*/ 0 h 1097280"/>
              <a:gd name="connsiteX2" fmla="*/ 5001371 w 5375082"/>
              <a:gd name="connsiteY2" fmla="*/ 302149 h 1097280"/>
              <a:gd name="connsiteX3" fmla="*/ 5375082 w 5375082"/>
              <a:gd name="connsiteY3" fmla="*/ 1097280 h 1097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75082" h="1097280">
                <a:moveTo>
                  <a:pt x="0" y="0"/>
                </a:moveTo>
                <a:lnTo>
                  <a:pt x="5001371" y="0"/>
                </a:lnTo>
                <a:lnTo>
                  <a:pt x="5001371" y="302149"/>
                </a:lnTo>
                <a:lnTo>
                  <a:pt x="5375082" y="1097280"/>
                </a:lnTo>
              </a:path>
            </a:pathLst>
          </a:custGeom>
          <a:noFill/>
          <a:ln w="25400">
            <a:solidFill>
              <a:srgbClr val="FF0000"/>
            </a:solidFill>
            <a:tailEnd type="triangle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33C8D572-EC98-0D53-6922-E4DB48291C34}"/>
              </a:ext>
            </a:extLst>
          </p:cNvPr>
          <p:cNvSpPr/>
          <p:nvPr/>
        </p:nvSpPr>
        <p:spPr>
          <a:xfrm>
            <a:off x="3357349" y="4367284"/>
            <a:ext cx="6318914" cy="122829"/>
          </a:xfrm>
          <a:custGeom>
            <a:avLst/>
            <a:gdLst>
              <a:gd name="connsiteX0" fmla="*/ 0 w 6318914"/>
              <a:gd name="connsiteY0" fmla="*/ 122829 h 122829"/>
              <a:gd name="connsiteX1" fmla="*/ 6318914 w 6318914"/>
              <a:gd name="connsiteY1" fmla="*/ 0 h 122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18914" h="122829">
                <a:moveTo>
                  <a:pt x="0" y="122829"/>
                </a:moveTo>
                <a:lnTo>
                  <a:pt x="6318914" y="0"/>
                </a:lnTo>
              </a:path>
            </a:pathLst>
          </a:custGeom>
          <a:noFill/>
          <a:ln w="25400">
            <a:solidFill>
              <a:srgbClr val="FF0000"/>
            </a:solidFill>
            <a:tailEnd type="triangle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797724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 animBg="1"/>
      <p:bldP spid="13" grpId="0" animBg="1"/>
    </p:bldLst>
  </p:timing>
</p:sld>
</file>

<file path=ppt/theme/theme1.xml><?xml version="1.0" encoding="utf-8"?>
<a:theme xmlns:a="http://schemas.openxmlformats.org/drawingml/2006/main" name="CERNCorporate16-9">
  <a:themeElements>
    <a:clrScheme name="CERN_HSE_colors">
      <a:dk1>
        <a:srgbClr val="0055A0"/>
      </a:dk1>
      <a:lt1>
        <a:srgbClr val="FFFFFF"/>
      </a:lt1>
      <a:dk2>
        <a:srgbClr val="1C8DCD"/>
      </a:dk2>
      <a:lt2>
        <a:srgbClr val="E7E6E6"/>
      </a:lt2>
      <a:accent1>
        <a:srgbClr val="1C998E"/>
      </a:accent1>
      <a:accent2>
        <a:srgbClr val="418AC5"/>
      </a:accent2>
      <a:accent3>
        <a:srgbClr val="5EC135"/>
      </a:accent3>
      <a:accent4>
        <a:srgbClr val="E8BE28"/>
      </a:accent4>
      <a:accent5>
        <a:srgbClr val="A0252B"/>
      </a:accent5>
      <a:accent6>
        <a:srgbClr val="1A4670"/>
      </a:accent6>
      <a:hlink>
        <a:srgbClr val="1C998E"/>
      </a:hlink>
      <a:folHlink>
        <a:srgbClr val="00CEB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SE_RP_PPTTemplate" id="{C4BB7189-185B-4762-9339-5E7CC5AE9AC2}" vid="{239EFF58-88C6-4716-A535-6606C0785EA4}"/>
    </a:ext>
  </a:extLst>
</a:theme>
</file>

<file path=ppt/theme/theme2.xml><?xml version="1.0" encoding="utf-8"?>
<a:theme xmlns:a="http://schemas.openxmlformats.org/drawingml/2006/main" name="End Slides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SE_RP_PPTTemplate" id="{C4BB7189-185B-4762-9339-5E7CC5AE9AC2}" vid="{258824E5-49BB-4FA1-A8C3-01B1490630A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20230723_INFANTINO_IRRMA11_LHC</Template>
  <TotalTime>39075</TotalTime>
  <Words>1754</Words>
  <Application>Microsoft Office PowerPoint</Application>
  <PresentationFormat>Widescreen</PresentationFormat>
  <Paragraphs>241</Paragraphs>
  <Slides>38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38</vt:i4>
      </vt:variant>
    </vt:vector>
  </HeadingPairs>
  <TitlesOfParts>
    <vt:vector size="47" baseType="lpstr">
      <vt:lpstr>Aptos</vt:lpstr>
      <vt:lpstr>Arial</vt:lpstr>
      <vt:lpstr>Arial Narrow</vt:lpstr>
      <vt:lpstr>Calibri</vt:lpstr>
      <vt:lpstr>Calibri Light</vt:lpstr>
      <vt:lpstr>Roboto</vt:lpstr>
      <vt:lpstr>Wingdings</vt:lpstr>
      <vt:lpstr>CERNCorporate16-9</vt:lpstr>
      <vt:lpstr>End Slides</vt:lpstr>
      <vt:lpstr>Hot spots mapping of CERN’s accelerator facilities</vt:lpstr>
      <vt:lpstr>Contents</vt:lpstr>
      <vt:lpstr>PowerPoint Presentation</vt:lpstr>
      <vt:lpstr>LINAC4</vt:lpstr>
      <vt:lpstr>PSBooster</vt:lpstr>
      <vt:lpstr>ISOLDE</vt:lpstr>
      <vt:lpstr>PS</vt:lpstr>
      <vt:lpstr>Transfer line TT2</vt:lpstr>
      <vt:lpstr>n_TOF</vt:lpstr>
      <vt:lpstr>PowerPoint Presentation</vt:lpstr>
      <vt:lpstr>East Area</vt:lpstr>
      <vt:lpstr>PowerPoint Presentation</vt:lpstr>
      <vt:lpstr>PowerPoint Presentation</vt:lpstr>
      <vt:lpstr>Transfer line TT10:</vt:lpstr>
      <vt:lpstr>SPS-complex</vt:lpstr>
      <vt:lpstr>PowerPoint Presentation</vt:lpstr>
      <vt:lpstr>PowerPoint Presentation</vt:lpstr>
      <vt:lpstr>PowerPoint Presentation</vt:lpstr>
      <vt:lpstr>Transfer lines to the LHC (TT40, TI8, TJ8, TT41, TT60, TI2, +transfer to HIRADMAT)</vt:lpstr>
      <vt:lpstr>PowerPoint Presentation</vt:lpstr>
      <vt:lpstr>PowerPoint Presentation</vt:lpstr>
      <vt:lpstr>Dose rate levels in TDC2 and TCC2 after a cool down of ~6 month</vt:lpstr>
      <vt:lpstr>TDC2/TCC2 : Contamination risk</vt:lpstr>
      <vt:lpstr>Transfer lines to North Experimental Areas</vt:lpstr>
      <vt:lpstr>TCC8/ECN3 during LS3</vt:lpstr>
      <vt:lpstr>TCC8/ECN3 during HI-ECN3</vt:lpstr>
      <vt:lpstr>LHC </vt:lpstr>
      <vt:lpstr>LSS1 &amp; LSS5</vt:lpstr>
      <vt:lpstr>LSS3 and LSS7</vt:lpstr>
      <vt:lpstr>UD62 &amp; UD68 (dump areas)</vt:lpstr>
      <vt:lpstr>Questions?</vt:lpstr>
      <vt:lpstr>Backup slides</vt:lpstr>
      <vt:lpstr>PowerPoint Presentation</vt:lpstr>
      <vt:lpstr>SPS BA3, 3 month of cool down</vt:lpstr>
      <vt:lpstr>SPS-BA4</vt:lpstr>
      <vt:lpstr>SPS BA5, 3 month of cool down</vt:lpstr>
      <vt:lpstr>SPS-BA6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Angelo Infantino</dc:creator>
  <cp:lastModifiedBy>Helmut Vincke</cp:lastModifiedBy>
  <cp:revision>531</cp:revision>
  <dcterms:created xsi:type="dcterms:W3CDTF">2023-07-18T12:51:14Z</dcterms:created>
  <dcterms:modified xsi:type="dcterms:W3CDTF">2025-04-10T21:39:47Z</dcterms:modified>
</cp:coreProperties>
</file>